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 id="2147484240" r:id="rId2"/>
    <p:sldMasterId id="2147484290" r:id="rId3"/>
  </p:sldMasterIdLst>
  <p:notesMasterIdLst>
    <p:notesMasterId r:id="rId39"/>
  </p:notesMasterIdLst>
  <p:handoutMasterIdLst>
    <p:handoutMasterId r:id="rId40"/>
  </p:handoutMasterIdLst>
  <p:sldIdLst>
    <p:sldId id="866" r:id="rId4"/>
    <p:sldId id="1005" r:id="rId5"/>
    <p:sldId id="955" r:id="rId6"/>
    <p:sldId id="956" r:id="rId7"/>
    <p:sldId id="957" r:id="rId8"/>
    <p:sldId id="958" r:id="rId9"/>
    <p:sldId id="959" r:id="rId10"/>
    <p:sldId id="960" r:id="rId11"/>
    <p:sldId id="961" r:id="rId12"/>
    <p:sldId id="1006" r:id="rId13"/>
    <p:sldId id="976" r:id="rId14"/>
    <p:sldId id="977" r:id="rId15"/>
    <p:sldId id="985" r:id="rId16"/>
    <p:sldId id="986" r:id="rId17"/>
    <p:sldId id="987" r:id="rId18"/>
    <p:sldId id="988" r:id="rId19"/>
    <p:sldId id="1007" r:id="rId20"/>
    <p:sldId id="981" r:id="rId21"/>
    <p:sldId id="982" r:id="rId22"/>
    <p:sldId id="983" r:id="rId23"/>
    <p:sldId id="984" r:id="rId24"/>
    <p:sldId id="1003" r:id="rId25"/>
    <p:sldId id="993" r:id="rId26"/>
    <p:sldId id="1008" r:id="rId27"/>
    <p:sldId id="1004" r:id="rId28"/>
    <p:sldId id="992" r:id="rId29"/>
    <p:sldId id="970" r:id="rId30"/>
    <p:sldId id="972" r:id="rId31"/>
    <p:sldId id="995" r:id="rId32"/>
    <p:sldId id="996" r:id="rId33"/>
    <p:sldId id="998" r:id="rId34"/>
    <p:sldId id="999" r:id="rId35"/>
    <p:sldId id="1000" r:id="rId36"/>
    <p:sldId id="1001" r:id="rId37"/>
    <p:sldId id="1002" r:id="rId38"/>
  </p:sldIdLst>
  <p:sldSz cx="9144000" cy="6858000" type="screen4x3"/>
  <p:notesSz cx="6797675" cy="9928225"/>
  <p:defaultTextStyle>
    <a:defPPr>
      <a:defRPr lang="zh-CN"/>
    </a:defPPr>
    <a:lvl1pPr algn="r" rtl="0" fontAlgn="base">
      <a:spcBef>
        <a:spcPct val="0"/>
      </a:spcBef>
      <a:spcAft>
        <a:spcPct val="0"/>
      </a:spcAft>
      <a:defRPr sz="3600" b="1" kern="1200">
        <a:solidFill>
          <a:srgbClr val="FF9900"/>
        </a:solidFill>
        <a:latin typeface="Times New Roman" pitchFamily="18" charset="0"/>
        <a:ea typeface="黑体" pitchFamily="2" charset="-122"/>
        <a:cs typeface="+mn-cs"/>
      </a:defRPr>
    </a:lvl1pPr>
    <a:lvl2pPr marL="457200" algn="r" rtl="0" fontAlgn="base">
      <a:spcBef>
        <a:spcPct val="0"/>
      </a:spcBef>
      <a:spcAft>
        <a:spcPct val="0"/>
      </a:spcAft>
      <a:defRPr sz="3600" b="1" kern="1200">
        <a:solidFill>
          <a:srgbClr val="FF9900"/>
        </a:solidFill>
        <a:latin typeface="Times New Roman" pitchFamily="18" charset="0"/>
        <a:ea typeface="黑体" pitchFamily="2" charset="-122"/>
        <a:cs typeface="+mn-cs"/>
      </a:defRPr>
    </a:lvl2pPr>
    <a:lvl3pPr marL="914400" algn="r" rtl="0" fontAlgn="base">
      <a:spcBef>
        <a:spcPct val="0"/>
      </a:spcBef>
      <a:spcAft>
        <a:spcPct val="0"/>
      </a:spcAft>
      <a:defRPr sz="3600" b="1" kern="1200">
        <a:solidFill>
          <a:srgbClr val="FF9900"/>
        </a:solidFill>
        <a:latin typeface="Times New Roman" pitchFamily="18" charset="0"/>
        <a:ea typeface="黑体" pitchFamily="2" charset="-122"/>
        <a:cs typeface="+mn-cs"/>
      </a:defRPr>
    </a:lvl3pPr>
    <a:lvl4pPr marL="1371600" algn="r" rtl="0" fontAlgn="base">
      <a:spcBef>
        <a:spcPct val="0"/>
      </a:spcBef>
      <a:spcAft>
        <a:spcPct val="0"/>
      </a:spcAft>
      <a:defRPr sz="3600" b="1" kern="1200">
        <a:solidFill>
          <a:srgbClr val="FF9900"/>
        </a:solidFill>
        <a:latin typeface="Times New Roman" pitchFamily="18" charset="0"/>
        <a:ea typeface="黑体" pitchFamily="2" charset="-122"/>
        <a:cs typeface="+mn-cs"/>
      </a:defRPr>
    </a:lvl4pPr>
    <a:lvl5pPr marL="1828800" algn="r" rtl="0" fontAlgn="base">
      <a:spcBef>
        <a:spcPct val="0"/>
      </a:spcBef>
      <a:spcAft>
        <a:spcPct val="0"/>
      </a:spcAft>
      <a:defRPr sz="3600" b="1" kern="1200">
        <a:solidFill>
          <a:srgbClr val="FF9900"/>
        </a:solidFill>
        <a:latin typeface="Times New Roman" pitchFamily="18" charset="0"/>
        <a:ea typeface="黑体" pitchFamily="2" charset="-122"/>
        <a:cs typeface="+mn-cs"/>
      </a:defRPr>
    </a:lvl5pPr>
    <a:lvl6pPr marL="2286000" algn="l" defTabSz="914400" rtl="0" eaLnBrk="1" latinLnBrk="0" hangingPunct="1">
      <a:defRPr sz="3600" b="1" kern="1200">
        <a:solidFill>
          <a:srgbClr val="FF9900"/>
        </a:solidFill>
        <a:latin typeface="Times New Roman" pitchFamily="18" charset="0"/>
        <a:ea typeface="黑体" pitchFamily="2" charset="-122"/>
        <a:cs typeface="+mn-cs"/>
      </a:defRPr>
    </a:lvl6pPr>
    <a:lvl7pPr marL="2743200" algn="l" defTabSz="914400" rtl="0" eaLnBrk="1" latinLnBrk="0" hangingPunct="1">
      <a:defRPr sz="3600" b="1" kern="1200">
        <a:solidFill>
          <a:srgbClr val="FF9900"/>
        </a:solidFill>
        <a:latin typeface="Times New Roman" pitchFamily="18" charset="0"/>
        <a:ea typeface="黑体" pitchFamily="2" charset="-122"/>
        <a:cs typeface="+mn-cs"/>
      </a:defRPr>
    </a:lvl7pPr>
    <a:lvl8pPr marL="3200400" algn="l" defTabSz="914400" rtl="0" eaLnBrk="1" latinLnBrk="0" hangingPunct="1">
      <a:defRPr sz="3600" b="1" kern="1200">
        <a:solidFill>
          <a:srgbClr val="FF9900"/>
        </a:solidFill>
        <a:latin typeface="Times New Roman" pitchFamily="18" charset="0"/>
        <a:ea typeface="黑体" pitchFamily="2" charset="-122"/>
        <a:cs typeface="+mn-cs"/>
      </a:defRPr>
    </a:lvl8pPr>
    <a:lvl9pPr marL="3657600" algn="l" defTabSz="914400" rtl="0" eaLnBrk="1" latinLnBrk="0" hangingPunct="1">
      <a:defRPr sz="3600" b="1" kern="1200">
        <a:solidFill>
          <a:srgbClr val="FF9900"/>
        </a:solidFill>
        <a:latin typeface="Times New Roman" pitchFamily="18"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CCFF"/>
    <a:srgbClr val="00CC00"/>
    <a:srgbClr val="FFFF00"/>
    <a:srgbClr val="FF9999"/>
    <a:srgbClr val="CC00FF"/>
    <a:srgbClr val="66FFFF"/>
    <a:srgbClr val="FFFF99"/>
    <a:srgbClr val="FF99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61133" autoAdjust="0"/>
  </p:normalViewPr>
  <p:slideViewPr>
    <p:cSldViewPr>
      <p:cViewPr varScale="1">
        <p:scale>
          <a:sx n="39" d="100"/>
          <a:sy n="39" d="100"/>
        </p:scale>
        <p:origin x="1996"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28"/>
    </p:cViewPr>
  </p:notesTextViewPr>
  <p:sorterViewPr>
    <p:cViewPr>
      <p:scale>
        <a:sx n="100" d="100"/>
        <a:sy n="100" d="100"/>
      </p:scale>
      <p:origin x="0" y="0"/>
    </p:cViewPr>
  </p:sorterViewPr>
  <p:notesViewPr>
    <p:cSldViewPr>
      <p:cViewPr varScale="1">
        <p:scale>
          <a:sx n="58" d="100"/>
          <a:sy n="58" d="100"/>
        </p:scale>
        <p:origin x="-2683" y="-62"/>
      </p:cViewPr>
      <p:guideLst>
        <p:guide orient="horz" pos="3127"/>
        <p:guide pos="2141"/>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5378" name="Rectangle 2"/>
          <p:cNvSpPr>
            <a:spLocks noGrp="1" noChangeArrowheads="1"/>
          </p:cNvSpPr>
          <p:nvPr>
            <p:ph type="hdr" sz="quarter"/>
          </p:nvPr>
        </p:nvSpPr>
        <p:spPr bwMode="auto">
          <a:xfrm>
            <a:off x="0"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l" defTabSz="955830" eaLnBrk="1" hangingPunct="1">
              <a:defRPr kumimoji="1" sz="1300" b="0">
                <a:solidFill>
                  <a:schemeClr val="tx1"/>
                </a:solidFill>
                <a:latin typeface="Times New Roman" pitchFamily="18" charset="0"/>
                <a:ea typeface="宋体" pitchFamily="2" charset="-122"/>
              </a:defRPr>
            </a:lvl1pPr>
          </a:lstStyle>
          <a:p>
            <a:pPr>
              <a:defRPr/>
            </a:pPr>
            <a:endParaRPr lang="en-US" altLang="zh-CN"/>
          </a:p>
        </p:txBody>
      </p:sp>
      <p:sp>
        <p:nvSpPr>
          <p:cNvPr id="485379" name="Rectangle 3"/>
          <p:cNvSpPr>
            <a:spLocks noGrp="1" noChangeArrowheads="1"/>
          </p:cNvSpPr>
          <p:nvPr>
            <p:ph type="dt" sz="quarter" idx="1"/>
          </p:nvPr>
        </p:nvSpPr>
        <p:spPr bwMode="auto">
          <a:xfrm>
            <a:off x="3850294"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defTabSz="955830" eaLnBrk="1" hangingPunct="1">
              <a:defRPr kumimoji="1" sz="1300" b="0">
                <a:solidFill>
                  <a:schemeClr val="tx1"/>
                </a:solidFill>
                <a:latin typeface="Times New Roman" pitchFamily="18" charset="0"/>
                <a:ea typeface="宋体" pitchFamily="2" charset="-122"/>
              </a:defRPr>
            </a:lvl1pPr>
          </a:lstStyle>
          <a:p>
            <a:pPr>
              <a:defRPr/>
            </a:pPr>
            <a:endParaRPr lang="en-US" altLang="zh-CN"/>
          </a:p>
        </p:txBody>
      </p:sp>
      <p:sp>
        <p:nvSpPr>
          <p:cNvPr id="485380" name="Rectangle 4"/>
          <p:cNvSpPr>
            <a:spLocks noGrp="1" noChangeArrowheads="1"/>
          </p:cNvSpPr>
          <p:nvPr>
            <p:ph type="ftr" sz="quarter" idx="2"/>
          </p:nvPr>
        </p:nvSpPr>
        <p:spPr bwMode="auto">
          <a:xfrm>
            <a:off x="0" y="943081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l" defTabSz="955830" eaLnBrk="1" hangingPunct="1">
              <a:defRPr kumimoji="1" sz="1300" b="0">
                <a:solidFill>
                  <a:schemeClr val="tx1"/>
                </a:solidFill>
                <a:latin typeface="Times New Roman" pitchFamily="18" charset="0"/>
                <a:ea typeface="宋体" pitchFamily="2" charset="-122"/>
              </a:defRPr>
            </a:lvl1pPr>
          </a:lstStyle>
          <a:p>
            <a:pPr>
              <a:defRPr/>
            </a:pPr>
            <a:endParaRPr lang="en-US" altLang="zh-CN"/>
          </a:p>
        </p:txBody>
      </p:sp>
      <p:sp>
        <p:nvSpPr>
          <p:cNvPr id="485381" name="Rectangle 5"/>
          <p:cNvSpPr>
            <a:spLocks noGrp="1" noChangeArrowheads="1"/>
          </p:cNvSpPr>
          <p:nvPr>
            <p:ph type="sldNum" sz="quarter" idx="3"/>
          </p:nvPr>
        </p:nvSpPr>
        <p:spPr bwMode="auto">
          <a:xfrm>
            <a:off x="3850294" y="943081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defTabSz="955830" eaLnBrk="1" hangingPunct="1">
              <a:defRPr kumimoji="1" sz="1300" b="0">
                <a:solidFill>
                  <a:schemeClr val="tx1"/>
                </a:solidFill>
                <a:latin typeface="Times New Roman" pitchFamily="18" charset="0"/>
                <a:ea typeface="宋体" pitchFamily="2" charset="-122"/>
              </a:defRPr>
            </a:lvl1pPr>
          </a:lstStyle>
          <a:p>
            <a:pPr>
              <a:defRPr/>
            </a:pPr>
            <a:fld id="{FBD9F78B-5534-4D4A-B49C-4BC0E819DC46}" type="slidenum">
              <a:rPr lang="en-US" altLang="zh-CN"/>
              <a:pPr>
                <a:defRPr/>
              </a:pPr>
              <a:t>‹#›</a:t>
            </a:fld>
            <a:endParaRPr lang="en-US" altLang="zh-CN"/>
          </a:p>
        </p:txBody>
      </p:sp>
    </p:spTree>
    <p:extLst>
      <p:ext uri="{BB962C8B-B14F-4D97-AF65-F5344CB8AC3E}">
        <p14:creationId xmlns:p14="http://schemas.microsoft.com/office/powerpoint/2010/main" val="241713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l" defTabSz="955830" eaLnBrk="1" hangingPunct="1">
              <a:defRPr kumimoji="1" sz="1300" b="0">
                <a:solidFill>
                  <a:schemeClr val="tx1"/>
                </a:solidFill>
                <a:latin typeface="Times New Roman" pitchFamily="18" charset="0"/>
                <a:ea typeface="宋体" pitchFamily="2" charset="-122"/>
              </a:defRPr>
            </a:lvl1pPr>
          </a:lstStyle>
          <a:p>
            <a:pPr>
              <a:defRPr/>
            </a:pPr>
            <a:endParaRPr lang="en-US" altLang="zh-CN"/>
          </a:p>
        </p:txBody>
      </p:sp>
      <p:sp>
        <p:nvSpPr>
          <p:cNvPr id="11267" name="Rectangle 3"/>
          <p:cNvSpPr>
            <a:spLocks noGrp="1" noChangeArrowheads="1"/>
          </p:cNvSpPr>
          <p:nvPr>
            <p:ph type="dt" idx="1"/>
          </p:nvPr>
        </p:nvSpPr>
        <p:spPr bwMode="auto">
          <a:xfrm>
            <a:off x="3851814"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defTabSz="955830" eaLnBrk="1" hangingPunct="1">
              <a:defRPr kumimoji="1" sz="1300" b="0">
                <a:solidFill>
                  <a:schemeClr val="tx1"/>
                </a:solidFill>
                <a:latin typeface="Times New Roman" pitchFamily="18" charset="0"/>
                <a:ea typeface="宋体" pitchFamily="2" charset="-122"/>
              </a:defRPr>
            </a:lvl1pPr>
          </a:lstStyle>
          <a:p>
            <a:pPr>
              <a:defRPr/>
            </a:pPr>
            <a:endParaRPr lang="en-US" altLang="zh-CN"/>
          </a:p>
        </p:txBody>
      </p:sp>
      <p:sp>
        <p:nvSpPr>
          <p:cNvPr id="75780" name="Rectangle 4"/>
          <p:cNvSpPr>
            <a:spLocks noGrp="1" noRot="1" noChangeAspect="1" noChangeArrowheads="1" noTextEdit="1"/>
          </p:cNvSpPr>
          <p:nvPr>
            <p:ph type="sldImg" idx="2"/>
          </p:nvPr>
        </p:nvSpPr>
        <p:spPr bwMode="auto">
          <a:xfrm>
            <a:off x="919163" y="746125"/>
            <a:ext cx="4959350" cy="372110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05952" y="4715406"/>
            <a:ext cx="4985772" cy="4467471"/>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270" name="Rectangle 6"/>
          <p:cNvSpPr>
            <a:spLocks noGrp="1" noChangeArrowheads="1"/>
          </p:cNvSpPr>
          <p:nvPr>
            <p:ph type="ftr" sz="quarter" idx="4"/>
          </p:nvPr>
        </p:nvSpPr>
        <p:spPr bwMode="auto">
          <a:xfrm>
            <a:off x="0" y="943235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l" defTabSz="955830" eaLnBrk="1" hangingPunct="1">
              <a:defRPr kumimoji="1" sz="1300" b="0">
                <a:solidFill>
                  <a:schemeClr val="tx1"/>
                </a:solidFill>
                <a:latin typeface="Times New Roman" pitchFamily="18" charset="0"/>
                <a:ea typeface="宋体" pitchFamily="2" charset="-122"/>
              </a:defRPr>
            </a:lvl1pPr>
          </a:lstStyle>
          <a:p>
            <a:pPr>
              <a:defRPr/>
            </a:pPr>
            <a:endParaRPr lang="en-US" altLang="zh-CN"/>
          </a:p>
        </p:txBody>
      </p:sp>
      <p:sp>
        <p:nvSpPr>
          <p:cNvPr id="11271" name="Rectangle 7"/>
          <p:cNvSpPr>
            <a:spLocks noGrp="1" noChangeArrowheads="1"/>
          </p:cNvSpPr>
          <p:nvPr>
            <p:ph type="sldNum" sz="quarter" idx="5"/>
          </p:nvPr>
        </p:nvSpPr>
        <p:spPr bwMode="auto">
          <a:xfrm>
            <a:off x="3851814" y="943235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defTabSz="955830" eaLnBrk="1" hangingPunct="1">
              <a:defRPr kumimoji="1" sz="1300" b="0">
                <a:solidFill>
                  <a:schemeClr val="tx1"/>
                </a:solidFill>
                <a:latin typeface="Times New Roman" pitchFamily="18" charset="0"/>
                <a:ea typeface="宋体" pitchFamily="2" charset="-122"/>
              </a:defRPr>
            </a:lvl1pPr>
          </a:lstStyle>
          <a:p>
            <a:pPr>
              <a:defRPr/>
            </a:pPr>
            <a:fld id="{44F41309-E684-4FFB-9549-4D2B145DD2E1}" type="slidenum">
              <a:rPr lang="en-US" altLang="zh-CN"/>
              <a:pPr>
                <a:defRPr/>
              </a:pPr>
              <a:t>‹#›</a:t>
            </a:fld>
            <a:endParaRPr lang="en-US" altLang="zh-CN"/>
          </a:p>
        </p:txBody>
      </p:sp>
    </p:spTree>
    <p:extLst>
      <p:ext uri="{BB962C8B-B14F-4D97-AF65-F5344CB8AC3E}">
        <p14:creationId xmlns:p14="http://schemas.microsoft.com/office/powerpoint/2010/main" val="4144588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lib.csdn.net/base/operatingsystem"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lib.csdn.net/base/softwaretes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500">
                <a:solidFill>
                  <a:schemeClr val="tx1"/>
                </a:solidFill>
                <a:latin typeface="Times New Roman" pitchFamily="18" charset="0"/>
                <a:ea typeface="宋体" charset="-122"/>
              </a:defRPr>
            </a:lvl1pPr>
            <a:lvl2pPr marL="776516" indent="-298660" eaLnBrk="0" hangingPunct="0">
              <a:defRPr kumimoji="1" sz="2500">
                <a:solidFill>
                  <a:schemeClr val="tx1"/>
                </a:solidFill>
                <a:latin typeface="Times New Roman" pitchFamily="18" charset="0"/>
                <a:ea typeface="宋体" charset="-122"/>
              </a:defRPr>
            </a:lvl2pPr>
            <a:lvl3pPr marL="1194641" indent="-238929" eaLnBrk="0" hangingPunct="0">
              <a:defRPr kumimoji="1" sz="2500">
                <a:solidFill>
                  <a:schemeClr val="tx1"/>
                </a:solidFill>
                <a:latin typeface="Times New Roman" pitchFamily="18" charset="0"/>
                <a:ea typeface="宋体" charset="-122"/>
              </a:defRPr>
            </a:lvl3pPr>
            <a:lvl4pPr marL="1672497" indent="-238929" eaLnBrk="0" hangingPunct="0">
              <a:defRPr kumimoji="1" sz="2500">
                <a:solidFill>
                  <a:schemeClr val="tx1"/>
                </a:solidFill>
                <a:latin typeface="Times New Roman" pitchFamily="18" charset="0"/>
                <a:ea typeface="宋体" charset="-122"/>
              </a:defRPr>
            </a:lvl4pPr>
            <a:lvl5pPr marL="2150353" indent="-238929" eaLnBrk="0" hangingPunct="0">
              <a:defRPr kumimoji="1" sz="2500">
                <a:solidFill>
                  <a:schemeClr val="tx1"/>
                </a:solidFill>
                <a:latin typeface="Times New Roman" pitchFamily="18" charset="0"/>
                <a:ea typeface="宋体" charset="-122"/>
              </a:defRPr>
            </a:lvl5pPr>
            <a:lvl6pPr marL="2628209" indent="-238929" eaLnBrk="0" fontAlgn="base" hangingPunct="0">
              <a:spcBef>
                <a:spcPct val="0"/>
              </a:spcBef>
              <a:spcAft>
                <a:spcPct val="0"/>
              </a:spcAft>
              <a:defRPr kumimoji="1" sz="2500">
                <a:solidFill>
                  <a:schemeClr val="tx1"/>
                </a:solidFill>
                <a:latin typeface="Times New Roman" pitchFamily="18" charset="0"/>
                <a:ea typeface="宋体" charset="-122"/>
              </a:defRPr>
            </a:lvl6pPr>
            <a:lvl7pPr marL="3106065" indent="-238929" eaLnBrk="0" fontAlgn="base" hangingPunct="0">
              <a:spcBef>
                <a:spcPct val="0"/>
              </a:spcBef>
              <a:spcAft>
                <a:spcPct val="0"/>
              </a:spcAft>
              <a:defRPr kumimoji="1" sz="2500">
                <a:solidFill>
                  <a:schemeClr val="tx1"/>
                </a:solidFill>
                <a:latin typeface="Times New Roman" pitchFamily="18" charset="0"/>
                <a:ea typeface="宋体" charset="-122"/>
              </a:defRPr>
            </a:lvl7pPr>
            <a:lvl8pPr marL="3583921" indent="-238929" eaLnBrk="0" fontAlgn="base" hangingPunct="0">
              <a:spcBef>
                <a:spcPct val="0"/>
              </a:spcBef>
              <a:spcAft>
                <a:spcPct val="0"/>
              </a:spcAft>
              <a:defRPr kumimoji="1" sz="2500">
                <a:solidFill>
                  <a:schemeClr val="tx1"/>
                </a:solidFill>
                <a:latin typeface="Times New Roman" pitchFamily="18" charset="0"/>
                <a:ea typeface="宋体" charset="-122"/>
              </a:defRPr>
            </a:lvl8pPr>
            <a:lvl9pPr marL="4061777" indent="-238929" eaLnBrk="0" fontAlgn="base" hangingPunct="0">
              <a:spcBef>
                <a:spcPct val="0"/>
              </a:spcBef>
              <a:spcAft>
                <a:spcPct val="0"/>
              </a:spcAft>
              <a:defRPr kumimoji="1" sz="2500">
                <a:solidFill>
                  <a:schemeClr val="tx1"/>
                </a:solidFill>
                <a:latin typeface="Times New Roman" pitchFamily="18" charset="0"/>
                <a:ea typeface="宋体" charset="-122"/>
              </a:defRPr>
            </a:lvl9pPr>
          </a:lstStyle>
          <a:p>
            <a:pPr eaLnBrk="1" hangingPunct="1">
              <a:buClr>
                <a:srgbClr val="800080"/>
              </a:buClr>
            </a:pPr>
            <a:fld id="{B3AECDE3-4987-42AC-BE65-E8206306E200}" type="slidenum">
              <a:rPr lang="en-US" altLang="zh-CN" sz="1300">
                <a:solidFill>
                  <a:prstClr val="black"/>
                </a:solidFill>
              </a:rPr>
              <a:pPr eaLnBrk="1" hangingPunct="1">
                <a:buClr>
                  <a:srgbClr val="800080"/>
                </a:buClr>
              </a:pPr>
              <a:t>1</a:t>
            </a:fld>
            <a:endParaRPr lang="en-US" altLang="zh-CN" sz="1300">
              <a:solidFill>
                <a:prstClr val="black"/>
              </a:solidFill>
            </a:endParaRPr>
          </a:p>
        </p:txBody>
      </p:sp>
      <p:sp>
        <p:nvSpPr>
          <p:cNvPr id="55299" name="Rectangle 2"/>
          <p:cNvSpPr>
            <a:spLocks noGrp="1" noRot="1" noChangeAspect="1" noChangeArrowheads="1" noTextEdit="1"/>
          </p:cNvSpPr>
          <p:nvPr>
            <p:ph type="sldImg"/>
          </p:nvPr>
        </p:nvSpPr>
        <p:spPr>
          <a:xfrm>
            <a:off x="919163" y="746125"/>
            <a:ext cx="4959350" cy="37211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686969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9350" cy="3721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4232727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9350" cy="3721100"/>
          </a:xfrm>
        </p:spPr>
      </p:sp>
      <p:sp>
        <p:nvSpPr>
          <p:cNvPr id="3" name="备注占位符 2"/>
          <p:cNvSpPr>
            <a:spLocks noGrp="1"/>
          </p:cNvSpPr>
          <p:nvPr>
            <p:ph type="body" idx="1"/>
          </p:nvPr>
        </p:nvSpPr>
        <p:spPr/>
        <p:txBody>
          <a:bodyPr/>
          <a:lstStyle/>
          <a:p>
            <a:r>
              <a:rPr lang="en-US" altLang="zh-CN" dirty="0" smtClean="0"/>
              <a:t>SR</a:t>
            </a:r>
            <a:r>
              <a:rPr lang="zh-CN" altLang="en-US" dirty="0" smtClean="0"/>
              <a:t>：</a:t>
            </a:r>
            <a:r>
              <a:rPr lang="en-US" altLang="zh-CN" dirty="0" smtClean="0"/>
              <a:t>Status Register</a:t>
            </a:r>
          </a:p>
        </p:txBody>
      </p:sp>
      <p:sp>
        <p:nvSpPr>
          <p:cNvPr id="4" name="灯片编号占位符 3"/>
          <p:cNvSpPr>
            <a:spLocks noGrp="1"/>
          </p:cNvSpPr>
          <p:nvPr>
            <p:ph type="sldNum" sz="quarter" idx="10"/>
          </p:nvPr>
        </p:nvSpPr>
        <p:spPr/>
        <p:txBody>
          <a:bodyPr/>
          <a:lstStyle/>
          <a:p>
            <a:pPr>
              <a:defRPr/>
            </a:pPr>
            <a:fld id="{44F41309-E684-4FFB-9549-4D2B145DD2E1}" type="slidenum">
              <a:rPr lang="en-US" altLang="zh-CN" smtClean="0"/>
              <a:pPr>
                <a:defRPr/>
              </a:pPr>
              <a:t>14</a:t>
            </a:fld>
            <a:endParaRPr lang="en-US" altLang="zh-CN"/>
          </a:p>
        </p:txBody>
      </p:sp>
    </p:spTree>
    <p:extLst>
      <p:ext uri="{BB962C8B-B14F-4D97-AF65-F5344CB8AC3E}">
        <p14:creationId xmlns:p14="http://schemas.microsoft.com/office/powerpoint/2010/main" val="71304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9350" cy="3721100"/>
          </a:xfrm>
        </p:spPr>
      </p:sp>
      <p:sp>
        <p:nvSpPr>
          <p:cNvPr id="3" name="备注占位符 2"/>
          <p:cNvSpPr>
            <a:spLocks noGrp="1"/>
          </p:cNvSpPr>
          <p:nvPr>
            <p:ph type="body" idx="1"/>
          </p:nvPr>
        </p:nvSpPr>
        <p:spPr/>
        <p:txBody>
          <a:bodyPr/>
          <a:lstStyle/>
          <a:p>
            <a:pPr defTabSz="882305">
              <a:defRPr/>
            </a:pPr>
            <a:r>
              <a:rPr lang="en-US" altLang="zh-CN" dirty="0" smtClean="0"/>
              <a:t>SR:</a:t>
            </a:r>
            <a:r>
              <a:rPr lang="en-US" altLang="zh-CN" baseline="0" dirty="0" smtClean="0"/>
              <a:t> Status register </a:t>
            </a:r>
            <a:r>
              <a:rPr lang="en-US" altLang="zh-CN" dirty="0" err="1" smtClean="0"/>
              <a:t>sr</a:t>
            </a:r>
            <a:r>
              <a:rPr lang="en-US" altLang="zh-CN" dirty="0" smtClean="0"/>
              <a:t> ( </a:t>
            </a:r>
            <a:r>
              <a:rPr lang="zh-CN" altLang="en-US" dirty="0" smtClean="0"/>
              <a:t>全称</a:t>
            </a:r>
            <a:r>
              <a:rPr lang="en-US" altLang="zh-CN" dirty="0" smtClean="0"/>
              <a:t>Status ,CP0 Reg12) Processor status and control; interrupt control; and shadow set control</a:t>
            </a:r>
          </a:p>
          <a:p>
            <a:endParaRPr lang="zh-CN" altLang="en-US" dirty="0"/>
          </a:p>
        </p:txBody>
      </p:sp>
      <p:sp>
        <p:nvSpPr>
          <p:cNvPr id="4" name="灯片编号占位符 3"/>
          <p:cNvSpPr>
            <a:spLocks noGrp="1"/>
          </p:cNvSpPr>
          <p:nvPr>
            <p:ph type="sldNum" sz="quarter" idx="10"/>
          </p:nvPr>
        </p:nvSpPr>
        <p:spPr/>
        <p:txBody>
          <a:bodyPr/>
          <a:lstStyle/>
          <a:p>
            <a:pPr>
              <a:defRPr/>
            </a:pPr>
            <a:fld id="{44F41309-E684-4FFB-9549-4D2B145DD2E1}" type="slidenum">
              <a:rPr lang="en-US" altLang="zh-CN" smtClean="0"/>
              <a:pPr>
                <a:defRPr/>
              </a:pPr>
              <a:t>16</a:t>
            </a:fld>
            <a:endParaRPr lang="en-US" altLang="zh-CN"/>
          </a:p>
        </p:txBody>
      </p:sp>
    </p:spTree>
    <p:extLst>
      <p:ext uri="{BB962C8B-B14F-4D97-AF65-F5344CB8AC3E}">
        <p14:creationId xmlns:p14="http://schemas.microsoft.com/office/powerpoint/2010/main" val="845015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9350" cy="3721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479526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9350" cy="3721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717568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9350" cy="3721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211026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9350" cy="3721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765675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9350" cy="3721100"/>
          </a:xfrm>
        </p:spPr>
      </p:sp>
      <p:sp>
        <p:nvSpPr>
          <p:cNvPr id="3" name="备注占位符 2"/>
          <p:cNvSpPr>
            <a:spLocks noGrp="1"/>
          </p:cNvSpPr>
          <p:nvPr>
            <p:ph type="body" idx="1"/>
          </p:nvPr>
        </p:nvSpPr>
        <p:spPr/>
        <p:txBody>
          <a:bodyPr>
            <a:normAutofit/>
          </a:bodyPr>
          <a:lstStyle/>
          <a:p>
            <a:r>
              <a:rPr lang="en-US" altLang="zh-CN" dirty="0" smtClean="0"/>
              <a:t>MFC0</a:t>
            </a:r>
            <a:r>
              <a:rPr lang="zh-CN" altLang="en-US" dirty="0" smtClean="0"/>
              <a:t>：</a:t>
            </a:r>
            <a:r>
              <a:rPr lang="en-US" altLang="zh-CN" dirty="0" smtClean="0"/>
              <a:t>move from C0</a:t>
            </a:r>
          </a:p>
          <a:p>
            <a:r>
              <a:rPr lang="en-US" altLang="zh-CN" dirty="0" smtClean="0"/>
              <a:t>MTC0:</a:t>
            </a:r>
            <a:r>
              <a:rPr lang="en-US" altLang="zh-CN" baseline="0" dirty="0" smtClean="0"/>
              <a:t> Move To C0</a:t>
            </a:r>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270016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9350" cy="3721100"/>
          </a:xfrm>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effectLst/>
                <a:latin typeface="Times New Roman" pitchFamily="18" charset="0"/>
                <a:ea typeface="宋体" pitchFamily="2" charset="-122"/>
                <a:cs typeface="+mn-cs"/>
              </a:rPr>
              <a:t>p = </a:t>
            </a:r>
            <a:r>
              <a:rPr kumimoji="1" lang="en-US" altLang="zh-CN" sz="1200" b="0" i="0" kern="1200" dirty="0" err="1" smtClean="0">
                <a:solidFill>
                  <a:schemeClr val="tx1"/>
                </a:solidFill>
                <a:effectLst/>
                <a:latin typeface="Times New Roman" pitchFamily="18" charset="0"/>
                <a:ea typeface="宋体" pitchFamily="2" charset="-122"/>
                <a:cs typeface="+mn-cs"/>
              </a:rPr>
              <a:t>t.str</a:t>
            </a:r>
            <a:r>
              <a:rPr kumimoji="1" lang="en-US" altLang="zh-CN" sz="1200" b="0" i="0" kern="1200" dirty="0" smtClean="0">
                <a:solidFill>
                  <a:schemeClr val="tx1"/>
                </a:solidFill>
                <a:effectLst/>
                <a:latin typeface="Times New Roman" pitchFamily="18" charset="0"/>
                <a:ea typeface="宋体" pitchFamily="2" charset="-122"/>
                <a:cs typeface="+mn-cs"/>
              </a:rPr>
              <a:t> == “1” ? “11” : ((</a:t>
            </a:r>
            <a:r>
              <a:rPr kumimoji="1" lang="en-US" altLang="zh-CN" sz="1200" b="0" i="0" kern="1200" dirty="0" err="1" smtClean="0">
                <a:solidFill>
                  <a:schemeClr val="tx1"/>
                </a:solidFill>
                <a:effectLst/>
                <a:latin typeface="Times New Roman" pitchFamily="18" charset="0"/>
                <a:ea typeface="宋体" pitchFamily="2" charset="-122"/>
                <a:cs typeface="+mn-cs"/>
              </a:rPr>
              <a:t>t.str</a:t>
            </a:r>
            <a:r>
              <a:rPr kumimoji="1" lang="en-US" altLang="zh-CN" sz="1200" b="0" i="0" kern="1200" dirty="0" smtClean="0">
                <a:solidFill>
                  <a:schemeClr val="tx1"/>
                </a:solidFill>
                <a:effectLst/>
                <a:latin typeface="Times New Roman" pitchFamily="18" charset="0"/>
                <a:ea typeface="宋体" pitchFamily="2" charset="-122"/>
                <a:cs typeface="+mn-cs"/>
              </a:rPr>
              <a:t> == “22”) ? “22” : “33”); </a:t>
            </a:r>
            <a:r>
              <a:rPr kumimoji="1" lang="zh-CN" altLang="en-US" sz="1200" b="0" i="0" kern="1200" dirty="0" smtClean="0">
                <a:solidFill>
                  <a:schemeClr val="tx1"/>
                </a:solidFill>
                <a:effectLst/>
                <a:latin typeface="Times New Roman" pitchFamily="18" charset="0"/>
                <a:ea typeface="宋体" pitchFamily="2" charset="-122"/>
                <a:cs typeface="+mn-cs"/>
              </a:rPr>
              <a:t>？表达式的嵌套使用</a:t>
            </a:r>
            <a:endParaRPr lang="en-US" altLang="zh-CN" dirty="0" smtClean="0">
              <a:effectLst/>
            </a:endParaRPr>
          </a:p>
          <a:p>
            <a:r>
              <a:rPr lang="en-US" altLang="zh-CN" dirty="0" smtClean="0">
                <a:effectLst/>
              </a:rPr>
              <a:t>Register 0: Index</a:t>
            </a:r>
            <a:r>
              <a:rPr lang="zh-CN" altLang="en-US" dirty="0" smtClean="0">
                <a:effectLst/>
              </a:rPr>
              <a:t>，作为</a:t>
            </a:r>
            <a:r>
              <a:rPr lang="en-US" altLang="zh-CN" dirty="0" smtClean="0">
                <a:effectLst/>
              </a:rPr>
              <a:t>MMU</a:t>
            </a:r>
            <a:r>
              <a:rPr lang="zh-CN" altLang="en-US" dirty="0" smtClean="0">
                <a:effectLst/>
              </a:rPr>
              <a:t>的索引用。将来讨论</a:t>
            </a:r>
            <a:r>
              <a:rPr lang="en-US" altLang="zh-CN" dirty="0" smtClean="0">
                <a:effectLst/>
              </a:rPr>
              <a:t>MMU</a:t>
            </a:r>
            <a:r>
              <a:rPr lang="zh-CN" altLang="en-US" dirty="0" smtClean="0">
                <a:effectLst/>
              </a:rPr>
              <a:t>和</a:t>
            </a:r>
            <a:r>
              <a:rPr lang="en-US" altLang="zh-CN" dirty="0" smtClean="0">
                <a:effectLst/>
              </a:rPr>
              <a:t>TLB</a:t>
            </a:r>
            <a:r>
              <a:rPr lang="zh-CN" altLang="en-US" dirty="0" smtClean="0">
                <a:effectLst/>
              </a:rPr>
              <a:t>时会详解之。</a:t>
            </a:r>
            <a:br>
              <a:rPr lang="zh-CN" altLang="en-US" dirty="0" smtClean="0">
                <a:effectLst/>
              </a:rPr>
            </a:br>
            <a:r>
              <a:rPr lang="zh-CN" altLang="en-US" dirty="0" smtClean="0">
                <a:effectLst/>
              </a:rPr>
              <a:t>　　</a:t>
            </a:r>
            <a:r>
              <a:rPr lang="en-US" altLang="zh-CN" dirty="0" smtClean="0">
                <a:effectLst/>
              </a:rPr>
              <a:t>Register 2, EntryLo0</a:t>
            </a:r>
            <a:r>
              <a:rPr lang="zh-CN" altLang="en-US" dirty="0" smtClean="0">
                <a:effectLst/>
              </a:rPr>
              <a:t>，访问</a:t>
            </a:r>
            <a:r>
              <a:rPr lang="en-US" altLang="zh-CN" dirty="0"/>
              <a:t>TLB Entry</a:t>
            </a:r>
            <a:r>
              <a:rPr lang="zh-CN" altLang="en-US" dirty="0"/>
              <a:t>偶数页</a:t>
            </a:r>
            <a:r>
              <a:rPr lang="zh-CN" altLang="en-US" dirty="0" smtClean="0">
                <a:effectLst/>
              </a:rPr>
              <a:t>中的地址低</a:t>
            </a:r>
            <a:r>
              <a:rPr lang="en-US" altLang="zh-CN" dirty="0" smtClean="0">
                <a:effectLst/>
              </a:rPr>
              <a:t>32Bit</a:t>
            </a:r>
            <a:r>
              <a:rPr lang="zh-CN" altLang="en-US" dirty="0" smtClean="0">
                <a:effectLst/>
              </a:rPr>
              <a:t>用。同上，在</a:t>
            </a:r>
            <a:r>
              <a:rPr lang="en-US" altLang="zh-CN" dirty="0" smtClean="0">
                <a:effectLst/>
              </a:rPr>
              <a:t>MMU</a:t>
            </a:r>
            <a:r>
              <a:rPr lang="zh-CN" altLang="en-US" dirty="0" smtClean="0">
                <a:effectLst/>
              </a:rPr>
              <a:t>和</a:t>
            </a:r>
            <a:r>
              <a:rPr lang="en-US" altLang="zh-CN" dirty="0" smtClean="0">
                <a:effectLst/>
              </a:rPr>
              <a:t>TLB</a:t>
            </a:r>
            <a:r>
              <a:rPr lang="zh-CN" altLang="en-US" dirty="0" smtClean="0">
                <a:effectLst/>
              </a:rPr>
              <a:t>的相关章节中详解。</a:t>
            </a:r>
            <a:br>
              <a:rPr lang="zh-CN" altLang="en-US" dirty="0" smtClean="0">
                <a:effectLst/>
              </a:rPr>
            </a:br>
            <a:r>
              <a:rPr lang="zh-CN" altLang="en-US" dirty="0" smtClean="0">
                <a:effectLst/>
              </a:rPr>
              <a:t>　　</a:t>
            </a:r>
            <a:r>
              <a:rPr lang="en-US" altLang="zh-CN" dirty="0" smtClean="0">
                <a:effectLst/>
              </a:rPr>
              <a:t>Register 3, EntryLo1</a:t>
            </a:r>
            <a:r>
              <a:rPr lang="zh-CN" altLang="en-US" dirty="0" smtClean="0">
                <a:effectLst/>
              </a:rPr>
              <a:t>，访问</a:t>
            </a:r>
            <a:r>
              <a:rPr lang="en-US" altLang="zh-CN" dirty="0"/>
              <a:t>TLB Entry</a:t>
            </a:r>
            <a:r>
              <a:rPr lang="zh-CN" altLang="en-US" dirty="0"/>
              <a:t>奇数页</a:t>
            </a:r>
            <a:r>
              <a:rPr lang="zh-CN" altLang="en-US" dirty="0" smtClean="0">
                <a:effectLst/>
              </a:rPr>
              <a:t>中的地址低</a:t>
            </a:r>
            <a:r>
              <a:rPr lang="en-US" altLang="zh-CN" dirty="0" smtClean="0">
                <a:effectLst/>
              </a:rPr>
              <a:t>32Bit</a:t>
            </a:r>
            <a:r>
              <a:rPr lang="zh-CN" altLang="en-US" dirty="0" smtClean="0">
                <a:effectLst/>
              </a:rPr>
              <a:t>用。</a:t>
            </a:r>
            <a:br>
              <a:rPr lang="zh-CN" altLang="en-US" dirty="0" smtClean="0">
                <a:effectLst/>
              </a:rPr>
            </a:br>
            <a:r>
              <a:rPr lang="zh-CN" altLang="en-US" dirty="0" smtClean="0">
                <a:effectLst/>
              </a:rPr>
              <a:t>　　</a:t>
            </a:r>
            <a:r>
              <a:rPr lang="en-US" altLang="zh-CN" dirty="0" smtClean="0">
                <a:effectLst/>
              </a:rPr>
              <a:t>Register 4, Context</a:t>
            </a:r>
            <a:r>
              <a:rPr lang="zh-CN" altLang="en-US" dirty="0" smtClean="0">
                <a:effectLst/>
              </a:rPr>
              <a:t>，用以加速</a:t>
            </a:r>
            <a:r>
              <a:rPr lang="en-US" altLang="zh-CN" dirty="0" smtClean="0">
                <a:effectLst/>
              </a:rPr>
              <a:t>TLB Miss</a:t>
            </a:r>
            <a:r>
              <a:rPr lang="zh-CN" altLang="en-US" dirty="0" smtClean="0">
                <a:effectLst/>
              </a:rPr>
              <a:t>异常的处理。</a:t>
            </a:r>
            <a:br>
              <a:rPr lang="zh-CN" altLang="en-US" dirty="0" smtClean="0">
                <a:effectLst/>
              </a:rPr>
            </a:br>
            <a:r>
              <a:rPr lang="zh-CN" altLang="en-US" dirty="0" smtClean="0">
                <a:effectLst/>
              </a:rPr>
              <a:t>　　</a:t>
            </a:r>
            <a:r>
              <a:rPr lang="en-US" altLang="zh-CN" dirty="0" smtClean="0">
                <a:effectLst/>
              </a:rPr>
              <a:t>Register 5, </a:t>
            </a:r>
            <a:r>
              <a:rPr lang="en-US" altLang="zh-CN" dirty="0" err="1" smtClean="0">
                <a:effectLst/>
              </a:rPr>
              <a:t>PageMask</a:t>
            </a:r>
            <a:r>
              <a:rPr lang="zh-CN" altLang="en-US" dirty="0" smtClean="0">
                <a:effectLst/>
              </a:rPr>
              <a:t>，用以在</a:t>
            </a:r>
            <a:r>
              <a:rPr lang="en-US" altLang="zh-CN" dirty="0" smtClean="0">
                <a:effectLst/>
              </a:rPr>
              <a:t>MMU</a:t>
            </a:r>
            <a:r>
              <a:rPr lang="zh-CN" altLang="en-US" dirty="0" smtClean="0">
                <a:effectLst/>
              </a:rPr>
              <a:t>中分配可变大小的内存页。</a:t>
            </a:r>
            <a:br>
              <a:rPr lang="zh-CN" altLang="en-US" dirty="0" smtClean="0">
                <a:effectLst/>
              </a:rPr>
            </a:br>
            <a:r>
              <a:rPr lang="zh-CN" altLang="en-US" dirty="0" smtClean="0">
                <a:effectLst/>
              </a:rPr>
              <a:t>　　</a:t>
            </a:r>
            <a:r>
              <a:rPr lang="en-US" altLang="zh-CN" dirty="0" smtClean="0">
                <a:effectLst/>
              </a:rPr>
              <a:t>Register 8, </a:t>
            </a:r>
            <a:r>
              <a:rPr lang="en-US" altLang="zh-CN" dirty="0" err="1" smtClean="0">
                <a:effectLst/>
              </a:rPr>
              <a:t>BadVAddr</a:t>
            </a:r>
            <a:r>
              <a:rPr lang="zh-CN" altLang="en-US" dirty="0" smtClean="0">
                <a:effectLst/>
              </a:rPr>
              <a:t>，在系统捕获到</a:t>
            </a:r>
            <a:r>
              <a:rPr lang="en-US" altLang="zh-CN" dirty="0" smtClean="0">
                <a:effectLst/>
              </a:rPr>
              <a:t>TLB Miss</a:t>
            </a:r>
            <a:r>
              <a:rPr lang="zh-CN" altLang="en-US" dirty="0" smtClean="0">
                <a:effectLst/>
              </a:rPr>
              <a:t>或</a:t>
            </a:r>
            <a:r>
              <a:rPr lang="en-US" altLang="zh-CN" dirty="0" smtClean="0">
                <a:effectLst/>
              </a:rPr>
              <a:t>Address Error</a:t>
            </a:r>
            <a:r>
              <a:rPr lang="zh-CN" altLang="en-US" dirty="0" smtClean="0">
                <a:effectLst/>
              </a:rPr>
              <a:t>这两种</a:t>
            </a:r>
            <a:r>
              <a:rPr lang="en-US" altLang="zh-CN" dirty="0" smtClean="0">
                <a:effectLst/>
              </a:rPr>
              <a:t>Exception</a:t>
            </a:r>
            <a:r>
              <a:rPr lang="zh-CN" altLang="en-US" dirty="0" smtClean="0">
                <a:effectLst/>
              </a:rPr>
              <a:t>时，发生错误的虚拟地址会储存在该寄存器中。对于引发</a:t>
            </a:r>
            <a:r>
              <a:rPr lang="en-US" altLang="zh-CN" dirty="0" smtClean="0">
                <a:effectLst/>
              </a:rPr>
              <a:t>Exception</a:t>
            </a:r>
            <a:r>
              <a:rPr lang="zh-CN" altLang="en-US" dirty="0" smtClean="0">
                <a:effectLst/>
              </a:rPr>
              <a:t>的</a:t>
            </a:r>
            <a:r>
              <a:rPr lang="en-US" altLang="zh-CN" dirty="0" smtClean="0">
                <a:effectLst/>
              </a:rPr>
              <a:t>Bug</a:t>
            </a:r>
            <a:r>
              <a:rPr lang="zh-CN" altLang="en-US" dirty="0" smtClean="0">
                <a:effectLst/>
              </a:rPr>
              <a:t>的定位来说，这个寄存器非常重要。</a:t>
            </a:r>
            <a:br>
              <a:rPr lang="zh-CN" altLang="en-US" dirty="0" smtClean="0">
                <a:effectLst/>
              </a:rPr>
            </a:br>
            <a:r>
              <a:rPr lang="zh-CN" altLang="en-US" dirty="0" smtClean="0">
                <a:effectLst/>
              </a:rPr>
              <a:t>　　</a:t>
            </a:r>
            <a:r>
              <a:rPr lang="en-US" altLang="zh-CN" dirty="0" smtClean="0">
                <a:effectLst/>
              </a:rPr>
              <a:t>Register 9, Count</a:t>
            </a:r>
            <a:r>
              <a:rPr lang="zh-CN" altLang="en-US" dirty="0" smtClean="0">
                <a:effectLst/>
              </a:rPr>
              <a:t>，这个寄存器是</a:t>
            </a:r>
            <a:r>
              <a:rPr lang="en-US" altLang="zh-CN" dirty="0" smtClean="0">
                <a:effectLst/>
              </a:rPr>
              <a:t>R4000</a:t>
            </a:r>
            <a:r>
              <a:rPr lang="zh-CN" altLang="en-US" dirty="0" smtClean="0">
                <a:effectLst/>
              </a:rPr>
              <a:t>以后的</a:t>
            </a:r>
            <a:r>
              <a:rPr lang="en-US" altLang="zh-CN" dirty="0" smtClean="0">
                <a:effectLst/>
              </a:rPr>
              <a:t>MIPS</a:t>
            </a:r>
            <a:r>
              <a:rPr lang="zh-CN" altLang="en-US" dirty="0" smtClean="0">
                <a:effectLst/>
              </a:rPr>
              <a:t>系统引入的。它是一个计数器，计数频率是系统主频的</a:t>
            </a:r>
            <a:r>
              <a:rPr lang="en-US" altLang="zh-CN" dirty="0" smtClean="0">
                <a:effectLst/>
              </a:rPr>
              <a:t>1/2</a:t>
            </a:r>
            <a:r>
              <a:rPr lang="zh-CN" altLang="en-US" dirty="0" smtClean="0">
                <a:effectLst/>
              </a:rPr>
              <a:t>。</a:t>
            </a:r>
            <a:r>
              <a:rPr lang="en-US" altLang="zh-CN" dirty="0" smtClean="0">
                <a:effectLst/>
              </a:rPr>
              <a:t>BCM1125/1250</a:t>
            </a:r>
            <a:r>
              <a:rPr lang="zh-CN" altLang="en-US" dirty="0" smtClean="0">
                <a:effectLst/>
              </a:rPr>
              <a:t>，</a:t>
            </a:r>
            <a:r>
              <a:rPr lang="en-US" altLang="zh-CN" dirty="0" smtClean="0">
                <a:effectLst/>
              </a:rPr>
              <a:t>RMI XLR</a:t>
            </a:r>
            <a:r>
              <a:rPr lang="zh-CN" altLang="en-US" dirty="0" smtClean="0">
                <a:effectLst/>
              </a:rPr>
              <a:t>系列以及</a:t>
            </a:r>
            <a:r>
              <a:rPr lang="en-US" altLang="zh-CN" dirty="0" err="1" smtClean="0">
                <a:effectLst/>
              </a:rPr>
              <a:t>Octeon</a:t>
            </a:r>
            <a:r>
              <a:rPr lang="zh-CN" altLang="en-US" dirty="0" smtClean="0">
                <a:effectLst/>
              </a:rPr>
              <a:t>的</a:t>
            </a:r>
            <a:r>
              <a:rPr lang="en-US" altLang="zh-CN" dirty="0" smtClean="0">
                <a:effectLst/>
              </a:rPr>
              <a:t>Cavium</a:t>
            </a:r>
            <a:r>
              <a:rPr lang="zh-CN" altLang="en-US" dirty="0" smtClean="0">
                <a:effectLst/>
              </a:rPr>
              <a:t>处理器均支持该寄存器。对于</a:t>
            </a:r>
            <a:r>
              <a:rPr lang="zh-CN" altLang="en-US" b="1" dirty="0">
                <a:hlinkClick r:id="rId3" tooltip="操作系统知识库"/>
              </a:rPr>
              <a:t>操作系统</a:t>
            </a:r>
            <a:r>
              <a:rPr lang="zh-CN" altLang="en-US" dirty="0" smtClean="0">
                <a:effectLst/>
              </a:rPr>
              <a:t>来说，可以通过读取该寄存器的值来获取</a:t>
            </a:r>
            <a:r>
              <a:rPr lang="en-US" altLang="zh-CN" dirty="0" smtClean="0">
                <a:effectLst/>
              </a:rPr>
              <a:t>tick</a:t>
            </a:r>
            <a:r>
              <a:rPr lang="zh-CN" altLang="en-US" dirty="0" smtClean="0">
                <a:effectLst/>
              </a:rPr>
              <a:t>的时基。在系统性能</a:t>
            </a:r>
            <a:r>
              <a:rPr lang="zh-CN" altLang="en-US" b="1" dirty="0">
                <a:hlinkClick r:id="rId4" tooltip="软件测试知识库"/>
              </a:rPr>
              <a:t>测试</a:t>
            </a:r>
            <a:r>
              <a:rPr lang="zh-CN" altLang="en-US" dirty="0" smtClean="0">
                <a:effectLst/>
              </a:rPr>
              <a:t>中，利用该寄存器也可以实现打点计数。</a:t>
            </a:r>
            <a:br>
              <a:rPr lang="zh-CN" altLang="en-US" dirty="0" smtClean="0">
                <a:effectLst/>
              </a:rPr>
            </a:br>
            <a:r>
              <a:rPr lang="zh-CN" altLang="en-US" dirty="0" smtClean="0">
                <a:effectLst/>
              </a:rPr>
              <a:t>　　</a:t>
            </a:r>
            <a:r>
              <a:rPr lang="en-US" altLang="zh-CN" dirty="0" smtClean="0">
                <a:effectLst/>
              </a:rPr>
              <a:t>Register 10</a:t>
            </a:r>
            <a:r>
              <a:rPr lang="zh-CN" altLang="en-US" dirty="0" smtClean="0">
                <a:effectLst/>
              </a:rPr>
              <a:t>，</a:t>
            </a:r>
            <a:r>
              <a:rPr lang="en-US" altLang="zh-CN" dirty="0" err="1" smtClean="0">
                <a:effectLst/>
              </a:rPr>
              <a:t>EntryHi</a:t>
            </a:r>
            <a:r>
              <a:rPr lang="zh-CN" altLang="en-US" dirty="0" smtClean="0">
                <a:effectLst/>
              </a:rPr>
              <a:t>，这个寄存器同</a:t>
            </a:r>
            <a:r>
              <a:rPr lang="en-US" altLang="zh-CN" dirty="0" smtClean="0">
                <a:effectLst/>
              </a:rPr>
              <a:t>EntryLo0/1</a:t>
            </a:r>
            <a:r>
              <a:rPr lang="zh-CN" altLang="en-US" dirty="0" smtClean="0">
                <a:effectLst/>
              </a:rPr>
              <a:t>一样，用于</a:t>
            </a:r>
            <a:r>
              <a:rPr lang="en-US" altLang="zh-CN" dirty="0" smtClean="0">
                <a:effectLst/>
              </a:rPr>
              <a:t>MMU</a:t>
            </a:r>
            <a:r>
              <a:rPr lang="zh-CN" altLang="en-US" dirty="0" smtClean="0">
                <a:effectLst/>
              </a:rPr>
              <a:t>中。以后会详述。</a:t>
            </a:r>
            <a:br>
              <a:rPr lang="zh-CN" altLang="en-US" dirty="0" smtClean="0">
                <a:effectLst/>
              </a:rPr>
            </a:br>
            <a:r>
              <a:rPr lang="zh-CN" altLang="en-US" dirty="0" smtClean="0">
                <a:effectLst/>
              </a:rPr>
              <a:t>　　</a:t>
            </a:r>
            <a:r>
              <a:rPr lang="en-US" altLang="zh-CN" dirty="0" smtClean="0">
                <a:effectLst/>
              </a:rPr>
              <a:t>Register 11</a:t>
            </a:r>
            <a:r>
              <a:rPr lang="zh-CN" altLang="en-US" dirty="0" smtClean="0">
                <a:effectLst/>
              </a:rPr>
              <a:t>，</a:t>
            </a:r>
            <a:r>
              <a:rPr lang="en-US" altLang="zh-CN" dirty="0" smtClean="0">
                <a:effectLst/>
              </a:rPr>
              <a:t>Compare</a:t>
            </a:r>
            <a:r>
              <a:rPr lang="zh-CN" altLang="en-US" dirty="0" smtClean="0">
                <a:effectLst/>
              </a:rPr>
              <a:t>，配合</a:t>
            </a:r>
            <a:r>
              <a:rPr lang="en-US" altLang="zh-CN" dirty="0" smtClean="0">
                <a:effectLst/>
              </a:rPr>
              <a:t>Count</a:t>
            </a:r>
            <a:r>
              <a:rPr lang="zh-CN" altLang="en-US" dirty="0" smtClean="0">
                <a:effectLst/>
              </a:rPr>
              <a:t>使用。当</a:t>
            </a:r>
            <a:r>
              <a:rPr lang="en-US" altLang="zh-CN" dirty="0" smtClean="0">
                <a:effectLst/>
              </a:rPr>
              <a:t>Compare</a:t>
            </a:r>
            <a:r>
              <a:rPr lang="zh-CN" altLang="en-US" dirty="0" smtClean="0">
                <a:effectLst/>
              </a:rPr>
              <a:t>和</a:t>
            </a:r>
            <a:r>
              <a:rPr lang="en-US" altLang="zh-CN" dirty="0" smtClean="0">
                <a:effectLst/>
              </a:rPr>
              <a:t>Count</a:t>
            </a:r>
            <a:r>
              <a:rPr lang="zh-CN" altLang="en-US" dirty="0" smtClean="0">
                <a:effectLst/>
              </a:rPr>
              <a:t>的值相等的时候，会触发一个硬件中断</a:t>
            </a:r>
            <a:r>
              <a:rPr lang="en-US" altLang="zh-CN" dirty="0" smtClean="0">
                <a:effectLst/>
              </a:rPr>
              <a:t>(Hardware Interrupt)</a:t>
            </a:r>
            <a:r>
              <a:rPr lang="zh-CN" altLang="en-US" dirty="0" smtClean="0">
                <a:effectLst/>
              </a:rPr>
              <a:t>，并且总是使用</a:t>
            </a:r>
            <a:r>
              <a:rPr lang="en-US" altLang="zh-CN" dirty="0" smtClean="0">
                <a:effectLst/>
              </a:rPr>
              <a:t>Cause</a:t>
            </a:r>
            <a:r>
              <a:rPr lang="zh-CN" altLang="en-US" dirty="0" smtClean="0">
                <a:effectLst/>
              </a:rPr>
              <a:t>寄存器的</a:t>
            </a:r>
            <a:r>
              <a:rPr lang="en-US" altLang="zh-CN" dirty="0" smtClean="0">
                <a:effectLst/>
              </a:rPr>
              <a:t>IP7</a:t>
            </a:r>
            <a:r>
              <a:rPr lang="zh-CN" altLang="en-US" dirty="0" smtClean="0">
                <a:effectLst/>
              </a:rPr>
              <a:t>位。</a:t>
            </a:r>
            <a:br>
              <a:rPr lang="zh-CN" altLang="en-US" dirty="0" smtClean="0">
                <a:effectLst/>
              </a:rPr>
            </a:br>
            <a:r>
              <a:rPr lang="zh-CN" altLang="en-US" dirty="0" smtClean="0">
                <a:effectLst/>
              </a:rPr>
              <a:t>　　</a:t>
            </a:r>
            <a:r>
              <a:rPr lang="en-US" altLang="zh-CN" dirty="0" smtClean="0">
                <a:effectLst/>
              </a:rPr>
              <a:t>Register 12</a:t>
            </a:r>
            <a:r>
              <a:rPr lang="zh-CN" altLang="en-US" dirty="0" smtClean="0">
                <a:effectLst/>
              </a:rPr>
              <a:t>，</a:t>
            </a:r>
            <a:r>
              <a:rPr lang="en-US" altLang="zh-CN" dirty="0" smtClean="0">
                <a:effectLst/>
              </a:rPr>
              <a:t>Status</a:t>
            </a:r>
            <a:r>
              <a:rPr lang="zh-CN" altLang="en-US" dirty="0" smtClean="0">
                <a:effectLst/>
              </a:rPr>
              <a:t>，用于处理器状态的控制。</a:t>
            </a:r>
            <a:br>
              <a:rPr lang="zh-CN" altLang="en-US" dirty="0" smtClean="0">
                <a:effectLst/>
              </a:rPr>
            </a:br>
            <a:r>
              <a:rPr lang="zh-CN" altLang="en-US" dirty="0" smtClean="0">
                <a:effectLst/>
              </a:rPr>
              <a:t>　　</a:t>
            </a:r>
            <a:r>
              <a:rPr lang="en-US" altLang="zh-CN" dirty="0" smtClean="0">
                <a:effectLst/>
              </a:rPr>
              <a:t>Register 13</a:t>
            </a:r>
            <a:r>
              <a:rPr lang="zh-CN" altLang="en-US" dirty="0" smtClean="0">
                <a:effectLst/>
              </a:rPr>
              <a:t>，</a:t>
            </a:r>
            <a:r>
              <a:rPr lang="en-US" altLang="zh-CN" dirty="0" smtClean="0">
                <a:effectLst/>
              </a:rPr>
              <a:t>Cause</a:t>
            </a:r>
            <a:r>
              <a:rPr lang="zh-CN" altLang="en-US" dirty="0" smtClean="0">
                <a:effectLst/>
              </a:rPr>
              <a:t>，这个寄存器体现了处理器异常发生的原因。</a:t>
            </a:r>
            <a:br>
              <a:rPr lang="zh-CN" altLang="en-US" dirty="0" smtClean="0">
                <a:effectLst/>
              </a:rPr>
            </a:br>
            <a:r>
              <a:rPr lang="zh-CN" altLang="en-US" dirty="0" smtClean="0">
                <a:effectLst/>
              </a:rPr>
              <a:t>　　</a:t>
            </a:r>
            <a:r>
              <a:rPr lang="en-US" altLang="zh-CN" dirty="0" smtClean="0">
                <a:effectLst/>
              </a:rPr>
              <a:t>Register 14</a:t>
            </a:r>
            <a:r>
              <a:rPr lang="zh-CN" altLang="en-US" dirty="0" smtClean="0">
                <a:effectLst/>
              </a:rPr>
              <a:t>，</a:t>
            </a:r>
            <a:r>
              <a:rPr lang="en-US" altLang="zh-CN" dirty="0" smtClean="0">
                <a:effectLst/>
              </a:rPr>
              <a:t>EPC</a:t>
            </a:r>
            <a:r>
              <a:rPr lang="zh-CN" altLang="en-US" dirty="0" smtClean="0">
                <a:effectLst/>
              </a:rPr>
              <a:t>，这个寄存器存放异常发生时，系统正在执行的指令的地址。</a:t>
            </a:r>
            <a:br>
              <a:rPr lang="zh-CN" altLang="en-US" dirty="0" smtClean="0">
                <a:effectLst/>
              </a:rPr>
            </a:br>
            <a:r>
              <a:rPr lang="zh-CN" altLang="en-US" dirty="0" smtClean="0">
                <a:effectLst/>
              </a:rPr>
              <a:t>　　</a:t>
            </a:r>
            <a:r>
              <a:rPr lang="en-US" altLang="zh-CN" dirty="0" smtClean="0">
                <a:effectLst/>
              </a:rPr>
              <a:t>Register 15</a:t>
            </a:r>
            <a:r>
              <a:rPr lang="zh-CN" altLang="en-US" dirty="0" smtClean="0">
                <a:effectLst/>
              </a:rPr>
              <a:t>，</a:t>
            </a:r>
            <a:r>
              <a:rPr lang="en-US" altLang="zh-CN" dirty="0" smtClean="0">
                <a:effectLst/>
              </a:rPr>
              <a:t>PRID</a:t>
            </a:r>
            <a:r>
              <a:rPr lang="zh-CN" altLang="en-US" dirty="0" smtClean="0">
                <a:effectLst/>
              </a:rPr>
              <a:t>，这个寄存器是只读的，标识处理器的版本信息。向其中写入无意义。</a:t>
            </a:r>
            <a:br>
              <a:rPr lang="zh-CN" altLang="en-US" dirty="0" smtClean="0">
                <a:effectLst/>
              </a:rPr>
            </a:br>
            <a:r>
              <a:rPr lang="zh-CN" altLang="en-US" dirty="0" smtClean="0">
                <a:effectLst/>
              </a:rPr>
              <a:t>　　</a:t>
            </a:r>
            <a:r>
              <a:rPr lang="en-US" altLang="zh-CN" dirty="0" smtClean="0">
                <a:effectLst/>
              </a:rPr>
              <a:t>Register 18/19</a:t>
            </a:r>
            <a:r>
              <a:rPr lang="zh-CN" altLang="en-US" dirty="0" smtClean="0">
                <a:effectLst/>
              </a:rPr>
              <a:t>，</a:t>
            </a:r>
            <a:r>
              <a:rPr lang="en-US" altLang="zh-CN" dirty="0" err="1" smtClean="0">
                <a:effectLst/>
              </a:rPr>
              <a:t>WatchLo</a:t>
            </a:r>
            <a:r>
              <a:rPr lang="en-US" altLang="zh-CN" dirty="0" smtClean="0">
                <a:effectLst/>
              </a:rPr>
              <a:t>/</a:t>
            </a:r>
            <a:r>
              <a:rPr lang="en-US" altLang="zh-CN" dirty="0" err="1" smtClean="0">
                <a:effectLst/>
              </a:rPr>
              <a:t>WatchHi</a:t>
            </a:r>
            <a:r>
              <a:rPr lang="zh-CN" altLang="en-US" dirty="0" smtClean="0">
                <a:effectLst/>
              </a:rPr>
              <a:t>，这对寄存器用于设置硬件数据断点</a:t>
            </a:r>
            <a:r>
              <a:rPr lang="en-US" altLang="zh-CN" dirty="0" smtClean="0">
                <a:effectLst/>
              </a:rPr>
              <a:t>(Hardware Data Breakpoint)</a:t>
            </a:r>
            <a:r>
              <a:rPr lang="zh-CN" altLang="en-US" dirty="0" smtClean="0">
                <a:effectLst/>
              </a:rPr>
              <a:t>。该断点一旦设定，当</a:t>
            </a:r>
            <a:r>
              <a:rPr lang="en-US" altLang="zh-CN" dirty="0" smtClean="0">
                <a:effectLst/>
              </a:rPr>
              <a:t>CPU</a:t>
            </a:r>
            <a:r>
              <a:rPr lang="zh-CN" altLang="en-US" dirty="0" smtClean="0">
                <a:effectLst/>
              </a:rPr>
              <a:t>存取这个地址时，系统就会发生一个异常。这个功能广泛应用于调试定位内存写坏的错误。</a:t>
            </a:r>
            <a:br>
              <a:rPr lang="zh-CN" altLang="en-US" dirty="0" smtClean="0">
                <a:effectLst/>
              </a:rPr>
            </a:br>
            <a:r>
              <a:rPr lang="zh-CN" altLang="en-US" dirty="0" smtClean="0">
                <a:effectLst/>
              </a:rPr>
              <a:t>　　</a:t>
            </a:r>
            <a:r>
              <a:rPr lang="en-US" altLang="zh-CN" dirty="0" smtClean="0">
                <a:effectLst/>
              </a:rPr>
              <a:t>Register 28/29</a:t>
            </a:r>
            <a:r>
              <a:rPr lang="zh-CN" altLang="en-US" dirty="0" smtClean="0">
                <a:effectLst/>
              </a:rPr>
              <a:t>，</a:t>
            </a:r>
            <a:r>
              <a:rPr lang="en-US" altLang="zh-CN" dirty="0" err="1" smtClean="0">
                <a:effectLst/>
              </a:rPr>
              <a:t>TagLo</a:t>
            </a:r>
            <a:r>
              <a:rPr lang="zh-CN" altLang="en-US" dirty="0" smtClean="0">
                <a:effectLst/>
              </a:rPr>
              <a:t>和</a:t>
            </a:r>
            <a:r>
              <a:rPr lang="en-US" altLang="zh-CN" dirty="0" err="1" smtClean="0">
                <a:effectLst/>
              </a:rPr>
              <a:t>TagHi</a:t>
            </a:r>
            <a:r>
              <a:rPr lang="zh-CN" altLang="en-US" dirty="0" smtClean="0">
                <a:effectLst/>
              </a:rPr>
              <a:t>，用于高速缓存</a:t>
            </a:r>
            <a:r>
              <a:rPr lang="en-US" altLang="zh-CN" dirty="0" smtClean="0">
                <a:effectLst/>
              </a:rPr>
              <a:t>(Cache)</a:t>
            </a:r>
            <a:r>
              <a:rPr lang="zh-CN" altLang="en-US" dirty="0" smtClean="0">
                <a:effectLst/>
              </a:rPr>
              <a:t>管理。</a:t>
            </a:r>
            <a:endParaRPr lang="zh-CN" altLang="en-US" dirty="0"/>
          </a:p>
        </p:txBody>
      </p:sp>
      <p:sp>
        <p:nvSpPr>
          <p:cNvPr id="4" name="灯片编号占位符 3"/>
          <p:cNvSpPr>
            <a:spLocks noGrp="1"/>
          </p:cNvSpPr>
          <p:nvPr>
            <p:ph type="sldNum" sz="quarter" idx="10"/>
          </p:nvPr>
        </p:nvSpPr>
        <p:spPr/>
        <p:txBody>
          <a:bodyPr/>
          <a:lstStyle/>
          <a:p>
            <a:pPr>
              <a:defRPr/>
            </a:pPr>
            <a:fld id="{44F41309-E684-4FFB-9549-4D2B145DD2E1}" type="slidenum">
              <a:rPr lang="en-US" altLang="zh-CN" smtClean="0"/>
              <a:pPr>
                <a:defRPr/>
              </a:pPr>
              <a:t>35</a:t>
            </a:fld>
            <a:endParaRPr lang="en-US" altLang="zh-CN"/>
          </a:p>
        </p:txBody>
      </p:sp>
    </p:spTree>
    <p:extLst>
      <p:ext uri="{BB962C8B-B14F-4D97-AF65-F5344CB8AC3E}">
        <p14:creationId xmlns:p14="http://schemas.microsoft.com/office/powerpoint/2010/main" val="362956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9163" y="746125"/>
            <a:ext cx="4959350" cy="3721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4261967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solidFill>
                  <a:prstClr val="black"/>
                </a:solidFill>
              </a:rPr>
              <a:t>Morgan Kaufmann Publishers</a:t>
            </a:r>
          </a:p>
        </p:txBody>
      </p:sp>
      <p:sp>
        <p:nvSpPr>
          <p:cNvPr id="5" name="Rectangle 3"/>
          <p:cNvSpPr>
            <a:spLocks noGrp="1" noChangeArrowheads="1"/>
          </p:cNvSpPr>
          <p:nvPr>
            <p:ph type="dt" idx="1"/>
          </p:nvPr>
        </p:nvSpPr>
        <p:spPr>
          <a:ln/>
        </p:spPr>
        <p:txBody>
          <a:bodyPr/>
          <a:lstStyle/>
          <a:p>
            <a:fld id="{6BEB134A-141B-5B40-9166-72E046F65F03}" type="datetime3">
              <a:rPr lang="en-AU">
                <a:solidFill>
                  <a:prstClr val="black"/>
                </a:solidFill>
              </a:rPr>
              <a:pPr/>
              <a:t>18 November, 2020</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020993C2-33EC-6841-8B88-705AD99553A6}" type="slidenum">
              <a:rPr lang="en-AU">
                <a:solidFill>
                  <a:prstClr val="black"/>
                </a:solidFill>
              </a:rPr>
              <a:pPr/>
              <a:t>3</a:t>
            </a:fld>
            <a:endParaRPr lang="en-AU">
              <a:solidFill>
                <a:prstClr val="black"/>
              </a:solidFill>
            </a:endParaRPr>
          </a:p>
        </p:txBody>
      </p:sp>
      <p:sp>
        <p:nvSpPr>
          <p:cNvPr id="453634" name="Rectangle 2"/>
          <p:cNvSpPr>
            <a:spLocks noGrp="1" noRot="1" noChangeAspect="1" noChangeArrowheads="1" noTextEdit="1"/>
          </p:cNvSpPr>
          <p:nvPr>
            <p:ph type="sldImg"/>
          </p:nvPr>
        </p:nvSpPr>
        <p:spPr>
          <a:xfrm>
            <a:off x="919163" y="746125"/>
            <a:ext cx="4959350" cy="3721100"/>
          </a:xfrm>
          <a:ln/>
        </p:spPr>
      </p:sp>
      <p:sp>
        <p:nvSpPr>
          <p:cNvPr id="4536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884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solidFill>
                  <a:prstClr val="black"/>
                </a:solidFill>
              </a:rPr>
              <a:t>Morgan Kaufmann Publishers</a:t>
            </a:r>
          </a:p>
        </p:txBody>
      </p:sp>
      <p:sp>
        <p:nvSpPr>
          <p:cNvPr id="5" name="Rectangle 3"/>
          <p:cNvSpPr>
            <a:spLocks noGrp="1" noChangeArrowheads="1"/>
          </p:cNvSpPr>
          <p:nvPr>
            <p:ph type="dt" idx="1"/>
          </p:nvPr>
        </p:nvSpPr>
        <p:spPr>
          <a:ln/>
        </p:spPr>
        <p:txBody>
          <a:bodyPr/>
          <a:lstStyle/>
          <a:p>
            <a:fld id="{3D3508E0-F770-7C4D-9470-635F49919A05}" type="datetime3">
              <a:rPr lang="en-AU">
                <a:solidFill>
                  <a:prstClr val="black"/>
                </a:solidFill>
              </a:rPr>
              <a:pPr/>
              <a:t>18 November, 2020</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21571301-9103-074E-B9AA-6273CE542A86}" type="slidenum">
              <a:rPr lang="en-AU">
                <a:solidFill>
                  <a:prstClr val="black"/>
                </a:solidFill>
              </a:rPr>
              <a:pPr/>
              <a:t>4</a:t>
            </a:fld>
            <a:endParaRPr lang="en-AU">
              <a:solidFill>
                <a:prstClr val="black"/>
              </a:solidFill>
            </a:endParaRPr>
          </a:p>
        </p:txBody>
      </p:sp>
      <p:sp>
        <p:nvSpPr>
          <p:cNvPr id="455682" name="Rectangle 2"/>
          <p:cNvSpPr>
            <a:spLocks noGrp="1" noRot="1" noChangeAspect="1" noChangeArrowheads="1" noTextEdit="1"/>
          </p:cNvSpPr>
          <p:nvPr>
            <p:ph type="sldImg"/>
          </p:nvPr>
        </p:nvSpPr>
        <p:spPr>
          <a:xfrm>
            <a:off x="919163" y="746125"/>
            <a:ext cx="4959350" cy="3721100"/>
          </a:xfrm>
          <a:ln/>
        </p:spPr>
      </p:sp>
      <p:sp>
        <p:nvSpPr>
          <p:cNvPr id="455683" name="Rectangle 3"/>
          <p:cNvSpPr>
            <a:spLocks noGrp="1" noChangeArrowheads="1"/>
          </p:cNvSpPr>
          <p:nvPr>
            <p:ph type="body" idx="1"/>
          </p:nvPr>
        </p:nvSpPr>
        <p:spPr/>
        <p:txBody>
          <a:bodyPr/>
          <a:lstStyle/>
          <a:p>
            <a:pPr>
              <a:buNone/>
            </a:pPr>
            <a:r>
              <a:rPr lang="en-US" altLang="zh-CN" dirty="0" smtClean="0"/>
              <a:t>MIPS </a:t>
            </a:r>
            <a:r>
              <a:rPr lang="zh-CN" altLang="en-US" dirty="0" smtClean="0"/>
              <a:t>的异常</a:t>
            </a:r>
            <a:r>
              <a:rPr lang="en-US" altLang="zh-CN" dirty="0" smtClean="0"/>
              <a:t>/</a:t>
            </a:r>
            <a:r>
              <a:rPr lang="zh-CN" altLang="en-US" dirty="0" smtClean="0"/>
              <a:t>中断向量表</a:t>
            </a:r>
            <a:r>
              <a:rPr lang="en-US" altLang="zh-CN" dirty="0" smtClean="0"/>
              <a:t>(</a:t>
            </a:r>
            <a:r>
              <a:rPr lang="zh-CN" altLang="en-US" dirty="0" smtClean="0"/>
              <a:t>假定将</a:t>
            </a:r>
            <a:r>
              <a:rPr lang="en-US" altLang="zh-CN" dirty="0" smtClean="0"/>
              <a:t>MIPS</a:t>
            </a:r>
            <a:r>
              <a:rPr lang="zh-CN" altLang="en-US" dirty="0" smtClean="0"/>
              <a:t>运行在</a:t>
            </a:r>
            <a:r>
              <a:rPr lang="en-US" altLang="zh-CN" dirty="0" smtClean="0"/>
              <a:t>32</a:t>
            </a:r>
            <a:r>
              <a:rPr lang="zh-CN" altLang="en-US" dirty="0" smtClean="0"/>
              <a:t>为模式下</a:t>
            </a:r>
            <a:r>
              <a:rPr lang="en-US" altLang="zh-CN" dirty="0" smtClean="0"/>
              <a:t>)</a:t>
            </a:r>
          </a:p>
          <a:p>
            <a:pPr>
              <a:buNone/>
            </a:pPr>
            <a:r>
              <a:rPr lang="en-US" altLang="zh-CN" dirty="0" smtClean="0"/>
              <a:t>Reset, NMI</a:t>
            </a:r>
            <a:r>
              <a:rPr lang="zh-CN" altLang="en-US" dirty="0" smtClean="0"/>
              <a:t>： </a:t>
            </a:r>
            <a:r>
              <a:rPr lang="en-US" altLang="zh-CN" dirty="0" smtClean="0"/>
              <a:t>0x8000 0000</a:t>
            </a:r>
          </a:p>
          <a:p>
            <a:pPr>
              <a:buNone/>
            </a:pPr>
            <a:r>
              <a:rPr lang="en-US" altLang="zh-CN" dirty="0" smtClean="0"/>
              <a:t>TLB Refill</a:t>
            </a:r>
            <a:r>
              <a:rPr lang="zh-CN" altLang="en-US" dirty="0" smtClean="0"/>
              <a:t>： </a:t>
            </a:r>
            <a:r>
              <a:rPr lang="en-US" altLang="zh-CN" dirty="0" smtClean="0"/>
              <a:t>0x8000 0000</a:t>
            </a:r>
          </a:p>
          <a:p>
            <a:pPr>
              <a:buNone/>
            </a:pPr>
            <a:r>
              <a:rPr lang="en-US" altLang="zh-CN" dirty="0" smtClean="0"/>
              <a:t>Cache Error: 0xA000 00100</a:t>
            </a:r>
          </a:p>
          <a:p>
            <a:pPr>
              <a:buNone/>
            </a:pPr>
            <a:r>
              <a:rPr lang="zh-CN" altLang="en-US" dirty="0" smtClean="0"/>
              <a:t>其他的异常都指向：</a:t>
            </a:r>
            <a:r>
              <a:rPr lang="en-US" altLang="zh-CN" dirty="0" smtClean="0"/>
              <a:t>0x8000 0180</a:t>
            </a:r>
          </a:p>
        </p:txBody>
      </p:sp>
    </p:spTree>
    <p:extLst>
      <p:ext uri="{BB962C8B-B14F-4D97-AF65-F5344CB8AC3E}">
        <p14:creationId xmlns:p14="http://schemas.microsoft.com/office/powerpoint/2010/main" val="2259857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effectLst/>
                <a:latin typeface="Times New Roman" pitchFamily="18" charset="0"/>
                <a:ea typeface="宋体" pitchFamily="2" charset="-122"/>
                <a:cs typeface="+mn-cs"/>
              </a:rPr>
              <a:t>A segmentation fault (often shortened to </a:t>
            </a:r>
            <a:r>
              <a:rPr kumimoji="1" lang="en-US" altLang="zh-CN" sz="1200" b="0" i="0" kern="1200" dirty="0" err="1" smtClean="0">
                <a:solidFill>
                  <a:schemeClr val="tx1"/>
                </a:solidFill>
                <a:effectLst/>
                <a:latin typeface="Times New Roman" pitchFamily="18" charset="0"/>
                <a:ea typeface="宋体" pitchFamily="2" charset="-122"/>
                <a:cs typeface="+mn-cs"/>
              </a:rPr>
              <a:t>segfault</a:t>
            </a:r>
            <a:r>
              <a:rPr kumimoji="1" lang="en-US" altLang="zh-CN" sz="1200" b="0" i="0" kern="1200" dirty="0" smtClean="0">
                <a:solidFill>
                  <a:schemeClr val="tx1"/>
                </a:solidFill>
                <a:effectLst/>
                <a:latin typeface="Times New Roman" pitchFamily="18" charset="0"/>
                <a:ea typeface="宋体" pitchFamily="2" charset="-122"/>
                <a:cs typeface="+mn-cs"/>
              </a:rPr>
              <a:t>) is a particular error condition that can occur during the operation of computer software. In short, a segmentation fault occurs when a program attempts to access a memory location that it is not allowed to access, or attempts to access a memory location in a way that is not allowed (e.g., attempts to write to a read-only location, or to overwrite part of the operating system). Systems based on processors like the Motorola 68000 tend to refer to these events as Address or Bus errors.</a:t>
            </a:r>
          </a:p>
          <a:p>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44F41309-E684-4FFB-9549-4D2B145DD2E1}" type="slidenum">
              <a:rPr lang="en-US" altLang="zh-CN" smtClean="0"/>
              <a:pPr>
                <a:defRPr/>
              </a:pPr>
              <a:t>5</a:t>
            </a:fld>
            <a:endParaRPr lang="en-US" altLang="zh-CN"/>
          </a:p>
        </p:txBody>
      </p:sp>
    </p:spTree>
    <p:extLst>
      <p:ext uri="{BB962C8B-B14F-4D97-AF65-F5344CB8AC3E}">
        <p14:creationId xmlns:p14="http://schemas.microsoft.com/office/powerpoint/2010/main" val="1680372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solidFill>
                  <a:prstClr val="black"/>
                </a:solidFill>
              </a:rPr>
              <a:t>Morgan Kaufmann Publishers</a:t>
            </a:r>
          </a:p>
        </p:txBody>
      </p:sp>
      <p:sp>
        <p:nvSpPr>
          <p:cNvPr id="5" name="Rectangle 3"/>
          <p:cNvSpPr>
            <a:spLocks noGrp="1" noChangeArrowheads="1"/>
          </p:cNvSpPr>
          <p:nvPr>
            <p:ph type="dt" idx="1"/>
          </p:nvPr>
        </p:nvSpPr>
        <p:spPr>
          <a:ln/>
        </p:spPr>
        <p:txBody>
          <a:bodyPr/>
          <a:lstStyle/>
          <a:p>
            <a:fld id="{18666136-3E36-B74D-B6D8-BD0C0E1F0662}" type="datetime3">
              <a:rPr lang="en-AU">
                <a:solidFill>
                  <a:prstClr val="black"/>
                </a:solidFill>
              </a:rPr>
              <a:pPr/>
              <a:t>18 November, 2020</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020C7EBD-A2C0-624C-B468-E169A36EE307}" type="slidenum">
              <a:rPr lang="en-AU">
                <a:solidFill>
                  <a:prstClr val="black"/>
                </a:solidFill>
              </a:rPr>
              <a:pPr/>
              <a:t>6</a:t>
            </a:fld>
            <a:endParaRPr lang="en-AU">
              <a:solidFill>
                <a:prstClr val="black"/>
              </a:solidFill>
            </a:endParaRPr>
          </a:p>
        </p:txBody>
      </p:sp>
      <p:sp>
        <p:nvSpPr>
          <p:cNvPr id="467970" name="Rectangle 2"/>
          <p:cNvSpPr>
            <a:spLocks noGrp="1" noRot="1" noChangeAspect="1" noChangeArrowheads="1" noTextEdit="1"/>
          </p:cNvSpPr>
          <p:nvPr>
            <p:ph type="sldImg"/>
          </p:nvPr>
        </p:nvSpPr>
        <p:spPr>
          <a:xfrm>
            <a:off x="919163" y="746125"/>
            <a:ext cx="4959350" cy="3721100"/>
          </a:xfrm>
          <a:ln/>
        </p:spPr>
      </p:sp>
      <p:sp>
        <p:nvSpPr>
          <p:cNvPr id="467971" name="Rectangle 3"/>
          <p:cNvSpPr>
            <a:spLocks noGrp="1" noChangeArrowheads="1"/>
          </p:cNvSpPr>
          <p:nvPr>
            <p:ph type="body" idx="1"/>
          </p:nvPr>
        </p:nvSpPr>
        <p:spPr/>
        <p:txBody>
          <a:bodyPr/>
          <a:lstStyle/>
          <a:p>
            <a:r>
              <a:rPr lang="en-US" dirty="0" smtClean="0"/>
              <a:t>Non-re-</a:t>
            </a:r>
            <a:r>
              <a:rPr lang="en-US" dirty="0" err="1" smtClean="0"/>
              <a:t>startable</a:t>
            </a:r>
            <a:r>
              <a:rPr lang="en-US" baseline="0" dirty="0" smtClean="0"/>
              <a:t> exception example:  arithmetic overflow.  If instruction completes, can’t show offending values</a:t>
            </a:r>
          </a:p>
          <a:p>
            <a:r>
              <a:rPr lang="en-US" baseline="0" dirty="0" smtClean="0"/>
              <a:t>Re-</a:t>
            </a:r>
            <a:r>
              <a:rPr lang="en-US" baseline="0" dirty="0" err="1" smtClean="0"/>
              <a:t>startable</a:t>
            </a:r>
            <a:r>
              <a:rPr lang="en-US" baseline="0" dirty="0" smtClean="0"/>
              <a:t> exception example:  I/O device interrupt.</a:t>
            </a:r>
            <a:endParaRPr lang="en-US" dirty="0"/>
          </a:p>
        </p:txBody>
      </p:sp>
    </p:spTree>
    <p:extLst>
      <p:ext uri="{BB962C8B-B14F-4D97-AF65-F5344CB8AC3E}">
        <p14:creationId xmlns:p14="http://schemas.microsoft.com/office/powerpoint/2010/main" val="2363282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solidFill>
                  <a:prstClr val="black"/>
                </a:solidFill>
              </a:rPr>
              <a:t>Morgan Kaufmann Publishers</a:t>
            </a:r>
          </a:p>
        </p:txBody>
      </p:sp>
      <p:sp>
        <p:nvSpPr>
          <p:cNvPr id="5" name="Rectangle 3"/>
          <p:cNvSpPr>
            <a:spLocks noGrp="1" noChangeArrowheads="1"/>
          </p:cNvSpPr>
          <p:nvPr>
            <p:ph type="dt" idx="1"/>
          </p:nvPr>
        </p:nvSpPr>
        <p:spPr>
          <a:ln/>
        </p:spPr>
        <p:txBody>
          <a:bodyPr/>
          <a:lstStyle/>
          <a:p>
            <a:fld id="{E167AA84-6628-BA46-ADAB-A9204FFF4A43}" type="datetime3">
              <a:rPr lang="en-AU">
                <a:solidFill>
                  <a:prstClr val="black"/>
                </a:solidFill>
              </a:rPr>
              <a:pPr/>
              <a:t>18 November, 2020</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6373C6B3-8A30-AF4D-840E-01804555342F}" type="slidenum">
              <a:rPr lang="en-AU">
                <a:solidFill>
                  <a:prstClr val="black"/>
                </a:solidFill>
              </a:rPr>
              <a:pPr/>
              <a:t>7</a:t>
            </a:fld>
            <a:endParaRPr lang="en-AU">
              <a:solidFill>
                <a:prstClr val="black"/>
              </a:solidFill>
            </a:endParaRPr>
          </a:p>
        </p:txBody>
      </p:sp>
      <p:sp>
        <p:nvSpPr>
          <p:cNvPr id="459778" name="Rectangle 2"/>
          <p:cNvSpPr>
            <a:spLocks noGrp="1" noRot="1" noChangeAspect="1" noChangeArrowheads="1" noTextEdit="1"/>
          </p:cNvSpPr>
          <p:nvPr>
            <p:ph type="sldImg"/>
          </p:nvPr>
        </p:nvSpPr>
        <p:spPr>
          <a:xfrm>
            <a:off x="919163" y="746125"/>
            <a:ext cx="4959350" cy="3721100"/>
          </a:xfrm>
          <a:ln/>
        </p:spPr>
      </p:sp>
      <p:sp>
        <p:nvSpPr>
          <p:cNvPr id="459779" name="Rectangle 3"/>
          <p:cNvSpPr>
            <a:spLocks noGrp="1" noChangeArrowheads="1"/>
          </p:cNvSpPr>
          <p:nvPr>
            <p:ph type="body" idx="1"/>
          </p:nvPr>
        </p:nvSpPr>
        <p:spPr/>
        <p:txBody>
          <a:bodyPr/>
          <a:lstStyle/>
          <a:p>
            <a:r>
              <a:rPr kumimoji="1" lang="zh-CN" altLang="en-US" sz="1200" b="0" i="0" kern="1200" dirty="0" smtClean="0">
                <a:solidFill>
                  <a:schemeClr val="tx1"/>
                </a:solidFill>
                <a:effectLst/>
                <a:latin typeface="Times New Roman" pitchFamily="18" charset="0"/>
                <a:ea typeface="宋体" pitchFamily="2" charset="-122"/>
                <a:cs typeface="+mn-cs"/>
              </a:rPr>
              <a:t>一句话来说，段错误（</a:t>
            </a:r>
            <a:r>
              <a:rPr kumimoji="1" lang="en-US" altLang="zh-CN" sz="1200" b="0" i="0" kern="1200" dirty="0" err="1" smtClean="0">
                <a:solidFill>
                  <a:schemeClr val="tx1"/>
                </a:solidFill>
                <a:effectLst/>
                <a:latin typeface="Times New Roman" pitchFamily="18" charset="0"/>
                <a:ea typeface="宋体" pitchFamily="2" charset="-122"/>
                <a:cs typeface="+mn-cs"/>
              </a:rPr>
              <a:t>segfault</a:t>
            </a:r>
            <a:r>
              <a:rPr kumimoji="1" lang="zh-CN" altLang="en-US" sz="1200" b="0" i="0" kern="1200" dirty="0" smtClean="0">
                <a:solidFill>
                  <a:schemeClr val="tx1"/>
                </a:solidFill>
                <a:effectLst/>
                <a:latin typeface="Times New Roman" pitchFamily="18" charset="0"/>
                <a:ea typeface="宋体" pitchFamily="2" charset="-122"/>
                <a:cs typeface="+mn-cs"/>
              </a:rPr>
              <a:t>）是指访问的内存超出了系统给这个程序所设定的内存空间，例如访问了不存在的内存地址、访问了系统保护的内存地址、访问了只读的内存地址等等情况。</a:t>
            </a:r>
            <a:endParaRPr lang="en-US" dirty="0"/>
          </a:p>
        </p:txBody>
      </p:sp>
    </p:spTree>
    <p:extLst>
      <p:ext uri="{BB962C8B-B14F-4D97-AF65-F5344CB8AC3E}">
        <p14:creationId xmlns:p14="http://schemas.microsoft.com/office/powerpoint/2010/main" val="3137176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1266" name="Rectangle 2"/>
          <p:cNvSpPr>
            <a:spLocks noGrp="1" noChangeArrowheads="1"/>
          </p:cNvSpPr>
          <p:nvPr>
            <p:ph type="body" idx="1"/>
          </p:nvPr>
        </p:nvSpPr>
        <p:spPr bwMode="auto">
          <a:xfrm>
            <a:off x="511671" y="4715232"/>
            <a:ext cx="5857310" cy="4468039"/>
          </a:xfrm>
          <a:prstGeom prst="rect">
            <a:avLst/>
          </a:prstGeom>
          <a:noFill/>
          <a:ln w="12700">
            <a:miter lim="800000"/>
            <a:headEnd/>
            <a:tailEnd/>
          </a:ln>
        </p:spPr>
        <p:txBody>
          <a:bodyPr lIns="92264" tIns="45322" rIns="92264" bIns="45322">
            <a:prstTxWarp prst="textNoShape">
              <a:avLst/>
            </a:prstTxWarp>
          </a:bodyPr>
          <a:lstStyle/>
          <a:p>
            <a:r>
              <a:rPr lang="en-US" dirty="0"/>
              <a:t>How does an I/O interrupt different from the exception you already learned?</a:t>
            </a:r>
          </a:p>
          <a:p>
            <a:r>
              <a:rPr lang="en-US" dirty="0"/>
              <a:t>Well, an I/O interrupt is asynchronous with respect to the instruction execution while exception such as overflow or page fault are always associated with a certain instruction.</a:t>
            </a:r>
          </a:p>
          <a:p>
            <a:r>
              <a:rPr lang="en-US" dirty="0"/>
              <a:t>Also for exception, the only information needs to be conveyed is the fact that an exceptional condition has occurred but for interrupt, there is more information to be conveyed.</a:t>
            </a:r>
          </a:p>
          <a:p>
            <a:r>
              <a:rPr lang="en-US" dirty="0"/>
              <a:t>Let me  elaborate on each of these two points.</a:t>
            </a:r>
          </a:p>
          <a:p>
            <a:r>
              <a:rPr lang="en-US" dirty="0"/>
              <a:t>Unlike exception, which is always associated with an instruction,  interrupt is not associated with any instruction. The user program is just doing its things when an I/O interrupt occurs.</a:t>
            </a:r>
          </a:p>
          <a:p>
            <a:r>
              <a:rPr lang="en-US" dirty="0"/>
              <a:t>So I/O interrupt does not prevent any instruction from completing so you can pick your own convenient point to take the interrupt.</a:t>
            </a:r>
          </a:p>
          <a:p>
            <a:r>
              <a:rPr lang="en-US" dirty="0"/>
              <a:t>As far as conveying more information is concerned, the interrupt detection hardware must somehow let the OS know who is causing the interrupt.</a:t>
            </a:r>
          </a:p>
          <a:p>
            <a:r>
              <a:rPr lang="en-US" dirty="0"/>
              <a:t>Furthermore, interrupt requests needs to be prioritized.  The hardware that can do all these looks like this</a:t>
            </a:r>
            <a:r>
              <a:rPr lang="en-US" dirty="0" smtClean="0"/>
              <a:t>.</a:t>
            </a:r>
            <a:endParaRPr lang="en-US" dirty="0"/>
          </a:p>
        </p:txBody>
      </p:sp>
      <p:sp>
        <p:nvSpPr>
          <p:cNvPr id="3211267" name="Rectangle 3"/>
          <p:cNvSpPr>
            <a:spLocks noGrp="1" noRot="1" noChangeAspect="1" noChangeArrowheads="1"/>
          </p:cNvSpPr>
          <p:nvPr>
            <p:ph type="sldImg"/>
          </p:nvPr>
        </p:nvSpPr>
        <p:spPr bwMode="auto">
          <a:xfrm>
            <a:off x="938213" y="642938"/>
            <a:ext cx="4933950" cy="3702050"/>
          </a:xfrm>
          <a:prstGeom prst="rect">
            <a:avLst/>
          </a:prstGeom>
          <a:noFill/>
          <a:ln w="12700">
            <a:miter lim="800000"/>
            <a:headEnd/>
            <a:tailEnd/>
          </a:ln>
        </p:spPr>
      </p:sp>
    </p:spTree>
    <p:extLst>
      <p:ext uri="{BB962C8B-B14F-4D97-AF65-F5344CB8AC3E}">
        <p14:creationId xmlns:p14="http://schemas.microsoft.com/office/powerpoint/2010/main" val="315094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62" name="Rectangle 2"/>
          <p:cNvSpPr>
            <a:spLocks noGrp="1" noChangeArrowheads="1"/>
          </p:cNvSpPr>
          <p:nvPr>
            <p:ph type="body" idx="1"/>
          </p:nvPr>
        </p:nvSpPr>
        <p:spPr bwMode="auto">
          <a:xfrm>
            <a:off x="511671" y="4715232"/>
            <a:ext cx="5857310" cy="4468039"/>
          </a:xfrm>
          <a:prstGeom prst="rect">
            <a:avLst/>
          </a:prstGeom>
          <a:noFill/>
          <a:ln w="12700">
            <a:miter lim="800000"/>
            <a:headEnd/>
            <a:tailEnd/>
          </a:ln>
        </p:spPr>
        <p:txBody>
          <a:bodyPr lIns="92264" tIns="45322" rIns="92264" bIns="45322">
            <a:prstTxWarp prst="textNoShape">
              <a:avLst/>
            </a:prstTxWarp>
          </a:bodyPr>
          <a:lstStyle/>
          <a:p>
            <a:r>
              <a:rPr lang="en-US" dirty="0"/>
              <a:t>That is, whenever an I/O device needs attention from the processor, it interrupts the processor from what it is currently doing.</a:t>
            </a:r>
          </a:p>
          <a:p>
            <a:r>
              <a:rPr lang="en-US" dirty="0"/>
              <a:t>This is how an I/O interrupt looks in the overall scheme of things.  The processor is  minding its business when one of the I/O device wants its attention and causes an I/O interrupt.</a:t>
            </a:r>
          </a:p>
          <a:p>
            <a:r>
              <a:rPr lang="en-US" dirty="0"/>
              <a:t>The processor then save the current PC, branch to the address where the interrupt service routine resides, and start executing the interrupt service routine.</a:t>
            </a:r>
          </a:p>
          <a:p>
            <a:r>
              <a:rPr lang="en-US" dirty="0"/>
              <a:t>When it finishes executing the interrupt service routine, it branches back to the point of the original program where we stop and continue.</a:t>
            </a:r>
          </a:p>
          <a:p>
            <a:r>
              <a:rPr lang="en-US" dirty="0"/>
              <a:t>The advantage of this approach is efficiency.  The user program’s progress is halted only during actual transfer.</a:t>
            </a:r>
          </a:p>
          <a:p>
            <a:r>
              <a:rPr lang="en-US" dirty="0"/>
              <a:t>The disadvantage is that it require special hardware in the I/O device to generate the interrupt.  And on the processor side, we need special hardware to detect the interrupt and then to save the proper states so we can resume after the interrupt.</a:t>
            </a:r>
          </a:p>
          <a:p>
            <a:endParaRPr lang="en-US" dirty="0"/>
          </a:p>
        </p:txBody>
      </p:sp>
      <p:sp>
        <p:nvSpPr>
          <p:cNvPr id="3215363" name="Rectangle 3"/>
          <p:cNvSpPr>
            <a:spLocks noGrp="1" noRot="1" noChangeAspect="1" noChangeArrowheads="1"/>
          </p:cNvSpPr>
          <p:nvPr>
            <p:ph type="sldImg"/>
          </p:nvPr>
        </p:nvSpPr>
        <p:spPr bwMode="auto">
          <a:xfrm>
            <a:off x="938213" y="642938"/>
            <a:ext cx="4933950" cy="3702050"/>
          </a:xfrm>
          <a:prstGeom prst="rect">
            <a:avLst/>
          </a:prstGeom>
          <a:noFill/>
          <a:ln w="12700">
            <a:miter lim="800000"/>
            <a:headEnd/>
            <a:tailEnd/>
          </a:ln>
        </p:spPr>
      </p:sp>
    </p:spTree>
    <p:extLst>
      <p:ext uri="{BB962C8B-B14F-4D97-AF65-F5344CB8AC3E}">
        <p14:creationId xmlns:p14="http://schemas.microsoft.com/office/powerpoint/2010/main" val="60448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buClr>
                <a:srgbClr val="B2B2B2"/>
              </a:buClr>
              <a:defRPr/>
            </a:pPr>
            <a:r>
              <a:rPr lang="en-US" altLang="zh-CN" smtClean="0">
                <a:solidFill>
                  <a:srgbClr val="000000"/>
                </a:solidFill>
              </a:rPr>
              <a:t>GXP</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buClr>
                <a:srgbClr val="B2B2B2"/>
              </a:buClr>
              <a:defRPr/>
            </a:pPr>
            <a:fld id="{45AC9F4F-3745-486B-8423-A045D3EFCA13}"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val="111397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buClr>
                <a:srgbClr val="B2B2B2"/>
              </a:buClr>
              <a:defRPr/>
            </a:pPr>
            <a:r>
              <a:rPr lang="en-US" altLang="zh-CN" smtClean="0">
                <a:solidFill>
                  <a:srgbClr val="000000"/>
                </a:solidFill>
              </a:rPr>
              <a:t>GXP</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buClr>
                <a:srgbClr val="B2B2B2"/>
              </a:buClr>
              <a:defRPr/>
            </a:pPr>
            <a:fld id="{080700A5-EB06-40F9-A22A-0DD1261B6D12}"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val="32379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52400"/>
            <a:ext cx="5676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buClr>
                <a:srgbClr val="B2B2B2"/>
              </a:buClr>
              <a:defRPr/>
            </a:pPr>
            <a:r>
              <a:rPr lang="en-US" altLang="zh-CN" smtClean="0">
                <a:solidFill>
                  <a:srgbClr val="000000"/>
                </a:solidFill>
              </a:rPr>
              <a:t>GXP</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buClr>
                <a:srgbClr val="B2B2B2"/>
              </a:buClr>
              <a:defRPr/>
            </a:pPr>
            <a:fld id="{0C3D6201-1A08-422A-A8EA-14062CEF0EA0}"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val="1060216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76D01D2A-3E66-48C4-BBBE-E684A9501609}" type="slidenum">
              <a:rPr lang="en-US" altLang="zh-CN"/>
              <a:pPr>
                <a:defRPr/>
              </a:pPr>
              <a:t>‹#›</a:t>
            </a:fld>
            <a:endParaRPr lang="en-US" altLang="zh-CN" dirty="0"/>
          </a:p>
        </p:txBody>
      </p:sp>
    </p:spTree>
    <p:extLst>
      <p:ext uri="{BB962C8B-B14F-4D97-AF65-F5344CB8AC3E}">
        <p14:creationId xmlns:p14="http://schemas.microsoft.com/office/powerpoint/2010/main" val="2399875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CCAB7470-36C3-48E9-9C61-02DD9BA30DA6}" type="slidenum">
              <a:rPr lang="en-US" altLang="zh-CN"/>
              <a:pPr>
                <a:defRPr/>
              </a:pPr>
              <a:t>‹#›</a:t>
            </a:fld>
            <a:endParaRPr lang="en-US" altLang="zh-CN" dirty="0"/>
          </a:p>
        </p:txBody>
      </p:sp>
    </p:spTree>
    <p:extLst>
      <p:ext uri="{BB962C8B-B14F-4D97-AF65-F5344CB8AC3E}">
        <p14:creationId xmlns:p14="http://schemas.microsoft.com/office/powerpoint/2010/main" val="171887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902E8E3-68DE-4A97-A878-D4A243AD3866}" type="slidenum">
              <a:rPr lang="en-US" altLang="zh-CN"/>
              <a:pPr>
                <a:defRPr/>
              </a:pPr>
              <a:t>‹#›</a:t>
            </a:fld>
            <a:endParaRPr lang="en-US" altLang="zh-CN" dirty="0"/>
          </a:p>
        </p:txBody>
      </p:sp>
    </p:spTree>
    <p:extLst>
      <p:ext uri="{BB962C8B-B14F-4D97-AF65-F5344CB8AC3E}">
        <p14:creationId xmlns:p14="http://schemas.microsoft.com/office/powerpoint/2010/main" val="3851086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765175"/>
            <a:ext cx="4208463"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765175"/>
            <a:ext cx="4208462"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9E7381D4-DBD0-4E48-B96B-F0E8E567CD59}" type="slidenum">
              <a:rPr lang="en-US" altLang="zh-CN"/>
              <a:pPr>
                <a:defRPr/>
              </a:pPr>
              <a:t>‹#›</a:t>
            </a:fld>
            <a:endParaRPr lang="en-US" altLang="zh-CN" dirty="0"/>
          </a:p>
        </p:txBody>
      </p:sp>
    </p:spTree>
    <p:extLst>
      <p:ext uri="{BB962C8B-B14F-4D97-AF65-F5344CB8AC3E}">
        <p14:creationId xmlns:p14="http://schemas.microsoft.com/office/powerpoint/2010/main" val="321872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8"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9"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EECE2D52-6C0D-48C4-84F0-AD82A6667636}" type="slidenum">
              <a:rPr lang="en-US" altLang="zh-CN"/>
              <a:pPr>
                <a:defRPr/>
              </a:pPr>
              <a:t>‹#›</a:t>
            </a:fld>
            <a:endParaRPr lang="en-US" altLang="zh-CN" dirty="0"/>
          </a:p>
        </p:txBody>
      </p:sp>
    </p:spTree>
    <p:extLst>
      <p:ext uri="{BB962C8B-B14F-4D97-AF65-F5344CB8AC3E}">
        <p14:creationId xmlns:p14="http://schemas.microsoft.com/office/powerpoint/2010/main" val="1124826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4"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5"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A5428C48-D43C-4A7F-8CE4-1632A971965C}" type="slidenum">
              <a:rPr lang="en-US" altLang="zh-CN"/>
              <a:pPr>
                <a:defRPr/>
              </a:pPr>
              <a:t>‹#›</a:t>
            </a:fld>
            <a:endParaRPr lang="en-US" altLang="zh-CN" dirty="0"/>
          </a:p>
        </p:txBody>
      </p:sp>
    </p:spTree>
    <p:extLst>
      <p:ext uri="{BB962C8B-B14F-4D97-AF65-F5344CB8AC3E}">
        <p14:creationId xmlns:p14="http://schemas.microsoft.com/office/powerpoint/2010/main" val="1522337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3"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4"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DC561EB3-C314-48CE-BCB0-42C292ADE69C}" type="slidenum">
              <a:rPr lang="en-US" altLang="zh-CN"/>
              <a:pPr>
                <a:defRPr/>
              </a:pPr>
              <a:t>‹#›</a:t>
            </a:fld>
            <a:endParaRPr lang="en-US" altLang="zh-CN" dirty="0"/>
          </a:p>
        </p:txBody>
      </p:sp>
    </p:spTree>
    <p:extLst>
      <p:ext uri="{BB962C8B-B14F-4D97-AF65-F5344CB8AC3E}">
        <p14:creationId xmlns:p14="http://schemas.microsoft.com/office/powerpoint/2010/main" val="26624601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04A1C9BD-D17C-47D6-8926-E9C6420A97D6}" type="slidenum">
              <a:rPr lang="en-US" altLang="zh-CN"/>
              <a:pPr>
                <a:defRPr/>
              </a:pPr>
              <a:t>‹#›</a:t>
            </a:fld>
            <a:endParaRPr lang="en-US" altLang="zh-CN" dirty="0"/>
          </a:p>
        </p:txBody>
      </p:sp>
    </p:spTree>
    <p:extLst>
      <p:ext uri="{BB962C8B-B14F-4D97-AF65-F5344CB8AC3E}">
        <p14:creationId xmlns:p14="http://schemas.microsoft.com/office/powerpoint/2010/main" val="3752608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buClr>
                <a:srgbClr val="B2B2B2"/>
              </a:buClr>
              <a:defRPr/>
            </a:pPr>
            <a:r>
              <a:rPr lang="en-US" altLang="zh-CN" smtClean="0">
                <a:solidFill>
                  <a:srgbClr val="000000"/>
                </a:solidFill>
              </a:rPr>
              <a:t>GXP</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buClr>
                <a:srgbClr val="B2B2B2"/>
              </a:buClr>
              <a:defRPr/>
            </a:pPr>
            <a:fld id="{31BB13CC-575B-48B7-A4A4-680D6F093228}"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val="2618407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FC10ABBB-21CF-4661-8FDE-1CB67C027E1A}" type="slidenum">
              <a:rPr lang="en-US" altLang="zh-CN"/>
              <a:pPr>
                <a:defRPr/>
              </a:pPr>
              <a:t>‹#›</a:t>
            </a:fld>
            <a:endParaRPr lang="en-US" altLang="zh-CN" dirty="0"/>
          </a:p>
        </p:txBody>
      </p:sp>
    </p:spTree>
    <p:extLst>
      <p:ext uri="{BB962C8B-B14F-4D97-AF65-F5344CB8AC3E}">
        <p14:creationId xmlns:p14="http://schemas.microsoft.com/office/powerpoint/2010/main" val="22881527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346513C9-4085-4937-9216-A9EF9C7AE402}" type="slidenum">
              <a:rPr lang="en-US" altLang="zh-CN"/>
              <a:pPr>
                <a:defRPr/>
              </a:pPr>
              <a:t>‹#›</a:t>
            </a:fld>
            <a:endParaRPr lang="en-US" altLang="zh-CN" dirty="0"/>
          </a:p>
        </p:txBody>
      </p:sp>
    </p:spTree>
    <p:extLst>
      <p:ext uri="{BB962C8B-B14F-4D97-AF65-F5344CB8AC3E}">
        <p14:creationId xmlns:p14="http://schemas.microsoft.com/office/powerpoint/2010/main" val="1586843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38" y="44450"/>
            <a:ext cx="2141537" cy="64087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44450"/>
            <a:ext cx="6275388" cy="64087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E99507E-8263-49EA-8F07-2A26323CD586}" type="slidenum">
              <a:rPr lang="en-US" altLang="zh-CN"/>
              <a:pPr>
                <a:defRPr/>
              </a:pPr>
              <a:t>‹#›</a:t>
            </a:fld>
            <a:endParaRPr lang="en-US" altLang="zh-CN" dirty="0"/>
          </a:p>
        </p:txBody>
      </p:sp>
    </p:spTree>
    <p:extLst>
      <p:ext uri="{BB962C8B-B14F-4D97-AF65-F5344CB8AC3E}">
        <p14:creationId xmlns:p14="http://schemas.microsoft.com/office/powerpoint/2010/main" val="3357514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da-DK" smtClean="0">
                <a:solidFill>
                  <a:prstClr val="black">
                    <a:tint val="75000"/>
                  </a:prstClr>
                </a:solidFill>
              </a:rPr>
              <a:t>GXP</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88659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da-DK" smtClean="0">
                <a:solidFill>
                  <a:prstClr val="black">
                    <a:tint val="75000"/>
                  </a:prstClr>
                </a:solidFill>
              </a:rPr>
              <a:t>GXP</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863962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da-DK" smtClean="0">
                <a:solidFill>
                  <a:prstClr val="black">
                    <a:tint val="75000"/>
                  </a:prstClr>
                </a:solidFill>
              </a:rPr>
              <a:t>GXP</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068142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da-DK" smtClean="0">
                <a:solidFill>
                  <a:prstClr val="black">
                    <a:tint val="75000"/>
                  </a:prstClr>
                </a:solidFill>
              </a:rPr>
              <a:t>GXP</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311228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da-DK" smtClean="0">
                <a:solidFill>
                  <a:prstClr val="black">
                    <a:tint val="75000"/>
                  </a:prstClr>
                </a:solidFill>
              </a:rPr>
              <a:t>GXP</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573485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da-DK" smtClean="0">
                <a:solidFill>
                  <a:prstClr val="black">
                    <a:tint val="75000"/>
                  </a:prstClr>
                </a:solidFill>
              </a:rPr>
              <a:t>GXP</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244286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da-DK" smtClean="0">
                <a:solidFill>
                  <a:prstClr val="black">
                    <a:tint val="75000"/>
                  </a:prstClr>
                </a:solidFill>
              </a:rPr>
              <a:t>GXP</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8824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buClr>
                <a:srgbClr val="B2B2B2"/>
              </a:buClr>
              <a:defRPr/>
            </a:pPr>
            <a:r>
              <a:rPr lang="en-US" altLang="zh-CN" smtClean="0">
                <a:solidFill>
                  <a:srgbClr val="000000"/>
                </a:solidFill>
              </a:rPr>
              <a:t>GXP</a:t>
            </a: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buClr>
                <a:srgbClr val="B2B2B2"/>
              </a:buClr>
              <a:defRPr/>
            </a:pPr>
            <a:fld id="{1A434178-7D30-4D76-9FFC-CB98E2373FD5}"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val="1255328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da-DK" smtClean="0">
                <a:solidFill>
                  <a:prstClr val="black">
                    <a:tint val="75000"/>
                  </a:prstClr>
                </a:solidFill>
              </a:rPr>
              <a:t>GXP</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53428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da-DK" smtClean="0">
                <a:solidFill>
                  <a:prstClr val="black">
                    <a:tint val="75000"/>
                  </a:prstClr>
                </a:solidFill>
              </a:rPr>
              <a:t>GXP</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568074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da-DK" smtClean="0">
                <a:solidFill>
                  <a:prstClr val="black">
                    <a:tint val="75000"/>
                  </a:prstClr>
                </a:solidFill>
              </a:rPr>
              <a:t>GXP</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926765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da-DK" smtClean="0">
                <a:solidFill>
                  <a:prstClr val="black">
                    <a:tint val="75000"/>
                  </a:prstClr>
                </a:solidFill>
              </a:rPr>
              <a:t>GXP</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7261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447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buClr>
                <a:srgbClr val="B2B2B2"/>
              </a:buClr>
              <a:defRPr/>
            </a:pPr>
            <a:r>
              <a:rPr lang="en-US" altLang="zh-CN" smtClean="0">
                <a:solidFill>
                  <a:srgbClr val="000000"/>
                </a:solidFill>
              </a:rPr>
              <a:t>GXP</a:t>
            </a: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buClr>
                <a:srgbClr val="B2B2B2"/>
              </a:buClr>
              <a:defRPr/>
            </a:pPr>
            <a:fld id="{80B84961-E803-48BA-B11E-677E1BE35EA1}"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val="937753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buClr>
                <a:srgbClr val="B2B2B2"/>
              </a:buClr>
              <a:defRPr/>
            </a:pPr>
            <a:r>
              <a:rPr lang="en-US" altLang="zh-CN" smtClean="0">
                <a:solidFill>
                  <a:srgbClr val="000000"/>
                </a:solidFill>
              </a:rPr>
              <a:t>GXP</a:t>
            </a: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buClr>
                <a:srgbClr val="B2B2B2"/>
              </a:buClr>
              <a:defRPr/>
            </a:pPr>
            <a:fld id="{F5D19A7B-6464-47AE-BB78-897F0EFE076F}"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val="121729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buClr>
                <a:srgbClr val="B2B2B2"/>
              </a:buClr>
              <a:defRPr/>
            </a:pPr>
            <a:r>
              <a:rPr lang="en-US" altLang="zh-CN" smtClean="0">
                <a:solidFill>
                  <a:srgbClr val="000000"/>
                </a:solidFill>
              </a:rPr>
              <a:t>GXP</a:t>
            </a: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buClr>
                <a:srgbClr val="B2B2B2"/>
              </a:buClr>
              <a:defRPr/>
            </a:pPr>
            <a:fld id="{1B74FE64-C330-4A8F-A350-DFF99AAEC3CE}"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val="327898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buClr>
                <a:srgbClr val="B2B2B2"/>
              </a:buClr>
              <a:defRPr/>
            </a:pPr>
            <a:r>
              <a:rPr lang="en-US" altLang="zh-CN" smtClean="0">
                <a:solidFill>
                  <a:srgbClr val="000000"/>
                </a:solidFill>
              </a:rPr>
              <a:t>GXP</a:t>
            </a: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buClr>
                <a:srgbClr val="B2B2B2"/>
              </a:buClr>
              <a:defRPr/>
            </a:pPr>
            <a:fld id="{F3D5B53E-4314-451A-9393-34CE38FAF367}"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val="239905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buClr>
                <a:srgbClr val="B2B2B2"/>
              </a:buClr>
              <a:defRPr/>
            </a:pPr>
            <a:r>
              <a:rPr lang="en-US" altLang="zh-CN" smtClean="0">
                <a:solidFill>
                  <a:srgbClr val="000000"/>
                </a:solidFill>
              </a:rPr>
              <a:t>GXP</a:t>
            </a: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buClr>
                <a:srgbClr val="B2B2B2"/>
              </a:buClr>
              <a:defRPr/>
            </a:pPr>
            <a:fld id="{7304CB82-F4E9-4BEF-B1CF-252F69E87DAE}"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val="369030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buClr>
                <a:srgbClr val="B2B2B2"/>
              </a:buClr>
              <a:defRPr/>
            </a:pPr>
            <a:r>
              <a:rPr lang="en-US" altLang="zh-CN" smtClean="0">
                <a:solidFill>
                  <a:srgbClr val="000000"/>
                </a:solidFill>
              </a:rPr>
              <a:t>GXP</a:t>
            </a: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buClr>
                <a:srgbClr val="B2B2B2"/>
              </a:buClr>
              <a:defRPr/>
            </a:pPr>
            <a:fld id="{791BB47A-6BDB-4E21-9B0C-A4EA55F50F6F}"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val="130474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447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宋体" pitchFamily="2" charset="-122"/>
              </a:defRPr>
            </a:lvl1pPr>
          </a:lstStyle>
          <a:p>
            <a:pPr algn="l">
              <a:defRPr/>
            </a:pPr>
            <a:endParaRPr kumimoji="1" lang="en-US" altLang="zh-CN" b="0">
              <a:solidFill>
                <a:srgbClr val="000000"/>
              </a:solidFill>
            </a:endParaRPr>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ea typeface="宋体" pitchFamily="2" charset="-122"/>
              </a:defRPr>
            </a:lvl1pPr>
          </a:lstStyle>
          <a:p>
            <a:pPr>
              <a:defRPr/>
            </a:pPr>
            <a:r>
              <a:rPr kumimoji="1" lang="en-US" altLang="zh-CN" b="0" smtClean="0">
                <a:solidFill>
                  <a:srgbClr val="000000"/>
                </a:solidFill>
              </a:rPr>
              <a:t>GXP</a:t>
            </a:r>
            <a:endParaRPr kumimoji="1" lang="en-US" altLang="zh-CN" b="0">
              <a:solidFill>
                <a:srgbClr val="000000"/>
              </a:solidFill>
            </a:endParaRPr>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ea typeface="宋体" pitchFamily="2" charset="-122"/>
              </a:defRPr>
            </a:lvl1pPr>
          </a:lstStyle>
          <a:p>
            <a:pPr>
              <a:defRPr/>
            </a:pPr>
            <a:fld id="{2893934F-FD6A-450A-866B-C7FD4B2EEF26}" type="slidenum">
              <a:rPr kumimoji="1" lang="en-US" altLang="zh-CN" b="0">
                <a:solidFill>
                  <a:srgbClr val="000000"/>
                </a:solidFill>
              </a:rPr>
              <a:pPr>
                <a:defRPr/>
              </a:pPr>
              <a:t>‹#›</a:t>
            </a:fld>
            <a:endParaRPr kumimoji="1" lang="en-US" altLang="zh-CN" b="0">
              <a:solidFill>
                <a:srgbClr val="000000"/>
              </a:solidFill>
            </a:endParaRPr>
          </a:p>
        </p:txBody>
      </p:sp>
    </p:spTree>
    <p:extLst>
      <p:ext uri="{BB962C8B-B14F-4D97-AF65-F5344CB8AC3E}">
        <p14:creationId xmlns:p14="http://schemas.microsoft.com/office/powerpoint/2010/main" val="880021805"/>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214313" y="765175"/>
            <a:ext cx="8715375"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243" name="Rectangle 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FontTx/>
              <a:buNone/>
              <a:defRPr kumimoji="1" sz="1400">
                <a:solidFill>
                  <a:srgbClr val="000000"/>
                </a:solidFill>
                <a:latin typeface="Times New Roman"/>
                <a:ea typeface="宋体" charset="-122"/>
                <a:sym typeface="Wingdings" pitchFamily="2" charset="2"/>
              </a:defRPr>
            </a:lvl1pPr>
          </a:lstStyle>
          <a:p>
            <a:pPr>
              <a:defRPr/>
            </a:pPr>
            <a:endParaRPr lang="en-US" altLang="zh-CN" b="0"/>
          </a:p>
        </p:txBody>
      </p:sp>
      <p:sp>
        <p:nvSpPr>
          <p:cNvPr id="522244" name="Rectangle 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kumimoji="1" sz="1400">
                <a:solidFill>
                  <a:srgbClr val="000000"/>
                </a:solidFill>
                <a:latin typeface="Times New Roman"/>
                <a:ea typeface="宋体" charset="-122"/>
                <a:sym typeface="Wingdings" pitchFamily="2" charset="2"/>
              </a:defRPr>
            </a:lvl1pPr>
          </a:lstStyle>
          <a:p>
            <a:pPr>
              <a:defRPr/>
            </a:pPr>
            <a:r>
              <a:rPr lang="en-US" altLang="zh-CN" b="0"/>
              <a:t>GXP</a:t>
            </a:r>
          </a:p>
        </p:txBody>
      </p:sp>
      <p:sp>
        <p:nvSpPr>
          <p:cNvPr id="522245"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1" sz="1400">
                <a:solidFill>
                  <a:srgbClr val="000000"/>
                </a:solidFill>
                <a:latin typeface="Times New Roman"/>
                <a:ea typeface="宋体" charset="-122"/>
                <a:sym typeface="Wingdings" pitchFamily="2" charset="2"/>
              </a:defRPr>
            </a:lvl1pPr>
          </a:lstStyle>
          <a:p>
            <a:pPr>
              <a:defRPr/>
            </a:pPr>
            <a:fld id="{B76AF73F-F6FD-4BDC-A9EF-5679158CAE76}" type="slidenum">
              <a:rPr lang="en-US" altLang="zh-CN" b="0"/>
              <a:pPr>
                <a:defRPr/>
              </a:pPr>
              <a:t>‹#›</a:t>
            </a:fld>
            <a:endParaRPr lang="en-US" altLang="zh-CN" b="0" dirty="0"/>
          </a:p>
        </p:txBody>
      </p:sp>
      <p:sp>
        <p:nvSpPr>
          <p:cNvPr id="1030" name="Text Box 6"/>
          <p:cNvSpPr txBox="1">
            <a:spLocks noChangeArrowheads="1"/>
          </p:cNvSpPr>
          <p:nvPr/>
        </p:nvSpPr>
        <p:spPr bwMode="auto">
          <a:xfrm>
            <a:off x="4140200" y="6643688"/>
            <a:ext cx="5003800" cy="184150"/>
          </a:xfrm>
          <a:prstGeom prst="rect">
            <a:avLst/>
          </a:prstGeom>
          <a:noFill/>
          <a:ln>
            <a:noFill/>
          </a:ln>
          <a:extLst/>
        </p:spPr>
        <p:txBody>
          <a:bodyPr tIns="0" bIns="0">
            <a:spAutoFit/>
          </a:bodyPr>
          <a:lstStyle>
            <a:lvl1pPr eaLnBrk="0" hangingPunct="0">
              <a:defRPr sz="2800">
                <a:solidFill>
                  <a:schemeClr val="tx1"/>
                </a:solidFill>
                <a:latin typeface="Times New Roman" pitchFamily="18" charset="0"/>
                <a:ea typeface="宋体" charset="-122"/>
                <a:sym typeface="Wingdings" pitchFamily="2" charset="2"/>
              </a:defRPr>
            </a:lvl1pPr>
            <a:lvl2pPr marL="742950" indent="-285750" eaLnBrk="0" hangingPunct="0">
              <a:defRPr sz="2800">
                <a:solidFill>
                  <a:schemeClr val="tx1"/>
                </a:solidFill>
                <a:latin typeface="Times New Roman" pitchFamily="18" charset="0"/>
                <a:ea typeface="宋体" charset="-122"/>
                <a:sym typeface="Wingdings" pitchFamily="2" charset="2"/>
              </a:defRPr>
            </a:lvl2pPr>
            <a:lvl3pPr marL="1143000" indent="-228600" eaLnBrk="0" hangingPunct="0">
              <a:defRPr sz="2800">
                <a:solidFill>
                  <a:schemeClr val="tx1"/>
                </a:solidFill>
                <a:latin typeface="Times New Roman" pitchFamily="18" charset="0"/>
                <a:ea typeface="宋体" charset="-122"/>
                <a:sym typeface="Wingdings" pitchFamily="2" charset="2"/>
              </a:defRPr>
            </a:lvl3pPr>
            <a:lvl4pPr marL="1600200" indent="-228600" eaLnBrk="0" hangingPunct="0">
              <a:defRPr sz="2800">
                <a:solidFill>
                  <a:schemeClr val="tx1"/>
                </a:solidFill>
                <a:latin typeface="Times New Roman" pitchFamily="18" charset="0"/>
                <a:ea typeface="宋体" charset="-122"/>
                <a:sym typeface="Wingdings" pitchFamily="2" charset="2"/>
              </a:defRPr>
            </a:lvl4pPr>
            <a:lvl5pPr marL="2057400" indent="-228600" eaLnBrk="0" hangingPunct="0">
              <a:defRPr sz="2800">
                <a:solidFill>
                  <a:schemeClr val="tx1"/>
                </a:solidFill>
                <a:latin typeface="Times New Roman" pitchFamily="18" charset="0"/>
                <a:ea typeface="宋体" charset="-122"/>
                <a:sym typeface="Wingdings" pitchFamily="2" charset="2"/>
              </a:defRPr>
            </a:lvl5pPr>
            <a:lvl6pPr marL="25146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6pPr>
            <a:lvl7pPr marL="29718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7pPr>
            <a:lvl8pPr marL="34290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8pPr>
            <a:lvl9pPr marL="38862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9pPr>
          </a:lstStyle>
          <a:p>
            <a:pPr eaLnBrk="1" fontAlgn="ctr" hangingPunct="1">
              <a:defRPr/>
            </a:pPr>
            <a:r>
              <a:rPr kumimoji="1" lang="zh-CN" altLang="en-US" sz="1200" smtClean="0">
                <a:solidFill>
                  <a:srgbClr val="3399FF"/>
                </a:solidFill>
                <a:latin typeface="楷体_GB2312" pitchFamily="49" charset="-122"/>
                <a:ea typeface="楷体_GB2312" pitchFamily="49" charset="-122"/>
              </a:rPr>
              <a:t>北京航空航天大学计算机学院</a:t>
            </a:r>
          </a:p>
        </p:txBody>
      </p:sp>
      <p:sp>
        <p:nvSpPr>
          <p:cNvPr id="2055" name="Line 7"/>
          <p:cNvSpPr>
            <a:spLocks noChangeShapeType="1"/>
          </p:cNvSpPr>
          <p:nvPr/>
        </p:nvSpPr>
        <p:spPr bwMode="auto">
          <a:xfrm flipH="1">
            <a:off x="0" y="6572250"/>
            <a:ext cx="91440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algn="l"/>
            <a:endParaRPr kumimoji="1" lang="zh-CN" altLang="en-US" sz="2400" b="0">
              <a:solidFill>
                <a:srgbClr val="000000"/>
              </a:solidFill>
              <a:latin typeface="Times New Roman"/>
              <a:ea typeface="宋体" charset="-122"/>
            </a:endParaRPr>
          </a:p>
        </p:txBody>
      </p:sp>
      <p:pic>
        <p:nvPicPr>
          <p:cNvPr id="2056" name="Picture 8" descr="ppt-titl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Rectangle 9"/>
          <p:cNvSpPr>
            <a:spLocks noGrp="1" noChangeArrowheads="1"/>
          </p:cNvSpPr>
          <p:nvPr>
            <p:ph type="title"/>
          </p:nvPr>
        </p:nvSpPr>
        <p:spPr bwMode="auto">
          <a:xfrm>
            <a:off x="214313" y="44450"/>
            <a:ext cx="88582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1649007049"/>
      </p:ext>
    </p:extLst>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itchFamily="18" charset="0"/>
          <a:ea typeface="黑体" pitchFamily="2" charset="-122"/>
        </a:defRPr>
      </a:lvl2pPr>
      <a:lvl3pPr algn="ctr" rtl="0" eaLnBrk="0" fontAlgn="base" hangingPunct="0">
        <a:spcBef>
          <a:spcPct val="0"/>
        </a:spcBef>
        <a:spcAft>
          <a:spcPct val="0"/>
        </a:spcAft>
        <a:defRPr sz="3600">
          <a:solidFill>
            <a:schemeClr val="tx2"/>
          </a:solidFill>
          <a:latin typeface="Times New Roman" pitchFamily="18" charset="0"/>
          <a:ea typeface="黑体" pitchFamily="2" charset="-122"/>
        </a:defRPr>
      </a:lvl3pPr>
      <a:lvl4pPr algn="ctr" rtl="0" eaLnBrk="0" fontAlgn="base" hangingPunct="0">
        <a:spcBef>
          <a:spcPct val="0"/>
        </a:spcBef>
        <a:spcAft>
          <a:spcPct val="0"/>
        </a:spcAft>
        <a:defRPr sz="3600">
          <a:solidFill>
            <a:schemeClr val="tx2"/>
          </a:solidFill>
          <a:latin typeface="Times New Roman" pitchFamily="18" charset="0"/>
          <a:ea typeface="黑体" pitchFamily="2" charset="-122"/>
        </a:defRPr>
      </a:lvl4pPr>
      <a:lvl5pPr algn="ctr" rtl="0" eaLnBrk="0" fontAlgn="base" hangingPunct="0">
        <a:spcBef>
          <a:spcPct val="0"/>
        </a:spcBef>
        <a:spcAft>
          <a:spcPct val="0"/>
        </a:spcAft>
        <a:defRPr sz="3600">
          <a:solidFill>
            <a:schemeClr val="tx2"/>
          </a:solidFill>
          <a:latin typeface="Times New Roman" pitchFamily="18" charset="0"/>
          <a:ea typeface="黑体" pitchFamily="2" charset="-122"/>
        </a:defRPr>
      </a:lvl5pPr>
      <a:lvl6pPr marL="457200" algn="l" rtl="0" fontAlgn="base">
        <a:spcBef>
          <a:spcPct val="0"/>
        </a:spcBef>
        <a:spcAft>
          <a:spcPct val="0"/>
        </a:spcAft>
        <a:defRPr sz="3600">
          <a:solidFill>
            <a:schemeClr val="tx2"/>
          </a:solidFill>
          <a:latin typeface="Times New Roman" pitchFamily="18" charset="0"/>
          <a:ea typeface="黑体" pitchFamily="2" charset="-122"/>
        </a:defRPr>
      </a:lvl6pPr>
      <a:lvl7pPr marL="914400" algn="l" rtl="0" fontAlgn="base">
        <a:spcBef>
          <a:spcPct val="0"/>
        </a:spcBef>
        <a:spcAft>
          <a:spcPct val="0"/>
        </a:spcAft>
        <a:defRPr sz="3600">
          <a:solidFill>
            <a:schemeClr val="tx2"/>
          </a:solidFill>
          <a:latin typeface="Times New Roman" pitchFamily="18" charset="0"/>
          <a:ea typeface="黑体" pitchFamily="2" charset="-122"/>
        </a:defRPr>
      </a:lvl7pPr>
      <a:lvl8pPr marL="1371600" algn="l" rtl="0" fontAlgn="base">
        <a:spcBef>
          <a:spcPct val="0"/>
        </a:spcBef>
        <a:spcAft>
          <a:spcPct val="0"/>
        </a:spcAft>
        <a:defRPr sz="3600">
          <a:solidFill>
            <a:schemeClr val="tx2"/>
          </a:solidFill>
          <a:latin typeface="Times New Roman" pitchFamily="18" charset="0"/>
          <a:ea typeface="黑体" pitchFamily="2" charset="-122"/>
        </a:defRPr>
      </a:lvl8pPr>
      <a:lvl9pPr marL="1828800" algn="l" rtl="0" fontAlgn="base">
        <a:spcBef>
          <a:spcPct val="0"/>
        </a:spcBef>
        <a:spcAft>
          <a:spcPct val="0"/>
        </a:spcAft>
        <a:defRPr sz="3600">
          <a:solidFill>
            <a:schemeClr val="tx2"/>
          </a:solidFill>
          <a:latin typeface="Times New Roman" pitchFamily="18" charset="0"/>
          <a:ea typeface="黑体" pitchFamily="2" charset="-122"/>
        </a:defRPr>
      </a:lvl9pPr>
    </p:titleStyle>
    <p:bodyStyle>
      <a:lvl1pPr marL="342900" indent="-342900" algn="l" rtl="0" eaLnBrk="0" fontAlgn="ctr" hangingPunct="0">
        <a:spcBef>
          <a:spcPct val="2000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spcBef>
          <a:spcPct val="2000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spcBef>
          <a:spcPct val="2000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endParaRPr lang="en-US" b="0" dirty="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r>
              <a:rPr lang="da-DK" b="0" smtClean="0">
                <a:solidFill>
                  <a:prstClr val="black">
                    <a:tint val="75000"/>
                  </a:prstClr>
                </a:solidFill>
                <a:latin typeface="Calibri"/>
                <a:ea typeface="+mn-ea"/>
              </a:rPr>
              <a:t>GXP</a:t>
            </a:r>
            <a:endParaRPr lang="en-US" b="0" dirty="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3CC63E4C-4642-794D-A2FD-70F6B81535F5}" type="slidenum">
              <a:rPr lang="en-US" b="0" smtClean="0">
                <a:solidFill>
                  <a:prstClr val="black">
                    <a:tint val="75000"/>
                  </a:prstClr>
                </a:solidFill>
                <a:latin typeface="Calibri"/>
                <a:ea typeface="+mn-ea"/>
              </a:rPr>
              <a:pPr defTabSz="457200" fontAlgn="auto">
                <a:spcBef>
                  <a:spcPts val="0"/>
                </a:spcBef>
                <a:spcAft>
                  <a:spcPts val="0"/>
                </a:spcAft>
              </a:pPr>
              <a:t>‹#›</a:t>
            </a:fld>
            <a:endParaRPr lang="en-US" b="0" dirty="0">
              <a:solidFill>
                <a:prstClr val="black">
                  <a:tint val="75000"/>
                </a:prstClr>
              </a:solidFill>
              <a:latin typeface="Calibri"/>
              <a:ea typeface="+mn-ea"/>
            </a:endParaRPr>
          </a:p>
        </p:txBody>
      </p:sp>
    </p:spTree>
    <p:extLst>
      <p:ext uri="{BB962C8B-B14F-4D97-AF65-F5344CB8AC3E}">
        <p14:creationId xmlns:p14="http://schemas.microsoft.com/office/powerpoint/2010/main" val="1334341873"/>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4"/>
          <p:cNvSpPr>
            <a:spLocks noChangeShapeType="1"/>
          </p:cNvSpPr>
          <p:nvPr/>
        </p:nvSpPr>
        <p:spPr bwMode="auto">
          <a:xfrm>
            <a:off x="457200" y="1143000"/>
            <a:ext cx="8229600" cy="0"/>
          </a:xfrm>
          <a:prstGeom prst="line">
            <a:avLst/>
          </a:prstGeom>
          <a:noFill/>
          <a:ln w="152400">
            <a:solidFill>
              <a:schemeClr val="accent2"/>
            </a:solidFill>
            <a:round/>
            <a:headEnd/>
            <a:tailEnd/>
          </a:ln>
          <a:extLst>
            <a:ext uri="{909E8E84-426E-40DD-AFC4-6F175D3DCCD1}">
              <a14:hiddenFill xmlns:a14="http://schemas.microsoft.com/office/drawing/2010/main">
                <a:noFill/>
              </a14:hiddenFill>
            </a:ext>
          </a:extLst>
        </p:spPr>
        <p:txBody>
          <a:bodyPr/>
          <a:lstStyle/>
          <a:p>
            <a:pPr algn="l"/>
            <a:endParaRPr kumimoji="1" lang="zh-CN" altLang="en-US" sz="2400" b="0">
              <a:solidFill>
                <a:srgbClr val="000000"/>
              </a:solidFill>
              <a:latin typeface="Times New Roman"/>
              <a:ea typeface="宋体"/>
            </a:endParaRPr>
          </a:p>
        </p:txBody>
      </p:sp>
      <p:sp>
        <p:nvSpPr>
          <p:cNvPr id="14339" name="Rectangle 7"/>
          <p:cNvSpPr>
            <a:spLocks noChangeArrowheads="1"/>
          </p:cNvSpPr>
          <p:nvPr/>
        </p:nvSpPr>
        <p:spPr bwMode="auto">
          <a:xfrm>
            <a:off x="457200" y="1196752"/>
            <a:ext cx="8207188"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1" lang="zh-CN" altLang="en-US" sz="4000" b="0" dirty="0" smtClean="0">
                <a:solidFill>
                  <a:srgbClr val="000000"/>
                </a:solidFill>
                <a:latin typeface="黑体" pitchFamily="49" charset="-122"/>
                <a:ea typeface="黑体" pitchFamily="49" charset="-122"/>
              </a:rPr>
              <a:t>计算机组成原理</a:t>
            </a:r>
            <a:endParaRPr kumimoji="1" lang="en-US" altLang="zh-CN" sz="4000" b="0" dirty="0" smtClean="0">
              <a:solidFill>
                <a:srgbClr val="000000"/>
              </a:solidFill>
              <a:latin typeface="黑体" pitchFamily="49" charset="-122"/>
              <a:ea typeface="黑体" pitchFamily="49" charset="-122"/>
            </a:endParaRPr>
          </a:p>
          <a:p>
            <a:pPr algn="ctr"/>
            <a:endParaRPr kumimoji="1" lang="en-US" altLang="zh-CN" sz="4000" b="0" dirty="0" smtClean="0">
              <a:solidFill>
                <a:srgbClr val="000000"/>
              </a:solidFill>
              <a:latin typeface="黑体" pitchFamily="49" charset="-122"/>
              <a:ea typeface="黑体" pitchFamily="49" charset="-122"/>
            </a:endParaRPr>
          </a:p>
          <a:p>
            <a:pPr algn="ctr">
              <a:spcBef>
                <a:spcPts val="1200"/>
              </a:spcBef>
            </a:pPr>
            <a:r>
              <a:rPr kumimoji="1" lang="en-US" altLang="zh-CN" sz="4800" b="0" dirty="0" smtClean="0">
                <a:solidFill>
                  <a:srgbClr val="FF0000"/>
                </a:solidFill>
                <a:latin typeface="Cambria" pitchFamily="18" charset="0"/>
                <a:ea typeface="黑体" pitchFamily="49" charset="-122"/>
              </a:rPr>
              <a:t>MIPS</a:t>
            </a:r>
            <a:r>
              <a:rPr kumimoji="1" lang="zh-CN" altLang="en-US" sz="4800" b="0" dirty="0" smtClean="0">
                <a:solidFill>
                  <a:srgbClr val="FF0000"/>
                </a:solidFill>
                <a:latin typeface="Cambria" pitchFamily="18" charset="0"/>
                <a:ea typeface="黑体" pitchFamily="49" charset="-122"/>
              </a:rPr>
              <a:t>异常</a:t>
            </a:r>
            <a:r>
              <a:rPr kumimoji="1" lang="en-US" altLang="zh-CN" sz="4800" b="0" dirty="0" smtClean="0">
                <a:solidFill>
                  <a:srgbClr val="FF0000"/>
                </a:solidFill>
                <a:latin typeface="Cambria" pitchFamily="18" charset="0"/>
                <a:ea typeface="黑体" pitchFamily="49" charset="-122"/>
              </a:rPr>
              <a:t>/</a:t>
            </a:r>
            <a:r>
              <a:rPr kumimoji="1" lang="zh-CN" altLang="en-US" sz="4800" b="0" dirty="0" smtClean="0">
                <a:solidFill>
                  <a:srgbClr val="FF0000"/>
                </a:solidFill>
                <a:latin typeface="Cambria" pitchFamily="18" charset="0"/>
                <a:ea typeface="黑体" pitchFamily="49" charset="-122"/>
              </a:rPr>
              <a:t>中断处理</a:t>
            </a:r>
            <a:endParaRPr kumimoji="1" lang="en-US" altLang="zh-CN" sz="4800" b="0" dirty="0" smtClean="0">
              <a:solidFill>
                <a:srgbClr val="FF0000"/>
              </a:solidFill>
              <a:latin typeface="Cambria" pitchFamily="18" charset="0"/>
              <a:ea typeface="黑体" pitchFamily="49" charset="-122"/>
            </a:endParaRPr>
          </a:p>
        </p:txBody>
      </p:sp>
      <p:sp>
        <p:nvSpPr>
          <p:cNvPr id="14341" name="Text Box 9"/>
          <p:cNvSpPr txBox="1">
            <a:spLocks noChangeArrowheads="1"/>
          </p:cNvSpPr>
          <p:nvPr/>
        </p:nvSpPr>
        <p:spPr bwMode="auto">
          <a:xfrm>
            <a:off x="2362200" y="4572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b="0" dirty="0">
                <a:solidFill>
                  <a:srgbClr val="000000"/>
                </a:solidFill>
              </a:rPr>
              <a:t>计算机学院课程</a:t>
            </a:r>
          </a:p>
        </p:txBody>
      </p:sp>
      <p:sp>
        <p:nvSpPr>
          <p:cNvPr id="2" name="灯片编号占位符 1"/>
          <p:cNvSpPr>
            <a:spLocks noGrp="1"/>
          </p:cNvSpPr>
          <p:nvPr>
            <p:ph type="sldNum" sz="quarter" idx="12"/>
          </p:nvPr>
        </p:nvSpPr>
        <p:spPr/>
        <p:txBody>
          <a:bodyPr/>
          <a:lstStyle/>
          <a:p>
            <a:pPr>
              <a:buClr>
                <a:srgbClr val="B2B2B2"/>
              </a:buClr>
              <a:defRPr/>
            </a:pPr>
            <a:fld id="{31BB13CC-575B-48B7-A4A4-680D6F093228}" type="slidenum">
              <a:rPr lang="en-US" altLang="zh-CN" smtClean="0">
                <a:solidFill>
                  <a:srgbClr val="000000"/>
                </a:solidFill>
              </a:rPr>
              <a:pPr>
                <a:buClr>
                  <a:srgbClr val="B2B2B2"/>
                </a:buClr>
                <a:defRPr/>
              </a:pPr>
              <a:t>1</a:t>
            </a:fld>
            <a:endParaRPr lang="en-US" altLang="zh-CN">
              <a:solidFill>
                <a:srgbClr val="000000"/>
              </a:solidFill>
            </a:endParaRPr>
          </a:p>
        </p:txBody>
      </p:sp>
    </p:spTree>
    <p:extLst>
      <p:ext uri="{BB962C8B-B14F-4D97-AF65-F5344CB8AC3E}">
        <p14:creationId xmlns:p14="http://schemas.microsoft.com/office/powerpoint/2010/main" val="3720473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en-US" altLang="zh-CN" dirty="0" smtClean="0"/>
              <a:t>MIPS</a:t>
            </a:r>
            <a:r>
              <a:rPr lang="zh-CN" altLang="en-US" dirty="0" smtClean="0"/>
              <a:t>中断</a:t>
            </a:r>
            <a:r>
              <a:rPr lang="en-US" altLang="zh-CN" dirty="0" smtClean="0"/>
              <a:t>/</a:t>
            </a:r>
            <a:r>
              <a:rPr lang="zh-CN" altLang="en-US" dirty="0" smtClean="0"/>
              <a:t>异常</a:t>
            </a:r>
            <a:endParaRPr lang="en-US" altLang="zh-CN" dirty="0"/>
          </a:p>
          <a:p>
            <a:r>
              <a:rPr lang="zh-CN" altLang="en-US" dirty="0" smtClean="0">
                <a:solidFill>
                  <a:srgbClr val="FF0000"/>
                </a:solidFill>
              </a:rPr>
              <a:t>支持中断</a:t>
            </a:r>
            <a:r>
              <a:rPr lang="en-US" altLang="zh-CN" dirty="0" smtClean="0">
                <a:solidFill>
                  <a:srgbClr val="FF0000"/>
                </a:solidFill>
              </a:rPr>
              <a:t>/</a:t>
            </a:r>
            <a:r>
              <a:rPr lang="zh-CN" altLang="en-US" dirty="0" smtClean="0">
                <a:solidFill>
                  <a:srgbClr val="FF0000"/>
                </a:solidFill>
              </a:rPr>
              <a:t>异常的数据通路</a:t>
            </a:r>
            <a:endParaRPr lang="en-US" altLang="zh-CN" dirty="0" smtClean="0">
              <a:solidFill>
                <a:srgbClr val="FF0000"/>
              </a:solidFill>
            </a:endParaRPr>
          </a:p>
          <a:p>
            <a:r>
              <a:rPr lang="zh-CN" altLang="en-US" dirty="0" smtClean="0"/>
              <a:t>软硬件配合的中断响应机制</a:t>
            </a:r>
            <a:endParaRPr lang="en-US" altLang="zh-CN" dirty="0" smtClean="0"/>
          </a:p>
          <a:p>
            <a:r>
              <a:rPr lang="en-US" altLang="zh-CN" dirty="0" smtClean="0"/>
              <a:t>CP0</a:t>
            </a:r>
            <a:r>
              <a:rPr lang="zh-CN" altLang="en-US" dirty="0" smtClean="0"/>
              <a:t>设计</a:t>
            </a:r>
            <a:endParaRPr lang="en-US" altLang="zh-CN" dirty="0" smtClean="0"/>
          </a:p>
        </p:txBody>
      </p:sp>
      <p:sp>
        <p:nvSpPr>
          <p:cNvPr id="20483" name="标题 2"/>
          <p:cNvSpPr>
            <a:spLocks noGrp="1"/>
          </p:cNvSpPr>
          <p:nvPr>
            <p:ph type="title"/>
          </p:nvPr>
        </p:nvSpPr>
        <p:spPr/>
        <p:txBody>
          <a:bodyPr/>
          <a:lstStyle/>
          <a:p>
            <a:pPr algn="l"/>
            <a:r>
              <a:rPr lang="zh-CN" altLang="en-US" dirty="0" smtClean="0"/>
              <a:t>提纲</a:t>
            </a:r>
          </a:p>
        </p:txBody>
      </p:sp>
      <p:sp>
        <p:nvSpPr>
          <p:cNvPr id="2" name="灯片编号占位符 1"/>
          <p:cNvSpPr>
            <a:spLocks noGrp="1"/>
          </p:cNvSpPr>
          <p:nvPr>
            <p:ph type="sldNum" sz="quarter" idx="12"/>
          </p:nvPr>
        </p:nvSpPr>
        <p:spPr/>
        <p:txBody>
          <a:bodyPr/>
          <a:lstStyle/>
          <a:p>
            <a:pPr>
              <a:defRPr/>
            </a:pPr>
            <a:fld id="{CCAB7470-36C3-48E9-9C61-02DD9BA30DA6}" type="slidenum">
              <a:rPr lang="en-US" altLang="zh-CN" smtClean="0"/>
              <a:pPr>
                <a:defRPr/>
              </a:pPr>
              <a:t>10</a:t>
            </a:fld>
            <a:endParaRPr lang="en-US" altLang="zh-CN" dirty="0"/>
          </a:p>
        </p:txBody>
      </p:sp>
    </p:spTree>
    <p:extLst>
      <p:ext uri="{BB962C8B-B14F-4D97-AF65-F5344CB8AC3E}">
        <p14:creationId xmlns:p14="http://schemas.microsoft.com/office/powerpoint/2010/main" val="522238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EPC</a:t>
            </a:r>
            <a:r>
              <a:rPr lang="zh-CN" altLang="en-US" dirty="0" smtClean="0"/>
              <a:t>：保存中断</a:t>
            </a:r>
            <a:r>
              <a:rPr lang="en-US" altLang="zh-CN" dirty="0" smtClean="0"/>
              <a:t>/</a:t>
            </a:r>
            <a:r>
              <a:rPr lang="zh-CN" altLang="en-US" dirty="0" smtClean="0"/>
              <a:t>异常时的</a:t>
            </a:r>
            <a:r>
              <a:rPr lang="en-US" altLang="zh-CN" dirty="0" smtClean="0"/>
              <a:t>PC</a:t>
            </a:r>
          </a:p>
          <a:p>
            <a:pPr lvl="1"/>
            <a:r>
              <a:rPr lang="zh-CN" altLang="en-US" dirty="0" smtClean="0"/>
              <a:t>以便从中断</a:t>
            </a:r>
            <a:r>
              <a:rPr lang="en-US" altLang="zh-CN" dirty="0" smtClean="0"/>
              <a:t>/</a:t>
            </a:r>
            <a:r>
              <a:rPr lang="zh-CN" altLang="en-US" dirty="0" smtClean="0"/>
              <a:t>异常服务程序返回被中断指令</a:t>
            </a:r>
            <a:endParaRPr lang="en-US" altLang="zh-CN" dirty="0" smtClean="0"/>
          </a:p>
          <a:p>
            <a:pPr lvl="1"/>
            <a:r>
              <a:rPr lang="zh-CN" altLang="en-US" dirty="0"/>
              <a:t>中断</a:t>
            </a:r>
            <a:r>
              <a:rPr lang="en-US" altLang="zh-CN" dirty="0"/>
              <a:t>/</a:t>
            </a:r>
            <a:r>
              <a:rPr lang="zh-CN" altLang="en-US" dirty="0"/>
              <a:t>异常服务程序</a:t>
            </a:r>
            <a:r>
              <a:rPr lang="zh-CN" altLang="en-US" dirty="0" smtClean="0"/>
              <a:t>返回指令：</a:t>
            </a:r>
            <a:r>
              <a:rPr lang="en-US" altLang="zh-CN" dirty="0" smtClean="0"/>
              <a:t>ERET</a:t>
            </a:r>
            <a:endParaRPr lang="zh-CN" altLang="en-US" dirty="0"/>
          </a:p>
        </p:txBody>
      </p:sp>
      <p:sp>
        <p:nvSpPr>
          <p:cNvPr id="3" name="标题 2"/>
          <p:cNvSpPr>
            <a:spLocks noGrp="1"/>
          </p:cNvSpPr>
          <p:nvPr>
            <p:ph type="title"/>
          </p:nvPr>
        </p:nvSpPr>
        <p:spPr/>
        <p:txBody>
          <a:bodyPr/>
          <a:lstStyle/>
          <a:p>
            <a:r>
              <a:rPr lang="zh-CN" altLang="en-US" dirty="0" smtClean="0"/>
              <a:t>增加</a:t>
            </a:r>
            <a:r>
              <a:rPr lang="en-US" altLang="zh-CN" dirty="0" smtClean="0"/>
              <a:t>EPC</a:t>
            </a:r>
            <a:endParaRPr lang="zh-CN" altLang="en-US" dirty="0"/>
          </a:p>
        </p:txBody>
      </p:sp>
      <p:sp>
        <p:nvSpPr>
          <p:cNvPr id="4" name="Line 46"/>
          <p:cNvSpPr>
            <a:spLocks noChangeShapeType="1"/>
          </p:cNvSpPr>
          <p:nvPr/>
        </p:nvSpPr>
        <p:spPr bwMode="auto">
          <a:xfrm>
            <a:off x="2770988" y="4222031"/>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 name="Line 96"/>
          <p:cNvSpPr>
            <a:spLocks noChangeShapeType="1"/>
          </p:cNvSpPr>
          <p:nvPr/>
        </p:nvSpPr>
        <p:spPr bwMode="auto">
          <a:xfrm>
            <a:off x="2770988" y="3790231"/>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 name="Line 106"/>
          <p:cNvSpPr>
            <a:spLocks noChangeShapeType="1"/>
          </p:cNvSpPr>
          <p:nvPr/>
        </p:nvSpPr>
        <p:spPr bwMode="auto">
          <a:xfrm flipV="1">
            <a:off x="1908056" y="4140168"/>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 name="Line 134"/>
          <p:cNvSpPr>
            <a:spLocks noChangeShapeType="1"/>
          </p:cNvSpPr>
          <p:nvPr/>
        </p:nvSpPr>
        <p:spPr bwMode="auto">
          <a:xfrm flipV="1">
            <a:off x="612056" y="3787040"/>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 name="Line 135"/>
          <p:cNvSpPr>
            <a:spLocks noChangeShapeType="1"/>
          </p:cNvSpPr>
          <p:nvPr/>
        </p:nvSpPr>
        <p:spPr bwMode="auto">
          <a:xfrm>
            <a:off x="971601" y="3790230"/>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 name="Rectangle 12"/>
          <p:cNvSpPr>
            <a:spLocks noChangeArrowheads="1"/>
          </p:cNvSpPr>
          <p:nvPr/>
        </p:nvSpPr>
        <p:spPr bwMode="auto">
          <a:xfrm>
            <a:off x="1336525" y="3428156"/>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指令</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 name="Text Box 13"/>
          <p:cNvSpPr txBox="1">
            <a:spLocks noChangeArrowheads="1"/>
          </p:cNvSpPr>
          <p:nvPr/>
        </p:nvSpPr>
        <p:spPr bwMode="auto">
          <a:xfrm>
            <a:off x="1389285" y="3731992"/>
            <a:ext cx="499427" cy="16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1" name="Text Box 13"/>
          <p:cNvSpPr txBox="1">
            <a:spLocks noChangeArrowheads="1"/>
          </p:cNvSpPr>
          <p:nvPr/>
        </p:nvSpPr>
        <p:spPr bwMode="auto">
          <a:xfrm>
            <a:off x="1638998" y="4055086"/>
            <a:ext cx="249715" cy="16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12" name="Rectangle 3"/>
          <p:cNvSpPr>
            <a:spLocks noChangeArrowheads="1"/>
          </p:cNvSpPr>
          <p:nvPr/>
        </p:nvSpPr>
        <p:spPr bwMode="auto">
          <a:xfrm>
            <a:off x="755576" y="3356992"/>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100" dirty="0" smtClean="0">
                <a:solidFill>
                  <a:srgbClr val="000000"/>
                </a:solidFill>
                <a:latin typeface="Cambria" pitchFamily="18" charset="0"/>
                <a:ea typeface="黑体"/>
              </a:rPr>
              <a:t>PC</a:t>
            </a:r>
            <a:endParaRPr kumimoji="1" lang="zh-CN" altLang="en-US" sz="1100" dirty="0">
              <a:solidFill>
                <a:srgbClr val="000000"/>
              </a:solidFill>
              <a:latin typeface="Cambria" pitchFamily="18" charset="0"/>
              <a:ea typeface="黑体"/>
            </a:endParaRPr>
          </a:p>
        </p:txBody>
      </p:sp>
      <p:grpSp>
        <p:nvGrpSpPr>
          <p:cNvPr id="13" name="组合 273"/>
          <p:cNvGrpSpPr/>
          <p:nvPr/>
        </p:nvGrpSpPr>
        <p:grpSpPr>
          <a:xfrm>
            <a:off x="2123728" y="3315250"/>
            <a:ext cx="648370" cy="1512888"/>
            <a:chOff x="2483768" y="1704975"/>
            <a:chExt cx="648370" cy="1512888"/>
          </a:xfrm>
        </p:grpSpPr>
        <p:sp>
          <p:nvSpPr>
            <p:cNvPr id="14"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algn="l" fontAlgn="ctr"/>
              <a:r>
                <a:rPr kumimoji="1" lang="zh-CN" altLang="en-US" sz="1100" b="0" dirty="0">
                  <a:solidFill>
                    <a:srgbClr val="000000"/>
                  </a:solidFill>
                  <a:latin typeface="黑体" pitchFamily="49" charset="-122"/>
                  <a:ea typeface="黑体" pitchFamily="49" charset="-122"/>
                </a:rPr>
                <a:t>指</a:t>
              </a:r>
            </a:p>
            <a:p>
              <a:pPr algn="l" fontAlgn="ctr"/>
              <a:r>
                <a:rPr kumimoji="1" lang="zh-CN" altLang="en-US" sz="1100" b="0" dirty="0">
                  <a:solidFill>
                    <a:srgbClr val="000000"/>
                  </a:solidFill>
                  <a:latin typeface="黑体" pitchFamily="49" charset="-122"/>
                  <a:ea typeface="黑体" pitchFamily="49" charset="-122"/>
                </a:rPr>
                <a:t>令</a:t>
              </a:r>
            </a:p>
            <a:p>
              <a:pPr algn="l" fontAlgn="ctr"/>
              <a:r>
                <a:rPr kumimoji="1" lang="zh-CN" altLang="en-US" sz="1100" b="0" dirty="0">
                  <a:solidFill>
                    <a:srgbClr val="000000"/>
                  </a:solidFill>
                  <a:latin typeface="黑体" pitchFamily="49" charset="-122"/>
                  <a:ea typeface="黑体" pitchFamily="49" charset="-122"/>
                </a:rPr>
                <a:t>寄</a:t>
              </a:r>
            </a:p>
            <a:p>
              <a:pPr algn="l" fontAlgn="ctr"/>
              <a:r>
                <a:rPr kumimoji="1" lang="zh-CN" altLang="en-US" sz="1100" b="0" dirty="0">
                  <a:solidFill>
                    <a:srgbClr val="000000"/>
                  </a:solidFill>
                  <a:latin typeface="黑体" pitchFamily="49" charset="-122"/>
                  <a:ea typeface="黑体" pitchFamily="49" charset="-122"/>
                </a:rPr>
                <a:t>存</a:t>
              </a:r>
            </a:p>
            <a:p>
              <a:pPr algn="l" fontAlgn="ctr"/>
              <a:r>
                <a:rPr kumimoji="1" lang="zh-CN" altLang="en-US" sz="1100" b="0" dirty="0">
                  <a:solidFill>
                    <a:srgbClr val="000000"/>
                  </a:solidFill>
                  <a:latin typeface="黑体" pitchFamily="49" charset="-122"/>
                  <a:ea typeface="黑体" pitchFamily="49" charset="-122"/>
                </a:rPr>
                <a:t>器</a:t>
              </a:r>
            </a:p>
          </p:txBody>
        </p:sp>
        <p:sp>
          <p:nvSpPr>
            <p:cNvPr id="15"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[31:26]</a:t>
              </a:r>
            </a:p>
          </p:txBody>
        </p:sp>
        <p:sp>
          <p:nvSpPr>
            <p:cNvPr id="16"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[25:21]</a:t>
              </a:r>
            </a:p>
          </p:txBody>
        </p:sp>
        <p:sp>
          <p:nvSpPr>
            <p:cNvPr id="17"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[20:16]</a:t>
              </a:r>
            </a:p>
          </p:txBody>
        </p:sp>
        <p:sp>
          <p:nvSpPr>
            <p:cNvPr id="18"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[15:0]</a:t>
              </a:r>
            </a:p>
          </p:txBody>
        </p:sp>
      </p:grpSp>
      <p:grpSp>
        <p:nvGrpSpPr>
          <p:cNvPr id="19" name="组合 9"/>
          <p:cNvGrpSpPr/>
          <p:nvPr/>
        </p:nvGrpSpPr>
        <p:grpSpPr>
          <a:xfrm>
            <a:off x="821356" y="4207336"/>
            <a:ext cx="72008" cy="80540"/>
            <a:chOff x="287524" y="3070225"/>
            <a:chExt cx="72008" cy="80540"/>
          </a:xfrm>
        </p:grpSpPr>
        <p:cxnSp>
          <p:nvCxnSpPr>
            <p:cNvPr id="20" name="直接连接符 1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2" name="组合 271"/>
          <p:cNvGrpSpPr/>
          <p:nvPr/>
        </p:nvGrpSpPr>
        <p:grpSpPr>
          <a:xfrm>
            <a:off x="2213403" y="4747942"/>
            <a:ext cx="72008" cy="80540"/>
            <a:chOff x="287524" y="3070225"/>
            <a:chExt cx="72008" cy="80540"/>
          </a:xfrm>
        </p:grpSpPr>
        <p:cxnSp>
          <p:nvCxnSpPr>
            <p:cNvPr id="23" name="直接连接符 2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5" name="Line 47"/>
          <p:cNvSpPr>
            <a:spLocks noChangeShapeType="1"/>
          </p:cNvSpPr>
          <p:nvPr/>
        </p:nvSpPr>
        <p:spPr bwMode="auto">
          <a:xfrm flipV="1">
            <a:off x="2771801" y="4653136"/>
            <a:ext cx="57606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6" name="Group 131"/>
          <p:cNvGrpSpPr>
            <a:grpSpLocks/>
          </p:cNvGrpSpPr>
          <p:nvPr/>
        </p:nvGrpSpPr>
        <p:grpSpPr bwMode="auto">
          <a:xfrm flipV="1">
            <a:off x="612055" y="2708920"/>
            <a:ext cx="5976169" cy="1071248"/>
            <a:chOff x="4286" y="1525"/>
            <a:chExt cx="363" cy="272"/>
          </a:xfrm>
        </p:grpSpPr>
        <p:sp>
          <p:nvSpPr>
            <p:cNvPr id="2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29" name="Group 110"/>
          <p:cNvGrpSpPr>
            <a:grpSpLocks/>
          </p:cNvGrpSpPr>
          <p:nvPr/>
        </p:nvGrpSpPr>
        <p:grpSpPr bwMode="auto">
          <a:xfrm flipV="1">
            <a:off x="1109806" y="3140967"/>
            <a:ext cx="4542314" cy="646063"/>
            <a:chOff x="4286" y="1525"/>
            <a:chExt cx="362" cy="272"/>
          </a:xfrm>
        </p:grpSpPr>
        <p:sp>
          <p:nvSpPr>
            <p:cNvPr id="30"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1"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32" name="AutoShape 150"/>
          <p:cNvSpPr>
            <a:spLocks noChangeArrowheads="1"/>
          </p:cNvSpPr>
          <p:nvPr/>
        </p:nvSpPr>
        <p:spPr bwMode="auto">
          <a:xfrm>
            <a:off x="1074088" y="375132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33" name="Rectangle 34"/>
          <p:cNvSpPr>
            <a:spLocks noChangeArrowheads="1"/>
          </p:cNvSpPr>
          <p:nvPr/>
        </p:nvSpPr>
        <p:spPr bwMode="auto">
          <a:xfrm>
            <a:off x="4785227" y="4076750"/>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A</a:t>
            </a:r>
          </a:p>
        </p:txBody>
      </p:sp>
      <p:sp>
        <p:nvSpPr>
          <p:cNvPr id="34" name="Rectangle 35"/>
          <p:cNvSpPr>
            <a:spLocks noChangeArrowheads="1"/>
          </p:cNvSpPr>
          <p:nvPr/>
        </p:nvSpPr>
        <p:spPr bwMode="auto">
          <a:xfrm>
            <a:off x="4785227" y="4655418"/>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B</a:t>
            </a:r>
          </a:p>
        </p:txBody>
      </p:sp>
      <p:sp>
        <p:nvSpPr>
          <p:cNvPr id="35" name="Line 36"/>
          <p:cNvSpPr>
            <a:spLocks noChangeShapeType="1"/>
          </p:cNvSpPr>
          <p:nvPr/>
        </p:nvSpPr>
        <p:spPr bwMode="auto">
          <a:xfrm flipV="1">
            <a:off x="4572056" y="4219625"/>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6" name="Line 37"/>
          <p:cNvSpPr>
            <a:spLocks noChangeShapeType="1"/>
          </p:cNvSpPr>
          <p:nvPr/>
        </p:nvSpPr>
        <p:spPr bwMode="auto">
          <a:xfrm flipV="1">
            <a:off x="4572056" y="4799881"/>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7" name="Line 55"/>
          <p:cNvSpPr>
            <a:spLocks noChangeShapeType="1"/>
          </p:cNvSpPr>
          <p:nvPr/>
        </p:nvSpPr>
        <p:spPr bwMode="auto">
          <a:xfrm>
            <a:off x="5004048" y="4221088"/>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38" name="组合 279"/>
          <p:cNvGrpSpPr/>
          <p:nvPr/>
        </p:nvGrpSpPr>
        <p:grpSpPr>
          <a:xfrm>
            <a:off x="3779100" y="3500983"/>
            <a:ext cx="791790" cy="1800225"/>
            <a:chOff x="3132139" y="3933056"/>
            <a:chExt cx="863600" cy="1800225"/>
          </a:xfrm>
        </p:grpSpPr>
        <p:sp>
          <p:nvSpPr>
            <p:cNvPr id="39"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fontAlgn="ctr"/>
              <a:r>
                <a:rPr kumimoji="1" lang="zh-CN" altLang="en-US" sz="1100" b="0" dirty="0">
                  <a:solidFill>
                    <a:srgbClr val="000000"/>
                  </a:solidFill>
                  <a:latin typeface="黑体" pitchFamily="49" charset="-122"/>
                  <a:ea typeface="黑体" pitchFamily="49" charset="-122"/>
                </a:rPr>
                <a:t>寄存器堆</a:t>
              </a:r>
            </a:p>
          </p:txBody>
        </p:sp>
        <p:sp>
          <p:nvSpPr>
            <p:cNvPr id="40" name="Text Box 17"/>
            <p:cNvSpPr txBox="1">
              <a:spLocks noChangeArrowheads="1"/>
            </p:cNvSpPr>
            <p:nvPr/>
          </p:nvSpPr>
          <p:spPr bwMode="auto">
            <a:xfrm>
              <a:off x="3168333" y="4004493"/>
              <a:ext cx="296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Reg1</a:t>
              </a:r>
              <a:endParaRPr lang="en-US" altLang="zh-CN" sz="1000" b="0" dirty="0">
                <a:solidFill>
                  <a:srgbClr val="000000"/>
                </a:solidFill>
              </a:endParaRPr>
            </a:p>
          </p:txBody>
        </p:sp>
        <p:sp>
          <p:nvSpPr>
            <p:cNvPr id="41" name="Text Box 18"/>
            <p:cNvSpPr txBox="1">
              <a:spLocks noChangeArrowheads="1"/>
            </p:cNvSpPr>
            <p:nvPr/>
          </p:nvSpPr>
          <p:spPr bwMode="auto">
            <a:xfrm>
              <a:off x="3154045" y="4420418"/>
              <a:ext cx="296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Reg2</a:t>
              </a:r>
              <a:endParaRPr lang="en-US" altLang="zh-CN" sz="1000" b="0" dirty="0">
                <a:solidFill>
                  <a:srgbClr val="000000"/>
                </a:solidFill>
              </a:endParaRPr>
            </a:p>
          </p:txBody>
        </p:sp>
        <p:sp>
          <p:nvSpPr>
            <p:cNvPr id="42" name="Text Box 19"/>
            <p:cNvSpPr txBox="1">
              <a:spLocks noChangeArrowheads="1"/>
            </p:cNvSpPr>
            <p:nvPr/>
          </p:nvSpPr>
          <p:spPr bwMode="auto">
            <a:xfrm>
              <a:off x="3168333" y="4941118"/>
              <a:ext cx="293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err="1" smtClean="0">
                  <a:solidFill>
                    <a:srgbClr val="000000"/>
                  </a:solidFill>
                </a:rPr>
                <a:t>Reg</a:t>
              </a:r>
              <a:endParaRPr lang="en-US" altLang="zh-CN" sz="1000" b="0" dirty="0">
                <a:solidFill>
                  <a:srgbClr val="000000"/>
                </a:solidFill>
              </a:endParaRPr>
            </a:p>
          </p:txBody>
        </p:sp>
        <p:sp>
          <p:nvSpPr>
            <p:cNvPr id="43" name="Text Box 20"/>
            <p:cNvSpPr txBox="1">
              <a:spLocks noChangeArrowheads="1"/>
            </p:cNvSpPr>
            <p:nvPr/>
          </p:nvSpPr>
          <p:spPr bwMode="auto">
            <a:xfrm>
              <a:off x="3168333" y="5372918"/>
              <a:ext cx="293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44"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Data1</a:t>
              </a:r>
              <a:endParaRPr lang="en-US" altLang="zh-CN" sz="1000" b="0" dirty="0">
                <a:solidFill>
                  <a:srgbClr val="000000"/>
                </a:solidFill>
              </a:endParaRPr>
            </a:p>
          </p:txBody>
        </p:sp>
        <p:sp>
          <p:nvSpPr>
            <p:cNvPr id="45"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Data2</a:t>
              </a:r>
              <a:endParaRPr lang="en-US" altLang="zh-CN" sz="1000" b="0" dirty="0">
                <a:solidFill>
                  <a:srgbClr val="000000"/>
                </a:solidFill>
              </a:endParaRPr>
            </a:p>
          </p:txBody>
        </p:sp>
      </p:grpSp>
      <p:grpSp>
        <p:nvGrpSpPr>
          <p:cNvPr id="46" name="组合 300"/>
          <p:cNvGrpSpPr/>
          <p:nvPr/>
        </p:nvGrpSpPr>
        <p:grpSpPr>
          <a:xfrm>
            <a:off x="4355914" y="5205016"/>
            <a:ext cx="72008" cy="80540"/>
            <a:chOff x="287524" y="3070225"/>
            <a:chExt cx="72008" cy="80540"/>
          </a:xfrm>
        </p:grpSpPr>
        <p:cxnSp>
          <p:nvCxnSpPr>
            <p:cNvPr id="47" name="直接连接符 4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49" name="组合 311"/>
          <p:cNvGrpSpPr/>
          <p:nvPr/>
        </p:nvGrpSpPr>
        <p:grpSpPr>
          <a:xfrm>
            <a:off x="4860056" y="4865817"/>
            <a:ext cx="72008" cy="80540"/>
            <a:chOff x="287524" y="3070225"/>
            <a:chExt cx="72008" cy="80540"/>
          </a:xfrm>
        </p:grpSpPr>
        <p:cxnSp>
          <p:nvCxnSpPr>
            <p:cNvPr id="50" name="直接连接符 4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52" name="组合 338"/>
          <p:cNvGrpSpPr/>
          <p:nvPr/>
        </p:nvGrpSpPr>
        <p:grpSpPr>
          <a:xfrm>
            <a:off x="4855077" y="4291166"/>
            <a:ext cx="72008" cy="80540"/>
            <a:chOff x="287524" y="3070225"/>
            <a:chExt cx="72008" cy="80540"/>
          </a:xfrm>
        </p:grpSpPr>
        <p:cxnSp>
          <p:nvCxnSpPr>
            <p:cNvPr id="53" name="直接连接符 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55" name="组合 61"/>
          <p:cNvGrpSpPr/>
          <p:nvPr/>
        </p:nvGrpSpPr>
        <p:grpSpPr>
          <a:xfrm>
            <a:off x="5868144" y="3977828"/>
            <a:ext cx="501799" cy="1179364"/>
            <a:chOff x="3132137" y="4337869"/>
            <a:chExt cx="582176" cy="1179364"/>
          </a:xfrm>
        </p:grpSpPr>
        <p:sp>
          <p:nvSpPr>
            <p:cNvPr id="56"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 name="Text Box 24"/>
            <p:cNvSpPr txBox="1">
              <a:spLocks noChangeArrowheads="1"/>
            </p:cNvSpPr>
            <p:nvPr/>
          </p:nvSpPr>
          <p:spPr bwMode="auto">
            <a:xfrm>
              <a:off x="3199963" y="4804459"/>
              <a:ext cx="2644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a:r>
                <a:rPr kumimoji="0" lang="en-US" altLang="zh-CN" sz="1100" dirty="0">
                  <a:solidFill>
                    <a:srgbClr val="000000"/>
                  </a:solidFill>
                  <a:latin typeface="Cambria" pitchFamily="18" charset="0"/>
                </a:rPr>
                <a:t>ALU</a:t>
              </a:r>
              <a:endParaRPr kumimoji="0" lang="en-US" altLang="zh-CN" sz="1200" dirty="0">
                <a:solidFill>
                  <a:srgbClr val="000000"/>
                </a:solidFill>
                <a:latin typeface="Cambria" pitchFamily="18" charset="0"/>
              </a:endParaRPr>
            </a:p>
          </p:txBody>
        </p:sp>
        <p:sp>
          <p:nvSpPr>
            <p:cNvPr id="58"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dirty="0">
                  <a:solidFill>
                    <a:srgbClr val="000000"/>
                  </a:solidFill>
                </a:rPr>
                <a:t>Zero</a:t>
              </a:r>
            </a:p>
            <a:p>
              <a:pPr algn="ctr" eaLnBrk="1" fontAlgn="ctr" hangingPunct="1"/>
              <a:r>
                <a:rPr lang="en-US" altLang="zh-CN" sz="1000" b="0" dirty="0" err="1">
                  <a:solidFill>
                    <a:srgbClr val="000000"/>
                  </a:solidFill>
                </a:rPr>
                <a:t>Ov</a:t>
              </a:r>
              <a:endParaRPr lang="en-US" altLang="zh-CN" sz="1000" b="0" dirty="0">
                <a:solidFill>
                  <a:srgbClr val="000000"/>
                </a:solidFill>
              </a:endParaRPr>
            </a:p>
          </p:txBody>
        </p:sp>
        <p:sp>
          <p:nvSpPr>
            <p:cNvPr id="59"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dirty="0">
                  <a:solidFill>
                    <a:srgbClr val="000000"/>
                  </a:solidFill>
                </a:rPr>
                <a:t>ALU</a:t>
              </a:r>
            </a:p>
            <a:p>
              <a:pPr algn="ctr" eaLnBrk="1" fontAlgn="ctr" hangingPunct="1">
                <a:lnSpc>
                  <a:spcPct val="80000"/>
                </a:lnSpc>
              </a:pPr>
              <a:r>
                <a:rPr lang="zh-CN" altLang="en-US" sz="1000" b="0" dirty="0">
                  <a:solidFill>
                    <a:srgbClr val="000000"/>
                  </a:solidFill>
                </a:rPr>
                <a:t>结果</a:t>
              </a:r>
            </a:p>
          </p:txBody>
        </p:sp>
      </p:grpSp>
      <p:sp>
        <p:nvSpPr>
          <p:cNvPr id="60" name="Rectangle 79"/>
          <p:cNvSpPr>
            <a:spLocks noChangeArrowheads="1"/>
          </p:cNvSpPr>
          <p:nvPr/>
        </p:nvSpPr>
        <p:spPr bwMode="auto">
          <a:xfrm>
            <a:off x="6876002" y="4439732"/>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000" dirty="0" err="1">
                <a:solidFill>
                  <a:srgbClr val="000000"/>
                </a:solidFill>
                <a:latin typeface="Cambria" pitchFamily="18" charset="0"/>
                <a:ea typeface="黑体"/>
              </a:rPr>
              <a:t>ALUOut</a:t>
            </a:r>
            <a:endParaRPr kumimoji="1" lang="en-US" altLang="zh-CN" sz="1000" dirty="0">
              <a:solidFill>
                <a:srgbClr val="000000"/>
              </a:solidFill>
              <a:latin typeface="Cambria" pitchFamily="18" charset="0"/>
              <a:ea typeface="黑体"/>
            </a:endParaRPr>
          </a:p>
        </p:txBody>
      </p:sp>
      <p:sp>
        <p:nvSpPr>
          <p:cNvPr id="61" name="Line 55"/>
          <p:cNvSpPr>
            <a:spLocks noChangeShapeType="1"/>
          </p:cNvSpPr>
          <p:nvPr/>
        </p:nvSpPr>
        <p:spPr bwMode="auto">
          <a:xfrm flipV="1">
            <a:off x="6372200" y="4581127"/>
            <a:ext cx="50405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62" name="组合 300"/>
          <p:cNvGrpSpPr/>
          <p:nvPr/>
        </p:nvGrpSpPr>
        <p:grpSpPr>
          <a:xfrm>
            <a:off x="7236296" y="4653136"/>
            <a:ext cx="72008" cy="80540"/>
            <a:chOff x="287524" y="3070225"/>
            <a:chExt cx="72008" cy="80540"/>
          </a:xfrm>
        </p:grpSpPr>
        <p:cxnSp>
          <p:nvCxnSpPr>
            <p:cNvPr id="63" name="直接连接符 6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65" name="Group 87"/>
          <p:cNvGrpSpPr>
            <a:grpSpLocks/>
          </p:cNvGrpSpPr>
          <p:nvPr/>
        </p:nvGrpSpPr>
        <p:grpSpPr bwMode="auto">
          <a:xfrm flipV="1">
            <a:off x="2774168" y="5157192"/>
            <a:ext cx="4822168" cy="1080120"/>
            <a:chOff x="4241" y="3249"/>
            <a:chExt cx="361" cy="271"/>
          </a:xfrm>
        </p:grpSpPr>
        <p:sp>
          <p:nvSpPr>
            <p:cNvPr id="66"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7"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8" name="Line 164"/>
          <p:cNvSpPr>
            <a:spLocks noChangeShapeType="1"/>
          </p:cNvSpPr>
          <p:nvPr/>
        </p:nvSpPr>
        <p:spPr bwMode="auto">
          <a:xfrm flipH="1" flipV="1">
            <a:off x="7596336" y="4573127"/>
            <a:ext cx="0" cy="16641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9" name="Line 9"/>
          <p:cNvSpPr>
            <a:spLocks noChangeShapeType="1"/>
          </p:cNvSpPr>
          <p:nvPr/>
        </p:nvSpPr>
        <p:spPr bwMode="auto">
          <a:xfrm flipV="1">
            <a:off x="5292080" y="5013174"/>
            <a:ext cx="0" cy="10081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0" name="Line 49"/>
          <p:cNvSpPr>
            <a:spLocks noChangeShapeType="1"/>
          </p:cNvSpPr>
          <p:nvPr/>
        </p:nvSpPr>
        <p:spPr bwMode="auto">
          <a:xfrm flipV="1">
            <a:off x="2915816" y="6021288"/>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1" name="Line 140"/>
          <p:cNvSpPr>
            <a:spLocks noChangeShapeType="1"/>
          </p:cNvSpPr>
          <p:nvPr/>
        </p:nvSpPr>
        <p:spPr bwMode="auto">
          <a:xfrm>
            <a:off x="3347864" y="5949280"/>
            <a:ext cx="141287"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2" name="Text Box 257"/>
          <p:cNvSpPr txBox="1">
            <a:spLocks noChangeArrowheads="1"/>
          </p:cNvSpPr>
          <p:nvPr/>
        </p:nvSpPr>
        <p:spPr bwMode="auto">
          <a:xfrm>
            <a:off x="3347864" y="5879424"/>
            <a:ext cx="2159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16</a:t>
            </a:r>
          </a:p>
        </p:txBody>
      </p:sp>
      <p:sp>
        <p:nvSpPr>
          <p:cNvPr id="73" name="Line 263"/>
          <p:cNvSpPr>
            <a:spLocks noChangeShapeType="1"/>
          </p:cNvSpPr>
          <p:nvPr/>
        </p:nvSpPr>
        <p:spPr bwMode="auto">
          <a:xfrm>
            <a:off x="4427984" y="6023440"/>
            <a:ext cx="864096"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74" name="组合 116"/>
          <p:cNvGrpSpPr/>
          <p:nvPr/>
        </p:nvGrpSpPr>
        <p:grpSpPr>
          <a:xfrm rot="10800000" flipH="1" flipV="1">
            <a:off x="3779912" y="5805264"/>
            <a:ext cx="650224" cy="292234"/>
            <a:chOff x="3132138" y="4581128"/>
            <a:chExt cx="717226" cy="292234"/>
          </a:xfrm>
        </p:grpSpPr>
        <p:cxnSp>
          <p:nvCxnSpPr>
            <p:cNvPr id="75" name="直接连接符 74"/>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79" name="TextBox 78"/>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200" b="0" dirty="0" smtClean="0">
                  <a:solidFill>
                    <a:srgbClr val="000000"/>
                  </a:solidFill>
                  <a:latin typeface="Cambria" pitchFamily="18" charset="0"/>
                  <a:ea typeface="黑体" pitchFamily="49" charset="-122"/>
                </a:rPr>
                <a:t>扩展</a:t>
              </a:r>
              <a:endParaRPr lang="zh-CN" altLang="en-US" sz="1200" b="0" dirty="0">
                <a:solidFill>
                  <a:srgbClr val="000000"/>
                </a:solidFill>
                <a:latin typeface="Cambria" pitchFamily="18" charset="0"/>
                <a:ea typeface="黑体" pitchFamily="49" charset="-122"/>
              </a:endParaRPr>
            </a:p>
          </p:txBody>
        </p:sp>
      </p:grpSp>
      <p:sp>
        <p:nvSpPr>
          <p:cNvPr id="80" name="Line 139"/>
          <p:cNvSpPr>
            <a:spLocks noChangeShapeType="1"/>
          </p:cNvSpPr>
          <p:nvPr/>
        </p:nvSpPr>
        <p:spPr bwMode="auto">
          <a:xfrm>
            <a:off x="4656216" y="5953473"/>
            <a:ext cx="144462"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1" name="Text Box 258"/>
          <p:cNvSpPr txBox="1">
            <a:spLocks noChangeArrowheads="1"/>
          </p:cNvSpPr>
          <p:nvPr/>
        </p:nvSpPr>
        <p:spPr bwMode="auto">
          <a:xfrm>
            <a:off x="4644008" y="5879424"/>
            <a:ext cx="2159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32</a:t>
            </a:r>
          </a:p>
        </p:txBody>
      </p:sp>
      <p:sp>
        <p:nvSpPr>
          <p:cNvPr id="82" name="Line 38"/>
          <p:cNvSpPr>
            <a:spLocks noChangeShapeType="1"/>
          </p:cNvSpPr>
          <p:nvPr/>
        </p:nvSpPr>
        <p:spPr bwMode="auto">
          <a:xfrm>
            <a:off x="5001127" y="4786863"/>
            <a:ext cx="43494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3" name="任意多边形 82"/>
          <p:cNvSpPr/>
          <p:nvPr/>
        </p:nvSpPr>
        <p:spPr bwMode="auto">
          <a:xfrm>
            <a:off x="5436096" y="4725144"/>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p>
          <a:p>
            <a:pPr algn="l" fontAlgn="ct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p:txBody>
      </p:sp>
      <p:sp>
        <p:nvSpPr>
          <p:cNvPr id="84" name="Line 55"/>
          <p:cNvSpPr>
            <a:spLocks noChangeShapeType="1"/>
          </p:cNvSpPr>
          <p:nvPr/>
        </p:nvSpPr>
        <p:spPr bwMode="auto">
          <a:xfrm>
            <a:off x="5292080" y="5013176"/>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5" name="Line 55"/>
          <p:cNvSpPr>
            <a:spLocks noChangeShapeType="1"/>
          </p:cNvSpPr>
          <p:nvPr/>
        </p:nvSpPr>
        <p:spPr bwMode="auto">
          <a:xfrm>
            <a:off x="5652120" y="4941168"/>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6" name="AutoShape 158"/>
          <p:cNvSpPr>
            <a:spLocks noChangeArrowheads="1"/>
          </p:cNvSpPr>
          <p:nvPr/>
        </p:nvSpPr>
        <p:spPr bwMode="auto">
          <a:xfrm>
            <a:off x="2880525" y="4608836"/>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87" name="Line 48"/>
          <p:cNvSpPr>
            <a:spLocks noChangeShapeType="1"/>
          </p:cNvSpPr>
          <p:nvPr/>
        </p:nvSpPr>
        <p:spPr bwMode="auto">
          <a:xfrm>
            <a:off x="2915816" y="4653136"/>
            <a:ext cx="0" cy="1368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8" name="Line 55"/>
          <p:cNvSpPr>
            <a:spLocks noChangeShapeType="1"/>
          </p:cNvSpPr>
          <p:nvPr/>
        </p:nvSpPr>
        <p:spPr bwMode="auto">
          <a:xfrm>
            <a:off x="2771800" y="5157192"/>
            <a:ext cx="504056" cy="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9" name="Line 55"/>
          <p:cNvSpPr>
            <a:spLocks noChangeShapeType="1"/>
          </p:cNvSpPr>
          <p:nvPr/>
        </p:nvSpPr>
        <p:spPr bwMode="auto">
          <a:xfrm>
            <a:off x="7377801" y="4583401"/>
            <a:ext cx="5063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90" name="组合 78"/>
          <p:cNvGrpSpPr/>
          <p:nvPr/>
        </p:nvGrpSpPr>
        <p:grpSpPr>
          <a:xfrm>
            <a:off x="2121371" y="5733256"/>
            <a:ext cx="506413" cy="431800"/>
            <a:chOff x="1496555" y="4858249"/>
            <a:chExt cx="506413" cy="431800"/>
          </a:xfrm>
        </p:grpSpPr>
        <p:sp>
          <p:nvSpPr>
            <p:cNvPr id="91"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p>
              <a:pPr fontAlgn="ctr"/>
              <a:r>
                <a:rPr kumimoji="1" lang="zh-CN" altLang="en-US" sz="1200" dirty="0" smtClean="0">
                  <a:solidFill>
                    <a:srgbClr val="000000"/>
                  </a:solidFill>
                  <a:latin typeface="Times New Roman"/>
                  <a:ea typeface="黑体"/>
                </a:rPr>
                <a:t>数据</a:t>
              </a:r>
              <a:endParaRPr kumimoji="1" lang="en-US" altLang="zh-CN" sz="1200" dirty="0" smtClean="0">
                <a:solidFill>
                  <a:srgbClr val="000000"/>
                </a:solidFill>
                <a:latin typeface="Times New Roman"/>
                <a:ea typeface="黑体"/>
              </a:endParaRPr>
            </a:p>
            <a:p>
              <a:pPr fontAlgn="ctr"/>
              <a:r>
                <a:rPr kumimoji="1" lang="zh-CN" altLang="en-US" sz="1200" dirty="0" smtClean="0">
                  <a:solidFill>
                    <a:srgbClr val="000000"/>
                  </a:solidFill>
                  <a:latin typeface="Times New Roman"/>
                  <a:ea typeface="黑体"/>
                </a:rPr>
                <a:t>寄存器</a:t>
              </a:r>
              <a:endParaRPr kumimoji="1" lang="zh-CN" altLang="en-US" sz="1200" dirty="0">
                <a:solidFill>
                  <a:srgbClr val="000000"/>
                </a:solidFill>
                <a:latin typeface="Times New Roman"/>
                <a:ea typeface="黑体"/>
              </a:endParaRPr>
            </a:p>
          </p:txBody>
        </p:sp>
        <p:grpSp>
          <p:nvGrpSpPr>
            <p:cNvPr id="92" name="组合 80"/>
            <p:cNvGrpSpPr/>
            <p:nvPr/>
          </p:nvGrpSpPr>
          <p:grpSpPr>
            <a:xfrm flipV="1">
              <a:off x="1547664" y="4865099"/>
              <a:ext cx="72008" cy="80540"/>
              <a:chOff x="287524" y="3070225"/>
              <a:chExt cx="72008" cy="80540"/>
            </a:xfrm>
          </p:grpSpPr>
          <p:cxnSp>
            <p:nvCxnSpPr>
              <p:cNvPr id="93" name="直接连接符 9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95" name="Line 164"/>
          <p:cNvSpPr>
            <a:spLocks noChangeShapeType="1"/>
          </p:cNvSpPr>
          <p:nvPr/>
        </p:nvSpPr>
        <p:spPr bwMode="auto">
          <a:xfrm flipH="1" flipV="1">
            <a:off x="8676456" y="4796308"/>
            <a:ext cx="0" cy="15850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6" name="Line 253"/>
          <p:cNvSpPr>
            <a:spLocks noChangeShapeType="1"/>
          </p:cNvSpPr>
          <p:nvPr/>
        </p:nvSpPr>
        <p:spPr bwMode="auto">
          <a:xfrm>
            <a:off x="2411760" y="6381328"/>
            <a:ext cx="62646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7" name="Line 164"/>
          <p:cNvSpPr>
            <a:spLocks noChangeShapeType="1"/>
          </p:cNvSpPr>
          <p:nvPr/>
        </p:nvSpPr>
        <p:spPr bwMode="auto">
          <a:xfrm flipV="1">
            <a:off x="2411760" y="6165304"/>
            <a:ext cx="0" cy="216024"/>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8" name="Line 48"/>
          <p:cNvSpPr>
            <a:spLocks noChangeShapeType="1"/>
          </p:cNvSpPr>
          <p:nvPr/>
        </p:nvSpPr>
        <p:spPr bwMode="auto">
          <a:xfrm flipH="1">
            <a:off x="2411757" y="5301208"/>
            <a:ext cx="2"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9" name="Line 126"/>
          <p:cNvSpPr>
            <a:spLocks noChangeShapeType="1"/>
          </p:cNvSpPr>
          <p:nvPr/>
        </p:nvSpPr>
        <p:spPr bwMode="auto">
          <a:xfrm>
            <a:off x="2411760" y="5301208"/>
            <a:ext cx="864096" cy="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0" name="组合 175"/>
          <p:cNvGrpSpPr/>
          <p:nvPr/>
        </p:nvGrpSpPr>
        <p:grpSpPr>
          <a:xfrm>
            <a:off x="7884114" y="4275688"/>
            <a:ext cx="648000" cy="1296988"/>
            <a:chOff x="3312847" y="4365104"/>
            <a:chExt cx="684861" cy="1296988"/>
          </a:xfrm>
        </p:grpSpPr>
        <p:sp>
          <p:nvSpPr>
            <p:cNvPr id="101"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数据</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2"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03"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ReadData</a:t>
              </a:r>
              <a:endParaRPr lang="en-US" altLang="zh-CN" sz="1000" b="0" dirty="0">
                <a:solidFill>
                  <a:srgbClr val="000000"/>
                </a:solidFill>
              </a:endParaRPr>
            </a:p>
          </p:txBody>
        </p:sp>
        <p:sp>
          <p:nvSpPr>
            <p:cNvPr id="104"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grpSp>
      <p:sp>
        <p:nvSpPr>
          <p:cNvPr id="105" name="Line 186"/>
          <p:cNvSpPr>
            <a:spLocks noChangeShapeType="1"/>
          </p:cNvSpPr>
          <p:nvPr/>
        </p:nvSpPr>
        <p:spPr bwMode="auto">
          <a:xfrm>
            <a:off x="8532114" y="4788211"/>
            <a:ext cx="14434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6" name="Group 30"/>
          <p:cNvGrpSpPr>
            <a:grpSpLocks/>
          </p:cNvGrpSpPr>
          <p:nvPr/>
        </p:nvGrpSpPr>
        <p:grpSpPr bwMode="auto">
          <a:xfrm>
            <a:off x="3492056" y="5085208"/>
            <a:ext cx="288000" cy="216000"/>
            <a:chOff x="2064" y="2931"/>
            <a:chExt cx="136" cy="227"/>
          </a:xfrm>
        </p:grpSpPr>
        <p:sp>
          <p:nvSpPr>
            <p:cNvPr id="107"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8"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9"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110" name="AutoShape 155"/>
          <p:cNvSpPr>
            <a:spLocks noChangeArrowheads="1"/>
          </p:cNvSpPr>
          <p:nvPr/>
        </p:nvSpPr>
        <p:spPr bwMode="auto">
          <a:xfrm>
            <a:off x="7560056" y="4554168"/>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1" name="AutoShape 153"/>
          <p:cNvSpPr>
            <a:spLocks noChangeArrowheads="1"/>
          </p:cNvSpPr>
          <p:nvPr/>
        </p:nvSpPr>
        <p:spPr bwMode="auto">
          <a:xfrm>
            <a:off x="5112056" y="4752168"/>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2" name="Line 160"/>
          <p:cNvSpPr>
            <a:spLocks noChangeShapeType="1"/>
          </p:cNvSpPr>
          <p:nvPr/>
        </p:nvSpPr>
        <p:spPr bwMode="auto">
          <a:xfrm flipV="1">
            <a:off x="5148056" y="5301208"/>
            <a:ext cx="27363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3" name="Line 73"/>
          <p:cNvSpPr>
            <a:spLocks noChangeShapeType="1"/>
          </p:cNvSpPr>
          <p:nvPr/>
        </p:nvSpPr>
        <p:spPr bwMode="auto">
          <a:xfrm rot="16200000" flipH="1">
            <a:off x="4896037" y="5049180"/>
            <a:ext cx="50405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4" name="Line 48"/>
          <p:cNvSpPr>
            <a:spLocks noChangeShapeType="1"/>
          </p:cNvSpPr>
          <p:nvPr/>
        </p:nvSpPr>
        <p:spPr bwMode="auto">
          <a:xfrm>
            <a:off x="2915816" y="3356992"/>
            <a:ext cx="0" cy="1512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5" name="Line 47"/>
          <p:cNvSpPr>
            <a:spLocks noChangeShapeType="1"/>
          </p:cNvSpPr>
          <p:nvPr/>
        </p:nvSpPr>
        <p:spPr bwMode="auto">
          <a:xfrm flipV="1">
            <a:off x="2915816" y="3356992"/>
            <a:ext cx="27363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6" name="Line 164"/>
          <p:cNvSpPr>
            <a:spLocks noChangeShapeType="1"/>
          </p:cNvSpPr>
          <p:nvPr/>
        </p:nvSpPr>
        <p:spPr bwMode="auto">
          <a:xfrm flipV="1">
            <a:off x="6444208" y="3140968"/>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1" name="Line 164"/>
          <p:cNvSpPr>
            <a:spLocks noChangeShapeType="1"/>
          </p:cNvSpPr>
          <p:nvPr/>
        </p:nvSpPr>
        <p:spPr bwMode="auto">
          <a:xfrm flipH="1" flipV="1">
            <a:off x="6588224" y="2708920"/>
            <a:ext cx="0"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2" name="Line 48"/>
          <p:cNvSpPr>
            <a:spLocks noChangeShapeType="1"/>
          </p:cNvSpPr>
          <p:nvPr/>
        </p:nvSpPr>
        <p:spPr bwMode="auto">
          <a:xfrm>
            <a:off x="3059832" y="3356992"/>
            <a:ext cx="0" cy="8640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3" name="Line 48"/>
          <p:cNvSpPr>
            <a:spLocks noChangeShapeType="1"/>
          </p:cNvSpPr>
          <p:nvPr/>
        </p:nvSpPr>
        <p:spPr bwMode="auto">
          <a:xfrm>
            <a:off x="3203848" y="3356992"/>
            <a:ext cx="0"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4" name="AutoShape 158"/>
          <p:cNvSpPr>
            <a:spLocks noChangeArrowheads="1"/>
          </p:cNvSpPr>
          <p:nvPr/>
        </p:nvSpPr>
        <p:spPr bwMode="auto">
          <a:xfrm>
            <a:off x="3017685" y="4191178"/>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5" name="AutoShape 158"/>
          <p:cNvSpPr>
            <a:spLocks noChangeArrowheads="1"/>
          </p:cNvSpPr>
          <p:nvPr/>
        </p:nvSpPr>
        <p:spPr bwMode="auto">
          <a:xfrm>
            <a:off x="3162465" y="3758560"/>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6" name="Line 164"/>
          <p:cNvSpPr>
            <a:spLocks noChangeShapeType="1"/>
          </p:cNvSpPr>
          <p:nvPr/>
        </p:nvSpPr>
        <p:spPr bwMode="auto">
          <a:xfrm flipV="1">
            <a:off x="6444208" y="3356992"/>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7" name="Line 164"/>
          <p:cNvSpPr>
            <a:spLocks noChangeShapeType="1"/>
          </p:cNvSpPr>
          <p:nvPr/>
        </p:nvSpPr>
        <p:spPr bwMode="auto">
          <a:xfrm flipH="1" flipV="1">
            <a:off x="6588224" y="3356992"/>
            <a:ext cx="0" cy="23042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8" name="任意多边形 127"/>
          <p:cNvSpPr/>
          <p:nvPr/>
        </p:nvSpPr>
        <p:spPr bwMode="auto">
          <a:xfrm>
            <a:off x="3276056" y="5085232"/>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sp>
        <p:nvSpPr>
          <p:cNvPr id="129" name="Line 263"/>
          <p:cNvSpPr>
            <a:spLocks noChangeShapeType="1"/>
          </p:cNvSpPr>
          <p:nvPr/>
        </p:nvSpPr>
        <p:spPr bwMode="auto">
          <a:xfrm>
            <a:off x="3059832" y="5661248"/>
            <a:ext cx="3528392"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0" name="Line 126"/>
          <p:cNvSpPr>
            <a:spLocks noChangeShapeType="1"/>
          </p:cNvSpPr>
          <p:nvPr/>
        </p:nvSpPr>
        <p:spPr bwMode="auto">
          <a:xfrm>
            <a:off x="3059832" y="5445224"/>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1" name="Line 9"/>
          <p:cNvSpPr>
            <a:spLocks noChangeShapeType="1"/>
          </p:cNvSpPr>
          <p:nvPr/>
        </p:nvSpPr>
        <p:spPr bwMode="auto">
          <a:xfrm flipV="1">
            <a:off x="3059832" y="5445224"/>
            <a:ext cx="0" cy="2160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2" name="Line 145"/>
          <p:cNvSpPr>
            <a:spLocks noChangeShapeType="1"/>
          </p:cNvSpPr>
          <p:nvPr/>
        </p:nvSpPr>
        <p:spPr bwMode="auto">
          <a:xfrm>
            <a:off x="4857359" y="3286993"/>
            <a:ext cx="144463"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3" name="Text Box 146"/>
          <p:cNvSpPr txBox="1">
            <a:spLocks noChangeArrowheads="1"/>
          </p:cNvSpPr>
          <p:nvPr/>
        </p:nvSpPr>
        <p:spPr bwMode="auto">
          <a:xfrm>
            <a:off x="4857359" y="3248893"/>
            <a:ext cx="215900"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26</a:t>
            </a:r>
          </a:p>
        </p:txBody>
      </p:sp>
      <p:sp>
        <p:nvSpPr>
          <p:cNvPr id="134" name="Line 29"/>
          <p:cNvSpPr>
            <a:spLocks noChangeShapeType="1"/>
          </p:cNvSpPr>
          <p:nvPr/>
        </p:nvSpPr>
        <p:spPr bwMode="auto">
          <a:xfrm flipV="1">
            <a:off x="3563150" y="4644168"/>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5" name="Line 126"/>
          <p:cNvSpPr>
            <a:spLocks noChangeShapeType="1"/>
          </p:cNvSpPr>
          <p:nvPr/>
        </p:nvSpPr>
        <p:spPr bwMode="auto">
          <a:xfrm flipV="1">
            <a:off x="3131350" y="4797152"/>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6" name="Text Box 127"/>
          <p:cNvSpPr txBox="1">
            <a:spLocks noChangeArrowheads="1"/>
          </p:cNvSpPr>
          <p:nvPr/>
        </p:nvSpPr>
        <p:spPr bwMode="auto">
          <a:xfrm>
            <a:off x="2986888" y="4777085"/>
            <a:ext cx="1444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1F</a:t>
            </a:r>
          </a:p>
        </p:txBody>
      </p:sp>
      <p:sp>
        <p:nvSpPr>
          <p:cNvPr id="137" name="任意多边形 136"/>
          <p:cNvSpPr/>
          <p:nvPr/>
        </p:nvSpPr>
        <p:spPr bwMode="auto">
          <a:xfrm>
            <a:off x="3347888" y="4437160"/>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grpSp>
        <p:nvGrpSpPr>
          <p:cNvPr id="138" name="Group 97"/>
          <p:cNvGrpSpPr>
            <a:grpSpLocks/>
          </p:cNvGrpSpPr>
          <p:nvPr/>
        </p:nvGrpSpPr>
        <p:grpSpPr bwMode="auto">
          <a:xfrm>
            <a:off x="3059913" y="4225206"/>
            <a:ext cx="287337" cy="247650"/>
            <a:chOff x="4286" y="1525"/>
            <a:chExt cx="362" cy="272"/>
          </a:xfrm>
        </p:grpSpPr>
        <p:sp>
          <p:nvSpPr>
            <p:cNvPr id="139"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grpSp>
      <p:sp>
        <p:nvSpPr>
          <p:cNvPr id="141" name="AutoShape 147"/>
          <p:cNvSpPr>
            <a:spLocks noChangeArrowheads="1"/>
          </p:cNvSpPr>
          <p:nvPr/>
        </p:nvSpPr>
        <p:spPr bwMode="auto">
          <a:xfrm>
            <a:off x="3024988" y="4187106"/>
            <a:ext cx="71437"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2" name="Text Box 170"/>
          <p:cNvSpPr txBox="1">
            <a:spLocks noChangeArrowheads="1"/>
          </p:cNvSpPr>
          <p:nvPr/>
        </p:nvSpPr>
        <p:spPr bwMode="auto">
          <a:xfrm>
            <a:off x="3167863" y="4328393"/>
            <a:ext cx="21590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147" name="组合 300"/>
          <p:cNvGrpSpPr/>
          <p:nvPr/>
        </p:nvGrpSpPr>
        <p:grpSpPr>
          <a:xfrm flipV="1">
            <a:off x="8316416" y="4293096"/>
            <a:ext cx="72008" cy="80540"/>
            <a:chOff x="287524" y="3070225"/>
            <a:chExt cx="72008" cy="80540"/>
          </a:xfrm>
        </p:grpSpPr>
        <p:cxnSp>
          <p:nvCxnSpPr>
            <p:cNvPr id="148" name="直接连接符 14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49" name="直接连接符 14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0" name="矩形 149"/>
          <p:cNvSpPr/>
          <p:nvPr/>
        </p:nvSpPr>
        <p:spPr bwMode="auto">
          <a:xfrm>
            <a:off x="7236296" y="2960948"/>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a:solidFill>
                  <a:srgbClr val="000000"/>
                </a:solidFill>
                <a:latin typeface="Cambria" pitchFamily="18" charset="0"/>
                <a:sym typeface="Wingdings" pitchFamily="2" charset="2"/>
              </a:rPr>
              <a:t>EPC</a:t>
            </a:r>
            <a:endParaRPr kumimoji="1" lang="zh-CN" altLang="en-US" sz="1000" dirty="0">
              <a:solidFill>
                <a:srgbClr val="000000"/>
              </a:solidFill>
              <a:latin typeface="Cambria" pitchFamily="18" charset="0"/>
              <a:sym typeface="Wingdings" pitchFamily="2" charset="2"/>
            </a:endParaRPr>
          </a:p>
        </p:txBody>
      </p:sp>
      <p:grpSp>
        <p:nvGrpSpPr>
          <p:cNvPr id="151" name="组合 300"/>
          <p:cNvGrpSpPr/>
          <p:nvPr/>
        </p:nvGrpSpPr>
        <p:grpSpPr>
          <a:xfrm>
            <a:off x="7668344" y="3168440"/>
            <a:ext cx="72008" cy="80540"/>
            <a:chOff x="287524" y="3070225"/>
            <a:chExt cx="72008" cy="80540"/>
          </a:xfrm>
        </p:grpSpPr>
        <p:cxnSp>
          <p:nvCxnSpPr>
            <p:cNvPr id="152" name="直接连接符 15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3" name="直接连接符 15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4" name="Line 47"/>
          <p:cNvSpPr>
            <a:spLocks noChangeShapeType="1"/>
          </p:cNvSpPr>
          <p:nvPr/>
        </p:nvSpPr>
        <p:spPr bwMode="auto">
          <a:xfrm>
            <a:off x="7020272" y="3104678"/>
            <a:ext cx="215952" cy="26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5" name="Line 164"/>
          <p:cNvSpPr>
            <a:spLocks noChangeShapeType="1"/>
          </p:cNvSpPr>
          <p:nvPr/>
        </p:nvSpPr>
        <p:spPr bwMode="auto">
          <a:xfrm flipV="1">
            <a:off x="7812360" y="3110600"/>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6" name="Line 164"/>
          <p:cNvSpPr>
            <a:spLocks noChangeShapeType="1"/>
          </p:cNvSpPr>
          <p:nvPr/>
        </p:nvSpPr>
        <p:spPr bwMode="auto">
          <a:xfrm flipH="1" flipV="1">
            <a:off x="7956376" y="3110600"/>
            <a:ext cx="0" cy="68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7" name="Line 164"/>
          <p:cNvSpPr>
            <a:spLocks noChangeShapeType="1"/>
          </p:cNvSpPr>
          <p:nvPr/>
        </p:nvSpPr>
        <p:spPr bwMode="auto">
          <a:xfrm flipV="1">
            <a:off x="5436072" y="3789040"/>
            <a:ext cx="251771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8" name="Line 9"/>
          <p:cNvSpPr>
            <a:spLocks noChangeShapeType="1"/>
          </p:cNvSpPr>
          <p:nvPr/>
        </p:nvSpPr>
        <p:spPr bwMode="auto">
          <a:xfrm flipV="1">
            <a:off x="5436096" y="3537040"/>
            <a:ext cx="0" cy="252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9" name="Line 55"/>
          <p:cNvSpPr>
            <a:spLocks noChangeShapeType="1"/>
          </p:cNvSpPr>
          <p:nvPr/>
        </p:nvSpPr>
        <p:spPr bwMode="auto">
          <a:xfrm>
            <a:off x="5444480" y="3537012"/>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0" name="Line 47"/>
          <p:cNvSpPr>
            <a:spLocks noChangeShapeType="1"/>
          </p:cNvSpPr>
          <p:nvPr/>
        </p:nvSpPr>
        <p:spPr bwMode="auto">
          <a:xfrm flipV="1">
            <a:off x="1116272" y="2564904"/>
            <a:ext cx="5904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1" name="Line 164"/>
          <p:cNvSpPr>
            <a:spLocks noChangeShapeType="1"/>
          </p:cNvSpPr>
          <p:nvPr/>
        </p:nvSpPr>
        <p:spPr bwMode="auto">
          <a:xfrm flipV="1">
            <a:off x="1109806" y="2564904"/>
            <a:ext cx="0" cy="57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2" name="Line 164"/>
          <p:cNvSpPr>
            <a:spLocks noChangeShapeType="1"/>
          </p:cNvSpPr>
          <p:nvPr/>
        </p:nvSpPr>
        <p:spPr bwMode="auto">
          <a:xfrm flipH="1" flipV="1">
            <a:off x="7020272" y="2564964"/>
            <a:ext cx="0" cy="540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3" name="AutoShape 150"/>
          <p:cNvSpPr>
            <a:spLocks noChangeArrowheads="1"/>
          </p:cNvSpPr>
          <p:nvPr/>
        </p:nvSpPr>
        <p:spPr bwMode="auto">
          <a:xfrm>
            <a:off x="1079612" y="3104964"/>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164" name="组合 279"/>
          <p:cNvGrpSpPr/>
          <p:nvPr/>
        </p:nvGrpSpPr>
        <p:grpSpPr>
          <a:xfrm>
            <a:off x="5652120" y="2816932"/>
            <a:ext cx="792088" cy="864000"/>
            <a:chOff x="3132139" y="4437112"/>
            <a:chExt cx="863600" cy="1555229"/>
          </a:xfrm>
        </p:grpSpPr>
        <p:sp>
          <p:nvSpPr>
            <p:cNvPr id="165"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nchor="t"/>
            <a:lstStyle/>
            <a:p>
              <a:pPr algn="ctr" fontAlgn="ctr">
                <a:spcBef>
                  <a:spcPct val="0"/>
                </a:spcBef>
                <a:spcAft>
                  <a:spcPct val="0"/>
                </a:spcAft>
              </a:pPr>
              <a:r>
                <a:rPr kumimoji="1" lang="en-US" altLang="zh-CN" sz="1100" dirty="0" smtClean="0">
                  <a:solidFill>
                    <a:srgbClr val="000000"/>
                  </a:solidFill>
                  <a:latin typeface="黑体" pitchFamily="49" charset="-122"/>
                  <a:ea typeface="黑体" pitchFamily="49" charset="-122"/>
                </a:rPr>
                <a:t>PC</a:t>
              </a:r>
              <a:r>
                <a:rPr kumimoji="1" lang="zh-CN" altLang="en-US" sz="1100" dirty="0" smtClean="0">
                  <a:solidFill>
                    <a:srgbClr val="000000"/>
                  </a:solidFill>
                  <a:latin typeface="黑体" pitchFamily="49" charset="-122"/>
                  <a:ea typeface="黑体" pitchFamily="49" charset="-122"/>
                </a:rPr>
                <a:t>计算</a:t>
              </a:r>
              <a:endParaRPr kumimoji="1" lang="zh-CN" altLang="en-US" sz="1100" dirty="0">
                <a:solidFill>
                  <a:srgbClr val="000000"/>
                </a:solidFill>
                <a:latin typeface="黑体" pitchFamily="49" charset="-122"/>
                <a:ea typeface="黑体" pitchFamily="49" charset="-122"/>
              </a:endParaRPr>
            </a:p>
          </p:txBody>
        </p:sp>
        <p:sp>
          <p:nvSpPr>
            <p:cNvPr id="166"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spcBef>
                  <a:spcPct val="0"/>
                </a:spcBef>
                <a:spcAft>
                  <a:spcPct val="0"/>
                </a:spcAft>
              </a:pPr>
              <a:r>
                <a:rPr lang="en-US" altLang="zh-CN" sz="1000" dirty="0" smtClean="0">
                  <a:solidFill>
                    <a:srgbClr val="000000"/>
                  </a:solidFill>
                </a:rPr>
                <a:t>PC</a:t>
              </a:r>
            </a:p>
            <a:p>
              <a:pPr eaLnBrk="1" fontAlgn="ctr" hangingPunct="1">
                <a:spcBef>
                  <a:spcPct val="0"/>
                </a:spcBef>
                <a:spcAft>
                  <a:spcPct val="0"/>
                </a:spcAft>
              </a:pPr>
              <a:endParaRPr lang="en-US" altLang="zh-CN" sz="500" dirty="0" smtClean="0">
                <a:solidFill>
                  <a:srgbClr val="000000"/>
                </a:solidFill>
              </a:endParaRPr>
            </a:p>
            <a:p>
              <a:pPr algn="l" eaLnBrk="1" fontAlgn="ctr" hangingPunct="1">
                <a:spcBef>
                  <a:spcPct val="0"/>
                </a:spcBef>
                <a:spcAft>
                  <a:spcPct val="0"/>
                </a:spcAft>
              </a:pPr>
              <a:r>
                <a:rPr lang="en-US" altLang="zh-CN" sz="1000" dirty="0" smtClean="0">
                  <a:solidFill>
                    <a:srgbClr val="000000"/>
                  </a:solidFill>
                </a:rPr>
                <a:t>IMM</a:t>
              </a:r>
            </a:p>
            <a:p>
              <a:pPr algn="l" eaLnBrk="1" fontAlgn="ctr" hangingPunct="1">
                <a:spcBef>
                  <a:spcPts val="600"/>
                </a:spcBef>
                <a:spcAft>
                  <a:spcPct val="0"/>
                </a:spcAft>
              </a:pPr>
              <a:r>
                <a:rPr lang="en-US" altLang="zh-CN" sz="1000" dirty="0" smtClean="0">
                  <a:solidFill>
                    <a:srgbClr val="000000"/>
                  </a:solidFill>
                </a:rPr>
                <a:t>EPC</a:t>
              </a:r>
              <a:endParaRPr lang="en-US" altLang="zh-CN" sz="1000" dirty="0">
                <a:solidFill>
                  <a:srgbClr val="000000"/>
                </a:solidFill>
              </a:endParaRPr>
            </a:p>
          </p:txBody>
        </p:sp>
        <p:sp>
          <p:nvSpPr>
            <p:cNvPr id="167"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dirty="0" smtClean="0">
                  <a:solidFill>
                    <a:srgbClr val="000000"/>
                  </a:solidFill>
                </a:rPr>
                <a:t>NPC</a:t>
              </a:r>
            </a:p>
            <a:p>
              <a:pPr eaLnBrk="1" fontAlgn="ctr" hangingPunct="1">
                <a:spcBef>
                  <a:spcPct val="0"/>
                </a:spcBef>
                <a:spcAft>
                  <a:spcPct val="0"/>
                </a:spcAft>
              </a:pPr>
              <a:endParaRPr lang="en-US" altLang="zh-CN" sz="200" dirty="0" smtClean="0">
                <a:solidFill>
                  <a:srgbClr val="000000"/>
                </a:solidFill>
              </a:endParaRPr>
            </a:p>
            <a:p>
              <a:pPr algn="r" eaLnBrk="1" fontAlgn="ctr" hangingPunct="1">
                <a:spcBef>
                  <a:spcPct val="0"/>
                </a:spcBef>
                <a:spcAft>
                  <a:spcPct val="0"/>
                </a:spcAft>
              </a:pPr>
              <a:endParaRPr lang="en-US" altLang="zh-CN" sz="300" dirty="0" smtClean="0">
                <a:solidFill>
                  <a:srgbClr val="000000"/>
                </a:solidFill>
              </a:endParaRPr>
            </a:p>
            <a:p>
              <a:pPr algn="r" eaLnBrk="1" fontAlgn="ctr" hangingPunct="1">
                <a:spcBef>
                  <a:spcPct val="0"/>
                </a:spcBef>
                <a:spcAft>
                  <a:spcPct val="0"/>
                </a:spcAft>
              </a:pPr>
              <a:r>
                <a:rPr lang="en-US" altLang="zh-CN" sz="1000" dirty="0" smtClean="0">
                  <a:solidFill>
                    <a:srgbClr val="000000"/>
                  </a:solidFill>
                </a:rPr>
                <a:t>PC+4</a:t>
              </a:r>
              <a:endParaRPr lang="en-US" altLang="zh-CN" sz="1000" dirty="0">
                <a:solidFill>
                  <a:srgbClr val="000000"/>
                </a:solidFill>
              </a:endParaRPr>
            </a:p>
          </p:txBody>
        </p:sp>
      </p:grpSp>
      <p:sp>
        <p:nvSpPr>
          <p:cNvPr id="168" name="圆角矩形 167"/>
          <p:cNvSpPr/>
          <p:nvPr/>
        </p:nvSpPr>
        <p:spPr bwMode="auto">
          <a:xfrm>
            <a:off x="7127530" y="2852920"/>
            <a:ext cx="756930" cy="46252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17" name="灯片编号占位符 116"/>
          <p:cNvSpPr>
            <a:spLocks noGrp="1"/>
          </p:cNvSpPr>
          <p:nvPr>
            <p:ph type="sldNum" sz="quarter" idx="12"/>
          </p:nvPr>
        </p:nvSpPr>
        <p:spPr/>
        <p:txBody>
          <a:bodyPr/>
          <a:lstStyle/>
          <a:p>
            <a:pPr>
              <a:defRPr/>
            </a:pPr>
            <a:fld id="{CCAB7470-36C3-48E9-9C61-02DD9BA30DA6}" type="slidenum">
              <a:rPr lang="en-US" altLang="zh-CN" smtClean="0"/>
              <a:pPr>
                <a:defRPr/>
              </a:pPr>
              <a:t>11</a:t>
            </a:fld>
            <a:endParaRPr lang="en-US" altLang="zh-CN" dirty="0"/>
          </a:p>
        </p:txBody>
      </p:sp>
    </p:spTree>
    <p:extLst>
      <p:ext uri="{BB962C8B-B14F-4D97-AF65-F5344CB8AC3E}">
        <p14:creationId xmlns:p14="http://schemas.microsoft.com/office/powerpoint/2010/main" val="2366165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381" y="765175"/>
            <a:ext cx="9036620" cy="5688013"/>
          </a:xfrm>
        </p:spPr>
        <p:txBody>
          <a:bodyPr/>
          <a:lstStyle/>
          <a:p>
            <a:r>
              <a:rPr lang="en-US" altLang="zh-CN" sz="2800" dirty="0">
                <a:solidFill>
                  <a:srgbClr val="000000"/>
                </a:solidFill>
              </a:rPr>
              <a:t>NPC</a:t>
            </a:r>
            <a:r>
              <a:rPr lang="zh-CN" altLang="en-US" sz="2800" dirty="0">
                <a:solidFill>
                  <a:srgbClr val="000000"/>
                </a:solidFill>
              </a:rPr>
              <a:t>需要</a:t>
            </a:r>
            <a:r>
              <a:rPr lang="zh-CN" altLang="en-US" sz="2800" dirty="0" smtClean="0">
                <a:solidFill>
                  <a:srgbClr val="000000"/>
                </a:solidFill>
              </a:rPr>
              <a:t>增加</a:t>
            </a:r>
            <a:r>
              <a:rPr lang="en-US" altLang="zh-CN" sz="2800" dirty="0" smtClean="0">
                <a:solidFill>
                  <a:srgbClr val="000000"/>
                </a:solidFill>
              </a:rPr>
              <a:t>3</a:t>
            </a:r>
            <a:r>
              <a:rPr lang="zh-CN" altLang="en-US" sz="2800" dirty="0">
                <a:solidFill>
                  <a:srgbClr val="000000"/>
                </a:solidFill>
              </a:rPr>
              <a:t>个</a:t>
            </a:r>
            <a:r>
              <a:rPr lang="zh-CN" altLang="en-US" sz="2800" dirty="0" smtClean="0">
                <a:solidFill>
                  <a:srgbClr val="000000"/>
                </a:solidFill>
              </a:rPr>
              <a:t>输出值：异常</a:t>
            </a:r>
            <a:r>
              <a:rPr lang="en-US" altLang="zh-CN" sz="2800" dirty="0" smtClean="0">
                <a:solidFill>
                  <a:srgbClr val="000000"/>
                </a:solidFill>
              </a:rPr>
              <a:t>/</a:t>
            </a:r>
            <a:r>
              <a:rPr lang="zh-CN" altLang="en-US" sz="2800" dirty="0" smtClean="0">
                <a:solidFill>
                  <a:srgbClr val="000000"/>
                </a:solidFill>
              </a:rPr>
              <a:t>中断处理程序的首地址</a:t>
            </a:r>
            <a:endParaRPr lang="en-US" altLang="zh-CN" sz="2800" dirty="0">
              <a:solidFill>
                <a:srgbClr val="000000"/>
              </a:solidFill>
            </a:endParaRPr>
          </a:p>
          <a:p>
            <a:pPr lvl="1"/>
            <a:r>
              <a:rPr lang="zh-CN" altLang="en-US" sz="2400" dirty="0">
                <a:solidFill>
                  <a:srgbClr val="FF0000"/>
                </a:solidFill>
              </a:rPr>
              <a:t>系统复位时输出：</a:t>
            </a:r>
            <a:r>
              <a:rPr lang="en-US" altLang="zh-CN" sz="2400" dirty="0">
                <a:solidFill>
                  <a:srgbClr val="FF0000"/>
                </a:solidFill>
              </a:rPr>
              <a:t>0xBFC0_0000</a:t>
            </a:r>
          </a:p>
          <a:p>
            <a:pPr lvl="1"/>
            <a:r>
              <a:rPr lang="zh-CN" altLang="en-US" sz="2400" dirty="0">
                <a:solidFill>
                  <a:srgbClr val="FF0000"/>
                </a:solidFill>
              </a:rPr>
              <a:t>硬件中断时输出：</a:t>
            </a:r>
            <a:r>
              <a:rPr lang="en-US" altLang="zh-CN" sz="2400" dirty="0">
                <a:solidFill>
                  <a:srgbClr val="FF0000"/>
                </a:solidFill>
              </a:rPr>
              <a:t>0xBFC0_0400</a:t>
            </a:r>
          </a:p>
          <a:p>
            <a:pPr lvl="1"/>
            <a:r>
              <a:rPr lang="zh-CN" altLang="en-US" sz="2400" dirty="0">
                <a:solidFill>
                  <a:srgbClr val="000000"/>
                </a:solidFill>
              </a:rPr>
              <a:t>其他异常时输出：</a:t>
            </a:r>
            <a:r>
              <a:rPr lang="en-US" altLang="zh-CN" sz="2400" dirty="0" smtClean="0">
                <a:solidFill>
                  <a:srgbClr val="000000"/>
                </a:solidFill>
              </a:rPr>
              <a:t>0xBFC0_0380(</a:t>
            </a:r>
            <a:r>
              <a:rPr lang="zh-CN" altLang="en-US" sz="2400" dirty="0" smtClean="0">
                <a:solidFill>
                  <a:srgbClr val="000000"/>
                </a:solidFill>
              </a:rPr>
              <a:t>本课程不要求</a:t>
            </a:r>
            <a:r>
              <a:rPr lang="en-US" altLang="zh-CN" sz="2400" dirty="0" smtClean="0">
                <a:solidFill>
                  <a:srgbClr val="000000"/>
                </a:solidFill>
              </a:rPr>
              <a:t>)</a:t>
            </a:r>
            <a:endParaRPr lang="en-US" altLang="zh-CN" sz="2400" dirty="0">
              <a:solidFill>
                <a:srgbClr val="000000"/>
              </a:solidFill>
            </a:endParaRPr>
          </a:p>
        </p:txBody>
      </p:sp>
      <p:sp>
        <p:nvSpPr>
          <p:cNvPr id="3" name="标题 2"/>
          <p:cNvSpPr>
            <a:spLocks noGrp="1"/>
          </p:cNvSpPr>
          <p:nvPr>
            <p:ph type="title"/>
          </p:nvPr>
        </p:nvSpPr>
        <p:spPr/>
        <p:txBody>
          <a:bodyPr/>
          <a:lstStyle/>
          <a:p>
            <a:r>
              <a:rPr lang="zh-CN" altLang="en-US" dirty="0" smtClean="0"/>
              <a:t>修改</a:t>
            </a:r>
            <a:r>
              <a:rPr lang="en-US" altLang="zh-CN" dirty="0" smtClean="0"/>
              <a:t>NPC</a:t>
            </a:r>
            <a:endParaRPr lang="zh-CN" altLang="en-US" dirty="0"/>
          </a:p>
        </p:txBody>
      </p:sp>
      <p:sp>
        <p:nvSpPr>
          <p:cNvPr id="168" name="矩形 167"/>
          <p:cNvSpPr/>
          <p:nvPr/>
        </p:nvSpPr>
        <p:spPr bwMode="auto">
          <a:xfrm>
            <a:off x="0" y="6525344"/>
            <a:ext cx="9144000" cy="332656"/>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 name="Line 46"/>
          <p:cNvSpPr>
            <a:spLocks noChangeShapeType="1"/>
          </p:cNvSpPr>
          <p:nvPr/>
        </p:nvSpPr>
        <p:spPr bwMode="auto">
          <a:xfrm>
            <a:off x="2770988" y="46540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 name="Line 96"/>
          <p:cNvSpPr>
            <a:spLocks noChangeShapeType="1"/>
          </p:cNvSpPr>
          <p:nvPr/>
        </p:nvSpPr>
        <p:spPr bwMode="auto">
          <a:xfrm>
            <a:off x="2770988" y="42222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 name="Line 106"/>
          <p:cNvSpPr>
            <a:spLocks noChangeShapeType="1"/>
          </p:cNvSpPr>
          <p:nvPr/>
        </p:nvSpPr>
        <p:spPr bwMode="auto">
          <a:xfrm flipV="1">
            <a:off x="1908056" y="4572216"/>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 name="Line 134"/>
          <p:cNvSpPr>
            <a:spLocks noChangeShapeType="1"/>
          </p:cNvSpPr>
          <p:nvPr/>
        </p:nvSpPr>
        <p:spPr bwMode="auto">
          <a:xfrm flipV="1">
            <a:off x="612056" y="4219088"/>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 name="Line 135"/>
          <p:cNvSpPr>
            <a:spLocks noChangeShapeType="1"/>
          </p:cNvSpPr>
          <p:nvPr/>
        </p:nvSpPr>
        <p:spPr bwMode="auto">
          <a:xfrm>
            <a:off x="971601" y="4222278"/>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 name="Rectangle 12"/>
          <p:cNvSpPr>
            <a:spLocks noChangeArrowheads="1"/>
          </p:cNvSpPr>
          <p:nvPr/>
        </p:nvSpPr>
        <p:spPr bwMode="auto">
          <a:xfrm>
            <a:off x="1336525" y="3860204"/>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指令</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 name="Text Box 13"/>
          <p:cNvSpPr txBox="1">
            <a:spLocks noChangeArrowheads="1"/>
          </p:cNvSpPr>
          <p:nvPr/>
        </p:nvSpPr>
        <p:spPr bwMode="auto">
          <a:xfrm>
            <a:off x="1389285" y="4164040"/>
            <a:ext cx="499427" cy="16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1" name="Text Box 13"/>
          <p:cNvSpPr txBox="1">
            <a:spLocks noChangeArrowheads="1"/>
          </p:cNvSpPr>
          <p:nvPr/>
        </p:nvSpPr>
        <p:spPr bwMode="auto">
          <a:xfrm>
            <a:off x="1638998" y="4487134"/>
            <a:ext cx="249715" cy="16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12" name="Rectangle 3"/>
          <p:cNvSpPr>
            <a:spLocks noChangeArrowheads="1"/>
          </p:cNvSpPr>
          <p:nvPr/>
        </p:nvSpPr>
        <p:spPr bwMode="auto">
          <a:xfrm>
            <a:off x="755576" y="3789040"/>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100" dirty="0" smtClean="0">
                <a:solidFill>
                  <a:srgbClr val="000000"/>
                </a:solidFill>
                <a:latin typeface="Cambria" pitchFamily="18" charset="0"/>
                <a:ea typeface="黑体"/>
              </a:rPr>
              <a:t>PC</a:t>
            </a:r>
            <a:endParaRPr kumimoji="1" lang="zh-CN" altLang="en-US" sz="1100" dirty="0">
              <a:solidFill>
                <a:srgbClr val="000000"/>
              </a:solidFill>
              <a:latin typeface="Cambria" pitchFamily="18" charset="0"/>
              <a:ea typeface="黑体"/>
            </a:endParaRPr>
          </a:p>
        </p:txBody>
      </p:sp>
      <p:grpSp>
        <p:nvGrpSpPr>
          <p:cNvPr id="13" name="组合 273"/>
          <p:cNvGrpSpPr/>
          <p:nvPr/>
        </p:nvGrpSpPr>
        <p:grpSpPr>
          <a:xfrm>
            <a:off x="2123728" y="3747298"/>
            <a:ext cx="648370" cy="1512888"/>
            <a:chOff x="2483768" y="1704975"/>
            <a:chExt cx="648370" cy="1512888"/>
          </a:xfrm>
        </p:grpSpPr>
        <p:sp>
          <p:nvSpPr>
            <p:cNvPr id="14"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algn="l" fontAlgn="ctr"/>
              <a:r>
                <a:rPr kumimoji="1" lang="zh-CN" altLang="en-US" sz="1100" b="0" dirty="0">
                  <a:solidFill>
                    <a:srgbClr val="000000"/>
                  </a:solidFill>
                  <a:latin typeface="黑体" pitchFamily="49" charset="-122"/>
                  <a:ea typeface="黑体" pitchFamily="49" charset="-122"/>
                </a:rPr>
                <a:t>指</a:t>
              </a:r>
            </a:p>
            <a:p>
              <a:pPr algn="l" fontAlgn="ctr"/>
              <a:r>
                <a:rPr kumimoji="1" lang="zh-CN" altLang="en-US" sz="1100" b="0" dirty="0">
                  <a:solidFill>
                    <a:srgbClr val="000000"/>
                  </a:solidFill>
                  <a:latin typeface="黑体" pitchFamily="49" charset="-122"/>
                  <a:ea typeface="黑体" pitchFamily="49" charset="-122"/>
                </a:rPr>
                <a:t>令</a:t>
              </a:r>
            </a:p>
            <a:p>
              <a:pPr algn="l" fontAlgn="ctr"/>
              <a:r>
                <a:rPr kumimoji="1" lang="zh-CN" altLang="en-US" sz="1100" b="0" dirty="0">
                  <a:solidFill>
                    <a:srgbClr val="000000"/>
                  </a:solidFill>
                  <a:latin typeface="黑体" pitchFamily="49" charset="-122"/>
                  <a:ea typeface="黑体" pitchFamily="49" charset="-122"/>
                </a:rPr>
                <a:t>寄</a:t>
              </a:r>
            </a:p>
            <a:p>
              <a:pPr algn="l" fontAlgn="ctr"/>
              <a:r>
                <a:rPr kumimoji="1" lang="zh-CN" altLang="en-US" sz="1100" b="0" dirty="0">
                  <a:solidFill>
                    <a:srgbClr val="000000"/>
                  </a:solidFill>
                  <a:latin typeface="黑体" pitchFamily="49" charset="-122"/>
                  <a:ea typeface="黑体" pitchFamily="49" charset="-122"/>
                </a:rPr>
                <a:t>存</a:t>
              </a:r>
            </a:p>
            <a:p>
              <a:pPr algn="l" fontAlgn="ctr"/>
              <a:r>
                <a:rPr kumimoji="1" lang="zh-CN" altLang="en-US" sz="1100" b="0" dirty="0">
                  <a:solidFill>
                    <a:srgbClr val="000000"/>
                  </a:solidFill>
                  <a:latin typeface="黑体" pitchFamily="49" charset="-122"/>
                  <a:ea typeface="黑体" pitchFamily="49" charset="-122"/>
                </a:rPr>
                <a:t>器</a:t>
              </a:r>
            </a:p>
          </p:txBody>
        </p:sp>
        <p:sp>
          <p:nvSpPr>
            <p:cNvPr id="15"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[31:26]</a:t>
              </a:r>
            </a:p>
          </p:txBody>
        </p:sp>
        <p:sp>
          <p:nvSpPr>
            <p:cNvPr id="16"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[25:21]</a:t>
              </a:r>
            </a:p>
          </p:txBody>
        </p:sp>
        <p:sp>
          <p:nvSpPr>
            <p:cNvPr id="17"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[20:16]</a:t>
              </a:r>
            </a:p>
          </p:txBody>
        </p:sp>
        <p:sp>
          <p:nvSpPr>
            <p:cNvPr id="18"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[15:0]</a:t>
              </a:r>
            </a:p>
          </p:txBody>
        </p:sp>
      </p:grpSp>
      <p:grpSp>
        <p:nvGrpSpPr>
          <p:cNvPr id="19" name="组合 9"/>
          <p:cNvGrpSpPr/>
          <p:nvPr/>
        </p:nvGrpSpPr>
        <p:grpSpPr>
          <a:xfrm>
            <a:off x="821356" y="4639384"/>
            <a:ext cx="72008" cy="80540"/>
            <a:chOff x="287524" y="3070225"/>
            <a:chExt cx="72008" cy="80540"/>
          </a:xfrm>
        </p:grpSpPr>
        <p:cxnSp>
          <p:nvCxnSpPr>
            <p:cNvPr id="20" name="直接连接符 1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2" name="组合 271"/>
          <p:cNvGrpSpPr/>
          <p:nvPr/>
        </p:nvGrpSpPr>
        <p:grpSpPr>
          <a:xfrm>
            <a:off x="2213403" y="5179990"/>
            <a:ext cx="72008" cy="80540"/>
            <a:chOff x="287524" y="3070225"/>
            <a:chExt cx="72008" cy="80540"/>
          </a:xfrm>
        </p:grpSpPr>
        <p:cxnSp>
          <p:nvCxnSpPr>
            <p:cNvPr id="23" name="直接连接符 2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5" name="Line 47"/>
          <p:cNvSpPr>
            <a:spLocks noChangeShapeType="1"/>
          </p:cNvSpPr>
          <p:nvPr/>
        </p:nvSpPr>
        <p:spPr bwMode="auto">
          <a:xfrm flipV="1">
            <a:off x="2771801" y="5085184"/>
            <a:ext cx="57606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6" name="Group 131"/>
          <p:cNvGrpSpPr>
            <a:grpSpLocks/>
          </p:cNvGrpSpPr>
          <p:nvPr/>
        </p:nvGrpSpPr>
        <p:grpSpPr bwMode="auto">
          <a:xfrm flipV="1">
            <a:off x="612055" y="3140968"/>
            <a:ext cx="5976169" cy="1071248"/>
            <a:chOff x="4286" y="1525"/>
            <a:chExt cx="363" cy="272"/>
          </a:xfrm>
        </p:grpSpPr>
        <p:sp>
          <p:nvSpPr>
            <p:cNvPr id="2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29" name="Group 110"/>
          <p:cNvGrpSpPr>
            <a:grpSpLocks/>
          </p:cNvGrpSpPr>
          <p:nvPr/>
        </p:nvGrpSpPr>
        <p:grpSpPr bwMode="auto">
          <a:xfrm flipV="1">
            <a:off x="1109806" y="3573015"/>
            <a:ext cx="4542314" cy="646063"/>
            <a:chOff x="4286" y="1525"/>
            <a:chExt cx="362" cy="272"/>
          </a:xfrm>
        </p:grpSpPr>
        <p:sp>
          <p:nvSpPr>
            <p:cNvPr id="30"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1"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32" name="AutoShape 150"/>
          <p:cNvSpPr>
            <a:spLocks noChangeArrowheads="1"/>
          </p:cNvSpPr>
          <p:nvPr/>
        </p:nvSpPr>
        <p:spPr bwMode="auto">
          <a:xfrm>
            <a:off x="1074088" y="418337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33" name="Rectangle 34"/>
          <p:cNvSpPr>
            <a:spLocks noChangeArrowheads="1"/>
          </p:cNvSpPr>
          <p:nvPr/>
        </p:nvSpPr>
        <p:spPr bwMode="auto">
          <a:xfrm>
            <a:off x="4785227" y="4508798"/>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A</a:t>
            </a:r>
          </a:p>
        </p:txBody>
      </p:sp>
      <p:sp>
        <p:nvSpPr>
          <p:cNvPr id="34" name="Rectangle 35"/>
          <p:cNvSpPr>
            <a:spLocks noChangeArrowheads="1"/>
          </p:cNvSpPr>
          <p:nvPr/>
        </p:nvSpPr>
        <p:spPr bwMode="auto">
          <a:xfrm>
            <a:off x="4785227" y="5087466"/>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B</a:t>
            </a:r>
          </a:p>
        </p:txBody>
      </p:sp>
      <p:sp>
        <p:nvSpPr>
          <p:cNvPr id="35" name="Line 36"/>
          <p:cNvSpPr>
            <a:spLocks noChangeShapeType="1"/>
          </p:cNvSpPr>
          <p:nvPr/>
        </p:nvSpPr>
        <p:spPr bwMode="auto">
          <a:xfrm flipV="1">
            <a:off x="4572056" y="4651673"/>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6" name="Line 37"/>
          <p:cNvSpPr>
            <a:spLocks noChangeShapeType="1"/>
          </p:cNvSpPr>
          <p:nvPr/>
        </p:nvSpPr>
        <p:spPr bwMode="auto">
          <a:xfrm flipV="1">
            <a:off x="4572056" y="5231929"/>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7" name="Line 55"/>
          <p:cNvSpPr>
            <a:spLocks noChangeShapeType="1"/>
          </p:cNvSpPr>
          <p:nvPr/>
        </p:nvSpPr>
        <p:spPr bwMode="auto">
          <a:xfrm>
            <a:off x="5004048" y="46531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38" name="组合 279"/>
          <p:cNvGrpSpPr/>
          <p:nvPr/>
        </p:nvGrpSpPr>
        <p:grpSpPr>
          <a:xfrm>
            <a:off x="3779100" y="3933031"/>
            <a:ext cx="791790" cy="1800225"/>
            <a:chOff x="3132139" y="3933056"/>
            <a:chExt cx="863600" cy="1800225"/>
          </a:xfrm>
        </p:grpSpPr>
        <p:sp>
          <p:nvSpPr>
            <p:cNvPr id="39"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fontAlgn="ctr"/>
              <a:r>
                <a:rPr kumimoji="1" lang="zh-CN" altLang="en-US" sz="1100" b="0" dirty="0">
                  <a:solidFill>
                    <a:srgbClr val="000000"/>
                  </a:solidFill>
                  <a:latin typeface="黑体" pitchFamily="49" charset="-122"/>
                  <a:ea typeface="黑体" pitchFamily="49" charset="-122"/>
                </a:rPr>
                <a:t>寄存器堆</a:t>
              </a:r>
            </a:p>
          </p:txBody>
        </p:sp>
        <p:sp>
          <p:nvSpPr>
            <p:cNvPr id="40" name="Text Box 17"/>
            <p:cNvSpPr txBox="1">
              <a:spLocks noChangeArrowheads="1"/>
            </p:cNvSpPr>
            <p:nvPr/>
          </p:nvSpPr>
          <p:spPr bwMode="auto">
            <a:xfrm>
              <a:off x="3168333" y="4004493"/>
              <a:ext cx="296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Reg1</a:t>
              </a:r>
              <a:endParaRPr lang="en-US" altLang="zh-CN" sz="1000" b="0" dirty="0">
                <a:solidFill>
                  <a:srgbClr val="000000"/>
                </a:solidFill>
              </a:endParaRPr>
            </a:p>
          </p:txBody>
        </p:sp>
        <p:sp>
          <p:nvSpPr>
            <p:cNvPr id="41" name="Text Box 18"/>
            <p:cNvSpPr txBox="1">
              <a:spLocks noChangeArrowheads="1"/>
            </p:cNvSpPr>
            <p:nvPr/>
          </p:nvSpPr>
          <p:spPr bwMode="auto">
            <a:xfrm>
              <a:off x="3154045" y="4420418"/>
              <a:ext cx="296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Reg2</a:t>
              </a:r>
              <a:endParaRPr lang="en-US" altLang="zh-CN" sz="1000" b="0" dirty="0">
                <a:solidFill>
                  <a:srgbClr val="000000"/>
                </a:solidFill>
              </a:endParaRPr>
            </a:p>
          </p:txBody>
        </p:sp>
        <p:sp>
          <p:nvSpPr>
            <p:cNvPr id="42" name="Text Box 19"/>
            <p:cNvSpPr txBox="1">
              <a:spLocks noChangeArrowheads="1"/>
            </p:cNvSpPr>
            <p:nvPr/>
          </p:nvSpPr>
          <p:spPr bwMode="auto">
            <a:xfrm>
              <a:off x="3168333" y="4941118"/>
              <a:ext cx="293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err="1" smtClean="0">
                  <a:solidFill>
                    <a:srgbClr val="000000"/>
                  </a:solidFill>
                </a:rPr>
                <a:t>Reg</a:t>
              </a:r>
              <a:endParaRPr lang="en-US" altLang="zh-CN" sz="1000" b="0" dirty="0">
                <a:solidFill>
                  <a:srgbClr val="000000"/>
                </a:solidFill>
              </a:endParaRPr>
            </a:p>
          </p:txBody>
        </p:sp>
        <p:sp>
          <p:nvSpPr>
            <p:cNvPr id="43" name="Text Box 20"/>
            <p:cNvSpPr txBox="1">
              <a:spLocks noChangeArrowheads="1"/>
            </p:cNvSpPr>
            <p:nvPr/>
          </p:nvSpPr>
          <p:spPr bwMode="auto">
            <a:xfrm>
              <a:off x="3168333" y="5372918"/>
              <a:ext cx="293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44"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Data1</a:t>
              </a:r>
              <a:endParaRPr lang="en-US" altLang="zh-CN" sz="1000" b="0" dirty="0">
                <a:solidFill>
                  <a:srgbClr val="000000"/>
                </a:solidFill>
              </a:endParaRPr>
            </a:p>
          </p:txBody>
        </p:sp>
        <p:sp>
          <p:nvSpPr>
            <p:cNvPr id="45"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Data2</a:t>
              </a:r>
              <a:endParaRPr lang="en-US" altLang="zh-CN" sz="1000" b="0" dirty="0">
                <a:solidFill>
                  <a:srgbClr val="000000"/>
                </a:solidFill>
              </a:endParaRPr>
            </a:p>
          </p:txBody>
        </p:sp>
      </p:grpSp>
      <p:grpSp>
        <p:nvGrpSpPr>
          <p:cNvPr id="46" name="组合 300"/>
          <p:cNvGrpSpPr/>
          <p:nvPr/>
        </p:nvGrpSpPr>
        <p:grpSpPr>
          <a:xfrm>
            <a:off x="4355914" y="5637064"/>
            <a:ext cx="72008" cy="80540"/>
            <a:chOff x="287524" y="3070225"/>
            <a:chExt cx="72008" cy="80540"/>
          </a:xfrm>
        </p:grpSpPr>
        <p:cxnSp>
          <p:nvCxnSpPr>
            <p:cNvPr id="47" name="直接连接符 4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49" name="组合 311"/>
          <p:cNvGrpSpPr/>
          <p:nvPr/>
        </p:nvGrpSpPr>
        <p:grpSpPr>
          <a:xfrm>
            <a:off x="4860056" y="5297865"/>
            <a:ext cx="72008" cy="80540"/>
            <a:chOff x="287524" y="3070225"/>
            <a:chExt cx="72008" cy="80540"/>
          </a:xfrm>
        </p:grpSpPr>
        <p:cxnSp>
          <p:nvCxnSpPr>
            <p:cNvPr id="50" name="直接连接符 4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52" name="组合 338"/>
          <p:cNvGrpSpPr/>
          <p:nvPr/>
        </p:nvGrpSpPr>
        <p:grpSpPr>
          <a:xfrm>
            <a:off x="4855077" y="4723214"/>
            <a:ext cx="72008" cy="80540"/>
            <a:chOff x="287524" y="3070225"/>
            <a:chExt cx="72008" cy="80540"/>
          </a:xfrm>
        </p:grpSpPr>
        <p:cxnSp>
          <p:nvCxnSpPr>
            <p:cNvPr id="53" name="直接连接符 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55" name="组合 61"/>
          <p:cNvGrpSpPr/>
          <p:nvPr/>
        </p:nvGrpSpPr>
        <p:grpSpPr>
          <a:xfrm>
            <a:off x="5868144" y="4409876"/>
            <a:ext cx="501799" cy="1179364"/>
            <a:chOff x="3132137" y="4337869"/>
            <a:chExt cx="582176" cy="1179364"/>
          </a:xfrm>
        </p:grpSpPr>
        <p:sp>
          <p:nvSpPr>
            <p:cNvPr id="56"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 name="Text Box 24"/>
            <p:cNvSpPr txBox="1">
              <a:spLocks noChangeArrowheads="1"/>
            </p:cNvSpPr>
            <p:nvPr/>
          </p:nvSpPr>
          <p:spPr bwMode="auto">
            <a:xfrm>
              <a:off x="3199963" y="4804459"/>
              <a:ext cx="2644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a:r>
                <a:rPr kumimoji="0" lang="en-US" altLang="zh-CN" sz="1100" dirty="0">
                  <a:solidFill>
                    <a:srgbClr val="000000"/>
                  </a:solidFill>
                  <a:latin typeface="Cambria" pitchFamily="18" charset="0"/>
                </a:rPr>
                <a:t>ALU</a:t>
              </a:r>
              <a:endParaRPr kumimoji="0" lang="en-US" altLang="zh-CN" sz="1200" dirty="0">
                <a:solidFill>
                  <a:srgbClr val="000000"/>
                </a:solidFill>
                <a:latin typeface="Cambria" pitchFamily="18" charset="0"/>
              </a:endParaRPr>
            </a:p>
          </p:txBody>
        </p:sp>
        <p:sp>
          <p:nvSpPr>
            <p:cNvPr id="58"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dirty="0">
                  <a:solidFill>
                    <a:srgbClr val="000000"/>
                  </a:solidFill>
                </a:rPr>
                <a:t>Zero</a:t>
              </a:r>
            </a:p>
            <a:p>
              <a:pPr algn="ctr" eaLnBrk="1" fontAlgn="ctr" hangingPunct="1"/>
              <a:r>
                <a:rPr lang="en-US" altLang="zh-CN" sz="1000" b="0" dirty="0" err="1">
                  <a:solidFill>
                    <a:srgbClr val="000000"/>
                  </a:solidFill>
                </a:rPr>
                <a:t>Ov</a:t>
              </a:r>
              <a:endParaRPr lang="en-US" altLang="zh-CN" sz="1000" b="0" dirty="0">
                <a:solidFill>
                  <a:srgbClr val="000000"/>
                </a:solidFill>
              </a:endParaRPr>
            </a:p>
          </p:txBody>
        </p:sp>
        <p:sp>
          <p:nvSpPr>
            <p:cNvPr id="59"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dirty="0">
                  <a:solidFill>
                    <a:srgbClr val="000000"/>
                  </a:solidFill>
                </a:rPr>
                <a:t>ALU</a:t>
              </a:r>
            </a:p>
            <a:p>
              <a:pPr algn="ctr" eaLnBrk="1" fontAlgn="ctr" hangingPunct="1">
                <a:lnSpc>
                  <a:spcPct val="80000"/>
                </a:lnSpc>
              </a:pPr>
              <a:r>
                <a:rPr lang="zh-CN" altLang="en-US" sz="1000" b="0" dirty="0">
                  <a:solidFill>
                    <a:srgbClr val="000000"/>
                  </a:solidFill>
                </a:rPr>
                <a:t>结果</a:t>
              </a:r>
            </a:p>
          </p:txBody>
        </p:sp>
      </p:grpSp>
      <p:sp>
        <p:nvSpPr>
          <p:cNvPr id="60" name="Rectangle 79"/>
          <p:cNvSpPr>
            <a:spLocks noChangeArrowheads="1"/>
          </p:cNvSpPr>
          <p:nvPr/>
        </p:nvSpPr>
        <p:spPr bwMode="auto">
          <a:xfrm>
            <a:off x="6876002" y="4871780"/>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000" dirty="0" err="1">
                <a:solidFill>
                  <a:srgbClr val="000000"/>
                </a:solidFill>
                <a:latin typeface="Cambria" pitchFamily="18" charset="0"/>
                <a:ea typeface="黑体"/>
              </a:rPr>
              <a:t>ALUOut</a:t>
            </a:r>
            <a:endParaRPr kumimoji="1" lang="en-US" altLang="zh-CN" sz="1000" dirty="0">
              <a:solidFill>
                <a:srgbClr val="000000"/>
              </a:solidFill>
              <a:latin typeface="Cambria" pitchFamily="18" charset="0"/>
              <a:ea typeface="黑体"/>
            </a:endParaRPr>
          </a:p>
        </p:txBody>
      </p:sp>
      <p:sp>
        <p:nvSpPr>
          <p:cNvPr id="61" name="Line 55"/>
          <p:cNvSpPr>
            <a:spLocks noChangeShapeType="1"/>
          </p:cNvSpPr>
          <p:nvPr/>
        </p:nvSpPr>
        <p:spPr bwMode="auto">
          <a:xfrm flipV="1">
            <a:off x="6372200" y="5013175"/>
            <a:ext cx="50405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62" name="组合 300"/>
          <p:cNvGrpSpPr/>
          <p:nvPr/>
        </p:nvGrpSpPr>
        <p:grpSpPr>
          <a:xfrm>
            <a:off x="7236296" y="5085184"/>
            <a:ext cx="72008" cy="80540"/>
            <a:chOff x="287524" y="3070225"/>
            <a:chExt cx="72008" cy="80540"/>
          </a:xfrm>
        </p:grpSpPr>
        <p:cxnSp>
          <p:nvCxnSpPr>
            <p:cNvPr id="63" name="直接连接符 6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65" name="Group 87"/>
          <p:cNvGrpSpPr>
            <a:grpSpLocks/>
          </p:cNvGrpSpPr>
          <p:nvPr/>
        </p:nvGrpSpPr>
        <p:grpSpPr bwMode="auto">
          <a:xfrm flipV="1">
            <a:off x="2774168" y="5589240"/>
            <a:ext cx="4822168" cy="1080120"/>
            <a:chOff x="4241" y="3249"/>
            <a:chExt cx="361" cy="271"/>
          </a:xfrm>
        </p:grpSpPr>
        <p:sp>
          <p:nvSpPr>
            <p:cNvPr id="66"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7"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8" name="Line 164"/>
          <p:cNvSpPr>
            <a:spLocks noChangeShapeType="1"/>
          </p:cNvSpPr>
          <p:nvPr/>
        </p:nvSpPr>
        <p:spPr bwMode="auto">
          <a:xfrm flipH="1" flipV="1">
            <a:off x="7596336" y="5005175"/>
            <a:ext cx="0" cy="16641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9" name="Line 9"/>
          <p:cNvSpPr>
            <a:spLocks noChangeShapeType="1"/>
          </p:cNvSpPr>
          <p:nvPr/>
        </p:nvSpPr>
        <p:spPr bwMode="auto">
          <a:xfrm flipV="1">
            <a:off x="5292080" y="5445222"/>
            <a:ext cx="0" cy="10081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0" name="Line 49"/>
          <p:cNvSpPr>
            <a:spLocks noChangeShapeType="1"/>
          </p:cNvSpPr>
          <p:nvPr/>
        </p:nvSpPr>
        <p:spPr bwMode="auto">
          <a:xfrm flipV="1">
            <a:off x="2915816" y="64533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1" name="Line 140"/>
          <p:cNvSpPr>
            <a:spLocks noChangeShapeType="1"/>
          </p:cNvSpPr>
          <p:nvPr/>
        </p:nvSpPr>
        <p:spPr bwMode="auto">
          <a:xfrm>
            <a:off x="3347864" y="6381328"/>
            <a:ext cx="141287"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2" name="Text Box 257"/>
          <p:cNvSpPr txBox="1">
            <a:spLocks noChangeArrowheads="1"/>
          </p:cNvSpPr>
          <p:nvPr/>
        </p:nvSpPr>
        <p:spPr bwMode="auto">
          <a:xfrm>
            <a:off x="3347864" y="6311472"/>
            <a:ext cx="2159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16</a:t>
            </a:r>
          </a:p>
        </p:txBody>
      </p:sp>
      <p:sp>
        <p:nvSpPr>
          <p:cNvPr id="73" name="Line 263"/>
          <p:cNvSpPr>
            <a:spLocks noChangeShapeType="1"/>
          </p:cNvSpPr>
          <p:nvPr/>
        </p:nvSpPr>
        <p:spPr bwMode="auto">
          <a:xfrm>
            <a:off x="4427984" y="6455488"/>
            <a:ext cx="864096"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74" name="组合 116"/>
          <p:cNvGrpSpPr/>
          <p:nvPr/>
        </p:nvGrpSpPr>
        <p:grpSpPr>
          <a:xfrm rot="10800000" flipH="1" flipV="1">
            <a:off x="3779912" y="6237312"/>
            <a:ext cx="650224" cy="292234"/>
            <a:chOff x="3132138" y="4581128"/>
            <a:chExt cx="717226" cy="292234"/>
          </a:xfrm>
        </p:grpSpPr>
        <p:cxnSp>
          <p:nvCxnSpPr>
            <p:cNvPr id="75" name="直接连接符 74"/>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79" name="TextBox 78"/>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200" b="0" dirty="0" smtClean="0">
                  <a:solidFill>
                    <a:srgbClr val="000000"/>
                  </a:solidFill>
                  <a:latin typeface="Cambria" pitchFamily="18" charset="0"/>
                  <a:ea typeface="黑体" pitchFamily="49" charset="-122"/>
                </a:rPr>
                <a:t>扩展</a:t>
              </a:r>
              <a:endParaRPr lang="zh-CN" altLang="en-US" sz="1200" b="0" dirty="0">
                <a:solidFill>
                  <a:srgbClr val="000000"/>
                </a:solidFill>
                <a:latin typeface="Cambria" pitchFamily="18" charset="0"/>
                <a:ea typeface="黑体" pitchFamily="49" charset="-122"/>
              </a:endParaRPr>
            </a:p>
          </p:txBody>
        </p:sp>
      </p:grpSp>
      <p:sp>
        <p:nvSpPr>
          <p:cNvPr id="80" name="Line 139"/>
          <p:cNvSpPr>
            <a:spLocks noChangeShapeType="1"/>
          </p:cNvSpPr>
          <p:nvPr/>
        </p:nvSpPr>
        <p:spPr bwMode="auto">
          <a:xfrm>
            <a:off x="4656216" y="6385521"/>
            <a:ext cx="144462"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1" name="Text Box 258"/>
          <p:cNvSpPr txBox="1">
            <a:spLocks noChangeArrowheads="1"/>
          </p:cNvSpPr>
          <p:nvPr/>
        </p:nvSpPr>
        <p:spPr bwMode="auto">
          <a:xfrm>
            <a:off x="4644008" y="6311472"/>
            <a:ext cx="2159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32</a:t>
            </a:r>
          </a:p>
        </p:txBody>
      </p:sp>
      <p:sp>
        <p:nvSpPr>
          <p:cNvPr id="82" name="Line 38"/>
          <p:cNvSpPr>
            <a:spLocks noChangeShapeType="1"/>
          </p:cNvSpPr>
          <p:nvPr/>
        </p:nvSpPr>
        <p:spPr bwMode="auto">
          <a:xfrm>
            <a:off x="5001127" y="5218911"/>
            <a:ext cx="43494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3" name="任意多边形 82"/>
          <p:cNvSpPr/>
          <p:nvPr/>
        </p:nvSpPr>
        <p:spPr bwMode="auto">
          <a:xfrm>
            <a:off x="5436096" y="5157192"/>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p>
          <a:p>
            <a:pPr algn="l" fontAlgn="ct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p:txBody>
      </p:sp>
      <p:sp>
        <p:nvSpPr>
          <p:cNvPr id="84" name="Line 55"/>
          <p:cNvSpPr>
            <a:spLocks noChangeShapeType="1"/>
          </p:cNvSpPr>
          <p:nvPr/>
        </p:nvSpPr>
        <p:spPr bwMode="auto">
          <a:xfrm>
            <a:off x="5292080" y="5445224"/>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5" name="Line 55"/>
          <p:cNvSpPr>
            <a:spLocks noChangeShapeType="1"/>
          </p:cNvSpPr>
          <p:nvPr/>
        </p:nvSpPr>
        <p:spPr bwMode="auto">
          <a:xfrm>
            <a:off x="5652120" y="5373216"/>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6" name="AutoShape 158"/>
          <p:cNvSpPr>
            <a:spLocks noChangeArrowheads="1"/>
          </p:cNvSpPr>
          <p:nvPr/>
        </p:nvSpPr>
        <p:spPr bwMode="auto">
          <a:xfrm>
            <a:off x="2880525" y="5040884"/>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87" name="Line 48"/>
          <p:cNvSpPr>
            <a:spLocks noChangeShapeType="1"/>
          </p:cNvSpPr>
          <p:nvPr/>
        </p:nvSpPr>
        <p:spPr bwMode="auto">
          <a:xfrm>
            <a:off x="2915816" y="5085184"/>
            <a:ext cx="0" cy="1368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8" name="Line 55"/>
          <p:cNvSpPr>
            <a:spLocks noChangeShapeType="1"/>
          </p:cNvSpPr>
          <p:nvPr/>
        </p:nvSpPr>
        <p:spPr bwMode="auto">
          <a:xfrm>
            <a:off x="2771800" y="5589240"/>
            <a:ext cx="504056" cy="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9" name="Line 55"/>
          <p:cNvSpPr>
            <a:spLocks noChangeShapeType="1"/>
          </p:cNvSpPr>
          <p:nvPr/>
        </p:nvSpPr>
        <p:spPr bwMode="auto">
          <a:xfrm>
            <a:off x="7377801" y="5015449"/>
            <a:ext cx="5063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90" name="组合 78"/>
          <p:cNvGrpSpPr/>
          <p:nvPr/>
        </p:nvGrpSpPr>
        <p:grpSpPr>
          <a:xfrm>
            <a:off x="2121371" y="6165304"/>
            <a:ext cx="506413" cy="431800"/>
            <a:chOff x="1496555" y="4858249"/>
            <a:chExt cx="506413" cy="431800"/>
          </a:xfrm>
        </p:grpSpPr>
        <p:sp>
          <p:nvSpPr>
            <p:cNvPr id="91"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p>
              <a:pPr fontAlgn="ctr"/>
              <a:r>
                <a:rPr kumimoji="1" lang="zh-CN" altLang="en-US" sz="1200" dirty="0" smtClean="0">
                  <a:solidFill>
                    <a:srgbClr val="000000"/>
                  </a:solidFill>
                  <a:latin typeface="Times New Roman"/>
                  <a:ea typeface="黑体"/>
                </a:rPr>
                <a:t>数据</a:t>
              </a:r>
              <a:endParaRPr kumimoji="1" lang="en-US" altLang="zh-CN" sz="1200" dirty="0" smtClean="0">
                <a:solidFill>
                  <a:srgbClr val="000000"/>
                </a:solidFill>
                <a:latin typeface="Times New Roman"/>
                <a:ea typeface="黑体"/>
              </a:endParaRPr>
            </a:p>
            <a:p>
              <a:pPr fontAlgn="ctr"/>
              <a:r>
                <a:rPr kumimoji="1" lang="zh-CN" altLang="en-US" sz="1200" dirty="0" smtClean="0">
                  <a:solidFill>
                    <a:srgbClr val="000000"/>
                  </a:solidFill>
                  <a:latin typeface="Times New Roman"/>
                  <a:ea typeface="黑体"/>
                </a:rPr>
                <a:t>寄存器</a:t>
              </a:r>
              <a:endParaRPr kumimoji="1" lang="zh-CN" altLang="en-US" sz="1200" dirty="0">
                <a:solidFill>
                  <a:srgbClr val="000000"/>
                </a:solidFill>
                <a:latin typeface="Times New Roman"/>
                <a:ea typeface="黑体"/>
              </a:endParaRPr>
            </a:p>
          </p:txBody>
        </p:sp>
        <p:grpSp>
          <p:nvGrpSpPr>
            <p:cNvPr id="92" name="组合 80"/>
            <p:cNvGrpSpPr/>
            <p:nvPr/>
          </p:nvGrpSpPr>
          <p:grpSpPr>
            <a:xfrm flipV="1">
              <a:off x="1547664" y="4865099"/>
              <a:ext cx="72008" cy="80540"/>
              <a:chOff x="287524" y="3070225"/>
              <a:chExt cx="72008" cy="80540"/>
            </a:xfrm>
          </p:grpSpPr>
          <p:cxnSp>
            <p:nvCxnSpPr>
              <p:cNvPr id="93" name="直接连接符 9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95" name="Line 164"/>
          <p:cNvSpPr>
            <a:spLocks noChangeShapeType="1"/>
          </p:cNvSpPr>
          <p:nvPr/>
        </p:nvSpPr>
        <p:spPr bwMode="auto">
          <a:xfrm flipH="1" flipV="1">
            <a:off x="8676456" y="5228356"/>
            <a:ext cx="0" cy="15850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6" name="Line 253"/>
          <p:cNvSpPr>
            <a:spLocks noChangeShapeType="1"/>
          </p:cNvSpPr>
          <p:nvPr/>
        </p:nvSpPr>
        <p:spPr bwMode="auto">
          <a:xfrm>
            <a:off x="2411760" y="6813376"/>
            <a:ext cx="62646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7" name="Line 164"/>
          <p:cNvSpPr>
            <a:spLocks noChangeShapeType="1"/>
          </p:cNvSpPr>
          <p:nvPr/>
        </p:nvSpPr>
        <p:spPr bwMode="auto">
          <a:xfrm flipV="1">
            <a:off x="2411760" y="6597352"/>
            <a:ext cx="0" cy="216024"/>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8" name="Line 48"/>
          <p:cNvSpPr>
            <a:spLocks noChangeShapeType="1"/>
          </p:cNvSpPr>
          <p:nvPr/>
        </p:nvSpPr>
        <p:spPr bwMode="auto">
          <a:xfrm flipH="1">
            <a:off x="2411757" y="5733256"/>
            <a:ext cx="2"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9" name="Line 126"/>
          <p:cNvSpPr>
            <a:spLocks noChangeShapeType="1"/>
          </p:cNvSpPr>
          <p:nvPr/>
        </p:nvSpPr>
        <p:spPr bwMode="auto">
          <a:xfrm>
            <a:off x="2411760" y="5733256"/>
            <a:ext cx="864096" cy="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0" name="组合 175"/>
          <p:cNvGrpSpPr/>
          <p:nvPr/>
        </p:nvGrpSpPr>
        <p:grpSpPr>
          <a:xfrm>
            <a:off x="7884114" y="4707736"/>
            <a:ext cx="648000" cy="1296988"/>
            <a:chOff x="3312847" y="4365104"/>
            <a:chExt cx="684861" cy="1296988"/>
          </a:xfrm>
        </p:grpSpPr>
        <p:sp>
          <p:nvSpPr>
            <p:cNvPr id="101"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数据</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2"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03"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ReadData</a:t>
              </a:r>
              <a:endParaRPr lang="en-US" altLang="zh-CN" sz="1000" b="0" dirty="0">
                <a:solidFill>
                  <a:srgbClr val="000000"/>
                </a:solidFill>
              </a:endParaRPr>
            </a:p>
          </p:txBody>
        </p:sp>
        <p:sp>
          <p:nvSpPr>
            <p:cNvPr id="104"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grpSp>
      <p:sp>
        <p:nvSpPr>
          <p:cNvPr id="105" name="Line 186"/>
          <p:cNvSpPr>
            <a:spLocks noChangeShapeType="1"/>
          </p:cNvSpPr>
          <p:nvPr/>
        </p:nvSpPr>
        <p:spPr bwMode="auto">
          <a:xfrm>
            <a:off x="8532114" y="5220259"/>
            <a:ext cx="14434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6" name="Group 30"/>
          <p:cNvGrpSpPr>
            <a:grpSpLocks/>
          </p:cNvGrpSpPr>
          <p:nvPr/>
        </p:nvGrpSpPr>
        <p:grpSpPr bwMode="auto">
          <a:xfrm>
            <a:off x="3492056" y="5517256"/>
            <a:ext cx="288000" cy="216000"/>
            <a:chOff x="2064" y="2931"/>
            <a:chExt cx="136" cy="227"/>
          </a:xfrm>
        </p:grpSpPr>
        <p:sp>
          <p:nvSpPr>
            <p:cNvPr id="107"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8"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9"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110" name="AutoShape 155"/>
          <p:cNvSpPr>
            <a:spLocks noChangeArrowheads="1"/>
          </p:cNvSpPr>
          <p:nvPr/>
        </p:nvSpPr>
        <p:spPr bwMode="auto">
          <a:xfrm>
            <a:off x="7560056" y="498621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1" name="AutoShape 153"/>
          <p:cNvSpPr>
            <a:spLocks noChangeArrowheads="1"/>
          </p:cNvSpPr>
          <p:nvPr/>
        </p:nvSpPr>
        <p:spPr bwMode="auto">
          <a:xfrm>
            <a:off x="5112056" y="5184216"/>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2" name="Line 160"/>
          <p:cNvSpPr>
            <a:spLocks noChangeShapeType="1"/>
          </p:cNvSpPr>
          <p:nvPr/>
        </p:nvSpPr>
        <p:spPr bwMode="auto">
          <a:xfrm flipV="1">
            <a:off x="5148056" y="5733256"/>
            <a:ext cx="27363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3" name="Line 73"/>
          <p:cNvSpPr>
            <a:spLocks noChangeShapeType="1"/>
          </p:cNvSpPr>
          <p:nvPr/>
        </p:nvSpPr>
        <p:spPr bwMode="auto">
          <a:xfrm rot="16200000" flipH="1">
            <a:off x="4896037" y="5481228"/>
            <a:ext cx="50405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4" name="Line 48"/>
          <p:cNvSpPr>
            <a:spLocks noChangeShapeType="1"/>
          </p:cNvSpPr>
          <p:nvPr/>
        </p:nvSpPr>
        <p:spPr bwMode="auto">
          <a:xfrm>
            <a:off x="2915816" y="3789040"/>
            <a:ext cx="0" cy="1512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5" name="Line 47"/>
          <p:cNvSpPr>
            <a:spLocks noChangeShapeType="1"/>
          </p:cNvSpPr>
          <p:nvPr/>
        </p:nvSpPr>
        <p:spPr bwMode="auto">
          <a:xfrm flipV="1">
            <a:off x="2915816" y="3789040"/>
            <a:ext cx="27363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6" name="Line 164"/>
          <p:cNvSpPr>
            <a:spLocks noChangeShapeType="1"/>
          </p:cNvSpPr>
          <p:nvPr/>
        </p:nvSpPr>
        <p:spPr bwMode="auto">
          <a:xfrm flipV="1">
            <a:off x="6444208" y="3573016"/>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1" name="Line 164"/>
          <p:cNvSpPr>
            <a:spLocks noChangeShapeType="1"/>
          </p:cNvSpPr>
          <p:nvPr/>
        </p:nvSpPr>
        <p:spPr bwMode="auto">
          <a:xfrm flipH="1" flipV="1">
            <a:off x="6588224" y="3140968"/>
            <a:ext cx="0"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2" name="Line 48"/>
          <p:cNvSpPr>
            <a:spLocks noChangeShapeType="1"/>
          </p:cNvSpPr>
          <p:nvPr/>
        </p:nvSpPr>
        <p:spPr bwMode="auto">
          <a:xfrm>
            <a:off x="3059832" y="3789040"/>
            <a:ext cx="0" cy="8640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3" name="Line 48"/>
          <p:cNvSpPr>
            <a:spLocks noChangeShapeType="1"/>
          </p:cNvSpPr>
          <p:nvPr/>
        </p:nvSpPr>
        <p:spPr bwMode="auto">
          <a:xfrm>
            <a:off x="3203848" y="3789040"/>
            <a:ext cx="0"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4" name="AutoShape 158"/>
          <p:cNvSpPr>
            <a:spLocks noChangeArrowheads="1"/>
          </p:cNvSpPr>
          <p:nvPr/>
        </p:nvSpPr>
        <p:spPr bwMode="auto">
          <a:xfrm>
            <a:off x="3017685" y="4623226"/>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5" name="AutoShape 158"/>
          <p:cNvSpPr>
            <a:spLocks noChangeArrowheads="1"/>
          </p:cNvSpPr>
          <p:nvPr/>
        </p:nvSpPr>
        <p:spPr bwMode="auto">
          <a:xfrm>
            <a:off x="3162465" y="4190608"/>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6" name="Line 164"/>
          <p:cNvSpPr>
            <a:spLocks noChangeShapeType="1"/>
          </p:cNvSpPr>
          <p:nvPr/>
        </p:nvSpPr>
        <p:spPr bwMode="auto">
          <a:xfrm flipV="1">
            <a:off x="6444208" y="3789040"/>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7" name="Line 164"/>
          <p:cNvSpPr>
            <a:spLocks noChangeShapeType="1"/>
          </p:cNvSpPr>
          <p:nvPr/>
        </p:nvSpPr>
        <p:spPr bwMode="auto">
          <a:xfrm flipH="1" flipV="1">
            <a:off x="6588224" y="3789040"/>
            <a:ext cx="0" cy="23042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8" name="任意多边形 127"/>
          <p:cNvSpPr/>
          <p:nvPr/>
        </p:nvSpPr>
        <p:spPr bwMode="auto">
          <a:xfrm>
            <a:off x="3276056" y="5517280"/>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sp>
        <p:nvSpPr>
          <p:cNvPr id="129" name="Line 263"/>
          <p:cNvSpPr>
            <a:spLocks noChangeShapeType="1"/>
          </p:cNvSpPr>
          <p:nvPr/>
        </p:nvSpPr>
        <p:spPr bwMode="auto">
          <a:xfrm>
            <a:off x="3059832" y="6093296"/>
            <a:ext cx="3528392"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0" name="Line 126"/>
          <p:cNvSpPr>
            <a:spLocks noChangeShapeType="1"/>
          </p:cNvSpPr>
          <p:nvPr/>
        </p:nvSpPr>
        <p:spPr bwMode="auto">
          <a:xfrm>
            <a:off x="3059832" y="5877272"/>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1" name="Line 9"/>
          <p:cNvSpPr>
            <a:spLocks noChangeShapeType="1"/>
          </p:cNvSpPr>
          <p:nvPr/>
        </p:nvSpPr>
        <p:spPr bwMode="auto">
          <a:xfrm flipV="1">
            <a:off x="3059832" y="5877272"/>
            <a:ext cx="0" cy="2160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2" name="Line 145"/>
          <p:cNvSpPr>
            <a:spLocks noChangeShapeType="1"/>
          </p:cNvSpPr>
          <p:nvPr/>
        </p:nvSpPr>
        <p:spPr bwMode="auto">
          <a:xfrm>
            <a:off x="4857359" y="3719041"/>
            <a:ext cx="144463"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3" name="Text Box 146"/>
          <p:cNvSpPr txBox="1">
            <a:spLocks noChangeArrowheads="1"/>
          </p:cNvSpPr>
          <p:nvPr/>
        </p:nvSpPr>
        <p:spPr bwMode="auto">
          <a:xfrm>
            <a:off x="4857359" y="3680941"/>
            <a:ext cx="215900"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26</a:t>
            </a:r>
          </a:p>
        </p:txBody>
      </p:sp>
      <p:sp>
        <p:nvSpPr>
          <p:cNvPr id="134" name="Line 29"/>
          <p:cNvSpPr>
            <a:spLocks noChangeShapeType="1"/>
          </p:cNvSpPr>
          <p:nvPr/>
        </p:nvSpPr>
        <p:spPr bwMode="auto">
          <a:xfrm flipV="1">
            <a:off x="3563150" y="5076216"/>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5" name="Line 126"/>
          <p:cNvSpPr>
            <a:spLocks noChangeShapeType="1"/>
          </p:cNvSpPr>
          <p:nvPr/>
        </p:nvSpPr>
        <p:spPr bwMode="auto">
          <a:xfrm flipV="1">
            <a:off x="3131350" y="5229200"/>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6" name="Text Box 127"/>
          <p:cNvSpPr txBox="1">
            <a:spLocks noChangeArrowheads="1"/>
          </p:cNvSpPr>
          <p:nvPr/>
        </p:nvSpPr>
        <p:spPr bwMode="auto">
          <a:xfrm>
            <a:off x="2986888" y="5209133"/>
            <a:ext cx="1444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1F</a:t>
            </a:r>
          </a:p>
        </p:txBody>
      </p:sp>
      <p:sp>
        <p:nvSpPr>
          <p:cNvPr id="137" name="任意多边形 136"/>
          <p:cNvSpPr/>
          <p:nvPr/>
        </p:nvSpPr>
        <p:spPr bwMode="auto">
          <a:xfrm>
            <a:off x="3347888" y="4869208"/>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grpSp>
        <p:nvGrpSpPr>
          <p:cNvPr id="138" name="Group 97"/>
          <p:cNvGrpSpPr>
            <a:grpSpLocks/>
          </p:cNvGrpSpPr>
          <p:nvPr/>
        </p:nvGrpSpPr>
        <p:grpSpPr bwMode="auto">
          <a:xfrm>
            <a:off x="3059913" y="4657254"/>
            <a:ext cx="287337" cy="247650"/>
            <a:chOff x="4286" y="1525"/>
            <a:chExt cx="362" cy="272"/>
          </a:xfrm>
        </p:grpSpPr>
        <p:sp>
          <p:nvSpPr>
            <p:cNvPr id="139"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grpSp>
      <p:sp>
        <p:nvSpPr>
          <p:cNvPr id="141" name="AutoShape 147"/>
          <p:cNvSpPr>
            <a:spLocks noChangeArrowheads="1"/>
          </p:cNvSpPr>
          <p:nvPr/>
        </p:nvSpPr>
        <p:spPr bwMode="auto">
          <a:xfrm>
            <a:off x="3024988" y="4619154"/>
            <a:ext cx="71437"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2" name="Text Box 170"/>
          <p:cNvSpPr txBox="1">
            <a:spLocks noChangeArrowheads="1"/>
          </p:cNvSpPr>
          <p:nvPr/>
        </p:nvSpPr>
        <p:spPr bwMode="auto">
          <a:xfrm>
            <a:off x="3167863" y="4760441"/>
            <a:ext cx="21590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147" name="组合 300"/>
          <p:cNvGrpSpPr/>
          <p:nvPr/>
        </p:nvGrpSpPr>
        <p:grpSpPr>
          <a:xfrm flipV="1">
            <a:off x="8316416" y="4725144"/>
            <a:ext cx="72008" cy="80540"/>
            <a:chOff x="287524" y="3070225"/>
            <a:chExt cx="72008" cy="80540"/>
          </a:xfrm>
        </p:grpSpPr>
        <p:cxnSp>
          <p:nvCxnSpPr>
            <p:cNvPr id="148" name="直接连接符 14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49" name="直接连接符 14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0" name="矩形 149"/>
          <p:cNvSpPr/>
          <p:nvPr/>
        </p:nvSpPr>
        <p:spPr bwMode="auto">
          <a:xfrm>
            <a:off x="6732316" y="2852928"/>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a:solidFill>
                  <a:srgbClr val="000000"/>
                </a:solidFill>
                <a:latin typeface="Cambria" pitchFamily="18" charset="0"/>
                <a:sym typeface="Wingdings" pitchFamily="2" charset="2"/>
              </a:rPr>
              <a:t>EPC</a:t>
            </a:r>
            <a:endParaRPr kumimoji="1" lang="zh-CN" altLang="en-US" sz="1000" dirty="0">
              <a:solidFill>
                <a:srgbClr val="000000"/>
              </a:solidFill>
              <a:latin typeface="Cambria" pitchFamily="18" charset="0"/>
              <a:sym typeface="Wingdings" pitchFamily="2" charset="2"/>
            </a:endParaRPr>
          </a:p>
        </p:txBody>
      </p:sp>
      <p:grpSp>
        <p:nvGrpSpPr>
          <p:cNvPr id="151" name="组合 300"/>
          <p:cNvGrpSpPr/>
          <p:nvPr/>
        </p:nvGrpSpPr>
        <p:grpSpPr>
          <a:xfrm>
            <a:off x="7164376" y="3060420"/>
            <a:ext cx="72008" cy="80540"/>
            <a:chOff x="287524" y="3070225"/>
            <a:chExt cx="72008" cy="80540"/>
          </a:xfrm>
        </p:grpSpPr>
        <p:cxnSp>
          <p:nvCxnSpPr>
            <p:cNvPr id="152" name="直接连接符 15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3" name="直接连接符 15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5" name="Line 164"/>
          <p:cNvSpPr>
            <a:spLocks noChangeShapeType="1"/>
          </p:cNvSpPr>
          <p:nvPr/>
        </p:nvSpPr>
        <p:spPr bwMode="auto">
          <a:xfrm flipV="1">
            <a:off x="7308380" y="3002580"/>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6" name="Line 164"/>
          <p:cNvSpPr>
            <a:spLocks noChangeShapeType="1"/>
          </p:cNvSpPr>
          <p:nvPr/>
        </p:nvSpPr>
        <p:spPr bwMode="auto">
          <a:xfrm flipH="1" flipV="1">
            <a:off x="7452400" y="2996940"/>
            <a:ext cx="0" cy="122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7" name="Line 164"/>
          <p:cNvSpPr>
            <a:spLocks noChangeShapeType="1"/>
          </p:cNvSpPr>
          <p:nvPr/>
        </p:nvSpPr>
        <p:spPr bwMode="auto">
          <a:xfrm>
            <a:off x="5436072" y="4221088"/>
            <a:ext cx="2016328" cy="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8" name="Line 9"/>
          <p:cNvSpPr>
            <a:spLocks noChangeShapeType="1"/>
          </p:cNvSpPr>
          <p:nvPr/>
        </p:nvSpPr>
        <p:spPr bwMode="auto">
          <a:xfrm flipV="1">
            <a:off x="5436096" y="3969088"/>
            <a:ext cx="0" cy="252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9" name="Line 55"/>
          <p:cNvSpPr>
            <a:spLocks noChangeShapeType="1"/>
          </p:cNvSpPr>
          <p:nvPr/>
        </p:nvSpPr>
        <p:spPr bwMode="auto">
          <a:xfrm>
            <a:off x="5444480" y="396906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0" name="Line 47"/>
          <p:cNvSpPr>
            <a:spLocks noChangeShapeType="1"/>
          </p:cNvSpPr>
          <p:nvPr/>
        </p:nvSpPr>
        <p:spPr bwMode="auto">
          <a:xfrm flipV="1">
            <a:off x="1116272" y="2996940"/>
            <a:ext cx="5616000" cy="12"/>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1" name="Line 164"/>
          <p:cNvSpPr>
            <a:spLocks noChangeShapeType="1"/>
          </p:cNvSpPr>
          <p:nvPr/>
        </p:nvSpPr>
        <p:spPr bwMode="auto">
          <a:xfrm flipV="1">
            <a:off x="1109806" y="2996952"/>
            <a:ext cx="0" cy="57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3" name="AutoShape 150"/>
          <p:cNvSpPr>
            <a:spLocks noChangeArrowheads="1"/>
          </p:cNvSpPr>
          <p:nvPr/>
        </p:nvSpPr>
        <p:spPr bwMode="auto">
          <a:xfrm>
            <a:off x="1079612" y="353701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164" name="组合 279"/>
          <p:cNvGrpSpPr/>
          <p:nvPr/>
        </p:nvGrpSpPr>
        <p:grpSpPr>
          <a:xfrm>
            <a:off x="5652120" y="3248980"/>
            <a:ext cx="792088" cy="864000"/>
            <a:chOff x="3132139" y="4437112"/>
            <a:chExt cx="863600" cy="1555229"/>
          </a:xfrm>
        </p:grpSpPr>
        <p:sp>
          <p:nvSpPr>
            <p:cNvPr id="165"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nchor="t"/>
            <a:lstStyle/>
            <a:p>
              <a:pPr algn="ctr" fontAlgn="ctr">
                <a:spcBef>
                  <a:spcPct val="0"/>
                </a:spcBef>
                <a:spcAft>
                  <a:spcPct val="0"/>
                </a:spcAft>
              </a:pPr>
              <a:r>
                <a:rPr kumimoji="1" lang="en-US" altLang="zh-CN" sz="1100" dirty="0" smtClean="0">
                  <a:solidFill>
                    <a:srgbClr val="000000"/>
                  </a:solidFill>
                  <a:latin typeface="黑体" pitchFamily="49" charset="-122"/>
                  <a:ea typeface="黑体" pitchFamily="49" charset="-122"/>
                </a:rPr>
                <a:t>PC</a:t>
              </a:r>
              <a:r>
                <a:rPr kumimoji="1" lang="zh-CN" altLang="en-US" sz="1100" dirty="0" smtClean="0">
                  <a:solidFill>
                    <a:srgbClr val="000000"/>
                  </a:solidFill>
                  <a:latin typeface="黑体" pitchFamily="49" charset="-122"/>
                  <a:ea typeface="黑体" pitchFamily="49" charset="-122"/>
                </a:rPr>
                <a:t>计算</a:t>
              </a:r>
              <a:endParaRPr kumimoji="1" lang="zh-CN" altLang="en-US" sz="1100" dirty="0">
                <a:solidFill>
                  <a:srgbClr val="000000"/>
                </a:solidFill>
                <a:latin typeface="黑体" pitchFamily="49" charset="-122"/>
                <a:ea typeface="黑体" pitchFamily="49" charset="-122"/>
              </a:endParaRPr>
            </a:p>
          </p:txBody>
        </p:sp>
        <p:sp>
          <p:nvSpPr>
            <p:cNvPr id="166"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spcBef>
                  <a:spcPct val="0"/>
                </a:spcBef>
                <a:spcAft>
                  <a:spcPct val="0"/>
                </a:spcAft>
              </a:pPr>
              <a:r>
                <a:rPr lang="en-US" altLang="zh-CN" sz="1000" dirty="0" smtClean="0">
                  <a:solidFill>
                    <a:srgbClr val="000000"/>
                  </a:solidFill>
                </a:rPr>
                <a:t>PC</a:t>
              </a:r>
            </a:p>
            <a:p>
              <a:pPr eaLnBrk="1" fontAlgn="ctr" hangingPunct="1">
                <a:spcBef>
                  <a:spcPct val="0"/>
                </a:spcBef>
                <a:spcAft>
                  <a:spcPct val="0"/>
                </a:spcAft>
              </a:pPr>
              <a:endParaRPr lang="en-US" altLang="zh-CN" sz="500" dirty="0" smtClean="0">
                <a:solidFill>
                  <a:srgbClr val="000000"/>
                </a:solidFill>
              </a:endParaRPr>
            </a:p>
            <a:p>
              <a:pPr algn="l" eaLnBrk="1" fontAlgn="ctr" hangingPunct="1">
                <a:spcBef>
                  <a:spcPct val="0"/>
                </a:spcBef>
                <a:spcAft>
                  <a:spcPct val="0"/>
                </a:spcAft>
              </a:pPr>
              <a:r>
                <a:rPr lang="en-US" altLang="zh-CN" sz="1000" dirty="0" smtClean="0">
                  <a:solidFill>
                    <a:srgbClr val="000000"/>
                  </a:solidFill>
                </a:rPr>
                <a:t>IMM</a:t>
              </a:r>
            </a:p>
            <a:p>
              <a:pPr algn="l" eaLnBrk="1" fontAlgn="ctr" hangingPunct="1">
                <a:spcBef>
                  <a:spcPts val="600"/>
                </a:spcBef>
                <a:spcAft>
                  <a:spcPct val="0"/>
                </a:spcAft>
              </a:pPr>
              <a:r>
                <a:rPr lang="en-US" altLang="zh-CN" sz="1000" dirty="0" smtClean="0">
                  <a:solidFill>
                    <a:srgbClr val="000000"/>
                  </a:solidFill>
                </a:rPr>
                <a:t>EPC</a:t>
              </a:r>
              <a:endParaRPr lang="en-US" altLang="zh-CN" sz="1000" dirty="0">
                <a:solidFill>
                  <a:srgbClr val="000000"/>
                </a:solidFill>
              </a:endParaRPr>
            </a:p>
          </p:txBody>
        </p:sp>
        <p:sp>
          <p:nvSpPr>
            <p:cNvPr id="167"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dirty="0" smtClean="0">
                  <a:solidFill>
                    <a:srgbClr val="000000"/>
                  </a:solidFill>
                </a:rPr>
                <a:t>NPC</a:t>
              </a:r>
            </a:p>
            <a:p>
              <a:pPr eaLnBrk="1" fontAlgn="ctr" hangingPunct="1">
                <a:spcBef>
                  <a:spcPct val="0"/>
                </a:spcBef>
                <a:spcAft>
                  <a:spcPct val="0"/>
                </a:spcAft>
              </a:pPr>
              <a:endParaRPr lang="en-US" altLang="zh-CN" sz="200" dirty="0" smtClean="0">
                <a:solidFill>
                  <a:srgbClr val="000000"/>
                </a:solidFill>
              </a:endParaRPr>
            </a:p>
            <a:p>
              <a:pPr algn="r" eaLnBrk="1" fontAlgn="ctr" hangingPunct="1">
                <a:spcBef>
                  <a:spcPct val="0"/>
                </a:spcBef>
                <a:spcAft>
                  <a:spcPct val="0"/>
                </a:spcAft>
              </a:pPr>
              <a:endParaRPr lang="en-US" altLang="zh-CN" sz="300" dirty="0" smtClean="0">
                <a:solidFill>
                  <a:srgbClr val="000000"/>
                </a:solidFill>
              </a:endParaRPr>
            </a:p>
            <a:p>
              <a:pPr algn="r" eaLnBrk="1" fontAlgn="ctr" hangingPunct="1">
                <a:spcBef>
                  <a:spcPct val="0"/>
                </a:spcBef>
                <a:spcAft>
                  <a:spcPct val="0"/>
                </a:spcAft>
              </a:pPr>
              <a:r>
                <a:rPr lang="en-US" altLang="zh-CN" sz="1000" dirty="0" smtClean="0">
                  <a:solidFill>
                    <a:srgbClr val="000000"/>
                  </a:solidFill>
                </a:rPr>
                <a:t>PC+4</a:t>
              </a:r>
              <a:endParaRPr lang="en-US" altLang="zh-CN" sz="1000" dirty="0">
                <a:solidFill>
                  <a:srgbClr val="000000"/>
                </a:solidFill>
              </a:endParaRPr>
            </a:p>
          </p:txBody>
        </p:sp>
      </p:grpSp>
      <p:sp>
        <p:nvSpPr>
          <p:cNvPr id="162" name="TextBox 161"/>
          <p:cNvSpPr txBox="1"/>
          <p:nvPr/>
        </p:nvSpPr>
        <p:spPr>
          <a:xfrm>
            <a:off x="7631494" y="1291065"/>
            <a:ext cx="1507588" cy="286232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r>
              <a:rPr lang="zh-CN" altLang="en-US" sz="2000" b="0" dirty="0" smtClean="0"/>
              <a:t>注意：</a:t>
            </a:r>
            <a:r>
              <a:rPr lang="en-US" altLang="zh-CN" sz="2000" b="0" dirty="0" smtClean="0"/>
              <a:t>0xBFC0_0000</a:t>
            </a:r>
            <a:r>
              <a:rPr lang="zh-CN" altLang="en-US" sz="2000" b="0" dirty="0" smtClean="0"/>
              <a:t>是</a:t>
            </a:r>
            <a:r>
              <a:rPr lang="en-US" altLang="zh-CN" sz="2000" b="0" dirty="0" smtClean="0"/>
              <a:t>MIPS</a:t>
            </a:r>
            <a:r>
              <a:rPr lang="zh-CN" altLang="en-US" sz="2000" b="0" dirty="0" smtClean="0"/>
              <a:t>的真实上电入口地址。</a:t>
            </a:r>
            <a:endParaRPr lang="en-US" altLang="zh-CN" sz="2000" b="0" dirty="0" smtClean="0"/>
          </a:p>
          <a:p>
            <a:pPr algn="l"/>
            <a:r>
              <a:rPr lang="en-US" altLang="zh-CN" sz="2000" b="0" dirty="0" smtClean="0"/>
              <a:t>0x0000_3000</a:t>
            </a:r>
            <a:r>
              <a:rPr lang="zh-CN" altLang="en-US" sz="2000" b="0" dirty="0" smtClean="0"/>
              <a:t>只是</a:t>
            </a:r>
            <a:r>
              <a:rPr lang="en-US" altLang="zh-CN" sz="2000" b="0" dirty="0" smtClean="0"/>
              <a:t>MARS</a:t>
            </a:r>
            <a:r>
              <a:rPr lang="zh-CN" altLang="en-US" sz="2000" b="0" dirty="0" smtClean="0"/>
              <a:t>模拟的入口地址。</a:t>
            </a:r>
            <a:endParaRPr lang="zh-CN" altLang="en-US" sz="2000" b="0" dirty="0"/>
          </a:p>
        </p:txBody>
      </p:sp>
      <p:sp>
        <p:nvSpPr>
          <p:cNvPr id="169" name="圆角矩形 168"/>
          <p:cNvSpPr/>
          <p:nvPr/>
        </p:nvSpPr>
        <p:spPr bwMode="auto">
          <a:xfrm>
            <a:off x="5580140" y="3110500"/>
            <a:ext cx="1008084" cy="1068598"/>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17" name="灯片编号占位符 116"/>
          <p:cNvSpPr>
            <a:spLocks noGrp="1"/>
          </p:cNvSpPr>
          <p:nvPr>
            <p:ph type="sldNum" sz="quarter" idx="12"/>
          </p:nvPr>
        </p:nvSpPr>
        <p:spPr/>
        <p:txBody>
          <a:bodyPr/>
          <a:lstStyle/>
          <a:p>
            <a:pPr>
              <a:defRPr/>
            </a:pPr>
            <a:fld id="{CCAB7470-36C3-48E9-9C61-02DD9BA30DA6}" type="slidenum">
              <a:rPr lang="en-US" altLang="zh-CN" smtClean="0"/>
              <a:pPr>
                <a:defRPr/>
              </a:pPr>
              <a:t>12</a:t>
            </a:fld>
            <a:endParaRPr lang="en-US" altLang="zh-CN" dirty="0"/>
          </a:p>
        </p:txBody>
      </p:sp>
    </p:spTree>
    <p:extLst>
      <p:ext uri="{BB962C8B-B14F-4D97-AF65-F5344CB8AC3E}">
        <p14:creationId xmlns:p14="http://schemas.microsoft.com/office/powerpoint/2010/main" val="2344876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smtClean="0">
                <a:solidFill>
                  <a:srgbClr val="000000"/>
                </a:solidFill>
              </a:rPr>
              <a:t>记录当前哪些硬件中断正在有效</a:t>
            </a:r>
            <a:endParaRPr lang="en-US" altLang="zh-CN" sz="2800" dirty="0" smtClean="0">
              <a:solidFill>
                <a:srgbClr val="000000"/>
              </a:solidFill>
            </a:endParaRPr>
          </a:p>
          <a:p>
            <a:pPr lvl="1"/>
            <a:r>
              <a:rPr lang="en-US" altLang="zh-CN" sz="2400" dirty="0" smtClean="0">
                <a:solidFill>
                  <a:srgbClr val="000000"/>
                </a:solidFill>
              </a:rPr>
              <a:t>IP[7:2]</a:t>
            </a:r>
            <a:r>
              <a:rPr lang="zh-CN" altLang="en-US" sz="2400" dirty="0" smtClean="0">
                <a:solidFill>
                  <a:srgbClr val="000000"/>
                </a:solidFill>
              </a:rPr>
              <a:t>：</a:t>
            </a:r>
            <a:r>
              <a:rPr lang="en-US" altLang="zh-CN" sz="2400" dirty="0" smtClean="0">
                <a:solidFill>
                  <a:srgbClr val="000000"/>
                </a:solidFill>
              </a:rPr>
              <a:t>6</a:t>
            </a:r>
            <a:r>
              <a:rPr lang="zh-CN" altLang="en-US" sz="2400" dirty="0" smtClean="0">
                <a:solidFill>
                  <a:srgbClr val="000000"/>
                </a:solidFill>
              </a:rPr>
              <a:t>个硬件中断</a:t>
            </a:r>
            <a:endParaRPr lang="en-US" altLang="zh-CN" sz="2400" dirty="0" smtClean="0">
              <a:solidFill>
                <a:srgbClr val="000000"/>
              </a:solidFill>
            </a:endParaRPr>
          </a:p>
          <a:p>
            <a:pPr lvl="1"/>
            <a:r>
              <a:rPr lang="en-US" altLang="zh-CN" sz="2400" dirty="0" smtClean="0">
                <a:solidFill>
                  <a:srgbClr val="000000"/>
                </a:solidFill>
              </a:rPr>
              <a:t>MIPS</a:t>
            </a:r>
            <a:r>
              <a:rPr lang="zh-CN" altLang="en-US" sz="2400" dirty="0" smtClean="0">
                <a:solidFill>
                  <a:srgbClr val="000000"/>
                </a:solidFill>
              </a:rPr>
              <a:t>：支持</a:t>
            </a:r>
            <a:r>
              <a:rPr lang="en-US" altLang="zh-CN" sz="2400" dirty="0" smtClean="0">
                <a:solidFill>
                  <a:srgbClr val="000000"/>
                </a:solidFill>
              </a:rPr>
              <a:t>6</a:t>
            </a:r>
            <a:r>
              <a:rPr lang="zh-CN" altLang="en-US" sz="2400" dirty="0" smtClean="0">
                <a:solidFill>
                  <a:srgbClr val="000000"/>
                </a:solidFill>
              </a:rPr>
              <a:t>个硬件中断</a:t>
            </a:r>
            <a:endParaRPr lang="en-US" altLang="zh-CN" sz="2400" dirty="0" smtClean="0">
              <a:solidFill>
                <a:srgbClr val="000000"/>
              </a:solidFill>
            </a:endParaRPr>
          </a:p>
        </p:txBody>
      </p:sp>
      <p:sp>
        <p:nvSpPr>
          <p:cNvPr id="3" name="标题 2"/>
          <p:cNvSpPr>
            <a:spLocks noGrp="1"/>
          </p:cNvSpPr>
          <p:nvPr>
            <p:ph type="title"/>
          </p:nvPr>
        </p:nvSpPr>
        <p:spPr/>
        <p:txBody>
          <a:bodyPr/>
          <a:lstStyle/>
          <a:p>
            <a:r>
              <a:rPr lang="zh-CN" altLang="en-US" dirty="0" smtClean="0"/>
              <a:t>增加</a:t>
            </a:r>
            <a:r>
              <a:rPr lang="en-US" altLang="zh-CN" dirty="0" smtClean="0"/>
              <a:t>Cause</a:t>
            </a:r>
            <a:r>
              <a:rPr lang="zh-CN" altLang="en-US" dirty="0" smtClean="0"/>
              <a:t>寄存器</a:t>
            </a:r>
            <a:endParaRPr lang="zh-CN" altLang="en-US" dirty="0"/>
          </a:p>
        </p:txBody>
      </p:sp>
      <p:sp>
        <p:nvSpPr>
          <p:cNvPr id="168" name="矩形 167"/>
          <p:cNvSpPr/>
          <p:nvPr/>
        </p:nvSpPr>
        <p:spPr bwMode="auto">
          <a:xfrm>
            <a:off x="0" y="6525344"/>
            <a:ext cx="9144000" cy="332656"/>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 name="Line 46"/>
          <p:cNvSpPr>
            <a:spLocks noChangeShapeType="1"/>
          </p:cNvSpPr>
          <p:nvPr/>
        </p:nvSpPr>
        <p:spPr bwMode="auto">
          <a:xfrm>
            <a:off x="2770988" y="46540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 name="Line 96"/>
          <p:cNvSpPr>
            <a:spLocks noChangeShapeType="1"/>
          </p:cNvSpPr>
          <p:nvPr/>
        </p:nvSpPr>
        <p:spPr bwMode="auto">
          <a:xfrm>
            <a:off x="2770988" y="42222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 name="Line 106"/>
          <p:cNvSpPr>
            <a:spLocks noChangeShapeType="1"/>
          </p:cNvSpPr>
          <p:nvPr/>
        </p:nvSpPr>
        <p:spPr bwMode="auto">
          <a:xfrm flipV="1">
            <a:off x="1908056" y="4572216"/>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 name="Line 134"/>
          <p:cNvSpPr>
            <a:spLocks noChangeShapeType="1"/>
          </p:cNvSpPr>
          <p:nvPr/>
        </p:nvSpPr>
        <p:spPr bwMode="auto">
          <a:xfrm flipV="1">
            <a:off x="612056" y="4219088"/>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 name="Line 135"/>
          <p:cNvSpPr>
            <a:spLocks noChangeShapeType="1"/>
          </p:cNvSpPr>
          <p:nvPr/>
        </p:nvSpPr>
        <p:spPr bwMode="auto">
          <a:xfrm>
            <a:off x="971601" y="4222278"/>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 name="Rectangle 12"/>
          <p:cNvSpPr>
            <a:spLocks noChangeArrowheads="1"/>
          </p:cNvSpPr>
          <p:nvPr/>
        </p:nvSpPr>
        <p:spPr bwMode="auto">
          <a:xfrm>
            <a:off x="1336525" y="3860204"/>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指令</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 name="Text Box 13"/>
          <p:cNvSpPr txBox="1">
            <a:spLocks noChangeArrowheads="1"/>
          </p:cNvSpPr>
          <p:nvPr/>
        </p:nvSpPr>
        <p:spPr bwMode="auto">
          <a:xfrm>
            <a:off x="1389285" y="4164040"/>
            <a:ext cx="499427" cy="16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1" name="Text Box 13"/>
          <p:cNvSpPr txBox="1">
            <a:spLocks noChangeArrowheads="1"/>
          </p:cNvSpPr>
          <p:nvPr/>
        </p:nvSpPr>
        <p:spPr bwMode="auto">
          <a:xfrm>
            <a:off x="1638998" y="4487134"/>
            <a:ext cx="249715" cy="16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12" name="Rectangle 3"/>
          <p:cNvSpPr>
            <a:spLocks noChangeArrowheads="1"/>
          </p:cNvSpPr>
          <p:nvPr/>
        </p:nvSpPr>
        <p:spPr bwMode="auto">
          <a:xfrm>
            <a:off x="755576" y="3789040"/>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100" dirty="0" smtClean="0">
                <a:solidFill>
                  <a:srgbClr val="000000"/>
                </a:solidFill>
                <a:latin typeface="Cambria" pitchFamily="18" charset="0"/>
                <a:ea typeface="黑体"/>
              </a:rPr>
              <a:t>PC</a:t>
            </a:r>
            <a:endParaRPr kumimoji="1" lang="zh-CN" altLang="en-US" sz="1100" dirty="0">
              <a:solidFill>
                <a:srgbClr val="000000"/>
              </a:solidFill>
              <a:latin typeface="Cambria" pitchFamily="18" charset="0"/>
              <a:ea typeface="黑体"/>
            </a:endParaRPr>
          </a:p>
        </p:txBody>
      </p:sp>
      <p:grpSp>
        <p:nvGrpSpPr>
          <p:cNvPr id="13" name="组合 273"/>
          <p:cNvGrpSpPr/>
          <p:nvPr/>
        </p:nvGrpSpPr>
        <p:grpSpPr>
          <a:xfrm>
            <a:off x="2123728" y="3747298"/>
            <a:ext cx="648370" cy="1512888"/>
            <a:chOff x="2483768" y="1704975"/>
            <a:chExt cx="648370" cy="1512888"/>
          </a:xfrm>
        </p:grpSpPr>
        <p:sp>
          <p:nvSpPr>
            <p:cNvPr id="14"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algn="l" fontAlgn="ctr"/>
              <a:r>
                <a:rPr kumimoji="1" lang="zh-CN" altLang="en-US" sz="1100" b="0" dirty="0">
                  <a:solidFill>
                    <a:srgbClr val="000000"/>
                  </a:solidFill>
                  <a:latin typeface="黑体" pitchFamily="49" charset="-122"/>
                  <a:ea typeface="黑体" pitchFamily="49" charset="-122"/>
                </a:rPr>
                <a:t>指</a:t>
              </a:r>
            </a:p>
            <a:p>
              <a:pPr algn="l" fontAlgn="ctr"/>
              <a:r>
                <a:rPr kumimoji="1" lang="zh-CN" altLang="en-US" sz="1100" b="0" dirty="0">
                  <a:solidFill>
                    <a:srgbClr val="000000"/>
                  </a:solidFill>
                  <a:latin typeface="黑体" pitchFamily="49" charset="-122"/>
                  <a:ea typeface="黑体" pitchFamily="49" charset="-122"/>
                </a:rPr>
                <a:t>令</a:t>
              </a:r>
            </a:p>
            <a:p>
              <a:pPr algn="l" fontAlgn="ctr"/>
              <a:r>
                <a:rPr kumimoji="1" lang="zh-CN" altLang="en-US" sz="1100" b="0" dirty="0">
                  <a:solidFill>
                    <a:srgbClr val="000000"/>
                  </a:solidFill>
                  <a:latin typeface="黑体" pitchFamily="49" charset="-122"/>
                  <a:ea typeface="黑体" pitchFamily="49" charset="-122"/>
                </a:rPr>
                <a:t>寄</a:t>
              </a:r>
            </a:p>
            <a:p>
              <a:pPr algn="l" fontAlgn="ctr"/>
              <a:r>
                <a:rPr kumimoji="1" lang="zh-CN" altLang="en-US" sz="1100" b="0" dirty="0">
                  <a:solidFill>
                    <a:srgbClr val="000000"/>
                  </a:solidFill>
                  <a:latin typeface="黑体" pitchFamily="49" charset="-122"/>
                  <a:ea typeface="黑体" pitchFamily="49" charset="-122"/>
                </a:rPr>
                <a:t>存</a:t>
              </a:r>
            </a:p>
            <a:p>
              <a:pPr algn="l" fontAlgn="ctr"/>
              <a:r>
                <a:rPr kumimoji="1" lang="zh-CN" altLang="en-US" sz="1100" b="0" dirty="0">
                  <a:solidFill>
                    <a:srgbClr val="000000"/>
                  </a:solidFill>
                  <a:latin typeface="黑体" pitchFamily="49" charset="-122"/>
                  <a:ea typeface="黑体" pitchFamily="49" charset="-122"/>
                </a:rPr>
                <a:t>器</a:t>
              </a:r>
            </a:p>
          </p:txBody>
        </p:sp>
        <p:sp>
          <p:nvSpPr>
            <p:cNvPr id="15"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[31:26]</a:t>
              </a:r>
            </a:p>
          </p:txBody>
        </p:sp>
        <p:sp>
          <p:nvSpPr>
            <p:cNvPr id="16"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[25:21]</a:t>
              </a:r>
            </a:p>
          </p:txBody>
        </p:sp>
        <p:sp>
          <p:nvSpPr>
            <p:cNvPr id="17"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[20:16]</a:t>
              </a:r>
            </a:p>
          </p:txBody>
        </p:sp>
        <p:sp>
          <p:nvSpPr>
            <p:cNvPr id="18"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[15:0]</a:t>
              </a:r>
            </a:p>
          </p:txBody>
        </p:sp>
      </p:grpSp>
      <p:grpSp>
        <p:nvGrpSpPr>
          <p:cNvPr id="19" name="组合 9"/>
          <p:cNvGrpSpPr/>
          <p:nvPr/>
        </p:nvGrpSpPr>
        <p:grpSpPr>
          <a:xfrm>
            <a:off x="821356" y="4639384"/>
            <a:ext cx="72008" cy="80540"/>
            <a:chOff x="287524" y="3070225"/>
            <a:chExt cx="72008" cy="80540"/>
          </a:xfrm>
        </p:grpSpPr>
        <p:cxnSp>
          <p:nvCxnSpPr>
            <p:cNvPr id="20" name="直接连接符 1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2" name="组合 271"/>
          <p:cNvGrpSpPr/>
          <p:nvPr/>
        </p:nvGrpSpPr>
        <p:grpSpPr>
          <a:xfrm>
            <a:off x="2213403" y="5179990"/>
            <a:ext cx="72008" cy="80540"/>
            <a:chOff x="287524" y="3070225"/>
            <a:chExt cx="72008" cy="80540"/>
          </a:xfrm>
        </p:grpSpPr>
        <p:cxnSp>
          <p:nvCxnSpPr>
            <p:cNvPr id="23" name="直接连接符 2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5" name="Line 47"/>
          <p:cNvSpPr>
            <a:spLocks noChangeShapeType="1"/>
          </p:cNvSpPr>
          <p:nvPr/>
        </p:nvSpPr>
        <p:spPr bwMode="auto">
          <a:xfrm flipV="1">
            <a:off x="2771801" y="5085184"/>
            <a:ext cx="57606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6" name="Group 131"/>
          <p:cNvGrpSpPr>
            <a:grpSpLocks/>
          </p:cNvGrpSpPr>
          <p:nvPr/>
        </p:nvGrpSpPr>
        <p:grpSpPr bwMode="auto">
          <a:xfrm flipV="1">
            <a:off x="612055" y="3140968"/>
            <a:ext cx="5976169" cy="1071248"/>
            <a:chOff x="4286" y="1525"/>
            <a:chExt cx="363" cy="272"/>
          </a:xfrm>
        </p:grpSpPr>
        <p:sp>
          <p:nvSpPr>
            <p:cNvPr id="2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29" name="Group 110"/>
          <p:cNvGrpSpPr>
            <a:grpSpLocks/>
          </p:cNvGrpSpPr>
          <p:nvPr/>
        </p:nvGrpSpPr>
        <p:grpSpPr bwMode="auto">
          <a:xfrm flipV="1">
            <a:off x="1109806" y="3573015"/>
            <a:ext cx="4542314" cy="646063"/>
            <a:chOff x="4286" y="1525"/>
            <a:chExt cx="362" cy="272"/>
          </a:xfrm>
        </p:grpSpPr>
        <p:sp>
          <p:nvSpPr>
            <p:cNvPr id="30"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1"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32" name="AutoShape 150"/>
          <p:cNvSpPr>
            <a:spLocks noChangeArrowheads="1"/>
          </p:cNvSpPr>
          <p:nvPr/>
        </p:nvSpPr>
        <p:spPr bwMode="auto">
          <a:xfrm>
            <a:off x="1074088" y="418337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33" name="Rectangle 34"/>
          <p:cNvSpPr>
            <a:spLocks noChangeArrowheads="1"/>
          </p:cNvSpPr>
          <p:nvPr/>
        </p:nvSpPr>
        <p:spPr bwMode="auto">
          <a:xfrm>
            <a:off x="4785227" y="4508798"/>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A</a:t>
            </a:r>
          </a:p>
        </p:txBody>
      </p:sp>
      <p:sp>
        <p:nvSpPr>
          <p:cNvPr id="34" name="Rectangle 35"/>
          <p:cNvSpPr>
            <a:spLocks noChangeArrowheads="1"/>
          </p:cNvSpPr>
          <p:nvPr/>
        </p:nvSpPr>
        <p:spPr bwMode="auto">
          <a:xfrm>
            <a:off x="4785227" y="5087466"/>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B</a:t>
            </a:r>
          </a:p>
        </p:txBody>
      </p:sp>
      <p:sp>
        <p:nvSpPr>
          <p:cNvPr id="35" name="Line 36"/>
          <p:cNvSpPr>
            <a:spLocks noChangeShapeType="1"/>
          </p:cNvSpPr>
          <p:nvPr/>
        </p:nvSpPr>
        <p:spPr bwMode="auto">
          <a:xfrm flipV="1">
            <a:off x="4572056" y="4651673"/>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6" name="Line 37"/>
          <p:cNvSpPr>
            <a:spLocks noChangeShapeType="1"/>
          </p:cNvSpPr>
          <p:nvPr/>
        </p:nvSpPr>
        <p:spPr bwMode="auto">
          <a:xfrm flipV="1">
            <a:off x="4572056" y="5231929"/>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7" name="Line 55"/>
          <p:cNvSpPr>
            <a:spLocks noChangeShapeType="1"/>
          </p:cNvSpPr>
          <p:nvPr/>
        </p:nvSpPr>
        <p:spPr bwMode="auto">
          <a:xfrm>
            <a:off x="5004048" y="46531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38" name="组合 279"/>
          <p:cNvGrpSpPr/>
          <p:nvPr/>
        </p:nvGrpSpPr>
        <p:grpSpPr>
          <a:xfrm>
            <a:off x="3779100" y="3933031"/>
            <a:ext cx="791790" cy="1800225"/>
            <a:chOff x="3132139" y="3933056"/>
            <a:chExt cx="863600" cy="1800225"/>
          </a:xfrm>
        </p:grpSpPr>
        <p:sp>
          <p:nvSpPr>
            <p:cNvPr id="39"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fontAlgn="ctr"/>
              <a:r>
                <a:rPr kumimoji="1" lang="zh-CN" altLang="en-US" sz="1100" b="0" dirty="0">
                  <a:solidFill>
                    <a:srgbClr val="000000"/>
                  </a:solidFill>
                  <a:latin typeface="黑体" pitchFamily="49" charset="-122"/>
                  <a:ea typeface="黑体" pitchFamily="49" charset="-122"/>
                </a:rPr>
                <a:t>寄存器堆</a:t>
              </a:r>
            </a:p>
          </p:txBody>
        </p:sp>
        <p:sp>
          <p:nvSpPr>
            <p:cNvPr id="40" name="Text Box 17"/>
            <p:cNvSpPr txBox="1">
              <a:spLocks noChangeArrowheads="1"/>
            </p:cNvSpPr>
            <p:nvPr/>
          </p:nvSpPr>
          <p:spPr bwMode="auto">
            <a:xfrm>
              <a:off x="3168333" y="4004493"/>
              <a:ext cx="296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Reg1</a:t>
              </a:r>
              <a:endParaRPr lang="en-US" altLang="zh-CN" sz="1000" b="0" dirty="0">
                <a:solidFill>
                  <a:srgbClr val="000000"/>
                </a:solidFill>
              </a:endParaRPr>
            </a:p>
          </p:txBody>
        </p:sp>
        <p:sp>
          <p:nvSpPr>
            <p:cNvPr id="41" name="Text Box 18"/>
            <p:cNvSpPr txBox="1">
              <a:spLocks noChangeArrowheads="1"/>
            </p:cNvSpPr>
            <p:nvPr/>
          </p:nvSpPr>
          <p:spPr bwMode="auto">
            <a:xfrm>
              <a:off x="3154045" y="4420418"/>
              <a:ext cx="296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Reg2</a:t>
              </a:r>
              <a:endParaRPr lang="en-US" altLang="zh-CN" sz="1000" b="0" dirty="0">
                <a:solidFill>
                  <a:srgbClr val="000000"/>
                </a:solidFill>
              </a:endParaRPr>
            </a:p>
          </p:txBody>
        </p:sp>
        <p:sp>
          <p:nvSpPr>
            <p:cNvPr id="42" name="Text Box 19"/>
            <p:cNvSpPr txBox="1">
              <a:spLocks noChangeArrowheads="1"/>
            </p:cNvSpPr>
            <p:nvPr/>
          </p:nvSpPr>
          <p:spPr bwMode="auto">
            <a:xfrm>
              <a:off x="3168333" y="4941118"/>
              <a:ext cx="293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err="1" smtClean="0">
                  <a:solidFill>
                    <a:srgbClr val="000000"/>
                  </a:solidFill>
                </a:rPr>
                <a:t>Reg</a:t>
              </a:r>
              <a:endParaRPr lang="en-US" altLang="zh-CN" sz="1000" b="0" dirty="0">
                <a:solidFill>
                  <a:srgbClr val="000000"/>
                </a:solidFill>
              </a:endParaRPr>
            </a:p>
          </p:txBody>
        </p:sp>
        <p:sp>
          <p:nvSpPr>
            <p:cNvPr id="43" name="Text Box 20"/>
            <p:cNvSpPr txBox="1">
              <a:spLocks noChangeArrowheads="1"/>
            </p:cNvSpPr>
            <p:nvPr/>
          </p:nvSpPr>
          <p:spPr bwMode="auto">
            <a:xfrm>
              <a:off x="3168333" y="5372918"/>
              <a:ext cx="293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44"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Data1</a:t>
              </a:r>
              <a:endParaRPr lang="en-US" altLang="zh-CN" sz="1000" b="0" dirty="0">
                <a:solidFill>
                  <a:srgbClr val="000000"/>
                </a:solidFill>
              </a:endParaRPr>
            </a:p>
          </p:txBody>
        </p:sp>
        <p:sp>
          <p:nvSpPr>
            <p:cNvPr id="45"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Data2</a:t>
              </a:r>
              <a:endParaRPr lang="en-US" altLang="zh-CN" sz="1000" b="0" dirty="0">
                <a:solidFill>
                  <a:srgbClr val="000000"/>
                </a:solidFill>
              </a:endParaRPr>
            </a:p>
          </p:txBody>
        </p:sp>
      </p:grpSp>
      <p:grpSp>
        <p:nvGrpSpPr>
          <p:cNvPr id="46" name="组合 300"/>
          <p:cNvGrpSpPr/>
          <p:nvPr/>
        </p:nvGrpSpPr>
        <p:grpSpPr>
          <a:xfrm>
            <a:off x="4355914" y="5637064"/>
            <a:ext cx="72008" cy="80540"/>
            <a:chOff x="287524" y="3070225"/>
            <a:chExt cx="72008" cy="80540"/>
          </a:xfrm>
        </p:grpSpPr>
        <p:cxnSp>
          <p:nvCxnSpPr>
            <p:cNvPr id="47" name="直接连接符 4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49" name="组合 311"/>
          <p:cNvGrpSpPr/>
          <p:nvPr/>
        </p:nvGrpSpPr>
        <p:grpSpPr>
          <a:xfrm>
            <a:off x="4860056" y="5297865"/>
            <a:ext cx="72008" cy="80540"/>
            <a:chOff x="287524" y="3070225"/>
            <a:chExt cx="72008" cy="80540"/>
          </a:xfrm>
        </p:grpSpPr>
        <p:cxnSp>
          <p:nvCxnSpPr>
            <p:cNvPr id="50" name="直接连接符 4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52" name="组合 338"/>
          <p:cNvGrpSpPr/>
          <p:nvPr/>
        </p:nvGrpSpPr>
        <p:grpSpPr>
          <a:xfrm>
            <a:off x="4855077" y="4723214"/>
            <a:ext cx="72008" cy="80540"/>
            <a:chOff x="287524" y="3070225"/>
            <a:chExt cx="72008" cy="80540"/>
          </a:xfrm>
        </p:grpSpPr>
        <p:cxnSp>
          <p:nvCxnSpPr>
            <p:cNvPr id="53" name="直接连接符 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55" name="组合 61"/>
          <p:cNvGrpSpPr/>
          <p:nvPr/>
        </p:nvGrpSpPr>
        <p:grpSpPr>
          <a:xfrm>
            <a:off x="5868144" y="4409876"/>
            <a:ext cx="501799" cy="1179364"/>
            <a:chOff x="3132137" y="4337869"/>
            <a:chExt cx="582176" cy="1179364"/>
          </a:xfrm>
        </p:grpSpPr>
        <p:sp>
          <p:nvSpPr>
            <p:cNvPr id="56"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 name="Text Box 24"/>
            <p:cNvSpPr txBox="1">
              <a:spLocks noChangeArrowheads="1"/>
            </p:cNvSpPr>
            <p:nvPr/>
          </p:nvSpPr>
          <p:spPr bwMode="auto">
            <a:xfrm>
              <a:off x="3199963" y="4804459"/>
              <a:ext cx="2644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a:r>
                <a:rPr kumimoji="0" lang="en-US" altLang="zh-CN" sz="1100" dirty="0">
                  <a:solidFill>
                    <a:srgbClr val="000000"/>
                  </a:solidFill>
                  <a:latin typeface="Cambria" pitchFamily="18" charset="0"/>
                </a:rPr>
                <a:t>ALU</a:t>
              </a:r>
              <a:endParaRPr kumimoji="0" lang="en-US" altLang="zh-CN" sz="1200" dirty="0">
                <a:solidFill>
                  <a:srgbClr val="000000"/>
                </a:solidFill>
                <a:latin typeface="Cambria" pitchFamily="18" charset="0"/>
              </a:endParaRPr>
            </a:p>
          </p:txBody>
        </p:sp>
        <p:sp>
          <p:nvSpPr>
            <p:cNvPr id="58"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dirty="0">
                  <a:solidFill>
                    <a:srgbClr val="000000"/>
                  </a:solidFill>
                </a:rPr>
                <a:t>Zero</a:t>
              </a:r>
            </a:p>
            <a:p>
              <a:pPr algn="ctr" eaLnBrk="1" fontAlgn="ctr" hangingPunct="1"/>
              <a:r>
                <a:rPr lang="en-US" altLang="zh-CN" sz="1000" b="0" dirty="0" err="1">
                  <a:solidFill>
                    <a:srgbClr val="000000"/>
                  </a:solidFill>
                </a:rPr>
                <a:t>Ov</a:t>
              </a:r>
              <a:endParaRPr lang="en-US" altLang="zh-CN" sz="1000" b="0" dirty="0">
                <a:solidFill>
                  <a:srgbClr val="000000"/>
                </a:solidFill>
              </a:endParaRPr>
            </a:p>
          </p:txBody>
        </p:sp>
        <p:sp>
          <p:nvSpPr>
            <p:cNvPr id="59"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dirty="0">
                  <a:solidFill>
                    <a:srgbClr val="000000"/>
                  </a:solidFill>
                </a:rPr>
                <a:t>ALU</a:t>
              </a:r>
            </a:p>
            <a:p>
              <a:pPr algn="ctr" eaLnBrk="1" fontAlgn="ctr" hangingPunct="1">
                <a:lnSpc>
                  <a:spcPct val="80000"/>
                </a:lnSpc>
              </a:pPr>
              <a:r>
                <a:rPr lang="zh-CN" altLang="en-US" sz="1000" b="0" dirty="0">
                  <a:solidFill>
                    <a:srgbClr val="000000"/>
                  </a:solidFill>
                </a:rPr>
                <a:t>结果</a:t>
              </a:r>
            </a:p>
          </p:txBody>
        </p:sp>
      </p:grpSp>
      <p:sp>
        <p:nvSpPr>
          <p:cNvPr id="60" name="Rectangle 79"/>
          <p:cNvSpPr>
            <a:spLocks noChangeArrowheads="1"/>
          </p:cNvSpPr>
          <p:nvPr/>
        </p:nvSpPr>
        <p:spPr bwMode="auto">
          <a:xfrm>
            <a:off x="6876002" y="4871780"/>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000" dirty="0" err="1">
                <a:solidFill>
                  <a:srgbClr val="000000"/>
                </a:solidFill>
                <a:latin typeface="Cambria" pitchFamily="18" charset="0"/>
                <a:ea typeface="黑体"/>
              </a:rPr>
              <a:t>ALUOut</a:t>
            </a:r>
            <a:endParaRPr kumimoji="1" lang="en-US" altLang="zh-CN" sz="1000" dirty="0">
              <a:solidFill>
                <a:srgbClr val="000000"/>
              </a:solidFill>
              <a:latin typeface="Cambria" pitchFamily="18" charset="0"/>
              <a:ea typeface="黑体"/>
            </a:endParaRPr>
          </a:p>
        </p:txBody>
      </p:sp>
      <p:sp>
        <p:nvSpPr>
          <p:cNvPr id="61" name="Line 55"/>
          <p:cNvSpPr>
            <a:spLocks noChangeShapeType="1"/>
          </p:cNvSpPr>
          <p:nvPr/>
        </p:nvSpPr>
        <p:spPr bwMode="auto">
          <a:xfrm flipV="1">
            <a:off x="6372200" y="5013175"/>
            <a:ext cx="50405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62" name="组合 300"/>
          <p:cNvGrpSpPr/>
          <p:nvPr/>
        </p:nvGrpSpPr>
        <p:grpSpPr>
          <a:xfrm>
            <a:off x="7236296" y="5085184"/>
            <a:ext cx="72008" cy="80540"/>
            <a:chOff x="287524" y="3070225"/>
            <a:chExt cx="72008" cy="80540"/>
          </a:xfrm>
        </p:grpSpPr>
        <p:cxnSp>
          <p:nvCxnSpPr>
            <p:cNvPr id="63" name="直接连接符 6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65" name="Group 87"/>
          <p:cNvGrpSpPr>
            <a:grpSpLocks/>
          </p:cNvGrpSpPr>
          <p:nvPr/>
        </p:nvGrpSpPr>
        <p:grpSpPr bwMode="auto">
          <a:xfrm flipV="1">
            <a:off x="2774168" y="5589240"/>
            <a:ext cx="4822168" cy="1080120"/>
            <a:chOff x="4241" y="3249"/>
            <a:chExt cx="361" cy="271"/>
          </a:xfrm>
        </p:grpSpPr>
        <p:sp>
          <p:nvSpPr>
            <p:cNvPr id="66"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7"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8" name="Line 164"/>
          <p:cNvSpPr>
            <a:spLocks noChangeShapeType="1"/>
          </p:cNvSpPr>
          <p:nvPr/>
        </p:nvSpPr>
        <p:spPr bwMode="auto">
          <a:xfrm flipH="1" flipV="1">
            <a:off x="7596336" y="5005175"/>
            <a:ext cx="0" cy="16641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9" name="Line 9"/>
          <p:cNvSpPr>
            <a:spLocks noChangeShapeType="1"/>
          </p:cNvSpPr>
          <p:nvPr/>
        </p:nvSpPr>
        <p:spPr bwMode="auto">
          <a:xfrm flipV="1">
            <a:off x="5292080" y="5445222"/>
            <a:ext cx="0" cy="10081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0" name="Line 49"/>
          <p:cNvSpPr>
            <a:spLocks noChangeShapeType="1"/>
          </p:cNvSpPr>
          <p:nvPr/>
        </p:nvSpPr>
        <p:spPr bwMode="auto">
          <a:xfrm flipV="1">
            <a:off x="2915816" y="64533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1" name="Line 140"/>
          <p:cNvSpPr>
            <a:spLocks noChangeShapeType="1"/>
          </p:cNvSpPr>
          <p:nvPr/>
        </p:nvSpPr>
        <p:spPr bwMode="auto">
          <a:xfrm>
            <a:off x="3347864" y="6381328"/>
            <a:ext cx="141287"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2" name="Text Box 257"/>
          <p:cNvSpPr txBox="1">
            <a:spLocks noChangeArrowheads="1"/>
          </p:cNvSpPr>
          <p:nvPr/>
        </p:nvSpPr>
        <p:spPr bwMode="auto">
          <a:xfrm>
            <a:off x="3347864" y="6311472"/>
            <a:ext cx="2159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16</a:t>
            </a:r>
          </a:p>
        </p:txBody>
      </p:sp>
      <p:sp>
        <p:nvSpPr>
          <p:cNvPr id="73" name="Line 263"/>
          <p:cNvSpPr>
            <a:spLocks noChangeShapeType="1"/>
          </p:cNvSpPr>
          <p:nvPr/>
        </p:nvSpPr>
        <p:spPr bwMode="auto">
          <a:xfrm>
            <a:off x="4427984" y="6455488"/>
            <a:ext cx="864096"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74" name="组合 116"/>
          <p:cNvGrpSpPr/>
          <p:nvPr/>
        </p:nvGrpSpPr>
        <p:grpSpPr>
          <a:xfrm rot="10800000" flipH="1" flipV="1">
            <a:off x="3779912" y="6237312"/>
            <a:ext cx="650224" cy="292234"/>
            <a:chOff x="3132138" y="4581128"/>
            <a:chExt cx="717226" cy="292234"/>
          </a:xfrm>
        </p:grpSpPr>
        <p:cxnSp>
          <p:nvCxnSpPr>
            <p:cNvPr id="75" name="直接连接符 74"/>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79" name="TextBox 78"/>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200" b="0" dirty="0" smtClean="0">
                  <a:solidFill>
                    <a:srgbClr val="000000"/>
                  </a:solidFill>
                  <a:latin typeface="Cambria" pitchFamily="18" charset="0"/>
                  <a:ea typeface="黑体" pitchFamily="49" charset="-122"/>
                </a:rPr>
                <a:t>扩展</a:t>
              </a:r>
              <a:endParaRPr lang="zh-CN" altLang="en-US" sz="1200" b="0" dirty="0">
                <a:solidFill>
                  <a:srgbClr val="000000"/>
                </a:solidFill>
                <a:latin typeface="Cambria" pitchFamily="18" charset="0"/>
                <a:ea typeface="黑体" pitchFamily="49" charset="-122"/>
              </a:endParaRPr>
            </a:p>
          </p:txBody>
        </p:sp>
      </p:grpSp>
      <p:sp>
        <p:nvSpPr>
          <p:cNvPr id="80" name="Line 139"/>
          <p:cNvSpPr>
            <a:spLocks noChangeShapeType="1"/>
          </p:cNvSpPr>
          <p:nvPr/>
        </p:nvSpPr>
        <p:spPr bwMode="auto">
          <a:xfrm>
            <a:off x="4656216" y="6385521"/>
            <a:ext cx="144462"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1" name="Text Box 258"/>
          <p:cNvSpPr txBox="1">
            <a:spLocks noChangeArrowheads="1"/>
          </p:cNvSpPr>
          <p:nvPr/>
        </p:nvSpPr>
        <p:spPr bwMode="auto">
          <a:xfrm>
            <a:off x="4644008" y="6311472"/>
            <a:ext cx="2159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32</a:t>
            </a:r>
          </a:p>
        </p:txBody>
      </p:sp>
      <p:sp>
        <p:nvSpPr>
          <p:cNvPr id="82" name="Line 38"/>
          <p:cNvSpPr>
            <a:spLocks noChangeShapeType="1"/>
          </p:cNvSpPr>
          <p:nvPr/>
        </p:nvSpPr>
        <p:spPr bwMode="auto">
          <a:xfrm>
            <a:off x="5001127" y="5218911"/>
            <a:ext cx="43494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3" name="任意多边形 82"/>
          <p:cNvSpPr/>
          <p:nvPr/>
        </p:nvSpPr>
        <p:spPr bwMode="auto">
          <a:xfrm>
            <a:off x="5436096" y="5157192"/>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p>
          <a:p>
            <a:pPr algn="l" fontAlgn="ct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p:txBody>
      </p:sp>
      <p:sp>
        <p:nvSpPr>
          <p:cNvPr id="84" name="Line 55"/>
          <p:cNvSpPr>
            <a:spLocks noChangeShapeType="1"/>
          </p:cNvSpPr>
          <p:nvPr/>
        </p:nvSpPr>
        <p:spPr bwMode="auto">
          <a:xfrm>
            <a:off x="5292080" y="5445224"/>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5" name="Line 55"/>
          <p:cNvSpPr>
            <a:spLocks noChangeShapeType="1"/>
          </p:cNvSpPr>
          <p:nvPr/>
        </p:nvSpPr>
        <p:spPr bwMode="auto">
          <a:xfrm>
            <a:off x="5652120" y="5373216"/>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6" name="AutoShape 158"/>
          <p:cNvSpPr>
            <a:spLocks noChangeArrowheads="1"/>
          </p:cNvSpPr>
          <p:nvPr/>
        </p:nvSpPr>
        <p:spPr bwMode="auto">
          <a:xfrm>
            <a:off x="2880525" y="5040884"/>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87" name="Line 48"/>
          <p:cNvSpPr>
            <a:spLocks noChangeShapeType="1"/>
          </p:cNvSpPr>
          <p:nvPr/>
        </p:nvSpPr>
        <p:spPr bwMode="auto">
          <a:xfrm>
            <a:off x="2915816" y="5085184"/>
            <a:ext cx="0" cy="1368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8" name="Line 55"/>
          <p:cNvSpPr>
            <a:spLocks noChangeShapeType="1"/>
          </p:cNvSpPr>
          <p:nvPr/>
        </p:nvSpPr>
        <p:spPr bwMode="auto">
          <a:xfrm>
            <a:off x="2771800" y="5589240"/>
            <a:ext cx="504056" cy="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9" name="Line 55"/>
          <p:cNvSpPr>
            <a:spLocks noChangeShapeType="1"/>
          </p:cNvSpPr>
          <p:nvPr/>
        </p:nvSpPr>
        <p:spPr bwMode="auto">
          <a:xfrm>
            <a:off x="7377801" y="5015449"/>
            <a:ext cx="5063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90" name="组合 78"/>
          <p:cNvGrpSpPr/>
          <p:nvPr/>
        </p:nvGrpSpPr>
        <p:grpSpPr>
          <a:xfrm>
            <a:off x="2121371" y="6165304"/>
            <a:ext cx="506413" cy="431800"/>
            <a:chOff x="1496555" y="4858249"/>
            <a:chExt cx="506413" cy="431800"/>
          </a:xfrm>
        </p:grpSpPr>
        <p:sp>
          <p:nvSpPr>
            <p:cNvPr id="91"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p>
              <a:pPr fontAlgn="ctr"/>
              <a:r>
                <a:rPr kumimoji="1" lang="zh-CN" altLang="en-US" sz="1200" dirty="0" smtClean="0">
                  <a:solidFill>
                    <a:srgbClr val="000000"/>
                  </a:solidFill>
                  <a:latin typeface="Times New Roman"/>
                  <a:ea typeface="黑体"/>
                </a:rPr>
                <a:t>数据</a:t>
              </a:r>
              <a:endParaRPr kumimoji="1" lang="en-US" altLang="zh-CN" sz="1200" dirty="0" smtClean="0">
                <a:solidFill>
                  <a:srgbClr val="000000"/>
                </a:solidFill>
                <a:latin typeface="Times New Roman"/>
                <a:ea typeface="黑体"/>
              </a:endParaRPr>
            </a:p>
            <a:p>
              <a:pPr fontAlgn="ctr"/>
              <a:r>
                <a:rPr kumimoji="1" lang="zh-CN" altLang="en-US" sz="1200" dirty="0" smtClean="0">
                  <a:solidFill>
                    <a:srgbClr val="000000"/>
                  </a:solidFill>
                  <a:latin typeface="Times New Roman"/>
                  <a:ea typeface="黑体"/>
                </a:rPr>
                <a:t>寄存器</a:t>
              </a:r>
              <a:endParaRPr kumimoji="1" lang="zh-CN" altLang="en-US" sz="1200" dirty="0">
                <a:solidFill>
                  <a:srgbClr val="000000"/>
                </a:solidFill>
                <a:latin typeface="Times New Roman"/>
                <a:ea typeface="黑体"/>
              </a:endParaRPr>
            </a:p>
          </p:txBody>
        </p:sp>
        <p:grpSp>
          <p:nvGrpSpPr>
            <p:cNvPr id="92" name="组合 80"/>
            <p:cNvGrpSpPr/>
            <p:nvPr/>
          </p:nvGrpSpPr>
          <p:grpSpPr>
            <a:xfrm flipV="1">
              <a:off x="1547664" y="4865099"/>
              <a:ext cx="72008" cy="80540"/>
              <a:chOff x="287524" y="3070225"/>
              <a:chExt cx="72008" cy="80540"/>
            </a:xfrm>
          </p:grpSpPr>
          <p:cxnSp>
            <p:nvCxnSpPr>
              <p:cNvPr id="93" name="直接连接符 9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95" name="Line 164"/>
          <p:cNvSpPr>
            <a:spLocks noChangeShapeType="1"/>
          </p:cNvSpPr>
          <p:nvPr/>
        </p:nvSpPr>
        <p:spPr bwMode="auto">
          <a:xfrm flipH="1" flipV="1">
            <a:off x="8676456" y="5228356"/>
            <a:ext cx="0" cy="15850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6" name="Line 253"/>
          <p:cNvSpPr>
            <a:spLocks noChangeShapeType="1"/>
          </p:cNvSpPr>
          <p:nvPr/>
        </p:nvSpPr>
        <p:spPr bwMode="auto">
          <a:xfrm>
            <a:off x="2411760" y="6813376"/>
            <a:ext cx="62646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7" name="Line 164"/>
          <p:cNvSpPr>
            <a:spLocks noChangeShapeType="1"/>
          </p:cNvSpPr>
          <p:nvPr/>
        </p:nvSpPr>
        <p:spPr bwMode="auto">
          <a:xfrm flipV="1">
            <a:off x="2411760" y="6597352"/>
            <a:ext cx="0" cy="216024"/>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8" name="Line 48"/>
          <p:cNvSpPr>
            <a:spLocks noChangeShapeType="1"/>
          </p:cNvSpPr>
          <p:nvPr/>
        </p:nvSpPr>
        <p:spPr bwMode="auto">
          <a:xfrm flipH="1">
            <a:off x="2411757" y="5733256"/>
            <a:ext cx="2"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9" name="Line 126"/>
          <p:cNvSpPr>
            <a:spLocks noChangeShapeType="1"/>
          </p:cNvSpPr>
          <p:nvPr/>
        </p:nvSpPr>
        <p:spPr bwMode="auto">
          <a:xfrm>
            <a:off x="2411760" y="5733256"/>
            <a:ext cx="864096" cy="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0" name="组合 175"/>
          <p:cNvGrpSpPr/>
          <p:nvPr/>
        </p:nvGrpSpPr>
        <p:grpSpPr>
          <a:xfrm>
            <a:off x="7884114" y="4707736"/>
            <a:ext cx="648000" cy="1296988"/>
            <a:chOff x="3312847" y="4365104"/>
            <a:chExt cx="684861" cy="1296988"/>
          </a:xfrm>
        </p:grpSpPr>
        <p:sp>
          <p:nvSpPr>
            <p:cNvPr id="101"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数据</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2"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03"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ReadData</a:t>
              </a:r>
              <a:endParaRPr lang="en-US" altLang="zh-CN" sz="1000" b="0" dirty="0">
                <a:solidFill>
                  <a:srgbClr val="000000"/>
                </a:solidFill>
              </a:endParaRPr>
            </a:p>
          </p:txBody>
        </p:sp>
        <p:sp>
          <p:nvSpPr>
            <p:cNvPr id="104"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grpSp>
      <p:sp>
        <p:nvSpPr>
          <p:cNvPr id="105" name="Line 186"/>
          <p:cNvSpPr>
            <a:spLocks noChangeShapeType="1"/>
          </p:cNvSpPr>
          <p:nvPr/>
        </p:nvSpPr>
        <p:spPr bwMode="auto">
          <a:xfrm>
            <a:off x="8532114" y="5220259"/>
            <a:ext cx="14434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6" name="Group 30"/>
          <p:cNvGrpSpPr>
            <a:grpSpLocks/>
          </p:cNvGrpSpPr>
          <p:nvPr/>
        </p:nvGrpSpPr>
        <p:grpSpPr bwMode="auto">
          <a:xfrm>
            <a:off x="3492056" y="5517256"/>
            <a:ext cx="288000" cy="216000"/>
            <a:chOff x="2064" y="2931"/>
            <a:chExt cx="136" cy="227"/>
          </a:xfrm>
        </p:grpSpPr>
        <p:sp>
          <p:nvSpPr>
            <p:cNvPr id="107"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8"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9"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110" name="AutoShape 155"/>
          <p:cNvSpPr>
            <a:spLocks noChangeArrowheads="1"/>
          </p:cNvSpPr>
          <p:nvPr/>
        </p:nvSpPr>
        <p:spPr bwMode="auto">
          <a:xfrm>
            <a:off x="7560056" y="498621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1" name="AutoShape 153"/>
          <p:cNvSpPr>
            <a:spLocks noChangeArrowheads="1"/>
          </p:cNvSpPr>
          <p:nvPr/>
        </p:nvSpPr>
        <p:spPr bwMode="auto">
          <a:xfrm>
            <a:off x="5112056" y="5184216"/>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2" name="Line 160"/>
          <p:cNvSpPr>
            <a:spLocks noChangeShapeType="1"/>
          </p:cNvSpPr>
          <p:nvPr/>
        </p:nvSpPr>
        <p:spPr bwMode="auto">
          <a:xfrm flipV="1">
            <a:off x="5148056" y="5733256"/>
            <a:ext cx="27363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3" name="Line 73"/>
          <p:cNvSpPr>
            <a:spLocks noChangeShapeType="1"/>
          </p:cNvSpPr>
          <p:nvPr/>
        </p:nvSpPr>
        <p:spPr bwMode="auto">
          <a:xfrm rot="16200000" flipH="1">
            <a:off x="4896037" y="5481228"/>
            <a:ext cx="50405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4" name="Line 48"/>
          <p:cNvSpPr>
            <a:spLocks noChangeShapeType="1"/>
          </p:cNvSpPr>
          <p:nvPr/>
        </p:nvSpPr>
        <p:spPr bwMode="auto">
          <a:xfrm>
            <a:off x="2915816" y="3789040"/>
            <a:ext cx="0" cy="1512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5" name="Line 47"/>
          <p:cNvSpPr>
            <a:spLocks noChangeShapeType="1"/>
          </p:cNvSpPr>
          <p:nvPr/>
        </p:nvSpPr>
        <p:spPr bwMode="auto">
          <a:xfrm flipV="1">
            <a:off x="2915816" y="3789040"/>
            <a:ext cx="27363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6" name="Line 164"/>
          <p:cNvSpPr>
            <a:spLocks noChangeShapeType="1"/>
          </p:cNvSpPr>
          <p:nvPr/>
        </p:nvSpPr>
        <p:spPr bwMode="auto">
          <a:xfrm flipV="1">
            <a:off x="6444208" y="3573016"/>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1" name="Line 164"/>
          <p:cNvSpPr>
            <a:spLocks noChangeShapeType="1"/>
          </p:cNvSpPr>
          <p:nvPr/>
        </p:nvSpPr>
        <p:spPr bwMode="auto">
          <a:xfrm flipH="1" flipV="1">
            <a:off x="6588224" y="3140968"/>
            <a:ext cx="0"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2" name="Line 48"/>
          <p:cNvSpPr>
            <a:spLocks noChangeShapeType="1"/>
          </p:cNvSpPr>
          <p:nvPr/>
        </p:nvSpPr>
        <p:spPr bwMode="auto">
          <a:xfrm>
            <a:off x="3059832" y="3789040"/>
            <a:ext cx="0" cy="8640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3" name="Line 48"/>
          <p:cNvSpPr>
            <a:spLocks noChangeShapeType="1"/>
          </p:cNvSpPr>
          <p:nvPr/>
        </p:nvSpPr>
        <p:spPr bwMode="auto">
          <a:xfrm>
            <a:off x="3203848" y="3789040"/>
            <a:ext cx="0"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4" name="AutoShape 158"/>
          <p:cNvSpPr>
            <a:spLocks noChangeArrowheads="1"/>
          </p:cNvSpPr>
          <p:nvPr/>
        </p:nvSpPr>
        <p:spPr bwMode="auto">
          <a:xfrm>
            <a:off x="3017685" y="4623226"/>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5" name="AutoShape 158"/>
          <p:cNvSpPr>
            <a:spLocks noChangeArrowheads="1"/>
          </p:cNvSpPr>
          <p:nvPr/>
        </p:nvSpPr>
        <p:spPr bwMode="auto">
          <a:xfrm>
            <a:off x="3162465" y="4190608"/>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6" name="Line 164"/>
          <p:cNvSpPr>
            <a:spLocks noChangeShapeType="1"/>
          </p:cNvSpPr>
          <p:nvPr/>
        </p:nvSpPr>
        <p:spPr bwMode="auto">
          <a:xfrm flipV="1">
            <a:off x="6444208" y="3789040"/>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7" name="Line 164"/>
          <p:cNvSpPr>
            <a:spLocks noChangeShapeType="1"/>
          </p:cNvSpPr>
          <p:nvPr/>
        </p:nvSpPr>
        <p:spPr bwMode="auto">
          <a:xfrm flipH="1" flipV="1">
            <a:off x="6588224" y="3789040"/>
            <a:ext cx="0" cy="23042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8" name="任意多边形 127"/>
          <p:cNvSpPr/>
          <p:nvPr/>
        </p:nvSpPr>
        <p:spPr bwMode="auto">
          <a:xfrm>
            <a:off x="3276056" y="5517280"/>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sp>
        <p:nvSpPr>
          <p:cNvPr id="129" name="Line 263"/>
          <p:cNvSpPr>
            <a:spLocks noChangeShapeType="1"/>
          </p:cNvSpPr>
          <p:nvPr/>
        </p:nvSpPr>
        <p:spPr bwMode="auto">
          <a:xfrm>
            <a:off x="3059832" y="6093296"/>
            <a:ext cx="3528392"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0" name="Line 126"/>
          <p:cNvSpPr>
            <a:spLocks noChangeShapeType="1"/>
          </p:cNvSpPr>
          <p:nvPr/>
        </p:nvSpPr>
        <p:spPr bwMode="auto">
          <a:xfrm>
            <a:off x="3059832" y="5877272"/>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1" name="Line 9"/>
          <p:cNvSpPr>
            <a:spLocks noChangeShapeType="1"/>
          </p:cNvSpPr>
          <p:nvPr/>
        </p:nvSpPr>
        <p:spPr bwMode="auto">
          <a:xfrm flipV="1">
            <a:off x="3059832" y="5877272"/>
            <a:ext cx="0" cy="2160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2" name="Line 145"/>
          <p:cNvSpPr>
            <a:spLocks noChangeShapeType="1"/>
          </p:cNvSpPr>
          <p:nvPr/>
        </p:nvSpPr>
        <p:spPr bwMode="auto">
          <a:xfrm>
            <a:off x="4857359" y="3719041"/>
            <a:ext cx="144463"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3" name="Text Box 146"/>
          <p:cNvSpPr txBox="1">
            <a:spLocks noChangeArrowheads="1"/>
          </p:cNvSpPr>
          <p:nvPr/>
        </p:nvSpPr>
        <p:spPr bwMode="auto">
          <a:xfrm>
            <a:off x="4857359" y="3680941"/>
            <a:ext cx="215900"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26</a:t>
            </a:r>
          </a:p>
        </p:txBody>
      </p:sp>
      <p:sp>
        <p:nvSpPr>
          <p:cNvPr id="134" name="Line 29"/>
          <p:cNvSpPr>
            <a:spLocks noChangeShapeType="1"/>
          </p:cNvSpPr>
          <p:nvPr/>
        </p:nvSpPr>
        <p:spPr bwMode="auto">
          <a:xfrm flipV="1">
            <a:off x="3563150" y="5076216"/>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5" name="Line 126"/>
          <p:cNvSpPr>
            <a:spLocks noChangeShapeType="1"/>
          </p:cNvSpPr>
          <p:nvPr/>
        </p:nvSpPr>
        <p:spPr bwMode="auto">
          <a:xfrm flipV="1">
            <a:off x="3131350" y="5229200"/>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6" name="Text Box 127"/>
          <p:cNvSpPr txBox="1">
            <a:spLocks noChangeArrowheads="1"/>
          </p:cNvSpPr>
          <p:nvPr/>
        </p:nvSpPr>
        <p:spPr bwMode="auto">
          <a:xfrm>
            <a:off x="2986888" y="5209133"/>
            <a:ext cx="1444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1F</a:t>
            </a:r>
          </a:p>
        </p:txBody>
      </p:sp>
      <p:sp>
        <p:nvSpPr>
          <p:cNvPr id="137" name="任意多边形 136"/>
          <p:cNvSpPr/>
          <p:nvPr/>
        </p:nvSpPr>
        <p:spPr bwMode="auto">
          <a:xfrm>
            <a:off x="3347888" y="4869208"/>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grpSp>
        <p:nvGrpSpPr>
          <p:cNvPr id="117" name="Group 97"/>
          <p:cNvGrpSpPr>
            <a:grpSpLocks/>
          </p:cNvGrpSpPr>
          <p:nvPr/>
        </p:nvGrpSpPr>
        <p:grpSpPr bwMode="auto">
          <a:xfrm>
            <a:off x="3059913" y="4657254"/>
            <a:ext cx="287337" cy="247650"/>
            <a:chOff x="4286" y="1525"/>
            <a:chExt cx="362" cy="272"/>
          </a:xfrm>
        </p:grpSpPr>
        <p:sp>
          <p:nvSpPr>
            <p:cNvPr id="139"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grpSp>
      <p:sp>
        <p:nvSpPr>
          <p:cNvPr id="141" name="AutoShape 147"/>
          <p:cNvSpPr>
            <a:spLocks noChangeArrowheads="1"/>
          </p:cNvSpPr>
          <p:nvPr/>
        </p:nvSpPr>
        <p:spPr bwMode="auto">
          <a:xfrm>
            <a:off x="3024988" y="4619154"/>
            <a:ext cx="71437"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2" name="Text Box 170"/>
          <p:cNvSpPr txBox="1">
            <a:spLocks noChangeArrowheads="1"/>
          </p:cNvSpPr>
          <p:nvPr/>
        </p:nvSpPr>
        <p:spPr bwMode="auto">
          <a:xfrm>
            <a:off x="3167863" y="4760441"/>
            <a:ext cx="21590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118" name="组合 300"/>
          <p:cNvGrpSpPr/>
          <p:nvPr/>
        </p:nvGrpSpPr>
        <p:grpSpPr>
          <a:xfrm flipV="1">
            <a:off x="8316416" y="4725144"/>
            <a:ext cx="72008" cy="80540"/>
            <a:chOff x="287524" y="3070225"/>
            <a:chExt cx="72008" cy="80540"/>
          </a:xfrm>
        </p:grpSpPr>
        <p:cxnSp>
          <p:nvCxnSpPr>
            <p:cNvPr id="148" name="直接连接符 14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49" name="直接连接符 14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0" name="矩形 149"/>
          <p:cNvSpPr/>
          <p:nvPr/>
        </p:nvSpPr>
        <p:spPr bwMode="auto">
          <a:xfrm>
            <a:off x="6732316" y="2852928"/>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a:solidFill>
                  <a:srgbClr val="000000"/>
                </a:solidFill>
                <a:latin typeface="Cambria" pitchFamily="18" charset="0"/>
                <a:sym typeface="Wingdings" pitchFamily="2" charset="2"/>
              </a:rPr>
              <a:t>EPC</a:t>
            </a:r>
            <a:endParaRPr kumimoji="1" lang="zh-CN" altLang="en-US" sz="1000" dirty="0">
              <a:solidFill>
                <a:srgbClr val="000000"/>
              </a:solidFill>
              <a:latin typeface="Cambria" pitchFamily="18" charset="0"/>
              <a:sym typeface="Wingdings" pitchFamily="2" charset="2"/>
            </a:endParaRPr>
          </a:p>
        </p:txBody>
      </p:sp>
      <p:grpSp>
        <p:nvGrpSpPr>
          <p:cNvPr id="119" name="组合 300"/>
          <p:cNvGrpSpPr/>
          <p:nvPr/>
        </p:nvGrpSpPr>
        <p:grpSpPr>
          <a:xfrm>
            <a:off x="7164376" y="3060420"/>
            <a:ext cx="72008" cy="80540"/>
            <a:chOff x="287524" y="3070225"/>
            <a:chExt cx="72008" cy="80540"/>
          </a:xfrm>
        </p:grpSpPr>
        <p:cxnSp>
          <p:nvCxnSpPr>
            <p:cNvPr id="152" name="直接连接符 15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3" name="直接连接符 15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5" name="Line 164"/>
          <p:cNvSpPr>
            <a:spLocks noChangeShapeType="1"/>
          </p:cNvSpPr>
          <p:nvPr/>
        </p:nvSpPr>
        <p:spPr bwMode="auto">
          <a:xfrm flipV="1">
            <a:off x="7308380" y="3002580"/>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6" name="Line 164"/>
          <p:cNvSpPr>
            <a:spLocks noChangeShapeType="1"/>
          </p:cNvSpPr>
          <p:nvPr/>
        </p:nvSpPr>
        <p:spPr bwMode="auto">
          <a:xfrm flipH="1" flipV="1">
            <a:off x="7452400" y="2996940"/>
            <a:ext cx="0" cy="122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7" name="Line 164"/>
          <p:cNvSpPr>
            <a:spLocks noChangeShapeType="1"/>
          </p:cNvSpPr>
          <p:nvPr/>
        </p:nvSpPr>
        <p:spPr bwMode="auto">
          <a:xfrm>
            <a:off x="5436072" y="4221088"/>
            <a:ext cx="2016328" cy="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8" name="Line 9"/>
          <p:cNvSpPr>
            <a:spLocks noChangeShapeType="1"/>
          </p:cNvSpPr>
          <p:nvPr/>
        </p:nvSpPr>
        <p:spPr bwMode="auto">
          <a:xfrm flipV="1">
            <a:off x="5436096" y="3969088"/>
            <a:ext cx="0" cy="252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9" name="Line 55"/>
          <p:cNvSpPr>
            <a:spLocks noChangeShapeType="1"/>
          </p:cNvSpPr>
          <p:nvPr/>
        </p:nvSpPr>
        <p:spPr bwMode="auto">
          <a:xfrm>
            <a:off x="5444480" y="396906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0" name="Line 47"/>
          <p:cNvSpPr>
            <a:spLocks noChangeShapeType="1"/>
          </p:cNvSpPr>
          <p:nvPr/>
        </p:nvSpPr>
        <p:spPr bwMode="auto">
          <a:xfrm flipV="1">
            <a:off x="1116272" y="2996940"/>
            <a:ext cx="5616000" cy="12"/>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1" name="Line 164"/>
          <p:cNvSpPr>
            <a:spLocks noChangeShapeType="1"/>
          </p:cNvSpPr>
          <p:nvPr/>
        </p:nvSpPr>
        <p:spPr bwMode="auto">
          <a:xfrm flipV="1">
            <a:off x="1109806" y="2996952"/>
            <a:ext cx="0" cy="57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3" name="AutoShape 150"/>
          <p:cNvSpPr>
            <a:spLocks noChangeArrowheads="1"/>
          </p:cNvSpPr>
          <p:nvPr/>
        </p:nvSpPr>
        <p:spPr bwMode="auto">
          <a:xfrm>
            <a:off x="1079612" y="353701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120" name="组合 279"/>
          <p:cNvGrpSpPr/>
          <p:nvPr/>
        </p:nvGrpSpPr>
        <p:grpSpPr>
          <a:xfrm>
            <a:off x="5652120" y="3248980"/>
            <a:ext cx="792088" cy="864000"/>
            <a:chOff x="3132139" y="4437112"/>
            <a:chExt cx="863600" cy="1555229"/>
          </a:xfrm>
        </p:grpSpPr>
        <p:sp>
          <p:nvSpPr>
            <p:cNvPr id="165"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nchor="t"/>
            <a:lstStyle/>
            <a:p>
              <a:pPr algn="ctr" fontAlgn="ctr">
                <a:spcBef>
                  <a:spcPct val="0"/>
                </a:spcBef>
                <a:spcAft>
                  <a:spcPct val="0"/>
                </a:spcAft>
              </a:pPr>
              <a:r>
                <a:rPr kumimoji="1" lang="en-US" altLang="zh-CN" sz="1100" dirty="0" smtClean="0">
                  <a:solidFill>
                    <a:srgbClr val="000000"/>
                  </a:solidFill>
                  <a:latin typeface="黑体" pitchFamily="49" charset="-122"/>
                  <a:ea typeface="黑体" pitchFamily="49" charset="-122"/>
                </a:rPr>
                <a:t>PC</a:t>
              </a:r>
              <a:r>
                <a:rPr kumimoji="1" lang="zh-CN" altLang="en-US" sz="1100" dirty="0" smtClean="0">
                  <a:solidFill>
                    <a:srgbClr val="000000"/>
                  </a:solidFill>
                  <a:latin typeface="黑体" pitchFamily="49" charset="-122"/>
                  <a:ea typeface="黑体" pitchFamily="49" charset="-122"/>
                </a:rPr>
                <a:t>计算</a:t>
              </a:r>
              <a:endParaRPr kumimoji="1" lang="zh-CN" altLang="en-US" sz="1100" dirty="0">
                <a:solidFill>
                  <a:srgbClr val="000000"/>
                </a:solidFill>
                <a:latin typeface="黑体" pitchFamily="49" charset="-122"/>
                <a:ea typeface="黑体" pitchFamily="49" charset="-122"/>
              </a:endParaRPr>
            </a:p>
          </p:txBody>
        </p:sp>
        <p:sp>
          <p:nvSpPr>
            <p:cNvPr id="166"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spcBef>
                  <a:spcPct val="0"/>
                </a:spcBef>
                <a:spcAft>
                  <a:spcPct val="0"/>
                </a:spcAft>
              </a:pPr>
              <a:r>
                <a:rPr lang="en-US" altLang="zh-CN" sz="1000" dirty="0" smtClean="0">
                  <a:solidFill>
                    <a:srgbClr val="000000"/>
                  </a:solidFill>
                </a:rPr>
                <a:t>PC</a:t>
              </a:r>
            </a:p>
            <a:p>
              <a:pPr eaLnBrk="1" fontAlgn="ctr" hangingPunct="1">
                <a:spcBef>
                  <a:spcPct val="0"/>
                </a:spcBef>
                <a:spcAft>
                  <a:spcPct val="0"/>
                </a:spcAft>
              </a:pPr>
              <a:endParaRPr lang="en-US" altLang="zh-CN" sz="500" dirty="0" smtClean="0">
                <a:solidFill>
                  <a:srgbClr val="000000"/>
                </a:solidFill>
              </a:endParaRPr>
            </a:p>
            <a:p>
              <a:pPr algn="l" eaLnBrk="1" fontAlgn="ctr" hangingPunct="1">
                <a:spcBef>
                  <a:spcPct val="0"/>
                </a:spcBef>
                <a:spcAft>
                  <a:spcPct val="0"/>
                </a:spcAft>
              </a:pPr>
              <a:r>
                <a:rPr lang="en-US" altLang="zh-CN" sz="1000" dirty="0" smtClean="0">
                  <a:solidFill>
                    <a:srgbClr val="000000"/>
                  </a:solidFill>
                </a:rPr>
                <a:t>IMM</a:t>
              </a:r>
            </a:p>
            <a:p>
              <a:pPr algn="l" eaLnBrk="1" fontAlgn="ctr" hangingPunct="1">
                <a:spcBef>
                  <a:spcPts val="600"/>
                </a:spcBef>
                <a:spcAft>
                  <a:spcPct val="0"/>
                </a:spcAft>
              </a:pPr>
              <a:r>
                <a:rPr lang="en-US" altLang="zh-CN" sz="1000" dirty="0" smtClean="0">
                  <a:solidFill>
                    <a:srgbClr val="000000"/>
                  </a:solidFill>
                </a:rPr>
                <a:t>EPC</a:t>
              </a:r>
              <a:endParaRPr lang="en-US" altLang="zh-CN" sz="1000" dirty="0">
                <a:solidFill>
                  <a:srgbClr val="000000"/>
                </a:solidFill>
              </a:endParaRPr>
            </a:p>
          </p:txBody>
        </p:sp>
        <p:sp>
          <p:nvSpPr>
            <p:cNvPr id="167"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dirty="0" smtClean="0">
                  <a:solidFill>
                    <a:srgbClr val="000000"/>
                  </a:solidFill>
                </a:rPr>
                <a:t>NPC</a:t>
              </a:r>
            </a:p>
            <a:p>
              <a:pPr eaLnBrk="1" fontAlgn="ctr" hangingPunct="1">
                <a:spcBef>
                  <a:spcPct val="0"/>
                </a:spcBef>
                <a:spcAft>
                  <a:spcPct val="0"/>
                </a:spcAft>
              </a:pPr>
              <a:endParaRPr lang="en-US" altLang="zh-CN" sz="200" dirty="0" smtClean="0">
                <a:solidFill>
                  <a:srgbClr val="000000"/>
                </a:solidFill>
              </a:endParaRPr>
            </a:p>
            <a:p>
              <a:pPr algn="r" eaLnBrk="1" fontAlgn="ctr" hangingPunct="1">
                <a:spcBef>
                  <a:spcPct val="0"/>
                </a:spcBef>
                <a:spcAft>
                  <a:spcPct val="0"/>
                </a:spcAft>
              </a:pPr>
              <a:endParaRPr lang="en-US" altLang="zh-CN" sz="300" dirty="0" smtClean="0">
                <a:solidFill>
                  <a:srgbClr val="000000"/>
                </a:solidFill>
              </a:endParaRPr>
            </a:p>
            <a:p>
              <a:pPr algn="r" eaLnBrk="1" fontAlgn="ctr" hangingPunct="1">
                <a:spcBef>
                  <a:spcPct val="0"/>
                </a:spcBef>
                <a:spcAft>
                  <a:spcPct val="0"/>
                </a:spcAft>
              </a:pPr>
              <a:r>
                <a:rPr lang="en-US" altLang="zh-CN" sz="1000" dirty="0" smtClean="0">
                  <a:solidFill>
                    <a:srgbClr val="000000"/>
                  </a:solidFill>
                </a:rPr>
                <a:t>PC+4</a:t>
              </a:r>
              <a:endParaRPr lang="en-US" altLang="zh-CN" sz="1000" dirty="0">
                <a:solidFill>
                  <a:srgbClr val="000000"/>
                </a:solidFill>
              </a:endParaRPr>
            </a:p>
          </p:txBody>
        </p:sp>
      </p:grpSp>
      <p:sp>
        <p:nvSpPr>
          <p:cNvPr id="169" name="矩形 168"/>
          <p:cNvSpPr/>
          <p:nvPr/>
        </p:nvSpPr>
        <p:spPr bwMode="auto">
          <a:xfrm>
            <a:off x="7740440" y="393307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CAUSE</a:t>
            </a:r>
            <a:endParaRPr kumimoji="1" lang="zh-CN" altLang="en-US" sz="1000" dirty="0">
              <a:solidFill>
                <a:srgbClr val="000000"/>
              </a:solidFill>
              <a:latin typeface="Cambria" pitchFamily="18" charset="0"/>
              <a:sym typeface="Wingdings" pitchFamily="2" charset="2"/>
            </a:endParaRPr>
          </a:p>
        </p:txBody>
      </p:sp>
      <p:grpSp>
        <p:nvGrpSpPr>
          <p:cNvPr id="138" name="组合 300"/>
          <p:cNvGrpSpPr/>
          <p:nvPr/>
        </p:nvGrpSpPr>
        <p:grpSpPr>
          <a:xfrm>
            <a:off x="8172500" y="4140570"/>
            <a:ext cx="72008" cy="80540"/>
            <a:chOff x="287524" y="3070225"/>
            <a:chExt cx="72008" cy="80540"/>
          </a:xfrm>
        </p:grpSpPr>
        <p:cxnSp>
          <p:nvCxnSpPr>
            <p:cNvPr id="171" name="直接连接符 170"/>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2" name="直接连接符 171"/>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70" name="Line 164"/>
          <p:cNvSpPr>
            <a:spLocks noChangeShapeType="1"/>
          </p:cNvSpPr>
          <p:nvPr/>
        </p:nvSpPr>
        <p:spPr bwMode="auto">
          <a:xfrm flipH="1" flipV="1">
            <a:off x="7812450" y="3645030"/>
            <a:ext cx="0" cy="28787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74" name="Line 164"/>
          <p:cNvSpPr>
            <a:spLocks noChangeShapeType="1"/>
          </p:cNvSpPr>
          <p:nvPr/>
        </p:nvSpPr>
        <p:spPr bwMode="auto">
          <a:xfrm flipH="1" flipV="1">
            <a:off x="8244510" y="3645200"/>
            <a:ext cx="0" cy="28787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77" name="TextBox 176"/>
          <p:cNvSpPr txBox="1"/>
          <p:nvPr/>
        </p:nvSpPr>
        <p:spPr>
          <a:xfrm>
            <a:off x="7538970" y="2924930"/>
            <a:ext cx="1569660" cy="646331"/>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dirty="0" smtClean="0"/>
              <a:t>IP[7:2]</a:t>
            </a:r>
            <a:endParaRPr lang="zh-CN" altLang="en-US" dirty="0"/>
          </a:p>
        </p:txBody>
      </p:sp>
      <p:pic>
        <p:nvPicPr>
          <p:cNvPr id="101378" name="Picture 2"/>
          <p:cNvPicPr>
            <a:picLocks noChangeAspect="1" noChangeArrowheads="1"/>
          </p:cNvPicPr>
          <p:nvPr/>
        </p:nvPicPr>
        <p:blipFill rotWithShape="1">
          <a:blip r:embed="rId2" cstate="print"/>
          <a:srcRect b="30214"/>
          <a:stretch/>
        </p:blipFill>
        <p:spPr bwMode="auto">
          <a:xfrm>
            <a:off x="1043510" y="2204830"/>
            <a:ext cx="7239000" cy="576080"/>
          </a:xfrm>
          <a:prstGeom prst="rect">
            <a:avLst/>
          </a:prstGeom>
          <a:noFill/>
          <a:ln w="9525">
            <a:noFill/>
            <a:miter lim="800000"/>
            <a:headEnd/>
            <a:tailEnd/>
          </a:ln>
        </p:spPr>
      </p:pic>
      <p:sp>
        <p:nvSpPr>
          <p:cNvPr id="179" name="圆角矩形 178"/>
          <p:cNvSpPr/>
          <p:nvPr/>
        </p:nvSpPr>
        <p:spPr bwMode="auto">
          <a:xfrm>
            <a:off x="4644010" y="2204830"/>
            <a:ext cx="1368190" cy="57608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80" name="矩形 179"/>
          <p:cNvSpPr/>
          <p:nvPr/>
        </p:nvSpPr>
        <p:spPr bwMode="auto">
          <a:xfrm>
            <a:off x="1043510" y="2420860"/>
            <a:ext cx="367251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indent="-342900" algn="ctr">
              <a:spcBef>
                <a:spcPct val="20000"/>
              </a:spcBef>
              <a:buClr>
                <a:srgbClr val="FF9900"/>
              </a:buClr>
            </a:pPr>
            <a:endParaRPr lang="zh-CN" altLang="en-US" sz="2800" b="0" smtClean="0">
              <a:solidFill>
                <a:schemeClr val="tx1"/>
              </a:solidFill>
              <a:ea typeface="宋体" charset="-122"/>
              <a:sym typeface="Wingdings" pitchFamily="2" charset="2"/>
            </a:endParaRPr>
          </a:p>
        </p:txBody>
      </p:sp>
      <p:sp>
        <p:nvSpPr>
          <p:cNvPr id="181" name="矩形 180"/>
          <p:cNvSpPr/>
          <p:nvPr/>
        </p:nvSpPr>
        <p:spPr bwMode="auto">
          <a:xfrm>
            <a:off x="5868180" y="2420860"/>
            <a:ext cx="237633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73" name="圆角矩形 172"/>
          <p:cNvSpPr/>
          <p:nvPr/>
        </p:nvSpPr>
        <p:spPr bwMode="auto">
          <a:xfrm>
            <a:off x="7631494" y="3849725"/>
            <a:ext cx="756930" cy="46252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43" name="灯片编号占位符 142"/>
          <p:cNvSpPr>
            <a:spLocks noGrp="1"/>
          </p:cNvSpPr>
          <p:nvPr>
            <p:ph type="sldNum" sz="quarter" idx="12"/>
          </p:nvPr>
        </p:nvSpPr>
        <p:spPr/>
        <p:txBody>
          <a:bodyPr/>
          <a:lstStyle/>
          <a:p>
            <a:pPr>
              <a:defRPr/>
            </a:pPr>
            <a:fld id="{CCAB7470-36C3-48E9-9C61-02DD9BA30DA6}" type="slidenum">
              <a:rPr lang="en-US" altLang="zh-CN" smtClean="0"/>
              <a:pPr>
                <a:defRPr/>
              </a:pPr>
              <a:t>13</a:t>
            </a:fld>
            <a:endParaRPr lang="en-US" altLang="zh-CN" dirty="0"/>
          </a:p>
        </p:txBody>
      </p:sp>
    </p:spTree>
    <p:extLst>
      <p:ext uri="{BB962C8B-B14F-4D97-AF65-F5344CB8AC3E}">
        <p14:creationId xmlns:p14="http://schemas.microsoft.com/office/powerpoint/2010/main" val="2344876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1772770"/>
            <a:ext cx="72771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内容占位符 1"/>
          <p:cNvSpPr>
            <a:spLocks noGrp="1"/>
          </p:cNvSpPr>
          <p:nvPr>
            <p:ph idx="1"/>
          </p:nvPr>
        </p:nvSpPr>
        <p:spPr/>
        <p:txBody>
          <a:bodyPr/>
          <a:lstStyle/>
          <a:p>
            <a:r>
              <a:rPr lang="en-US" altLang="zh-CN" sz="2800" dirty="0" smtClean="0">
                <a:solidFill>
                  <a:srgbClr val="000000"/>
                </a:solidFill>
              </a:rPr>
              <a:t>IM[7:2]</a:t>
            </a:r>
            <a:r>
              <a:rPr lang="zh-CN" altLang="en-US" sz="2800" dirty="0">
                <a:solidFill>
                  <a:srgbClr val="000000"/>
                </a:solidFill>
              </a:rPr>
              <a:t>：</a:t>
            </a:r>
            <a:r>
              <a:rPr lang="zh-CN" altLang="en-US" sz="2800" dirty="0" smtClean="0">
                <a:solidFill>
                  <a:srgbClr val="000000"/>
                </a:solidFill>
              </a:rPr>
              <a:t>中断屏蔽，对应</a:t>
            </a:r>
            <a:r>
              <a:rPr lang="en-US" altLang="zh-CN" sz="2800" dirty="0" smtClean="0">
                <a:solidFill>
                  <a:srgbClr val="000000"/>
                </a:solidFill>
              </a:rPr>
              <a:t>6</a:t>
            </a:r>
            <a:r>
              <a:rPr lang="zh-CN" altLang="en-US" sz="2800" dirty="0" smtClean="0">
                <a:solidFill>
                  <a:srgbClr val="000000"/>
                </a:solidFill>
              </a:rPr>
              <a:t>个硬件中断</a:t>
            </a:r>
            <a:endParaRPr lang="en-US" altLang="zh-CN" sz="2800" dirty="0" smtClean="0">
              <a:solidFill>
                <a:srgbClr val="000000"/>
              </a:solidFill>
            </a:endParaRPr>
          </a:p>
          <a:p>
            <a:pPr lvl="1"/>
            <a:r>
              <a:rPr lang="en-US" altLang="zh-CN" sz="2400" dirty="0" smtClean="0">
                <a:solidFill>
                  <a:srgbClr val="000000"/>
                </a:solidFill>
              </a:rPr>
              <a:t>1</a:t>
            </a:r>
            <a:r>
              <a:rPr lang="zh-CN" altLang="en-US" sz="2400" dirty="0" smtClean="0">
                <a:solidFill>
                  <a:srgbClr val="000000"/>
                </a:solidFill>
              </a:rPr>
              <a:t>：使能，</a:t>
            </a:r>
            <a:r>
              <a:rPr lang="en-US" altLang="zh-CN" sz="2400" dirty="0" smtClean="0">
                <a:solidFill>
                  <a:srgbClr val="000000"/>
                </a:solidFill>
              </a:rPr>
              <a:t>0</a:t>
            </a:r>
            <a:r>
              <a:rPr lang="zh-CN" altLang="en-US" sz="2400" dirty="0" smtClean="0">
                <a:solidFill>
                  <a:srgbClr val="000000"/>
                </a:solidFill>
              </a:rPr>
              <a:t>：禁止</a:t>
            </a:r>
            <a:endParaRPr lang="en-US" altLang="zh-CN" sz="2400" dirty="0" smtClean="0">
              <a:solidFill>
                <a:srgbClr val="000000"/>
              </a:solidFill>
            </a:endParaRPr>
          </a:p>
        </p:txBody>
      </p:sp>
      <p:sp>
        <p:nvSpPr>
          <p:cNvPr id="3" name="标题 2"/>
          <p:cNvSpPr>
            <a:spLocks noGrp="1"/>
          </p:cNvSpPr>
          <p:nvPr>
            <p:ph type="title"/>
          </p:nvPr>
        </p:nvSpPr>
        <p:spPr/>
        <p:txBody>
          <a:bodyPr/>
          <a:lstStyle/>
          <a:p>
            <a:r>
              <a:rPr lang="zh-CN" altLang="en-US" dirty="0" smtClean="0"/>
              <a:t>增加</a:t>
            </a:r>
            <a:r>
              <a:rPr lang="en-US" altLang="zh-CN" dirty="0" smtClean="0"/>
              <a:t>SR</a:t>
            </a:r>
            <a:r>
              <a:rPr lang="zh-CN" altLang="en-US" dirty="0" smtClean="0"/>
              <a:t>寄存器</a:t>
            </a:r>
            <a:r>
              <a:rPr lang="en-US" altLang="zh-CN" dirty="0" smtClean="0"/>
              <a:t>(1)</a:t>
            </a:r>
            <a:endParaRPr lang="zh-CN" altLang="en-US" dirty="0"/>
          </a:p>
        </p:txBody>
      </p:sp>
      <p:sp>
        <p:nvSpPr>
          <p:cNvPr id="168" name="矩形 167"/>
          <p:cNvSpPr/>
          <p:nvPr/>
        </p:nvSpPr>
        <p:spPr bwMode="auto">
          <a:xfrm>
            <a:off x="0" y="6525344"/>
            <a:ext cx="9144000" cy="332656"/>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 name="Line 46"/>
          <p:cNvSpPr>
            <a:spLocks noChangeShapeType="1"/>
          </p:cNvSpPr>
          <p:nvPr/>
        </p:nvSpPr>
        <p:spPr bwMode="auto">
          <a:xfrm>
            <a:off x="2770988" y="46540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 name="Line 96"/>
          <p:cNvSpPr>
            <a:spLocks noChangeShapeType="1"/>
          </p:cNvSpPr>
          <p:nvPr/>
        </p:nvSpPr>
        <p:spPr bwMode="auto">
          <a:xfrm>
            <a:off x="2770988" y="42222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 name="Line 106"/>
          <p:cNvSpPr>
            <a:spLocks noChangeShapeType="1"/>
          </p:cNvSpPr>
          <p:nvPr/>
        </p:nvSpPr>
        <p:spPr bwMode="auto">
          <a:xfrm flipV="1">
            <a:off x="1908056" y="4572216"/>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 name="Line 134"/>
          <p:cNvSpPr>
            <a:spLocks noChangeShapeType="1"/>
          </p:cNvSpPr>
          <p:nvPr/>
        </p:nvSpPr>
        <p:spPr bwMode="auto">
          <a:xfrm flipV="1">
            <a:off x="612056" y="4219088"/>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 name="Line 135"/>
          <p:cNvSpPr>
            <a:spLocks noChangeShapeType="1"/>
          </p:cNvSpPr>
          <p:nvPr/>
        </p:nvSpPr>
        <p:spPr bwMode="auto">
          <a:xfrm>
            <a:off x="971601" y="4222278"/>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 name="Rectangle 12"/>
          <p:cNvSpPr>
            <a:spLocks noChangeArrowheads="1"/>
          </p:cNvSpPr>
          <p:nvPr/>
        </p:nvSpPr>
        <p:spPr bwMode="auto">
          <a:xfrm>
            <a:off x="1336525" y="3860204"/>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指令</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 name="Text Box 13"/>
          <p:cNvSpPr txBox="1">
            <a:spLocks noChangeArrowheads="1"/>
          </p:cNvSpPr>
          <p:nvPr/>
        </p:nvSpPr>
        <p:spPr bwMode="auto">
          <a:xfrm>
            <a:off x="1389285" y="4164040"/>
            <a:ext cx="499427" cy="16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1" name="Text Box 13"/>
          <p:cNvSpPr txBox="1">
            <a:spLocks noChangeArrowheads="1"/>
          </p:cNvSpPr>
          <p:nvPr/>
        </p:nvSpPr>
        <p:spPr bwMode="auto">
          <a:xfrm>
            <a:off x="1638998" y="4487134"/>
            <a:ext cx="249715" cy="16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12" name="Rectangle 3"/>
          <p:cNvSpPr>
            <a:spLocks noChangeArrowheads="1"/>
          </p:cNvSpPr>
          <p:nvPr/>
        </p:nvSpPr>
        <p:spPr bwMode="auto">
          <a:xfrm>
            <a:off x="755576" y="3789040"/>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100" dirty="0" smtClean="0">
                <a:solidFill>
                  <a:srgbClr val="000000"/>
                </a:solidFill>
                <a:latin typeface="Cambria" pitchFamily="18" charset="0"/>
                <a:ea typeface="黑体"/>
              </a:rPr>
              <a:t>PC</a:t>
            </a:r>
            <a:endParaRPr kumimoji="1" lang="zh-CN" altLang="en-US" sz="1100" dirty="0">
              <a:solidFill>
                <a:srgbClr val="000000"/>
              </a:solidFill>
              <a:latin typeface="Cambria" pitchFamily="18" charset="0"/>
              <a:ea typeface="黑体"/>
            </a:endParaRPr>
          </a:p>
        </p:txBody>
      </p:sp>
      <p:grpSp>
        <p:nvGrpSpPr>
          <p:cNvPr id="13" name="组合 273"/>
          <p:cNvGrpSpPr/>
          <p:nvPr/>
        </p:nvGrpSpPr>
        <p:grpSpPr>
          <a:xfrm>
            <a:off x="2123728" y="3747298"/>
            <a:ext cx="648370" cy="1512888"/>
            <a:chOff x="2483768" y="1704975"/>
            <a:chExt cx="648370" cy="1512888"/>
          </a:xfrm>
        </p:grpSpPr>
        <p:sp>
          <p:nvSpPr>
            <p:cNvPr id="14"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algn="l" fontAlgn="ctr"/>
              <a:r>
                <a:rPr kumimoji="1" lang="zh-CN" altLang="en-US" sz="1100" b="0" dirty="0">
                  <a:solidFill>
                    <a:srgbClr val="000000"/>
                  </a:solidFill>
                  <a:latin typeface="黑体" pitchFamily="49" charset="-122"/>
                  <a:ea typeface="黑体" pitchFamily="49" charset="-122"/>
                </a:rPr>
                <a:t>指</a:t>
              </a:r>
            </a:p>
            <a:p>
              <a:pPr algn="l" fontAlgn="ctr"/>
              <a:r>
                <a:rPr kumimoji="1" lang="zh-CN" altLang="en-US" sz="1100" b="0" dirty="0">
                  <a:solidFill>
                    <a:srgbClr val="000000"/>
                  </a:solidFill>
                  <a:latin typeface="黑体" pitchFamily="49" charset="-122"/>
                  <a:ea typeface="黑体" pitchFamily="49" charset="-122"/>
                </a:rPr>
                <a:t>令</a:t>
              </a:r>
            </a:p>
            <a:p>
              <a:pPr algn="l" fontAlgn="ctr"/>
              <a:r>
                <a:rPr kumimoji="1" lang="zh-CN" altLang="en-US" sz="1100" b="0" dirty="0">
                  <a:solidFill>
                    <a:srgbClr val="000000"/>
                  </a:solidFill>
                  <a:latin typeface="黑体" pitchFamily="49" charset="-122"/>
                  <a:ea typeface="黑体" pitchFamily="49" charset="-122"/>
                </a:rPr>
                <a:t>寄</a:t>
              </a:r>
            </a:p>
            <a:p>
              <a:pPr algn="l" fontAlgn="ctr"/>
              <a:r>
                <a:rPr kumimoji="1" lang="zh-CN" altLang="en-US" sz="1100" b="0" dirty="0">
                  <a:solidFill>
                    <a:srgbClr val="000000"/>
                  </a:solidFill>
                  <a:latin typeface="黑体" pitchFamily="49" charset="-122"/>
                  <a:ea typeface="黑体" pitchFamily="49" charset="-122"/>
                </a:rPr>
                <a:t>存</a:t>
              </a:r>
            </a:p>
            <a:p>
              <a:pPr algn="l" fontAlgn="ctr"/>
              <a:r>
                <a:rPr kumimoji="1" lang="zh-CN" altLang="en-US" sz="1100" b="0" dirty="0">
                  <a:solidFill>
                    <a:srgbClr val="000000"/>
                  </a:solidFill>
                  <a:latin typeface="黑体" pitchFamily="49" charset="-122"/>
                  <a:ea typeface="黑体" pitchFamily="49" charset="-122"/>
                </a:rPr>
                <a:t>器</a:t>
              </a:r>
            </a:p>
          </p:txBody>
        </p:sp>
        <p:sp>
          <p:nvSpPr>
            <p:cNvPr id="15"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[31:26]</a:t>
              </a:r>
            </a:p>
          </p:txBody>
        </p:sp>
        <p:sp>
          <p:nvSpPr>
            <p:cNvPr id="16"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[25:21]</a:t>
              </a:r>
            </a:p>
          </p:txBody>
        </p:sp>
        <p:sp>
          <p:nvSpPr>
            <p:cNvPr id="17"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[20:16]</a:t>
              </a:r>
            </a:p>
          </p:txBody>
        </p:sp>
        <p:sp>
          <p:nvSpPr>
            <p:cNvPr id="18"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[15:0]</a:t>
              </a:r>
            </a:p>
          </p:txBody>
        </p:sp>
      </p:grpSp>
      <p:grpSp>
        <p:nvGrpSpPr>
          <p:cNvPr id="19" name="组合 9"/>
          <p:cNvGrpSpPr/>
          <p:nvPr/>
        </p:nvGrpSpPr>
        <p:grpSpPr>
          <a:xfrm>
            <a:off x="821356" y="4639384"/>
            <a:ext cx="72008" cy="80540"/>
            <a:chOff x="287524" y="3070225"/>
            <a:chExt cx="72008" cy="80540"/>
          </a:xfrm>
        </p:grpSpPr>
        <p:cxnSp>
          <p:nvCxnSpPr>
            <p:cNvPr id="20" name="直接连接符 1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2" name="组合 271"/>
          <p:cNvGrpSpPr/>
          <p:nvPr/>
        </p:nvGrpSpPr>
        <p:grpSpPr>
          <a:xfrm>
            <a:off x="2213403" y="5179990"/>
            <a:ext cx="72008" cy="80540"/>
            <a:chOff x="287524" y="3070225"/>
            <a:chExt cx="72008" cy="80540"/>
          </a:xfrm>
        </p:grpSpPr>
        <p:cxnSp>
          <p:nvCxnSpPr>
            <p:cNvPr id="23" name="直接连接符 2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5" name="Line 47"/>
          <p:cNvSpPr>
            <a:spLocks noChangeShapeType="1"/>
          </p:cNvSpPr>
          <p:nvPr/>
        </p:nvSpPr>
        <p:spPr bwMode="auto">
          <a:xfrm flipV="1">
            <a:off x="2771801" y="5085184"/>
            <a:ext cx="57606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6" name="Group 131"/>
          <p:cNvGrpSpPr>
            <a:grpSpLocks/>
          </p:cNvGrpSpPr>
          <p:nvPr/>
        </p:nvGrpSpPr>
        <p:grpSpPr bwMode="auto">
          <a:xfrm flipV="1">
            <a:off x="612055" y="3140968"/>
            <a:ext cx="5976169" cy="1071248"/>
            <a:chOff x="4286" y="1525"/>
            <a:chExt cx="363" cy="272"/>
          </a:xfrm>
        </p:grpSpPr>
        <p:sp>
          <p:nvSpPr>
            <p:cNvPr id="2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29" name="Group 110"/>
          <p:cNvGrpSpPr>
            <a:grpSpLocks/>
          </p:cNvGrpSpPr>
          <p:nvPr/>
        </p:nvGrpSpPr>
        <p:grpSpPr bwMode="auto">
          <a:xfrm flipV="1">
            <a:off x="1109806" y="3573015"/>
            <a:ext cx="4542314" cy="646063"/>
            <a:chOff x="4286" y="1525"/>
            <a:chExt cx="362" cy="272"/>
          </a:xfrm>
        </p:grpSpPr>
        <p:sp>
          <p:nvSpPr>
            <p:cNvPr id="30"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1"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32" name="AutoShape 150"/>
          <p:cNvSpPr>
            <a:spLocks noChangeArrowheads="1"/>
          </p:cNvSpPr>
          <p:nvPr/>
        </p:nvSpPr>
        <p:spPr bwMode="auto">
          <a:xfrm>
            <a:off x="1074088" y="418337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33" name="Rectangle 34"/>
          <p:cNvSpPr>
            <a:spLocks noChangeArrowheads="1"/>
          </p:cNvSpPr>
          <p:nvPr/>
        </p:nvSpPr>
        <p:spPr bwMode="auto">
          <a:xfrm>
            <a:off x="4785227" y="4508798"/>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A</a:t>
            </a:r>
          </a:p>
        </p:txBody>
      </p:sp>
      <p:sp>
        <p:nvSpPr>
          <p:cNvPr id="34" name="Rectangle 35"/>
          <p:cNvSpPr>
            <a:spLocks noChangeArrowheads="1"/>
          </p:cNvSpPr>
          <p:nvPr/>
        </p:nvSpPr>
        <p:spPr bwMode="auto">
          <a:xfrm>
            <a:off x="4785227" y="5087466"/>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B</a:t>
            </a:r>
          </a:p>
        </p:txBody>
      </p:sp>
      <p:sp>
        <p:nvSpPr>
          <p:cNvPr id="35" name="Line 36"/>
          <p:cNvSpPr>
            <a:spLocks noChangeShapeType="1"/>
          </p:cNvSpPr>
          <p:nvPr/>
        </p:nvSpPr>
        <p:spPr bwMode="auto">
          <a:xfrm flipV="1">
            <a:off x="4572056" y="4651673"/>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6" name="Line 37"/>
          <p:cNvSpPr>
            <a:spLocks noChangeShapeType="1"/>
          </p:cNvSpPr>
          <p:nvPr/>
        </p:nvSpPr>
        <p:spPr bwMode="auto">
          <a:xfrm flipV="1">
            <a:off x="4572056" y="5231929"/>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7" name="Line 55"/>
          <p:cNvSpPr>
            <a:spLocks noChangeShapeType="1"/>
          </p:cNvSpPr>
          <p:nvPr/>
        </p:nvSpPr>
        <p:spPr bwMode="auto">
          <a:xfrm>
            <a:off x="5004048" y="46531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38" name="组合 279"/>
          <p:cNvGrpSpPr/>
          <p:nvPr/>
        </p:nvGrpSpPr>
        <p:grpSpPr>
          <a:xfrm>
            <a:off x="3779100" y="3933031"/>
            <a:ext cx="791790" cy="1800225"/>
            <a:chOff x="3132139" y="3933056"/>
            <a:chExt cx="863600" cy="1800225"/>
          </a:xfrm>
        </p:grpSpPr>
        <p:sp>
          <p:nvSpPr>
            <p:cNvPr id="39"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fontAlgn="ctr"/>
              <a:r>
                <a:rPr kumimoji="1" lang="zh-CN" altLang="en-US" sz="1100" b="0" dirty="0">
                  <a:solidFill>
                    <a:srgbClr val="000000"/>
                  </a:solidFill>
                  <a:latin typeface="黑体" pitchFamily="49" charset="-122"/>
                  <a:ea typeface="黑体" pitchFamily="49" charset="-122"/>
                </a:rPr>
                <a:t>寄存器堆</a:t>
              </a:r>
            </a:p>
          </p:txBody>
        </p:sp>
        <p:sp>
          <p:nvSpPr>
            <p:cNvPr id="40" name="Text Box 17"/>
            <p:cNvSpPr txBox="1">
              <a:spLocks noChangeArrowheads="1"/>
            </p:cNvSpPr>
            <p:nvPr/>
          </p:nvSpPr>
          <p:spPr bwMode="auto">
            <a:xfrm>
              <a:off x="3168333" y="4004493"/>
              <a:ext cx="296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Reg1</a:t>
              </a:r>
              <a:endParaRPr lang="en-US" altLang="zh-CN" sz="1000" b="0" dirty="0">
                <a:solidFill>
                  <a:srgbClr val="000000"/>
                </a:solidFill>
              </a:endParaRPr>
            </a:p>
          </p:txBody>
        </p:sp>
        <p:sp>
          <p:nvSpPr>
            <p:cNvPr id="41" name="Text Box 18"/>
            <p:cNvSpPr txBox="1">
              <a:spLocks noChangeArrowheads="1"/>
            </p:cNvSpPr>
            <p:nvPr/>
          </p:nvSpPr>
          <p:spPr bwMode="auto">
            <a:xfrm>
              <a:off x="3154045" y="4420418"/>
              <a:ext cx="296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Reg2</a:t>
              </a:r>
              <a:endParaRPr lang="en-US" altLang="zh-CN" sz="1000" b="0" dirty="0">
                <a:solidFill>
                  <a:srgbClr val="000000"/>
                </a:solidFill>
              </a:endParaRPr>
            </a:p>
          </p:txBody>
        </p:sp>
        <p:sp>
          <p:nvSpPr>
            <p:cNvPr id="42" name="Text Box 19"/>
            <p:cNvSpPr txBox="1">
              <a:spLocks noChangeArrowheads="1"/>
            </p:cNvSpPr>
            <p:nvPr/>
          </p:nvSpPr>
          <p:spPr bwMode="auto">
            <a:xfrm>
              <a:off x="3168333" y="4941118"/>
              <a:ext cx="293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err="1" smtClean="0">
                  <a:solidFill>
                    <a:srgbClr val="000000"/>
                  </a:solidFill>
                </a:rPr>
                <a:t>Reg</a:t>
              </a:r>
              <a:endParaRPr lang="en-US" altLang="zh-CN" sz="1000" b="0" dirty="0">
                <a:solidFill>
                  <a:srgbClr val="000000"/>
                </a:solidFill>
              </a:endParaRPr>
            </a:p>
          </p:txBody>
        </p:sp>
        <p:sp>
          <p:nvSpPr>
            <p:cNvPr id="43" name="Text Box 20"/>
            <p:cNvSpPr txBox="1">
              <a:spLocks noChangeArrowheads="1"/>
            </p:cNvSpPr>
            <p:nvPr/>
          </p:nvSpPr>
          <p:spPr bwMode="auto">
            <a:xfrm>
              <a:off x="3168333" y="5372918"/>
              <a:ext cx="293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44"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Data1</a:t>
              </a:r>
              <a:endParaRPr lang="en-US" altLang="zh-CN" sz="1000" b="0" dirty="0">
                <a:solidFill>
                  <a:srgbClr val="000000"/>
                </a:solidFill>
              </a:endParaRPr>
            </a:p>
          </p:txBody>
        </p:sp>
        <p:sp>
          <p:nvSpPr>
            <p:cNvPr id="45"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Data2</a:t>
              </a:r>
              <a:endParaRPr lang="en-US" altLang="zh-CN" sz="1000" b="0" dirty="0">
                <a:solidFill>
                  <a:srgbClr val="000000"/>
                </a:solidFill>
              </a:endParaRPr>
            </a:p>
          </p:txBody>
        </p:sp>
      </p:grpSp>
      <p:grpSp>
        <p:nvGrpSpPr>
          <p:cNvPr id="46" name="组合 300"/>
          <p:cNvGrpSpPr/>
          <p:nvPr/>
        </p:nvGrpSpPr>
        <p:grpSpPr>
          <a:xfrm>
            <a:off x="4355914" y="5637064"/>
            <a:ext cx="72008" cy="80540"/>
            <a:chOff x="287524" y="3070225"/>
            <a:chExt cx="72008" cy="80540"/>
          </a:xfrm>
        </p:grpSpPr>
        <p:cxnSp>
          <p:nvCxnSpPr>
            <p:cNvPr id="47" name="直接连接符 4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49" name="组合 311"/>
          <p:cNvGrpSpPr/>
          <p:nvPr/>
        </p:nvGrpSpPr>
        <p:grpSpPr>
          <a:xfrm>
            <a:off x="4860056" y="5297865"/>
            <a:ext cx="72008" cy="80540"/>
            <a:chOff x="287524" y="3070225"/>
            <a:chExt cx="72008" cy="80540"/>
          </a:xfrm>
        </p:grpSpPr>
        <p:cxnSp>
          <p:nvCxnSpPr>
            <p:cNvPr id="50" name="直接连接符 4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52" name="组合 338"/>
          <p:cNvGrpSpPr/>
          <p:nvPr/>
        </p:nvGrpSpPr>
        <p:grpSpPr>
          <a:xfrm>
            <a:off x="4855077" y="4723214"/>
            <a:ext cx="72008" cy="80540"/>
            <a:chOff x="287524" y="3070225"/>
            <a:chExt cx="72008" cy="80540"/>
          </a:xfrm>
        </p:grpSpPr>
        <p:cxnSp>
          <p:nvCxnSpPr>
            <p:cNvPr id="53" name="直接连接符 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55" name="组合 61"/>
          <p:cNvGrpSpPr/>
          <p:nvPr/>
        </p:nvGrpSpPr>
        <p:grpSpPr>
          <a:xfrm>
            <a:off x="5868144" y="4409876"/>
            <a:ext cx="501799" cy="1179364"/>
            <a:chOff x="3132137" y="4337869"/>
            <a:chExt cx="582176" cy="1179364"/>
          </a:xfrm>
        </p:grpSpPr>
        <p:sp>
          <p:nvSpPr>
            <p:cNvPr id="56"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 name="Text Box 24"/>
            <p:cNvSpPr txBox="1">
              <a:spLocks noChangeArrowheads="1"/>
            </p:cNvSpPr>
            <p:nvPr/>
          </p:nvSpPr>
          <p:spPr bwMode="auto">
            <a:xfrm>
              <a:off x="3199963" y="4804459"/>
              <a:ext cx="2644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a:r>
                <a:rPr kumimoji="0" lang="en-US" altLang="zh-CN" sz="1100" dirty="0">
                  <a:solidFill>
                    <a:srgbClr val="000000"/>
                  </a:solidFill>
                  <a:latin typeface="Cambria" pitchFamily="18" charset="0"/>
                </a:rPr>
                <a:t>ALU</a:t>
              </a:r>
              <a:endParaRPr kumimoji="0" lang="en-US" altLang="zh-CN" sz="1200" dirty="0">
                <a:solidFill>
                  <a:srgbClr val="000000"/>
                </a:solidFill>
                <a:latin typeface="Cambria" pitchFamily="18" charset="0"/>
              </a:endParaRPr>
            </a:p>
          </p:txBody>
        </p:sp>
        <p:sp>
          <p:nvSpPr>
            <p:cNvPr id="58"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dirty="0">
                  <a:solidFill>
                    <a:srgbClr val="000000"/>
                  </a:solidFill>
                </a:rPr>
                <a:t>Zero</a:t>
              </a:r>
            </a:p>
            <a:p>
              <a:pPr algn="ctr" eaLnBrk="1" fontAlgn="ctr" hangingPunct="1"/>
              <a:r>
                <a:rPr lang="en-US" altLang="zh-CN" sz="1000" b="0" dirty="0" err="1">
                  <a:solidFill>
                    <a:srgbClr val="000000"/>
                  </a:solidFill>
                </a:rPr>
                <a:t>Ov</a:t>
              </a:r>
              <a:endParaRPr lang="en-US" altLang="zh-CN" sz="1000" b="0" dirty="0">
                <a:solidFill>
                  <a:srgbClr val="000000"/>
                </a:solidFill>
              </a:endParaRPr>
            </a:p>
          </p:txBody>
        </p:sp>
        <p:sp>
          <p:nvSpPr>
            <p:cNvPr id="59"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dirty="0">
                  <a:solidFill>
                    <a:srgbClr val="000000"/>
                  </a:solidFill>
                </a:rPr>
                <a:t>ALU</a:t>
              </a:r>
            </a:p>
            <a:p>
              <a:pPr algn="ctr" eaLnBrk="1" fontAlgn="ctr" hangingPunct="1">
                <a:lnSpc>
                  <a:spcPct val="80000"/>
                </a:lnSpc>
              </a:pPr>
              <a:r>
                <a:rPr lang="zh-CN" altLang="en-US" sz="1000" b="0" dirty="0">
                  <a:solidFill>
                    <a:srgbClr val="000000"/>
                  </a:solidFill>
                </a:rPr>
                <a:t>结果</a:t>
              </a:r>
            </a:p>
          </p:txBody>
        </p:sp>
      </p:grpSp>
      <p:sp>
        <p:nvSpPr>
          <p:cNvPr id="60" name="Rectangle 79"/>
          <p:cNvSpPr>
            <a:spLocks noChangeArrowheads="1"/>
          </p:cNvSpPr>
          <p:nvPr/>
        </p:nvSpPr>
        <p:spPr bwMode="auto">
          <a:xfrm>
            <a:off x="6876002" y="4871780"/>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000" dirty="0" err="1">
                <a:solidFill>
                  <a:srgbClr val="000000"/>
                </a:solidFill>
                <a:latin typeface="Cambria" pitchFamily="18" charset="0"/>
                <a:ea typeface="黑体"/>
              </a:rPr>
              <a:t>ALUOut</a:t>
            </a:r>
            <a:endParaRPr kumimoji="1" lang="en-US" altLang="zh-CN" sz="1000" dirty="0">
              <a:solidFill>
                <a:srgbClr val="000000"/>
              </a:solidFill>
              <a:latin typeface="Cambria" pitchFamily="18" charset="0"/>
              <a:ea typeface="黑体"/>
            </a:endParaRPr>
          </a:p>
        </p:txBody>
      </p:sp>
      <p:sp>
        <p:nvSpPr>
          <p:cNvPr id="61" name="Line 55"/>
          <p:cNvSpPr>
            <a:spLocks noChangeShapeType="1"/>
          </p:cNvSpPr>
          <p:nvPr/>
        </p:nvSpPr>
        <p:spPr bwMode="auto">
          <a:xfrm flipV="1">
            <a:off x="6372200" y="5013175"/>
            <a:ext cx="50405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62" name="组合 300"/>
          <p:cNvGrpSpPr/>
          <p:nvPr/>
        </p:nvGrpSpPr>
        <p:grpSpPr>
          <a:xfrm>
            <a:off x="7236296" y="5085184"/>
            <a:ext cx="72008" cy="80540"/>
            <a:chOff x="287524" y="3070225"/>
            <a:chExt cx="72008" cy="80540"/>
          </a:xfrm>
        </p:grpSpPr>
        <p:cxnSp>
          <p:nvCxnSpPr>
            <p:cNvPr id="63" name="直接连接符 6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65" name="Group 87"/>
          <p:cNvGrpSpPr>
            <a:grpSpLocks/>
          </p:cNvGrpSpPr>
          <p:nvPr/>
        </p:nvGrpSpPr>
        <p:grpSpPr bwMode="auto">
          <a:xfrm flipV="1">
            <a:off x="2774168" y="5589240"/>
            <a:ext cx="4822168" cy="1080120"/>
            <a:chOff x="4241" y="3249"/>
            <a:chExt cx="361" cy="271"/>
          </a:xfrm>
        </p:grpSpPr>
        <p:sp>
          <p:nvSpPr>
            <p:cNvPr id="66"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7"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8" name="Line 164"/>
          <p:cNvSpPr>
            <a:spLocks noChangeShapeType="1"/>
          </p:cNvSpPr>
          <p:nvPr/>
        </p:nvSpPr>
        <p:spPr bwMode="auto">
          <a:xfrm flipH="1" flipV="1">
            <a:off x="7596336" y="5005175"/>
            <a:ext cx="0" cy="16641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9" name="Line 9"/>
          <p:cNvSpPr>
            <a:spLocks noChangeShapeType="1"/>
          </p:cNvSpPr>
          <p:nvPr/>
        </p:nvSpPr>
        <p:spPr bwMode="auto">
          <a:xfrm flipV="1">
            <a:off x="5292080" y="5445222"/>
            <a:ext cx="0" cy="10081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0" name="Line 49"/>
          <p:cNvSpPr>
            <a:spLocks noChangeShapeType="1"/>
          </p:cNvSpPr>
          <p:nvPr/>
        </p:nvSpPr>
        <p:spPr bwMode="auto">
          <a:xfrm flipV="1">
            <a:off x="2915816" y="64533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1" name="Line 140"/>
          <p:cNvSpPr>
            <a:spLocks noChangeShapeType="1"/>
          </p:cNvSpPr>
          <p:nvPr/>
        </p:nvSpPr>
        <p:spPr bwMode="auto">
          <a:xfrm>
            <a:off x="3347864" y="6381328"/>
            <a:ext cx="141287"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2" name="Text Box 257"/>
          <p:cNvSpPr txBox="1">
            <a:spLocks noChangeArrowheads="1"/>
          </p:cNvSpPr>
          <p:nvPr/>
        </p:nvSpPr>
        <p:spPr bwMode="auto">
          <a:xfrm>
            <a:off x="3347864" y="6311472"/>
            <a:ext cx="2159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16</a:t>
            </a:r>
          </a:p>
        </p:txBody>
      </p:sp>
      <p:sp>
        <p:nvSpPr>
          <p:cNvPr id="73" name="Line 263"/>
          <p:cNvSpPr>
            <a:spLocks noChangeShapeType="1"/>
          </p:cNvSpPr>
          <p:nvPr/>
        </p:nvSpPr>
        <p:spPr bwMode="auto">
          <a:xfrm>
            <a:off x="4427984" y="6455488"/>
            <a:ext cx="864096"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74" name="组合 116"/>
          <p:cNvGrpSpPr/>
          <p:nvPr/>
        </p:nvGrpSpPr>
        <p:grpSpPr>
          <a:xfrm rot="10800000" flipH="1" flipV="1">
            <a:off x="3779912" y="6237312"/>
            <a:ext cx="650224" cy="292234"/>
            <a:chOff x="3132138" y="4581128"/>
            <a:chExt cx="717226" cy="292234"/>
          </a:xfrm>
        </p:grpSpPr>
        <p:cxnSp>
          <p:nvCxnSpPr>
            <p:cNvPr id="75" name="直接连接符 74"/>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79" name="TextBox 78"/>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200" b="0" dirty="0" smtClean="0">
                  <a:solidFill>
                    <a:srgbClr val="000000"/>
                  </a:solidFill>
                  <a:latin typeface="Cambria" pitchFamily="18" charset="0"/>
                  <a:ea typeface="黑体" pitchFamily="49" charset="-122"/>
                </a:rPr>
                <a:t>扩展</a:t>
              </a:r>
              <a:endParaRPr lang="zh-CN" altLang="en-US" sz="1200" b="0" dirty="0">
                <a:solidFill>
                  <a:srgbClr val="000000"/>
                </a:solidFill>
                <a:latin typeface="Cambria" pitchFamily="18" charset="0"/>
                <a:ea typeface="黑体" pitchFamily="49" charset="-122"/>
              </a:endParaRPr>
            </a:p>
          </p:txBody>
        </p:sp>
      </p:grpSp>
      <p:sp>
        <p:nvSpPr>
          <p:cNvPr id="80" name="Line 139"/>
          <p:cNvSpPr>
            <a:spLocks noChangeShapeType="1"/>
          </p:cNvSpPr>
          <p:nvPr/>
        </p:nvSpPr>
        <p:spPr bwMode="auto">
          <a:xfrm>
            <a:off x="4656216" y="6385521"/>
            <a:ext cx="144462"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1" name="Text Box 258"/>
          <p:cNvSpPr txBox="1">
            <a:spLocks noChangeArrowheads="1"/>
          </p:cNvSpPr>
          <p:nvPr/>
        </p:nvSpPr>
        <p:spPr bwMode="auto">
          <a:xfrm>
            <a:off x="4644008" y="6311472"/>
            <a:ext cx="2159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32</a:t>
            </a:r>
          </a:p>
        </p:txBody>
      </p:sp>
      <p:sp>
        <p:nvSpPr>
          <p:cNvPr id="82" name="Line 38"/>
          <p:cNvSpPr>
            <a:spLocks noChangeShapeType="1"/>
          </p:cNvSpPr>
          <p:nvPr/>
        </p:nvSpPr>
        <p:spPr bwMode="auto">
          <a:xfrm>
            <a:off x="5001127" y="5218911"/>
            <a:ext cx="43494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3" name="任意多边形 82"/>
          <p:cNvSpPr/>
          <p:nvPr/>
        </p:nvSpPr>
        <p:spPr bwMode="auto">
          <a:xfrm>
            <a:off x="5436096" y="5157192"/>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p>
          <a:p>
            <a:pPr algn="l" fontAlgn="ct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p:txBody>
      </p:sp>
      <p:sp>
        <p:nvSpPr>
          <p:cNvPr id="84" name="Line 55"/>
          <p:cNvSpPr>
            <a:spLocks noChangeShapeType="1"/>
          </p:cNvSpPr>
          <p:nvPr/>
        </p:nvSpPr>
        <p:spPr bwMode="auto">
          <a:xfrm>
            <a:off x="5292080" y="5445224"/>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5" name="Line 55"/>
          <p:cNvSpPr>
            <a:spLocks noChangeShapeType="1"/>
          </p:cNvSpPr>
          <p:nvPr/>
        </p:nvSpPr>
        <p:spPr bwMode="auto">
          <a:xfrm>
            <a:off x="5652120" y="5373216"/>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6" name="AutoShape 158"/>
          <p:cNvSpPr>
            <a:spLocks noChangeArrowheads="1"/>
          </p:cNvSpPr>
          <p:nvPr/>
        </p:nvSpPr>
        <p:spPr bwMode="auto">
          <a:xfrm>
            <a:off x="2880525" y="5040884"/>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87" name="Line 48"/>
          <p:cNvSpPr>
            <a:spLocks noChangeShapeType="1"/>
          </p:cNvSpPr>
          <p:nvPr/>
        </p:nvSpPr>
        <p:spPr bwMode="auto">
          <a:xfrm>
            <a:off x="2915816" y="5085184"/>
            <a:ext cx="0" cy="1368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8" name="Line 55"/>
          <p:cNvSpPr>
            <a:spLocks noChangeShapeType="1"/>
          </p:cNvSpPr>
          <p:nvPr/>
        </p:nvSpPr>
        <p:spPr bwMode="auto">
          <a:xfrm>
            <a:off x="2771800" y="5589240"/>
            <a:ext cx="504056" cy="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9" name="Line 55"/>
          <p:cNvSpPr>
            <a:spLocks noChangeShapeType="1"/>
          </p:cNvSpPr>
          <p:nvPr/>
        </p:nvSpPr>
        <p:spPr bwMode="auto">
          <a:xfrm>
            <a:off x="7377801" y="5015449"/>
            <a:ext cx="5063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90" name="组合 78"/>
          <p:cNvGrpSpPr/>
          <p:nvPr/>
        </p:nvGrpSpPr>
        <p:grpSpPr>
          <a:xfrm>
            <a:off x="2121371" y="6165304"/>
            <a:ext cx="506413" cy="431800"/>
            <a:chOff x="1496555" y="4858249"/>
            <a:chExt cx="506413" cy="431800"/>
          </a:xfrm>
        </p:grpSpPr>
        <p:sp>
          <p:nvSpPr>
            <p:cNvPr id="91"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p>
              <a:pPr fontAlgn="ctr"/>
              <a:r>
                <a:rPr kumimoji="1" lang="zh-CN" altLang="en-US" sz="1200" dirty="0" smtClean="0">
                  <a:solidFill>
                    <a:srgbClr val="000000"/>
                  </a:solidFill>
                  <a:latin typeface="Times New Roman"/>
                  <a:ea typeface="黑体"/>
                </a:rPr>
                <a:t>数据</a:t>
              </a:r>
              <a:endParaRPr kumimoji="1" lang="en-US" altLang="zh-CN" sz="1200" dirty="0" smtClean="0">
                <a:solidFill>
                  <a:srgbClr val="000000"/>
                </a:solidFill>
                <a:latin typeface="Times New Roman"/>
                <a:ea typeface="黑体"/>
              </a:endParaRPr>
            </a:p>
            <a:p>
              <a:pPr fontAlgn="ctr"/>
              <a:r>
                <a:rPr kumimoji="1" lang="zh-CN" altLang="en-US" sz="1200" dirty="0" smtClean="0">
                  <a:solidFill>
                    <a:srgbClr val="000000"/>
                  </a:solidFill>
                  <a:latin typeface="Times New Roman"/>
                  <a:ea typeface="黑体"/>
                </a:rPr>
                <a:t>寄存器</a:t>
              </a:r>
              <a:endParaRPr kumimoji="1" lang="zh-CN" altLang="en-US" sz="1200" dirty="0">
                <a:solidFill>
                  <a:srgbClr val="000000"/>
                </a:solidFill>
                <a:latin typeface="Times New Roman"/>
                <a:ea typeface="黑体"/>
              </a:endParaRPr>
            </a:p>
          </p:txBody>
        </p:sp>
        <p:grpSp>
          <p:nvGrpSpPr>
            <p:cNvPr id="92" name="组合 80"/>
            <p:cNvGrpSpPr/>
            <p:nvPr/>
          </p:nvGrpSpPr>
          <p:grpSpPr>
            <a:xfrm flipV="1">
              <a:off x="1547664" y="4865099"/>
              <a:ext cx="72008" cy="80540"/>
              <a:chOff x="287524" y="3070225"/>
              <a:chExt cx="72008" cy="80540"/>
            </a:xfrm>
          </p:grpSpPr>
          <p:cxnSp>
            <p:nvCxnSpPr>
              <p:cNvPr id="93" name="直接连接符 9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95" name="Line 164"/>
          <p:cNvSpPr>
            <a:spLocks noChangeShapeType="1"/>
          </p:cNvSpPr>
          <p:nvPr/>
        </p:nvSpPr>
        <p:spPr bwMode="auto">
          <a:xfrm flipH="1" flipV="1">
            <a:off x="8676456" y="5228356"/>
            <a:ext cx="0" cy="15850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6" name="Line 253"/>
          <p:cNvSpPr>
            <a:spLocks noChangeShapeType="1"/>
          </p:cNvSpPr>
          <p:nvPr/>
        </p:nvSpPr>
        <p:spPr bwMode="auto">
          <a:xfrm>
            <a:off x="2411760" y="6813376"/>
            <a:ext cx="62646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7" name="Line 164"/>
          <p:cNvSpPr>
            <a:spLocks noChangeShapeType="1"/>
          </p:cNvSpPr>
          <p:nvPr/>
        </p:nvSpPr>
        <p:spPr bwMode="auto">
          <a:xfrm flipV="1">
            <a:off x="2411760" y="6597352"/>
            <a:ext cx="0" cy="216024"/>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8" name="Line 48"/>
          <p:cNvSpPr>
            <a:spLocks noChangeShapeType="1"/>
          </p:cNvSpPr>
          <p:nvPr/>
        </p:nvSpPr>
        <p:spPr bwMode="auto">
          <a:xfrm flipH="1">
            <a:off x="2411757" y="5733256"/>
            <a:ext cx="2"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9" name="Line 126"/>
          <p:cNvSpPr>
            <a:spLocks noChangeShapeType="1"/>
          </p:cNvSpPr>
          <p:nvPr/>
        </p:nvSpPr>
        <p:spPr bwMode="auto">
          <a:xfrm>
            <a:off x="2411760" y="5733256"/>
            <a:ext cx="864096" cy="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0" name="组合 175"/>
          <p:cNvGrpSpPr/>
          <p:nvPr/>
        </p:nvGrpSpPr>
        <p:grpSpPr>
          <a:xfrm>
            <a:off x="7884114" y="4707736"/>
            <a:ext cx="648000" cy="1296988"/>
            <a:chOff x="3312847" y="4365104"/>
            <a:chExt cx="684861" cy="1296988"/>
          </a:xfrm>
        </p:grpSpPr>
        <p:sp>
          <p:nvSpPr>
            <p:cNvPr id="101"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数据</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2"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03"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ReadData</a:t>
              </a:r>
              <a:endParaRPr lang="en-US" altLang="zh-CN" sz="1000" b="0" dirty="0">
                <a:solidFill>
                  <a:srgbClr val="000000"/>
                </a:solidFill>
              </a:endParaRPr>
            </a:p>
          </p:txBody>
        </p:sp>
        <p:sp>
          <p:nvSpPr>
            <p:cNvPr id="104"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grpSp>
      <p:sp>
        <p:nvSpPr>
          <p:cNvPr id="105" name="Line 186"/>
          <p:cNvSpPr>
            <a:spLocks noChangeShapeType="1"/>
          </p:cNvSpPr>
          <p:nvPr/>
        </p:nvSpPr>
        <p:spPr bwMode="auto">
          <a:xfrm>
            <a:off x="8532114" y="5220259"/>
            <a:ext cx="14434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6" name="Group 30"/>
          <p:cNvGrpSpPr>
            <a:grpSpLocks/>
          </p:cNvGrpSpPr>
          <p:nvPr/>
        </p:nvGrpSpPr>
        <p:grpSpPr bwMode="auto">
          <a:xfrm>
            <a:off x="3492056" y="5517256"/>
            <a:ext cx="288000" cy="216000"/>
            <a:chOff x="2064" y="2931"/>
            <a:chExt cx="136" cy="227"/>
          </a:xfrm>
        </p:grpSpPr>
        <p:sp>
          <p:nvSpPr>
            <p:cNvPr id="107"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8"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9"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110" name="AutoShape 155"/>
          <p:cNvSpPr>
            <a:spLocks noChangeArrowheads="1"/>
          </p:cNvSpPr>
          <p:nvPr/>
        </p:nvSpPr>
        <p:spPr bwMode="auto">
          <a:xfrm>
            <a:off x="7560056" y="498621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1" name="AutoShape 153"/>
          <p:cNvSpPr>
            <a:spLocks noChangeArrowheads="1"/>
          </p:cNvSpPr>
          <p:nvPr/>
        </p:nvSpPr>
        <p:spPr bwMode="auto">
          <a:xfrm>
            <a:off x="5112056" y="5184216"/>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2" name="Line 160"/>
          <p:cNvSpPr>
            <a:spLocks noChangeShapeType="1"/>
          </p:cNvSpPr>
          <p:nvPr/>
        </p:nvSpPr>
        <p:spPr bwMode="auto">
          <a:xfrm flipV="1">
            <a:off x="5148056" y="5733256"/>
            <a:ext cx="27363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3" name="Line 73"/>
          <p:cNvSpPr>
            <a:spLocks noChangeShapeType="1"/>
          </p:cNvSpPr>
          <p:nvPr/>
        </p:nvSpPr>
        <p:spPr bwMode="auto">
          <a:xfrm rot="16200000" flipH="1">
            <a:off x="4896037" y="5481228"/>
            <a:ext cx="50405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4" name="Line 48"/>
          <p:cNvSpPr>
            <a:spLocks noChangeShapeType="1"/>
          </p:cNvSpPr>
          <p:nvPr/>
        </p:nvSpPr>
        <p:spPr bwMode="auto">
          <a:xfrm>
            <a:off x="2915816" y="3789040"/>
            <a:ext cx="0" cy="1512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5" name="Line 47"/>
          <p:cNvSpPr>
            <a:spLocks noChangeShapeType="1"/>
          </p:cNvSpPr>
          <p:nvPr/>
        </p:nvSpPr>
        <p:spPr bwMode="auto">
          <a:xfrm flipV="1">
            <a:off x="2915816" y="3789040"/>
            <a:ext cx="27363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6" name="Line 164"/>
          <p:cNvSpPr>
            <a:spLocks noChangeShapeType="1"/>
          </p:cNvSpPr>
          <p:nvPr/>
        </p:nvSpPr>
        <p:spPr bwMode="auto">
          <a:xfrm flipV="1">
            <a:off x="6444208" y="3573016"/>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1" name="Line 164"/>
          <p:cNvSpPr>
            <a:spLocks noChangeShapeType="1"/>
          </p:cNvSpPr>
          <p:nvPr/>
        </p:nvSpPr>
        <p:spPr bwMode="auto">
          <a:xfrm flipH="1" flipV="1">
            <a:off x="6588224" y="3140968"/>
            <a:ext cx="0"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2" name="Line 48"/>
          <p:cNvSpPr>
            <a:spLocks noChangeShapeType="1"/>
          </p:cNvSpPr>
          <p:nvPr/>
        </p:nvSpPr>
        <p:spPr bwMode="auto">
          <a:xfrm>
            <a:off x="3059832" y="3789040"/>
            <a:ext cx="0" cy="8640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3" name="Line 48"/>
          <p:cNvSpPr>
            <a:spLocks noChangeShapeType="1"/>
          </p:cNvSpPr>
          <p:nvPr/>
        </p:nvSpPr>
        <p:spPr bwMode="auto">
          <a:xfrm>
            <a:off x="3203848" y="3789040"/>
            <a:ext cx="0"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4" name="AutoShape 158"/>
          <p:cNvSpPr>
            <a:spLocks noChangeArrowheads="1"/>
          </p:cNvSpPr>
          <p:nvPr/>
        </p:nvSpPr>
        <p:spPr bwMode="auto">
          <a:xfrm>
            <a:off x="3017685" y="4623226"/>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5" name="AutoShape 158"/>
          <p:cNvSpPr>
            <a:spLocks noChangeArrowheads="1"/>
          </p:cNvSpPr>
          <p:nvPr/>
        </p:nvSpPr>
        <p:spPr bwMode="auto">
          <a:xfrm>
            <a:off x="3162465" y="4190608"/>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6" name="Line 164"/>
          <p:cNvSpPr>
            <a:spLocks noChangeShapeType="1"/>
          </p:cNvSpPr>
          <p:nvPr/>
        </p:nvSpPr>
        <p:spPr bwMode="auto">
          <a:xfrm flipV="1">
            <a:off x="6444208" y="3789040"/>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7" name="Line 164"/>
          <p:cNvSpPr>
            <a:spLocks noChangeShapeType="1"/>
          </p:cNvSpPr>
          <p:nvPr/>
        </p:nvSpPr>
        <p:spPr bwMode="auto">
          <a:xfrm flipH="1" flipV="1">
            <a:off x="6588224" y="3789040"/>
            <a:ext cx="0" cy="23042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8" name="任意多边形 127"/>
          <p:cNvSpPr/>
          <p:nvPr/>
        </p:nvSpPr>
        <p:spPr bwMode="auto">
          <a:xfrm>
            <a:off x="3276056" y="5517280"/>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sp>
        <p:nvSpPr>
          <p:cNvPr id="129" name="Line 263"/>
          <p:cNvSpPr>
            <a:spLocks noChangeShapeType="1"/>
          </p:cNvSpPr>
          <p:nvPr/>
        </p:nvSpPr>
        <p:spPr bwMode="auto">
          <a:xfrm>
            <a:off x="3059832" y="6093296"/>
            <a:ext cx="3528392"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0" name="Line 126"/>
          <p:cNvSpPr>
            <a:spLocks noChangeShapeType="1"/>
          </p:cNvSpPr>
          <p:nvPr/>
        </p:nvSpPr>
        <p:spPr bwMode="auto">
          <a:xfrm>
            <a:off x="3059832" y="5877272"/>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1" name="Line 9"/>
          <p:cNvSpPr>
            <a:spLocks noChangeShapeType="1"/>
          </p:cNvSpPr>
          <p:nvPr/>
        </p:nvSpPr>
        <p:spPr bwMode="auto">
          <a:xfrm flipV="1">
            <a:off x="3059832" y="5877272"/>
            <a:ext cx="0" cy="2160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2" name="Line 145"/>
          <p:cNvSpPr>
            <a:spLocks noChangeShapeType="1"/>
          </p:cNvSpPr>
          <p:nvPr/>
        </p:nvSpPr>
        <p:spPr bwMode="auto">
          <a:xfrm>
            <a:off x="4857359" y="3719041"/>
            <a:ext cx="144463"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3" name="Text Box 146"/>
          <p:cNvSpPr txBox="1">
            <a:spLocks noChangeArrowheads="1"/>
          </p:cNvSpPr>
          <p:nvPr/>
        </p:nvSpPr>
        <p:spPr bwMode="auto">
          <a:xfrm>
            <a:off x="4857359" y="3680941"/>
            <a:ext cx="215900"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26</a:t>
            </a:r>
          </a:p>
        </p:txBody>
      </p:sp>
      <p:sp>
        <p:nvSpPr>
          <p:cNvPr id="134" name="Line 29"/>
          <p:cNvSpPr>
            <a:spLocks noChangeShapeType="1"/>
          </p:cNvSpPr>
          <p:nvPr/>
        </p:nvSpPr>
        <p:spPr bwMode="auto">
          <a:xfrm flipV="1">
            <a:off x="3563150" y="5076216"/>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5" name="Line 126"/>
          <p:cNvSpPr>
            <a:spLocks noChangeShapeType="1"/>
          </p:cNvSpPr>
          <p:nvPr/>
        </p:nvSpPr>
        <p:spPr bwMode="auto">
          <a:xfrm flipV="1">
            <a:off x="3131350" y="5229200"/>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6" name="Text Box 127"/>
          <p:cNvSpPr txBox="1">
            <a:spLocks noChangeArrowheads="1"/>
          </p:cNvSpPr>
          <p:nvPr/>
        </p:nvSpPr>
        <p:spPr bwMode="auto">
          <a:xfrm>
            <a:off x="2986888" y="5209133"/>
            <a:ext cx="1444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1F</a:t>
            </a:r>
          </a:p>
        </p:txBody>
      </p:sp>
      <p:sp>
        <p:nvSpPr>
          <p:cNvPr id="137" name="任意多边形 136"/>
          <p:cNvSpPr/>
          <p:nvPr/>
        </p:nvSpPr>
        <p:spPr bwMode="auto">
          <a:xfrm>
            <a:off x="3347888" y="4869208"/>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grpSp>
        <p:nvGrpSpPr>
          <p:cNvPr id="117" name="Group 97"/>
          <p:cNvGrpSpPr>
            <a:grpSpLocks/>
          </p:cNvGrpSpPr>
          <p:nvPr/>
        </p:nvGrpSpPr>
        <p:grpSpPr bwMode="auto">
          <a:xfrm>
            <a:off x="3059913" y="4657254"/>
            <a:ext cx="287337" cy="247650"/>
            <a:chOff x="4286" y="1525"/>
            <a:chExt cx="362" cy="272"/>
          </a:xfrm>
        </p:grpSpPr>
        <p:sp>
          <p:nvSpPr>
            <p:cNvPr id="139"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grpSp>
      <p:sp>
        <p:nvSpPr>
          <p:cNvPr id="141" name="AutoShape 147"/>
          <p:cNvSpPr>
            <a:spLocks noChangeArrowheads="1"/>
          </p:cNvSpPr>
          <p:nvPr/>
        </p:nvSpPr>
        <p:spPr bwMode="auto">
          <a:xfrm>
            <a:off x="3024988" y="4619154"/>
            <a:ext cx="71437"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2" name="Text Box 170"/>
          <p:cNvSpPr txBox="1">
            <a:spLocks noChangeArrowheads="1"/>
          </p:cNvSpPr>
          <p:nvPr/>
        </p:nvSpPr>
        <p:spPr bwMode="auto">
          <a:xfrm>
            <a:off x="3167863" y="4760441"/>
            <a:ext cx="21590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118" name="组合 300"/>
          <p:cNvGrpSpPr/>
          <p:nvPr/>
        </p:nvGrpSpPr>
        <p:grpSpPr>
          <a:xfrm flipV="1">
            <a:off x="8316416" y="4725144"/>
            <a:ext cx="72008" cy="80540"/>
            <a:chOff x="287524" y="3070225"/>
            <a:chExt cx="72008" cy="80540"/>
          </a:xfrm>
        </p:grpSpPr>
        <p:cxnSp>
          <p:nvCxnSpPr>
            <p:cNvPr id="148" name="直接连接符 14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49" name="直接连接符 14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0" name="矩形 149"/>
          <p:cNvSpPr/>
          <p:nvPr/>
        </p:nvSpPr>
        <p:spPr bwMode="auto">
          <a:xfrm>
            <a:off x="6732316" y="2852928"/>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a:solidFill>
                  <a:srgbClr val="000000"/>
                </a:solidFill>
                <a:latin typeface="Cambria" pitchFamily="18" charset="0"/>
                <a:sym typeface="Wingdings" pitchFamily="2" charset="2"/>
              </a:rPr>
              <a:t>EPC</a:t>
            </a:r>
            <a:endParaRPr kumimoji="1" lang="zh-CN" altLang="en-US" sz="1000" dirty="0">
              <a:solidFill>
                <a:srgbClr val="000000"/>
              </a:solidFill>
              <a:latin typeface="Cambria" pitchFamily="18" charset="0"/>
              <a:sym typeface="Wingdings" pitchFamily="2" charset="2"/>
            </a:endParaRPr>
          </a:p>
        </p:txBody>
      </p:sp>
      <p:grpSp>
        <p:nvGrpSpPr>
          <p:cNvPr id="119" name="组合 300"/>
          <p:cNvGrpSpPr/>
          <p:nvPr/>
        </p:nvGrpSpPr>
        <p:grpSpPr>
          <a:xfrm>
            <a:off x="7164376" y="3060420"/>
            <a:ext cx="72008" cy="80540"/>
            <a:chOff x="287524" y="3070225"/>
            <a:chExt cx="72008" cy="80540"/>
          </a:xfrm>
        </p:grpSpPr>
        <p:cxnSp>
          <p:nvCxnSpPr>
            <p:cNvPr id="152" name="直接连接符 15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3" name="直接连接符 15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5" name="Line 164"/>
          <p:cNvSpPr>
            <a:spLocks noChangeShapeType="1"/>
          </p:cNvSpPr>
          <p:nvPr/>
        </p:nvSpPr>
        <p:spPr bwMode="auto">
          <a:xfrm flipV="1">
            <a:off x="7308380" y="3002580"/>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6" name="Line 164"/>
          <p:cNvSpPr>
            <a:spLocks noChangeShapeType="1"/>
          </p:cNvSpPr>
          <p:nvPr/>
        </p:nvSpPr>
        <p:spPr bwMode="auto">
          <a:xfrm flipH="1" flipV="1">
            <a:off x="7452400" y="2996940"/>
            <a:ext cx="0" cy="122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7" name="Line 164"/>
          <p:cNvSpPr>
            <a:spLocks noChangeShapeType="1"/>
          </p:cNvSpPr>
          <p:nvPr/>
        </p:nvSpPr>
        <p:spPr bwMode="auto">
          <a:xfrm>
            <a:off x="5436072" y="4221088"/>
            <a:ext cx="2016328" cy="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8" name="Line 9"/>
          <p:cNvSpPr>
            <a:spLocks noChangeShapeType="1"/>
          </p:cNvSpPr>
          <p:nvPr/>
        </p:nvSpPr>
        <p:spPr bwMode="auto">
          <a:xfrm flipV="1">
            <a:off x="5436096" y="3969088"/>
            <a:ext cx="0" cy="252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9" name="Line 55"/>
          <p:cNvSpPr>
            <a:spLocks noChangeShapeType="1"/>
          </p:cNvSpPr>
          <p:nvPr/>
        </p:nvSpPr>
        <p:spPr bwMode="auto">
          <a:xfrm>
            <a:off x="5444480" y="396906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0" name="Line 47"/>
          <p:cNvSpPr>
            <a:spLocks noChangeShapeType="1"/>
          </p:cNvSpPr>
          <p:nvPr/>
        </p:nvSpPr>
        <p:spPr bwMode="auto">
          <a:xfrm flipV="1">
            <a:off x="1116272" y="2996940"/>
            <a:ext cx="5616000" cy="12"/>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1" name="Line 164"/>
          <p:cNvSpPr>
            <a:spLocks noChangeShapeType="1"/>
          </p:cNvSpPr>
          <p:nvPr/>
        </p:nvSpPr>
        <p:spPr bwMode="auto">
          <a:xfrm flipV="1">
            <a:off x="1109806" y="2996952"/>
            <a:ext cx="0" cy="57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3" name="AutoShape 150"/>
          <p:cNvSpPr>
            <a:spLocks noChangeArrowheads="1"/>
          </p:cNvSpPr>
          <p:nvPr/>
        </p:nvSpPr>
        <p:spPr bwMode="auto">
          <a:xfrm>
            <a:off x="1079612" y="353701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120" name="组合 279"/>
          <p:cNvGrpSpPr/>
          <p:nvPr/>
        </p:nvGrpSpPr>
        <p:grpSpPr>
          <a:xfrm>
            <a:off x="5652120" y="3248980"/>
            <a:ext cx="792088" cy="864000"/>
            <a:chOff x="3132139" y="4437112"/>
            <a:chExt cx="863600" cy="1555229"/>
          </a:xfrm>
        </p:grpSpPr>
        <p:sp>
          <p:nvSpPr>
            <p:cNvPr id="165"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nchor="t"/>
            <a:lstStyle/>
            <a:p>
              <a:pPr algn="ctr" fontAlgn="ctr">
                <a:spcBef>
                  <a:spcPct val="0"/>
                </a:spcBef>
                <a:spcAft>
                  <a:spcPct val="0"/>
                </a:spcAft>
              </a:pPr>
              <a:r>
                <a:rPr kumimoji="1" lang="en-US" altLang="zh-CN" sz="1100" dirty="0" smtClean="0">
                  <a:solidFill>
                    <a:srgbClr val="000000"/>
                  </a:solidFill>
                  <a:latin typeface="黑体" pitchFamily="49" charset="-122"/>
                  <a:ea typeface="黑体" pitchFamily="49" charset="-122"/>
                </a:rPr>
                <a:t>PC</a:t>
              </a:r>
              <a:r>
                <a:rPr kumimoji="1" lang="zh-CN" altLang="en-US" sz="1100" dirty="0" smtClean="0">
                  <a:solidFill>
                    <a:srgbClr val="000000"/>
                  </a:solidFill>
                  <a:latin typeface="黑体" pitchFamily="49" charset="-122"/>
                  <a:ea typeface="黑体" pitchFamily="49" charset="-122"/>
                </a:rPr>
                <a:t>计算</a:t>
              </a:r>
              <a:endParaRPr kumimoji="1" lang="zh-CN" altLang="en-US" sz="1100" dirty="0">
                <a:solidFill>
                  <a:srgbClr val="000000"/>
                </a:solidFill>
                <a:latin typeface="黑体" pitchFamily="49" charset="-122"/>
                <a:ea typeface="黑体" pitchFamily="49" charset="-122"/>
              </a:endParaRPr>
            </a:p>
          </p:txBody>
        </p:sp>
        <p:sp>
          <p:nvSpPr>
            <p:cNvPr id="166"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spcBef>
                  <a:spcPct val="0"/>
                </a:spcBef>
                <a:spcAft>
                  <a:spcPct val="0"/>
                </a:spcAft>
              </a:pPr>
              <a:r>
                <a:rPr lang="en-US" altLang="zh-CN" sz="1000" dirty="0" smtClean="0">
                  <a:solidFill>
                    <a:srgbClr val="000000"/>
                  </a:solidFill>
                </a:rPr>
                <a:t>PC</a:t>
              </a:r>
            </a:p>
            <a:p>
              <a:pPr eaLnBrk="1" fontAlgn="ctr" hangingPunct="1">
                <a:spcBef>
                  <a:spcPct val="0"/>
                </a:spcBef>
                <a:spcAft>
                  <a:spcPct val="0"/>
                </a:spcAft>
              </a:pPr>
              <a:endParaRPr lang="en-US" altLang="zh-CN" sz="500" dirty="0" smtClean="0">
                <a:solidFill>
                  <a:srgbClr val="000000"/>
                </a:solidFill>
              </a:endParaRPr>
            </a:p>
            <a:p>
              <a:pPr algn="l" eaLnBrk="1" fontAlgn="ctr" hangingPunct="1">
                <a:spcBef>
                  <a:spcPct val="0"/>
                </a:spcBef>
                <a:spcAft>
                  <a:spcPct val="0"/>
                </a:spcAft>
              </a:pPr>
              <a:r>
                <a:rPr lang="en-US" altLang="zh-CN" sz="1000" dirty="0" smtClean="0">
                  <a:solidFill>
                    <a:srgbClr val="000000"/>
                  </a:solidFill>
                </a:rPr>
                <a:t>IMM</a:t>
              </a:r>
            </a:p>
            <a:p>
              <a:pPr algn="l" eaLnBrk="1" fontAlgn="ctr" hangingPunct="1">
                <a:spcBef>
                  <a:spcPts val="600"/>
                </a:spcBef>
                <a:spcAft>
                  <a:spcPct val="0"/>
                </a:spcAft>
              </a:pPr>
              <a:r>
                <a:rPr lang="en-US" altLang="zh-CN" sz="1000" dirty="0" smtClean="0">
                  <a:solidFill>
                    <a:srgbClr val="000000"/>
                  </a:solidFill>
                </a:rPr>
                <a:t>EPC</a:t>
              </a:r>
              <a:endParaRPr lang="en-US" altLang="zh-CN" sz="1000" dirty="0">
                <a:solidFill>
                  <a:srgbClr val="000000"/>
                </a:solidFill>
              </a:endParaRPr>
            </a:p>
          </p:txBody>
        </p:sp>
        <p:sp>
          <p:nvSpPr>
            <p:cNvPr id="167"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dirty="0" smtClean="0">
                  <a:solidFill>
                    <a:srgbClr val="000000"/>
                  </a:solidFill>
                </a:rPr>
                <a:t>NPC</a:t>
              </a:r>
            </a:p>
            <a:p>
              <a:pPr eaLnBrk="1" fontAlgn="ctr" hangingPunct="1">
                <a:spcBef>
                  <a:spcPct val="0"/>
                </a:spcBef>
                <a:spcAft>
                  <a:spcPct val="0"/>
                </a:spcAft>
              </a:pPr>
              <a:endParaRPr lang="en-US" altLang="zh-CN" sz="200" dirty="0" smtClean="0">
                <a:solidFill>
                  <a:srgbClr val="000000"/>
                </a:solidFill>
              </a:endParaRPr>
            </a:p>
            <a:p>
              <a:pPr algn="r" eaLnBrk="1" fontAlgn="ctr" hangingPunct="1">
                <a:spcBef>
                  <a:spcPct val="0"/>
                </a:spcBef>
                <a:spcAft>
                  <a:spcPct val="0"/>
                </a:spcAft>
              </a:pPr>
              <a:endParaRPr lang="en-US" altLang="zh-CN" sz="300" dirty="0" smtClean="0">
                <a:solidFill>
                  <a:srgbClr val="000000"/>
                </a:solidFill>
              </a:endParaRPr>
            </a:p>
            <a:p>
              <a:pPr algn="r" eaLnBrk="1" fontAlgn="ctr" hangingPunct="1">
                <a:spcBef>
                  <a:spcPct val="0"/>
                </a:spcBef>
                <a:spcAft>
                  <a:spcPct val="0"/>
                </a:spcAft>
              </a:pPr>
              <a:r>
                <a:rPr lang="en-US" altLang="zh-CN" sz="1000" dirty="0" smtClean="0">
                  <a:solidFill>
                    <a:srgbClr val="000000"/>
                  </a:solidFill>
                </a:rPr>
                <a:t>PC+4</a:t>
              </a:r>
              <a:endParaRPr lang="en-US" altLang="zh-CN" sz="1000" dirty="0">
                <a:solidFill>
                  <a:srgbClr val="000000"/>
                </a:solidFill>
              </a:endParaRPr>
            </a:p>
          </p:txBody>
        </p:sp>
      </p:grpSp>
      <p:sp>
        <p:nvSpPr>
          <p:cNvPr id="169" name="矩形 168"/>
          <p:cNvSpPr/>
          <p:nvPr/>
        </p:nvSpPr>
        <p:spPr bwMode="auto">
          <a:xfrm>
            <a:off x="7740440" y="342900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SR</a:t>
            </a:r>
            <a:endParaRPr kumimoji="1" lang="zh-CN" altLang="en-US" sz="1000" dirty="0">
              <a:solidFill>
                <a:srgbClr val="000000"/>
              </a:solidFill>
              <a:latin typeface="Cambria" pitchFamily="18" charset="0"/>
              <a:sym typeface="Wingdings" pitchFamily="2" charset="2"/>
            </a:endParaRPr>
          </a:p>
        </p:txBody>
      </p:sp>
      <p:grpSp>
        <p:nvGrpSpPr>
          <p:cNvPr id="138" name="组合 300"/>
          <p:cNvGrpSpPr/>
          <p:nvPr/>
        </p:nvGrpSpPr>
        <p:grpSpPr>
          <a:xfrm>
            <a:off x="8172500" y="3636500"/>
            <a:ext cx="72008" cy="80540"/>
            <a:chOff x="287524" y="3070225"/>
            <a:chExt cx="72008" cy="80540"/>
          </a:xfrm>
        </p:grpSpPr>
        <p:cxnSp>
          <p:nvCxnSpPr>
            <p:cNvPr id="171" name="直接连接符 170"/>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2" name="直接连接符 171"/>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70" name="Line 164"/>
          <p:cNvSpPr>
            <a:spLocks noChangeShapeType="1"/>
          </p:cNvSpPr>
          <p:nvPr/>
        </p:nvSpPr>
        <p:spPr bwMode="auto">
          <a:xfrm flipH="1" flipV="1">
            <a:off x="7812450" y="3140960"/>
            <a:ext cx="0" cy="28787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74" name="Line 164"/>
          <p:cNvSpPr>
            <a:spLocks noChangeShapeType="1"/>
          </p:cNvSpPr>
          <p:nvPr/>
        </p:nvSpPr>
        <p:spPr bwMode="auto">
          <a:xfrm flipH="1" flipV="1">
            <a:off x="8244510" y="3141130"/>
            <a:ext cx="0" cy="28787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79" name="圆角矩形 178"/>
          <p:cNvSpPr/>
          <p:nvPr/>
        </p:nvSpPr>
        <p:spPr bwMode="auto">
          <a:xfrm>
            <a:off x="4644010" y="1700760"/>
            <a:ext cx="864120" cy="86412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80" name="矩形 179"/>
          <p:cNvSpPr/>
          <p:nvPr/>
        </p:nvSpPr>
        <p:spPr bwMode="auto">
          <a:xfrm>
            <a:off x="1043510" y="1916790"/>
            <a:ext cx="367251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indent="-342900" algn="ctr">
              <a:spcBef>
                <a:spcPct val="20000"/>
              </a:spcBef>
              <a:buClr>
                <a:srgbClr val="FF9900"/>
              </a:buClr>
            </a:pPr>
            <a:endParaRPr lang="zh-CN" altLang="en-US" sz="2800" b="0" smtClean="0">
              <a:solidFill>
                <a:schemeClr val="tx1"/>
              </a:solidFill>
              <a:ea typeface="宋体" charset="-122"/>
              <a:sym typeface="Wingdings" pitchFamily="2" charset="2"/>
            </a:endParaRPr>
          </a:p>
        </p:txBody>
      </p:sp>
      <p:sp>
        <p:nvSpPr>
          <p:cNvPr id="181" name="矩形 180"/>
          <p:cNvSpPr/>
          <p:nvPr/>
        </p:nvSpPr>
        <p:spPr bwMode="auto">
          <a:xfrm>
            <a:off x="5508130" y="1916790"/>
            <a:ext cx="2122827"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73" name="矩形 172"/>
          <p:cNvSpPr/>
          <p:nvPr/>
        </p:nvSpPr>
        <p:spPr bwMode="auto">
          <a:xfrm>
            <a:off x="7740440" y="386106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CAUSE</a:t>
            </a:r>
            <a:endParaRPr kumimoji="1" lang="zh-CN" altLang="en-US" sz="1000" dirty="0">
              <a:solidFill>
                <a:srgbClr val="000000"/>
              </a:solidFill>
              <a:latin typeface="Cambria" pitchFamily="18" charset="0"/>
              <a:sym typeface="Wingdings" pitchFamily="2" charset="2"/>
            </a:endParaRPr>
          </a:p>
        </p:txBody>
      </p:sp>
      <p:grpSp>
        <p:nvGrpSpPr>
          <p:cNvPr id="175" name="组合 300"/>
          <p:cNvGrpSpPr/>
          <p:nvPr/>
        </p:nvGrpSpPr>
        <p:grpSpPr>
          <a:xfrm>
            <a:off x="8172500" y="4068560"/>
            <a:ext cx="72008" cy="80540"/>
            <a:chOff x="287524" y="3070225"/>
            <a:chExt cx="72008" cy="80540"/>
          </a:xfrm>
        </p:grpSpPr>
        <p:cxnSp>
          <p:nvCxnSpPr>
            <p:cNvPr id="176" name="直接连接符 175"/>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8" name="直接连接符 17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82" name="TextBox 181"/>
          <p:cNvSpPr txBox="1"/>
          <p:nvPr/>
        </p:nvSpPr>
        <p:spPr>
          <a:xfrm>
            <a:off x="7457091" y="2348850"/>
            <a:ext cx="1723549" cy="646331"/>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dirty="0" smtClean="0"/>
              <a:t>IM[7:2]</a:t>
            </a:r>
            <a:endParaRPr lang="zh-CN" altLang="en-US" dirty="0"/>
          </a:p>
        </p:txBody>
      </p:sp>
      <p:sp>
        <p:nvSpPr>
          <p:cNvPr id="177" name="圆角矩形 176"/>
          <p:cNvSpPr/>
          <p:nvPr/>
        </p:nvSpPr>
        <p:spPr bwMode="auto">
          <a:xfrm>
            <a:off x="7631494" y="3326530"/>
            <a:ext cx="756930" cy="46252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096" name="灯片编号占位符 4095"/>
          <p:cNvSpPr>
            <a:spLocks noGrp="1"/>
          </p:cNvSpPr>
          <p:nvPr>
            <p:ph type="sldNum" sz="quarter" idx="12"/>
          </p:nvPr>
        </p:nvSpPr>
        <p:spPr/>
        <p:txBody>
          <a:bodyPr/>
          <a:lstStyle/>
          <a:p>
            <a:pPr>
              <a:defRPr/>
            </a:pPr>
            <a:fld id="{CCAB7470-36C3-48E9-9C61-02DD9BA30DA6}" type="slidenum">
              <a:rPr lang="en-US" altLang="zh-CN" smtClean="0"/>
              <a:pPr>
                <a:defRPr/>
              </a:pPr>
              <a:t>14</a:t>
            </a:fld>
            <a:endParaRPr lang="en-US" altLang="zh-CN" dirty="0"/>
          </a:p>
        </p:txBody>
      </p:sp>
    </p:spTree>
    <p:extLst>
      <p:ext uri="{BB962C8B-B14F-4D97-AF65-F5344CB8AC3E}">
        <p14:creationId xmlns:p14="http://schemas.microsoft.com/office/powerpoint/2010/main" val="2344876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2" cstate="print"/>
          <a:srcRect/>
          <a:stretch>
            <a:fillRect/>
          </a:stretch>
        </p:blipFill>
        <p:spPr bwMode="auto">
          <a:xfrm>
            <a:off x="973760" y="1772770"/>
            <a:ext cx="7270750" cy="692150"/>
          </a:xfrm>
          <a:prstGeom prst="rect">
            <a:avLst/>
          </a:prstGeom>
          <a:noFill/>
          <a:ln w="9525">
            <a:noFill/>
            <a:miter lim="800000"/>
            <a:headEnd/>
            <a:tailEnd/>
          </a:ln>
        </p:spPr>
      </p:pic>
      <p:sp>
        <p:nvSpPr>
          <p:cNvPr id="2" name="内容占位符 1"/>
          <p:cNvSpPr>
            <a:spLocks noGrp="1"/>
          </p:cNvSpPr>
          <p:nvPr>
            <p:ph idx="1"/>
          </p:nvPr>
        </p:nvSpPr>
        <p:spPr/>
        <p:txBody>
          <a:bodyPr/>
          <a:lstStyle/>
          <a:p>
            <a:pPr marL="342900" lvl="1" indent="-342900">
              <a:buClr>
                <a:srgbClr val="0000FF"/>
              </a:buClr>
              <a:buSzTx/>
              <a:buFont typeface="Wingdings" pitchFamily="2" charset="2"/>
              <a:buChar char="§"/>
            </a:pPr>
            <a:r>
              <a:rPr lang="en-US" altLang="zh-CN" sz="2800" dirty="0" smtClean="0">
                <a:solidFill>
                  <a:srgbClr val="000000"/>
                </a:solidFill>
              </a:rPr>
              <a:t>IE</a:t>
            </a:r>
            <a:r>
              <a:rPr lang="zh-CN" altLang="en-US" dirty="0">
                <a:solidFill>
                  <a:srgbClr val="000000"/>
                </a:solidFill>
              </a:rPr>
              <a:t>：</a:t>
            </a:r>
            <a:r>
              <a:rPr lang="zh-CN" altLang="en-US" sz="2800" dirty="0" smtClean="0">
                <a:solidFill>
                  <a:srgbClr val="000000"/>
                </a:solidFill>
              </a:rPr>
              <a:t>全局中断使能</a:t>
            </a:r>
            <a:endParaRPr lang="en-US" altLang="zh-CN" sz="2800" dirty="0" smtClean="0">
              <a:solidFill>
                <a:srgbClr val="000000"/>
              </a:solidFill>
            </a:endParaRPr>
          </a:p>
          <a:p>
            <a:pPr lvl="1"/>
            <a:r>
              <a:rPr lang="en-US" altLang="zh-CN" sz="2400" dirty="0" smtClean="0">
                <a:solidFill>
                  <a:srgbClr val="000000"/>
                </a:solidFill>
              </a:rPr>
              <a:t>1</a:t>
            </a:r>
            <a:r>
              <a:rPr lang="zh-CN" altLang="en-US" sz="2400" dirty="0" smtClean="0">
                <a:solidFill>
                  <a:srgbClr val="000000"/>
                </a:solidFill>
              </a:rPr>
              <a:t>：允许中断</a:t>
            </a:r>
            <a:r>
              <a:rPr lang="zh-CN" altLang="en-US" sz="2400" dirty="0">
                <a:solidFill>
                  <a:srgbClr val="000000"/>
                </a:solidFill>
              </a:rPr>
              <a:t>；</a:t>
            </a:r>
            <a:r>
              <a:rPr lang="en-US" altLang="zh-CN" sz="2400" dirty="0" smtClean="0">
                <a:solidFill>
                  <a:srgbClr val="000000"/>
                </a:solidFill>
              </a:rPr>
              <a:t>0</a:t>
            </a:r>
            <a:r>
              <a:rPr lang="zh-CN" altLang="en-US" sz="2400" dirty="0" smtClean="0">
                <a:solidFill>
                  <a:srgbClr val="000000"/>
                </a:solidFill>
              </a:rPr>
              <a:t>：禁止中断</a:t>
            </a:r>
            <a:endParaRPr lang="zh-CN" altLang="en-US" sz="2400" dirty="0">
              <a:solidFill>
                <a:srgbClr val="000000"/>
              </a:solidFill>
            </a:endParaRPr>
          </a:p>
        </p:txBody>
      </p:sp>
      <p:sp>
        <p:nvSpPr>
          <p:cNvPr id="3" name="标题 2"/>
          <p:cNvSpPr>
            <a:spLocks noGrp="1"/>
          </p:cNvSpPr>
          <p:nvPr>
            <p:ph type="title"/>
          </p:nvPr>
        </p:nvSpPr>
        <p:spPr/>
        <p:txBody>
          <a:bodyPr/>
          <a:lstStyle/>
          <a:p>
            <a:r>
              <a:rPr lang="zh-CN" altLang="en-US" dirty="0" smtClean="0"/>
              <a:t>增加</a:t>
            </a:r>
            <a:r>
              <a:rPr lang="en-US" altLang="zh-CN" dirty="0" smtClean="0"/>
              <a:t>SR</a:t>
            </a:r>
            <a:r>
              <a:rPr lang="zh-CN" altLang="en-US" dirty="0" smtClean="0"/>
              <a:t>寄存器</a:t>
            </a:r>
            <a:r>
              <a:rPr lang="en-US" altLang="zh-CN" dirty="0" smtClean="0"/>
              <a:t>(2)</a:t>
            </a:r>
            <a:endParaRPr lang="zh-CN" altLang="en-US" dirty="0"/>
          </a:p>
        </p:txBody>
      </p:sp>
      <p:sp>
        <p:nvSpPr>
          <p:cNvPr id="168" name="矩形 167"/>
          <p:cNvSpPr/>
          <p:nvPr/>
        </p:nvSpPr>
        <p:spPr bwMode="auto">
          <a:xfrm>
            <a:off x="0" y="6525344"/>
            <a:ext cx="9144000" cy="332656"/>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 name="Line 46"/>
          <p:cNvSpPr>
            <a:spLocks noChangeShapeType="1"/>
          </p:cNvSpPr>
          <p:nvPr/>
        </p:nvSpPr>
        <p:spPr bwMode="auto">
          <a:xfrm>
            <a:off x="2770988" y="46540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 name="Line 96"/>
          <p:cNvSpPr>
            <a:spLocks noChangeShapeType="1"/>
          </p:cNvSpPr>
          <p:nvPr/>
        </p:nvSpPr>
        <p:spPr bwMode="auto">
          <a:xfrm>
            <a:off x="2770988" y="42222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 name="Line 106"/>
          <p:cNvSpPr>
            <a:spLocks noChangeShapeType="1"/>
          </p:cNvSpPr>
          <p:nvPr/>
        </p:nvSpPr>
        <p:spPr bwMode="auto">
          <a:xfrm flipV="1">
            <a:off x="1908056" y="4572216"/>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 name="Line 134"/>
          <p:cNvSpPr>
            <a:spLocks noChangeShapeType="1"/>
          </p:cNvSpPr>
          <p:nvPr/>
        </p:nvSpPr>
        <p:spPr bwMode="auto">
          <a:xfrm flipV="1">
            <a:off x="612056" y="4219088"/>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 name="Line 135"/>
          <p:cNvSpPr>
            <a:spLocks noChangeShapeType="1"/>
          </p:cNvSpPr>
          <p:nvPr/>
        </p:nvSpPr>
        <p:spPr bwMode="auto">
          <a:xfrm>
            <a:off x="971601" y="4222278"/>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 name="Rectangle 12"/>
          <p:cNvSpPr>
            <a:spLocks noChangeArrowheads="1"/>
          </p:cNvSpPr>
          <p:nvPr/>
        </p:nvSpPr>
        <p:spPr bwMode="auto">
          <a:xfrm>
            <a:off x="1336525" y="3860204"/>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指令</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 name="Text Box 13"/>
          <p:cNvSpPr txBox="1">
            <a:spLocks noChangeArrowheads="1"/>
          </p:cNvSpPr>
          <p:nvPr/>
        </p:nvSpPr>
        <p:spPr bwMode="auto">
          <a:xfrm>
            <a:off x="1389285" y="4164040"/>
            <a:ext cx="499427" cy="16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1" name="Text Box 13"/>
          <p:cNvSpPr txBox="1">
            <a:spLocks noChangeArrowheads="1"/>
          </p:cNvSpPr>
          <p:nvPr/>
        </p:nvSpPr>
        <p:spPr bwMode="auto">
          <a:xfrm>
            <a:off x="1638998" y="4487134"/>
            <a:ext cx="249715" cy="16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12" name="Rectangle 3"/>
          <p:cNvSpPr>
            <a:spLocks noChangeArrowheads="1"/>
          </p:cNvSpPr>
          <p:nvPr/>
        </p:nvSpPr>
        <p:spPr bwMode="auto">
          <a:xfrm>
            <a:off x="755576" y="3789040"/>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100" dirty="0" smtClean="0">
                <a:solidFill>
                  <a:srgbClr val="000000"/>
                </a:solidFill>
                <a:latin typeface="Cambria" pitchFamily="18" charset="0"/>
                <a:ea typeface="黑体"/>
              </a:rPr>
              <a:t>PC</a:t>
            </a:r>
            <a:endParaRPr kumimoji="1" lang="zh-CN" altLang="en-US" sz="1100" dirty="0">
              <a:solidFill>
                <a:srgbClr val="000000"/>
              </a:solidFill>
              <a:latin typeface="Cambria" pitchFamily="18" charset="0"/>
              <a:ea typeface="黑体"/>
            </a:endParaRPr>
          </a:p>
        </p:txBody>
      </p:sp>
      <p:grpSp>
        <p:nvGrpSpPr>
          <p:cNvPr id="13" name="组合 273"/>
          <p:cNvGrpSpPr/>
          <p:nvPr/>
        </p:nvGrpSpPr>
        <p:grpSpPr>
          <a:xfrm>
            <a:off x="2123728" y="3747298"/>
            <a:ext cx="648370" cy="1512888"/>
            <a:chOff x="2483768" y="1704975"/>
            <a:chExt cx="648370" cy="1512888"/>
          </a:xfrm>
        </p:grpSpPr>
        <p:sp>
          <p:nvSpPr>
            <p:cNvPr id="14"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algn="l" fontAlgn="ctr"/>
              <a:r>
                <a:rPr kumimoji="1" lang="zh-CN" altLang="en-US" sz="1100" b="0" dirty="0">
                  <a:solidFill>
                    <a:srgbClr val="000000"/>
                  </a:solidFill>
                  <a:latin typeface="黑体" pitchFamily="49" charset="-122"/>
                  <a:ea typeface="黑体" pitchFamily="49" charset="-122"/>
                </a:rPr>
                <a:t>指</a:t>
              </a:r>
            </a:p>
            <a:p>
              <a:pPr algn="l" fontAlgn="ctr"/>
              <a:r>
                <a:rPr kumimoji="1" lang="zh-CN" altLang="en-US" sz="1100" b="0" dirty="0">
                  <a:solidFill>
                    <a:srgbClr val="000000"/>
                  </a:solidFill>
                  <a:latin typeface="黑体" pitchFamily="49" charset="-122"/>
                  <a:ea typeface="黑体" pitchFamily="49" charset="-122"/>
                </a:rPr>
                <a:t>令</a:t>
              </a:r>
            </a:p>
            <a:p>
              <a:pPr algn="l" fontAlgn="ctr"/>
              <a:r>
                <a:rPr kumimoji="1" lang="zh-CN" altLang="en-US" sz="1100" b="0" dirty="0">
                  <a:solidFill>
                    <a:srgbClr val="000000"/>
                  </a:solidFill>
                  <a:latin typeface="黑体" pitchFamily="49" charset="-122"/>
                  <a:ea typeface="黑体" pitchFamily="49" charset="-122"/>
                </a:rPr>
                <a:t>寄</a:t>
              </a:r>
            </a:p>
            <a:p>
              <a:pPr algn="l" fontAlgn="ctr"/>
              <a:r>
                <a:rPr kumimoji="1" lang="zh-CN" altLang="en-US" sz="1100" b="0" dirty="0">
                  <a:solidFill>
                    <a:srgbClr val="000000"/>
                  </a:solidFill>
                  <a:latin typeface="黑体" pitchFamily="49" charset="-122"/>
                  <a:ea typeface="黑体" pitchFamily="49" charset="-122"/>
                </a:rPr>
                <a:t>存</a:t>
              </a:r>
            </a:p>
            <a:p>
              <a:pPr algn="l" fontAlgn="ctr"/>
              <a:r>
                <a:rPr kumimoji="1" lang="zh-CN" altLang="en-US" sz="1100" b="0" dirty="0">
                  <a:solidFill>
                    <a:srgbClr val="000000"/>
                  </a:solidFill>
                  <a:latin typeface="黑体" pitchFamily="49" charset="-122"/>
                  <a:ea typeface="黑体" pitchFamily="49" charset="-122"/>
                </a:rPr>
                <a:t>器</a:t>
              </a:r>
            </a:p>
          </p:txBody>
        </p:sp>
        <p:sp>
          <p:nvSpPr>
            <p:cNvPr id="15"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[31:26]</a:t>
              </a:r>
            </a:p>
          </p:txBody>
        </p:sp>
        <p:sp>
          <p:nvSpPr>
            <p:cNvPr id="16"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[25:21]</a:t>
              </a:r>
            </a:p>
          </p:txBody>
        </p:sp>
        <p:sp>
          <p:nvSpPr>
            <p:cNvPr id="17"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[20:16]</a:t>
              </a:r>
            </a:p>
          </p:txBody>
        </p:sp>
        <p:sp>
          <p:nvSpPr>
            <p:cNvPr id="18"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[15:0]</a:t>
              </a:r>
            </a:p>
          </p:txBody>
        </p:sp>
      </p:grpSp>
      <p:grpSp>
        <p:nvGrpSpPr>
          <p:cNvPr id="19" name="组合 9"/>
          <p:cNvGrpSpPr/>
          <p:nvPr/>
        </p:nvGrpSpPr>
        <p:grpSpPr>
          <a:xfrm>
            <a:off x="821356" y="4639384"/>
            <a:ext cx="72008" cy="80540"/>
            <a:chOff x="287524" y="3070225"/>
            <a:chExt cx="72008" cy="80540"/>
          </a:xfrm>
        </p:grpSpPr>
        <p:cxnSp>
          <p:nvCxnSpPr>
            <p:cNvPr id="20" name="直接连接符 1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2" name="组合 271"/>
          <p:cNvGrpSpPr/>
          <p:nvPr/>
        </p:nvGrpSpPr>
        <p:grpSpPr>
          <a:xfrm>
            <a:off x="2213403" y="5179990"/>
            <a:ext cx="72008" cy="80540"/>
            <a:chOff x="287524" y="3070225"/>
            <a:chExt cx="72008" cy="80540"/>
          </a:xfrm>
        </p:grpSpPr>
        <p:cxnSp>
          <p:nvCxnSpPr>
            <p:cNvPr id="23" name="直接连接符 2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5" name="Line 47"/>
          <p:cNvSpPr>
            <a:spLocks noChangeShapeType="1"/>
          </p:cNvSpPr>
          <p:nvPr/>
        </p:nvSpPr>
        <p:spPr bwMode="auto">
          <a:xfrm flipV="1">
            <a:off x="2771801" y="5085184"/>
            <a:ext cx="57606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6" name="Group 131"/>
          <p:cNvGrpSpPr>
            <a:grpSpLocks/>
          </p:cNvGrpSpPr>
          <p:nvPr/>
        </p:nvGrpSpPr>
        <p:grpSpPr bwMode="auto">
          <a:xfrm flipV="1">
            <a:off x="612055" y="3140968"/>
            <a:ext cx="5976169" cy="1071248"/>
            <a:chOff x="4286" y="1525"/>
            <a:chExt cx="363" cy="272"/>
          </a:xfrm>
        </p:grpSpPr>
        <p:sp>
          <p:nvSpPr>
            <p:cNvPr id="2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29" name="Group 110"/>
          <p:cNvGrpSpPr>
            <a:grpSpLocks/>
          </p:cNvGrpSpPr>
          <p:nvPr/>
        </p:nvGrpSpPr>
        <p:grpSpPr bwMode="auto">
          <a:xfrm flipV="1">
            <a:off x="1109806" y="3573015"/>
            <a:ext cx="4542314" cy="646063"/>
            <a:chOff x="4286" y="1525"/>
            <a:chExt cx="362" cy="272"/>
          </a:xfrm>
        </p:grpSpPr>
        <p:sp>
          <p:nvSpPr>
            <p:cNvPr id="30"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1"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32" name="AutoShape 150"/>
          <p:cNvSpPr>
            <a:spLocks noChangeArrowheads="1"/>
          </p:cNvSpPr>
          <p:nvPr/>
        </p:nvSpPr>
        <p:spPr bwMode="auto">
          <a:xfrm>
            <a:off x="1074088" y="418337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33" name="Rectangle 34"/>
          <p:cNvSpPr>
            <a:spLocks noChangeArrowheads="1"/>
          </p:cNvSpPr>
          <p:nvPr/>
        </p:nvSpPr>
        <p:spPr bwMode="auto">
          <a:xfrm>
            <a:off x="4785227" y="4508798"/>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A</a:t>
            </a:r>
          </a:p>
        </p:txBody>
      </p:sp>
      <p:sp>
        <p:nvSpPr>
          <p:cNvPr id="34" name="Rectangle 35"/>
          <p:cNvSpPr>
            <a:spLocks noChangeArrowheads="1"/>
          </p:cNvSpPr>
          <p:nvPr/>
        </p:nvSpPr>
        <p:spPr bwMode="auto">
          <a:xfrm>
            <a:off x="4785227" y="5087466"/>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B</a:t>
            </a:r>
          </a:p>
        </p:txBody>
      </p:sp>
      <p:sp>
        <p:nvSpPr>
          <p:cNvPr id="35" name="Line 36"/>
          <p:cNvSpPr>
            <a:spLocks noChangeShapeType="1"/>
          </p:cNvSpPr>
          <p:nvPr/>
        </p:nvSpPr>
        <p:spPr bwMode="auto">
          <a:xfrm flipV="1">
            <a:off x="4572056" y="4651673"/>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6" name="Line 37"/>
          <p:cNvSpPr>
            <a:spLocks noChangeShapeType="1"/>
          </p:cNvSpPr>
          <p:nvPr/>
        </p:nvSpPr>
        <p:spPr bwMode="auto">
          <a:xfrm flipV="1">
            <a:off x="4572056" y="5231929"/>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7" name="Line 55"/>
          <p:cNvSpPr>
            <a:spLocks noChangeShapeType="1"/>
          </p:cNvSpPr>
          <p:nvPr/>
        </p:nvSpPr>
        <p:spPr bwMode="auto">
          <a:xfrm>
            <a:off x="5004048" y="46531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0" name="组合 279"/>
          <p:cNvGrpSpPr/>
          <p:nvPr/>
        </p:nvGrpSpPr>
        <p:grpSpPr>
          <a:xfrm>
            <a:off x="3779100" y="3933031"/>
            <a:ext cx="791790" cy="1800225"/>
            <a:chOff x="3132139" y="3933056"/>
            <a:chExt cx="863600" cy="1800225"/>
          </a:xfrm>
        </p:grpSpPr>
        <p:sp>
          <p:nvSpPr>
            <p:cNvPr id="39"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fontAlgn="ctr"/>
              <a:r>
                <a:rPr kumimoji="1" lang="zh-CN" altLang="en-US" sz="1100" b="0" dirty="0">
                  <a:solidFill>
                    <a:srgbClr val="000000"/>
                  </a:solidFill>
                  <a:latin typeface="黑体" pitchFamily="49" charset="-122"/>
                  <a:ea typeface="黑体" pitchFamily="49" charset="-122"/>
                </a:rPr>
                <a:t>寄存器堆</a:t>
              </a:r>
            </a:p>
          </p:txBody>
        </p:sp>
        <p:sp>
          <p:nvSpPr>
            <p:cNvPr id="40" name="Text Box 17"/>
            <p:cNvSpPr txBox="1">
              <a:spLocks noChangeArrowheads="1"/>
            </p:cNvSpPr>
            <p:nvPr/>
          </p:nvSpPr>
          <p:spPr bwMode="auto">
            <a:xfrm>
              <a:off x="3168333" y="4004493"/>
              <a:ext cx="296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Reg1</a:t>
              </a:r>
              <a:endParaRPr lang="en-US" altLang="zh-CN" sz="1000" b="0" dirty="0">
                <a:solidFill>
                  <a:srgbClr val="000000"/>
                </a:solidFill>
              </a:endParaRPr>
            </a:p>
          </p:txBody>
        </p:sp>
        <p:sp>
          <p:nvSpPr>
            <p:cNvPr id="41" name="Text Box 18"/>
            <p:cNvSpPr txBox="1">
              <a:spLocks noChangeArrowheads="1"/>
            </p:cNvSpPr>
            <p:nvPr/>
          </p:nvSpPr>
          <p:spPr bwMode="auto">
            <a:xfrm>
              <a:off x="3154045" y="4420418"/>
              <a:ext cx="296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Reg2</a:t>
              </a:r>
              <a:endParaRPr lang="en-US" altLang="zh-CN" sz="1000" b="0" dirty="0">
                <a:solidFill>
                  <a:srgbClr val="000000"/>
                </a:solidFill>
              </a:endParaRPr>
            </a:p>
          </p:txBody>
        </p:sp>
        <p:sp>
          <p:nvSpPr>
            <p:cNvPr id="42" name="Text Box 19"/>
            <p:cNvSpPr txBox="1">
              <a:spLocks noChangeArrowheads="1"/>
            </p:cNvSpPr>
            <p:nvPr/>
          </p:nvSpPr>
          <p:spPr bwMode="auto">
            <a:xfrm>
              <a:off x="3168333" y="4941118"/>
              <a:ext cx="293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err="1" smtClean="0">
                  <a:solidFill>
                    <a:srgbClr val="000000"/>
                  </a:solidFill>
                </a:rPr>
                <a:t>Reg</a:t>
              </a:r>
              <a:endParaRPr lang="en-US" altLang="zh-CN" sz="1000" b="0" dirty="0">
                <a:solidFill>
                  <a:srgbClr val="000000"/>
                </a:solidFill>
              </a:endParaRPr>
            </a:p>
          </p:txBody>
        </p:sp>
        <p:sp>
          <p:nvSpPr>
            <p:cNvPr id="43" name="Text Box 20"/>
            <p:cNvSpPr txBox="1">
              <a:spLocks noChangeArrowheads="1"/>
            </p:cNvSpPr>
            <p:nvPr/>
          </p:nvSpPr>
          <p:spPr bwMode="auto">
            <a:xfrm>
              <a:off x="3168333" y="5372918"/>
              <a:ext cx="293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44"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Data1</a:t>
              </a:r>
              <a:endParaRPr lang="en-US" altLang="zh-CN" sz="1000" b="0" dirty="0">
                <a:solidFill>
                  <a:srgbClr val="000000"/>
                </a:solidFill>
              </a:endParaRPr>
            </a:p>
          </p:txBody>
        </p:sp>
        <p:sp>
          <p:nvSpPr>
            <p:cNvPr id="45"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Data2</a:t>
              </a:r>
              <a:endParaRPr lang="en-US" altLang="zh-CN" sz="1000" b="0" dirty="0">
                <a:solidFill>
                  <a:srgbClr val="000000"/>
                </a:solidFill>
              </a:endParaRPr>
            </a:p>
          </p:txBody>
        </p:sp>
      </p:grpSp>
      <p:grpSp>
        <p:nvGrpSpPr>
          <p:cNvPr id="102401" name="组合 300"/>
          <p:cNvGrpSpPr/>
          <p:nvPr/>
        </p:nvGrpSpPr>
        <p:grpSpPr>
          <a:xfrm>
            <a:off x="4355914" y="5637064"/>
            <a:ext cx="72008" cy="80540"/>
            <a:chOff x="287524" y="3070225"/>
            <a:chExt cx="72008" cy="80540"/>
          </a:xfrm>
        </p:grpSpPr>
        <p:cxnSp>
          <p:nvCxnSpPr>
            <p:cNvPr id="47" name="直接连接符 4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3" name="组合 311"/>
          <p:cNvGrpSpPr/>
          <p:nvPr/>
        </p:nvGrpSpPr>
        <p:grpSpPr>
          <a:xfrm>
            <a:off x="4860056" y="5297865"/>
            <a:ext cx="72008" cy="80540"/>
            <a:chOff x="287524" y="3070225"/>
            <a:chExt cx="72008" cy="80540"/>
          </a:xfrm>
        </p:grpSpPr>
        <p:cxnSp>
          <p:nvCxnSpPr>
            <p:cNvPr id="50" name="直接连接符 4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4" name="组合 338"/>
          <p:cNvGrpSpPr/>
          <p:nvPr/>
        </p:nvGrpSpPr>
        <p:grpSpPr>
          <a:xfrm>
            <a:off x="4855077" y="4723214"/>
            <a:ext cx="72008" cy="80540"/>
            <a:chOff x="287524" y="3070225"/>
            <a:chExt cx="72008" cy="80540"/>
          </a:xfrm>
        </p:grpSpPr>
        <p:cxnSp>
          <p:nvCxnSpPr>
            <p:cNvPr id="53" name="直接连接符 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5" name="组合 61"/>
          <p:cNvGrpSpPr/>
          <p:nvPr/>
        </p:nvGrpSpPr>
        <p:grpSpPr>
          <a:xfrm>
            <a:off x="5868144" y="4409876"/>
            <a:ext cx="501799" cy="1179364"/>
            <a:chOff x="3132137" y="4337869"/>
            <a:chExt cx="582176" cy="1179364"/>
          </a:xfrm>
        </p:grpSpPr>
        <p:sp>
          <p:nvSpPr>
            <p:cNvPr id="56"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 name="Text Box 24"/>
            <p:cNvSpPr txBox="1">
              <a:spLocks noChangeArrowheads="1"/>
            </p:cNvSpPr>
            <p:nvPr/>
          </p:nvSpPr>
          <p:spPr bwMode="auto">
            <a:xfrm>
              <a:off x="3199963" y="4804459"/>
              <a:ext cx="2644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a:r>
                <a:rPr kumimoji="0" lang="en-US" altLang="zh-CN" sz="1100" dirty="0">
                  <a:solidFill>
                    <a:srgbClr val="000000"/>
                  </a:solidFill>
                  <a:latin typeface="Cambria" pitchFamily="18" charset="0"/>
                </a:rPr>
                <a:t>ALU</a:t>
              </a:r>
              <a:endParaRPr kumimoji="0" lang="en-US" altLang="zh-CN" sz="1200" dirty="0">
                <a:solidFill>
                  <a:srgbClr val="000000"/>
                </a:solidFill>
                <a:latin typeface="Cambria" pitchFamily="18" charset="0"/>
              </a:endParaRPr>
            </a:p>
          </p:txBody>
        </p:sp>
        <p:sp>
          <p:nvSpPr>
            <p:cNvPr id="58"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dirty="0">
                  <a:solidFill>
                    <a:srgbClr val="000000"/>
                  </a:solidFill>
                </a:rPr>
                <a:t>Zero</a:t>
              </a:r>
            </a:p>
            <a:p>
              <a:pPr algn="ctr" eaLnBrk="1" fontAlgn="ctr" hangingPunct="1"/>
              <a:r>
                <a:rPr lang="en-US" altLang="zh-CN" sz="1000" b="0" dirty="0" err="1">
                  <a:solidFill>
                    <a:srgbClr val="000000"/>
                  </a:solidFill>
                </a:rPr>
                <a:t>Ov</a:t>
              </a:r>
              <a:endParaRPr lang="en-US" altLang="zh-CN" sz="1000" b="0" dirty="0">
                <a:solidFill>
                  <a:srgbClr val="000000"/>
                </a:solidFill>
              </a:endParaRPr>
            </a:p>
          </p:txBody>
        </p:sp>
        <p:sp>
          <p:nvSpPr>
            <p:cNvPr id="59"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dirty="0">
                  <a:solidFill>
                    <a:srgbClr val="000000"/>
                  </a:solidFill>
                </a:rPr>
                <a:t>ALU</a:t>
              </a:r>
            </a:p>
            <a:p>
              <a:pPr algn="ctr" eaLnBrk="1" fontAlgn="ctr" hangingPunct="1">
                <a:lnSpc>
                  <a:spcPct val="80000"/>
                </a:lnSpc>
              </a:pPr>
              <a:r>
                <a:rPr lang="zh-CN" altLang="en-US" sz="1000" b="0" dirty="0">
                  <a:solidFill>
                    <a:srgbClr val="000000"/>
                  </a:solidFill>
                </a:rPr>
                <a:t>结果</a:t>
              </a:r>
            </a:p>
          </p:txBody>
        </p:sp>
      </p:grpSp>
      <p:sp>
        <p:nvSpPr>
          <p:cNvPr id="60" name="Rectangle 79"/>
          <p:cNvSpPr>
            <a:spLocks noChangeArrowheads="1"/>
          </p:cNvSpPr>
          <p:nvPr/>
        </p:nvSpPr>
        <p:spPr bwMode="auto">
          <a:xfrm>
            <a:off x="6876002" y="4871780"/>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000" dirty="0" err="1">
                <a:solidFill>
                  <a:srgbClr val="000000"/>
                </a:solidFill>
                <a:latin typeface="Cambria" pitchFamily="18" charset="0"/>
                <a:ea typeface="黑体"/>
              </a:rPr>
              <a:t>ALUOut</a:t>
            </a:r>
            <a:endParaRPr kumimoji="1" lang="en-US" altLang="zh-CN" sz="1000" dirty="0">
              <a:solidFill>
                <a:srgbClr val="000000"/>
              </a:solidFill>
              <a:latin typeface="Cambria" pitchFamily="18" charset="0"/>
              <a:ea typeface="黑体"/>
            </a:endParaRPr>
          </a:p>
        </p:txBody>
      </p:sp>
      <p:sp>
        <p:nvSpPr>
          <p:cNvPr id="61" name="Line 55"/>
          <p:cNvSpPr>
            <a:spLocks noChangeShapeType="1"/>
          </p:cNvSpPr>
          <p:nvPr/>
        </p:nvSpPr>
        <p:spPr bwMode="auto">
          <a:xfrm flipV="1">
            <a:off x="6372200" y="5013175"/>
            <a:ext cx="50405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6" name="组合 300"/>
          <p:cNvGrpSpPr/>
          <p:nvPr/>
        </p:nvGrpSpPr>
        <p:grpSpPr>
          <a:xfrm>
            <a:off x="7236296" y="5085184"/>
            <a:ext cx="72008" cy="80540"/>
            <a:chOff x="287524" y="3070225"/>
            <a:chExt cx="72008" cy="80540"/>
          </a:xfrm>
        </p:grpSpPr>
        <p:cxnSp>
          <p:nvCxnSpPr>
            <p:cNvPr id="63" name="直接连接符 6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7" name="Group 87"/>
          <p:cNvGrpSpPr>
            <a:grpSpLocks/>
          </p:cNvGrpSpPr>
          <p:nvPr/>
        </p:nvGrpSpPr>
        <p:grpSpPr bwMode="auto">
          <a:xfrm flipV="1">
            <a:off x="2774168" y="5589240"/>
            <a:ext cx="4822168" cy="1080120"/>
            <a:chOff x="4241" y="3249"/>
            <a:chExt cx="361" cy="271"/>
          </a:xfrm>
        </p:grpSpPr>
        <p:sp>
          <p:nvSpPr>
            <p:cNvPr id="66"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7"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8" name="Line 164"/>
          <p:cNvSpPr>
            <a:spLocks noChangeShapeType="1"/>
          </p:cNvSpPr>
          <p:nvPr/>
        </p:nvSpPr>
        <p:spPr bwMode="auto">
          <a:xfrm flipH="1" flipV="1">
            <a:off x="7596336" y="5005175"/>
            <a:ext cx="0" cy="16641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9" name="Line 9"/>
          <p:cNvSpPr>
            <a:spLocks noChangeShapeType="1"/>
          </p:cNvSpPr>
          <p:nvPr/>
        </p:nvSpPr>
        <p:spPr bwMode="auto">
          <a:xfrm flipV="1">
            <a:off x="5292080" y="5445222"/>
            <a:ext cx="0" cy="10081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0" name="Line 49"/>
          <p:cNvSpPr>
            <a:spLocks noChangeShapeType="1"/>
          </p:cNvSpPr>
          <p:nvPr/>
        </p:nvSpPr>
        <p:spPr bwMode="auto">
          <a:xfrm flipV="1">
            <a:off x="2915816" y="64533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1" name="Line 140"/>
          <p:cNvSpPr>
            <a:spLocks noChangeShapeType="1"/>
          </p:cNvSpPr>
          <p:nvPr/>
        </p:nvSpPr>
        <p:spPr bwMode="auto">
          <a:xfrm>
            <a:off x="3347864" y="6381328"/>
            <a:ext cx="141287"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2" name="Text Box 257"/>
          <p:cNvSpPr txBox="1">
            <a:spLocks noChangeArrowheads="1"/>
          </p:cNvSpPr>
          <p:nvPr/>
        </p:nvSpPr>
        <p:spPr bwMode="auto">
          <a:xfrm>
            <a:off x="3347864" y="6311472"/>
            <a:ext cx="2159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16</a:t>
            </a:r>
          </a:p>
        </p:txBody>
      </p:sp>
      <p:sp>
        <p:nvSpPr>
          <p:cNvPr id="73" name="Line 263"/>
          <p:cNvSpPr>
            <a:spLocks noChangeShapeType="1"/>
          </p:cNvSpPr>
          <p:nvPr/>
        </p:nvSpPr>
        <p:spPr bwMode="auto">
          <a:xfrm>
            <a:off x="4427984" y="6455488"/>
            <a:ext cx="864096"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8" name="组合 116"/>
          <p:cNvGrpSpPr/>
          <p:nvPr/>
        </p:nvGrpSpPr>
        <p:grpSpPr>
          <a:xfrm rot="10800000" flipH="1" flipV="1">
            <a:off x="3779912" y="6237312"/>
            <a:ext cx="650224" cy="292234"/>
            <a:chOff x="3132138" y="4581128"/>
            <a:chExt cx="717226" cy="292234"/>
          </a:xfrm>
        </p:grpSpPr>
        <p:cxnSp>
          <p:nvCxnSpPr>
            <p:cNvPr id="75" name="直接连接符 74"/>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79" name="TextBox 78"/>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200" b="0" dirty="0" smtClean="0">
                  <a:solidFill>
                    <a:srgbClr val="000000"/>
                  </a:solidFill>
                  <a:latin typeface="Cambria" pitchFamily="18" charset="0"/>
                  <a:ea typeface="黑体" pitchFamily="49" charset="-122"/>
                </a:rPr>
                <a:t>扩展</a:t>
              </a:r>
              <a:endParaRPr lang="zh-CN" altLang="en-US" sz="1200" b="0" dirty="0">
                <a:solidFill>
                  <a:srgbClr val="000000"/>
                </a:solidFill>
                <a:latin typeface="Cambria" pitchFamily="18" charset="0"/>
                <a:ea typeface="黑体" pitchFamily="49" charset="-122"/>
              </a:endParaRPr>
            </a:p>
          </p:txBody>
        </p:sp>
      </p:grpSp>
      <p:sp>
        <p:nvSpPr>
          <p:cNvPr id="80" name="Line 139"/>
          <p:cNvSpPr>
            <a:spLocks noChangeShapeType="1"/>
          </p:cNvSpPr>
          <p:nvPr/>
        </p:nvSpPr>
        <p:spPr bwMode="auto">
          <a:xfrm>
            <a:off x="4656216" y="6385521"/>
            <a:ext cx="144462"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1" name="Text Box 258"/>
          <p:cNvSpPr txBox="1">
            <a:spLocks noChangeArrowheads="1"/>
          </p:cNvSpPr>
          <p:nvPr/>
        </p:nvSpPr>
        <p:spPr bwMode="auto">
          <a:xfrm>
            <a:off x="4644008" y="6311472"/>
            <a:ext cx="2159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32</a:t>
            </a:r>
          </a:p>
        </p:txBody>
      </p:sp>
      <p:sp>
        <p:nvSpPr>
          <p:cNvPr id="82" name="Line 38"/>
          <p:cNvSpPr>
            <a:spLocks noChangeShapeType="1"/>
          </p:cNvSpPr>
          <p:nvPr/>
        </p:nvSpPr>
        <p:spPr bwMode="auto">
          <a:xfrm>
            <a:off x="5001127" y="5218911"/>
            <a:ext cx="43494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3" name="任意多边形 82"/>
          <p:cNvSpPr/>
          <p:nvPr/>
        </p:nvSpPr>
        <p:spPr bwMode="auto">
          <a:xfrm>
            <a:off x="5436096" y="5157192"/>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p>
          <a:p>
            <a:pPr algn="l" fontAlgn="ct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p:txBody>
      </p:sp>
      <p:sp>
        <p:nvSpPr>
          <p:cNvPr id="84" name="Line 55"/>
          <p:cNvSpPr>
            <a:spLocks noChangeShapeType="1"/>
          </p:cNvSpPr>
          <p:nvPr/>
        </p:nvSpPr>
        <p:spPr bwMode="auto">
          <a:xfrm>
            <a:off x="5292080" y="5445224"/>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5" name="Line 55"/>
          <p:cNvSpPr>
            <a:spLocks noChangeShapeType="1"/>
          </p:cNvSpPr>
          <p:nvPr/>
        </p:nvSpPr>
        <p:spPr bwMode="auto">
          <a:xfrm>
            <a:off x="5652120" y="5373216"/>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6" name="AutoShape 158"/>
          <p:cNvSpPr>
            <a:spLocks noChangeArrowheads="1"/>
          </p:cNvSpPr>
          <p:nvPr/>
        </p:nvSpPr>
        <p:spPr bwMode="auto">
          <a:xfrm>
            <a:off x="2880525" y="5040884"/>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87" name="Line 48"/>
          <p:cNvSpPr>
            <a:spLocks noChangeShapeType="1"/>
          </p:cNvSpPr>
          <p:nvPr/>
        </p:nvSpPr>
        <p:spPr bwMode="auto">
          <a:xfrm>
            <a:off x="2915816" y="5085184"/>
            <a:ext cx="0" cy="1368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8" name="Line 55"/>
          <p:cNvSpPr>
            <a:spLocks noChangeShapeType="1"/>
          </p:cNvSpPr>
          <p:nvPr/>
        </p:nvSpPr>
        <p:spPr bwMode="auto">
          <a:xfrm>
            <a:off x="2771800" y="5589240"/>
            <a:ext cx="504056" cy="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9" name="Line 55"/>
          <p:cNvSpPr>
            <a:spLocks noChangeShapeType="1"/>
          </p:cNvSpPr>
          <p:nvPr/>
        </p:nvSpPr>
        <p:spPr bwMode="auto">
          <a:xfrm>
            <a:off x="7377801" y="5015449"/>
            <a:ext cx="5063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9" name="组合 78"/>
          <p:cNvGrpSpPr/>
          <p:nvPr/>
        </p:nvGrpSpPr>
        <p:grpSpPr>
          <a:xfrm>
            <a:off x="2121371" y="6165304"/>
            <a:ext cx="506413" cy="431800"/>
            <a:chOff x="1496555" y="4858249"/>
            <a:chExt cx="506413" cy="431800"/>
          </a:xfrm>
        </p:grpSpPr>
        <p:sp>
          <p:nvSpPr>
            <p:cNvPr id="91"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p>
              <a:pPr fontAlgn="ctr"/>
              <a:r>
                <a:rPr kumimoji="1" lang="zh-CN" altLang="en-US" sz="1200" dirty="0" smtClean="0">
                  <a:solidFill>
                    <a:srgbClr val="000000"/>
                  </a:solidFill>
                  <a:latin typeface="Times New Roman"/>
                  <a:ea typeface="黑体"/>
                </a:rPr>
                <a:t>数据</a:t>
              </a:r>
              <a:endParaRPr kumimoji="1" lang="en-US" altLang="zh-CN" sz="1200" dirty="0" smtClean="0">
                <a:solidFill>
                  <a:srgbClr val="000000"/>
                </a:solidFill>
                <a:latin typeface="Times New Roman"/>
                <a:ea typeface="黑体"/>
              </a:endParaRPr>
            </a:p>
            <a:p>
              <a:pPr fontAlgn="ctr"/>
              <a:r>
                <a:rPr kumimoji="1" lang="zh-CN" altLang="en-US" sz="1200" dirty="0" smtClean="0">
                  <a:solidFill>
                    <a:srgbClr val="000000"/>
                  </a:solidFill>
                  <a:latin typeface="Times New Roman"/>
                  <a:ea typeface="黑体"/>
                </a:rPr>
                <a:t>寄存器</a:t>
              </a:r>
              <a:endParaRPr kumimoji="1" lang="zh-CN" altLang="en-US" sz="1200" dirty="0">
                <a:solidFill>
                  <a:srgbClr val="000000"/>
                </a:solidFill>
                <a:latin typeface="Times New Roman"/>
                <a:ea typeface="黑体"/>
              </a:endParaRPr>
            </a:p>
          </p:txBody>
        </p:sp>
        <p:grpSp>
          <p:nvGrpSpPr>
            <p:cNvPr id="102410" name="组合 80"/>
            <p:cNvGrpSpPr/>
            <p:nvPr/>
          </p:nvGrpSpPr>
          <p:grpSpPr>
            <a:xfrm flipV="1">
              <a:off x="1547664" y="4865099"/>
              <a:ext cx="72008" cy="80540"/>
              <a:chOff x="287524" y="3070225"/>
              <a:chExt cx="72008" cy="80540"/>
            </a:xfrm>
          </p:grpSpPr>
          <p:cxnSp>
            <p:nvCxnSpPr>
              <p:cNvPr id="93" name="直接连接符 9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95" name="Line 164"/>
          <p:cNvSpPr>
            <a:spLocks noChangeShapeType="1"/>
          </p:cNvSpPr>
          <p:nvPr/>
        </p:nvSpPr>
        <p:spPr bwMode="auto">
          <a:xfrm flipH="1" flipV="1">
            <a:off x="8676456" y="5228356"/>
            <a:ext cx="0" cy="15850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6" name="Line 253"/>
          <p:cNvSpPr>
            <a:spLocks noChangeShapeType="1"/>
          </p:cNvSpPr>
          <p:nvPr/>
        </p:nvSpPr>
        <p:spPr bwMode="auto">
          <a:xfrm>
            <a:off x="2411760" y="6813376"/>
            <a:ext cx="62646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7" name="Line 164"/>
          <p:cNvSpPr>
            <a:spLocks noChangeShapeType="1"/>
          </p:cNvSpPr>
          <p:nvPr/>
        </p:nvSpPr>
        <p:spPr bwMode="auto">
          <a:xfrm flipV="1">
            <a:off x="2411760" y="6597352"/>
            <a:ext cx="0" cy="216024"/>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8" name="Line 48"/>
          <p:cNvSpPr>
            <a:spLocks noChangeShapeType="1"/>
          </p:cNvSpPr>
          <p:nvPr/>
        </p:nvSpPr>
        <p:spPr bwMode="auto">
          <a:xfrm flipH="1">
            <a:off x="2411757" y="5733256"/>
            <a:ext cx="2"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9" name="Line 126"/>
          <p:cNvSpPr>
            <a:spLocks noChangeShapeType="1"/>
          </p:cNvSpPr>
          <p:nvPr/>
        </p:nvSpPr>
        <p:spPr bwMode="auto">
          <a:xfrm>
            <a:off x="2411760" y="5733256"/>
            <a:ext cx="864096" cy="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11" name="组合 175"/>
          <p:cNvGrpSpPr/>
          <p:nvPr/>
        </p:nvGrpSpPr>
        <p:grpSpPr>
          <a:xfrm>
            <a:off x="7884114" y="4707736"/>
            <a:ext cx="648000" cy="1296988"/>
            <a:chOff x="3312847" y="4365104"/>
            <a:chExt cx="684861" cy="1296988"/>
          </a:xfrm>
        </p:grpSpPr>
        <p:sp>
          <p:nvSpPr>
            <p:cNvPr id="101"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数据</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2"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03"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ReadData</a:t>
              </a:r>
              <a:endParaRPr lang="en-US" altLang="zh-CN" sz="1000" b="0" dirty="0">
                <a:solidFill>
                  <a:srgbClr val="000000"/>
                </a:solidFill>
              </a:endParaRPr>
            </a:p>
          </p:txBody>
        </p:sp>
        <p:sp>
          <p:nvSpPr>
            <p:cNvPr id="104"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grpSp>
      <p:sp>
        <p:nvSpPr>
          <p:cNvPr id="105" name="Line 186"/>
          <p:cNvSpPr>
            <a:spLocks noChangeShapeType="1"/>
          </p:cNvSpPr>
          <p:nvPr/>
        </p:nvSpPr>
        <p:spPr bwMode="auto">
          <a:xfrm>
            <a:off x="8532114" y="5220259"/>
            <a:ext cx="14434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12" name="Group 30"/>
          <p:cNvGrpSpPr>
            <a:grpSpLocks/>
          </p:cNvGrpSpPr>
          <p:nvPr/>
        </p:nvGrpSpPr>
        <p:grpSpPr bwMode="auto">
          <a:xfrm>
            <a:off x="3492056" y="5517256"/>
            <a:ext cx="288000" cy="216000"/>
            <a:chOff x="2064" y="2931"/>
            <a:chExt cx="136" cy="227"/>
          </a:xfrm>
        </p:grpSpPr>
        <p:sp>
          <p:nvSpPr>
            <p:cNvPr id="107"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8"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9"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110" name="AutoShape 155"/>
          <p:cNvSpPr>
            <a:spLocks noChangeArrowheads="1"/>
          </p:cNvSpPr>
          <p:nvPr/>
        </p:nvSpPr>
        <p:spPr bwMode="auto">
          <a:xfrm>
            <a:off x="7560056" y="498621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1" name="AutoShape 153"/>
          <p:cNvSpPr>
            <a:spLocks noChangeArrowheads="1"/>
          </p:cNvSpPr>
          <p:nvPr/>
        </p:nvSpPr>
        <p:spPr bwMode="auto">
          <a:xfrm>
            <a:off x="5112056" y="5184216"/>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2" name="Line 160"/>
          <p:cNvSpPr>
            <a:spLocks noChangeShapeType="1"/>
          </p:cNvSpPr>
          <p:nvPr/>
        </p:nvSpPr>
        <p:spPr bwMode="auto">
          <a:xfrm flipV="1">
            <a:off x="5148056" y="5733256"/>
            <a:ext cx="27363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3" name="Line 73"/>
          <p:cNvSpPr>
            <a:spLocks noChangeShapeType="1"/>
          </p:cNvSpPr>
          <p:nvPr/>
        </p:nvSpPr>
        <p:spPr bwMode="auto">
          <a:xfrm rot="16200000" flipH="1">
            <a:off x="4896037" y="5481228"/>
            <a:ext cx="50405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4" name="Line 48"/>
          <p:cNvSpPr>
            <a:spLocks noChangeShapeType="1"/>
          </p:cNvSpPr>
          <p:nvPr/>
        </p:nvSpPr>
        <p:spPr bwMode="auto">
          <a:xfrm>
            <a:off x="2915816" y="3789040"/>
            <a:ext cx="0" cy="1512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5" name="Line 47"/>
          <p:cNvSpPr>
            <a:spLocks noChangeShapeType="1"/>
          </p:cNvSpPr>
          <p:nvPr/>
        </p:nvSpPr>
        <p:spPr bwMode="auto">
          <a:xfrm flipV="1">
            <a:off x="2915816" y="3789040"/>
            <a:ext cx="27363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6" name="Line 164"/>
          <p:cNvSpPr>
            <a:spLocks noChangeShapeType="1"/>
          </p:cNvSpPr>
          <p:nvPr/>
        </p:nvSpPr>
        <p:spPr bwMode="auto">
          <a:xfrm flipV="1">
            <a:off x="6444208" y="3573016"/>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1" name="Line 164"/>
          <p:cNvSpPr>
            <a:spLocks noChangeShapeType="1"/>
          </p:cNvSpPr>
          <p:nvPr/>
        </p:nvSpPr>
        <p:spPr bwMode="auto">
          <a:xfrm flipH="1" flipV="1">
            <a:off x="6588224" y="3140968"/>
            <a:ext cx="0"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2" name="Line 48"/>
          <p:cNvSpPr>
            <a:spLocks noChangeShapeType="1"/>
          </p:cNvSpPr>
          <p:nvPr/>
        </p:nvSpPr>
        <p:spPr bwMode="auto">
          <a:xfrm>
            <a:off x="3059832" y="3789040"/>
            <a:ext cx="0" cy="8640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3" name="Line 48"/>
          <p:cNvSpPr>
            <a:spLocks noChangeShapeType="1"/>
          </p:cNvSpPr>
          <p:nvPr/>
        </p:nvSpPr>
        <p:spPr bwMode="auto">
          <a:xfrm>
            <a:off x="3203848" y="3789040"/>
            <a:ext cx="0"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4" name="AutoShape 158"/>
          <p:cNvSpPr>
            <a:spLocks noChangeArrowheads="1"/>
          </p:cNvSpPr>
          <p:nvPr/>
        </p:nvSpPr>
        <p:spPr bwMode="auto">
          <a:xfrm>
            <a:off x="3017685" y="4623226"/>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5" name="AutoShape 158"/>
          <p:cNvSpPr>
            <a:spLocks noChangeArrowheads="1"/>
          </p:cNvSpPr>
          <p:nvPr/>
        </p:nvSpPr>
        <p:spPr bwMode="auto">
          <a:xfrm>
            <a:off x="3162465" y="4190608"/>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6" name="Line 164"/>
          <p:cNvSpPr>
            <a:spLocks noChangeShapeType="1"/>
          </p:cNvSpPr>
          <p:nvPr/>
        </p:nvSpPr>
        <p:spPr bwMode="auto">
          <a:xfrm flipV="1">
            <a:off x="6444208" y="3789040"/>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7" name="Line 164"/>
          <p:cNvSpPr>
            <a:spLocks noChangeShapeType="1"/>
          </p:cNvSpPr>
          <p:nvPr/>
        </p:nvSpPr>
        <p:spPr bwMode="auto">
          <a:xfrm flipH="1" flipV="1">
            <a:off x="6588224" y="3789040"/>
            <a:ext cx="0" cy="23042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8" name="任意多边形 127"/>
          <p:cNvSpPr/>
          <p:nvPr/>
        </p:nvSpPr>
        <p:spPr bwMode="auto">
          <a:xfrm>
            <a:off x="3276056" y="5517280"/>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sp>
        <p:nvSpPr>
          <p:cNvPr id="129" name="Line 263"/>
          <p:cNvSpPr>
            <a:spLocks noChangeShapeType="1"/>
          </p:cNvSpPr>
          <p:nvPr/>
        </p:nvSpPr>
        <p:spPr bwMode="auto">
          <a:xfrm>
            <a:off x="3059832" y="6093296"/>
            <a:ext cx="3528392"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0" name="Line 126"/>
          <p:cNvSpPr>
            <a:spLocks noChangeShapeType="1"/>
          </p:cNvSpPr>
          <p:nvPr/>
        </p:nvSpPr>
        <p:spPr bwMode="auto">
          <a:xfrm>
            <a:off x="3059832" y="5877272"/>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1" name="Line 9"/>
          <p:cNvSpPr>
            <a:spLocks noChangeShapeType="1"/>
          </p:cNvSpPr>
          <p:nvPr/>
        </p:nvSpPr>
        <p:spPr bwMode="auto">
          <a:xfrm flipV="1">
            <a:off x="3059832" y="5877272"/>
            <a:ext cx="0" cy="2160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2" name="Line 145"/>
          <p:cNvSpPr>
            <a:spLocks noChangeShapeType="1"/>
          </p:cNvSpPr>
          <p:nvPr/>
        </p:nvSpPr>
        <p:spPr bwMode="auto">
          <a:xfrm>
            <a:off x="4857359" y="3719041"/>
            <a:ext cx="144463"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3" name="Text Box 146"/>
          <p:cNvSpPr txBox="1">
            <a:spLocks noChangeArrowheads="1"/>
          </p:cNvSpPr>
          <p:nvPr/>
        </p:nvSpPr>
        <p:spPr bwMode="auto">
          <a:xfrm>
            <a:off x="4857359" y="3680941"/>
            <a:ext cx="215900"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26</a:t>
            </a:r>
          </a:p>
        </p:txBody>
      </p:sp>
      <p:sp>
        <p:nvSpPr>
          <p:cNvPr id="134" name="Line 29"/>
          <p:cNvSpPr>
            <a:spLocks noChangeShapeType="1"/>
          </p:cNvSpPr>
          <p:nvPr/>
        </p:nvSpPr>
        <p:spPr bwMode="auto">
          <a:xfrm flipV="1">
            <a:off x="3563150" y="5076216"/>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5" name="Line 126"/>
          <p:cNvSpPr>
            <a:spLocks noChangeShapeType="1"/>
          </p:cNvSpPr>
          <p:nvPr/>
        </p:nvSpPr>
        <p:spPr bwMode="auto">
          <a:xfrm flipV="1">
            <a:off x="3131350" y="5229200"/>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6" name="Text Box 127"/>
          <p:cNvSpPr txBox="1">
            <a:spLocks noChangeArrowheads="1"/>
          </p:cNvSpPr>
          <p:nvPr/>
        </p:nvSpPr>
        <p:spPr bwMode="auto">
          <a:xfrm>
            <a:off x="2986888" y="5209133"/>
            <a:ext cx="1444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1F</a:t>
            </a:r>
          </a:p>
        </p:txBody>
      </p:sp>
      <p:sp>
        <p:nvSpPr>
          <p:cNvPr id="137" name="任意多边形 136"/>
          <p:cNvSpPr/>
          <p:nvPr/>
        </p:nvSpPr>
        <p:spPr bwMode="auto">
          <a:xfrm>
            <a:off x="3347888" y="4869208"/>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grpSp>
        <p:nvGrpSpPr>
          <p:cNvPr id="102413" name="Group 97"/>
          <p:cNvGrpSpPr>
            <a:grpSpLocks/>
          </p:cNvGrpSpPr>
          <p:nvPr/>
        </p:nvGrpSpPr>
        <p:grpSpPr bwMode="auto">
          <a:xfrm>
            <a:off x="3059913" y="4657254"/>
            <a:ext cx="287337" cy="247650"/>
            <a:chOff x="4286" y="1525"/>
            <a:chExt cx="362" cy="272"/>
          </a:xfrm>
        </p:grpSpPr>
        <p:sp>
          <p:nvSpPr>
            <p:cNvPr id="139"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grpSp>
      <p:sp>
        <p:nvSpPr>
          <p:cNvPr id="141" name="AutoShape 147"/>
          <p:cNvSpPr>
            <a:spLocks noChangeArrowheads="1"/>
          </p:cNvSpPr>
          <p:nvPr/>
        </p:nvSpPr>
        <p:spPr bwMode="auto">
          <a:xfrm>
            <a:off x="3024988" y="4619154"/>
            <a:ext cx="71437"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2" name="Text Box 170"/>
          <p:cNvSpPr txBox="1">
            <a:spLocks noChangeArrowheads="1"/>
          </p:cNvSpPr>
          <p:nvPr/>
        </p:nvSpPr>
        <p:spPr bwMode="auto">
          <a:xfrm>
            <a:off x="3167863" y="4760441"/>
            <a:ext cx="21590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102414" name="组合 300"/>
          <p:cNvGrpSpPr/>
          <p:nvPr/>
        </p:nvGrpSpPr>
        <p:grpSpPr>
          <a:xfrm flipV="1">
            <a:off x="8316416" y="4725144"/>
            <a:ext cx="72008" cy="80540"/>
            <a:chOff x="287524" y="3070225"/>
            <a:chExt cx="72008" cy="80540"/>
          </a:xfrm>
        </p:grpSpPr>
        <p:cxnSp>
          <p:nvCxnSpPr>
            <p:cNvPr id="148" name="直接连接符 14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49" name="直接连接符 14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0" name="矩形 149"/>
          <p:cNvSpPr/>
          <p:nvPr/>
        </p:nvSpPr>
        <p:spPr bwMode="auto">
          <a:xfrm>
            <a:off x="6732316" y="2852928"/>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a:solidFill>
                  <a:srgbClr val="000000"/>
                </a:solidFill>
                <a:latin typeface="Cambria" pitchFamily="18" charset="0"/>
                <a:sym typeface="Wingdings" pitchFamily="2" charset="2"/>
              </a:rPr>
              <a:t>EPC</a:t>
            </a:r>
            <a:endParaRPr kumimoji="1" lang="zh-CN" altLang="en-US" sz="1000" dirty="0">
              <a:solidFill>
                <a:srgbClr val="000000"/>
              </a:solidFill>
              <a:latin typeface="Cambria" pitchFamily="18" charset="0"/>
              <a:sym typeface="Wingdings" pitchFamily="2" charset="2"/>
            </a:endParaRPr>
          </a:p>
        </p:txBody>
      </p:sp>
      <p:grpSp>
        <p:nvGrpSpPr>
          <p:cNvPr id="102415" name="组合 300"/>
          <p:cNvGrpSpPr/>
          <p:nvPr/>
        </p:nvGrpSpPr>
        <p:grpSpPr>
          <a:xfrm>
            <a:off x="7164376" y="3060420"/>
            <a:ext cx="72008" cy="80540"/>
            <a:chOff x="287524" y="3070225"/>
            <a:chExt cx="72008" cy="80540"/>
          </a:xfrm>
        </p:grpSpPr>
        <p:cxnSp>
          <p:nvCxnSpPr>
            <p:cNvPr id="152" name="直接连接符 15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3" name="直接连接符 15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5" name="Line 164"/>
          <p:cNvSpPr>
            <a:spLocks noChangeShapeType="1"/>
          </p:cNvSpPr>
          <p:nvPr/>
        </p:nvSpPr>
        <p:spPr bwMode="auto">
          <a:xfrm flipV="1">
            <a:off x="7308380" y="3002580"/>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6" name="Line 164"/>
          <p:cNvSpPr>
            <a:spLocks noChangeShapeType="1"/>
          </p:cNvSpPr>
          <p:nvPr/>
        </p:nvSpPr>
        <p:spPr bwMode="auto">
          <a:xfrm flipH="1" flipV="1">
            <a:off x="7452400" y="2996940"/>
            <a:ext cx="0" cy="122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7" name="Line 164"/>
          <p:cNvSpPr>
            <a:spLocks noChangeShapeType="1"/>
          </p:cNvSpPr>
          <p:nvPr/>
        </p:nvSpPr>
        <p:spPr bwMode="auto">
          <a:xfrm>
            <a:off x="5436072" y="4221088"/>
            <a:ext cx="2016328" cy="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8" name="Line 9"/>
          <p:cNvSpPr>
            <a:spLocks noChangeShapeType="1"/>
          </p:cNvSpPr>
          <p:nvPr/>
        </p:nvSpPr>
        <p:spPr bwMode="auto">
          <a:xfrm flipV="1">
            <a:off x="5436096" y="3969088"/>
            <a:ext cx="0" cy="252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9" name="Line 55"/>
          <p:cNvSpPr>
            <a:spLocks noChangeShapeType="1"/>
          </p:cNvSpPr>
          <p:nvPr/>
        </p:nvSpPr>
        <p:spPr bwMode="auto">
          <a:xfrm>
            <a:off x="5444480" y="396906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0" name="Line 47"/>
          <p:cNvSpPr>
            <a:spLocks noChangeShapeType="1"/>
          </p:cNvSpPr>
          <p:nvPr/>
        </p:nvSpPr>
        <p:spPr bwMode="auto">
          <a:xfrm flipV="1">
            <a:off x="1116272" y="2996940"/>
            <a:ext cx="5616000" cy="12"/>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1" name="Line 164"/>
          <p:cNvSpPr>
            <a:spLocks noChangeShapeType="1"/>
          </p:cNvSpPr>
          <p:nvPr/>
        </p:nvSpPr>
        <p:spPr bwMode="auto">
          <a:xfrm flipV="1">
            <a:off x="1109806" y="2996952"/>
            <a:ext cx="0" cy="57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3" name="AutoShape 150"/>
          <p:cNvSpPr>
            <a:spLocks noChangeArrowheads="1"/>
          </p:cNvSpPr>
          <p:nvPr/>
        </p:nvSpPr>
        <p:spPr bwMode="auto">
          <a:xfrm>
            <a:off x="1079612" y="353701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16" name="组合 279"/>
          <p:cNvGrpSpPr/>
          <p:nvPr/>
        </p:nvGrpSpPr>
        <p:grpSpPr>
          <a:xfrm>
            <a:off x="5652120" y="3248980"/>
            <a:ext cx="792088" cy="864000"/>
            <a:chOff x="3132139" y="4437112"/>
            <a:chExt cx="863600" cy="1555229"/>
          </a:xfrm>
        </p:grpSpPr>
        <p:sp>
          <p:nvSpPr>
            <p:cNvPr id="165"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nchor="t"/>
            <a:lstStyle/>
            <a:p>
              <a:pPr algn="ctr" fontAlgn="ctr">
                <a:spcBef>
                  <a:spcPct val="0"/>
                </a:spcBef>
                <a:spcAft>
                  <a:spcPct val="0"/>
                </a:spcAft>
              </a:pPr>
              <a:r>
                <a:rPr kumimoji="1" lang="en-US" altLang="zh-CN" sz="1100" dirty="0" smtClean="0">
                  <a:solidFill>
                    <a:srgbClr val="000000"/>
                  </a:solidFill>
                  <a:latin typeface="黑体" pitchFamily="49" charset="-122"/>
                  <a:ea typeface="黑体" pitchFamily="49" charset="-122"/>
                </a:rPr>
                <a:t>PC</a:t>
              </a:r>
              <a:r>
                <a:rPr kumimoji="1" lang="zh-CN" altLang="en-US" sz="1100" dirty="0" smtClean="0">
                  <a:solidFill>
                    <a:srgbClr val="000000"/>
                  </a:solidFill>
                  <a:latin typeface="黑体" pitchFamily="49" charset="-122"/>
                  <a:ea typeface="黑体" pitchFamily="49" charset="-122"/>
                </a:rPr>
                <a:t>计算</a:t>
              </a:r>
              <a:endParaRPr kumimoji="1" lang="zh-CN" altLang="en-US" sz="1100" dirty="0">
                <a:solidFill>
                  <a:srgbClr val="000000"/>
                </a:solidFill>
                <a:latin typeface="黑体" pitchFamily="49" charset="-122"/>
                <a:ea typeface="黑体" pitchFamily="49" charset="-122"/>
              </a:endParaRPr>
            </a:p>
          </p:txBody>
        </p:sp>
        <p:sp>
          <p:nvSpPr>
            <p:cNvPr id="166"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spcBef>
                  <a:spcPct val="0"/>
                </a:spcBef>
                <a:spcAft>
                  <a:spcPct val="0"/>
                </a:spcAft>
              </a:pPr>
              <a:r>
                <a:rPr lang="en-US" altLang="zh-CN" sz="1000" dirty="0" smtClean="0">
                  <a:solidFill>
                    <a:srgbClr val="000000"/>
                  </a:solidFill>
                </a:rPr>
                <a:t>PC</a:t>
              </a:r>
            </a:p>
            <a:p>
              <a:pPr eaLnBrk="1" fontAlgn="ctr" hangingPunct="1">
                <a:spcBef>
                  <a:spcPct val="0"/>
                </a:spcBef>
                <a:spcAft>
                  <a:spcPct val="0"/>
                </a:spcAft>
              </a:pPr>
              <a:endParaRPr lang="en-US" altLang="zh-CN" sz="500" dirty="0" smtClean="0">
                <a:solidFill>
                  <a:srgbClr val="000000"/>
                </a:solidFill>
              </a:endParaRPr>
            </a:p>
            <a:p>
              <a:pPr algn="l" eaLnBrk="1" fontAlgn="ctr" hangingPunct="1">
                <a:spcBef>
                  <a:spcPct val="0"/>
                </a:spcBef>
                <a:spcAft>
                  <a:spcPct val="0"/>
                </a:spcAft>
              </a:pPr>
              <a:r>
                <a:rPr lang="en-US" altLang="zh-CN" sz="1000" dirty="0" smtClean="0">
                  <a:solidFill>
                    <a:srgbClr val="000000"/>
                  </a:solidFill>
                </a:rPr>
                <a:t>IMM</a:t>
              </a:r>
            </a:p>
            <a:p>
              <a:pPr algn="l" eaLnBrk="1" fontAlgn="ctr" hangingPunct="1">
                <a:spcBef>
                  <a:spcPts val="600"/>
                </a:spcBef>
                <a:spcAft>
                  <a:spcPct val="0"/>
                </a:spcAft>
              </a:pPr>
              <a:r>
                <a:rPr lang="en-US" altLang="zh-CN" sz="1000" dirty="0" smtClean="0">
                  <a:solidFill>
                    <a:srgbClr val="000000"/>
                  </a:solidFill>
                </a:rPr>
                <a:t>EPC</a:t>
              </a:r>
              <a:endParaRPr lang="en-US" altLang="zh-CN" sz="1000" dirty="0">
                <a:solidFill>
                  <a:srgbClr val="000000"/>
                </a:solidFill>
              </a:endParaRPr>
            </a:p>
          </p:txBody>
        </p:sp>
        <p:sp>
          <p:nvSpPr>
            <p:cNvPr id="167"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dirty="0" smtClean="0">
                  <a:solidFill>
                    <a:srgbClr val="000000"/>
                  </a:solidFill>
                </a:rPr>
                <a:t>NPC</a:t>
              </a:r>
            </a:p>
            <a:p>
              <a:pPr eaLnBrk="1" fontAlgn="ctr" hangingPunct="1">
                <a:spcBef>
                  <a:spcPct val="0"/>
                </a:spcBef>
                <a:spcAft>
                  <a:spcPct val="0"/>
                </a:spcAft>
              </a:pPr>
              <a:endParaRPr lang="en-US" altLang="zh-CN" sz="200" dirty="0" smtClean="0">
                <a:solidFill>
                  <a:srgbClr val="000000"/>
                </a:solidFill>
              </a:endParaRPr>
            </a:p>
            <a:p>
              <a:pPr algn="r" eaLnBrk="1" fontAlgn="ctr" hangingPunct="1">
                <a:spcBef>
                  <a:spcPct val="0"/>
                </a:spcBef>
                <a:spcAft>
                  <a:spcPct val="0"/>
                </a:spcAft>
              </a:pPr>
              <a:endParaRPr lang="en-US" altLang="zh-CN" sz="300" dirty="0" smtClean="0">
                <a:solidFill>
                  <a:srgbClr val="000000"/>
                </a:solidFill>
              </a:endParaRPr>
            </a:p>
            <a:p>
              <a:pPr algn="r" eaLnBrk="1" fontAlgn="ctr" hangingPunct="1">
                <a:spcBef>
                  <a:spcPct val="0"/>
                </a:spcBef>
                <a:spcAft>
                  <a:spcPct val="0"/>
                </a:spcAft>
              </a:pPr>
              <a:r>
                <a:rPr lang="en-US" altLang="zh-CN" sz="1000" dirty="0" smtClean="0">
                  <a:solidFill>
                    <a:srgbClr val="000000"/>
                  </a:solidFill>
                </a:rPr>
                <a:t>PC+4</a:t>
              </a:r>
              <a:endParaRPr lang="en-US" altLang="zh-CN" sz="1000" dirty="0">
                <a:solidFill>
                  <a:srgbClr val="000000"/>
                </a:solidFill>
              </a:endParaRPr>
            </a:p>
          </p:txBody>
        </p:sp>
      </p:grpSp>
      <p:sp>
        <p:nvSpPr>
          <p:cNvPr id="169" name="矩形 168"/>
          <p:cNvSpPr/>
          <p:nvPr/>
        </p:nvSpPr>
        <p:spPr bwMode="auto">
          <a:xfrm>
            <a:off x="7740440" y="342900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SR</a:t>
            </a:r>
            <a:endParaRPr kumimoji="1" lang="zh-CN" altLang="en-US" sz="1000" dirty="0">
              <a:solidFill>
                <a:srgbClr val="000000"/>
              </a:solidFill>
              <a:latin typeface="Cambria" pitchFamily="18" charset="0"/>
              <a:sym typeface="Wingdings" pitchFamily="2" charset="2"/>
            </a:endParaRPr>
          </a:p>
        </p:txBody>
      </p:sp>
      <p:grpSp>
        <p:nvGrpSpPr>
          <p:cNvPr id="102417" name="组合 300"/>
          <p:cNvGrpSpPr/>
          <p:nvPr/>
        </p:nvGrpSpPr>
        <p:grpSpPr>
          <a:xfrm>
            <a:off x="8172500" y="3636500"/>
            <a:ext cx="72008" cy="80540"/>
            <a:chOff x="287524" y="3070225"/>
            <a:chExt cx="72008" cy="80540"/>
          </a:xfrm>
        </p:grpSpPr>
        <p:cxnSp>
          <p:nvCxnSpPr>
            <p:cNvPr id="171" name="直接连接符 170"/>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2" name="直接连接符 171"/>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74" name="Line 164"/>
          <p:cNvSpPr>
            <a:spLocks noChangeShapeType="1"/>
          </p:cNvSpPr>
          <p:nvPr/>
        </p:nvSpPr>
        <p:spPr bwMode="auto">
          <a:xfrm flipH="1" flipV="1">
            <a:off x="8244510" y="3141130"/>
            <a:ext cx="0" cy="28787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80" name="矩形 179"/>
          <p:cNvSpPr/>
          <p:nvPr/>
        </p:nvSpPr>
        <p:spPr bwMode="auto">
          <a:xfrm>
            <a:off x="1043510" y="1916790"/>
            <a:ext cx="374452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indent="-342900" algn="ctr">
              <a:spcBef>
                <a:spcPct val="20000"/>
              </a:spcBef>
              <a:buClr>
                <a:srgbClr val="FF9900"/>
              </a:buClr>
            </a:pPr>
            <a:endParaRPr lang="zh-CN" altLang="en-US" sz="2800" b="0" smtClean="0">
              <a:solidFill>
                <a:schemeClr val="tx1"/>
              </a:solidFill>
              <a:ea typeface="宋体" charset="-122"/>
              <a:sym typeface="Wingdings" pitchFamily="2" charset="2"/>
            </a:endParaRPr>
          </a:p>
        </p:txBody>
      </p:sp>
      <p:sp>
        <p:nvSpPr>
          <p:cNvPr id="181" name="矩形 180"/>
          <p:cNvSpPr/>
          <p:nvPr/>
        </p:nvSpPr>
        <p:spPr bwMode="auto">
          <a:xfrm>
            <a:off x="5508130" y="1916790"/>
            <a:ext cx="216030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73" name="矩形 172"/>
          <p:cNvSpPr/>
          <p:nvPr/>
        </p:nvSpPr>
        <p:spPr bwMode="auto">
          <a:xfrm>
            <a:off x="7740440" y="386106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CAUSE</a:t>
            </a:r>
            <a:endParaRPr kumimoji="1" lang="zh-CN" altLang="en-US" sz="1000" dirty="0">
              <a:solidFill>
                <a:srgbClr val="000000"/>
              </a:solidFill>
              <a:latin typeface="Cambria" pitchFamily="18" charset="0"/>
              <a:sym typeface="Wingdings" pitchFamily="2" charset="2"/>
            </a:endParaRPr>
          </a:p>
        </p:txBody>
      </p:sp>
      <p:grpSp>
        <p:nvGrpSpPr>
          <p:cNvPr id="102418" name="组合 300"/>
          <p:cNvGrpSpPr/>
          <p:nvPr/>
        </p:nvGrpSpPr>
        <p:grpSpPr>
          <a:xfrm>
            <a:off x="8172500" y="4068560"/>
            <a:ext cx="72008" cy="80540"/>
            <a:chOff x="287524" y="3070225"/>
            <a:chExt cx="72008" cy="80540"/>
          </a:xfrm>
        </p:grpSpPr>
        <p:cxnSp>
          <p:nvCxnSpPr>
            <p:cNvPr id="176" name="直接连接符 175"/>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8" name="直接连接符 17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82" name="TextBox 181"/>
          <p:cNvSpPr txBox="1"/>
          <p:nvPr/>
        </p:nvSpPr>
        <p:spPr>
          <a:xfrm>
            <a:off x="8172500" y="2494629"/>
            <a:ext cx="671979" cy="646331"/>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dirty="0" smtClean="0"/>
              <a:t>IE</a:t>
            </a:r>
            <a:endParaRPr lang="zh-CN" altLang="en-US" dirty="0"/>
          </a:p>
        </p:txBody>
      </p:sp>
      <p:sp>
        <p:nvSpPr>
          <p:cNvPr id="175" name="圆角矩形 174"/>
          <p:cNvSpPr/>
          <p:nvPr/>
        </p:nvSpPr>
        <p:spPr bwMode="auto">
          <a:xfrm>
            <a:off x="7956470" y="1700760"/>
            <a:ext cx="360050" cy="64809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38" name="灯片编号占位符 37"/>
          <p:cNvSpPr>
            <a:spLocks noGrp="1"/>
          </p:cNvSpPr>
          <p:nvPr>
            <p:ph type="sldNum" sz="quarter" idx="12"/>
          </p:nvPr>
        </p:nvSpPr>
        <p:spPr/>
        <p:txBody>
          <a:bodyPr/>
          <a:lstStyle/>
          <a:p>
            <a:pPr>
              <a:defRPr/>
            </a:pPr>
            <a:fld id="{CCAB7470-36C3-48E9-9C61-02DD9BA30DA6}" type="slidenum">
              <a:rPr lang="en-US" altLang="zh-CN" smtClean="0"/>
              <a:pPr>
                <a:defRPr/>
              </a:pPr>
              <a:t>15</a:t>
            </a:fld>
            <a:endParaRPr lang="en-US" altLang="zh-CN" dirty="0"/>
          </a:p>
        </p:txBody>
      </p:sp>
    </p:spTree>
    <p:extLst>
      <p:ext uri="{BB962C8B-B14F-4D97-AF65-F5344CB8AC3E}">
        <p14:creationId xmlns:p14="http://schemas.microsoft.com/office/powerpoint/2010/main" val="2344876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3" cstate="print"/>
          <a:srcRect/>
          <a:stretch>
            <a:fillRect/>
          </a:stretch>
        </p:blipFill>
        <p:spPr bwMode="auto">
          <a:xfrm>
            <a:off x="323410" y="2060810"/>
            <a:ext cx="7270750" cy="692150"/>
          </a:xfrm>
          <a:prstGeom prst="rect">
            <a:avLst/>
          </a:prstGeom>
          <a:noFill/>
          <a:ln w="9525">
            <a:noFill/>
            <a:miter lim="800000"/>
            <a:headEnd/>
            <a:tailEnd/>
          </a:ln>
        </p:spPr>
      </p:pic>
      <p:sp>
        <p:nvSpPr>
          <p:cNvPr id="2" name="内容占位符 1"/>
          <p:cNvSpPr>
            <a:spLocks noGrp="1"/>
          </p:cNvSpPr>
          <p:nvPr>
            <p:ph idx="1"/>
          </p:nvPr>
        </p:nvSpPr>
        <p:spPr/>
        <p:txBody>
          <a:bodyPr/>
          <a:lstStyle/>
          <a:p>
            <a:pPr marL="342900" lvl="1" indent="-342900">
              <a:buClr>
                <a:srgbClr val="0000FF"/>
              </a:buClr>
              <a:buSzTx/>
              <a:buFont typeface="Wingdings" pitchFamily="2" charset="2"/>
              <a:buChar char="§"/>
            </a:pPr>
            <a:r>
              <a:rPr lang="en-US" altLang="zh-CN" dirty="0" smtClean="0">
                <a:solidFill>
                  <a:srgbClr val="000000"/>
                </a:solidFill>
              </a:rPr>
              <a:t>EXL</a:t>
            </a:r>
            <a:r>
              <a:rPr lang="zh-CN" altLang="en-US" dirty="0" smtClean="0">
                <a:solidFill>
                  <a:srgbClr val="000000"/>
                </a:solidFill>
              </a:rPr>
              <a:t>：进入中断后，必须置位，防止再次进入</a:t>
            </a:r>
            <a:endParaRPr lang="en-US" altLang="zh-CN" dirty="0" smtClean="0">
              <a:solidFill>
                <a:srgbClr val="000000"/>
              </a:solidFill>
            </a:endParaRPr>
          </a:p>
          <a:p>
            <a:pPr lvl="1"/>
            <a:r>
              <a:rPr lang="zh-CN" altLang="en-US" sz="2400" dirty="0" smtClean="0">
                <a:solidFill>
                  <a:srgbClr val="000000"/>
                </a:solidFill>
              </a:rPr>
              <a:t>在执行中断处理程序过程中是否允许再次产生中断</a:t>
            </a:r>
            <a:endParaRPr lang="en-US" altLang="zh-CN" sz="2400" dirty="0" smtClean="0">
              <a:solidFill>
                <a:srgbClr val="000000"/>
              </a:solidFill>
            </a:endParaRPr>
          </a:p>
        </p:txBody>
      </p:sp>
      <p:sp>
        <p:nvSpPr>
          <p:cNvPr id="3" name="标题 2"/>
          <p:cNvSpPr>
            <a:spLocks noGrp="1"/>
          </p:cNvSpPr>
          <p:nvPr>
            <p:ph type="title"/>
          </p:nvPr>
        </p:nvSpPr>
        <p:spPr/>
        <p:txBody>
          <a:bodyPr/>
          <a:lstStyle/>
          <a:p>
            <a:r>
              <a:rPr lang="zh-CN" altLang="en-US" dirty="0" smtClean="0"/>
              <a:t>增加</a:t>
            </a:r>
            <a:r>
              <a:rPr lang="en-US" altLang="zh-CN" dirty="0" smtClean="0"/>
              <a:t>SR</a:t>
            </a:r>
            <a:r>
              <a:rPr lang="zh-CN" altLang="en-US" dirty="0" smtClean="0"/>
              <a:t>寄存器</a:t>
            </a:r>
            <a:r>
              <a:rPr lang="en-US" altLang="zh-CN" dirty="0" smtClean="0"/>
              <a:t>(3)</a:t>
            </a:r>
            <a:endParaRPr lang="zh-CN" altLang="en-US" dirty="0"/>
          </a:p>
        </p:txBody>
      </p:sp>
      <p:sp>
        <p:nvSpPr>
          <p:cNvPr id="168" name="矩形 167"/>
          <p:cNvSpPr/>
          <p:nvPr/>
        </p:nvSpPr>
        <p:spPr bwMode="auto">
          <a:xfrm>
            <a:off x="0" y="6525344"/>
            <a:ext cx="9144000" cy="332656"/>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 name="Line 46"/>
          <p:cNvSpPr>
            <a:spLocks noChangeShapeType="1"/>
          </p:cNvSpPr>
          <p:nvPr/>
        </p:nvSpPr>
        <p:spPr bwMode="auto">
          <a:xfrm>
            <a:off x="2770988" y="46540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 name="Line 96"/>
          <p:cNvSpPr>
            <a:spLocks noChangeShapeType="1"/>
          </p:cNvSpPr>
          <p:nvPr/>
        </p:nvSpPr>
        <p:spPr bwMode="auto">
          <a:xfrm>
            <a:off x="2770988" y="42222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 name="Line 106"/>
          <p:cNvSpPr>
            <a:spLocks noChangeShapeType="1"/>
          </p:cNvSpPr>
          <p:nvPr/>
        </p:nvSpPr>
        <p:spPr bwMode="auto">
          <a:xfrm flipV="1">
            <a:off x="1908056" y="4572216"/>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 name="Line 134"/>
          <p:cNvSpPr>
            <a:spLocks noChangeShapeType="1"/>
          </p:cNvSpPr>
          <p:nvPr/>
        </p:nvSpPr>
        <p:spPr bwMode="auto">
          <a:xfrm flipV="1">
            <a:off x="612056" y="4219088"/>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 name="Line 135"/>
          <p:cNvSpPr>
            <a:spLocks noChangeShapeType="1"/>
          </p:cNvSpPr>
          <p:nvPr/>
        </p:nvSpPr>
        <p:spPr bwMode="auto">
          <a:xfrm>
            <a:off x="971601" y="4222278"/>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 name="Rectangle 12"/>
          <p:cNvSpPr>
            <a:spLocks noChangeArrowheads="1"/>
          </p:cNvSpPr>
          <p:nvPr/>
        </p:nvSpPr>
        <p:spPr bwMode="auto">
          <a:xfrm>
            <a:off x="1336525" y="3860204"/>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指令</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 name="Text Box 13"/>
          <p:cNvSpPr txBox="1">
            <a:spLocks noChangeArrowheads="1"/>
          </p:cNvSpPr>
          <p:nvPr/>
        </p:nvSpPr>
        <p:spPr bwMode="auto">
          <a:xfrm>
            <a:off x="1389285" y="4164040"/>
            <a:ext cx="499427" cy="16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1" name="Text Box 13"/>
          <p:cNvSpPr txBox="1">
            <a:spLocks noChangeArrowheads="1"/>
          </p:cNvSpPr>
          <p:nvPr/>
        </p:nvSpPr>
        <p:spPr bwMode="auto">
          <a:xfrm>
            <a:off x="1638998" y="4487134"/>
            <a:ext cx="249715" cy="16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12" name="Rectangle 3"/>
          <p:cNvSpPr>
            <a:spLocks noChangeArrowheads="1"/>
          </p:cNvSpPr>
          <p:nvPr/>
        </p:nvSpPr>
        <p:spPr bwMode="auto">
          <a:xfrm>
            <a:off x="755576" y="3789040"/>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100" dirty="0" smtClean="0">
                <a:solidFill>
                  <a:srgbClr val="000000"/>
                </a:solidFill>
                <a:latin typeface="Cambria" pitchFamily="18" charset="0"/>
                <a:ea typeface="黑体"/>
              </a:rPr>
              <a:t>PC</a:t>
            </a:r>
            <a:endParaRPr kumimoji="1" lang="zh-CN" altLang="en-US" sz="1100" dirty="0">
              <a:solidFill>
                <a:srgbClr val="000000"/>
              </a:solidFill>
              <a:latin typeface="Cambria" pitchFamily="18" charset="0"/>
              <a:ea typeface="黑体"/>
            </a:endParaRPr>
          </a:p>
        </p:txBody>
      </p:sp>
      <p:grpSp>
        <p:nvGrpSpPr>
          <p:cNvPr id="13" name="组合 273"/>
          <p:cNvGrpSpPr/>
          <p:nvPr/>
        </p:nvGrpSpPr>
        <p:grpSpPr>
          <a:xfrm>
            <a:off x="2123728" y="3747298"/>
            <a:ext cx="648370" cy="1512888"/>
            <a:chOff x="2483768" y="1704975"/>
            <a:chExt cx="648370" cy="1512888"/>
          </a:xfrm>
        </p:grpSpPr>
        <p:sp>
          <p:nvSpPr>
            <p:cNvPr id="14"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algn="l" fontAlgn="ctr"/>
              <a:r>
                <a:rPr kumimoji="1" lang="zh-CN" altLang="en-US" sz="1100" b="0" dirty="0">
                  <a:solidFill>
                    <a:srgbClr val="000000"/>
                  </a:solidFill>
                  <a:latin typeface="黑体" pitchFamily="49" charset="-122"/>
                  <a:ea typeface="黑体" pitchFamily="49" charset="-122"/>
                </a:rPr>
                <a:t>指</a:t>
              </a:r>
            </a:p>
            <a:p>
              <a:pPr algn="l" fontAlgn="ctr"/>
              <a:r>
                <a:rPr kumimoji="1" lang="zh-CN" altLang="en-US" sz="1100" b="0" dirty="0">
                  <a:solidFill>
                    <a:srgbClr val="000000"/>
                  </a:solidFill>
                  <a:latin typeface="黑体" pitchFamily="49" charset="-122"/>
                  <a:ea typeface="黑体" pitchFamily="49" charset="-122"/>
                </a:rPr>
                <a:t>令</a:t>
              </a:r>
            </a:p>
            <a:p>
              <a:pPr algn="l" fontAlgn="ctr"/>
              <a:r>
                <a:rPr kumimoji="1" lang="zh-CN" altLang="en-US" sz="1100" b="0" dirty="0">
                  <a:solidFill>
                    <a:srgbClr val="000000"/>
                  </a:solidFill>
                  <a:latin typeface="黑体" pitchFamily="49" charset="-122"/>
                  <a:ea typeface="黑体" pitchFamily="49" charset="-122"/>
                </a:rPr>
                <a:t>寄</a:t>
              </a:r>
            </a:p>
            <a:p>
              <a:pPr algn="l" fontAlgn="ctr"/>
              <a:r>
                <a:rPr kumimoji="1" lang="zh-CN" altLang="en-US" sz="1100" b="0" dirty="0">
                  <a:solidFill>
                    <a:srgbClr val="000000"/>
                  </a:solidFill>
                  <a:latin typeface="黑体" pitchFamily="49" charset="-122"/>
                  <a:ea typeface="黑体" pitchFamily="49" charset="-122"/>
                </a:rPr>
                <a:t>存</a:t>
              </a:r>
            </a:p>
            <a:p>
              <a:pPr algn="l" fontAlgn="ctr"/>
              <a:r>
                <a:rPr kumimoji="1" lang="zh-CN" altLang="en-US" sz="1100" b="0" dirty="0">
                  <a:solidFill>
                    <a:srgbClr val="000000"/>
                  </a:solidFill>
                  <a:latin typeface="黑体" pitchFamily="49" charset="-122"/>
                  <a:ea typeface="黑体" pitchFamily="49" charset="-122"/>
                </a:rPr>
                <a:t>器</a:t>
              </a:r>
            </a:p>
          </p:txBody>
        </p:sp>
        <p:sp>
          <p:nvSpPr>
            <p:cNvPr id="15"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[31:26]</a:t>
              </a:r>
            </a:p>
          </p:txBody>
        </p:sp>
        <p:sp>
          <p:nvSpPr>
            <p:cNvPr id="16"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[25:21]</a:t>
              </a:r>
            </a:p>
          </p:txBody>
        </p:sp>
        <p:sp>
          <p:nvSpPr>
            <p:cNvPr id="17"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[20:16]</a:t>
              </a:r>
            </a:p>
          </p:txBody>
        </p:sp>
        <p:sp>
          <p:nvSpPr>
            <p:cNvPr id="18"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[15:0]</a:t>
              </a:r>
            </a:p>
          </p:txBody>
        </p:sp>
      </p:grpSp>
      <p:grpSp>
        <p:nvGrpSpPr>
          <p:cNvPr id="19" name="组合 9"/>
          <p:cNvGrpSpPr/>
          <p:nvPr/>
        </p:nvGrpSpPr>
        <p:grpSpPr>
          <a:xfrm>
            <a:off x="821356" y="4639384"/>
            <a:ext cx="72008" cy="80540"/>
            <a:chOff x="287524" y="3070225"/>
            <a:chExt cx="72008" cy="80540"/>
          </a:xfrm>
        </p:grpSpPr>
        <p:cxnSp>
          <p:nvCxnSpPr>
            <p:cNvPr id="20" name="直接连接符 1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2" name="组合 271"/>
          <p:cNvGrpSpPr/>
          <p:nvPr/>
        </p:nvGrpSpPr>
        <p:grpSpPr>
          <a:xfrm>
            <a:off x="2213403" y="5179990"/>
            <a:ext cx="72008" cy="80540"/>
            <a:chOff x="287524" y="3070225"/>
            <a:chExt cx="72008" cy="80540"/>
          </a:xfrm>
        </p:grpSpPr>
        <p:cxnSp>
          <p:nvCxnSpPr>
            <p:cNvPr id="23" name="直接连接符 2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5" name="Line 47"/>
          <p:cNvSpPr>
            <a:spLocks noChangeShapeType="1"/>
          </p:cNvSpPr>
          <p:nvPr/>
        </p:nvSpPr>
        <p:spPr bwMode="auto">
          <a:xfrm flipV="1">
            <a:off x="2771801" y="5085184"/>
            <a:ext cx="57606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6" name="Group 131"/>
          <p:cNvGrpSpPr>
            <a:grpSpLocks/>
          </p:cNvGrpSpPr>
          <p:nvPr/>
        </p:nvGrpSpPr>
        <p:grpSpPr bwMode="auto">
          <a:xfrm flipV="1">
            <a:off x="612055" y="3140968"/>
            <a:ext cx="5976169" cy="1071248"/>
            <a:chOff x="4286" y="1525"/>
            <a:chExt cx="363" cy="272"/>
          </a:xfrm>
        </p:grpSpPr>
        <p:sp>
          <p:nvSpPr>
            <p:cNvPr id="2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29" name="Group 110"/>
          <p:cNvGrpSpPr>
            <a:grpSpLocks/>
          </p:cNvGrpSpPr>
          <p:nvPr/>
        </p:nvGrpSpPr>
        <p:grpSpPr bwMode="auto">
          <a:xfrm flipV="1">
            <a:off x="1109806" y="3573015"/>
            <a:ext cx="4542314" cy="646063"/>
            <a:chOff x="4286" y="1525"/>
            <a:chExt cx="362" cy="272"/>
          </a:xfrm>
        </p:grpSpPr>
        <p:sp>
          <p:nvSpPr>
            <p:cNvPr id="30"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1"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32" name="AutoShape 150"/>
          <p:cNvSpPr>
            <a:spLocks noChangeArrowheads="1"/>
          </p:cNvSpPr>
          <p:nvPr/>
        </p:nvSpPr>
        <p:spPr bwMode="auto">
          <a:xfrm>
            <a:off x="1074088" y="418337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33" name="Rectangle 34"/>
          <p:cNvSpPr>
            <a:spLocks noChangeArrowheads="1"/>
          </p:cNvSpPr>
          <p:nvPr/>
        </p:nvSpPr>
        <p:spPr bwMode="auto">
          <a:xfrm>
            <a:off x="4785227" y="4508798"/>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A</a:t>
            </a:r>
          </a:p>
        </p:txBody>
      </p:sp>
      <p:sp>
        <p:nvSpPr>
          <p:cNvPr id="34" name="Rectangle 35"/>
          <p:cNvSpPr>
            <a:spLocks noChangeArrowheads="1"/>
          </p:cNvSpPr>
          <p:nvPr/>
        </p:nvSpPr>
        <p:spPr bwMode="auto">
          <a:xfrm>
            <a:off x="4785227" y="5087466"/>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B</a:t>
            </a:r>
          </a:p>
        </p:txBody>
      </p:sp>
      <p:sp>
        <p:nvSpPr>
          <p:cNvPr id="35" name="Line 36"/>
          <p:cNvSpPr>
            <a:spLocks noChangeShapeType="1"/>
          </p:cNvSpPr>
          <p:nvPr/>
        </p:nvSpPr>
        <p:spPr bwMode="auto">
          <a:xfrm flipV="1">
            <a:off x="4572056" y="4651673"/>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6" name="Line 37"/>
          <p:cNvSpPr>
            <a:spLocks noChangeShapeType="1"/>
          </p:cNvSpPr>
          <p:nvPr/>
        </p:nvSpPr>
        <p:spPr bwMode="auto">
          <a:xfrm flipV="1">
            <a:off x="4572056" y="5231929"/>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7" name="Line 55"/>
          <p:cNvSpPr>
            <a:spLocks noChangeShapeType="1"/>
          </p:cNvSpPr>
          <p:nvPr/>
        </p:nvSpPr>
        <p:spPr bwMode="auto">
          <a:xfrm>
            <a:off x="5004048" y="46531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0" name="组合 279"/>
          <p:cNvGrpSpPr/>
          <p:nvPr/>
        </p:nvGrpSpPr>
        <p:grpSpPr>
          <a:xfrm>
            <a:off x="3779100" y="3933031"/>
            <a:ext cx="791790" cy="1800225"/>
            <a:chOff x="3132139" y="3933056"/>
            <a:chExt cx="863600" cy="1800225"/>
          </a:xfrm>
        </p:grpSpPr>
        <p:sp>
          <p:nvSpPr>
            <p:cNvPr id="39"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fontAlgn="ctr"/>
              <a:r>
                <a:rPr kumimoji="1" lang="zh-CN" altLang="en-US" sz="1100" b="0" dirty="0">
                  <a:solidFill>
                    <a:srgbClr val="000000"/>
                  </a:solidFill>
                  <a:latin typeface="黑体" pitchFamily="49" charset="-122"/>
                  <a:ea typeface="黑体" pitchFamily="49" charset="-122"/>
                </a:rPr>
                <a:t>寄存器堆</a:t>
              </a:r>
            </a:p>
          </p:txBody>
        </p:sp>
        <p:sp>
          <p:nvSpPr>
            <p:cNvPr id="40" name="Text Box 17"/>
            <p:cNvSpPr txBox="1">
              <a:spLocks noChangeArrowheads="1"/>
            </p:cNvSpPr>
            <p:nvPr/>
          </p:nvSpPr>
          <p:spPr bwMode="auto">
            <a:xfrm>
              <a:off x="3168333" y="4004493"/>
              <a:ext cx="296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Reg1</a:t>
              </a:r>
              <a:endParaRPr lang="en-US" altLang="zh-CN" sz="1000" b="0" dirty="0">
                <a:solidFill>
                  <a:srgbClr val="000000"/>
                </a:solidFill>
              </a:endParaRPr>
            </a:p>
          </p:txBody>
        </p:sp>
        <p:sp>
          <p:nvSpPr>
            <p:cNvPr id="41" name="Text Box 18"/>
            <p:cNvSpPr txBox="1">
              <a:spLocks noChangeArrowheads="1"/>
            </p:cNvSpPr>
            <p:nvPr/>
          </p:nvSpPr>
          <p:spPr bwMode="auto">
            <a:xfrm>
              <a:off x="3154045" y="4420418"/>
              <a:ext cx="296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Reg2</a:t>
              </a:r>
              <a:endParaRPr lang="en-US" altLang="zh-CN" sz="1000" b="0" dirty="0">
                <a:solidFill>
                  <a:srgbClr val="000000"/>
                </a:solidFill>
              </a:endParaRPr>
            </a:p>
          </p:txBody>
        </p:sp>
        <p:sp>
          <p:nvSpPr>
            <p:cNvPr id="42" name="Text Box 19"/>
            <p:cNvSpPr txBox="1">
              <a:spLocks noChangeArrowheads="1"/>
            </p:cNvSpPr>
            <p:nvPr/>
          </p:nvSpPr>
          <p:spPr bwMode="auto">
            <a:xfrm>
              <a:off x="3168333" y="4941118"/>
              <a:ext cx="293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err="1" smtClean="0">
                  <a:solidFill>
                    <a:srgbClr val="000000"/>
                  </a:solidFill>
                </a:rPr>
                <a:t>Reg</a:t>
              </a:r>
              <a:endParaRPr lang="en-US" altLang="zh-CN" sz="1000" b="0" dirty="0">
                <a:solidFill>
                  <a:srgbClr val="000000"/>
                </a:solidFill>
              </a:endParaRPr>
            </a:p>
          </p:txBody>
        </p:sp>
        <p:sp>
          <p:nvSpPr>
            <p:cNvPr id="43" name="Text Box 20"/>
            <p:cNvSpPr txBox="1">
              <a:spLocks noChangeArrowheads="1"/>
            </p:cNvSpPr>
            <p:nvPr/>
          </p:nvSpPr>
          <p:spPr bwMode="auto">
            <a:xfrm>
              <a:off x="3168333" y="5372918"/>
              <a:ext cx="293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44"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Data1</a:t>
              </a:r>
              <a:endParaRPr lang="en-US" altLang="zh-CN" sz="1000" b="0" dirty="0">
                <a:solidFill>
                  <a:srgbClr val="000000"/>
                </a:solidFill>
              </a:endParaRPr>
            </a:p>
          </p:txBody>
        </p:sp>
        <p:sp>
          <p:nvSpPr>
            <p:cNvPr id="45"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Data2</a:t>
              </a:r>
              <a:endParaRPr lang="en-US" altLang="zh-CN" sz="1000" b="0" dirty="0">
                <a:solidFill>
                  <a:srgbClr val="000000"/>
                </a:solidFill>
              </a:endParaRPr>
            </a:p>
          </p:txBody>
        </p:sp>
      </p:grpSp>
      <p:grpSp>
        <p:nvGrpSpPr>
          <p:cNvPr id="102401" name="组合 300"/>
          <p:cNvGrpSpPr/>
          <p:nvPr/>
        </p:nvGrpSpPr>
        <p:grpSpPr>
          <a:xfrm>
            <a:off x="4355914" y="5637064"/>
            <a:ext cx="72008" cy="80540"/>
            <a:chOff x="287524" y="3070225"/>
            <a:chExt cx="72008" cy="80540"/>
          </a:xfrm>
        </p:grpSpPr>
        <p:cxnSp>
          <p:nvCxnSpPr>
            <p:cNvPr id="47" name="直接连接符 4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3" name="组合 311"/>
          <p:cNvGrpSpPr/>
          <p:nvPr/>
        </p:nvGrpSpPr>
        <p:grpSpPr>
          <a:xfrm>
            <a:off x="4860056" y="5297865"/>
            <a:ext cx="72008" cy="80540"/>
            <a:chOff x="287524" y="3070225"/>
            <a:chExt cx="72008" cy="80540"/>
          </a:xfrm>
        </p:grpSpPr>
        <p:cxnSp>
          <p:nvCxnSpPr>
            <p:cNvPr id="50" name="直接连接符 4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4" name="组合 338"/>
          <p:cNvGrpSpPr/>
          <p:nvPr/>
        </p:nvGrpSpPr>
        <p:grpSpPr>
          <a:xfrm>
            <a:off x="4855077" y="4723214"/>
            <a:ext cx="72008" cy="80540"/>
            <a:chOff x="287524" y="3070225"/>
            <a:chExt cx="72008" cy="80540"/>
          </a:xfrm>
        </p:grpSpPr>
        <p:cxnSp>
          <p:nvCxnSpPr>
            <p:cNvPr id="53" name="直接连接符 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5" name="组合 61"/>
          <p:cNvGrpSpPr/>
          <p:nvPr/>
        </p:nvGrpSpPr>
        <p:grpSpPr>
          <a:xfrm>
            <a:off x="5868144" y="4409876"/>
            <a:ext cx="501799" cy="1179364"/>
            <a:chOff x="3132137" y="4337869"/>
            <a:chExt cx="582176" cy="1179364"/>
          </a:xfrm>
        </p:grpSpPr>
        <p:sp>
          <p:nvSpPr>
            <p:cNvPr id="56"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 name="Text Box 24"/>
            <p:cNvSpPr txBox="1">
              <a:spLocks noChangeArrowheads="1"/>
            </p:cNvSpPr>
            <p:nvPr/>
          </p:nvSpPr>
          <p:spPr bwMode="auto">
            <a:xfrm>
              <a:off x="3199963" y="4804459"/>
              <a:ext cx="2644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a:r>
                <a:rPr kumimoji="0" lang="en-US" altLang="zh-CN" sz="1100" dirty="0">
                  <a:solidFill>
                    <a:srgbClr val="000000"/>
                  </a:solidFill>
                  <a:latin typeface="Cambria" pitchFamily="18" charset="0"/>
                </a:rPr>
                <a:t>ALU</a:t>
              </a:r>
              <a:endParaRPr kumimoji="0" lang="en-US" altLang="zh-CN" sz="1200" dirty="0">
                <a:solidFill>
                  <a:srgbClr val="000000"/>
                </a:solidFill>
                <a:latin typeface="Cambria" pitchFamily="18" charset="0"/>
              </a:endParaRPr>
            </a:p>
          </p:txBody>
        </p:sp>
        <p:sp>
          <p:nvSpPr>
            <p:cNvPr id="58"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dirty="0">
                  <a:solidFill>
                    <a:srgbClr val="000000"/>
                  </a:solidFill>
                </a:rPr>
                <a:t>Zero</a:t>
              </a:r>
            </a:p>
            <a:p>
              <a:pPr algn="ctr" eaLnBrk="1" fontAlgn="ctr" hangingPunct="1"/>
              <a:r>
                <a:rPr lang="en-US" altLang="zh-CN" sz="1000" b="0" dirty="0" err="1">
                  <a:solidFill>
                    <a:srgbClr val="000000"/>
                  </a:solidFill>
                </a:rPr>
                <a:t>Ov</a:t>
              </a:r>
              <a:endParaRPr lang="en-US" altLang="zh-CN" sz="1000" b="0" dirty="0">
                <a:solidFill>
                  <a:srgbClr val="000000"/>
                </a:solidFill>
              </a:endParaRPr>
            </a:p>
          </p:txBody>
        </p:sp>
        <p:sp>
          <p:nvSpPr>
            <p:cNvPr id="59"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dirty="0">
                  <a:solidFill>
                    <a:srgbClr val="000000"/>
                  </a:solidFill>
                </a:rPr>
                <a:t>ALU</a:t>
              </a:r>
            </a:p>
            <a:p>
              <a:pPr algn="ctr" eaLnBrk="1" fontAlgn="ctr" hangingPunct="1">
                <a:lnSpc>
                  <a:spcPct val="80000"/>
                </a:lnSpc>
              </a:pPr>
              <a:r>
                <a:rPr lang="zh-CN" altLang="en-US" sz="1000" b="0" dirty="0">
                  <a:solidFill>
                    <a:srgbClr val="000000"/>
                  </a:solidFill>
                </a:rPr>
                <a:t>结果</a:t>
              </a:r>
            </a:p>
          </p:txBody>
        </p:sp>
      </p:grpSp>
      <p:sp>
        <p:nvSpPr>
          <p:cNvPr id="60" name="Rectangle 79"/>
          <p:cNvSpPr>
            <a:spLocks noChangeArrowheads="1"/>
          </p:cNvSpPr>
          <p:nvPr/>
        </p:nvSpPr>
        <p:spPr bwMode="auto">
          <a:xfrm>
            <a:off x="6876002" y="4871780"/>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000" dirty="0" err="1">
                <a:solidFill>
                  <a:srgbClr val="000000"/>
                </a:solidFill>
                <a:latin typeface="Cambria" pitchFamily="18" charset="0"/>
                <a:ea typeface="黑体"/>
              </a:rPr>
              <a:t>ALUOut</a:t>
            </a:r>
            <a:endParaRPr kumimoji="1" lang="en-US" altLang="zh-CN" sz="1000" dirty="0">
              <a:solidFill>
                <a:srgbClr val="000000"/>
              </a:solidFill>
              <a:latin typeface="Cambria" pitchFamily="18" charset="0"/>
              <a:ea typeface="黑体"/>
            </a:endParaRPr>
          </a:p>
        </p:txBody>
      </p:sp>
      <p:sp>
        <p:nvSpPr>
          <p:cNvPr id="61" name="Line 55"/>
          <p:cNvSpPr>
            <a:spLocks noChangeShapeType="1"/>
          </p:cNvSpPr>
          <p:nvPr/>
        </p:nvSpPr>
        <p:spPr bwMode="auto">
          <a:xfrm flipV="1">
            <a:off x="6372200" y="5013175"/>
            <a:ext cx="50405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6" name="组合 300"/>
          <p:cNvGrpSpPr/>
          <p:nvPr/>
        </p:nvGrpSpPr>
        <p:grpSpPr>
          <a:xfrm>
            <a:off x="7236296" y="5085184"/>
            <a:ext cx="72008" cy="80540"/>
            <a:chOff x="287524" y="3070225"/>
            <a:chExt cx="72008" cy="80540"/>
          </a:xfrm>
        </p:grpSpPr>
        <p:cxnSp>
          <p:nvCxnSpPr>
            <p:cNvPr id="63" name="直接连接符 6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7" name="Group 87"/>
          <p:cNvGrpSpPr>
            <a:grpSpLocks/>
          </p:cNvGrpSpPr>
          <p:nvPr/>
        </p:nvGrpSpPr>
        <p:grpSpPr bwMode="auto">
          <a:xfrm flipV="1">
            <a:off x="2774168" y="5589240"/>
            <a:ext cx="4822168" cy="1080120"/>
            <a:chOff x="4241" y="3249"/>
            <a:chExt cx="361" cy="271"/>
          </a:xfrm>
        </p:grpSpPr>
        <p:sp>
          <p:nvSpPr>
            <p:cNvPr id="66"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7"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8" name="Line 164"/>
          <p:cNvSpPr>
            <a:spLocks noChangeShapeType="1"/>
          </p:cNvSpPr>
          <p:nvPr/>
        </p:nvSpPr>
        <p:spPr bwMode="auto">
          <a:xfrm flipH="1" flipV="1">
            <a:off x="7596336" y="5005175"/>
            <a:ext cx="0" cy="16641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9" name="Line 9"/>
          <p:cNvSpPr>
            <a:spLocks noChangeShapeType="1"/>
          </p:cNvSpPr>
          <p:nvPr/>
        </p:nvSpPr>
        <p:spPr bwMode="auto">
          <a:xfrm flipV="1">
            <a:off x="5292080" y="5445222"/>
            <a:ext cx="0" cy="10081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0" name="Line 49"/>
          <p:cNvSpPr>
            <a:spLocks noChangeShapeType="1"/>
          </p:cNvSpPr>
          <p:nvPr/>
        </p:nvSpPr>
        <p:spPr bwMode="auto">
          <a:xfrm flipV="1">
            <a:off x="2915816" y="64533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1" name="Line 140"/>
          <p:cNvSpPr>
            <a:spLocks noChangeShapeType="1"/>
          </p:cNvSpPr>
          <p:nvPr/>
        </p:nvSpPr>
        <p:spPr bwMode="auto">
          <a:xfrm>
            <a:off x="3347864" y="6381328"/>
            <a:ext cx="141287"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2" name="Text Box 257"/>
          <p:cNvSpPr txBox="1">
            <a:spLocks noChangeArrowheads="1"/>
          </p:cNvSpPr>
          <p:nvPr/>
        </p:nvSpPr>
        <p:spPr bwMode="auto">
          <a:xfrm>
            <a:off x="3347864" y="6311472"/>
            <a:ext cx="2159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16</a:t>
            </a:r>
          </a:p>
        </p:txBody>
      </p:sp>
      <p:sp>
        <p:nvSpPr>
          <p:cNvPr id="73" name="Line 263"/>
          <p:cNvSpPr>
            <a:spLocks noChangeShapeType="1"/>
          </p:cNvSpPr>
          <p:nvPr/>
        </p:nvSpPr>
        <p:spPr bwMode="auto">
          <a:xfrm>
            <a:off x="4427984" y="6455488"/>
            <a:ext cx="864096"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8" name="组合 116"/>
          <p:cNvGrpSpPr/>
          <p:nvPr/>
        </p:nvGrpSpPr>
        <p:grpSpPr>
          <a:xfrm rot="10800000" flipH="1" flipV="1">
            <a:off x="3779912" y="6237312"/>
            <a:ext cx="650224" cy="292234"/>
            <a:chOff x="3132138" y="4581128"/>
            <a:chExt cx="717226" cy="292234"/>
          </a:xfrm>
        </p:grpSpPr>
        <p:cxnSp>
          <p:nvCxnSpPr>
            <p:cNvPr id="75" name="直接连接符 74"/>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79" name="TextBox 78"/>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200" b="0" dirty="0" smtClean="0">
                  <a:solidFill>
                    <a:srgbClr val="000000"/>
                  </a:solidFill>
                  <a:latin typeface="Cambria" pitchFamily="18" charset="0"/>
                  <a:ea typeface="黑体" pitchFamily="49" charset="-122"/>
                </a:rPr>
                <a:t>扩展</a:t>
              </a:r>
              <a:endParaRPr lang="zh-CN" altLang="en-US" sz="1200" b="0" dirty="0">
                <a:solidFill>
                  <a:srgbClr val="000000"/>
                </a:solidFill>
                <a:latin typeface="Cambria" pitchFamily="18" charset="0"/>
                <a:ea typeface="黑体" pitchFamily="49" charset="-122"/>
              </a:endParaRPr>
            </a:p>
          </p:txBody>
        </p:sp>
      </p:grpSp>
      <p:sp>
        <p:nvSpPr>
          <p:cNvPr id="80" name="Line 139"/>
          <p:cNvSpPr>
            <a:spLocks noChangeShapeType="1"/>
          </p:cNvSpPr>
          <p:nvPr/>
        </p:nvSpPr>
        <p:spPr bwMode="auto">
          <a:xfrm>
            <a:off x="4656216" y="6385521"/>
            <a:ext cx="144462"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1" name="Text Box 258"/>
          <p:cNvSpPr txBox="1">
            <a:spLocks noChangeArrowheads="1"/>
          </p:cNvSpPr>
          <p:nvPr/>
        </p:nvSpPr>
        <p:spPr bwMode="auto">
          <a:xfrm>
            <a:off x="4644008" y="6311472"/>
            <a:ext cx="2159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32</a:t>
            </a:r>
          </a:p>
        </p:txBody>
      </p:sp>
      <p:sp>
        <p:nvSpPr>
          <p:cNvPr id="82" name="Line 38"/>
          <p:cNvSpPr>
            <a:spLocks noChangeShapeType="1"/>
          </p:cNvSpPr>
          <p:nvPr/>
        </p:nvSpPr>
        <p:spPr bwMode="auto">
          <a:xfrm>
            <a:off x="5001127" y="5218911"/>
            <a:ext cx="43494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3" name="任意多边形 82"/>
          <p:cNvSpPr/>
          <p:nvPr/>
        </p:nvSpPr>
        <p:spPr bwMode="auto">
          <a:xfrm>
            <a:off x="5436096" y="5157192"/>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p>
          <a:p>
            <a:pPr algn="l" fontAlgn="ct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p:txBody>
      </p:sp>
      <p:sp>
        <p:nvSpPr>
          <p:cNvPr id="84" name="Line 55"/>
          <p:cNvSpPr>
            <a:spLocks noChangeShapeType="1"/>
          </p:cNvSpPr>
          <p:nvPr/>
        </p:nvSpPr>
        <p:spPr bwMode="auto">
          <a:xfrm>
            <a:off x="5292080" y="5445224"/>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5" name="Line 55"/>
          <p:cNvSpPr>
            <a:spLocks noChangeShapeType="1"/>
          </p:cNvSpPr>
          <p:nvPr/>
        </p:nvSpPr>
        <p:spPr bwMode="auto">
          <a:xfrm>
            <a:off x="5652120" y="5373216"/>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6" name="AutoShape 158"/>
          <p:cNvSpPr>
            <a:spLocks noChangeArrowheads="1"/>
          </p:cNvSpPr>
          <p:nvPr/>
        </p:nvSpPr>
        <p:spPr bwMode="auto">
          <a:xfrm>
            <a:off x="2880525" y="5040884"/>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87" name="Line 48"/>
          <p:cNvSpPr>
            <a:spLocks noChangeShapeType="1"/>
          </p:cNvSpPr>
          <p:nvPr/>
        </p:nvSpPr>
        <p:spPr bwMode="auto">
          <a:xfrm>
            <a:off x="2915816" y="5085184"/>
            <a:ext cx="0" cy="1368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8" name="Line 55"/>
          <p:cNvSpPr>
            <a:spLocks noChangeShapeType="1"/>
          </p:cNvSpPr>
          <p:nvPr/>
        </p:nvSpPr>
        <p:spPr bwMode="auto">
          <a:xfrm>
            <a:off x="2771800" y="5589240"/>
            <a:ext cx="504056" cy="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9" name="Line 55"/>
          <p:cNvSpPr>
            <a:spLocks noChangeShapeType="1"/>
          </p:cNvSpPr>
          <p:nvPr/>
        </p:nvSpPr>
        <p:spPr bwMode="auto">
          <a:xfrm>
            <a:off x="7377801" y="5015449"/>
            <a:ext cx="5063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9" name="组合 78"/>
          <p:cNvGrpSpPr/>
          <p:nvPr/>
        </p:nvGrpSpPr>
        <p:grpSpPr>
          <a:xfrm>
            <a:off x="2121371" y="6165304"/>
            <a:ext cx="506413" cy="431800"/>
            <a:chOff x="1496555" y="4858249"/>
            <a:chExt cx="506413" cy="431800"/>
          </a:xfrm>
        </p:grpSpPr>
        <p:sp>
          <p:nvSpPr>
            <p:cNvPr id="91"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p>
              <a:pPr fontAlgn="ctr"/>
              <a:r>
                <a:rPr kumimoji="1" lang="zh-CN" altLang="en-US" sz="1200" dirty="0" smtClean="0">
                  <a:solidFill>
                    <a:srgbClr val="000000"/>
                  </a:solidFill>
                  <a:latin typeface="Times New Roman"/>
                  <a:ea typeface="黑体"/>
                </a:rPr>
                <a:t>数据</a:t>
              </a:r>
              <a:endParaRPr kumimoji="1" lang="en-US" altLang="zh-CN" sz="1200" dirty="0" smtClean="0">
                <a:solidFill>
                  <a:srgbClr val="000000"/>
                </a:solidFill>
                <a:latin typeface="Times New Roman"/>
                <a:ea typeface="黑体"/>
              </a:endParaRPr>
            </a:p>
            <a:p>
              <a:pPr fontAlgn="ctr"/>
              <a:r>
                <a:rPr kumimoji="1" lang="zh-CN" altLang="en-US" sz="1200" dirty="0" smtClean="0">
                  <a:solidFill>
                    <a:srgbClr val="000000"/>
                  </a:solidFill>
                  <a:latin typeface="Times New Roman"/>
                  <a:ea typeface="黑体"/>
                </a:rPr>
                <a:t>寄存器</a:t>
              </a:r>
              <a:endParaRPr kumimoji="1" lang="zh-CN" altLang="en-US" sz="1200" dirty="0">
                <a:solidFill>
                  <a:srgbClr val="000000"/>
                </a:solidFill>
                <a:latin typeface="Times New Roman"/>
                <a:ea typeface="黑体"/>
              </a:endParaRPr>
            </a:p>
          </p:txBody>
        </p:sp>
        <p:grpSp>
          <p:nvGrpSpPr>
            <p:cNvPr id="102410" name="组合 80"/>
            <p:cNvGrpSpPr/>
            <p:nvPr/>
          </p:nvGrpSpPr>
          <p:grpSpPr>
            <a:xfrm flipV="1">
              <a:off x="1547664" y="4865099"/>
              <a:ext cx="72008" cy="80540"/>
              <a:chOff x="287524" y="3070225"/>
              <a:chExt cx="72008" cy="80540"/>
            </a:xfrm>
          </p:grpSpPr>
          <p:cxnSp>
            <p:nvCxnSpPr>
              <p:cNvPr id="93" name="直接连接符 9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95" name="Line 164"/>
          <p:cNvSpPr>
            <a:spLocks noChangeShapeType="1"/>
          </p:cNvSpPr>
          <p:nvPr/>
        </p:nvSpPr>
        <p:spPr bwMode="auto">
          <a:xfrm flipH="1" flipV="1">
            <a:off x="8676456" y="5228356"/>
            <a:ext cx="0" cy="15850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6" name="Line 253"/>
          <p:cNvSpPr>
            <a:spLocks noChangeShapeType="1"/>
          </p:cNvSpPr>
          <p:nvPr/>
        </p:nvSpPr>
        <p:spPr bwMode="auto">
          <a:xfrm>
            <a:off x="2411760" y="6813376"/>
            <a:ext cx="62646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7" name="Line 164"/>
          <p:cNvSpPr>
            <a:spLocks noChangeShapeType="1"/>
          </p:cNvSpPr>
          <p:nvPr/>
        </p:nvSpPr>
        <p:spPr bwMode="auto">
          <a:xfrm flipV="1">
            <a:off x="2411760" y="6597352"/>
            <a:ext cx="0" cy="216024"/>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8" name="Line 48"/>
          <p:cNvSpPr>
            <a:spLocks noChangeShapeType="1"/>
          </p:cNvSpPr>
          <p:nvPr/>
        </p:nvSpPr>
        <p:spPr bwMode="auto">
          <a:xfrm flipH="1">
            <a:off x="2411757" y="5733256"/>
            <a:ext cx="2"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9" name="Line 126"/>
          <p:cNvSpPr>
            <a:spLocks noChangeShapeType="1"/>
          </p:cNvSpPr>
          <p:nvPr/>
        </p:nvSpPr>
        <p:spPr bwMode="auto">
          <a:xfrm>
            <a:off x="2411760" y="5733256"/>
            <a:ext cx="864096" cy="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11" name="组合 175"/>
          <p:cNvGrpSpPr/>
          <p:nvPr/>
        </p:nvGrpSpPr>
        <p:grpSpPr>
          <a:xfrm>
            <a:off x="7884114" y="4707736"/>
            <a:ext cx="648000" cy="1296988"/>
            <a:chOff x="3312847" y="4365104"/>
            <a:chExt cx="684861" cy="1296988"/>
          </a:xfrm>
        </p:grpSpPr>
        <p:sp>
          <p:nvSpPr>
            <p:cNvPr id="101"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数据</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2"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03"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ReadData</a:t>
              </a:r>
              <a:endParaRPr lang="en-US" altLang="zh-CN" sz="1000" b="0" dirty="0">
                <a:solidFill>
                  <a:srgbClr val="000000"/>
                </a:solidFill>
              </a:endParaRPr>
            </a:p>
          </p:txBody>
        </p:sp>
        <p:sp>
          <p:nvSpPr>
            <p:cNvPr id="104"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grpSp>
      <p:sp>
        <p:nvSpPr>
          <p:cNvPr id="105" name="Line 186"/>
          <p:cNvSpPr>
            <a:spLocks noChangeShapeType="1"/>
          </p:cNvSpPr>
          <p:nvPr/>
        </p:nvSpPr>
        <p:spPr bwMode="auto">
          <a:xfrm>
            <a:off x="8532114" y="5220259"/>
            <a:ext cx="14434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12" name="Group 30"/>
          <p:cNvGrpSpPr>
            <a:grpSpLocks/>
          </p:cNvGrpSpPr>
          <p:nvPr/>
        </p:nvGrpSpPr>
        <p:grpSpPr bwMode="auto">
          <a:xfrm>
            <a:off x="3492056" y="5517256"/>
            <a:ext cx="288000" cy="216000"/>
            <a:chOff x="2064" y="2931"/>
            <a:chExt cx="136" cy="227"/>
          </a:xfrm>
        </p:grpSpPr>
        <p:sp>
          <p:nvSpPr>
            <p:cNvPr id="107"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8"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9"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110" name="AutoShape 155"/>
          <p:cNvSpPr>
            <a:spLocks noChangeArrowheads="1"/>
          </p:cNvSpPr>
          <p:nvPr/>
        </p:nvSpPr>
        <p:spPr bwMode="auto">
          <a:xfrm>
            <a:off x="7560056" y="498621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1" name="AutoShape 153"/>
          <p:cNvSpPr>
            <a:spLocks noChangeArrowheads="1"/>
          </p:cNvSpPr>
          <p:nvPr/>
        </p:nvSpPr>
        <p:spPr bwMode="auto">
          <a:xfrm>
            <a:off x="5112056" y="5184216"/>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2" name="Line 160"/>
          <p:cNvSpPr>
            <a:spLocks noChangeShapeType="1"/>
          </p:cNvSpPr>
          <p:nvPr/>
        </p:nvSpPr>
        <p:spPr bwMode="auto">
          <a:xfrm flipV="1">
            <a:off x="5148056" y="5733256"/>
            <a:ext cx="27363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3" name="Line 73"/>
          <p:cNvSpPr>
            <a:spLocks noChangeShapeType="1"/>
          </p:cNvSpPr>
          <p:nvPr/>
        </p:nvSpPr>
        <p:spPr bwMode="auto">
          <a:xfrm rot="16200000" flipH="1">
            <a:off x="4896037" y="5481228"/>
            <a:ext cx="50405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4" name="Line 48"/>
          <p:cNvSpPr>
            <a:spLocks noChangeShapeType="1"/>
          </p:cNvSpPr>
          <p:nvPr/>
        </p:nvSpPr>
        <p:spPr bwMode="auto">
          <a:xfrm>
            <a:off x="2915816" y="3789040"/>
            <a:ext cx="0" cy="1512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5" name="Line 47"/>
          <p:cNvSpPr>
            <a:spLocks noChangeShapeType="1"/>
          </p:cNvSpPr>
          <p:nvPr/>
        </p:nvSpPr>
        <p:spPr bwMode="auto">
          <a:xfrm flipV="1">
            <a:off x="2915816" y="3789040"/>
            <a:ext cx="27363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6" name="Line 164"/>
          <p:cNvSpPr>
            <a:spLocks noChangeShapeType="1"/>
          </p:cNvSpPr>
          <p:nvPr/>
        </p:nvSpPr>
        <p:spPr bwMode="auto">
          <a:xfrm flipV="1">
            <a:off x="6444208" y="3573016"/>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1" name="Line 164"/>
          <p:cNvSpPr>
            <a:spLocks noChangeShapeType="1"/>
          </p:cNvSpPr>
          <p:nvPr/>
        </p:nvSpPr>
        <p:spPr bwMode="auto">
          <a:xfrm flipH="1" flipV="1">
            <a:off x="6588224" y="3140968"/>
            <a:ext cx="0"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2" name="Line 48"/>
          <p:cNvSpPr>
            <a:spLocks noChangeShapeType="1"/>
          </p:cNvSpPr>
          <p:nvPr/>
        </p:nvSpPr>
        <p:spPr bwMode="auto">
          <a:xfrm>
            <a:off x="3059832" y="3789040"/>
            <a:ext cx="0" cy="8640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3" name="Line 48"/>
          <p:cNvSpPr>
            <a:spLocks noChangeShapeType="1"/>
          </p:cNvSpPr>
          <p:nvPr/>
        </p:nvSpPr>
        <p:spPr bwMode="auto">
          <a:xfrm>
            <a:off x="3203848" y="3789040"/>
            <a:ext cx="0"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4" name="AutoShape 158"/>
          <p:cNvSpPr>
            <a:spLocks noChangeArrowheads="1"/>
          </p:cNvSpPr>
          <p:nvPr/>
        </p:nvSpPr>
        <p:spPr bwMode="auto">
          <a:xfrm>
            <a:off x="3017685" y="4623226"/>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5" name="AutoShape 158"/>
          <p:cNvSpPr>
            <a:spLocks noChangeArrowheads="1"/>
          </p:cNvSpPr>
          <p:nvPr/>
        </p:nvSpPr>
        <p:spPr bwMode="auto">
          <a:xfrm>
            <a:off x="3162465" y="4190608"/>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6" name="Line 164"/>
          <p:cNvSpPr>
            <a:spLocks noChangeShapeType="1"/>
          </p:cNvSpPr>
          <p:nvPr/>
        </p:nvSpPr>
        <p:spPr bwMode="auto">
          <a:xfrm flipV="1">
            <a:off x="6444208" y="3789040"/>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7" name="Line 164"/>
          <p:cNvSpPr>
            <a:spLocks noChangeShapeType="1"/>
          </p:cNvSpPr>
          <p:nvPr/>
        </p:nvSpPr>
        <p:spPr bwMode="auto">
          <a:xfrm flipH="1" flipV="1">
            <a:off x="6588224" y="3789040"/>
            <a:ext cx="0" cy="23042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8" name="任意多边形 127"/>
          <p:cNvSpPr/>
          <p:nvPr/>
        </p:nvSpPr>
        <p:spPr bwMode="auto">
          <a:xfrm>
            <a:off x="3276056" y="5517280"/>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sp>
        <p:nvSpPr>
          <p:cNvPr id="129" name="Line 263"/>
          <p:cNvSpPr>
            <a:spLocks noChangeShapeType="1"/>
          </p:cNvSpPr>
          <p:nvPr/>
        </p:nvSpPr>
        <p:spPr bwMode="auto">
          <a:xfrm>
            <a:off x="3059832" y="6093296"/>
            <a:ext cx="3528392"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0" name="Line 126"/>
          <p:cNvSpPr>
            <a:spLocks noChangeShapeType="1"/>
          </p:cNvSpPr>
          <p:nvPr/>
        </p:nvSpPr>
        <p:spPr bwMode="auto">
          <a:xfrm>
            <a:off x="3059832" y="5877272"/>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1" name="Line 9"/>
          <p:cNvSpPr>
            <a:spLocks noChangeShapeType="1"/>
          </p:cNvSpPr>
          <p:nvPr/>
        </p:nvSpPr>
        <p:spPr bwMode="auto">
          <a:xfrm flipV="1">
            <a:off x="3059832" y="5877272"/>
            <a:ext cx="0" cy="2160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2" name="Line 145"/>
          <p:cNvSpPr>
            <a:spLocks noChangeShapeType="1"/>
          </p:cNvSpPr>
          <p:nvPr/>
        </p:nvSpPr>
        <p:spPr bwMode="auto">
          <a:xfrm>
            <a:off x="4857359" y="3719041"/>
            <a:ext cx="144463"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3" name="Text Box 146"/>
          <p:cNvSpPr txBox="1">
            <a:spLocks noChangeArrowheads="1"/>
          </p:cNvSpPr>
          <p:nvPr/>
        </p:nvSpPr>
        <p:spPr bwMode="auto">
          <a:xfrm>
            <a:off x="4857359" y="3680941"/>
            <a:ext cx="215900"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26</a:t>
            </a:r>
          </a:p>
        </p:txBody>
      </p:sp>
      <p:sp>
        <p:nvSpPr>
          <p:cNvPr id="134" name="Line 29"/>
          <p:cNvSpPr>
            <a:spLocks noChangeShapeType="1"/>
          </p:cNvSpPr>
          <p:nvPr/>
        </p:nvSpPr>
        <p:spPr bwMode="auto">
          <a:xfrm flipV="1">
            <a:off x="3563150" y="5076216"/>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5" name="Line 126"/>
          <p:cNvSpPr>
            <a:spLocks noChangeShapeType="1"/>
          </p:cNvSpPr>
          <p:nvPr/>
        </p:nvSpPr>
        <p:spPr bwMode="auto">
          <a:xfrm flipV="1">
            <a:off x="3131350" y="5229200"/>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6" name="Text Box 127"/>
          <p:cNvSpPr txBox="1">
            <a:spLocks noChangeArrowheads="1"/>
          </p:cNvSpPr>
          <p:nvPr/>
        </p:nvSpPr>
        <p:spPr bwMode="auto">
          <a:xfrm>
            <a:off x="2986888" y="5209133"/>
            <a:ext cx="1444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1F</a:t>
            </a:r>
          </a:p>
        </p:txBody>
      </p:sp>
      <p:sp>
        <p:nvSpPr>
          <p:cNvPr id="137" name="任意多边形 136"/>
          <p:cNvSpPr/>
          <p:nvPr/>
        </p:nvSpPr>
        <p:spPr bwMode="auto">
          <a:xfrm>
            <a:off x="3347888" y="4869208"/>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grpSp>
        <p:nvGrpSpPr>
          <p:cNvPr id="102413" name="Group 97"/>
          <p:cNvGrpSpPr>
            <a:grpSpLocks/>
          </p:cNvGrpSpPr>
          <p:nvPr/>
        </p:nvGrpSpPr>
        <p:grpSpPr bwMode="auto">
          <a:xfrm>
            <a:off x="3059913" y="4657254"/>
            <a:ext cx="287337" cy="247650"/>
            <a:chOff x="4286" y="1525"/>
            <a:chExt cx="362" cy="272"/>
          </a:xfrm>
        </p:grpSpPr>
        <p:sp>
          <p:nvSpPr>
            <p:cNvPr id="139"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grpSp>
      <p:sp>
        <p:nvSpPr>
          <p:cNvPr id="141" name="AutoShape 147"/>
          <p:cNvSpPr>
            <a:spLocks noChangeArrowheads="1"/>
          </p:cNvSpPr>
          <p:nvPr/>
        </p:nvSpPr>
        <p:spPr bwMode="auto">
          <a:xfrm>
            <a:off x="3024988" y="4619154"/>
            <a:ext cx="71437"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2" name="Text Box 170"/>
          <p:cNvSpPr txBox="1">
            <a:spLocks noChangeArrowheads="1"/>
          </p:cNvSpPr>
          <p:nvPr/>
        </p:nvSpPr>
        <p:spPr bwMode="auto">
          <a:xfrm>
            <a:off x="3167863" y="4760441"/>
            <a:ext cx="21590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102414" name="组合 300"/>
          <p:cNvGrpSpPr/>
          <p:nvPr/>
        </p:nvGrpSpPr>
        <p:grpSpPr>
          <a:xfrm flipV="1">
            <a:off x="8316416" y="4725144"/>
            <a:ext cx="72008" cy="80540"/>
            <a:chOff x="287524" y="3070225"/>
            <a:chExt cx="72008" cy="80540"/>
          </a:xfrm>
        </p:grpSpPr>
        <p:cxnSp>
          <p:nvCxnSpPr>
            <p:cNvPr id="148" name="直接连接符 14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49" name="直接连接符 14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0" name="矩形 149"/>
          <p:cNvSpPr/>
          <p:nvPr/>
        </p:nvSpPr>
        <p:spPr bwMode="auto">
          <a:xfrm>
            <a:off x="6732316" y="2852928"/>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a:solidFill>
                  <a:srgbClr val="000000"/>
                </a:solidFill>
                <a:latin typeface="Cambria" pitchFamily="18" charset="0"/>
                <a:sym typeface="Wingdings" pitchFamily="2" charset="2"/>
              </a:rPr>
              <a:t>EPC</a:t>
            </a:r>
            <a:endParaRPr kumimoji="1" lang="zh-CN" altLang="en-US" sz="1000" dirty="0">
              <a:solidFill>
                <a:srgbClr val="000000"/>
              </a:solidFill>
              <a:latin typeface="Cambria" pitchFamily="18" charset="0"/>
              <a:sym typeface="Wingdings" pitchFamily="2" charset="2"/>
            </a:endParaRPr>
          </a:p>
        </p:txBody>
      </p:sp>
      <p:grpSp>
        <p:nvGrpSpPr>
          <p:cNvPr id="102415" name="组合 300"/>
          <p:cNvGrpSpPr/>
          <p:nvPr/>
        </p:nvGrpSpPr>
        <p:grpSpPr>
          <a:xfrm>
            <a:off x="7164376" y="3060420"/>
            <a:ext cx="72008" cy="80540"/>
            <a:chOff x="287524" y="3070225"/>
            <a:chExt cx="72008" cy="80540"/>
          </a:xfrm>
        </p:grpSpPr>
        <p:cxnSp>
          <p:nvCxnSpPr>
            <p:cNvPr id="152" name="直接连接符 15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3" name="直接连接符 15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5" name="Line 164"/>
          <p:cNvSpPr>
            <a:spLocks noChangeShapeType="1"/>
          </p:cNvSpPr>
          <p:nvPr/>
        </p:nvSpPr>
        <p:spPr bwMode="auto">
          <a:xfrm flipV="1">
            <a:off x="7308380" y="3002580"/>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6" name="Line 164"/>
          <p:cNvSpPr>
            <a:spLocks noChangeShapeType="1"/>
          </p:cNvSpPr>
          <p:nvPr/>
        </p:nvSpPr>
        <p:spPr bwMode="auto">
          <a:xfrm flipH="1" flipV="1">
            <a:off x="7452400" y="2996940"/>
            <a:ext cx="0" cy="122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7" name="Line 164"/>
          <p:cNvSpPr>
            <a:spLocks noChangeShapeType="1"/>
          </p:cNvSpPr>
          <p:nvPr/>
        </p:nvSpPr>
        <p:spPr bwMode="auto">
          <a:xfrm>
            <a:off x="5436072" y="4221088"/>
            <a:ext cx="2016328" cy="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8" name="Line 9"/>
          <p:cNvSpPr>
            <a:spLocks noChangeShapeType="1"/>
          </p:cNvSpPr>
          <p:nvPr/>
        </p:nvSpPr>
        <p:spPr bwMode="auto">
          <a:xfrm flipV="1">
            <a:off x="5436096" y="3969088"/>
            <a:ext cx="0" cy="252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9" name="Line 55"/>
          <p:cNvSpPr>
            <a:spLocks noChangeShapeType="1"/>
          </p:cNvSpPr>
          <p:nvPr/>
        </p:nvSpPr>
        <p:spPr bwMode="auto">
          <a:xfrm>
            <a:off x="5444480" y="396906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0" name="Line 47"/>
          <p:cNvSpPr>
            <a:spLocks noChangeShapeType="1"/>
          </p:cNvSpPr>
          <p:nvPr/>
        </p:nvSpPr>
        <p:spPr bwMode="auto">
          <a:xfrm flipV="1">
            <a:off x="1116272" y="2996940"/>
            <a:ext cx="5616000" cy="12"/>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1" name="Line 164"/>
          <p:cNvSpPr>
            <a:spLocks noChangeShapeType="1"/>
          </p:cNvSpPr>
          <p:nvPr/>
        </p:nvSpPr>
        <p:spPr bwMode="auto">
          <a:xfrm flipV="1">
            <a:off x="1109806" y="2996952"/>
            <a:ext cx="0" cy="57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3" name="AutoShape 150"/>
          <p:cNvSpPr>
            <a:spLocks noChangeArrowheads="1"/>
          </p:cNvSpPr>
          <p:nvPr/>
        </p:nvSpPr>
        <p:spPr bwMode="auto">
          <a:xfrm>
            <a:off x="1079612" y="353701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16" name="组合 279"/>
          <p:cNvGrpSpPr/>
          <p:nvPr/>
        </p:nvGrpSpPr>
        <p:grpSpPr>
          <a:xfrm>
            <a:off x="5652120" y="3248980"/>
            <a:ext cx="792088" cy="864000"/>
            <a:chOff x="3132139" y="4437112"/>
            <a:chExt cx="863600" cy="1555229"/>
          </a:xfrm>
        </p:grpSpPr>
        <p:sp>
          <p:nvSpPr>
            <p:cNvPr id="165"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nchor="t"/>
            <a:lstStyle/>
            <a:p>
              <a:pPr algn="ctr" fontAlgn="ctr">
                <a:spcBef>
                  <a:spcPct val="0"/>
                </a:spcBef>
                <a:spcAft>
                  <a:spcPct val="0"/>
                </a:spcAft>
              </a:pPr>
              <a:r>
                <a:rPr kumimoji="1" lang="en-US" altLang="zh-CN" sz="1100" dirty="0" smtClean="0">
                  <a:solidFill>
                    <a:srgbClr val="000000"/>
                  </a:solidFill>
                  <a:latin typeface="黑体" pitchFamily="49" charset="-122"/>
                  <a:ea typeface="黑体" pitchFamily="49" charset="-122"/>
                </a:rPr>
                <a:t>PC</a:t>
              </a:r>
              <a:r>
                <a:rPr kumimoji="1" lang="zh-CN" altLang="en-US" sz="1100" dirty="0" smtClean="0">
                  <a:solidFill>
                    <a:srgbClr val="000000"/>
                  </a:solidFill>
                  <a:latin typeface="黑体" pitchFamily="49" charset="-122"/>
                  <a:ea typeface="黑体" pitchFamily="49" charset="-122"/>
                </a:rPr>
                <a:t>计算</a:t>
              </a:r>
              <a:endParaRPr kumimoji="1" lang="zh-CN" altLang="en-US" sz="1100" dirty="0">
                <a:solidFill>
                  <a:srgbClr val="000000"/>
                </a:solidFill>
                <a:latin typeface="黑体" pitchFamily="49" charset="-122"/>
                <a:ea typeface="黑体" pitchFamily="49" charset="-122"/>
              </a:endParaRPr>
            </a:p>
          </p:txBody>
        </p:sp>
        <p:sp>
          <p:nvSpPr>
            <p:cNvPr id="166"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spcBef>
                  <a:spcPct val="0"/>
                </a:spcBef>
                <a:spcAft>
                  <a:spcPct val="0"/>
                </a:spcAft>
              </a:pPr>
              <a:r>
                <a:rPr lang="en-US" altLang="zh-CN" sz="1000" dirty="0" smtClean="0">
                  <a:solidFill>
                    <a:srgbClr val="000000"/>
                  </a:solidFill>
                </a:rPr>
                <a:t>PC</a:t>
              </a:r>
            </a:p>
            <a:p>
              <a:pPr eaLnBrk="1" fontAlgn="ctr" hangingPunct="1">
                <a:spcBef>
                  <a:spcPct val="0"/>
                </a:spcBef>
                <a:spcAft>
                  <a:spcPct val="0"/>
                </a:spcAft>
              </a:pPr>
              <a:endParaRPr lang="en-US" altLang="zh-CN" sz="500" dirty="0" smtClean="0">
                <a:solidFill>
                  <a:srgbClr val="000000"/>
                </a:solidFill>
              </a:endParaRPr>
            </a:p>
            <a:p>
              <a:pPr algn="l" eaLnBrk="1" fontAlgn="ctr" hangingPunct="1">
                <a:spcBef>
                  <a:spcPct val="0"/>
                </a:spcBef>
                <a:spcAft>
                  <a:spcPct val="0"/>
                </a:spcAft>
              </a:pPr>
              <a:r>
                <a:rPr lang="en-US" altLang="zh-CN" sz="1000" dirty="0" smtClean="0">
                  <a:solidFill>
                    <a:srgbClr val="000000"/>
                  </a:solidFill>
                </a:rPr>
                <a:t>IMM</a:t>
              </a:r>
            </a:p>
            <a:p>
              <a:pPr algn="l" eaLnBrk="1" fontAlgn="ctr" hangingPunct="1">
                <a:spcBef>
                  <a:spcPts val="600"/>
                </a:spcBef>
                <a:spcAft>
                  <a:spcPct val="0"/>
                </a:spcAft>
              </a:pPr>
              <a:r>
                <a:rPr lang="en-US" altLang="zh-CN" sz="1000" dirty="0" smtClean="0">
                  <a:solidFill>
                    <a:srgbClr val="000000"/>
                  </a:solidFill>
                </a:rPr>
                <a:t>EPC</a:t>
              </a:r>
              <a:endParaRPr lang="en-US" altLang="zh-CN" sz="1000" dirty="0">
                <a:solidFill>
                  <a:srgbClr val="000000"/>
                </a:solidFill>
              </a:endParaRPr>
            </a:p>
          </p:txBody>
        </p:sp>
        <p:sp>
          <p:nvSpPr>
            <p:cNvPr id="167"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dirty="0" smtClean="0">
                  <a:solidFill>
                    <a:srgbClr val="000000"/>
                  </a:solidFill>
                </a:rPr>
                <a:t>NPC</a:t>
              </a:r>
            </a:p>
            <a:p>
              <a:pPr eaLnBrk="1" fontAlgn="ctr" hangingPunct="1">
                <a:spcBef>
                  <a:spcPct val="0"/>
                </a:spcBef>
                <a:spcAft>
                  <a:spcPct val="0"/>
                </a:spcAft>
              </a:pPr>
              <a:endParaRPr lang="en-US" altLang="zh-CN" sz="200" dirty="0" smtClean="0">
                <a:solidFill>
                  <a:srgbClr val="000000"/>
                </a:solidFill>
              </a:endParaRPr>
            </a:p>
            <a:p>
              <a:pPr algn="r" eaLnBrk="1" fontAlgn="ctr" hangingPunct="1">
                <a:spcBef>
                  <a:spcPct val="0"/>
                </a:spcBef>
                <a:spcAft>
                  <a:spcPct val="0"/>
                </a:spcAft>
              </a:pPr>
              <a:endParaRPr lang="en-US" altLang="zh-CN" sz="300" dirty="0" smtClean="0">
                <a:solidFill>
                  <a:srgbClr val="000000"/>
                </a:solidFill>
              </a:endParaRPr>
            </a:p>
            <a:p>
              <a:pPr algn="r" eaLnBrk="1" fontAlgn="ctr" hangingPunct="1">
                <a:spcBef>
                  <a:spcPct val="0"/>
                </a:spcBef>
                <a:spcAft>
                  <a:spcPct val="0"/>
                </a:spcAft>
              </a:pPr>
              <a:r>
                <a:rPr lang="en-US" altLang="zh-CN" sz="1000" dirty="0" smtClean="0">
                  <a:solidFill>
                    <a:srgbClr val="000000"/>
                  </a:solidFill>
                </a:rPr>
                <a:t>PC+4</a:t>
              </a:r>
              <a:endParaRPr lang="en-US" altLang="zh-CN" sz="1000" dirty="0">
                <a:solidFill>
                  <a:srgbClr val="000000"/>
                </a:solidFill>
              </a:endParaRPr>
            </a:p>
          </p:txBody>
        </p:sp>
      </p:grpSp>
      <p:sp>
        <p:nvSpPr>
          <p:cNvPr id="169" name="矩形 168"/>
          <p:cNvSpPr/>
          <p:nvPr/>
        </p:nvSpPr>
        <p:spPr bwMode="auto">
          <a:xfrm>
            <a:off x="7740440" y="342900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SR</a:t>
            </a:r>
            <a:endParaRPr kumimoji="1" lang="zh-CN" altLang="en-US" sz="1000" dirty="0">
              <a:solidFill>
                <a:srgbClr val="000000"/>
              </a:solidFill>
              <a:latin typeface="Cambria" pitchFamily="18" charset="0"/>
              <a:sym typeface="Wingdings" pitchFamily="2" charset="2"/>
            </a:endParaRPr>
          </a:p>
        </p:txBody>
      </p:sp>
      <p:grpSp>
        <p:nvGrpSpPr>
          <p:cNvPr id="102417" name="组合 300"/>
          <p:cNvGrpSpPr/>
          <p:nvPr/>
        </p:nvGrpSpPr>
        <p:grpSpPr>
          <a:xfrm>
            <a:off x="8172500" y="3636500"/>
            <a:ext cx="72008" cy="80540"/>
            <a:chOff x="287524" y="3070225"/>
            <a:chExt cx="72008" cy="80540"/>
          </a:xfrm>
        </p:grpSpPr>
        <p:cxnSp>
          <p:nvCxnSpPr>
            <p:cNvPr id="171" name="直接连接符 170"/>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2" name="直接连接符 171"/>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74" name="Line 164"/>
          <p:cNvSpPr>
            <a:spLocks noChangeShapeType="1"/>
          </p:cNvSpPr>
          <p:nvPr/>
        </p:nvSpPr>
        <p:spPr bwMode="auto">
          <a:xfrm flipH="1" flipV="1">
            <a:off x="8244510" y="3141130"/>
            <a:ext cx="0" cy="28787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80" name="矩形 179"/>
          <p:cNvSpPr/>
          <p:nvPr/>
        </p:nvSpPr>
        <p:spPr bwMode="auto">
          <a:xfrm>
            <a:off x="393160" y="2204830"/>
            <a:ext cx="374452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indent="-342900" algn="ctr">
              <a:spcBef>
                <a:spcPct val="20000"/>
              </a:spcBef>
              <a:buClr>
                <a:srgbClr val="FF9900"/>
              </a:buClr>
            </a:pPr>
            <a:endParaRPr lang="zh-CN" altLang="en-US" sz="2800" b="0" smtClean="0">
              <a:solidFill>
                <a:schemeClr val="tx1"/>
              </a:solidFill>
              <a:ea typeface="宋体" charset="-122"/>
              <a:sym typeface="Wingdings" pitchFamily="2" charset="2"/>
            </a:endParaRPr>
          </a:p>
        </p:txBody>
      </p:sp>
      <p:sp>
        <p:nvSpPr>
          <p:cNvPr id="181" name="矩形 180"/>
          <p:cNvSpPr/>
          <p:nvPr/>
        </p:nvSpPr>
        <p:spPr bwMode="auto">
          <a:xfrm>
            <a:off x="4857780" y="2204830"/>
            <a:ext cx="208829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73" name="矩形 172"/>
          <p:cNvSpPr/>
          <p:nvPr/>
        </p:nvSpPr>
        <p:spPr bwMode="auto">
          <a:xfrm>
            <a:off x="7740440" y="386106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CAUSE</a:t>
            </a:r>
            <a:endParaRPr kumimoji="1" lang="zh-CN" altLang="en-US" sz="1000" dirty="0">
              <a:solidFill>
                <a:srgbClr val="000000"/>
              </a:solidFill>
              <a:latin typeface="Cambria" pitchFamily="18" charset="0"/>
              <a:sym typeface="Wingdings" pitchFamily="2" charset="2"/>
            </a:endParaRPr>
          </a:p>
        </p:txBody>
      </p:sp>
      <p:grpSp>
        <p:nvGrpSpPr>
          <p:cNvPr id="102418" name="组合 300"/>
          <p:cNvGrpSpPr/>
          <p:nvPr/>
        </p:nvGrpSpPr>
        <p:grpSpPr>
          <a:xfrm>
            <a:off x="8172500" y="4068560"/>
            <a:ext cx="72008" cy="80540"/>
            <a:chOff x="287524" y="3070225"/>
            <a:chExt cx="72008" cy="80540"/>
          </a:xfrm>
        </p:grpSpPr>
        <p:cxnSp>
          <p:nvCxnSpPr>
            <p:cNvPr id="176" name="直接连接符 175"/>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8" name="直接连接符 17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82" name="TextBox 181"/>
          <p:cNvSpPr txBox="1"/>
          <p:nvPr/>
        </p:nvSpPr>
        <p:spPr>
          <a:xfrm>
            <a:off x="7758956" y="2494629"/>
            <a:ext cx="1133644" cy="646331"/>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dirty="0" smtClean="0"/>
              <a:t>EXL</a:t>
            </a:r>
            <a:endParaRPr lang="zh-CN" altLang="en-US" dirty="0"/>
          </a:p>
        </p:txBody>
      </p:sp>
      <p:sp>
        <p:nvSpPr>
          <p:cNvPr id="175" name="圆角矩形 174"/>
          <p:cNvSpPr/>
          <p:nvPr/>
        </p:nvSpPr>
        <p:spPr bwMode="auto">
          <a:xfrm>
            <a:off x="6946070" y="1988800"/>
            <a:ext cx="432060" cy="64809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77" name="圆角矩形 176"/>
          <p:cNvSpPr/>
          <p:nvPr/>
        </p:nvSpPr>
        <p:spPr bwMode="auto">
          <a:xfrm>
            <a:off x="7631600" y="3326530"/>
            <a:ext cx="756930" cy="46252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38" name="灯片编号占位符 37"/>
          <p:cNvSpPr>
            <a:spLocks noGrp="1"/>
          </p:cNvSpPr>
          <p:nvPr>
            <p:ph type="sldNum" sz="quarter" idx="12"/>
          </p:nvPr>
        </p:nvSpPr>
        <p:spPr/>
        <p:txBody>
          <a:bodyPr/>
          <a:lstStyle/>
          <a:p>
            <a:pPr>
              <a:defRPr/>
            </a:pPr>
            <a:fld id="{CCAB7470-36C3-48E9-9C61-02DD9BA30DA6}" type="slidenum">
              <a:rPr lang="en-US" altLang="zh-CN" smtClean="0"/>
              <a:pPr>
                <a:defRPr/>
              </a:pPr>
              <a:t>16</a:t>
            </a:fld>
            <a:endParaRPr lang="en-US" altLang="zh-CN" dirty="0"/>
          </a:p>
        </p:txBody>
      </p:sp>
    </p:spTree>
    <p:extLst>
      <p:ext uri="{BB962C8B-B14F-4D97-AF65-F5344CB8AC3E}">
        <p14:creationId xmlns:p14="http://schemas.microsoft.com/office/powerpoint/2010/main" val="2344876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en-US" altLang="zh-CN" dirty="0" smtClean="0"/>
              <a:t>MIPS</a:t>
            </a:r>
            <a:r>
              <a:rPr lang="zh-CN" altLang="en-US" dirty="0" smtClean="0"/>
              <a:t>中断</a:t>
            </a:r>
            <a:r>
              <a:rPr lang="en-US" altLang="zh-CN" dirty="0" smtClean="0"/>
              <a:t>/</a:t>
            </a:r>
            <a:r>
              <a:rPr lang="zh-CN" altLang="en-US" dirty="0" smtClean="0"/>
              <a:t>异常</a:t>
            </a:r>
            <a:endParaRPr lang="en-US" altLang="zh-CN" dirty="0"/>
          </a:p>
          <a:p>
            <a:r>
              <a:rPr lang="zh-CN" altLang="en-US" dirty="0" smtClean="0"/>
              <a:t>支持中断</a:t>
            </a:r>
            <a:r>
              <a:rPr lang="en-US" altLang="zh-CN" dirty="0" smtClean="0"/>
              <a:t>/</a:t>
            </a:r>
            <a:r>
              <a:rPr lang="zh-CN" altLang="en-US" dirty="0" smtClean="0"/>
              <a:t>异常的数据通路</a:t>
            </a:r>
            <a:endParaRPr lang="en-US" altLang="zh-CN" dirty="0" smtClean="0"/>
          </a:p>
          <a:p>
            <a:r>
              <a:rPr lang="zh-CN" altLang="en-US" dirty="0" smtClean="0">
                <a:solidFill>
                  <a:srgbClr val="FF0000"/>
                </a:solidFill>
              </a:rPr>
              <a:t>软硬件配合的中断响应机制</a:t>
            </a:r>
            <a:endParaRPr lang="en-US" altLang="zh-CN" dirty="0" smtClean="0">
              <a:solidFill>
                <a:srgbClr val="FF0000"/>
              </a:solidFill>
            </a:endParaRPr>
          </a:p>
          <a:p>
            <a:r>
              <a:rPr lang="en-US" altLang="zh-CN" dirty="0" smtClean="0"/>
              <a:t>CP0</a:t>
            </a:r>
            <a:r>
              <a:rPr lang="zh-CN" altLang="en-US" dirty="0" smtClean="0"/>
              <a:t>设计</a:t>
            </a:r>
            <a:endParaRPr lang="en-US" altLang="zh-CN" dirty="0" smtClean="0"/>
          </a:p>
        </p:txBody>
      </p:sp>
      <p:sp>
        <p:nvSpPr>
          <p:cNvPr id="20483" name="标题 2"/>
          <p:cNvSpPr>
            <a:spLocks noGrp="1"/>
          </p:cNvSpPr>
          <p:nvPr>
            <p:ph type="title"/>
          </p:nvPr>
        </p:nvSpPr>
        <p:spPr/>
        <p:txBody>
          <a:bodyPr/>
          <a:lstStyle/>
          <a:p>
            <a:pPr algn="l"/>
            <a:r>
              <a:rPr lang="zh-CN" altLang="en-US" dirty="0" smtClean="0"/>
              <a:t>提纲</a:t>
            </a:r>
          </a:p>
        </p:txBody>
      </p:sp>
      <p:sp>
        <p:nvSpPr>
          <p:cNvPr id="2" name="灯片编号占位符 1"/>
          <p:cNvSpPr>
            <a:spLocks noGrp="1"/>
          </p:cNvSpPr>
          <p:nvPr>
            <p:ph type="sldNum" sz="quarter" idx="12"/>
          </p:nvPr>
        </p:nvSpPr>
        <p:spPr/>
        <p:txBody>
          <a:bodyPr/>
          <a:lstStyle/>
          <a:p>
            <a:pPr>
              <a:defRPr/>
            </a:pPr>
            <a:fld id="{CCAB7470-36C3-48E9-9C61-02DD9BA30DA6}" type="slidenum">
              <a:rPr lang="en-US" altLang="zh-CN" smtClean="0"/>
              <a:pPr>
                <a:defRPr/>
              </a:pPr>
              <a:t>17</a:t>
            </a:fld>
            <a:endParaRPr lang="en-US" altLang="zh-CN" dirty="0"/>
          </a:p>
        </p:txBody>
      </p:sp>
    </p:spTree>
    <p:extLst>
      <p:ext uri="{BB962C8B-B14F-4D97-AF65-F5344CB8AC3E}">
        <p14:creationId xmlns:p14="http://schemas.microsoft.com/office/powerpoint/2010/main" val="2353699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6013917" cy="5688013"/>
          </a:xfrm>
        </p:spPr>
        <p:txBody>
          <a:bodyPr/>
          <a:lstStyle/>
          <a:p>
            <a:r>
              <a:rPr lang="zh-CN" altLang="en-US" sz="2800" dirty="0" smtClean="0">
                <a:solidFill>
                  <a:srgbClr val="FF0000"/>
                </a:solidFill>
              </a:rPr>
              <a:t>检测</a:t>
            </a:r>
            <a:r>
              <a:rPr lang="zh-CN" altLang="en-US" sz="2800" dirty="0" smtClean="0">
                <a:solidFill>
                  <a:srgbClr val="000000"/>
                </a:solidFill>
              </a:rPr>
              <a:t>：每条指令的最后</a:t>
            </a:r>
            <a:r>
              <a:rPr lang="en-US" altLang="zh-CN" sz="2800" dirty="0" smtClean="0">
                <a:solidFill>
                  <a:srgbClr val="000000"/>
                </a:solidFill>
              </a:rPr>
              <a:t>1</a:t>
            </a:r>
            <a:r>
              <a:rPr lang="zh-CN" altLang="en-US" sz="2800" dirty="0" smtClean="0">
                <a:solidFill>
                  <a:srgbClr val="000000"/>
                </a:solidFill>
              </a:rPr>
              <a:t>个状态</a:t>
            </a:r>
            <a:endParaRPr lang="en-US" altLang="zh-CN" sz="2800" dirty="0" smtClean="0">
              <a:solidFill>
                <a:srgbClr val="000000"/>
              </a:solidFill>
            </a:endParaRPr>
          </a:p>
          <a:p>
            <a:pPr lvl="1"/>
            <a:r>
              <a:rPr lang="zh-CN" altLang="en-US" sz="2400" dirty="0" smtClean="0">
                <a:solidFill>
                  <a:srgbClr val="000000"/>
                </a:solidFill>
              </a:rPr>
              <a:t>若有中断请求，则进入中断响应状态</a:t>
            </a:r>
            <a:endParaRPr lang="en-US" altLang="zh-CN" sz="2400" dirty="0" smtClean="0">
              <a:solidFill>
                <a:srgbClr val="000000"/>
              </a:solidFill>
            </a:endParaRPr>
          </a:p>
          <a:p>
            <a:r>
              <a:rPr lang="zh-CN" altLang="en-US" sz="2800" dirty="0" smtClean="0">
                <a:solidFill>
                  <a:srgbClr val="000000"/>
                </a:solidFill>
              </a:rPr>
              <a:t>检测时需要判断是否中断允许等</a:t>
            </a:r>
            <a:endParaRPr lang="en-US" altLang="zh-CN" sz="2800" dirty="0" smtClean="0">
              <a:solidFill>
                <a:srgbClr val="000000"/>
              </a:solidFill>
            </a:endParaRPr>
          </a:p>
          <a:p>
            <a:r>
              <a:rPr lang="zh-CN" altLang="en-US" sz="2800" dirty="0" smtClean="0">
                <a:solidFill>
                  <a:srgbClr val="000000"/>
                </a:solidFill>
              </a:rPr>
              <a:t>解决方法：</a:t>
            </a:r>
            <a:endParaRPr lang="en-US" altLang="zh-CN" sz="2800" dirty="0" smtClean="0">
              <a:solidFill>
                <a:srgbClr val="000000"/>
              </a:solidFill>
            </a:endParaRPr>
          </a:p>
          <a:p>
            <a:pPr lvl="1"/>
            <a:r>
              <a:rPr lang="en-US" altLang="zh-CN" sz="2400" dirty="0" err="1" smtClean="0">
                <a:solidFill>
                  <a:srgbClr val="000000"/>
                </a:solidFill>
                <a:latin typeface="Courier New" pitchFamily="49" charset="0"/>
                <a:cs typeface="Courier New" pitchFamily="49" charset="0"/>
              </a:rPr>
              <a:t>IntReq</a:t>
            </a:r>
            <a:r>
              <a:rPr lang="en-US" altLang="zh-CN" sz="2400" dirty="0" smtClean="0">
                <a:solidFill>
                  <a:srgbClr val="000000"/>
                </a:solidFill>
                <a:latin typeface="Courier New" pitchFamily="49" charset="0"/>
                <a:cs typeface="Courier New" pitchFamily="49" charset="0"/>
              </a:rPr>
              <a:t> = </a:t>
            </a:r>
            <a:r>
              <a:rPr lang="en-US" altLang="zh-CN" sz="2400" dirty="0" smtClean="0">
                <a:solidFill>
                  <a:srgbClr val="FF0000"/>
                </a:solidFill>
                <a:latin typeface="Courier New" pitchFamily="49" charset="0"/>
                <a:cs typeface="Courier New" pitchFamily="49" charset="0"/>
              </a:rPr>
              <a:t>|</a:t>
            </a:r>
            <a:r>
              <a:rPr lang="en-US" altLang="zh-CN" sz="2400" dirty="0" smtClean="0">
                <a:solidFill>
                  <a:srgbClr val="000000"/>
                </a:solidFill>
                <a:latin typeface="Courier New" pitchFamily="49" charset="0"/>
                <a:cs typeface="Courier New" pitchFamily="49" charset="0"/>
              </a:rPr>
              <a:t>(</a:t>
            </a:r>
            <a:r>
              <a:rPr lang="en-US" altLang="zh-CN" sz="2400" dirty="0" err="1" smtClean="0">
                <a:solidFill>
                  <a:srgbClr val="000000"/>
                </a:solidFill>
                <a:latin typeface="Courier New" pitchFamily="49" charset="0"/>
                <a:cs typeface="Courier New" pitchFamily="49" charset="0"/>
              </a:rPr>
              <a:t>HWInt</a:t>
            </a:r>
            <a:r>
              <a:rPr lang="en-US" altLang="zh-CN" sz="2400" dirty="0" smtClean="0">
                <a:solidFill>
                  <a:srgbClr val="000000"/>
                </a:solidFill>
                <a:latin typeface="Courier New" pitchFamily="49" charset="0"/>
                <a:cs typeface="Courier New" pitchFamily="49" charset="0"/>
              </a:rPr>
              <a:t>[7:2] &amp; IM[15:10]) &amp; IE &amp; !EXL</a:t>
            </a:r>
          </a:p>
        </p:txBody>
      </p:sp>
      <p:sp>
        <p:nvSpPr>
          <p:cNvPr id="3" name="标题 2"/>
          <p:cNvSpPr>
            <a:spLocks noGrp="1"/>
          </p:cNvSpPr>
          <p:nvPr>
            <p:ph type="title"/>
          </p:nvPr>
        </p:nvSpPr>
        <p:spPr/>
        <p:txBody>
          <a:bodyPr/>
          <a:lstStyle/>
          <a:p>
            <a:r>
              <a:rPr lang="zh-CN" altLang="en-US" dirty="0" smtClean="0"/>
              <a:t>中断响应机制：控制器</a:t>
            </a:r>
            <a:r>
              <a:rPr lang="en-US" altLang="zh-CN" dirty="0" smtClean="0"/>
              <a:t>(1)</a:t>
            </a:r>
            <a:endParaRPr lang="zh-CN" altLang="en-US" dirty="0"/>
          </a:p>
        </p:txBody>
      </p:sp>
      <p:sp>
        <p:nvSpPr>
          <p:cNvPr id="168" name="矩形 167"/>
          <p:cNvSpPr/>
          <p:nvPr/>
        </p:nvSpPr>
        <p:spPr bwMode="auto">
          <a:xfrm>
            <a:off x="0" y="6525344"/>
            <a:ext cx="9144000" cy="332656"/>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60" name="Oval 249"/>
          <p:cNvSpPr>
            <a:spLocks noChangeArrowheads="1"/>
          </p:cNvSpPr>
          <p:nvPr/>
        </p:nvSpPr>
        <p:spPr bwMode="auto">
          <a:xfrm>
            <a:off x="6633941" y="908650"/>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a:solidFill>
                  <a:prstClr val="black"/>
                </a:solidFill>
                <a:latin typeface="Calibri"/>
                <a:ea typeface="宋体"/>
              </a:rPr>
              <a:t>S0</a:t>
            </a:r>
          </a:p>
          <a:p>
            <a:pPr algn="ctr" fontAlgn="auto">
              <a:spcBef>
                <a:spcPts val="0"/>
              </a:spcBef>
              <a:spcAft>
                <a:spcPts val="0"/>
              </a:spcAft>
            </a:pPr>
            <a:r>
              <a:rPr lang="en-US" altLang="zh-CN" sz="1200" b="0" kern="0" dirty="0">
                <a:solidFill>
                  <a:prstClr val="black"/>
                </a:solidFill>
                <a:latin typeface="Calibri"/>
                <a:ea typeface="宋体"/>
              </a:rPr>
              <a:t>Fetch</a:t>
            </a:r>
            <a:endParaRPr lang="zh-CN" altLang="en-US" sz="1200" b="0" kern="0" dirty="0">
              <a:solidFill>
                <a:prstClr val="black"/>
              </a:solidFill>
              <a:latin typeface="Calibri"/>
              <a:ea typeface="宋体"/>
            </a:endParaRPr>
          </a:p>
        </p:txBody>
      </p:sp>
      <p:sp>
        <p:nvSpPr>
          <p:cNvPr id="161" name="Oval 250"/>
          <p:cNvSpPr>
            <a:spLocks noChangeArrowheads="1"/>
          </p:cNvSpPr>
          <p:nvPr/>
        </p:nvSpPr>
        <p:spPr bwMode="auto">
          <a:xfrm>
            <a:off x="7570131" y="908650"/>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a:solidFill>
                  <a:prstClr val="black"/>
                </a:solidFill>
                <a:latin typeface="Calibri"/>
                <a:ea typeface="宋体"/>
              </a:rPr>
              <a:t>S1</a:t>
            </a:r>
          </a:p>
          <a:p>
            <a:pPr algn="ctr" fontAlgn="auto">
              <a:spcBef>
                <a:spcPts val="0"/>
              </a:spcBef>
              <a:spcAft>
                <a:spcPts val="0"/>
              </a:spcAft>
            </a:pPr>
            <a:r>
              <a:rPr lang="en-US" altLang="zh-CN" sz="1200" b="0" kern="0" dirty="0">
                <a:solidFill>
                  <a:prstClr val="black"/>
                </a:solidFill>
                <a:latin typeface="Calibri"/>
                <a:ea typeface="宋体"/>
              </a:rPr>
              <a:t>DCD/RF</a:t>
            </a:r>
          </a:p>
        </p:txBody>
      </p:sp>
      <p:sp>
        <p:nvSpPr>
          <p:cNvPr id="162" name="Oval 251"/>
          <p:cNvSpPr>
            <a:spLocks noChangeArrowheads="1"/>
          </p:cNvSpPr>
          <p:nvPr/>
        </p:nvSpPr>
        <p:spPr bwMode="auto">
          <a:xfrm>
            <a:off x="6634001" y="1589195"/>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S2</a:t>
            </a:r>
          </a:p>
          <a:p>
            <a:pPr algn="ctr" fontAlgn="auto">
              <a:spcBef>
                <a:spcPts val="0"/>
              </a:spcBef>
              <a:spcAft>
                <a:spcPts val="0"/>
              </a:spcAft>
            </a:pPr>
            <a:r>
              <a:rPr lang="en-US" altLang="zh-CN" sz="1200" b="0" kern="0" dirty="0" smtClean="0">
                <a:solidFill>
                  <a:prstClr val="black"/>
                </a:solidFill>
                <a:latin typeface="Calibri"/>
                <a:ea typeface="宋体"/>
              </a:rPr>
              <a:t>MA</a:t>
            </a:r>
            <a:endParaRPr lang="zh-CN" altLang="en-US" sz="1200" b="0" kern="0" dirty="0">
              <a:solidFill>
                <a:prstClr val="black"/>
              </a:solidFill>
              <a:latin typeface="Calibri"/>
              <a:ea typeface="宋体"/>
            </a:endParaRPr>
          </a:p>
        </p:txBody>
      </p:sp>
      <p:sp>
        <p:nvSpPr>
          <p:cNvPr id="163" name="Oval 252"/>
          <p:cNvSpPr>
            <a:spLocks noChangeArrowheads="1"/>
          </p:cNvSpPr>
          <p:nvPr/>
        </p:nvSpPr>
        <p:spPr bwMode="auto">
          <a:xfrm>
            <a:off x="7255206" y="1589195"/>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S6</a:t>
            </a:r>
          </a:p>
          <a:p>
            <a:pPr algn="ctr" fontAlgn="auto">
              <a:spcBef>
                <a:spcPts val="0"/>
              </a:spcBef>
              <a:spcAft>
                <a:spcPts val="0"/>
              </a:spcAft>
            </a:pPr>
            <a:r>
              <a:rPr lang="en-US" altLang="zh-CN" sz="1200" b="0" kern="0" dirty="0" smtClean="0">
                <a:solidFill>
                  <a:prstClr val="black"/>
                </a:solidFill>
                <a:latin typeface="Calibri"/>
                <a:ea typeface="宋体"/>
              </a:rPr>
              <a:t>EXE</a:t>
            </a:r>
            <a:endParaRPr lang="zh-CN" altLang="en-US" sz="1200" b="0" kern="0" dirty="0">
              <a:solidFill>
                <a:prstClr val="black"/>
              </a:solidFill>
              <a:latin typeface="Calibri"/>
              <a:ea typeface="宋体"/>
            </a:endParaRPr>
          </a:p>
        </p:txBody>
      </p:sp>
      <p:sp>
        <p:nvSpPr>
          <p:cNvPr id="165" name="Oval 254"/>
          <p:cNvSpPr>
            <a:spLocks noChangeArrowheads="1"/>
          </p:cNvSpPr>
          <p:nvPr/>
        </p:nvSpPr>
        <p:spPr bwMode="auto">
          <a:xfrm>
            <a:off x="8500136" y="1589195"/>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S9</a:t>
            </a:r>
          </a:p>
          <a:p>
            <a:pPr algn="ctr" fontAlgn="auto">
              <a:spcBef>
                <a:spcPts val="0"/>
              </a:spcBef>
              <a:spcAft>
                <a:spcPts val="0"/>
              </a:spcAft>
            </a:pPr>
            <a:r>
              <a:rPr lang="en-US" altLang="zh-CN" sz="1200" b="0" kern="0" dirty="0" err="1" smtClean="0">
                <a:solidFill>
                  <a:prstClr val="black"/>
                </a:solidFill>
                <a:latin typeface="Calibri"/>
                <a:ea typeface="宋体"/>
              </a:rPr>
              <a:t>Jmp</a:t>
            </a:r>
            <a:endParaRPr lang="zh-CN" altLang="en-US" sz="1200" b="0" kern="0" dirty="0">
              <a:solidFill>
                <a:prstClr val="black"/>
              </a:solidFill>
              <a:latin typeface="Calibri"/>
              <a:ea typeface="宋体"/>
            </a:endParaRPr>
          </a:p>
        </p:txBody>
      </p:sp>
      <p:sp>
        <p:nvSpPr>
          <p:cNvPr id="166" name="Oval 255"/>
          <p:cNvSpPr>
            <a:spLocks noChangeArrowheads="1"/>
          </p:cNvSpPr>
          <p:nvPr/>
        </p:nvSpPr>
        <p:spPr bwMode="auto">
          <a:xfrm>
            <a:off x="6300240" y="2627401"/>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S3</a:t>
            </a:r>
          </a:p>
          <a:p>
            <a:pPr algn="ctr" fontAlgn="auto">
              <a:spcBef>
                <a:spcPts val="0"/>
              </a:spcBef>
              <a:spcAft>
                <a:spcPts val="0"/>
              </a:spcAft>
            </a:pPr>
            <a:r>
              <a:rPr lang="en-US" altLang="zh-CN" sz="1200" b="0" kern="0" dirty="0" smtClean="0">
                <a:solidFill>
                  <a:prstClr val="black"/>
                </a:solidFill>
                <a:latin typeface="Calibri"/>
                <a:ea typeface="宋体"/>
              </a:rPr>
              <a:t>MR</a:t>
            </a:r>
            <a:endParaRPr lang="zh-CN" altLang="en-US" sz="1200" b="0" kern="0" dirty="0">
              <a:solidFill>
                <a:prstClr val="black"/>
              </a:solidFill>
              <a:latin typeface="Calibri"/>
              <a:ea typeface="宋体"/>
            </a:endParaRPr>
          </a:p>
        </p:txBody>
      </p:sp>
      <p:sp>
        <p:nvSpPr>
          <p:cNvPr id="167" name="Oval 256"/>
          <p:cNvSpPr>
            <a:spLocks noChangeArrowheads="1"/>
          </p:cNvSpPr>
          <p:nvPr/>
        </p:nvSpPr>
        <p:spPr bwMode="auto">
          <a:xfrm>
            <a:off x="6922077" y="2627401"/>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S5</a:t>
            </a:r>
          </a:p>
          <a:p>
            <a:pPr algn="ctr" fontAlgn="auto">
              <a:spcBef>
                <a:spcPts val="0"/>
              </a:spcBef>
              <a:spcAft>
                <a:spcPts val="0"/>
              </a:spcAft>
            </a:pPr>
            <a:r>
              <a:rPr lang="en-US" altLang="zh-CN" sz="1200" b="0" kern="0" dirty="0" smtClean="0">
                <a:solidFill>
                  <a:prstClr val="black"/>
                </a:solidFill>
                <a:latin typeface="Calibri"/>
                <a:ea typeface="宋体"/>
              </a:rPr>
              <a:t>MW</a:t>
            </a:r>
            <a:endParaRPr lang="zh-CN" altLang="en-US" sz="1200" b="0" kern="0" dirty="0">
              <a:solidFill>
                <a:prstClr val="black"/>
              </a:solidFill>
              <a:latin typeface="Calibri"/>
              <a:ea typeface="宋体"/>
            </a:endParaRPr>
          </a:p>
        </p:txBody>
      </p:sp>
      <p:sp>
        <p:nvSpPr>
          <p:cNvPr id="169" name="Oval 257"/>
          <p:cNvSpPr>
            <a:spLocks noChangeArrowheads="1"/>
          </p:cNvSpPr>
          <p:nvPr/>
        </p:nvSpPr>
        <p:spPr bwMode="auto">
          <a:xfrm>
            <a:off x="7570167" y="2626486"/>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S7</a:t>
            </a:r>
          </a:p>
          <a:p>
            <a:pPr algn="ctr" fontAlgn="auto">
              <a:spcBef>
                <a:spcPts val="0"/>
              </a:spcBef>
              <a:spcAft>
                <a:spcPts val="0"/>
              </a:spcAft>
            </a:pPr>
            <a:r>
              <a:rPr lang="en-US" altLang="zh-CN" sz="1200" b="0" kern="0" dirty="0" smtClean="0">
                <a:solidFill>
                  <a:prstClr val="black"/>
                </a:solidFill>
                <a:latin typeface="Calibri"/>
                <a:ea typeface="宋体"/>
              </a:rPr>
              <a:t>WB</a:t>
            </a:r>
            <a:endParaRPr lang="zh-CN" altLang="en-US" sz="1200" b="0" kern="0" dirty="0">
              <a:solidFill>
                <a:prstClr val="black"/>
              </a:solidFill>
              <a:latin typeface="Calibri"/>
              <a:ea typeface="宋体"/>
            </a:endParaRPr>
          </a:p>
        </p:txBody>
      </p:sp>
      <p:sp>
        <p:nvSpPr>
          <p:cNvPr id="171" name="Oval 260"/>
          <p:cNvSpPr>
            <a:spLocks noChangeArrowheads="1"/>
          </p:cNvSpPr>
          <p:nvPr/>
        </p:nvSpPr>
        <p:spPr bwMode="auto">
          <a:xfrm>
            <a:off x="8290267" y="2626486"/>
            <a:ext cx="432000" cy="432000"/>
          </a:xfrm>
          <a:prstGeom prst="ellipse">
            <a:avLst/>
          </a:prstGeom>
          <a:solidFill>
            <a:schemeClr val="bg1"/>
          </a:solidFill>
          <a:ln w="9525" algn="ctr">
            <a:solidFill>
              <a:sysClr val="windowText" lastClr="000000"/>
            </a:solidFill>
            <a:round/>
            <a:headEnd/>
            <a:tailEnd/>
          </a:ln>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S10</a:t>
            </a:r>
          </a:p>
          <a:p>
            <a:pPr algn="ctr" fontAlgn="auto">
              <a:spcBef>
                <a:spcPts val="0"/>
              </a:spcBef>
              <a:spcAft>
                <a:spcPts val="0"/>
              </a:spcAft>
            </a:pPr>
            <a:r>
              <a:rPr lang="en-US" altLang="zh-CN" sz="1200" b="0" kern="0" dirty="0" smtClean="0">
                <a:solidFill>
                  <a:prstClr val="black"/>
                </a:solidFill>
                <a:latin typeface="Calibri"/>
                <a:ea typeface="宋体"/>
              </a:rPr>
              <a:t>INT</a:t>
            </a:r>
            <a:endParaRPr lang="zh-CN" altLang="en-US" sz="1200" b="0" kern="0" dirty="0">
              <a:solidFill>
                <a:prstClr val="black"/>
              </a:solidFill>
              <a:latin typeface="Calibri"/>
              <a:ea typeface="宋体"/>
            </a:endParaRPr>
          </a:p>
        </p:txBody>
      </p:sp>
      <p:cxnSp>
        <p:nvCxnSpPr>
          <p:cNvPr id="172" name="AutoShape 266"/>
          <p:cNvCxnSpPr>
            <a:cxnSpLocks noChangeShapeType="1"/>
            <a:stCxn id="160" idx="6"/>
            <a:endCxn id="161" idx="2"/>
          </p:cNvCxnSpPr>
          <p:nvPr/>
        </p:nvCxnSpPr>
        <p:spPr bwMode="auto">
          <a:xfrm>
            <a:off x="7065941" y="1124650"/>
            <a:ext cx="50419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3" name="AutoShape 267"/>
          <p:cNvCxnSpPr>
            <a:cxnSpLocks noChangeShapeType="1"/>
            <a:stCxn id="161" idx="3"/>
            <a:endCxn id="162" idx="7"/>
          </p:cNvCxnSpPr>
          <p:nvPr/>
        </p:nvCxnSpPr>
        <p:spPr bwMode="auto">
          <a:xfrm flipH="1">
            <a:off x="7002736" y="1277385"/>
            <a:ext cx="630660" cy="3750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 name="AutoShape 268"/>
          <p:cNvCxnSpPr>
            <a:cxnSpLocks noChangeShapeType="1"/>
            <a:stCxn id="161" idx="4"/>
            <a:endCxn id="163" idx="7"/>
          </p:cNvCxnSpPr>
          <p:nvPr/>
        </p:nvCxnSpPr>
        <p:spPr bwMode="auto">
          <a:xfrm flipH="1">
            <a:off x="7623941" y="1340650"/>
            <a:ext cx="162190" cy="31181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5" name="AutoShape 269"/>
          <p:cNvCxnSpPr>
            <a:cxnSpLocks noChangeShapeType="1"/>
            <a:stCxn id="161" idx="5"/>
            <a:endCxn id="164" idx="0"/>
          </p:cNvCxnSpPr>
          <p:nvPr/>
        </p:nvCxnSpPr>
        <p:spPr bwMode="auto">
          <a:xfrm>
            <a:off x="7938866" y="1277385"/>
            <a:ext cx="155262" cy="31181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6" name="AutoShape 270"/>
          <p:cNvCxnSpPr>
            <a:cxnSpLocks noChangeShapeType="1"/>
            <a:stCxn id="161" idx="6"/>
            <a:endCxn id="165" idx="0"/>
          </p:cNvCxnSpPr>
          <p:nvPr/>
        </p:nvCxnSpPr>
        <p:spPr bwMode="auto">
          <a:xfrm>
            <a:off x="8002131" y="1124650"/>
            <a:ext cx="714005" cy="46454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7" name="AutoShape 271"/>
          <p:cNvCxnSpPr>
            <a:cxnSpLocks noChangeShapeType="1"/>
            <a:stCxn id="162" idx="3"/>
            <a:endCxn id="166" idx="0"/>
          </p:cNvCxnSpPr>
          <p:nvPr/>
        </p:nvCxnSpPr>
        <p:spPr bwMode="auto">
          <a:xfrm flipH="1">
            <a:off x="6516240" y="1957930"/>
            <a:ext cx="181026" cy="66947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8" name="AutoShape 272"/>
          <p:cNvCxnSpPr>
            <a:cxnSpLocks noChangeShapeType="1"/>
            <a:stCxn id="162" idx="5"/>
            <a:endCxn id="167" idx="0"/>
          </p:cNvCxnSpPr>
          <p:nvPr/>
        </p:nvCxnSpPr>
        <p:spPr bwMode="auto">
          <a:xfrm>
            <a:off x="7002736" y="1957930"/>
            <a:ext cx="135341" cy="66947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9" name="AutoShape 273"/>
          <p:cNvCxnSpPr>
            <a:cxnSpLocks noChangeShapeType="1"/>
            <a:stCxn id="163" idx="4"/>
            <a:endCxn id="169" idx="0"/>
          </p:cNvCxnSpPr>
          <p:nvPr/>
        </p:nvCxnSpPr>
        <p:spPr bwMode="auto">
          <a:xfrm>
            <a:off x="7471206" y="2021195"/>
            <a:ext cx="314961" cy="60529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0" name="Freeform 279"/>
          <p:cNvSpPr>
            <a:spLocks/>
          </p:cNvSpPr>
          <p:nvPr/>
        </p:nvSpPr>
        <p:spPr bwMode="auto">
          <a:xfrm flipV="1">
            <a:off x="8084855" y="2004477"/>
            <a:ext cx="997426" cy="289966"/>
          </a:xfrm>
          <a:custGeom>
            <a:avLst/>
            <a:gdLst>
              <a:gd name="T0" fmla="*/ 2147483647 w 3402"/>
              <a:gd name="T1" fmla="*/ 0 h 181"/>
              <a:gd name="T2" fmla="*/ 0 w 3402"/>
              <a:gd name="T3" fmla="*/ 0 h 181"/>
              <a:gd name="T4" fmla="*/ 0 w 3402"/>
              <a:gd name="T5" fmla="*/ 2147483647 h 181"/>
              <a:gd name="T6" fmla="*/ 0 60000 65536"/>
              <a:gd name="T7" fmla="*/ 0 60000 65536"/>
              <a:gd name="T8" fmla="*/ 0 60000 65536"/>
              <a:gd name="T9" fmla="*/ 0 w 3402"/>
              <a:gd name="T10" fmla="*/ 0 h 181"/>
              <a:gd name="T11" fmla="*/ 3402 w 3402"/>
              <a:gd name="T12" fmla="*/ 181 h 181"/>
            </a:gdLst>
            <a:ahLst/>
            <a:cxnLst>
              <a:cxn ang="T6">
                <a:pos x="T0" y="T1"/>
              </a:cxn>
              <a:cxn ang="T7">
                <a:pos x="T2" y="T3"/>
              </a:cxn>
              <a:cxn ang="T8">
                <a:pos x="T4" y="T5"/>
              </a:cxn>
            </a:cxnLst>
            <a:rect l="T9" t="T10" r="T11" b="T12"/>
            <a:pathLst>
              <a:path w="3402" h="181">
                <a:moveTo>
                  <a:pt x="3402" y="0"/>
                </a:moveTo>
                <a:lnTo>
                  <a:pt x="0" y="0"/>
                </a:lnTo>
                <a:lnTo>
                  <a:pt x="0" y="181"/>
                </a:lnTo>
              </a:path>
            </a:pathLst>
          </a:custGeom>
          <a:noFill/>
          <a:ln w="19050"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sp>
        <p:nvSpPr>
          <p:cNvPr id="181" name="Oval 287"/>
          <p:cNvSpPr>
            <a:spLocks noChangeArrowheads="1"/>
          </p:cNvSpPr>
          <p:nvPr/>
        </p:nvSpPr>
        <p:spPr bwMode="auto">
          <a:xfrm>
            <a:off x="6301154" y="3285040"/>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S4</a:t>
            </a:r>
          </a:p>
          <a:p>
            <a:pPr algn="ctr" fontAlgn="auto">
              <a:spcBef>
                <a:spcPts val="0"/>
              </a:spcBef>
              <a:spcAft>
                <a:spcPts val="0"/>
              </a:spcAft>
            </a:pPr>
            <a:r>
              <a:rPr lang="en-US" altLang="zh-CN" sz="1200" b="0" kern="0" dirty="0" smtClean="0">
                <a:solidFill>
                  <a:prstClr val="black"/>
                </a:solidFill>
                <a:latin typeface="Calibri"/>
                <a:ea typeface="宋体"/>
              </a:rPr>
              <a:t>MWB</a:t>
            </a:r>
            <a:endParaRPr lang="zh-CN" altLang="en-US" sz="1200" b="0" kern="0" dirty="0">
              <a:solidFill>
                <a:prstClr val="black"/>
              </a:solidFill>
              <a:latin typeface="Calibri"/>
              <a:ea typeface="宋体"/>
            </a:endParaRPr>
          </a:p>
        </p:txBody>
      </p:sp>
      <p:cxnSp>
        <p:nvCxnSpPr>
          <p:cNvPr id="182" name="AutoShape 288"/>
          <p:cNvCxnSpPr>
            <a:cxnSpLocks noChangeShapeType="1"/>
            <a:stCxn id="166" idx="4"/>
            <a:endCxn id="181" idx="0"/>
          </p:cNvCxnSpPr>
          <p:nvPr/>
        </p:nvCxnSpPr>
        <p:spPr bwMode="auto">
          <a:xfrm>
            <a:off x="6516240" y="3059401"/>
            <a:ext cx="914" cy="225639"/>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3" name="Line 290"/>
          <p:cNvSpPr>
            <a:spLocks noChangeShapeType="1"/>
          </p:cNvSpPr>
          <p:nvPr/>
        </p:nvSpPr>
        <p:spPr bwMode="auto">
          <a:xfrm>
            <a:off x="6732240" y="3501010"/>
            <a:ext cx="2350041"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184" name="AutoShape 292"/>
          <p:cNvCxnSpPr>
            <a:cxnSpLocks noChangeShapeType="1"/>
            <a:stCxn id="167" idx="4"/>
          </p:cNvCxnSpPr>
          <p:nvPr/>
        </p:nvCxnSpPr>
        <p:spPr bwMode="auto">
          <a:xfrm>
            <a:off x="7138077" y="3059401"/>
            <a:ext cx="0" cy="441639"/>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5" name="AutoShape 293"/>
          <p:cNvCxnSpPr>
            <a:cxnSpLocks noChangeShapeType="1"/>
            <a:stCxn id="169" idx="4"/>
          </p:cNvCxnSpPr>
          <p:nvPr/>
        </p:nvCxnSpPr>
        <p:spPr bwMode="auto">
          <a:xfrm>
            <a:off x="7786167" y="3058486"/>
            <a:ext cx="0" cy="44255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8" name="AutoShape 303"/>
          <p:cNvCxnSpPr>
            <a:cxnSpLocks noChangeShapeType="1"/>
          </p:cNvCxnSpPr>
          <p:nvPr/>
        </p:nvCxnSpPr>
        <p:spPr bwMode="auto">
          <a:xfrm>
            <a:off x="8707778" y="2003563"/>
            <a:ext cx="914" cy="29088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9" name="Freeform 307"/>
          <p:cNvSpPr>
            <a:spLocks/>
          </p:cNvSpPr>
          <p:nvPr/>
        </p:nvSpPr>
        <p:spPr bwMode="auto">
          <a:xfrm flipH="1">
            <a:off x="7421684" y="2418845"/>
            <a:ext cx="1094362" cy="207641"/>
          </a:xfrm>
          <a:custGeom>
            <a:avLst/>
            <a:gdLst>
              <a:gd name="T0" fmla="*/ 2147483647 w 3402"/>
              <a:gd name="T1" fmla="*/ 0 h 181"/>
              <a:gd name="T2" fmla="*/ 0 w 3402"/>
              <a:gd name="T3" fmla="*/ 0 h 181"/>
              <a:gd name="T4" fmla="*/ 0 w 3402"/>
              <a:gd name="T5" fmla="*/ 2147483647 h 181"/>
              <a:gd name="T6" fmla="*/ 0 60000 65536"/>
              <a:gd name="T7" fmla="*/ 0 60000 65536"/>
              <a:gd name="T8" fmla="*/ 0 60000 65536"/>
              <a:gd name="T9" fmla="*/ 0 w 3402"/>
              <a:gd name="T10" fmla="*/ 0 h 181"/>
              <a:gd name="T11" fmla="*/ 3402 w 3402"/>
              <a:gd name="T12" fmla="*/ 181 h 181"/>
            </a:gdLst>
            <a:ahLst/>
            <a:cxnLst>
              <a:cxn ang="T6">
                <a:pos x="T0" y="T1"/>
              </a:cxn>
              <a:cxn ang="T7">
                <a:pos x="T2" y="T3"/>
              </a:cxn>
              <a:cxn ang="T8">
                <a:pos x="T4" y="T5"/>
              </a:cxn>
            </a:cxnLst>
            <a:rect l="T9" t="T10" r="T11" b="T12"/>
            <a:pathLst>
              <a:path w="3402" h="181">
                <a:moveTo>
                  <a:pt x="3402" y="0"/>
                </a:moveTo>
                <a:lnTo>
                  <a:pt x="0" y="0"/>
                </a:lnTo>
                <a:lnTo>
                  <a:pt x="0" y="181"/>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191" name="AutoShape 312"/>
          <p:cNvCxnSpPr>
            <a:cxnSpLocks noChangeShapeType="1"/>
          </p:cNvCxnSpPr>
          <p:nvPr/>
        </p:nvCxnSpPr>
        <p:spPr bwMode="auto">
          <a:xfrm>
            <a:off x="8506267" y="3027074"/>
            <a:ext cx="914" cy="473966"/>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2" name="Freeform 314"/>
          <p:cNvSpPr>
            <a:spLocks/>
          </p:cNvSpPr>
          <p:nvPr/>
        </p:nvSpPr>
        <p:spPr bwMode="auto">
          <a:xfrm flipH="1">
            <a:off x="8516045" y="1962401"/>
            <a:ext cx="62201" cy="458460"/>
          </a:xfrm>
          <a:custGeom>
            <a:avLst/>
            <a:gdLst>
              <a:gd name="T0" fmla="*/ 0 w 136"/>
              <a:gd name="T1" fmla="*/ 0 h 499"/>
              <a:gd name="T2" fmla="*/ 2147483647 w 136"/>
              <a:gd name="T3" fmla="*/ 2147483647 h 499"/>
              <a:gd name="T4" fmla="*/ 2147483647 w 136"/>
              <a:gd name="T5" fmla="*/ 2147483647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0"/>
                </a:moveTo>
                <a:lnTo>
                  <a:pt x="136" y="136"/>
                </a:lnTo>
                <a:lnTo>
                  <a:pt x="136" y="499"/>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sp>
        <p:nvSpPr>
          <p:cNvPr id="193" name="Freeform 315"/>
          <p:cNvSpPr>
            <a:spLocks/>
          </p:cNvSpPr>
          <p:nvPr/>
        </p:nvSpPr>
        <p:spPr bwMode="auto">
          <a:xfrm>
            <a:off x="8209256" y="1962400"/>
            <a:ext cx="124402" cy="456445"/>
          </a:xfrm>
          <a:custGeom>
            <a:avLst/>
            <a:gdLst>
              <a:gd name="T0" fmla="*/ 0 w 136"/>
              <a:gd name="T1" fmla="*/ 0 h 499"/>
              <a:gd name="T2" fmla="*/ 2147483647 w 136"/>
              <a:gd name="T3" fmla="*/ 2147483647 h 499"/>
              <a:gd name="T4" fmla="*/ 2147483647 w 136"/>
              <a:gd name="T5" fmla="*/ 2147483647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0"/>
                </a:moveTo>
                <a:lnTo>
                  <a:pt x="136" y="136"/>
                </a:lnTo>
                <a:lnTo>
                  <a:pt x="136" y="499"/>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223" name="AutoShape 317"/>
          <p:cNvCxnSpPr>
            <a:cxnSpLocks noChangeShapeType="1"/>
            <a:endCxn id="160" idx="2"/>
          </p:cNvCxnSpPr>
          <p:nvPr/>
        </p:nvCxnSpPr>
        <p:spPr bwMode="auto">
          <a:xfrm>
            <a:off x="6301154" y="1124650"/>
            <a:ext cx="3327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4" name="AutoShape 322"/>
          <p:cNvCxnSpPr>
            <a:cxnSpLocks noChangeShapeType="1"/>
            <a:stCxn id="169" idx="7"/>
          </p:cNvCxnSpPr>
          <p:nvPr/>
        </p:nvCxnSpPr>
        <p:spPr bwMode="auto">
          <a:xfrm flipV="1">
            <a:off x="7938902" y="2418847"/>
            <a:ext cx="104790" cy="270904"/>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26" name="Freeform 323"/>
          <p:cNvSpPr>
            <a:spLocks/>
          </p:cNvSpPr>
          <p:nvPr/>
        </p:nvSpPr>
        <p:spPr bwMode="auto">
          <a:xfrm>
            <a:off x="6674359" y="2999692"/>
            <a:ext cx="1670214" cy="332043"/>
          </a:xfrm>
          <a:custGeom>
            <a:avLst/>
            <a:gdLst>
              <a:gd name="T0" fmla="*/ 0 w 2540"/>
              <a:gd name="T1" fmla="*/ 2147483647 h 363"/>
              <a:gd name="T2" fmla="*/ 2147483647 w 2540"/>
              <a:gd name="T3" fmla="*/ 2147483647 h 363"/>
              <a:gd name="T4" fmla="*/ 2147483647 w 2540"/>
              <a:gd name="T5" fmla="*/ 2147483647 h 363"/>
              <a:gd name="T6" fmla="*/ 2147483647 w 2540"/>
              <a:gd name="T7" fmla="*/ 0 h 363"/>
              <a:gd name="T8" fmla="*/ 0 60000 65536"/>
              <a:gd name="T9" fmla="*/ 0 60000 65536"/>
              <a:gd name="T10" fmla="*/ 0 60000 65536"/>
              <a:gd name="T11" fmla="*/ 0 60000 65536"/>
              <a:gd name="T12" fmla="*/ 0 w 2540"/>
              <a:gd name="T13" fmla="*/ 0 h 363"/>
              <a:gd name="T14" fmla="*/ 2540 w 2540"/>
              <a:gd name="T15" fmla="*/ 363 h 363"/>
            </a:gdLst>
            <a:ahLst/>
            <a:cxnLst>
              <a:cxn ang="T8">
                <a:pos x="T0" y="T1"/>
              </a:cxn>
              <a:cxn ang="T9">
                <a:pos x="T2" y="T3"/>
              </a:cxn>
              <a:cxn ang="T10">
                <a:pos x="T4" y="T5"/>
              </a:cxn>
              <a:cxn ang="T11">
                <a:pos x="T6" y="T7"/>
              </a:cxn>
            </a:cxnLst>
            <a:rect l="T12" t="T13" r="T14" b="T15"/>
            <a:pathLst>
              <a:path w="2540" h="363">
                <a:moveTo>
                  <a:pt x="0" y="363"/>
                </a:moveTo>
                <a:lnTo>
                  <a:pt x="91" y="227"/>
                </a:lnTo>
                <a:lnTo>
                  <a:pt x="2359" y="227"/>
                </a:lnTo>
                <a:lnTo>
                  <a:pt x="2540" y="0"/>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227" name="AutoShape 322"/>
          <p:cNvCxnSpPr>
            <a:cxnSpLocks noChangeShapeType="1"/>
            <a:stCxn id="167" idx="7"/>
          </p:cNvCxnSpPr>
          <p:nvPr/>
        </p:nvCxnSpPr>
        <p:spPr bwMode="auto">
          <a:xfrm flipV="1">
            <a:off x="7290812" y="2420861"/>
            <a:ext cx="135275" cy="269805"/>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28" name="Line 290"/>
          <p:cNvSpPr>
            <a:spLocks noChangeShapeType="1"/>
          </p:cNvSpPr>
          <p:nvPr/>
        </p:nvSpPr>
        <p:spPr bwMode="auto">
          <a:xfrm flipV="1">
            <a:off x="9082281" y="836640"/>
            <a:ext cx="0" cy="2664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smtClean="0">
              <a:solidFill>
                <a:srgbClr val="000000"/>
              </a:solidFill>
              <a:ea typeface="宋体" charset="-122"/>
            </a:endParaRPr>
          </a:p>
        </p:txBody>
      </p:sp>
      <p:sp>
        <p:nvSpPr>
          <p:cNvPr id="229" name="Line 290"/>
          <p:cNvSpPr>
            <a:spLocks noChangeShapeType="1"/>
          </p:cNvSpPr>
          <p:nvPr/>
        </p:nvSpPr>
        <p:spPr bwMode="auto">
          <a:xfrm>
            <a:off x="7210021" y="836640"/>
            <a:ext cx="1872259"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230" name="AutoShape 268"/>
          <p:cNvCxnSpPr>
            <a:cxnSpLocks noChangeShapeType="1"/>
            <a:endCxn id="160" idx="7"/>
          </p:cNvCxnSpPr>
          <p:nvPr/>
        </p:nvCxnSpPr>
        <p:spPr bwMode="auto">
          <a:xfrm flipH="1">
            <a:off x="7002676" y="836670"/>
            <a:ext cx="207345" cy="13524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4" name="Oval 253"/>
          <p:cNvSpPr>
            <a:spLocks noChangeArrowheads="1"/>
          </p:cNvSpPr>
          <p:nvPr/>
        </p:nvSpPr>
        <p:spPr bwMode="auto">
          <a:xfrm>
            <a:off x="7878128" y="1589195"/>
            <a:ext cx="432000" cy="432000"/>
          </a:xfrm>
          <a:prstGeom prst="ellipse">
            <a:avLst/>
          </a:prstGeom>
          <a:solidFill>
            <a:schemeClr val="bg1"/>
          </a:solidFill>
          <a:ln w="9525" algn="ctr">
            <a:solidFill>
              <a:sysClr val="windowText" lastClr="000000"/>
            </a:solidFill>
            <a:round/>
            <a:headEnd/>
            <a:tailEnd/>
          </a:ln>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S8</a:t>
            </a:r>
          </a:p>
          <a:p>
            <a:pPr algn="ctr" fontAlgn="auto">
              <a:spcBef>
                <a:spcPts val="0"/>
              </a:spcBef>
              <a:spcAft>
                <a:spcPts val="0"/>
              </a:spcAft>
            </a:pPr>
            <a:r>
              <a:rPr lang="en-US" altLang="zh-CN" sz="1200" b="0" kern="0" dirty="0" smtClean="0">
                <a:solidFill>
                  <a:prstClr val="black"/>
                </a:solidFill>
                <a:latin typeface="Calibri"/>
                <a:ea typeface="宋体"/>
              </a:rPr>
              <a:t>Branch</a:t>
            </a:r>
            <a:endParaRPr lang="zh-CN" altLang="en-US" sz="1200" b="0" kern="0" dirty="0">
              <a:solidFill>
                <a:prstClr val="black"/>
              </a:solidFill>
              <a:latin typeface="Calibri"/>
              <a:ea typeface="宋体"/>
            </a:endParaRPr>
          </a:p>
        </p:txBody>
      </p:sp>
      <p:sp>
        <p:nvSpPr>
          <p:cNvPr id="43" name="线形标注 1 42"/>
          <p:cNvSpPr/>
          <p:nvPr/>
        </p:nvSpPr>
        <p:spPr bwMode="auto">
          <a:xfrm>
            <a:off x="7668430" y="3861060"/>
            <a:ext cx="1296180" cy="612648"/>
          </a:xfrm>
          <a:prstGeom prst="borderCallout1">
            <a:avLst>
              <a:gd name="adj1" fmla="val 18750"/>
              <a:gd name="adj2" fmla="val -8333"/>
              <a:gd name="adj3" fmla="val -100719"/>
              <a:gd name="adj4" fmla="val -28255"/>
            </a:avLst>
          </a:prstGeom>
          <a:ln w="38100">
            <a:headEnd type="none" w="med" len="med"/>
            <a:tailEnd type="triangle" w="lg" len="lg"/>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altLang="zh-CN" sz="2800" b="0" i="0" u="none" strike="noStrike" cap="none" normalizeH="0" baseline="0" dirty="0" err="1" smtClean="0">
                <a:ln>
                  <a:noFill/>
                </a:ln>
                <a:solidFill>
                  <a:schemeClr val="bg1"/>
                </a:solidFill>
                <a:effectLst/>
                <a:latin typeface="Cambria" pitchFamily="18" charset="0"/>
                <a:ea typeface="宋体" charset="-122"/>
                <a:sym typeface="Wingdings" pitchFamily="2" charset="2"/>
              </a:rPr>
              <a:t>IntReq</a:t>
            </a:r>
            <a:endParaRPr kumimoji="0" lang="zh-CN" altLang="en-US" sz="2800" b="0" i="0" u="none" strike="noStrike" cap="none" normalizeH="0" baseline="0" dirty="0" smtClean="0">
              <a:ln>
                <a:noFill/>
              </a:ln>
              <a:solidFill>
                <a:schemeClr val="bg1"/>
              </a:solidFill>
              <a:effectLst/>
              <a:latin typeface="Cambria" pitchFamily="18" charset="0"/>
              <a:ea typeface="宋体" charset="-122"/>
              <a:sym typeface="Wingdings" pitchFamily="2" charset="2"/>
            </a:endParaRPr>
          </a:p>
        </p:txBody>
      </p:sp>
      <p:pic>
        <p:nvPicPr>
          <p:cNvPr id="103426" name="Picture 2"/>
          <p:cNvPicPr>
            <a:picLocks noChangeAspect="1" noChangeArrowheads="1"/>
          </p:cNvPicPr>
          <p:nvPr/>
        </p:nvPicPr>
        <p:blipFill>
          <a:blip r:embed="rId2" cstate="print"/>
          <a:srcRect/>
          <a:stretch>
            <a:fillRect/>
          </a:stretch>
        </p:blipFill>
        <p:spPr bwMode="auto">
          <a:xfrm>
            <a:off x="35370" y="3708248"/>
            <a:ext cx="6300000" cy="3105222"/>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CCAB7470-36C3-48E9-9C61-02DD9BA30DA6}" type="slidenum">
              <a:rPr lang="en-US" altLang="zh-CN" smtClean="0"/>
              <a:pPr>
                <a:defRPr/>
              </a:pPr>
              <a:t>18</a:t>
            </a:fld>
            <a:endParaRPr lang="en-US" altLang="zh-CN" dirty="0"/>
          </a:p>
        </p:txBody>
      </p:sp>
    </p:spTree>
    <p:extLst>
      <p:ext uri="{BB962C8B-B14F-4D97-AF65-F5344CB8AC3E}">
        <p14:creationId xmlns:p14="http://schemas.microsoft.com/office/powerpoint/2010/main" val="2511802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2"/>
          <p:cNvPicPr>
            <a:picLocks noChangeAspect="1" noChangeArrowheads="1"/>
          </p:cNvPicPr>
          <p:nvPr/>
        </p:nvPicPr>
        <p:blipFill>
          <a:blip r:embed="rId2" cstate="print"/>
          <a:srcRect/>
          <a:stretch>
            <a:fillRect/>
          </a:stretch>
        </p:blipFill>
        <p:spPr bwMode="auto">
          <a:xfrm>
            <a:off x="35370" y="3708248"/>
            <a:ext cx="6300000" cy="3105222"/>
          </a:xfrm>
          <a:prstGeom prst="rect">
            <a:avLst/>
          </a:prstGeom>
          <a:noFill/>
          <a:ln w="9525">
            <a:noFill/>
            <a:miter lim="800000"/>
            <a:headEnd/>
            <a:tailEnd/>
          </a:ln>
        </p:spPr>
      </p:pic>
      <p:sp>
        <p:nvSpPr>
          <p:cNvPr id="2" name="内容占位符 1"/>
          <p:cNvSpPr>
            <a:spLocks noGrp="1"/>
          </p:cNvSpPr>
          <p:nvPr>
            <p:ph idx="1"/>
          </p:nvPr>
        </p:nvSpPr>
        <p:spPr>
          <a:xfrm>
            <a:off x="214313" y="765175"/>
            <a:ext cx="6229947" cy="5688013"/>
          </a:xfrm>
        </p:spPr>
        <p:txBody>
          <a:bodyPr/>
          <a:lstStyle/>
          <a:p>
            <a:r>
              <a:rPr lang="zh-CN" altLang="en-US" sz="2400" dirty="0" smtClean="0">
                <a:solidFill>
                  <a:srgbClr val="FF0000"/>
                </a:solidFill>
              </a:rPr>
              <a:t>处理</a:t>
            </a:r>
            <a:r>
              <a:rPr lang="zh-CN" altLang="en-US" sz="2400" dirty="0" smtClean="0">
                <a:solidFill>
                  <a:srgbClr val="000000"/>
                </a:solidFill>
              </a:rPr>
              <a:t>：保存</a:t>
            </a:r>
            <a:r>
              <a:rPr lang="en-US" altLang="zh-CN" sz="2400" dirty="0" smtClean="0">
                <a:solidFill>
                  <a:srgbClr val="000000"/>
                </a:solidFill>
              </a:rPr>
              <a:t>PC</a:t>
            </a:r>
            <a:r>
              <a:rPr lang="en-US" altLang="zh-CN" sz="2400" dirty="0">
                <a:solidFill>
                  <a:srgbClr val="000000"/>
                </a:solidFill>
              </a:rPr>
              <a:t>/</a:t>
            </a:r>
            <a:r>
              <a:rPr lang="zh-CN" altLang="en-US" sz="2400" dirty="0" smtClean="0">
                <a:solidFill>
                  <a:srgbClr val="000000"/>
                </a:solidFill>
              </a:rPr>
              <a:t>跳转</a:t>
            </a:r>
            <a:r>
              <a:rPr lang="en-US" altLang="zh-CN" sz="2400" dirty="0" smtClean="0">
                <a:solidFill>
                  <a:srgbClr val="000000"/>
                </a:solidFill>
              </a:rPr>
              <a:t>/</a:t>
            </a:r>
            <a:r>
              <a:rPr lang="zh-CN" altLang="en-US" sz="2400" dirty="0" smtClean="0">
                <a:solidFill>
                  <a:srgbClr val="000000"/>
                </a:solidFill>
              </a:rPr>
              <a:t>关中断</a:t>
            </a:r>
            <a:r>
              <a:rPr lang="zh-CN" altLang="en-US" sz="2400" dirty="0">
                <a:solidFill>
                  <a:srgbClr val="000000"/>
                </a:solidFill>
              </a:rPr>
              <a:t>均</a:t>
            </a:r>
            <a:r>
              <a:rPr lang="zh-CN" altLang="en-US" sz="2400" dirty="0" smtClean="0">
                <a:solidFill>
                  <a:srgbClr val="000000"/>
                </a:solidFill>
              </a:rPr>
              <a:t>在中断响应状态完成</a:t>
            </a:r>
            <a:endParaRPr lang="en-US" altLang="zh-CN" sz="2400" dirty="0" smtClean="0">
              <a:solidFill>
                <a:srgbClr val="000000"/>
              </a:solidFill>
            </a:endParaRPr>
          </a:p>
          <a:p>
            <a:r>
              <a:rPr lang="zh-CN" altLang="en-US" sz="2400" dirty="0" smtClean="0">
                <a:solidFill>
                  <a:srgbClr val="000000"/>
                </a:solidFill>
                <a:sym typeface="Wingdings 2"/>
              </a:rPr>
              <a:t></a:t>
            </a:r>
            <a:r>
              <a:rPr lang="zh-CN" altLang="en-US" sz="2400" dirty="0" smtClean="0">
                <a:solidFill>
                  <a:srgbClr val="000000"/>
                </a:solidFill>
              </a:rPr>
              <a:t>保存：将</a:t>
            </a:r>
            <a:r>
              <a:rPr lang="en-US" altLang="zh-CN" sz="2400" dirty="0" smtClean="0">
                <a:solidFill>
                  <a:srgbClr val="000000"/>
                </a:solidFill>
              </a:rPr>
              <a:t>PC</a:t>
            </a:r>
            <a:r>
              <a:rPr lang="zh-CN" altLang="en-US" sz="2400" dirty="0" smtClean="0">
                <a:solidFill>
                  <a:srgbClr val="000000"/>
                </a:solidFill>
              </a:rPr>
              <a:t>保存在</a:t>
            </a:r>
            <a:r>
              <a:rPr lang="en-US" altLang="zh-CN" sz="2400" dirty="0" smtClean="0">
                <a:solidFill>
                  <a:srgbClr val="000000"/>
                </a:solidFill>
              </a:rPr>
              <a:t>EPC</a:t>
            </a:r>
            <a:r>
              <a:rPr lang="zh-CN" altLang="en-US" sz="2400" dirty="0" smtClean="0">
                <a:solidFill>
                  <a:srgbClr val="000000"/>
                </a:solidFill>
              </a:rPr>
              <a:t>中</a:t>
            </a:r>
            <a:endParaRPr lang="en-US" altLang="zh-CN" sz="2400" dirty="0" smtClean="0">
              <a:solidFill>
                <a:srgbClr val="000000"/>
              </a:solidFill>
            </a:endParaRPr>
          </a:p>
          <a:p>
            <a:pPr lvl="1"/>
            <a:r>
              <a:rPr lang="zh-CN" altLang="en-US" sz="2000" dirty="0" smtClean="0">
                <a:solidFill>
                  <a:srgbClr val="000000"/>
                </a:solidFill>
              </a:rPr>
              <a:t>注意：</a:t>
            </a:r>
            <a:r>
              <a:rPr lang="en-US" altLang="zh-CN" sz="2000" dirty="0" smtClean="0">
                <a:solidFill>
                  <a:srgbClr val="000000"/>
                </a:solidFill>
              </a:rPr>
              <a:t>PC</a:t>
            </a:r>
            <a:r>
              <a:rPr lang="zh-CN" altLang="en-US" sz="2000" dirty="0" smtClean="0">
                <a:solidFill>
                  <a:srgbClr val="000000"/>
                </a:solidFill>
              </a:rPr>
              <a:t>已经存储新指令地址了</a:t>
            </a:r>
            <a:endParaRPr lang="en-US" altLang="zh-CN" sz="2000" dirty="0" smtClean="0">
              <a:solidFill>
                <a:srgbClr val="000000"/>
              </a:solidFill>
            </a:endParaRPr>
          </a:p>
          <a:p>
            <a:r>
              <a:rPr lang="zh-CN" altLang="en-US" sz="2400" dirty="0" smtClean="0">
                <a:solidFill>
                  <a:srgbClr val="000000"/>
                </a:solidFill>
                <a:sym typeface="Wingdings 2"/>
              </a:rPr>
              <a:t></a:t>
            </a:r>
            <a:r>
              <a:rPr lang="zh-CN" altLang="en-US" sz="2400" dirty="0" smtClean="0">
                <a:solidFill>
                  <a:srgbClr val="000000"/>
                </a:solidFill>
              </a:rPr>
              <a:t>跳转：控制</a:t>
            </a:r>
            <a:r>
              <a:rPr lang="en-US" altLang="zh-CN" sz="2400" dirty="0" smtClean="0">
                <a:solidFill>
                  <a:srgbClr val="000000"/>
                </a:solidFill>
              </a:rPr>
              <a:t>NPC</a:t>
            </a:r>
            <a:r>
              <a:rPr lang="zh-CN" altLang="en-US" sz="2400" dirty="0" smtClean="0">
                <a:solidFill>
                  <a:srgbClr val="000000"/>
                </a:solidFill>
              </a:rPr>
              <a:t>产生中断处理程序入口地址，并写入</a:t>
            </a:r>
            <a:r>
              <a:rPr lang="en-US" altLang="zh-CN" sz="2400" dirty="0" smtClean="0">
                <a:solidFill>
                  <a:srgbClr val="000000"/>
                </a:solidFill>
              </a:rPr>
              <a:t>PC</a:t>
            </a:r>
          </a:p>
          <a:p>
            <a:r>
              <a:rPr lang="zh-CN" altLang="en-US" sz="2400" dirty="0" smtClean="0">
                <a:solidFill>
                  <a:srgbClr val="000000"/>
                </a:solidFill>
                <a:sym typeface="Wingdings 2"/>
              </a:rPr>
              <a:t></a:t>
            </a:r>
            <a:r>
              <a:rPr lang="zh-CN" altLang="en-US" sz="2400" dirty="0" smtClean="0">
                <a:solidFill>
                  <a:srgbClr val="000000"/>
                </a:solidFill>
              </a:rPr>
              <a:t>关中断：</a:t>
            </a:r>
            <a:r>
              <a:rPr lang="en-US" altLang="zh-CN" sz="2400" dirty="0" smtClean="0">
                <a:solidFill>
                  <a:srgbClr val="000000"/>
                </a:solidFill>
              </a:rPr>
              <a:t>EXL</a:t>
            </a:r>
            <a:r>
              <a:rPr lang="zh-CN" altLang="en-US" sz="2400" dirty="0" smtClean="0">
                <a:solidFill>
                  <a:srgbClr val="000000"/>
                </a:solidFill>
              </a:rPr>
              <a:t>置位，防止再次进入</a:t>
            </a:r>
            <a:endParaRPr lang="en-US" altLang="zh-CN" sz="2400" dirty="0" smtClean="0">
              <a:solidFill>
                <a:srgbClr val="000000"/>
              </a:solidFill>
            </a:endParaRPr>
          </a:p>
        </p:txBody>
      </p:sp>
      <p:sp>
        <p:nvSpPr>
          <p:cNvPr id="3" name="标题 2"/>
          <p:cNvSpPr>
            <a:spLocks noGrp="1"/>
          </p:cNvSpPr>
          <p:nvPr>
            <p:ph type="title"/>
          </p:nvPr>
        </p:nvSpPr>
        <p:spPr/>
        <p:txBody>
          <a:bodyPr/>
          <a:lstStyle/>
          <a:p>
            <a:r>
              <a:rPr lang="zh-CN" altLang="en-US" dirty="0" smtClean="0"/>
              <a:t>中断响应机制：控制器</a:t>
            </a:r>
            <a:r>
              <a:rPr lang="en-US" altLang="zh-CN" dirty="0" smtClean="0"/>
              <a:t>(2)</a:t>
            </a:r>
            <a:endParaRPr lang="zh-CN" altLang="en-US" dirty="0"/>
          </a:p>
        </p:txBody>
      </p:sp>
      <p:sp>
        <p:nvSpPr>
          <p:cNvPr id="160" name="Oval 249"/>
          <p:cNvSpPr>
            <a:spLocks noChangeArrowheads="1"/>
          </p:cNvSpPr>
          <p:nvPr/>
        </p:nvSpPr>
        <p:spPr bwMode="auto">
          <a:xfrm>
            <a:off x="6633941" y="908650"/>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a:solidFill>
                  <a:prstClr val="black"/>
                </a:solidFill>
                <a:latin typeface="Calibri"/>
                <a:ea typeface="宋体"/>
              </a:rPr>
              <a:t>S0</a:t>
            </a:r>
          </a:p>
          <a:p>
            <a:pPr algn="ctr" fontAlgn="auto">
              <a:spcBef>
                <a:spcPts val="0"/>
              </a:spcBef>
              <a:spcAft>
                <a:spcPts val="0"/>
              </a:spcAft>
            </a:pPr>
            <a:r>
              <a:rPr lang="en-US" altLang="zh-CN" sz="1200" b="0" kern="0" dirty="0">
                <a:solidFill>
                  <a:prstClr val="black"/>
                </a:solidFill>
                <a:latin typeface="Calibri"/>
                <a:ea typeface="宋体"/>
              </a:rPr>
              <a:t>Fetch</a:t>
            </a:r>
            <a:endParaRPr lang="zh-CN" altLang="en-US" sz="1200" b="0" kern="0" dirty="0">
              <a:solidFill>
                <a:prstClr val="black"/>
              </a:solidFill>
              <a:latin typeface="Calibri"/>
              <a:ea typeface="宋体"/>
            </a:endParaRPr>
          </a:p>
        </p:txBody>
      </p:sp>
      <p:sp>
        <p:nvSpPr>
          <p:cNvPr id="161" name="Oval 250"/>
          <p:cNvSpPr>
            <a:spLocks noChangeArrowheads="1"/>
          </p:cNvSpPr>
          <p:nvPr/>
        </p:nvSpPr>
        <p:spPr bwMode="auto">
          <a:xfrm>
            <a:off x="7570131" y="908650"/>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a:solidFill>
                  <a:prstClr val="black"/>
                </a:solidFill>
                <a:latin typeface="Calibri"/>
                <a:ea typeface="宋体"/>
              </a:rPr>
              <a:t>S1</a:t>
            </a:r>
          </a:p>
          <a:p>
            <a:pPr algn="ctr" fontAlgn="auto">
              <a:spcBef>
                <a:spcPts val="0"/>
              </a:spcBef>
              <a:spcAft>
                <a:spcPts val="0"/>
              </a:spcAft>
            </a:pPr>
            <a:r>
              <a:rPr lang="en-US" altLang="zh-CN" sz="1200" b="0" kern="0" dirty="0">
                <a:solidFill>
                  <a:prstClr val="black"/>
                </a:solidFill>
                <a:latin typeface="Calibri"/>
                <a:ea typeface="宋体"/>
              </a:rPr>
              <a:t>DCD/RF</a:t>
            </a:r>
          </a:p>
        </p:txBody>
      </p:sp>
      <p:sp>
        <p:nvSpPr>
          <p:cNvPr id="162" name="Oval 251"/>
          <p:cNvSpPr>
            <a:spLocks noChangeArrowheads="1"/>
          </p:cNvSpPr>
          <p:nvPr/>
        </p:nvSpPr>
        <p:spPr bwMode="auto">
          <a:xfrm>
            <a:off x="6634001" y="1589195"/>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S2</a:t>
            </a:r>
          </a:p>
          <a:p>
            <a:pPr algn="ctr" fontAlgn="auto">
              <a:spcBef>
                <a:spcPts val="0"/>
              </a:spcBef>
              <a:spcAft>
                <a:spcPts val="0"/>
              </a:spcAft>
            </a:pPr>
            <a:r>
              <a:rPr lang="en-US" altLang="zh-CN" sz="1200" b="0" kern="0" dirty="0" smtClean="0">
                <a:solidFill>
                  <a:prstClr val="black"/>
                </a:solidFill>
                <a:latin typeface="Calibri"/>
                <a:ea typeface="宋体"/>
              </a:rPr>
              <a:t>MA</a:t>
            </a:r>
            <a:endParaRPr lang="zh-CN" altLang="en-US" sz="1200" b="0" kern="0" dirty="0">
              <a:solidFill>
                <a:prstClr val="black"/>
              </a:solidFill>
              <a:latin typeface="Calibri"/>
              <a:ea typeface="宋体"/>
            </a:endParaRPr>
          </a:p>
        </p:txBody>
      </p:sp>
      <p:sp>
        <p:nvSpPr>
          <p:cNvPr id="163" name="Oval 252"/>
          <p:cNvSpPr>
            <a:spLocks noChangeArrowheads="1"/>
          </p:cNvSpPr>
          <p:nvPr/>
        </p:nvSpPr>
        <p:spPr bwMode="auto">
          <a:xfrm>
            <a:off x="7255206" y="1589195"/>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S6</a:t>
            </a:r>
          </a:p>
          <a:p>
            <a:pPr algn="ctr" fontAlgn="auto">
              <a:spcBef>
                <a:spcPts val="0"/>
              </a:spcBef>
              <a:spcAft>
                <a:spcPts val="0"/>
              </a:spcAft>
            </a:pPr>
            <a:r>
              <a:rPr lang="en-US" altLang="zh-CN" sz="1200" b="0" kern="0" dirty="0" smtClean="0">
                <a:solidFill>
                  <a:prstClr val="black"/>
                </a:solidFill>
                <a:latin typeface="Calibri"/>
                <a:ea typeface="宋体"/>
              </a:rPr>
              <a:t>EXE</a:t>
            </a:r>
            <a:endParaRPr lang="zh-CN" altLang="en-US" sz="1200" b="0" kern="0" dirty="0">
              <a:solidFill>
                <a:prstClr val="black"/>
              </a:solidFill>
              <a:latin typeface="Calibri"/>
              <a:ea typeface="宋体"/>
            </a:endParaRPr>
          </a:p>
        </p:txBody>
      </p:sp>
      <p:sp>
        <p:nvSpPr>
          <p:cNvPr id="165" name="Oval 254"/>
          <p:cNvSpPr>
            <a:spLocks noChangeArrowheads="1"/>
          </p:cNvSpPr>
          <p:nvPr/>
        </p:nvSpPr>
        <p:spPr bwMode="auto">
          <a:xfrm>
            <a:off x="8500136" y="1589195"/>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S9</a:t>
            </a:r>
          </a:p>
          <a:p>
            <a:pPr algn="ctr" fontAlgn="auto">
              <a:spcBef>
                <a:spcPts val="0"/>
              </a:spcBef>
              <a:spcAft>
                <a:spcPts val="0"/>
              </a:spcAft>
            </a:pPr>
            <a:r>
              <a:rPr lang="en-US" altLang="zh-CN" sz="1200" b="0" kern="0" dirty="0" err="1" smtClean="0">
                <a:solidFill>
                  <a:prstClr val="black"/>
                </a:solidFill>
                <a:latin typeface="Calibri"/>
                <a:ea typeface="宋体"/>
              </a:rPr>
              <a:t>Jmp</a:t>
            </a:r>
            <a:endParaRPr lang="zh-CN" altLang="en-US" sz="1200" b="0" kern="0" dirty="0">
              <a:solidFill>
                <a:prstClr val="black"/>
              </a:solidFill>
              <a:latin typeface="Calibri"/>
              <a:ea typeface="宋体"/>
            </a:endParaRPr>
          </a:p>
        </p:txBody>
      </p:sp>
      <p:sp>
        <p:nvSpPr>
          <p:cNvPr id="166" name="Oval 255"/>
          <p:cNvSpPr>
            <a:spLocks noChangeArrowheads="1"/>
          </p:cNvSpPr>
          <p:nvPr/>
        </p:nvSpPr>
        <p:spPr bwMode="auto">
          <a:xfrm>
            <a:off x="6300240" y="2627401"/>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S3</a:t>
            </a:r>
          </a:p>
          <a:p>
            <a:pPr algn="ctr" fontAlgn="auto">
              <a:spcBef>
                <a:spcPts val="0"/>
              </a:spcBef>
              <a:spcAft>
                <a:spcPts val="0"/>
              </a:spcAft>
            </a:pPr>
            <a:r>
              <a:rPr lang="en-US" altLang="zh-CN" sz="1200" b="0" kern="0" dirty="0" smtClean="0">
                <a:solidFill>
                  <a:prstClr val="black"/>
                </a:solidFill>
                <a:latin typeface="Calibri"/>
                <a:ea typeface="宋体"/>
              </a:rPr>
              <a:t>MR</a:t>
            </a:r>
            <a:endParaRPr lang="zh-CN" altLang="en-US" sz="1200" b="0" kern="0" dirty="0">
              <a:solidFill>
                <a:prstClr val="black"/>
              </a:solidFill>
              <a:latin typeface="Calibri"/>
              <a:ea typeface="宋体"/>
            </a:endParaRPr>
          </a:p>
        </p:txBody>
      </p:sp>
      <p:sp>
        <p:nvSpPr>
          <p:cNvPr id="167" name="Oval 256"/>
          <p:cNvSpPr>
            <a:spLocks noChangeArrowheads="1"/>
          </p:cNvSpPr>
          <p:nvPr/>
        </p:nvSpPr>
        <p:spPr bwMode="auto">
          <a:xfrm>
            <a:off x="6922077" y="2627401"/>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S5</a:t>
            </a:r>
          </a:p>
          <a:p>
            <a:pPr algn="ctr" fontAlgn="auto">
              <a:spcBef>
                <a:spcPts val="0"/>
              </a:spcBef>
              <a:spcAft>
                <a:spcPts val="0"/>
              </a:spcAft>
            </a:pPr>
            <a:r>
              <a:rPr lang="en-US" altLang="zh-CN" sz="1200" b="0" kern="0" dirty="0" smtClean="0">
                <a:solidFill>
                  <a:prstClr val="black"/>
                </a:solidFill>
                <a:latin typeface="Calibri"/>
                <a:ea typeface="宋体"/>
              </a:rPr>
              <a:t>MW</a:t>
            </a:r>
            <a:endParaRPr lang="zh-CN" altLang="en-US" sz="1200" b="0" kern="0" dirty="0">
              <a:solidFill>
                <a:prstClr val="black"/>
              </a:solidFill>
              <a:latin typeface="Calibri"/>
              <a:ea typeface="宋体"/>
            </a:endParaRPr>
          </a:p>
        </p:txBody>
      </p:sp>
      <p:sp>
        <p:nvSpPr>
          <p:cNvPr id="169" name="Oval 257"/>
          <p:cNvSpPr>
            <a:spLocks noChangeArrowheads="1"/>
          </p:cNvSpPr>
          <p:nvPr/>
        </p:nvSpPr>
        <p:spPr bwMode="auto">
          <a:xfrm>
            <a:off x="7570167" y="2626486"/>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S7</a:t>
            </a:r>
          </a:p>
          <a:p>
            <a:pPr algn="ctr" fontAlgn="auto">
              <a:spcBef>
                <a:spcPts val="0"/>
              </a:spcBef>
              <a:spcAft>
                <a:spcPts val="0"/>
              </a:spcAft>
            </a:pPr>
            <a:r>
              <a:rPr lang="en-US" altLang="zh-CN" sz="1200" b="0" kern="0" dirty="0" smtClean="0">
                <a:solidFill>
                  <a:prstClr val="black"/>
                </a:solidFill>
                <a:latin typeface="Calibri"/>
                <a:ea typeface="宋体"/>
              </a:rPr>
              <a:t>WB</a:t>
            </a:r>
            <a:endParaRPr lang="zh-CN" altLang="en-US" sz="1200" b="0" kern="0" dirty="0">
              <a:solidFill>
                <a:prstClr val="black"/>
              </a:solidFill>
              <a:latin typeface="Calibri"/>
              <a:ea typeface="宋体"/>
            </a:endParaRPr>
          </a:p>
        </p:txBody>
      </p:sp>
      <p:cxnSp>
        <p:nvCxnSpPr>
          <p:cNvPr id="172" name="AutoShape 266"/>
          <p:cNvCxnSpPr>
            <a:cxnSpLocks noChangeShapeType="1"/>
            <a:stCxn id="160" idx="6"/>
            <a:endCxn id="161" idx="2"/>
          </p:cNvCxnSpPr>
          <p:nvPr/>
        </p:nvCxnSpPr>
        <p:spPr bwMode="auto">
          <a:xfrm>
            <a:off x="7065941" y="1124650"/>
            <a:ext cx="50419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3" name="AutoShape 267"/>
          <p:cNvCxnSpPr>
            <a:cxnSpLocks noChangeShapeType="1"/>
            <a:stCxn id="161" idx="3"/>
            <a:endCxn id="162" idx="7"/>
          </p:cNvCxnSpPr>
          <p:nvPr/>
        </p:nvCxnSpPr>
        <p:spPr bwMode="auto">
          <a:xfrm flipH="1">
            <a:off x="7002736" y="1277385"/>
            <a:ext cx="630660" cy="3750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 name="AutoShape 268"/>
          <p:cNvCxnSpPr>
            <a:cxnSpLocks noChangeShapeType="1"/>
            <a:stCxn id="161" idx="4"/>
            <a:endCxn id="163" idx="7"/>
          </p:cNvCxnSpPr>
          <p:nvPr/>
        </p:nvCxnSpPr>
        <p:spPr bwMode="auto">
          <a:xfrm flipH="1">
            <a:off x="7623941" y="1340650"/>
            <a:ext cx="162190" cy="31181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5" name="AutoShape 269"/>
          <p:cNvCxnSpPr>
            <a:cxnSpLocks noChangeShapeType="1"/>
            <a:stCxn id="161" idx="5"/>
            <a:endCxn id="164" idx="0"/>
          </p:cNvCxnSpPr>
          <p:nvPr/>
        </p:nvCxnSpPr>
        <p:spPr bwMode="auto">
          <a:xfrm>
            <a:off x="7938866" y="1277385"/>
            <a:ext cx="155262" cy="31181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6" name="AutoShape 270"/>
          <p:cNvCxnSpPr>
            <a:cxnSpLocks noChangeShapeType="1"/>
            <a:stCxn id="161" idx="6"/>
            <a:endCxn id="165" idx="0"/>
          </p:cNvCxnSpPr>
          <p:nvPr/>
        </p:nvCxnSpPr>
        <p:spPr bwMode="auto">
          <a:xfrm>
            <a:off x="8002131" y="1124650"/>
            <a:ext cx="714005" cy="46454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7" name="AutoShape 271"/>
          <p:cNvCxnSpPr>
            <a:cxnSpLocks noChangeShapeType="1"/>
            <a:stCxn id="162" idx="3"/>
            <a:endCxn id="166" idx="0"/>
          </p:cNvCxnSpPr>
          <p:nvPr/>
        </p:nvCxnSpPr>
        <p:spPr bwMode="auto">
          <a:xfrm flipH="1">
            <a:off x="6516240" y="1957930"/>
            <a:ext cx="181026" cy="66947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8" name="AutoShape 272"/>
          <p:cNvCxnSpPr>
            <a:cxnSpLocks noChangeShapeType="1"/>
            <a:stCxn id="162" idx="5"/>
            <a:endCxn id="167" idx="0"/>
          </p:cNvCxnSpPr>
          <p:nvPr/>
        </p:nvCxnSpPr>
        <p:spPr bwMode="auto">
          <a:xfrm>
            <a:off x="7002736" y="1957930"/>
            <a:ext cx="135341" cy="66947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9" name="AutoShape 273"/>
          <p:cNvCxnSpPr>
            <a:cxnSpLocks noChangeShapeType="1"/>
            <a:stCxn id="163" idx="4"/>
            <a:endCxn id="169" idx="0"/>
          </p:cNvCxnSpPr>
          <p:nvPr/>
        </p:nvCxnSpPr>
        <p:spPr bwMode="auto">
          <a:xfrm>
            <a:off x="7471206" y="2021195"/>
            <a:ext cx="314961" cy="60529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0" name="Freeform 279"/>
          <p:cNvSpPr>
            <a:spLocks/>
          </p:cNvSpPr>
          <p:nvPr/>
        </p:nvSpPr>
        <p:spPr bwMode="auto">
          <a:xfrm flipV="1">
            <a:off x="8084855" y="2004477"/>
            <a:ext cx="997426" cy="289966"/>
          </a:xfrm>
          <a:custGeom>
            <a:avLst/>
            <a:gdLst>
              <a:gd name="T0" fmla="*/ 2147483647 w 3402"/>
              <a:gd name="T1" fmla="*/ 0 h 181"/>
              <a:gd name="T2" fmla="*/ 0 w 3402"/>
              <a:gd name="T3" fmla="*/ 0 h 181"/>
              <a:gd name="T4" fmla="*/ 0 w 3402"/>
              <a:gd name="T5" fmla="*/ 2147483647 h 181"/>
              <a:gd name="T6" fmla="*/ 0 60000 65536"/>
              <a:gd name="T7" fmla="*/ 0 60000 65536"/>
              <a:gd name="T8" fmla="*/ 0 60000 65536"/>
              <a:gd name="T9" fmla="*/ 0 w 3402"/>
              <a:gd name="T10" fmla="*/ 0 h 181"/>
              <a:gd name="T11" fmla="*/ 3402 w 3402"/>
              <a:gd name="T12" fmla="*/ 181 h 181"/>
            </a:gdLst>
            <a:ahLst/>
            <a:cxnLst>
              <a:cxn ang="T6">
                <a:pos x="T0" y="T1"/>
              </a:cxn>
              <a:cxn ang="T7">
                <a:pos x="T2" y="T3"/>
              </a:cxn>
              <a:cxn ang="T8">
                <a:pos x="T4" y="T5"/>
              </a:cxn>
            </a:cxnLst>
            <a:rect l="T9" t="T10" r="T11" b="T12"/>
            <a:pathLst>
              <a:path w="3402" h="181">
                <a:moveTo>
                  <a:pt x="3402" y="0"/>
                </a:moveTo>
                <a:lnTo>
                  <a:pt x="0" y="0"/>
                </a:lnTo>
                <a:lnTo>
                  <a:pt x="0" y="181"/>
                </a:lnTo>
              </a:path>
            </a:pathLst>
          </a:custGeom>
          <a:noFill/>
          <a:ln w="19050"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sp>
        <p:nvSpPr>
          <p:cNvPr id="181" name="Oval 287"/>
          <p:cNvSpPr>
            <a:spLocks noChangeArrowheads="1"/>
          </p:cNvSpPr>
          <p:nvPr/>
        </p:nvSpPr>
        <p:spPr bwMode="auto">
          <a:xfrm>
            <a:off x="6301154" y="3285040"/>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S4</a:t>
            </a:r>
          </a:p>
          <a:p>
            <a:pPr algn="ctr" fontAlgn="auto">
              <a:spcBef>
                <a:spcPts val="0"/>
              </a:spcBef>
              <a:spcAft>
                <a:spcPts val="0"/>
              </a:spcAft>
            </a:pPr>
            <a:r>
              <a:rPr lang="en-US" altLang="zh-CN" sz="1200" b="0" kern="0" dirty="0" smtClean="0">
                <a:solidFill>
                  <a:prstClr val="black"/>
                </a:solidFill>
                <a:latin typeface="Calibri"/>
                <a:ea typeface="宋体"/>
              </a:rPr>
              <a:t>MWB</a:t>
            </a:r>
            <a:endParaRPr lang="zh-CN" altLang="en-US" sz="1200" b="0" kern="0" dirty="0">
              <a:solidFill>
                <a:prstClr val="black"/>
              </a:solidFill>
              <a:latin typeface="Calibri"/>
              <a:ea typeface="宋体"/>
            </a:endParaRPr>
          </a:p>
        </p:txBody>
      </p:sp>
      <p:cxnSp>
        <p:nvCxnSpPr>
          <p:cNvPr id="182" name="AutoShape 288"/>
          <p:cNvCxnSpPr>
            <a:cxnSpLocks noChangeShapeType="1"/>
            <a:stCxn id="166" idx="4"/>
            <a:endCxn id="181" idx="0"/>
          </p:cNvCxnSpPr>
          <p:nvPr/>
        </p:nvCxnSpPr>
        <p:spPr bwMode="auto">
          <a:xfrm>
            <a:off x="6516240" y="3059401"/>
            <a:ext cx="914" cy="225639"/>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3" name="Line 290"/>
          <p:cNvSpPr>
            <a:spLocks noChangeShapeType="1"/>
          </p:cNvSpPr>
          <p:nvPr/>
        </p:nvSpPr>
        <p:spPr bwMode="auto">
          <a:xfrm>
            <a:off x="6732240" y="3501010"/>
            <a:ext cx="2350041"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184" name="AutoShape 292"/>
          <p:cNvCxnSpPr>
            <a:cxnSpLocks noChangeShapeType="1"/>
            <a:stCxn id="167" idx="4"/>
          </p:cNvCxnSpPr>
          <p:nvPr/>
        </p:nvCxnSpPr>
        <p:spPr bwMode="auto">
          <a:xfrm>
            <a:off x="7138077" y="3059401"/>
            <a:ext cx="0" cy="441639"/>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5" name="AutoShape 293"/>
          <p:cNvCxnSpPr>
            <a:cxnSpLocks noChangeShapeType="1"/>
            <a:stCxn id="169" idx="4"/>
          </p:cNvCxnSpPr>
          <p:nvPr/>
        </p:nvCxnSpPr>
        <p:spPr bwMode="auto">
          <a:xfrm>
            <a:off x="7786167" y="3058486"/>
            <a:ext cx="0" cy="44255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8" name="AutoShape 303"/>
          <p:cNvCxnSpPr>
            <a:cxnSpLocks noChangeShapeType="1"/>
          </p:cNvCxnSpPr>
          <p:nvPr/>
        </p:nvCxnSpPr>
        <p:spPr bwMode="auto">
          <a:xfrm>
            <a:off x="8707778" y="2003563"/>
            <a:ext cx="914" cy="29088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9" name="Freeform 307"/>
          <p:cNvSpPr>
            <a:spLocks/>
          </p:cNvSpPr>
          <p:nvPr/>
        </p:nvSpPr>
        <p:spPr bwMode="auto">
          <a:xfrm flipH="1">
            <a:off x="7421684" y="2418845"/>
            <a:ext cx="1094362" cy="207641"/>
          </a:xfrm>
          <a:custGeom>
            <a:avLst/>
            <a:gdLst>
              <a:gd name="T0" fmla="*/ 2147483647 w 3402"/>
              <a:gd name="T1" fmla="*/ 0 h 181"/>
              <a:gd name="T2" fmla="*/ 0 w 3402"/>
              <a:gd name="T3" fmla="*/ 0 h 181"/>
              <a:gd name="T4" fmla="*/ 0 w 3402"/>
              <a:gd name="T5" fmla="*/ 2147483647 h 181"/>
              <a:gd name="T6" fmla="*/ 0 60000 65536"/>
              <a:gd name="T7" fmla="*/ 0 60000 65536"/>
              <a:gd name="T8" fmla="*/ 0 60000 65536"/>
              <a:gd name="T9" fmla="*/ 0 w 3402"/>
              <a:gd name="T10" fmla="*/ 0 h 181"/>
              <a:gd name="T11" fmla="*/ 3402 w 3402"/>
              <a:gd name="T12" fmla="*/ 181 h 181"/>
            </a:gdLst>
            <a:ahLst/>
            <a:cxnLst>
              <a:cxn ang="T6">
                <a:pos x="T0" y="T1"/>
              </a:cxn>
              <a:cxn ang="T7">
                <a:pos x="T2" y="T3"/>
              </a:cxn>
              <a:cxn ang="T8">
                <a:pos x="T4" y="T5"/>
              </a:cxn>
            </a:cxnLst>
            <a:rect l="T9" t="T10" r="T11" b="T12"/>
            <a:pathLst>
              <a:path w="3402" h="181">
                <a:moveTo>
                  <a:pt x="3402" y="0"/>
                </a:moveTo>
                <a:lnTo>
                  <a:pt x="0" y="0"/>
                </a:lnTo>
                <a:lnTo>
                  <a:pt x="0" y="181"/>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191" name="AutoShape 312"/>
          <p:cNvCxnSpPr>
            <a:cxnSpLocks noChangeShapeType="1"/>
          </p:cNvCxnSpPr>
          <p:nvPr/>
        </p:nvCxnSpPr>
        <p:spPr bwMode="auto">
          <a:xfrm>
            <a:off x="8506267" y="3027074"/>
            <a:ext cx="914" cy="473966"/>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2" name="Freeform 314"/>
          <p:cNvSpPr>
            <a:spLocks/>
          </p:cNvSpPr>
          <p:nvPr/>
        </p:nvSpPr>
        <p:spPr bwMode="auto">
          <a:xfrm flipH="1">
            <a:off x="8516045" y="1962401"/>
            <a:ext cx="62201" cy="458460"/>
          </a:xfrm>
          <a:custGeom>
            <a:avLst/>
            <a:gdLst>
              <a:gd name="T0" fmla="*/ 0 w 136"/>
              <a:gd name="T1" fmla="*/ 0 h 499"/>
              <a:gd name="T2" fmla="*/ 2147483647 w 136"/>
              <a:gd name="T3" fmla="*/ 2147483647 h 499"/>
              <a:gd name="T4" fmla="*/ 2147483647 w 136"/>
              <a:gd name="T5" fmla="*/ 2147483647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0"/>
                </a:moveTo>
                <a:lnTo>
                  <a:pt x="136" y="136"/>
                </a:lnTo>
                <a:lnTo>
                  <a:pt x="136" y="499"/>
                </a:ln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sp>
        <p:nvSpPr>
          <p:cNvPr id="193" name="Freeform 315"/>
          <p:cNvSpPr>
            <a:spLocks/>
          </p:cNvSpPr>
          <p:nvPr/>
        </p:nvSpPr>
        <p:spPr bwMode="auto">
          <a:xfrm>
            <a:off x="8209256" y="1962400"/>
            <a:ext cx="124402" cy="456445"/>
          </a:xfrm>
          <a:custGeom>
            <a:avLst/>
            <a:gdLst>
              <a:gd name="T0" fmla="*/ 0 w 136"/>
              <a:gd name="T1" fmla="*/ 0 h 499"/>
              <a:gd name="T2" fmla="*/ 2147483647 w 136"/>
              <a:gd name="T3" fmla="*/ 2147483647 h 499"/>
              <a:gd name="T4" fmla="*/ 2147483647 w 136"/>
              <a:gd name="T5" fmla="*/ 2147483647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0"/>
                </a:moveTo>
                <a:lnTo>
                  <a:pt x="136" y="136"/>
                </a:lnTo>
                <a:lnTo>
                  <a:pt x="136" y="499"/>
                </a:ln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223" name="AutoShape 317"/>
          <p:cNvCxnSpPr>
            <a:cxnSpLocks noChangeShapeType="1"/>
            <a:endCxn id="160" idx="2"/>
          </p:cNvCxnSpPr>
          <p:nvPr/>
        </p:nvCxnSpPr>
        <p:spPr bwMode="auto">
          <a:xfrm>
            <a:off x="6301154" y="1124650"/>
            <a:ext cx="3327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4" name="AutoShape 322"/>
          <p:cNvCxnSpPr>
            <a:cxnSpLocks noChangeShapeType="1"/>
            <a:stCxn id="169" idx="7"/>
          </p:cNvCxnSpPr>
          <p:nvPr/>
        </p:nvCxnSpPr>
        <p:spPr bwMode="auto">
          <a:xfrm flipV="1">
            <a:off x="7938902" y="2418847"/>
            <a:ext cx="104790" cy="27090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6" name="Freeform 323"/>
          <p:cNvSpPr>
            <a:spLocks/>
          </p:cNvSpPr>
          <p:nvPr/>
        </p:nvSpPr>
        <p:spPr bwMode="auto">
          <a:xfrm>
            <a:off x="6674359" y="2999692"/>
            <a:ext cx="1670214" cy="332043"/>
          </a:xfrm>
          <a:custGeom>
            <a:avLst/>
            <a:gdLst>
              <a:gd name="T0" fmla="*/ 0 w 2540"/>
              <a:gd name="T1" fmla="*/ 2147483647 h 363"/>
              <a:gd name="T2" fmla="*/ 2147483647 w 2540"/>
              <a:gd name="T3" fmla="*/ 2147483647 h 363"/>
              <a:gd name="T4" fmla="*/ 2147483647 w 2540"/>
              <a:gd name="T5" fmla="*/ 2147483647 h 363"/>
              <a:gd name="T6" fmla="*/ 2147483647 w 2540"/>
              <a:gd name="T7" fmla="*/ 0 h 363"/>
              <a:gd name="T8" fmla="*/ 0 60000 65536"/>
              <a:gd name="T9" fmla="*/ 0 60000 65536"/>
              <a:gd name="T10" fmla="*/ 0 60000 65536"/>
              <a:gd name="T11" fmla="*/ 0 60000 65536"/>
              <a:gd name="T12" fmla="*/ 0 w 2540"/>
              <a:gd name="T13" fmla="*/ 0 h 363"/>
              <a:gd name="T14" fmla="*/ 2540 w 2540"/>
              <a:gd name="T15" fmla="*/ 363 h 363"/>
            </a:gdLst>
            <a:ahLst/>
            <a:cxnLst>
              <a:cxn ang="T8">
                <a:pos x="T0" y="T1"/>
              </a:cxn>
              <a:cxn ang="T9">
                <a:pos x="T2" y="T3"/>
              </a:cxn>
              <a:cxn ang="T10">
                <a:pos x="T4" y="T5"/>
              </a:cxn>
              <a:cxn ang="T11">
                <a:pos x="T6" y="T7"/>
              </a:cxn>
            </a:cxnLst>
            <a:rect l="T12" t="T13" r="T14" b="T15"/>
            <a:pathLst>
              <a:path w="2540" h="363">
                <a:moveTo>
                  <a:pt x="0" y="363"/>
                </a:moveTo>
                <a:lnTo>
                  <a:pt x="91" y="227"/>
                </a:lnTo>
                <a:lnTo>
                  <a:pt x="2359" y="227"/>
                </a:lnTo>
                <a:lnTo>
                  <a:pt x="2540" y="0"/>
                </a:ln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227" name="AutoShape 322"/>
          <p:cNvCxnSpPr>
            <a:cxnSpLocks noChangeShapeType="1"/>
            <a:stCxn id="167" idx="7"/>
          </p:cNvCxnSpPr>
          <p:nvPr/>
        </p:nvCxnSpPr>
        <p:spPr bwMode="auto">
          <a:xfrm flipV="1">
            <a:off x="7290812" y="2420861"/>
            <a:ext cx="135275" cy="26980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8" name="Line 290"/>
          <p:cNvSpPr>
            <a:spLocks noChangeShapeType="1"/>
          </p:cNvSpPr>
          <p:nvPr/>
        </p:nvSpPr>
        <p:spPr bwMode="auto">
          <a:xfrm flipV="1">
            <a:off x="9082281" y="836640"/>
            <a:ext cx="0" cy="2664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smtClean="0">
              <a:solidFill>
                <a:srgbClr val="000000"/>
              </a:solidFill>
              <a:ea typeface="宋体" charset="-122"/>
            </a:endParaRPr>
          </a:p>
        </p:txBody>
      </p:sp>
      <p:sp>
        <p:nvSpPr>
          <p:cNvPr id="229" name="Line 290"/>
          <p:cNvSpPr>
            <a:spLocks noChangeShapeType="1"/>
          </p:cNvSpPr>
          <p:nvPr/>
        </p:nvSpPr>
        <p:spPr bwMode="auto">
          <a:xfrm>
            <a:off x="7210021" y="836640"/>
            <a:ext cx="1872259"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230" name="AutoShape 268"/>
          <p:cNvCxnSpPr>
            <a:cxnSpLocks noChangeShapeType="1"/>
            <a:endCxn id="160" idx="7"/>
          </p:cNvCxnSpPr>
          <p:nvPr/>
        </p:nvCxnSpPr>
        <p:spPr bwMode="auto">
          <a:xfrm flipH="1">
            <a:off x="7002676" y="836670"/>
            <a:ext cx="207345" cy="13524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4" name="Oval 253"/>
          <p:cNvSpPr>
            <a:spLocks noChangeArrowheads="1"/>
          </p:cNvSpPr>
          <p:nvPr/>
        </p:nvSpPr>
        <p:spPr bwMode="auto">
          <a:xfrm>
            <a:off x="7878128" y="1589195"/>
            <a:ext cx="432000" cy="432000"/>
          </a:xfrm>
          <a:prstGeom prst="ellipse">
            <a:avLst/>
          </a:prstGeom>
          <a:solidFill>
            <a:schemeClr val="bg1"/>
          </a:solidFill>
          <a:ln w="9525" algn="ctr">
            <a:solidFill>
              <a:sysClr val="windowText" lastClr="000000"/>
            </a:solidFill>
            <a:round/>
            <a:headEnd/>
            <a:tailEnd/>
          </a:ln>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S8</a:t>
            </a:r>
          </a:p>
          <a:p>
            <a:pPr algn="ctr" fontAlgn="auto">
              <a:spcBef>
                <a:spcPts val="0"/>
              </a:spcBef>
              <a:spcAft>
                <a:spcPts val="0"/>
              </a:spcAft>
            </a:pPr>
            <a:r>
              <a:rPr lang="en-US" altLang="zh-CN" sz="1200" b="0" kern="0" dirty="0" smtClean="0">
                <a:solidFill>
                  <a:prstClr val="black"/>
                </a:solidFill>
                <a:latin typeface="Calibri"/>
                <a:ea typeface="宋体"/>
              </a:rPr>
              <a:t>Branch</a:t>
            </a:r>
            <a:endParaRPr lang="zh-CN" altLang="en-US" sz="1200" b="0" kern="0" dirty="0">
              <a:solidFill>
                <a:prstClr val="black"/>
              </a:solidFill>
              <a:latin typeface="Calibri"/>
              <a:ea typeface="宋体"/>
            </a:endParaRPr>
          </a:p>
        </p:txBody>
      </p:sp>
      <p:sp>
        <p:nvSpPr>
          <p:cNvPr id="171" name="Oval 260"/>
          <p:cNvSpPr>
            <a:spLocks noChangeArrowheads="1"/>
          </p:cNvSpPr>
          <p:nvPr/>
        </p:nvSpPr>
        <p:spPr bwMode="auto">
          <a:xfrm>
            <a:off x="8290267" y="2626486"/>
            <a:ext cx="432000" cy="432000"/>
          </a:xfrm>
          <a:prstGeom prst="ellipse">
            <a:avLst/>
          </a:prstGeom>
          <a:solidFill>
            <a:srgbClr val="FF0000"/>
          </a:solidFill>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fontAlgn="auto">
              <a:spcBef>
                <a:spcPts val="0"/>
              </a:spcBef>
              <a:spcAft>
                <a:spcPts val="0"/>
              </a:spcAft>
            </a:pPr>
            <a:r>
              <a:rPr lang="en-US" altLang="zh-CN" sz="1200" kern="0" dirty="0" smtClean="0">
                <a:solidFill>
                  <a:schemeClr val="bg1"/>
                </a:solidFill>
                <a:latin typeface="Calibri"/>
                <a:ea typeface="宋体"/>
              </a:rPr>
              <a:t>S10</a:t>
            </a:r>
          </a:p>
          <a:p>
            <a:pPr algn="ctr" fontAlgn="auto">
              <a:spcBef>
                <a:spcPts val="0"/>
              </a:spcBef>
              <a:spcAft>
                <a:spcPts val="0"/>
              </a:spcAft>
            </a:pPr>
            <a:r>
              <a:rPr lang="en-US" altLang="zh-CN" sz="1200" kern="0" dirty="0" smtClean="0">
                <a:solidFill>
                  <a:schemeClr val="bg1"/>
                </a:solidFill>
                <a:latin typeface="Calibri"/>
                <a:ea typeface="宋体"/>
              </a:rPr>
              <a:t>INT</a:t>
            </a:r>
            <a:endParaRPr lang="zh-CN" altLang="en-US" sz="1200" kern="0" dirty="0">
              <a:solidFill>
                <a:schemeClr val="bg1"/>
              </a:solidFill>
              <a:latin typeface="Calibri"/>
              <a:ea typeface="宋体"/>
            </a:endParaRPr>
          </a:p>
        </p:txBody>
      </p:sp>
      <p:sp>
        <p:nvSpPr>
          <p:cNvPr id="44" name="圆角矩形 43"/>
          <p:cNvSpPr/>
          <p:nvPr/>
        </p:nvSpPr>
        <p:spPr bwMode="auto">
          <a:xfrm>
            <a:off x="35420" y="4365130"/>
            <a:ext cx="360000" cy="936130"/>
          </a:xfrm>
          <a:prstGeom prst="roundRect">
            <a:avLst>
              <a:gd name="adj" fmla="val 0"/>
            </a:avLst>
          </a:prstGeom>
          <a:noFill/>
          <a:ln w="38100" cap="flat" cmpd="sng" algn="ctr">
            <a:solidFill>
              <a:srgbClr val="00B0F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5" name="圆角矩形 44"/>
          <p:cNvSpPr/>
          <p:nvPr/>
        </p:nvSpPr>
        <p:spPr bwMode="auto">
          <a:xfrm>
            <a:off x="4716020" y="3645030"/>
            <a:ext cx="648090" cy="360000"/>
          </a:xfrm>
          <a:prstGeom prst="roundRect">
            <a:avLst/>
          </a:prstGeom>
          <a:noFill/>
          <a:ln w="28575"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cxnSp>
        <p:nvCxnSpPr>
          <p:cNvPr id="47" name="形状 46"/>
          <p:cNvCxnSpPr>
            <a:stCxn id="44" idx="3"/>
            <a:endCxn id="45" idx="2"/>
          </p:cNvCxnSpPr>
          <p:nvPr/>
        </p:nvCxnSpPr>
        <p:spPr bwMode="auto">
          <a:xfrm flipV="1">
            <a:off x="395420" y="4005030"/>
            <a:ext cx="4644645" cy="828165"/>
          </a:xfrm>
          <a:prstGeom prst="curvedConnector2">
            <a:avLst/>
          </a:prstGeom>
          <a:solidFill>
            <a:schemeClr val="bg1"/>
          </a:solidFill>
          <a:ln w="38100" cap="flat" cmpd="sng" algn="ctr">
            <a:solidFill>
              <a:srgbClr val="FF0000"/>
            </a:solidFill>
            <a:prstDash val="solid"/>
            <a:round/>
            <a:headEnd type="none" w="med" len="med"/>
            <a:tailEnd type="triangle" w="lg" len="lg"/>
          </a:ln>
          <a:effectLst/>
        </p:spPr>
      </p:cxnSp>
      <p:sp>
        <p:nvSpPr>
          <p:cNvPr id="49" name="圆角矩形 48"/>
          <p:cNvSpPr/>
          <p:nvPr/>
        </p:nvSpPr>
        <p:spPr bwMode="auto">
          <a:xfrm>
            <a:off x="3851900" y="3933070"/>
            <a:ext cx="864120" cy="864120"/>
          </a:xfrm>
          <a:prstGeom prst="roundRect">
            <a:avLst/>
          </a:prstGeom>
          <a:noFill/>
          <a:ln w="57150" cap="flat" cmpd="sng" algn="ctr">
            <a:solidFill>
              <a:srgbClr val="CC00FF"/>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cxnSp>
        <p:nvCxnSpPr>
          <p:cNvPr id="52" name="形状 51"/>
          <p:cNvCxnSpPr>
            <a:stCxn id="49" idx="0"/>
            <a:endCxn id="44" idx="0"/>
          </p:cNvCxnSpPr>
          <p:nvPr/>
        </p:nvCxnSpPr>
        <p:spPr bwMode="auto">
          <a:xfrm rot="16200000" flipH="1" flipV="1">
            <a:off x="2033660" y="2114830"/>
            <a:ext cx="432060" cy="4068540"/>
          </a:xfrm>
          <a:prstGeom prst="curvedConnector3">
            <a:avLst>
              <a:gd name="adj1" fmla="val -52909"/>
            </a:avLst>
          </a:prstGeom>
          <a:solidFill>
            <a:schemeClr val="bg1"/>
          </a:solidFill>
          <a:ln w="38100" cap="flat" cmpd="sng" algn="ctr">
            <a:solidFill>
              <a:srgbClr val="FF0000"/>
            </a:solidFill>
            <a:prstDash val="solid"/>
            <a:round/>
            <a:headEnd type="none" w="med" len="med"/>
            <a:tailEnd type="triangle" w="lg" len="lg"/>
          </a:ln>
          <a:effectLst/>
        </p:spPr>
      </p:cxnSp>
      <p:sp>
        <p:nvSpPr>
          <p:cNvPr id="58" name="TextBox 57"/>
          <p:cNvSpPr txBox="1"/>
          <p:nvPr/>
        </p:nvSpPr>
        <p:spPr>
          <a:xfrm>
            <a:off x="6660290" y="4005080"/>
            <a:ext cx="2483710" cy="2862322"/>
          </a:xfrm>
          <a:prstGeom prst="rect">
            <a:avLst/>
          </a:prstGeom>
          <a:solidFill>
            <a:srgbClr val="002060"/>
          </a:solidFill>
        </p:spPr>
        <p:style>
          <a:lnRef idx="1">
            <a:schemeClr val="accent6"/>
          </a:lnRef>
          <a:fillRef idx="3">
            <a:schemeClr val="accent6"/>
          </a:fillRef>
          <a:effectRef idx="2">
            <a:schemeClr val="accent6"/>
          </a:effectRef>
          <a:fontRef idx="minor">
            <a:schemeClr val="lt1"/>
          </a:fontRef>
        </p:style>
        <p:txBody>
          <a:bodyPr wrap="square" rtlCol="0">
            <a:spAutoFit/>
          </a:bodyPr>
          <a:lstStyle/>
          <a:p>
            <a:pPr algn="just">
              <a:lnSpc>
                <a:spcPct val="125000"/>
              </a:lnSpc>
              <a:spcBef>
                <a:spcPts val="0"/>
              </a:spcBef>
              <a:spcAft>
                <a:spcPts val="0"/>
              </a:spcAft>
            </a:pPr>
            <a:r>
              <a:rPr lang="zh-CN" altLang="en-US" sz="2400" dirty="0" smtClean="0">
                <a:solidFill>
                  <a:schemeClr val="bg1"/>
                </a:solidFill>
              </a:rPr>
              <a:t>系统需求：</a:t>
            </a:r>
            <a:endParaRPr lang="en-US" altLang="zh-CN" sz="2400" dirty="0" smtClean="0">
              <a:solidFill>
                <a:schemeClr val="bg1"/>
              </a:solidFill>
            </a:endParaRPr>
          </a:p>
          <a:p>
            <a:pPr algn="just">
              <a:lnSpc>
                <a:spcPct val="125000"/>
              </a:lnSpc>
              <a:spcBef>
                <a:spcPts val="0"/>
              </a:spcBef>
              <a:spcAft>
                <a:spcPts val="0"/>
              </a:spcAft>
            </a:pPr>
            <a:r>
              <a:rPr lang="zh-CN" altLang="en-US" sz="2400" dirty="0" smtClean="0">
                <a:solidFill>
                  <a:schemeClr val="bg1"/>
                </a:solidFill>
                <a:sym typeface="Wingdings 2"/>
              </a:rPr>
              <a:t></a:t>
            </a:r>
            <a:r>
              <a:rPr lang="zh-CN" altLang="en-US" sz="2400" dirty="0" smtClean="0">
                <a:solidFill>
                  <a:schemeClr val="bg1"/>
                </a:solidFill>
              </a:rPr>
              <a:t>在</a:t>
            </a:r>
            <a:r>
              <a:rPr lang="zh-CN" altLang="en-US" sz="2400" dirty="0" smtClean="0">
                <a:solidFill>
                  <a:srgbClr val="FF0000"/>
                </a:solidFill>
              </a:rPr>
              <a:t>同一周期</a:t>
            </a:r>
            <a:r>
              <a:rPr lang="zh-CN" altLang="en-US" sz="2400" dirty="0" smtClean="0">
                <a:solidFill>
                  <a:schemeClr val="bg1"/>
                </a:solidFill>
              </a:rPr>
              <a:t>完成</a:t>
            </a:r>
            <a:endParaRPr lang="en-US" altLang="zh-CN" sz="2400" dirty="0" smtClean="0">
              <a:solidFill>
                <a:schemeClr val="bg1"/>
              </a:solidFill>
            </a:endParaRPr>
          </a:p>
          <a:p>
            <a:pPr algn="just" fontAlgn="ctr">
              <a:lnSpc>
                <a:spcPct val="125000"/>
              </a:lnSpc>
              <a:spcBef>
                <a:spcPts val="0"/>
              </a:spcBef>
              <a:spcAft>
                <a:spcPts val="0"/>
              </a:spcAft>
              <a:buSzPct val="60000"/>
            </a:pPr>
            <a:r>
              <a:rPr lang="zh-CN" altLang="en-US" sz="2400" dirty="0" smtClean="0">
                <a:solidFill>
                  <a:schemeClr val="bg1"/>
                </a:solidFill>
              </a:rPr>
              <a:t>实现技巧：</a:t>
            </a:r>
            <a:endParaRPr lang="en-US" altLang="zh-CN" sz="2400" dirty="0" smtClean="0">
              <a:solidFill>
                <a:schemeClr val="bg1"/>
              </a:solidFill>
            </a:endParaRPr>
          </a:p>
          <a:p>
            <a:pPr algn="just" fontAlgn="ctr">
              <a:lnSpc>
                <a:spcPct val="125000"/>
              </a:lnSpc>
              <a:spcBef>
                <a:spcPts val="0"/>
              </a:spcBef>
              <a:spcAft>
                <a:spcPts val="0"/>
              </a:spcAft>
              <a:buSzPct val="60000"/>
            </a:pPr>
            <a:r>
              <a:rPr lang="en-US" altLang="zh-CN" sz="2400" dirty="0" smtClean="0">
                <a:solidFill>
                  <a:schemeClr val="bg1"/>
                </a:solidFill>
              </a:rPr>
              <a:t>PC/EPC/EXL</a:t>
            </a:r>
            <a:r>
              <a:rPr lang="zh-CN" altLang="en-US" sz="2400" dirty="0" smtClean="0">
                <a:solidFill>
                  <a:schemeClr val="bg1"/>
                </a:solidFill>
              </a:rPr>
              <a:t>写使能</a:t>
            </a:r>
            <a:r>
              <a:rPr lang="zh-CN" altLang="en-US" sz="2400" dirty="0" smtClean="0">
                <a:solidFill>
                  <a:srgbClr val="FF0000"/>
                </a:solidFill>
              </a:rPr>
              <a:t>同时产生</a:t>
            </a:r>
            <a:endParaRPr lang="zh-CN" altLang="en-US" sz="2400" dirty="0">
              <a:solidFill>
                <a:srgbClr val="FF0000"/>
              </a:solidFill>
            </a:endParaRPr>
          </a:p>
        </p:txBody>
      </p:sp>
      <p:sp>
        <p:nvSpPr>
          <p:cNvPr id="59" name="TextBox 58"/>
          <p:cNvSpPr txBox="1"/>
          <p:nvPr/>
        </p:nvSpPr>
        <p:spPr>
          <a:xfrm>
            <a:off x="1929821" y="4284425"/>
            <a:ext cx="550151" cy="584775"/>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sz="3200" dirty="0" smtClean="0">
                <a:solidFill>
                  <a:schemeClr val="tx1"/>
                </a:solidFill>
                <a:latin typeface="Cambria" pitchFamily="18" charset="0"/>
                <a:sym typeface="Wingdings 2"/>
              </a:rPr>
              <a:t></a:t>
            </a:r>
            <a:endParaRPr lang="zh-CN" altLang="en-US" sz="3200" dirty="0">
              <a:solidFill>
                <a:schemeClr val="tx1"/>
              </a:solidFill>
              <a:latin typeface="Cambria" pitchFamily="18" charset="0"/>
            </a:endParaRPr>
          </a:p>
        </p:txBody>
      </p:sp>
      <p:sp>
        <p:nvSpPr>
          <p:cNvPr id="60" name="TextBox 59"/>
          <p:cNvSpPr txBox="1"/>
          <p:nvPr/>
        </p:nvSpPr>
        <p:spPr>
          <a:xfrm>
            <a:off x="2797679" y="3564325"/>
            <a:ext cx="550151" cy="584775"/>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sz="3200" dirty="0" smtClean="0">
                <a:solidFill>
                  <a:schemeClr val="tx1"/>
                </a:solidFill>
                <a:latin typeface="Cambria" pitchFamily="18" charset="0"/>
                <a:sym typeface="Wingdings 2"/>
              </a:rPr>
              <a:t></a:t>
            </a:r>
            <a:endParaRPr lang="zh-CN" altLang="en-US" sz="3200" dirty="0">
              <a:solidFill>
                <a:schemeClr val="tx1"/>
              </a:solidFill>
              <a:latin typeface="Cambria" pitchFamily="18" charset="0"/>
            </a:endParaRPr>
          </a:p>
        </p:txBody>
      </p:sp>
      <p:cxnSp>
        <p:nvCxnSpPr>
          <p:cNvPr id="63" name="形状 62"/>
          <p:cNvCxnSpPr>
            <a:endCxn id="64" idx="3"/>
          </p:cNvCxnSpPr>
          <p:nvPr/>
        </p:nvCxnSpPr>
        <p:spPr bwMode="auto">
          <a:xfrm rot="5400000">
            <a:off x="6021190" y="3996090"/>
            <a:ext cx="342070" cy="216030"/>
          </a:xfrm>
          <a:prstGeom prst="curvedConnector2">
            <a:avLst/>
          </a:prstGeom>
          <a:solidFill>
            <a:schemeClr val="bg1"/>
          </a:solidFill>
          <a:ln w="38100" cap="flat" cmpd="sng" algn="ctr">
            <a:solidFill>
              <a:srgbClr val="FF0000"/>
            </a:solidFill>
            <a:prstDash val="solid"/>
            <a:round/>
            <a:headEnd type="none" w="med" len="med"/>
            <a:tailEnd type="triangle" w="lg" len="lg"/>
          </a:ln>
          <a:effectLst/>
        </p:spPr>
      </p:cxnSp>
      <p:sp>
        <p:nvSpPr>
          <p:cNvPr id="64" name="圆角矩形 63"/>
          <p:cNvSpPr/>
          <p:nvPr/>
        </p:nvSpPr>
        <p:spPr bwMode="auto">
          <a:xfrm>
            <a:off x="5508130" y="4113140"/>
            <a:ext cx="576080" cy="324000"/>
          </a:xfrm>
          <a:prstGeom prst="roundRect">
            <a:avLst/>
          </a:prstGeom>
          <a:noFill/>
          <a:ln w="28575" cap="flat" cmpd="sng" algn="ctr">
            <a:solidFill>
              <a:srgbClr val="00CC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67" name="TextBox 66"/>
          <p:cNvSpPr txBox="1"/>
          <p:nvPr/>
        </p:nvSpPr>
        <p:spPr>
          <a:xfrm>
            <a:off x="5724160" y="3356990"/>
            <a:ext cx="550151" cy="584775"/>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sz="3200" dirty="0" smtClean="0">
                <a:solidFill>
                  <a:schemeClr val="tx1"/>
                </a:solidFill>
                <a:latin typeface="Cambria" pitchFamily="18" charset="0"/>
                <a:sym typeface="Wingdings 2"/>
              </a:rPr>
              <a:t></a:t>
            </a:r>
            <a:endParaRPr lang="zh-CN" altLang="en-US" sz="3200" dirty="0">
              <a:solidFill>
                <a:schemeClr val="tx1"/>
              </a:solidFill>
              <a:latin typeface="Cambria" pitchFamily="18" charset="0"/>
            </a:endParaRPr>
          </a:p>
        </p:txBody>
      </p:sp>
      <p:sp>
        <p:nvSpPr>
          <p:cNvPr id="4" name="灯片编号占位符 3"/>
          <p:cNvSpPr>
            <a:spLocks noGrp="1"/>
          </p:cNvSpPr>
          <p:nvPr>
            <p:ph type="sldNum" sz="quarter" idx="12"/>
          </p:nvPr>
        </p:nvSpPr>
        <p:spPr/>
        <p:txBody>
          <a:bodyPr/>
          <a:lstStyle/>
          <a:p>
            <a:pPr>
              <a:defRPr/>
            </a:pPr>
            <a:fld id="{CCAB7470-36C3-48E9-9C61-02DD9BA30DA6}" type="slidenum">
              <a:rPr lang="en-US" altLang="zh-CN" smtClean="0"/>
              <a:pPr>
                <a:defRPr/>
              </a:pPr>
              <a:t>19</a:t>
            </a:fld>
            <a:endParaRPr lang="en-US" altLang="zh-CN" dirty="0"/>
          </a:p>
        </p:txBody>
      </p:sp>
    </p:spTree>
    <p:extLst>
      <p:ext uri="{BB962C8B-B14F-4D97-AF65-F5344CB8AC3E}">
        <p14:creationId xmlns:p14="http://schemas.microsoft.com/office/powerpoint/2010/main" val="2511802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en-US" altLang="zh-CN" dirty="0" smtClean="0">
                <a:solidFill>
                  <a:srgbClr val="FF0000"/>
                </a:solidFill>
              </a:rPr>
              <a:t>MIPS</a:t>
            </a:r>
            <a:r>
              <a:rPr lang="zh-CN" altLang="en-US" dirty="0" smtClean="0">
                <a:solidFill>
                  <a:srgbClr val="FF0000"/>
                </a:solidFill>
              </a:rPr>
              <a:t>中断</a:t>
            </a:r>
            <a:r>
              <a:rPr lang="en-US" altLang="zh-CN" dirty="0" smtClean="0">
                <a:solidFill>
                  <a:srgbClr val="FF0000"/>
                </a:solidFill>
              </a:rPr>
              <a:t>/</a:t>
            </a:r>
            <a:r>
              <a:rPr lang="zh-CN" altLang="en-US" dirty="0" smtClean="0">
                <a:solidFill>
                  <a:srgbClr val="FF0000"/>
                </a:solidFill>
              </a:rPr>
              <a:t>异常</a:t>
            </a:r>
            <a:endParaRPr lang="en-US" altLang="zh-CN" dirty="0">
              <a:solidFill>
                <a:srgbClr val="FF0000"/>
              </a:solidFill>
            </a:endParaRPr>
          </a:p>
          <a:p>
            <a:r>
              <a:rPr lang="zh-CN" altLang="en-US" dirty="0" smtClean="0"/>
              <a:t>支持中断</a:t>
            </a:r>
            <a:r>
              <a:rPr lang="en-US" altLang="zh-CN" dirty="0" smtClean="0"/>
              <a:t>/</a:t>
            </a:r>
            <a:r>
              <a:rPr lang="zh-CN" altLang="en-US" dirty="0" smtClean="0"/>
              <a:t>异常的数据通路</a:t>
            </a:r>
            <a:endParaRPr lang="en-US" altLang="zh-CN" dirty="0" smtClean="0"/>
          </a:p>
          <a:p>
            <a:r>
              <a:rPr lang="zh-CN" altLang="en-US" dirty="0" smtClean="0"/>
              <a:t>软硬件配合的中断响应机制</a:t>
            </a:r>
            <a:endParaRPr lang="en-US" altLang="zh-CN" dirty="0" smtClean="0"/>
          </a:p>
          <a:p>
            <a:r>
              <a:rPr lang="en-US" altLang="zh-CN" dirty="0" smtClean="0"/>
              <a:t>CP0</a:t>
            </a:r>
            <a:r>
              <a:rPr lang="zh-CN" altLang="en-US" dirty="0" smtClean="0"/>
              <a:t>设计</a:t>
            </a:r>
            <a:endParaRPr lang="en-US" altLang="zh-CN" dirty="0" smtClean="0"/>
          </a:p>
        </p:txBody>
      </p:sp>
      <p:sp>
        <p:nvSpPr>
          <p:cNvPr id="20483" name="标题 2"/>
          <p:cNvSpPr>
            <a:spLocks noGrp="1"/>
          </p:cNvSpPr>
          <p:nvPr>
            <p:ph type="title"/>
          </p:nvPr>
        </p:nvSpPr>
        <p:spPr/>
        <p:txBody>
          <a:bodyPr/>
          <a:lstStyle/>
          <a:p>
            <a:pPr algn="l"/>
            <a:r>
              <a:rPr lang="zh-CN" altLang="en-US" dirty="0" smtClean="0"/>
              <a:t>提纲</a:t>
            </a:r>
          </a:p>
        </p:txBody>
      </p:sp>
      <p:sp>
        <p:nvSpPr>
          <p:cNvPr id="2" name="灯片编号占位符 1"/>
          <p:cNvSpPr>
            <a:spLocks noGrp="1"/>
          </p:cNvSpPr>
          <p:nvPr>
            <p:ph type="sldNum" sz="quarter" idx="12"/>
          </p:nvPr>
        </p:nvSpPr>
        <p:spPr/>
        <p:txBody>
          <a:bodyPr/>
          <a:lstStyle/>
          <a:p>
            <a:pPr>
              <a:defRPr/>
            </a:pPr>
            <a:fld id="{CCAB7470-36C3-48E9-9C61-02DD9BA30DA6}" type="slidenum">
              <a:rPr lang="en-US" altLang="zh-CN" smtClean="0"/>
              <a:pPr>
                <a:defRPr/>
              </a:pPr>
              <a:t>2</a:t>
            </a:fld>
            <a:endParaRPr lang="en-US" altLang="zh-CN" dirty="0"/>
          </a:p>
        </p:txBody>
      </p:sp>
    </p:spTree>
    <p:extLst>
      <p:ext uri="{BB962C8B-B14F-4D97-AF65-F5344CB8AC3E}">
        <p14:creationId xmlns:p14="http://schemas.microsoft.com/office/powerpoint/2010/main" val="653347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8678287" cy="5884439"/>
          </a:xfrm>
          <a:solidFill>
            <a:schemeClr val="bg1"/>
          </a:solidFill>
        </p:spPr>
        <p:txBody>
          <a:bodyPr/>
          <a:lstStyle/>
          <a:p>
            <a:r>
              <a:rPr lang="zh-CN" altLang="en-US" dirty="0">
                <a:solidFill>
                  <a:srgbClr val="000000"/>
                </a:solidFill>
              </a:rPr>
              <a:t>框架结构：保存现场、中断处理、恢复</a:t>
            </a:r>
            <a:r>
              <a:rPr lang="zh-CN" altLang="en-US" dirty="0" smtClean="0">
                <a:solidFill>
                  <a:srgbClr val="000000"/>
                </a:solidFill>
              </a:rPr>
              <a:t>现场、中断返回</a:t>
            </a:r>
            <a:endParaRPr lang="en-US" altLang="zh-CN" dirty="0">
              <a:solidFill>
                <a:srgbClr val="000000"/>
              </a:solidFill>
            </a:endParaRPr>
          </a:p>
          <a:p>
            <a:r>
              <a:rPr lang="en-US" altLang="zh-CN" dirty="0" smtClean="0">
                <a:solidFill>
                  <a:srgbClr val="000000"/>
                </a:solidFill>
              </a:rPr>
              <a:t>1</a:t>
            </a:r>
            <a:r>
              <a:rPr lang="zh-CN" altLang="en-US" dirty="0" smtClean="0">
                <a:solidFill>
                  <a:srgbClr val="000000"/>
                </a:solidFill>
              </a:rPr>
              <a:t>、保存现场</a:t>
            </a:r>
            <a:endParaRPr lang="en-US" altLang="zh-CN" dirty="0" smtClean="0">
              <a:solidFill>
                <a:srgbClr val="000000"/>
              </a:solidFill>
            </a:endParaRPr>
          </a:p>
          <a:p>
            <a:pPr lvl="1"/>
            <a:r>
              <a:rPr lang="zh-CN" altLang="en-US" dirty="0" smtClean="0">
                <a:solidFill>
                  <a:srgbClr val="000000"/>
                </a:solidFill>
              </a:rPr>
              <a:t>将所有寄存器都保存在堆栈中</a:t>
            </a:r>
            <a:endParaRPr lang="en-US" altLang="zh-CN" dirty="0" smtClean="0">
              <a:solidFill>
                <a:srgbClr val="000000"/>
              </a:solidFill>
            </a:endParaRPr>
          </a:p>
          <a:p>
            <a:r>
              <a:rPr lang="en-US" altLang="zh-CN" dirty="0" smtClean="0">
                <a:solidFill>
                  <a:srgbClr val="000000"/>
                </a:solidFill>
              </a:rPr>
              <a:t>2</a:t>
            </a:r>
            <a:r>
              <a:rPr lang="zh-CN" altLang="en-US" dirty="0" smtClean="0">
                <a:solidFill>
                  <a:srgbClr val="000000"/>
                </a:solidFill>
              </a:rPr>
              <a:t>、中断处理</a:t>
            </a:r>
            <a:endParaRPr lang="en-US" altLang="zh-CN" dirty="0" smtClean="0">
              <a:solidFill>
                <a:srgbClr val="000000"/>
              </a:solidFill>
            </a:endParaRPr>
          </a:p>
          <a:p>
            <a:pPr lvl="1"/>
            <a:r>
              <a:rPr lang="zh-CN" altLang="en-US" dirty="0" smtClean="0">
                <a:solidFill>
                  <a:srgbClr val="000000"/>
                </a:solidFill>
              </a:rPr>
              <a:t>读取特殊寄存器了解哪个硬件中断发生</a:t>
            </a:r>
            <a:endParaRPr lang="en-US" altLang="zh-CN" dirty="0" smtClean="0">
              <a:solidFill>
                <a:srgbClr val="000000"/>
              </a:solidFill>
            </a:endParaRPr>
          </a:p>
          <a:p>
            <a:pPr lvl="1"/>
            <a:r>
              <a:rPr lang="zh-CN" altLang="en-US" dirty="0" smtClean="0">
                <a:solidFill>
                  <a:srgbClr val="000000"/>
                </a:solidFill>
              </a:rPr>
              <a:t>执行对应的处理策略</a:t>
            </a:r>
            <a:endParaRPr lang="en-US" altLang="zh-CN" dirty="0" smtClean="0">
              <a:solidFill>
                <a:srgbClr val="000000"/>
              </a:solidFill>
            </a:endParaRPr>
          </a:p>
          <a:p>
            <a:r>
              <a:rPr lang="en-US" altLang="zh-CN" dirty="0" smtClean="0">
                <a:solidFill>
                  <a:srgbClr val="000000"/>
                </a:solidFill>
              </a:rPr>
              <a:t>3</a:t>
            </a:r>
            <a:r>
              <a:rPr lang="zh-CN" altLang="en-US" dirty="0" smtClean="0">
                <a:solidFill>
                  <a:srgbClr val="000000"/>
                </a:solidFill>
              </a:rPr>
              <a:t>、恢复现场</a:t>
            </a:r>
            <a:endParaRPr lang="en-US" altLang="zh-CN" dirty="0">
              <a:solidFill>
                <a:srgbClr val="000000"/>
              </a:solidFill>
            </a:endParaRPr>
          </a:p>
          <a:p>
            <a:pPr lvl="1"/>
            <a:r>
              <a:rPr lang="zh-CN" altLang="en-US" dirty="0">
                <a:solidFill>
                  <a:srgbClr val="000000"/>
                </a:solidFill>
              </a:rPr>
              <a:t>从堆栈中</a:t>
            </a:r>
            <a:r>
              <a:rPr lang="zh-CN" altLang="en-US" dirty="0" smtClean="0">
                <a:solidFill>
                  <a:srgbClr val="000000"/>
                </a:solidFill>
              </a:rPr>
              <a:t>恢复所有寄存器</a:t>
            </a:r>
            <a:endParaRPr lang="en-US" altLang="zh-CN" dirty="0" smtClean="0">
              <a:solidFill>
                <a:srgbClr val="000000"/>
              </a:solidFill>
            </a:endParaRPr>
          </a:p>
          <a:p>
            <a:r>
              <a:rPr lang="en-US" altLang="zh-CN" dirty="0" smtClean="0">
                <a:solidFill>
                  <a:srgbClr val="000000"/>
                </a:solidFill>
              </a:rPr>
              <a:t>4</a:t>
            </a:r>
            <a:r>
              <a:rPr lang="zh-CN" altLang="en-US" dirty="0" smtClean="0">
                <a:solidFill>
                  <a:srgbClr val="000000"/>
                </a:solidFill>
              </a:rPr>
              <a:t>、中断返回</a:t>
            </a:r>
            <a:endParaRPr lang="en-US" altLang="zh-CN" dirty="0" smtClean="0">
              <a:solidFill>
                <a:srgbClr val="000000"/>
              </a:solidFill>
            </a:endParaRPr>
          </a:p>
          <a:p>
            <a:pPr lvl="1"/>
            <a:r>
              <a:rPr lang="zh-CN" altLang="en-US" dirty="0" smtClean="0">
                <a:solidFill>
                  <a:srgbClr val="000000"/>
                </a:solidFill>
              </a:rPr>
              <a:t>执行</a:t>
            </a:r>
            <a:r>
              <a:rPr lang="en-US" altLang="zh-CN" dirty="0" err="1" smtClean="0">
                <a:solidFill>
                  <a:srgbClr val="000000"/>
                </a:solidFill>
              </a:rPr>
              <a:t>eret</a:t>
            </a:r>
            <a:r>
              <a:rPr lang="zh-CN" altLang="en-US" dirty="0" smtClean="0">
                <a:solidFill>
                  <a:srgbClr val="000000"/>
                </a:solidFill>
              </a:rPr>
              <a:t>指令</a:t>
            </a:r>
            <a:endParaRPr lang="en-US" altLang="zh-CN" dirty="0" smtClean="0">
              <a:solidFill>
                <a:srgbClr val="000000"/>
              </a:solidFill>
            </a:endParaRPr>
          </a:p>
        </p:txBody>
      </p:sp>
      <p:sp>
        <p:nvSpPr>
          <p:cNvPr id="3" name="标题 2"/>
          <p:cNvSpPr>
            <a:spLocks noGrp="1"/>
          </p:cNvSpPr>
          <p:nvPr>
            <p:ph type="title"/>
          </p:nvPr>
        </p:nvSpPr>
        <p:spPr/>
        <p:txBody>
          <a:bodyPr/>
          <a:lstStyle/>
          <a:p>
            <a:r>
              <a:rPr lang="zh-CN" altLang="en-US" dirty="0" smtClean="0"/>
              <a:t>中断响应机制：中断服务程序</a:t>
            </a:r>
            <a:endParaRPr lang="zh-CN" altLang="en-US" dirty="0"/>
          </a:p>
        </p:txBody>
      </p:sp>
      <p:sp>
        <p:nvSpPr>
          <p:cNvPr id="5" name="TextBox 4"/>
          <p:cNvSpPr txBox="1"/>
          <p:nvPr/>
        </p:nvSpPr>
        <p:spPr>
          <a:xfrm>
            <a:off x="5455867" y="4509150"/>
            <a:ext cx="3647152" cy="1200329"/>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pPr algn="just"/>
            <a:r>
              <a:rPr lang="en-US" altLang="zh-CN" b="0" dirty="0" smtClean="0"/>
              <a:t>1</a:t>
            </a:r>
            <a:r>
              <a:rPr lang="en-US" altLang="zh-CN" b="0" dirty="0"/>
              <a:t>/</a:t>
            </a:r>
            <a:r>
              <a:rPr lang="en-US" altLang="zh-CN" b="0" dirty="0" smtClean="0"/>
              <a:t>3/4</a:t>
            </a:r>
            <a:r>
              <a:rPr lang="zh-CN" altLang="en-US" b="0" dirty="0" smtClean="0"/>
              <a:t>：通用架构</a:t>
            </a:r>
            <a:endParaRPr lang="en-US" altLang="zh-CN" b="0" dirty="0" smtClean="0"/>
          </a:p>
          <a:p>
            <a:pPr algn="just"/>
            <a:r>
              <a:rPr lang="en-US" altLang="zh-CN" b="0" dirty="0" smtClean="0"/>
              <a:t>2</a:t>
            </a:r>
            <a:r>
              <a:rPr lang="zh-CN" altLang="en-US" b="0" dirty="0" smtClean="0"/>
              <a:t>：针对</a:t>
            </a:r>
            <a:r>
              <a:rPr lang="zh-CN" altLang="en-US" b="0" dirty="0"/>
              <a:t>具体</a:t>
            </a:r>
            <a:r>
              <a:rPr lang="zh-CN" altLang="en-US" b="0" dirty="0" smtClean="0"/>
              <a:t>设备</a:t>
            </a:r>
            <a:endParaRPr lang="zh-CN" altLang="en-US" b="0" dirty="0"/>
          </a:p>
        </p:txBody>
      </p:sp>
      <p:sp>
        <p:nvSpPr>
          <p:cNvPr id="4" name="左箭头 3"/>
          <p:cNvSpPr/>
          <p:nvPr/>
        </p:nvSpPr>
        <p:spPr bwMode="auto">
          <a:xfrm rot="20251843">
            <a:off x="3057602" y="6084388"/>
            <a:ext cx="792110" cy="430187"/>
          </a:xfrm>
          <a:prstGeom prst="leftArrow">
            <a:avLst>
              <a:gd name="adj1" fmla="val 44608"/>
              <a:gd name="adj2" fmla="val 50000"/>
            </a:avLst>
          </a:prstGeom>
          <a:solidFill>
            <a:srgbClr val="FF0000"/>
          </a:solidFill>
          <a:ln>
            <a:noFill/>
            <a:headEnd type="none" w="med" len="med"/>
            <a:tailEnd type="triangle" w="lg" len="lg"/>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6" name="灯片编号占位符 5"/>
          <p:cNvSpPr>
            <a:spLocks noGrp="1"/>
          </p:cNvSpPr>
          <p:nvPr>
            <p:ph type="sldNum" sz="quarter" idx="12"/>
          </p:nvPr>
        </p:nvSpPr>
        <p:spPr/>
        <p:txBody>
          <a:bodyPr/>
          <a:lstStyle/>
          <a:p>
            <a:pPr>
              <a:defRPr/>
            </a:pPr>
            <a:fld id="{CCAB7470-36C3-48E9-9C61-02DD9BA30DA6}" type="slidenum">
              <a:rPr lang="en-US" altLang="zh-CN" smtClean="0"/>
              <a:pPr>
                <a:defRPr/>
              </a:pPr>
              <a:t>20</a:t>
            </a:fld>
            <a:endParaRPr lang="en-US" altLang="zh-CN" dirty="0"/>
          </a:p>
        </p:txBody>
      </p:sp>
    </p:spTree>
    <p:extLst>
      <p:ext uri="{BB962C8B-B14F-4D97-AF65-F5344CB8AC3E}">
        <p14:creationId xmlns:p14="http://schemas.microsoft.com/office/powerpoint/2010/main" val="2511802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2" cstate="print"/>
          <a:srcRect/>
          <a:stretch>
            <a:fillRect/>
          </a:stretch>
        </p:blipFill>
        <p:spPr bwMode="auto">
          <a:xfrm>
            <a:off x="35370" y="3708248"/>
            <a:ext cx="6300000" cy="3105222"/>
          </a:xfrm>
          <a:prstGeom prst="rect">
            <a:avLst/>
          </a:prstGeom>
          <a:noFill/>
          <a:ln w="9525">
            <a:noFill/>
            <a:miter lim="800000"/>
            <a:headEnd/>
            <a:tailEnd/>
          </a:ln>
        </p:spPr>
      </p:pic>
      <p:sp>
        <p:nvSpPr>
          <p:cNvPr id="2" name="内容占位符 1"/>
          <p:cNvSpPr>
            <a:spLocks noGrp="1"/>
          </p:cNvSpPr>
          <p:nvPr>
            <p:ph idx="1"/>
          </p:nvPr>
        </p:nvSpPr>
        <p:spPr>
          <a:xfrm>
            <a:off x="214313" y="765175"/>
            <a:ext cx="8678287" cy="1871715"/>
          </a:xfrm>
          <a:solidFill>
            <a:schemeClr val="bg1"/>
          </a:solidFill>
        </p:spPr>
        <p:txBody>
          <a:bodyPr/>
          <a:lstStyle/>
          <a:p>
            <a:r>
              <a:rPr lang="zh-CN" altLang="en-US" sz="2800" dirty="0" smtClean="0"/>
              <a:t>恢复</a:t>
            </a:r>
            <a:r>
              <a:rPr lang="en-US" altLang="zh-CN" sz="2800" dirty="0" smtClean="0"/>
              <a:t>PC</a:t>
            </a:r>
            <a:r>
              <a:rPr lang="zh-CN" altLang="en-US" sz="2800" dirty="0" smtClean="0"/>
              <a:t>，开中断</a:t>
            </a:r>
            <a:endParaRPr lang="en-US" altLang="zh-CN" sz="2800" dirty="0" smtClean="0"/>
          </a:p>
          <a:p>
            <a:r>
              <a:rPr lang="zh-CN" altLang="en-US" sz="2800" dirty="0" smtClean="0">
                <a:solidFill>
                  <a:srgbClr val="000000"/>
                </a:solidFill>
                <a:sym typeface="Wingdings 2"/>
              </a:rPr>
              <a:t>恢复</a:t>
            </a:r>
            <a:r>
              <a:rPr lang="en-US" altLang="zh-CN" sz="2800" dirty="0" smtClean="0">
                <a:solidFill>
                  <a:srgbClr val="000000"/>
                </a:solidFill>
                <a:sym typeface="Wingdings 2"/>
              </a:rPr>
              <a:t>PC</a:t>
            </a:r>
            <a:r>
              <a:rPr lang="zh-CN" altLang="en-US" sz="2800" dirty="0" smtClean="0">
                <a:solidFill>
                  <a:srgbClr val="000000"/>
                </a:solidFill>
              </a:rPr>
              <a:t>：将</a:t>
            </a:r>
            <a:r>
              <a:rPr lang="en-US" altLang="zh-CN" sz="2800" dirty="0" smtClean="0">
                <a:solidFill>
                  <a:srgbClr val="000000"/>
                </a:solidFill>
              </a:rPr>
              <a:t>EPC</a:t>
            </a:r>
            <a:r>
              <a:rPr lang="zh-CN" altLang="en-US" sz="2800" dirty="0" smtClean="0">
                <a:solidFill>
                  <a:srgbClr val="000000"/>
                </a:solidFill>
              </a:rPr>
              <a:t>写入</a:t>
            </a:r>
            <a:r>
              <a:rPr lang="en-US" altLang="zh-CN" sz="2800" dirty="0" smtClean="0">
                <a:solidFill>
                  <a:srgbClr val="000000"/>
                </a:solidFill>
              </a:rPr>
              <a:t>PC</a:t>
            </a:r>
            <a:endParaRPr lang="en-US" altLang="zh-CN" sz="2800" dirty="0">
              <a:solidFill>
                <a:srgbClr val="000000"/>
              </a:solidFill>
            </a:endParaRPr>
          </a:p>
          <a:p>
            <a:r>
              <a:rPr lang="zh-CN" altLang="en-US" sz="2800" dirty="0" smtClean="0">
                <a:solidFill>
                  <a:srgbClr val="000000"/>
                </a:solidFill>
                <a:sym typeface="Wingdings 2"/>
              </a:rPr>
              <a:t>开中断：清除</a:t>
            </a:r>
            <a:r>
              <a:rPr lang="en-US" altLang="zh-CN" sz="2800" dirty="0" smtClean="0">
                <a:solidFill>
                  <a:srgbClr val="000000"/>
                </a:solidFill>
                <a:sym typeface="Wingdings 2"/>
              </a:rPr>
              <a:t>EXL</a:t>
            </a:r>
            <a:r>
              <a:rPr lang="zh-CN" altLang="en-US" sz="2800" dirty="0" smtClean="0">
                <a:solidFill>
                  <a:srgbClr val="000000"/>
                </a:solidFill>
              </a:rPr>
              <a:t>，允许再次产生</a:t>
            </a:r>
            <a:endParaRPr lang="en-US" altLang="zh-CN" sz="2800" dirty="0">
              <a:solidFill>
                <a:srgbClr val="000000"/>
              </a:solidFill>
            </a:endParaRPr>
          </a:p>
        </p:txBody>
      </p:sp>
      <p:sp>
        <p:nvSpPr>
          <p:cNvPr id="3" name="标题 2"/>
          <p:cNvSpPr>
            <a:spLocks noGrp="1"/>
          </p:cNvSpPr>
          <p:nvPr>
            <p:ph type="title"/>
          </p:nvPr>
        </p:nvSpPr>
        <p:spPr/>
        <p:txBody>
          <a:bodyPr/>
          <a:lstStyle/>
          <a:p>
            <a:r>
              <a:rPr lang="zh-CN" altLang="en-US" dirty="0" smtClean="0"/>
              <a:t>中断响应机制：</a:t>
            </a:r>
            <a:r>
              <a:rPr lang="en-US" altLang="zh-CN" dirty="0" smtClean="0"/>
              <a:t>ERET</a:t>
            </a:r>
            <a:r>
              <a:rPr lang="zh-CN" altLang="en-US" dirty="0" smtClean="0"/>
              <a:t>指令</a:t>
            </a:r>
            <a:endParaRPr lang="zh-CN" altLang="en-US" dirty="0"/>
          </a:p>
        </p:txBody>
      </p:sp>
      <p:sp>
        <p:nvSpPr>
          <p:cNvPr id="8" name="圆角矩形 7"/>
          <p:cNvSpPr/>
          <p:nvPr/>
        </p:nvSpPr>
        <p:spPr bwMode="auto">
          <a:xfrm>
            <a:off x="107380" y="4365130"/>
            <a:ext cx="360050" cy="936130"/>
          </a:xfrm>
          <a:prstGeom prst="roundRect">
            <a:avLst>
              <a:gd name="adj" fmla="val 0"/>
            </a:avLst>
          </a:prstGeom>
          <a:noFill/>
          <a:ln w="38100" cap="flat" cmpd="sng" algn="ctr">
            <a:solidFill>
              <a:srgbClr val="00B0F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9" name="圆角矩形 8"/>
          <p:cNvSpPr/>
          <p:nvPr/>
        </p:nvSpPr>
        <p:spPr bwMode="auto">
          <a:xfrm>
            <a:off x="4644010" y="3645030"/>
            <a:ext cx="648090" cy="360000"/>
          </a:xfrm>
          <a:prstGeom prst="roundRect">
            <a:avLst/>
          </a:prstGeom>
          <a:noFill/>
          <a:ln w="28575"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cxnSp>
        <p:nvCxnSpPr>
          <p:cNvPr id="12" name="形状 51"/>
          <p:cNvCxnSpPr>
            <a:stCxn id="9" idx="0"/>
            <a:endCxn id="8" idx="0"/>
          </p:cNvCxnSpPr>
          <p:nvPr/>
        </p:nvCxnSpPr>
        <p:spPr bwMode="auto">
          <a:xfrm rot="16200000" flipH="1" flipV="1">
            <a:off x="2267680" y="1664755"/>
            <a:ext cx="720100" cy="4680650"/>
          </a:xfrm>
          <a:prstGeom prst="curvedConnector3">
            <a:avLst>
              <a:gd name="adj1" fmla="val -31746"/>
            </a:avLst>
          </a:prstGeom>
          <a:solidFill>
            <a:schemeClr val="bg1"/>
          </a:solidFill>
          <a:ln w="38100" cap="flat" cmpd="sng" algn="ctr">
            <a:solidFill>
              <a:srgbClr val="FF0000"/>
            </a:solidFill>
            <a:prstDash val="solid"/>
            <a:round/>
            <a:headEnd type="none" w="med" len="med"/>
            <a:tailEnd type="triangle" w="lg" len="lg"/>
          </a:ln>
          <a:effectLst/>
        </p:spPr>
      </p:cxnSp>
      <p:sp>
        <p:nvSpPr>
          <p:cNvPr id="14" name="TextBox 13"/>
          <p:cNvSpPr txBox="1"/>
          <p:nvPr/>
        </p:nvSpPr>
        <p:spPr>
          <a:xfrm>
            <a:off x="2797679" y="3276285"/>
            <a:ext cx="550151" cy="584775"/>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sz="3200" dirty="0" smtClean="0">
                <a:solidFill>
                  <a:schemeClr val="tx1"/>
                </a:solidFill>
                <a:latin typeface="Cambria" pitchFamily="18" charset="0"/>
                <a:sym typeface="Wingdings 2"/>
              </a:rPr>
              <a:t></a:t>
            </a:r>
            <a:endParaRPr lang="zh-CN" altLang="en-US" sz="3200" dirty="0">
              <a:solidFill>
                <a:schemeClr val="tx1"/>
              </a:solidFill>
              <a:latin typeface="Cambria" pitchFamily="18" charset="0"/>
            </a:endParaRPr>
          </a:p>
        </p:txBody>
      </p:sp>
      <p:cxnSp>
        <p:nvCxnSpPr>
          <p:cNvPr id="15" name="形状 62"/>
          <p:cNvCxnSpPr>
            <a:endCxn id="16" idx="3"/>
          </p:cNvCxnSpPr>
          <p:nvPr/>
        </p:nvCxnSpPr>
        <p:spPr bwMode="auto">
          <a:xfrm rot="10800000" flipV="1">
            <a:off x="6156220" y="3897110"/>
            <a:ext cx="648090" cy="378030"/>
          </a:xfrm>
          <a:prstGeom prst="curvedConnector3">
            <a:avLst>
              <a:gd name="adj1" fmla="val 50000"/>
            </a:avLst>
          </a:prstGeom>
          <a:solidFill>
            <a:schemeClr val="bg1"/>
          </a:solidFill>
          <a:ln w="38100" cap="flat" cmpd="sng" algn="ctr">
            <a:solidFill>
              <a:srgbClr val="FF0000"/>
            </a:solidFill>
            <a:prstDash val="solid"/>
            <a:round/>
            <a:headEnd type="none" w="med" len="med"/>
            <a:tailEnd type="triangle" w="lg" len="lg"/>
          </a:ln>
          <a:effectLst/>
        </p:spPr>
      </p:cxnSp>
      <p:sp>
        <p:nvSpPr>
          <p:cNvPr id="16" name="圆角矩形 15"/>
          <p:cNvSpPr/>
          <p:nvPr/>
        </p:nvSpPr>
        <p:spPr bwMode="auto">
          <a:xfrm>
            <a:off x="5508130" y="4113140"/>
            <a:ext cx="648090" cy="324000"/>
          </a:xfrm>
          <a:prstGeom prst="roundRect">
            <a:avLst/>
          </a:prstGeom>
          <a:noFill/>
          <a:ln w="28575" cap="flat" cmpd="sng" algn="ctr">
            <a:solidFill>
              <a:srgbClr val="00CC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21" name="TextBox 20"/>
          <p:cNvSpPr txBox="1"/>
          <p:nvPr/>
        </p:nvSpPr>
        <p:spPr>
          <a:xfrm>
            <a:off x="5962139" y="3420305"/>
            <a:ext cx="1922321" cy="584775"/>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sz="3200" dirty="0" smtClean="0">
                <a:solidFill>
                  <a:schemeClr val="tx1"/>
                </a:solidFill>
                <a:latin typeface="Cambria" pitchFamily="18" charset="0"/>
                <a:sym typeface="Wingdings 2"/>
              </a:rPr>
              <a:t></a:t>
            </a:r>
            <a:r>
              <a:rPr lang="en-US" altLang="zh-CN" sz="3200" b="0" dirty="0" smtClean="0">
                <a:solidFill>
                  <a:schemeClr val="tx1"/>
                </a:solidFill>
                <a:latin typeface="Cambria" pitchFamily="18" charset="0"/>
                <a:sym typeface="Wingdings 2"/>
              </a:rPr>
              <a:t>EXL</a:t>
            </a:r>
            <a:r>
              <a:rPr lang="zh-CN" altLang="en-US" sz="3200" b="0" dirty="0" smtClean="0">
                <a:solidFill>
                  <a:schemeClr val="tx1"/>
                </a:solidFill>
                <a:latin typeface="Cambria" pitchFamily="18" charset="0"/>
                <a:sym typeface="Wingdings 2"/>
              </a:rPr>
              <a:t>清</a:t>
            </a:r>
            <a:r>
              <a:rPr lang="en-US" altLang="zh-CN" sz="3200" b="0" dirty="0" smtClean="0">
                <a:solidFill>
                  <a:schemeClr val="tx1"/>
                </a:solidFill>
                <a:latin typeface="Cambria" pitchFamily="18" charset="0"/>
                <a:sym typeface="Wingdings 2"/>
              </a:rPr>
              <a:t>0</a:t>
            </a:r>
            <a:endParaRPr lang="zh-CN" altLang="en-US" sz="3200" b="0" dirty="0">
              <a:solidFill>
                <a:schemeClr val="tx1"/>
              </a:solidFill>
              <a:latin typeface="Cambria" pitchFamily="18" charset="0"/>
            </a:endParaRPr>
          </a:p>
        </p:txBody>
      </p:sp>
      <p:sp>
        <p:nvSpPr>
          <p:cNvPr id="4" name="灯片编号占位符 3"/>
          <p:cNvSpPr>
            <a:spLocks noGrp="1"/>
          </p:cNvSpPr>
          <p:nvPr>
            <p:ph type="sldNum" sz="quarter" idx="12"/>
          </p:nvPr>
        </p:nvSpPr>
        <p:spPr/>
        <p:txBody>
          <a:bodyPr/>
          <a:lstStyle/>
          <a:p>
            <a:pPr>
              <a:defRPr/>
            </a:pPr>
            <a:fld id="{CCAB7470-36C3-48E9-9C61-02DD9BA30DA6}" type="slidenum">
              <a:rPr lang="en-US" altLang="zh-CN" smtClean="0"/>
              <a:pPr>
                <a:defRPr/>
              </a:pPr>
              <a:t>21</a:t>
            </a:fld>
            <a:endParaRPr lang="en-US" altLang="zh-CN" dirty="0"/>
          </a:p>
        </p:txBody>
      </p:sp>
    </p:spTree>
    <p:extLst>
      <p:ext uri="{BB962C8B-B14F-4D97-AF65-F5344CB8AC3E}">
        <p14:creationId xmlns:p14="http://schemas.microsoft.com/office/powerpoint/2010/main" val="541576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示例：执行到</a:t>
            </a:r>
            <a:r>
              <a:rPr lang="en-US" altLang="zh-CN" dirty="0" smtClean="0"/>
              <a:t>0xA0000024</a:t>
            </a:r>
            <a:r>
              <a:rPr lang="zh-CN" altLang="en-US" dirty="0" smtClean="0"/>
              <a:t>时发生中断</a:t>
            </a:r>
            <a:endParaRPr lang="zh-CN" altLang="en-US" dirty="0"/>
          </a:p>
        </p:txBody>
      </p:sp>
      <p:graphicFrame>
        <p:nvGraphicFramePr>
          <p:cNvPr id="75" name="表格 74"/>
          <p:cNvGraphicFramePr>
            <a:graphicFrameLocks noGrp="1"/>
          </p:cNvGraphicFramePr>
          <p:nvPr>
            <p:extLst>
              <p:ext uri="{D42A27DB-BD31-4B8C-83A1-F6EECF244321}">
                <p14:modId xmlns:p14="http://schemas.microsoft.com/office/powerpoint/2010/main" val="2137660400"/>
              </p:ext>
            </p:extLst>
          </p:nvPr>
        </p:nvGraphicFramePr>
        <p:xfrm>
          <a:off x="816542" y="836640"/>
          <a:ext cx="3168000" cy="4450080"/>
        </p:xfrm>
        <a:graphic>
          <a:graphicData uri="http://schemas.openxmlformats.org/drawingml/2006/table">
            <a:tbl>
              <a:tblPr firstRow="1" bandRow="1"/>
              <a:tblGrid>
                <a:gridCol w="1260000"/>
                <a:gridCol w="1908000"/>
              </a:tblGrid>
              <a:tr h="370840">
                <a:tc>
                  <a:txBody>
                    <a:bodyPr/>
                    <a:lstStyle>
                      <a:lvl1pPr marL="0" algn="l" defTabSz="914400" rtl="0" eaLnBrk="1" latinLnBrk="0" hangingPunct="1">
                        <a:defRPr sz="1800" b="1" kern="1200">
                          <a:solidFill>
                            <a:schemeClr val="lt1"/>
                          </a:solidFill>
                          <a:latin typeface="Calibri" panose="020F0502020204030204"/>
                          <a:ea typeface=""/>
                          <a:cs typeface=""/>
                        </a:defRPr>
                      </a:lvl1pPr>
                      <a:lvl2pPr marL="457200" algn="l" defTabSz="914400" rtl="0" eaLnBrk="1" latinLnBrk="0" hangingPunct="1">
                        <a:defRPr sz="1800" b="1" kern="1200">
                          <a:solidFill>
                            <a:schemeClr val="lt1"/>
                          </a:solidFill>
                          <a:latin typeface="Calibri" panose="020F0502020204030204"/>
                          <a:ea typeface=""/>
                          <a:cs typeface=""/>
                        </a:defRPr>
                      </a:lvl2pPr>
                      <a:lvl3pPr marL="914400" algn="l" defTabSz="914400" rtl="0" eaLnBrk="1" latinLnBrk="0" hangingPunct="1">
                        <a:defRPr sz="1800" b="1" kern="1200">
                          <a:solidFill>
                            <a:schemeClr val="lt1"/>
                          </a:solidFill>
                          <a:latin typeface="Calibri" panose="020F0502020204030204"/>
                          <a:ea typeface=""/>
                          <a:cs typeface=""/>
                        </a:defRPr>
                      </a:lvl3pPr>
                      <a:lvl4pPr marL="1371600" algn="l" defTabSz="914400" rtl="0" eaLnBrk="1" latinLnBrk="0" hangingPunct="1">
                        <a:defRPr sz="1800" b="1" kern="1200">
                          <a:solidFill>
                            <a:schemeClr val="lt1"/>
                          </a:solidFill>
                          <a:latin typeface="Calibri" panose="020F0502020204030204"/>
                          <a:ea typeface=""/>
                          <a:cs typeface=""/>
                        </a:defRPr>
                      </a:lvl4pPr>
                      <a:lvl5pPr marL="1828800" algn="l" defTabSz="914400" rtl="0" eaLnBrk="1" latinLnBrk="0" hangingPunct="1">
                        <a:defRPr sz="1800" b="1" kern="1200">
                          <a:solidFill>
                            <a:schemeClr val="lt1"/>
                          </a:solidFill>
                          <a:latin typeface="Calibri" panose="020F0502020204030204"/>
                          <a:ea typeface=""/>
                          <a:cs typeface=""/>
                        </a:defRPr>
                      </a:lvl5pPr>
                      <a:lvl6pPr marL="2286000" algn="l" defTabSz="914400" rtl="0" eaLnBrk="1" latinLnBrk="0" hangingPunct="1">
                        <a:defRPr sz="1800" b="1" kern="1200">
                          <a:solidFill>
                            <a:schemeClr val="lt1"/>
                          </a:solidFill>
                          <a:latin typeface="Calibri" panose="020F0502020204030204"/>
                          <a:ea typeface=""/>
                          <a:cs typeface=""/>
                        </a:defRPr>
                      </a:lvl6pPr>
                      <a:lvl7pPr marL="2743200" algn="l" defTabSz="914400" rtl="0" eaLnBrk="1" latinLnBrk="0" hangingPunct="1">
                        <a:defRPr sz="1800" b="1" kern="1200">
                          <a:solidFill>
                            <a:schemeClr val="lt1"/>
                          </a:solidFill>
                          <a:latin typeface="Calibri" panose="020F0502020204030204"/>
                          <a:ea typeface=""/>
                          <a:cs typeface=""/>
                        </a:defRPr>
                      </a:lvl7pPr>
                      <a:lvl8pPr marL="3200400" algn="l" defTabSz="914400" rtl="0" eaLnBrk="1" latinLnBrk="0" hangingPunct="1">
                        <a:defRPr sz="1800" b="1" kern="1200">
                          <a:solidFill>
                            <a:schemeClr val="lt1"/>
                          </a:solidFill>
                          <a:latin typeface="Calibri" panose="020F0502020204030204"/>
                          <a:ea typeface=""/>
                          <a:cs typeface=""/>
                        </a:defRPr>
                      </a:lvl8pPr>
                      <a:lvl9pPr marL="3657600" algn="l" defTabSz="914400" rtl="0" eaLnBrk="1" latinLnBrk="0" hangingPunct="1">
                        <a:defRPr sz="1800" b="1" kern="1200">
                          <a:solidFill>
                            <a:schemeClr val="lt1"/>
                          </a:solidFill>
                          <a:latin typeface="Calibri" panose="020F0502020204030204"/>
                          <a:ea typeface=""/>
                          <a:cs typeface=""/>
                        </a:defRPr>
                      </a:lvl9pPr>
                    </a:lstStyle>
                    <a:p>
                      <a:pPr algn="ctr"/>
                      <a:r>
                        <a:rPr lang="zh-CN" altLang="en-US" sz="1400" dirty="0" smtClean="0"/>
                        <a:t>地址</a:t>
                      </a:r>
                      <a:endParaRPr lang="zh-CN" altLang="en-US"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ea typeface=""/>
                          <a:cs typeface=""/>
                        </a:defRPr>
                      </a:lvl1pPr>
                      <a:lvl2pPr marL="457200" algn="l" defTabSz="914400" rtl="0" eaLnBrk="1" latinLnBrk="0" hangingPunct="1">
                        <a:defRPr sz="1800" b="1" kern="1200">
                          <a:solidFill>
                            <a:schemeClr val="lt1"/>
                          </a:solidFill>
                          <a:latin typeface="Calibri" panose="020F0502020204030204"/>
                          <a:ea typeface=""/>
                          <a:cs typeface=""/>
                        </a:defRPr>
                      </a:lvl2pPr>
                      <a:lvl3pPr marL="914400" algn="l" defTabSz="914400" rtl="0" eaLnBrk="1" latinLnBrk="0" hangingPunct="1">
                        <a:defRPr sz="1800" b="1" kern="1200">
                          <a:solidFill>
                            <a:schemeClr val="lt1"/>
                          </a:solidFill>
                          <a:latin typeface="Calibri" panose="020F0502020204030204"/>
                          <a:ea typeface=""/>
                          <a:cs typeface=""/>
                        </a:defRPr>
                      </a:lvl3pPr>
                      <a:lvl4pPr marL="1371600" algn="l" defTabSz="914400" rtl="0" eaLnBrk="1" latinLnBrk="0" hangingPunct="1">
                        <a:defRPr sz="1800" b="1" kern="1200">
                          <a:solidFill>
                            <a:schemeClr val="lt1"/>
                          </a:solidFill>
                          <a:latin typeface="Calibri" panose="020F0502020204030204"/>
                          <a:ea typeface=""/>
                          <a:cs typeface=""/>
                        </a:defRPr>
                      </a:lvl4pPr>
                      <a:lvl5pPr marL="1828800" algn="l" defTabSz="914400" rtl="0" eaLnBrk="1" latinLnBrk="0" hangingPunct="1">
                        <a:defRPr sz="1800" b="1" kern="1200">
                          <a:solidFill>
                            <a:schemeClr val="lt1"/>
                          </a:solidFill>
                          <a:latin typeface="Calibri" panose="020F0502020204030204"/>
                          <a:ea typeface=""/>
                          <a:cs typeface=""/>
                        </a:defRPr>
                      </a:lvl5pPr>
                      <a:lvl6pPr marL="2286000" algn="l" defTabSz="914400" rtl="0" eaLnBrk="1" latinLnBrk="0" hangingPunct="1">
                        <a:defRPr sz="1800" b="1" kern="1200">
                          <a:solidFill>
                            <a:schemeClr val="lt1"/>
                          </a:solidFill>
                          <a:latin typeface="Calibri" panose="020F0502020204030204"/>
                          <a:ea typeface=""/>
                          <a:cs typeface=""/>
                        </a:defRPr>
                      </a:lvl6pPr>
                      <a:lvl7pPr marL="2743200" algn="l" defTabSz="914400" rtl="0" eaLnBrk="1" latinLnBrk="0" hangingPunct="1">
                        <a:defRPr sz="1800" b="1" kern="1200">
                          <a:solidFill>
                            <a:schemeClr val="lt1"/>
                          </a:solidFill>
                          <a:latin typeface="Calibri" panose="020F0502020204030204"/>
                          <a:ea typeface=""/>
                          <a:cs typeface=""/>
                        </a:defRPr>
                      </a:lvl7pPr>
                      <a:lvl8pPr marL="3200400" algn="l" defTabSz="914400" rtl="0" eaLnBrk="1" latinLnBrk="0" hangingPunct="1">
                        <a:defRPr sz="1800" b="1" kern="1200">
                          <a:solidFill>
                            <a:schemeClr val="lt1"/>
                          </a:solidFill>
                          <a:latin typeface="Calibri" panose="020F0502020204030204"/>
                          <a:ea typeface=""/>
                          <a:cs typeface=""/>
                        </a:defRPr>
                      </a:lvl8pPr>
                      <a:lvl9pPr marL="3657600" algn="l" defTabSz="914400" rtl="0" eaLnBrk="1" latinLnBrk="0" hangingPunct="1">
                        <a:defRPr sz="1800" b="1" kern="1200">
                          <a:solidFill>
                            <a:schemeClr val="lt1"/>
                          </a:solidFill>
                          <a:latin typeface="Calibri" panose="020F0502020204030204"/>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t>指令</a:t>
                      </a:r>
                      <a:endParaRPr lang="en-US" altLang="zh-CN" sz="14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r>
                        <a:rPr lang="en-US" altLang="zh-CN" sz="1400" dirty="0" smtClean="0">
                          <a:latin typeface="Courier New" panose="02070309020205020404" pitchFamily="49" charset="0"/>
                          <a:cs typeface="Courier New" panose="02070309020205020404" pitchFamily="49" charset="0"/>
                        </a:rPr>
                        <a:t>0xBFC00180</a:t>
                      </a:r>
                      <a:endParaRPr lang="zh-CN" altLang="en-US" sz="1400" dirty="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r>
                        <a:rPr lang="en-US" altLang="zh-CN" sz="1400" dirty="0" smtClean="0">
                          <a:latin typeface="Courier New" panose="02070309020205020404" pitchFamily="49" charset="0"/>
                          <a:cs typeface="Courier New" panose="02070309020205020404" pitchFamily="49" charset="0"/>
                        </a:rPr>
                        <a:t>ADD $</a:t>
                      </a:r>
                      <a:r>
                        <a:rPr lang="en-US" altLang="zh-CN" sz="1400" dirty="0" err="1" smtClean="0">
                          <a:latin typeface="Courier New" panose="02070309020205020404" pitchFamily="49" charset="0"/>
                          <a:cs typeface="Courier New" panose="02070309020205020404" pitchFamily="49" charset="0"/>
                        </a:rPr>
                        <a:t>sp</a:t>
                      </a:r>
                      <a:r>
                        <a:rPr lang="en-US" altLang="zh-CN" sz="1400" dirty="0" smtClean="0">
                          <a:latin typeface="Courier New" panose="02070309020205020404" pitchFamily="49" charset="0"/>
                          <a:cs typeface="Courier New" panose="02070309020205020404" pitchFamily="49" charset="0"/>
                        </a:rPr>
                        <a:t>,</a:t>
                      </a:r>
                      <a:r>
                        <a:rPr lang="en-US" altLang="zh-CN" sz="1400" baseline="0" dirty="0" smtClean="0">
                          <a:latin typeface="Courier New" panose="02070309020205020404" pitchFamily="49" charset="0"/>
                          <a:cs typeface="Courier New" panose="02070309020205020404" pitchFamily="49" charset="0"/>
                        </a:rPr>
                        <a:t> $</a:t>
                      </a:r>
                      <a:r>
                        <a:rPr lang="en-US" altLang="zh-CN" sz="1400" baseline="0" dirty="0" err="1" smtClean="0">
                          <a:latin typeface="Courier New" panose="02070309020205020404" pitchFamily="49" charset="0"/>
                          <a:cs typeface="Courier New" panose="02070309020205020404" pitchFamily="49" charset="0"/>
                        </a:rPr>
                        <a:t>sp</a:t>
                      </a:r>
                      <a:r>
                        <a:rPr lang="en-US" altLang="zh-CN" sz="1400" baseline="0" dirty="0" smtClean="0">
                          <a:latin typeface="Courier New" panose="02070309020205020404" pitchFamily="49" charset="0"/>
                          <a:cs typeface="Courier New" panose="02070309020205020404" pitchFamily="49" charset="0"/>
                        </a:rPr>
                        <a:t>, -8</a:t>
                      </a:r>
                      <a:endParaRPr lang="zh-CN" altLang="en-US" sz="1400" dirty="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Courier New" panose="02070309020205020404" pitchFamily="49" charset="0"/>
                          <a:cs typeface="Courier New" panose="02070309020205020404" pitchFamily="49" charset="0"/>
                        </a:rPr>
                        <a:t>0xBFC00184</a:t>
                      </a:r>
                      <a:endParaRPr lang="zh-CN" altLang="en-US" sz="1400" dirty="0" smtClean="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Courier New" panose="02070309020205020404" pitchFamily="49" charset="0"/>
                          <a:cs typeface="Courier New" panose="02070309020205020404" pitchFamily="49" charset="0"/>
                        </a:rPr>
                        <a:t>SW  $t0, 0($</a:t>
                      </a:r>
                      <a:r>
                        <a:rPr lang="en-US" altLang="zh-CN" sz="1400" dirty="0" err="1" smtClean="0">
                          <a:latin typeface="Courier New" panose="02070309020205020404" pitchFamily="49" charset="0"/>
                          <a:cs typeface="Courier New" panose="02070309020205020404" pitchFamily="49" charset="0"/>
                        </a:rPr>
                        <a:t>sp</a:t>
                      </a:r>
                      <a:r>
                        <a:rPr lang="en-US" altLang="zh-CN" sz="1400" dirty="0" smtClean="0">
                          <a:latin typeface="Courier New" panose="02070309020205020404" pitchFamily="49" charset="0"/>
                          <a:cs typeface="Courier New" panose="02070309020205020404" pitchFamily="49" charset="0"/>
                        </a:rPr>
                        <a: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Courier New" panose="02070309020205020404" pitchFamily="49" charset="0"/>
                          <a:cs typeface="Courier New" panose="02070309020205020404" pitchFamily="49" charset="0"/>
                        </a:rPr>
                        <a:t>0xBFC00188</a:t>
                      </a:r>
                      <a:endParaRPr lang="zh-CN" altLang="en-US" sz="1400" dirty="0" smtClean="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Courier New" panose="02070309020205020404" pitchFamily="49" charset="0"/>
                          <a:cs typeface="Courier New" panose="02070309020205020404" pitchFamily="49" charset="0"/>
                        </a:rPr>
                        <a:t>SW  $t1, 4($</a:t>
                      </a:r>
                      <a:r>
                        <a:rPr lang="en-US" altLang="zh-CN" sz="1400" dirty="0" err="1" smtClean="0">
                          <a:latin typeface="Courier New" panose="02070309020205020404" pitchFamily="49" charset="0"/>
                          <a:cs typeface="Courier New" panose="02070309020205020404" pitchFamily="49" charset="0"/>
                        </a:rPr>
                        <a:t>sp</a:t>
                      </a:r>
                      <a:r>
                        <a:rPr lang="en-US" altLang="zh-CN" sz="1400" dirty="0" smtClean="0">
                          <a:latin typeface="Courier New" panose="02070309020205020404" pitchFamily="49" charset="0"/>
                          <a:cs typeface="Courier New" panose="02070309020205020404" pitchFamily="49" charset="0"/>
                        </a:rPr>
                        <a: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Courier New" panose="02070309020205020404" pitchFamily="49" charset="0"/>
                          <a:cs typeface="Courier New" panose="02070309020205020404" pitchFamily="49" charset="0"/>
                        </a:rPr>
                        <a:t>0xBFC0018C</a:t>
                      </a:r>
                      <a:endParaRPr lang="zh-CN" altLang="en-US" sz="1400" dirty="0" smtClean="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Courier New" panose="02070309020205020404" pitchFamily="49" charset="0"/>
                          <a:cs typeface="Courier New" panose="02070309020205020404" pitchFamily="49" charset="0"/>
                        </a:rPr>
                        <a:t>LUI $t1, 0x8000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Courier New" panose="02070309020205020404" pitchFamily="49" charset="0"/>
                          <a:cs typeface="Courier New" panose="02070309020205020404" pitchFamily="49" charset="0"/>
                        </a:rPr>
                        <a:t>0xBFC00190</a:t>
                      </a:r>
                      <a:endParaRPr lang="zh-CN" altLang="en-US" sz="1400" dirty="0" smtClean="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r>
                        <a:rPr lang="en-US" altLang="zh-CN" sz="1400" dirty="0" smtClean="0">
                          <a:latin typeface="Courier New" panose="02070309020205020404" pitchFamily="49" charset="0"/>
                          <a:cs typeface="Courier New" panose="02070309020205020404" pitchFamily="49" charset="0"/>
                        </a:rPr>
                        <a:t>ORI $t1, 0x0200</a:t>
                      </a:r>
                      <a:endParaRPr lang="zh-CN" altLang="en-US" sz="1400" dirty="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Courier New" panose="02070309020205020404" pitchFamily="49" charset="0"/>
                          <a:cs typeface="Courier New" panose="02070309020205020404" pitchFamily="49" charset="0"/>
                        </a:rPr>
                        <a:t>0xBFC00194</a:t>
                      </a:r>
                      <a:endParaRPr lang="zh-CN" altLang="en-US" sz="1400" dirty="0" smtClean="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Courier New" panose="02070309020205020404" pitchFamily="49" charset="0"/>
                          <a:cs typeface="Courier New" panose="02070309020205020404" pitchFamily="49" charset="0"/>
                        </a:rPr>
                        <a:t>LW  $t0, 0($t1)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Courier New" panose="02070309020205020404" pitchFamily="49" charset="0"/>
                          <a:cs typeface="Courier New" panose="02070309020205020404" pitchFamily="49" charset="0"/>
                        </a:rPr>
                        <a:t>0xBFC00198</a:t>
                      </a:r>
                      <a:endParaRPr lang="zh-CN" altLang="en-US" sz="1400" dirty="0" smtClean="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Courier New" panose="02070309020205020404" pitchFamily="49" charset="0"/>
                          <a:cs typeface="Courier New" panose="02070309020205020404" pitchFamily="49" charset="0"/>
                        </a:rPr>
                        <a:t>ADDI $t0, 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Courier New" panose="02070309020205020404" pitchFamily="49" charset="0"/>
                          <a:cs typeface="Courier New" panose="02070309020205020404" pitchFamily="49" charset="0"/>
                        </a:rPr>
                        <a:t>0xBFC0019C</a:t>
                      </a:r>
                      <a:endParaRPr lang="zh-CN" altLang="en-US" sz="1400" dirty="0" smtClean="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Courier New" panose="02070309020205020404" pitchFamily="49" charset="0"/>
                          <a:cs typeface="Courier New" panose="02070309020205020404" pitchFamily="49" charset="0"/>
                        </a:rPr>
                        <a:t>SW  $t0, 0($t1)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Courier New" panose="02070309020205020404" pitchFamily="49" charset="0"/>
                          <a:ea typeface=""/>
                          <a:cs typeface="Courier New" panose="02070309020205020404" pitchFamily="49" charset="0"/>
                        </a:rPr>
                        <a:t>0xBFC001A0</a:t>
                      </a:r>
                      <a:endParaRPr lang="zh-CN" altLang="en-US" sz="1400" kern="1200" dirty="0" smtClean="0">
                        <a:solidFill>
                          <a:schemeClr val="dk1"/>
                        </a:solidFill>
                        <a:latin typeface="Courier New" panose="02070309020205020404" pitchFamily="49" charset="0"/>
                        <a:ea typeface=""/>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Courier New" panose="02070309020205020404" pitchFamily="49" charset="0"/>
                          <a:cs typeface="Courier New" panose="02070309020205020404" pitchFamily="49" charset="0"/>
                        </a:rPr>
                        <a:t>LW  $t0, 0($</a:t>
                      </a:r>
                      <a:r>
                        <a:rPr lang="en-US" altLang="zh-CN" sz="1400" dirty="0" err="1" smtClean="0">
                          <a:latin typeface="Courier New" panose="02070309020205020404" pitchFamily="49" charset="0"/>
                          <a:cs typeface="Courier New" panose="02070309020205020404" pitchFamily="49" charset="0"/>
                        </a:rPr>
                        <a:t>sp</a:t>
                      </a:r>
                      <a:r>
                        <a:rPr lang="en-US" altLang="zh-CN" sz="1400" dirty="0" smtClean="0">
                          <a:latin typeface="Courier New" panose="02070309020205020404" pitchFamily="49" charset="0"/>
                          <a:cs typeface="Courier New" panose="02070309020205020404" pitchFamily="49" charset="0"/>
                        </a:rPr>
                        <a: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Courier New" panose="02070309020205020404" pitchFamily="49" charset="0"/>
                          <a:ea typeface=""/>
                          <a:cs typeface="Courier New" panose="02070309020205020404" pitchFamily="49" charset="0"/>
                        </a:rPr>
                        <a:t>0xBFC001A4</a:t>
                      </a:r>
                      <a:endParaRPr lang="zh-CN" altLang="en-US" sz="1400" kern="1200" dirty="0" smtClean="0">
                        <a:solidFill>
                          <a:schemeClr val="dk1"/>
                        </a:solidFill>
                        <a:latin typeface="Courier New" panose="02070309020205020404" pitchFamily="49" charset="0"/>
                        <a:ea typeface=""/>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Courier New" panose="02070309020205020404" pitchFamily="49" charset="0"/>
                          <a:cs typeface="Courier New" panose="02070309020205020404" pitchFamily="49" charset="0"/>
                        </a:rPr>
                        <a:t>LW  $t1, 4($</a:t>
                      </a:r>
                      <a:r>
                        <a:rPr lang="en-US" altLang="zh-CN" sz="1400" dirty="0" err="1" smtClean="0">
                          <a:latin typeface="Courier New" panose="02070309020205020404" pitchFamily="49" charset="0"/>
                          <a:cs typeface="Courier New" panose="02070309020205020404" pitchFamily="49" charset="0"/>
                        </a:rPr>
                        <a:t>sp</a:t>
                      </a:r>
                      <a:r>
                        <a:rPr lang="en-US" altLang="zh-CN" sz="1400" dirty="0" smtClean="0">
                          <a:latin typeface="Courier New" panose="02070309020205020404" pitchFamily="49" charset="0"/>
                          <a:cs typeface="Courier New" panose="02070309020205020404" pitchFamily="49" charset="0"/>
                        </a:rPr>
                        <a: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Courier New" panose="02070309020205020404" pitchFamily="49" charset="0"/>
                          <a:ea typeface=""/>
                          <a:cs typeface="Courier New" panose="02070309020205020404" pitchFamily="49" charset="0"/>
                        </a:rPr>
                        <a:t>0xBFC001A8</a:t>
                      </a:r>
                      <a:endParaRPr lang="zh-CN" altLang="en-US" sz="1400" kern="1200" dirty="0" smtClean="0">
                        <a:solidFill>
                          <a:schemeClr val="dk1"/>
                        </a:solidFill>
                        <a:latin typeface="Courier New" panose="02070309020205020404" pitchFamily="49" charset="0"/>
                        <a:ea typeface=""/>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Courier New" panose="02070309020205020404" pitchFamily="49" charset="0"/>
                          <a:cs typeface="Courier New" panose="02070309020205020404" pitchFamily="49" charset="0"/>
                        </a:rPr>
                        <a:t>ERET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bl>
          </a:graphicData>
        </a:graphic>
      </p:graphicFrame>
      <p:grpSp>
        <p:nvGrpSpPr>
          <p:cNvPr id="79" name="组合 78"/>
          <p:cNvGrpSpPr/>
          <p:nvPr/>
        </p:nvGrpSpPr>
        <p:grpSpPr>
          <a:xfrm>
            <a:off x="35370" y="1127556"/>
            <a:ext cx="789187" cy="461665"/>
            <a:chOff x="5306813" y="1268627"/>
            <a:chExt cx="789187" cy="461665"/>
          </a:xfrm>
        </p:grpSpPr>
        <p:sp>
          <p:nvSpPr>
            <p:cNvPr id="80" name="右箭头 79"/>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81" name="文本框 59"/>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grpSp>
        <p:nvGrpSpPr>
          <p:cNvPr id="85" name="组合 84"/>
          <p:cNvGrpSpPr/>
          <p:nvPr/>
        </p:nvGrpSpPr>
        <p:grpSpPr>
          <a:xfrm>
            <a:off x="35370" y="4498286"/>
            <a:ext cx="789187" cy="461665"/>
            <a:chOff x="5306813" y="1268627"/>
            <a:chExt cx="789187" cy="461665"/>
          </a:xfrm>
        </p:grpSpPr>
        <p:sp>
          <p:nvSpPr>
            <p:cNvPr id="86" name="右箭头 85"/>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87" name="文本框 65"/>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grpSp>
        <p:nvGrpSpPr>
          <p:cNvPr id="91" name="组合 90"/>
          <p:cNvGrpSpPr/>
          <p:nvPr/>
        </p:nvGrpSpPr>
        <p:grpSpPr>
          <a:xfrm>
            <a:off x="35370" y="1501554"/>
            <a:ext cx="789187" cy="461665"/>
            <a:chOff x="5306813" y="1268627"/>
            <a:chExt cx="789187" cy="461665"/>
          </a:xfrm>
        </p:grpSpPr>
        <p:sp>
          <p:nvSpPr>
            <p:cNvPr id="92" name="右箭头 91"/>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93" name="文本框 74"/>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grpSp>
        <p:nvGrpSpPr>
          <p:cNvPr id="97" name="组合 96"/>
          <p:cNvGrpSpPr/>
          <p:nvPr/>
        </p:nvGrpSpPr>
        <p:grpSpPr>
          <a:xfrm>
            <a:off x="35370" y="1889894"/>
            <a:ext cx="789187" cy="461665"/>
            <a:chOff x="5306813" y="1268627"/>
            <a:chExt cx="789187" cy="461665"/>
          </a:xfrm>
        </p:grpSpPr>
        <p:sp>
          <p:nvSpPr>
            <p:cNvPr id="98" name="右箭头 97"/>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99" name="文本框 80"/>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grpSp>
        <p:nvGrpSpPr>
          <p:cNvPr id="103" name="组合 102"/>
          <p:cNvGrpSpPr/>
          <p:nvPr/>
        </p:nvGrpSpPr>
        <p:grpSpPr>
          <a:xfrm>
            <a:off x="35370" y="2272326"/>
            <a:ext cx="789187" cy="461665"/>
            <a:chOff x="5306813" y="1268627"/>
            <a:chExt cx="789187" cy="461665"/>
          </a:xfrm>
        </p:grpSpPr>
        <p:sp>
          <p:nvSpPr>
            <p:cNvPr id="104" name="右箭头 103"/>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105" name="文本框 86"/>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grpSp>
        <p:nvGrpSpPr>
          <p:cNvPr id="109" name="组合 108"/>
          <p:cNvGrpSpPr/>
          <p:nvPr/>
        </p:nvGrpSpPr>
        <p:grpSpPr>
          <a:xfrm>
            <a:off x="35370" y="2652232"/>
            <a:ext cx="789187" cy="461665"/>
            <a:chOff x="5306813" y="1268627"/>
            <a:chExt cx="789187" cy="461665"/>
          </a:xfrm>
        </p:grpSpPr>
        <p:sp>
          <p:nvSpPr>
            <p:cNvPr id="110" name="右箭头 109"/>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111" name="文本框 92"/>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grpSp>
        <p:nvGrpSpPr>
          <p:cNvPr id="115" name="组合 114"/>
          <p:cNvGrpSpPr/>
          <p:nvPr/>
        </p:nvGrpSpPr>
        <p:grpSpPr>
          <a:xfrm>
            <a:off x="35370" y="3026230"/>
            <a:ext cx="789187" cy="461665"/>
            <a:chOff x="5306813" y="1268627"/>
            <a:chExt cx="789187" cy="461665"/>
          </a:xfrm>
        </p:grpSpPr>
        <p:sp>
          <p:nvSpPr>
            <p:cNvPr id="116" name="右箭头 115"/>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117" name="文本框 98"/>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grpSp>
        <p:nvGrpSpPr>
          <p:cNvPr id="121" name="组合 120"/>
          <p:cNvGrpSpPr/>
          <p:nvPr/>
        </p:nvGrpSpPr>
        <p:grpSpPr>
          <a:xfrm>
            <a:off x="35370" y="3414570"/>
            <a:ext cx="789187" cy="461665"/>
            <a:chOff x="5306813" y="1268627"/>
            <a:chExt cx="789187" cy="461665"/>
          </a:xfrm>
        </p:grpSpPr>
        <p:sp>
          <p:nvSpPr>
            <p:cNvPr id="122" name="右箭头 121"/>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123" name="文本框 104"/>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grpSp>
        <p:nvGrpSpPr>
          <p:cNvPr id="127" name="组合 126"/>
          <p:cNvGrpSpPr/>
          <p:nvPr/>
        </p:nvGrpSpPr>
        <p:grpSpPr>
          <a:xfrm>
            <a:off x="35370" y="3797002"/>
            <a:ext cx="789187" cy="461665"/>
            <a:chOff x="5306813" y="1268627"/>
            <a:chExt cx="789187" cy="461665"/>
          </a:xfrm>
        </p:grpSpPr>
        <p:sp>
          <p:nvSpPr>
            <p:cNvPr id="128" name="右箭头 127"/>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129" name="文本框 110"/>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grpSp>
        <p:nvGrpSpPr>
          <p:cNvPr id="133" name="组合 132"/>
          <p:cNvGrpSpPr/>
          <p:nvPr/>
        </p:nvGrpSpPr>
        <p:grpSpPr>
          <a:xfrm>
            <a:off x="35370" y="4854023"/>
            <a:ext cx="789187" cy="461665"/>
            <a:chOff x="5306813" y="1268627"/>
            <a:chExt cx="789187" cy="461665"/>
          </a:xfrm>
        </p:grpSpPr>
        <p:sp>
          <p:nvSpPr>
            <p:cNvPr id="134" name="右箭头 133"/>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135" name="文本框 116"/>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grpSp>
        <p:nvGrpSpPr>
          <p:cNvPr id="139" name="组合 138"/>
          <p:cNvGrpSpPr/>
          <p:nvPr/>
        </p:nvGrpSpPr>
        <p:grpSpPr>
          <a:xfrm>
            <a:off x="35370" y="4130809"/>
            <a:ext cx="789187" cy="461665"/>
            <a:chOff x="5306813" y="1268627"/>
            <a:chExt cx="789187" cy="461665"/>
          </a:xfrm>
        </p:grpSpPr>
        <p:sp>
          <p:nvSpPr>
            <p:cNvPr id="140" name="右箭头 139"/>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141" name="文本框 122"/>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sp>
        <p:nvSpPr>
          <p:cNvPr id="142" name="右大括号 141"/>
          <p:cNvSpPr/>
          <p:nvPr/>
        </p:nvSpPr>
        <p:spPr>
          <a:xfrm>
            <a:off x="3850349" y="1718583"/>
            <a:ext cx="62753" cy="430306"/>
          </a:xfrm>
          <a:prstGeom prst="rightBrace">
            <a:avLst/>
          </a:prstGeom>
          <a:noFill/>
          <a:ln w="190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宋体"/>
            </a:endParaRPr>
          </a:p>
        </p:txBody>
      </p:sp>
      <p:sp>
        <p:nvSpPr>
          <p:cNvPr id="143" name="右大括号 142"/>
          <p:cNvSpPr/>
          <p:nvPr/>
        </p:nvSpPr>
        <p:spPr>
          <a:xfrm>
            <a:off x="3850349" y="4343711"/>
            <a:ext cx="62753" cy="430306"/>
          </a:xfrm>
          <a:prstGeom prst="rightBrace">
            <a:avLst/>
          </a:prstGeom>
          <a:noFill/>
          <a:ln w="190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宋体"/>
            </a:endParaRPr>
          </a:p>
        </p:txBody>
      </p:sp>
      <p:sp>
        <p:nvSpPr>
          <p:cNvPr id="144" name="文本框 179"/>
          <p:cNvSpPr txBox="1"/>
          <p:nvPr/>
        </p:nvSpPr>
        <p:spPr>
          <a:xfrm>
            <a:off x="3934657" y="1571168"/>
            <a:ext cx="646331" cy="646331"/>
          </a:xfrm>
          <a:prstGeom prst="rect">
            <a:avLst/>
          </a:prstGeom>
          <a:noFill/>
        </p:spPr>
        <p:txBody>
          <a:bodyPr wrap="none" rtlCol="0">
            <a:spAutoFit/>
          </a:bodyPr>
          <a:lstStyle/>
          <a:p>
            <a:pPr algn="l" fontAlgn="auto">
              <a:spcBef>
                <a:spcPts val="0"/>
              </a:spcBef>
              <a:spcAft>
                <a:spcPts val="0"/>
              </a:spcAft>
            </a:pPr>
            <a:r>
              <a:rPr lang="zh-CN" altLang="en-US" sz="1800" b="0" dirty="0" smtClean="0">
                <a:solidFill>
                  <a:prstClr val="black"/>
                </a:solidFill>
                <a:latin typeface="黑体" panose="02010609060101010101" pitchFamily="49" charset="-122"/>
                <a:ea typeface="黑体" panose="02010609060101010101" pitchFamily="49" charset="-122"/>
              </a:rPr>
              <a:t>保存</a:t>
            </a:r>
            <a:endParaRPr lang="en-US" altLang="zh-CN" sz="1800" b="0" dirty="0" smtClean="0">
              <a:solidFill>
                <a:prstClr val="black"/>
              </a:solidFill>
              <a:latin typeface="黑体" panose="02010609060101010101" pitchFamily="49" charset="-122"/>
              <a:ea typeface="黑体" panose="02010609060101010101" pitchFamily="49" charset="-122"/>
            </a:endParaRPr>
          </a:p>
          <a:p>
            <a:pPr algn="l" fontAlgn="auto">
              <a:spcBef>
                <a:spcPts val="0"/>
              </a:spcBef>
              <a:spcAft>
                <a:spcPts val="0"/>
              </a:spcAft>
            </a:pPr>
            <a:r>
              <a:rPr lang="zh-CN" altLang="en-US" sz="1800" b="0" dirty="0" smtClean="0">
                <a:solidFill>
                  <a:prstClr val="black"/>
                </a:solidFill>
                <a:latin typeface="黑体" panose="02010609060101010101" pitchFamily="49" charset="-122"/>
                <a:ea typeface="黑体" panose="02010609060101010101" pitchFamily="49" charset="-122"/>
              </a:rPr>
              <a:t>现场</a:t>
            </a:r>
            <a:endParaRPr lang="zh-CN" altLang="en-US" sz="1800" b="0" dirty="0">
              <a:solidFill>
                <a:prstClr val="black"/>
              </a:solidFill>
              <a:latin typeface="黑体" panose="02010609060101010101" pitchFamily="49" charset="-122"/>
              <a:ea typeface="黑体" panose="02010609060101010101" pitchFamily="49" charset="-122"/>
            </a:endParaRPr>
          </a:p>
        </p:txBody>
      </p:sp>
      <p:sp>
        <p:nvSpPr>
          <p:cNvPr id="145" name="文本框 180"/>
          <p:cNvSpPr txBox="1"/>
          <p:nvPr/>
        </p:nvSpPr>
        <p:spPr>
          <a:xfrm>
            <a:off x="3925422" y="4237297"/>
            <a:ext cx="646331" cy="646331"/>
          </a:xfrm>
          <a:prstGeom prst="rect">
            <a:avLst/>
          </a:prstGeom>
          <a:noFill/>
        </p:spPr>
        <p:txBody>
          <a:bodyPr wrap="none" rtlCol="0">
            <a:spAutoFit/>
          </a:bodyPr>
          <a:lstStyle/>
          <a:p>
            <a:pPr algn="l" fontAlgn="auto">
              <a:spcBef>
                <a:spcPts val="0"/>
              </a:spcBef>
              <a:spcAft>
                <a:spcPts val="0"/>
              </a:spcAft>
            </a:pPr>
            <a:r>
              <a:rPr lang="zh-CN" altLang="en-US" sz="1800" b="0" dirty="0" smtClean="0">
                <a:solidFill>
                  <a:prstClr val="black"/>
                </a:solidFill>
                <a:latin typeface="黑体" panose="02010609060101010101" pitchFamily="49" charset="-122"/>
                <a:ea typeface="黑体" panose="02010609060101010101" pitchFamily="49" charset="-122"/>
              </a:rPr>
              <a:t>恢复</a:t>
            </a:r>
            <a:endParaRPr lang="en-US" altLang="zh-CN" sz="1800" b="0" dirty="0" smtClean="0">
              <a:solidFill>
                <a:prstClr val="black"/>
              </a:solidFill>
              <a:latin typeface="黑体" panose="02010609060101010101" pitchFamily="49" charset="-122"/>
              <a:ea typeface="黑体" panose="02010609060101010101" pitchFamily="49" charset="-122"/>
            </a:endParaRPr>
          </a:p>
          <a:p>
            <a:pPr algn="l" fontAlgn="auto">
              <a:spcBef>
                <a:spcPts val="0"/>
              </a:spcBef>
              <a:spcAft>
                <a:spcPts val="0"/>
              </a:spcAft>
            </a:pPr>
            <a:r>
              <a:rPr lang="zh-CN" altLang="en-US" sz="1800" b="0" dirty="0" smtClean="0">
                <a:solidFill>
                  <a:prstClr val="black"/>
                </a:solidFill>
                <a:latin typeface="黑体" panose="02010609060101010101" pitchFamily="49" charset="-122"/>
                <a:ea typeface="黑体" panose="02010609060101010101" pitchFamily="49" charset="-122"/>
              </a:rPr>
              <a:t>现场</a:t>
            </a:r>
            <a:endParaRPr lang="zh-CN" altLang="en-US" sz="1800" b="0" dirty="0">
              <a:solidFill>
                <a:prstClr val="black"/>
              </a:solidFill>
              <a:latin typeface="黑体" panose="02010609060101010101" pitchFamily="49" charset="-122"/>
              <a:ea typeface="黑体" panose="02010609060101010101" pitchFamily="49" charset="-122"/>
            </a:endParaRPr>
          </a:p>
        </p:txBody>
      </p:sp>
      <p:graphicFrame>
        <p:nvGraphicFramePr>
          <p:cNvPr id="180" name="表格 179"/>
          <p:cNvGraphicFramePr>
            <a:graphicFrameLocks noGrp="1"/>
          </p:cNvGraphicFramePr>
          <p:nvPr>
            <p:extLst>
              <p:ext uri="{D42A27DB-BD31-4B8C-83A1-F6EECF244321}">
                <p14:modId xmlns:p14="http://schemas.microsoft.com/office/powerpoint/2010/main" val="2433700747"/>
              </p:ext>
            </p:extLst>
          </p:nvPr>
        </p:nvGraphicFramePr>
        <p:xfrm>
          <a:off x="5688630" y="836640"/>
          <a:ext cx="3420000" cy="3337560"/>
        </p:xfrm>
        <a:graphic>
          <a:graphicData uri="http://schemas.openxmlformats.org/drawingml/2006/table">
            <a:tbl>
              <a:tblPr firstRow="1" bandRow="1"/>
              <a:tblGrid>
                <a:gridCol w="1296000"/>
                <a:gridCol w="2124000"/>
              </a:tblGrid>
              <a:tr h="370840">
                <a:tc>
                  <a:txBody>
                    <a:bodyPr/>
                    <a:lstStyle>
                      <a:lvl1pPr marL="0" algn="l" defTabSz="914400" rtl="0" eaLnBrk="1" latinLnBrk="0" hangingPunct="1">
                        <a:defRPr sz="1800" b="1" kern="1200">
                          <a:solidFill>
                            <a:schemeClr val="lt1"/>
                          </a:solidFill>
                          <a:latin typeface="Calibri" panose="020F0502020204030204"/>
                          <a:ea typeface=""/>
                          <a:cs typeface=""/>
                        </a:defRPr>
                      </a:lvl1pPr>
                      <a:lvl2pPr marL="457200" algn="l" defTabSz="914400" rtl="0" eaLnBrk="1" latinLnBrk="0" hangingPunct="1">
                        <a:defRPr sz="1800" b="1" kern="1200">
                          <a:solidFill>
                            <a:schemeClr val="lt1"/>
                          </a:solidFill>
                          <a:latin typeface="Calibri" panose="020F0502020204030204"/>
                          <a:ea typeface=""/>
                          <a:cs typeface=""/>
                        </a:defRPr>
                      </a:lvl2pPr>
                      <a:lvl3pPr marL="914400" algn="l" defTabSz="914400" rtl="0" eaLnBrk="1" latinLnBrk="0" hangingPunct="1">
                        <a:defRPr sz="1800" b="1" kern="1200">
                          <a:solidFill>
                            <a:schemeClr val="lt1"/>
                          </a:solidFill>
                          <a:latin typeface="Calibri" panose="020F0502020204030204"/>
                          <a:ea typeface=""/>
                          <a:cs typeface=""/>
                        </a:defRPr>
                      </a:lvl3pPr>
                      <a:lvl4pPr marL="1371600" algn="l" defTabSz="914400" rtl="0" eaLnBrk="1" latinLnBrk="0" hangingPunct="1">
                        <a:defRPr sz="1800" b="1" kern="1200">
                          <a:solidFill>
                            <a:schemeClr val="lt1"/>
                          </a:solidFill>
                          <a:latin typeface="Calibri" panose="020F0502020204030204"/>
                          <a:ea typeface=""/>
                          <a:cs typeface=""/>
                        </a:defRPr>
                      </a:lvl4pPr>
                      <a:lvl5pPr marL="1828800" algn="l" defTabSz="914400" rtl="0" eaLnBrk="1" latinLnBrk="0" hangingPunct="1">
                        <a:defRPr sz="1800" b="1" kern="1200">
                          <a:solidFill>
                            <a:schemeClr val="lt1"/>
                          </a:solidFill>
                          <a:latin typeface="Calibri" panose="020F0502020204030204"/>
                          <a:ea typeface=""/>
                          <a:cs typeface=""/>
                        </a:defRPr>
                      </a:lvl5pPr>
                      <a:lvl6pPr marL="2286000" algn="l" defTabSz="914400" rtl="0" eaLnBrk="1" latinLnBrk="0" hangingPunct="1">
                        <a:defRPr sz="1800" b="1" kern="1200">
                          <a:solidFill>
                            <a:schemeClr val="lt1"/>
                          </a:solidFill>
                          <a:latin typeface="Calibri" panose="020F0502020204030204"/>
                          <a:ea typeface=""/>
                          <a:cs typeface=""/>
                        </a:defRPr>
                      </a:lvl6pPr>
                      <a:lvl7pPr marL="2743200" algn="l" defTabSz="914400" rtl="0" eaLnBrk="1" latinLnBrk="0" hangingPunct="1">
                        <a:defRPr sz="1800" b="1" kern="1200">
                          <a:solidFill>
                            <a:schemeClr val="lt1"/>
                          </a:solidFill>
                          <a:latin typeface="Calibri" panose="020F0502020204030204"/>
                          <a:ea typeface=""/>
                          <a:cs typeface=""/>
                        </a:defRPr>
                      </a:lvl7pPr>
                      <a:lvl8pPr marL="3200400" algn="l" defTabSz="914400" rtl="0" eaLnBrk="1" latinLnBrk="0" hangingPunct="1">
                        <a:defRPr sz="1800" b="1" kern="1200">
                          <a:solidFill>
                            <a:schemeClr val="lt1"/>
                          </a:solidFill>
                          <a:latin typeface="Calibri" panose="020F0502020204030204"/>
                          <a:ea typeface=""/>
                          <a:cs typeface=""/>
                        </a:defRPr>
                      </a:lvl8pPr>
                      <a:lvl9pPr marL="3657600" algn="l" defTabSz="914400" rtl="0" eaLnBrk="1" latinLnBrk="0" hangingPunct="1">
                        <a:defRPr sz="1800" b="1" kern="1200">
                          <a:solidFill>
                            <a:schemeClr val="lt1"/>
                          </a:solidFill>
                          <a:latin typeface="Calibri" panose="020F0502020204030204"/>
                          <a:ea typeface=""/>
                          <a:cs typeface=""/>
                        </a:defRPr>
                      </a:lvl9pPr>
                    </a:lstStyle>
                    <a:p>
                      <a:pPr algn="ctr"/>
                      <a:r>
                        <a:rPr lang="zh-CN" altLang="en-US" dirty="0" smtClean="0"/>
                        <a:t>地址</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ea typeface=""/>
                          <a:cs typeface=""/>
                        </a:defRPr>
                      </a:lvl1pPr>
                      <a:lvl2pPr marL="457200" algn="l" defTabSz="914400" rtl="0" eaLnBrk="1" latinLnBrk="0" hangingPunct="1">
                        <a:defRPr sz="1800" b="1" kern="1200">
                          <a:solidFill>
                            <a:schemeClr val="lt1"/>
                          </a:solidFill>
                          <a:latin typeface="Calibri" panose="020F0502020204030204"/>
                          <a:ea typeface=""/>
                          <a:cs typeface=""/>
                        </a:defRPr>
                      </a:lvl2pPr>
                      <a:lvl3pPr marL="914400" algn="l" defTabSz="914400" rtl="0" eaLnBrk="1" latinLnBrk="0" hangingPunct="1">
                        <a:defRPr sz="1800" b="1" kern="1200">
                          <a:solidFill>
                            <a:schemeClr val="lt1"/>
                          </a:solidFill>
                          <a:latin typeface="Calibri" panose="020F0502020204030204"/>
                          <a:ea typeface=""/>
                          <a:cs typeface=""/>
                        </a:defRPr>
                      </a:lvl3pPr>
                      <a:lvl4pPr marL="1371600" algn="l" defTabSz="914400" rtl="0" eaLnBrk="1" latinLnBrk="0" hangingPunct="1">
                        <a:defRPr sz="1800" b="1" kern="1200">
                          <a:solidFill>
                            <a:schemeClr val="lt1"/>
                          </a:solidFill>
                          <a:latin typeface="Calibri" panose="020F0502020204030204"/>
                          <a:ea typeface=""/>
                          <a:cs typeface=""/>
                        </a:defRPr>
                      </a:lvl4pPr>
                      <a:lvl5pPr marL="1828800" algn="l" defTabSz="914400" rtl="0" eaLnBrk="1" latinLnBrk="0" hangingPunct="1">
                        <a:defRPr sz="1800" b="1" kern="1200">
                          <a:solidFill>
                            <a:schemeClr val="lt1"/>
                          </a:solidFill>
                          <a:latin typeface="Calibri" panose="020F0502020204030204"/>
                          <a:ea typeface=""/>
                          <a:cs typeface=""/>
                        </a:defRPr>
                      </a:lvl5pPr>
                      <a:lvl6pPr marL="2286000" algn="l" defTabSz="914400" rtl="0" eaLnBrk="1" latinLnBrk="0" hangingPunct="1">
                        <a:defRPr sz="1800" b="1" kern="1200">
                          <a:solidFill>
                            <a:schemeClr val="lt1"/>
                          </a:solidFill>
                          <a:latin typeface="Calibri" panose="020F0502020204030204"/>
                          <a:ea typeface=""/>
                          <a:cs typeface=""/>
                        </a:defRPr>
                      </a:lvl6pPr>
                      <a:lvl7pPr marL="2743200" algn="l" defTabSz="914400" rtl="0" eaLnBrk="1" latinLnBrk="0" hangingPunct="1">
                        <a:defRPr sz="1800" b="1" kern="1200">
                          <a:solidFill>
                            <a:schemeClr val="lt1"/>
                          </a:solidFill>
                          <a:latin typeface="Calibri" panose="020F0502020204030204"/>
                          <a:ea typeface=""/>
                          <a:cs typeface=""/>
                        </a:defRPr>
                      </a:lvl7pPr>
                      <a:lvl8pPr marL="3200400" algn="l" defTabSz="914400" rtl="0" eaLnBrk="1" latinLnBrk="0" hangingPunct="1">
                        <a:defRPr sz="1800" b="1" kern="1200">
                          <a:solidFill>
                            <a:schemeClr val="lt1"/>
                          </a:solidFill>
                          <a:latin typeface="Calibri" panose="020F0502020204030204"/>
                          <a:ea typeface=""/>
                          <a:cs typeface=""/>
                        </a:defRPr>
                      </a:lvl8pPr>
                      <a:lvl9pPr marL="3657600" algn="l" defTabSz="914400" rtl="0" eaLnBrk="1" latinLnBrk="0" hangingPunct="1">
                        <a:defRPr sz="1800" b="1" kern="1200">
                          <a:solidFill>
                            <a:schemeClr val="lt1"/>
                          </a:solidFill>
                          <a:latin typeface="Calibri" panose="020F0502020204030204"/>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指令</a:t>
                      </a:r>
                      <a:endParaRPr lang="en-US" altLang="zh-CN" dirty="0" smtClean="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algn="l" defTabSz="914400" rtl="0" eaLnBrk="1" latinLnBrk="0" hangingPunct="1"/>
                      <a:r>
                        <a:rPr lang="en-US" altLang="zh-CN" sz="1400" kern="1200" dirty="0" smtClean="0">
                          <a:solidFill>
                            <a:schemeClr val="dk1"/>
                          </a:solidFill>
                          <a:latin typeface="Courier New" panose="02070309020205020404" pitchFamily="49" charset="0"/>
                          <a:ea typeface=""/>
                          <a:cs typeface="Courier New" panose="02070309020205020404" pitchFamily="49" charset="0"/>
                        </a:rPr>
                        <a:t>……</a:t>
                      </a:r>
                      <a:endParaRPr lang="zh-CN" altLang="en-US" sz="1400" kern="1200" dirty="0">
                        <a:solidFill>
                          <a:schemeClr val="dk1"/>
                        </a:solidFill>
                        <a:latin typeface="Courier New" panose="02070309020205020404" pitchFamily="49" charset="0"/>
                        <a:ea typeface=""/>
                        <a:cs typeface="Courier New" panose="02070309020205020404" pitchFamily="49"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algn="l" defTabSz="914400" rtl="0" eaLnBrk="1" latinLnBrk="0" hangingPunct="1"/>
                      <a:r>
                        <a:rPr lang="en-US" altLang="zh-CN" sz="1400" kern="1200" dirty="0" smtClean="0">
                          <a:solidFill>
                            <a:schemeClr val="dk1"/>
                          </a:solidFill>
                          <a:latin typeface="Courier New" panose="02070309020205020404" pitchFamily="49" charset="0"/>
                          <a:ea typeface=""/>
                          <a:cs typeface="Courier New" panose="02070309020205020404" pitchFamily="49" charset="0"/>
                        </a:rPr>
                        <a:t>……</a:t>
                      </a:r>
                      <a:endParaRPr lang="zh-CN" altLang="en-US" sz="1400" kern="1200" dirty="0">
                        <a:solidFill>
                          <a:schemeClr val="dk1"/>
                        </a:solidFill>
                        <a:latin typeface="Courier New" panose="02070309020205020404" pitchFamily="49" charset="0"/>
                        <a:ea typeface=""/>
                        <a:cs typeface="Courier New" panose="02070309020205020404" pitchFamily="49"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algn="l" defTabSz="914400" rtl="0" eaLnBrk="1" latinLnBrk="0" hangingPunct="1"/>
                      <a:r>
                        <a:rPr lang="en-US" altLang="zh-CN" sz="1400" kern="1200" dirty="0" smtClean="0">
                          <a:solidFill>
                            <a:schemeClr val="dk1"/>
                          </a:solidFill>
                          <a:latin typeface="Courier New" panose="02070309020205020404" pitchFamily="49" charset="0"/>
                          <a:ea typeface=""/>
                          <a:cs typeface="Courier New" panose="02070309020205020404" pitchFamily="49" charset="0"/>
                        </a:rPr>
                        <a:t>0xA000001C</a:t>
                      </a:r>
                      <a:endParaRPr lang="zh-CN" altLang="en-US" sz="1400" kern="1200" dirty="0">
                        <a:solidFill>
                          <a:schemeClr val="dk1"/>
                        </a:solidFill>
                        <a:latin typeface="Courier New" panose="02070309020205020404" pitchFamily="49" charset="0"/>
                        <a:ea typeface=""/>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algn="l" defTabSz="914400" rtl="0" eaLnBrk="1" latinLnBrk="0" hangingPunct="1"/>
                      <a:r>
                        <a:rPr lang="en-US" altLang="zh-CN" sz="1400" kern="1200" dirty="0" smtClean="0">
                          <a:solidFill>
                            <a:schemeClr val="dk1"/>
                          </a:solidFill>
                          <a:latin typeface="Courier New" panose="02070309020205020404" pitchFamily="49" charset="0"/>
                          <a:ea typeface=""/>
                          <a:cs typeface="Courier New" panose="02070309020205020404" pitchFamily="49" charset="0"/>
                        </a:rPr>
                        <a:t>ADD  $s1, $s2, $s3</a:t>
                      </a:r>
                      <a:endParaRPr lang="zh-CN" altLang="en-US" sz="1400" kern="1200" dirty="0">
                        <a:solidFill>
                          <a:schemeClr val="dk1"/>
                        </a:solidFill>
                        <a:latin typeface="Courier New" panose="02070309020205020404" pitchFamily="49" charset="0"/>
                        <a:ea typeface=""/>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algn="l" defTabSz="914400" rtl="0" eaLnBrk="1" latinLnBrk="0" hangingPunct="1"/>
                      <a:r>
                        <a:rPr lang="en-US" altLang="zh-CN" sz="1400" kern="1200" dirty="0" smtClean="0">
                          <a:solidFill>
                            <a:schemeClr val="dk1"/>
                          </a:solidFill>
                          <a:latin typeface="Courier New" panose="02070309020205020404" pitchFamily="49" charset="0"/>
                          <a:ea typeface=""/>
                          <a:cs typeface="Courier New" panose="02070309020205020404" pitchFamily="49" charset="0"/>
                        </a:rPr>
                        <a:t>0xA0000020</a:t>
                      </a:r>
                      <a:endParaRPr lang="zh-CN" altLang="en-US" sz="1400" kern="1200" dirty="0">
                        <a:solidFill>
                          <a:schemeClr val="dk1"/>
                        </a:solidFill>
                        <a:latin typeface="Courier New" panose="02070309020205020404" pitchFamily="49" charset="0"/>
                        <a:ea typeface=""/>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Courier New" panose="02070309020205020404" pitchFamily="49" charset="0"/>
                          <a:ea typeface=""/>
                          <a:cs typeface="Courier New" panose="02070309020205020404" pitchFamily="49" charset="0"/>
                        </a:rPr>
                        <a:t>AND  $s2, $s1, $s2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algn="l" defTabSz="914400" rtl="0" eaLnBrk="1" latinLnBrk="0" hangingPunct="1"/>
                      <a:r>
                        <a:rPr lang="en-US" altLang="zh-CN" sz="1400" kern="1200" dirty="0" smtClean="0">
                          <a:solidFill>
                            <a:schemeClr val="dk1"/>
                          </a:solidFill>
                          <a:latin typeface="Courier New" panose="02070309020205020404" pitchFamily="49" charset="0"/>
                          <a:ea typeface=""/>
                          <a:cs typeface="Courier New" panose="02070309020205020404" pitchFamily="49" charset="0"/>
                        </a:rPr>
                        <a:t>0xA0000024</a:t>
                      </a:r>
                      <a:endParaRPr lang="zh-CN" altLang="en-US" sz="1400" kern="1200" dirty="0">
                        <a:solidFill>
                          <a:schemeClr val="dk1"/>
                        </a:solidFill>
                        <a:latin typeface="Courier New" panose="02070309020205020404" pitchFamily="49" charset="0"/>
                        <a:ea typeface=""/>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Courier New" panose="02070309020205020404" pitchFamily="49" charset="0"/>
                          <a:ea typeface=""/>
                          <a:cs typeface="Courier New" panose="02070309020205020404" pitchFamily="49" charset="0"/>
                        </a:rPr>
                        <a:t>SUB  $t0, $s1, $s2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algn="l" defTabSz="914400" rtl="0" eaLnBrk="1" latinLnBrk="0" hangingPunct="1"/>
                      <a:r>
                        <a:rPr lang="en-US" altLang="zh-CN" sz="1400" kern="1200" dirty="0" smtClean="0">
                          <a:solidFill>
                            <a:schemeClr val="dk1"/>
                          </a:solidFill>
                          <a:latin typeface="Courier New" panose="02070309020205020404" pitchFamily="49" charset="0"/>
                          <a:ea typeface=""/>
                          <a:cs typeface="Courier New" panose="02070309020205020404" pitchFamily="49" charset="0"/>
                        </a:rPr>
                        <a:t>0xA0000028</a:t>
                      </a:r>
                      <a:endParaRPr lang="zh-CN" altLang="en-US" sz="1400" kern="1200" dirty="0">
                        <a:solidFill>
                          <a:schemeClr val="dk1"/>
                        </a:solidFill>
                        <a:latin typeface="Courier New" panose="02070309020205020404" pitchFamily="49" charset="0"/>
                        <a:ea typeface=""/>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Courier New" panose="02070309020205020404" pitchFamily="49" charset="0"/>
                          <a:ea typeface=""/>
                          <a:cs typeface="Courier New" panose="02070309020205020404" pitchFamily="49" charset="0"/>
                        </a:rPr>
                        <a:t>LW  $t1, 0($</a:t>
                      </a:r>
                      <a:r>
                        <a:rPr lang="en-US" altLang="zh-CN" sz="1400" kern="1200" dirty="0" err="1" smtClean="0">
                          <a:solidFill>
                            <a:schemeClr val="dk1"/>
                          </a:solidFill>
                          <a:latin typeface="Courier New" panose="02070309020205020404" pitchFamily="49" charset="0"/>
                          <a:ea typeface=""/>
                          <a:cs typeface="Courier New" panose="02070309020205020404" pitchFamily="49" charset="0"/>
                        </a:rPr>
                        <a:t>sp</a:t>
                      </a:r>
                      <a:r>
                        <a:rPr lang="en-US" altLang="zh-CN" sz="1400" kern="1200" dirty="0" smtClean="0">
                          <a:solidFill>
                            <a:schemeClr val="dk1"/>
                          </a:solidFill>
                          <a:latin typeface="Courier New" panose="02070309020205020404" pitchFamily="49" charset="0"/>
                          <a:ea typeface=""/>
                          <a:cs typeface="Courier New" panose="02070309020205020404" pitchFamily="49" charset="0"/>
                        </a:rPr>
                        <a: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algn="l" defTabSz="914400" rtl="0" eaLnBrk="1" latinLnBrk="0" hangingPunct="1"/>
                      <a:r>
                        <a:rPr lang="en-US" altLang="zh-CN" sz="1400" kern="1200" dirty="0" smtClean="0">
                          <a:solidFill>
                            <a:schemeClr val="dk1"/>
                          </a:solidFill>
                          <a:latin typeface="Courier New" panose="02070309020205020404" pitchFamily="49" charset="0"/>
                          <a:ea typeface=""/>
                          <a:cs typeface="Courier New" panose="02070309020205020404" pitchFamily="49" charset="0"/>
                        </a:rPr>
                        <a:t>0xA000002C</a:t>
                      </a:r>
                      <a:endParaRPr lang="zh-CN" altLang="en-US" sz="1400" kern="1200" dirty="0">
                        <a:solidFill>
                          <a:schemeClr val="dk1"/>
                        </a:solidFill>
                        <a:latin typeface="Courier New" panose="02070309020205020404" pitchFamily="49" charset="0"/>
                        <a:ea typeface=""/>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algn="l" defTabSz="914400" rtl="0" eaLnBrk="1" latinLnBrk="0" hangingPunct="1"/>
                      <a:r>
                        <a:rPr lang="en-US" altLang="zh-CN" sz="1400" kern="1200" dirty="0" smtClean="0">
                          <a:solidFill>
                            <a:schemeClr val="dk1"/>
                          </a:solidFill>
                          <a:latin typeface="Courier New" panose="02070309020205020404" pitchFamily="49" charset="0"/>
                          <a:ea typeface=""/>
                          <a:cs typeface="Courier New" panose="02070309020205020404" pitchFamily="49" charset="0"/>
                        </a:rPr>
                        <a:t>OR  $s0, $t2, $t1</a:t>
                      </a:r>
                      <a:endParaRPr lang="zh-CN" altLang="en-US" sz="1400" kern="1200" dirty="0">
                        <a:solidFill>
                          <a:schemeClr val="dk1"/>
                        </a:solidFill>
                        <a:latin typeface="Courier New" panose="02070309020205020404" pitchFamily="49" charset="0"/>
                        <a:ea typeface=""/>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algn="l" defTabSz="914400" rtl="0" eaLnBrk="1" latinLnBrk="0" hangingPunct="1"/>
                      <a:r>
                        <a:rPr lang="en-US" altLang="zh-CN" sz="1400" kern="1200" dirty="0" smtClean="0">
                          <a:solidFill>
                            <a:schemeClr val="dk1"/>
                          </a:solidFill>
                          <a:latin typeface="Courier New" panose="02070309020205020404" pitchFamily="49" charset="0"/>
                          <a:ea typeface=""/>
                          <a:cs typeface="Courier New" panose="02070309020205020404" pitchFamily="49" charset="0"/>
                        </a:rPr>
                        <a:t>0xA0000030</a:t>
                      </a:r>
                      <a:endParaRPr lang="zh-CN" altLang="en-US" sz="1400" kern="1200" dirty="0">
                        <a:solidFill>
                          <a:schemeClr val="dk1"/>
                        </a:solidFill>
                        <a:latin typeface="Courier New" panose="02070309020205020404" pitchFamily="49" charset="0"/>
                        <a:ea typeface=""/>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Courier New" panose="02070309020205020404" pitchFamily="49" charset="0"/>
                          <a:ea typeface=""/>
                          <a:cs typeface="Courier New" panose="02070309020205020404" pitchFamily="49" charset="0"/>
                        </a:rPr>
                        <a:t>ADD  $s0, $s0, $s2</a:t>
                      </a:r>
                      <a:endParaRPr lang="zh-CN" altLang="en-US" sz="1400" kern="1200" dirty="0" smtClean="0">
                        <a:solidFill>
                          <a:schemeClr val="dk1"/>
                        </a:solidFill>
                        <a:latin typeface="Courier New" panose="02070309020205020404" pitchFamily="49" charset="0"/>
                        <a:ea typeface=""/>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370840">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algn="l" defTabSz="914400" rtl="0" eaLnBrk="1" latinLnBrk="0" hangingPunct="1"/>
                      <a:r>
                        <a:rPr lang="en-US" altLang="zh-CN" sz="1400" kern="1200" dirty="0" smtClean="0">
                          <a:solidFill>
                            <a:schemeClr val="dk1"/>
                          </a:solidFill>
                          <a:latin typeface="Courier New" panose="02070309020205020404" pitchFamily="49" charset="0"/>
                          <a:ea typeface=""/>
                          <a:cs typeface="Courier New" panose="02070309020205020404" pitchFamily="49" charset="0"/>
                        </a:rPr>
                        <a:t>……</a:t>
                      </a:r>
                      <a:endParaRPr lang="zh-CN" altLang="en-US" sz="1400" kern="1200" dirty="0">
                        <a:solidFill>
                          <a:schemeClr val="dk1"/>
                        </a:solidFill>
                        <a:latin typeface="Courier New" panose="02070309020205020404" pitchFamily="49" charset="0"/>
                        <a:ea typeface=""/>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ea typeface=""/>
                          <a:cs typeface=""/>
                        </a:defRPr>
                      </a:lvl1pPr>
                      <a:lvl2pPr marL="457200" algn="l" defTabSz="914400" rtl="0" eaLnBrk="1" latinLnBrk="0" hangingPunct="1">
                        <a:defRPr sz="1800" kern="1200">
                          <a:solidFill>
                            <a:schemeClr val="dk1"/>
                          </a:solidFill>
                          <a:latin typeface="Calibri" panose="020F0502020204030204"/>
                          <a:ea typeface=""/>
                          <a:cs typeface=""/>
                        </a:defRPr>
                      </a:lvl2pPr>
                      <a:lvl3pPr marL="914400" algn="l" defTabSz="914400" rtl="0" eaLnBrk="1" latinLnBrk="0" hangingPunct="1">
                        <a:defRPr sz="1800" kern="1200">
                          <a:solidFill>
                            <a:schemeClr val="dk1"/>
                          </a:solidFill>
                          <a:latin typeface="Calibri" panose="020F0502020204030204"/>
                          <a:ea typeface=""/>
                          <a:cs typeface=""/>
                        </a:defRPr>
                      </a:lvl3pPr>
                      <a:lvl4pPr marL="1371600" algn="l" defTabSz="914400" rtl="0" eaLnBrk="1" latinLnBrk="0" hangingPunct="1">
                        <a:defRPr sz="1800" kern="1200">
                          <a:solidFill>
                            <a:schemeClr val="dk1"/>
                          </a:solidFill>
                          <a:latin typeface="Calibri" panose="020F0502020204030204"/>
                          <a:ea typeface=""/>
                          <a:cs typeface=""/>
                        </a:defRPr>
                      </a:lvl4pPr>
                      <a:lvl5pPr marL="1828800" algn="l" defTabSz="914400" rtl="0" eaLnBrk="1" latinLnBrk="0" hangingPunct="1">
                        <a:defRPr sz="1800" kern="1200">
                          <a:solidFill>
                            <a:schemeClr val="dk1"/>
                          </a:solidFill>
                          <a:latin typeface="Calibri" panose="020F0502020204030204"/>
                          <a:ea typeface=""/>
                          <a:cs typeface=""/>
                        </a:defRPr>
                      </a:lvl5pPr>
                      <a:lvl6pPr marL="2286000" algn="l" defTabSz="914400" rtl="0" eaLnBrk="1" latinLnBrk="0" hangingPunct="1">
                        <a:defRPr sz="1800" kern="1200">
                          <a:solidFill>
                            <a:schemeClr val="dk1"/>
                          </a:solidFill>
                          <a:latin typeface="Calibri" panose="020F0502020204030204"/>
                          <a:ea typeface=""/>
                          <a:cs typeface=""/>
                        </a:defRPr>
                      </a:lvl6pPr>
                      <a:lvl7pPr marL="2743200" algn="l" defTabSz="914400" rtl="0" eaLnBrk="1" latinLnBrk="0" hangingPunct="1">
                        <a:defRPr sz="1800" kern="1200">
                          <a:solidFill>
                            <a:schemeClr val="dk1"/>
                          </a:solidFill>
                          <a:latin typeface="Calibri" panose="020F0502020204030204"/>
                          <a:ea typeface=""/>
                          <a:cs typeface=""/>
                        </a:defRPr>
                      </a:lvl7pPr>
                      <a:lvl8pPr marL="3200400" algn="l" defTabSz="914400" rtl="0" eaLnBrk="1" latinLnBrk="0" hangingPunct="1">
                        <a:defRPr sz="1800" kern="1200">
                          <a:solidFill>
                            <a:schemeClr val="dk1"/>
                          </a:solidFill>
                          <a:latin typeface="Calibri" panose="020F0502020204030204"/>
                          <a:ea typeface=""/>
                          <a:cs typeface=""/>
                        </a:defRPr>
                      </a:lvl8pPr>
                      <a:lvl9pPr marL="3657600" algn="l" defTabSz="914400" rtl="0" eaLnBrk="1" latinLnBrk="0" hangingPunct="1">
                        <a:defRPr sz="1800" kern="1200">
                          <a:solidFill>
                            <a:schemeClr val="dk1"/>
                          </a:solidFill>
                          <a:latin typeface="Calibri" panose="020F0502020204030204"/>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Courier New" panose="02070309020205020404" pitchFamily="49" charset="0"/>
                          <a:ea typeface=""/>
                          <a:cs typeface="Courier New" panose="02070309020205020404" pitchFamily="49" charset="0"/>
                        </a:rPr>
                        <a:t>……</a:t>
                      </a:r>
                      <a:endParaRPr lang="zh-CN" altLang="en-US" sz="1400" kern="1200" dirty="0" smtClean="0">
                        <a:solidFill>
                          <a:schemeClr val="dk1"/>
                        </a:solidFill>
                        <a:latin typeface="Courier New" panose="02070309020205020404" pitchFamily="49" charset="0"/>
                        <a:ea typeface=""/>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bl>
          </a:graphicData>
        </a:graphic>
      </p:graphicFrame>
      <p:grpSp>
        <p:nvGrpSpPr>
          <p:cNvPr id="181" name="组合 180"/>
          <p:cNvGrpSpPr/>
          <p:nvPr/>
        </p:nvGrpSpPr>
        <p:grpSpPr>
          <a:xfrm>
            <a:off x="4877971" y="1586554"/>
            <a:ext cx="789187" cy="461665"/>
            <a:chOff x="5306813" y="1268627"/>
            <a:chExt cx="789187" cy="461665"/>
          </a:xfrm>
        </p:grpSpPr>
        <p:sp>
          <p:nvSpPr>
            <p:cNvPr id="182" name="右箭头 181"/>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183" name="文本框 7"/>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grpSp>
        <p:nvGrpSpPr>
          <p:cNvPr id="187" name="组合 186"/>
          <p:cNvGrpSpPr/>
          <p:nvPr/>
        </p:nvGrpSpPr>
        <p:grpSpPr>
          <a:xfrm>
            <a:off x="4877971" y="1912299"/>
            <a:ext cx="789187" cy="461665"/>
            <a:chOff x="5306813" y="1268627"/>
            <a:chExt cx="789187" cy="461665"/>
          </a:xfrm>
        </p:grpSpPr>
        <p:sp>
          <p:nvSpPr>
            <p:cNvPr id="188" name="右箭头 187"/>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189" name="文本框 14"/>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grpSp>
        <p:nvGrpSpPr>
          <p:cNvPr id="202" name="组合 201"/>
          <p:cNvGrpSpPr/>
          <p:nvPr/>
        </p:nvGrpSpPr>
        <p:grpSpPr>
          <a:xfrm>
            <a:off x="4877971" y="2238044"/>
            <a:ext cx="789187" cy="461665"/>
            <a:chOff x="5306813" y="1268627"/>
            <a:chExt cx="789187" cy="461665"/>
          </a:xfrm>
        </p:grpSpPr>
        <p:sp>
          <p:nvSpPr>
            <p:cNvPr id="203" name="右箭头 202"/>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204" name="文本框 44"/>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grpSp>
        <p:nvGrpSpPr>
          <p:cNvPr id="205" name="组合 204"/>
          <p:cNvGrpSpPr/>
          <p:nvPr/>
        </p:nvGrpSpPr>
        <p:grpSpPr>
          <a:xfrm>
            <a:off x="4877971" y="2597473"/>
            <a:ext cx="789187" cy="461665"/>
            <a:chOff x="5306813" y="1268627"/>
            <a:chExt cx="789187" cy="461665"/>
          </a:xfrm>
        </p:grpSpPr>
        <p:sp>
          <p:nvSpPr>
            <p:cNvPr id="206" name="右箭头 205"/>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207" name="文本框 47"/>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grpSp>
        <p:nvGrpSpPr>
          <p:cNvPr id="208" name="组合 207"/>
          <p:cNvGrpSpPr/>
          <p:nvPr/>
        </p:nvGrpSpPr>
        <p:grpSpPr>
          <a:xfrm>
            <a:off x="4877971" y="2979571"/>
            <a:ext cx="789187" cy="461665"/>
            <a:chOff x="5306813" y="1268627"/>
            <a:chExt cx="789187" cy="461665"/>
          </a:xfrm>
        </p:grpSpPr>
        <p:sp>
          <p:nvSpPr>
            <p:cNvPr id="209" name="右箭头 208"/>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210" name="文本框 50"/>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grpSp>
        <p:nvGrpSpPr>
          <p:cNvPr id="211" name="组合 210"/>
          <p:cNvGrpSpPr/>
          <p:nvPr/>
        </p:nvGrpSpPr>
        <p:grpSpPr>
          <a:xfrm>
            <a:off x="4877971" y="3350444"/>
            <a:ext cx="789187" cy="461665"/>
            <a:chOff x="5306813" y="1268627"/>
            <a:chExt cx="789187" cy="461665"/>
          </a:xfrm>
        </p:grpSpPr>
        <p:sp>
          <p:nvSpPr>
            <p:cNvPr id="212" name="右箭头 211"/>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a:endParaRPr>
            </a:p>
          </p:txBody>
        </p:sp>
        <p:sp>
          <p:nvSpPr>
            <p:cNvPr id="213" name="文本框 53"/>
            <p:cNvSpPr txBox="1"/>
            <p:nvPr/>
          </p:nvSpPr>
          <p:spPr>
            <a:xfrm>
              <a:off x="5306813" y="1268627"/>
              <a:ext cx="51733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Calibri" panose="020F0502020204030204"/>
                  <a:ea typeface="宋体"/>
                </a:rPr>
                <a:t>PC</a:t>
              </a:r>
              <a:endParaRPr kumimoji="0" lang="zh-CN" altLang="en-US" sz="2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sp>
        <p:nvSpPr>
          <p:cNvPr id="215" name="TextBox 214"/>
          <p:cNvSpPr txBox="1"/>
          <p:nvPr/>
        </p:nvSpPr>
        <p:spPr>
          <a:xfrm>
            <a:off x="4963248" y="5724038"/>
            <a:ext cx="936000" cy="369332"/>
          </a:xfrm>
          <a:prstGeom prst="rect">
            <a:avLst/>
          </a:prstGeom>
          <a:solidFill>
            <a:srgbClr val="33CCFF"/>
          </a:solidFill>
        </p:spPr>
        <p:style>
          <a:lnRef idx="1">
            <a:schemeClr val="accent5"/>
          </a:lnRef>
          <a:fillRef idx="3">
            <a:schemeClr val="accent5"/>
          </a:fillRef>
          <a:effectRef idx="2">
            <a:schemeClr val="accent5"/>
          </a:effectRef>
          <a:fontRef idx="minor">
            <a:schemeClr val="lt1"/>
          </a:fontRef>
        </p:style>
        <p:txBody>
          <a:bodyPr wrap="none" rtlCol="0">
            <a:spAutoFit/>
          </a:bodyPr>
          <a:lstStyle/>
          <a:p>
            <a:pPr algn="ctr"/>
            <a:r>
              <a:rPr lang="en-US" altLang="zh-CN" sz="1800" b="0" dirty="0" smtClean="0">
                <a:solidFill>
                  <a:schemeClr val="tx1"/>
                </a:solidFill>
              </a:rPr>
              <a:t>Cause</a:t>
            </a:r>
            <a:endParaRPr lang="zh-CN" altLang="en-US" sz="1800" b="0" dirty="0">
              <a:solidFill>
                <a:schemeClr val="tx1"/>
              </a:solidFill>
            </a:endParaRPr>
          </a:p>
        </p:txBody>
      </p:sp>
      <p:sp>
        <p:nvSpPr>
          <p:cNvPr id="216" name="TextBox 215"/>
          <p:cNvSpPr txBox="1"/>
          <p:nvPr/>
        </p:nvSpPr>
        <p:spPr>
          <a:xfrm>
            <a:off x="5940190" y="5733320"/>
            <a:ext cx="1224000" cy="369332"/>
          </a:xfrm>
          <a:prstGeom prst="rect">
            <a:avLst/>
          </a:prstGeom>
          <a:solidFill>
            <a:srgbClr val="33CCFF"/>
          </a:solidFill>
        </p:spPr>
        <p:style>
          <a:lnRef idx="1">
            <a:schemeClr val="accent5"/>
          </a:lnRef>
          <a:fillRef idx="3">
            <a:schemeClr val="accent5"/>
          </a:fillRef>
          <a:effectRef idx="2">
            <a:schemeClr val="accent5"/>
          </a:effectRef>
          <a:fontRef idx="minor">
            <a:schemeClr val="lt1"/>
          </a:fontRef>
        </p:style>
        <p:txBody>
          <a:bodyPr wrap="none" rtlCol="0">
            <a:spAutoFit/>
          </a:bodyPr>
          <a:lstStyle/>
          <a:p>
            <a:pPr algn="ctr"/>
            <a:r>
              <a:rPr lang="en-US" altLang="zh-CN" sz="1800" b="0" dirty="0" smtClean="0">
                <a:solidFill>
                  <a:schemeClr val="tx1"/>
                </a:solidFill>
              </a:rPr>
              <a:t>SR</a:t>
            </a:r>
            <a:endParaRPr lang="zh-CN" altLang="en-US" sz="1800" b="0" dirty="0">
              <a:solidFill>
                <a:schemeClr val="tx1"/>
              </a:solidFill>
            </a:endParaRPr>
          </a:p>
        </p:txBody>
      </p:sp>
      <p:cxnSp>
        <p:nvCxnSpPr>
          <p:cNvPr id="219" name="直接箭头连接符 218"/>
          <p:cNvCxnSpPr/>
          <p:nvPr/>
        </p:nvCxnSpPr>
        <p:spPr bwMode="auto">
          <a:xfrm flipV="1">
            <a:off x="5070341" y="6121946"/>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20" name="直接箭头连接符 219"/>
          <p:cNvCxnSpPr/>
          <p:nvPr/>
        </p:nvCxnSpPr>
        <p:spPr bwMode="auto">
          <a:xfrm flipV="1">
            <a:off x="5508130" y="6121946"/>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22" name="直接箭头连接符 221"/>
          <p:cNvCxnSpPr/>
          <p:nvPr/>
        </p:nvCxnSpPr>
        <p:spPr bwMode="auto">
          <a:xfrm flipV="1">
            <a:off x="5222741" y="6121946"/>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23" name="直接箭头连接符 222"/>
          <p:cNvCxnSpPr/>
          <p:nvPr/>
        </p:nvCxnSpPr>
        <p:spPr bwMode="auto">
          <a:xfrm flipV="1">
            <a:off x="5364110" y="6121946"/>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25" name="直接箭头连接符 224"/>
          <p:cNvCxnSpPr/>
          <p:nvPr/>
        </p:nvCxnSpPr>
        <p:spPr bwMode="auto">
          <a:xfrm flipV="1">
            <a:off x="5654801" y="6121946"/>
            <a:ext cx="0" cy="331474"/>
          </a:xfrm>
          <a:prstGeom prst="straightConnector1">
            <a:avLst/>
          </a:prstGeom>
          <a:solidFill>
            <a:schemeClr val="bg1"/>
          </a:solidFill>
          <a:ln w="28575" cap="flat" cmpd="sng" algn="ctr">
            <a:solidFill>
              <a:srgbClr val="FF0000"/>
            </a:solidFill>
            <a:prstDash val="solid"/>
            <a:round/>
            <a:headEnd type="none" w="med" len="med"/>
            <a:tailEnd type="triangle" w="lg" len="lg"/>
          </a:ln>
          <a:effectLst/>
        </p:spPr>
      </p:cxnSp>
      <p:cxnSp>
        <p:nvCxnSpPr>
          <p:cNvPr id="226" name="直接箭头连接符 225"/>
          <p:cNvCxnSpPr/>
          <p:nvPr/>
        </p:nvCxnSpPr>
        <p:spPr bwMode="auto">
          <a:xfrm flipV="1">
            <a:off x="5796170" y="6121946"/>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27" name="直接箭头连接符 226"/>
          <p:cNvCxnSpPr/>
          <p:nvPr/>
        </p:nvCxnSpPr>
        <p:spPr bwMode="auto">
          <a:xfrm flipV="1">
            <a:off x="5076070"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28" name="直接箭头连接符 227"/>
          <p:cNvCxnSpPr/>
          <p:nvPr/>
        </p:nvCxnSpPr>
        <p:spPr bwMode="auto">
          <a:xfrm flipV="1">
            <a:off x="5513859"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29" name="直接箭头连接符 228"/>
          <p:cNvCxnSpPr/>
          <p:nvPr/>
        </p:nvCxnSpPr>
        <p:spPr bwMode="auto">
          <a:xfrm flipV="1">
            <a:off x="5228470"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30" name="直接箭头连接符 229"/>
          <p:cNvCxnSpPr/>
          <p:nvPr/>
        </p:nvCxnSpPr>
        <p:spPr bwMode="auto">
          <a:xfrm flipV="1">
            <a:off x="5369839"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31" name="直接箭头连接符 230"/>
          <p:cNvCxnSpPr/>
          <p:nvPr/>
        </p:nvCxnSpPr>
        <p:spPr bwMode="auto">
          <a:xfrm flipV="1">
            <a:off x="5660530" y="5373270"/>
            <a:ext cx="0" cy="331474"/>
          </a:xfrm>
          <a:prstGeom prst="straightConnector1">
            <a:avLst/>
          </a:prstGeom>
          <a:solidFill>
            <a:schemeClr val="bg1"/>
          </a:solidFill>
          <a:ln w="28575" cap="flat" cmpd="sng" algn="ctr">
            <a:solidFill>
              <a:srgbClr val="FF0000"/>
            </a:solidFill>
            <a:prstDash val="solid"/>
            <a:round/>
            <a:headEnd type="none" w="med" len="med"/>
            <a:tailEnd type="triangle" w="lg" len="lg"/>
          </a:ln>
          <a:effectLst/>
        </p:spPr>
      </p:cxnSp>
      <p:cxnSp>
        <p:nvCxnSpPr>
          <p:cNvPr id="232" name="直接箭头连接符 231"/>
          <p:cNvCxnSpPr/>
          <p:nvPr/>
        </p:nvCxnSpPr>
        <p:spPr bwMode="auto">
          <a:xfrm flipV="1">
            <a:off x="5801899"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33" name="直接箭头连接符 232"/>
          <p:cNvCxnSpPr/>
          <p:nvPr/>
        </p:nvCxnSpPr>
        <p:spPr bwMode="auto">
          <a:xfrm flipV="1">
            <a:off x="6006471"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34" name="直接箭头连接符 233"/>
          <p:cNvCxnSpPr/>
          <p:nvPr/>
        </p:nvCxnSpPr>
        <p:spPr bwMode="auto">
          <a:xfrm flipV="1">
            <a:off x="6444260"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35" name="直接箭头连接符 234"/>
          <p:cNvCxnSpPr/>
          <p:nvPr/>
        </p:nvCxnSpPr>
        <p:spPr bwMode="auto">
          <a:xfrm flipV="1">
            <a:off x="6158871"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36" name="直接箭头连接符 235"/>
          <p:cNvCxnSpPr/>
          <p:nvPr/>
        </p:nvCxnSpPr>
        <p:spPr bwMode="auto">
          <a:xfrm flipV="1">
            <a:off x="6300240"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37" name="直接箭头连接符 236"/>
          <p:cNvCxnSpPr/>
          <p:nvPr/>
        </p:nvCxnSpPr>
        <p:spPr bwMode="auto">
          <a:xfrm flipV="1">
            <a:off x="6590931" y="5373270"/>
            <a:ext cx="0" cy="331474"/>
          </a:xfrm>
          <a:prstGeom prst="straightConnector1">
            <a:avLst/>
          </a:prstGeom>
          <a:solidFill>
            <a:schemeClr val="bg1"/>
          </a:solidFill>
          <a:ln w="28575" cap="flat" cmpd="sng" algn="ctr">
            <a:solidFill>
              <a:srgbClr val="FF0000"/>
            </a:solidFill>
            <a:prstDash val="solid"/>
            <a:round/>
            <a:headEnd type="none" w="med" len="med"/>
            <a:tailEnd type="triangle" w="lg" len="lg"/>
          </a:ln>
          <a:effectLst/>
        </p:spPr>
      </p:cxnSp>
      <p:cxnSp>
        <p:nvCxnSpPr>
          <p:cNvPr id="238" name="直接箭头连接符 237"/>
          <p:cNvCxnSpPr/>
          <p:nvPr/>
        </p:nvCxnSpPr>
        <p:spPr bwMode="auto">
          <a:xfrm flipV="1">
            <a:off x="6732300"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39" name="直接箭头连接符 238"/>
          <p:cNvCxnSpPr/>
          <p:nvPr/>
        </p:nvCxnSpPr>
        <p:spPr bwMode="auto">
          <a:xfrm flipV="1">
            <a:off x="6950981" y="5373270"/>
            <a:ext cx="0" cy="331474"/>
          </a:xfrm>
          <a:prstGeom prst="straightConnector1">
            <a:avLst/>
          </a:prstGeom>
          <a:solidFill>
            <a:schemeClr val="bg1"/>
          </a:solidFill>
          <a:ln w="28575" cap="flat" cmpd="sng" algn="ctr">
            <a:solidFill>
              <a:srgbClr val="FF0000"/>
            </a:solidFill>
            <a:prstDash val="solid"/>
            <a:round/>
            <a:headEnd type="none" w="med" len="med"/>
            <a:tailEnd type="triangle" w="lg" len="lg"/>
          </a:ln>
          <a:effectLst/>
        </p:spPr>
      </p:cxnSp>
      <p:cxnSp>
        <p:nvCxnSpPr>
          <p:cNvPr id="240" name="直接箭头连接符 239"/>
          <p:cNvCxnSpPr/>
          <p:nvPr/>
        </p:nvCxnSpPr>
        <p:spPr bwMode="auto">
          <a:xfrm flipV="1">
            <a:off x="7092350" y="5373270"/>
            <a:ext cx="0" cy="331474"/>
          </a:xfrm>
          <a:prstGeom prst="straightConnector1">
            <a:avLst/>
          </a:prstGeom>
          <a:solidFill>
            <a:schemeClr val="bg1"/>
          </a:solidFill>
          <a:ln w="28575" cap="flat" cmpd="sng" algn="ctr">
            <a:solidFill>
              <a:srgbClr val="FF0000"/>
            </a:solidFill>
            <a:prstDash val="solid"/>
            <a:round/>
            <a:headEnd type="none" w="med" len="med"/>
            <a:tailEnd type="triangle" w="lg" len="lg"/>
          </a:ln>
          <a:effectLst/>
        </p:spPr>
      </p:cxnSp>
      <p:sp>
        <p:nvSpPr>
          <p:cNvPr id="241" name="TextBox 240"/>
          <p:cNvSpPr txBox="1"/>
          <p:nvPr/>
        </p:nvSpPr>
        <p:spPr>
          <a:xfrm>
            <a:off x="4932050" y="5003938"/>
            <a:ext cx="2232140" cy="369332"/>
          </a:xfrm>
          <a:prstGeom prst="rect">
            <a:avLst/>
          </a:prstGeom>
          <a:solidFill>
            <a:srgbClr val="33CCFF"/>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sz="1800" b="0" dirty="0" smtClean="0">
                <a:solidFill>
                  <a:schemeClr val="tx1"/>
                </a:solidFill>
              </a:rPr>
              <a:t>中断请求产生</a:t>
            </a:r>
            <a:endParaRPr lang="zh-CN" altLang="en-US" sz="1800" b="0" dirty="0">
              <a:solidFill>
                <a:schemeClr val="tx1"/>
              </a:solidFill>
            </a:endParaRPr>
          </a:p>
        </p:txBody>
      </p:sp>
      <p:cxnSp>
        <p:nvCxnSpPr>
          <p:cNvPr id="242" name="直接箭头连接符 241"/>
          <p:cNvCxnSpPr/>
          <p:nvPr/>
        </p:nvCxnSpPr>
        <p:spPr bwMode="auto">
          <a:xfrm flipV="1">
            <a:off x="6012200" y="4653170"/>
            <a:ext cx="0" cy="331474"/>
          </a:xfrm>
          <a:prstGeom prst="straightConnector1">
            <a:avLst/>
          </a:prstGeom>
          <a:solidFill>
            <a:schemeClr val="bg1"/>
          </a:solidFill>
          <a:ln w="28575" cap="flat" cmpd="sng" algn="ctr">
            <a:solidFill>
              <a:srgbClr val="FF0000"/>
            </a:solidFill>
            <a:prstDash val="solid"/>
            <a:round/>
            <a:headEnd type="none" w="med" len="med"/>
            <a:tailEnd type="triangle" w="lg" len="lg"/>
          </a:ln>
          <a:effectLst/>
        </p:spPr>
      </p:cxnSp>
      <p:sp>
        <p:nvSpPr>
          <p:cNvPr id="243" name="TextBox 242"/>
          <p:cNvSpPr txBox="1"/>
          <p:nvPr/>
        </p:nvSpPr>
        <p:spPr>
          <a:xfrm>
            <a:off x="8568370" y="5717931"/>
            <a:ext cx="646331" cy="369332"/>
          </a:xfrm>
          <a:prstGeom prst="rect">
            <a:avLst/>
          </a:prstGeom>
          <a:noFill/>
        </p:spPr>
        <p:txBody>
          <a:bodyPr wrap="none" rtlCol="0">
            <a:spAutoFit/>
          </a:bodyPr>
          <a:lstStyle/>
          <a:p>
            <a:r>
              <a:rPr lang="en-US" altLang="zh-CN" sz="1800" dirty="0" smtClean="0">
                <a:solidFill>
                  <a:schemeClr val="tx1"/>
                </a:solidFill>
              </a:rPr>
              <a:t>EPC</a:t>
            </a:r>
            <a:endParaRPr lang="zh-CN" altLang="en-US" sz="1800" dirty="0">
              <a:solidFill>
                <a:schemeClr val="tx1"/>
              </a:solidFill>
            </a:endParaRPr>
          </a:p>
        </p:txBody>
      </p:sp>
      <p:sp>
        <p:nvSpPr>
          <p:cNvPr id="244" name="TextBox 243"/>
          <p:cNvSpPr txBox="1"/>
          <p:nvPr/>
        </p:nvSpPr>
        <p:spPr>
          <a:xfrm>
            <a:off x="6071167" y="4581160"/>
            <a:ext cx="877163" cy="369332"/>
          </a:xfrm>
          <a:prstGeom prst="rect">
            <a:avLst/>
          </a:prstGeom>
          <a:noFill/>
        </p:spPr>
        <p:txBody>
          <a:bodyPr wrap="none" rtlCol="0">
            <a:spAutoFit/>
          </a:bodyPr>
          <a:lstStyle/>
          <a:p>
            <a:r>
              <a:rPr lang="en-US" altLang="zh-CN" sz="1800" dirty="0" err="1" smtClean="0">
                <a:solidFill>
                  <a:schemeClr val="tx1"/>
                </a:solidFill>
              </a:rPr>
              <a:t>IntReq</a:t>
            </a:r>
            <a:endParaRPr lang="zh-CN" altLang="en-US" sz="1800" dirty="0">
              <a:solidFill>
                <a:schemeClr val="tx1"/>
              </a:solidFill>
            </a:endParaRPr>
          </a:p>
        </p:txBody>
      </p:sp>
      <p:sp>
        <p:nvSpPr>
          <p:cNvPr id="245" name="TextBox 244"/>
          <p:cNvSpPr txBox="1"/>
          <p:nvPr/>
        </p:nvSpPr>
        <p:spPr>
          <a:xfrm>
            <a:off x="4732558" y="6444138"/>
            <a:ext cx="1351652" cy="369332"/>
          </a:xfrm>
          <a:prstGeom prst="rect">
            <a:avLst/>
          </a:prstGeom>
          <a:solidFill>
            <a:schemeClr val="bg1"/>
          </a:solidFill>
        </p:spPr>
        <p:txBody>
          <a:bodyPr wrap="none" rtlCol="0">
            <a:spAutoFit/>
          </a:bodyPr>
          <a:lstStyle/>
          <a:p>
            <a:r>
              <a:rPr lang="en-US" altLang="zh-CN" sz="1800" dirty="0" err="1" smtClean="0">
                <a:solidFill>
                  <a:schemeClr val="tx1"/>
                </a:solidFill>
              </a:rPr>
              <a:t>HWInt</a:t>
            </a:r>
            <a:r>
              <a:rPr lang="en-US" altLang="zh-CN" sz="1800" dirty="0" smtClean="0">
                <a:solidFill>
                  <a:schemeClr val="tx1"/>
                </a:solidFill>
              </a:rPr>
              <a:t>[5:0]</a:t>
            </a:r>
            <a:endParaRPr lang="zh-CN" altLang="en-US" sz="1800" dirty="0">
              <a:solidFill>
                <a:schemeClr val="tx1"/>
              </a:solidFill>
            </a:endParaRPr>
          </a:p>
        </p:txBody>
      </p:sp>
      <p:sp>
        <p:nvSpPr>
          <p:cNvPr id="246" name="圆角矩形 245"/>
          <p:cNvSpPr/>
          <p:nvPr/>
        </p:nvSpPr>
        <p:spPr bwMode="auto">
          <a:xfrm>
            <a:off x="4877971" y="4870892"/>
            <a:ext cx="3870609" cy="1416791"/>
          </a:xfrm>
          <a:prstGeom prst="roundRect">
            <a:avLst>
              <a:gd name="adj" fmla="val 6788"/>
            </a:avLst>
          </a:prstGeom>
          <a:noFill/>
          <a:ln w="9525" cap="flat" cmpd="sng" algn="ctr">
            <a:solidFill>
              <a:schemeClr val="tx1"/>
            </a:solidFill>
            <a:prstDash val="solid"/>
            <a:round/>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342900" marR="0" indent="-342900"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charset="-122"/>
                <a:sym typeface="Wingdings" pitchFamily="2" charset="2"/>
              </a:rPr>
              <a:t>CP0</a:t>
            </a:r>
            <a:endParaRPr kumimoji="0" lang="zh-CN" altLang="en-US" sz="2800" b="0" i="0" u="none" strike="noStrike" cap="none" normalizeH="0" baseline="0" dirty="0" smtClean="0">
              <a:ln>
                <a:noFill/>
              </a:ln>
              <a:solidFill>
                <a:schemeClr val="tx1"/>
              </a:solidFill>
              <a:effectLst/>
              <a:latin typeface="Times New Roman" pitchFamily="18" charset="0"/>
              <a:ea typeface="宋体" charset="-122"/>
              <a:sym typeface="Wingdings" pitchFamily="2" charset="2"/>
            </a:endParaRPr>
          </a:p>
        </p:txBody>
      </p:sp>
      <p:sp>
        <p:nvSpPr>
          <p:cNvPr id="247" name="TextBox 246"/>
          <p:cNvSpPr txBox="1"/>
          <p:nvPr/>
        </p:nvSpPr>
        <p:spPr>
          <a:xfrm>
            <a:off x="1331550" y="5214073"/>
            <a:ext cx="2040943" cy="461665"/>
          </a:xfrm>
          <a:prstGeom prst="rect">
            <a:avLst/>
          </a:prstGeom>
          <a:noFill/>
        </p:spPr>
        <p:txBody>
          <a:bodyPr wrap="none" rtlCol="0">
            <a:spAutoFit/>
          </a:bodyPr>
          <a:lstStyle/>
          <a:p>
            <a:r>
              <a:rPr lang="zh-CN" altLang="en-US" sz="2400" b="0" dirty="0" smtClean="0">
                <a:solidFill>
                  <a:schemeClr val="tx1"/>
                </a:solidFill>
              </a:rPr>
              <a:t>中断服务程序</a:t>
            </a:r>
            <a:endParaRPr lang="zh-CN" altLang="en-US" sz="2400" b="0" dirty="0">
              <a:solidFill>
                <a:schemeClr val="tx1"/>
              </a:solidFill>
            </a:endParaRPr>
          </a:p>
        </p:txBody>
      </p:sp>
      <p:sp>
        <p:nvSpPr>
          <p:cNvPr id="248" name="TextBox 247"/>
          <p:cNvSpPr txBox="1"/>
          <p:nvPr/>
        </p:nvSpPr>
        <p:spPr>
          <a:xfrm>
            <a:off x="7516418" y="4144595"/>
            <a:ext cx="1112805" cy="461665"/>
          </a:xfrm>
          <a:prstGeom prst="rect">
            <a:avLst/>
          </a:prstGeom>
          <a:noFill/>
        </p:spPr>
        <p:txBody>
          <a:bodyPr wrap="none" rtlCol="0">
            <a:spAutoFit/>
          </a:bodyPr>
          <a:lstStyle/>
          <a:p>
            <a:r>
              <a:rPr lang="zh-CN" altLang="en-US" sz="2400" b="0" dirty="0">
                <a:solidFill>
                  <a:schemeClr val="tx1"/>
                </a:solidFill>
              </a:rPr>
              <a:t>主</a:t>
            </a:r>
            <a:r>
              <a:rPr lang="zh-CN" altLang="en-US" sz="2400" b="0" dirty="0" smtClean="0">
                <a:solidFill>
                  <a:schemeClr val="tx1"/>
                </a:solidFill>
              </a:rPr>
              <a:t>程序</a:t>
            </a:r>
            <a:endParaRPr lang="zh-CN" altLang="en-US" sz="2400" b="0" dirty="0">
              <a:solidFill>
                <a:schemeClr val="tx1"/>
              </a:solidFill>
            </a:endParaRPr>
          </a:p>
        </p:txBody>
      </p:sp>
      <p:sp>
        <p:nvSpPr>
          <p:cNvPr id="250" name="TextBox 249"/>
          <p:cNvSpPr txBox="1"/>
          <p:nvPr/>
        </p:nvSpPr>
        <p:spPr>
          <a:xfrm>
            <a:off x="7236370" y="5733320"/>
            <a:ext cx="1440000" cy="360000"/>
          </a:xfrm>
          <a:prstGeom prst="rect">
            <a:avLst/>
          </a:prstGeom>
          <a:solidFill>
            <a:srgbClr val="33CCFF"/>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ltLang="zh-CN" sz="1800" b="0" dirty="0" smtClean="0">
                <a:solidFill>
                  <a:schemeClr val="tx1"/>
                </a:solidFill>
              </a:rPr>
              <a:t>XXXXXX</a:t>
            </a:r>
            <a:endParaRPr lang="zh-CN" altLang="en-US" sz="1800" b="0" dirty="0">
              <a:solidFill>
                <a:schemeClr val="tx1"/>
              </a:solidFill>
            </a:endParaRPr>
          </a:p>
        </p:txBody>
      </p:sp>
      <p:sp>
        <p:nvSpPr>
          <p:cNvPr id="214" name="TextBox 213"/>
          <p:cNvSpPr txBox="1"/>
          <p:nvPr/>
        </p:nvSpPr>
        <p:spPr>
          <a:xfrm>
            <a:off x="7236370" y="5733320"/>
            <a:ext cx="1440000" cy="369332"/>
          </a:xfrm>
          <a:prstGeom prst="rect">
            <a:avLst/>
          </a:prstGeom>
          <a:solidFill>
            <a:srgbClr val="33CCFF"/>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ltLang="zh-CN" sz="1800" b="0" dirty="0" smtClean="0">
                <a:solidFill>
                  <a:schemeClr val="tx1"/>
                </a:solidFill>
              </a:rPr>
              <a:t>0xA0000028</a:t>
            </a:r>
            <a:endParaRPr lang="zh-CN" altLang="en-US" sz="1800" b="0" dirty="0">
              <a:solidFill>
                <a:schemeClr val="tx1"/>
              </a:solidFill>
            </a:endParaRPr>
          </a:p>
        </p:txBody>
      </p:sp>
      <p:cxnSp>
        <p:nvCxnSpPr>
          <p:cNvPr id="251" name="直接箭头连接符 250"/>
          <p:cNvCxnSpPr/>
          <p:nvPr/>
        </p:nvCxnSpPr>
        <p:spPr bwMode="auto">
          <a:xfrm>
            <a:off x="5431248" y="2618314"/>
            <a:ext cx="2525122" cy="3057424"/>
          </a:xfrm>
          <a:prstGeom prst="straightConnector1">
            <a:avLst/>
          </a:prstGeom>
          <a:solidFill>
            <a:schemeClr val="bg1"/>
          </a:solidFill>
          <a:ln w="28575" cap="flat" cmpd="sng" algn="ctr">
            <a:solidFill>
              <a:srgbClr val="FF0000"/>
            </a:solidFill>
            <a:prstDash val="solid"/>
            <a:round/>
            <a:headEnd type="none" w="med" len="med"/>
            <a:tailEnd type="triangle" w="lg" len="lg"/>
          </a:ln>
          <a:effectLst/>
        </p:spPr>
      </p:cxnSp>
      <p:cxnSp>
        <p:nvCxnSpPr>
          <p:cNvPr id="254" name="直接箭头连接符 253"/>
          <p:cNvCxnSpPr/>
          <p:nvPr/>
        </p:nvCxnSpPr>
        <p:spPr bwMode="auto">
          <a:xfrm flipH="1" flipV="1">
            <a:off x="495043" y="5214073"/>
            <a:ext cx="6885348" cy="807287"/>
          </a:xfrm>
          <a:prstGeom prst="straightConnector1">
            <a:avLst/>
          </a:prstGeom>
          <a:solidFill>
            <a:schemeClr val="bg1"/>
          </a:solidFill>
          <a:ln w="28575" cap="flat" cmpd="sng" algn="ctr">
            <a:solidFill>
              <a:srgbClr val="FF0000"/>
            </a:solidFill>
            <a:prstDash val="solid"/>
            <a:round/>
            <a:headEnd type="none" w="med" len="med"/>
            <a:tailEnd type="triangle" w="lg" len="lg"/>
          </a:ln>
          <a:effectLst/>
        </p:spPr>
      </p:cxnSp>
      <p:sp>
        <p:nvSpPr>
          <p:cNvPr id="2" name="灯片编号占位符 1"/>
          <p:cNvSpPr>
            <a:spLocks noGrp="1"/>
          </p:cNvSpPr>
          <p:nvPr>
            <p:ph type="sldNum" sz="quarter" idx="12"/>
          </p:nvPr>
        </p:nvSpPr>
        <p:spPr/>
        <p:txBody>
          <a:bodyPr/>
          <a:lstStyle/>
          <a:p>
            <a:pPr>
              <a:defRPr/>
            </a:pPr>
            <a:fld id="{CCAB7470-36C3-48E9-9C61-02DD9BA30DA6}" type="slidenum">
              <a:rPr lang="en-US" altLang="zh-CN" smtClean="0"/>
              <a:pPr>
                <a:defRPr/>
              </a:pPr>
              <a:t>22</a:t>
            </a:fld>
            <a:endParaRPr lang="en-US" altLang="zh-CN" dirty="0"/>
          </a:p>
        </p:txBody>
      </p:sp>
    </p:spTree>
    <p:extLst>
      <p:ext uri="{BB962C8B-B14F-4D97-AF65-F5344CB8AC3E}">
        <p14:creationId xmlns:p14="http://schemas.microsoft.com/office/powerpoint/2010/main" val="393536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8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8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1"/>
                                        </p:tgtEl>
                                        <p:attrNameLst>
                                          <p:attrName>style.visibility</p:attrName>
                                        </p:attrNameLst>
                                      </p:cBhvr>
                                      <p:to>
                                        <p:strVal val="visible"/>
                                      </p:to>
                                    </p:set>
                                  </p:childTnLst>
                                  <p:subTnLst>
                                    <p:set>
                                      <p:cBhvr override="childStyle">
                                        <p:cTn dur="1" fill="hold" display="0" masterRel="nextClick" afterEffect="1"/>
                                        <p:tgtEl>
                                          <p:spTgt spid="25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0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79"/>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9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91"/>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9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97"/>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03"/>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0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109"/>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15"/>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1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121"/>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1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27"/>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13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139"/>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8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85"/>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13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54"/>
                                        </p:tgtEl>
                                        <p:attrNameLst>
                                          <p:attrName>style.visibility</p:attrName>
                                        </p:attrNameLst>
                                      </p:cBhvr>
                                      <p:to>
                                        <p:strVal val="visible"/>
                                      </p:to>
                                    </p:set>
                                  </p:childTnLst>
                                  <p:subTnLst>
                                    <p:set>
                                      <p:cBhvr override="childStyle">
                                        <p:cTn dur="1" fill="hold" display="0" masterRel="nextClick" afterEffect="1"/>
                                        <p:tgtEl>
                                          <p:spTgt spid="254"/>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133"/>
                                        </p:tgtEl>
                                        <p:attrNameLst>
                                          <p:attrName>style.visibility</p:attrName>
                                        </p:attrNameLst>
                                      </p:cBhvr>
                                      <p:to>
                                        <p:strVal val="hidden"/>
                                      </p:to>
                                    </p:set>
                                  </p:childTnLst>
                                </p:cTn>
                              </p:par>
                              <p:par>
                                <p:cTn id="101" presetID="1" presetClass="entr" presetSubtype="0" fill="hold" nodeType="withEffect">
                                  <p:stCondLst>
                                    <p:cond delay="0"/>
                                  </p:stCondLst>
                                  <p:childTnLst>
                                    <p:set>
                                      <p:cBhvr>
                                        <p:cTn id="102" dur="1" fill="hold">
                                          <p:stCondLst>
                                            <p:cond delay="0"/>
                                          </p:stCondLst>
                                        </p:cTn>
                                        <p:tgtEl>
                                          <p:spTgt spid="20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205"/>
                                        </p:tgtEl>
                                        <p:attrNameLst>
                                          <p:attrName>style.visibility</p:attrName>
                                        </p:attrNameLst>
                                      </p:cBhvr>
                                      <p:to>
                                        <p:strVal val="hidden"/>
                                      </p:to>
                                    </p:set>
                                  </p:childTnLst>
                                </p:cTn>
                              </p:par>
                              <p:par>
                                <p:cTn id="107" presetID="1" presetClass="entr" presetSubtype="0" fill="hold" nodeType="withEffect">
                                  <p:stCondLst>
                                    <p:cond delay="0"/>
                                  </p:stCondLst>
                                  <p:childTnLst>
                                    <p:set>
                                      <p:cBhvr>
                                        <p:cTn id="108" dur="1" fill="hold">
                                          <p:stCondLst>
                                            <p:cond delay="0"/>
                                          </p:stCondLst>
                                        </p:cTn>
                                        <p:tgtEl>
                                          <p:spTgt spid="20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208"/>
                                        </p:tgtEl>
                                        <p:attrNameLst>
                                          <p:attrName>style.visibility</p:attrName>
                                        </p:attrNameLst>
                                      </p:cBhvr>
                                      <p:to>
                                        <p:strVal val="hidden"/>
                                      </p:to>
                                    </p:set>
                                  </p:childTnLst>
                                </p:cTn>
                              </p:par>
                              <p:par>
                                <p:cTn id="113" presetID="1" presetClass="entr" presetSubtype="0" fill="hold" nodeType="withEffect">
                                  <p:stCondLst>
                                    <p:cond delay="0"/>
                                  </p:stCondLst>
                                  <p:childTnLst>
                                    <p:set>
                                      <p:cBhvr>
                                        <p:cTn id="114"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bwMode="auto">
          <a:xfrm>
            <a:off x="3347830" y="5877340"/>
            <a:ext cx="3420000" cy="936130"/>
          </a:xfrm>
          <a:prstGeom prst="rect">
            <a:avLst/>
          </a:prstGeom>
          <a:solidFill>
            <a:schemeClr val="bg1"/>
          </a:solidFill>
          <a:ln w="28575" cap="flat" cmpd="sng" algn="ctr">
            <a:solidFill>
              <a:srgbClr val="0070C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0" name="矩形 39"/>
          <p:cNvSpPr/>
          <p:nvPr/>
        </p:nvSpPr>
        <p:spPr bwMode="auto">
          <a:xfrm>
            <a:off x="3348330" y="3212970"/>
            <a:ext cx="3420000" cy="1440000"/>
          </a:xfrm>
          <a:prstGeom prst="rect">
            <a:avLst/>
          </a:prstGeom>
          <a:solidFill>
            <a:schemeClr val="bg1"/>
          </a:solidFill>
          <a:ln w="28575" cap="flat" cmpd="sng" algn="ctr">
            <a:solidFill>
              <a:srgbClr val="0070C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3" name="标题 2"/>
          <p:cNvSpPr>
            <a:spLocks noGrp="1"/>
          </p:cNvSpPr>
          <p:nvPr>
            <p:ph type="title"/>
          </p:nvPr>
        </p:nvSpPr>
        <p:spPr/>
        <p:txBody>
          <a:bodyPr/>
          <a:lstStyle/>
          <a:p>
            <a:r>
              <a:rPr lang="zh-CN" altLang="en-US" dirty="0" smtClean="0"/>
              <a:t>中断响应机制分析：软硬件协同</a:t>
            </a:r>
            <a:endParaRPr lang="zh-CN" altLang="en-US" dirty="0"/>
          </a:p>
        </p:txBody>
      </p:sp>
      <p:graphicFrame>
        <p:nvGraphicFramePr>
          <p:cNvPr id="13" name="表格 12"/>
          <p:cNvGraphicFramePr>
            <a:graphicFrameLocks noGrp="1"/>
          </p:cNvGraphicFramePr>
          <p:nvPr/>
        </p:nvGraphicFramePr>
        <p:xfrm>
          <a:off x="35370" y="836640"/>
          <a:ext cx="9054305" cy="457200"/>
        </p:xfrm>
        <a:graphic>
          <a:graphicData uri="http://schemas.openxmlformats.org/drawingml/2006/table">
            <a:tbl>
              <a:tblPr firstRow="1" bandRow="1">
                <a:tableStyleId>{5C22544A-7EE6-4342-B048-85BDC9FD1C3A}</a:tableStyleId>
              </a:tblPr>
              <a:tblGrid>
                <a:gridCol w="2000368"/>
                <a:gridCol w="2481937"/>
                <a:gridCol w="2448000"/>
                <a:gridCol w="2124000"/>
              </a:tblGrid>
              <a:tr h="370840">
                <a:tc>
                  <a:txBody>
                    <a:bodyPr/>
                    <a:lstStyle/>
                    <a:p>
                      <a:pPr algn="ctr"/>
                      <a:r>
                        <a:rPr lang="zh-CN" altLang="en-US" sz="2400" b="0" dirty="0" smtClean="0">
                          <a:solidFill>
                            <a:schemeClr val="tx1"/>
                          </a:solidFill>
                          <a:latin typeface="Cambria" pitchFamily="18" charset="0"/>
                        </a:rPr>
                        <a:t>设备</a:t>
                      </a:r>
                      <a:endParaRPr lang="zh-CN" altLang="en-US" sz="2400" b="0" dirty="0">
                        <a:solidFill>
                          <a:schemeClr val="tx1"/>
                        </a:solidFill>
                        <a:latin typeface="Cambria" pitchFamily="18" charset="0"/>
                      </a:endParaRPr>
                    </a:p>
                  </a:txBody>
                  <a:tcPr/>
                </a:tc>
                <a:tc>
                  <a:txBody>
                    <a:bodyPr/>
                    <a:lstStyle/>
                    <a:p>
                      <a:pPr algn="ctr"/>
                      <a:r>
                        <a:rPr lang="en-US" altLang="zh-CN" sz="2400" b="0" dirty="0" smtClean="0">
                          <a:solidFill>
                            <a:schemeClr val="tx1"/>
                          </a:solidFill>
                          <a:latin typeface="Cambria" pitchFamily="18" charset="0"/>
                        </a:rPr>
                        <a:t>CP0</a:t>
                      </a:r>
                      <a:endParaRPr lang="zh-CN" altLang="en-US" sz="2400" b="0" dirty="0">
                        <a:solidFill>
                          <a:schemeClr val="tx1"/>
                        </a:solidFill>
                        <a:latin typeface="Cambria" pitchFamily="18" charset="0"/>
                      </a:endParaRPr>
                    </a:p>
                  </a:txBody>
                  <a:tcPr/>
                </a:tc>
                <a:tc>
                  <a:txBody>
                    <a:bodyPr/>
                    <a:lstStyle/>
                    <a:p>
                      <a:pPr algn="ctr"/>
                      <a:r>
                        <a:rPr lang="en-US" altLang="zh-CN" sz="2400" b="0" dirty="0" smtClean="0">
                          <a:solidFill>
                            <a:schemeClr val="tx1"/>
                          </a:solidFill>
                          <a:latin typeface="Cambria" pitchFamily="18" charset="0"/>
                        </a:rPr>
                        <a:t>CPU</a:t>
                      </a:r>
                      <a:endParaRPr lang="zh-CN" altLang="en-US" sz="2400" b="0" dirty="0">
                        <a:solidFill>
                          <a:schemeClr val="tx1"/>
                        </a:solidFill>
                        <a:latin typeface="Cambria" pitchFamily="18" charset="0"/>
                      </a:endParaRPr>
                    </a:p>
                  </a:txBody>
                  <a:tcPr/>
                </a:tc>
                <a:tc>
                  <a:txBody>
                    <a:bodyPr/>
                    <a:lstStyle/>
                    <a:p>
                      <a:pPr algn="ctr"/>
                      <a:r>
                        <a:rPr lang="zh-CN" altLang="en-US" sz="2400" b="0" dirty="0" smtClean="0">
                          <a:solidFill>
                            <a:schemeClr val="tx1"/>
                          </a:solidFill>
                          <a:latin typeface="Cambria" pitchFamily="18" charset="0"/>
                        </a:rPr>
                        <a:t>中断服务程序</a:t>
                      </a:r>
                      <a:endParaRPr lang="zh-CN" altLang="en-US" sz="2400" b="0" dirty="0">
                        <a:solidFill>
                          <a:schemeClr val="tx1"/>
                        </a:solidFill>
                        <a:latin typeface="Cambria" pitchFamily="18" charset="0"/>
                      </a:endParaRPr>
                    </a:p>
                  </a:txBody>
                  <a:tcPr/>
                </a:tc>
              </a:tr>
            </a:tbl>
          </a:graphicData>
        </a:graphic>
      </p:graphicFrame>
      <p:sp>
        <p:nvSpPr>
          <p:cNvPr id="19" name="TextBox 18"/>
          <p:cNvSpPr txBox="1"/>
          <p:nvPr/>
        </p:nvSpPr>
        <p:spPr>
          <a:xfrm>
            <a:off x="2771750" y="1628750"/>
            <a:ext cx="3168440" cy="688256"/>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l"/>
            <a:r>
              <a:rPr lang="en-US" altLang="zh-CN" sz="2000" b="0" dirty="0" err="1" smtClean="0">
                <a:solidFill>
                  <a:schemeClr val="tx1"/>
                </a:solidFill>
                <a:latin typeface="Courier New" pitchFamily="49" charset="0"/>
                <a:cs typeface="Courier New" pitchFamily="49" charset="0"/>
              </a:rPr>
              <a:t>IntReq</a:t>
            </a:r>
            <a:r>
              <a:rPr lang="en-US" altLang="zh-CN" sz="2000" b="0" dirty="0" smtClean="0">
                <a:solidFill>
                  <a:schemeClr val="tx1"/>
                </a:solidFill>
                <a:latin typeface="Courier New" pitchFamily="49" charset="0"/>
                <a:cs typeface="Courier New" pitchFamily="49" charset="0"/>
              </a:rPr>
              <a:t> = </a:t>
            </a:r>
          </a:p>
          <a:p>
            <a:pPr algn="l"/>
            <a:r>
              <a:rPr lang="en-US" altLang="zh-CN" sz="2000" b="0" dirty="0" smtClean="0">
                <a:solidFill>
                  <a:schemeClr val="tx1"/>
                </a:solidFill>
                <a:latin typeface="Courier New" pitchFamily="49" charset="0"/>
                <a:cs typeface="Courier New" pitchFamily="49" charset="0"/>
              </a:rPr>
              <a:t>f(IE/EXL/IM/IP)</a:t>
            </a:r>
            <a:endParaRPr lang="zh-CN" altLang="en-US" sz="2000" b="0" dirty="0" smtClean="0">
              <a:solidFill>
                <a:schemeClr val="tx1"/>
              </a:solidFill>
              <a:latin typeface="Courier New" pitchFamily="49" charset="0"/>
              <a:cs typeface="Courier New" pitchFamily="49" charset="0"/>
            </a:endParaRPr>
          </a:p>
        </p:txBody>
      </p:sp>
      <p:sp>
        <p:nvSpPr>
          <p:cNvPr id="23" name="TextBox 22"/>
          <p:cNvSpPr txBox="1"/>
          <p:nvPr/>
        </p:nvSpPr>
        <p:spPr>
          <a:xfrm>
            <a:off x="4788030" y="2420860"/>
            <a:ext cx="1944270" cy="688256"/>
          </a:xfrm>
          <a:prstGeom prst="rect">
            <a:avLst/>
          </a:prstGeom>
          <a:solidFill>
            <a:schemeClr val="accent1">
              <a:lumMod val="40000"/>
              <a:lumOff val="60000"/>
            </a:schemeClr>
          </a:solidFill>
          <a:ln w="28575">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ctr"/>
            <a:r>
              <a:rPr lang="zh-CN" altLang="en-US" sz="2000" b="0" dirty="0" smtClean="0">
                <a:solidFill>
                  <a:schemeClr val="tx1"/>
                </a:solidFill>
              </a:rPr>
              <a:t>指令最后周期检测</a:t>
            </a:r>
            <a:r>
              <a:rPr lang="en-US" altLang="zh-CN" sz="2000" b="0" dirty="0" err="1" smtClean="0">
                <a:solidFill>
                  <a:schemeClr val="tx1"/>
                </a:solidFill>
              </a:rPr>
              <a:t>IntReq</a:t>
            </a:r>
            <a:endParaRPr lang="zh-CN" altLang="en-US" sz="2000" b="0" dirty="0">
              <a:solidFill>
                <a:schemeClr val="tx1"/>
              </a:solidFill>
            </a:endParaRPr>
          </a:p>
        </p:txBody>
      </p:sp>
      <p:cxnSp>
        <p:nvCxnSpPr>
          <p:cNvPr id="25" name="直接箭头连接符 24"/>
          <p:cNvCxnSpPr/>
          <p:nvPr/>
        </p:nvCxnSpPr>
        <p:spPr bwMode="auto">
          <a:xfrm>
            <a:off x="755470" y="1412720"/>
            <a:ext cx="158422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cxnSp>
        <p:nvCxnSpPr>
          <p:cNvPr id="26" name="直接箭头连接符 25"/>
          <p:cNvCxnSpPr/>
          <p:nvPr/>
        </p:nvCxnSpPr>
        <p:spPr bwMode="auto">
          <a:xfrm>
            <a:off x="755690" y="1916790"/>
            <a:ext cx="158400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27" name="TextBox 26"/>
          <p:cNvSpPr txBox="1"/>
          <p:nvPr/>
        </p:nvSpPr>
        <p:spPr>
          <a:xfrm>
            <a:off x="751661" y="1484730"/>
            <a:ext cx="1595309" cy="400110"/>
          </a:xfrm>
          <a:prstGeom prst="rect">
            <a:avLst/>
          </a:prstGeom>
          <a:noFill/>
        </p:spPr>
        <p:txBody>
          <a:bodyPr wrap="none" rtlCol="0">
            <a:spAutoFit/>
          </a:bodyPr>
          <a:lstStyle/>
          <a:p>
            <a:r>
              <a:rPr lang="en-US" altLang="zh-CN" sz="2000" b="0" dirty="0" smtClean="0">
                <a:solidFill>
                  <a:schemeClr val="tx1"/>
                </a:solidFill>
              </a:rPr>
              <a:t>6</a:t>
            </a:r>
            <a:r>
              <a:rPr lang="zh-CN" altLang="en-US" sz="2000" b="0" dirty="0" smtClean="0">
                <a:solidFill>
                  <a:schemeClr val="tx1"/>
                </a:solidFill>
              </a:rPr>
              <a:t>个硬件中断</a:t>
            </a:r>
            <a:endParaRPr lang="zh-CN" altLang="en-US" sz="2000" b="0" dirty="0">
              <a:solidFill>
                <a:schemeClr val="tx1"/>
              </a:solidFill>
            </a:endParaRPr>
          </a:p>
        </p:txBody>
      </p:sp>
      <p:cxnSp>
        <p:nvCxnSpPr>
          <p:cNvPr id="29" name="直接箭头连接符 28"/>
          <p:cNvCxnSpPr/>
          <p:nvPr/>
        </p:nvCxnSpPr>
        <p:spPr bwMode="auto">
          <a:xfrm>
            <a:off x="2627730" y="227684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cxnSp>
        <p:nvCxnSpPr>
          <p:cNvPr id="31" name="直接箭头连接符 30"/>
          <p:cNvCxnSpPr/>
          <p:nvPr/>
        </p:nvCxnSpPr>
        <p:spPr bwMode="auto">
          <a:xfrm flipH="1">
            <a:off x="3419840" y="350101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32" name="TextBox 31"/>
          <p:cNvSpPr txBox="1"/>
          <p:nvPr/>
        </p:nvSpPr>
        <p:spPr>
          <a:xfrm>
            <a:off x="3923910" y="3140960"/>
            <a:ext cx="1656230" cy="38048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l"/>
            <a:r>
              <a:rPr lang="en-US" altLang="zh-CN" sz="2000" b="0" dirty="0" smtClean="0">
                <a:solidFill>
                  <a:schemeClr val="tx1"/>
                </a:solidFill>
                <a:latin typeface="Courier New" pitchFamily="49" charset="0"/>
                <a:cs typeface="Courier New" pitchFamily="49" charset="0"/>
              </a:rPr>
              <a:t>EPC </a:t>
            </a:r>
            <a:r>
              <a:rPr lang="en-US" altLang="zh-CN" sz="2000" b="0" dirty="0" smtClean="0">
                <a:solidFill>
                  <a:schemeClr val="tx1"/>
                </a:solidFill>
                <a:latin typeface="Courier New" pitchFamily="49" charset="0"/>
                <a:cs typeface="Courier New" pitchFamily="49" charset="0"/>
                <a:sym typeface="Wingdings" pitchFamily="2" charset="2"/>
              </a:rPr>
              <a:t> PC</a:t>
            </a:r>
            <a:endParaRPr lang="en-US" altLang="zh-CN" sz="2000" b="0" dirty="0" smtClean="0">
              <a:solidFill>
                <a:schemeClr val="tx1"/>
              </a:solidFill>
              <a:latin typeface="Courier New" pitchFamily="49" charset="0"/>
              <a:cs typeface="Courier New" pitchFamily="49" charset="0"/>
            </a:endParaRPr>
          </a:p>
        </p:txBody>
      </p:sp>
      <p:sp>
        <p:nvSpPr>
          <p:cNvPr id="36" name="TextBox 35"/>
          <p:cNvSpPr txBox="1"/>
          <p:nvPr/>
        </p:nvSpPr>
        <p:spPr>
          <a:xfrm>
            <a:off x="4788030" y="3933070"/>
            <a:ext cx="1944000" cy="688256"/>
          </a:xfrm>
          <a:prstGeom prst="rect">
            <a:avLst/>
          </a:prstGeom>
          <a:solidFill>
            <a:srgbClr val="FFFF00"/>
          </a:solid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r>
              <a:rPr lang="en-US" altLang="zh-CN" sz="2000" b="0" dirty="0" smtClean="0">
                <a:solidFill>
                  <a:schemeClr val="tx1"/>
                </a:solidFill>
              </a:rPr>
              <a:t>PC</a:t>
            </a:r>
            <a:r>
              <a:rPr lang="en-US" altLang="zh-CN" sz="2000" b="0" dirty="0" smtClean="0">
                <a:solidFill>
                  <a:schemeClr val="tx1"/>
                </a:solidFill>
                <a:sym typeface="Wingdings" pitchFamily="2" charset="2"/>
              </a:rPr>
              <a:t></a:t>
            </a:r>
            <a:r>
              <a:rPr lang="zh-CN" altLang="en-US" sz="2000" b="0" dirty="0" smtClean="0">
                <a:solidFill>
                  <a:schemeClr val="tx1"/>
                </a:solidFill>
                <a:sym typeface="Wingdings" pitchFamily="2" charset="2"/>
              </a:rPr>
              <a:t>硬件中断服务程序入口</a:t>
            </a:r>
            <a:endParaRPr lang="zh-CN" altLang="en-US" sz="2000" b="0" dirty="0">
              <a:solidFill>
                <a:schemeClr val="tx1"/>
              </a:solidFill>
            </a:endParaRPr>
          </a:p>
        </p:txBody>
      </p:sp>
      <p:cxnSp>
        <p:nvCxnSpPr>
          <p:cNvPr id="37" name="直接箭头连接符 36"/>
          <p:cNvCxnSpPr/>
          <p:nvPr/>
        </p:nvCxnSpPr>
        <p:spPr bwMode="auto">
          <a:xfrm flipH="1">
            <a:off x="3419840" y="386106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38" name="TextBox 37"/>
          <p:cNvSpPr txBox="1"/>
          <p:nvPr/>
        </p:nvSpPr>
        <p:spPr>
          <a:xfrm>
            <a:off x="3923910" y="3501010"/>
            <a:ext cx="1656230" cy="38048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l"/>
            <a:r>
              <a:rPr lang="en-US" altLang="zh-CN" sz="2000" b="0" dirty="0" smtClean="0">
                <a:solidFill>
                  <a:schemeClr val="tx1"/>
                </a:solidFill>
                <a:latin typeface="Courier New" pitchFamily="49" charset="0"/>
                <a:cs typeface="Courier New" pitchFamily="49" charset="0"/>
              </a:rPr>
              <a:t>EXL</a:t>
            </a:r>
            <a:r>
              <a:rPr lang="zh-CN" altLang="en-US" sz="2000" b="0" dirty="0" smtClean="0">
                <a:solidFill>
                  <a:schemeClr val="tx1"/>
                </a:solidFill>
                <a:latin typeface="Courier New" pitchFamily="49" charset="0"/>
                <a:cs typeface="Courier New" pitchFamily="49" charset="0"/>
              </a:rPr>
              <a:t>置位</a:t>
            </a:r>
            <a:endParaRPr lang="en-US" altLang="zh-CN" sz="2000" b="0" dirty="0" smtClean="0">
              <a:solidFill>
                <a:schemeClr val="tx1"/>
              </a:solidFill>
              <a:latin typeface="Courier New" pitchFamily="49" charset="0"/>
              <a:cs typeface="Courier New" pitchFamily="49" charset="0"/>
            </a:endParaRPr>
          </a:p>
        </p:txBody>
      </p:sp>
      <p:sp>
        <p:nvSpPr>
          <p:cNvPr id="41" name="TextBox 40"/>
          <p:cNvSpPr txBox="1"/>
          <p:nvPr/>
        </p:nvSpPr>
        <p:spPr>
          <a:xfrm>
            <a:off x="7465982" y="4581160"/>
            <a:ext cx="1210588" cy="1323439"/>
          </a:xfrm>
          <a:prstGeom prst="rect">
            <a:avLst/>
          </a:prstGeom>
          <a:solidFill>
            <a:srgbClr val="33CCFF"/>
          </a:solidFill>
        </p:spPr>
        <p:txBody>
          <a:bodyPr wrap="none" rtlCol="0">
            <a:spAutoFit/>
          </a:bodyPr>
          <a:lstStyle/>
          <a:p>
            <a:r>
              <a:rPr lang="zh-CN" altLang="en-US" sz="2000" b="0" dirty="0" smtClean="0">
                <a:solidFill>
                  <a:schemeClr val="tx1"/>
                </a:solidFill>
              </a:rPr>
              <a:t>保存现场</a:t>
            </a:r>
            <a:endParaRPr lang="en-US" altLang="zh-CN" sz="2000" b="0" dirty="0" smtClean="0">
              <a:solidFill>
                <a:schemeClr val="tx1"/>
              </a:solidFill>
            </a:endParaRPr>
          </a:p>
          <a:p>
            <a:r>
              <a:rPr lang="zh-CN" altLang="en-US" sz="2000" b="0" dirty="0" smtClean="0">
                <a:solidFill>
                  <a:schemeClr val="tx1"/>
                </a:solidFill>
              </a:rPr>
              <a:t>中断处理</a:t>
            </a:r>
            <a:endParaRPr lang="en-US" altLang="zh-CN" sz="2000" b="0" dirty="0" smtClean="0">
              <a:solidFill>
                <a:schemeClr val="tx1"/>
              </a:solidFill>
            </a:endParaRPr>
          </a:p>
          <a:p>
            <a:r>
              <a:rPr lang="zh-CN" altLang="en-US" sz="2000" b="0" dirty="0" smtClean="0">
                <a:solidFill>
                  <a:schemeClr val="tx1"/>
                </a:solidFill>
              </a:rPr>
              <a:t>恢复现场</a:t>
            </a:r>
            <a:endParaRPr lang="en-US" altLang="zh-CN" sz="2000" b="0" dirty="0" smtClean="0">
              <a:solidFill>
                <a:schemeClr val="tx1"/>
              </a:solidFill>
            </a:endParaRPr>
          </a:p>
          <a:p>
            <a:r>
              <a:rPr lang="en-US" altLang="zh-CN" sz="2000" b="0" dirty="0" smtClean="0">
                <a:solidFill>
                  <a:schemeClr val="tx1"/>
                </a:solidFill>
              </a:rPr>
              <a:t>ERET</a:t>
            </a:r>
            <a:endParaRPr lang="zh-CN" altLang="en-US" sz="2000" b="0" dirty="0">
              <a:solidFill>
                <a:schemeClr val="tx1"/>
              </a:solidFill>
            </a:endParaRPr>
          </a:p>
        </p:txBody>
      </p:sp>
      <p:cxnSp>
        <p:nvCxnSpPr>
          <p:cNvPr id="43" name="曲线连接符 42"/>
          <p:cNvCxnSpPr>
            <a:stCxn id="23" idx="1"/>
          </p:cNvCxnSpPr>
          <p:nvPr/>
        </p:nvCxnSpPr>
        <p:spPr bwMode="auto">
          <a:xfrm rot="10800000" flipV="1">
            <a:off x="4067930" y="2764988"/>
            <a:ext cx="720100" cy="447982"/>
          </a:xfrm>
          <a:prstGeom prst="curvedConnector3">
            <a:avLst>
              <a:gd name="adj1" fmla="val 101123"/>
            </a:avLst>
          </a:prstGeom>
          <a:solidFill>
            <a:schemeClr val="bg1"/>
          </a:solidFill>
          <a:ln w="38100" cap="flat" cmpd="sng" algn="ctr">
            <a:solidFill>
              <a:srgbClr val="00CC00"/>
            </a:solidFill>
            <a:prstDash val="solid"/>
            <a:round/>
            <a:headEnd type="none" w="med" len="med"/>
            <a:tailEnd type="triangle" w="lg" len="lg"/>
          </a:ln>
          <a:effectLst/>
        </p:spPr>
      </p:cxnSp>
      <p:cxnSp>
        <p:nvCxnSpPr>
          <p:cNvPr id="49" name="直接箭头连接符 48"/>
          <p:cNvCxnSpPr/>
          <p:nvPr/>
        </p:nvCxnSpPr>
        <p:spPr bwMode="auto">
          <a:xfrm>
            <a:off x="3419840" y="628897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50" name="TextBox 49"/>
          <p:cNvSpPr txBox="1"/>
          <p:nvPr/>
        </p:nvSpPr>
        <p:spPr>
          <a:xfrm>
            <a:off x="3923910" y="5908490"/>
            <a:ext cx="1656230" cy="38048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l"/>
            <a:r>
              <a:rPr lang="en-US" altLang="zh-CN" sz="2000" b="0" dirty="0" smtClean="0">
                <a:solidFill>
                  <a:schemeClr val="tx1"/>
                </a:solidFill>
                <a:latin typeface="Courier New" pitchFamily="49" charset="0"/>
                <a:cs typeface="Courier New" pitchFamily="49" charset="0"/>
              </a:rPr>
              <a:t>PC </a:t>
            </a:r>
            <a:r>
              <a:rPr lang="en-US" altLang="zh-CN" sz="2000" b="0" dirty="0" smtClean="0">
                <a:solidFill>
                  <a:schemeClr val="tx1"/>
                </a:solidFill>
                <a:latin typeface="Courier New" pitchFamily="49" charset="0"/>
                <a:cs typeface="Courier New" pitchFamily="49" charset="0"/>
                <a:sym typeface="Wingdings" pitchFamily="2" charset="2"/>
              </a:rPr>
              <a:t> EPC</a:t>
            </a:r>
            <a:endParaRPr lang="en-US" altLang="zh-CN" sz="2000" b="0" dirty="0" smtClean="0">
              <a:solidFill>
                <a:schemeClr val="tx1"/>
              </a:solidFill>
              <a:latin typeface="Courier New" pitchFamily="49" charset="0"/>
              <a:cs typeface="Courier New" pitchFamily="49" charset="0"/>
            </a:endParaRPr>
          </a:p>
        </p:txBody>
      </p:sp>
      <p:cxnSp>
        <p:nvCxnSpPr>
          <p:cNvPr id="51" name="直接箭头连接符 50"/>
          <p:cNvCxnSpPr/>
          <p:nvPr/>
        </p:nvCxnSpPr>
        <p:spPr bwMode="auto">
          <a:xfrm flipH="1">
            <a:off x="3419840" y="664902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52" name="TextBox 51"/>
          <p:cNvSpPr txBox="1"/>
          <p:nvPr/>
        </p:nvSpPr>
        <p:spPr>
          <a:xfrm>
            <a:off x="3923910" y="6288970"/>
            <a:ext cx="1656230" cy="38048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l"/>
            <a:r>
              <a:rPr lang="en-US" altLang="zh-CN" sz="2000" b="0" dirty="0" smtClean="0">
                <a:solidFill>
                  <a:schemeClr val="tx1"/>
                </a:solidFill>
                <a:latin typeface="Courier New" pitchFamily="49" charset="0"/>
                <a:cs typeface="Courier New" pitchFamily="49" charset="0"/>
              </a:rPr>
              <a:t>EXL</a:t>
            </a:r>
            <a:r>
              <a:rPr lang="zh-CN" altLang="en-US" sz="2000" b="0" dirty="0" smtClean="0">
                <a:solidFill>
                  <a:schemeClr val="tx1"/>
                </a:solidFill>
                <a:latin typeface="Courier New" pitchFamily="49" charset="0"/>
                <a:cs typeface="Courier New" pitchFamily="49" charset="0"/>
              </a:rPr>
              <a:t>清除</a:t>
            </a:r>
            <a:endParaRPr lang="en-US" altLang="zh-CN" sz="2000" b="0" dirty="0" smtClean="0">
              <a:solidFill>
                <a:schemeClr val="tx1"/>
              </a:solidFill>
              <a:latin typeface="Courier New" pitchFamily="49" charset="0"/>
              <a:cs typeface="Courier New" pitchFamily="49" charset="0"/>
            </a:endParaRPr>
          </a:p>
        </p:txBody>
      </p:sp>
      <p:cxnSp>
        <p:nvCxnSpPr>
          <p:cNvPr id="54" name="曲线连接符 53"/>
          <p:cNvCxnSpPr>
            <a:stCxn id="36" idx="3"/>
            <a:endCxn id="41" idx="0"/>
          </p:cNvCxnSpPr>
          <p:nvPr/>
        </p:nvCxnSpPr>
        <p:spPr bwMode="auto">
          <a:xfrm>
            <a:off x="6732030" y="4277198"/>
            <a:ext cx="1339246" cy="303962"/>
          </a:xfrm>
          <a:prstGeom prst="curvedConnector2">
            <a:avLst/>
          </a:prstGeom>
          <a:solidFill>
            <a:schemeClr val="bg1"/>
          </a:solidFill>
          <a:ln w="38100" cap="flat" cmpd="sng" algn="ctr">
            <a:solidFill>
              <a:srgbClr val="00CC00"/>
            </a:solidFill>
            <a:prstDash val="solid"/>
            <a:round/>
            <a:headEnd type="none" w="med" len="med"/>
            <a:tailEnd type="triangle" w="lg" len="lg"/>
          </a:ln>
          <a:effectLst/>
        </p:spPr>
      </p:cxnSp>
      <p:cxnSp>
        <p:nvCxnSpPr>
          <p:cNvPr id="57" name="曲线连接符 53"/>
          <p:cNvCxnSpPr>
            <a:stCxn id="41" idx="2"/>
            <a:endCxn id="53" idx="3"/>
          </p:cNvCxnSpPr>
          <p:nvPr/>
        </p:nvCxnSpPr>
        <p:spPr bwMode="auto">
          <a:xfrm rot="5400000">
            <a:off x="7199150" y="5473279"/>
            <a:ext cx="440806" cy="1303446"/>
          </a:xfrm>
          <a:prstGeom prst="curvedConnector2">
            <a:avLst/>
          </a:prstGeom>
          <a:solidFill>
            <a:schemeClr val="bg1"/>
          </a:solidFill>
          <a:ln w="38100" cap="flat" cmpd="sng" algn="ctr">
            <a:solidFill>
              <a:srgbClr val="00CC00"/>
            </a:solidFill>
            <a:prstDash val="solid"/>
            <a:round/>
            <a:headEnd type="none" w="med" len="med"/>
            <a:tailEnd type="triangle" w="lg" len="lg"/>
          </a:ln>
          <a:effectLst/>
        </p:spPr>
      </p:cxnSp>
      <p:sp>
        <p:nvSpPr>
          <p:cNvPr id="2" name="灯片编号占位符 1"/>
          <p:cNvSpPr>
            <a:spLocks noGrp="1"/>
          </p:cNvSpPr>
          <p:nvPr>
            <p:ph type="sldNum" sz="quarter" idx="12"/>
          </p:nvPr>
        </p:nvSpPr>
        <p:spPr/>
        <p:txBody>
          <a:bodyPr/>
          <a:lstStyle/>
          <a:p>
            <a:pPr>
              <a:defRPr/>
            </a:pPr>
            <a:fld id="{CCAB7470-36C3-48E9-9C61-02DD9BA30DA6}" type="slidenum">
              <a:rPr lang="en-US" altLang="zh-CN" smtClean="0"/>
              <a:pPr>
                <a:defRPr/>
              </a:pPr>
              <a:t>23</a:t>
            </a:fld>
            <a:endParaRPr lang="en-US" altLang="zh-CN" dirty="0"/>
          </a:p>
        </p:txBody>
      </p:sp>
    </p:spTree>
    <p:extLst>
      <p:ext uri="{BB962C8B-B14F-4D97-AF65-F5344CB8AC3E}">
        <p14:creationId xmlns:p14="http://schemas.microsoft.com/office/powerpoint/2010/main" val="5415762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en-US" altLang="zh-CN" dirty="0" smtClean="0"/>
              <a:t>MIPS</a:t>
            </a:r>
            <a:r>
              <a:rPr lang="zh-CN" altLang="en-US" dirty="0" smtClean="0"/>
              <a:t>中断</a:t>
            </a:r>
            <a:r>
              <a:rPr lang="en-US" altLang="zh-CN" dirty="0" smtClean="0"/>
              <a:t>/</a:t>
            </a:r>
            <a:r>
              <a:rPr lang="zh-CN" altLang="en-US" dirty="0" smtClean="0"/>
              <a:t>异常</a:t>
            </a:r>
            <a:endParaRPr lang="en-US" altLang="zh-CN" dirty="0"/>
          </a:p>
          <a:p>
            <a:r>
              <a:rPr lang="zh-CN" altLang="en-US" dirty="0" smtClean="0"/>
              <a:t>支持中断</a:t>
            </a:r>
            <a:r>
              <a:rPr lang="en-US" altLang="zh-CN" dirty="0" smtClean="0"/>
              <a:t>/</a:t>
            </a:r>
            <a:r>
              <a:rPr lang="zh-CN" altLang="en-US" dirty="0" smtClean="0"/>
              <a:t>异常的数据通路</a:t>
            </a:r>
            <a:endParaRPr lang="en-US" altLang="zh-CN" dirty="0" smtClean="0"/>
          </a:p>
          <a:p>
            <a:r>
              <a:rPr lang="zh-CN" altLang="en-US" dirty="0" smtClean="0"/>
              <a:t>软硬件配合的中断响应机制</a:t>
            </a:r>
            <a:endParaRPr lang="en-US" altLang="zh-CN" dirty="0" smtClean="0"/>
          </a:p>
          <a:p>
            <a:r>
              <a:rPr lang="en-US" altLang="zh-CN" dirty="0" smtClean="0">
                <a:solidFill>
                  <a:srgbClr val="FF0000"/>
                </a:solidFill>
              </a:rPr>
              <a:t>CP0</a:t>
            </a:r>
            <a:r>
              <a:rPr lang="zh-CN" altLang="en-US" dirty="0" smtClean="0">
                <a:solidFill>
                  <a:srgbClr val="FF0000"/>
                </a:solidFill>
              </a:rPr>
              <a:t>设计</a:t>
            </a:r>
            <a:endParaRPr lang="en-US" altLang="zh-CN" dirty="0" smtClean="0">
              <a:solidFill>
                <a:srgbClr val="FF0000"/>
              </a:solidFill>
            </a:endParaRPr>
          </a:p>
        </p:txBody>
      </p:sp>
      <p:sp>
        <p:nvSpPr>
          <p:cNvPr id="20483" name="标题 2"/>
          <p:cNvSpPr>
            <a:spLocks noGrp="1"/>
          </p:cNvSpPr>
          <p:nvPr>
            <p:ph type="title"/>
          </p:nvPr>
        </p:nvSpPr>
        <p:spPr/>
        <p:txBody>
          <a:bodyPr/>
          <a:lstStyle/>
          <a:p>
            <a:pPr algn="l"/>
            <a:r>
              <a:rPr lang="zh-CN" altLang="en-US" dirty="0" smtClean="0"/>
              <a:t>提纲</a:t>
            </a:r>
          </a:p>
        </p:txBody>
      </p:sp>
      <p:sp>
        <p:nvSpPr>
          <p:cNvPr id="2" name="灯片编号占位符 1"/>
          <p:cNvSpPr>
            <a:spLocks noGrp="1"/>
          </p:cNvSpPr>
          <p:nvPr>
            <p:ph type="sldNum" sz="quarter" idx="12"/>
          </p:nvPr>
        </p:nvSpPr>
        <p:spPr/>
        <p:txBody>
          <a:bodyPr/>
          <a:lstStyle/>
          <a:p>
            <a:pPr>
              <a:defRPr/>
            </a:pPr>
            <a:fld id="{CCAB7470-36C3-48E9-9C61-02DD9BA30DA6}" type="slidenum">
              <a:rPr lang="en-US" altLang="zh-CN" smtClean="0"/>
              <a:pPr>
                <a:defRPr/>
              </a:pPr>
              <a:t>24</a:t>
            </a:fld>
            <a:endParaRPr lang="en-US" altLang="zh-CN" dirty="0"/>
          </a:p>
        </p:txBody>
      </p:sp>
    </p:spTree>
    <p:extLst>
      <p:ext uri="{BB962C8B-B14F-4D97-AF65-F5344CB8AC3E}">
        <p14:creationId xmlns:p14="http://schemas.microsoft.com/office/powerpoint/2010/main" val="2332167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pPr>
              <a:lnSpc>
                <a:spcPct val="150000"/>
              </a:lnSpc>
              <a:spcBef>
                <a:spcPts val="0"/>
              </a:spcBef>
            </a:pPr>
            <a:r>
              <a:rPr lang="zh-CN" altLang="en-US" dirty="0" smtClean="0"/>
              <a:t>完成系统管理相关的功能</a:t>
            </a:r>
            <a:endParaRPr lang="en-US" altLang="zh-CN" dirty="0" smtClean="0"/>
          </a:p>
          <a:p>
            <a:pPr lvl="1">
              <a:lnSpc>
                <a:spcPct val="150000"/>
              </a:lnSpc>
              <a:spcBef>
                <a:spcPts val="0"/>
              </a:spcBef>
            </a:pPr>
            <a:r>
              <a:rPr lang="en-US" altLang="zh-CN" dirty="0" smtClean="0"/>
              <a:t>CPU</a:t>
            </a:r>
            <a:r>
              <a:rPr lang="zh-CN" altLang="en-US" dirty="0" smtClean="0"/>
              <a:t>配置</a:t>
            </a:r>
            <a:endParaRPr lang="en-US" altLang="zh-CN" dirty="0" smtClean="0"/>
          </a:p>
          <a:p>
            <a:pPr lvl="1">
              <a:lnSpc>
                <a:spcPct val="150000"/>
              </a:lnSpc>
              <a:spcBef>
                <a:spcPts val="0"/>
              </a:spcBef>
            </a:pPr>
            <a:r>
              <a:rPr lang="en-US" altLang="zh-CN" dirty="0" smtClean="0"/>
              <a:t>Cache</a:t>
            </a:r>
            <a:r>
              <a:rPr lang="zh-CN" altLang="en-US" dirty="0" smtClean="0"/>
              <a:t>管理</a:t>
            </a:r>
            <a:endParaRPr lang="en-US" altLang="zh-CN" dirty="0" smtClean="0"/>
          </a:p>
          <a:p>
            <a:pPr lvl="1">
              <a:lnSpc>
                <a:spcPct val="150000"/>
              </a:lnSpc>
              <a:spcBef>
                <a:spcPts val="0"/>
              </a:spcBef>
            </a:pPr>
            <a:r>
              <a:rPr lang="zh-CN" altLang="en-US" dirty="0" smtClean="0"/>
              <a:t>异常</a:t>
            </a:r>
            <a:r>
              <a:rPr lang="en-US" altLang="zh-CN" dirty="0" smtClean="0"/>
              <a:t>/</a:t>
            </a:r>
            <a:r>
              <a:rPr lang="zh-CN" altLang="en-US" dirty="0" smtClean="0"/>
              <a:t>中断控制</a:t>
            </a:r>
            <a:endParaRPr lang="en-US" altLang="zh-CN" dirty="0" smtClean="0"/>
          </a:p>
          <a:p>
            <a:pPr lvl="1">
              <a:lnSpc>
                <a:spcPct val="150000"/>
              </a:lnSpc>
              <a:spcBef>
                <a:spcPts val="0"/>
              </a:spcBef>
            </a:pPr>
            <a:r>
              <a:rPr lang="zh-CN" altLang="en-US" dirty="0" smtClean="0"/>
              <a:t>存储管理单元控制</a:t>
            </a:r>
            <a:endParaRPr lang="en-US" altLang="zh-CN" dirty="0" smtClean="0"/>
          </a:p>
          <a:p>
            <a:pPr lvl="1">
              <a:lnSpc>
                <a:spcPct val="150000"/>
              </a:lnSpc>
              <a:spcBef>
                <a:spcPts val="0"/>
              </a:spcBef>
            </a:pPr>
            <a:r>
              <a:rPr lang="zh-CN" altLang="en-US" dirty="0" smtClean="0"/>
              <a:t>杂项：定时、奇偶校验、错误检测。。。</a:t>
            </a:r>
            <a:endParaRPr lang="en-US" altLang="zh-CN" dirty="0" smtClean="0"/>
          </a:p>
        </p:txBody>
      </p:sp>
      <p:sp>
        <p:nvSpPr>
          <p:cNvPr id="20483" name="标题 2"/>
          <p:cNvSpPr>
            <a:spLocks noGrp="1"/>
          </p:cNvSpPr>
          <p:nvPr>
            <p:ph type="title"/>
          </p:nvPr>
        </p:nvSpPr>
        <p:spPr/>
        <p:txBody>
          <a:bodyPr/>
          <a:lstStyle/>
          <a:p>
            <a:r>
              <a:rPr lang="en-US" altLang="zh-CN" dirty="0"/>
              <a:t>CP0</a:t>
            </a:r>
            <a:r>
              <a:rPr lang="zh-CN" altLang="en-US" dirty="0"/>
              <a:t>：</a:t>
            </a:r>
            <a:r>
              <a:rPr lang="en-US" altLang="zh-CN" dirty="0"/>
              <a:t>0</a:t>
            </a:r>
            <a:r>
              <a:rPr lang="zh-CN" altLang="en-US" dirty="0"/>
              <a:t>号协处理器</a:t>
            </a:r>
            <a:endParaRPr lang="zh-CN" altLang="en-US" dirty="0" smtClean="0"/>
          </a:p>
        </p:txBody>
      </p:sp>
      <p:sp>
        <p:nvSpPr>
          <p:cNvPr id="2" name="灯片编号占位符 1"/>
          <p:cNvSpPr>
            <a:spLocks noGrp="1"/>
          </p:cNvSpPr>
          <p:nvPr>
            <p:ph type="sldNum" sz="quarter" idx="12"/>
          </p:nvPr>
        </p:nvSpPr>
        <p:spPr/>
        <p:txBody>
          <a:bodyPr/>
          <a:lstStyle/>
          <a:p>
            <a:pPr>
              <a:defRPr/>
            </a:pPr>
            <a:fld id="{CCAB7470-36C3-48E9-9C61-02DD9BA30DA6}" type="slidenum">
              <a:rPr lang="en-US" altLang="zh-CN" smtClean="0"/>
              <a:pPr>
                <a:defRPr/>
              </a:pPr>
              <a:t>25</a:t>
            </a:fld>
            <a:endParaRPr lang="en-US" altLang="zh-CN" dirty="0"/>
          </a:p>
        </p:txBody>
      </p:sp>
    </p:spTree>
    <p:extLst>
      <p:ext uri="{BB962C8B-B14F-4D97-AF65-F5344CB8AC3E}">
        <p14:creationId xmlns:p14="http://schemas.microsoft.com/office/powerpoint/2010/main" val="1398423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8678287" cy="1871715"/>
          </a:xfrm>
          <a:solidFill>
            <a:schemeClr val="bg1"/>
          </a:solidFill>
        </p:spPr>
        <p:txBody>
          <a:bodyPr/>
          <a:lstStyle/>
          <a:p>
            <a:r>
              <a:rPr lang="zh-CN" altLang="en-US" sz="2800" dirty="0" smtClean="0">
                <a:solidFill>
                  <a:srgbClr val="000000"/>
                </a:solidFill>
              </a:rPr>
              <a:t>包含</a:t>
            </a:r>
            <a:r>
              <a:rPr lang="en-US" altLang="zh-CN" sz="2800" dirty="0" smtClean="0">
                <a:solidFill>
                  <a:srgbClr val="000000"/>
                </a:solidFill>
              </a:rPr>
              <a:t>EPC</a:t>
            </a:r>
            <a:r>
              <a:rPr lang="zh-CN" altLang="en-US" sz="2800" dirty="0" smtClean="0">
                <a:solidFill>
                  <a:srgbClr val="000000"/>
                </a:solidFill>
              </a:rPr>
              <a:t>、</a:t>
            </a:r>
            <a:r>
              <a:rPr lang="en-US" altLang="zh-CN" sz="2800" dirty="0" smtClean="0">
                <a:solidFill>
                  <a:srgbClr val="000000"/>
                </a:solidFill>
              </a:rPr>
              <a:t>SR</a:t>
            </a:r>
            <a:r>
              <a:rPr lang="zh-CN" altLang="en-US" sz="2800" dirty="0" smtClean="0">
                <a:solidFill>
                  <a:srgbClr val="000000"/>
                </a:solidFill>
              </a:rPr>
              <a:t>、</a:t>
            </a:r>
            <a:r>
              <a:rPr lang="en-US" altLang="zh-CN" sz="2800" dirty="0" smtClean="0">
                <a:solidFill>
                  <a:srgbClr val="000000"/>
                </a:solidFill>
              </a:rPr>
              <a:t>CAUSE</a:t>
            </a:r>
            <a:r>
              <a:rPr lang="zh-CN" altLang="en-US" sz="2800" dirty="0" smtClean="0">
                <a:solidFill>
                  <a:srgbClr val="000000"/>
                </a:solidFill>
              </a:rPr>
              <a:t>等特殊寄存器</a:t>
            </a:r>
            <a:endParaRPr lang="en-US" altLang="zh-CN" sz="2800" dirty="0">
              <a:solidFill>
                <a:srgbClr val="000000"/>
              </a:solidFill>
            </a:endParaRPr>
          </a:p>
        </p:txBody>
      </p:sp>
      <p:sp>
        <p:nvSpPr>
          <p:cNvPr id="3" name="标题 2"/>
          <p:cNvSpPr>
            <a:spLocks noGrp="1"/>
          </p:cNvSpPr>
          <p:nvPr>
            <p:ph type="title"/>
          </p:nvPr>
        </p:nvSpPr>
        <p:spPr/>
        <p:txBody>
          <a:bodyPr/>
          <a:lstStyle/>
          <a:p>
            <a:r>
              <a:rPr lang="en-US" altLang="zh-CN" dirty="0" smtClean="0"/>
              <a:t>CP0</a:t>
            </a:r>
            <a:r>
              <a:rPr lang="zh-CN" altLang="en-US" dirty="0" smtClean="0"/>
              <a:t>：</a:t>
            </a:r>
            <a:r>
              <a:rPr lang="en-US" altLang="zh-CN" dirty="0" smtClean="0"/>
              <a:t>0</a:t>
            </a:r>
            <a:r>
              <a:rPr lang="zh-CN" altLang="en-US" dirty="0" smtClean="0"/>
              <a:t>号协处理器</a:t>
            </a:r>
            <a:endParaRPr lang="zh-CN" altLang="en-US" dirty="0"/>
          </a:p>
        </p:txBody>
      </p:sp>
      <p:sp>
        <p:nvSpPr>
          <p:cNvPr id="13" name="Line 46"/>
          <p:cNvSpPr>
            <a:spLocks noChangeShapeType="1"/>
          </p:cNvSpPr>
          <p:nvPr/>
        </p:nvSpPr>
        <p:spPr bwMode="auto">
          <a:xfrm>
            <a:off x="2770988" y="4294021"/>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7" name="Line 96"/>
          <p:cNvSpPr>
            <a:spLocks noChangeShapeType="1"/>
          </p:cNvSpPr>
          <p:nvPr/>
        </p:nvSpPr>
        <p:spPr bwMode="auto">
          <a:xfrm>
            <a:off x="2770988" y="3862221"/>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8" name="Line 106"/>
          <p:cNvSpPr>
            <a:spLocks noChangeShapeType="1"/>
          </p:cNvSpPr>
          <p:nvPr/>
        </p:nvSpPr>
        <p:spPr bwMode="auto">
          <a:xfrm flipV="1">
            <a:off x="1908056" y="4212158"/>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9" name="Line 134"/>
          <p:cNvSpPr>
            <a:spLocks noChangeShapeType="1"/>
          </p:cNvSpPr>
          <p:nvPr/>
        </p:nvSpPr>
        <p:spPr bwMode="auto">
          <a:xfrm flipV="1">
            <a:off x="612056" y="3859030"/>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0" name="Line 135"/>
          <p:cNvSpPr>
            <a:spLocks noChangeShapeType="1"/>
          </p:cNvSpPr>
          <p:nvPr/>
        </p:nvSpPr>
        <p:spPr bwMode="auto">
          <a:xfrm>
            <a:off x="971601" y="3862220"/>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3" name="Rectangle 12"/>
          <p:cNvSpPr>
            <a:spLocks noChangeArrowheads="1"/>
          </p:cNvSpPr>
          <p:nvPr/>
        </p:nvSpPr>
        <p:spPr bwMode="auto">
          <a:xfrm>
            <a:off x="1336525" y="3500146"/>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指令</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24" name="Text Box 13"/>
          <p:cNvSpPr txBox="1">
            <a:spLocks noChangeArrowheads="1"/>
          </p:cNvSpPr>
          <p:nvPr/>
        </p:nvSpPr>
        <p:spPr bwMode="auto">
          <a:xfrm>
            <a:off x="1389285" y="3803982"/>
            <a:ext cx="499427" cy="16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25" name="Text Box 13"/>
          <p:cNvSpPr txBox="1">
            <a:spLocks noChangeArrowheads="1"/>
          </p:cNvSpPr>
          <p:nvPr/>
        </p:nvSpPr>
        <p:spPr bwMode="auto">
          <a:xfrm>
            <a:off x="1638998" y="4127076"/>
            <a:ext cx="249715" cy="16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26" name="Rectangle 3"/>
          <p:cNvSpPr>
            <a:spLocks noChangeArrowheads="1"/>
          </p:cNvSpPr>
          <p:nvPr/>
        </p:nvSpPr>
        <p:spPr bwMode="auto">
          <a:xfrm>
            <a:off x="755576" y="3428982"/>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100" dirty="0" smtClean="0">
                <a:solidFill>
                  <a:srgbClr val="000000"/>
                </a:solidFill>
                <a:latin typeface="Cambria" pitchFamily="18" charset="0"/>
                <a:ea typeface="黑体"/>
              </a:rPr>
              <a:t>PC</a:t>
            </a:r>
            <a:endParaRPr kumimoji="1" lang="zh-CN" altLang="en-US" sz="1100" dirty="0">
              <a:solidFill>
                <a:srgbClr val="000000"/>
              </a:solidFill>
              <a:latin typeface="Cambria" pitchFamily="18" charset="0"/>
              <a:ea typeface="黑体"/>
            </a:endParaRPr>
          </a:p>
        </p:txBody>
      </p:sp>
      <p:grpSp>
        <p:nvGrpSpPr>
          <p:cNvPr id="27" name="组合 273"/>
          <p:cNvGrpSpPr/>
          <p:nvPr/>
        </p:nvGrpSpPr>
        <p:grpSpPr>
          <a:xfrm>
            <a:off x="2123728" y="3387240"/>
            <a:ext cx="648370" cy="1512888"/>
            <a:chOff x="2483768" y="1704975"/>
            <a:chExt cx="648370" cy="1512888"/>
          </a:xfrm>
        </p:grpSpPr>
        <p:sp>
          <p:nvSpPr>
            <p:cNvPr id="28"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algn="l" fontAlgn="ctr"/>
              <a:r>
                <a:rPr kumimoji="1" lang="zh-CN" altLang="en-US" sz="1100" b="0" dirty="0">
                  <a:solidFill>
                    <a:srgbClr val="000000"/>
                  </a:solidFill>
                  <a:latin typeface="黑体" pitchFamily="49" charset="-122"/>
                  <a:ea typeface="黑体" pitchFamily="49" charset="-122"/>
                </a:rPr>
                <a:t>指</a:t>
              </a:r>
            </a:p>
            <a:p>
              <a:pPr algn="l" fontAlgn="ctr"/>
              <a:r>
                <a:rPr kumimoji="1" lang="zh-CN" altLang="en-US" sz="1100" b="0" dirty="0">
                  <a:solidFill>
                    <a:srgbClr val="000000"/>
                  </a:solidFill>
                  <a:latin typeface="黑体" pitchFamily="49" charset="-122"/>
                  <a:ea typeface="黑体" pitchFamily="49" charset="-122"/>
                </a:rPr>
                <a:t>令</a:t>
              </a:r>
            </a:p>
            <a:p>
              <a:pPr algn="l" fontAlgn="ctr"/>
              <a:r>
                <a:rPr kumimoji="1" lang="zh-CN" altLang="en-US" sz="1100" b="0" dirty="0">
                  <a:solidFill>
                    <a:srgbClr val="000000"/>
                  </a:solidFill>
                  <a:latin typeface="黑体" pitchFamily="49" charset="-122"/>
                  <a:ea typeface="黑体" pitchFamily="49" charset="-122"/>
                </a:rPr>
                <a:t>寄</a:t>
              </a:r>
            </a:p>
            <a:p>
              <a:pPr algn="l" fontAlgn="ctr"/>
              <a:r>
                <a:rPr kumimoji="1" lang="zh-CN" altLang="en-US" sz="1100" b="0" dirty="0">
                  <a:solidFill>
                    <a:srgbClr val="000000"/>
                  </a:solidFill>
                  <a:latin typeface="黑体" pitchFamily="49" charset="-122"/>
                  <a:ea typeface="黑体" pitchFamily="49" charset="-122"/>
                </a:rPr>
                <a:t>存</a:t>
              </a:r>
            </a:p>
            <a:p>
              <a:pPr algn="l" fontAlgn="ctr"/>
              <a:r>
                <a:rPr kumimoji="1" lang="zh-CN" altLang="en-US" sz="1100" b="0" dirty="0">
                  <a:solidFill>
                    <a:srgbClr val="000000"/>
                  </a:solidFill>
                  <a:latin typeface="黑体" pitchFamily="49" charset="-122"/>
                  <a:ea typeface="黑体" pitchFamily="49" charset="-122"/>
                </a:rPr>
                <a:t>器</a:t>
              </a:r>
            </a:p>
          </p:txBody>
        </p:sp>
        <p:sp>
          <p:nvSpPr>
            <p:cNvPr id="29"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[31:26]</a:t>
              </a:r>
            </a:p>
          </p:txBody>
        </p:sp>
        <p:sp>
          <p:nvSpPr>
            <p:cNvPr id="30"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[25:21]</a:t>
              </a:r>
            </a:p>
          </p:txBody>
        </p:sp>
        <p:sp>
          <p:nvSpPr>
            <p:cNvPr id="31"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[20:16]</a:t>
              </a:r>
            </a:p>
          </p:txBody>
        </p:sp>
        <p:sp>
          <p:nvSpPr>
            <p:cNvPr id="32"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[15:0]</a:t>
              </a:r>
            </a:p>
          </p:txBody>
        </p:sp>
      </p:grpSp>
      <p:grpSp>
        <p:nvGrpSpPr>
          <p:cNvPr id="33" name="组合 9"/>
          <p:cNvGrpSpPr/>
          <p:nvPr/>
        </p:nvGrpSpPr>
        <p:grpSpPr>
          <a:xfrm>
            <a:off x="821356" y="4279326"/>
            <a:ext cx="72008" cy="80540"/>
            <a:chOff x="287524" y="3070225"/>
            <a:chExt cx="72008" cy="80540"/>
          </a:xfrm>
        </p:grpSpPr>
        <p:cxnSp>
          <p:nvCxnSpPr>
            <p:cNvPr id="34" name="直接连接符 33"/>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36" name="组合 271"/>
          <p:cNvGrpSpPr/>
          <p:nvPr/>
        </p:nvGrpSpPr>
        <p:grpSpPr>
          <a:xfrm>
            <a:off x="2213403" y="4819932"/>
            <a:ext cx="72008" cy="80540"/>
            <a:chOff x="287524" y="3070225"/>
            <a:chExt cx="72008" cy="80540"/>
          </a:xfrm>
        </p:grpSpPr>
        <p:cxnSp>
          <p:nvCxnSpPr>
            <p:cNvPr id="37" name="直接连接符 3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39" name="Line 47"/>
          <p:cNvSpPr>
            <a:spLocks noChangeShapeType="1"/>
          </p:cNvSpPr>
          <p:nvPr/>
        </p:nvSpPr>
        <p:spPr bwMode="auto">
          <a:xfrm flipV="1">
            <a:off x="2771801" y="4725126"/>
            <a:ext cx="57606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40" name="Group 131"/>
          <p:cNvGrpSpPr>
            <a:grpSpLocks/>
          </p:cNvGrpSpPr>
          <p:nvPr/>
        </p:nvGrpSpPr>
        <p:grpSpPr bwMode="auto">
          <a:xfrm flipV="1">
            <a:off x="612055" y="2780910"/>
            <a:ext cx="5976169" cy="1071248"/>
            <a:chOff x="4286" y="1525"/>
            <a:chExt cx="363" cy="272"/>
          </a:xfrm>
        </p:grpSpPr>
        <p:sp>
          <p:nvSpPr>
            <p:cNvPr id="41"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2"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43" name="Group 110"/>
          <p:cNvGrpSpPr>
            <a:grpSpLocks/>
          </p:cNvGrpSpPr>
          <p:nvPr/>
        </p:nvGrpSpPr>
        <p:grpSpPr bwMode="auto">
          <a:xfrm flipV="1">
            <a:off x="1109806" y="3212957"/>
            <a:ext cx="4542314" cy="646063"/>
            <a:chOff x="4286" y="1525"/>
            <a:chExt cx="362" cy="272"/>
          </a:xfrm>
        </p:grpSpPr>
        <p:sp>
          <p:nvSpPr>
            <p:cNvPr id="44"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5"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46" name="AutoShape 150"/>
          <p:cNvSpPr>
            <a:spLocks noChangeArrowheads="1"/>
          </p:cNvSpPr>
          <p:nvPr/>
        </p:nvSpPr>
        <p:spPr bwMode="auto">
          <a:xfrm>
            <a:off x="1074088" y="382331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47" name="Rectangle 34"/>
          <p:cNvSpPr>
            <a:spLocks noChangeArrowheads="1"/>
          </p:cNvSpPr>
          <p:nvPr/>
        </p:nvSpPr>
        <p:spPr bwMode="auto">
          <a:xfrm>
            <a:off x="4785227" y="4148740"/>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A</a:t>
            </a:r>
          </a:p>
        </p:txBody>
      </p:sp>
      <p:sp>
        <p:nvSpPr>
          <p:cNvPr id="48" name="Rectangle 35"/>
          <p:cNvSpPr>
            <a:spLocks noChangeArrowheads="1"/>
          </p:cNvSpPr>
          <p:nvPr/>
        </p:nvSpPr>
        <p:spPr bwMode="auto">
          <a:xfrm>
            <a:off x="4785227" y="4727408"/>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B</a:t>
            </a:r>
          </a:p>
        </p:txBody>
      </p:sp>
      <p:sp>
        <p:nvSpPr>
          <p:cNvPr id="49" name="Line 36"/>
          <p:cNvSpPr>
            <a:spLocks noChangeShapeType="1"/>
          </p:cNvSpPr>
          <p:nvPr/>
        </p:nvSpPr>
        <p:spPr bwMode="auto">
          <a:xfrm flipV="1">
            <a:off x="4572056" y="4291615"/>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0" name="Line 37"/>
          <p:cNvSpPr>
            <a:spLocks noChangeShapeType="1"/>
          </p:cNvSpPr>
          <p:nvPr/>
        </p:nvSpPr>
        <p:spPr bwMode="auto">
          <a:xfrm flipV="1">
            <a:off x="4572056" y="4871871"/>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1" name="Line 55"/>
          <p:cNvSpPr>
            <a:spLocks noChangeShapeType="1"/>
          </p:cNvSpPr>
          <p:nvPr/>
        </p:nvSpPr>
        <p:spPr bwMode="auto">
          <a:xfrm>
            <a:off x="5004048" y="4293078"/>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52" name="组合 279"/>
          <p:cNvGrpSpPr/>
          <p:nvPr/>
        </p:nvGrpSpPr>
        <p:grpSpPr>
          <a:xfrm>
            <a:off x="3779100" y="3572973"/>
            <a:ext cx="791790" cy="1800225"/>
            <a:chOff x="3132139" y="3933056"/>
            <a:chExt cx="863600" cy="1800225"/>
          </a:xfrm>
        </p:grpSpPr>
        <p:sp>
          <p:nvSpPr>
            <p:cNvPr id="53"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fontAlgn="ctr"/>
              <a:r>
                <a:rPr kumimoji="1" lang="zh-CN" altLang="en-US" sz="1100" b="0" dirty="0">
                  <a:solidFill>
                    <a:srgbClr val="000000"/>
                  </a:solidFill>
                  <a:latin typeface="黑体" pitchFamily="49" charset="-122"/>
                  <a:ea typeface="黑体" pitchFamily="49" charset="-122"/>
                </a:rPr>
                <a:t>寄存器堆</a:t>
              </a:r>
            </a:p>
          </p:txBody>
        </p:sp>
        <p:sp>
          <p:nvSpPr>
            <p:cNvPr id="54" name="Text Box 17"/>
            <p:cNvSpPr txBox="1">
              <a:spLocks noChangeArrowheads="1"/>
            </p:cNvSpPr>
            <p:nvPr/>
          </p:nvSpPr>
          <p:spPr bwMode="auto">
            <a:xfrm>
              <a:off x="3168333" y="4004493"/>
              <a:ext cx="296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Reg1</a:t>
              </a:r>
              <a:endParaRPr lang="en-US" altLang="zh-CN" sz="1000" b="0" dirty="0">
                <a:solidFill>
                  <a:srgbClr val="000000"/>
                </a:solidFill>
              </a:endParaRPr>
            </a:p>
          </p:txBody>
        </p:sp>
        <p:sp>
          <p:nvSpPr>
            <p:cNvPr id="55" name="Text Box 18"/>
            <p:cNvSpPr txBox="1">
              <a:spLocks noChangeArrowheads="1"/>
            </p:cNvSpPr>
            <p:nvPr/>
          </p:nvSpPr>
          <p:spPr bwMode="auto">
            <a:xfrm>
              <a:off x="3154045" y="4420418"/>
              <a:ext cx="296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Reg2</a:t>
              </a:r>
              <a:endParaRPr lang="en-US" altLang="zh-CN" sz="1000" b="0" dirty="0">
                <a:solidFill>
                  <a:srgbClr val="000000"/>
                </a:solidFill>
              </a:endParaRPr>
            </a:p>
          </p:txBody>
        </p:sp>
        <p:sp>
          <p:nvSpPr>
            <p:cNvPr id="56" name="Text Box 19"/>
            <p:cNvSpPr txBox="1">
              <a:spLocks noChangeArrowheads="1"/>
            </p:cNvSpPr>
            <p:nvPr/>
          </p:nvSpPr>
          <p:spPr bwMode="auto">
            <a:xfrm>
              <a:off x="3168333" y="4941118"/>
              <a:ext cx="293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err="1" smtClean="0">
                  <a:solidFill>
                    <a:srgbClr val="000000"/>
                  </a:solidFill>
                </a:rPr>
                <a:t>Reg</a:t>
              </a:r>
              <a:endParaRPr lang="en-US" altLang="zh-CN" sz="1000" b="0" dirty="0">
                <a:solidFill>
                  <a:srgbClr val="000000"/>
                </a:solidFill>
              </a:endParaRPr>
            </a:p>
          </p:txBody>
        </p:sp>
        <p:sp>
          <p:nvSpPr>
            <p:cNvPr id="57" name="Text Box 20"/>
            <p:cNvSpPr txBox="1">
              <a:spLocks noChangeArrowheads="1"/>
            </p:cNvSpPr>
            <p:nvPr/>
          </p:nvSpPr>
          <p:spPr bwMode="auto">
            <a:xfrm>
              <a:off x="3168333" y="5372918"/>
              <a:ext cx="293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58"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Data1</a:t>
              </a:r>
              <a:endParaRPr lang="en-US" altLang="zh-CN" sz="1000" b="0" dirty="0">
                <a:solidFill>
                  <a:srgbClr val="000000"/>
                </a:solidFill>
              </a:endParaRPr>
            </a:p>
          </p:txBody>
        </p:sp>
        <p:sp>
          <p:nvSpPr>
            <p:cNvPr id="59"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Data2</a:t>
              </a:r>
              <a:endParaRPr lang="en-US" altLang="zh-CN" sz="1000" b="0" dirty="0">
                <a:solidFill>
                  <a:srgbClr val="000000"/>
                </a:solidFill>
              </a:endParaRPr>
            </a:p>
          </p:txBody>
        </p:sp>
      </p:grpSp>
      <p:grpSp>
        <p:nvGrpSpPr>
          <p:cNvPr id="60" name="组合 300"/>
          <p:cNvGrpSpPr/>
          <p:nvPr/>
        </p:nvGrpSpPr>
        <p:grpSpPr>
          <a:xfrm>
            <a:off x="4355914" y="5277006"/>
            <a:ext cx="72008" cy="80540"/>
            <a:chOff x="287524" y="3070225"/>
            <a:chExt cx="72008" cy="80540"/>
          </a:xfrm>
        </p:grpSpPr>
        <p:cxnSp>
          <p:nvCxnSpPr>
            <p:cNvPr id="61" name="直接连接符 60"/>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2" name="直接连接符 61"/>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63" name="组合 311"/>
          <p:cNvGrpSpPr/>
          <p:nvPr/>
        </p:nvGrpSpPr>
        <p:grpSpPr>
          <a:xfrm>
            <a:off x="4860056" y="4937807"/>
            <a:ext cx="72008" cy="80540"/>
            <a:chOff x="287524" y="3070225"/>
            <a:chExt cx="72008" cy="80540"/>
          </a:xfrm>
        </p:grpSpPr>
        <p:cxnSp>
          <p:nvCxnSpPr>
            <p:cNvPr id="64" name="直接连接符 63"/>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5" name="直接连接符 64"/>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66" name="组合 338"/>
          <p:cNvGrpSpPr/>
          <p:nvPr/>
        </p:nvGrpSpPr>
        <p:grpSpPr>
          <a:xfrm>
            <a:off x="4855077" y="4363156"/>
            <a:ext cx="72008" cy="80540"/>
            <a:chOff x="287524" y="3070225"/>
            <a:chExt cx="72008" cy="80540"/>
          </a:xfrm>
        </p:grpSpPr>
        <p:cxnSp>
          <p:nvCxnSpPr>
            <p:cNvPr id="67" name="直接连接符 6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8" name="直接连接符 6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69" name="组合 61"/>
          <p:cNvGrpSpPr/>
          <p:nvPr/>
        </p:nvGrpSpPr>
        <p:grpSpPr>
          <a:xfrm>
            <a:off x="5868144" y="4049818"/>
            <a:ext cx="501799" cy="1179364"/>
            <a:chOff x="3132137" y="4337869"/>
            <a:chExt cx="582176" cy="1179364"/>
          </a:xfrm>
        </p:grpSpPr>
        <p:sp>
          <p:nvSpPr>
            <p:cNvPr id="70"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1" name="Text Box 24"/>
            <p:cNvSpPr txBox="1">
              <a:spLocks noChangeArrowheads="1"/>
            </p:cNvSpPr>
            <p:nvPr/>
          </p:nvSpPr>
          <p:spPr bwMode="auto">
            <a:xfrm>
              <a:off x="3199963" y="4804459"/>
              <a:ext cx="2644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a:r>
                <a:rPr kumimoji="0" lang="en-US" altLang="zh-CN" sz="1100" dirty="0">
                  <a:solidFill>
                    <a:srgbClr val="000000"/>
                  </a:solidFill>
                  <a:latin typeface="Cambria" pitchFamily="18" charset="0"/>
                </a:rPr>
                <a:t>ALU</a:t>
              </a:r>
              <a:endParaRPr kumimoji="0" lang="en-US" altLang="zh-CN" sz="1200" dirty="0">
                <a:solidFill>
                  <a:srgbClr val="000000"/>
                </a:solidFill>
                <a:latin typeface="Cambria" pitchFamily="18" charset="0"/>
              </a:endParaRPr>
            </a:p>
          </p:txBody>
        </p:sp>
        <p:sp>
          <p:nvSpPr>
            <p:cNvPr id="72"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dirty="0">
                  <a:solidFill>
                    <a:srgbClr val="000000"/>
                  </a:solidFill>
                </a:rPr>
                <a:t>Zero</a:t>
              </a:r>
            </a:p>
            <a:p>
              <a:pPr algn="ctr" eaLnBrk="1" fontAlgn="ctr" hangingPunct="1"/>
              <a:r>
                <a:rPr lang="en-US" altLang="zh-CN" sz="1000" b="0" dirty="0" err="1">
                  <a:solidFill>
                    <a:srgbClr val="000000"/>
                  </a:solidFill>
                </a:rPr>
                <a:t>Ov</a:t>
              </a:r>
              <a:endParaRPr lang="en-US" altLang="zh-CN" sz="1000" b="0" dirty="0">
                <a:solidFill>
                  <a:srgbClr val="000000"/>
                </a:solidFill>
              </a:endParaRPr>
            </a:p>
          </p:txBody>
        </p:sp>
        <p:sp>
          <p:nvSpPr>
            <p:cNvPr id="73"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dirty="0">
                  <a:solidFill>
                    <a:srgbClr val="000000"/>
                  </a:solidFill>
                </a:rPr>
                <a:t>ALU</a:t>
              </a:r>
            </a:p>
            <a:p>
              <a:pPr algn="ctr" eaLnBrk="1" fontAlgn="ctr" hangingPunct="1">
                <a:lnSpc>
                  <a:spcPct val="80000"/>
                </a:lnSpc>
              </a:pPr>
              <a:r>
                <a:rPr lang="zh-CN" altLang="en-US" sz="1000" b="0" dirty="0">
                  <a:solidFill>
                    <a:srgbClr val="000000"/>
                  </a:solidFill>
                </a:rPr>
                <a:t>结果</a:t>
              </a:r>
            </a:p>
          </p:txBody>
        </p:sp>
      </p:grpSp>
      <p:sp>
        <p:nvSpPr>
          <p:cNvPr id="74" name="Rectangle 79"/>
          <p:cNvSpPr>
            <a:spLocks noChangeArrowheads="1"/>
          </p:cNvSpPr>
          <p:nvPr/>
        </p:nvSpPr>
        <p:spPr bwMode="auto">
          <a:xfrm>
            <a:off x="6876002" y="4511722"/>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000" dirty="0" err="1">
                <a:solidFill>
                  <a:srgbClr val="000000"/>
                </a:solidFill>
                <a:latin typeface="Cambria" pitchFamily="18" charset="0"/>
                <a:ea typeface="黑体"/>
              </a:rPr>
              <a:t>ALUOut</a:t>
            </a:r>
            <a:endParaRPr kumimoji="1" lang="en-US" altLang="zh-CN" sz="1000" dirty="0">
              <a:solidFill>
                <a:srgbClr val="000000"/>
              </a:solidFill>
              <a:latin typeface="Cambria" pitchFamily="18" charset="0"/>
              <a:ea typeface="黑体"/>
            </a:endParaRPr>
          </a:p>
        </p:txBody>
      </p:sp>
      <p:sp>
        <p:nvSpPr>
          <p:cNvPr id="75" name="Line 55"/>
          <p:cNvSpPr>
            <a:spLocks noChangeShapeType="1"/>
          </p:cNvSpPr>
          <p:nvPr/>
        </p:nvSpPr>
        <p:spPr bwMode="auto">
          <a:xfrm flipV="1">
            <a:off x="6372200" y="4653117"/>
            <a:ext cx="50405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76" name="组合 300"/>
          <p:cNvGrpSpPr/>
          <p:nvPr/>
        </p:nvGrpSpPr>
        <p:grpSpPr>
          <a:xfrm>
            <a:off x="7236296" y="4725126"/>
            <a:ext cx="72008" cy="80540"/>
            <a:chOff x="287524" y="3070225"/>
            <a:chExt cx="72008" cy="80540"/>
          </a:xfrm>
        </p:grpSpPr>
        <p:cxnSp>
          <p:nvCxnSpPr>
            <p:cNvPr id="77" name="直接连接符 7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79" name="Group 87"/>
          <p:cNvGrpSpPr>
            <a:grpSpLocks/>
          </p:cNvGrpSpPr>
          <p:nvPr/>
        </p:nvGrpSpPr>
        <p:grpSpPr bwMode="auto">
          <a:xfrm flipV="1">
            <a:off x="2774168" y="5229182"/>
            <a:ext cx="4822168" cy="1080120"/>
            <a:chOff x="4241" y="3249"/>
            <a:chExt cx="361" cy="271"/>
          </a:xfrm>
        </p:grpSpPr>
        <p:sp>
          <p:nvSpPr>
            <p:cNvPr id="80"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1"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82" name="Line 164"/>
          <p:cNvSpPr>
            <a:spLocks noChangeShapeType="1"/>
          </p:cNvSpPr>
          <p:nvPr/>
        </p:nvSpPr>
        <p:spPr bwMode="auto">
          <a:xfrm flipH="1" flipV="1">
            <a:off x="7596336" y="4645117"/>
            <a:ext cx="0" cy="16641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3" name="Line 9"/>
          <p:cNvSpPr>
            <a:spLocks noChangeShapeType="1"/>
          </p:cNvSpPr>
          <p:nvPr/>
        </p:nvSpPr>
        <p:spPr bwMode="auto">
          <a:xfrm flipV="1">
            <a:off x="5292080" y="5085164"/>
            <a:ext cx="0" cy="10081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4" name="Line 49"/>
          <p:cNvSpPr>
            <a:spLocks noChangeShapeType="1"/>
          </p:cNvSpPr>
          <p:nvPr/>
        </p:nvSpPr>
        <p:spPr bwMode="auto">
          <a:xfrm flipV="1">
            <a:off x="2915816" y="6093278"/>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5" name="Line 140"/>
          <p:cNvSpPr>
            <a:spLocks noChangeShapeType="1"/>
          </p:cNvSpPr>
          <p:nvPr/>
        </p:nvSpPr>
        <p:spPr bwMode="auto">
          <a:xfrm>
            <a:off x="3347864" y="6021270"/>
            <a:ext cx="141287"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6" name="Text Box 257"/>
          <p:cNvSpPr txBox="1">
            <a:spLocks noChangeArrowheads="1"/>
          </p:cNvSpPr>
          <p:nvPr/>
        </p:nvSpPr>
        <p:spPr bwMode="auto">
          <a:xfrm>
            <a:off x="3347864" y="5951414"/>
            <a:ext cx="2159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16</a:t>
            </a:r>
          </a:p>
        </p:txBody>
      </p:sp>
      <p:sp>
        <p:nvSpPr>
          <p:cNvPr id="87" name="Line 263"/>
          <p:cNvSpPr>
            <a:spLocks noChangeShapeType="1"/>
          </p:cNvSpPr>
          <p:nvPr/>
        </p:nvSpPr>
        <p:spPr bwMode="auto">
          <a:xfrm>
            <a:off x="4427984" y="6095430"/>
            <a:ext cx="864096"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88" name="组合 116"/>
          <p:cNvGrpSpPr/>
          <p:nvPr/>
        </p:nvGrpSpPr>
        <p:grpSpPr>
          <a:xfrm rot="10800000" flipH="1" flipV="1">
            <a:off x="3779912" y="5877254"/>
            <a:ext cx="650224" cy="292234"/>
            <a:chOff x="3132138" y="4581128"/>
            <a:chExt cx="717226" cy="292234"/>
          </a:xfrm>
        </p:grpSpPr>
        <p:cxnSp>
          <p:nvCxnSpPr>
            <p:cNvPr id="89" name="直接连接符 88"/>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90" name="直接连接符 89"/>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91" name="直接连接符 90"/>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92" name="直接连接符 91"/>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93" name="TextBox 92"/>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200" b="0" dirty="0" smtClean="0">
                  <a:solidFill>
                    <a:srgbClr val="000000"/>
                  </a:solidFill>
                  <a:latin typeface="Cambria" pitchFamily="18" charset="0"/>
                  <a:ea typeface="黑体" pitchFamily="49" charset="-122"/>
                </a:rPr>
                <a:t>扩展</a:t>
              </a:r>
              <a:endParaRPr lang="zh-CN" altLang="en-US" sz="1200" b="0" dirty="0">
                <a:solidFill>
                  <a:srgbClr val="000000"/>
                </a:solidFill>
                <a:latin typeface="Cambria" pitchFamily="18" charset="0"/>
                <a:ea typeface="黑体" pitchFamily="49" charset="-122"/>
              </a:endParaRPr>
            </a:p>
          </p:txBody>
        </p:sp>
      </p:grpSp>
      <p:sp>
        <p:nvSpPr>
          <p:cNvPr id="94" name="Line 139"/>
          <p:cNvSpPr>
            <a:spLocks noChangeShapeType="1"/>
          </p:cNvSpPr>
          <p:nvPr/>
        </p:nvSpPr>
        <p:spPr bwMode="auto">
          <a:xfrm>
            <a:off x="4656216" y="6025463"/>
            <a:ext cx="144462"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5" name="Text Box 258"/>
          <p:cNvSpPr txBox="1">
            <a:spLocks noChangeArrowheads="1"/>
          </p:cNvSpPr>
          <p:nvPr/>
        </p:nvSpPr>
        <p:spPr bwMode="auto">
          <a:xfrm>
            <a:off x="4644008" y="5951414"/>
            <a:ext cx="2159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32</a:t>
            </a:r>
          </a:p>
        </p:txBody>
      </p:sp>
      <p:sp>
        <p:nvSpPr>
          <p:cNvPr id="96" name="Line 38"/>
          <p:cNvSpPr>
            <a:spLocks noChangeShapeType="1"/>
          </p:cNvSpPr>
          <p:nvPr/>
        </p:nvSpPr>
        <p:spPr bwMode="auto">
          <a:xfrm>
            <a:off x="5001127" y="4858853"/>
            <a:ext cx="43494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7" name="任意多边形 96"/>
          <p:cNvSpPr/>
          <p:nvPr/>
        </p:nvSpPr>
        <p:spPr bwMode="auto">
          <a:xfrm>
            <a:off x="5436096" y="4797134"/>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p>
          <a:p>
            <a:pPr algn="l" fontAlgn="ct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p:txBody>
      </p:sp>
      <p:sp>
        <p:nvSpPr>
          <p:cNvPr id="98" name="Line 55"/>
          <p:cNvSpPr>
            <a:spLocks noChangeShapeType="1"/>
          </p:cNvSpPr>
          <p:nvPr/>
        </p:nvSpPr>
        <p:spPr bwMode="auto">
          <a:xfrm>
            <a:off x="5292080" y="5085166"/>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9" name="Line 55"/>
          <p:cNvSpPr>
            <a:spLocks noChangeShapeType="1"/>
          </p:cNvSpPr>
          <p:nvPr/>
        </p:nvSpPr>
        <p:spPr bwMode="auto">
          <a:xfrm>
            <a:off x="5652120" y="5013158"/>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0" name="AutoShape 158"/>
          <p:cNvSpPr>
            <a:spLocks noChangeArrowheads="1"/>
          </p:cNvSpPr>
          <p:nvPr/>
        </p:nvSpPr>
        <p:spPr bwMode="auto">
          <a:xfrm>
            <a:off x="2880525" y="4680826"/>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01" name="Line 48"/>
          <p:cNvSpPr>
            <a:spLocks noChangeShapeType="1"/>
          </p:cNvSpPr>
          <p:nvPr/>
        </p:nvSpPr>
        <p:spPr bwMode="auto">
          <a:xfrm>
            <a:off x="2915816" y="4725126"/>
            <a:ext cx="0" cy="1368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2" name="Line 55"/>
          <p:cNvSpPr>
            <a:spLocks noChangeShapeType="1"/>
          </p:cNvSpPr>
          <p:nvPr/>
        </p:nvSpPr>
        <p:spPr bwMode="auto">
          <a:xfrm>
            <a:off x="2771800" y="5229182"/>
            <a:ext cx="504056" cy="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3" name="Line 55"/>
          <p:cNvSpPr>
            <a:spLocks noChangeShapeType="1"/>
          </p:cNvSpPr>
          <p:nvPr/>
        </p:nvSpPr>
        <p:spPr bwMode="auto">
          <a:xfrm>
            <a:off x="7377801" y="4655391"/>
            <a:ext cx="5063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4" name="组合 78"/>
          <p:cNvGrpSpPr/>
          <p:nvPr/>
        </p:nvGrpSpPr>
        <p:grpSpPr>
          <a:xfrm>
            <a:off x="2121371" y="5805246"/>
            <a:ext cx="506413" cy="431800"/>
            <a:chOff x="1496555" y="4858249"/>
            <a:chExt cx="506413" cy="431800"/>
          </a:xfrm>
        </p:grpSpPr>
        <p:sp>
          <p:nvSpPr>
            <p:cNvPr id="105"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p>
              <a:pPr fontAlgn="ctr"/>
              <a:r>
                <a:rPr kumimoji="1" lang="zh-CN" altLang="en-US" sz="1200" dirty="0" smtClean="0">
                  <a:solidFill>
                    <a:srgbClr val="000000"/>
                  </a:solidFill>
                  <a:latin typeface="Times New Roman"/>
                  <a:ea typeface="黑体"/>
                </a:rPr>
                <a:t>数据</a:t>
              </a:r>
              <a:endParaRPr kumimoji="1" lang="en-US" altLang="zh-CN" sz="1200" dirty="0" smtClean="0">
                <a:solidFill>
                  <a:srgbClr val="000000"/>
                </a:solidFill>
                <a:latin typeface="Times New Roman"/>
                <a:ea typeface="黑体"/>
              </a:endParaRPr>
            </a:p>
            <a:p>
              <a:pPr fontAlgn="ctr"/>
              <a:r>
                <a:rPr kumimoji="1" lang="zh-CN" altLang="en-US" sz="1200" dirty="0" smtClean="0">
                  <a:solidFill>
                    <a:srgbClr val="000000"/>
                  </a:solidFill>
                  <a:latin typeface="Times New Roman"/>
                  <a:ea typeface="黑体"/>
                </a:rPr>
                <a:t>寄存器</a:t>
              </a:r>
              <a:endParaRPr kumimoji="1" lang="zh-CN" altLang="en-US" sz="1200" dirty="0">
                <a:solidFill>
                  <a:srgbClr val="000000"/>
                </a:solidFill>
                <a:latin typeface="Times New Roman"/>
                <a:ea typeface="黑体"/>
              </a:endParaRPr>
            </a:p>
          </p:txBody>
        </p:sp>
        <p:grpSp>
          <p:nvGrpSpPr>
            <p:cNvPr id="106" name="组合 80"/>
            <p:cNvGrpSpPr/>
            <p:nvPr/>
          </p:nvGrpSpPr>
          <p:grpSpPr>
            <a:xfrm flipV="1">
              <a:off x="1547664" y="4865099"/>
              <a:ext cx="72008" cy="80540"/>
              <a:chOff x="287524" y="3070225"/>
              <a:chExt cx="72008" cy="80540"/>
            </a:xfrm>
          </p:grpSpPr>
          <p:cxnSp>
            <p:nvCxnSpPr>
              <p:cNvPr id="107" name="直接连接符 10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08" name="直接连接符 10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109" name="Line 164"/>
          <p:cNvSpPr>
            <a:spLocks noChangeShapeType="1"/>
          </p:cNvSpPr>
          <p:nvPr/>
        </p:nvSpPr>
        <p:spPr bwMode="auto">
          <a:xfrm flipH="1" flipV="1">
            <a:off x="8676456" y="4868298"/>
            <a:ext cx="0" cy="15850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0" name="Line 253"/>
          <p:cNvSpPr>
            <a:spLocks noChangeShapeType="1"/>
          </p:cNvSpPr>
          <p:nvPr/>
        </p:nvSpPr>
        <p:spPr bwMode="auto">
          <a:xfrm>
            <a:off x="2411760" y="6453318"/>
            <a:ext cx="62646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1" name="Line 164"/>
          <p:cNvSpPr>
            <a:spLocks noChangeShapeType="1"/>
          </p:cNvSpPr>
          <p:nvPr/>
        </p:nvSpPr>
        <p:spPr bwMode="auto">
          <a:xfrm flipV="1">
            <a:off x="2411760" y="6237294"/>
            <a:ext cx="0" cy="216024"/>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2" name="Line 48"/>
          <p:cNvSpPr>
            <a:spLocks noChangeShapeType="1"/>
          </p:cNvSpPr>
          <p:nvPr/>
        </p:nvSpPr>
        <p:spPr bwMode="auto">
          <a:xfrm flipH="1">
            <a:off x="2411757" y="5373198"/>
            <a:ext cx="2"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3" name="Line 126"/>
          <p:cNvSpPr>
            <a:spLocks noChangeShapeType="1"/>
          </p:cNvSpPr>
          <p:nvPr/>
        </p:nvSpPr>
        <p:spPr bwMode="auto">
          <a:xfrm>
            <a:off x="2411760" y="5373198"/>
            <a:ext cx="864096" cy="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14" name="组合 175"/>
          <p:cNvGrpSpPr/>
          <p:nvPr/>
        </p:nvGrpSpPr>
        <p:grpSpPr>
          <a:xfrm>
            <a:off x="7884114" y="4347678"/>
            <a:ext cx="648000" cy="1296988"/>
            <a:chOff x="3312847" y="4365104"/>
            <a:chExt cx="684861" cy="1296988"/>
          </a:xfrm>
        </p:grpSpPr>
        <p:sp>
          <p:nvSpPr>
            <p:cNvPr id="115"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数据</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16"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17"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ReadData</a:t>
              </a:r>
              <a:endParaRPr lang="en-US" altLang="zh-CN" sz="1000" b="0" dirty="0">
                <a:solidFill>
                  <a:srgbClr val="000000"/>
                </a:solidFill>
              </a:endParaRPr>
            </a:p>
          </p:txBody>
        </p:sp>
        <p:sp>
          <p:nvSpPr>
            <p:cNvPr id="118"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grpSp>
      <p:sp>
        <p:nvSpPr>
          <p:cNvPr id="119" name="Line 186"/>
          <p:cNvSpPr>
            <a:spLocks noChangeShapeType="1"/>
          </p:cNvSpPr>
          <p:nvPr/>
        </p:nvSpPr>
        <p:spPr bwMode="auto">
          <a:xfrm>
            <a:off x="8532114" y="4860201"/>
            <a:ext cx="14434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20" name="Group 30"/>
          <p:cNvGrpSpPr>
            <a:grpSpLocks/>
          </p:cNvGrpSpPr>
          <p:nvPr/>
        </p:nvGrpSpPr>
        <p:grpSpPr bwMode="auto">
          <a:xfrm>
            <a:off x="3492056" y="5157198"/>
            <a:ext cx="288000" cy="216000"/>
            <a:chOff x="2064" y="2931"/>
            <a:chExt cx="136" cy="227"/>
          </a:xfrm>
        </p:grpSpPr>
        <p:sp>
          <p:nvSpPr>
            <p:cNvPr id="121"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2"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3"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124" name="AutoShape 155"/>
          <p:cNvSpPr>
            <a:spLocks noChangeArrowheads="1"/>
          </p:cNvSpPr>
          <p:nvPr/>
        </p:nvSpPr>
        <p:spPr bwMode="auto">
          <a:xfrm>
            <a:off x="7560056" y="4626158"/>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5" name="AutoShape 153"/>
          <p:cNvSpPr>
            <a:spLocks noChangeArrowheads="1"/>
          </p:cNvSpPr>
          <p:nvPr/>
        </p:nvSpPr>
        <p:spPr bwMode="auto">
          <a:xfrm>
            <a:off x="5112056" y="4824158"/>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6" name="Line 160"/>
          <p:cNvSpPr>
            <a:spLocks noChangeShapeType="1"/>
          </p:cNvSpPr>
          <p:nvPr/>
        </p:nvSpPr>
        <p:spPr bwMode="auto">
          <a:xfrm flipV="1">
            <a:off x="5148056" y="5373198"/>
            <a:ext cx="27363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7" name="Line 73"/>
          <p:cNvSpPr>
            <a:spLocks noChangeShapeType="1"/>
          </p:cNvSpPr>
          <p:nvPr/>
        </p:nvSpPr>
        <p:spPr bwMode="auto">
          <a:xfrm rot="16200000" flipH="1">
            <a:off x="4896037" y="5121170"/>
            <a:ext cx="50405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8" name="Line 48"/>
          <p:cNvSpPr>
            <a:spLocks noChangeShapeType="1"/>
          </p:cNvSpPr>
          <p:nvPr/>
        </p:nvSpPr>
        <p:spPr bwMode="auto">
          <a:xfrm>
            <a:off x="2915816" y="3428982"/>
            <a:ext cx="0" cy="1512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9" name="Line 47"/>
          <p:cNvSpPr>
            <a:spLocks noChangeShapeType="1"/>
          </p:cNvSpPr>
          <p:nvPr/>
        </p:nvSpPr>
        <p:spPr bwMode="auto">
          <a:xfrm flipV="1">
            <a:off x="2915816" y="3428982"/>
            <a:ext cx="27363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0" name="Line 164"/>
          <p:cNvSpPr>
            <a:spLocks noChangeShapeType="1"/>
          </p:cNvSpPr>
          <p:nvPr/>
        </p:nvSpPr>
        <p:spPr bwMode="auto">
          <a:xfrm flipV="1">
            <a:off x="6444208" y="3212958"/>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1" name="Line 164"/>
          <p:cNvSpPr>
            <a:spLocks noChangeShapeType="1"/>
          </p:cNvSpPr>
          <p:nvPr/>
        </p:nvSpPr>
        <p:spPr bwMode="auto">
          <a:xfrm flipH="1" flipV="1">
            <a:off x="6588224" y="2780910"/>
            <a:ext cx="0"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2" name="Line 48"/>
          <p:cNvSpPr>
            <a:spLocks noChangeShapeType="1"/>
          </p:cNvSpPr>
          <p:nvPr/>
        </p:nvSpPr>
        <p:spPr bwMode="auto">
          <a:xfrm>
            <a:off x="3059832" y="3428982"/>
            <a:ext cx="0" cy="8640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3" name="Line 48"/>
          <p:cNvSpPr>
            <a:spLocks noChangeShapeType="1"/>
          </p:cNvSpPr>
          <p:nvPr/>
        </p:nvSpPr>
        <p:spPr bwMode="auto">
          <a:xfrm>
            <a:off x="3203848" y="3428982"/>
            <a:ext cx="0" cy="4320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4" name="AutoShape 158"/>
          <p:cNvSpPr>
            <a:spLocks noChangeArrowheads="1"/>
          </p:cNvSpPr>
          <p:nvPr/>
        </p:nvSpPr>
        <p:spPr bwMode="auto">
          <a:xfrm>
            <a:off x="3017685" y="4263168"/>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35" name="AutoShape 158"/>
          <p:cNvSpPr>
            <a:spLocks noChangeArrowheads="1"/>
          </p:cNvSpPr>
          <p:nvPr/>
        </p:nvSpPr>
        <p:spPr bwMode="auto">
          <a:xfrm>
            <a:off x="3162465" y="3830550"/>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36" name="Line 164"/>
          <p:cNvSpPr>
            <a:spLocks noChangeShapeType="1"/>
          </p:cNvSpPr>
          <p:nvPr/>
        </p:nvSpPr>
        <p:spPr bwMode="auto">
          <a:xfrm flipV="1">
            <a:off x="6444208" y="3428982"/>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7" name="Line 164"/>
          <p:cNvSpPr>
            <a:spLocks noChangeShapeType="1"/>
          </p:cNvSpPr>
          <p:nvPr/>
        </p:nvSpPr>
        <p:spPr bwMode="auto">
          <a:xfrm flipH="1" flipV="1">
            <a:off x="6588224" y="3428982"/>
            <a:ext cx="0" cy="23042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8" name="任意多边形 137"/>
          <p:cNvSpPr/>
          <p:nvPr/>
        </p:nvSpPr>
        <p:spPr bwMode="auto">
          <a:xfrm>
            <a:off x="3276056" y="5157222"/>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sp>
        <p:nvSpPr>
          <p:cNvPr id="139" name="Line 263"/>
          <p:cNvSpPr>
            <a:spLocks noChangeShapeType="1"/>
          </p:cNvSpPr>
          <p:nvPr/>
        </p:nvSpPr>
        <p:spPr bwMode="auto">
          <a:xfrm>
            <a:off x="3059832" y="5733238"/>
            <a:ext cx="3528392"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40" name="Line 126"/>
          <p:cNvSpPr>
            <a:spLocks noChangeShapeType="1"/>
          </p:cNvSpPr>
          <p:nvPr/>
        </p:nvSpPr>
        <p:spPr bwMode="auto">
          <a:xfrm>
            <a:off x="3059832" y="5517214"/>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41" name="Line 9"/>
          <p:cNvSpPr>
            <a:spLocks noChangeShapeType="1"/>
          </p:cNvSpPr>
          <p:nvPr/>
        </p:nvSpPr>
        <p:spPr bwMode="auto">
          <a:xfrm flipV="1">
            <a:off x="3059832" y="5517214"/>
            <a:ext cx="0" cy="2160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42" name="Line 145"/>
          <p:cNvSpPr>
            <a:spLocks noChangeShapeType="1"/>
          </p:cNvSpPr>
          <p:nvPr/>
        </p:nvSpPr>
        <p:spPr bwMode="auto">
          <a:xfrm>
            <a:off x="4857359" y="3358983"/>
            <a:ext cx="144463"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43" name="Text Box 146"/>
          <p:cNvSpPr txBox="1">
            <a:spLocks noChangeArrowheads="1"/>
          </p:cNvSpPr>
          <p:nvPr/>
        </p:nvSpPr>
        <p:spPr bwMode="auto">
          <a:xfrm>
            <a:off x="4857359" y="3320883"/>
            <a:ext cx="215900"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26</a:t>
            </a:r>
          </a:p>
        </p:txBody>
      </p:sp>
      <p:sp>
        <p:nvSpPr>
          <p:cNvPr id="144" name="Line 29"/>
          <p:cNvSpPr>
            <a:spLocks noChangeShapeType="1"/>
          </p:cNvSpPr>
          <p:nvPr/>
        </p:nvSpPr>
        <p:spPr bwMode="auto">
          <a:xfrm flipV="1">
            <a:off x="3563150" y="4716158"/>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45" name="Line 126"/>
          <p:cNvSpPr>
            <a:spLocks noChangeShapeType="1"/>
          </p:cNvSpPr>
          <p:nvPr/>
        </p:nvSpPr>
        <p:spPr bwMode="auto">
          <a:xfrm flipV="1">
            <a:off x="3131350" y="4869142"/>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46" name="Text Box 127"/>
          <p:cNvSpPr txBox="1">
            <a:spLocks noChangeArrowheads="1"/>
          </p:cNvSpPr>
          <p:nvPr/>
        </p:nvSpPr>
        <p:spPr bwMode="auto">
          <a:xfrm>
            <a:off x="2986888" y="4849075"/>
            <a:ext cx="1444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1F</a:t>
            </a:r>
          </a:p>
        </p:txBody>
      </p:sp>
      <p:sp>
        <p:nvSpPr>
          <p:cNvPr id="147" name="任意多边形 146"/>
          <p:cNvSpPr/>
          <p:nvPr/>
        </p:nvSpPr>
        <p:spPr bwMode="auto">
          <a:xfrm>
            <a:off x="3347888" y="4509150"/>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grpSp>
        <p:nvGrpSpPr>
          <p:cNvPr id="148" name="Group 97"/>
          <p:cNvGrpSpPr>
            <a:grpSpLocks/>
          </p:cNvGrpSpPr>
          <p:nvPr/>
        </p:nvGrpSpPr>
        <p:grpSpPr bwMode="auto">
          <a:xfrm>
            <a:off x="3059913" y="4297196"/>
            <a:ext cx="287337" cy="247650"/>
            <a:chOff x="4286" y="1525"/>
            <a:chExt cx="362" cy="272"/>
          </a:xfrm>
        </p:grpSpPr>
        <p:sp>
          <p:nvSpPr>
            <p:cNvPr id="149"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5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grpSp>
      <p:sp>
        <p:nvSpPr>
          <p:cNvPr id="151" name="AutoShape 147"/>
          <p:cNvSpPr>
            <a:spLocks noChangeArrowheads="1"/>
          </p:cNvSpPr>
          <p:nvPr/>
        </p:nvSpPr>
        <p:spPr bwMode="auto">
          <a:xfrm>
            <a:off x="3024988" y="4259096"/>
            <a:ext cx="71437"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52" name="Text Box 170"/>
          <p:cNvSpPr txBox="1">
            <a:spLocks noChangeArrowheads="1"/>
          </p:cNvSpPr>
          <p:nvPr/>
        </p:nvSpPr>
        <p:spPr bwMode="auto">
          <a:xfrm>
            <a:off x="3167863" y="4400383"/>
            <a:ext cx="21590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153" name="组合 300"/>
          <p:cNvGrpSpPr/>
          <p:nvPr/>
        </p:nvGrpSpPr>
        <p:grpSpPr>
          <a:xfrm flipV="1">
            <a:off x="8316416" y="4365086"/>
            <a:ext cx="72008" cy="80540"/>
            <a:chOff x="287524" y="3070225"/>
            <a:chExt cx="72008" cy="80540"/>
          </a:xfrm>
        </p:grpSpPr>
        <p:cxnSp>
          <p:nvCxnSpPr>
            <p:cNvPr id="154" name="直接连接符 153"/>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5" name="直接连接符 154"/>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6" name="矩形 155"/>
          <p:cNvSpPr/>
          <p:nvPr/>
        </p:nvSpPr>
        <p:spPr bwMode="auto">
          <a:xfrm>
            <a:off x="6732316" y="249287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a:solidFill>
                  <a:srgbClr val="000000"/>
                </a:solidFill>
                <a:latin typeface="Cambria" pitchFamily="18" charset="0"/>
                <a:sym typeface="Wingdings" pitchFamily="2" charset="2"/>
              </a:rPr>
              <a:t>EPC</a:t>
            </a:r>
            <a:endParaRPr kumimoji="1" lang="zh-CN" altLang="en-US" sz="1000" dirty="0">
              <a:solidFill>
                <a:srgbClr val="000000"/>
              </a:solidFill>
              <a:latin typeface="Cambria" pitchFamily="18" charset="0"/>
              <a:sym typeface="Wingdings" pitchFamily="2" charset="2"/>
            </a:endParaRPr>
          </a:p>
        </p:txBody>
      </p:sp>
      <p:grpSp>
        <p:nvGrpSpPr>
          <p:cNvPr id="157" name="组合 300"/>
          <p:cNvGrpSpPr/>
          <p:nvPr/>
        </p:nvGrpSpPr>
        <p:grpSpPr>
          <a:xfrm>
            <a:off x="7164376" y="2700362"/>
            <a:ext cx="72008" cy="80540"/>
            <a:chOff x="287524" y="3070225"/>
            <a:chExt cx="72008" cy="80540"/>
          </a:xfrm>
        </p:grpSpPr>
        <p:cxnSp>
          <p:nvCxnSpPr>
            <p:cNvPr id="158" name="直接连接符 15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9" name="直接连接符 15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60" name="Line 164"/>
          <p:cNvSpPr>
            <a:spLocks noChangeShapeType="1"/>
          </p:cNvSpPr>
          <p:nvPr/>
        </p:nvSpPr>
        <p:spPr bwMode="auto">
          <a:xfrm flipV="1">
            <a:off x="7308380" y="2642522"/>
            <a:ext cx="1440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1" name="Line 164"/>
          <p:cNvSpPr>
            <a:spLocks noChangeShapeType="1"/>
          </p:cNvSpPr>
          <p:nvPr/>
        </p:nvSpPr>
        <p:spPr bwMode="auto">
          <a:xfrm flipH="1" flipV="1">
            <a:off x="7452400" y="2636882"/>
            <a:ext cx="0" cy="122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2" name="Line 164"/>
          <p:cNvSpPr>
            <a:spLocks noChangeShapeType="1"/>
          </p:cNvSpPr>
          <p:nvPr/>
        </p:nvSpPr>
        <p:spPr bwMode="auto">
          <a:xfrm>
            <a:off x="5436072" y="3861030"/>
            <a:ext cx="2016328" cy="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3" name="Line 9"/>
          <p:cNvSpPr>
            <a:spLocks noChangeShapeType="1"/>
          </p:cNvSpPr>
          <p:nvPr/>
        </p:nvSpPr>
        <p:spPr bwMode="auto">
          <a:xfrm flipV="1">
            <a:off x="5436096" y="3609030"/>
            <a:ext cx="0" cy="252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4" name="Line 55"/>
          <p:cNvSpPr>
            <a:spLocks noChangeShapeType="1"/>
          </p:cNvSpPr>
          <p:nvPr/>
        </p:nvSpPr>
        <p:spPr bwMode="auto">
          <a:xfrm>
            <a:off x="5444480" y="3609002"/>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5" name="Line 47"/>
          <p:cNvSpPr>
            <a:spLocks noChangeShapeType="1"/>
          </p:cNvSpPr>
          <p:nvPr/>
        </p:nvSpPr>
        <p:spPr bwMode="auto">
          <a:xfrm flipV="1">
            <a:off x="1116272" y="2636882"/>
            <a:ext cx="5616000" cy="12"/>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6" name="Line 164"/>
          <p:cNvSpPr>
            <a:spLocks noChangeShapeType="1"/>
          </p:cNvSpPr>
          <p:nvPr/>
        </p:nvSpPr>
        <p:spPr bwMode="auto">
          <a:xfrm flipV="1">
            <a:off x="1109806" y="2636894"/>
            <a:ext cx="0" cy="57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7" name="AutoShape 150"/>
          <p:cNvSpPr>
            <a:spLocks noChangeArrowheads="1"/>
          </p:cNvSpPr>
          <p:nvPr/>
        </p:nvSpPr>
        <p:spPr bwMode="auto">
          <a:xfrm>
            <a:off x="1079612" y="3176954"/>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168" name="组合 279"/>
          <p:cNvGrpSpPr/>
          <p:nvPr/>
        </p:nvGrpSpPr>
        <p:grpSpPr>
          <a:xfrm>
            <a:off x="5652120" y="2888922"/>
            <a:ext cx="792088" cy="864000"/>
            <a:chOff x="3132139" y="4437112"/>
            <a:chExt cx="863600" cy="1555229"/>
          </a:xfrm>
        </p:grpSpPr>
        <p:sp>
          <p:nvSpPr>
            <p:cNvPr id="169"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nchor="t"/>
            <a:lstStyle/>
            <a:p>
              <a:pPr algn="ctr" fontAlgn="ctr">
                <a:spcBef>
                  <a:spcPct val="0"/>
                </a:spcBef>
                <a:spcAft>
                  <a:spcPct val="0"/>
                </a:spcAft>
              </a:pPr>
              <a:r>
                <a:rPr kumimoji="1" lang="en-US" altLang="zh-CN" sz="1100" dirty="0" smtClean="0">
                  <a:solidFill>
                    <a:srgbClr val="000000"/>
                  </a:solidFill>
                  <a:latin typeface="黑体" pitchFamily="49" charset="-122"/>
                  <a:ea typeface="黑体" pitchFamily="49" charset="-122"/>
                </a:rPr>
                <a:t>PC</a:t>
              </a:r>
              <a:r>
                <a:rPr kumimoji="1" lang="zh-CN" altLang="en-US" sz="1100" dirty="0" smtClean="0">
                  <a:solidFill>
                    <a:srgbClr val="000000"/>
                  </a:solidFill>
                  <a:latin typeface="黑体" pitchFamily="49" charset="-122"/>
                  <a:ea typeface="黑体" pitchFamily="49" charset="-122"/>
                </a:rPr>
                <a:t>计算</a:t>
              </a:r>
              <a:endParaRPr kumimoji="1" lang="zh-CN" altLang="en-US" sz="1100" dirty="0">
                <a:solidFill>
                  <a:srgbClr val="000000"/>
                </a:solidFill>
                <a:latin typeface="黑体" pitchFamily="49" charset="-122"/>
                <a:ea typeface="黑体" pitchFamily="49" charset="-122"/>
              </a:endParaRPr>
            </a:p>
          </p:txBody>
        </p:sp>
        <p:sp>
          <p:nvSpPr>
            <p:cNvPr id="170"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spcBef>
                  <a:spcPct val="0"/>
                </a:spcBef>
                <a:spcAft>
                  <a:spcPct val="0"/>
                </a:spcAft>
              </a:pPr>
              <a:r>
                <a:rPr lang="en-US" altLang="zh-CN" sz="1000" dirty="0" smtClean="0">
                  <a:solidFill>
                    <a:srgbClr val="000000"/>
                  </a:solidFill>
                </a:rPr>
                <a:t>PC</a:t>
              </a:r>
            </a:p>
            <a:p>
              <a:pPr eaLnBrk="1" fontAlgn="ctr" hangingPunct="1">
                <a:spcBef>
                  <a:spcPct val="0"/>
                </a:spcBef>
                <a:spcAft>
                  <a:spcPct val="0"/>
                </a:spcAft>
              </a:pPr>
              <a:endParaRPr lang="en-US" altLang="zh-CN" sz="500" dirty="0" smtClean="0">
                <a:solidFill>
                  <a:srgbClr val="000000"/>
                </a:solidFill>
              </a:endParaRPr>
            </a:p>
            <a:p>
              <a:pPr algn="l" eaLnBrk="1" fontAlgn="ctr" hangingPunct="1">
                <a:spcBef>
                  <a:spcPct val="0"/>
                </a:spcBef>
                <a:spcAft>
                  <a:spcPct val="0"/>
                </a:spcAft>
              </a:pPr>
              <a:r>
                <a:rPr lang="en-US" altLang="zh-CN" sz="1000" dirty="0" smtClean="0">
                  <a:solidFill>
                    <a:srgbClr val="000000"/>
                  </a:solidFill>
                </a:rPr>
                <a:t>IMM</a:t>
              </a:r>
            </a:p>
            <a:p>
              <a:pPr algn="l" eaLnBrk="1" fontAlgn="ctr" hangingPunct="1">
                <a:spcBef>
                  <a:spcPts val="600"/>
                </a:spcBef>
                <a:spcAft>
                  <a:spcPct val="0"/>
                </a:spcAft>
              </a:pPr>
              <a:r>
                <a:rPr lang="en-US" altLang="zh-CN" sz="1000" dirty="0" smtClean="0">
                  <a:solidFill>
                    <a:srgbClr val="000000"/>
                  </a:solidFill>
                </a:rPr>
                <a:t>EPC</a:t>
              </a:r>
              <a:endParaRPr lang="en-US" altLang="zh-CN" sz="1000" dirty="0">
                <a:solidFill>
                  <a:srgbClr val="000000"/>
                </a:solidFill>
              </a:endParaRPr>
            </a:p>
          </p:txBody>
        </p:sp>
        <p:sp>
          <p:nvSpPr>
            <p:cNvPr id="171"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dirty="0" smtClean="0">
                  <a:solidFill>
                    <a:srgbClr val="000000"/>
                  </a:solidFill>
                </a:rPr>
                <a:t>NPC</a:t>
              </a:r>
            </a:p>
            <a:p>
              <a:pPr eaLnBrk="1" fontAlgn="ctr" hangingPunct="1">
                <a:spcBef>
                  <a:spcPct val="0"/>
                </a:spcBef>
                <a:spcAft>
                  <a:spcPct val="0"/>
                </a:spcAft>
              </a:pPr>
              <a:endParaRPr lang="en-US" altLang="zh-CN" sz="200" dirty="0" smtClean="0">
                <a:solidFill>
                  <a:srgbClr val="000000"/>
                </a:solidFill>
              </a:endParaRPr>
            </a:p>
            <a:p>
              <a:pPr algn="r" eaLnBrk="1" fontAlgn="ctr" hangingPunct="1">
                <a:spcBef>
                  <a:spcPct val="0"/>
                </a:spcBef>
                <a:spcAft>
                  <a:spcPct val="0"/>
                </a:spcAft>
              </a:pPr>
              <a:endParaRPr lang="en-US" altLang="zh-CN" sz="300" dirty="0" smtClean="0">
                <a:solidFill>
                  <a:srgbClr val="000000"/>
                </a:solidFill>
              </a:endParaRPr>
            </a:p>
            <a:p>
              <a:pPr algn="r" eaLnBrk="1" fontAlgn="ctr" hangingPunct="1">
                <a:spcBef>
                  <a:spcPct val="0"/>
                </a:spcBef>
                <a:spcAft>
                  <a:spcPct val="0"/>
                </a:spcAft>
              </a:pPr>
              <a:r>
                <a:rPr lang="en-US" altLang="zh-CN" sz="1000" dirty="0" smtClean="0">
                  <a:solidFill>
                    <a:srgbClr val="000000"/>
                  </a:solidFill>
                </a:rPr>
                <a:t>PC+4</a:t>
              </a:r>
              <a:endParaRPr lang="en-US" altLang="zh-CN" sz="1000" dirty="0">
                <a:solidFill>
                  <a:srgbClr val="000000"/>
                </a:solidFill>
              </a:endParaRPr>
            </a:p>
          </p:txBody>
        </p:sp>
      </p:grpSp>
      <p:sp>
        <p:nvSpPr>
          <p:cNvPr id="172" name="矩形 171"/>
          <p:cNvSpPr/>
          <p:nvPr/>
        </p:nvSpPr>
        <p:spPr bwMode="auto">
          <a:xfrm>
            <a:off x="7740440" y="3068942"/>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SR</a:t>
            </a:r>
            <a:endParaRPr kumimoji="1" lang="zh-CN" altLang="en-US" sz="1000" dirty="0">
              <a:solidFill>
                <a:srgbClr val="000000"/>
              </a:solidFill>
              <a:latin typeface="Cambria" pitchFamily="18" charset="0"/>
              <a:sym typeface="Wingdings" pitchFamily="2" charset="2"/>
            </a:endParaRPr>
          </a:p>
        </p:txBody>
      </p:sp>
      <p:grpSp>
        <p:nvGrpSpPr>
          <p:cNvPr id="173" name="组合 300"/>
          <p:cNvGrpSpPr/>
          <p:nvPr/>
        </p:nvGrpSpPr>
        <p:grpSpPr>
          <a:xfrm>
            <a:off x="8172500" y="3276442"/>
            <a:ext cx="72008" cy="80540"/>
            <a:chOff x="287524" y="3070225"/>
            <a:chExt cx="72008" cy="80540"/>
          </a:xfrm>
        </p:grpSpPr>
        <p:cxnSp>
          <p:nvCxnSpPr>
            <p:cNvPr id="174" name="直接连接符 173"/>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5" name="直接连接符 174"/>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77" name="矩形 176"/>
          <p:cNvSpPr/>
          <p:nvPr/>
        </p:nvSpPr>
        <p:spPr bwMode="auto">
          <a:xfrm>
            <a:off x="7740440" y="3501002"/>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CAUSE</a:t>
            </a:r>
            <a:endParaRPr kumimoji="1" lang="zh-CN" altLang="en-US" sz="1000" dirty="0">
              <a:solidFill>
                <a:srgbClr val="000000"/>
              </a:solidFill>
              <a:latin typeface="Cambria" pitchFamily="18" charset="0"/>
              <a:sym typeface="Wingdings" pitchFamily="2" charset="2"/>
            </a:endParaRPr>
          </a:p>
        </p:txBody>
      </p:sp>
      <p:grpSp>
        <p:nvGrpSpPr>
          <p:cNvPr id="178" name="组合 300"/>
          <p:cNvGrpSpPr/>
          <p:nvPr/>
        </p:nvGrpSpPr>
        <p:grpSpPr>
          <a:xfrm>
            <a:off x="8172500" y="3708502"/>
            <a:ext cx="72008" cy="80540"/>
            <a:chOff x="287524" y="3070225"/>
            <a:chExt cx="72008" cy="80540"/>
          </a:xfrm>
        </p:grpSpPr>
        <p:cxnSp>
          <p:nvCxnSpPr>
            <p:cNvPr id="179" name="直接连接符 178"/>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80" name="直接连接符 179"/>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81" name="圆角矩形 180"/>
          <p:cNvSpPr/>
          <p:nvPr/>
        </p:nvSpPr>
        <p:spPr bwMode="auto">
          <a:xfrm>
            <a:off x="6660290" y="2348850"/>
            <a:ext cx="1728240" cy="1656230"/>
          </a:xfrm>
          <a:prstGeom prst="roundRect">
            <a:avLst/>
          </a:prstGeom>
          <a:noFill/>
          <a:ln w="28575"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 name="灯片编号占位符 3"/>
          <p:cNvSpPr>
            <a:spLocks noGrp="1"/>
          </p:cNvSpPr>
          <p:nvPr>
            <p:ph type="sldNum" sz="quarter" idx="12"/>
          </p:nvPr>
        </p:nvSpPr>
        <p:spPr/>
        <p:txBody>
          <a:bodyPr/>
          <a:lstStyle/>
          <a:p>
            <a:pPr>
              <a:defRPr/>
            </a:pPr>
            <a:fld id="{CCAB7470-36C3-48E9-9C61-02DD9BA30DA6}" type="slidenum">
              <a:rPr lang="en-US" altLang="zh-CN" smtClean="0"/>
              <a:pPr>
                <a:defRPr/>
              </a:pPr>
              <a:t>26</a:t>
            </a:fld>
            <a:endParaRPr lang="en-US" altLang="zh-CN" dirty="0"/>
          </a:p>
        </p:txBody>
      </p:sp>
    </p:spTree>
    <p:extLst>
      <p:ext uri="{BB962C8B-B14F-4D97-AF65-F5344CB8AC3E}">
        <p14:creationId xmlns:p14="http://schemas.microsoft.com/office/powerpoint/2010/main" val="541576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en-US" altLang="zh-CN" sz="2800" dirty="0" smtClean="0"/>
              <a:t>4</a:t>
            </a:r>
            <a:r>
              <a:rPr lang="zh-CN" altLang="en-US" sz="2800" dirty="0" smtClean="0"/>
              <a:t>个寄存器：</a:t>
            </a:r>
            <a:r>
              <a:rPr lang="en-US" altLang="zh-CN" sz="2800" dirty="0" smtClean="0"/>
              <a:t>SR</a:t>
            </a:r>
            <a:r>
              <a:rPr lang="zh-CN" altLang="en-US" sz="2800" dirty="0" smtClean="0"/>
              <a:t>、</a:t>
            </a:r>
            <a:r>
              <a:rPr lang="en-US" altLang="zh-CN" sz="2800" dirty="0" smtClean="0"/>
              <a:t>Cause</a:t>
            </a:r>
            <a:r>
              <a:rPr lang="zh-CN" altLang="en-US" sz="2800" dirty="0" smtClean="0"/>
              <a:t>、</a:t>
            </a:r>
            <a:r>
              <a:rPr lang="en-US" altLang="zh-CN" sz="2800" dirty="0" smtClean="0"/>
              <a:t>EPC</a:t>
            </a:r>
            <a:r>
              <a:rPr lang="zh-CN" altLang="en-US" sz="2800" dirty="0" smtClean="0"/>
              <a:t>、</a:t>
            </a:r>
            <a:r>
              <a:rPr lang="en-US" altLang="zh-CN" sz="2800" dirty="0" err="1" smtClean="0"/>
              <a:t>PRId</a:t>
            </a:r>
            <a:endParaRPr lang="en-US" altLang="zh-CN" sz="2800" dirty="0" smtClean="0"/>
          </a:p>
          <a:p>
            <a:pPr lvl="1"/>
            <a:r>
              <a:rPr lang="zh-CN" altLang="en-US" sz="2400" dirty="0" smtClean="0"/>
              <a:t>阅读</a:t>
            </a:r>
            <a:r>
              <a:rPr lang="en-US" altLang="zh-CN" sz="2400" dirty="0" smtClean="0"/>
              <a:t>《See MIPS Run Linux》</a:t>
            </a:r>
            <a:r>
              <a:rPr lang="zh-CN" altLang="en-US" sz="2400" dirty="0" smtClean="0"/>
              <a:t>第</a:t>
            </a:r>
            <a:r>
              <a:rPr lang="en-US" altLang="zh-CN" sz="2400" dirty="0" smtClean="0"/>
              <a:t>3</a:t>
            </a:r>
            <a:r>
              <a:rPr lang="zh-CN" altLang="en-US" sz="2400" dirty="0" smtClean="0"/>
              <a:t>章</a:t>
            </a:r>
            <a:endParaRPr lang="en-US" altLang="zh-CN" sz="2400" dirty="0" smtClean="0"/>
          </a:p>
          <a:p>
            <a:pPr lvl="1"/>
            <a:r>
              <a:rPr lang="zh-CN" altLang="en-US" sz="2400" dirty="0" smtClean="0"/>
              <a:t>无关</a:t>
            </a:r>
            <a:r>
              <a:rPr lang="zh-CN" altLang="en-US" sz="2400" dirty="0"/>
              <a:t>寄存器及无关位可以</a:t>
            </a:r>
            <a:r>
              <a:rPr lang="zh-CN" altLang="en-US" sz="2400" dirty="0" smtClean="0"/>
              <a:t>不阅读</a:t>
            </a:r>
            <a:endParaRPr lang="en-US" altLang="zh-CN" sz="2400" dirty="0" smtClean="0"/>
          </a:p>
          <a:p>
            <a:r>
              <a:rPr lang="zh-CN" altLang="en-US" sz="2800" dirty="0" smtClean="0"/>
              <a:t>理解要点：</a:t>
            </a:r>
            <a:endParaRPr lang="en-US" altLang="zh-CN" sz="2800" dirty="0" smtClean="0"/>
          </a:p>
          <a:p>
            <a:pPr lvl="1"/>
            <a:r>
              <a:rPr lang="en-US" altLang="zh-CN" sz="2400" dirty="0" smtClean="0"/>
              <a:t>SR</a:t>
            </a:r>
            <a:r>
              <a:rPr lang="zh-CN" altLang="en-US" sz="2400" dirty="0"/>
              <a:t>：用于对系统进行</a:t>
            </a:r>
            <a:r>
              <a:rPr lang="zh-CN" altLang="en-US" sz="2400" dirty="0" smtClean="0"/>
              <a:t>控制</a:t>
            </a:r>
            <a:endParaRPr lang="en-US" altLang="zh-CN" sz="2400" dirty="0" smtClean="0"/>
          </a:p>
          <a:p>
            <a:pPr lvl="2"/>
            <a:r>
              <a:rPr lang="zh-CN" altLang="en-US" sz="2000" dirty="0" smtClean="0"/>
              <a:t>指令可读可写</a:t>
            </a:r>
            <a:endParaRPr lang="en-US" altLang="zh-CN" sz="2000" dirty="0" smtClean="0"/>
          </a:p>
          <a:p>
            <a:pPr lvl="1"/>
            <a:r>
              <a:rPr lang="en-US" altLang="zh-CN" sz="2400" dirty="0" smtClean="0"/>
              <a:t>Cause</a:t>
            </a:r>
            <a:r>
              <a:rPr lang="zh-CN" altLang="en-US" sz="2400" dirty="0" smtClean="0"/>
              <a:t>：指令读取，硬件控制写入</a:t>
            </a:r>
            <a:endParaRPr lang="en-US" altLang="zh-CN" sz="2400" dirty="0" smtClean="0"/>
          </a:p>
          <a:p>
            <a:pPr lvl="2"/>
            <a:r>
              <a:rPr lang="en-US" altLang="zh-CN" sz="2000" dirty="0" smtClean="0"/>
              <a:t>IP[7:2]</a:t>
            </a:r>
            <a:r>
              <a:rPr lang="zh-CN" altLang="en-US" sz="2000" dirty="0" smtClean="0"/>
              <a:t>：对应外部</a:t>
            </a:r>
            <a:r>
              <a:rPr lang="en-US" altLang="zh-CN" sz="2000" dirty="0" smtClean="0"/>
              <a:t>6</a:t>
            </a:r>
            <a:r>
              <a:rPr lang="zh-CN" altLang="en-US" sz="2000" dirty="0" smtClean="0"/>
              <a:t>个中断源</a:t>
            </a:r>
            <a:endParaRPr lang="en-US" altLang="zh-CN" sz="2000" dirty="0" smtClean="0"/>
          </a:p>
          <a:p>
            <a:pPr lvl="2"/>
            <a:r>
              <a:rPr lang="en-US" altLang="zh-CN" sz="2000" dirty="0" err="1" smtClean="0"/>
              <a:t>ExcCode</a:t>
            </a:r>
            <a:r>
              <a:rPr lang="zh-CN" altLang="en-US" sz="2000" dirty="0" smtClean="0"/>
              <a:t>：</a:t>
            </a:r>
            <a:r>
              <a:rPr lang="en-US" altLang="zh-CN" sz="2000" dirty="0" smtClean="0"/>
              <a:t>5</a:t>
            </a:r>
            <a:r>
              <a:rPr lang="zh-CN" altLang="en-US" sz="2000" dirty="0" smtClean="0"/>
              <a:t>位</a:t>
            </a:r>
            <a:r>
              <a:rPr lang="en-US" altLang="zh-CN" sz="2000" dirty="0" smtClean="0"/>
              <a:t>6-2</a:t>
            </a:r>
            <a:r>
              <a:rPr lang="zh-CN" altLang="en-US" sz="2000" dirty="0" smtClean="0"/>
              <a:t>，异常</a:t>
            </a:r>
            <a:r>
              <a:rPr lang="en-US" altLang="zh-CN" sz="2000" dirty="0" smtClean="0"/>
              <a:t>/</a:t>
            </a:r>
            <a:r>
              <a:rPr lang="zh-CN" altLang="en-US" sz="2000" dirty="0" smtClean="0"/>
              <a:t>中断发生时控制器控制写入编码值</a:t>
            </a:r>
            <a:endParaRPr lang="en-US" altLang="zh-CN" sz="2000" dirty="0"/>
          </a:p>
          <a:p>
            <a:pPr lvl="1"/>
            <a:r>
              <a:rPr lang="en-US" altLang="zh-CN" sz="2400" dirty="0" smtClean="0"/>
              <a:t>EPC</a:t>
            </a:r>
            <a:r>
              <a:rPr lang="zh-CN" altLang="en-US" sz="2400" dirty="0" smtClean="0"/>
              <a:t>：用于保存异常</a:t>
            </a:r>
            <a:r>
              <a:rPr lang="en-US" altLang="zh-CN" sz="2400" dirty="0" smtClean="0"/>
              <a:t>/</a:t>
            </a:r>
            <a:r>
              <a:rPr lang="zh-CN" altLang="en-US" sz="2400" dirty="0" smtClean="0"/>
              <a:t>中断发生时的</a:t>
            </a:r>
            <a:r>
              <a:rPr lang="en-US" altLang="zh-CN" sz="2400" dirty="0" smtClean="0"/>
              <a:t>PC</a:t>
            </a:r>
          </a:p>
          <a:p>
            <a:pPr lvl="2"/>
            <a:r>
              <a:rPr lang="zh-CN" altLang="en-US" sz="2000" dirty="0" smtClean="0"/>
              <a:t>保存</a:t>
            </a:r>
            <a:r>
              <a:rPr lang="en-US" altLang="zh-CN" sz="2000" dirty="0" smtClean="0"/>
              <a:t>PC</a:t>
            </a:r>
            <a:r>
              <a:rPr lang="zh-CN" altLang="en-US" sz="2000" dirty="0" smtClean="0"/>
              <a:t>：硬件控制写入</a:t>
            </a:r>
            <a:endParaRPr lang="en-US" altLang="zh-CN" sz="2000" dirty="0" smtClean="0"/>
          </a:p>
          <a:p>
            <a:pPr lvl="2"/>
            <a:r>
              <a:rPr lang="zh-CN" altLang="en-US" sz="2000" dirty="0" smtClean="0"/>
              <a:t>指令读取：中断服务程序</a:t>
            </a:r>
            <a:endParaRPr lang="en-US" altLang="zh-CN" sz="2000" dirty="0" smtClean="0"/>
          </a:p>
          <a:p>
            <a:pPr lvl="1"/>
            <a:r>
              <a:rPr lang="en-US" altLang="zh-CN" sz="2400" dirty="0" err="1"/>
              <a:t>PRId</a:t>
            </a:r>
            <a:r>
              <a:rPr lang="zh-CN" altLang="en-US" sz="2400" dirty="0"/>
              <a:t>：处理器</a:t>
            </a:r>
            <a:r>
              <a:rPr lang="en-US" altLang="zh-CN" sz="2400" dirty="0" smtClean="0"/>
              <a:t>ID</a:t>
            </a:r>
            <a:r>
              <a:rPr lang="zh-CN" altLang="en-US" sz="2400" dirty="0" smtClean="0"/>
              <a:t>（</a:t>
            </a:r>
            <a:r>
              <a:rPr lang="en-US" altLang="zh-CN" sz="2400" dirty="0"/>
              <a:t> </a:t>
            </a:r>
            <a:r>
              <a:rPr lang="en-US" altLang="zh-CN" sz="2400" dirty="0" smtClean="0"/>
              <a:t>CPU</a:t>
            </a:r>
            <a:r>
              <a:rPr lang="zh-CN" altLang="en-US" sz="2400" dirty="0" smtClean="0"/>
              <a:t>类型和版本号）</a:t>
            </a:r>
            <a:endParaRPr lang="en-US" altLang="zh-CN" dirty="0"/>
          </a:p>
          <a:p>
            <a:pPr lvl="2"/>
            <a:r>
              <a:rPr lang="zh-CN" altLang="en-US" sz="2000" dirty="0" smtClean="0"/>
              <a:t>可以用于实现个性的编码</a:t>
            </a:r>
            <a:r>
              <a:rPr lang="en-US" altLang="zh-CN" sz="2000" dirty="0" smtClean="0">
                <a:sym typeface="Wingdings" pitchFamily="2" charset="2"/>
              </a:rPr>
              <a:t></a:t>
            </a:r>
            <a:endParaRPr lang="en-US" altLang="zh-CN" sz="2000" dirty="0" smtClean="0"/>
          </a:p>
        </p:txBody>
      </p:sp>
      <p:sp>
        <p:nvSpPr>
          <p:cNvPr id="20483" name="标题 2"/>
          <p:cNvSpPr>
            <a:spLocks noGrp="1"/>
          </p:cNvSpPr>
          <p:nvPr>
            <p:ph type="title"/>
          </p:nvPr>
        </p:nvSpPr>
        <p:spPr/>
        <p:txBody>
          <a:bodyPr/>
          <a:lstStyle/>
          <a:p>
            <a:r>
              <a:rPr lang="en-US" altLang="zh-CN" dirty="0"/>
              <a:t>CP0</a:t>
            </a:r>
            <a:r>
              <a:rPr lang="zh-CN" altLang="en-US" dirty="0"/>
              <a:t>：</a:t>
            </a:r>
            <a:r>
              <a:rPr lang="en-US" altLang="zh-CN" dirty="0"/>
              <a:t>0</a:t>
            </a:r>
            <a:r>
              <a:rPr lang="zh-CN" altLang="en-US" dirty="0"/>
              <a:t>号协处理器</a:t>
            </a:r>
            <a:endParaRPr lang="zh-CN" altLang="en-US" dirty="0" smtClean="0"/>
          </a:p>
        </p:txBody>
      </p:sp>
      <p:graphicFrame>
        <p:nvGraphicFramePr>
          <p:cNvPr id="4" name="表格 3"/>
          <p:cNvGraphicFramePr>
            <a:graphicFrameLocks noGrp="1"/>
          </p:cNvGraphicFramePr>
          <p:nvPr>
            <p:extLst>
              <p:ext uri="{D42A27DB-BD31-4B8C-83A1-F6EECF244321}">
                <p14:modId xmlns:p14="http://schemas.microsoft.com/office/powerpoint/2010/main" val="2887666846"/>
              </p:ext>
            </p:extLst>
          </p:nvPr>
        </p:nvGraphicFramePr>
        <p:xfrm>
          <a:off x="6948330" y="836640"/>
          <a:ext cx="2052000" cy="2651760"/>
        </p:xfrm>
        <a:graphic>
          <a:graphicData uri="http://schemas.openxmlformats.org/drawingml/2006/table">
            <a:tbl>
              <a:tblPr firstRow="1" bandRow="1">
                <a:tableStyleId>{21E4AEA4-8DFA-4A89-87EB-49C32662AFE0}</a:tableStyleId>
              </a:tblPr>
              <a:tblGrid>
                <a:gridCol w="864000"/>
                <a:gridCol w="1188000"/>
              </a:tblGrid>
              <a:tr h="370840">
                <a:tc>
                  <a:txBody>
                    <a:bodyPr/>
                    <a:lstStyle/>
                    <a:p>
                      <a:pPr algn="ctr"/>
                      <a:r>
                        <a:rPr lang="zh-CN" altLang="en-US" sz="2400" dirty="0" smtClean="0"/>
                        <a:t>寄存器号</a:t>
                      </a:r>
                      <a:endParaRPr lang="zh-CN" altLang="en-US" sz="2400" dirty="0"/>
                    </a:p>
                  </a:txBody>
                  <a:tcPr anchor="ctr"/>
                </a:tc>
                <a:tc>
                  <a:txBody>
                    <a:bodyPr/>
                    <a:lstStyle/>
                    <a:p>
                      <a:pPr algn="ctr"/>
                      <a:r>
                        <a:rPr lang="zh-CN" altLang="en-US" sz="2400" dirty="0" smtClean="0"/>
                        <a:t>寄存器</a:t>
                      </a:r>
                      <a:endParaRPr lang="zh-CN" altLang="en-US" sz="2400" dirty="0"/>
                    </a:p>
                  </a:txBody>
                  <a:tcPr anchor="ctr"/>
                </a:tc>
              </a:tr>
              <a:tr h="370840">
                <a:tc>
                  <a:txBody>
                    <a:bodyPr/>
                    <a:lstStyle/>
                    <a:p>
                      <a:pPr algn="ctr"/>
                      <a:r>
                        <a:rPr lang="en-US" altLang="zh-CN" sz="2400" dirty="0" smtClean="0"/>
                        <a:t>12</a:t>
                      </a:r>
                      <a:endParaRPr lang="zh-CN" altLang="en-US" sz="2400" dirty="0"/>
                    </a:p>
                  </a:txBody>
                  <a:tcPr/>
                </a:tc>
                <a:tc>
                  <a:txBody>
                    <a:bodyPr/>
                    <a:lstStyle/>
                    <a:p>
                      <a:pPr algn="ctr"/>
                      <a:r>
                        <a:rPr lang="en-US" altLang="zh-CN" sz="2400" dirty="0" smtClean="0"/>
                        <a:t>SR</a:t>
                      </a:r>
                      <a:endParaRPr lang="zh-CN" altLang="en-US" sz="2400" dirty="0"/>
                    </a:p>
                  </a:txBody>
                  <a:tcPr/>
                </a:tc>
              </a:tr>
              <a:tr h="370840">
                <a:tc>
                  <a:txBody>
                    <a:bodyPr/>
                    <a:lstStyle/>
                    <a:p>
                      <a:pPr algn="ctr"/>
                      <a:r>
                        <a:rPr lang="en-US" altLang="zh-CN" sz="2400" dirty="0" smtClean="0"/>
                        <a:t>13</a:t>
                      </a:r>
                      <a:endParaRPr lang="zh-CN" altLang="en-US" sz="2400" dirty="0"/>
                    </a:p>
                  </a:txBody>
                  <a:tcPr/>
                </a:tc>
                <a:tc>
                  <a:txBody>
                    <a:bodyPr/>
                    <a:lstStyle/>
                    <a:p>
                      <a:pPr algn="ctr"/>
                      <a:r>
                        <a:rPr lang="en-US" altLang="zh-CN" sz="2400" dirty="0" smtClean="0"/>
                        <a:t>CAUSE</a:t>
                      </a:r>
                      <a:endParaRPr lang="zh-CN" altLang="en-US" sz="2400" dirty="0"/>
                    </a:p>
                  </a:txBody>
                  <a:tcPr/>
                </a:tc>
              </a:tr>
              <a:tr h="370840">
                <a:tc>
                  <a:txBody>
                    <a:bodyPr/>
                    <a:lstStyle/>
                    <a:p>
                      <a:pPr algn="ctr"/>
                      <a:r>
                        <a:rPr lang="en-US" altLang="zh-CN" sz="2400" dirty="0" smtClean="0"/>
                        <a:t>14</a:t>
                      </a:r>
                      <a:endParaRPr lang="zh-CN" altLang="en-US" sz="2400" dirty="0"/>
                    </a:p>
                  </a:txBody>
                  <a:tcPr/>
                </a:tc>
                <a:tc>
                  <a:txBody>
                    <a:bodyPr/>
                    <a:lstStyle/>
                    <a:p>
                      <a:pPr algn="ctr"/>
                      <a:r>
                        <a:rPr lang="en-US" altLang="zh-CN" sz="2400" dirty="0" smtClean="0"/>
                        <a:t>EPC</a:t>
                      </a:r>
                      <a:endParaRPr lang="zh-CN" altLang="en-US" sz="2400" dirty="0"/>
                    </a:p>
                  </a:txBody>
                  <a:tcPr/>
                </a:tc>
              </a:tr>
              <a:tr h="370840">
                <a:tc>
                  <a:txBody>
                    <a:bodyPr/>
                    <a:lstStyle/>
                    <a:p>
                      <a:pPr algn="ctr"/>
                      <a:r>
                        <a:rPr lang="en-US" altLang="zh-CN" sz="2400" dirty="0" smtClean="0"/>
                        <a:t>15</a:t>
                      </a:r>
                      <a:endParaRPr lang="zh-CN" altLang="en-US" sz="2400" dirty="0"/>
                    </a:p>
                  </a:txBody>
                  <a:tcPr/>
                </a:tc>
                <a:tc>
                  <a:txBody>
                    <a:bodyPr/>
                    <a:lstStyle/>
                    <a:p>
                      <a:pPr algn="ctr"/>
                      <a:r>
                        <a:rPr lang="en-US" altLang="zh-CN" sz="2400" dirty="0" err="1" smtClean="0"/>
                        <a:t>PrID</a:t>
                      </a:r>
                      <a:endParaRPr lang="zh-CN" altLang="en-US" sz="2400" dirty="0"/>
                    </a:p>
                  </a:txBody>
                  <a:tcPr/>
                </a:tc>
              </a:tr>
            </a:tbl>
          </a:graphicData>
        </a:graphic>
      </p:graphicFrame>
      <p:sp>
        <p:nvSpPr>
          <p:cNvPr id="2" name="灯片编号占位符 1"/>
          <p:cNvSpPr>
            <a:spLocks noGrp="1"/>
          </p:cNvSpPr>
          <p:nvPr>
            <p:ph type="sldNum" sz="quarter" idx="12"/>
          </p:nvPr>
        </p:nvSpPr>
        <p:spPr/>
        <p:txBody>
          <a:bodyPr/>
          <a:lstStyle/>
          <a:p>
            <a:pPr>
              <a:defRPr/>
            </a:pPr>
            <a:fld id="{CCAB7470-36C3-48E9-9C61-02DD9BA30DA6}" type="slidenum">
              <a:rPr lang="en-US" altLang="zh-CN" smtClean="0"/>
              <a:pPr>
                <a:defRPr/>
              </a:pPr>
              <a:t>27</a:t>
            </a:fld>
            <a:endParaRPr lang="en-US" altLang="zh-CN" dirty="0"/>
          </a:p>
        </p:txBody>
      </p:sp>
    </p:spTree>
    <p:extLst>
      <p:ext uri="{BB962C8B-B14F-4D97-AF65-F5344CB8AC3E}">
        <p14:creationId xmlns:p14="http://schemas.microsoft.com/office/powerpoint/2010/main" val="2058362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sz="2800" dirty="0" smtClean="0"/>
              <a:t>指令：</a:t>
            </a:r>
            <a:r>
              <a:rPr lang="en-US" altLang="zh-CN" sz="2800" dirty="0" smtClean="0"/>
              <a:t>MFC0</a:t>
            </a:r>
            <a:r>
              <a:rPr lang="zh-CN" altLang="en-US" sz="2800" dirty="0" smtClean="0"/>
              <a:t>、</a:t>
            </a:r>
            <a:r>
              <a:rPr lang="en-US" altLang="zh-CN" sz="2800" dirty="0" smtClean="0"/>
              <a:t>MTC0</a:t>
            </a:r>
          </a:p>
          <a:p>
            <a:pPr lvl="1"/>
            <a:r>
              <a:rPr lang="zh-CN" altLang="en-US" sz="2400" dirty="0" smtClean="0"/>
              <a:t>不能直接修改</a:t>
            </a:r>
            <a:r>
              <a:rPr lang="en-US" altLang="zh-CN" sz="2400" dirty="0" smtClean="0"/>
              <a:t>CP0</a:t>
            </a:r>
            <a:r>
              <a:rPr lang="zh-CN" altLang="en-US" sz="2400" dirty="0" smtClean="0"/>
              <a:t>寄存器，必须借助通用寄存器</a:t>
            </a:r>
            <a:endParaRPr lang="en-US" altLang="zh-CN" sz="2400" dirty="0" smtClean="0"/>
          </a:p>
          <a:p>
            <a:r>
              <a:rPr lang="en-US" altLang="zh-CN" sz="2800" dirty="0" smtClean="0"/>
              <a:t>MFC0</a:t>
            </a:r>
            <a:r>
              <a:rPr lang="zh-CN" altLang="en-US" sz="2800" dirty="0" smtClean="0"/>
              <a:t>：读取</a:t>
            </a:r>
            <a:r>
              <a:rPr lang="en-US" altLang="zh-CN" sz="2800" dirty="0" smtClean="0"/>
              <a:t>CP0</a:t>
            </a:r>
            <a:r>
              <a:rPr lang="zh-CN" altLang="en-US" sz="2800" dirty="0" smtClean="0"/>
              <a:t>寄存器至通用寄存器</a:t>
            </a:r>
            <a:endParaRPr lang="en-US" altLang="zh-CN" sz="2800" dirty="0" smtClean="0"/>
          </a:p>
          <a:p>
            <a:pPr lvl="1"/>
            <a:r>
              <a:rPr lang="en-US" altLang="zh-CN" sz="2400" dirty="0" smtClean="0"/>
              <a:t>SR</a:t>
            </a:r>
            <a:r>
              <a:rPr lang="zh-CN" altLang="en-US" sz="2400" dirty="0" smtClean="0"/>
              <a:t>：获取处理器的控制信息</a:t>
            </a:r>
            <a:endParaRPr lang="en-US" altLang="zh-CN" sz="2400" dirty="0" smtClean="0"/>
          </a:p>
          <a:p>
            <a:pPr lvl="1"/>
            <a:r>
              <a:rPr lang="en-US" altLang="zh-CN" sz="2400" dirty="0" smtClean="0"/>
              <a:t>Cause</a:t>
            </a:r>
            <a:r>
              <a:rPr lang="zh-CN" altLang="en-US" sz="2400" dirty="0" smtClean="0"/>
              <a:t>：获取处理器当前所处于的状态</a:t>
            </a:r>
            <a:endParaRPr lang="en-US" altLang="zh-CN" sz="2400" dirty="0" smtClean="0"/>
          </a:p>
          <a:p>
            <a:pPr lvl="1"/>
            <a:r>
              <a:rPr lang="en-US" altLang="zh-CN" sz="2400" dirty="0" smtClean="0"/>
              <a:t>EPC</a:t>
            </a:r>
            <a:r>
              <a:rPr lang="zh-CN" altLang="en-US" sz="2400" dirty="0" smtClean="0"/>
              <a:t>：获取被异常</a:t>
            </a:r>
            <a:r>
              <a:rPr lang="en-US" altLang="zh-CN" sz="2400" dirty="0" smtClean="0"/>
              <a:t>/</a:t>
            </a:r>
            <a:r>
              <a:rPr lang="zh-CN" altLang="en-US" sz="2400" dirty="0" smtClean="0"/>
              <a:t>中断的指令地址</a:t>
            </a:r>
            <a:endParaRPr lang="en-US" altLang="zh-CN" sz="2400" dirty="0" smtClean="0"/>
          </a:p>
          <a:p>
            <a:pPr lvl="1"/>
            <a:r>
              <a:rPr lang="en-US" altLang="zh-CN" sz="2400" dirty="0" err="1" smtClean="0"/>
              <a:t>PRId</a:t>
            </a:r>
            <a:r>
              <a:rPr lang="zh-CN" altLang="en-US" sz="2400" dirty="0" smtClean="0"/>
              <a:t>：读取处理器</a:t>
            </a:r>
            <a:r>
              <a:rPr lang="en-US" altLang="zh-CN" sz="2400" dirty="0" smtClean="0"/>
              <a:t>ID</a:t>
            </a:r>
            <a:r>
              <a:rPr lang="zh-CN" altLang="en-US" sz="2400" dirty="0" smtClean="0"/>
              <a:t>（可以读取你的个性签名</a:t>
            </a:r>
            <a:r>
              <a:rPr lang="en-US" altLang="zh-CN" sz="2400" dirty="0" smtClean="0">
                <a:sym typeface="Wingdings" pitchFamily="2" charset="2"/>
              </a:rPr>
              <a:t></a:t>
            </a:r>
            <a:r>
              <a:rPr lang="zh-CN" altLang="en-US" sz="2400" dirty="0" smtClean="0"/>
              <a:t>）</a:t>
            </a:r>
            <a:endParaRPr lang="en-US" altLang="zh-CN" sz="2400" dirty="0" smtClean="0"/>
          </a:p>
          <a:p>
            <a:r>
              <a:rPr lang="en-US" altLang="zh-CN" sz="2800" dirty="0" smtClean="0"/>
              <a:t>MTC0</a:t>
            </a:r>
            <a:r>
              <a:rPr lang="zh-CN" altLang="en-US" sz="2800" dirty="0" smtClean="0"/>
              <a:t>：通用寄存器值写入</a:t>
            </a:r>
            <a:r>
              <a:rPr lang="en-US" altLang="zh-CN" sz="2800" dirty="0" smtClean="0"/>
              <a:t>CP0</a:t>
            </a:r>
            <a:r>
              <a:rPr lang="zh-CN" altLang="en-US" sz="2800" dirty="0" smtClean="0"/>
              <a:t>寄存器</a:t>
            </a:r>
            <a:endParaRPr lang="en-US" altLang="zh-CN" sz="2800" dirty="0" smtClean="0"/>
          </a:p>
          <a:p>
            <a:pPr lvl="1"/>
            <a:r>
              <a:rPr lang="en-US" altLang="zh-CN" sz="2400" dirty="0" smtClean="0"/>
              <a:t>SR</a:t>
            </a:r>
            <a:r>
              <a:rPr lang="zh-CN" altLang="en-US" sz="2400" dirty="0" smtClean="0"/>
              <a:t>：对处理器进行控制，例如关闭中断</a:t>
            </a:r>
            <a:endParaRPr lang="en-US" altLang="zh-CN" sz="2400" dirty="0" smtClean="0"/>
          </a:p>
          <a:p>
            <a:pPr lvl="1"/>
            <a:r>
              <a:rPr lang="en-US" altLang="zh-CN" sz="2400" dirty="0" smtClean="0"/>
              <a:t>EPC</a:t>
            </a:r>
            <a:r>
              <a:rPr lang="zh-CN" altLang="en-US" sz="2400" dirty="0" smtClean="0"/>
              <a:t>：操作系统中将用于多任务切换</a:t>
            </a:r>
            <a:endParaRPr lang="en-US" altLang="zh-CN" sz="2400" dirty="0" smtClean="0"/>
          </a:p>
        </p:txBody>
      </p:sp>
      <p:sp>
        <p:nvSpPr>
          <p:cNvPr id="20483" name="标题 2"/>
          <p:cNvSpPr>
            <a:spLocks noGrp="1"/>
          </p:cNvSpPr>
          <p:nvPr>
            <p:ph type="title"/>
          </p:nvPr>
        </p:nvSpPr>
        <p:spPr/>
        <p:txBody>
          <a:bodyPr/>
          <a:lstStyle/>
          <a:p>
            <a:r>
              <a:rPr lang="zh-CN" altLang="en-US" dirty="0" smtClean="0"/>
              <a:t>协处理器指令及用途</a:t>
            </a:r>
          </a:p>
        </p:txBody>
      </p:sp>
      <p:sp>
        <p:nvSpPr>
          <p:cNvPr id="2" name="文本框 1"/>
          <p:cNvSpPr txBox="1"/>
          <p:nvPr/>
        </p:nvSpPr>
        <p:spPr>
          <a:xfrm>
            <a:off x="467430" y="5589300"/>
            <a:ext cx="4104570" cy="1077218"/>
          </a:xfrm>
          <a:prstGeom prst="rect">
            <a:avLst/>
          </a:prstGeom>
          <a:noFill/>
        </p:spPr>
        <p:txBody>
          <a:bodyPr wrap="square" rtlCol="0">
            <a:spAutoFit/>
          </a:bodyPr>
          <a:lstStyle/>
          <a:p>
            <a:r>
              <a:rPr lang="fr-FR" altLang="zh-CN" dirty="0"/>
              <a:t> </a:t>
            </a:r>
            <a:r>
              <a:rPr lang="fr-FR" altLang="zh-CN" sz="2800" dirty="0">
                <a:solidFill>
                  <a:schemeClr val="tx1"/>
                </a:solidFill>
              </a:rPr>
              <a:t>MFC0 $t0, </a:t>
            </a:r>
            <a:r>
              <a:rPr lang="fr-FR" altLang="zh-CN" sz="2800" dirty="0" smtClean="0">
                <a:solidFill>
                  <a:schemeClr val="tx1"/>
                </a:solidFill>
              </a:rPr>
              <a:t>Cause </a:t>
            </a:r>
            <a:r>
              <a:rPr lang="zh-CN" altLang="en-US" sz="2800" dirty="0" smtClean="0">
                <a:solidFill>
                  <a:schemeClr val="tx1"/>
                </a:solidFill>
              </a:rPr>
              <a:t>读</a:t>
            </a:r>
            <a:endParaRPr lang="fr-FR" altLang="zh-CN" sz="2800" dirty="0">
              <a:solidFill>
                <a:schemeClr val="tx1"/>
              </a:solidFill>
            </a:endParaRPr>
          </a:p>
          <a:p>
            <a:r>
              <a:rPr lang="fr-FR" altLang="zh-CN" sz="2800" dirty="0">
                <a:solidFill>
                  <a:schemeClr val="tx1"/>
                </a:solidFill>
              </a:rPr>
              <a:t> MTC0 $t1, </a:t>
            </a:r>
            <a:r>
              <a:rPr lang="fr-FR" altLang="zh-CN" sz="2800" dirty="0" smtClean="0">
                <a:solidFill>
                  <a:schemeClr val="tx1"/>
                </a:solidFill>
              </a:rPr>
              <a:t>Cause </a:t>
            </a:r>
            <a:r>
              <a:rPr lang="zh-CN" altLang="en-US" sz="2800" dirty="0" smtClean="0">
                <a:solidFill>
                  <a:schemeClr val="tx1"/>
                </a:solidFill>
              </a:rPr>
              <a:t>写</a:t>
            </a:r>
            <a:r>
              <a:rPr lang="fr-FR" altLang="zh-CN" sz="2800" dirty="0" smtClean="0">
                <a:solidFill>
                  <a:schemeClr val="tx1"/>
                </a:solidFill>
              </a:rPr>
              <a:t> </a:t>
            </a:r>
            <a:endParaRPr lang="fr-FR" altLang="zh-CN" sz="2800" dirty="0">
              <a:solidFill>
                <a:schemeClr val="tx1"/>
              </a:solidFill>
            </a:endParaRPr>
          </a:p>
        </p:txBody>
      </p:sp>
      <p:sp>
        <p:nvSpPr>
          <p:cNvPr id="3" name="灯片编号占位符 2"/>
          <p:cNvSpPr>
            <a:spLocks noGrp="1"/>
          </p:cNvSpPr>
          <p:nvPr>
            <p:ph type="sldNum" sz="quarter" idx="12"/>
          </p:nvPr>
        </p:nvSpPr>
        <p:spPr/>
        <p:txBody>
          <a:bodyPr/>
          <a:lstStyle/>
          <a:p>
            <a:pPr>
              <a:defRPr/>
            </a:pPr>
            <a:fld id="{CCAB7470-36C3-48E9-9C61-02DD9BA30DA6}" type="slidenum">
              <a:rPr lang="en-US" altLang="zh-CN" smtClean="0"/>
              <a:pPr>
                <a:defRPr/>
              </a:pPr>
              <a:t>28</a:t>
            </a:fld>
            <a:endParaRPr lang="en-US" altLang="zh-CN" dirty="0"/>
          </a:p>
        </p:txBody>
      </p:sp>
    </p:spTree>
    <p:extLst>
      <p:ext uri="{BB962C8B-B14F-4D97-AF65-F5344CB8AC3E}">
        <p14:creationId xmlns:p14="http://schemas.microsoft.com/office/powerpoint/2010/main" val="3225950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设计</a:t>
            </a:r>
            <a:r>
              <a:rPr lang="en-US" altLang="zh-CN" dirty="0" smtClean="0"/>
              <a:t>CP0</a:t>
            </a:r>
            <a:r>
              <a:rPr lang="zh-CN" altLang="en-US" dirty="0" smtClean="0"/>
              <a:t>：模块接口</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37552468"/>
              </p:ext>
            </p:extLst>
          </p:nvPr>
        </p:nvGraphicFramePr>
        <p:xfrm>
          <a:off x="179390" y="950000"/>
          <a:ext cx="8712000" cy="5359400"/>
        </p:xfrm>
        <a:graphic>
          <a:graphicData uri="http://schemas.openxmlformats.org/drawingml/2006/table">
            <a:tbl>
              <a:tblPr firstRow="1" bandRow="1">
                <a:tableStyleId>{21E4AEA4-8DFA-4A89-87EB-49C32662AFE0}</a:tableStyleId>
              </a:tblPr>
              <a:tblGrid>
                <a:gridCol w="1188000"/>
                <a:gridCol w="648000"/>
                <a:gridCol w="3168000"/>
                <a:gridCol w="3708000"/>
              </a:tblGrid>
              <a:tr h="370840">
                <a:tc>
                  <a:txBody>
                    <a:bodyPr/>
                    <a:lstStyle/>
                    <a:p>
                      <a:pPr algn="ctr"/>
                      <a:r>
                        <a:rPr lang="zh-CN" altLang="en-US" sz="1800" dirty="0" smtClean="0"/>
                        <a:t>信号名</a:t>
                      </a:r>
                      <a:endParaRPr lang="zh-CN" altLang="en-US" sz="1800" dirty="0"/>
                    </a:p>
                  </a:txBody>
                  <a:tcPr/>
                </a:tc>
                <a:tc>
                  <a:txBody>
                    <a:bodyPr/>
                    <a:lstStyle/>
                    <a:p>
                      <a:pPr algn="ctr"/>
                      <a:r>
                        <a:rPr lang="zh-CN" altLang="en-US" sz="1800" dirty="0" smtClean="0"/>
                        <a:t>方向</a:t>
                      </a:r>
                      <a:endParaRPr lang="zh-CN" altLang="en-US" sz="1800" dirty="0"/>
                    </a:p>
                  </a:txBody>
                  <a:tcPr/>
                </a:tc>
                <a:tc>
                  <a:txBody>
                    <a:bodyPr/>
                    <a:lstStyle/>
                    <a:p>
                      <a:pPr algn="ctr"/>
                      <a:r>
                        <a:rPr lang="zh-CN" altLang="en-US" sz="1800" dirty="0" smtClean="0"/>
                        <a:t>用途</a:t>
                      </a:r>
                      <a:endParaRPr lang="zh-CN" altLang="en-US" sz="1800" dirty="0"/>
                    </a:p>
                  </a:txBody>
                  <a:tcPr/>
                </a:tc>
                <a:tc>
                  <a:txBody>
                    <a:bodyPr/>
                    <a:lstStyle/>
                    <a:p>
                      <a:pPr algn="ctr"/>
                      <a:r>
                        <a:rPr lang="zh-CN" altLang="en-US" sz="1800" dirty="0" smtClean="0"/>
                        <a:t>产生来源及机制</a:t>
                      </a:r>
                      <a:endParaRPr lang="zh-CN" altLang="en-US" sz="1800" dirty="0"/>
                    </a:p>
                  </a:txBody>
                  <a:tcPr/>
                </a:tc>
              </a:tr>
              <a:tr h="370840">
                <a:tc>
                  <a:txBody>
                    <a:bodyPr/>
                    <a:lstStyle/>
                    <a:p>
                      <a:pPr algn="ctr"/>
                      <a:r>
                        <a:rPr lang="en-US" altLang="zh-CN" sz="1800" dirty="0" smtClean="0"/>
                        <a:t>PC[31:2]</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algn="just"/>
                      <a:r>
                        <a:rPr lang="zh-CN" altLang="en-US" sz="1800" dirty="0" smtClean="0"/>
                        <a:t>用于保存</a:t>
                      </a:r>
                      <a:r>
                        <a:rPr lang="en-US" altLang="zh-CN" sz="1800" dirty="0" smtClean="0"/>
                        <a:t>PC</a:t>
                      </a:r>
                      <a:endParaRPr lang="zh-CN" altLang="en-US" sz="1800" dirty="0"/>
                    </a:p>
                  </a:txBody>
                  <a:tcPr anchor="ctr"/>
                </a:tc>
                <a:tc>
                  <a:txBody>
                    <a:bodyPr/>
                    <a:lstStyle/>
                    <a:p>
                      <a:pPr algn="just"/>
                      <a:r>
                        <a:rPr lang="en-US" altLang="zh-CN" sz="1800" dirty="0" smtClean="0"/>
                        <a:t>PC</a:t>
                      </a:r>
                      <a:endParaRPr lang="zh-CN" altLang="en-US" sz="1800" dirty="0"/>
                    </a:p>
                  </a:txBody>
                  <a:tcPr/>
                </a:tc>
              </a:tr>
              <a:tr h="370840">
                <a:tc>
                  <a:txBody>
                    <a:bodyPr/>
                    <a:lstStyle/>
                    <a:p>
                      <a:pPr algn="ctr"/>
                      <a:r>
                        <a:rPr lang="en-US" altLang="zh-CN" sz="1800" dirty="0" err="1" smtClean="0"/>
                        <a:t>DIn</a:t>
                      </a:r>
                      <a:r>
                        <a:rPr lang="en-US" altLang="zh-CN" sz="1800" dirty="0" smtClean="0"/>
                        <a:t>[31:0]</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dirty="0" smtClean="0"/>
                        <a:t>CP0</a:t>
                      </a:r>
                      <a:r>
                        <a:rPr lang="zh-CN" altLang="en-US" sz="1800" dirty="0" smtClean="0"/>
                        <a:t>寄存器的写入数据</a:t>
                      </a:r>
                      <a:endParaRPr lang="en-US" altLang="zh-CN" sz="1800" dirty="0" smtClean="0"/>
                    </a:p>
                  </a:txBody>
                  <a:tcPr anchor="ctr"/>
                </a:tc>
                <a:tc>
                  <a:txBody>
                    <a:bodyPr/>
                    <a:lstStyle/>
                    <a:p>
                      <a:pPr marL="0" marR="0" lvl="0" indent="0" algn="just" defTabSz="914400" rtl="0" eaLnBrk="1" fontAlgn="ctr" latinLnBrk="0" hangingPunct="1">
                        <a:lnSpc>
                          <a:spcPct val="100000"/>
                        </a:lnSpc>
                        <a:spcBef>
                          <a:spcPts val="0"/>
                        </a:spcBef>
                        <a:spcAft>
                          <a:spcPts val="0"/>
                        </a:spcAft>
                        <a:buClr>
                          <a:srgbClr val="FFC000"/>
                        </a:buClr>
                        <a:buSzPct val="50000"/>
                        <a:buFont typeface="Wingdings" panose="05000000000000000000" pitchFamily="2" charset="2"/>
                        <a:buNone/>
                        <a:tabLst/>
                        <a:defRPr/>
                      </a:pPr>
                      <a:r>
                        <a:rPr kumimoji="0" lang="zh-CN" altLang="en-US" sz="1800" b="0" i="0" u="none" strike="noStrike" kern="1200" cap="none" spc="0" normalizeH="0" baseline="0" noProof="0" dirty="0" smtClean="0">
                          <a:ln>
                            <a:noFill/>
                          </a:ln>
                          <a:solidFill>
                            <a:srgbClr val="000000"/>
                          </a:solidFill>
                          <a:effectLst/>
                          <a:uLnTx/>
                          <a:uFillTx/>
                          <a:latin typeface="+mn-lt"/>
                          <a:ea typeface="+mn-ea"/>
                        </a:rPr>
                        <a:t>执行</a:t>
                      </a:r>
                      <a:r>
                        <a:rPr kumimoji="0" lang="en-US" altLang="zh-CN" sz="1800" b="0" i="0" u="none" strike="noStrike" kern="1200" cap="none" spc="0" normalizeH="0" baseline="0" noProof="0" dirty="0" smtClean="0">
                          <a:ln>
                            <a:noFill/>
                          </a:ln>
                          <a:solidFill>
                            <a:srgbClr val="000000"/>
                          </a:solidFill>
                          <a:effectLst/>
                          <a:uLnTx/>
                          <a:uFillTx/>
                          <a:latin typeface="+mn-lt"/>
                          <a:ea typeface="+mn-ea"/>
                        </a:rPr>
                        <a:t>MTC0</a:t>
                      </a:r>
                      <a:r>
                        <a:rPr kumimoji="0" lang="zh-CN" altLang="en-US" sz="1800" b="0" i="0" u="none" strike="noStrike" kern="1200" cap="none" spc="0" normalizeH="0" baseline="0" noProof="0" dirty="0" smtClean="0">
                          <a:ln>
                            <a:noFill/>
                          </a:ln>
                          <a:solidFill>
                            <a:srgbClr val="000000"/>
                          </a:solidFill>
                          <a:effectLst/>
                          <a:uLnTx/>
                          <a:uFillTx/>
                          <a:latin typeface="+mn-lt"/>
                          <a:ea typeface="+mn-ea"/>
                        </a:rPr>
                        <a:t>指令时产生</a:t>
                      </a:r>
                      <a:endParaRPr kumimoji="0" lang="en-US" altLang="zh-CN" sz="1800" b="0" i="0" u="none" strike="noStrike" kern="1200" cap="none" spc="0" normalizeH="0" baseline="0" noProof="0" dirty="0" smtClean="0">
                        <a:ln>
                          <a:noFill/>
                        </a:ln>
                        <a:solidFill>
                          <a:srgbClr val="000000"/>
                        </a:solidFill>
                        <a:effectLst/>
                        <a:uLnTx/>
                        <a:uFillTx/>
                        <a:latin typeface="+mn-lt"/>
                        <a:ea typeface="+mn-ea"/>
                      </a:endParaRPr>
                    </a:p>
                    <a:p>
                      <a:pPr marL="0" marR="0" lvl="0" indent="0" algn="just" defTabSz="914400" rtl="0" eaLnBrk="1" fontAlgn="ctr" latinLnBrk="0" hangingPunct="1">
                        <a:lnSpc>
                          <a:spcPct val="100000"/>
                        </a:lnSpc>
                        <a:spcBef>
                          <a:spcPts val="0"/>
                        </a:spcBef>
                        <a:spcAft>
                          <a:spcPts val="0"/>
                        </a:spcAft>
                        <a:buClr>
                          <a:srgbClr val="FFC000"/>
                        </a:buClr>
                        <a:buSzPct val="50000"/>
                        <a:buFont typeface="Wingdings" panose="05000000000000000000" pitchFamily="2" charset="2"/>
                        <a:buNone/>
                        <a:tabLst/>
                        <a:defRPr/>
                      </a:pPr>
                      <a:r>
                        <a:rPr kumimoji="0" lang="zh-CN" altLang="en-US" sz="1800" b="0" i="0" u="none" strike="noStrike" kern="1200" cap="none" spc="0" normalizeH="0" baseline="0" noProof="0" dirty="0" smtClean="0">
                          <a:ln>
                            <a:noFill/>
                          </a:ln>
                          <a:solidFill>
                            <a:srgbClr val="000000"/>
                          </a:solidFill>
                          <a:effectLst/>
                          <a:uLnTx/>
                          <a:uFillTx/>
                          <a:latin typeface="+mn-lt"/>
                          <a:ea typeface="+mn-ea"/>
                        </a:rPr>
                        <a:t>数据来自</a:t>
                      </a:r>
                      <a:r>
                        <a:rPr kumimoji="0" lang="en-US" altLang="zh-CN" sz="1800" b="0" i="0" u="none" strike="noStrike" kern="1200" cap="none" spc="0" normalizeH="0" baseline="0" noProof="0" dirty="0" smtClean="0">
                          <a:ln>
                            <a:noFill/>
                          </a:ln>
                          <a:solidFill>
                            <a:srgbClr val="000000"/>
                          </a:solidFill>
                          <a:effectLst/>
                          <a:uLnTx/>
                          <a:uFillTx/>
                          <a:latin typeface="+mn-lt"/>
                          <a:ea typeface="+mn-ea"/>
                        </a:rPr>
                        <a:t>GPR[</a:t>
                      </a:r>
                      <a:r>
                        <a:rPr kumimoji="0" lang="en-US" altLang="zh-CN" sz="1800" b="0" i="0" u="none" strike="noStrike" kern="1200" cap="none" spc="0" normalizeH="0" baseline="0" noProof="0" dirty="0" err="1" smtClean="0">
                          <a:ln>
                            <a:noFill/>
                          </a:ln>
                          <a:solidFill>
                            <a:srgbClr val="000000"/>
                          </a:solidFill>
                          <a:effectLst/>
                          <a:uLnTx/>
                          <a:uFillTx/>
                          <a:latin typeface="+mn-lt"/>
                          <a:ea typeface="+mn-ea"/>
                        </a:rPr>
                        <a:t>rt</a:t>
                      </a:r>
                      <a:r>
                        <a:rPr kumimoji="0" lang="en-US" altLang="zh-CN" sz="1800" b="0" i="0" u="none" strike="noStrike" kern="1200" cap="none" spc="0" normalizeH="0" baseline="0" noProof="0" dirty="0" smtClean="0">
                          <a:ln>
                            <a:noFill/>
                          </a:ln>
                          <a:solidFill>
                            <a:srgbClr val="000000"/>
                          </a:solidFill>
                          <a:effectLst/>
                          <a:uLnTx/>
                          <a:uFillTx/>
                          <a:latin typeface="+mn-lt"/>
                          <a:ea typeface="+mn-ea"/>
                        </a:rPr>
                        <a:t>]</a:t>
                      </a:r>
                      <a:endParaRPr kumimoji="0" lang="zh-CN" altLang="en-US" sz="1800" b="0" i="0" u="none" strike="noStrike" kern="1200" cap="none" spc="0" normalizeH="0" baseline="0" noProof="0" dirty="0" smtClean="0">
                        <a:ln>
                          <a:noFill/>
                        </a:ln>
                        <a:solidFill>
                          <a:srgbClr val="000000"/>
                        </a:solidFill>
                        <a:effectLst/>
                        <a:uLnTx/>
                        <a:uFillTx/>
                        <a:latin typeface="+mn-lt"/>
                        <a:ea typeface="+mn-ea"/>
                      </a:endParaRPr>
                    </a:p>
                  </a:txBody>
                  <a:tcPr/>
                </a:tc>
              </a:tr>
              <a:tr h="370840">
                <a:tc>
                  <a:txBody>
                    <a:bodyPr/>
                    <a:lstStyle/>
                    <a:p>
                      <a:pPr algn="ctr"/>
                      <a:r>
                        <a:rPr lang="en-US" altLang="zh-CN" sz="1800" dirty="0" err="1" smtClean="0"/>
                        <a:t>HWInt</a:t>
                      </a:r>
                      <a:r>
                        <a:rPr lang="en-US" altLang="zh-CN" sz="1800" dirty="0" smtClean="0"/>
                        <a:t>[5:0]</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algn="just"/>
                      <a:r>
                        <a:rPr lang="en-US" altLang="zh-CN" sz="1800" dirty="0" smtClean="0"/>
                        <a:t>6</a:t>
                      </a:r>
                      <a:r>
                        <a:rPr lang="zh-CN" altLang="en-US" sz="1800" dirty="0" smtClean="0"/>
                        <a:t>个设备中断</a:t>
                      </a:r>
                      <a:endParaRPr lang="zh-CN" altLang="en-US" sz="1800" dirty="0"/>
                    </a:p>
                  </a:txBody>
                  <a:tcPr anchor="ctr"/>
                </a:tc>
                <a:tc>
                  <a:txBody>
                    <a:bodyPr/>
                    <a:lstStyle/>
                    <a:p>
                      <a:pPr algn="just"/>
                      <a:endParaRPr lang="zh-CN" altLang="en-US" sz="1800" dirty="0"/>
                    </a:p>
                  </a:txBody>
                  <a:tcPr/>
                </a:tc>
              </a:tr>
              <a:tr h="370840">
                <a:tc>
                  <a:txBody>
                    <a:bodyPr/>
                    <a:lstStyle/>
                    <a:p>
                      <a:pPr algn="ctr"/>
                      <a:r>
                        <a:rPr lang="en-US" altLang="zh-CN" sz="1800" dirty="0" err="1" smtClean="0"/>
                        <a:t>Sel</a:t>
                      </a:r>
                      <a:r>
                        <a:rPr lang="en-US" altLang="zh-CN" sz="1800" dirty="0" smtClean="0"/>
                        <a:t>[4:0]</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algn="just"/>
                      <a:r>
                        <a:rPr lang="zh-CN" altLang="en-US" sz="1800" dirty="0" smtClean="0"/>
                        <a:t>用于选择</a:t>
                      </a:r>
                      <a:r>
                        <a:rPr lang="en-US" altLang="zh-CN" sz="1800" dirty="0" smtClean="0"/>
                        <a:t>CP0</a:t>
                      </a:r>
                      <a:r>
                        <a:rPr lang="zh-CN" altLang="en-US" sz="1800" dirty="0" smtClean="0"/>
                        <a:t>内部的寄存器</a:t>
                      </a:r>
                      <a:endParaRPr lang="en-US" altLang="zh-CN" sz="1800" dirty="0" smtClean="0"/>
                    </a:p>
                  </a:txBody>
                  <a:tcPr anchor="ctr"/>
                </a:tc>
                <a:tc>
                  <a:txBody>
                    <a:bodyPr/>
                    <a:lstStyle/>
                    <a:p>
                      <a:pPr marL="0" marR="0" indent="0" algn="just" defTabSz="914400" rtl="0" eaLnBrk="1" fontAlgn="ctr" latinLnBrk="0" hangingPunct="1">
                        <a:lnSpc>
                          <a:spcPct val="100000"/>
                        </a:lnSpc>
                        <a:spcBef>
                          <a:spcPts val="0"/>
                        </a:spcBef>
                        <a:spcAft>
                          <a:spcPts val="0"/>
                        </a:spcAft>
                        <a:buClr>
                          <a:srgbClr val="FFC000"/>
                        </a:buClr>
                        <a:buSzPct val="50000"/>
                        <a:buFont typeface="Wingdings" panose="05000000000000000000" pitchFamily="2" charset="2"/>
                        <a:buNone/>
                        <a:tabLst/>
                        <a:defRPr/>
                      </a:pPr>
                      <a:r>
                        <a:rPr lang="zh-CN" altLang="en-US" sz="1800" dirty="0" smtClean="0"/>
                        <a:t>执行</a:t>
                      </a:r>
                      <a:r>
                        <a:rPr lang="en-US" altLang="zh-CN" sz="1800" dirty="0" smtClean="0"/>
                        <a:t>MFC0/MTC0</a:t>
                      </a:r>
                      <a:r>
                        <a:rPr lang="zh-CN" altLang="en-US" sz="1800" dirty="0" smtClean="0"/>
                        <a:t>指令时产生</a:t>
                      </a:r>
                    </a:p>
                  </a:txBody>
                  <a:tcPr/>
                </a:tc>
              </a:tr>
              <a:tr h="370840">
                <a:tc>
                  <a:txBody>
                    <a:bodyPr/>
                    <a:lstStyle/>
                    <a:p>
                      <a:pPr algn="ctr"/>
                      <a:r>
                        <a:rPr lang="en-US" altLang="zh-CN" sz="1800" dirty="0" smtClean="0"/>
                        <a:t>Wen</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algn="just"/>
                      <a:r>
                        <a:rPr lang="en-US" altLang="zh-CN" sz="1800" dirty="0" smtClean="0"/>
                        <a:t>CP0</a:t>
                      </a:r>
                      <a:r>
                        <a:rPr lang="zh-CN" altLang="en-US" sz="1800" dirty="0" smtClean="0"/>
                        <a:t>寄存器写使能</a:t>
                      </a:r>
                      <a:endParaRPr lang="en-US" altLang="zh-CN" sz="1800" dirty="0" smtClean="0"/>
                    </a:p>
                  </a:txBody>
                  <a:tcPr anchor="ctr"/>
                </a:tc>
                <a:tc>
                  <a:txBody>
                    <a:bodyPr/>
                    <a:lstStyle/>
                    <a:p>
                      <a:pPr marL="0" marR="0" indent="0" algn="just" defTabSz="914400" rtl="0" eaLnBrk="1" fontAlgn="ctr" latinLnBrk="0" hangingPunct="1">
                        <a:lnSpc>
                          <a:spcPct val="100000"/>
                        </a:lnSpc>
                        <a:spcBef>
                          <a:spcPts val="0"/>
                        </a:spcBef>
                        <a:spcAft>
                          <a:spcPts val="0"/>
                        </a:spcAft>
                        <a:buClr>
                          <a:srgbClr val="FFC000"/>
                        </a:buClr>
                        <a:buSzPct val="50000"/>
                        <a:buFont typeface="Wingdings" panose="05000000000000000000" pitchFamily="2" charset="2"/>
                        <a:buNone/>
                        <a:tabLst/>
                        <a:defRPr/>
                      </a:pPr>
                      <a:r>
                        <a:rPr lang="zh-CN" altLang="en-US" sz="1800" kern="1200" dirty="0" smtClean="0">
                          <a:solidFill>
                            <a:schemeClr val="dk1"/>
                          </a:solidFill>
                          <a:latin typeface="+mn-lt"/>
                          <a:ea typeface="+mn-ea"/>
                          <a:cs typeface="+mn-cs"/>
                        </a:rPr>
                        <a:t>执行</a:t>
                      </a:r>
                      <a:r>
                        <a:rPr lang="en-US" altLang="zh-CN" sz="1800" kern="1200" dirty="0" smtClean="0">
                          <a:solidFill>
                            <a:schemeClr val="dk1"/>
                          </a:solidFill>
                          <a:latin typeface="+mn-lt"/>
                          <a:ea typeface="+mn-ea"/>
                          <a:cs typeface="+mn-cs"/>
                        </a:rPr>
                        <a:t>MTC0</a:t>
                      </a:r>
                      <a:r>
                        <a:rPr lang="zh-CN" altLang="en-US" sz="1800" kern="1200" dirty="0" smtClean="0">
                          <a:solidFill>
                            <a:schemeClr val="dk1"/>
                          </a:solidFill>
                          <a:latin typeface="+mn-lt"/>
                          <a:ea typeface="+mn-ea"/>
                          <a:cs typeface="+mn-cs"/>
                        </a:rPr>
                        <a:t>指令时产生</a:t>
                      </a:r>
                      <a:endParaRPr lang="zh-CN" altLang="en-US" sz="1800" kern="1200" dirty="0">
                        <a:solidFill>
                          <a:schemeClr val="dk1"/>
                        </a:solidFill>
                        <a:latin typeface="+mn-lt"/>
                        <a:ea typeface="+mn-ea"/>
                        <a:cs typeface="+mn-cs"/>
                      </a:endParaRPr>
                    </a:p>
                  </a:txBody>
                  <a:tcPr/>
                </a:tc>
              </a:tr>
              <a:tr h="370840">
                <a:tc>
                  <a:txBody>
                    <a:bodyPr/>
                    <a:lstStyle/>
                    <a:p>
                      <a:pPr algn="ctr"/>
                      <a:r>
                        <a:rPr lang="en-US" altLang="zh-CN" sz="1800" dirty="0" err="1" smtClean="0"/>
                        <a:t>EXLSet</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algn="just"/>
                      <a:r>
                        <a:rPr lang="zh-CN" altLang="en-US" sz="1800" dirty="0" smtClean="0"/>
                        <a:t>用于置位</a:t>
                      </a:r>
                      <a:r>
                        <a:rPr lang="en-US" altLang="zh-CN" sz="1800" dirty="0" smtClean="0"/>
                        <a:t>SR</a:t>
                      </a:r>
                      <a:r>
                        <a:rPr lang="zh-CN" altLang="en-US" sz="1800" dirty="0" smtClean="0"/>
                        <a:t>的</a:t>
                      </a:r>
                      <a:r>
                        <a:rPr lang="en-US" altLang="zh-CN" sz="1800" dirty="0" smtClean="0"/>
                        <a:t>EXL(EXL</a:t>
                      </a:r>
                      <a:r>
                        <a:rPr lang="zh-CN" altLang="en-US" sz="1800" dirty="0" smtClean="0"/>
                        <a:t>为</a:t>
                      </a:r>
                      <a:r>
                        <a:rPr lang="en-US" altLang="zh-CN" sz="1800" dirty="0" smtClean="0"/>
                        <a:t>1)</a:t>
                      </a:r>
                    </a:p>
                  </a:txBody>
                  <a:tcPr anchor="ctr"/>
                </a:tc>
                <a:tc>
                  <a:txBody>
                    <a:bodyPr/>
                    <a:lstStyle/>
                    <a:p>
                      <a:pPr marL="0" marR="0" indent="0" algn="just" defTabSz="914400" rtl="0" eaLnBrk="1" fontAlgn="ctr" latinLnBrk="0" hangingPunct="1">
                        <a:lnSpc>
                          <a:spcPct val="100000"/>
                        </a:lnSpc>
                        <a:spcBef>
                          <a:spcPts val="0"/>
                        </a:spcBef>
                        <a:spcAft>
                          <a:spcPts val="0"/>
                        </a:spcAft>
                        <a:buClr>
                          <a:srgbClr val="FFC000"/>
                        </a:buClr>
                        <a:buSzPct val="50000"/>
                        <a:buFont typeface="Wingdings" panose="05000000000000000000" pitchFamily="2" charset="2"/>
                        <a:buNone/>
                        <a:tabLst/>
                        <a:defRPr/>
                      </a:pPr>
                      <a:r>
                        <a:rPr lang="en-US" altLang="zh-CN" sz="1800" kern="1200" dirty="0" smtClean="0">
                          <a:solidFill>
                            <a:schemeClr val="dk1"/>
                          </a:solidFill>
                          <a:latin typeface="+mn-lt"/>
                          <a:ea typeface="+mn-ea"/>
                          <a:cs typeface="+mn-cs"/>
                        </a:rPr>
                        <a:t>CPU</a:t>
                      </a:r>
                      <a:r>
                        <a:rPr lang="zh-CN" altLang="en-US" sz="1800" kern="1200" dirty="0" smtClean="0">
                          <a:solidFill>
                            <a:schemeClr val="dk1"/>
                          </a:solidFill>
                          <a:latin typeface="+mn-lt"/>
                          <a:ea typeface="+mn-ea"/>
                          <a:cs typeface="+mn-cs"/>
                        </a:rPr>
                        <a:t>控制器在中断响应状态产生</a:t>
                      </a:r>
                    </a:p>
                  </a:txBody>
                  <a:tcPr/>
                </a:tc>
              </a:tr>
              <a:tr h="370840">
                <a:tc>
                  <a:txBody>
                    <a:bodyPr/>
                    <a:lstStyle/>
                    <a:p>
                      <a:pPr algn="ctr"/>
                      <a:r>
                        <a:rPr lang="en-US" altLang="zh-CN" sz="1800" dirty="0" err="1" smtClean="0"/>
                        <a:t>EXLClr</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dirty="0" smtClean="0"/>
                        <a:t>用于清除</a:t>
                      </a:r>
                      <a:r>
                        <a:rPr lang="en-US" altLang="zh-CN" sz="1800" dirty="0" smtClean="0"/>
                        <a:t>SR</a:t>
                      </a:r>
                      <a:r>
                        <a:rPr lang="zh-CN" altLang="en-US" sz="1800" dirty="0" smtClean="0"/>
                        <a:t>的</a:t>
                      </a:r>
                      <a:r>
                        <a:rPr lang="en-US" altLang="zh-CN" sz="1800" dirty="0" smtClean="0"/>
                        <a:t>EXL(EXL</a:t>
                      </a:r>
                      <a:r>
                        <a:rPr lang="zh-CN" altLang="en-US" sz="1800" dirty="0" smtClean="0"/>
                        <a:t>为</a:t>
                      </a:r>
                      <a:r>
                        <a:rPr lang="en-US" altLang="zh-CN" sz="1800" dirty="0" smtClean="0"/>
                        <a:t>0)</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dirty="0" smtClean="0"/>
                        <a:t>CPU</a:t>
                      </a:r>
                      <a:r>
                        <a:rPr lang="zh-CN" altLang="en-US" sz="1800" dirty="0" smtClean="0"/>
                        <a:t>执行</a:t>
                      </a:r>
                      <a:r>
                        <a:rPr lang="en-US" altLang="zh-CN" sz="1800" dirty="0" smtClean="0"/>
                        <a:t>ERET</a:t>
                      </a:r>
                      <a:r>
                        <a:rPr lang="zh-CN" altLang="en-US" sz="1800" dirty="0" smtClean="0"/>
                        <a:t>指令时产生</a:t>
                      </a:r>
                    </a:p>
                  </a:txBody>
                  <a:tcPr/>
                </a:tc>
              </a:tr>
              <a:tr h="370840">
                <a:tc>
                  <a:txBody>
                    <a:bodyPr/>
                    <a:lstStyle/>
                    <a:p>
                      <a:pPr algn="ctr"/>
                      <a:r>
                        <a:rPr lang="en-US" altLang="zh-CN" sz="1800" dirty="0" err="1" smtClean="0"/>
                        <a:t>clk</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dirty="0" smtClean="0"/>
                        <a:t>时钟</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zh-CN" altLang="en-US" sz="1800" dirty="0" smtClean="0"/>
                    </a:p>
                  </a:txBody>
                  <a:tcPr/>
                </a:tc>
              </a:tr>
              <a:tr h="370840">
                <a:tc>
                  <a:txBody>
                    <a:bodyPr/>
                    <a:lstStyle/>
                    <a:p>
                      <a:pPr algn="ctr"/>
                      <a:r>
                        <a:rPr lang="en-US" altLang="zh-CN" sz="1800" dirty="0" err="1" smtClean="0"/>
                        <a:t>rst</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dirty="0" smtClean="0"/>
                        <a:t>复位</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zh-CN" altLang="en-US" sz="1800" dirty="0" smtClean="0"/>
                    </a:p>
                  </a:txBody>
                  <a:tcPr/>
                </a:tc>
              </a:tr>
              <a:tr h="370840">
                <a:tc>
                  <a:txBody>
                    <a:bodyPr/>
                    <a:lstStyle/>
                    <a:p>
                      <a:pPr algn="ctr"/>
                      <a:r>
                        <a:rPr lang="en-US" altLang="zh-CN" sz="1800" dirty="0" err="1" smtClean="0"/>
                        <a:t>IntReq</a:t>
                      </a:r>
                      <a:endParaRPr lang="zh-CN" altLang="en-US" sz="1800" dirty="0"/>
                    </a:p>
                  </a:txBody>
                  <a:tcPr anchor="ctr"/>
                </a:tc>
                <a:tc>
                  <a:txBody>
                    <a:bodyPr/>
                    <a:lstStyle/>
                    <a:p>
                      <a:pPr algn="ctr"/>
                      <a:r>
                        <a:rPr lang="en-US" altLang="zh-CN" sz="1800" dirty="0" smtClean="0"/>
                        <a:t>O</a:t>
                      </a:r>
                      <a:endParaRPr lang="zh-CN" altLang="en-US" sz="1800"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dirty="0" smtClean="0"/>
                        <a:t>中断请求，输出至</a:t>
                      </a:r>
                      <a:r>
                        <a:rPr lang="en-US" altLang="zh-CN" sz="1800" dirty="0" smtClean="0"/>
                        <a:t>CPU</a:t>
                      </a:r>
                      <a:r>
                        <a:rPr lang="zh-CN" altLang="en-US" sz="1800" dirty="0" smtClean="0"/>
                        <a:t>控制器</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dirty="0" smtClean="0"/>
                        <a:t>是</a:t>
                      </a:r>
                      <a:r>
                        <a:rPr lang="en-US" altLang="zh-CN" sz="1800" dirty="0" err="1" smtClean="0"/>
                        <a:t>HWInt</a:t>
                      </a:r>
                      <a:r>
                        <a:rPr lang="en-US" altLang="zh-CN" sz="1800" dirty="0" smtClean="0"/>
                        <a:t>/IM/EXL/IM</a:t>
                      </a:r>
                      <a:r>
                        <a:rPr lang="zh-CN" altLang="en-US" sz="1800" dirty="0" smtClean="0"/>
                        <a:t>的函数</a:t>
                      </a:r>
                      <a:endParaRPr lang="en-US" altLang="zh-CN" sz="1800" dirty="0" smtClean="0"/>
                    </a:p>
                  </a:txBody>
                  <a:tcPr/>
                </a:tc>
              </a:tr>
              <a:tr h="370840">
                <a:tc>
                  <a:txBody>
                    <a:bodyPr/>
                    <a:lstStyle/>
                    <a:p>
                      <a:pPr algn="ctr"/>
                      <a:r>
                        <a:rPr lang="en-US" altLang="zh-CN" sz="1800" dirty="0" smtClean="0"/>
                        <a:t>EPC[31:2]</a:t>
                      </a:r>
                      <a:endParaRPr lang="zh-CN" altLang="en-US" sz="1800" dirty="0"/>
                    </a:p>
                  </a:txBody>
                  <a:tcPr anchor="ctr"/>
                </a:tc>
                <a:tc>
                  <a:txBody>
                    <a:bodyPr/>
                    <a:lstStyle/>
                    <a:p>
                      <a:pPr algn="ctr"/>
                      <a:r>
                        <a:rPr lang="en-US" altLang="zh-CN" sz="1800" dirty="0" smtClean="0"/>
                        <a:t>O</a:t>
                      </a:r>
                      <a:endParaRPr lang="zh-CN" altLang="en-US" sz="1800"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dirty="0" smtClean="0"/>
                        <a:t>EPC</a:t>
                      </a:r>
                      <a:r>
                        <a:rPr lang="zh-CN" altLang="en-US" sz="1800" dirty="0" smtClean="0"/>
                        <a:t>寄存器输出至</a:t>
                      </a:r>
                      <a:r>
                        <a:rPr lang="en-US" altLang="zh-CN" sz="1800" dirty="0" smtClean="0"/>
                        <a:t>NPC</a:t>
                      </a:r>
                      <a:endParaRPr lang="zh-CN" altLang="en-US" sz="1800" dirty="0" smtClean="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zh-CN" altLang="en-US" sz="1800" dirty="0" smtClean="0"/>
                    </a:p>
                  </a:txBody>
                  <a:tcPr/>
                </a:tc>
              </a:tr>
              <a:tr h="370840">
                <a:tc>
                  <a:txBody>
                    <a:bodyPr/>
                    <a:lstStyle/>
                    <a:p>
                      <a:pPr algn="ctr"/>
                      <a:r>
                        <a:rPr lang="en-US" altLang="zh-CN" sz="1800" dirty="0" err="1" smtClean="0"/>
                        <a:t>DOut</a:t>
                      </a:r>
                      <a:r>
                        <a:rPr lang="en-US" altLang="zh-CN" sz="1800" dirty="0" smtClean="0"/>
                        <a:t>[31:0]</a:t>
                      </a:r>
                      <a:endParaRPr lang="zh-CN" altLang="en-US" sz="1800" dirty="0"/>
                    </a:p>
                  </a:txBody>
                  <a:tcPr anchor="ctr"/>
                </a:tc>
                <a:tc>
                  <a:txBody>
                    <a:bodyPr/>
                    <a:lstStyle/>
                    <a:p>
                      <a:pPr algn="ctr"/>
                      <a:r>
                        <a:rPr lang="en-US" altLang="zh-CN" sz="1800" dirty="0" smtClean="0"/>
                        <a:t>O</a:t>
                      </a:r>
                      <a:endParaRPr lang="zh-CN" altLang="en-US" sz="1800"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dirty="0" smtClean="0"/>
                        <a:t>CP0</a:t>
                      </a:r>
                      <a:r>
                        <a:rPr lang="zh-CN" altLang="en-US" sz="1800" dirty="0" smtClean="0"/>
                        <a:t>寄存器的输出数据</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dirty="0" smtClean="0"/>
                        <a:t>执行</a:t>
                      </a:r>
                      <a:r>
                        <a:rPr lang="en-US" altLang="zh-CN" sz="1800" dirty="0" smtClean="0"/>
                        <a:t>MFC0</a:t>
                      </a:r>
                      <a:r>
                        <a:rPr lang="zh-CN" altLang="en-US" sz="1800" dirty="0" smtClean="0"/>
                        <a:t>指令时产生</a:t>
                      </a:r>
                      <a:endParaRPr lang="en-US" altLang="zh-CN" sz="180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dirty="0" smtClean="0"/>
                        <a:t>数据写入</a:t>
                      </a:r>
                      <a:r>
                        <a:rPr lang="en-US" altLang="zh-CN" sz="1800" dirty="0" smtClean="0"/>
                        <a:t>GPR[</a:t>
                      </a:r>
                      <a:r>
                        <a:rPr lang="en-US" altLang="zh-CN" sz="1800" dirty="0" err="1" smtClean="0"/>
                        <a:t>rt</a:t>
                      </a:r>
                      <a:r>
                        <a:rPr lang="en-US" altLang="zh-CN" sz="1800" dirty="0" smtClean="0"/>
                        <a:t>]</a:t>
                      </a:r>
                      <a:endParaRPr lang="zh-CN" altLang="en-US" sz="1800" dirty="0" smtClean="0"/>
                    </a:p>
                  </a:txBody>
                  <a:tcPr/>
                </a:tc>
              </a:tr>
            </a:tbl>
          </a:graphicData>
        </a:graphic>
      </p:graphicFrame>
      <p:sp>
        <p:nvSpPr>
          <p:cNvPr id="2" name="灯片编号占位符 1"/>
          <p:cNvSpPr>
            <a:spLocks noGrp="1"/>
          </p:cNvSpPr>
          <p:nvPr>
            <p:ph type="sldNum" sz="quarter" idx="12"/>
          </p:nvPr>
        </p:nvSpPr>
        <p:spPr/>
        <p:txBody>
          <a:bodyPr/>
          <a:lstStyle/>
          <a:p>
            <a:pPr>
              <a:defRPr/>
            </a:pPr>
            <a:fld id="{CCAB7470-36C3-48E9-9C61-02DD9BA30DA6}" type="slidenum">
              <a:rPr lang="en-US" altLang="zh-CN" smtClean="0"/>
              <a:pPr>
                <a:defRPr/>
              </a:pPr>
              <a:t>29</a:t>
            </a:fld>
            <a:endParaRPr lang="en-US" altLang="zh-CN" dirty="0"/>
          </a:p>
        </p:txBody>
      </p:sp>
    </p:spTree>
    <p:extLst>
      <p:ext uri="{BB962C8B-B14F-4D97-AF65-F5344CB8AC3E}">
        <p14:creationId xmlns:p14="http://schemas.microsoft.com/office/powerpoint/2010/main" val="4124878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dirty="0">
                <a:solidFill>
                  <a:schemeClr val="accent1"/>
                </a:solidFill>
              </a:rPr>
              <a:t>Exceptions and Interrupts</a:t>
            </a:r>
            <a:endParaRPr lang="en-AU" dirty="0">
              <a:solidFill>
                <a:schemeClr val="accent1"/>
              </a:solidFill>
            </a:endParaRPr>
          </a:p>
        </p:txBody>
      </p:sp>
      <p:sp>
        <p:nvSpPr>
          <p:cNvPr id="452611" name="Rectangle 3"/>
          <p:cNvSpPr>
            <a:spLocks noGrp="1" noChangeArrowheads="1"/>
          </p:cNvSpPr>
          <p:nvPr>
            <p:ph idx="1"/>
          </p:nvPr>
        </p:nvSpPr>
        <p:spPr>
          <a:xfrm>
            <a:off x="457200" y="1600199"/>
            <a:ext cx="8229600" cy="4937760"/>
          </a:xfrm>
        </p:spPr>
        <p:txBody>
          <a:bodyPr>
            <a:normAutofit/>
          </a:bodyPr>
          <a:lstStyle/>
          <a:p>
            <a:r>
              <a:rPr lang="en-US" sz="2800" dirty="0"/>
              <a:t>“Unexpected” events requiring </a:t>
            </a:r>
            <a:r>
              <a:rPr lang="en-US" sz="2800" dirty="0" smtClean="0"/>
              <a:t>change in </a:t>
            </a:r>
            <a:r>
              <a:rPr lang="en-US" altLang="zh-CN" sz="2800" dirty="0" smtClean="0"/>
              <a:t>the </a:t>
            </a:r>
            <a:r>
              <a:rPr lang="en-US" sz="2800" dirty="0" smtClean="0"/>
              <a:t>flow </a:t>
            </a:r>
            <a:r>
              <a:rPr lang="en-US" sz="2800" dirty="0"/>
              <a:t>of control</a:t>
            </a:r>
          </a:p>
          <a:p>
            <a:pPr lvl="1"/>
            <a:r>
              <a:rPr lang="en-US" sz="2400" dirty="0"/>
              <a:t>Different </a:t>
            </a:r>
            <a:r>
              <a:rPr lang="en-US" sz="2400" dirty="0" err="1"/>
              <a:t>ISAs</a:t>
            </a:r>
            <a:r>
              <a:rPr lang="en-US" sz="2400" dirty="0"/>
              <a:t> use the terms differently</a:t>
            </a:r>
          </a:p>
          <a:p>
            <a:r>
              <a:rPr lang="en-US" sz="2800" i="1" dirty="0">
                <a:solidFill>
                  <a:srgbClr val="FF0000"/>
                </a:solidFill>
              </a:rPr>
              <a:t>Exception</a:t>
            </a:r>
          </a:p>
          <a:p>
            <a:pPr lvl="1"/>
            <a:r>
              <a:rPr lang="en-US" sz="2400" dirty="0"/>
              <a:t>Arises within the </a:t>
            </a:r>
            <a:r>
              <a:rPr lang="en-US" sz="2400" dirty="0" smtClean="0"/>
              <a:t>CPU </a:t>
            </a:r>
            <a:br>
              <a:rPr lang="en-US" sz="2400" dirty="0" smtClean="0"/>
            </a:br>
            <a:r>
              <a:rPr lang="en-US" sz="2400" dirty="0" smtClean="0"/>
              <a:t>(e.g. undefined </a:t>
            </a:r>
            <a:r>
              <a:rPr lang="en-US" sz="2400" dirty="0" err="1" smtClean="0"/>
              <a:t>opcode</a:t>
            </a:r>
            <a:r>
              <a:rPr lang="en-US" sz="2400" dirty="0" smtClean="0"/>
              <a:t>, overflow, </a:t>
            </a:r>
            <a:r>
              <a:rPr lang="en-US" sz="2400" dirty="0" err="1" smtClean="0"/>
              <a:t>syscall</a:t>
            </a:r>
            <a:r>
              <a:rPr lang="en-US" sz="2400" dirty="0" smtClean="0"/>
              <a:t>, TLB Miss)</a:t>
            </a:r>
            <a:endParaRPr lang="en-US" sz="2400" dirty="0"/>
          </a:p>
          <a:p>
            <a:r>
              <a:rPr lang="en-US" sz="2800" i="1" dirty="0">
                <a:solidFill>
                  <a:srgbClr val="FF0000"/>
                </a:solidFill>
              </a:rPr>
              <a:t>Interrupt</a:t>
            </a:r>
          </a:p>
          <a:p>
            <a:pPr lvl="1"/>
            <a:r>
              <a:rPr lang="en-US" sz="2400" dirty="0"/>
              <a:t>From an external I/O controller</a:t>
            </a:r>
          </a:p>
          <a:p>
            <a:r>
              <a:rPr lang="en-US" sz="2800" dirty="0"/>
              <a:t>Dealing with </a:t>
            </a:r>
            <a:r>
              <a:rPr lang="en-US" sz="2800" dirty="0" smtClean="0"/>
              <a:t>these </a:t>
            </a:r>
            <a:r>
              <a:rPr lang="en-US" sz="2800" dirty="0"/>
              <a:t>without sacrificing performance is</a:t>
            </a:r>
            <a:r>
              <a:rPr lang="en-US" sz="2800" dirty="0" smtClean="0"/>
              <a:t> difficult!</a:t>
            </a:r>
            <a:endParaRPr lang="en-AU" sz="2800" dirty="0"/>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3</a:t>
            </a:fld>
            <a:endParaRPr lang="en-US" dirty="0">
              <a:solidFill>
                <a:prstClr val="black">
                  <a:tint val="75000"/>
                </a:prstClr>
              </a:solidFill>
            </a:endParaRPr>
          </a:p>
        </p:txBody>
      </p:sp>
    </p:spTree>
    <p:extLst>
      <p:ext uri="{BB962C8B-B14F-4D97-AF65-F5344CB8AC3E}">
        <p14:creationId xmlns:p14="http://schemas.microsoft.com/office/powerpoint/2010/main" val="3323397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8678287" cy="5688245"/>
          </a:xfrm>
          <a:solidFill>
            <a:schemeClr val="bg1"/>
          </a:solidFill>
        </p:spPr>
        <p:txBody>
          <a:bodyPr/>
          <a:lstStyle/>
          <a:p>
            <a:r>
              <a:rPr lang="zh-CN" altLang="en-US" dirty="0" smtClean="0">
                <a:solidFill>
                  <a:srgbClr val="000000"/>
                </a:solidFill>
              </a:rPr>
              <a:t>由于无用位较多，因此只定义有用位</a:t>
            </a:r>
            <a:endParaRPr lang="en-US" altLang="zh-CN" dirty="0" smtClean="0">
              <a:solidFill>
                <a:srgbClr val="000000"/>
              </a:solidFill>
            </a:endParaRPr>
          </a:p>
          <a:p>
            <a:pPr lvl="1"/>
            <a:r>
              <a:rPr lang="en-US" altLang="zh-CN" dirty="0" err="1" smtClean="0">
                <a:solidFill>
                  <a:srgbClr val="000000"/>
                </a:solidFill>
                <a:latin typeface="Courier New" panose="02070309020205020404" pitchFamily="49" charset="0"/>
                <a:cs typeface="Courier New" panose="02070309020205020404" pitchFamily="49" charset="0"/>
              </a:rPr>
              <a:t>reg</a:t>
            </a:r>
            <a:r>
              <a:rPr lang="en-US" altLang="zh-CN" dirty="0" smtClean="0">
                <a:solidFill>
                  <a:srgbClr val="000000"/>
                </a:solidFill>
                <a:latin typeface="Courier New" panose="02070309020205020404" pitchFamily="49" charset="0"/>
                <a:cs typeface="Courier New" panose="02070309020205020404" pitchFamily="49" charset="0"/>
              </a:rPr>
              <a:t> [15:10] </a:t>
            </a:r>
            <a:r>
              <a:rPr lang="en-US" altLang="zh-CN" dirty="0" err="1" smtClean="0">
                <a:solidFill>
                  <a:srgbClr val="000000"/>
                </a:solidFill>
                <a:latin typeface="Courier New" panose="02070309020205020404" pitchFamily="49" charset="0"/>
                <a:cs typeface="Courier New" panose="02070309020205020404" pitchFamily="49" charset="0"/>
              </a:rPr>
              <a:t>im</a:t>
            </a:r>
            <a:r>
              <a:rPr lang="en-US" altLang="zh-CN" dirty="0" smtClean="0">
                <a:solidFill>
                  <a:srgbClr val="000000"/>
                </a:solidFill>
                <a:latin typeface="Courier New" panose="02070309020205020404" pitchFamily="49" charset="0"/>
                <a:cs typeface="Courier New" panose="02070309020205020404" pitchFamily="49" charset="0"/>
              </a:rPr>
              <a:t> ;</a:t>
            </a:r>
          </a:p>
          <a:p>
            <a:pPr lvl="1"/>
            <a:r>
              <a:rPr lang="en-US" altLang="zh-CN" dirty="0" err="1" smtClean="0">
                <a:solidFill>
                  <a:srgbClr val="000000"/>
                </a:solidFill>
                <a:latin typeface="Courier New" panose="02070309020205020404" pitchFamily="49" charset="0"/>
                <a:cs typeface="Courier New" panose="02070309020205020404" pitchFamily="49" charset="0"/>
              </a:rPr>
              <a:t>reg</a:t>
            </a:r>
            <a:r>
              <a:rPr lang="en-US" altLang="zh-CN" dirty="0" smtClean="0">
                <a:solidFill>
                  <a:srgbClr val="000000"/>
                </a:solidFill>
                <a:latin typeface="Courier New" panose="02070309020205020404" pitchFamily="49" charset="0"/>
                <a:cs typeface="Courier New" panose="02070309020205020404" pitchFamily="49" charset="0"/>
              </a:rPr>
              <a:t> </a:t>
            </a:r>
            <a:r>
              <a:rPr lang="en-US" altLang="zh-CN" dirty="0" err="1" smtClean="0">
                <a:solidFill>
                  <a:srgbClr val="000000"/>
                </a:solidFill>
                <a:latin typeface="Courier New" panose="02070309020205020404" pitchFamily="49" charset="0"/>
                <a:cs typeface="Courier New" panose="02070309020205020404" pitchFamily="49" charset="0"/>
              </a:rPr>
              <a:t>exl</a:t>
            </a:r>
            <a:r>
              <a:rPr lang="en-US" altLang="zh-CN" dirty="0" smtClean="0">
                <a:solidFill>
                  <a:srgbClr val="000000"/>
                </a:solidFill>
                <a:latin typeface="Courier New" panose="02070309020205020404" pitchFamily="49" charset="0"/>
                <a:cs typeface="Courier New" panose="02070309020205020404" pitchFamily="49" charset="0"/>
              </a:rPr>
              <a:t>, </a:t>
            </a:r>
            <a:r>
              <a:rPr lang="en-US" altLang="zh-CN" dirty="0" err="1" smtClean="0">
                <a:solidFill>
                  <a:srgbClr val="000000"/>
                </a:solidFill>
                <a:latin typeface="Courier New" panose="02070309020205020404" pitchFamily="49" charset="0"/>
                <a:cs typeface="Courier New" panose="02070309020205020404" pitchFamily="49" charset="0"/>
              </a:rPr>
              <a:t>ie</a:t>
            </a:r>
            <a:r>
              <a:rPr lang="en-US" altLang="zh-CN" dirty="0" smtClean="0">
                <a:solidFill>
                  <a:srgbClr val="000000"/>
                </a:solidFill>
                <a:latin typeface="Courier New" panose="02070309020205020404" pitchFamily="49" charset="0"/>
                <a:cs typeface="Courier New" panose="02070309020205020404" pitchFamily="49" charset="0"/>
              </a:rPr>
              <a:t> ;</a:t>
            </a:r>
          </a:p>
          <a:p>
            <a:r>
              <a:rPr lang="en-US" altLang="zh-CN" dirty="0" smtClean="0">
                <a:solidFill>
                  <a:srgbClr val="000000"/>
                </a:solidFill>
              </a:rPr>
              <a:t>SR</a:t>
            </a:r>
            <a:r>
              <a:rPr lang="zh-CN" altLang="en-US" dirty="0" smtClean="0">
                <a:solidFill>
                  <a:srgbClr val="000000"/>
                </a:solidFill>
              </a:rPr>
              <a:t>整体表示为：</a:t>
            </a:r>
            <a:r>
              <a:rPr lang="en-US" altLang="zh-CN" dirty="0" smtClean="0">
                <a:solidFill>
                  <a:srgbClr val="000000"/>
                </a:solidFill>
                <a:latin typeface="Courier New" panose="02070309020205020404" pitchFamily="49" charset="0"/>
                <a:cs typeface="Courier New" panose="02070309020205020404" pitchFamily="49" charset="0"/>
              </a:rPr>
              <a:t>{16’b0, </a:t>
            </a:r>
            <a:r>
              <a:rPr lang="en-US" altLang="zh-CN" dirty="0" err="1" smtClean="0">
                <a:solidFill>
                  <a:srgbClr val="000000"/>
                </a:solidFill>
                <a:latin typeface="Courier New" panose="02070309020205020404" pitchFamily="49" charset="0"/>
                <a:cs typeface="Courier New" panose="02070309020205020404" pitchFamily="49" charset="0"/>
              </a:rPr>
              <a:t>im</a:t>
            </a:r>
            <a:r>
              <a:rPr lang="en-US" altLang="zh-CN" dirty="0" smtClean="0">
                <a:solidFill>
                  <a:srgbClr val="000000"/>
                </a:solidFill>
                <a:latin typeface="Courier New" panose="02070309020205020404" pitchFamily="49" charset="0"/>
                <a:cs typeface="Courier New" panose="02070309020205020404" pitchFamily="49" charset="0"/>
              </a:rPr>
              <a:t>, 8’b0, </a:t>
            </a:r>
            <a:r>
              <a:rPr lang="en-US" altLang="zh-CN" dirty="0" err="1" smtClean="0">
                <a:solidFill>
                  <a:srgbClr val="000000"/>
                </a:solidFill>
                <a:latin typeface="Courier New" panose="02070309020205020404" pitchFamily="49" charset="0"/>
                <a:cs typeface="Courier New" panose="02070309020205020404" pitchFamily="49" charset="0"/>
              </a:rPr>
              <a:t>exl</a:t>
            </a:r>
            <a:r>
              <a:rPr lang="en-US" altLang="zh-CN" dirty="0" smtClean="0">
                <a:solidFill>
                  <a:srgbClr val="000000"/>
                </a:solidFill>
                <a:latin typeface="Courier New" panose="02070309020205020404" pitchFamily="49" charset="0"/>
                <a:cs typeface="Courier New" panose="02070309020205020404" pitchFamily="49" charset="0"/>
              </a:rPr>
              <a:t>, </a:t>
            </a:r>
            <a:r>
              <a:rPr lang="en-US" altLang="zh-CN" dirty="0" err="1" smtClean="0">
                <a:solidFill>
                  <a:srgbClr val="000000"/>
                </a:solidFill>
                <a:latin typeface="Courier New" panose="02070309020205020404" pitchFamily="49" charset="0"/>
                <a:cs typeface="Courier New" panose="02070309020205020404" pitchFamily="49" charset="0"/>
              </a:rPr>
              <a:t>ie</a:t>
            </a:r>
            <a:r>
              <a:rPr lang="en-US" altLang="zh-CN" dirty="0" smtClean="0">
                <a:solidFill>
                  <a:srgbClr val="000000"/>
                </a:solidFill>
                <a:latin typeface="Courier New" panose="02070309020205020404" pitchFamily="49" charset="0"/>
                <a:cs typeface="Courier New" panose="02070309020205020404" pitchFamily="49" charset="0"/>
              </a:rPr>
              <a:t>}</a:t>
            </a:r>
          </a:p>
          <a:p>
            <a:r>
              <a:rPr lang="en-US" altLang="zh-CN" dirty="0" err="1" smtClean="0">
                <a:solidFill>
                  <a:srgbClr val="000000"/>
                </a:solidFill>
              </a:rPr>
              <a:t>im</a:t>
            </a:r>
            <a:r>
              <a:rPr lang="zh-CN" altLang="en-US" dirty="0" smtClean="0">
                <a:solidFill>
                  <a:srgbClr val="000000"/>
                </a:solidFill>
              </a:rPr>
              <a:t>，</a:t>
            </a:r>
            <a:r>
              <a:rPr lang="en-US" altLang="zh-CN" dirty="0" err="1" smtClean="0">
                <a:solidFill>
                  <a:srgbClr val="000000"/>
                </a:solidFill>
              </a:rPr>
              <a:t>ie</a:t>
            </a:r>
            <a:r>
              <a:rPr lang="zh-CN" altLang="en-US" dirty="0" smtClean="0">
                <a:solidFill>
                  <a:srgbClr val="000000"/>
                </a:solidFill>
              </a:rPr>
              <a:t>的行为很简单</a:t>
            </a:r>
            <a:endParaRPr lang="en-US" altLang="zh-CN" dirty="0" smtClean="0">
              <a:solidFill>
                <a:srgbClr val="000000"/>
              </a:solidFill>
            </a:endParaRPr>
          </a:p>
          <a:p>
            <a:pPr marL="457200" lvl="1" indent="0">
              <a:buNone/>
            </a:pPr>
            <a:r>
              <a:rPr lang="en-US" altLang="zh-CN" dirty="0" smtClean="0">
                <a:solidFill>
                  <a:srgbClr val="000000"/>
                </a:solidFill>
                <a:latin typeface="Courier New" panose="02070309020205020404" pitchFamily="49" charset="0"/>
                <a:cs typeface="Courier New" panose="02070309020205020404" pitchFamily="49" charset="0"/>
              </a:rPr>
              <a:t>if (</a:t>
            </a:r>
            <a:r>
              <a:rPr lang="zh-CN" altLang="en-US" dirty="0" smtClean="0">
                <a:solidFill>
                  <a:srgbClr val="000000"/>
                </a:solidFill>
                <a:latin typeface="Courier New" panose="02070309020205020404" pitchFamily="49" charset="0"/>
                <a:cs typeface="Courier New" panose="02070309020205020404" pitchFamily="49" charset="0"/>
              </a:rPr>
              <a:t>当</a:t>
            </a:r>
            <a:r>
              <a:rPr lang="en-US" altLang="zh-CN" dirty="0" smtClean="0">
                <a:solidFill>
                  <a:srgbClr val="000000"/>
                </a:solidFill>
                <a:latin typeface="Courier New" panose="02070309020205020404" pitchFamily="49" charset="0"/>
                <a:cs typeface="Courier New" panose="02070309020205020404" pitchFamily="49" charset="0"/>
              </a:rPr>
              <a:t>Wen</a:t>
            </a:r>
            <a:r>
              <a:rPr lang="zh-CN" altLang="en-US" dirty="0" smtClean="0">
                <a:solidFill>
                  <a:srgbClr val="000000"/>
                </a:solidFill>
                <a:latin typeface="Courier New" panose="02070309020205020404" pitchFamily="49" charset="0"/>
                <a:cs typeface="Courier New" panose="02070309020205020404" pitchFamily="49" charset="0"/>
              </a:rPr>
              <a:t>有效并且</a:t>
            </a:r>
            <a:r>
              <a:rPr lang="en-US" altLang="zh-CN" dirty="0" err="1" smtClean="0">
                <a:solidFill>
                  <a:srgbClr val="000000"/>
                </a:solidFill>
                <a:latin typeface="Courier New" panose="02070309020205020404" pitchFamily="49" charset="0"/>
                <a:cs typeface="Courier New" panose="02070309020205020404" pitchFamily="49" charset="0"/>
              </a:rPr>
              <a:t>Sel</a:t>
            </a:r>
            <a:r>
              <a:rPr lang="zh-CN" altLang="en-US" dirty="0" smtClean="0">
                <a:solidFill>
                  <a:srgbClr val="000000"/>
                </a:solidFill>
                <a:latin typeface="Courier New" panose="02070309020205020404" pitchFamily="49" charset="0"/>
                <a:cs typeface="Courier New" panose="02070309020205020404" pitchFamily="49" charset="0"/>
              </a:rPr>
              <a:t>为对应的寄存器编号</a:t>
            </a:r>
            <a:r>
              <a:rPr lang="en-US" altLang="zh-CN" dirty="0" smtClean="0">
                <a:solidFill>
                  <a:srgbClr val="000000"/>
                </a:solidFill>
                <a:latin typeface="Courier New" panose="02070309020205020404" pitchFamily="49" charset="0"/>
                <a:cs typeface="Courier New" panose="02070309020205020404" pitchFamily="49" charset="0"/>
              </a:rPr>
              <a:t>)</a:t>
            </a:r>
          </a:p>
          <a:p>
            <a:pPr marL="4749800" lvl="1" indent="-4292600">
              <a:buNone/>
            </a:pPr>
            <a:r>
              <a:rPr lang="en-US" altLang="zh-CN" dirty="0" smtClean="0">
                <a:solidFill>
                  <a:srgbClr val="000000"/>
                </a:solidFill>
                <a:latin typeface="Courier New" panose="02070309020205020404" pitchFamily="49" charset="0"/>
                <a:cs typeface="Courier New" panose="02070309020205020404" pitchFamily="49" charset="0"/>
              </a:rPr>
              <a:t>   {</a:t>
            </a:r>
            <a:r>
              <a:rPr lang="en-US" altLang="zh-CN" dirty="0" err="1" smtClean="0">
                <a:solidFill>
                  <a:srgbClr val="000000"/>
                </a:solidFill>
                <a:latin typeface="Courier New" panose="02070309020205020404" pitchFamily="49" charset="0"/>
                <a:cs typeface="Courier New" panose="02070309020205020404" pitchFamily="49" charset="0"/>
              </a:rPr>
              <a:t>im</a:t>
            </a:r>
            <a:r>
              <a:rPr lang="en-US" altLang="zh-CN" dirty="0" smtClean="0">
                <a:solidFill>
                  <a:srgbClr val="000000"/>
                </a:solidFill>
                <a:latin typeface="Courier New" panose="02070309020205020404" pitchFamily="49" charset="0"/>
                <a:cs typeface="Courier New" panose="02070309020205020404" pitchFamily="49" charset="0"/>
              </a:rPr>
              <a:t>, </a:t>
            </a:r>
            <a:r>
              <a:rPr lang="en-US" altLang="zh-CN" dirty="0" err="1" smtClean="0">
                <a:solidFill>
                  <a:srgbClr val="000000"/>
                </a:solidFill>
                <a:latin typeface="Courier New" panose="02070309020205020404" pitchFamily="49" charset="0"/>
                <a:cs typeface="Courier New" panose="02070309020205020404" pitchFamily="49" charset="0"/>
              </a:rPr>
              <a:t>exl</a:t>
            </a:r>
            <a:r>
              <a:rPr lang="en-US" altLang="zh-CN" dirty="0" smtClean="0">
                <a:solidFill>
                  <a:srgbClr val="000000"/>
                </a:solidFill>
                <a:latin typeface="Courier New" panose="02070309020205020404" pitchFamily="49" charset="0"/>
                <a:cs typeface="Courier New" panose="02070309020205020404" pitchFamily="49" charset="0"/>
              </a:rPr>
              <a:t>, </a:t>
            </a:r>
            <a:r>
              <a:rPr lang="en-US" altLang="zh-CN" dirty="0" err="1" smtClean="0">
                <a:solidFill>
                  <a:srgbClr val="000000"/>
                </a:solidFill>
                <a:latin typeface="Courier New" panose="02070309020205020404" pitchFamily="49" charset="0"/>
                <a:cs typeface="Courier New" panose="02070309020205020404" pitchFamily="49" charset="0"/>
              </a:rPr>
              <a:t>ie</a:t>
            </a:r>
            <a:r>
              <a:rPr lang="en-US" altLang="zh-CN" dirty="0" smtClean="0">
                <a:solidFill>
                  <a:srgbClr val="000000"/>
                </a:solidFill>
                <a:latin typeface="Courier New" panose="02070309020205020404" pitchFamily="49" charset="0"/>
                <a:cs typeface="Courier New" panose="02070309020205020404" pitchFamily="49" charset="0"/>
              </a:rPr>
              <a:t>} &lt;= {</a:t>
            </a:r>
            <a:r>
              <a:rPr lang="en-US" altLang="zh-CN" dirty="0" err="1" smtClean="0">
                <a:solidFill>
                  <a:srgbClr val="000000"/>
                </a:solidFill>
                <a:latin typeface="Courier New" panose="02070309020205020404" pitchFamily="49" charset="0"/>
                <a:cs typeface="Courier New" panose="02070309020205020404" pitchFamily="49" charset="0"/>
              </a:rPr>
              <a:t>DIn</a:t>
            </a:r>
            <a:r>
              <a:rPr lang="en-US" altLang="zh-CN" dirty="0" smtClean="0">
                <a:solidFill>
                  <a:srgbClr val="000000"/>
                </a:solidFill>
                <a:latin typeface="Courier New" panose="02070309020205020404" pitchFamily="49" charset="0"/>
                <a:cs typeface="Courier New" panose="02070309020205020404" pitchFamily="49" charset="0"/>
              </a:rPr>
              <a:t>[15:10</a:t>
            </a:r>
            <a:r>
              <a:rPr lang="en-US" altLang="zh-CN" dirty="0">
                <a:solidFill>
                  <a:srgbClr val="000000"/>
                </a:solidFill>
                <a:latin typeface="Courier New" panose="02070309020205020404" pitchFamily="49" charset="0"/>
                <a:cs typeface="Courier New" panose="02070309020205020404" pitchFamily="49" charset="0"/>
              </a:rPr>
              <a:t>], </a:t>
            </a:r>
            <a:r>
              <a:rPr lang="en-US" altLang="zh-CN" dirty="0" err="1" smtClean="0">
                <a:solidFill>
                  <a:srgbClr val="000000"/>
                </a:solidFill>
                <a:latin typeface="Courier New" panose="02070309020205020404" pitchFamily="49" charset="0"/>
                <a:cs typeface="Courier New" panose="02070309020205020404" pitchFamily="49" charset="0"/>
              </a:rPr>
              <a:t>DIn</a:t>
            </a:r>
            <a:r>
              <a:rPr lang="en-US" altLang="zh-CN" dirty="0" smtClean="0">
                <a:solidFill>
                  <a:srgbClr val="000000"/>
                </a:solidFill>
                <a:latin typeface="Courier New" panose="02070309020205020404" pitchFamily="49" charset="0"/>
                <a:cs typeface="Courier New" panose="02070309020205020404" pitchFamily="49" charset="0"/>
              </a:rPr>
              <a:t>[1], </a:t>
            </a:r>
            <a:r>
              <a:rPr lang="en-US" altLang="zh-CN" dirty="0" err="1" smtClean="0">
                <a:solidFill>
                  <a:srgbClr val="000000"/>
                </a:solidFill>
                <a:latin typeface="Courier New" panose="02070309020205020404" pitchFamily="49" charset="0"/>
                <a:cs typeface="Courier New" panose="02070309020205020404" pitchFamily="49" charset="0"/>
              </a:rPr>
              <a:t>DIn</a:t>
            </a:r>
            <a:r>
              <a:rPr lang="en-US" altLang="zh-CN" dirty="0" smtClean="0">
                <a:solidFill>
                  <a:srgbClr val="000000"/>
                </a:solidFill>
                <a:latin typeface="Courier New" panose="02070309020205020404" pitchFamily="49" charset="0"/>
                <a:cs typeface="Courier New" panose="02070309020205020404" pitchFamily="49" charset="0"/>
              </a:rPr>
              <a:t>[0]} ;</a:t>
            </a:r>
          </a:p>
        </p:txBody>
      </p:sp>
      <p:sp>
        <p:nvSpPr>
          <p:cNvPr id="3" name="标题 2"/>
          <p:cNvSpPr>
            <a:spLocks noGrp="1"/>
          </p:cNvSpPr>
          <p:nvPr>
            <p:ph type="title"/>
          </p:nvPr>
        </p:nvSpPr>
        <p:spPr/>
        <p:txBody>
          <a:bodyPr/>
          <a:lstStyle/>
          <a:p>
            <a:r>
              <a:rPr lang="zh-CN" altLang="en-US" dirty="0" smtClean="0"/>
              <a:t>设计</a:t>
            </a:r>
            <a:r>
              <a:rPr lang="en-US" altLang="zh-CN" dirty="0" smtClean="0"/>
              <a:t>CP0</a:t>
            </a:r>
            <a:r>
              <a:rPr lang="zh-CN" altLang="en-US" dirty="0" smtClean="0"/>
              <a:t>：</a:t>
            </a:r>
            <a:r>
              <a:rPr lang="en-US" altLang="zh-CN" dirty="0" smtClean="0"/>
              <a:t>SR</a:t>
            </a:r>
            <a:endParaRPr lang="zh-CN" altLang="en-US" dirty="0"/>
          </a:p>
        </p:txBody>
      </p:sp>
      <p:sp>
        <p:nvSpPr>
          <p:cNvPr id="5" name="TextBox 4"/>
          <p:cNvSpPr txBox="1"/>
          <p:nvPr/>
        </p:nvSpPr>
        <p:spPr>
          <a:xfrm>
            <a:off x="675912" y="5541131"/>
            <a:ext cx="7856638" cy="1200329"/>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pPr algn="just"/>
            <a:r>
              <a:rPr lang="en-US" altLang="zh-CN" b="0" dirty="0" err="1" smtClean="0">
                <a:latin typeface="Courier New" panose="02070309020205020404" pitchFamily="49" charset="0"/>
                <a:cs typeface="Courier New" panose="02070309020205020404" pitchFamily="49" charset="0"/>
              </a:rPr>
              <a:t>reg</a:t>
            </a:r>
            <a:r>
              <a:rPr lang="en-US" altLang="zh-CN" b="0" dirty="0" smtClean="0">
                <a:latin typeface="Courier New" panose="02070309020205020404" pitchFamily="49" charset="0"/>
                <a:cs typeface="Courier New" panose="02070309020205020404" pitchFamily="49" charset="0"/>
              </a:rPr>
              <a:t> [5:0] </a:t>
            </a:r>
            <a:r>
              <a:rPr lang="en-US" altLang="zh-CN" b="0" dirty="0" err="1" smtClean="0">
                <a:latin typeface="Courier New" panose="02070309020205020404" pitchFamily="49" charset="0"/>
                <a:cs typeface="Courier New" panose="02070309020205020404" pitchFamily="49" charset="0"/>
              </a:rPr>
              <a:t>im</a:t>
            </a:r>
            <a:r>
              <a:rPr lang="zh-CN" altLang="en-US" b="0" dirty="0" smtClean="0">
                <a:latin typeface="Courier New" panose="02070309020205020404" pitchFamily="49" charset="0"/>
                <a:cs typeface="Courier New" panose="02070309020205020404" pitchFamily="49" charset="0"/>
              </a:rPr>
              <a:t>与</a:t>
            </a:r>
            <a:r>
              <a:rPr lang="en-US" altLang="zh-CN" b="0" dirty="0" err="1" smtClean="0">
                <a:latin typeface="Courier New" panose="02070309020205020404" pitchFamily="49" charset="0"/>
                <a:cs typeface="Courier New" panose="02070309020205020404" pitchFamily="49" charset="0"/>
              </a:rPr>
              <a:t>reg</a:t>
            </a:r>
            <a:r>
              <a:rPr lang="en-US" altLang="zh-CN" b="0" dirty="0" smtClean="0">
                <a:latin typeface="Courier New" panose="02070309020205020404" pitchFamily="49" charset="0"/>
                <a:cs typeface="Courier New" panose="02070309020205020404" pitchFamily="49" charset="0"/>
              </a:rPr>
              <a:t> [15:10]</a:t>
            </a:r>
            <a:r>
              <a:rPr lang="en-US" altLang="zh-CN" b="0" dirty="0">
                <a:latin typeface="Courier New" panose="02070309020205020404" pitchFamily="49" charset="0"/>
                <a:cs typeface="Courier New" panose="02070309020205020404" pitchFamily="49" charset="0"/>
              </a:rPr>
              <a:t> </a:t>
            </a:r>
            <a:r>
              <a:rPr lang="en-US" altLang="zh-CN" b="0" dirty="0" err="1" smtClean="0">
                <a:latin typeface="Courier New" panose="02070309020205020404" pitchFamily="49" charset="0"/>
                <a:cs typeface="Courier New" panose="02070309020205020404" pitchFamily="49" charset="0"/>
              </a:rPr>
              <a:t>im</a:t>
            </a:r>
            <a:endParaRPr lang="en-US" altLang="zh-CN" b="0" dirty="0" smtClean="0">
              <a:latin typeface="Courier New" panose="02070309020205020404" pitchFamily="49" charset="0"/>
              <a:cs typeface="Courier New" panose="02070309020205020404" pitchFamily="49" charset="0"/>
            </a:endParaRPr>
          </a:p>
          <a:p>
            <a:pPr algn="just"/>
            <a:r>
              <a:rPr lang="zh-CN" altLang="en-US" b="0" dirty="0" smtClean="0">
                <a:latin typeface="Courier New" panose="02070309020205020404" pitchFamily="49" charset="0"/>
                <a:cs typeface="Courier New" panose="02070309020205020404" pitchFamily="49" charset="0"/>
              </a:rPr>
              <a:t>是等价的，但后者编码风格更好</a:t>
            </a:r>
            <a:endParaRPr lang="en-US" altLang="zh-CN" b="0" dirty="0" smtClean="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pPr>
              <a:defRPr/>
            </a:pPr>
            <a:fld id="{CCAB7470-36C3-48E9-9C61-02DD9BA30DA6}" type="slidenum">
              <a:rPr lang="en-US" altLang="zh-CN" smtClean="0"/>
              <a:pPr>
                <a:defRPr/>
              </a:pPr>
              <a:t>30</a:t>
            </a:fld>
            <a:endParaRPr lang="en-US" altLang="zh-CN" dirty="0"/>
          </a:p>
        </p:txBody>
      </p:sp>
    </p:spTree>
    <p:extLst>
      <p:ext uri="{BB962C8B-B14F-4D97-AF65-F5344CB8AC3E}">
        <p14:creationId xmlns:p14="http://schemas.microsoft.com/office/powerpoint/2010/main" val="37801774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8678287" cy="5688245"/>
          </a:xfrm>
          <a:solidFill>
            <a:schemeClr val="bg1"/>
          </a:solidFill>
        </p:spPr>
        <p:txBody>
          <a:bodyPr/>
          <a:lstStyle/>
          <a:p>
            <a:r>
              <a:rPr lang="en-US" altLang="zh-CN" dirty="0" err="1" smtClean="0">
                <a:solidFill>
                  <a:srgbClr val="000000"/>
                </a:solidFill>
              </a:rPr>
              <a:t>exl</a:t>
            </a:r>
            <a:r>
              <a:rPr lang="zh-CN" altLang="en-US" dirty="0" smtClean="0">
                <a:solidFill>
                  <a:srgbClr val="000000"/>
                </a:solidFill>
              </a:rPr>
              <a:t>要复杂一些：除了类似</a:t>
            </a:r>
            <a:r>
              <a:rPr lang="en-US" altLang="zh-CN" dirty="0" err="1" smtClean="0">
                <a:solidFill>
                  <a:srgbClr val="000000"/>
                </a:solidFill>
              </a:rPr>
              <a:t>im</a:t>
            </a:r>
            <a:r>
              <a:rPr lang="en-US" altLang="zh-CN" dirty="0" smtClean="0">
                <a:solidFill>
                  <a:srgbClr val="000000"/>
                </a:solidFill>
              </a:rPr>
              <a:t>/</a:t>
            </a:r>
            <a:r>
              <a:rPr lang="en-US" altLang="zh-CN" dirty="0" err="1" smtClean="0">
                <a:solidFill>
                  <a:srgbClr val="000000"/>
                </a:solidFill>
              </a:rPr>
              <a:t>ie</a:t>
            </a:r>
            <a:r>
              <a:rPr lang="zh-CN" altLang="en-US" dirty="0" smtClean="0">
                <a:solidFill>
                  <a:srgbClr val="000000"/>
                </a:solidFill>
              </a:rPr>
              <a:t>的行为外，还必须有置位和清除的功能。以置位为例：</a:t>
            </a:r>
            <a:endParaRPr lang="en-US" altLang="zh-CN" dirty="0" smtClean="0">
              <a:solidFill>
                <a:srgbClr val="000000"/>
              </a:solidFill>
            </a:endParaRPr>
          </a:p>
          <a:p>
            <a:pPr marL="400050" lvl="1" indent="0">
              <a:buNone/>
            </a:pPr>
            <a:r>
              <a:rPr lang="en-US" altLang="zh-CN" dirty="0" smtClean="0">
                <a:solidFill>
                  <a:srgbClr val="000000"/>
                </a:solidFill>
                <a:latin typeface="Courier New" panose="02070309020205020404" pitchFamily="49" charset="0"/>
                <a:cs typeface="Courier New" panose="02070309020205020404" pitchFamily="49" charset="0"/>
              </a:rPr>
              <a:t>if (</a:t>
            </a:r>
            <a:r>
              <a:rPr lang="en-US" altLang="zh-CN" dirty="0" err="1" smtClean="0">
                <a:solidFill>
                  <a:srgbClr val="000000"/>
                </a:solidFill>
                <a:latin typeface="Courier New" panose="02070309020205020404" pitchFamily="49" charset="0"/>
                <a:cs typeface="Courier New" panose="02070309020205020404" pitchFamily="49" charset="0"/>
              </a:rPr>
              <a:t>EXLSet</a:t>
            </a:r>
            <a:r>
              <a:rPr lang="en-US" altLang="zh-CN" dirty="0" smtClean="0">
                <a:solidFill>
                  <a:srgbClr val="000000"/>
                </a:solidFill>
                <a:latin typeface="Courier New" panose="02070309020205020404" pitchFamily="49" charset="0"/>
                <a:cs typeface="Courier New" panose="02070309020205020404" pitchFamily="49" charset="0"/>
              </a:rPr>
              <a:t>)</a:t>
            </a:r>
          </a:p>
          <a:p>
            <a:pPr marL="400050" lvl="1" indent="0">
              <a:buNone/>
            </a:pPr>
            <a:r>
              <a:rPr lang="en-US" altLang="zh-CN" dirty="0" smtClean="0">
                <a:solidFill>
                  <a:srgbClr val="000000"/>
                </a:solidFill>
                <a:latin typeface="Courier New" panose="02070309020205020404" pitchFamily="49" charset="0"/>
                <a:cs typeface="Courier New" panose="02070309020205020404" pitchFamily="49" charset="0"/>
              </a:rPr>
              <a:t>    </a:t>
            </a:r>
            <a:r>
              <a:rPr lang="en-US" altLang="zh-CN" dirty="0" err="1" smtClean="0">
                <a:solidFill>
                  <a:srgbClr val="000000"/>
                </a:solidFill>
                <a:latin typeface="Courier New" panose="02070309020205020404" pitchFamily="49" charset="0"/>
                <a:cs typeface="Courier New" panose="02070309020205020404" pitchFamily="49" charset="0"/>
              </a:rPr>
              <a:t>exl</a:t>
            </a:r>
            <a:r>
              <a:rPr lang="en-US" altLang="zh-CN" dirty="0" smtClean="0">
                <a:solidFill>
                  <a:srgbClr val="000000"/>
                </a:solidFill>
                <a:latin typeface="Courier New" panose="02070309020205020404" pitchFamily="49" charset="0"/>
                <a:cs typeface="Courier New" panose="02070309020205020404" pitchFamily="49" charset="0"/>
              </a:rPr>
              <a:t> &lt;= 1’b1 ;</a:t>
            </a:r>
          </a:p>
        </p:txBody>
      </p:sp>
      <p:sp>
        <p:nvSpPr>
          <p:cNvPr id="3" name="标题 2"/>
          <p:cNvSpPr>
            <a:spLocks noGrp="1"/>
          </p:cNvSpPr>
          <p:nvPr>
            <p:ph type="title"/>
          </p:nvPr>
        </p:nvSpPr>
        <p:spPr/>
        <p:txBody>
          <a:bodyPr/>
          <a:lstStyle/>
          <a:p>
            <a:r>
              <a:rPr lang="zh-CN" altLang="en-US" dirty="0" smtClean="0"/>
              <a:t>设计</a:t>
            </a:r>
            <a:r>
              <a:rPr lang="en-US" altLang="zh-CN" dirty="0" smtClean="0"/>
              <a:t>CP0</a:t>
            </a:r>
            <a:r>
              <a:rPr lang="zh-CN" altLang="en-US" dirty="0" smtClean="0"/>
              <a:t>：</a:t>
            </a:r>
            <a:r>
              <a:rPr lang="en-US" altLang="zh-CN" dirty="0" smtClean="0"/>
              <a:t>SR</a:t>
            </a:r>
            <a:endParaRPr lang="zh-CN" altLang="en-US" dirty="0"/>
          </a:p>
        </p:txBody>
      </p:sp>
      <p:sp>
        <p:nvSpPr>
          <p:cNvPr id="4" name="灯片编号占位符 3"/>
          <p:cNvSpPr>
            <a:spLocks noGrp="1"/>
          </p:cNvSpPr>
          <p:nvPr>
            <p:ph type="sldNum" sz="quarter" idx="12"/>
          </p:nvPr>
        </p:nvSpPr>
        <p:spPr/>
        <p:txBody>
          <a:bodyPr/>
          <a:lstStyle/>
          <a:p>
            <a:pPr>
              <a:defRPr/>
            </a:pPr>
            <a:fld id="{CCAB7470-36C3-48E9-9C61-02DD9BA30DA6}" type="slidenum">
              <a:rPr lang="en-US" altLang="zh-CN" smtClean="0"/>
              <a:pPr>
                <a:defRPr/>
              </a:pPr>
              <a:t>31</a:t>
            </a:fld>
            <a:endParaRPr lang="en-US" altLang="zh-CN" dirty="0"/>
          </a:p>
        </p:txBody>
      </p:sp>
    </p:spTree>
    <p:extLst>
      <p:ext uri="{BB962C8B-B14F-4D97-AF65-F5344CB8AC3E}">
        <p14:creationId xmlns:p14="http://schemas.microsoft.com/office/powerpoint/2010/main" val="27044283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8678287" cy="5688245"/>
          </a:xfrm>
          <a:solidFill>
            <a:schemeClr val="bg1"/>
          </a:solidFill>
        </p:spPr>
        <p:txBody>
          <a:bodyPr/>
          <a:lstStyle/>
          <a:p>
            <a:r>
              <a:rPr lang="en-US" altLang="zh-CN" dirty="0" smtClean="0">
                <a:solidFill>
                  <a:srgbClr val="000000"/>
                </a:solidFill>
              </a:rPr>
              <a:t>Cause</a:t>
            </a:r>
            <a:r>
              <a:rPr lang="zh-CN" altLang="en-US" dirty="0" smtClean="0">
                <a:solidFill>
                  <a:srgbClr val="000000"/>
                </a:solidFill>
              </a:rPr>
              <a:t>：只需定义</a:t>
            </a:r>
            <a:r>
              <a:rPr lang="en-US" altLang="zh-CN" dirty="0" smtClean="0">
                <a:solidFill>
                  <a:srgbClr val="000000"/>
                </a:solidFill>
              </a:rPr>
              <a:t>6</a:t>
            </a:r>
            <a:r>
              <a:rPr lang="zh-CN" altLang="en-US" dirty="0" smtClean="0">
                <a:solidFill>
                  <a:srgbClr val="000000"/>
                </a:solidFill>
              </a:rPr>
              <a:t>位寄存器，不断的锁存</a:t>
            </a:r>
            <a:r>
              <a:rPr lang="en-US" altLang="zh-CN" dirty="0" err="1" smtClean="0">
                <a:solidFill>
                  <a:srgbClr val="000000"/>
                </a:solidFill>
              </a:rPr>
              <a:t>HWInt</a:t>
            </a:r>
            <a:r>
              <a:rPr lang="en-US" altLang="zh-CN" dirty="0" smtClean="0">
                <a:solidFill>
                  <a:srgbClr val="000000"/>
                </a:solidFill>
              </a:rPr>
              <a:t>[5:0]</a:t>
            </a:r>
          </a:p>
          <a:p>
            <a:pPr lvl="1"/>
            <a:r>
              <a:rPr lang="en-US" altLang="zh-CN" dirty="0" err="1" smtClean="0">
                <a:solidFill>
                  <a:srgbClr val="000000"/>
                </a:solidFill>
                <a:latin typeface="Courier New" panose="02070309020205020404" pitchFamily="49" charset="0"/>
                <a:cs typeface="Courier New" panose="02070309020205020404" pitchFamily="49" charset="0"/>
              </a:rPr>
              <a:t>reg</a:t>
            </a:r>
            <a:r>
              <a:rPr lang="en-US" altLang="zh-CN" dirty="0" smtClean="0">
                <a:solidFill>
                  <a:srgbClr val="000000"/>
                </a:solidFill>
                <a:latin typeface="Courier New" panose="02070309020205020404" pitchFamily="49" charset="0"/>
                <a:cs typeface="Courier New" panose="02070309020205020404" pitchFamily="49" charset="0"/>
              </a:rPr>
              <a:t> [15:10] </a:t>
            </a:r>
            <a:r>
              <a:rPr lang="en-US" altLang="zh-CN" dirty="0" err="1" smtClean="0">
                <a:solidFill>
                  <a:srgbClr val="000000"/>
                </a:solidFill>
                <a:latin typeface="Courier New" panose="02070309020205020404" pitchFamily="49" charset="0"/>
                <a:cs typeface="Courier New" panose="02070309020205020404" pitchFamily="49" charset="0"/>
              </a:rPr>
              <a:t>ip</a:t>
            </a:r>
            <a:r>
              <a:rPr lang="en-US" altLang="zh-CN" dirty="0" smtClean="0">
                <a:solidFill>
                  <a:srgbClr val="000000"/>
                </a:solidFill>
                <a:latin typeface="Courier New" panose="02070309020205020404" pitchFamily="49" charset="0"/>
                <a:cs typeface="Courier New" panose="02070309020205020404" pitchFamily="49" charset="0"/>
              </a:rPr>
              <a:t> ;</a:t>
            </a:r>
          </a:p>
          <a:p>
            <a:r>
              <a:rPr lang="en-US" altLang="zh-CN" dirty="0" smtClean="0">
                <a:solidFill>
                  <a:srgbClr val="000000"/>
                </a:solidFill>
              </a:rPr>
              <a:t>Cause</a:t>
            </a:r>
            <a:r>
              <a:rPr lang="zh-CN" altLang="en-US" dirty="0" smtClean="0">
                <a:solidFill>
                  <a:srgbClr val="000000"/>
                </a:solidFill>
              </a:rPr>
              <a:t>整体</a:t>
            </a:r>
            <a:r>
              <a:rPr lang="zh-CN" altLang="en-US" dirty="0">
                <a:solidFill>
                  <a:srgbClr val="000000"/>
                </a:solidFill>
              </a:rPr>
              <a:t>表示为：</a:t>
            </a:r>
            <a:r>
              <a:rPr lang="en-US" altLang="zh-CN" dirty="0">
                <a:solidFill>
                  <a:srgbClr val="000000"/>
                </a:solidFill>
                <a:latin typeface="Courier New" panose="02070309020205020404" pitchFamily="49" charset="0"/>
                <a:cs typeface="Courier New" panose="02070309020205020404" pitchFamily="49" charset="0"/>
              </a:rPr>
              <a:t>{16’b0, </a:t>
            </a:r>
            <a:r>
              <a:rPr lang="en-US" altLang="zh-CN" dirty="0" err="1" smtClean="0">
                <a:solidFill>
                  <a:srgbClr val="000000"/>
                </a:solidFill>
                <a:latin typeface="Courier New" panose="02070309020205020404" pitchFamily="49" charset="0"/>
                <a:cs typeface="Courier New" panose="02070309020205020404" pitchFamily="49" charset="0"/>
              </a:rPr>
              <a:t>ip</a:t>
            </a:r>
            <a:r>
              <a:rPr lang="en-US" altLang="zh-CN" dirty="0" smtClean="0">
                <a:solidFill>
                  <a:srgbClr val="000000"/>
                </a:solidFill>
                <a:latin typeface="Courier New" panose="02070309020205020404" pitchFamily="49" charset="0"/>
                <a:cs typeface="Courier New" panose="02070309020205020404" pitchFamily="49" charset="0"/>
              </a:rPr>
              <a:t>, 10’b0}</a:t>
            </a:r>
            <a:endParaRPr lang="en-US" altLang="zh-CN" dirty="0">
              <a:solidFill>
                <a:srgbClr val="000000"/>
              </a:solidFill>
              <a:latin typeface="Courier New" panose="02070309020205020404" pitchFamily="49" charset="0"/>
              <a:cs typeface="Courier New" panose="02070309020205020404" pitchFamily="49" charset="0"/>
            </a:endParaRPr>
          </a:p>
        </p:txBody>
      </p:sp>
      <p:sp>
        <p:nvSpPr>
          <p:cNvPr id="3" name="标题 2"/>
          <p:cNvSpPr>
            <a:spLocks noGrp="1"/>
          </p:cNvSpPr>
          <p:nvPr>
            <p:ph type="title"/>
          </p:nvPr>
        </p:nvSpPr>
        <p:spPr/>
        <p:txBody>
          <a:bodyPr/>
          <a:lstStyle/>
          <a:p>
            <a:r>
              <a:rPr lang="zh-CN" altLang="en-US" dirty="0" smtClean="0"/>
              <a:t>设计</a:t>
            </a:r>
            <a:r>
              <a:rPr lang="en-US" altLang="zh-CN" dirty="0" smtClean="0"/>
              <a:t>CP0</a:t>
            </a:r>
            <a:r>
              <a:rPr lang="zh-CN" altLang="en-US" dirty="0" smtClean="0"/>
              <a:t>：</a:t>
            </a:r>
            <a:r>
              <a:rPr lang="en-US" altLang="zh-CN" dirty="0" smtClean="0"/>
              <a:t>Cause</a:t>
            </a:r>
            <a:endParaRPr lang="zh-CN" altLang="en-US" dirty="0"/>
          </a:p>
        </p:txBody>
      </p:sp>
      <p:sp>
        <p:nvSpPr>
          <p:cNvPr id="4" name="灯片编号占位符 3"/>
          <p:cNvSpPr>
            <a:spLocks noGrp="1"/>
          </p:cNvSpPr>
          <p:nvPr>
            <p:ph type="sldNum" sz="quarter" idx="12"/>
          </p:nvPr>
        </p:nvSpPr>
        <p:spPr/>
        <p:txBody>
          <a:bodyPr/>
          <a:lstStyle/>
          <a:p>
            <a:pPr>
              <a:defRPr/>
            </a:pPr>
            <a:fld id="{CCAB7470-36C3-48E9-9C61-02DD9BA30DA6}" type="slidenum">
              <a:rPr lang="en-US" altLang="zh-CN" smtClean="0"/>
              <a:pPr>
                <a:defRPr/>
              </a:pPr>
              <a:t>32</a:t>
            </a:fld>
            <a:endParaRPr lang="en-US" altLang="zh-CN" dirty="0"/>
          </a:p>
        </p:txBody>
      </p:sp>
    </p:spTree>
    <p:extLst>
      <p:ext uri="{BB962C8B-B14F-4D97-AF65-F5344CB8AC3E}">
        <p14:creationId xmlns:p14="http://schemas.microsoft.com/office/powerpoint/2010/main" val="41644221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8678287" cy="5688245"/>
          </a:xfrm>
          <a:solidFill>
            <a:schemeClr val="bg1"/>
          </a:solidFill>
        </p:spPr>
        <p:txBody>
          <a:bodyPr/>
          <a:lstStyle/>
          <a:p>
            <a:r>
              <a:rPr lang="zh-CN" altLang="en-US" dirty="0" smtClean="0">
                <a:solidFill>
                  <a:srgbClr val="000000"/>
                </a:solidFill>
              </a:rPr>
              <a:t>定义</a:t>
            </a:r>
            <a:r>
              <a:rPr lang="en-US" altLang="zh-CN" dirty="0" smtClean="0">
                <a:solidFill>
                  <a:srgbClr val="000000"/>
                </a:solidFill>
              </a:rPr>
              <a:t>30</a:t>
            </a:r>
            <a:r>
              <a:rPr lang="zh-CN" altLang="en-US" dirty="0" smtClean="0">
                <a:solidFill>
                  <a:srgbClr val="000000"/>
                </a:solidFill>
              </a:rPr>
              <a:t>位寄存器</a:t>
            </a:r>
            <a:endParaRPr lang="en-US" altLang="zh-CN" dirty="0" smtClean="0">
              <a:solidFill>
                <a:srgbClr val="000000"/>
              </a:solidFill>
            </a:endParaRPr>
          </a:p>
          <a:p>
            <a:pPr lvl="1"/>
            <a:r>
              <a:rPr lang="en-US" altLang="zh-CN" dirty="0" err="1" smtClean="0">
                <a:solidFill>
                  <a:srgbClr val="000000"/>
                </a:solidFill>
                <a:latin typeface="Courier New" panose="02070309020205020404" pitchFamily="49" charset="0"/>
                <a:cs typeface="Courier New" panose="02070309020205020404" pitchFamily="49" charset="0"/>
              </a:rPr>
              <a:t>reg</a:t>
            </a:r>
            <a:r>
              <a:rPr lang="en-US" altLang="zh-CN" dirty="0" smtClean="0">
                <a:solidFill>
                  <a:srgbClr val="000000"/>
                </a:solidFill>
                <a:latin typeface="Courier New" panose="02070309020205020404" pitchFamily="49" charset="0"/>
                <a:cs typeface="Courier New" panose="02070309020205020404" pitchFamily="49" charset="0"/>
              </a:rPr>
              <a:t> [31:2] </a:t>
            </a:r>
            <a:r>
              <a:rPr lang="en-US" altLang="zh-CN" dirty="0" err="1" smtClean="0">
                <a:solidFill>
                  <a:srgbClr val="000000"/>
                </a:solidFill>
                <a:latin typeface="Courier New" panose="02070309020205020404" pitchFamily="49" charset="0"/>
                <a:cs typeface="Courier New" panose="02070309020205020404" pitchFamily="49" charset="0"/>
              </a:rPr>
              <a:t>epc</a:t>
            </a:r>
            <a:r>
              <a:rPr lang="en-US" altLang="zh-CN" dirty="0" smtClean="0">
                <a:solidFill>
                  <a:srgbClr val="000000"/>
                </a:solidFill>
                <a:latin typeface="Courier New" panose="02070309020205020404" pitchFamily="49" charset="0"/>
                <a:cs typeface="Courier New" panose="02070309020205020404" pitchFamily="49" charset="0"/>
              </a:rPr>
              <a:t>;</a:t>
            </a:r>
          </a:p>
          <a:p>
            <a:r>
              <a:rPr lang="zh-CN" altLang="en-US" dirty="0" smtClean="0">
                <a:solidFill>
                  <a:srgbClr val="000000"/>
                </a:solidFill>
                <a:latin typeface="Courier New" panose="02070309020205020404" pitchFamily="49" charset="0"/>
                <a:cs typeface="Courier New" panose="02070309020205020404" pitchFamily="49" charset="0"/>
              </a:rPr>
              <a:t>为什么不需要</a:t>
            </a:r>
            <a:r>
              <a:rPr lang="en-US" altLang="zh-CN" dirty="0" smtClean="0">
                <a:solidFill>
                  <a:srgbClr val="000000"/>
                </a:solidFill>
                <a:latin typeface="Courier New" panose="02070309020205020404" pitchFamily="49" charset="0"/>
                <a:cs typeface="Courier New" panose="02070309020205020404" pitchFamily="49" charset="0"/>
              </a:rPr>
              <a:t>32</a:t>
            </a:r>
            <a:r>
              <a:rPr lang="zh-CN" altLang="en-US" dirty="0" smtClean="0">
                <a:solidFill>
                  <a:srgbClr val="000000"/>
                </a:solidFill>
                <a:latin typeface="Courier New" panose="02070309020205020404" pitchFamily="49" charset="0"/>
                <a:cs typeface="Courier New" panose="02070309020205020404" pitchFamily="49" charset="0"/>
              </a:rPr>
              <a:t>位？</a:t>
            </a:r>
            <a:endParaRPr lang="en-US" altLang="zh-CN" dirty="0" smtClean="0">
              <a:solidFill>
                <a:srgbClr val="000000"/>
              </a:solidFill>
              <a:latin typeface="Courier New" panose="02070309020205020404" pitchFamily="49" charset="0"/>
              <a:cs typeface="Courier New" panose="02070309020205020404" pitchFamily="49" charset="0"/>
            </a:endParaRPr>
          </a:p>
          <a:p>
            <a:endParaRPr lang="en-US" altLang="zh-CN" dirty="0">
              <a:solidFill>
                <a:srgbClr val="000000"/>
              </a:solidFill>
              <a:latin typeface="Courier New" panose="02070309020205020404" pitchFamily="49" charset="0"/>
              <a:cs typeface="Courier New" panose="02070309020205020404" pitchFamily="49" charset="0"/>
            </a:endParaRPr>
          </a:p>
        </p:txBody>
      </p:sp>
      <p:sp>
        <p:nvSpPr>
          <p:cNvPr id="3" name="标题 2"/>
          <p:cNvSpPr>
            <a:spLocks noGrp="1"/>
          </p:cNvSpPr>
          <p:nvPr>
            <p:ph type="title"/>
          </p:nvPr>
        </p:nvSpPr>
        <p:spPr/>
        <p:txBody>
          <a:bodyPr/>
          <a:lstStyle/>
          <a:p>
            <a:r>
              <a:rPr lang="zh-CN" altLang="en-US" dirty="0" smtClean="0"/>
              <a:t>设计</a:t>
            </a:r>
            <a:r>
              <a:rPr lang="en-US" altLang="zh-CN" dirty="0" smtClean="0"/>
              <a:t>CP0</a:t>
            </a:r>
            <a:r>
              <a:rPr lang="zh-CN" altLang="en-US" dirty="0" smtClean="0"/>
              <a:t>：</a:t>
            </a:r>
            <a:r>
              <a:rPr lang="en-US" altLang="zh-CN" dirty="0" smtClean="0"/>
              <a:t>EPC</a:t>
            </a:r>
            <a:endParaRPr lang="zh-CN" altLang="en-US" dirty="0"/>
          </a:p>
        </p:txBody>
      </p:sp>
      <p:sp>
        <p:nvSpPr>
          <p:cNvPr id="4" name="灯片编号占位符 3"/>
          <p:cNvSpPr>
            <a:spLocks noGrp="1"/>
          </p:cNvSpPr>
          <p:nvPr>
            <p:ph type="sldNum" sz="quarter" idx="12"/>
          </p:nvPr>
        </p:nvSpPr>
        <p:spPr/>
        <p:txBody>
          <a:bodyPr/>
          <a:lstStyle/>
          <a:p>
            <a:pPr>
              <a:defRPr/>
            </a:pPr>
            <a:fld id="{CCAB7470-36C3-48E9-9C61-02DD9BA30DA6}" type="slidenum">
              <a:rPr lang="en-US" altLang="zh-CN" smtClean="0"/>
              <a:pPr>
                <a:defRPr/>
              </a:pPr>
              <a:t>33</a:t>
            </a:fld>
            <a:endParaRPr lang="en-US" altLang="zh-CN" dirty="0"/>
          </a:p>
        </p:txBody>
      </p:sp>
    </p:spTree>
    <p:extLst>
      <p:ext uri="{BB962C8B-B14F-4D97-AF65-F5344CB8AC3E}">
        <p14:creationId xmlns:p14="http://schemas.microsoft.com/office/powerpoint/2010/main" val="42471379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8678287" cy="5688245"/>
          </a:xfrm>
          <a:solidFill>
            <a:schemeClr val="bg1"/>
          </a:solidFill>
        </p:spPr>
        <p:txBody>
          <a:bodyPr/>
          <a:lstStyle/>
          <a:p>
            <a:r>
              <a:rPr lang="zh-CN" altLang="en-US" dirty="0" smtClean="0">
                <a:solidFill>
                  <a:srgbClr val="000000"/>
                </a:solidFill>
                <a:cs typeface="Courier New" panose="02070309020205020404" pitchFamily="49" charset="0"/>
              </a:rPr>
              <a:t>用于对公司</a:t>
            </a:r>
            <a:r>
              <a:rPr lang="en-US" altLang="zh-CN" dirty="0" smtClean="0">
                <a:solidFill>
                  <a:srgbClr val="000000"/>
                </a:solidFill>
                <a:cs typeface="Courier New" panose="02070309020205020404" pitchFamily="49" charset="0"/>
              </a:rPr>
              <a:t>/</a:t>
            </a:r>
            <a:r>
              <a:rPr lang="zh-CN" altLang="en-US" dirty="0" smtClean="0">
                <a:solidFill>
                  <a:srgbClr val="000000"/>
                </a:solidFill>
                <a:cs typeface="Courier New" panose="02070309020205020404" pitchFamily="49" charset="0"/>
              </a:rPr>
              <a:t>指令集版本等进行标识</a:t>
            </a:r>
            <a:endParaRPr lang="en-US" altLang="zh-CN" dirty="0" smtClean="0">
              <a:solidFill>
                <a:srgbClr val="000000"/>
              </a:solidFill>
              <a:cs typeface="Courier New" panose="02070309020205020404" pitchFamily="49" charset="0"/>
            </a:endParaRPr>
          </a:p>
          <a:p>
            <a:pPr lvl="1"/>
            <a:r>
              <a:rPr lang="en-US" altLang="zh-CN" dirty="0" smtClean="0">
                <a:solidFill>
                  <a:srgbClr val="000000"/>
                </a:solidFill>
                <a:cs typeface="Courier New" panose="02070309020205020404" pitchFamily="49" charset="0"/>
              </a:rPr>
              <a:t>Intel</a:t>
            </a:r>
            <a:r>
              <a:rPr lang="zh-CN" altLang="en-US" dirty="0" smtClean="0">
                <a:solidFill>
                  <a:srgbClr val="000000"/>
                </a:solidFill>
                <a:cs typeface="Courier New" panose="02070309020205020404" pitchFamily="49" charset="0"/>
              </a:rPr>
              <a:t>处理器也有</a:t>
            </a:r>
            <a:r>
              <a:rPr lang="en-US" altLang="zh-CN" dirty="0" smtClean="0">
                <a:solidFill>
                  <a:srgbClr val="000000"/>
                </a:solidFill>
                <a:cs typeface="Courier New" panose="02070309020205020404" pitchFamily="49" charset="0"/>
              </a:rPr>
              <a:t>ID</a:t>
            </a:r>
            <a:r>
              <a:rPr lang="zh-CN" altLang="en-US" dirty="0" smtClean="0">
                <a:solidFill>
                  <a:srgbClr val="000000"/>
                </a:solidFill>
                <a:cs typeface="Courier New" panose="02070309020205020404" pitchFamily="49" charset="0"/>
              </a:rPr>
              <a:t>，</a:t>
            </a:r>
            <a:r>
              <a:rPr lang="en-US" altLang="zh-CN" dirty="0" smtClean="0">
                <a:solidFill>
                  <a:srgbClr val="000000"/>
                </a:solidFill>
                <a:cs typeface="Courier New" panose="02070309020205020404" pitchFamily="49" charset="0"/>
              </a:rPr>
              <a:t>CPU-Z</a:t>
            </a:r>
            <a:r>
              <a:rPr lang="zh-CN" altLang="en-US" dirty="0" smtClean="0">
                <a:solidFill>
                  <a:srgbClr val="000000"/>
                </a:solidFill>
                <a:cs typeface="Courier New" panose="02070309020205020404" pitchFamily="49" charset="0"/>
              </a:rPr>
              <a:t>就可以读取</a:t>
            </a:r>
            <a:endParaRPr lang="en-US" altLang="zh-CN" dirty="0" smtClean="0">
              <a:solidFill>
                <a:srgbClr val="000000"/>
              </a:solidFill>
              <a:cs typeface="Courier New" panose="02070309020205020404" pitchFamily="49" charset="0"/>
            </a:endParaRPr>
          </a:p>
          <a:p>
            <a:endParaRPr lang="en-US" altLang="zh-CN" dirty="0" smtClean="0">
              <a:solidFill>
                <a:srgbClr val="000000"/>
              </a:solidFill>
              <a:cs typeface="Courier New" panose="02070309020205020404" pitchFamily="49" charset="0"/>
            </a:endParaRPr>
          </a:p>
          <a:p>
            <a:endParaRPr lang="en-US" altLang="zh-CN" dirty="0" smtClean="0">
              <a:solidFill>
                <a:srgbClr val="000000"/>
              </a:solidFill>
              <a:cs typeface="Courier New" panose="02070309020205020404" pitchFamily="49" charset="0"/>
            </a:endParaRPr>
          </a:p>
          <a:p>
            <a:r>
              <a:rPr lang="zh-CN" altLang="en-US" dirty="0" smtClean="0">
                <a:solidFill>
                  <a:srgbClr val="000000"/>
                </a:solidFill>
                <a:cs typeface="Courier New" panose="02070309020205020404" pitchFamily="49" charset="0"/>
              </a:rPr>
              <a:t>目前可以任意选则用一个</a:t>
            </a:r>
            <a:r>
              <a:rPr lang="en-US" altLang="zh-CN" dirty="0" smtClean="0">
                <a:solidFill>
                  <a:srgbClr val="000000"/>
                </a:solidFill>
                <a:cs typeface="Courier New" panose="02070309020205020404" pitchFamily="49" charset="0"/>
              </a:rPr>
              <a:t>4</a:t>
            </a:r>
            <a:r>
              <a:rPr lang="zh-CN" altLang="en-US" dirty="0" smtClean="0">
                <a:solidFill>
                  <a:srgbClr val="000000"/>
                </a:solidFill>
                <a:cs typeface="Courier New" panose="02070309020205020404" pitchFamily="49" charset="0"/>
              </a:rPr>
              <a:t>字节的编码值，如</a:t>
            </a:r>
            <a:endParaRPr lang="en-US" altLang="zh-CN" dirty="0" smtClean="0">
              <a:solidFill>
                <a:srgbClr val="000000"/>
              </a:solidFill>
              <a:cs typeface="Courier New" panose="02070309020205020404" pitchFamily="49" charset="0"/>
            </a:endParaRPr>
          </a:p>
          <a:p>
            <a:pPr lvl="1"/>
            <a:r>
              <a:rPr lang="en-US" altLang="zh-CN" dirty="0" smtClean="0">
                <a:solidFill>
                  <a:srgbClr val="000000"/>
                </a:solidFill>
                <a:cs typeface="Courier New" panose="02070309020205020404" pitchFamily="49" charset="0"/>
              </a:rPr>
              <a:t>0x1234_5678</a:t>
            </a:r>
          </a:p>
          <a:p>
            <a:endParaRPr lang="en-US" altLang="zh-CN" dirty="0">
              <a:solidFill>
                <a:srgbClr val="000000"/>
              </a:solidFill>
              <a:cs typeface="Courier New" panose="02070309020205020404" pitchFamily="49" charset="0"/>
            </a:endParaRPr>
          </a:p>
        </p:txBody>
      </p:sp>
      <p:sp>
        <p:nvSpPr>
          <p:cNvPr id="3" name="标题 2"/>
          <p:cNvSpPr>
            <a:spLocks noGrp="1"/>
          </p:cNvSpPr>
          <p:nvPr>
            <p:ph type="title"/>
          </p:nvPr>
        </p:nvSpPr>
        <p:spPr/>
        <p:txBody>
          <a:bodyPr/>
          <a:lstStyle/>
          <a:p>
            <a:r>
              <a:rPr lang="zh-CN" altLang="en-US" dirty="0" smtClean="0"/>
              <a:t>设计</a:t>
            </a:r>
            <a:r>
              <a:rPr lang="en-US" altLang="zh-CN" dirty="0" smtClean="0"/>
              <a:t>CP0</a:t>
            </a:r>
            <a:r>
              <a:rPr lang="zh-CN" altLang="en-US" dirty="0" smtClean="0"/>
              <a:t>：</a:t>
            </a:r>
            <a:r>
              <a:rPr lang="en-US" altLang="zh-CN" dirty="0" err="1" smtClean="0"/>
              <a:t>PRId</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13" y="1988800"/>
            <a:ext cx="9017917" cy="680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pPr>
              <a:defRPr/>
            </a:pPr>
            <a:fld id="{CCAB7470-36C3-48E9-9C61-02DD9BA30DA6}" type="slidenum">
              <a:rPr lang="en-US" altLang="zh-CN" smtClean="0"/>
              <a:pPr>
                <a:defRPr/>
              </a:pPr>
              <a:t>34</a:t>
            </a:fld>
            <a:endParaRPr lang="en-US" altLang="zh-CN" dirty="0"/>
          </a:p>
        </p:txBody>
      </p:sp>
    </p:spTree>
    <p:extLst>
      <p:ext uri="{BB962C8B-B14F-4D97-AF65-F5344CB8AC3E}">
        <p14:creationId xmlns:p14="http://schemas.microsoft.com/office/powerpoint/2010/main" val="40554367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8678287" cy="5688245"/>
          </a:xfrm>
          <a:solidFill>
            <a:schemeClr val="bg1"/>
          </a:solidFill>
        </p:spPr>
        <p:txBody>
          <a:bodyPr/>
          <a:lstStyle/>
          <a:p>
            <a:r>
              <a:rPr lang="zh-CN" altLang="en-US" smtClean="0">
                <a:solidFill>
                  <a:srgbClr val="000000"/>
                </a:solidFill>
                <a:cs typeface="Courier New" panose="02070309020205020404" pitchFamily="49" charset="0"/>
              </a:rPr>
              <a:t>除了</a:t>
            </a:r>
            <a:r>
              <a:rPr lang="en-US" altLang="zh-CN" smtClean="0">
                <a:solidFill>
                  <a:srgbClr val="000000"/>
                </a:solidFill>
                <a:cs typeface="Courier New" panose="02070309020205020404" pitchFamily="49" charset="0"/>
              </a:rPr>
              <a:t>SR/Cause/EPC/PRId (12/13/14/15)</a:t>
            </a:r>
            <a:r>
              <a:rPr lang="zh-CN" altLang="en-US" smtClean="0">
                <a:solidFill>
                  <a:srgbClr val="000000"/>
                </a:solidFill>
                <a:cs typeface="Courier New" panose="02070309020205020404" pitchFamily="49" charset="0"/>
              </a:rPr>
              <a:t>外，一律输出</a:t>
            </a:r>
            <a:r>
              <a:rPr lang="en-US" altLang="zh-CN" smtClean="0">
                <a:solidFill>
                  <a:srgbClr val="000000"/>
                </a:solidFill>
                <a:cs typeface="Courier New" panose="02070309020205020404" pitchFamily="49" charset="0"/>
              </a:rPr>
              <a:t>0</a:t>
            </a:r>
            <a:r>
              <a:rPr lang="zh-CN" altLang="en-US" smtClean="0">
                <a:solidFill>
                  <a:srgbClr val="000000"/>
                </a:solidFill>
                <a:cs typeface="Courier New" panose="02070309020205020404" pitchFamily="49" charset="0"/>
              </a:rPr>
              <a:t>。</a:t>
            </a:r>
            <a:endParaRPr lang="en-US" altLang="zh-CN" smtClean="0">
              <a:solidFill>
                <a:srgbClr val="000000"/>
              </a:solidFill>
              <a:cs typeface="Courier New" panose="02070309020205020404" pitchFamily="49" charset="0"/>
            </a:endParaRPr>
          </a:p>
          <a:p>
            <a:r>
              <a:rPr lang="zh-CN" altLang="en-US" smtClean="0">
                <a:solidFill>
                  <a:srgbClr val="000000"/>
                </a:solidFill>
                <a:cs typeface="Courier New" panose="02070309020205020404" pitchFamily="49" charset="0"/>
              </a:rPr>
              <a:t>可以设计一个</a:t>
            </a:r>
            <a:r>
              <a:rPr lang="en-US" altLang="zh-CN" smtClean="0">
                <a:solidFill>
                  <a:srgbClr val="000000"/>
                </a:solidFill>
                <a:cs typeface="Courier New" panose="02070309020205020404" pitchFamily="49" charset="0"/>
              </a:rPr>
              <a:t>5</a:t>
            </a:r>
            <a:r>
              <a:rPr lang="zh-CN" altLang="en-US" smtClean="0">
                <a:solidFill>
                  <a:srgbClr val="000000"/>
                </a:solidFill>
                <a:cs typeface="Courier New" panose="02070309020205020404" pitchFamily="49" charset="0"/>
              </a:rPr>
              <a:t>选</a:t>
            </a:r>
            <a:r>
              <a:rPr lang="en-US" altLang="zh-CN" smtClean="0">
                <a:solidFill>
                  <a:srgbClr val="000000"/>
                </a:solidFill>
                <a:cs typeface="Courier New" panose="02070309020205020404" pitchFamily="49" charset="0"/>
              </a:rPr>
              <a:t>1</a:t>
            </a:r>
            <a:r>
              <a:rPr lang="zh-CN" altLang="en-US" smtClean="0">
                <a:solidFill>
                  <a:srgbClr val="000000"/>
                </a:solidFill>
                <a:cs typeface="Courier New" panose="02070309020205020404" pitchFamily="49" charset="0"/>
              </a:rPr>
              <a:t>的</a:t>
            </a:r>
            <a:r>
              <a:rPr lang="en-US" altLang="zh-CN" smtClean="0">
                <a:solidFill>
                  <a:srgbClr val="000000"/>
                </a:solidFill>
                <a:cs typeface="Courier New" panose="02070309020205020404" pitchFamily="49" charset="0"/>
              </a:rPr>
              <a:t>MUX</a:t>
            </a:r>
            <a:r>
              <a:rPr lang="zh-CN" altLang="en-US" smtClean="0">
                <a:solidFill>
                  <a:srgbClr val="000000"/>
                </a:solidFill>
                <a:cs typeface="Courier New" panose="02070309020205020404" pitchFamily="49" charset="0"/>
              </a:rPr>
              <a:t>。</a:t>
            </a:r>
            <a:endParaRPr lang="en-US" altLang="zh-CN" smtClean="0">
              <a:solidFill>
                <a:srgbClr val="000000"/>
              </a:solidFill>
              <a:cs typeface="Courier New" panose="02070309020205020404" pitchFamily="49" charset="0"/>
            </a:endParaRPr>
          </a:p>
          <a:p>
            <a:r>
              <a:rPr lang="zh-CN" altLang="en-US" smtClean="0">
                <a:solidFill>
                  <a:srgbClr val="000000"/>
                </a:solidFill>
                <a:cs typeface="Courier New" panose="02070309020205020404" pitchFamily="49" charset="0"/>
              </a:rPr>
              <a:t>也可以用行为描述，样例代码：</a:t>
            </a:r>
            <a:endParaRPr lang="en-US" altLang="zh-CN" smtClean="0">
              <a:solidFill>
                <a:srgbClr val="000000"/>
              </a:solidFill>
              <a:cs typeface="Courier New" panose="02070309020205020404" pitchFamily="49" charset="0"/>
            </a:endParaRPr>
          </a:p>
          <a:p>
            <a:pPr marL="0" indent="0">
              <a:buNone/>
            </a:pPr>
            <a:r>
              <a:rPr lang="en-US" altLang="zh-CN" sz="2000" smtClean="0">
                <a:solidFill>
                  <a:srgbClr val="000000"/>
                </a:solidFill>
                <a:latin typeface="Courier New" panose="02070309020205020404" pitchFamily="49" charset="0"/>
                <a:cs typeface="Courier New" panose="02070309020205020404" pitchFamily="49" charset="0"/>
              </a:rPr>
              <a:t>assign DOut = (Sel==12) ? {16’b0, im, 8’b0, exl, ie} </a:t>
            </a:r>
            <a:r>
              <a:rPr lang="zh-CN" altLang="en-US" sz="2000" smtClean="0">
                <a:solidFill>
                  <a:srgbClr val="000000"/>
                </a:solidFill>
                <a:latin typeface="Courier New" panose="02070309020205020404" pitchFamily="49" charset="0"/>
                <a:cs typeface="Courier New" panose="02070309020205020404" pitchFamily="49" charset="0"/>
              </a:rPr>
              <a:t>：</a:t>
            </a:r>
            <a:endParaRPr lang="en-US" altLang="zh-CN" sz="2000" smtClean="0">
              <a:solidFill>
                <a:srgbClr val="000000"/>
              </a:solidFill>
              <a:latin typeface="Courier New" panose="02070309020205020404" pitchFamily="49" charset="0"/>
              <a:cs typeface="Courier New" panose="02070309020205020404" pitchFamily="49" charset="0"/>
            </a:endParaRPr>
          </a:p>
          <a:p>
            <a:pPr marL="0" indent="0">
              <a:buNone/>
            </a:pPr>
            <a:r>
              <a:rPr lang="en-US" altLang="zh-CN" sz="2000" smtClean="0">
                <a:solidFill>
                  <a:srgbClr val="000000"/>
                </a:solidFill>
                <a:latin typeface="Courier New" panose="02070309020205020404" pitchFamily="49" charset="0"/>
                <a:cs typeface="Courier New" panose="02070309020205020404" pitchFamily="49" charset="0"/>
              </a:rPr>
              <a:t>              XXXXXXXXXXXXXXXXXXXXXXXXXXXXXXXXXXXXXX :</a:t>
            </a:r>
          </a:p>
          <a:p>
            <a:pPr marL="0" indent="0">
              <a:buNone/>
            </a:pPr>
            <a:r>
              <a:rPr lang="en-US" altLang="zh-CN" sz="2000" smtClean="0">
                <a:solidFill>
                  <a:srgbClr val="000000"/>
                </a:solidFill>
                <a:latin typeface="Courier New" panose="02070309020205020404" pitchFamily="49" charset="0"/>
                <a:cs typeface="Courier New" panose="02070309020205020404" pitchFamily="49" charset="0"/>
              </a:rPr>
              <a:t>              XXXXXXXXXXXXXXXXXXXXXXXXXXXXXXXXXXXXXX :</a:t>
            </a:r>
          </a:p>
          <a:p>
            <a:pPr marL="0" indent="0">
              <a:buNone/>
            </a:pPr>
            <a:r>
              <a:rPr lang="en-US" altLang="zh-CN" sz="2000" smtClean="0">
                <a:solidFill>
                  <a:srgbClr val="000000"/>
                </a:solidFill>
                <a:latin typeface="Courier New" panose="02070309020205020404" pitchFamily="49" charset="0"/>
                <a:cs typeface="Courier New" panose="02070309020205020404" pitchFamily="49" charset="0"/>
              </a:rPr>
              <a:t>              XXXXXXXXXXXXXXXXXXXXXXXXXXXXXXXXXXXXXX :</a:t>
            </a:r>
          </a:p>
          <a:p>
            <a:pPr marL="0" indent="0">
              <a:buNone/>
            </a:pPr>
            <a:r>
              <a:rPr lang="en-US" altLang="zh-CN" sz="2000" smtClean="0">
                <a:solidFill>
                  <a:srgbClr val="000000"/>
                </a:solidFill>
                <a:latin typeface="Courier New" panose="02070309020205020404" pitchFamily="49" charset="0"/>
                <a:cs typeface="Courier New" panose="02070309020205020404" pitchFamily="49" charset="0"/>
              </a:rPr>
              <a:t>              32’b0 ;</a:t>
            </a:r>
          </a:p>
          <a:p>
            <a:endParaRPr lang="en-US" altLang="zh-CN" dirty="0">
              <a:solidFill>
                <a:srgbClr val="000000"/>
              </a:solidFill>
              <a:cs typeface="Courier New" panose="02070309020205020404" pitchFamily="49" charset="0"/>
            </a:endParaRPr>
          </a:p>
        </p:txBody>
      </p:sp>
      <p:sp>
        <p:nvSpPr>
          <p:cNvPr id="3" name="标题 2"/>
          <p:cNvSpPr>
            <a:spLocks noGrp="1"/>
          </p:cNvSpPr>
          <p:nvPr>
            <p:ph type="title"/>
          </p:nvPr>
        </p:nvSpPr>
        <p:spPr/>
        <p:txBody>
          <a:bodyPr/>
          <a:lstStyle/>
          <a:p>
            <a:r>
              <a:rPr lang="zh-CN" altLang="en-US" dirty="0" smtClean="0"/>
              <a:t>设计</a:t>
            </a:r>
            <a:r>
              <a:rPr lang="en-US" altLang="zh-CN" dirty="0" smtClean="0"/>
              <a:t>CP0</a:t>
            </a:r>
            <a:r>
              <a:rPr lang="zh-CN" altLang="en-US" dirty="0" smtClean="0"/>
              <a:t>：输出</a:t>
            </a:r>
            <a:r>
              <a:rPr lang="en-US" altLang="zh-CN" dirty="0" smtClean="0"/>
              <a:t>CP0</a:t>
            </a:r>
            <a:r>
              <a:rPr lang="zh-CN" altLang="en-US" dirty="0" smtClean="0"/>
              <a:t>寄存器</a:t>
            </a:r>
            <a:endParaRPr lang="zh-CN" altLang="en-US" dirty="0"/>
          </a:p>
        </p:txBody>
      </p:sp>
      <p:sp>
        <p:nvSpPr>
          <p:cNvPr id="4" name="矩形 3"/>
          <p:cNvSpPr/>
          <p:nvPr/>
        </p:nvSpPr>
        <p:spPr>
          <a:xfrm>
            <a:off x="539439" y="5301260"/>
            <a:ext cx="8533123" cy="1200329"/>
          </a:xfrm>
          <a:prstGeom prst="rect">
            <a:avLst/>
          </a:prstGeom>
        </p:spPr>
        <p:txBody>
          <a:bodyPr wrap="square">
            <a:spAutoFit/>
          </a:bodyPr>
          <a:lstStyle/>
          <a:p>
            <a:r>
              <a:rPr kumimoji="1" lang="en-US" altLang="zh-CN" b="0" dirty="0">
                <a:solidFill>
                  <a:schemeClr val="tx1"/>
                </a:solidFill>
                <a:ea typeface="宋体" pitchFamily="2" charset="-122"/>
              </a:rPr>
              <a:t>p = </a:t>
            </a:r>
            <a:r>
              <a:rPr kumimoji="1" lang="en-US" altLang="zh-CN" b="0" dirty="0" err="1" smtClean="0">
                <a:solidFill>
                  <a:schemeClr val="tx1"/>
                </a:solidFill>
                <a:ea typeface="宋体" pitchFamily="2" charset="-122"/>
              </a:rPr>
              <a:t>sel</a:t>
            </a:r>
            <a:r>
              <a:rPr kumimoji="1" lang="en-US" altLang="zh-CN" b="0" dirty="0" smtClean="0">
                <a:solidFill>
                  <a:schemeClr val="tx1"/>
                </a:solidFill>
                <a:ea typeface="宋体" pitchFamily="2" charset="-122"/>
              </a:rPr>
              <a:t>==</a:t>
            </a:r>
            <a:r>
              <a:rPr kumimoji="1" lang="en-US" altLang="zh-CN" b="0" dirty="0">
                <a:solidFill>
                  <a:schemeClr val="tx1"/>
                </a:solidFill>
                <a:ea typeface="宋体" pitchFamily="2" charset="-122"/>
              </a:rPr>
              <a:t> </a:t>
            </a:r>
            <a:r>
              <a:rPr kumimoji="1" lang="en-US" altLang="zh-CN" b="0" dirty="0" smtClean="0">
                <a:solidFill>
                  <a:schemeClr val="tx1"/>
                </a:solidFill>
                <a:ea typeface="宋体" pitchFamily="2" charset="-122"/>
              </a:rPr>
              <a:t>12</a:t>
            </a:r>
            <a:r>
              <a:rPr kumimoji="1" lang="en-US" altLang="zh-CN" b="0" dirty="0">
                <a:solidFill>
                  <a:schemeClr val="tx1"/>
                </a:solidFill>
                <a:ea typeface="宋体" pitchFamily="2" charset="-122"/>
              </a:rPr>
              <a:t> ? </a:t>
            </a:r>
            <a:r>
              <a:rPr kumimoji="1" lang="en-US" altLang="zh-CN" b="0" dirty="0" smtClean="0">
                <a:solidFill>
                  <a:schemeClr val="tx1"/>
                </a:solidFill>
                <a:ea typeface="宋体" pitchFamily="2" charset="-122"/>
              </a:rPr>
              <a:t>“XXX”</a:t>
            </a:r>
            <a:r>
              <a:rPr kumimoji="1" lang="en-US" altLang="zh-CN" b="0" dirty="0">
                <a:solidFill>
                  <a:schemeClr val="tx1"/>
                </a:solidFill>
                <a:ea typeface="宋体" pitchFamily="2" charset="-122"/>
              </a:rPr>
              <a:t> : </a:t>
            </a:r>
            <a:r>
              <a:rPr kumimoji="1" lang="en-US" altLang="zh-CN" b="0" dirty="0" smtClean="0">
                <a:solidFill>
                  <a:schemeClr val="tx1"/>
                </a:solidFill>
                <a:ea typeface="宋体" pitchFamily="2" charset="-122"/>
              </a:rPr>
              <a:t>((</a:t>
            </a:r>
            <a:r>
              <a:rPr kumimoji="1" lang="en-US" altLang="zh-CN" b="0" dirty="0" err="1" smtClean="0">
                <a:solidFill>
                  <a:schemeClr val="tx1"/>
                </a:solidFill>
                <a:ea typeface="宋体" pitchFamily="2" charset="-122"/>
              </a:rPr>
              <a:t>sel</a:t>
            </a:r>
            <a:r>
              <a:rPr kumimoji="1" lang="en-US" altLang="zh-CN" b="0" dirty="0">
                <a:solidFill>
                  <a:schemeClr val="tx1"/>
                </a:solidFill>
                <a:ea typeface="宋体" pitchFamily="2" charset="-122"/>
              </a:rPr>
              <a:t> == </a:t>
            </a:r>
            <a:r>
              <a:rPr kumimoji="1" lang="en-US" altLang="zh-CN" b="0" dirty="0" smtClean="0">
                <a:solidFill>
                  <a:schemeClr val="tx1"/>
                </a:solidFill>
                <a:ea typeface="宋体" pitchFamily="2" charset="-122"/>
              </a:rPr>
              <a:t>13)</a:t>
            </a:r>
            <a:r>
              <a:rPr kumimoji="1" lang="en-US" altLang="zh-CN" b="0" dirty="0">
                <a:solidFill>
                  <a:schemeClr val="tx1"/>
                </a:solidFill>
                <a:ea typeface="宋体" pitchFamily="2" charset="-122"/>
              </a:rPr>
              <a:t> ? </a:t>
            </a:r>
            <a:r>
              <a:rPr kumimoji="1" lang="en-US" altLang="zh-CN" b="0" dirty="0" smtClean="0">
                <a:solidFill>
                  <a:schemeClr val="tx1"/>
                </a:solidFill>
                <a:ea typeface="宋体" pitchFamily="2" charset="-122"/>
              </a:rPr>
              <a:t>“YYY”</a:t>
            </a:r>
            <a:r>
              <a:rPr kumimoji="1" lang="en-US" altLang="zh-CN" b="0" dirty="0">
                <a:solidFill>
                  <a:schemeClr val="tx1"/>
                </a:solidFill>
                <a:ea typeface="宋体" pitchFamily="2" charset="-122"/>
              </a:rPr>
              <a:t> : </a:t>
            </a:r>
            <a:r>
              <a:rPr kumimoji="1" lang="en-US" altLang="zh-CN" b="0" dirty="0" smtClean="0">
                <a:solidFill>
                  <a:schemeClr val="tx1"/>
                </a:solidFill>
                <a:ea typeface="宋体" pitchFamily="2" charset="-122"/>
              </a:rPr>
              <a:t>32’b0);</a:t>
            </a:r>
            <a:endParaRPr lang="zh-CN" altLang="en-US" dirty="0"/>
          </a:p>
        </p:txBody>
      </p:sp>
      <p:sp>
        <p:nvSpPr>
          <p:cNvPr id="5" name="灯片编号占位符 4"/>
          <p:cNvSpPr>
            <a:spLocks noGrp="1"/>
          </p:cNvSpPr>
          <p:nvPr>
            <p:ph type="sldNum" sz="quarter" idx="12"/>
          </p:nvPr>
        </p:nvSpPr>
        <p:spPr/>
        <p:txBody>
          <a:bodyPr/>
          <a:lstStyle/>
          <a:p>
            <a:pPr>
              <a:defRPr/>
            </a:pPr>
            <a:fld id="{CCAB7470-36C3-48E9-9C61-02DD9BA30DA6}" type="slidenum">
              <a:rPr lang="en-US" altLang="zh-CN" smtClean="0"/>
              <a:pPr>
                <a:defRPr/>
              </a:pPr>
              <a:t>35</a:t>
            </a:fld>
            <a:endParaRPr lang="en-US" altLang="zh-CN" dirty="0"/>
          </a:p>
        </p:txBody>
      </p:sp>
    </p:spTree>
    <p:extLst>
      <p:ext uri="{BB962C8B-B14F-4D97-AF65-F5344CB8AC3E}">
        <p14:creationId xmlns:p14="http://schemas.microsoft.com/office/powerpoint/2010/main" val="1591062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dirty="0">
                <a:solidFill>
                  <a:schemeClr val="accent1"/>
                </a:solidFill>
              </a:rPr>
              <a:t>Handling </a:t>
            </a:r>
            <a:r>
              <a:rPr lang="en-US" dirty="0" smtClean="0">
                <a:solidFill>
                  <a:schemeClr val="accent1"/>
                </a:solidFill>
              </a:rPr>
              <a:t>Exceptions (1/2)</a:t>
            </a:r>
            <a:endParaRPr lang="en-AU" dirty="0">
              <a:solidFill>
                <a:schemeClr val="accent1"/>
              </a:solidFill>
            </a:endParaRPr>
          </a:p>
        </p:txBody>
      </p:sp>
      <p:sp>
        <p:nvSpPr>
          <p:cNvPr id="454659" name="Rectangle 3"/>
          <p:cNvSpPr>
            <a:spLocks noGrp="1" noChangeArrowheads="1"/>
          </p:cNvSpPr>
          <p:nvPr>
            <p:ph idx="1"/>
          </p:nvPr>
        </p:nvSpPr>
        <p:spPr>
          <a:xfrm>
            <a:off x="457200" y="1600199"/>
            <a:ext cx="8229600" cy="4937760"/>
          </a:xfrm>
        </p:spPr>
        <p:txBody>
          <a:bodyPr>
            <a:normAutofit fontScale="92500" lnSpcReduction="10000"/>
          </a:bodyPr>
          <a:lstStyle/>
          <a:p>
            <a:pPr>
              <a:lnSpc>
                <a:spcPct val="90000"/>
              </a:lnSpc>
            </a:pPr>
            <a:r>
              <a:rPr lang="en-US" dirty="0"/>
              <a:t>In MIPS, exceptions managed by a System Control Coprocessor (CP0</a:t>
            </a:r>
            <a:r>
              <a:rPr lang="en-US" dirty="0" smtClean="0"/>
              <a:t>)</a:t>
            </a:r>
            <a:endParaRPr lang="en-US" dirty="0"/>
          </a:p>
          <a:p>
            <a:pPr>
              <a:lnSpc>
                <a:spcPct val="90000"/>
              </a:lnSpc>
            </a:pPr>
            <a:r>
              <a:rPr lang="en-US" dirty="0"/>
              <a:t>Save PC of offending (or interrupted) instruction</a:t>
            </a:r>
          </a:p>
          <a:p>
            <a:pPr lvl="1">
              <a:lnSpc>
                <a:spcPct val="90000"/>
              </a:lnSpc>
            </a:pPr>
            <a:r>
              <a:rPr lang="en-US" dirty="0"/>
              <a:t>In MIPS:</a:t>
            </a:r>
            <a:r>
              <a:rPr lang="en-US" dirty="0" smtClean="0"/>
              <a:t>  save in special register called</a:t>
            </a:r>
            <a:br>
              <a:rPr lang="en-US" dirty="0" smtClean="0"/>
            </a:br>
            <a:r>
              <a:rPr lang="en-US" i="1" dirty="0" smtClean="0">
                <a:solidFill>
                  <a:srgbClr val="FF0000"/>
                </a:solidFill>
              </a:rPr>
              <a:t>Exception </a:t>
            </a:r>
            <a:r>
              <a:rPr lang="en-US" i="1" dirty="0">
                <a:solidFill>
                  <a:srgbClr val="FF0000"/>
                </a:solidFill>
              </a:rPr>
              <a:t>Program Counter </a:t>
            </a:r>
            <a:r>
              <a:rPr lang="en-US" dirty="0">
                <a:solidFill>
                  <a:srgbClr val="FF0000"/>
                </a:solidFill>
              </a:rPr>
              <a:t>(</a:t>
            </a:r>
            <a:r>
              <a:rPr lang="en-US" i="1" dirty="0">
                <a:solidFill>
                  <a:srgbClr val="FF0000"/>
                </a:solidFill>
              </a:rPr>
              <a:t>EPC</a:t>
            </a:r>
            <a:r>
              <a:rPr lang="en-US" dirty="0">
                <a:solidFill>
                  <a:srgbClr val="FF0000"/>
                </a:solidFill>
              </a:rPr>
              <a:t>)</a:t>
            </a:r>
          </a:p>
          <a:p>
            <a:pPr>
              <a:lnSpc>
                <a:spcPct val="90000"/>
              </a:lnSpc>
            </a:pPr>
            <a:r>
              <a:rPr lang="en-US" dirty="0"/>
              <a:t>Save indication of the problem</a:t>
            </a:r>
          </a:p>
          <a:p>
            <a:pPr lvl="1">
              <a:lnSpc>
                <a:spcPct val="90000"/>
              </a:lnSpc>
            </a:pPr>
            <a:r>
              <a:rPr lang="en-US" dirty="0"/>
              <a:t>In MIPS:</a:t>
            </a:r>
            <a:r>
              <a:rPr lang="en-US" dirty="0" smtClean="0"/>
              <a:t> saved in special register called </a:t>
            </a:r>
            <a:r>
              <a:rPr lang="en-US" i="1" dirty="0" smtClean="0">
                <a:solidFill>
                  <a:srgbClr val="FF0000"/>
                </a:solidFill>
              </a:rPr>
              <a:t>Cause </a:t>
            </a:r>
            <a:r>
              <a:rPr lang="en-US" dirty="0"/>
              <a:t>register</a:t>
            </a:r>
          </a:p>
          <a:p>
            <a:pPr lvl="1">
              <a:lnSpc>
                <a:spcPct val="90000"/>
              </a:lnSpc>
            </a:pPr>
            <a:r>
              <a:rPr lang="en-US" dirty="0" smtClean="0"/>
              <a:t>In simple implementation, might only need 1-bit </a:t>
            </a:r>
            <a:br>
              <a:rPr lang="en-US" dirty="0" smtClean="0"/>
            </a:br>
            <a:r>
              <a:rPr lang="en-US" dirty="0" smtClean="0"/>
              <a:t>(0 </a:t>
            </a:r>
            <a:r>
              <a:rPr lang="en-US" dirty="0"/>
              <a:t>for undefined opcode, 1 for </a:t>
            </a:r>
            <a:r>
              <a:rPr lang="en-US" dirty="0" smtClean="0"/>
              <a:t>overflow)</a:t>
            </a:r>
            <a:endParaRPr lang="en-US" dirty="0"/>
          </a:p>
          <a:p>
            <a:pPr>
              <a:lnSpc>
                <a:spcPct val="90000"/>
              </a:lnSpc>
            </a:pPr>
            <a:r>
              <a:rPr lang="en-US" dirty="0"/>
              <a:t>Jump to</a:t>
            </a:r>
            <a:r>
              <a:rPr lang="en-US" dirty="0" smtClean="0"/>
              <a:t> </a:t>
            </a:r>
            <a:r>
              <a:rPr lang="en-US" i="1" dirty="0" smtClean="0">
                <a:solidFill>
                  <a:srgbClr val="FF0000"/>
                </a:solidFill>
              </a:rPr>
              <a:t>exception handler code </a:t>
            </a:r>
            <a:r>
              <a:rPr lang="en-US" dirty="0"/>
              <a:t>at</a:t>
            </a:r>
            <a:r>
              <a:rPr lang="en-US" dirty="0" smtClean="0"/>
              <a:t> address </a:t>
            </a:r>
            <a:br>
              <a:rPr lang="en-US" dirty="0" smtClean="0"/>
            </a:br>
            <a:r>
              <a:rPr lang="en-US" dirty="0" smtClean="0"/>
              <a:t>0x80000180(</a:t>
            </a:r>
            <a:r>
              <a:rPr lang="zh-CN" altLang="en-US" dirty="0" smtClean="0"/>
              <a:t>或者</a:t>
            </a:r>
            <a:r>
              <a:rPr lang="en-US" altLang="zh-CN" dirty="0" smtClean="0"/>
              <a:t>0xBFC000380</a:t>
            </a:r>
            <a:r>
              <a:rPr lang="zh-CN" altLang="en-US" dirty="0" smtClean="0"/>
              <a:t>，不同模式地址不同</a:t>
            </a:r>
            <a:r>
              <a:rPr lang="en-US" altLang="zh-CN" dirty="0" smtClean="0"/>
              <a:t>)</a:t>
            </a:r>
            <a:endParaRPr lang="en-US" baseline="-25000" dirty="0"/>
          </a:p>
        </p:txBody>
      </p:sp>
      <p:sp>
        <p:nvSpPr>
          <p:cNvPr id="2" name="TextBox 1"/>
          <p:cNvSpPr txBox="1"/>
          <p:nvPr/>
        </p:nvSpPr>
        <p:spPr>
          <a:xfrm>
            <a:off x="143385" y="4913175"/>
            <a:ext cx="8857230" cy="1938992"/>
          </a:xfrm>
          <a:prstGeom prst="rect">
            <a:avLst/>
          </a:prstGeom>
          <a:solidFill>
            <a:schemeClr val="accent1"/>
          </a:solidFill>
        </p:spPr>
        <p:txBody>
          <a:bodyPr wrap="square" rtlCol="0">
            <a:spAutoFit/>
          </a:bodyPr>
          <a:lstStyle/>
          <a:p>
            <a:pPr algn="l">
              <a:buNone/>
            </a:pPr>
            <a:r>
              <a:rPr lang="en-US" altLang="zh-CN" sz="2400" dirty="0"/>
              <a:t>Reset, NMI</a:t>
            </a:r>
            <a:r>
              <a:rPr lang="zh-CN" altLang="en-US" sz="2400" dirty="0"/>
              <a:t>： </a:t>
            </a:r>
            <a:r>
              <a:rPr lang="en-US" altLang="zh-CN" sz="2400" dirty="0"/>
              <a:t>0x8000 0000</a:t>
            </a:r>
          </a:p>
          <a:p>
            <a:pPr algn="l">
              <a:buNone/>
            </a:pPr>
            <a:r>
              <a:rPr lang="en-US" altLang="zh-CN" sz="2400" dirty="0"/>
              <a:t>TLB Refill</a:t>
            </a:r>
            <a:r>
              <a:rPr lang="zh-CN" altLang="en-US" sz="2400" dirty="0"/>
              <a:t>： </a:t>
            </a:r>
            <a:r>
              <a:rPr lang="en-US" altLang="zh-CN" sz="2400" dirty="0"/>
              <a:t>0x8000 0000</a:t>
            </a:r>
          </a:p>
          <a:p>
            <a:pPr algn="l">
              <a:buNone/>
            </a:pPr>
            <a:r>
              <a:rPr lang="en-US" altLang="zh-CN" sz="2400" dirty="0"/>
              <a:t>Cache Error: 0xA000 00100</a:t>
            </a:r>
          </a:p>
          <a:p>
            <a:pPr algn="l">
              <a:buNone/>
            </a:pPr>
            <a:r>
              <a:rPr lang="zh-CN" altLang="en-US" sz="2400" dirty="0"/>
              <a:t>其他的异常都指向：</a:t>
            </a:r>
            <a:r>
              <a:rPr lang="en-US" altLang="zh-CN" sz="2400" dirty="0"/>
              <a:t>0x8000 0180</a:t>
            </a:r>
          </a:p>
          <a:p>
            <a:pPr algn="l"/>
            <a:endParaRPr lang="zh-CN" altLang="en-US" sz="2400" dirty="0"/>
          </a:p>
        </p:txBody>
      </p:sp>
      <p:sp>
        <p:nvSpPr>
          <p:cNvPr id="3" name="灯片编号占位符 2"/>
          <p:cNvSpPr>
            <a:spLocks noGrp="1"/>
          </p:cNvSpPr>
          <p:nvPr>
            <p:ph type="sldNum" sz="quarter" idx="12"/>
          </p:nvPr>
        </p:nvSpPr>
        <p:spPr/>
        <p:txBody>
          <a:bodyPr/>
          <a:lstStyle/>
          <a:p>
            <a:fld id="{3CC63E4C-4642-794D-A2FD-70F6B81535F5}" type="slidenum">
              <a:rPr lang="en-US" smtClean="0">
                <a:solidFill>
                  <a:prstClr val="black">
                    <a:tint val="75000"/>
                  </a:prstClr>
                </a:solidFill>
              </a:rPr>
              <a:pPr/>
              <a:t>4</a:t>
            </a:fld>
            <a:endParaRPr lang="en-US" dirty="0">
              <a:solidFill>
                <a:prstClr val="black">
                  <a:tint val="75000"/>
                </a:prstClr>
              </a:solidFill>
            </a:endParaRPr>
          </a:p>
        </p:txBody>
      </p:sp>
    </p:spTree>
    <p:extLst>
      <p:ext uri="{BB962C8B-B14F-4D97-AF65-F5344CB8AC3E}">
        <p14:creationId xmlns:p14="http://schemas.microsoft.com/office/powerpoint/2010/main" val="1855108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Handling Exceptions (2/2)</a:t>
            </a:r>
            <a:endParaRPr lang="en-US" dirty="0"/>
          </a:p>
        </p:txBody>
      </p:sp>
      <p:sp>
        <p:nvSpPr>
          <p:cNvPr id="3" name="Content Placeholder 2"/>
          <p:cNvSpPr>
            <a:spLocks noGrp="1"/>
          </p:cNvSpPr>
          <p:nvPr>
            <p:ph idx="1"/>
          </p:nvPr>
        </p:nvSpPr>
        <p:spPr/>
        <p:txBody>
          <a:bodyPr/>
          <a:lstStyle/>
          <a:p>
            <a:r>
              <a:rPr lang="en-US" dirty="0" smtClean="0"/>
              <a:t>Operating system is also notified</a:t>
            </a:r>
          </a:p>
          <a:p>
            <a:pPr lvl="1"/>
            <a:r>
              <a:rPr lang="en-US" dirty="0" smtClean="0"/>
              <a:t>Can kill program (e.g. </a:t>
            </a:r>
            <a:r>
              <a:rPr lang="en-US" dirty="0" err="1" smtClean="0"/>
              <a:t>segfault</a:t>
            </a:r>
            <a:r>
              <a:rPr lang="en-US" dirty="0" smtClean="0"/>
              <a:t>)</a:t>
            </a:r>
          </a:p>
          <a:p>
            <a:pPr lvl="1"/>
            <a:r>
              <a:rPr lang="en-US" dirty="0" smtClean="0"/>
              <a:t>For I/O device request or </a:t>
            </a:r>
            <a:r>
              <a:rPr lang="en-US" dirty="0" err="1" smtClean="0"/>
              <a:t>syscall</a:t>
            </a:r>
            <a:r>
              <a:rPr lang="en-US" dirty="0" smtClean="0"/>
              <a:t>, often switch to another process in meantime</a:t>
            </a:r>
          </a:p>
          <a:p>
            <a:pPr lvl="2"/>
            <a:r>
              <a:rPr lang="en-US" dirty="0" smtClean="0"/>
              <a:t>This is what happens on a TLB misses and page faults</a:t>
            </a:r>
            <a:endParaRPr lang="en-US" dirty="0"/>
          </a:p>
        </p:txBody>
      </p:sp>
      <p:sp>
        <p:nvSpPr>
          <p:cNvPr id="4" name="灯片编号占位符 3"/>
          <p:cNvSpPr>
            <a:spLocks noGrp="1"/>
          </p:cNvSpPr>
          <p:nvPr>
            <p:ph type="sldNum" sz="quarter" idx="12"/>
          </p:nvPr>
        </p:nvSpPr>
        <p:spPr/>
        <p:txBody>
          <a:bodyPr/>
          <a:lstStyle/>
          <a:p>
            <a:fld id="{3CC63E4C-4642-794D-A2FD-70F6B81535F5}" type="slidenum">
              <a:rPr lang="en-US" smtClean="0">
                <a:solidFill>
                  <a:prstClr val="black">
                    <a:tint val="75000"/>
                  </a:prstClr>
                </a:solidFill>
              </a:rPr>
              <a:pPr/>
              <a:t>5</a:t>
            </a:fld>
            <a:endParaRPr lang="en-US" dirty="0">
              <a:solidFill>
                <a:prstClr val="black">
                  <a:tint val="75000"/>
                </a:prstClr>
              </a:solidFill>
            </a:endParaRPr>
          </a:p>
        </p:txBody>
      </p:sp>
    </p:spTree>
    <p:extLst>
      <p:ext uri="{BB962C8B-B14F-4D97-AF65-F5344CB8AC3E}">
        <p14:creationId xmlns:p14="http://schemas.microsoft.com/office/powerpoint/2010/main" val="3204178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idx="1"/>
          </p:nvPr>
        </p:nvSpPr>
        <p:spPr>
          <a:xfrm>
            <a:off x="457200" y="1600199"/>
            <a:ext cx="8229600" cy="4937760"/>
          </a:xfrm>
        </p:spPr>
        <p:txBody>
          <a:bodyPr/>
          <a:lstStyle/>
          <a:p>
            <a:r>
              <a:rPr lang="en-US" dirty="0" smtClean="0"/>
              <a:t>Re-</a:t>
            </a:r>
            <a:r>
              <a:rPr lang="en-US" dirty="0" err="1" smtClean="0"/>
              <a:t>startable</a:t>
            </a:r>
            <a:r>
              <a:rPr lang="en-US" dirty="0" smtClean="0"/>
              <a:t> </a:t>
            </a:r>
            <a:r>
              <a:rPr lang="en-US" dirty="0"/>
              <a:t>exceptions</a:t>
            </a:r>
          </a:p>
          <a:p>
            <a:pPr lvl="1"/>
            <a:r>
              <a:rPr lang="en-US" dirty="0"/>
              <a:t>Pipeline can flush the instruction</a:t>
            </a:r>
          </a:p>
          <a:p>
            <a:pPr lvl="1"/>
            <a:r>
              <a:rPr lang="en-US" dirty="0"/>
              <a:t>Handler executes, then returns to the instruction</a:t>
            </a:r>
          </a:p>
          <a:p>
            <a:pPr lvl="2"/>
            <a:r>
              <a:rPr lang="en-US" dirty="0" smtClean="0"/>
              <a:t>Re-fetched </a:t>
            </a:r>
            <a:r>
              <a:rPr lang="en-US" dirty="0"/>
              <a:t>and executed from scratch</a:t>
            </a:r>
          </a:p>
          <a:p>
            <a:r>
              <a:rPr lang="en-US" dirty="0" smtClean="0">
                <a:solidFill>
                  <a:srgbClr val="FF0000"/>
                </a:solidFill>
              </a:rPr>
              <a:t>PC+4 </a:t>
            </a:r>
            <a:r>
              <a:rPr lang="en-US" dirty="0">
                <a:solidFill>
                  <a:srgbClr val="FF0000"/>
                </a:solidFill>
              </a:rPr>
              <a:t>saved in EPC register</a:t>
            </a:r>
          </a:p>
          <a:p>
            <a:pPr lvl="1"/>
            <a:r>
              <a:rPr lang="en-US" dirty="0"/>
              <a:t>Identifies causing instruction</a:t>
            </a:r>
          </a:p>
          <a:p>
            <a:pPr lvl="1"/>
            <a:r>
              <a:rPr lang="en-US" dirty="0" smtClean="0"/>
              <a:t>PC+4 because it is the available signal in a pipelined implementation</a:t>
            </a:r>
          </a:p>
          <a:p>
            <a:pPr lvl="2"/>
            <a:r>
              <a:rPr lang="en-US" dirty="0"/>
              <a:t>Handler must </a:t>
            </a:r>
            <a:r>
              <a:rPr lang="en-US" dirty="0" smtClean="0"/>
              <a:t>adjust this value to get right address</a:t>
            </a:r>
            <a:endParaRPr lang="en-AU" dirty="0"/>
          </a:p>
        </p:txBody>
      </p:sp>
      <p:sp>
        <p:nvSpPr>
          <p:cNvPr id="7" name="Title 6"/>
          <p:cNvSpPr>
            <a:spLocks noGrp="1"/>
          </p:cNvSpPr>
          <p:nvPr>
            <p:ph type="title"/>
          </p:nvPr>
        </p:nvSpPr>
        <p:spPr/>
        <p:txBody>
          <a:bodyPr/>
          <a:lstStyle/>
          <a:p>
            <a:r>
              <a:rPr lang="en-US" dirty="0" smtClean="0">
                <a:solidFill>
                  <a:schemeClr val="accent1"/>
                </a:solidFill>
              </a:rPr>
              <a:t>Exception Properties</a:t>
            </a:r>
            <a:endParaRPr lang="en-US" dirty="0">
              <a:solidFill>
                <a:schemeClr val="accent1"/>
              </a:solidFill>
            </a:endParaRPr>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6</a:t>
            </a:fld>
            <a:endParaRPr lang="en-US" dirty="0">
              <a:solidFill>
                <a:prstClr val="black">
                  <a:tint val="75000"/>
                </a:prstClr>
              </a:solidFill>
            </a:endParaRPr>
          </a:p>
        </p:txBody>
      </p:sp>
    </p:spTree>
    <p:extLst>
      <p:ext uri="{BB962C8B-B14F-4D97-AF65-F5344CB8AC3E}">
        <p14:creationId xmlns:p14="http://schemas.microsoft.com/office/powerpoint/2010/main" val="2886954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dirty="0">
                <a:solidFill>
                  <a:schemeClr val="accent1"/>
                </a:solidFill>
              </a:rPr>
              <a:t>Handler Actions</a:t>
            </a:r>
            <a:endParaRPr lang="en-AU" dirty="0">
              <a:solidFill>
                <a:schemeClr val="accent1"/>
              </a:solidFill>
            </a:endParaRPr>
          </a:p>
        </p:txBody>
      </p:sp>
      <p:sp>
        <p:nvSpPr>
          <p:cNvPr id="458755" name="Rectangle 3"/>
          <p:cNvSpPr>
            <a:spLocks noGrp="1" noChangeArrowheads="1"/>
          </p:cNvSpPr>
          <p:nvPr>
            <p:ph idx="1"/>
          </p:nvPr>
        </p:nvSpPr>
        <p:spPr>
          <a:xfrm>
            <a:off x="457200" y="1600199"/>
            <a:ext cx="8229600" cy="4937760"/>
          </a:xfrm>
        </p:spPr>
        <p:txBody>
          <a:bodyPr/>
          <a:lstStyle/>
          <a:p>
            <a:pPr>
              <a:lnSpc>
                <a:spcPct val="90000"/>
              </a:lnSpc>
            </a:pPr>
            <a:r>
              <a:rPr lang="en-US" dirty="0"/>
              <a:t>Read</a:t>
            </a:r>
            <a:r>
              <a:rPr lang="en-US" dirty="0" smtClean="0"/>
              <a:t> Cause register, </a:t>
            </a:r>
            <a:r>
              <a:rPr lang="en-US" dirty="0"/>
              <a:t>and transfer to relevant handler</a:t>
            </a:r>
          </a:p>
          <a:p>
            <a:pPr>
              <a:lnSpc>
                <a:spcPct val="90000"/>
              </a:lnSpc>
            </a:pPr>
            <a:r>
              <a:rPr lang="en-US" dirty="0" smtClean="0"/>
              <a:t>OS determines </a:t>
            </a:r>
            <a:r>
              <a:rPr lang="en-US" dirty="0"/>
              <a:t>action </a:t>
            </a:r>
            <a:r>
              <a:rPr lang="en-US" dirty="0" smtClean="0"/>
              <a:t>required:</a:t>
            </a:r>
            <a:endParaRPr lang="en-US" dirty="0"/>
          </a:p>
          <a:p>
            <a:pPr lvl="1">
              <a:lnSpc>
                <a:spcPct val="90000"/>
              </a:lnSpc>
            </a:pPr>
            <a:r>
              <a:rPr lang="en-US" dirty="0"/>
              <a:t>If </a:t>
            </a:r>
            <a:r>
              <a:rPr lang="en-US" dirty="0" err="1" smtClean="0"/>
              <a:t>restartable</a:t>
            </a:r>
            <a:r>
              <a:rPr lang="en-US" dirty="0" smtClean="0"/>
              <a:t> exception, take </a:t>
            </a:r>
            <a:r>
              <a:rPr lang="en-US" dirty="0"/>
              <a:t>corrective </a:t>
            </a:r>
            <a:r>
              <a:rPr lang="en-US" dirty="0" smtClean="0"/>
              <a:t>action and then use </a:t>
            </a:r>
            <a:r>
              <a:rPr lang="en-US" dirty="0"/>
              <a:t>EPC to return to program</a:t>
            </a:r>
          </a:p>
          <a:p>
            <a:pPr lvl="1">
              <a:lnSpc>
                <a:spcPct val="90000"/>
              </a:lnSpc>
            </a:pPr>
            <a:r>
              <a:rPr lang="en-US" dirty="0" smtClean="0"/>
              <a:t>Otherwise, terminate program and report </a:t>
            </a:r>
            <a:r>
              <a:rPr lang="en-US" dirty="0"/>
              <a:t>error using EPC, </a:t>
            </a:r>
            <a:r>
              <a:rPr lang="en-US" dirty="0" smtClean="0"/>
              <a:t>Cause register, etc.  </a:t>
            </a:r>
            <a:br>
              <a:rPr lang="en-US" dirty="0" smtClean="0"/>
            </a:br>
            <a:r>
              <a:rPr lang="en-US" dirty="0" smtClean="0"/>
              <a:t>(e.g. our best friend the </a:t>
            </a:r>
            <a:r>
              <a:rPr lang="en-US" dirty="0" err="1" smtClean="0"/>
              <a:t>segfault</a:t>
            </a:r>
            <a:r>
              <a:rPr lang="en-US" dirty="0" smtClean="0"/>
              <a:t>)</a:t>
            </a:r>
            <a:endParaRPr lang="en-AU" dirty="0"/>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7</a:t>
            </a:fld>
            <a:endParaRPr lang="en-US" dirty="0">
              <a:solidFill>
                <a:prstClr val="black">
                  <a:tint val="75000"/>
                </a:prstClr>
              </a:solidFill>
            </a:endParaRPr>
          </a:p>
        </p:txBody>
      </p:sp>
    </p:spTree>
    <p:extLst>
      <p:ext uri="{BB962C8B-B14F-4D97-AF65-F5344CB8AC3E}">
        <p14:creationId xmlns:p14="http://schemas.microsoft.com/office/powerpoint/2010/main" val="486485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0242" name="Rectangle 2"/>
          <p:cNvSpPr>
            <a:spLocks noGrp="1" noChangeArrowheads="1"/>
          </p:cNvSpPr>
          <p:nvPr>
            <p:ph type="title"/>
          </p:nvPr>
        </p:nvSpPr>
        <p:spPr/>
        <p:txBody>
          <a:bodyPr/>
          <a:lstStyle/>
          <a:p>
            <a:r>
              <a:rPr lang="en-US" dirty="0" smtClean="0">
                <a:solidFill>
                  <a:schemeClr val="accent1"/>
                </a:solidFill>
              </a:rPr>
              <a:t>I/O Interrupt</a:t>
            </a:r>
            <a:endParaRPr lang="en-US" dirty="0">
              <a:solidFill>
                <a:schemeClr val="accent1"/>
              </a:solidFill>
            </a:endParaRPr>
          </a:p>
        </p:txBody>
      </p:sp>
      <p:sp>
        <p:nvSpPr>
          <p:cNvPr id="3210243" name="Rectangle 3"/>
          <p:cNvSpPr>
            <a:spLocks noGrp="1" noChangeArrowheads="1"/>
          </p:cNvSpPr>
          <p:nvPr>
            <p:ph idx="1"/>
          </p:nvPr>
        </p:nvSpPr>
        <p:spPr>
          <a:xfrm>
            <a:off x="457200" y="1600198"/>
            <a:ext cx="8579420" cy="5257801"/>
          </a:xfrm>
        </p:spPr>
        <p:txBody>
          <a:bodyPr>
            <a:normAutofit fontScale="92500" lnSpcReduction="10000"/>
          </a:bodyPr>
          <a:lstStyle/>
          <a:p>
            <a:r>
              <a:rPr lang="en-US" dirty="0" smtClean="0"/>
              <a:t>An I/O interrupt is like an exception except:</a:t>
            </a:r>
          </a:p>
          <a:p>
            <a:pPr lvl="1"/>
            <a:r>
              <a:rPr lang="en-US" dirty="0" smtClean="0"/>
              <a:t>An I/O interrupt is “asynchronous”</a:t>
            </a:r>
          </a:p>
          <a:p>
            <a:r>
              <a:rPr lang="en-US" dirty="0" smtClean="0"/>
              <a:t>More information needs to be conveyed: </a:t>
            </a:r>
            <a:r>
              <a:rPr lang="en-US" altLang="zh-CN" dirty="0" smtClean="0"/>
              <a:t>the </a:t>
            </a:r>
            <a:r>
              <a:rPr lang="en-US" altLang="zh-CN" dirty="0"/>
              <a:t>interrupt detection hardware must somehow let the OS know who is causing the </a:t>
            </a:r>
            <a:r>
              <a:rPr lang="en-US" altLang="zh-CN" dirty="0" smtClean="0"/>
              <a:t>interrupt; interrupt </a:t>
            </a:r>
            <a:r>
              <a:rPr lang="en-US" altLang="zh-CN" dirty="0"/>
              <a:t>requests needs to be </a:t>
            </a:r>
            <a:r>
              <a:rPr lang="en-US" altLang="zh-CN" dirty="0" smtClean="0"/>
              <a:t>prioritized.</a:t>
            </a:r>
            <a:endParaRPr lang="en-US" dirty="0" smtClean="0"/>
          </a:p>
          <a:p>
            <a:r>
              <a:rPr lang="en-US" dirty="0" smtClean="0"/>
              <a:t>“Asynchronous” with respect to instruction execution:</a:t>
            </a:r>
          </a:p>
          <a:p>
            <a:pPr lvl="1"/>
            <a:r>
              <a:rPr lang="en-US" dirty="0" smtClean="0"/>
              <a:t>I/O interrupt is not associated with any instruction, but it can happen in the middle of any given instruction</a:t>
            </a:r>
          </a:p>
          <a:p>
            <a:pPr lvl="1"/>
            <a:r>
              <a:rPr lang="en-US" i="1" dirty="0" smtClean="0"/>
              <a:t>I/O interrupt does not prevent any instruction from running to completion</a:t>
            </a:r>
            <a:endParaRPr lang="en-US" i="1" dirty="0"/>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8</a:t>
            </a:fld>
            <a:endParaRPr lang="en-US" dirty="0">
              <a:solidFill>
                <a:prstClr val="black">
                  <a:tint val="75000"/>
                </a:prstClr>
              </a:solidFill>
            </a:endParaRPr>
          </a:p>
        </p:txBody>
      </p:sp>
    </p:spTree>
    <p:extLst>
      <p:ext uri="{BB962C8B-B14F-4D97-AF65-F5344CB8AC3E}">
        <p14:creationId xmlns:p14="http://schemas.microsoft.com/office/powerpoint/2010/main" val="256237874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4338" name="Rectangle 2"/>
          <p:cNvSpPr>
            <a:spLocks noGrp="1" noChangeArrowheads="1"/>
          </p:cNvSpPr>
          <p:nvPr>
            <p:ph type="title"/>
          </p:nvPr>
        </p:nvSpPr>
        <p:spPr/>
        <p:txBody>
          <a:bodyPr/>
          <a:lstStyle/>
          <a:p>
            <a:r>
              <a:rPr lang="en-US" dirty="0" smtClean="0">
                <a:solidFill>
                  <a:schemeClr val="accent1"/>
                </a:solidFill>
              </a:rPr>
              <a:t>Interrupt-Driven Data Transfer</a:t>
            </a:r>
            <a:endParaRPr lang="en-US" dirty="0">
              <a:solidFill>
                <a:schemeClr val="accent1"/>
              </a:solidFill>
            </a:endParaRPr>
          </a:p>
        </p:txBody>
      </p:sp>
      <p:grpSp>
        <p:nvGrpSpPr>
          <p:cNvPr id="2" name="Group 3"/>
          <p:cNvGrpSpPr>
            <a:grpSpLocks/>
          </p:cNvGrpSpPr>
          <p:nvPr/>
        </p:nvGrpSpPr>
        <p:grpSpPr bwMode="auto">
          <a:xfrm>
            <a:off x="2095500" y="1803401"/>
            <a:ext cx="2006600" cy="795338"/>
            <a:chOff x="1320" y="1136"/>
            <a:chExt cx="1264" cy="501"/>
          </a:xfrm>
        </p:grpSpPr>
        <p:sp>
          <p:nvSpPr>
            <p:cNvPr id="3214340" name="Line 4"/>
            <p:cNvSpPr>
              <a:spLocks noChangeShapeType="1"/>
            </p:cNvSpPr>
            <p:nvPr/>
          </p:nvSpPr>
          <p:spPr bwMode="auto">
            <a:xfrm>
              <a:off x="1976" y="1584"/>
              <a:ext cx="608" cy="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41" name="Rectangle 5"/>
            <p:cNvSpPr>
              <a:spLocks noChangeArrowheads="1"/>
            </p:cNvSpPr>
            <p:nvPr/>
          </p:nvSpPr>
          <p:spPr bwMode="auto">
            <a:xfrm>
              <a:off x="1320" y="1136"/>
              <a:ext cx="889" cy="501"/>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a:solidFill>
                    <a:prstClr val="black"/>
                  </a:solidFill>
                  <a:latin typeface="18 VAG Rounded Light   02390"/>
                  <a:ea typeface="+mn-ea"/>
                </a:rPr>
                <a:t>(1) I/O</a:t>
              </a:r>
            </a:p>
            <a:p>
              <a:pPr algn="l" defTabSz="457200" fontAlgn="auto">
                <a:lnSpc>
                  <a:spcPct val="85000"/>
                </a:lnSpc>
                <a:spcBef>
                  <a:spcPts val="0"/>
                </a:spcBef>
                <a:spcAft>
                  <a:spcPts val="0"/>
                </a:spcAft>
              </a:pPr>
              <a:r>
                <a:rPr lang="en-US" sz="2800" b="0">
                  <a:solidFill>
                    <a:prstClr val="black"/>
                  </a:solidFill>
                  <a:latin typeface="18 VAG Rounded Light   02390"/>
                  <a:ea typeface="+mn-ea"/>
                </a:rPr>
                <a:t>interrupt</a:t>
              </a:r>
            </a:p>
          </p:txBody>
        </p:sp>
      </p:grpSp>
      <p:grpSp>
        <p:nvGrpSpPr>
          <p:cNvPr id="3" name="Group 6"/>
          <p:cNvGrpSpPr>
            <a:grpSpLocks/>
          </p:cNvGrpSpPr>
          <p:nvPr/>
        </p:nvGrpSpPr>
        <p:grpSpPr bwMode="auto">
          <a:xfrm>
            <a:off x="1485900" y="2527300"/>
            <a:ext cx="2628900" cy="836613"/>
            <a:chOff x="936" y="1592"/>
            <a:chExt cx="1656" cy="527"/>
          </a:xfrm>
        </p:grpSpPr>
        <p:sp>
          <p:nvSpPr>
            <p:cNvPr id="3214343" name="Line 7"/>
            <p:cNvSpPr>
              <a:spLocks noChangeShapeType="1"/>
            </p:cNvSpPr>
            <p:nvPr/>
          </p:nvSpPr>
          <p:spPr bwMode="auto">
            <a:xfrm flipH="1">
              <a:off x="1816" y="1592"/>
              <a:ext cx="776" cy="264"/>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44" name="Rectangle 8"/>
            <p:cNvSpPr>
              <a:spLocks noChangeArrowheads="1"/>
            </p:cNvSpPr>
            <p:nvPr/>
          </p:nvSpPr>
          <p:spPr bwMode="auto">
            <a:xfrm>
              <a:off x="936" y="1856"/>
              <a:ext cx="1264" cy="263"/>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dirty="0">
                  <a:ln>
                    <a:solidFill>
                      <a:srgbClr val="FF0000"/>
                    </a:solidFill>
                  </a:ln>
                  <a:solidFill>
                    <a:prstClr val="black"/>
                  </a:solidFill>
                  <a:latin typeface="18 VAG Rounded Light   02390"/>
                  <a:ea typeface="+mn-ea"/>
                </a:rPr>
                <a:t>(2) save PC</a:t>
              </a:r>
            </a:p>
          </p:txBody>
        </p:sp>
      </p:grpSp>
      <p:sp>
        <p:nvSpPr>
          <p:cNvPr id="3214345" name="Rectangle 9"/>
          <p:cNvSpPr>
            <a:spLocks noChangeArrowheads="1"/>
          </p:cNvSpPr>
          <p:nvPr/>
        </p:nvSpPr>
        <p:spPr bwMode="auto">
          <a:xfrm>
            <a:off x="4038600" y="1143000"/>
            <a:ext cx="1451782" cy="428322"/>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defTabSz="457200" fontAlgn="auto">
              <a:lnSpc>
                <a:spcPct val="85000"/>
              </a:lnSpc>
              <a:spcBef>
                <a:spcPts val="0"/>
              </a:spcBef>
              <a:spcAft>
                <a:spcPts val="0"/>
              </a:spcAft>
            </a:pPr>
            <a:r>
              <a:rPr lang="en-US" sz="2800" dirty="0">
                <a:solidFill>
                  <a:prstClr val="black"/>
                </a:solidFill>
                <a:latin typeface="18 VAG Rounded Light   02390"/>
                <a:ea typeface="+mn-ea"/>
              </a:rPr>
              <a:t>Memory</a:t>
            </a:r>
          </a:p>
        </p:txBody>
      </p:sp>
      <p:grpSp>
        <p:nvGrpSpPr>
          <p:cNvPr id="4" name="Group 10"/>
          <p:cNvGrpSpPr>
            <a:grpSpLocks/>
          </p:cNvGrpSpPr>
          <p:nvPr/>
        </p:nvGrpSpPr>
        <p:grpSpPr bwMode="auto">
          <a:xfrm>
            <a:off x="3879850" y="2819400"/>
            <a:ext cx="215900" cy="234950"/>
            <a:chOff x="2444" y="1776"/>
            <a:chExt cx="136" cy="148"/>
          </a:xfrm>
        </p:grpSpPr>
        <p:sp>
          <p:nvSpPr>
            <p:cNvPr id="3214347" name="Line 11"/>
            <p:cNvSpPr>
              <a:spLocks noChangeShapeType="1"/>
            </p:cNvSpPr>
            <p:nvPr/>
          </p:nvSpPr>
          <p:spPr bwMode="auto">
            <a:xfrm flipH="1">
              <a:off x="2448" y="1776"/>
              <a:ext cx="128" cy="64"/>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48" name="Line 12"/>
            <p:cNvSpPr>
              <a:spLocks noChangeShapeType="1"/>
            </p:cNvSpPr>
            <p:nvPr/>
          </p:nvSpPr>
          <p:spPr bwMode="auto">
            <a:xfrm>
              <a:off x="2444" y="1868"/>
              <a:ext cx="136" cy="56"/>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grpSp>
      <p:grpSp>
        <p:nvGrpSpPr>
          <p:cNvPr id="5" name="Group 13"/>
          <p:cNvGrpSpPr>
            <a:grpSpLocks/>
          </p:cNvGrpSpPr>
          <p:nvPr/>
        </p:nvGrpSpPr>
        <p:grpSpPr bwMode="auto">
          <a:xfrm>
            <a:off x="3810000" y="1695450"/>
            <a:ext cx="3468688" cy="4781550"/>
            <a:chOff x="2400" y="1068"/>
            <a:chExt cx="2185" cy="3012"/>
          </a:xfrm>
        </p:grpSpPr>
        <p:grpSp>
          <p:nvGrpSpPr>
            <p:cNvPr id="6" name="Group 14"/>
            <p:cNvGrpSpPr>
              <a:grpSpLocks/>
            </p:cNvGrpSpPr>
            <p:nvPr/>
          </p:nvGrpSpPr>
          <p:grpSpPr bwMode="auto">
            <a:xfrm>
              <a:off x="2400" y="1068"/>
              <a:ext cx="2073" cy="3012"/>
              <a:chOff x="2400" y="1068"/>
              <a:chExt cx="2073" cy="3012"/>
            </a:xfrm>
          </p:grpSpPr>
          <p:sp>
            <p:nvSpPr>
              <p:cNvPr id="3214351" name="Line 15"/>
              <p:cNvSpPr>
                <a:spLocks noChangeShapeType="1"/>
              </p:cNvSpPr>
              <p:nvPr/>
            </p:nvSpPr>
            <p:spPr bwMode="auto">
              <a:xfrm>
                <a:off x="2584" y="1080"/>
                <a:ext cx="0" cy="300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52" name="Line 16"/>
              <p:cNvSpPr>
                <a:spLocks noChangeShapeType="1"/>
              </p:cNvSpPr>
              <p:nvPr/>
            </p:nvSpPr>
            <p:spPr bwMode="auto">
              <a:xfrm>
                <a:off x="3360" y="1088"/>
                <a:ext cx="0" cy="2944"/>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53" name="Line 17"/>
              <p:cNvSpPr>
                <a:spLocks noChangeShapeType="1"/>
              </p:cNvSpPr>
              <p:nvPr/>
            </p:nvSpPr>
            <p:spPr bwMode="auto">
              <a:xfrm>
                <a:off x="2428" y="1068"/>
                <a:ext cx="152" cy="12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54" name="Line 18"/>
              <p:cNvSpPr>
                <a:spLocks noChangeShapeType="1"/>
              </p:cNvSpPr>
              <p:nvPr/>
            </p:nvSpPr>
            <p:spPr bwMode="auto">
              <a:xfrm flipH="1">
                <a:off x="2400" y="1296"/>
                <a:ext cx="144" cy="64"/>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55" name="Line 19"/>
              <p:cNvSpPr>
                <a:spLocks noChangeShapeType="1"/>
              </p:cNvSpPr>
              <p:nvPr/>
            </p:nvSpPr>
            <p:spPr bwMode="auto">
              <a:xfrm>
                <a:off x="2404" y="1368"/>
                <a:ext cx="136" cy="48"/>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56" name="Rectangle 20"/>
              <p:cNvSpPr>
                <a:spLocks noChangeArrowheads="1"/>
              </p:cNvSpPr>
              <p:nvPr/>
            </p:nvSpPr>
            <p:spPr bwMode="auto">
              <a:xfrm>
                <a:off x="2736" y="1104"/>
                <a:ext cx="470" cy="962"/>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dirty="0">
                    <a:solidFill>
                      <a:prstClr val="black"/>
                    </a:solidFill>
                    <a:latin typeface="18 VAG Rounded Light   02390"/>
                    <a:ea typeface="+mn-ea"/>
                  </a:rPr>
                  <a:t>add</a:t>
                </a:r>
              </a:p>
              <a:p>
                <a:pPr algn="l" defTabSz="457200" fontAlgn="auto">
                  <a:lnSpc>
                    <a:spcPct val="85000"/>
                  </a:lnSpc>
                  <a:spcBef>
                    <a:spcPts val="0"/>
                  </a:spcBef>
                  <a:spcAft>
                    <a:spcPts val="0"/>
                  </a:spcAft>
                </a:pPr>
                <a:r>
                  <a:rPr lang="en-US" sz="2800" b="0" dirty="0">
                    <a:solidFill>
                      <a:prstClr val="black"/>
                    </a:solidFill>
                    <a:latin typeface="18 VAG Rounded Light   02390"/>
                    <a:ea typeface="+mn-ea"/>
                  </a:rPr>
                  <a:t>sub</a:t>
                </a:r>
              </a:p>
              <a:p>
                <a:pPr algn="l" defTabSz="457200" fontAlgn="auto">
                  <a:lnSpc>
                    <a:spcPct val="85000"/>
                  </a:lnSpc>
                  <a:spcBef>
                    <a:spcPts val="0"/>
                  </a:spcBef>
                  <a:spcAft>
                    <a:spcPts val="0"/>
                  </a:spcAft>
                </a:pPr>
                <a:r>
                  <a:rPr lang="en-US" sz="2800" b="0" dirty="0">
                    <a:solidFill>
                      <a:prstClr val="black"/>
                    </a:solidFill>
                    <a:latin typeface="18 VAG Rounded Light   02390"/>
                    <a:ea typeface="+mn-ea"/>
                  </a:rPr>
                  <a:t>and</a:t>
                </a:r>
              </a:p>
              <a:p>
                <a:pPr algn="l" defTabSz="457200" fontAlgn="auto">
                  <a:lnSpc>
                    <a:spcPct val="85000"/>
                  </a:lnSpc>
                  <a:spcBef>
                    <a:spcPts val="0"/>
                  </a:spcBef>
                  <a:spcAft>
                    <a:spcPts val="0"/>
                  </a:spcAft>
                </a:pPr>
                <a:r>
                  <a:rPr lang="en-US" sz="2800" b="0" dirty="0">
                    <a:solidFill>
                      <a:prstClr val="black"/>
                    </a:solidFill>
                    <a:latin typeface="18 VAG Rounded Light   02390"/>
                    <a:ea typeface="+mn-ea"/>
                  </a:rPr>
                  <a:t>or</a:t>
                </a:r>
              </a:p>
            </p:txBody>
          </p:sp>
          <p:sp>
            <p:nvSpPr>
              <p:cNvPr id="3214357" name="Rectangle 21"/>
              <p:cNvSpPr>
                <a:spLocks noChangeArrowheads="1"/>
              </p:cNvSpPr>
              <p:nvPr/>
            </p:nvSpPr>
            <p:spPr bwMode="auto">
              <a:xfrm>
                <a:off x="3528" y="1376"/>
                <a:ext cx="945" cy="501"/>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a:solidFill>
                      <a:prstClr val="black"/>
                    </a:solidFill>
                    <a:latin typeface="18 VAG Rounded Light   02390"/>
                    <a:ea typeface="+mn-ea"/>
                  </a:rPr>
                  <a:t>user</a:t>
                </a:r>
              </a:p>
              <a:p>
                <a:pPr algn="l" defTabSz="457200" fontAlgn="auto">
                  <a:lnSpc>
                    <a:spcPct val="85000"/>
                  </a:lnSpc>
                  <a:spcBef>
                    <a:spcPts val="0"/>
                  </a:spcBef>
                  <a:spcAft>
                    <a:spcPts val="0"/>
                  </a:spcAft>
                </a:pPr>
                <a:r>
                  <a:rPr lang="en-US" sz="2800" b="0">
                    <a:solidFill>
                      <a:prstClr val="black"/>
                    </a:solidFill>
                    <a:latin typeface="18 VAG Rounded Light   02390"/>
                    <a:ea typeface="+mn-ea"/>
                  </a:rPr>
                  <a:t>program</a:t>
                </a:r>
              </a:p>
            </p:txBody>
          </p:sp>
          <p:sp>
            <p:nvSpPr>
              <p:cNvPr id="3214358" name="Line 22"/>
              <p:cNvSpPr>
                <a:spLocks noChangeShapeType="1"/>
              </p:cNvSpPr>
              <p:nvPr/>
            </p:nvSpPr>
            <p:spPr bwMode="auto">
              <a:xfrm>
                <a:off x="2592" y="1344"/>
                <a:ext cx="760"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59" name="Line 23"/>
              <p:cNvSpPr>
                <a:spLocks noChangeShapeType="1"/>
              </p:cNvSpPr>
              <p:nvPr/>
            </p:nvSpPr>
            <p:spPr bwMode="auto">
              <a:xfrm>
                <a:off x="2600" y="1120"/>
                <a:ext cx="752"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60" name="Line 24"/>
              <p:cNvSpPr>
                <a:spLocks noChangeShapeType="1"/>
              </p:cNvSpPr>
              <p:nvPr/>
            </p:nvSpPr>
            <p:spPr bwMode="auto">
              <a:xfrm>
                <a:off x="2592" y="1584"/>
                <a:ext cx="760"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61" name="Line 25"/>
              <p:cNvSpPr>
                <a:spLocks noChangeShapeType="1"/>
              </p:cNvSpPr>
              <p:nvPr/>
            </p:nvSpPr>
            <p:spPr bwMode="auto">
              <a:xfrm>
                <a:off x="2592" y="2064"/>
                <a:ext cx="760"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62" name="Line 26"/>
              <p:cNvSpPr>
                <a:spLocks noChangeShapeType="1"/>
              </p:cNvSpPr>
              <p:nvPr/>
            </p:nvSpPr>
            <p:spPr bwMode="auto">
              <a:xfrm>
                <a:off x="2576" y="1848"/>
                <a:ext cx="776"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63" name="Line 27"/>
              <p:cNvSpPr>
                <a:spLocks noChangeShapeType="1"/>
              </p:cNvSpPr>
              <p:nvPr/>
            </p:nvSpPr>
            <p:spPr bwMode="auto">
              <a:xfrm>
                <a:off x="3380" y="1124"/>
                <a:ext cx="144" cy="224"/>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64" name="Line 28"/>
              <p:cNvSpPr>
                <a:spLocks noChangeShapeType="1"/>
              </p:cNvSpPr>
              <p:nvPr/>
            </p:nvSpPr>
            <p:spPr bwMode="auto">
              <a:xfrm flipV="1">
                <a:off x="3384" y="1856"/>
                <a:ext cx="136" cy="20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grpSp>
        <p:sp>
          <p:nvSpPr>
            <p:cNvPr id="3214365" name="Rectangle 29"/>
            <p:cNvSpPr>
              <a:spLocks noChangeArrowheads="1"/>
            </p:cNvSpPr>
            <p:nvPr/>
          </p:nvSpPr>
          <p:spPr bwMode="auto">
            <a:xfrm>
              <a:off x="2664" y="2880"/>
              <a:ext cx="623" cy="955"/>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dirty="0">
                  <a:solidFill>
                    <a:prstClr val="black"/>
                  </a:solidFill>
                  <a:latin typeface="18 VAG Rounded Light   02390"/>
                  <a:ea typeface="+mn-ea"/>
                </a:rPr>
                <a:t>read</a:t>
              </a:r>
            </a:p>
            <a:p>
              <a:pPr algn="l" defTabSz="457200" fontAlgn="auto">
                <a:lnSpc>
                  <a:spcPct val="85000"/>
                </a:lnSpc>
                <a:spcBef>
                  <a:spcPts val="0"/>
                </a:spcBef>
                <a:spcAft>
                  <a:spcPts val="0"/>
                </a:spcAft>
              </a:pPr>
              <a:r>
                <a:rPr lang="en-US" sz="2800" b="0" dirty="0">
                  <a:solidFill>
                    <a:prstClr val="black"/>
                  </a:solidFill>
                  <a:latin typeface="18 VAG Rounded Light   02390"/>
                  <a:ea typeface="+mn-ea"/>
                </a:rPr>
                <a:t>store</a:t>
              </a:r>
            </a:p>
            <a:p>
              <a:pPr algn="l" defTabSz="457200" fontAlgn="auto">
                <a:lnSpc>
                  <a:spcPct val="85000"/>
                </a:lnSpc>
                <a:spcBef>
                  <a:spcPts val="0"/>
                </a:spcBef>
                <a:spcAft>
                  <a:spcPts val="0"/>
                </a:spcAft>
              </a:pPr>
              <a:r>
                <a:rPr lang="en-US" sz="2800" b="0" dirty="0">
                  <a:solidFill>
                    <a:prstClr val="black"/>
                  </a:solidFill>
                  <a:latin typeface="18 VAG Rounded Light   02390"/>
                  <a:ea typeface="+mn-ea"/>
                </a:rPr>
                <a:t>...</a:t>
              </a:r>
            </a:p>
            <a:p>
              <a:pPr algn="l" defTabSz="457200" fontAlgn="auto">
                <a:lnSpc>
                  <a:spcPct val="85000"/>
                </a:lnSpc>
                <a:spcBef>
                  <a:spcPts val="0"/>
                </a:spcBef>
                <a:spcAft>
                  <a:spcPts val="0"/>
                </a:spcAft>
              </a:pPr>
              <a:r>
                <a:rPr lang="en-US" altLang="zh-CN" sz="2800" b="0" dirty="0" err="1" smtClean="0">
                  <a:solidFill>
                    <a:srgbClr val="FF0000"/>
                  </a:solidFill>
                  <a:latin typeface="18 VAG Rounded Light   02390"/>
                  <a:ea typeface="+mn-ea"/>
                </a:rPr>
                <a:t>eret</a:t>
              </a:r>
              <a:endParaRPr lang="en-US" sz="2800" b="0" dirty="0">
                <a:solidFill>
                  <a:srgbClr val="FF0000"/>
                </a:solidFill>
                <a:latin typeface="18 VAG Rounded Light   02390"/>
                <a:ea typeface="+mn-ea"/>
              </a:endParaRPr>
            </a:p>
          </p:txBody>
        </p:sp>
        <p:sp>
          <p:nvSpPr>
            <p:cNvPr id="3214366" name="Line 30"/>
            <p:cNvSpPr>
              <a:spLocks noChangeShapeType="1"/>
            </p:cNvSpPr>
            <p:nvPr/>
          </p:nvSpPr>
          <p:spPr bwMode="auto">
            <a:xfrm>
              <a:off x="2592" y="2912"/>
              <a:ext cx="760"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67" name="Line 31"/>
            <p:cNvSpPr>
              <a:spLocks noChangeShapeType="1"/>
            </p:cNvSpPr>
            <p:nvPr/>
          </p:nvSpPr>
          <p:spPr bwMode="auto">
            <a:xfrm>
              <a:off x="2592" y="3584"/>
              <a:ext cx="752"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68" name="Line 32"/>
            <p:cNvSpPr>
              <a:spLocks noChangeShapeType="1"/>
            </p:cNvSpPr>
            <p:nvPr/>
          </p:nvSpPr>
          <p:spPr bwMode="auto">
            <a:xfrm>
              <a:off x="2584" y="3872"/>
              <a:ext cx="752"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69" name="Line 33"/>
            <p:cNvSpPr>
              <a:spLocks noChangeShapeType="1"/>
            </p:cNvSpPr>
            <p:nvPr/>
          </p:nvSpPr>
          <p:spPr bwMode="auto">
            <a:xfrm>
              <a:off x="2600" y="3152"/>
              <a:ext cx="752"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70" name="Line 34"/>
            <p:cNvSpPr>
              <a:spLocks noChangeShapeType="1"/>
            </p:cNvSpPr>
            <p:nvPr/>
          </p:nvSpPr>
          <p:spPr bwMode="auto">
            <a:xfrm>
              <a:off x="2592" y="3392"/>
              <a:ext cx="768"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71" name="Rectangle 35"/>
            <p:cNvSpPr>
              <a:spLocks noChangeArrowheads="1"/>
            </p:cNvSpPr>
            <p:nvPr/>
          </p:nvSpPr>
          <p:spPr bwMode="auto">
            <a:xfrm>
              <a:off x="3696" y="2976"/>
              <a:ext cx="889" cy="731"/>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a:solidFill>
                    <a:prstClr val="black"/>
                  </a:solidFill>
                  <a:latin typeface="18 VAG Rounded Light   02390"/>
                  <a:ea typeface="+mn-ea"/>
                </a:rPr>
                <a:t>interrupt</a:t>
              </a:r>
            </a:p>
            <a:p>
              <a:pPr algn="l" defTabSz="457200" fontAlgn="auto">
                <a:lnSpc>
                  <a:spcPct val="85000"/>
                </a:lnSpc>
                <a:spcBef>
                  <a:spcPts val="0"/>
                </a:spcBef>
                <a:spcAft>
                  <a:spcPts val="0"/>
                </a:spcAft>
              </a:pPr>
              <a:r>
                <a:rPr lang="en-US" sz="2800" b="0">
                  <a:solidFill>
                    <a:prstClr val="black"/>
                  </a:solidFill>
                  <a:latin typeface="18 VAG Rounded Light   02390"/>
                  <a:ea typeface="+mn-ea"/>
                </a:rPr>
                <a:t>service</a:t>
              </a:r>
            </a:p>
            <a:p>
              <a:pPr algn="l" defTabSz="457200" fontAlgn="auto">
                <a:lnSpc>
                  <a:spcPct val="85000"/>
                </a:lnSpc>
                <a:spcBef>
                  <a:spcPts val="0"/>
                </a:spcBef>
                <a:spcAft>
                  <a:spcPts val="0"/>
                </a:spcAft>
              </a:pPr>
              <a:r>
                <a:rPr lang="en-US" sz="2800" b="0">
                  <a:solidFill>
                    <a:prstClr val="black"/>
                  </a:solidFill>
                  <a:latin typeface="18 VAG Rounded Light   02390"/>
                  <a:ea typeface="+mn-ea"/>
                </a:rPr>
                <a:t>routine</a:t>
              </a:r>
            </a:p>
          </p:txBody>
        </p:sp>
        <p:sp>
          <p:nvSpPr>
            <p:cNvPr id="3214372" name="Line 36"/>
            <p:cNvSpPr>
              <a:spLocks noChangeShapeType="1"/>
            </p:cNvSpPr>
            <p:nvPr/>
          </p:nvSpPr>
          <p:spPr bwMode="auto">
            <a:xfrm>
              <a:off x="3384" y="2912"/>
              <a:ext cx="248" cy="88"/>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73" name="Line 37"/>
            <p:cNvSpPr>
              <a:spLocks noChangeShapeType="1"/>
            </p:cNvSpPr>
            <p:nvPr/>
          </p:nvSpPr>
          <p:spPr bwMode="auto">
            <a:xfrm flipV="1">
              <a:off x="3384" y="3680"/>
              <a:ext cx="240" cy="20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grpSp>
      <p:grpSp>
        <p:nvGrpSpPr>
          <p:cNvPr id="7" name="Group 38"/>
          <p:cNvGrpSpPr>
            <a:grpSpLocks/>
          </p:cNvGrpSpPr>
          <p:nvPr/>
        </p:nvGrpSpPr>
        <p:grpSpPr bwMode="auto">
          <a:xfrm>
            <a:off x="1333500" y="3403601"/>
            <a:ext cx="2781300" cy="1465263"/>
            <a:chOff x="840" y="2144"/>
            <a:chExt cx="1752" cy="923"/>
          </a:xfrm>
        </p:grpSpPr>
        <p:sp>
          <p:nvSpPr>
            <p:cNvPr id="3214375" name="Line 39"/>
            <p:cNvSpPr>
              <a:spLocks noChangeShapeType="1"/>
            </p:cNvSpPr>
            <p:nvPr/>
          </p:nvSpPr>
          <p:spPr bwMode="auto">
            <a:xfrm>
              <a:off x="1606" y="2144"/>
              <a:ext cx="2" cy="256"/>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76" name="Rectangle 40"/>
            <p:cNvSpPr>
              <a:spLocks noChangeArrowheads="1"/>
            </p:cNvSpPr>
            <p:nvPr/>
          </p:nvSpPr>
          <p:spPr bwMode="auto">
            <a:xfrm>
              <a:off x="840" y="2336"/>
              <a:ext cx="1656" cy="731"/>
            </a:xfrm>
            <a:prstGeom prst="rect">
              <a:avLst/>
            </a:prstGeom>
            <a:noFill/>
            <a:ln w="12700">
              <a:noFill/>
              <a:miter lim="800000"/>
              <a:headEnd/>
              <a:tailEnd/>
            </a:ln>
            <a:effectLst/>
          </p:spPr>
          <p:txBody>
            <a:bodyPr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a:solidFill>
                    <a:prstClr val="black"/>
                  </a:solidFill>
                  <a:latin typeface="18 VAG Rounded Light   02390"/>
                  <a:ea typeface="+mn-ea"/>
                </a:rPr>
                <a:t>(3) jump to interrupt</a:t>
              </a:r>
            </a:p>
            <a:p>
              <a:pPr algn="l" defTabSz="457200" fontAlgn="auto">
                <a:lnSpc>
                  <a:spcPct val="85000"/>
                </a:lnSpc>
                <a:spcBef>
                  <a:spcPts val="0"/>
                </a:spcBef>
                <a:spcAft>
                  <a:spcPts val="0"/>
                </a:spcAft>
              </a:pPr>
              <a:r>
                <a:rPr lang="en-US" sz="2800" b="0">
                  <a:solidFill>
                    <a:prstClr val="black"/>
                  </a:solidFill>
                  <a:latin typeface="18 VAG Rounded Light   02390"/>
                  <a:ea typeface="+mn-ea"/>
                </a:rPr>
                <a:t>service routine</a:t>
              </a:r>
            </a:p>
          </p:txBody>
        </p:sp>
        <p:sp>
          <p:nvSpPr>
            <p:cNvPr id="3214377" name="Line 41"/>
            <p:cNvSpPr>
              <a:spLocks noChangeShapeType="1"/>
            </p:cNvSpPr>
            <p:nvPr/>
          </p:nvSpPr>
          <p:spPr bwMode="auto">
            <a:xfrm>
              <a:off x="2016" y="2736"/>
              <a:ext cx="576" cy="16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grpSp>
      <p:sp>
        <p:nvSpPr>
          <p:cNvPr id="3214378" name="Rectangle 42"/>
          <p:cNvSpPr>
            <a:spLocks noChangeArrowheads="1"/>
          </p:cNvSpPr>
          <p:nvPr/>
        </p:nvSpPr>
        <p:spPr bwMode="auto">
          <a:xfrm>
            <a:off x="1371600" y="5257800"/>
            <a:ext cx="1981200" cy="794576"/>
          </a:xfrm>
          <a:prstGeom prst="rect">
            <a:avLst/>
          </a:prstGeom>
          <a:noFill/>
          <a:ln w="38100">
            <a:noFill/>
            <a:miter lim="800000"/>
            <a:headEnd/>
            <a:tailEnd/>
          </a:ln>
          <a:effectLst/>
        </p:spPr>
        <p:txBody>
          <a:bodyPr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a:solidFill>
                  <a:prstClr val="black"/>
                </a:solidFill>
                <a:latin typeface="18 VAG Rounded Light   02390"/>
                <a:ea typeface="+mn-ea"/>
              </a:rPr>
              <a:t>(4) perform transfer</a:t>
            </a:r>
          </a:p>
        </p:txBody>
      </p:sp>
      <p:grpSp>
        <p:nvGrpSpPr>
          <p:cNvPr id="8" name="Group 43"/>
          <p:cNvGrpSpPr>
            <a:grpSpLocks/>
          </p:cNvGrpSpPr>
          <p:nvPr/>
        </p:nvGrpSpPr>
        <p:grpSpPr bwMode="auto">
          <a:xfrm>
            <a:off x="2971800" y="2590800"/>
            <a:ext cx="1104900" cy="3556000"/>
            <a:chOff x="1872" y="1632"/>
            <a:chExt cx="696" cy="2240"/>
          </a:xfrm>
        </p:grpSpPr>
        <p:grpSp>
          <p:nvGrpSpPr>
            <p:cNvPr id="9" name="Group 44"/>
            <p:cNvGrpSpPr>
              <a:grpSpLocks/>
            </p:cNvGrpSpPr>
            <p:nvPr/>
          </p:nvGrpSpPr>
          <p:grpSpPr bwMode="auto">
            <a:xfrm>
              <a:off x="2248" y="1632"/>
              <a:ext cx="320" cy="2240"/>
              <a:chOff x="2248" y="1728"/>
              <a:chExt cx="320" cy="2240"/>
            </a:xfrm>
          </p:grpSpPr>
          <p:sp>
            <p:nvSpPr>
              <p:cNvPr id="3214381" name="Line 45"/>
              <p:cNvSpPr>
                <a:spLocks noChangeShapeType="1"/>
              </p:cNvSpPr>
              <p:nvPr/>
            </p:nvSpPr>
            <p:spPr bwMode="auto">
              <a:xfrm flipH="1" flipV="1">
                <a:off x="2256" y="3768"/>
                <a:ext cx="312" cy="200"/>
              </a:xfrm>
              <a:prstGeom prst="line">
                <a:avLst/>
              </a:prstGeom>
              <a:noFill/>
              <a:ln w="38100">
                <a:solidFill>
                  <a:schemeClr val="accent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82" name="Line 46"/>
              <p:cNvSpPr>
                <a:spLocks noChangeShapeType="1"/>
              </p:cNvSpPr>
              <p:nvPr/>
            </p:nvSpPr>
            <p:spPr bwMode="auto">
              <a:xfrm flipV="1">
                <a:off x="2248" y="1944"/>
                <a:ext cx="0" cy="1824"/>
              </a:xfrm>
              <a:prstGeom prst="line">
                <a:avLst/>
              </a:prstGeom>
              <a:noFill/>
              <a:ln w="38100">
                <a:solidFill>
                  <a:schemeClr val="accent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83" name="Line 47"/>
              <p:cNvSpPr>
                <a:spLocks noChangeShapeType="1"/>
              </p:cNvSpPr>
              <p:nvPr/>
            </p:nvSpPr>
            <p:spPr bwMode="auto">
              <a:xfrm flipV="1">
                <a:off x="2264" y="1728"/>
                <a:ext cx="288" cy="208"/>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grpSp>
        <p:sp>
          <p:nvSpPr>
            <p:cNvPr id="3214384" name="Rectangle 48"/>
            <p:cNvSpPr>
              <a:spLocks noChangeArrowheads="1"/>
            </p:cNvSpPr>
            <p:nvPr/>
          </p:nvSpPr>
          <p:spPr bwMode="auto">
            <a:xfrm>
              <a:off x="1872" y="2976"/>
              <a:ext cx="311" cy="270"/>
            </a:xfrm>
            <a:prstGeom prst="rect">
              <a:avLst/>
            </a:prstGeom>
            <a:noFill/>
            <a:ln w="38100">
              <a:noFill/>
              <a:miter lim="800000"/>
              <a:headEnd/>
              <a:tailEnd/>
            </a:ln>
            <a:effectLst/>
          </p:spPr>
          <p:txBody>
            <a:bodyPr wrap="none"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a:solidFill>
                    <a:prstClr val="black"/>
                  </a:solidFill>
                  <a:latin typeface="18 VAG Rounded Light   02390"/>
                  <a:ea typeface="+mn-ea"/>
                </a:rPr>
                <a:t>(5)</a:t>
              </a:r>
            </a:p>
          </p:txBody>
        </p:sp>
      </p:grpSp>
      <p:sp>
        <p:nvSpPr>
          <p:cNvPr id="53" name="Slide Number Placeholder 52"/>
          <p:cNvSpPr>
            <a:spLocks noGrp="1"/>
          </p:cNvSpPr>
          <p:nvPr>
            <p:ph type="sldNum" sz="quarter" idx="12"/>
          </p:nvPr>
        </p:nvSpPr>
        <p:spPr/>
        <p:txBody>
          <a:bodyPr/>
          <a:lstStyle/>
          <a:p>
            <a:fld id="{3CC63E4C-4642-794D-A2FD-70F6B81535F5}" type="slidenum">
              <a:rPr lang="en-US" smtClean="0">
                <a:solidFill>
                  <a:prstClr val="black">
                    <a:tint val="75000"/>
                  </a:prstClr>
                </a:solidFill>
              </a:rPr>
              <a:pPr/>
              <a:t>9</a:t>
            </a:fld>
            <a:endParaRPr lang="en-US" dirty="0">
              <a:solidFill>
                <a:prstClr val="black">
                  <a:tint val="75000"/>
                </a:prstClr>
              </a:solidFill>
            </a:endParaRPr>
          </a:p>
        </p:txBody>
      </p:sp>
    </p:spTree>
    <p:extLst>
      <p:ext uri="{BB962C8B-B14F-4D97-AF65-F5344CB8AC3E}">
        <p14:creationId xmlns:p14="http://schemas.microsoft.com/office/powerpoint/2010/main" val="8312743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214378"/>
                                        </p:tgtEl>
                                        <p:attrNameLst>
                                          <p:attrName>style.visibility</p:attrName>
                                        </p:attrNameLst>
                                      </p:cBhvr>
                                      <p:to>
                                        <p:strVal val="visible"/>
                                      </p:to>
                                    </p:set>
                                    <p:animEffect transition="in" filter="wipe(up)">
                                      <p:cBhvr>
                                        <p:cTn id="22" dur="500"/>
                                        <p:tgtEl>
                                          <p:spTgt spid="32143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4378" grpId="0" autoUpdateAnimBg="0"/>
    </p:bldLst>
  </p:timing>
</p:sld>
</file>

<file path=ppt/theme/theme1.xml><?xml version="1.0" encoding="utf-8"?>
<a:theme xmlns:a="http://schemas.openxmlformats.org/drawingml/2006/main" name="gxp模板">
  <a:themeElements>
    <a:clrScheme name="gxp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xp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xp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xp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xp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xp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xp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xp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xp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gxp模板-2">
  <a:themeElements>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gxp模板-2">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lnDef>
  </a:objectDefaults>
  <a:extraClrSchemeLst>
    <a:extraClrScheme>
      <a:clrScheme name="2_gxp模板-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gxp模板-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xp模板-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gxp模板-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gxp模板-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gxp模板-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21187</TotalTime>
  <Words>3148</Words>
  <Application>Microsoft Office PowerPoint</Application>
  <PresentationFormat>全屏显示(4:3)</PresentationFormat>
  <Paragraphs>1109</Paragraphs>
  <Slides>35</Slides>
  <Notes>18</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35</vt:i4>
      </vt:variant>
    </vt:vector>
  </HeadingPairs>
  <TitlesOfParts>
    <vt:vector size="50" baseType="lpstr">
      <vt:lpstr>18 VAG Rounded Light   02390</vt:lpstr>
      <vt:lpstr>黑体</vt:lpstr>
      <vt:lpstr>楷体_GB2312</vt:lpstr>
      <vt:lpstr>宋体</vt:lpstr>
      <vt:lpstr>Arial</vt:lpstr>
      <vt:lpstr>Calibri</vt:lpstr>
      <vt:lpstr>Cambria</vt:lpstr>
      <vt:lpstr>Courier New</vt:lpstr>
      <vt:lpstr>Helvetica</vt:lpstr>
      <vt:lpstr>Times New Roman</vt:lpstr>
      <vt:lpstr>Wingdings</vt:lpstr>
      <vt:lpstr>Wingdings 2</vt:lpstr>
      <vt:lpstr>gxp模板</vt:lpstr>
      <vt:lpstr>9_gxp模板-2</vt:lpstr>
      <vt:lpstr>1_Office Theme</vt:lpstr>
      <vt:lpstr>PowerPoint 演示文稿</vt:lpstr>
      <vt:lpstr>提纲</vt:lpstr>
      <vt:lpstr>Exceptions and Interrupts</vt:lpstr>
      <vt:lpstr>Handling Exceptions (1/2)</vt:lpstr>
      <vt:lpstr>Handling Exceptions (2/2)</vt:lpstr>
      <vt:lpstr>Exception Properties</vt:lpstr>
      <vt:lpstr>Handler Actions</vt:lpstr>
      <vt:lpstr>I/O Interrupt</vt:lpstr>
      <vt:lpstr>Interrupt-Driven Data Transfer</vt:lpstr>
      <vt:lpstr>提纲</vt:lpstr>
      <vt:lpstr>增加EPC</vt:lpstr>
      <vt:lpstr>修改NPC</vt:lpstr>
      <vt:lpstr>增加Cause寄存器</vt:lpstr>
      <vt:lpstr>增加SR寄存器(1)</vt:lpstr>
      <vt:lpstr>增加SR寄存器(2)</vt:lpstr>
      <vt:lpstr>增加SR寄存器(3)</vt:lpstr>
      <vt:lpstr>提纲</vt:lpstr>
      <vt:lpstr>中断响应机制：控制器(1)</vt:lpstr>
      <vt:lpstr>中断响应机制：控制器(2)</vt:lpstr>
      <vt:lpstr>中断响应机制：中断服务程序</vt:lpstr>
      <vt:lpstr>中断响应机制：ERET指令</vt:lpstr>
      <vt:lpstr>示例：执行到0xA0000024时发生中断</vt:lpstr>
      <vt:lpstr>中断响应机制分析：软硬件协同</vt:lpstr>
      <vt:lpstr>提纲</vt:lpstr>
      <vt:lpstr>CP0：0号协处理器</vt:lpstr>
      <vt:lpstr>CP0：0号协处理器</vt:lpstr>
      <vt:lpstr>CP0：0号协处理器</vt:lpstr>
      <vt:lpstr>协处理器指令及用途</vt:lpstr>
      <vt:lpstr>设计CP0：模块接口</vt:lpstr>
      <vt:lpstr>设计CP0：SR</vt:lpstr>
      <vt:lpstr>设计CP0：SR</vt:lpstr>
      <vt:lpstr>设计CP0：Cause</vt:lpstr>
      <vt:lpstr>设计CP0：EPC</vt:lpstr>
      <vt:lpstr>设计CP0：PRId</vt:lpstr>
      <vt:lpstr>设计CP0：输出CP0寄存器</vt:lpstr>
    </vt:vector>
  </TitlesOfParts>
  <Company>gns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gxp</dc:creator>
  <cp:lastModifiedBy>JWN</cp:lastModifiedBy>
  <cp:revision>536</cp:revision>
  <cp:lastPrinted>2017-11-24T00:43:19Z</cp:lastPrinted>
  <dcterms:created xsi:type="dcterms:W3CDTF">2002-08-25T08:32:57Z</dcterms:created>
  <dcterms:modified xsi:type="dcterms:W3CDTF">2020-11-18T23:43:42Z</dcterms:modified>
</cp:coreProperties>
</file>