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6"/>
  </p:handoutMasterIdLst>
  <p:sldIdLst>
    <p:sldId id="609" r:id="rId3"/>
    <p:sldId id="468" r:id="rId5"/>
    <p:sldId id="596" r:id="rId6"/>
    <p:sldId id="560" r:id="rId7"/>
    <p:sldId id="626" r:id="rId8"/>
    <p:sldId id="627" r:id="rId9"/>
    <p:sldId id="628" r:id="rId10"/>
    <p:sldId id="575" r:id="rId11"/>
    <p:sldId id="603" r:id="rId12"/>
    <p:sldId id="469" r:id="rId13"/>
    <p:sldId id="470" r:id="rId14"/>
    <p:sldId id="471" r:id="rId15"/>
    <p:sldId id="472" r:id="rId16"/>
    <p:sldId id="580" r:id="rId17"/>
    <p:sldId id="473" r:id="rId18"/>
    <p:sldId id="610" r:id="rId19"/>
    <p:sldId id="604" r:id="rId20"/>
    <p:sldId id="474" r:id="rId21"/>
    <p:sldId id="480" r:id="rId22"/>
    <p:sldId id="475" r:id="rId23"/>
    <p:sldId id="606" r:id="rId24"/>
    <p:sldId id="624" r:id="rId25"/>
    <p:sldId id="631" r:id="rId26"/>
    <p:sldId id="632" r:id="rId27"/>
    <p:sldId id="636" r:id="rId28"/>
    <p:sldId id="637" r:id="rId29"/>
    <p:sldId id="633" r:id="rId30"/>
    <p:sldId id="634" r:id="rId31"/>
    <p:sldId id="635" r:id="rId32"/>
    <p:sldId id="477" r:id="rId33"/>
    <p:sldId id="481" r:id="rId34"/>
    <p:sldId id="574" r:id="rId35"/>
    <p:sldId id="571" r:id="rId36"/>
    <p:sldId id="572" r:id="rId37"/>
    <p:sldId id="478" r:id="rId38"/>
    <p:sldId id="583" r:id="rId39"/>
    <p:sldId id="616" r:id="rId40"/>
    <p:sldId id="625" r:id="rId41"/>
    <p:sldId id="611" r:id="rId42"/>
    <p:sldId id="485" r:id="rId43"/>
    <p:sldId id="595" r:id="rId44"/>
    <p:sldId id="594" r:id="rId45"/>
    <p:sldId id="593" r:id="rId46"/>
    <p:sldId id="638" r:id="rId47"/>
    <p:sldId id="592" r:id="rId48"/>
    <p:sldId id="587" r:id="rId49"/>
    <p:sldId id="589" r:id="rId50"/>
    <p:sldId id="614" r:id="rId51"/>
    <p:sldId id="615" r:id="rId52"/>
    <p:sldId id="613" r:id="rId53"/>
    <p:sldId id="488" r:id="rId54"/>
    <p:sldId id="598" r:id="rId55"/>
    <p:sldId id="590" r:id="rId56"/>
    <p:sldId id="629" r:id="rId57"/>
    <p:sldId id="486" r:id="rId58"/>
    <p:sldId id="487" r:id="rId59"/>
    <p:sldId id="584" r:id="rId60"/>
    <p:sldId id="622" r:id="rId61"/>
    <p:sldId id="608" r:id="rId62"/>
    <p:sldId id="640" r:id="rId63"/>
    <p:sldId id="639" r:id="rId64"/>
    <p:sldId id="641" r:id="rId65"/>
  </p:sldIdLst>
  <p:sldSz cx="9144000" cy="6858000" type="letter"/>
  <p:notesSz cx="7099300" cy="10234295"/>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accent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EBB00"/>
    <a:srgbClr val="F2F729"/>
    <a:srgbClr val="F6B600"/>
    <a:srgbClr val="F5FEC6"/>
    <a:srgbClr val="F9F9F9"/>
    <a:srgbClr val="E2E2E2"/>
    <a:srgbClr val="D5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41" autoAdjust="0"/>
    <p:restoredTop sz="87387" autoAdjust="0"/>
  </p:normalViewPr>
  <p:slideViewPr>
    <p:cSldViewPr>
      <p:cViewPr varScale="1">
        <p:scale>
          <a:sx n="58" d="100"/>
          <a:sy n="58" d="100"/>
        </p:scale>
        <p:origin x="1032" y="44"/>
      </p:cViewPr>
      <p:guideLst>
        <p:guide orient="horz" pos="2160"/>
        <p:guide pos="2880"/>
      </p:guideLst>
    </p:cSldViewPr>
  </p:slideViewPr>
  <p:outlineViewPr>
    <p:cViewPr>
      <p:scale>
        <a:sx n="33" d="100"/>
        <a:sy n="33" d="100"/>
      </p:scale>
      <p:origin x="0" y="1185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7440"/>
    </p:cViewPr>
  </p:sorterViewPr>
  <p:notesViewPr>
    <p:cSldViewPr>
      <p:cViewPr varScale="1">
        <p:scale>
          <a:sx n="50" d="100"/>
          <a:sy n="50" d="100"/>
        </p:scale>
        <p:origin x="-2616" y="-90"/>
      </p:cViewPr>
      <p:guideLst>
        <p:guide orient="horz" pos="2923"/>
        <p:guide pos="2202"/>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7.xml"/><Relationship Id="rId8" Type="http://schemas.openxmlformats.org/officeDocument/2006/relationships/slide" Target="slides/slide24.xml"/><Relationship Id="rId7" Type="http://schemas.openxmlformats.org/officeDocument/2006/relationships/slide" Target="slides/slide23.xml"/><Relationship Id="rId6" Type="http://schemas.openxmlformats.org/officeDocument/2006/relationships/slide" Target="slides/slide22.xml"/><Relationship Id="rId5" Type="http://schemas.openxmlformats.org/officeDocument/2006/relationships/slide" Target="slides/slide21.xml"/><Relationship Id="rId4" Type="http://schemas.openxmlformats.org/officeDocument/2006/relationships/slide" Target="slides/slide20.xml"/><Relationship Id="rId3" Type="http://schemas.openxmlformats.org/officeDocument/2006/relationships/slide" Target="slides/slide19.xml"/><Relationship Id="rId2" Type="http://schemas.openxmlformats.org/officeDocument/2006/relationships/slide" Target="slides/slide16.xml"/><Relationship Id="rId17" Type="http://schemas.openxmlformats.org/officeDocument/2006/relationships/slide" Target="slides/slide50.xml"/><Relationship Id="rId16" Type="http://schemas.openxmlformats.org/officeDocument/2006/relationships/slide" Target="slides/slide39.xml"/><Relationship Id="rId15" Type="http://schemas.openxmlformats.org/officeDocument/2006/relationships/slide" Target="slides/slide38.xml"/><Relationship Id="rId14" Type="http://schemas.openxmlformats.org/officeDocument/2006/relationships/slide" Target="slides/slide37.xml"/><Relationship Id="rId13" Type="http://schemas.openxmlformats.org/officeDocument/2006/relationships/slide" Target="slides/slide36.xml"/><Relationship Id="rId12" Type="http://schemas.openxmlformats.org/officeDocument/2006/relationships/slide" Target="slides/slide35.xml"/><Relationship Id="rId11" Type="http://schemas.openxmlformats.org/officeDocument/2006/relationships/slide" Target="slides/slide29.xml"/><Relationship Id="rId10" Type="http://schemas.openxmlformats.org/officeDocument/2006/relationships/slide" Target="slides/slide28.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23.emf"/><Relationship Id="rId8" Type="http://schemas.openxmlformats.org/officeDocument/2006/relationships/image" Target="../media/image22.emf"/><Relationship Id="rId7" Type="http://schemas.openxmlformats.org/officeDocument/2006/relationships/image" Target="../media/image21.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3.emf"/><Relationship Id="rId8" Type="http://schemas.openxmlformats.org/officeDocument/2006/relationships/image" Target="../media/image22.emf"/><Relationship Id="rId7" Type="http://schemas.openxmlformats.org/officeDocument/2006/relationships/image" Target="../media/image21.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idx="2"/>
          </p:nvPr>
        </p:nvSpPr>
        <p:spPr bwMode="auto">
          <a:xfrm>
            <a:off x="1009650" y="658813"/>
            <a:ext cx="5094288" cy="3822700"/>
          </a:xfrm>
          <a:prstGeom prst="rect">
            <a:avLst/>
          </a:prstGeom>
          <a:noFill/>
          <a:ln w="12700">
            <a:noFill/>
            <a:miter lim="800000"/>
          </a:ln>
        </p:spPr>
      </p:sp>
      <p:sp>
        <p:nvSpPr>
          <p:cNvPr id="2051" name="Rectangle 3"/>
          <p:cNvSpPr>
            <a:spLocks noGrp="1" noChangeArrowheads="1"/>
          </p:cNvSpPr>
          <p:nvPr>
            <p:ph type="body" sz="quarter" idx="3"/>
          </p:nvPr>
        </p:nvSpPr>
        <p:spPr bwMode="auto">
          <a:xfrm>
            <a:off x="533576" y="4860873"/>
            <a:ext cx="6119197" cy="4605312"/>
          </a:xfrm>
          <a:prstGeom prst="rect">
            <a:avLst/>
          </a:prstGeom>
          <a:noFill/>
          <a:ln w="12700">
            <a:noFill/>
            <a:miter lim="800000"/>
          </a:ln>
          <a:effectLst/>
        </p:spPr>
        <p:txBody>
          <a:bodyPr vert="horz" wrap="square" lIns="98007" tIns="48144" rIns="98007" bIns="48144" numCol="1" anchor="t" anchorCtr="0" compatLnSpc="1"/>
          <a:lstStyle/>
          <a:p>
            <a:pPr lvl="0"/>
            <a:r>
              <a:rPr lang="en-US" altLang="zh-CN" noProof="0" smtClean="0"/>
              <a:t>We want this to be in font 11 and justify.</a:t>
            </a:r>
            <a:endParaRPr lang="en-US" altLang="zh-CN" noProof="0" smtClean="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1M</a:t>
            </a:r>
            <a:r>
              <a:rPr lang="zh-CN" altLang="en-US" dirty="0" smtClean="0"/>
              <a:t>字节主存</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多体交叉存储器</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smtClean="0"/>
              <a:t>（</a:t>
            </a:r>
            <a:r>
              <a:rPr lang="en-US" altLang="zh-CN" dirty="0" smtClean="0"/>
              <a:t>1</a:t>
            </a:r>
            <a:r>
              <a:rPr lang="zh-CN" altLang="en-US" dirty="0" smtClean="0"/>
              <a:t>）</a:t>
            </a:r>
            <a:r>
              <a:rPr lang="en-US" altLang="zh-CN" dirty="0" smtClean="0"/>
              <a:t>Cache</a:t>
            </a:r>
            <a:r>
              <a:rPr lang="zh-CN" altLang="en-US" dirty="0" smtClean="0"/>
              <a:t>分组数： </a:t>
            </a:r>
            <a:r>
              <a:rPr lang="en-US" altLang="zh-CN" dirty="0" smtClean="0"/>
              <a:t>16KB / 16 / 4 = 256 </a:t>
            </a:r>
            <a:r>
              <a:rPr lang="zh-CN" altLang="en-US" dirty="0" smtClean="0"/>
              <a:t>组</a:t>
            </a:r>
            <a:endParaRPr lang="zh-CN" altLang="en-US" dirty="0" smtClean="0"/>
          </a:p>
          <a:p>
            <a:endParaRPr lang="zh-CN" altLang="en-US" dirty="0" smtClean="0"/>
          </a:p>
          <a:p>
            <a:r>
              <a:rPr lang="zh-CN" altLang="en-US" dirty="0" smtClean="0"/>
              <a:t>（</a:t>
            </a:r>
            <a:r>
              <a:rPr lang="en-US" altLang="zh-CN" dirty="0" smtClean="0"/>
              <a:t>2</a:t>
            </a:r>
            <a:r>
              <a:rPr lang="zh-CN" altLang="en-US" dirty="0" smtClean="0"/>
              <a:t>） 内存每组块数： </a:t>
            </a:r>
            <a:r>
              <a:rPr lang="en-US" altLang="zh-CN" dirty="0" smtClean="0"/>
              <a:t>16MB / 16 / 256 = 4096 </a:t>
            </a:r>
            <a:r>
              <a:rPr lang="zh-CN" altLang="en-US" dirty="0" smtClean="0"/>
              <a:t>块</a:t>
            </a:r>
            <a:endParaRPr lang="zh-CN" altLang="en-US" dirty="0" smtClean="0"/>
          </a:p>
          <a:p>
            <a:r>
              <a:rPr lang="zh-CN" altLang="en-US" dirty="0" smtClean="0"/>
              <a:t>         内存地址格式：  组内块地址（</a:t>
            </a:r>
            <a:r>
              <a:rPr lang="en-US" altLang="zh-CN" dirty="0" smtClean="0"/>
              <a:t>12</a:t>
            </a:r>
            <a:r>
              <a:rPr lang="zh-CN" altLang="en-US" dirty="0" smtClean="0"/>
              <a:t>位） </a:t>
            </a:r>
            <a:r>
              <a:rPr lang="en-US" altLang="zh-CN" dirty="0" smtClean="0"/>
              <a:t>+ </a:t>
            </a:r>
            <a:r>
              <a:rPr lang="zh-CN" altLang="en-US" dirty="0" smtClean="0"/>
              <a:t>组地址（</a:t>
            </a:r>
            <a:r>
              <a:rPr lang="en-US" altLang="zh-CN" dirty="0" smtClean="0"/>
              <a:t>8</a:t>
            </a:r>
            <a:r>
              <a:rPr lang="zh-CN" altLang="en-US" dirty="0" smtClean="0"/>
              <a:t>位） </a:t>
            </a:r>
            <a:r>
              <a:rPr lang="en-US" altLang="zh-CN" dirty="0" smtClean="0"/>
              <a:t>+ </a:t>
            </a:r>
            <a:r>
              <a:rPr lang="zh-CN" altLang="en-US" dirty="0" smtClean="0"/>
              <a:t>块内偏移地址（</a:t>
            </a:r>
            <a:r>
              <a:rPr lang="en-US" altLang="zh-CN" dirty="0" smtClean="0"/>
              <a:t>4</a:t>
            </a:r>
            <a:r>
              <a:rPr lang="zh-CN" altLang="en-US" dirty="0" smtClean="0"/>
              <a:t>位），共</a:t>
            </a:r>
            <a:r>
              <a:rPr lang="en-US" altLang="zh-CN" dirty="0" smtClean="0"/>
              <a:t>24</a:t>
            </a:r>
            <a:r>
              <a:rPr lang="zh-CN" altLang="en-US" dirty="0" smtClean="0"/>
              <a:t>位（符合</a:t>
            </a:r>
            <a:r>
              <a:rPr lang="en-US" altLang="zh-CN" dirty="0" smtClean="0"/>
              <a:t>16MB</a:t>
            </a:r>
            <a:r>
              <a:rPr lang="zh-CN" altLang="en-US" dirty="0" smtClean="0"/>
              <a:t>的内存容量）</a:t>
            </a:r>
            <a:endParaRPr lang="zh-CN" altLang="en-US" dirty="0" smtClean="0"/>
          </a:p>
          <a:p>
            <a:endParaRPr lang="zh-CN" altLang="en-US" dirty="0" smtClean="0"/>
          </a:p>
          <a:p>
            <a:r>
              <a:rPr lang="zh-CN" altLang="en-US" dirty="0" smtClean="0"/>
              <a:t>（</a:t>
            </a:r>
            <a:r>
              <a:rPr lang="en-US" altLang="zh-CN" dirty="0" smtClean="0"/>
              <a:t>3</a:t>
            </a:r>
            <a:r>
              <a:rPr lang="zh-CN" altLang="en-US" dirty="0" smtClean="0"/>
              <a:t>） 读</a:t>
            </a:r>
            <a:r>
              <a:rPr lang="en-US" altLang="zh-CN" dirty="0" smtClean="0"/>
              <a:t>430 08 2H</a:t>
            </a:r>
            <a:r>
              <a:rPr lang="zh-CN" altLang="en-US" dirty="0" smtClean="0"/>
              <a:t>单元， 命中！ 数据在</a:t>
            </a:r>
            <a:r>
              <a:rPr lang="en-US" altLang="zh-CN" dirty="0" smtClean="0"/>
              <a:t>Cache</a:t>
            </a:r>
            <a:r>
              <a:rPr lang="zh-CN" altLang="en-US" dirty="0" smtClean="0"/>
              <a:t>第</a:t>
            </a:r>
            <a:r>
              <a:rPr lang="en-US" altLang="zh-CN" dirty="0" smtClean="0"/>
              <a:t>2</a:t>
            </a:r>
            <a:r>
              <a:rPr lang="zh-CN" altLang="en-US" dirty="0" smtClean="0"/>
              <a:t>块中。</a:t>
            </a:r>
            <a:endParaRPr lang="zh-CN" altLang="en-US" dirty="0" smtClean="0"/>
          </a:p>
          <a:p>
            <a:r>
              <a:rPr lang="zh-CN" altLang="en-US" dirty="0" smtClean="0"/>
              <a:t>          读</a:t>
            </a:r>
            <a:r>
              <a:rPr lang="en-US" altLang="zh-CN" dirty="0" smtClean="0"/>
              <a:t>2F8 08 6H</a:t>
            </a:r>
            <a:r>
              <a:rPr lang="zh-CN" altLang="en-US" dirty="0" smtClean="0"/>
              <a:t>单元， 不命中！  此时，读内存该块，并装入到</a:t>
            </a:r>
            <a:r>
              <a:rPr lang="en-US" altLang="zh-CN" dirty="0" smtClean="0"/>
              <a:t>Cache</a:t>
            </a:r>
            <a:r>
              <a:rPr lang="zh-CN" altLang="en-US" dirty="0" smtClean="0"/>
              <a:t>中第</a:t>
            </a:r>
            <a:r>
              <a:rPr lang="en-US" altLang="zh-CN" dirty="0" smtClean="0"/>
              <a:t>3</a:t>
            </a:r>
            <a:r>
              <a:rPr lang="zh-CN" altLang="en-US" dirty="0" smtClean="0"/>
              <a:t>块，改写其装入位为</a:t>
            </a:r>
            <a:r>
              <a:rPr lang="en-US" altLang="zh-CN" dirty="0" smtClean="0"/>
              <a:t>1</a:t>
            </a:r>
            <a:r>
              <a:rPr lang="zh-CN" altLang="en-US" dirty="0" smtClean="0"/>
              <a:t>，</a:t>
            </a:r>
            <a:r>
              <a:rPr lang="en-US" altLang="zh-CN" dirty="0" smtClean="0"/>
              <a:t>Tag</a:t>
            </a:r>
            <a:r>
              <a:rPr lang="zh-CN" altLang="en-US" dirty="0" smtClean="0"/>
              <a:t>为</a:t>
            </a:r>
            <a:r>
              <a:rPr lang="en-US" altLang="zh-CN" dirty="0" smtClean="0"/>
              <a:t>2F8</a:t>
            </a:r>
            <a:endParaRPr lang="en-US" altLang="zh-CN" dirty="0" smtClean="0"/>
          </a:p>
          <a:p>
            <a:r>
              <a:rPr lang="zh-CN" altLang="en-US" dirty="0" smtClean="0"/>
              <a:t>          读</a:t>
            </a:r>
            <a:r>
              <a:rPr lang="en-US" altLang="zh-CN" dirty="0" smtClean="0"/>
              <a:t>030 08 AH</a:t>
            </a:r>
            <a:r>
              <a:rPr lang="zh-CN" altLang="en-US" dirty="0" smtClean="0"/>
              <a:t>单元， 命中！ 数据在</a:t>
            </a:r>
            <a:r>
              <a:rPr lang="en-US" altLang="zh-CN" dirty="0" smtClean="0"/>
              <a:t>Cache</a:t>
            </a:r>
            <a:r>
              <a:rPr lang="zh-CN" altLang="en-US" dirty="0" smtClean="0"/>
              <a:t>第</a:t>
            </a:r>
            <a:r>
              <a:rPr lang="en-US" altLang="zh-CN" dirty="0" smtClean="0"/>
              <a:t>4</a:t>
            </a:r>
            <a:r>
              <a:rPr lang="zh-CN" altLang="en-US" dirty="0" smtClean="0"/>
              <a:t>块中。</a:t>
            </a:r>
            <a:endParaRPr lang="zh-CN" altLang="en-US" dirty="0" smtClean="0"/>
          </a:p>
          <a:p>
            <a:r>
              <a:rPr lang="zh-CN" altLang="en-US" dirty="0" smtClean="0"/>
              <a:t>          读</a:t>
            </a:r>
            <a:r>
              <a:rPr lang="en-US" altLang="zh-CN" dirty="0" smtClean="0"/>
              <a:t>F40 08 8H</a:t>
            </a:r>
            <a:r>
              <a:rPr lang="zh-CN" altLang="en-US" dirty="0" smtClean="0"/>
              <a:t>单元， 命中！ 数据在</a:t>
            </a:r>
            <a:r>
              <a:rPr lang="en-US" altLang="zh-CN" dirty="0" smtClean="0"/>
              <a:t>Cache</a:t>
            </a:r>
            <a:r>
              <a:rPr lang="zh-CN" altLang="en-US" dirty="0" smtClean="0"/>
              <a:t>第</a:t>
            </a:r>
            <a:r>
              <a:rPr lang="en-US" altLang="zh-CN" dirty="0" smtClean="0"/>
              <a:t>1</a:t>
            </a:r>
            <a:r>
              <a:rPr lang="zh-CN" altLang="en-US" dirty="0" smtClean="0"/>
              <a:t>块中。</a:t>
            </a:r>
            <a:endParaRPr lang="zh-CN" altLang="en-US" dirty="0" smtClean="0"/>
          </a:p>
          <a:p>
            <a:r>
              <a:rPr lang="zh-CN" altLang="en-US" dirty="0" smtClean="0"/>
              <a:t>          读</a:t>
            </a:r>
            <a:r>
              <a:rPr lang="en-US" altLang="zh-CN" dirty="0" smtClean="0"/>
              <a:t>063 08 1H</a:t>
            </a:r>
            <a:r>
              <a:rPr lang="zh-CN" altLang="en-US" dirty="0" smtClean="0"/>
              <a:t>单元， 不命中！ 此时，读内存该块，并装入到</a:t>
            </a:r>
            <a:r>
              <a:rPr lang="en-US" altLang="zh-CN" dirty="0" smtClean="0"/>
              <a:t>Cache</a:t>
            </a:r>
            <a:r>
              <a:rPr lang="zh-CN" altLang="en-US" dirty="0" smtClean="0"/>
              <a:t>中，但该组</a:t>
            </a:r>
            <a:r>
              <a:rPr lang="en-US" altLang="zh-CN" dirty="0" smtClean="0"/>
              <a:t>Cache</a:t>
            </a:r>
            <a:r>
              <a:rPr lang="zh-CN" altLang="en-US" dirty="0" smtClean="0"/>
              <a:t>已满，需要先选择最近最少使用的一块替换出去，应选第</a:t>
            </a:r>
            <a:r>
              <a:rPr lang="en-US" altLang="zh-CN" dirty="0" smtClean="0"/>
              <a:t>2</a:t>
            </a:r>
            <a:r>
              <a:rPr lang="zh-CN" altLang="en-US" dirty="0" smtClean="0"/>
              <a:t>块中；改写其装入位为</a:t>
            </a:r>
            <a:r>
              <a:rPr lang="en-US" altLang="zh-CN" dirty="0" smtClean="0"/>
              <a:t>1</a:t>
            </a:r>
            <a:r>
              <a:rPr lang="zh-CN" altLang="en-US" dirty="0" smtClean="0"/>
              <a:t>，</a:t>
            </a:r>
            <a:r>
              <a:rPr lang="en-US" altLang="zh-CN" dirty="0" smtClean="0"/>
              <a:t>Tag</a:t>
            </a:r>
            <a:r>
              <a:rPr lang="zh-CN" altLang="en-US" dirty="0" smtClean="0"/>
              <a:t>为</a:t>
            </a:r>
            <a:r>
              <a:rPr lang="en-US" altLang="zh-CN" dirty="0" smtClean="0"/>
              <a:t>063</a:t>
            </a:r>
            <a:r>
              <a:rPr lang="zh-CN" altLang="en-US" dirty="0" smtClean="0"/>
              <a:t>。</a:t>
            </a:r>
            <a:endParaRPr lang="zh-CN" altLang="en-US" dirty="0" smtClean="0"/>
          </a:p>
          <a:p>
            <a:endParaRPr lang="zh-CN" altLang="en-US" dirty="0" smtClean="0"/>
          </a:p>
          <a:p>
            <a:endParaRPr lang="zh-CN" altLang="en-US" dirty="0" smtClean="0"/>
          </a:p>
          <a:p>
            <a:endParaRPr lang="en-US" altLang="zh-CN" dirty="0" smtClean="0"/>
          </a:p>
          <a:p>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Typically Hit ratio&gt;90%</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1M</a:t>
            </a:r>
            <a:r>
              <a:rPr lang="zh-CN" altLang="en-US" dirty="0" smtClean="0"/>
              <a:t>字节主存</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w="9525">
            <a:noFill/>
            <a:miter lim="800000"/>
          </a:ln>
          <a:effectLst/>
        </p:spPr>
        <p:txBody>
          <a:bodyPr wrap="none" anchor="ctr"/>
          <a:lstStyle/>
          <a:p>
            <a:pPr>
              <a:defRPr/>
            </a:pPr>
            <a:endParaRPr lang="zh-CN" altLang="en-US" sz="3200" b="1">
              <a:solidFill>
                <a:schemeClr val="tx2"/>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ln>
          <a:effectLst/>
        </p:spPr>
        <p:txBody>
          <a:bodyPr anchor="ctr">
            <a:spAutoFit/>
          </a:bodyPr>
          <a:lstStyle/>
          <a:p>
            <a:pPr algn="ctr" eaLnBrk="0" hangingPunct="0">
              <a:defRPr/>
            </a:pPr>
            <a:endParaRPr lang="zh-CN" altLang="en-US">
              <a:ea typeface="+mn-ea"/>
            </a:endParaRPr>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ln>
          <a:effectLst/>
        </p:spPr>
        <p:txBody>
          <a:bodyPr anchor="ctr">
            <a:spAutoFit/>
          </a:bodyPr>
          <a:lstStyle/>
          <a:p>
            <a:pPr algn="ctr" eaLnBrk="0" hangingPunct="0">
              <a:defRPr/>
            </a:pPr>
            <a:endParaRPr lang="zh-CN" altLang="en-US">
              <a:ea typeface="+mn-ea"/>
            </a:endParaRPr>
          </a:p>
        </p:txBody>
      </p:sp>
      <p:grpSp>
        <p:nvGrpSpPr>
          <p:cNvPr id="5" name="Group 12"/>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7" name="Oval 14"/>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8" name="Oval 15"/>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9" name="Oval 16"/>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10" name="Oval 17"/>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11" name="Oval 18"/>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12" name="Oval 19"/>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13" name="Oval 20"/>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14" name="Oval 21"/>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15" name="Oval 22"/>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16" name="Oval 23"/>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17" name="Oval 24"/>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18" name="Oval 25"/>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pPr algn="ctr" eaLnBrk="0" hangingPunct="0">
                <a:defRPr/>
              </a:pPr>
              <a:endParaRPr lang="zh-CN" altLang="en-US"/>
            </a:p>
          </p:txBody>
        </p:sp>
        <p:sp>
          <p:nvSpPr>
            <p:cNvPr id="19" name="Oval 26"/>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20" name="Oval 27"/>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21" name="Oval 28"/>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22" name="Oval 29"/>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23" name="Oval 30"/>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24" name="Oval 31"/>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25" name="Oval 32"/>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26" name="Oval 33"/>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pPr algn="ctr" eaLnBrk="0" hangingPunct="0">
                <a:defRPr/>
              </a:pPr>
              <a:endParaRPr lang="zh-CN" altLang="en-US"/>
            </a:p>
          </p:txBody>
        </p:sp>
        <p:sp>
          <p:nvSpPr>
            <p:cNvPr id="27" name="Oval 34"/>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pPr algn="ctr" eaLnBrk="0" hangingPunct="0">
                <a:defRPr/>
              </a:pPr>
              <a:endParaRPr lang="zh-CN" altLang="en-US"/>
            </a:p>
          </p:txBody>
        </p:sp>
        <p:sp>
          <p:nvSpPr>
            <p:cNvPr id="28" name="Oval 35"/>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29" name="Oval 36"/>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30" name="Oval 37"/>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pPr algn="ctr" eaLnBrk="0" hangingPunct="0">
                <a:defRPr/>
              </a:pPr>
              <a:endParaRPr lang="zh-CN" altLang="en-US"/>
            </a:p>
          </p:txBody>
        </p:sp>
        <p:sp>
          <p:nvSpPr>
            <p:cNvPr id="31" name="Oval 38"/>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32" name="Oval 39"/>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pPr algn="ctr" eaLnBrk="0" hangingPunct="0">
                <a:defRPr/>
              </a:pPr>
              <a:endParaRPr lang="zh-CN" altLang="en-US"/>
            </a:p>
          </p:txBody>
        </p:sp>
        <p:sp>
          <p:nvSpPr>
            <p:cNvPr id="33" name="Oval 40"/>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pPr algn="ctr" eaLnBrk="0" hangingPunct="0">
                <a:defRPr/>
              </a:pPr>
              <a:endParaRPr lang="zh-CN" altLang="en-US"/>
            </a:p>
          </p:txBody>
        </p:sp>
        <p:sp>
          <p:nvSpPr>
            <p:cNvPr id="34" name="Oval 41"/>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pPr algn="ctr" eaLnBrk="0" hangingPunct="0">
                <a:defRPr/>
              </a:pPr>
              <a:endParaRPr lang="zh-CN" altLang="en-US"/>
            </a:p>
          </p:txBody>
        </p:sp>
        <p:sp>
          <p:nvSpPr>
            <p:cNvPr id="35" name="Oval 42"/>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pPr algn="ctr" eaLnBrk="0" hangingPunct="0">
                <a:defRPr/>
              </a:pPr>
              <a:endParaRPr lang="zh-CN" altLang="en-US"/>
            </a:p>
          </p:txBody>
        </p:sp>
        <p:sp>
          <p:nvSpPr>
            <p:cNvPr id="36" name="Oval 43"/>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pPr algn="ctr" eaLnBrk="0" hangingPunct="0">
                <a:defRPr/>
              </a:pPr>
              <a:endParaRPr lang="zh-CN" altLang="en-US"/>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w="9525">
            <a:noFill/>
            <a:miter lim="800000"/>
          </a:ln>
          <a:effectLst/>
        </p:spPr>
        <p:txBody>
          <a:bodyPr wrap="none" anchor="ctr"/>
          <a:lstStyle/>
          <a:p>
            <a:pPr algn="ctr" eaLnBrk="0" hangingPunct="0">
              <a:defRPr/>
            </a:pPr>
            <a:endParaRPr lang="zh-CN" altLang="en-US"/>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w="9525">
            <a:noFill/>
            <a:miter lim="800000"/>
          </a:ln>
          <a:effectLst/>
        </p:spPr>
        <p:txBody>
          <a:bodyPr wrap="none" anchor="ctr"/>
          <a:lstStyle/>
          <a:p>
            <a:pPr algn="ctr" eaLnBrk="0" hangingPunct="0">
              <a:defRPr/>
            </a:pPr>
            <a:endParaRPr lang="zh-CN" altLang="en-US"/>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w="9525">
            <a:noFill/>
            <a:miter lim="800000"/>
          </a:ln>
          <a:effectLst/>
        </p:spPr>
        <p:txBody>
          <a:bodyPr wrap="none" anchor="ctr"/>
          <a:lstStyle/>
          <a:p>
            <a:pPr algn="ctr" eaLnBrk="0" hangingPunct="0">
              <a:defRPr/>
            </a:pPr>
            <a:endParaRPr lang="zh-CN" altLang="en-US"/>
          </a:p>
        </p:txBody>
      </p:sp>
      <p:pic>
        <p:nvPicPr>
          <p:cNvPr id="40" name="Picture 47"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4213" y="404813"/>
            <a:ext cx="5257800" cy="3683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125538"/>
            <a:ext cx="3848100" cy="101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85800" y="2290763"/>
            <a:ext cx="3848100" cy="101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86300" y="2290763"/>
            <a:ext cx="3848100" cy="101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ln>
          <a:effectLst/>
        </p:spPr>
        <p:txBody>
          <a:bodyPr wrap="none" anchor="ctr"/>
          <a:lstStyle/>
          <a:p>
            <a:pPr>
              <a:defRPr/>
            </a:pPr>
            <a:endParaRPr lang="zh-CN" altLang="en-US">
              <a:solidFill>
                <a:schemeClr val="tx2"/>
              </a:solidFill>
              <a:latin typeface="Times New Roman" panose="02020603050405020304" pitchFamily="18" charset="0"/>
            </a:endParaRPr>
          </a:p>
        </p:txBody>
      </p:sp>
      <p:sp>
        <p:nvSpPr>
          <p:cNvPr id="18435" name="Rectangle 12"/>
          <p:cNvSpPr>
            <a:spLocks noGrp="1" noChangeArrowheads="1"/>
          </p:cNvSpPr>
          <p:nvPr>
            <p:ph type="title"/>
          </p:nvPr>
        </p:nvSpPr>
        <p:spPr bwMode="auto">
          <a:xfrm>
            <a:off x="684213" y="404813"/>
            <a:ext cx="5257800" cy="368300"/>
          </a:xfrm>
          <a:prstGeom prst="rect">
            <a:avLst/>
          </a:prstGeom>
          <a:noFill/>
          <a:ln w="12700">
            <a:noFill/>
            <a:miter lim="800000"/>
          </a:ln>
        </p:spPr>
        <p:txBody>
          <a:bodyPr vert="horz" wrap="square" lIns="63500" tIns="25400" rIns="63500" bIns="25400" numCol="1" anchor="t" anchorCtr="0" compatLnSpc="1">
            <a:spAutoFit/>
          </a:bodyPr>
          <a:lstStyle/>
          <a:p>
            <a:pPr lvl="0"/>
            <a:r>
              <a:rPr lang="zh-CN" altLang="en-US" smtClean="0"/>
              <a:t>标题</a:t>
            </a:r>
            <a:endParaRPr lang="zh-CN" altLang="en-US" smtClean="0"/>
          </a:p>
        </p:txBody>
      </p:sp>
      <p:sp>
        <p:nvSpPr>
          <p:cNvPr id="1037" name="Line 13"/>
          <p:cNvSpPr>
            <a:spLocks noChangeShapeType="1"/>
          </p:cNvSpPr>
          <p:nvPr userDrawn="1"/>
        </p:nvSpPr>
        <p:spPr bwMode="auto">
          <a:xfrm flipV="1">
            <a:off x="611188" y="836613"/>
            <a:ext cx="8064500" cy="0"/>
          </a:xfrm>
          <a:prstGeom prst="line">
            <a:avLst/>
          </a:prstGeom>
          <a:noFill/>
          <a:ln w="38100">
            <a:solidFill>
              <a:schemeClr val="bg2"/>
            </a:solidFill>
            <a:round/>
          </a:ln>
          <a:effectLst/>
        </p:spPr>
        <p:txBody>
          <a:bodyPr anchor="ctr">
            <a:spAutoFit/>
          </a:bodyPr>
          <a:lstStyle/>
          <a:p>
            <a:pPr algn="ctr" eaLnBrk="0" hangingPunct="0">
              <a:defRPr/>
            </a:pPr>
            <a:endParaRPr lang="zh-CN" altLang="en-US">
              <a:ea typeface="+mn-ea"/>
            </a:endParaRPr>
          </a:p>
        </p:txBody>
      </p:sp>
      <p:sp>
        <p:nvSpPr>
          <p:cNvPr id="18437" name="Rectangle 14"/>
          <p:cNvSpPr>
            <a:spLocks noGrp="1" noChangeArrowheads="1"/>
          </p:cNvSpPr>
          <p:nvPr>
            <p:ph type="body" idx="1"/>
          </p:nvPr>
        </p:nvSpPr>
        <p:spPr bwMode="auto">
          <a:xfrm>
            <a:off x="685800" y="1125538"/>
            <a:ext cx="7848600" cy="2178050"/>
          </a:xfrm>
          <a:prstGeom prst="rect">
            <a:avLst/>
          </a:prstGeom>
          <a:noFill/>
          <a:ln w="12700">
            <a:noFill/>
            <a:miter lim="800000"/>
          </a:ln>
        </p:spPr>
        <p:txBody>
          <a:bodyPr vert="horz" wrap="square" lIns="63500" tIns="25400" rIns="63500" bIns="25400" numCol="1" anchor="t" anchorCtr="0" compatLnSpc="1">
            <a:spAutoFit/>
          </a:bodyPr>
          <a:lstStyle/>
          <a:p>
            <a:pPr lvl="0"/>
            <a:r>
              <a:rPr lang="en-US" altLang="zh-CN" smtClean="0"/>
              <a:t>This is our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a:p>
            <a:pPr lvl="0"/>
            <a:r>
              <a:rPr lang="en-US" altLang="zh-CN" smtClean="0"/>
              <a:t>This is our next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ln>
          <a:effectLst/>
        </p:spPr>
        <p:txBody>
          <a:bodyPr wrap="none" anchor="ctr"/>
          <a:lstStyle/>
          <a:p>
            <a:pPr algn="ctr" eaLnBrk="0" hangingPunct="0">
              <a:defRPr/>
            </a:pPr>
            <a:endParaRPr lang="zh-CN" altLang="en-US"/>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ln>
          <a:effectLst/>
        </p:spPr>
        <p:txBody>
          <a:bodyPr wrap="none" anchor="ctr"/>
          <a:lstStyle/>
          <a:p>
            <a:pPr algn="ctr" eaLnBrk="0" hangingPunct="0">
              <a:defRPr/>
            </a:pPr>
            <a:endParaRPr lang="zh-CN" altLang="en-US"/>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ln>
          <a:effectLst/>
        </p:spPr>
        <p:txBody>
          <a:bodyPr wrap="none" anchor="ctr"/>
          <a:lstStyle/>
          <a:p>
            <a:pPr algn="ctr" eaLnBrk="0" hangingPunct="0">
              <a:defRPr/>
            </a:pPr>
            <a:endParaRPr lang="zh-CN" altLang="en-US"/>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ln>
          <a:effectLst/>
        </p:spPr>
        <p:txBody>
          <a:bodyPr>
            <a:spAutoFit/>
          </a:bodyPr>
          <a:lstStyle/>
          <a:p>
            <a:pPr algn="ctr" eaLnBrk="0" hangingPunct="0">
              <a:spcBef>
                <a:spcPct val="50000"/>
              </a:spcBef>
              <a:defRPr/>
            </a:pPr>
            <a:fld id="{E1B330F2-B1EC-4B05-B4C4-B07E447BB6EA}" type="slidenum">
              <a:rPr lang="zh-CN" altLang="en-US" sz="1400">
                <a:solidFill>
                  <a:srgbClr val="000099"/>
                </a:solidFill>
              </a:rPr>
            </a:fld>
            <a:endParaRPr lang="en-US" altLang="zh-CN" sz="1400">
              <a:solidFill>
                <a:srgbClr val="000099"/>
              </a:solidFill>
            </a:endParaRPr>
          </a:p>
        </p:txBody>
      </p:sp>
      <p:pic>
        <p:nvPicPr>
          <p:cNvPr id="18442" name="Picture 19" descr="buaa_1"/>
          <p:cNvPicPr>
            <a:picLocks noChangeAspect="1" noChangeArrowheads="1"/>
          </p:cNvPicPr>
          <p:nvPr userDrawn="1"/>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8.emf"/><Relationship Id="rId7" Type="http://schemas.openxmlformats.org/officeDocument/2006/relationships/oleObject" Target="../embeddings/oleObject9.bin"/><Relationship Id="rId6" Type="http://schemas.openxmlformats.org/officeDocument/2006/relationships/image" Target="../media/image17.emf"/><Relationship Id="rId5" Type="http://schemas.openxmlformats.org/officeDocument/2006/relationships/oleObject" Target="../embeddings/oleObject8.bin"/><Relationship Id="rId4" Type="http://schemas.openxmlformats.org/officeDocument/2006/relationships/image" Target="../media/image16.emf"/><Relationship Id="rId3" Type="http://schemas.openxmlformats.org/officeDocument/2006/relationships/oleObject" Target="../embeddings/oleObject7.bin"/><Relationship Id="rId20" Type="http://schemas.openxmlformats.org/officeDocument/2006/relationships/vmlDrawing" Target="../drawings/vmlDrawing6.vml"/><Relationship Id="rId2" Type="http://schemas.openxmlformats.org/officeDocument/2006/relationships/image" Target="../media/image15.emf"/><Relationship Id="rId19" Type="http://schemas.openxmlformats.org/officeDocument/2006/relationships/slideLayout" Target="../slideLayouts/slideLayout13.xml"/><Relationship Id="rId18" Type="http://schemas.openxmlformats.org/officeDocument/2006/relationships/image" Target="../media/image23.emf"/><Relationship Id="rId17" Type="http://schemas.openxmlformats.org/officeDocument/2006/relationships/oleObject" Target="../embeddings/oleObject14.bin"/><Relationship Id="rId16" Type="http://schemas.openxmlformats.org/officeDocument/2006/relationships/image" Target="../media/image22.emf"/><Relationship Id="rId15" Type="http://schemas.openxmlformats.org/officeDocument/2006/relationships/oleObject" Target="../embeddings/oleObject13.bin"/><Relationship Id="rId14" Type="http://schemas.openxmlformats.org/officeDocument/2006/relationships/image" Target="../media/image21.emf"/><Relationship Id="rId13" Type="http://schemas.openxmlformats.org/officeDocument/2006/relationships/oleObject" Target="../embeddings/oleObject12.bin"/><Relationship Id="rId12" Type="http://schemas.openxmlformats.org/officeDocument/2006/relationships/image" Target="../media/image20.emf"/><Relationship Id="rId11" Type="http://schemas.openxmlformats.org/officeDocument/2006/relationships/oleObject" Target="../embeddings/oleObject11.bin"/><Relationship Id="rId10" Type="http://schemas.openxmlformats.org/officeDocument/2006/relationships/image" Target="../media/image19.e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18.emf"/><Relationship Id="rId7" Type="http://schemas.openxmlformats.org/officeDocument/2006/relationships/oleObject" Target="../embeddings/oleObject21.bin"/><Relationship Id="rId6" Type="http://schemas.openxmlformats.org/officeDocument/2006/relationships/image" Target="../media/image17.emf"/><Relationship Id="rId5" Type="http://schemas.openxmlformats.org/officeDocument/2006/relationships/oleObject" Target="../embeddings/oleObject20.bin"/><Relationship Id="rId4" Type="http://schemas.openxmlformats.org/officeDocument/2006/relationships/image" Target="../media/image16.emf"/><Relationship Id="rId3" Type="http://schemas.openxmlformats.org/officeDocument/2006/relationships/oleObject" Target="../embeddings/oleObject19.bin"/><Relationship Id="rId20" Type="http://schemas.openxmlformats.org/officeDocument/2006/relationships/vmlDrawing" Target="../drawings/vmlDrawing10.vml"/><Relationship Id="rId2" Type="http://schemas.openxmlformats.org/officeDocument/2006/relationships/image" Target="../media/image28.emf"/><Relationship Id="rId19" Type="http://schemas.openxmlformats.org/officeDocument/2006/relationships/slideLayout" Target="../slideLayouts/slideLayout13.xml"/><Relationship Id="rId18" Type="http://schemas.openxmlformats.org/officeDocument/2006/relationships/image" Target="../media/image23.emf"/><Relationship Id="rId17" Type="http://schemas.openxmlformats.org/officeDocument/2006/relationships/oleObject" Target="../embeddings/oleObject26.bin"/><Relationship Id="rId16" Type="http://schemas.openxmlformats.org/officeDocument/2006/relationships/image" Target="../media/image22.emf"/><Relationship Id="rId15" Type="http://schemas.openxmlformats.org/officeDocument/2006/relationships/oleObject" Target="../embeddings/oleObject25.bin"/><Relationship Id="rId14" Type="http://schemas.openxmlformats.org/officeDocument/2006/relationships/image" Target="../media/image21.emf"/><Relationship Id="rId13" Type="http://schemas.openxmlformats.org/officeDocument/2006/relationships/oleObject" Target="../embeddings/oleObject24.bin"/><Relationship Id="rId12" Type="http://schemas.openxmlformats.org/officeDocument/2006/relationships/image" Target="../media/image20.emf"/><Relationship Id="rId11" Type="http://schemas.openxmlformats.org/officeDocument/2006/relationships/oleObject" Target="../embeddings/oleObject23.bin"/><Relationship Id="rId10" Type="http://schemas.openxmlformats.org/officeDocument/2006/relationships/image" Target="../media/image19.emf"/><Relationship Id="rId1"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12.emf"/><Relationship Id="rId3" Type="http://schemas.openxmlformats.org/officeDocument/2006/relationships/oleObject" Target="../embeddings/oleObject31.bin"/><Relationship Id="rId2" Type="http://schemas.openxmlformats.org/officeDocument/2006/relationships/image" Target="../media/image33.emf"/><Relationship Id="rId1"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3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oleObject" Target="../embeddings/oleObject3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oleObject" Target="../embeddings/oleObject35.bin"/><Relationship Id="rId3" Type="http://schemas.openxmlformats.org/officeDocument/2006/relationships/image" Target="../media/image41.wmf"/><Relationship Id="rId2" Type="http://schemas.openxmlformats.org/officeDocument/2006/relationships/oleObject" Target="../embeddings/oleObject34.bin"/><Relationship Id="rId1"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GI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Grp="1" noChangeArrowheads="1"/>
          </p:cNvSpPr>
          <p:nvPr>
            <p:ph type="ctrTitle" idx="4294967295"/>
          </p:nvPr>
        </p:nvSpPr>
        <p:spPr bwMode="auto">
          <a:xfrm>
            <a:off x="395536" y="1196752"/>
            <a:ext cx="6912768" cy="1355279"/>
          </a:xfrm>
          <a:prstGeom prst="rect">
            <a:avLst/>
          </a:prstGeom>
          <a:solidFill>
            <a:srgbClr val="FFFFFF"/>
          </a:solidFill>
          <a:ln>
            <a:miter lim="800000"/>
          </a:ln>
        </p:spPr>
        <p:txBody>
          <a:bodyPr tIns="61200" bIns="61200"/>
          <a:lstStyle/>
          <a:p>
            <a:pPr algn="ctr"/>
            <a:r>
              <a:rPr lang="zh-CN" altLang="en-US" sz="4400" i="0" dirty="0" smtClean="0">
                <a:solidFill>
                  <a:srgbClr val="000066"/>
                </a:solidFill>
                <a:latin typeface="黑体" panose="02010609060101010101" pitchFamily="49" charset="-122"/>
                <a:ea typeface="黑体" panose="02010609060101010101" pitchFamily="49" charset="-122"/>
              </a:rPr>
              <a:t>计算</a:t>
            </a:r>
            <a:r>
              <a:rPr lang="zh-CN" altLang="en-US" sz="4400" i="0" dirty="0">
                <a:solidFill>
                  <a:srgbClr val="000066"/>
                </a:solidFill>
                <a:latin typeface="黑体" panose="02010609060101010101" pitchFamily="49" charset="-122"/>
                <a:ea typeface="黑体" panose="02010609060101010101" pitchFamily="49" charset="-122"/>
              </a:rPr>
              <a:t>机</a:t>
            </a:r>
            <a:r>
              <a:rPr lang="zh-CN" altLang="en-US" sz="4400" i="0" dirty="0" smtClean="0">
                <a:solidFill>
                  <a:srgbClr val="000066"/>
                </a:solidFill>
                <a:latin typeface="黑体" panose="02010609060101010101" pitchFamily="49" charset="-122"/>
                <a:ea typeface="黑体" panose="02010609060101010101" pitchFamily="49" charset="-122"/>
              </a:rPr>
              <a:t>组成原理</a:t>
            </a:r>
            <a:br>
              <a:rPr lang="zh-CN" altLang="en-US" sz="4800" i="0" dirty="0">
                <a:solidFill>
                  <a:srgbClr val="000066"/>
                </a:solidFill>
              </a:rPr>
            </a:br>
            <a:r>
              <a:rPr lang="en-US" altLang="zh-CN" sz="4800" i="0" dirty="0">
                <a:solidFill>
                  <a:srgbClr val="000066"/>
                </a:solidFill>
                <a:latin typeface="Times New Roman" panose="02020603050405020304" pitchFamily="18" charset="0"/>
                <a:cs typeface="Times New Roman" panose="02020603050405020304" pitchFamily="18" charset="0"/>
              </a:rPr>
              <a:t>(</a:t>
            </a:r>
            <a:r>
              <a:rPr lang="en-US" altLang="zh-CN" sz="4000" i="0" dirty="0" smtClean="0">
                <a:solidFill>
                  <a:srgbClr val="000066"/>
                </a:solidFill>
                <a:latin typeface="Times New Roman" panose="02020603050405020304" pitchFamily="18" charset="0"/>
              </a:rPr>
              <a:t>2019</a:t>
            </a:r>
            <a:r>
              <a:rPr lang="zh-CN" altLang="en-US" sz="4000" i="0" dirty="0" smtClean="0">
                <a:solidFill>
                  <a:srgbClr val="000066"/>
                </a:solidFill>
                <a:latin typeface="Times New Roman" panose="02020603050405020304" pitchFamily="18" charset="0"/>
              </a:rPr>
              <a:t>级</a:t>
            </a:r>
            <a:r>
              <a:rPr lang="en-US" altLang="zh-CN" sz="4800" i="0" dirty="0" smtClean="0">
                <a:solidFill>
                  <a:srgbClr val="000066"/>
                </a:solidFill>
                <a:latin typeface="Times New Roman" panose="02020603050405020304" pitchFamily="18" charset="0"/>
              </a:rPr>
              <a:t>)</a:t>
            </a:r>
            <a:endParaRPr lang="en-US" altLang="zh-CN" sz="4800" i="0" dirty="0">
              <a:solidFill>
                <a:srgbClr val="000066"/>
              </a:solidFill>
            </a:endParaRPr>
          </a:p>
        </p:txBody>
      </p:sp>
      <p:sp>
        <p:nvSpPr>
          <p:cNvPr id="118789" name="Rectangle 5"/>
          <p:cNvSpPr>
            <a:spLocks noGrp="1" noChangeArrowheads="1"/>
          </p:cNvSpPr>
          <p:nvPr>
            <p:ph type="subTitle" idx="4294967295"/>
          </p:nvPr>
        </p:nvSpPr>
        <p:spPr bwMode="auto">
          <a:xfrm>
            <a:off x="539552" y="3140968"/>
            <a:ext cx="6376222" cy="1979351"/>
          </a:xfrm>
          <a:prstGeom prst="rect">
            <a:avLst/>
          </a:prstGeom>
          <a:solidFill>
            <a:srgbClr val="FFFFFF"/>
          </a:solidFill>
          <a:ln>
            <a:miter lim="800000"/>
          </a:ln>
        </p:spPr>
        <p:txBody>
          <a:bodyPr tIns="97200" bIns="97200"/>
          <a:lstStyle/>
          <a:p>
            <a:pPr marL="0" indent="0" algn="ctr">
              <a:lnSpc>
                <a:spcPct val="150000"/>
              </a:lnSpc>
              <a:spcBef>
                <a:spcPts val="0"/>
              </a:spcBef>
              <a:spcAft>
                <a:spcPts val="0"/>
              </a:spcAft>
              <a:buNone/>
            </a:pPr>
            <a:r>
              <a:rPr lang="zh-CN" altLang="en-US" sz="36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计算机组成原理课程组</a:t>
            </a:r>
            <a:endParaRPr lang="en-US" altLang="zh-CN" sz="36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lnSpc>
                <a:spcPct val="150000"/>
              </a:lnSpc>
              <a:spcBef>
                <a:spcPts val="0"/>
              </a:spcBef>
              <a:spcAft>
                <a:spcPts val="0"/>
              </a:spcAft>
              <a:buNone/>
            </a:pPr>
            <a:r>
              <a:rPr lang="zh-CN" altLang="en-US" sz="3200" baseline="3000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牛建伟</a:t>
            </a:r>
            <a:endParaRPr lang="en-US" altLang="zh-CN" sz="3200" baseline="300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buNone/>
            </a:pPr>
            <a:endParaRPr lang="en-US" altLang="zh-CN" sz="3200" baseline="30000" dirty="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1188" y="404813"/>
            <a:ext cx="5257800" cy="373062"/>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高速缓冲存储器(</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的原理</a:t>
            </a:r>
            <a:endParaRPr lang="en-US" altLang="zh-CN" dirty="0" smtClean="0">
              <a:latin typeface="Times New Roman" panose="02020603050405020304" pitchFamily="18" charset="0"/>
              <a:cs typeface="Times New Roman" panose="02020603050405020304" pitchFamily="18" charset="0"/>
            </a:endParaRPr>
          </a:p>
        </p:txBody>
      </p:sp>
      <p:sp>
        <p:nvSpPr>
          <p:cNvPr id="279555" name="Rectangle 3"/>
          <p:cNvSpPr>
            <a:spLocks noGrp="1" noChangeArrowheads="1"/>
          </p:cNvSpPr>
          <p:nvPr>
            <p:ph type="body" idx="1"/>
          </p:nvPr>
        </p:nvSpPr>
        <p:spPr>
          <a:xfrm>
            <a:off x="539552" y="1340768"/>
            <a:ext cx="8229600" cy="1897955"/>
          </a:xfrm>
        </p:spPr>
        <p:txBody>
          <a:bodyPr/>
          <a:lstStyle/>
          <a:p>
            <a:pPr>
              <a:lnSpc>
                <a:spcPct val="150000"/>
              </a:lnSpc>
              <a:spcBef>
                <a:spcPts val="0"/>
              </a:spcBef>
              <a:spcAft>
                <a:spcPts val="0"/>
              </a:spcAft>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和主存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间的一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容量较小的高速缓存，其中总是存放最活跃（被频繁访问）的程序块和数据，大多数情况下，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能直接从这个高速缓存中取得指令和数据，而不必访问主存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与主存之间按照数据块（</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）为单位进行数据交换。</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11"/>
          <p:cNvGrpSpPr/>
          <p:nvPr/>
        </p:nvGrpSpPr>
        <p:grpSpPr bwMode="auto">
          <a:xfrm>
            <a:off x="1071563" y="3789040"/>
            <a:ext cx="7467600" cy="2209800"/>
            <a:chOff x="576" y="2592"/>
            <a:chExt cx="4704" cy="1392"/>
          </a:xfrm>
        </p:grpSpPr>
        <p:sp>
          <p:nvSpPr>
            <p:cNvPr id="26629" name="Rectangle 4"/>
            <p:cNvSpPr>
              <a:spLocks noChangeArrowheads="1"/>
            </p:cNvSpPr>
            <p:nvPr/>
          </p:nvSpPr>
          <p:spPr bwMode="auto">
            <a:xfrm>
              <a:off x="576" y="2736"/>
              <a:ext cx="960" cy="1248"/>
            </a:xfrm>
            <a:prstGeom prst="rect">
              <a:avLst/>
            </a:prstGeom>
            <a:solidFill>
              <a:schemeClr val="bg2"/>
            </a:solidFill>
            <a:ln w="12700">
              <a:solidFill>
                <a:schemeClr val="tx1"/>
              </a:solidFill>
              <a:miter lim="800000"/>
            </a:ln>
          </p:spPr>
          <p:txBody>
            <a:bodyPr wrap="none" anchor="ctr"/>
            <a:lstStyle/>
            <a:p>
              <a:pPr algn="ctr" eaLnBrk="0" hangingPunct="0"/>
              <a:r>
                <a:rPr lang="en-US" altLang="zh-CN"/>
                <a:t>CPU</a:t>
              </a:r>
              <a:endParaRPr lang="en-US" altLang="zh-CN"/>
            </a:p>
          </p:txBody>
        </p:sp>
        <p:sp>
          <p:nvSpPr>
            <p:cNvPr id="26630" name="Rectangle 5"/>
            <p:cNvSpPr>
              <a:spLocks noChangeArrowheads="1"/>
            </p:cNvSpPr>
            <p:nvPr/>
          </p:nvSpPr>
          <p:spPr bwMode="auto">
            <a:xfrm>
              <a:off x="2256" y="3024"/>
              <a:ext cx="864" cy="576"/>
            </a:xfrm>
            <a:prstGeom prst="rect">
              <a:avLst/>
            </a:prstGeom>
            <a:solidFill>
              <a:srgbClr val="FFFF49"/>
            </a:solidFill>
            <a:ln w="12700">
              <a:solidFill>
                <a:schemeClr val="tx1"/>
              </a:solidFill>
              <a:miter lim="800000"/>
            </a:ln>
          </p:spPr>
          <p:txBody>
            <a:bodyPr wrap="none" anchor="ctr"/>
            <a:lstStyle/>
            <a:p>
              <a:pPr algn="ctr" eaLnBrk="0" hangingPunct="0"/>
              <a:r>
                <a:rPr lang="en-US" altLang="zh-CN"/>
                <a:t>Cache</a:t>
              </a:r>
              <a:endParaRPr lang="en-US" altLang="zh-CN"/>
            </a:p>
          </p:txBody>
        </p:sp>
        <p:sp>
          <p:nvSpPr>
            <p:cNvPr id="26631" name="Rectangle 6"/>
            <p:cNvSpPr>
              <a:spLocks noChangeArrowheads="1"/>
            </p:cNvSpPr>
            <p:nvPr/>
          </p:nvSpPr>
          <p:spPr bwMode="auto">
            <a:xfrm>
              <a:off x="3984" y="2592"/>
              <a:ext cx="1296" cy="1392"/>
            </a:xfrm>
            <a:prstGeom prst="rect">
              <a:avLst/>
            </a:prstGeom>
            <a:solidFill>
              <a:srgbClr val="0A520D"/>
            </a:solidFill>
            <a:ln w="12700">
              <a:solidFill>
                <a:schemeClr val="tx1"/>
              </a:solidFill>
              <a:miter lim="800000"/>
            </a:ln>
          </p:spPr>
          <p:txBody>
            <a:bodyPr wrap="none" anchor="ctr"/>
            <a:lstStyle/>
            <a:p>
              <a:pPr algn="ctr" eaLnBrk="0" hangingPunct="0"/>
              <a:r>
                <a:rPr lang="en-US" altLang="zh-CN" dirty="0"/>
                <a:t>Main Memory</a:t>
              </a:r>
              <a:endParaRPr lang="en-US" altLang="zh-CN" dirty="0"/>
            </a:p>
          </p:txBody>
        </p:sp>
        <p:sp>
          <p:nvSpPr>
            <p:cNvPr id="26632" name="AutoShape 7"/>
            <p:cNvSpPr>
              <a:spLocks noChangeArrowheads="1"/>
            </p:cNvSpPr>
            <p:nvPr/>
          </p:nvSpPr>
          <p:spPr bwMode="auto">
            <a:xfrm>
              <a:off x="1536" y="3216"/>
              <a:ext cx="720" cy="192"/>
            </a:xfrm>
            <a:prstGeom prst="leftRightArrow">
              <a:avLst>
                <a:gd name="adj1" fmla="val 50000"/>
                <a:gd name="adj2" fmla="val 75000"/>
              </a:avLst>
            </a:prstGeom>
            <a:solidFill>
              <a:schemeClr val="accent1"/>
            </a:solidFill>
            <a:ln w="12700">
              <a:solidFill>
                <a:schemeClr val="tx1"/>
              </a:solidFill>
              <a:miter lim="800000"/>
            </a:ln>
          </p:spPr>
          <p:txBody>
            <a:bodyPr wrap="none" anchor="ctr"/>
            <a:lstStyle/>
            <a:p>
              <a:pPr algn="ctr" eaLnBrk="0" hangingPunct="0"/>
              <a:endParaRPr lang="en-US" altLang="zh-CN"/>
            </a:p>
          </p:txBody>
        </p:sp>
        <p:sp>
          <p:nvSpPr>
            <p:cNvPr id="26633" name="AutoShape 8"/>
            <p:cNvSpPr>
              <a:spLocks noChangeArrowheads="1"/>
            </p:cNvSpPr>
            <p:nvPr/>
          </p:nvSpPr>
          <p:spPr bwMode="auto">
            <a:xfrm>
              <a:off x="3120" y="3120"/>
              <a:ext cx="864" cy="384"/>
            </a:xfrm>
            <a:prstGeom prst="leftRightArrow">
              <a:avLst>
                <a:gd name="adj1" fmla="val 50000"/>
                <a:gd name="adj2" fmla="val 45000"/>
              </a:avLst>
            </a:prstGeom>
            <a:solidFill>
              <a:schemeClr val="accent2"/>
            </a:solidFill>
            <a:ln w="12700">
              <a:solidFill>
                <a:schemeClr val="tx1"/>
              </a:solidFill>
              <a:miter lim="800000"/>
            </a:ln>
          </p:spPr>
          <p:txBody>
            <a:bodyPr wrap="none" anchor="ctr"/>
            <a:lstStyle/>
            <a:p>
              <a:pPr algn="ctr" eaLnBrk="0" hangingPunct="0"/>
              <a:endParaRPr lang="zh-CN" altLang="en-US"/>
            </a:p>
          </p:txBody>
        </p:sp>
        <p:sp>
          <p:nvSpPr>
            <p:cNvPr id="26634" name="Text Box 9"/>
            <p:cNvSpPr txBox="1">
              <a:spLocks noChangeArrowheads="1"/>
            </p:cNvSpPr>
            <p:nvPr/>
          </p:nvSpPr>
          <p:spPr bwMode="auto">
            <a:xfrm>
              <a:off x="1536" y="2928"/>
              <a:ext cx="720" cy="288"/>
            </a:xfrm>
            <a:prstGeom prst="rect">
              <a:avLst/>
            </a:prstGeom>
            <a:noFill/>
            <a:ln w="12700">
              <a:noFill/>
              <a:miter lim="800000"/>
            </a:ln>
          </p:spPr>
          <p:txBody>
            <a:bodyPr>
              <a:spAutoFit/>
            </a:bodyPr>
            <a:lstStyle/>
            <a:p>
              <a:pPr algn="ctr" eaLnBrk="0" hangingPunct="0">
                <a:spcBef>
                  <a:spcPct val="50000"/>
                </a:spcBef>
              </a:pPr>
              <a:r>
                <a:rPr lang="en-US" altLang="zh-CN">
                  <a:solidFill>
                    <a:schemeClr val="tx1"/>
                  </a:solidFill>
                </a:rPr>
                <a:t>Word</a:t>
              </a:r>
              <a:endParaRPr lang="en-US" altLang="zh-CN">
                <a:solidFill>
                  <a:schemeClr val="tx1"/>
                </a:solidFill>
              </a:endParaRPr>
            </a:p>
          </p:txBody>
        </p:sp>
        <p:sp>
          <p:nvSpPr>
            <p:cNvPr id="26635" name="Text Box 10"/>
            <p:cNvSpPr txBox="1">
              <a:spLocks noChangeArrowheads="1"/>
            </p:cNvSpPr>
            <p:nvPr/>
          </p:nvSpPr>
          <p:spPr bwMode="auto">
            <a:xfrm>
              <a:off x="3120" y="2880"/>
              <a:ext cx="816" cy="288"/>
            </a:xfrm>
            <a:prstGeom prst="rect">
              <a:avLst/>
            </a:prstGeom>
            <a:noFill/>
            <a:ln w="12700">
              <a:noFill/>
              <a:miter lim="800000"/>
            </a:ln>
          </p:spPr>
          <p:txBody>
            <a:bodyPr>
              <a:spAutoFit/>
            </a:bodyPr>
            <a:lstStyle/>
            <a:p>
              <a:pPr algn="ctr" eaLnBrk="0" hangingPunct="0">
                <a:spcBef>
                  <a:spcPct val="50000"/>
                </a:spcBef>
              </a:pPr>
              <a:r>
                <a:rPr lang="en-US" altLang="zh-CN">
                  <a:solidFill>
                    <a:schemeClr val="tx1"/>
                  </a:solidFill>
                </a:rPr>
                <a:t>Block</a:t>
              </a:r>
              <a:endParaRPr lang="en-US" altLang="zh-CN">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9555"/>
                                        </p:tgtEl>
                                        <p:attrNameLst>
                                          <p:attrName>style.visibility</p:attrName>
                                        </p:attrNameLst>
                                      </p:cBhvr>
                                      <p:to>
                                        <p:strVal val="visible"/>
                                      </p:to>
                                    </p:set>
                                    <p:anim calcmode="lin" valueType="num">
                                      <p:cBhvr additive="base">
                                        <p:cTn id="7" dur="500" fill="hold"/>
                                        <p:tgtEl>
                                          <p:spTgt spid="279555"/>
                                        </p:tgtEl>
                                        <p:attrNameLst>
                                          <p:attrName>ppt_x</p:attrName>
                                        </p:attrNameLst>
                                      </p:cBhvr>
                                      <p:tavLst>
                                        <p:tav tm="0">
                                          <p:val>
                                            <p:strVal val="0-#ppt_w/2"/>
                                          </p:val>
                                        </p:tav>
                                        <p:tav tm="100000">
                                          <p:val>
                                            <p:strVal val="#ppt_x"/>
                                          </p:val>
                                        </p:tav>
                                      </p:tavLst>
                                    </p:anim>
                                    <p:anim calcmode="lin" valueType="num">
                                      <p:cBhvr additive="base">
                                        <p:cTn id="8" dur="500" fill="hold"/>
                                        <p:tgtEl>
                                          <p:spTgt spid="2795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404813"/>
            <a:ext cx="5257800" cy="373062"/>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高速缓冲存储器(</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的原理</a:t>
            </a:r>
            <a:endParaRPr lang="en-US" altLang="zh-CN" dirty="0" smtClean="0">
              <a:latin typeface="Times New Roman" panose="02020603050405020304" pitchFamily="18" charset="0"/>
              <a:cs typeface="Times New Roman" panose="02020603050405020304" pitchFamily="18" charset="0"/>
            </a:endParaRPr>
          </a:p>
        </p:txBody>
      </p:sp>
      <p:sp>
        <p:nvSpPr>
          <p:cNvPr id="280579" name="Rectangle 3"/>
          <p:cNvSpPr>
            <a:spLocks noGrp="1" noChangeArrowheads="1"/>
          </p:cNvSpPr>
          <p:nvPr>
            <p:ph type="body" idx="1"/>
          </p:nvPr>
        </p:nvSpPr>
        <p:spPr>
          <a:xfrm>
            <a:off x="539552" y="1052736"/>
            <a:ext cx="8064896" cy="3467616"/>
          </a:xfrm>
        </p:spPr>
        <p:txBody>
          <a:bodyPr/>
          <a:lstStyle/>
          <a:p>
            <a:pPr>
              <a:lnSpc>
                <a:spcPct val="150000"/>
              </a:lnSpc>
              <a:spcBef>
                <a:spcPts val="0"/>
              </a:spcBef>
              <a:spcAft>
                <a:spcPts val="0"/>
              </a:spcAft>
            </a:pPr>
            <a:r>
              <a:rPr lang="en-US" altLang="zh-CN" sz="2800" dirty="0" smtClean="0">
                <a:latin typeface="Times New Roman" panose="02020603050405020304" pitchFamily="18" charset="0"/>
                <a:ea typeface="宋体" panose="02010600030101010101" pitchFamily="2" charset="-122"/>
              </a:rPr>
              <a:t>Cache</a:t>
            </a:r>
            <a:r>
              <a:rPr lang="zh-CN" altLang="en-US" sz="2800" dirty="0" smtClean="0">
                <a:latin typeface="Times New Roman" panose="02020603050405020304" pitchFamily="18" charset="0"/>
                <a:ea typeface="宋体" panose="02010600030101010101" pitchFamily="2" charset="-122"/>
              </a:rPr>
              <a:t>要解决的问题</a:t>
            </a:r>
            <a:endParaRPr lang="en-US" altLang="zh-CN" sz="2800" dirty="0" smtClean="0">
              <a:latin typeface="Times New Roman" panose="02020603050405020304" pitchFamily="18" charset="0"/>
              <a:ea typeface="宋体" panose="02010600030101010101" pitchFamily="2" charset="-122"/>
            </a:endParaRPr>
          </a:p>
          <a:p>
            <a:pPr lvl="1">
              <a:lnSpc>
                <a:spcPct val="150000"/>
              </a:lnSpc>
              <a:spcBef>
                <a:spcPts val="0"/>
              </a:spcBef>
              <a:spcAft>
                <a:spcPts val="0"/>
              </a:spcAft>
            </a:pPr>
            <a:r>
              <a:rPr lang="zh-CN" altLang="en-US" sz="2000" dirty="0">
                <a:latin typeface="Times New Roman" panose="02020603050405020304" pitchFamily="18" charset="0"/>
                <a:ea typeface="宋体" panose="02010600030101010101" pitchFamily="2" charset="-122"/>
              </a:rPr>
              <a:t>提供快速访问的能力；</a:t>
            </a:r>
            <a:endParaRPr lang="zh-CN" altLang="en-US" sz="2000" dirty="0">
              <a:latin typeface="Times New Roman" panose="02020603050405020304" pitchFamily="18" charset="0"/>
              <a:ea typeface="宋体" panose="02010600030101010101" pitchFamily="2" charset="-122"/>
            </a:endParaRPr>
          </a:p>
          <a:p>
            <a:pPr lvl="1">
              <a:lnSpc>
                <a:spcPct val="150000"/>
              </a:lnSpc>
              <a:spcBef>
                <a:spcPts val="0"/>
              </a:spcBef>
              <a:spcAft>
                <a:spcPts val="0"/>
              </a:spcAft>
            </a:pPr>
            <a:r>
              <a:rPr lang="zh-CN" altLang="en-US" sz="2000" dirty="0" smtClean="0">
                <a:latin typeface="Times New Roman" panose="02020603050405020304" pitchFamily="18" charset="0"/>
                <a:ea typeface="宋体" panose="02010600030101010101" pitchFamily="2" charset="-122"/>
              </a:rPr>
              <a:t>与主存交换数据的能力； </a:t>
            </a:r>
            <a:endParaRPr lang="zh-CN" altLang="en-US" sz="2000" dirty="0" smtClean="0">
              <a:latin typeface="Times New Roman" panose="02020603050405020304" pitchFamily="18" charset="0"/>
              <a:ea typeface="宋体" panose="02010600030101010101" pitchFamily="2" charset="-122"/>
            </a:endParaRPr>
          </a:p>
          <a:p>
            <a:pPr lvl="1">
              <a:lnSpc>
                <a:spcPct val="150000"/>
              </a:lnSpc>
              <a:spcBef>
                <a:spcPts val="0"/>
              </a:spcBef>
              <a:spcAft>
                <a:spcPts val="0"/>
              </a:spcAft>
            </a:pPr>
            <a:r>
              <a:rPr lang="zh-CN" altLang="en-US" sz="2000" dirty="0" smtClean="0">
                <a:latin typeface="Times New Roman" panose="02020603050405020304" pitchFamily="18" charset="0"/>
                <a:ea typeface="宋体" panose="02010600030101010101" pitchFamily="2" charset="-122"/>
              </a:rPr>
              <a:t>由于</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smtClean="0">
                <a:latin typeface="Times New Roman" panose="02020603050405020304" pitchFamily="18" charset="0"/>
                <a:ea typeface="宋体" panose="02010600030101010101" pitchFamily="2" charset="-122"/>
              </a:rPr>
              <a:t>总是以主存地址访问存储器，所以</a:t>
            </a:r>
            <a:r>
              <a:rPr lang="en-US" altLang="zh-CN" sz="2000" dirty="0" smtClean="0">
                <a:latin typeface="Times New Roman" panose="02020603050405020304" pitchFamily="18" charset="0"/>
                <a:ea typeface="宋体" panose="02010600030101010101" pitchFamily="2" charset="-122"/>
              </a:rPr>
              <a:t>Cache</a:t>
            </a:r>
            <a:r>
              <a:rPr lang="zh-CN" altLang="en-US" sz="2000" dirty="0" smtClean="0">
                <a:latin typeface="Times New Roman" panose="02020603050405020304" pitchFamily="18" charset="0"/>
                <a:ea typeface="宋体" panose="02010600030101010101" pitchFamily="2" charset="-122"/>
              </a:rPr>
              <a:t>应具备判断</a:t>
            </a:r>
            <a:r>
              <a:rPr lang="en-US" altLang="zh-CN" sz="2000" dirty="0" smtClean="0">
                <a:latin typeface="Times New Roman" panose="02020603050405020304" pitchFamily="18" charset="0"/>
                <a:ea typeface="宋体" panose="02010600030101010101" pitchFamily="2" charset="-122"/>
              </a:rPr>
              <a:t>CPU</a:t>
            </a:r>
            <a:r>
              <a:rPr lang="zh-CN" altLang="en-US" sz="2000" dirty="0" smtClean="0">
                <a:latin typeface="Times New Roman" panose="02020603050405020304" pitchFamily="18" charset="0"/>
                <a:ea typeface="宋体" panose="02010600030101010101" pitchFamily="2" charset="-122"/>
              </a:rPr>
              <a:t>当前要访问的内容是否在</a:t>
            </a:r>
            <a:r>
              <a:rPr lang="en-US" altLang="zh-CN" sz="2000" dirty="0" smtClean="0">
                <a:latin typeface="Times New Roman" panose="02020603050405020304" pitchFamily="18" charset="0"/>
                <a:ea typeface="宋体" panose="02010600030101010101" pitchFamily="2" charset="-122"/>
              </a:rPr>
              <a:t>Cache</a:t>
            </a:r>
            <a:r>
              <a:rPr lang="zh-CN" altLang="en-US" sz="2000" dirty="0" smtClean="0">
                <a:latin typeface="Times New Roman" panose="02020603050405020304" pitchFamily="18" charset="0"/>
                <a:ea typeface="宋体" panose="02010600030101010101" pitchFamily="2" charset="-122"/>
              </a:rPr>
              <a:t>中的能力，并具有根据主存地址在</a:t>
            </a:r>
            <a:r>
              <a:rPr lang="en-US" altLang="zh-CN" sz="2000" dirty="0" smtClean="0">
                <a:latin typeface="Times New Roman" panose="02020603050405020304" pitchFamily="18" charset="0"/>
                <a:ea typeface="宋体" panose="02010600030101010101" pitchFamily="2" charset="-122"/>
              </a:rPr>
              <a:t>Cache</a:t>
            </a:r>
            <a:r>
              <a:rPr lang="zh-CN" altLang="en-US" sz="2000" dirty="0" smtClean="0">
                <a:latin typeface="Times New Roman" panose="02020603050405020304" pitchFamily="18" charset="0"/>
                <a:ea typeface="宋体" panose="02010600030101010101" pitchFamily="2" charset="-122"/>
              </a:rPr>
              <a:t>中访问相应单元的能力；</a:t>
            </a:r>
            <a:endParaRPr lang="zh-CN" altLang="en-US" sz="2000" dirty="0" smtClean="0">
              <a:latin typeface="Times New Roman" panose="02020603050405020304" pitchFamily="18" charset="0"/>
              <a:ea typeface="宋体" panose="02010600030101010101" pitchFamily="2" charset="-122"/>
            </a:endParaRPr>
          </a:p>
          <a:p>
            <a:pPr lvl="1">
              <a:lnSpc>
                <a:spcPct val="150000"/>
              </a:lnSpc>
              <a:spcBef>
                <a:spcPts val="0"/>
              </a:spcBef>
              <a:spcAft>
                <a:spcPts val="0"/>
              </a:spcAft>
            </a:pPr>
            <a:r>
              <a:rPr lang="zh-CN" altLang="en-US" sz="2000" dirty="0" smtClean="0">
                <a:latin typeface="Times New Roman" panose="02020603050405020304" pitchFamily="18" charset="0"/>
                <a:ea typeface="宋体" panose="02010600030101010101" pitchFamily="2" charset="-122"/>
              </a:rPr>
              <a:t>具备在</a:t>
            </a:r>
            <a:r>
              <a:rPr lang="en-US" altLang="zh-CN" sz="2000" dirty="0" smtClean="0">
                <a:latin typeface="Times New Roman" panose="02020603050405020304" pitchFamily="18" charset="0"/>
                <a:ea typeface="宋体" panose="02010600030101010101" pitchFamily="2" charset="-122"/>
              </a:rPr>
              <a:t>Cache</a:t>
            </a:r>
            <a:r>
              <a:rPr lang="zh-CN" altLang="en-US" sz="2000" dirty="0" smtClean="0">
                <a:latin typeface="Times New Roman" panose="02020603050405020304" pitchFamily="18" charset="0"/>
                <a:ea typeface="宋体" panose="02010600030101010101" pitchFamily="2" charset="-122"/>
              </a:rPr>
              <a:t>容量不够的前提下替换</a:t>
            </a:r>
            <a:r>
              <a:rPr lang="en-US" altLang="zh-CN" sz="2000" dirty="0" smtClean="0">
                <a:latin typeface="Times New Roman" panose="02020603050405020304" pitchFamily="18" charset="0"/>
                <a:ea typeface="宋体" panose="02010600030101010101" pitchFamily="2" charset="-122"/>
              </a:rPr>
              <a:t>Cache</a:t>
            </a:r>
            <a:r>
              <a:rPr lang="zh-CN" altLang="en-US" sz="2000" dirty="0" smtClean="0">
                <a:latin typeface="Times New Roman" panose="02020603050405020304" pitchFamily="18" charset="0"/>
                <a:ea typeface="宋体" panose="02010600030101010101" pitchFamily="2" charset="-122"/>
              </a:rPr>
              <a:t>中的内容的决策能力。  </a:t>
            </a:r>
            <a:endParaRPr lang="zh-CN" altLang="en-US" sz="2000" dirty="0" smtClean="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 calcmode="lin" valueType="num">
                                      <p:cBhvr additive="base">
                                        <p:cTn id="7" dur="500" fill="hold"/>
                                        <p:tgtEl>
                                          <p:spTgt spid="280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0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0579">
                                            <p:txEl>
                                              <p:pRg st="1" end="1"/>
                                            </p:txEl>
                                          </p:spTgt>
                                        </p:tgtEl>
                                        <p:attrNameLst>
                                          <p:attrName>style.visibility</p:attrName>
                                        </p:attrNameLst>
                                      </p:cBhvr>
                                      <p:to>
                                        <p:strVal val="visible"/>
                                      </p:to>
                                    </p:set>
                                    <p:anim calcmode="lin" valueType="num">
                                      <p:cBhvr additive="base">
                                        <p:cTn id="13" dur="500" fill="hold"/>
                                        <p:tgtEl>
                                          <p:spTgt spid="280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0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0579">
                                            <p:txEl>
                                              <p:pRg st="2" end="2"/>
                                            </p:txEl>
                                          </p:spTgt>
                                        </p:tgtEl>
                                        <p:attrNameLst>
                                          <p:attrName>style.visibility</p:attrName>
                                        </p:attrNameLst>
                                      </p:cBhvr>
                                      <p:to>
                                        <p:strVal val="visible"/>
                                      </p:to>
                                    </p:set>
                                    <p:anim calcmode="lin" valueType="num">
                                      <p:cBhvr additive="base">
                                        <p:cTn id="19" dur="500" fill="hold"/>
                                        <p:tgtEl>
                                          <p:spTgt spid="280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0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0579">
                                            <p:txEl>
                                              <p:pRg st="3" end="3"/>
                                            </p:txEl>
                                          </p:spTgt>
                                        </p:tgtEl>
                                        <p:attrNameLst>
                                          <p:attrName>style.visibility</p:attrName>
                                        </p:attrNameLst>
                                      </p:cBhvr>
                                      <p:to>
                                        <p:strVal val="visible"/>
                                      </p:to>
                                    </p:set>
                                    <p:anim calcmode="lin" valueType="num">
                                      <p:cBhvr additive="base">
                                        <p:cTn id="25" dur="500" fill="hold"/>
                                        <p:tgtEl>
                                          <p:spTgt spid="280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0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0579">
                                            <p:txEl>
                                              <p:pRg st="4" end="4"/>
                                            </p:txEl>
                                          </p:spTgt>
                                        </p:tgtEl>
                                        <p:attrNameLst>
                                          <p:attrName>style.visibility</p:attrName>
                                        </p:attrNameLst>
                                      </p:cBhvr>
                                      <p:to>
                                        <p:strVal val="visible"/>
                                      </p:to>
                                    </p:set>
                                    <p:anim calcmode="lin" valueType="num">
                                      <p:cBhvr additive="base">
                                        <p:cTn id="31" dur="500" fill="hold"/>
                                        <p:tgtEl>
                                          <p:spTgt spid="2805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05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ldLvl="2"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1188" y="404813"/>
            <a:ext cx="5257800" cy="373062"/>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高速缓冲存储器(</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的原理</a:t>
            </a:r>
            <a:endParaRPr lang="en-US" altLang="zh-CN" dirty="0" smtClean="0">
              <a:latin typeface="Times New Roman" panose="02020603050405020304" pitchFamily="18" charset="0"/>
              <a:cs typeface="Times New Roman" panose="02020603050405020304" pitchFamily="18" charset="0"/>
            </a:endParaRPr>
          </a:p>
        </p:txBody>
      </p:sp>
      <p:sp>
        <p:nvSpPr>
          <p:cNvPr id="281603" name="Rectangle 3"/>
          <p:cNvSpPr>
            <a:spLocks noGrp="1" noChangeArrowheads="1"/>
          </p:cNvSpPr>
          <p:nvPr>
            <p:ph type="body" idx="1"/>
          </p:nvPr>
        </p:nvSpPr>
        <p:spPr>
          <a:xfrm>
            <a:off x="468313" y="908050"/>
            <a:ext cx="8229600" cy="2021066"/>
          </a:xfrm>
        </p:spPr>
        <p:txBody>
          <a:bodyPr/>
          <a:lstStyle/>
          <a:p>
            <a:pPr>
              <a:lnSpc>
                <a:spcPct val="100000"/>
              </a:lnSpc>
              <a:spcBef>
                <a:spcPct val="0"/>
              </a:spcBef>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的基本结构</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存储</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机构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：保存数据，存取数据，一般采用</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SRAM</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构成。以</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若干字）为单位；</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地址机构：地址比较机制，地址转换机制，地址标记（</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一个</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具有一个</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替换</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机构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：记录</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的使用情况，替换策略，有效位（</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）记录对应数据块中的数据是否有效。</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676" name="Text Box 12"/>
          <p:cNvSpPr txBox="1">
            <a:spLocks noChangeArrowheads="1"/>
          </p:cNvSpPr>
          <p:nvPr/>
        </p:nvSpPr>
        <p:spPr bwMode="auto">
          <a:xfrm>
            <a:off x="1428750" y="6072188"/>
            <a:ext cx="2643188" cy="400050"/>
          </a:xfrm>
          <a:prstGeom prst="rect">
            <a:avLst/>
          </a:prstGeom>
          <a:noFill/>
          <a:ln w="12700">
            <a:noFill/>
            <a:miter lim="800000"/>
          </a:ln>
        </p:spPr>
        <p:txBody>
          <a:bodyPr>
            <a:spAutoFit/>
          </a:bodyPr>
          <a:lstStyle/>
          <a:p>
            <a:pPr algn="ctr" eaLnBrk="0" hangingPunct="0">
              <a:spcBef>
                <a:spcPct val="50000"/>
              </a:spcBef>
            </a:pPr>
            <a:r>
              <a:rPr lang="en-US" altLang="zh-CN" sz="2000" b="1"/>
              <a:t>Cache </a:t>
            </a:r>
            <a:r>
              <a:rPr lang="zh-CN" altLang="en-US" sz="2000" b="1"/>
              <a:t>的基本结构</a:t>
            </a:r>
            <a:endParaRPr lang="zh-CN" altLang="en-US" sz="2000" b="1"/>
          </a:p>
        </p:txBody>
      </p:sp>
      <p:grpSp>
        <p:nvGrpSpPr>
          <p:cNvPr id="2" name="Group 27"/>
          <p:cNvGrpSpPr/>
          <p:nvPr/>
        </p:nvGrpSpPr>
        <p:grpSpPr bwMode="auto">
          <a:xfrm>
            <a:off x="5715000" y="2857500"/>
            <a:ext cx="2786063" cy="3657600"/>
            <a:chOff x="3648" y="1872"/>
            <a:chExt cx="1872" cy="2304"/>
          </a:xfrm>
        </p:grpSpPr>
        <p:sp>
          <p:nvSpPr>
            <p:cNvPr id="28691" name="Rectangle 15"/>
            <p:cNvSpPr>
              <a:spLocks noChangeArrowheads="1"/>
            </p:cNvSpPr>
            <p:nvPr/>
          </p:nvSpPr>
          <p:spPr bwMode="auto">
            <a:xfrm>
              <a:off x="3648" y="1872"/>
              <a:ext cx="1008" cy="192"/>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28692" name="Rectangle 16"/>
            <p:cNvSpPr>
              <a:spLocks noChangeArrowheads="1"/>
            </p:cNvSpPr>
            <p:nvPr/>
          </p:nvSpPr>
          <p:spPr bwMode="auto">
            <a:xfrm>
              <a:off x="3648" y="2064"/>
              <a:ext cx="1008" cy="192"/>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28693" name="Rectangle 17"/>
            <p:cNvSpPr>
              <a:spLocks noChangeArrowheads="1"/>
            </p:cNvSpPr>
            <p:nvPr/>
          </p:nvSpPr>
          <p:spPr bwMode="auto">
            <a:xfrm>
              <a:off x="3648" y="2256"/>
              <a:ext cx="1008" cy="192"/>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28694" name="Rectangle 18"/>
            <p:cNvSpPr>
              <a:spLocks noChangeArrowheads="1"/>
            </p:cNvSpPr>
            <p:nvPr/>
          </p:nvSpPr>
          <p:spPr bwMode="auto">
            <a:xfrm>
              <a:off x="3648" y="2448"/>
              <a:ext cx="1008" cy="1728"/>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28695" name="Line 19"/>
            <p:cNvSpPr>
              <a:spLocks noChangeShapeType="1"/>
            </p:cNvSpPr>
            <p:nvPr/>
          </p:nvSpPr>
          <p:spPr bwMode="auto">
            <a:xfrm>
              <a:off x="3648" y="2784"/>
              <a:ext cx="1008" cy="0"/>
            </a:xfrm>
            <a:prstGeom prst="line">
              <a:avLst/>
            </a:prstGeom>
            <a:noFill/>
            <a:ln w="12700" cap="rnd">
              <a:solidFill>
                <a:schemeClr val="tx1"/>
              </a:solidFill>
              <a:prstDash val="sysDot"/>
              <a:round/>
            </a:ln>
          </p:spPr>
          <p:txBody>
            <a:bodyPr/>
            <a:lstStyle/>
            <a:p>
              <a:endParaRPr lang="zh-CN" altLang="en-US"/>
            </a:p>
          </p:txBody>
        </p:sp>
        <p:sp>
          <p:nvSpPr>
            <p:cNvPr id="28696" name="Line 20"/>
            <p:cNvSpPr>
              <a:spLocks noChangeShapeType="1"/>
            </p:cNvSpPr>
            <p:nvPr/>
          </p:nvSpPr>
          <p:spPr bwMode="auto">
            <a:xfrm>
              <a:off x="3648" y="3552"/>
              <a:ext cx="1008" cy="0"/>
            </a:xfrm>
            <a:prstGeom prst="line">
              <a:avLst/>
            </a:prstGeom>
            <a:noFill/>
            <a:ln w="12700" cap="rnd">
              <a:solidFill>
                <a:schemeClr val="tx1"/>
              </a:solidFill>
              <a:prstDash val="sysDot"/>
              <a:round/>
            </a:ln>
          </p:spPr>
          <p:txBody>
            <a:bodyPr/>
            <a:lstStyle/>
            <a:p>
              <a:endParaRPr lang="zh-CN" altLang="en-US"/>
            </a:p>
          </p:txBody>
        </p:sp>
        <p:sp>
          <p:nvSpPr>
            <p:cNvPr id="28697" name="AutoShape 21"/>
            <p:cNvSpPr/>
            <p:nvPr/>
          </p:nvSpPr>
          <p:spPr bwMode="auto">
            <a:xfrm>
              <a:off x="4704" y="1872"/>
              <a:ext cx="144" cy="912"/>
            </a:xfrm>
            <a:prstGeom prst="rightBrace">
              <a:avLst>
                <a:gd name="adj1" fmla="val 52778"/>
                <a:gd name="adj2" fmla="val 50000"/>
              </a:avLst>
            </a:prstGeom>
            <a:noFill/>
            <a:ln w="12700">
              <a:solidFill>
                <a:schemeClr val="tx1"/>
              </a:solidFill>
              <a:round/>
            </a:ln>
          </p:spPr>
          <p:txBody>
            <a:bodyPr wrap="none" anchor="ctr"/>
            <a:lstStyle/>
            <a:p>
              <a:pPr algn="ctr" eaLnBrk="0" hangingPunct="0"/>
              <a:endParaRPr lang="zh-CN" altLang="en-US"/>
            </a:p>
          </p:txBody>
        </p:sp>
        <p:sp>
          <p:nvSpPr>
            <p:cNvPr id="28698" name="AutoShape 22"/>
            <p:cNvSpPr/>
            <p:nvPr/>
          </p:nvSpPr>
          <p:spPr bwMode="auto">
            <a:xfrm>
              <a:off x="4704" y="3552"/>
              <a:ext cx="144" cy="624"/>
            </a:xfrm>
            <a:prstGeom prst="rightBrace">
              <a:avLst>
                <a:gd name="adj1" fmla="val 36111"/>
                <a:gd name="adj2" fmla="val 50000"/>
              </a:avLst>
            </a:prstGeom>
            <a:noFill/>
            <a:ln w="12700">
              <a:solidFill>
                <a:schemeClr val="tx1"/>
              </a:solidFill>
              <a:round/>
            </a:ln>
          </p:spPr>
          <p:txBody>
            <a:bodyPr wrap="none" anchor="ctr"/>
            <a:lstStyle/>
            <a:p>
              <a:pPr algn="ctr" eaLnBrk="0" hangingPunct="0"/>
              <a:endParaRPr lang="zh-CN" altLang="en-US"/>
            </a:p>
          </p:txBody>
        </p:sp>
        <p:sp>
          <p:nvSpPr>
            <p:cNvPr id="28699" name="Text Box 24"/>
            <p:cNvSpPr txBox="1">
              <a:spLocks noChangeArrowheads="1"/>
            </p:cNvSpPr>
            <p:nvPr/>
          </p:nvSpPr>
          <p:spPr bwMode="auto">
            <a:xfrm>
              <a:off x="4896" y="2208"/>
              <a:ext cx="624" cy="252"/>
            </a:xfrm>
            <a:prstGeom prst="rect">
              <a:avLst/>
            </a:prstGeom>
            <a:noFill/>
            <a:ln w="12700">
              <a:noFill/>
              <a:miter lim="800000"/>
            </a:ln>
          </p:spPr>
          <p:txBody>
            <a:bodyPr>
              <a:spAutoFit/>
            </a:bodyPr>
            <a:lstStyle/>
            <a:p>
              <a:pPr algn="ctr" eaLnBrk="0" hangingPunct="0">
                <a:spcBef>
                  <a:spcPct val="50000"/>
                </a:spcBef>
              </a:pPr>
              <a:r>
                <a:rPr lang="en-US" altLang="zh-CN" sz="2000"/>
                <a:t>Block</a:t>
              </a:r>
              <a:endParaRPr lang="en-US" altLang="zh-CN" sz="2000"/>
            </a:p>
          </p:txBody>
        </p:sp>
        <p:sp>
          <p:nvSpPr>
            <p:cNvPr id="28700" name="Text Box 25"/>
            <p:cNvSpPr txBox="1">
              <a:spLocks noChangeArrowheads="1"/>
            </p:cNvSpPr>
            <p:nvPr/>
          </p:nvSpPr>
          <p:spPr bwMode="auto">
            <a:xfrm>
              <a:off x="4848" y="3696"/>
              <a:ext cx="624" cy="252"/>
            </a:xfrm>
            <a:prstGeom prst="rect">
              <a:avLst/>
            </a:prstGeom>
            <a:noFill/>
            <a:ln w="12700">
              <a:noFill/>
              <a:miter lim="800000"/>
            </a:ln>
          </p:spPr>
          <p:txBody>
            <a:bodyPr>
              <a:spAutoFit/>
            </a:bodyPr>
            <a:lstStyle/>
            <a:p>
              <a:pPr algn="ctr" eaLnBrk="0" hangingPunct="0">
                <a:spcBef>
                  <a:spcPct val="50000"/>
                </a:spcBef>
              </a:pPr>
              <a:r>
                <a:rPr lang="en-US" altLang="zh-CN" sz="2000"/>
                <a:t>Block</a:t>
              </a:r>
              <a:endParaRPr lang="en-US" altLang="zh-CN" sz="2000"/>
            </a:p>
          </p:txBody>
        </p:sp>
        <p:sp>
          <p:nvSpPr>
            <p:cNvPr id="28701" name="Text Box 26"/>
            <p:cNvSpPr txBox="1">
              <a:spLocks noChangeArrowheads="1"/>
            </p:cNvSpPr>
            <p:nvPr/>
          </p:nvSpPr>
          <p:spPr bwMode="auto">
            <a:xfrm>
              <a:off x="3648" y="2904"/>
              <a:ext cx="1008" cy="543"/>
            </a:xfrm>
            <a:prstGeom prst="rect">
              <a:avLst/>
            </a:prstGeom>
            <a:noFill/>
            <a:ln w="12700">
              <a:noFill/>
              <a:miter lim="800000"/>
            </a:ln>
          </p:spPr>
          <p:txBody>
            <a:bodyPr>
              <a:spAutoFit/>
            </a:bodyPr>
            <a:lstStyle/>
            <a:p>
              <a:pPr algn="ctr" eaLnBrk="0" hangingPunct="0">
                <a:spcBef>
                  <a:spcPct val="50000"/>
                </a:spcBef>
              </a:pPr>
              <a:r>
                <a:rPr lang="en-US" altLang="zh-CN" sz="2000"/>
                <a:t>Main</a:t>
              </a:r>
              <a:endParaRPr lang="en-US" altLang="zh-CN" sz="2000"/>
            </a:p>
            <a:p>
              <a:pPr algn="ctr" eaLnBrk="0" hangingPunct="0">
                <a:spcBef>
                  <a:spcPct val="50000"/>
                </a:spcBef>
              </a:pPr>
              <a:r>
                <a:rPr lang="en-US" altLang="zh-CN" sz="2000"/>
                <a:t>Memory</a:t>
              </a:r>
              <a:endParaRPr lang="en-US" altLang="zh-CN" sz="2000"/>
            </a:p>
          </p:txBody>
        </p:sp>
      </p:grpSp>
      <p:grpSp>
        <p:nvGrpSpPr>
          <p:cNvPr id="28678" name="组合 29"/>
          <p:cNvGrpSpPr/>
          <p:nvPr/>
        </p:nvGrpSpPr>
        <p:grpSpPr bwMode="auto">
          <a:xfrm>
            <a:off x="1500188" y="3286125"/>
            <a:ext cx="3376612" cy="2757488"/>
            <a:chOff x="1447784" y="2928934"/>
            <a:chExt cx="3376610" cy="2757502"/>
          </a:xfrm>
        </p:grpSpPr>
        <p:sp>
          <p:nvSpPr>
            <p:cNvPr id="28679" name="Rectangle 4"/>
            <p:cNvSpPr>
              <a:spLocks noChangeArrowheads="1"/>
            </p:cNvSpPr>
            <p:nvPr/>
          </p:nvSpPr>
          <p:spPr bwMode="auto">
            <a:xfrm>
              <a:off x="2786050" y="2928934"/>
              <a:ext cx="2038344" cy="685800"/>
            </a:xfrm>
            <a:prstGeom prst="rect">
              <a:avLst/>
            </a:prstGeom>
            <a:noFill/>
            <a:ln w="12700">
              <a:solidFill>
                <a:schemeClr val="tx1"/>
              </a:solidFill>
              <a:miter lim="800000"/>
            </a:ln>
          </p:spPr>
          <p:txBody>
            <a:bodyPr wrap="none" anchor="ctr"/>
            <a:lstStyle/>
            <a:p>
              <a:pPr algn="ctr" eaLnBrk="0" hangingPunct="0"/>
              <a:r>
                <a:rPr lang="en-US" altLang="zh-CN" sz="2000">
                  <a:solidFill>
                    <a:schemeClr val="tx1"/>
                  </a:solidFill>
                </a:rPr>
                <a:t>Data Block</a:t>
              </a:r>
              <a:endParaRPr lang="en-US" altLang="zh-CN" sz="2000">
                <a:solidFill>
                  <a:schemeClr val="tx1"/>
                </a:solidFill>
              </a:endParaRPr>
            </a:p>
          </p:txBody>
        </p:sp>
        <p:sp>
          <p:nvSpPr>
            <p:cNvPr id="28680" name="Rectangle 5"/>
            <p:cNvSpPr>
              <a:spLocks noChangeArrowheads="1"/>
            </p:cNvSpPr>
            <p:nvPr/>
          </p:nvSpPr>
          <p:spPr bwMode="auto">
            <a:xfrm>
              <a:off x="2786050" y="3600456"/>
              <a:ext cx="2038344" cy="685800"/>
            </a:xfrm>
            <a:prstGeom prst="rect">
              <a:avLst/>
            </a:prstGeom>
            <a:noFill/>
            <a:ln w="12700">
              <a:solidFill>
                <a:schemeClr val="tx1"/>
              </a:solidFill>
              <a:miter lim="800000"/>
            </a:ln>
          </p:spPr>
          <p:txBody>
            <a:bodyPr wrap="none" anchor="ctr"/>
            <a:lstStyle/>
            <a:p>
              <a:pPr algn="ctr" eaLnBrk="0" hangingPunct="0"/>
              <a:r>
                <a:rPr lang="en-US" altLang="zh-CN" sz="2000">
                  <a:solidFill>
                    <a:schemeClr val="tx1"/>
                  </a:solidFill>
                </a:rPr>
                <a:t>Data Block</a:t>
              </a:r>
              <a:endParaRPr lang="en-US" altLang="zh-CN" sz="2000">
                <a:solidFill>
                  <a:schemeClr val="tx1"/>
                </a:solidFill>
              </a:endParaRPr>
            </a:p>
          </p:txBody>
        </p:sp>
        <p:sp>
          <p:nvSpPr>
            <p:cNvPr id="28681" name="Rectangle 6"/>
            <p:cNvSpPr>
              <a:spLocks noChangeArrowheads="1"/>
            </p:cNvSpPr>
            <p:nvPr/>
          </p:nvSpPr>
          <p:spPr bwMode="auto">
            <a:xfrm>
              <a:off x="2786050" y="4286256"/>
              <a:ext cx="2038344" cy="685800"/>
            </a:xfrm>
            <a:prstGeom prst="rect">
              <a:avLst/>
            </a:prstGeom>
            <a:noFill/>
            <a:ln w="12700">
              <a:solidFill>
                <a:schemeClr val="tx1"/>
              </a:solidFill>
              <a:miter lim="800000"/>
            </a:ln>
          </p:spPr>
          <p:txBody>
            <a:bodyPr wrap="none" anchor="ctr"/>
            <a:lstStyle/>
            <a:p>
              <a:pPr algn="ctr" eaLnBrk="0" hangingPunct="0"/>
              <a:r>
                <a:rPr lang="en-US" altLang="zh-CN" sz="2000">
                  <a:solidFill>
                    <a:schemeClr val="tx1"/>
                  </a:solidFill>
                </a:rPr>
                <a:t>Data Block</a:t>
              </a:r>
              <a:endParaRPr lang="en-US" altLang="zh-CN" sz="2000">
                <a:solidFill>
                  <a:schemeClr val="tx1"/>
                </a:solidFill>
              </a:endParaRPr>
            </a:p>
          </p:txBody>
        </p:sp>
        <p:sp>
          <p:nvSpPr>
            <p:cNvPr id="28682" name="Rectangle 7"/>
            <p:cNvSpPr>
              <a:spLocks noChangeArrowheads="1"/>
            </p:cNvSpPr>
            <p:nvPr/>
          </p:nvSpPr>
          <p:spPr bwMode="auto">
            <a:xfrm>
              <a:off x="2786050" y="5000636"/>
              <a:ext cx="2038344" cy="685800"/>
            </a:xfrm>
            <a:prstGeom prst="rect">
              <a:avLst/>
            </a:prstGeom>
            <a:noFill/>
            <a:ln w="12700">
              <a:solidFill>
                <a:schemeClr val="tx1"/>
              </a:solidFill>
              <a:miter lim="800000"/>
            </a:ln>
          </p:spPr>
          <p:txBody>
            <a:bodyPr wrap="none" anchor="ctr"/>
            <a:lstStyle/>
            <a:p>
              <a:pPr algn="ctr" eaLnBrk="0" hangingPunct="0"/>
              <a:r>
                <a:rPr lang="en-US" altLang="zh-CN" sz="2000">
                  <a:solidFill>
                    <a:schemeClr val="tx1"/>
                  </a:solidFill>
                </a:rPr>
                <a:t>Data Block</a:t>
              </a:r>
              <a:endParaRPr lang="en-US" altLang="zh-CN" sz="2000">
                <a:solidFill>
                  <a:schemeClr val="tx1"/>
                </a:solidFill>
              </a:endParaRPr>
            </a:p>
          </p:txBody>
        </p:sp>
        <p:sp>
          <p:nvSpPr>
            <p:cNvPr id="28683" name="Rectangle 8"/>
            <p:cNvSpPr>
              <a:spLocks noChangeArrowheads="1"/>
            </p:cNvSpPr>
            <p:nvPr/>
          </p:nvSpPr>
          <p:spPr bwMode="auto">
            <a:xfrm>
              <a:off x="1947850" y="2981324"/>
              <a:ext cx="838200" cy="304800"/>
            </a:xfrm>
            <a:prstGeom prst="rect">
              <a:avLst/>
            </a:prstGeom>
            <a:solidFill>
              <a:schemeClr val="accent2"/>
            </a:solidFill>
            <a:ln w="12700">
              <a:solidFill>
                <a:schemeClr val="tx1"/>
              </a:solidFill>
              <a:miter lim="800000"/>
            </a:ln>
          </p:spPr>
          <p:txBody>
            <a:bodyPr wrap="none" anchor="ctr"/>
            <a:lstStyle/>
            <a:p>
              <a:pPr algn="ctr" eaLnBrk="0" hangingPunct="0"/>
              <a:r>
                <a:rPr lang="en-US" altLang="zh-CN" sz="2000">
                  <a:solidFill>
                    <a:srgbClr val="FFFF00"/>
                  </a:solidFill>
                </a:rPr>
                <a:t>Tag</a:t>
              </a:r>
              <a:endParaRPr lang="en-US" altLang="zh-CN" sz="2000">
                <a:solidFill>
                  <a:srgbClr val="FFFF00"/>
                </a:solidFill>
              </a:endParaRPr>
            </a:p>
          </p:txBody>
        </p:sp>
        <p:sp>
          <p:nvSpPr>
            <p:cNvPr id="28684" name="Rectangle 9"/>
            <p:cNvSpPr>
              <a:spLocks noChangeArrowheads="1"/>
            </p:cNvSpPr>
            <p:nvPr/>
          </p:nvSpPr>
          <p:spPr bwMode="auto">
            <a:xfrm>
              <a:off x="1947850" y="3624266"/>
              <a:ext cx="838200" cy="304800"/>
            </a:xfrm>
            <a:prstGeom prst="rect">
              <a:avLst/>
            </a:prstGeom>
            <a:solidFill>
              <a:schemeClr val="accent2"/>
            </a:solidFill>
            <a:ln w="12700">
              <a:solidFill>
                <a:schemeClr val="tx1"/>
              </a:solidFill>
              <a:miter lim="800000"/>
            </a:ln>
          </p:spPr>
          <p:txBody>
            <a:bodyPr wrap="none" anchor="ctr"/>
            <a:lstStyle/>
            <a:p>
              <a:pPr algn="ctr" eaLnBrk="0" hangingPunct="0"/>
              <a:r>
                <a:rPr lang="en-US" altLang="zh-CN" sz="2000">
                  <a:solidFill>
                    <a:srgbClr val="FFFF00"/>
                  </a:solidFill>
                </a:rPr>
                <a:t>Tag</a:t>
              </a:r>
              <a:endParaRPr lang="en-US" altLang="zh-CN" sz="2000">
                <a:solidFill>
                  <a:srgbClr val="FFFF00"/>
                </a:solidFill>
              </a:endParaRPr>
            </a:p>
          </p:txBody>
        </p:sp>
        <p:sp>
          <p:nvSpPr>
            <p:cNvPr id="28685" name="Rectangle 10"/>
            <p:cNvSpPr>
              <a:spLocks noChangeArrowheads="1"/>
            </p:cNvSpPr>
            <p:nvPr/>
          </p:nvSpPr>
          <p:spPr bwMode="auto">
            <a:xfrm>
              <a:off x="1947850" y="4338646"/>
              <a:ext cx="838200" cy="304800"/>
            </a:xfrm>
            <a:prstGeom prst="rect">
              <a:avLst/>
            </a:prstGeom>
            <a:solidFill>
              <a:schemeClr val="accent2"/>
            </a:solidFill>
            <a:ln w="12700">
              <a:solidFill>
                <a:schemeClr val="tx1"/>
              </a:solidFill>
              <a:miter lim="800000"/>
            </a:ln>
          </p:spPr>
          <p:txBody>
            <a:bodyPr wrap="none" anchor="ctr"/>
            <a:lstStyle/>
            <a:p>
              <a:pPr algn="ctr" eaLnBrk="0" hangingPunct="0"/>
              <a:r>
                <a:rPr lang="en-US" altLang="zh-CN" sz="2000">
                  <a:solidFill>
                    <a:srgbClr val="FFFF00"/>
                  </a:solidFill>
                </a:rPr>
                <a:t>Tag</a:t>
              </a:r>
              <a:endParaRPr lang="en-US" altLang="zh-CN" sz="2000">
                <a:solidFill>
                  <a:srgbClr val="FFFF00"/>
                </a:solidFill>
              </a:endParaRPr>
            </a:p>
          </p:txBody>
        </p:sp>
        <p:sp>
          <p:nvSpPr>
            <p:cNvPr id="28686" name="Rectangle 11"/>
            <p:cNvSpPr>
              <a:spLocks noChangeArrowheads="1"/>
            </p:cNvSpPr>
            <p:nvPr/>
          </p:nvSpPr>
          <p:spPr bwMode="auto">
            <a:xfrm>
              <a:off x="1947850" y="4981588"/>
              <a:ext cx="838200" cy="304800"/>
            </a:xfrm>
            <a:prstGeom prst="rect">
              <a:avLst/>
            </a:prstGeom>
            <a:solidFill>
              <a:schemeClr val="accent2"/>
            </a:solidFill>
            <a:ln w="12700">
              <a:solidFill>
                <a:schemeClr val="tx1"/>
              </a:solidFill>
              <a:miter lim="800000"/>
            </a:ln>
          </p:spPr>
          <p:txBody>
            <a:bodyPr wrap="none" anchor="ctr"/>
            <a:lstStyle/>
            <a:p>
              <a:pPr algn="ctr" eaLnBrk="0" hangingPunct="0"/>
              <a:r>
                <a:rPr lang="en-US" altLang="zh-CN" sz="2000">
                  <a:solidFill>
                    <a:srgbClr val="FFFF00"/>
                  </a:solidFill>
                </a:rPr>
                <a:t>Tag</a:t>
              </a:r>
              <a:endParaRPr lang="en-US" altLang="zh-CN" sz="2000">
                <a:solidFill>
                  <a:srgbClr val="FFFF00"/>
                </a:solidFill>
              </a:endParaRPr>
            </a:p>
          </p:txBody>
        </p:sp>
        <p:sp>
          <p:nvSpPr>
            <p:cNvPr id="26" name="Rectangle 8"/>
            <p:cNvSpPr>
              <a:spLocks noChangeArrowheads="1"/>
            </p:cNvSpPr>
            <p:nvPr/>
          </p:nvSpPr>
          <p:spPr bwMode="auto">
            <a:xfrm>
              <a:off x="1447784" y="2981322"/>
              <a:ext cx="481012" cy="304802"/>
            </a:xfrm>
            <a:prstGeom prst="rect">
              <a:avLst/>
            </a:prstGeom>
            <a:solidFill>
              <a:schemeClr val="bg1">
                <a:lumMod val="95000"/>
              </a:schemeClr>
            </a:solidFill>
            <a:ln w="12700">
              <a:solidFill>
                <a:schemeClr val="tx1"/>
              </a:solidFill>
              <a:miter lim="800000"/>
            </a:ln>
            <a:effectLst/>
          </p:spPr>
          <p:txBody>
            <a:bodyPr wrap="none" anchor="ctr"/>
            <a:lstStyle/>
            <a:p>
              <a:pPr algn="ctr" eaLnBrk="0" hangingPunct="0">
                <a:defRPr/>
              </a:pPr>
              <a:r>
                <a:rPr lang="en-US" altLang="zh-CN" sz="2000" dirty="0">
                  <a:solidFill>
                    <a:schemeClr val="tx1">
                      <a:lumMod val="95000"/>
                      <a:lumOff val="5000"/>
                    </a:schemeClr>
                  </a:solidFill>
                </a:rPr>
                <a:t>v</a:t>
              </a:r>
              <a:endParaRPr lang="en-US" altLang="zh-CN" sz="2000" dirty="0">
                <a:solidFill>
                  <a:schemeClr val="tx1">
                    <a:lumMod val="95000"/>
                    <a:lumOff val="5000"/>
                  </a:schemeClr>
                </a:solidFill>
              </a:endParaRPr>
            </a:p>
          </p:txBody>
        </p:sp>
        <p:sp>
          <p:nvSpPr>
            <p:cNvPr id="27" name="Rectangle 8"/>
            <p:cNvSpPr>
              <a:spLocks noChangeArrowheads="1"/>
            </p:cNvSpPr>
            <p:nvPr/>
          </p:nvSpPr>
          <p:spPr bwMode="auto">
            <a:xfrm>
              <a:off x="1447784" y="3624263"/>
              <a:ext cx="481012" cy="304802"/>
            </a:xfrm>
            <a:prstGeom prst="rect">
              <a:avLst/>
            </a:prstGeom>
            <a:solidFill>
              <a:schemeClr val="bg1">
                <a:lumMod val="95000"/>
              </a:schemeClr>
            </a:solidFill>
            <a:ln w="12700">
              <a:solidFill>
                <a:schemeClr val="tx1"/>
              </a:solidFill>
              <a:miter lim="800000"/>
            </a:ln>
            <a:effectLst/>
          </p:spPr>
          <p:txBody>
            <a:bodyPr wrap="none" anchor="ctr"/>
            <a:lstStyle/>
            <a:p>
              <a:pPr algn="ctr" eaLnBrk="0" hangingPunct="0">
                <a:defRPr/>
              </a:pPr>
              <a:r>
                <a:rPr lang="en-US" altLang="zh-CN" sz="2000" dirty="0">
                  <a:solidFill>
                    <a:schemeClr val="tx1">
                      <a:lumMod val="95000"/>
                      <a:lumOff val="5000"/>
                    </a:schemeClr>
                  </a:solidFill>
                </a:rPr>
                <a:t>v</a:t>
              </a:r>
              <a:endParaRPr lang="en-US" altLang="zh-CN" sz="2000" dirty="0">
                <a:solidFill>
                  <a:schemeClr val="tx1">
                    <a:lumMod val="95000"/>
                    <a:lumOff val="5000"/>
                  </a:schemeClr>
                </a:solidFill>
              </a:endParaRPr>
            </a:p>
          </p:txBody>
        </p:sp>
        <p:sp>
          <p:nvSpPr>
            <p:cNvPr id="28" name="Rectangle 8"/>
            <p:cNvSpPr>
              <a:spLocks noChangeArrowheads="1"/>
            </p:cNvSpPr>
            <p:nvPr/>
          </p:nvSpPr>
          <p:spPr bwMode="auto">
            <a:xfrm>
              <a:off x="1447784" y="4338641"/>
              <a:ext cx="481012" cy="304802"/>
            </a:xfrm>
            <a:prstGeom prst="rect">
              <a:avLst/>
            </a:prstGeom>
            <a:solidFill>
              <a:schemeClr val="bg1">
                <a:lumMod val="95000"/>
              </a:schemeClr>
            </a:solidFill>
            <a:ln w="12700">
              <a:solidFill>
                <a:schemeClr val="tx1"/>
              </a:solidFill>
              <a:miter lim="800000"/>
            </a:ln>
            <a:effectLst/>
          </p:spPr>
          <p:txBody>
            <a:bodyPr wrap="none" anchor="ctr"/>
            <a:lstStyle/>
            <a:p>
              <a:pPr algn="ctr" eaLnBrk="0" hangingPunct="0">
                <a:defRPr/>
              </a:pPr>
              <a:r>
                <a:rPr lang="en-US" altLang="zh-CN" sz="2000" dirty="0">
                  <a:solidFill>
                    <a:schemeClr val="tx1">
                      <a:lumMod val="95000"/>
                      <a:lumOff val="5000"/>
                    </a:schemeClr>
                  </a:solidFill>
                </a:rPr>
                <a:t>v</a:t>
              </a:r>
              <a:endParaRPr lang="en-US" altLang="zh-CN" sz="2000" dirty="0">
                <a:solidFill>
                  <a:schemeClr val="tx1">
                    <a:lumMod val="95000"/>
                    <a:lumOff val="5000"/>
                  </a:schemeClr>
                </a:solidFill>
              </a:endParaRPr>
            </a:p>
          </p:txBody>
        </p:sp>
        <p:sp>
          <p:nvSpPr>
            <p:cNvPr id="29" name="Rectangle 8"/>
            <p:cNvSpPr>
              <a:spLocks noChangeArrowheads="1"/>
            </p:cNvSpPr>
            <p:nvPr/>
          </p:nvSpPr>
          <p:spPr bwMode="auto">
            <a:xfrm>
              <a:off x="1447784" y="4981582"/>
              <a:ext cx="481012" cy="304802"/>
            </a:xfrm>
            <a:prstGeom prst="rect">
              <a:avLst/>
            </a:prstGeom>
            <a:solidFill>
              <a:schemeClr val="bg1">
                <a:lumMod val="95000"/>
              </a:schemeClr>
            </a:solidFill>
            <a:ln w="12700">
              <a:solidFill>
                <a:schemeClr val="tx1"/>
              </a:solidFill>
              <a:miter lim="800000"/>
            </a:ln>
            <a:effectLst/>
          </p:spPr>
          <p:txBody>
            <a:bodyPr wrap="none" anchor="ctr"/>
            <a:lstStyle/>
            <a:p>
              <a:pPr algn="ctr" eaLnBrk="0" hangingPunct="0">
                <a:defRPr/>
              </a:pPr>
              <a:r>
                <a:rPr lang="en-US" altLang="zh-CN" sz="2000" dirty="0">
                  <a:solidFill>
                    <a:schemeClr val="tx1">
                      <a:lumMod val="95000"/>
                      <a:lumOff val="5000"/>
                    </a:schemeClr>
                  </a:solidFill>
                </a:rPr>
                <a:t>v</a:t>
              </a:r>
              <a:endParaRPr lang="en-US" altLang="zh-CN" sz="2000" dirty="0">
                <a:solidFill>
                  <a:schemeClr val="tx1">
                    <a:lumMod val="95000"/>
                    <a:lumOff val="5000"/>
                  </a:schemeClr>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188" y="404813"/>
            <a:ext cx="5257800" cy="373062"/>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高速缓冲存储器(</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的原理</a:t>
            </a:r>
            <a:endParaRPr lang="en-US" altLang="zh-CN" dirty="0" smtClean="0">
              <a:latin typeface="Times New Roman" panose="02020603050405020304" pitchFamily="18" charset="0"/>
              <a:cs typeface="Times New Roman" panose="02020603050405020304" pitchFamily="18" charset="0"/>
            </a:endParaRPr>
          </a:p>
        </p:txBody>
      </p:sp>
      <p:sp>
        <p:nvSpPr>
          <p:cNvPr id="282627" name="Rectangle 3"/>
          <p:cNvSpPr>
            <a:spLocks noGrp="1" noChangeArrowheads="1"/>
          </p:cNvSpPr>
          <p:nvPr>
            <p:ph type="body" idx="1"/>
          </p:nvPr>
        </p:nvSpPr>
        <p:spPr>
          <a:xfrm>
            <a:off x="428625" y="1000125"/>
            <a:ext cx="8229600" cy="5248232"/>
          </a:xfrm>
        </p:spPr>
        <p:txBody>
          <a:bodyPr/>
          <a:lstStyle/>
          <a:p>
            <a:pPr>
              <a:lnSpc>
                <a:spcPct val="125000"/>
              </a:lnSpc>
              <a:spcBef>
                <a:spcPct val="0"/>
              </a:spcBef>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的有关术语</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数据块（</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block）</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与主存的基本划分单位，也是主存与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一次交换数据的最小单位，由多个字节（字）组成，取决与主存一次读写操作所能完成的数据字节数。也表明主存于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之间局部总线的宽度。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标记（</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每一数据块有一个标记字段，用来保存该数据块对应的主存数据块的地址信息。 </a:t>
            </a:r>
            <a:endPar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有效位（</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valid bit</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中每一</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有一个有效位，用于指示相应数据块中是否包含有效数据。</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行（</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line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 一个</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及其</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tag</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valid bit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构成</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行。</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组（</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set</a:t>
            </a: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若干块(</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构成一个组，地址比较一般能在组内各块间同时进行。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路（</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way</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相关联的等级，每一路具有独立的地址比较机构，各路地址比较能同时进行（一般与组结合），路数即指一组内的块数。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命中率（</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hit rate</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：目标数据在</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中的存储访问的比例。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0"/>
              </a:spcBef>
            </a:pP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缺失率（</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miss rate</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：目标数据不在</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中的存储访问的比例。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5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5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2627">
                                            <p:txEl>
                                              <p:pRg st="4" end="4"/>
                                            </p:txEl>
                                          </p:spTgt>
                                        </p:tgtEl>
                                        <p:attrNameLst>
                                          <p:attrName>style.visibility</p:attrName>
                                        </p:attrNameLst>
                                      </p:cBhvr>
                                      <p:to>
                                        <p:strVal val="visible"/>
                                      </p:to>
                                    </p:set>
                                    <p:anim calcmode="lin" valueType="num">
                                      <p:cBhvr additive="base">
                                        <p:cTn id="31" dur="500" fill="hold"/>
                                        <p:tgtEl>
                                          <p:spTgt spid="2826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2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2627">
                                            <p:txEl>
                                              <p:pRg st="5" end="5"/>
                                            </p:txEl>
                                          </p:spTgt>
                                        </p:tgtEl>
                                        <p:attrNameLst>
                                          <p:attrName>style.visibility</p:attrName>
                                        </p:attrNameLst>
                                      </p:cBhvr>
                                      <p:to>
                                        <p:strVal val="visible"/>
                                      </p:to>
                                    </p:set>
                                    <p:anim calcmode="lin" valueType="num">
                                      <p:cBhvr additive="base">
                                        <p:cTn id="37" dur="500" fill="hold"/>
                                        <p:tgtEl>
                                          <p:spTgt spid="2826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2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2627">
                                            <p:txEl>
                                              <p:pRg st="6" end="6"/>
                                            </p:txEl>
                                          </p:spTgt>
                                        </p:tgtEl>
                                        <p:attrNameLst>
                                          <p:attrName>style.visibility</p:attrName>
                                        </p:attrNameLst>
                                      </p:cBhvr>
                                      <p:to>
                                        <p:strVal val="visible"/>
                                      </p:to>
                                    </p:set>
                                    <p:anim calcmode="lin" valueType="num">
                                      <p:cBhvr additive="base">
                                        <p:cTn id="43" dur="500" fill="hold"/>
                                        <p:tgtEl>
                                          <p:spTgt spid="2826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26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82627">
                                            <p:txEl>
                                              <p:pRg st="7" end="7"/>
                                            </p:txEl>
                                          </p:spTgt>
                                        </p:tgtEl>
                                        <p:attrNameLst>
                                          <p:attrName>style.visibility</p:attrName>
                                        </p:attrNameLst>
                                      </p:cBhvr>
                                      <p:to>
                                        <p:strVal val="visible"/>
                                      </p:to>
                                    </p:set>
                                    <p:anim calcmode="lin" valueType="num">
                                      <p:cBhvr additive="base">
                                        <p:cTn id="49" dur="500" fill="hold"/>
                                        <p:tgtEl>
                                          <p:spTgt spid="2826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826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82627">
                                            <p:txEl>
                                              <p:pRg st="8" end="8"/>
                                            </p:txEl>
                                          </p:spTgt>
                                        </p:tgtEl>
                                        <p:attrNameLst>
                                          <p:attrName>style.visibility</p:attrName>
                                        </p:attrNameLst>
                                      </p:cBhvr>
                                      <p:to>
                                        <p:strVal val="visible"/>
                                      </p:to>
                                    </p:set>
                                    <p:anim calcmode="lin" valueType="num">
                                      <p:cBhvr additive="base">
                                        <p:cTn id="55" dur="500" fill="hold"/>
                                        <p:tgtEl>
                                          <p:spTgt spid="28262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826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ldLvl="2"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684213" y="404813"/>
            <a:ext cx="5257800" cy="373062"/>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高速缓冲存储器(</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的原理</a:t>
            </a:r>
            <a:endParaRPr lang="zh-CN" altLang="en-US" dirty="0" smtClean="0">
              <a:latin typeface="Times New Roman" panose="02020603050405020304" pitchFamily="18" charset="0"/>
              <a:cs typeface="Times New Roman" panose="02020603050405020304" pitchFamily="18" charset="0"/>
            </a:endParaRPr>
          </a:p>
        </p:txBody>
      </p:sp>
      <p:sp>
        <p:nvSpPr>
          <p:cNvPr id="1028" name="内容占位符 2"/>
          <p:cNvSpPr>
            <a:spLocks noGrp="1"/>
          </p:cNvSpPr>
          <p:nvPr>
            <p:ph idx="1"/>
          </p:nvPr>
        </p:nvSpPr>
        <p:spPr>
          <a:xfrm>
            <a:off x="251520" y="1000125"/>
            <a:ext cx="3677543" cy="3929281"/>
          </a:xfrm>
        </p:spPr>
        <p:txBody>
          <a:bodyPr/>
          <a:lstStyle/>
          <a:p>
            <a:pPr>
              <a:lnSpc>
                <a:spcPct val="150000"/>
              </a:lnSpc>
              <a:spcBef>
                <a:spcPct val="0"/>
              </a:spcBef>
            </a:pPr>
            <a:r>
              <a:rPr lang="en-US" altLang="zh-CN" dirty="0" smtClean="0">
                <a:ea typeface="宋体" panose="02010600030101010101" pitchFamily="2" charset="-122"/>
              </a:rPr>
              <a:t>Cache</a:t>
            </a:r>
            <a:r>
              <a:rPr lang="zh-CN" altLang="en-US" dirty="0" smtClean="0">
                <a:ea typeface="宋体" panose="02010600030101010101" pitchFamily="2" charset="-122"/>
              </a:rPr>
              <a:t>结构示意</a:t>
            </a:r>
            <a:r>
              <a:rPr lang="en-US" altLang="zh-CN" dirty="0" smtClean="0">
                <a:ea typeface="宋体" panose="02010600030101010101" pitchFamily="2" charset="-122"/>
              </a:rPr>
              <a:t>(</a:t>
            </a:r>
            <a:r>
              <a:rPr lang="zh-CN" altLang="en-US" dirty="0" smtClean="0">
                <a:ea typeface="宋体" panose="02010600030101010101" pitchFamily="2" charset="-122"/>
              </a:rPr>
              <a:t>共</a:t>
            </a:r>
            <a:r>
              <a:rPr lang="en-US" altLang="zh-CN" dirty="0" smtClean="0">
                <a:ea typeface="宋体" panose="02010600030101010101" pitchFamily="2" charset="-122"/>
              </a:rPr>
              <a:t>N</a:t>
            </a:r>
            <a:r>
              <a:rPr lang="zh-CN" altLang="en-US" dirty="0" smtClean="0">
                <a:ea typeface="宋体" panose="02010600030101010101" pitchFamily="2" charset="-122"/>
              </a:rPr>
              <a:t>行</a:t>
            </a:r>
            <a:r>
              <a:rPr lang="en-US" altLang="zh-CN" dirty="0" smtClean="0">
                <a:ea typeface="宋体" panose="02010600030101010101" pitchFamily="2" charset="-122"/>
              </a:rPr>
              <a:t>)</a:t>
            </a:r>
            <a:endParaRPr lang="en-US" altLang="zh-CN" dirty="0" smtClean="0">
              <a:ea typeface="宋体" panose="02010600030101010101" pitchFamily="2" charset="-122"/>
            </a:endParaRPr>
          </a:p>
          <a:p>
            <a:pPr lvl="1">
              <a:lnSpc>
                <a:spcPct val="150000"/>
              </a:lnSpc>
              <a:spcBef>
                <a:spcPct val="0"/>
              </a:spcBef>
            </a:pPr>
            <a:r>
              <a:rPr lang="zh-CN" altLang="en-US" dirty="0" smtClean="0">
                <a:ea typeface="宋体" panose="02010600030101010101" pitchFamily="2" charset="-122"/>
              </a:rPr>
              <a:t>分</a:t>
            </a:r>
            <a:r>
              <a:rPr lang="en-US" altLang="zh-CN" dirty="0" smtClean="0">
                <a:ea typeface="宋体" panose="02010600030101010101" pitchFamily="2" charset="-122"/>
              </a:rPr>
              <a:t>S</a:t>
            </a:r>
            <a:r>
              <a:rPr lang="zh-CN" altLang="en-US" dirty="0" smtClean="0">
                <a:ea typeface="宋体" panose="02010600030101010101" pitchFamily="2" charset="-122"/>
              </a:rPr>
              <a:t>组</a:t>
            </a:r>
            <a:r>
              <a:rPr lang="en-US" altLang="zh-CN" dirty="0" smtClean="0">
                <a:ea typeface="宋体" panose="02010600030101010101" pitchFamily="2" charset="-122"/>
              </a:rPr>
              <a:t>~[1, N]</a:t>
            </a:r>
            <a:endParaRPr lang="en-US" altLang="zh-CN" dirty="0" smtClean="0">
              <a:ea typeface="宋体" panose="02010600030101010101" pitchFamily="2" charset="-122"/>
            </a:endParaRPr>
          </a:p>
          <a:p>
            <a:pPr lvl="1">
              <a:lnSpc>
                <a:spcPct val="150000"/>
              </a:lnSpc>
              <a:spcBef>
                <a:spcPct val="0"/>
              </a:spcBef>
            </a:pPr>
            <a:r>
              <a:rPr lang="zh-CN" altLang="en-US" dirty="0" smtClean="0">
                <a:ea typeface="宋体" panose="02010600030101010101" pitchFamily="2" charset="-122"/>
              </a:rPr>
              <a:t>每组</a:t>
            </a:r>
            <a:r>
              <a:rPr lang="en-US" altLang="zh-CN" dirty="0" smtClean="0">
                <a:ea typeface="宋体" panose="02010600030101010101" pitchFamily="2" charset="-122"/>
              </a:rPr>
              <a:t>E</a:t>
            </a:r>
            <a:r>
              <a:rPr lang="zh-CN" altLang="en-US" dirty="0" smtClean="0">
                <a:ea typeface="宋体" panose="02010600030101010101" pitchFamily="2" charset="-122"/>
              </a:rPr>
              <a:t>行</a:t>
            </a:r>
            <a:r>
              <a:rPr lang="en-US" altLang="zh-CN" dirty="0" smtClean="0">
                <a:ea typeface="宋体" panose="02010600030101010101" pitchFamily="2" charset="-122"/>
              </a:rPr>
              <a:t>(Block, </a:t>
            </a:r>
            <a:r>
              <a:rPr lang="zh-CN" altLang="en-US" dirty="0" smtClean="0">
                <a:ea typeface="宋体" panose="02010600030101010101" pitchFamily="2" charset="-122"/>
              </a:rPr>
              <a:t>数据块</a:t>
            </a:r>
            <a:r>
              <a:rPr lang="en-US" altLang="zh-CN" dirty="0" smtClean="0">
                <a:ea typeface="宋体" panose="02010600030101010101" pitchFamily="2" charset="-122"/>
              </a:rPr>
              <a:t>)</a:t>
            </a:r>
            <a:endParaRPr lang="en-US" altLang="zh-CN" dirty="0" smtClean="0">
              <a:ea typeface="宋体" panose="02010600030101010101" pitchFamily="2" charset="-122"/>
            </a:endParaRPr>
          </a:p>
          <a:p>
            <a:pPr marL="474980" lvl="1" indent="0">
              <a:lnSpc>
                <a:spcPct val="15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  N = S * E</a:t>
            </a:r>
            <a:endParaRPr lang="en-US" altLang="zh-CN" dirty="0" smtClean="0">
              <a:ea typeface="宋体" panose="02010600030101010101" pitchFamily="2" charset="-122"/>
            </a:endParaRPr>
          </a:p>
          <a:p>
            <a:pPr lvl="1">
              <a:lnSpc>
                <a:spcPct val="150000"/>
              </a:lnSpc>
              <a:spcBef>
                <a:spcPct val="0"/>
              </a:spcBef>
            </a:pPr>
            <a:r>
              <a:rPr lang="zh-CN" altLang="en-US" dirty="0" smtClean="0">
                <a:ea typeface="宋体" panose="02010600030101010101" pitchFamily="2" charset="-122"/>
              </a:rPr>
              <a:t>每数据块包含</a:t>
            </a:r>
            <a:r>
              <a:rPr lang="en-US" altLang="zh-CN" dirty="0" smtClean="0">
                <a:ea typeface="宋体" panose="02010600030101010101" pitchFamily="2" charset="-122"/>
              </a:rPr>
              <a:t>B</a:t>
            </a:r>
            <a:r>
              <a:rPr lang="zh-CN" altLang="en-US" dirty="0" smtClean="0">
                <a:ea typeface="宋体" panose="02010600030101010101" pitchFamily="2" charset="-122"/>
              </a:rPr>
              <a:t>个字节</a:t>
            </a:r>
            <a:endParaRPr lang="en-US" altLang="zh-CN" dirty="0" smtClean="0">
              <a:ea typeface="宋体" panose="02010600030101010101" pitchFamily="2" charset="-122"/>
            </a:endParaRPr>
          </a:p>
          <a:p>
            <a:pPr marL="474980" lvl="1" indent="0">
              <a:lnSpc>
                <a:spcPct val="150000"/>
              </a:lnSpc>
              <a:spcBef>
                <a:spcPct val="0"/>
              </a:spcBef>
              <a:buNone/>
            </a:pPr>
            <a:r>
              <a:rPr lang="en-US" altLang="zh-CN" dirty="0" smtClean="0">
                <a:ea typeface="宋体" panose="02010600030101010101" pitchFamily="2" charset="-122"/>
              </a:rPr>
              <a:t>Cache</a:t>
            </a:r>
            <a:r>
              <a:rPr lang="zh-CN" altLang="en-US" dirty="0" smtClean="0">
                <a:ea typeface="宋体" panose="02010600030101010101" pitchFamily="2" charset="-122"/>
              </a:rPr>
              <a:t>的容量：</a:t>
            </a:r>
            <a:r>
              <a:rPr lang="en-US" altLang="zh-CN" dirty="0" smtClean="0">
                <a:ea typeface="宋体" panose="02010600030101010101" pitchFamily="2" charset="-122"/>
              </a:rPr>
              <a:t>N </a:t>
            </a:r>
            <a:r>
              <a:rPr lang="zh-CN" altLang="en-US" dirty="0" smtClean="0">
                <a:ea typeface="宋体" panose="02010600030101010101" pitchFamily="2" charset="-122"/>
              </a:rPr>
              <a:t>*（ </a:t>
            </a:r>
            <a:r>
              <a:rPr lang="en-US" altLang="zh-CN" dirty="0" smtClean="0">
                <a:ea typeface="宋体" panose="02010600030101010101" pitchFamily="2" charset="-122"/>
              </a:rPr>
              <a:t>B</a:t>
            </a:r>
            <a:r>
              <a:rPr lang="zh-CN" altLang="en-US" dirty="0" smtClean="0">
                <a:ea typeface="宋体" panose="02010600030101010101" pitchFamily="2" charset="-122"/>
              </a:rPr>
              <a:t>*</a:t>
            </a:r>
            <a:r>
              <a:rPr lang="en-US" altLang="zh-CN" dirty="0" smtClean="0">
                <a:ea typeface="宋体" panose="02010600030101010101" pitchFamily="2" charset="-122"/>
              </a:rPr>
              <a:t>8+tag</a:t>
            </a:r>
            <a:r>
              <a:rPr lang="zh-CN" altLang="en-US" dirty="0" smtClean="0">
                <a:ea typeface="宋体" panose="02010600030101010101" pitchFamily="2" charset="-122"/>
              </a:rPr>
              <a:t>位</a:t>
            </a: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bits</a:t>
            </a:r>
            <a:endParaRPr lang="en-US" altLang="zh-CN" dirty="0" smtClean="0">
              <a:ea typeface="宋体" panose="02010600030101010101" pitchFamily="2" charset="-122"/>
            </a:endParaRPr>
          </a:p>
          <a:p>
            <a:pPr lvl="1">
              <a:lnSpc>
                <a:spcPct val="150000"/>
              </a:lnSpc>
              <a:spcBef>
                <a:spcPct val="0"/>
              </a:spcBef>
            </a:pPr>
            <a:endParaRPr lang="en-US" altLang="zh-CN" dirty="0" smtClean="0">
              <a:ea typeface="宋体" panose="02010600030101010101" pitchFamily="2" charset="-122"/>
            </a:endParaRPr>
          </a:p>
          <a:p>
            <a:pPr lvl="1">
              <a:lnSpc>
                <a:spcPct val="150000"/>
              </a:lnSpc>
              <a:spcBef>
                <a:spcPct val="0"/>
              </a:spcBef>
            </a:pPr>
            <a:endParaRPr lang="zh-CN" altLang="en-US" dirty="0" smtClean="0">
              <a:ea typeface="宋体" panose="02010600030101010101" pitchFamily="2" charset="-122"/>
            </a:endParaRPr>
          </a:p>
        </p:txBody>
      </p:sp>
      <p:graphicFrame>
        <p:nvGraphicFramePr>
          <p:cNvPr id="1026" name="Object 3"/>
          <p:cNvGraphicFramePr>
            <a:graphicFrameLocks noChangeAspect="1"/>
          </p:cNvGraphicFramePr>
          <p:nvPr/>
        </p:nvGraphicFramePr>
        <p:xfrm>
          <a:off x="3963988" y="928688"/>
          <a:ext cx="4708525" cy="5643562"/>
        </p:xfrm>
        <a:graphic>
          <a:graphicData uri="http://schemas.openxmlformats.org/presentationml/2006/ole">
            <mc:AlternateContent xmlns:mc="http://schemas.openxmlformats.org/markup-compatibility/2006">
              <mc:Choice xmlns:v="urn:schemas-microsoft-com:vml" Requires="v">
                <p:oleObj spid="_x0000_s1142" name="Visio" r:id="rId1" imgW="5461000" imgH="6553200" progId="Visio.Drawing.11">
                  <p:embed/>
                </p:oleObj>
              </mc:Choice>
              <mc:Fallback>
                <p:oleObj name="Visio" r:id="rId1" imgW="5461000" imgH="65532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988" y="928688"/>
                        <a:ext cx="4708525"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11188" y="404813"/>
            <a:ext cx="5257800" cy="373062"/>
          </a:xfrm>
        </p:spPr>
        <p:txBody>
          <a:bodyPr/>
          <a:lstStyle/>
          <a:p>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高速缓冲存储器(</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的原理</a:t>
            </a:r>
            <a:endParaRPr lang="en-US" altLang="zh-CN" dirty="0" smtClean="0">
              <a:latin typeface="Times New Roman" panose="02020603050405020304" pitchFamily="18" charset="0"/>
              <a:cs typeface="Times New Roman" panose="02020603050405020304" pitchFamily="18" charset="0"/>
            </a:endParaRPr>
          </a:p>
        </p:txBody>
      </p:sp>
      <p:sp>
        <p:nvSpPr>
          <p:cNvPr id="283651" name="Rectangle 3"/>
          <p:cNvSpPr>
            <a:spLocks noGrp="1" noChangeArrowheads="1"/>
          </p:cNvSpPr>
          <p:nvPr>
            <p:ph type="body" idx="1"/>
          </p:nvPr>
        </p:nvSpPr>
        <p:spPr>
          <a:xfrm>
            <a:off x="457200" y="933450"/>
            <a:ext cx="8229600" cy="371475"/>
          </a:xfrm>
        </p:spPr>
        <p:txBody>
          <a:bodyPr/>
          <a:lstStyle/>
          <a:p>
            <a:r>
              <a:rPr lang="en-US" altLang="zh-CN" sz="2800" smtClean="0">
                <a:ea typeface="宋体" panose="02010600030101010101" pitchFamily="2" charset="-122"/>
              </a:rPr>
              <a:t>Cache</a:t>
            </a:r>
            <a:r>
              <a:rPr lang="zh-CN" altLang="en-US" sz="2800" smtClean="0">
                <a:ea typeface="宋体" panose="02010600030101010101" pitchFamily="2" charset="-122"/>
              </a:rPr>
              <a:t>的读操作过程</a:t>
            </a:r>
            <a:endParaRPr lang="zh-CN" altLang="en-US" sz="2800" smtClean="0">
              <a:ea typeface="宋体" panose="02010600030101010101" pitchFamily="2" charset="-122"/>
            </a:endParaRPr>
          </a:p>
        </p:txBody>
      </p:sp>
      <p:graphicFrame>
        <p:nvGraphicFramePr>
          <p:cNvPr id="283652" name="Object 4"/>
          <p:cNvGraphicFramePr>
            <a:graphicFrameLocks noChangeAspect="1"/>
          </p:cNvGraphicFramePr>
          <p:nvPr/>
        </p:nvGraphicFramePr>
        <p:xfrm>
          <a:off x="1285875" y="1425575"/>
          <a:ext cx="6858000" cy="5267325"/>
        </p:xfrm>
        <a:graphic>
          <a:graphicData uri="http://schemas.openxmlformats.org/presentationml/2006/ole">
            <mc:AlternateContent xmlns:mc="http://schemas.openxmlformats.org/markup-compatibility/2006">
              <mc:Choice xmlns:v="urn:schemas-microsoft-com:vml" Requires="v">
                <p:oleObj spid="_x0000_s2163" name="Visio" r:id="rId1" imgW="6578600" imgH="5969000" progId="Visio.Drawing.11">
                  <p:embed/>
                </p:oleObj>
              </mc:Choice>
              <mc:Fallback>
                <p:oleObj name="Visio" r:id="rId1" imgW="6578600" imgH="59690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425575"/>
                        <a:ext cx="6858000" cy="526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83652"/>
                                        </p:tgtEl>
                                        <p:attrNameLst>
                                          <p:attrName>style.visibility</p:attrName>
                                        </p:attrNameLst>
                                      </p:cBhvr>
                                      <p:to>
                                        <p:strVal val="visible"/>
                                      </p:to>
                                    </p:set>
                                    <p:animEffect transition="in" filter="box(in)">
                                      <p:cBhvr>
                                        <p:cTn id="13" dur="500"/>
                                        <p:tgtEl>
                                          <p:spTgt spid="28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ldLvl="2"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5"/>
          <p:cNvGrpSpPr/>
          <p:nvPr/>
        </p:nvGrpSpPr>
        <p:grpSpPr bwMode="auto">
          <a:xfrm>
            <a:off x="928688" y="1000125"/>
            <a:ext cx="7215187" cy="5429250"/>
            <a:chOff x="928662" y="1000108"/>
            <a:chExt cx="7215238" cy="5429288"/>
          </a:xfrm>
        </p:grpSpPr>
        <p:sp>
          <p:nvSpPr>
            <p:cNvPr id="20483" name="AutoShape 7" descr="羊皮纸"/>
            <p:cNvSpPr>
              <a:spLocks noChangeArrowheads="1"/>
            </p:cNvSpPr>
            <p:nvPr/>
          </p:nvSpPr>
          <p:spPr bwMode="auto">
            <a:xfrm>
              <a:off x="928662" y="1000108"/>
              <a:ext cx="7215238" cy="5429288"/>
            </a:xfrm>
            <a:prstGeom prst="verticalScroll">
              <a:avLst>
                <a:gd name="adj" fmla="val 12500"/>
              </a:avLst>
            </a:prstGeom>
            <a:blipFill dpi="0" rotWithShape="1">
              <a:blip r:embed="rId1" cstate="print"/>
              <a:srcRect/>
              <a:tile tx="0" ty="0" sx="100000" sy="100000" flip="none" algn="tl"/>
            </a:blipFill>
            <a:ln w="12700">
              <a:solidFill>
                <a:srgbClr val="FF9900"/>
              </a:solidFill>
              <a:round/>
            </a:ln>
          </p:spPr>
          <p:txBody>
            <a:bodyPr lIns="63500" tIns="97200" rIns="63500" bIns="61200" anchor="ctr"/>
            <a:lstStyle/>
            <a:p>
              <a:pPr algn="ctr" eaLnBrk="0" hangingPunct="0"/>
              <a:endParaRPr lang="zh-CN" altLang="en-US"/>
            </a:p>
          </p:txBody>
        </p:sp>
        <p:sp>
          <p:nvSpPr>
            <p:cNvPr id="20484" name="Rectangle 8"/>
            <p:cNvSpPr>
              <a:spLocks noChangeArrowheads="1"/>
            </p:cNvSpPr>
            <p:nvPr/>
          </p:nvSpPr>
          <p:spPr bwMode="auto">
            <a:xfrm>
              <a:off x="2357422" y="1071546"/>
              <a:ext cx="4740804" cy="557909"/>
            </a:xfrm>
            <a:prstGeom prst="rect">
              <a:avLst/>
            </a:prstGeom>
            <a:noFill/>
            <a:ln w="9525">
              <a:noFill/>
              <a:miter lim="800000"/>
            </a:ln>
          </p:spPr>
          <p:txBody>
            <a:bodyPr/>
            <a:lstStyle/>
            <a:p>
              <a:pPr algn="ctr" eaLnBrk="0" hangingPunct="0">
                <a:lnSpc>
                  <a:spcPct val="87000"/>
                </a:lnSpc>
              </a:pPr>
              <a:r>
                <a:rPr lang="zh-CN" altLang="en-US" sz="2800" b="1" dirty="0" smtClean="0">
                  <a:solidFill>
                    <a:srgbClr val="FF0000"/>
                  </a:solidFill>
                  <a:latin typeface="楷体_GB2312"/>
                  <a:ea typeface="楷体_GB2312"/>
                  <a:cs typeface="楷体_GB2312"/>
                </a:rPr>
                <a:t>第七讲：高速缓冲存储器</a:t>
              </a:r>
              <a:endParaRPr lang="zh-CN" altLang="en-US" sz="2800" b="1" dirty="0">
                <a:solidFill>
                  <a:srgbClr val="FF0000"/>
                </a:solidFill>
                <a:latin typeface="楷体_GB2312"/>
                <a:ea typeface="楷体_GB2312"/>
                <a:cs typeface="楷体_GB2312"/>
              </a:endParaRPr>
            </a:p>
          </p:txBody>
        </p:sp>
        <p:sp>
          <p:nvSpPr>
            <p:cNvPr id="20485" name="Rectangle 9"/>
            <p:cNvSpPr>
              <a:spLocks noChangeArrowheads="1"/>
            </p:cNvSpPr>
            <p:nvPr/>
          </p:nvSpPr>
          <p:spPr bwMode="auto">
            <a:xfrm>
              <a:off x="2071670" y="1857364"/>
              <a:ext cx="5138015" cy="4286280"/>
            </a:xfrm>
            <a:prstGeom prst="rect">
              <a:avLst/>
            </a:prstGeom>
            <a:noFill/>
            <a:ln w="28575">
              <a:solidFill>
                <a:srgbClr val="05AD01"/>
              </a:solidFill>
              <a:miter lim="800000"/>
            </a:ln>
          </p:spPr>
          <p:txBody>
            <a:bodyPr lIns="63500" tIns="133200" rIns="63500" bIns="133200"/>
            <a:lstStyle/>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smtClean="0">
                  <a:solidFill>
                    <a:schemeClr val="bg1">
                      <a:lumMod val="65000"/>
                    </a:schemeClr>
                  </a:solidFill>
                </a:rPr>
                <a:t>的原理</a:t>
              </a:r>
              <a:endParaRPr lang="en-US" altLang="zh-CN" sz="28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程序访问的局部性原理</a:t>
              </a:r>
              <a:endParaRPr lang="en-US" altLang="zh-CN" sz="20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en-US" altLang="zh-CN" sz="2000" b="1" dirty="0" smtClean="0">
                  <a:solidFill>
                    <a:schemeClr val="bg1">
                      <a:lumMod val="65000"/>
                    </a:schemeClr>
                  </a:solidFill>
                </a:rPr>
                <a:t>Cache</a:t>
              </a:r>
              <a:r>
                <a:rPr lang="zh-CN" altLang="en-US" sz="2000" b="1" dirty="0" smtClean="0">
                  <a:solidFill>
                    <a:schemeClr val="bg1">
                      <a:lumMod val="65000"/>
                    </a:schemeClr>
                  </a:solidFill>
                </a:rPr>
                <a:t>的结构与工作原理</a:t>
              </a:r>
              <a:endParaRPr lang="en-US" altLang="zh-CN" sz="2000" b="1" dirty="0">
                <a:solidFill>
                  <a:schemeClr val="bg1">
                    <a:lumMod val="65000"/>
                  </a:schemeClr>
                </a:solidFill>
              </a:endParaRPr>
            </a:p>
            <a:p>
              <a:pPr marL="514350" indent="-514350" eaLnBrk="0" hangingPunct="0">
                <a:lnSpc>
                  <a:spcPct val="120000"/>
                </a:lnSpc>
                <a:spcBef>
                  <a:spcPts val="0"/>
                </a:spcBef>
                <a:buClr>
                  <a:srgbClr val="FF0000"/>
                </a:buClr>
                <a:buSzPct val="100000"/>
                <a:buFont typeface="+mj-ea"/>
                <a:buAutoNum type="ea1JpnChsDbPeriod"/>
              </a:pPr>
              <a:r>
                <a:rPr lang="en-US" altLang="zh-CN" sz="2800" b="1" dirty="0" smtClean="0">
                  <a:solidFill>
                    <a:schemeClr val="tx1"/>
                  </a:solidFill>
                </a:rPr>
                <a:t>Cache</a:t>
              </a:r>
              <a:r>
                <a:rPr lang="zh-CN" altLang="en-US" sz="2800" b="1" dirty="0" smtClean="0">
                  <a:solidFill>
                    <a:schemeClr val="tx1"/>
                  </a:solidFill>
                </a:rPr>
                <a:t>的映射机制</a:t>
              </a:r>
              <a:endParaRPr lang="en-US" altLang="zh-CN" sz="2800" b="1" dirty="0" smtClean="0">
                <a:solidFill>
                  <a:schemeClr val="tx1"/>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smtClean="0">
                  <a:solidFill>
                    <a:schemeClr val="tx2">
                      <a:lumMod val="50000"/>
                      <a:lumOff val="50000"/>
                    </a:schemeClr>
                  </a:solidFill>
                </a:rPr>
                <a:t>全相联映射</a:t>
              </a:r>
              <a:endParaRPr lang="en-US" altLang="zh-CN" sz="2000" b="1" dirty="0" smtClean="0">
                <a:solidFill>
                  <a:schemeClr val="tx2">
                    <a:lumMod val="50000"/>
                    <a:lumOff val="50000"/>
                  </a:schemeClr>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a:solidFill>
                    <a:schemeClr val="tx2">
                      <a:lumMod val="50000"/>
                      <a:lumOff val="50000"/>
                    </a:schemeClr>
                  </a:solidFill>
                </a:rPr>
                <a:t>直接映射</a:t>
              </a:r>
              <a:endParaRPr lang="en-US" altLang="zh-CN" sz="2000" b="1" dirty="0">
                <a:solidFill>
                  <a:schemeClr val="tx2">
                    <a:lumMod val="50000"/>
                    <a:lumOff val="50000"/>
                  </a:schemeClr>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smtClean="0">
                  <a:solidFill>
                    <a:schemeClr val="tx2">
                      <a:lumMod val="50000"/>
                      <a:lumOff val="50000"/>
                    </a:schemeClr>
                  </a:solidFill>
                </a:rPr>
                <a:t>组相联映射</a:t>
              </a:r>
              <a:endParaRPr lang="en-US" altLang="zh-CN" sz="2000" b="1" dirty="0" smtClean="0">
                <a:solidFill>
                  <a:schemeClr val="tx2">
                    <a:lumMod val="50000"/>
                    <a:lumOff val="50000"/>
                  </a:schemeClr>
                </a:solidFill>
              </a:endParaRPr>
            </a:p>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a:solidFill>
                    <a:schemeClr val="bg1">
                      <a:lumMod val="65000"/>
                    </a:schemeClr>
                  </a:solidFill>
                </a:rPr>
                <a:t>的替换策略</a:t>
              </a:r>
              <a:endParaRPr lang="en-US" altLang="zh-CN" sz="2800" b="1" dirty="0">
                <a:solidFill>
                  <a:schemeClr val="bg1">
                    <a:lumMod val="65000"/>
                  </a:schemeClr>
                </a:solidFill>
              </a:endParaRPr>
            </a:p>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a:solidFill>
                    <a:schemeClr val="bg1">
                      <a:lumMod val="65000"/>
                    </a:schemeClr>
                  </a:solidFill>
                </a:rPr>
                <a:t>Cache</a:t>
              </a:r>
              <a:r>
                <a:rPr lang="zh-CN" altLang="en-US" sz="2800" b="1" dirty="0" smtClean="0">
                  <a:solidFill>
                    <a:schemeClr val="bg1">
                      <a:lumMod val="65000"/>
                    </a:schemeClr>
                  </a:solidFill>
                </a:rPr>
                <a:t>性能分析</a:t>
              </a:r>
              <a:endParaRPr lang="zh-CN" altLang="en-US" sz="2800" b="1" dirty="0">
                <a:solidFill>
                  <a:schemeClr val="bg1">
                    <a:lumMod val="65000"/>
                  </a:schemeClr>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Cache</a:t>
            </a:r>
            <a:r>
              <a:rPr lang="zh-CN" altLang="en-US" dirty="0">
                <a:latin typeface="Times New Roman" panose="02020603050405020304" pitchFamily="18" charset="0"/>
                <a:cs typeface="Times New Roman" panose="02020603050405020304" pitchFamily="18" charset="0"/>
              </a:rPr>
              <a:t>与主存之间的映射</a:t>
            </a:r>
            <a:endParaRPr lang="zh-CN" altLang="en-US" dirty="0"/>
          </a:p>
        </p:txBody>
      </p:sp>
      <p:sp>
        <p:nvSpPr>
          <p:cNvPr id="3" name="内容占位符 2"/>
          <p:cNvSpPr>
            <a:spLocks noGrp="1"/>
          </p:cNvSpPr>
          <p:nvPr>
            <p:ph idx="1"/>
          </p:nvPr>
        </p:nvSpPr>
        <p:spPr>
          <a:xfrm>
            <a:off x="531421" y="836712"/>
            <a:ext cx="8433067" cy="6028317"/>
          </a:xfrm>
        </p:spPr>
        <p:txBody>
          <a:bodyPr/>
          <a:lstStyle/>
          <a:p>
            <a:pPr>
              <a:lnSpc>
                <a:spcPct val="120000"/>
              </a:lnSpc>
              <a:spcBef>
                <a:spcPts val="600"/>
              </a:spcBef>
            </a:pPr>
            <a:r>
              <a:rPr lang="zh-CN" altLang="en-US" dirty="0"/>
              <a:t>什么是</a:t>
            </a:r>
            <a:r>
              <a:rPr lang="en-US" altLang="zh-CN" dirty="0"/>
              <a:t>Cache</a:t>
            </a:r>
            <a:r>
              <a:rPr lang="zh-CN" altLang="en-US" dirty="0"/>
              <a:t>的</a:t>
            </a:r>
            <a:r>
              <a:rPr lang="zh-CN" altLang="en-US" dirty="0" smtClean="0"/>
              <a:t>映射</a:t>
            </a:r>
            <a:endParaRPr lang="zh-CN" altLang="en-US" dirty="0"/>
          </a:p>
          <a:p>
            <a:pPr lvl="1">
              <a:lnSpc>
                <a:spcPct val="120000"/>
              </a:lnSpc>
              <a:spcBef>
                <a:spcPts val="600"/>
              </a:spcBef>
            </a:pPr>
            <a:r>
              <a:rPr lang="zh-CN" altLang="en-US" dirty="0" smtClean="0"/>
              <a:t>把</a:t>
            </a:r>
            <a:r>
              <a:rPr lang="zh-CN" altLang="en-US" dirty="0"/>
              <a:t>访问的局部主存</a:t>
            </a:r>
            <a:r>
              <a:rPr lang="zh-CN" altLang="en-US" dirty="0" smtClean="0"/>
              <a:t>区域取</a:t>
            </a:r>
            <a:r>
              <a:rPr lang="zh-CN" altLang="en-US" dirty="0"/>
              <a:t>到</a:t>
            </a:r>
            <a:r>
              <a:rPr lang="en-US" altLang="zh-CN" dirty="0"/>
              <a:t>Cache</a:t>
            </a:r>
            <a:r>
              <a:rPr lang="zh-CN" altLang="en-US" dirty="0"/>
              <a:t>中时，该放到</a:t>
            </a:r>
            <a:r>
              <a:rPr lang="en-US" altLang="zh-CN" dirty="0"/>
              <a:t>Cache</a:t>
            </a:r>
            <a:r>
              <a:rPr lang="zh-CN" altLang="en-US" dirty="0"/>
              <a:t>的何处？</a:t>
            </a:r>
            <a:endParaRPr lang="zh-CN" altLang="en-US" dirty="0"/>
          </a:p>
          <a:p>
            <a:pPr lvl="1">
              <a:lnSpc>
                <a:spcPct val="120000"/>
              </a:lnSpc>
              <a:spcBef>
                <a:spcPts val="600"/>
              </a:spcBef>
            </a:pPr>
            <a:r>
              <a:rPr lang="en-US" altLang="zh-CN" dirty="0" smtClean="0"/>
              <a:t> Cache</a:t>
            </a:r>
            <a:r>
              <a:rPr lang="zh-CN" altLang="en-US" dirty="0" smtClean="0"/>
              <a:t>的</a:t>
            </a:r>
            <a:r>
              <a:rPr lang="zh-CN" altLang="en-US" dirty="0"/>
              <a:t>块</a:t>
            </a:r>
            <a:r>
              <a:rPr lang="zh-CN" altLang="en-US" dirty="0" smtClean="0"/>
              <a:t>比</a:t>
            </a:r>
            <a:r>
              <a:rPr lang="zh-CN" altLang="en-US" dirty="0"/>
              <a:t>主存块少，多个主存块映射到一个</a:t>
            </a:r>
            <a:r>
              <a:rPr lang="en-US" altLang="zh-CN" dirty="0" smtClean="0"/>
              <a:t>Cache</a:t>
            </a:r>
            <a:r>
              <a:rPr lang="zh-CN" altLang="en-US" dirty="0"/>
              <a:t>块</a:t>
            </a:r>
            <a:r>
              <a:rPr lang="zh-CN" altLang="en-US" dirty="0" smtClean="0"/>
              <a:t>中</a:t>
            </a:r>
            <a:endParaRPr lang="en-US" altLang="zh-CN" dirty="0" smtClean="0"/>
          </a:p>
          <a:p>
            <a:pPr>
              <a:lnSpc>
                <a:spcPct val="120000"/>
              </a:lnSpc>
              <a:spcBef>
                <a:spcPts val="600"/>
              </a:spcBef>
            </a:pPr>
            <a:r>
              <a:rPr lang="zh-CN" altLang="en-US" dirty="0"/>
              <a:t>如何进行</a:t>
            </a:r>
            <a:r>
              <a:rPr lang="zh-CN" altLang="en-US" dirty="0" smtClean="0"/>
              <a:t>映射</a:t>
            </a:r>
            <a:endParaRPr lang="zh-CN" altLang="en-US" dirty="0"/>
          </a:p>
          <a:p>
            <a:pPr lvl="1">
              <a:lnSpc>
                <a:spcPct val="120000"/>
              </a:lnSpc>
              <a:spcBef>
                <a:spcPts val="600"/>
              </a:spcBef>
            </a:pPr>
            <a:r>
              <a:rPr lang="zh-CN" altLang="en-US" dirty="0" smtClean="0"/>
              <a:t>把</a:t>
            </a:r>
            <a:r>
              <a:rPr lang="zh-CN" altLang="en-US" dirty="0"/>
              <a:t>主存划分成大小相等的主存块（</a:t>
            </a:r>
            <a:r>
              <a:rPr lang="en-US" altLang="zh-CN" dirty="0"/>
              <a:t>Block</a:t>
            </a:r>
            <a:r>
              <a:rPr lang="zh-CN" altLang="en-US" dirty="0"/>
              <a:t>）</a:t>
            </a:r>
            <a:endParaRPr lang="zh-CN" altLang="en-US" dirty="0"/>
          </a:p>
          <a:p>
            <a:pPr lvl="1">
              <a:lnSpc>
                <a:spcPct val="120000"/>
              </a:lnSpc>
              <a:spcBef>
                <a:spcPts val="600"/>
              </a:spcBef>
            </a:pPr>
            <a:r>
              <a:rPr lang="en-US" altLang="zh-CN" dirty="0" smtClean="0"/>
              <a:t>Cache</a:t>
            </a:r>
            <a:r>
              <a:rPr lang="zh-CN" altLang="en-US" dirty="0"/>
              <a:t>中存放一个主存块的对应单位称为槽（</a:t>
            </a:r>
            <a:r>
              <a:rPr lang="en-US" altLang="zh-CN" dirty="0"/>
              <a:t>Slot</a:t>
            </a:r>
            <a:r>
              <a:rPr lang="zh-CN" altLang="en-US" dirty="0"/>
              <a:t>）或行（</a:t>
            </a:r>
            <a:r>
              <a:rPr lang="en-US" altLang="zh-CN" dirty="0"/>
              <a:t>line</a:t>
            </a:r>
            <a:r>
              <a:rPr lang="zh-CN" altLang="en-US" dirty="0"/>
              <a:t>）或项（</a:t>
            </a:r>
            <a:r>
              <a:rPr lang="en-US" altLang="zh-CN" dirty="0"/>
              <a:t>Entry</a:t>
            </a:r>
            <a:r>
              <a:rPr lang="zh-CN" altLang="en-US" dirty="0" smtClean="0"/>
              <a:t>）或</a:t>
            </a:r>
            <a:r>
              <a:rPr lang="zh-CN" altLang="en-US" dirty="0"/>
              <a:t>块（</a:t>
            </a:r>
            <a:r>
              <a:rPr lang="en-US" altLang="zh-CN" dirty="0"/>
              <a:t>Block</a:t>
            </a:r>
            <a:r>
              <a:rPr lang="zh-CN" altLang="en-US" dirty="0"/>
              <a:t>）</a:t>
            </a:r>
            <a:endParaRPr lang="zh-CN" altLang="en-US" dirty="0"/>
          </a:p>
          <a:p>
            <a:pPr lvl="1">
              <a:lnSpc>
                <a:spcPct val="120000"/>
              </a:lnSpc>
              <a:spcBef>
                <a:spcPts val="600"/>
              </a:spcBef>
            </a:pPr>
            <a:r>
              <a:rPr lang="en-US" altLang="zh-CN" dirty="0" smtClean="0"/>
              <a:t> </a:t>
            </a:r>
            <a:r>
              <a:rPr lang="zh-CN" altLang="en-US" dirty="0"/>
              <a:t>将主存</a:t>
            </a:r>
            <a:r>
              <a:rPr lang="zh-CN" altLang="en-US" dirty="0" smtClean="0"/>
              <a:t>块（有</a:t>
            </a:r>
            <a:r>
              <a:rPr lang="en-US" altLang="zh-CN" dirty="0" smtClean="0"/>
              <a:t>m</a:t>
            </a:r>
            <a:r>
              <a:rPr lang="zh-CN" altLang="en-US" dirty="0" smtClean="0"/>
              <a:t>个</a:t>
            </a:r>
            <a:r>
              <a:rPr lang="en-US" altLang="zh-CN" dirty="0" smtClean="0"/>
              <a:t>block</a:t>
            </a:r>
            <a:r>
              <a:rPr lang="zh-CN" altLang="en-US" dirty="0" smtClean="0"/>
              <a:t>）和</a:t>
            </a:r>
            <a:r>
              <a:rPr lang="en-US" altLang="zh-CN" dirty="0" smtClean="0"/>
              <a:t>Cache</a:t>
            </a:r>
            <a:r>
              <a:rPr lang="zh-CN" altLang="en-US" dirty="0" smtClean="0"/>
              <a:t>块按照</a:t>
            </a:r>
            <a:r>
              <a:rPr lang="zh-CN" altLang="en-US" dirty="0"/>
              <a:t>以下三种方式进行</a:t>
            </a:r>
            <a:r>
              <a:rPr lang="zh-CN" altLang="en-US" dirty="0" smtClean="0"/>
              <a:t>映射</a:t>
            </a:r>
            <a:r>
              <a:rPr lang="en-US" altLang="zh-CN" dirty="0" smtClean="0"/>
              <a:t>(</a:t>
            </a:r>
            <a:r>
              <a:rPr lang="zh-CN" altLang="en-US" dirty="0" smtClean="0"/>
              <a:t>假定</a:t>
            </a:r>
            <a:r>
              <a:rPr lang="en-US" altLang="zh-CN" dirty="0" smtClean="0"/>
              <a:t>Cache</a:t>
            </a:r>
            <a:r>
              <a:rPr lang="zh-CN" altLang="en-US" dirty="0" smtClean="0"/>
              <a:t>有</a:t>
            </a:r>
            <a:r>
              <a:rPr lang="en-US" altLang="zh-CN" dirty="0" smtClean="0"/>
              <a:t>n</a:t>
            </a:r>
            <a:r>
              <a:rPr lang="zh-CN" altLang="en-US" dirty="0" smtClean="0"/>
              <a:t>个</a:t>
            </a:r>
            <a:r>
              <a:rPr lang="en-US" altLang="zh-CN" dirty="0" smtClean="0"/>
              <a:t>block)</a:t>
            </a:r>
            <a:endParaRPr lang="zh-CN" altLang="en-US" dirty="0"/>
          </a:p>
          <a:p>
            <a:pPr lvl="2">
              <a:lnSpc>
                <a:spcPct val="120000"/>
              </a:lnSpc>
              <a:spcBef>
                <a:spcPts val="600"/>
              </a:spcBef>
            </a:pPr>
            <a:r>
              <a:rPr lang="zh-CN" altLang="en-US" dirty="0"/>
              <a:t>全相</a:t>
            </a:r>
            <a:r>
              <a:rPr lang="zh-CN" altLang="en-US" dirty="0" smtClean="0"/>
              <a:t>联（</a:t>
            </a:r>
            <a:r>
              <a:rPr lang="en-US" altLang="zh-CN" dirty="0" smtClean="0"/>
              <a:t>Full Associate</a:t>
            </a:r>
            <a:r>
              <a:rPr lang="zh-CN" altLang="en-US" dirty="0" smtClean="0"/>
              <a:t>）：</a:t>
            </a:r>
            <a:r>
              <a:rPr lang="zh-CN" altLang="en-US" dirty="0"/>
              <a:t>每个主存块映射到</a:t>
            </a:r>
            <a:r>
              <a:rPr lang="en-US" altLang="zh-CN" dirty="0"/>
              <a:t>Cache</a:t>
            </a:r>
            <a:r>
              <a:rPr lang="zh-CN" altLang="en-US" dirty="0"/>
              <a:t>的</a:t>
            </a:r>
            <a:r>
              <a:rPr lang="zh-CN" altLang="en-US" dirty="0" smtClean="0"/>
              <a:t>任意块中</a:t>
            </a:r>
            <a:endParaRPr lang="en-US" altLang="zh-CN" dirty="0" smtClean="0"/>
          </a:p>
          <a:p>
            <a:pPr marL="858520" lvl="2" indent="0">
              <a:lnSpc>
                <a:spcPct val="120000"/>
              </a:lnSpc>
              <a:spcBef>
                <a:spcPts val="600"/>
              </a:spcBef>
              <a:buNone/>
            </a:pPr>
            <a:r>
              <a:rPr lang="en-US" altLang="zh-CN" dirty="0" smtClean="0"/>
              <a:t>    </a:t>
            </a:r>
            <a:r>
              <a:rPr lang="zh-CN" altLang="en-US" dirty="0" smtClean="0"/>
              <a:t>多对多映射 </a:t>
            </a:r>
            <a:r>
              <a:rPr lang="en-US" altLang="zh-CN" dirty="0" smtClean="0"/>
              <a:t>m&lt;-&gt;n</a:t>
            </a:r>
            <a:endParaRPr lang="zh-CN" altLang="en-US" dirty="0"/>
          </a:p>
          <a:p>
            <a:pPr lvl="2">
              <a:lnSpc>
                <a:spcPct val="120000"/>
              </a:lnSpc>
              <a:spcBef>
                <a:spcPts val="600"/>
              </a:spcBef>
            </a:pPr>
            <a:r>
              <a:rPr lang="zh-CN" altLang="en-US" dirty="0"/>
              <a:t>组相</a:t>
            </a:r>
            <a:r>
              <a:rPr lang="zh-CN" altLang="en-US" dirty="0" smtClean="0"/>
              <a:t>联（</a:t>
            </a:r>
            <a:r>
              <a:rPr lang="en-US" altLang="zh-CN" dirty="0" smtClean="0"/>
              <a:t>Set Associate</a:t>
            </a:r>
            <a:r>
              <a:rPr lang="zh-CN" altLang="en-US" dirty="0" smtClean="0"/>
              <a:t>）：</a:t>
            </a:r>
            <a:r>
              <a:rPr lang="zh-CN" altLang="en-US" dirty="0"/>
              <a:t>每个主存块映射到</a:t>
            </a:r>
            <a:r>
              <a:rPr lang="en-US" altLang="zh-CN" dirty="0"/>
              <a:t>Cache</a:t>
            </a:r>
            <a:r>
              <a:rPr lang="zh-CN" altLang="en-US" dirty="0"/>
              <a:t>的固定组中的</a:t>
            </a:r>
            <a:r>
              <a:rPr lang="zh-CN" altLang="en-US" dirty="0" smtClean="0"/>
              <a:t>任意块中</a:t>
            </a:r>
            <a:r>
              <a:rPr lang="en-US" altLang="zh-CN" dirty="0" smtClean="0"/>
              <a:t>: </a:t>
            </a:r>
            <a:r>
              <a:rPr lang="zh-CN" altLang="en-US" dirty="0" smtClean="0"/>
              <a:t>主存中的块和</a:t>
            </a:r>
            <a:r>
              <a:rPr lang="en-US" altLang="zh-CN" dirty="0" smtClean="0"/>
              <a:t>cache</a:t>
            </a:r>
            <a:r>
              <a:rPr lang="zh-CN" altLang="en-US" dirty="0" smtClean="0"/>
              <a:t>中的块分成</a:t>
            </a:r>
            <a:r>
              <a:rPr lang="en-US" altLang="zh-CN" dirty="0" smtClean="0"/>
              <a:t>k</a:t>
            </a:r>
            <a:r>
              <a:rPr lang="zh-CN" altLang="en-US" dirty="0" smtClean="0"/>
              <a:t>组，对应组中的块多对多映射</a:t>
            </a:r>
            <a:endParaRPr lang="zh-CN" altLang="en-US" dirty="0"/>
          </a:p>
          <a:p>
            <a:pPr lvl="2">
              <a:lnSpc>
                <a:spcPct val="120000"/>
              </a:lnSpc>
              <a:spcBef>
                <a:spcPts val="600"/>
              </a:spcBef>
            </a:pPr>
            <a:r>
              <a:rPr lang="zh-CN" altLang="en-US" dirty="0" smtClean="0"/>
              <a:t>直接</a:t>
            </a:r>
            <a:r>
              <a:rPr lang="zh-CN" altLang="en-US" dirty="0"/>
              <a:t>（</a:t>
            </a:r>
            <a:r>
              <a:rPr lang="en-US" altLang="zh-CN" dirty="0" smtClean="0"/>
              <a:t>Direct</a:t>
            </a:r>
            <a:r>
              <a:rPr lang="zh-CN" altLang="en-US" dirty="0" smtClean="0"/>
              <a:t>）：</a:t>
            </a:r>
            <a:r>
              <a:rPr lang="zh-CN" altLang="en-US" dirty="0"/>
              <a:t>每个主存块映射到</a:t>
            </a:r>
            <a:r>
              <a:rPr lang="en-US" altLang="zh-CN" dirty="0"/>
              <a:t>Cache</a:t>
            </a:r>
            <a:r>
              <a:rPr lang="zh-CN" altLang="en-US" dirty="0"/>
              <a:t>的</a:t>
            </a:r>
            <a:r>
              <a:rPr lang="zh-CN" altLang="en-US" dirty="0" smtClean="0"/>
              <a:t>固定块中</a:t>
            </a:r>
            <a:r>
              <a:rPr lang="zh-CN" altLang="en-US" dirty="0"/>
              <a:t>：主存中的块和</a:t>
            </a:r>
            <a:r>
              <a:rPr lang="en-US" altLang="zh-CN" dirty="0"/>
              <a:t>cache</a:t>
            </a:r>
            <a:r>
              <a:rPr lang="zh-CN" altLang="en-US" dirty="0"/>
              <a:t>中的块</a:t>
            </a:r>
            <a:r>
              <a:rPr lang="zh-CN" altLang="en-US" dirty="0" smtClean="0"/>
              <a:t>分成</a:t>
            </a:r>
            <a:r>
              <a:rPr lang="en-US" altLang="zh-CN" dirty="0" smtClean="0"/>
              <a:t>n</a:t>
            </a:r>
            <a:r>
              <a:rPr lang="zh-CN" altLang="en-US" dirty="0" smtClean="0"/>
              <a:t>组</a:t>
            </a:r>
            <a:r>
              <a:rPr lang="zh-CN" altLang="en-US" dirty="0"/>
              <a:t>， </a:t>
            </a:r>
            <a:r>
              <a:rPr lang="en-US" altLang="zh-CN" dirty="0" smtClean="0"/>
              <a:t>1</a:t>
            </a:r>
            <a:r>
              <a:rPr lang="zh-CN" altLang="en-US" dirty="0" smtClean="0"/>
              <a:t>对多映射</a:t>
            </a:r>
            <a:endParaRPr lang="zh-CN" altLang="en-US" dirty="0"/>
          </a:p>
        </p:txBody>
      </p:sp>
      <p:cxnSp>
        <p:nvCxnSpPr>
          <p:cNvPr id="5" name="直接箭头连接符 4"/>
          <p:cNvCxnSpPr/>
          <p:nvPr/>
        </p:nvCxnSpPr>
        <p:spPr bwMode="auto">
          <a:xfrm>
            <a:off x="1331640" y="4725144"/>
            <a:ext cx="0" cy="1368152"/>
          </a:xfrm>
          <a:prstGeom prst="straightConnector1">
            <a:avLst/>
          </a:prstGeom>
          <a:noFill/>
          <a:ln w="12700" cap="flat" cmpd="sng" algn="ctr">
            <a:solidFill>
              <a:schemeClr val="tx1"/>
            </a:solidFill>
            <a:prstDash val="solid"/>
            <a:round/>
            <a:headEnd type="none" w="med" len="med"/>
            <a:tailEnd type="arrow"/>
          </a:ln>
          <a:effectLst/>
        </p:spPr>
      </p:cxnSp>
      <p:sp>
        <p:nvSpPr>
          <p:cNvPr id="6" name="TextBox 5"/>
          <p:cNvSpPr txBox="1"/>
          <p:nvPr/>
        </p:nvSpPr>
        <p:spPr>
          <a:xfrm>
            <a:off x="531421" y="4580334"/>
            <a:ext cx="800219" cy="1872208"/>
          </a:xfrm>
          <a:prstGeom prst="rect">
            <a:avLst/>
          </a:prstGeom>
          <a:noFill/>
        </p:spPr>
        <p:txBody>
          <a:bodyPr vert="eaVert" wrap="square" rtlCol="0">
            <a:spAutoFit/>
          </a:bodyPr>
          <a:lstStyle/>
          <a:p>
            <a:r>
              <a:rPr lang="zh-CN" altLang="en-US" sz="2000" b="1" dirty="0" smtClean="0"/>
              <a:t>组渐变小，组数变大</a:t>
            </a:r>
            <a:r>
              <a:rPr lang="en-US" altLang="zh-CN" sz="2000" b="1" dirty="0" smtClean="0"/>
              <a:t>1--&gt;n</a:t>
            </a:r>
            <a:endParaRPr lang="zh-CN" alt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571500" y="428625"/>
            <a:ext cx="8072438"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全相联</a:t>
            </a:r>
            <a:endParaRPr lang="zh-CN" altLang="en-US" dirty="0" smtClean="0">
              <a:latin typeface="Times New Roman" panose="02020603050405020304" pitchFamily="18" charset="0"/>
              <a:cs typeface="Times New Roman" panose="02020603050405020304" pitchFamily="18" charset="0"/>
            </a:endParaRPr>
          </a:p>
        </p:txBody>
      </p:sp>
      <p:sp>
        <p:nvSpPr>
          <p:cNvPr id="284675" name="Rectangle 3"/>
          <p:cNvSpPr>
            <a:spLocks noGrp="1" noChangeArrowheads="1"/>
          </p:cNvSpPr>
          <p:nvPr>
            <p:ph type="body" idx="1"/>
          </p:nvPr>
        </p:nvSpPr>
        <p:spPr>
          <a:xfrm>
            <a:off x="428625" y="897840"/>
            <a:ext cx="8229600" cy="1307024"/>
          </a:xfrm>
        </p:spPr>
        <p:txBody>
          <a:bodyPr/>
          <a:lstStyle/>
          <a:p>
            <a:pPr>
              <a:lnSpc>
                <a:spcPct val="120000"/>
              </a:lnSpc>
              <a:spcBef>
                <a:spcPct val="0"/>
              </a:spcBef>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全相联（</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Full Associative）</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主存分为若干</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Block，Cache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按同样大小分成若干</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Block，Cache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数目显然比主存的</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数少得多。</a:t>
            </a:r>
            <a:endPar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主存中的某一</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Block</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可以映射到</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中的任意一</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Blcok</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84677" name="Object 5"/>
          <p:cNvGraphicFramePr>
            <a:graphicFrameLocks noChangeAspect="1"/>
          </p:cNvGraphicFramePr>
          <p:nvPr/>
        </p:nvGraphicFramePr>
        <p:xfrm>
          <a:off x="2051720" y="2502988"/>
          <a:ext cx="5172546" cy="3950348"/>
        </p:xfrm>
        <a:graphic>
          <a:graphicData uri="http://schemas.openxmlformats.org/presentationml/2006/ole">
            <mc:AlternateContent xmlns:mc="http://schemas.openxmlformats.org/markup-compatibility/2006">
              <mc:Choice xmlns:v="urn:schemas-microsoft-com:vml" Requires="v">
                <p:oleObj spid="_x0000_s3190" name="Visio" r:id="rId1" imgW="2952750" imgH="3238500" progId="Visio.Drawing.11">
                  <p:embed/>
                </p:oleObj>
              </mc:Choice>
              <mc:Fallback>
                <p:oleObj name="Visio" r:id="rId1" imgW="2952750" imgH="323850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02988"/>
                        <a:ext cx="5172546" cy="3950348"/>
                      </a:xfrm>
                      <a:prstGeom prst="rect">
                        <a:avLst/>
                      </a:prstGeom>
                      <a:solidFill>
                        <a:srgbClr val="FFFF49"/>
                      </a:solidFill>
                      <a:ln w="9525">
                        <a:solidFill>
                          <a:schemeClr val="accent1"/>
                        </a:solidFill>
                        <a:miter lim="800000"/>
                        <a:headEnd/>
                        <a:tailEnd/>
                      </a:ln>
                    </p:spPr>
                  </p:pic>
                </p:oleObj>
              </mc:Fallback>
            </mc:AlternateContent>
          </a:graphicData>
        </a:graphic>
      </p:graphicFrame>
      <p:sp>
        <p:nvSpPr>
          <p:cNvPr id="5" name="TextBox 4"/>
          <p:cNvSpPr txBox="1"/>
          <p:nvPr/>
        </p:nvSpPr>
        <p:spPr>
          <a:xfrm>
            <a:off x="6948264" y="1556792"/>
            <a:ext cx="2088232" cy="830997"/>
          </a:xfrm>
          <a:prstGeom prst="rect">
            <a:avLst/>
          </a:prstGeom>
          <a:noFill/>
        </p:spPr>
        <p:txBody>
          <a:bodyPr wrap="square" rtlCol="0">
            <a:spAutoFit/>
          </a:bodyPr>
          <a:lstStyle/>
          <a:p>
            <a:r>
              <a:rPr lang="zh-CN" altLang="en-US" dirty="0" smtClean="0"/>
              <a:t>多对多映射：</a:t>
            </a:r>
            <a:r>
              <a:rPr lang="en-US" altLang="zh-CN" dirty="0"/>
              <a:t>N</a:t>
            </a:r>
            <a:r>
              <a:rPr lang="en-US" altLang="zh-CN" dirty="0" smtClean="0"/>
              <a:t>&lt;-- --&gt;M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 calcmode="lin" valueType="num">
                                      <p:cBhvr additive="base">
                                        <p:cTn id="7" dur="500" fill="hold"/>
                                        <p:tgtEl>
                                          <p:spTgt spid="284675"/>
                                        </p:tgtEl>
                                        <p:attrNameLst>
                                          <p:attrName>ppt_x</p:attrName>
                                        </p:attrNameLst>
                                      </p:cBhvr>
                                      <p:tavLst>
                                        <p:tav tm="0">
                                          <p:val>
                                            <p:strVal val="0-#ppt_w/2"/>
                                          </p:val>
                                        </p:tav>
                                        <p:tav tm="100000">
                                          <p:val>
                                            <p:strVal val="#ppt_x"/>
                                          </p:val>
                                        </p:tav>
                                      </p:tavLst>
                                    </p:anim>
                                    <p:anim calcmode="lin" valueType="num">
                                      <p:cBhvr additive="base">
                                        <p:cTn id="8" dur="500" fill="hold"/>
                                        <p:tgtEl>
                                          <p:spTgt spid="284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4677"/>
                                        </p:tgtEl>
                                        <p:attrNameLst>
                                          <p:attrName>style.visibility</p:attrName>
                                        </p:attrNameLst>
                                      </p:cBhvr>
                                      <p:to>
                                        <p:strVal val="visible"/>
                                      </p:to>
                                    </p:set>
                                    <p:anim calcmode="lin" valueType="num">
                                      <p:cBhvr additive="base">
                                        <p:cTn id="13" dur="500" fill="hold"/>
                                        <p:tgtEl>
                                          <p:spTgt spid="284677"/>
                                        </p:tgtEl>
                                        <p:attrNameLst>
                                          <p:attrName>ppt_x</p:attrName>
                                        </p:attrNameLst>
                                      </p:cBhvr>
                                      <p:tavLst>
                                        <p:tav tm="0">
                                          <p:val>
                                            <p:strVal val="0-#ppt_w/2"/>
                                          </p:val>
                                        </p:tav>
                                        <p:tav tm="100000">
                                          <p:val>
                                            <p:strVal val="#ppt_x"/>
                                          </p:val>
                                        </p:tav>
                                      </p:tavLst>
                                    </p:anim>
                                    <p:anim calcmode="lin" valueType="num">
                                      <p:cBhvr additive="base">
                                        <p:cTn id="14" dur="500" fill="hold"/>
                                        <p:tgtEl>
                                          <p:spTgt spid="284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a:xfrm>
            <a:off x="609600" y="857250"/>
            <a:ext cx="8229600" cy="1381125"/>
          </a:xfrm>
        </p:spPr>
        <p:txBody>
          <a:bodyPr/>
          <a:lstStyle/>
          <a:p>
            <a:pPr>
              <a:lnSpc>
                <a:spcPct val="120000"/>
              </a:lnSpc>
            </a:pPr>
            <a:r>
              <a:rPr lang="zh-CN" altLang="en-US" dirty="0" smtClean="0">
                <a:ea typeface="宋体" panose="02010600030101010101" pitchFamily="2" charset="-122"/>
              </a:rPr>
              <a:t>全相联映射的地址</a:t>
            </a:r>
            <a:endParaRPr lang="en-US" altLang="zh-CN" sz="2000" dirty="0" smtClean="0">
              <a:ea typeface="宋体" panose="02010600030101010101" pitchFamily="2" charset="-122"/>
            </a:endParaRPr>
          </a:p>
          <a:p>
            <a:pPr lvl="1">
              <a:lnSpc>
                <a:spcPct val="120000"/>
              </a:lnSpc>
            </a:pPr>
            <a:r>
              <a:rPr lang="zh-CN" altLang="en-US" dirty="0" smtClean="0">
                <a:ea typeface="宋体" panose="02010600030101010101" pitchFamily="2" charset="-122"/>
              </a:rPr>
              <a:t>主存的地址格式：</a:t>
            </a:r>
            <a:endParaRPr lang="en-US" altLang="zh-CN" dirty="0" smtClean="0">
              <a:ea typeface="宋体" panose="02010600030101010101" pitchFamily="2" charset="-122"/>
            </a:endParaRPr>
          </a:p>
          <a:p>
            <a:pPr lvl="1">
              <a:lnSpc>
                <a:spcPct val="120000"/>
              </a:lnSpc>
            </a:pPr>
            <a:r>
              <a:rPr lang="en-US" altLang="zh-CN" dirty="0" smtClean="0">
                <a:ea typeface="宋体" panose="02010600030101010101" pitchFamily="2" charset="-122"/>
              </a:rPr>
              <a:t>Cache</a:t>
            </a:r>
            <a:r>
              <a:rPr lang="zh-CN" altLang="en-US" dirty="0" smtClean="0">
                <a:ea typeface="宋体" panose="02010600030101010101" pitchFamily="2" charset="-122"/>
              </a:rPr>
              <a:t>的</a:t>
            </a:r>
            <a:r>
              <a:rPr lang="en-US" altLang="zh-CN" dirty="0" smtClean="0">
                <a:ea typeface="宋体" panose="02010600030101010101" pitchFamily="2" charset="-122"/>
              </a:rPr>
              <a:t>Tag</a:t>
            </a:r>
            <a:r>
              <a:rPr lang="zh-CN" altLang="en-US" dirty="0" smtClean="0">
                <a:ea typeface="宋体" panose="02010600030101010101" pitchFamily="2" charset="-122"/>
              </a:rPr>
              <a:t>内容：主存中与该</a:t>
            </a:r>
            <a:r>
              <a:rPr lang="en-US" altLang="zh-CN" dirty="0" smtClean="0">
                <a:ea typeface="宋体" panose="02010600030101010101" pitchFamily="2" charset="-122"/>
              </a:rPr>
              <a:t>Cache</a:t>
            </a:r>
            <a:r>
              <a:rPr lang="zh-CN" altLang="en-US" dirty="0" smtClean="0">
                <a:ea typeface="宋体" panose="02010600030101010101" pitchFamily="2" charset="-122"/>
              </a:rPr>
              <a:t>数据块对应的数据块的块地址。</a:t>
            </a:r>
            <a:endParaRPr lang="en-US" altLang="zh-CN" dirty="0" smtClean="0">
              <a:ea typeface="宋体" panose="02010600030101010101" pitchFamily="2" charset="-122"/>
            </a:endParaRPr>
          </a:p>
        </p:txBody>
      </p:sp>
      <p:grpSp>
        <p:nvGrpSpPr>
          <p:cNvPr id="2" name="Group 4"/>
          <p:cNvGrpSpPr/>
          <p:nvPr/>
        </p:nvGrpSpPr>
        <p:grpSpPr bwMode="auto">
          <a:xfrm>
            <a:off x="3276600" y="1333500"/>
            <a:ext cx="3657600" cy="381000"/>
            <a:chOff x="2064" y="672"/>
            <a:chExt cx="2304" cy="240"/>
          </a:xfrm>
        </p:grpSpPr>
        <p:sp>
          <p:nvSpPr>
            <p:cNvPr id="31751" name="Rectangle 5"/>
            <p:cNvSpPr>
              <a:spLocks noChangeArrowheads="1"/>
            </p:cNvSpPr>
            <p:nvPr/>
          </p:nvSpPr>
          <p:spPr bwMode="auto">
            <a:xfrm>
              <a:off x="2064" y="672"/>
              <a:ext cx="1440" cy="240"/>
            </a:xfrm>
            <a:prstGeom prst="rect">
              <a:avLst/>
            </a:prstGeom>
            <a:noFill/>
            <a:ln w="12700">
              <a:solidFill>
                <a:schemeClr val="tx1"/>
              </a:solidFill>
              <a:miter lim="800000"/>
            </a:ln>
          </p:spPr>
          <p:txBody>
            <a:bodyPr wrap="none" anchor="ctr"/>
            <a:lstStyle/>
            <a:p>
              <a:pPr algn="ctr" eaLnBrk="0" hangingPunct="0"/>
              <a:r>
                <a:rPr lang="en-US" altLang="zh-CN" sz="1600" dirty="0"/>
                <a:t>Block Number (tag)</a:t>
              </a:r>
              <a:endParaRPr lang="en-US" altLang="zh-CN" sz="1600" dirty="0"/>
            </a:p>
          </p:txBody>
        </p:sp>
        <p:sp>
          <p:nvSpPr>
            <p:cNvPr id="31752" name="Rectangle 6"/>
            <p:cNvSpPr>
              <a:spLocks noChangeArrowheads="1"/>
            </p:cNvSpPr>
            <p:nvPr/>
          </p:nvSpPr>
          <p:spPr bwMode="auto">
            <a:xfrm>
              <a:off x="3504" y="672"/>
              <a:ext cx="864" cy="240"/>
            </a:xfrm>
            <a:prstGeom prst="rect">
              <a:avLst/>
            </a:prstGeom>
            <a:noFill/>
            <a:ln w="12700">
              <a:solidFill>
                <a:schemeClr val="tx1"/>
              </a:solidFill>
              <a:miter lim="800000"/>
            </a:ln>
          </p:spPr>
          <p:txBody>
            <a:bodyPr wrap="none" anchor="ctr"/>
            <a:lstStyle/>
            <a:p>
              <a:pPr algn="ctr" eaLnBrk="0" hangingPunct="0"/>
              <a:r>
                <a:rPr lang="en-US" altLang="zh-CN" sz="1600" dirty="0" smtClean="0">
                  <a:solidFill>
                    <a:srgbClr val="0000FF"/>
                  </a:solidFill>
                </a:rPr>
                <a:t>Offset</a:t>
              </a:r>
              <a:endParaRPr lang="en-US" altLang="zh-CN" sz="1600" dirty="0">
                <a:solidFill>
                  <a:srgbClr val="0000FF"/>
                </a:solidFill>
              </a:endParaRPr>
            </a:p>
          </p:txBody>
        </p:sp>
      </p:grpSp>
      <p:sp>
        <p:nvSpPr>
          <p:cNvPr id="290825" name="Rectangle 9"/>
          <p:cNvSpPr>
            <a:spLocks noChangeArrowheads="1"/>
          </p:cNvSpPr>
          <p:nvPr/>
        </p:nvSpPr>
        <p:spPr bwMode="auto">
          <a:xfrm>
            <a:off x="582886" y="2840760"/>
            <a:ext cx="8229600" cy="1713290"/>
          </a:xfrm>
          <a:prstGeom prst="rect">
            <a:avLst/>
          </a:prstGeom>
          <a:noFill/>
          <a:ln w="12700">
            <a:noFill/>
            <a:miter lim="800000"/>
          </a:ln>
        </p:spPr>
        <p:txBody>
          <a:bodyPr lIns="63500" tIns="25400" rIns="63500" bIns="25400">
            <a:spAutoFit/>
          </a:bodyPr>
          <a:lstStyle/>
          <a:p>
            <a:pPr marL="284480" indent="-284480" eaLnBrk="0" hangingPunct="0">
              <a:lnSpc>
                <a:spcPct val="75000"/>
              </a:lnSpc>
              <a:spcBef>
                <a:spcPct val="65000"/>
              </a:spcBef>
              <a:buClr>
                <a:srgbClr val="FF0000"/>
              </a:buClr>
              <a:buSzPct val="100000"/>
              <a:buFont typeface="Wingdings" panose="05000000000000000000" pitchFamily="2" charset="2"/>
              <a:buChar char="v"/>
            </a:pPr>
            <a:r>
              <a:rPr lang="zh-CN" altLang="en-US" b="1" dirty="0" smtClean="0">
                <a:solidFill>
                  <a:schemeClr val="tx1"/>
                </a:solidFill>
              </a:rPr>
              <a:t>举例</a:t>
            </a:r>
            <a:endParaRPr lang="en-US" altLang="zh-CN"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smtClean="0">
                <a:solidFill>
                  <a:schemeClr val="tx1"/>
                </a:solidFill>
              </a:rPr>
              <a:t>主存容量16</a:t>
            </a:r>
            <a:r>
              <a:rPr lang="en-US" altLang="zh-CN" sz="1800" b="1" dirty="0">
                <a:solidFill>
                  <a:schemeClr val="tx1"/>
                </a:solidFill>
              </a:rPr>
              <a:t>M </a:t>
            </a:r>
            <a:r>
              <a:rPr lang="en-US" altLang="zh-CN" sz="1800" b="1" dirty="0" smtClean="0">
                <a:solidFill>
                  <a:schemeClr val="tx1"/>
                </a:solidFill>
              </a:rPr>
              <a:t>Bytes</a:t>
            </a:r>
            <a:r>
              <a:rPr lang="zh-CN" altLang="en-US" sz="1800" b="1" dirty="0" smtClean="0">
                <a:solidFill>
                  <a:schemeClr val="tx1"/>
                </a:solidFill>
              </a:rPr>
              <a:t>，</a:t>
            </a:r>
            <a:r>
              <a:rPr lang="en-US" altLang="zh-CN" sz="1800" b="1" dirty="0" smtClean="0">
                <a:solidFill>
                  <a:schemeClr val="tx1"/>
                </a:solidFill>
              </a:rPr>
              <a:t>Cache</a:t>
            </a:r>
            <a:r>
              <a:rPr lang="zh-CN" altLang="en-US" sz="1800" b="1" dirty="0" smtClean="0">
                <a:solidFill>
                  <a:schemeClr val="tx1"/>
                </a:solidFill>
              </a:rPr>
              <a:t>容量</a:t>
            </a:r>
            <a:r>
              <a:rPr lang="en-US" altLang="zh-CN" sz="1800" b="1" dirty="0" smtClean="0">
                <a:solidFill>
                  <a:schemeClr val="tx1"/>
                </a:solidFill>
              </a:rPr>
              <a:t>64K Bytes</a:t>
            </a:r>
            <a:r>
              <a:rPr lang="zh-CN" altLang="en-US" sz="1800" b="1" dirty="0" smtClean="0">
                <a:solidFill>
                  <a:schemeClr val="tx1"/>
                </a:solidFill>
              </a:rPr>
              <a:t>，块大小</a:t>
            </a:r>
            <a:r>
              <a:rPr lang="en-US" altLang="zh-CN" sz="1800" b="1" dirty="0" smtClean="0">
                <a:solidFill>
                  <a:schemeClr val="tx1"/>
                </a:solidFill>
              </a:rPr>
              <a:t>16</a:t>
            </a:r>
            <a:r>
              <a:rPr lang="zh-CN" altLang="en-US" sz="1800" b="1" dirty="0" smtClean="0">
                <a:solidFill>
                  <a:schemeClr val="tx1"/>
                </a:solidFill>
              </a:rPr>
              <a:t>字节。</a:t>
            </a:r>
            <a:endParaRPr lang="en-US" altLang="zh-CN" sz="1800" b="1" dirty="0" smtClean="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Cache</a:t>
            </a:r>
            <a:r>
              <a:rPr lang="zh-CN" altLang="en-US" sz="1800" b="1" dirty="0" smtClean="0">
                <a:solidFill>
                  <a:schemeClr val="tx1"/>
                </a:solidFill>
              </a:rPr>
              <a:t>分多少块？</a:t>
            </a:r>
            <a:endParaRPr lang="en-US" altLang="zh-CN" sz="1800" b="1" dirty="0" smtClean="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smtClean="0">
                <a:solidFill>
                  <a:schemeClr val="tx1"/>
                </a:solidFill>
              </a:rPr>
              <a:t>主存分多少块？</a:t>
            </a:r>
            <a:endParaRPr lang="en-US" altLang="zh-CN" sz="1800" b="1" dirty="0" smtClean="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Tag</a:t>
            </a:r>
            <a:r>
              <a:rPr lang="zh-CN" altLang="en-US" sz="1800" b="1" dirty="0" smtClean="0">
                <a:solidFill>
                  <a:schemeClr val="tx1"/>
                </a:solidFill>
              </a:rPr>
              <a:t>需要多少位？</a:t>
            </a:r>
            <a:endParaRPr lang="en-US" altLang="zh-CN" sz="1800" b="1" dirty="0">
              <a:solidFill>
                <a:schemeClr val="tx1"/>
              </a:solidFill>
            </a:endParaRPr>
          </a:p>
        </p:txBody>
      </p:sp>
      <p:sp>
        <p:nvSpPr>
          <p:cNvPr id="290826" name="Rectangle 10"/>
          <p:cNvSpPr>
            <a:spLocks noChangeArrowheads="1"/>
          </p:cNvSpPr>
          <p:nvPr/>
        </p:nvSpPr>
        <p:spPr bwMode="auto">
          <a:xfrm>
            <a:off x="1022920" y="4629566"/>
            <a:ext cx="7653536" cy="1987211"/>
          </a:xfrm>
          <a:prstGeom prst="rect">
            <a:avLst/>
          </a:prstGeom>
          <a:noFill/>
          <a:ln w="12700">
            <a:noFill/>
            <a:miter lim="800000"/>
          </a:ln>
        </p:spPr>
        <p:txBody>
          <a:bodyPr wrap="square" lIns="63500" tIns="25400" rIns="63500" bIns="25400">
            <a:spAutoFit/>
          </a:bodyPr>
          <a:lstStyle/>
          <a:p>
            <a:pPr eaLnBrk="0" hangingPunct="0">
              <a:lnSpc>
                <a:spcPct val="75000"/>
              </a:lnSpc>
              <a:spcBef>
                <a:spcPct val="65000"/>
              </a:spcBef>
              <a:buClr>
                <a:srgbClr val="FF0000"/>
              </a:buClr>
              <a:buSzPct val="100000"/>
            </a:pPr>
            <a:r>
              <a:rPr lang="zh-CN" altLang="en-US" b="1" dirty="0" smtClean="0">
                <a:solidFill>
                  <a:schemeClr val="tx1"/>
                </a:solidFill>
              </a:rPr>
              <a:t>解：</a:t>
            </a:r>
            <a:endParaRPr lang="zh-CN" altLang="en-US"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a:solidFill>
                  <a:schemeClr val="tx1"/>
                </a:solidFill>
              </a:rPr>
              <a:t>Cache</a:t>
            </a:r>
            <a:r>
              <a:rPr lang="zh-CN" altLang="en-US" sz="1800" b="1" dirty="0">
                <a:solidFill>
                  <a:schemeClr val="tx1"/>
                </a:solidFill>
              </a:rPr>
              <a:t>块数：</a:t>
            </a:r>
            <a:r>
              <a:rPr lang="en-US" altLang="zh-CN" sz="1800" b="1" dirty="0"/>
              <a:t>64K÷16 </a:t>
            </a:r>
            <a:r>
              <a:rPr lang="zh-CN" altLang="en-US" sz="1800" b="1" dirty="0"/>
              <a:t>＝</a:t>
            </a:r>
            <a:r>
              <a:rPr lang="zh-CN" altLang="en-US" sz="1800" b="1" dirty="0">
                <a:solidFill>
                  <a:schemeClr val="tx1"/>
                </a:solidFill>
              </a:rPr>
              <a:t> </a:t>
            </a:r>
            <a:r>
              <a:rPr lang="en-US" altLang="zh-CN" sz="2000" b="1" dirty="0"/>
              <a:t>2</a:t>
            </a:r>
            <a:r>
              <a:rPr lang="en-US" altLang="zh-CN" sz="2000" b="1" baseline="30000" dirty="0"/>
              <a:t>12</a:t>
            </a:r>
            <a:r>
              <a:rPr lang="en-US" altLang="zh-CN" sz="2000" b="1" dirty="0"/>
              <a:t> Blocks</a:t>
            </a:r>
            <a:endParaRPr lang="en-US" altLang="zh-CN"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smtClean="0">
                <a:solidFill>
                  <a:schemeClr val="tx1"/>
                </a:solidFill>
              </a:rPr>
              <a:t>主存</a:t>
            </a:r>
            <a:r>
              <a:rPr lang="zh-CN" altLang="en-US" sz="1800" b="1" dirty="0">
                <a:solidFill>
                  <a:schemeClr val="tx1"/>
                </a:solidFill>
              </a:rPr>
              <a:t>块数：</a:t>
            </a:r>
            <a:r>
              <a:rPr lang="en-US" altLang="zh-CN" sz="1800" b="1" dirty="0"/>
              <a:t>16M÷16 = 2</a:t>
            </a:r>
            <a:r>
              <a:rPr lang="en-US" altLang="zh-CN" sz="1800" b="1" baseline="30000" dirty="0"/>
              <a:t>20 </a:t>
            </a:r>
            <a:r>
              <a:rPr lang="en-US" altLang="zh-CN" sz="1800" b="1" dirty="0"/>
              <a:t>Blocks</a:t>
            </a:r>
            <a:endParaRPr lang="zh-CN" altLang="en-US" sz="1800" b="1" dirty="0"/>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a:solidFill>
                  <a:schemeClr val="tx1"/>
                </a:solidFill>
              </a:rPr>
              <a:t>主存地址：</a:t>
            </a:r>
            <a:r>
              <a:rPr lang="zh-CN" altLang="en-US" sz="1800" b="1" dirty="0" smtClean="0"/>
              <a:t>24</a:t>
            </a:r>
            <a:r>
              <a:rPr lang="zh-CN" altLang="en-US" sz="1800" b="1" dirty="0">
                <a:solidFill>
                  <a:schemeClr val="tx1"/>
                </a:solidFill>
              </a:rPr>
              <a:t>位</a:t>
            </a:r>
            <a:r>
              <a:rPr lang="zh-CN" altLang="en-US" sz="1800" b="1" dirty="0" smtClean="0">
                <a:solidFill>
                  <a:schemeClr val="tx1"/>
                </a:solidFill>
              </a:rPr>
              <a:t>，</a:t>
            </a:r>
            <a:r>
              <a:rPr lang="zh-CN" altLang="en-US" sz="1800" b="1" dirty="0">
                <a:solidFill>
                  <a:schemeClr val="tx1"/>
                </a:solidFill>
              </a:rPr>
              <a:t>其中高</a:t>
            </a:r>
            <a:r>
              <a:rPr lang="zh-CN" altLang="en-US" sz="1800" b="1" dirty="0"/>
              <a:t>2</a:t>
            </a:r>
            <a:r>
              <a:rPr lang="en-US" altLang="zh-CN" sz="1800" b="1" dirty="0"/>
              <a:t>0</a:t>
            </a:r>
            <a:r>
              <a:rPr lang="zh-CN" altLang="en-US" sz="1800" b="1" dirty="0">
                <a:solidFill>
                  <a:schemeClr val="tx1"/>
                </a:solidFill>
              </a:rPr>
              <a:t>位为块</a:t>
            </a:r>
            <a:r>
              <a:rPr lang="zh-CN" altLang="en-US" sz="1800" b="1" dirty="0" smtClean="0">
                <a:solidFill>
                  <a:schemeClr val="tx1"/>
                </a:solidFill>
              </a:rPr>
              <a:t>地址（块数），</a:t>
            </a:r>
            <a:r>
              <a:rPr lang="zh-CN" altLang="en-US" sz="1800" b="1" dirty="0">
                <a:solidFill>
                  <a:schemeClr val="tx1"/>
                </a:solidFill>
              </a:rPr>
              <a:t>低 </a:t>
            </a:r>
            <a:r>
              <a:rPr lang="en-US" altLang="zh-CN" sz="1800" b="1" dirty="0"/>
              <a:t>4 </a:t>
            </a:r>
            <a:r>
              <a:rPr lang="zh-CN" altLang="en-US" sz="1800" b="1" dirty="0">
                <a:solidFill>
                  <a:schemeClr val="tx1"/>
                </a:solidFill>
              </a:rPr>
              <a:t>位为块内地址</a:t>
            </a:r>
            <a:endParaRPr lang="zh-CN" altLang="en-US"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Cache</a:t>
            </a:r>
            <a:r>
              <a:rPr lang="zh-CN" altLang="en-US" sz="1800" b="1" dirty="0">
                <a:solidFill>
                  <a:schemeClr val="tx1"/>
                </a:solidFill>
              </a:rPr>
              <a:t>的</a:t>
            </a:r>
            <a:r>
              <a:rPr lang="en-US" altLang="zh-CN" sz="1800" b="1" dirty="0">
                <a:solidFill>
                  <a:schemeClr val="tx1"/>
                </a:solidFill>
              </a:rPr>
              <a:t>Tag</a:t>
            </a:r>
            <a:r>
              <a:rPr lang="zh-CN" altLang="en-US" sz="1800" b="1" dirty="0">
                <a:solidFill>
                  <a:schemeClr val="tx1"/>
                </a:solidFill>
              </a:rPr>
              <a:t>应该为 </a:t>
            </a:r>
            <a:r>
              <a:rPr lang="zh-CN" altLang="en-US" sz="1800" b="1" dirty="0"/>
              <a:t>2</a:t>
            </a:r>
            <a:r>
              <a:rPr lang="en-US" altLang="zh-CN" sz="1800" b="1" dirty="0"/>
              <a:t>0</a:t>
            </a:r>
            <a:r>
              <a:rPr lang="en-US" altLang="zh-CN" sz="1800" b="1" dirty="0">
                <a:solidFill>
                  <a:schemeClr val="tx1"/>
                </a:solidFill>
              </a:rPr>
              <a:t> </a:t>
            </a:r>
            <a:r>
              <a:rPr lang="zh-CN" altLang="en-US" sz="1800" b="1" dirty="0">
                <a:solidFill>
                  <a:schemeClr val="tx1"/>
                </a:solidFill>
              </a:rPr>
              <a:t>位。</a:t>
            </a:r>
            <a:endParaRPr lang="zh-CN" altLang="en-US" sz="1800" b="1" dirty="0">
              <a:solidFill>
                <a:schemeClr val="tx1"/>
              </a:solidFill>
            </a:endParaRPr>
          </a:p>
        </p:txBody>
      </p:sp>
      <p:sp>
        <p:nvSpPr>
          <p:cNvPr id="31750" name="标题 10"/>
          <p:cNvSpPr>
            <a:spLocks noGrp="1"/>
          </p:cNvSpPr>
          <p:nvPr>
            <p:ph type="title"/>
          </p:nvPr>
        </p:nvSpPr>
        <p:spPr>
          <a:xfrm>
            <a:off x="684213" y="404813"/>
            <a:ext cx="7959725"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全相联</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gtEl>
                                        <p:attrNameLst>
                                          <p:attrName>style.visibility</p:attrName>
                                        </p:attrNameLst>
                                      </p:cBhvr>
                                      <p:to>
                                        <p:strVal val="visible"/>
                                      </p:to>
                                    </p:set>
                                    <p:anim calcmode="lin" valueType="num">
                                      <p:cBhvr additive="base">
                                        <p:cTn id="7" dur="500" fill="hold"/>
                                        <p:tgtEl>
                                          <p:spTgt spid="290819"/>
                                        </p:tgtEl>
                                        <p:attrNameLst>
                                          <p:attrName>ppt_x</p:attrName>
                                        </p:attrNameLst>
                                      </p:cBhvr>
                                      <p:tavLst>
                                        <p:tav tm="0">
                                          <p:val>
                                            <p:strVal val="0-#ppt_w/2"/>
                                          </p:val>
                                        </p:tav>
                                        <p:tav tm="100000">
                                          <p:val>
                                            <p:strVal val="#ppt_x"/>
                                          </p:val>
                                        </p:tav>
                                      </p:tavLst>
                                    </p:anim>
                                    <p:anim calcmode="lin" valueType="num">
                                      <p:cBhvr additive="base">
                                        <p:cTn id="8" dur="500" fill="hold"/>
                                        <p:tgtEl>
                                          <p:spTgt spid="2908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0825">
                                            <p:txEl>
                                              <p:pRg st="0" end="0"/>
                                            </p:txEl>
                                          </p:spTgt>
                                        </p:tgtEl>
                                        <p:attrNameLst>
                                          <p:attrName>style.visibility</p:attrName>
                                        </p:attrNameLst>
                                      </p:cBhvr>
                                      <p:to>
                                        <p:strVal val="visible"/>
                                      </p:to>
                                    </p:set>
                                    <p:anim calcmode="lin" valueType="num">
                                      <p:cBhvr additive="base">
                                        <p:cTn id="17" dur="500" fill="hold"/>
                                        <p:tgtEl>
                                          <p:spTgt spid="29082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0825">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0825">
                                            <p:txEl>
                                              <p:pRg st="1" end="1"/>
                                            </p:txEl>
                                          </p:spTgt>
                                        </p:tgtEl>
                                        <p:attrNameLst>
                                          <p:attrName>style.visibility</p:attrName>
                                        </p:attrNameLst>
                                      </p:cBhvr>
                                      <p:to>
                                        <p:strVal val="visible"/>
                                      </p:to>
                                    </p:set>
                                    <p:anim calcmode="lin" valueType="num">
                                      <p:cBhvr additive="base">
                                        <p:cTn id="21" dur="500" fill="hold"/>
                                        <p:tgtEl>
                                          <p:spTgt spid="290825">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0825">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0825">
                                            <p:txEl>
                                              <p:pRg st="2" end="2"/>
                                            </p:txEl>
                                          </p:spTgt>
                                        </p:tgtEl>
                                        <p:attrNameLst>
                                          <p:attrName>style.visibility</p:attrName>
                                        </p:attrNameLst>
                                      </p:cBhvr>
                                      <p:to>
                                        <p:strVal val="visible"/>
                                      </p:to>
                                    </p:set>
                                    <p:anim calcmode="lin" valueType="num">
                                      <p:cBhvr additive="base">
                                        <p:cTn id="25" dur="500" fill="hold"/>
                                        <p:tgtEl>
                                          <p:spTgt spid="29082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2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0825">
                                            <p:txEl>
                                              <p:pRg st="3" end="3"/>
                                            </p:txEl>
                                          </p:spTgt>
                                        </p:tgtEl>
                                        <p:attrNameLst>
                                          <p:attrName>style.visibility</p:attrName>
                                        </p:attrNameLst>
                                      </p:cBhvr>
                                      <p:to>
                                        <p:strVal val="visible"/>
                                      </p:to>
                                    </p:set>
                                    <p:anim calcmode="lin" valueType="num">
                                      <p:cBhvr additive="base">
                                        <p:cTn id="29" dur="500" fill="hold"/>
                                        <p:tgtEl>
                                          <p:spTgt spid="29082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0825">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90825">
                                            <p:txEl>
                                              <p:pRg st="4" end="4"/>
                                            </p:txEl>
                                          </p:spTgt>
                                        </p:tgtEl>
                                        <p:attrNameLst>
                                          <p:attrName>style.visibility</p:attrName>
                                        </p:attrNameLst>
                                      </p:cBhvr>
                                      <p:to>
                                        <p:strVal val="visible"/>
                                      </p:to>
                                    </p:set>
                                    <p:anim calcmode="lin" valueType="num">
                                      <p:cBhvr additive="base">
                                        <p:cTn id="33" dur="500" fill="hold"/>
                                        <p:tgtEl>
                                          <p:spTgt spid="290825">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082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90826">
                                            <p:txEl>
                                              <p:pRg st="0" end="0"/>
                                            </p:txEl>
                                          </p:spTgt>
                                        </p:tgtEl>
                                        <p:attrNameLst>
                                          <p:attrName>style.visibility</p:attrName>
                                        </p:attrNameLst>
                                      </p:cBhvr>
                                      <p:to>
                                        <p:strVal val="visible"/>
                                      </p:to>
                                    </p:set>
                                    <p:anim calcmode="lin" valueType="num">
                                      <p:cBhvr additive="base">
                                        <p:cTn id="39" dur="500" fill="hold"/>
                                        <p:tgtEl>
                                          <p:spTgt spid="290826">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0826">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0826">
                                            <p:txEl>
                                              <p:pRg st="1" end="1"/>
                                            </p:txEl>
                                          </p:spTgt>
                                        </p:tgtEl>
                                        <p:attrNameLst>
                                          <p:attrName>style.visibility</p:attrName>
                                        </p:attrNameLst>
                                      </p:cBhvr>
                                      <p:to>
                                        <p:strVal val="visible"/>
                                      </p:to>
                                    </p:set>
                                    <p:anim calcmode="lin" valueType="num">
                                      <p:cBhvr additive="base">
                                        <p:cTn id="43" dur="500" fill="hold"/>
                                        <p:tgtEl>
                                          <p:spTgt spid="290826">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0826">
                                            <p:txEl>
                                              <p:pRg st="1" end="1"/>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0826">
                                            <p:txEl>
                                              <p:pRg st="2" end="2"/>
                                            </p:txEl>
                                          </p:spTgt>
                                        </p:tgtEl>
                                        <p:attrNameLst>
                                          <p:attrName>style.visibility</p:attrName>
                                        </p:attrNameLst>
                                      </p:cBhvr>
                                      <p:to>
                                        <p:strVal val="visible"/>
                                      </p:to>
                                    </p:set>
                                    <p:anim calcmode="lin" valueType="num">
                                      <p:cBhvr additive="base">
                                        <p:cTn id="47" dur="500" fill="hold"/>
                                        <p:tgtEl>
                                          <p:spTgt spid="290826">
                                            <p:txEl>
                                              <p:pRg st="2" end="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90826">
                                            <p:txEl>
                                              <p:pRg st="2" end="2"/>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0826">
                                            <p:txEl>
                                              <p:pRg st="3" end="3"/>
                                            </p:txEl>
                                          </p:spTgt>
                                        </p:tgtEl>
                                        <p:attrNameLst>
                                          <p:attrName>style.visibility</p:attrName>
                                        </p:attrNameLst>
                                      </p:cBhvr>
                                      <p:to>
                                        <p:strVal val="visible"/>
                                      </p:to>
                                    </p:set>
                                    <p:anim calcmode="lin" valueType="num">
                                      <p:cBhvr additive="base">
                                        <p:cTn id="51" dur="500" fill="hold"/>
                                        <p:tgtEl>
                                          <p:spTgt spid="290826">
                                            <p:txEl>
                                              <p:pRg st="3" end="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90826">
                                            <p:txEl>
                                              <p:pRg st="3" end="3"/>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0826">
                                            <p:txEl>
                                              <p:pRg st="4" end="4"/>
                                            </p:txEl>
                                          </p:spTgt>
                                        </p:tgtEl>
                                        <p:attrNameLst>
                                          <p:attrName>style.visibility</p:attrName>
                                        </p:attrNameLst>
                                      </p:cBhvr>
                                      <p:to>
                                        <p:strVal val="visible"/>
                                      </p:to>
                                    </p:set>
                                    <p:anim calcmode="lin" valueType="num">
                                      <p:cBhvr additive="base">
                                        <p:cTn id="55" dur="500" fill="hold"/>
                                        <p:tgtEl>
                                          <p:spTgt spid="290826">
                                            <p:txEl>
                                              <p:pRg st="4" end="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9082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ldLvl="2" autoUpdateAnimBg="0"/>
      <p:bldP spid="290825" grpId="0" autoUpdateAnimBg="0" build="p"/>
      <p:bldP spid="290826"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5"/>
          <p:cNvGrpSpPr/>
          <p:nvPr/>
        </p:nvGrpSpPr>
        <p:grpSpPr bwMode="auto">
          <a:xfrm>
            <a:off x="928688" y="1000125"/>
            <a:ext cx="7215187" cy="5429250"/>
            <a:chOff x="928662" y="1000108"/>
            <a:chExt cx="7215238" cy="5429288"/>
          </a:xfrm>
        </p:grpSpPr>
        <p:sp>
          <p:nvSpPr>
            <p:cNvPr id="20483" name="AutoShape 7" descr="羊皮纸"/>
            <p:cNvSpPr>
              <a:spLocks noChangeArrowheads="1"/>
            </p:cNvSpPr>
            <p:nvPr/>
          </p:nvSpPr>
          <p:spPr bwMode="auto">
            <a:xfrm>
              <a:off x="928662" y="1000108"/>
              <a:ext cx="7215238" cy="5429288"/>
            </a:xfrm>
            <a:prstGeom prst="verticalScroll">
              <a:avLst>
                <a:gd name="adj" fmla="val 12500"/>
              </a:avLst>
            </a:prstGeom>
            <a:blipFill dpi="0" rotWithShape="1">
              <a:blip r:embed="rId1" cstate="print"/>
              <a:srcRect/>
              <a:tile tx="0" ty="0" sx="100000" sy="100000" flip="none" algn="tl"/>
            </a:blipFill>
            <a:ln w="12700">
              <a:solidFill>
                <a:srgbClr val="FF9900"/>
              </a:solidFill>
              <a:round/>
            </a:ln>
          </p:spPr>
          <p:txBody>
            <a:bodyPr lIns="63500" tIns="97200" rIns="63500" bIns="61200" anchor="ctr"/>
            <a:lstStyle/>
            <a:p>
              <a:pPr algn="ctr" eaLnBrk="0" hangingPunct="0"/>
              <a:endParaRPr lang="zh-CN" altLang="en-US"/>
            </a:p>
          </p:txBody>
        </p:sp>
        <p:sp>
          <p:nvSpPr>
            <p:cNvPr id="20484" name="Rectangle 8"/>
            <p:cNvSpPr>
              <a:spLocks noChangeArrowheads="1"/>
            </p:cNvSpPr>
            <p:nvPr/>
          </p:nvSpPr>
          <p:spPr bwMode="auto">
            <a:xfrm>
              <a:off x="2357422" y="1071546"/>
              <a:ext cx="4740804" cy="557909"/>
            </a:xfrm>
            <a:prstGeom prst="rect">
              <a:avLst/>
            </a:prstGeom>
            <a:noFill/>
            <a:ln w="9525">
              <a:noFill/>
              <a:miter lim="800000"/>
            </a:ln>
          </p:spPr>
          <p:txBody>
            <a:bodyPr/>
            <a:lstStyle/>
            <a:p>
              <a:pPr algn="ctr" eaLnBrk="0" hangingPunct="0">
                <a:lnSpc>
                  <a:spcPct val="87000"/>
                </a:lnSpc>
              </a:pPr>
              <a:r>
                <a:rPr lang="zh-CN" altLang="en-US" sz="2800" b="1" dirty="0" smtClean="0">
                  <a:solidFill>
                    <a:srgbClr val="FF0000"/>
                  </a:solidFill>
                  <a:latin typeface="楷体_GB2312"/>
                  <a:ea typeface="楷体_GB2312"/>
                  <a:cs typeface="楷体_GB2312"/>
                </a:rPr>
                <a:t>第七讲：高速缓冲存储器</a:t>
              </a:r>
              <a:endParaRPr lang="zh-CN" altLang="en-US" sz="2800" b="1" dirty="0">
                <a:solidFill>
                  <a:srgbClr val="FF0000"/>
                </a:solidFill>
                <a:latin typeface="楷体_GB2312"/>
                <a:ea typeface="楷体_GB2312"/>
                <a:cs typeface="楷体_GB2312"/>
              </a:endParaRPr>
            </a:p>
          </p:txBody>
        </p:sp>
        <p:sp>
          <p:nvSpPr>
            <p:cNvPr id="20485" name="Rectangle 9"/>
            <p:cNvSpPr>
              <a:spLocks noChangeArrowheads="1"/>
            </p:cNvSpPr>
            <p:nvPr/>
          </p:nvSpPr>
          <p:spPr bwMode="auto">
            <a:xfrm>
              <a:off x="2071670" y="1857364"/>
              <a:ext cx="5138015" cy="4286280"/>
            </a:xfrm>
            <a:prstGeom prst="rect">
              <a:avLst/>
            </a:prstGeom>
            <a:noFill/>
            <a:ln w="28575">
              <a:solidFill>
                <a:srgbClr val="05AD01"/>
              </a:solidFill>
              <a:miter lim="800000"/>
            </a:ln>
          </p:spPr>
          <p:txBody>
            <a:bodyPr lIns="63500" tIns="133200" rIns="63500" bIns="133200"/>
            <a:lstStyle/>
            <a:p>
              <a:pPr marL="514350" indent="-514350" eaLnBrk="0" hangingPunct="0">
                <a:lnSpc>
                  <a:spcPct val="120000"/>
                </a:lnSpc>
                <a:spcBef>
                  <a:spcPts val="0"/>
                </a:spcBef>
                <a:buClr>
                  <a:srgbClr val="FF0000"/>
                </a:buClr>
                <a:buSzPct val="100000"/>
                <a:buFont typeface="+mj-ea"/>
                <a:buAutoNum type="ea1JpnChsDbPeriod"/>
              </a:pPr>
              <a:r>
                <a:rPr lang="en-US" altLang="zh-CN" sz="2800" b="1" dirty="0" smtClean="0">
                  <a:solidFill>
                    <a:schemeClr val="tx1"/>
                  </a:solidFill>
                </a:rPr>
                <a:t>Cache</a:t>
              </a:r>
              <a:r>
                <a:rPr lang="zh-CN" altLang="en-US" sz="2800" b="1" dirty="0" smtClean="0">
                  <a:solidFill>
                    <a:schemeClr val="tx1"/>
                  </a:solidFill>
                </a:rPr>
                <a:t>的原理</a:t>
              </a:r>
              <a:endParaRPr lang="en-US" altLang="zh-CN" sz="2800" b="1" dirty="0" smtClean="0">
                <a:solidFill>
                  <a:schemeClr val="tx1"/>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smtClean="0">
                  <a:solidFill>
                    <a:schemeClr val="tx2">
                      <a:lumMod val="50000"/>
                      <a:lumOff val="50000"/>
                    </a:schemeClr>
                  </a:solidFill>
                </a:rPr>
                <a:t>程序访问的局部性原理</a:t>
              </a:r>
              <a:endParaRPr lang="en-US" altLang="zh-CN" sz="2000" b="1" dirty="0" smtClean="0">
                <a:solidFill>
                  <a:schemeClr val="tx2">
                    <a:lumMod val="50000"/>
                    <a:lumOff val="50000"/>
                  </a:schemeClr>
                </a:solidFill>
              </a:endParaRPr>
            </a:p>
            <a:p>
              <a:pPr marL="971550" lvl="1" indent="-514350" eaLnBrk="0" hangingPunct="0">
                <a:lnSpc>
                  <a:spcPct val="120000"/>
                </a:lnSpc>
                <a:spcBef>
                  <a:spcPts val="0"/>
                </a:spcBef>
                <a:buClr>
                  <a:srgbClr val="FF0000"/>
                </a:buClr>
                <a:buSzPct val="100000"/>
                <a:buFont typeface="+mj-lt"/>
                <a:buAutoNum type="arabicPeriod"/>
              </a:pPr>
              <a:r>
                <a:rPr lang="en-US" altLang="zh-CN" sz="2000" b="1" dirty="0" smtClean="0">
                  <a:solidFill>
                    <a:schemeClr val="tx2">
                      <a:lumMod val="50000"/>
                      <a:lumOff val="50000"/>
                    </a:schemeClr>
                  </a:solidFill>
                </a:rPr>
                <a:t>Cache</a:t>
              </a:r>
              <a:r>
                <a:rPr lang="zh-CN" altLang="en-US" sz="2000" b="1" dirty="0" smtClean="0">
                  <a:solidFill>
                    <a:schemeClr val="tx2">
                      <a:lumMod val="50000"/>
                      <a:lumOff val="50000"/>
                    </a:schemeClr>
                  </a:solidFill>
                </a:rPr>
                <a:t>的结构与工作原理</a:t>
              </a:r>
              <a:endParaRPr lang="en-US" altLang="zh-CN" sz="2000" b="1" dirty="0">
                <a:solidFill>
                  <a:schemeClr val="tx2">
                    <a:lumMod val="50000"/>
                    <a:lumOff val="50000"/>
                  </a:schemeClr>
                </a:solidFill>
              </a:endParaRPr>
            </a:p>
            <a:p>
              <a:pPr marL="514350" indent="-514350" eaLnBrk="0" hangingPunct="0">
                <a:lnSpc>
                  <a:spcPct val="120000"/>
                </a:lnSpc>
                <a:spcBef>
                  <a:spcPts val="0"/>
                </a:spcBef>
                <a:buClr>
                  <a:srgbClr val="FF0000"/>
                </a:buClr>
                <a:buSzPct val="100000"/>
                <a:buFont typeface="+mj-ea"/>
                <a:buAutoNum type="ea1JpnChsDbPeriod"/>
              </a:pPr>
              <a:r>
                <a:rPr lang="en-US" altLang="zh-CN" sz="2800" b="1" dirty="0" smtClean="0">
                  <a:solidFill>
                    <a:schemeClr val="tx1"/>
                  </a:solidFill>
                </a:rPr>
                <a:t>Cache</a:t>
              </a:r>
              <a:r>
                <a:rPr lang="zh-CN" altLang="en-US" sz="2800" b="1" dirty="0" smtClean="0">
                  <a:solidFill>
                    <a:schemeClr val="tx1"/>
                  </a:solidFill>
                </a:rPr>
                <a:t>的映射机制</a:t>
              </a:r>
              <a:endParaRPr lang="en-US" altLang="zh-CN" sz="2800" b="1" dirty="0" smtClean="0">
                <a:solidFill>
                  <a:schemeClr val="tx1"/>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smtClean="0">
                  <a:solidFill>
                    <a:schemeClr val="tx2">
                      <a:lumMod val="50000"/>
                      <a:lumOff val="50000"/>
                    </a:schemeClr>
                  </a:solidFill>
                </a:rPr>
                <a:t>全相联映射</a:t>
              </a:r>
              <a:endParaRPr lang="en-US" altLang="zh-CN" sz="2000" b="1" dirty="0" smtClean="0">
                <a:solidFill>
                  <a:schemeClr val="tx2">
                    <a:lumMod val="50000"/>
                    <a:lumOff val="50000"/>
                  </a:schemeClr>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smtClean="0">
                  <a:solidFill>
                    <a:schemeClr val="tx2">
                      <a:lumMod val="50000"/>
                      <a:lumOff val="50000"/>
                    </a:schemeClr>
                  </a:solidFill>
                </a:rPr>
                <a:t>直接映射</a:t>
              </a:r>
              <a:endParaRPr lang="en-US" altLang="zh-CN" sz="2000" b="1" dirty="0" smtClean="0">
                <a:solidFill>
                  <a:schemeClr val="tx2">
                    <a:lumMod val="50000"/>
                    <a:lumOff val="50000"/>
                  </a:schemeClr>
                </a:solidFill>
              </a:endParaRPr>
            </a:p>
            <a:p>
              <a:pPr marL="971550" lvl="1" indent="-514350" eaLnBrk="0" hangingPunct="0">
                <a:lnSpc>
                  <a:spcPct val="120000"/>
                </a:lnSpc>
                <a:spcBef>
                  <a:spcPts val="0"/>
                </a:spcBef>
                <a:buClr>
                  <a:srgbClr val="FF0000"/>
                </a:buClr>
                <a:buSzPct val="100000"/>
                <a:buFont typeface="+mj-lt"/>
                <a:buAutoNum type="arabicPeriod"/>
              </a:pPr>
              <a:r>
                <a:rPr lang="zh-CN" altLang="en-US" sz="2000" b="1" dirty="0" smtClean="0">
                  <a:solidFill>
                    <a:schemeClr val="tx2">
                      <a:lumMod val="50000"/>
                      <a:lumOff val="50000"/>
                    </a:schemeClr>
                  </a:solidFill>
                </a:rPr>
                <a:t>组相联映射</a:t>
              </a:r>
              <a:endParaRPr lang="en-US" altLang="zh-CN" sz="2000" b="1" dirty="0" smtClean="0">
                <a:solidFill>
                  <a:schemeClr val="tx2">
                    <a:lumMod val="50000"/>
                    <a:lumOff val="50000"/>
                  </a:schemeClr>
                </a:solidFill>
              </a:endParaRPr>
            </a:p>
            <a:p>
              <a:pPr marL="514350" indent="-514350" eaLnBrk="0" hangingPunct="0">
                <a:lnSpc>
                  <a:spcPct val="120000"/>
                </a:lnSpc>
                <a:spcBef>
                  <a:spcPts val="0"/>
                </a:spcBef>
                <a:buClr>
                  <a:srgbClr val="FF0000"/>
                </a:buClr>
                <a:buSzPct val="100000"/>
                <a:buFont typeface="+mj-ea"/>
                <a:buAutoNum type="ea1JpnChsDbPeriod"/>
              </a:pPr>
              <a:r>
                <a:rPr lang="en-US" altLang="zh-CN" sz="2800" b="1" dirty="0" smtClean="0">
                  <a:solidFill>
                    <a:schemeClr val="tx1"/>
                  </a:solidFill>
                </a:rPr>
                <a:t>Cache</a:t>
              </a:r>
              <a:r>
                <a:rPr lang="zh-CN" altLang="en-US" sz="2800" b="1" dirty="0">
                  <a:solidFill>
                    <a:schemeClr val="tx1"/>
                  </a:solidFill>
                </a:rPr>
                <a:t>的替换策略</a:t>
              </a:r>
              <a:endParaRPr lang="en-US" altLang="zh-CN" sz="2800" b="1" dirty="0">
                <a:solidFill>
                  <a:schemeClr val="tx1"/>
                </a:solidFill>
              </a:endParaRPr>
            </a:p>
            <a:p>
              <a:pPr marL="514350" indent="-514350" eaLnBrk="0" hangingPunct="0">
                <a:lnSpc>
                  <a:spcPct val="120000"/>
                </a:lnSpc>
                <a:spcBef>
                  <a:spcPts val="0"/>
                </a:spcBef>
                <a:buClr>
                  <a:srgbClr val="FF0000"/>
                </a:buClr>
                <a:buSzPct val="100000"/>
                <a:buFont typeface="+mj-ea"/>
                <a:buAutoNum type="ea1JpnChsDbPeriod"/>
              </a:pPr>
              <a:r>
                <a:rPr lang="en-US" altLang="zh-CN" sz="2800" b="1" dirty="0">
                  <a:solidFill>
                    <a:schemeClr val="tx1"/>
                  </a:solidFill>
                </a:rPr>
                <a:t>Cache</a:t>
              </a:r>
              <a:r>
                <a:rPr lang="zh-CN" altLang="en-US" sz="2800" b="1" dirty="0" smtClean="0">
                  <a:solidFill>
                    <a:schemeClr val="tx1"/>
                  </a:solidFill>
                </a:rPr>
                <a:t>性能分析</a:t>
              </a:r>
              <a:endParaRPr lang="zh-CN" altLang="en-US" sz="2800" b="1" dirty="0">
                <a:solidFill>
                  <a:schemeClr val="tx1"/>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1188" y="404813"/>
            <a:ext cx="8032750"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全相联</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285708" name="Object 12"/>
          <p:cNvGraphicFramePr>
            <a:graphicFrameLocks noChangeAspect="1"/>
          </p:cNvGraphicFramePr>
          <p:nvPr/>
        </p:nvGraphicFramePr>
        <p:xfrm>
          <a:off x="2627784" y="908720"/>
          <a:ext cx="6107113" cy="5670550"/>
        </p:xfrm>
        <a:graphic>
          <a:graphicData uri="http://schemas.openxmlformats.org/presentationml/2006/ole">
            <mc:AlternateContent xmlns:mc="http://schemas.openxmlformats.org/markup-compatibility/2006">
              <mc:Choice xmlns:v="urn:schemas-microsoft-com:vml" Requires="v">
                <p:oleObj spid="_x0000_s4215" name="Visio" r:id="rId1" imgW="6464300" imgH="6007100" progId="Visio.Drawing.11">
                  <p:embed/>
                </p:oleObj>
              </mc:Choice>
              <mc:Fallback>
                <p:oleObj name="Visio" r:id="rId1" imgW="6464300" imgH="6007100" progId="Visio.Drawing.11">
                  <p:embed/>
                  <p:pic>
                    <p:nvPicPr>
                      <p:cNvPr id="0" name="Object 12"/>
                      <p:cNvPicPr>
                        <a:picLocks noChangeAspect="1" noChangeArrowheads="1"/>
                      </p:cNvPicPr>
                      <p:nvPr/>
                    </p:nvPicPr>
                    <p:blipFill>
                      <a:blip r:embed="rId2"/>
                      <a:srcRect/>
                      <a:stretch>
                        <a:fillRect/>
                      </a:stretch>
                    </p:blipFill>
                    <p:spPr bwMode="auto">
                      <a:xfrm>
                        <a:off x="2627784" y="908720"/>
                        <a:ext cx="6107113" cy="5670550"/>
                      </a:xfrm>
                      <a:prstGeom prst="rect">
                        <a:avLst/>
                      </a:prstGeom>
                      <a:noFill/>
                      <a:ln>
                        <a:noFill/>
                      </a:ln>
                      <a:effectLst/>
                    </p:spPr>
                  </p:pic>
                </p:oleObj>
              </mc:Fallback>
            </mc:AlternateContent>
          </a:graphicData>
        </a:graphic>
      </p:graphicFrame>
      <p:sp>
        <p:nvSpPr>
          <p:cNvPr id="285709" name="Rectangle 13"/>
          <p:cNvSpPr>
            <a:spLocks noChangeArrowheads="1"/>
          </p:cNvSpPr>
          <p:nvPr/>
        </p:nvSpPr>
        <p:spPr bwMode="auto">
          <a:xfrm>
            <a:off x="395536" y="1340768"/>
            <a:ext cx="2173933" cy="3416320"/>
          </a:xfrm>
          <a:prstGeom prst="rect">
            <a:avLst/>
          </a:prstGeom>
          <a:noFill/>
          <a:ln w="12700">
            <a:noFill/>
            <a:miter lim="800000"/>
          </a:ln>
        </p:spPr>
        <p:txBody>
          <a:bodyPr wrap="square">
            <a:spAutoFit/>
          </a:bodyPr>
          <a:lstStyle/>
          <a:p>
            <a:pPr eaLnBrk="0" hangingPunct="0">
              <a:lnSpc>
                <a:spcPct val="150000"/>
              </a:lnSpc>
            </a:pPr>
            <a:r>
              <a:rPr lang="zh-CN" altLang="en-US" sz="1800" b="1" dirty="0" smtClean="0">
                <a:solidFill>
                  <a:srgbClr val="0000FF"/>
                </a:solidFill>
              </a:rPr>
              <a:t>全相联</a:t>
            </a:r>
            <a:r>
              <a:rPr lang="en-US" altLang="zh-CN" sz="1800" b="1" dirty="0" smtClean="0">
                <a:solidFill>
                  <a:srgbClr val="0000FF"/>
                </a:solidFill>
              </a:rPr>
              <a:t>Cache</a:t>
            </a:r>
            <a:r>
              <a:rPr lang="zh-CN" altLang="en-US" sz="1800" b="1" dirty="0" smtClean="0">
                <a:solidFill>
                  <a:srgbClr val="0000FF"/>
                </a:solidFill>
              </a:rPr>
              <a:t>组织</a:t>
            </a:r>
            <a:endParaRPr lang="en-US" altLang="zh-CN" sz="1800" b="1" dirty="0" smtClean="0">
              <a:solidFill>
                <a:srgbClr val="0000FF"/>
              </a:solidFill>
            </a:endParaRPr>
          </a:p>
          <a:p>
            <a:pPr marL="285750" indent="-285750" eaLnBrk="0" hangingPunct="0">
              <a:lnSpc>
                <a:spcPct val="150000"/>
              </a:lnSpc>
              <a:buFont typeface="Wingdings" panose="05000000000000000000" pitchFamily="2" charset="2"/>
              <a:buChar char="Ø"/>
            </a:pPr>
            <a:r>
              <a:rPr lang="zh-CN" altLang="en-US" sz="1800" b="1" dirty="0" smtClean="0">
                <a:solidFill>
                  <a:srgbClr val="0000FF"/>
                </a:solidFill>
              </a:rPr>
              <a:t>同时与所有</a:t>
            </a:r>
            <a:r>
              <a:rPr lang="en-US" altLang="zh-CN" sz="1800" b="1" dirty="0" smtClean="0">
                <a:solidFill>
                  <a:srgbClr val="0000FF"/>
                </a:solidFill>
              </a:rPr>
              <a:t>Tag</a:t>
            </a:r>
            <a:r>
              <a:rPr lang="zh-CN" altLang="en-US" sz="1800" b="1" dirty="0" smtClean="0">
                <a:solidFill>
                  <a:srgbClr val="0000FF"/>
                </a:solidFill>
              </a:rPr>
              <a:t>进行比较，需</a:t>
            </a:r>
            <a:r>
              <a:rPr lang="en-US" altLang="zh-CN" sz="1800" b="1" dirty="0" smtClean="0">
                <a:solidFill>
                  <a:srgbClr val="0000FF"/>
                </a:solidFill>
              </a:rPr>
              <a:t>n</a:t>
            </a:r>
            <a:r>
              <a:rPr lang="zh-CN" altLang="en-US" sz="1800" b="1" dirty="0" smtClean="0">
                <a:solidFill>
                  <a:srgbClr val="0000FF"/>
                </a:solidFill>
              </a:rPr>
              <a:t>比较器（</a:t>
            </a:r>
            <a:r>
              <a:rPr lang="en-US" altLang="zh-CN" sz="1800" b="1" dirty="0" smtClean="0">
                <a:solidFill>
                  <a:srgbClr val="0000FF"/>
                </a:solidFill>
              </a:rPr>
              <a:t>n</a:t>
            </a:r>
            <a:r>
              <a:rPr lang="zh-CN" altLang="en-US" sz="1800" b="1" dirty="0" smtClean="0">
                <a:solidFill>
                  <a:srgbClr val="0000FF"/>
                </a:solidFill>
              </a:rPr>
              <a:t>是</a:t>
            </a:r>
            <a:r>
              <a:rPr lang="en-US" altLang="zh-CN" sz="1800" b="1" dirty="0" smtClean="0">
                <a:solidFill>
                  <a:srgbClr val="0000FF"/>
                </a:solidFill>
              </a:rPr>
              <a:t>Cache</a:t>
            </a:r>
            <a:r>
              <a:rPr lang="zh-CN" altLang="en-US" sz="1800" b="1" dirty="0" smtClean="0">
                <a:solidFill>
                  <a:srgbClr val="0000FF"/>
                </a:solidFill>
              </a:rPr>
              <a:t>中</a:t>
            </a:r>
            <a:r>
              <a:rPr lang="en-US" altLang="zh-CN" sz="1800" b="1" dirty="0" smtClean="0">
                <a:solidFill>
                  <a:srgbClr val="0000FF"/>
                </a:solidFill>
              </a:rPr>
              <a:t>block</a:t>
            </a:r>
            <a:r>
              <a:rPr lang="zh-CN" altLang="en-US" sz="1800" b="1" dirty="0" smtClean="0">
                <a:solidFill>
                  <a:srgbClr val="0000FF"/>
                </a:solidFill>
              </a:rPr>
              <a:t>的个数）；</a:t>
            </a:r>
            <a:endParaRPr lang="en-US" altLang="zh-CN" sz="1800" b="1" dirty="0" smtClean="0">
              <a:solidFill>
                <a:srgbClr val="0000FF"/>
              </a:solidFill>
            </a:endParaRPr>
          </a:p>
          <a:p>
            <a:pPr marL="285750" indent="-285750" eaLnBrk="0" hangingPunct="0">
              <a:lnSpc>
                <a:spcPct val="150000"/>
              </a:lnSpc>
              <a:buFont typeface="Wingdings" panose="05000000000000000000" pitchFamily="2" charset="2"/>
              <a:buChar char="Ø"/>
            </a:pPr>
            <a:r>
              <a:rPr lang="zh-CN" altLang="en-US" sz="1800" b="1" dirty="0" smtClean="0">
                <a:solidFill>
                  <a:srgbClr val="0000FF"/>
                </a:solidFill>
              </a:rPr>
              <a:t>数据访问与比较并行执行。</a:t>
            </a:r>
            <a:endParaRPr lang="zh-CN" altLang="en-US" sz="1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09"/>
                                        </p:tgtEl>
                                        <p:attrNameLst>
                                          <p:attrName>style.visibility</p:attrName>
                                        </p:attrNameLst>
                                      </p:cBhvr>
                                      <p:to>
                                        <p:strVal val="visible"/>
                                      </p:to>
                                    </p:set>
                                    <p:anim calcmode="lin" valueType="num">
                                      <p:cBhvr additive="base">
                                        <p:cTn id="7" dur="500" fill="hold"/>
                                        <p:tgtEl>
                                          <p:spTgt spid="285709"/>
                                        </p:tgtEl>
                                        <p:attrNameLst>
                                          <p:attrName>ppt_x</p:attrName>
                                        </p:attrNameLst>
                                      </p:cBhvr>
                                      <p:tavLst>
                                        <p:tav tm="0">
                                          <p:val>
                                            <p:strVal val="0-#ppt_w/2"/>
                                          </p:val>
                                        </p:tav>
                                        <p:tav tm="100000">
                                          <p:val>
                                            <p:strVal val="#ppt_x"/>
                                          </p:val>
                                        </p:tav>
                                      </p:tavLst>
                                    </p:anim>
                                    <p:anim calcmode="lin" valueType="num">
                                      <p:cBhvr additive="base">
                                        <p:cTn id="8" dur="500" fill="hold"/>
                                        <p:tgtEl>
                                          <p:spTgt spid="2857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85708"/>
                                        </p:tgtEl>
                                        <p:attrNameLst>
                                          <p:attrName>style.visibility</p:attrName>
                                        </p:attrNameLst>
                                      </p:cBhvr>
                                      <p:to>
                                        <p:strVal val="visible"/>
                                      </p:to>
                                    </p:set>
                                    <p:anim calcmode="lin" valueType="num">
                                      <p:cBhvr additive="base">
                                        <p:cTn id="12" dur="500" fill="hold"/>
                                        <p:tgtEl>
                                          <p:spTgt spid="285708"/>
                                        </p:tgtEl>
                                        <p:attrNameLst>
                                          <p:attrName>ppt_x</p:attrName>
                                        </p:attrNameLst>
                                      </p:cBhvr>
                                      <p:tavLst>
                                        <p:tav tm="0">
                                          <p:val>
                                            <p:strVal val="0-#ppt_w/2"/>
                                          </p:val>
                                        </p:tav>
                                        <p:tav tm="100000">
                                          <p:val>
                                            <p:strVal val="#ppt_x"/>
                                          </p:val>
                                        </p:tav>
                                      </p:tavLst>
                                    </p:anim>
                                    <p:anim calcmode="lin" valueType="num">
                                      <p:cBhvr additive="base">
                                        <p:cTn id="13" dur="500" fill="hold"/>
                                        <p:tgtEl>
                                          <p:spTgt spid="285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1188" y="404813"/>
            <a:ext cx="8032750"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全相联</a:t>
            </a:r>
            <a:endParaRPr lang="zh-CN" altLang="en-US" dirty="0" smtClean="0">
              <a:latin typeface="Times New Roman" panose="02020603050405020304" pitchFamily="18" charset="0"/>
              <a:cs typeface="Times New Roman" panose="02020603050405020304" pitchFamily="18" charset="0"/>
            </a:endParaRPr>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8098" y="1068390"/>
            <a:ext cx="7430326" cy="5168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11188" y="404813"/>
            <a:ext cx="8032750"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全相联</a:t>
            </a:r>
            <a:endParaRPr lang="zh-CN" altLang="en-US" dirty="0" smtClean="0">
              <a:latin typeface="Times New Roman" panose="02020603050405020304" pitchFamily="18" charset="0"/>
              <a:cs typeface="Times New Roman" panose="02020603050405020304" pitchFamily="18" charset="0"/>
            </a:endParaRPr>
          </a:p>
        </p:txBody>
      </p:sp>
      <p:sp>
        <p:nvSpPr>
          <p:cNvPr id="3" name="矩形 2"/>
          <p:cNvSpPr/>
          <p:nvPr/>
        </p:nvSpPr>
        <p:spPr>
          <a:xfrm>
            <a:off x="395536" y="875586"/>
            <a:ext cx="8568952" cy="5289718"/>
          </a:xfrm>
          <a:prstGeom prst="rect">
            <a:avLst/>
          </a:prstGeom>
        </p:spPr>
        <p:txBody>
          <a:bodyPr wrap="square">
            <a:spAutoFit/>
          </a:bodyPr>
          <a:lstStyle/>
          <a:p>
            <a:pPr>
              <a:lnSpc>
                <a:spcPts val="4100"/>
              </a:lnSpc>
            </a:pPr>
            <a:r>
              <a:rPr lang="zh-CN" altLang="en-US" sz="3200" b="1" dirty="0">
                <a:solidFill>
                  <a:srgbClr val="000000"/>
                </a:solidFill>
                <a:latin typeface="宋体" panose="02010600030101010101" pitchFamily="2" charset="-122"/>
              </a:rPr>
              <a:t>全相联映射 </a:t>
            </a:r>
            <a:endParaRPr lang="zh-CN" altLang="en-US" sz="3200" b="1" dirty="0">
              <a:solidFill>
                <a:srgbClr val="000000"/>
              </a:solidFill>
              <a:latin typeface="宋体" panose="02010600030101010101" pitchFamily="2" charset="-122"/>
            </a:endParaRPr>
          </a:p>
          <a:p>
            <a:pPr>
              <a:lnSpc>
                <a:spcPts val="4100"/>
              </a:lnSpc>
            </a:pPr>
            <a:r>
              <a:rPr lang="zh-CN" altLang="en-US" sz="3200" b="1" dirty="0">
                <a:solidFill>
                  <a:srgbClr val="FF0000"/>
                </a:solidFill>
                <a:latin typeface="宋体" panose="02010600030101010101" pitchFamily="2" charset="-122"/>
              </a:rPr>
              <a:t>优点： </a:t>
            </a:r>
            <a:endParaRPr lang="zh-CN" altLang="en-US" sz="3200" b="1" dirty="0">
              <a:solidFill>
                <a:srgbClr val="FF0000"/>
              </a:solidFill>
              <a:latin typeface="宋体" panose="02010600030101010101" pitchFamily="2" charset="-122"/>
            </a:endParaRPr>
          </a:p>
          <a:p>
            <a:pPr>
              <a:lnSpc>
                <a:spcPts val="4100"/>
              </a:lnSpc>
            </a:pPr>
            <a:r>
              <a:rPr lang="zh-CN" altLang="en-US" b="1" dirty="0">
                <a:solidFill>
                  <a:srgbClr val="000000"/>
                </a:solidFill>
                <a:latin typeface="宋体" panose="02010600030101010101" pitchFamily="2" charset="-122"/>
              </a:rPr>
              <a:t>对</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的使用可以有最大的灵活性： </a:t>
            </a:r>
            <a:endParaRPr lang="zh-CN" altLang="en-US" b="1" dirty="0">
              <a:solidFill>
                <a:srgbClr val="000000"/>
              </a:solidFill>
              <a:latin typeface="宋体" panose="02010600030101010101" pitchFamily="2" charset="-122"/>
            </a:endParaRPr>
          </a:p>
          <a:p>
            <a:pPr>
              <a:lnSpc>
                <a:spcPts val="4100"/>
              </a:lnSpc>
            </a:pP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如</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空闲，能确保新块直接写入 </a:t>
            </a:r>
            <a:endParaRPr lang="zh-CN" altLang="en-US" b="1" dirty="0">
              <a:solidFill>
                <a:srgbClr val="000000"/>
              </a:solidFill>
              <a:latin typeface="宋体" panose="02010600030101010101" pitchFamily="2" charset="-122"/>
            </a:endParaRPr>
          </a:p>
          <a:p>
            <a:pPr>
              <a:lnSpc>
                <a:spcPts val="4100"/>
              </a:lnSpc>
            </a:pP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如</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已满，也可方便地选择一个</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块来替换 </a:t>
            </a:r>
            <a:endParaRPr lang="zh-CN" altLang="en-US" b="1" dirty="0">
              <a:solidFill>
                <a:srgbClr val="000000"/>
              </a:solidFill>
              <a:latin typeface="宋体" panose="02010600030101010101" pitchFamily="2" charset="-122"/>
            </a:endParaRPr>
          </a:p>
          <a:p>
            <a:pPr>
              <a:lnSpc>
                <a:spcPts val="4100"/>
              </a:lnSpc>
            </a:pPr>
            <a:r>
              <a:rPr lang="zh-CN" altLang="en-US" sz="3200" b="1" dirty="0">
                <a:solidFill>
                  <a:srgbClr val="FF0000"/>
                </a:solidFill>
                <a:latin typeface="宋体" panose="02010600030101010101" pitchFamily="2" charset="-122"/>
              </a:rPr>
              <a:t>缺点： </a:t>
            </a:r>
            <a:endParaRPr lang="zh-CN" altLang="en-US" sz="3200" b="1" dirty="0">
              <a:solidFill>
                <a:srgbClr val="FF0000"/>
              </a:solidFill>
              <a:latin typeface="宋体" panose="02010600030101010101" pitchFamily="2" charset="-122"/>
            </a:endParaRPr>
          </a:p>
          <a:p>
            <a:pPr>
              <a:lnSpc>
                <a:spcPts val="4100"/>
              </a:lnSpc>
            </a:pPr>
            <a:r>
              <a:rPr lang="zh-CN" altLang="en-US" sz="3200" b="1" dirty="0" smtClean="0">
                <a:solidFill>
                  <a:srgbClr val="000000"/>
                </a:solidFill>
                <a:latin typeface="宋体" panose="02010600030101010101" pitchFamily="2" charset="-122"/>
              </a:rPr>
              <a:t>在</a:t>
            </a:r>
            <a:r>
              <a:rPr lang="zh-CN" altLang="en-US" sz="3200" b="1" dirty="0">
                <a:solidFill>
                  <a:srgbClr val="000000"/>
                </a:solidFill>
                <a:latin typeface="宋体" panose="02010600030101010101" pitchFamily="2" charset="-122"/>
              </a:rPr>
              <a:t>执行</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读写操作时，主存地址中的块地址要与</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中所有</a:t>
            </a:r>
            <a:r>
              <a:rPr lang="en-US" altLang="zh-CN" b="1" dirty="0">
                <a:solidFill>
                  <a:srgbClr val="000000"/>
                </a:solidFill>
                <a:latin typeface="宋体" panose="02010600030101010101" pitchFamily="2" charset="-122"/>
              </a:rPr>
              <a:t>Tag</a:t>
            </a:r>
            <a:r>
              <a:rPr lang="zh-CN" altLang="en-US" b="1" dirty="0">
                <a:solidFill>
                  <a:srgbClr val="000000"/>
                </a:solidFill>
                <a:latin typeface="宋体" panose="02010600030101010101" pitchFamily="2" charset="-122"/>
              </a:rPr>
              <a:t>都比较后，才能知晓是否不命中 </a:t>
            </a:r>
            <a:endParaRPr lang="zh-CN" altLang="en-US" b="1" dirty="0">
              <a:solidFill>
                <a:srgbClr val="000000"/>
              </a:solidFill>
              <a:latin typeface="宋体" panose="02010600030101010101" pitchFamily="2" charset="-122"/>
            </a:endParaRPr>
          </a:p>
          <a:p>
            <a:pPr>
              <a:lnSpc>
                <a:spcPts val="4100"/>
              </a:lnSpc>
            </a:pPr>
            <a:r>
              <a:rPr lang="zh-CN" altLang="en-US" b="1" dirty="0">
                <a:solidFill>
                  <a:srgbClr val="000000"/>
                </a:solidFill>
                <a:latin typeface="宋体" panose="02010600030101010101" pitchFamily="2" charset="-122"/>
              </a:rPr>
              <a:t>由于实现这一比较操作的电路过多过于复杂，实现成本太高而难以实用，因此仅在</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容量很小时采用 </a:t>
            </a:r>
            <a:endParaRPr lang="zh-CN" altLang="en-US"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11188" y="404813"/>
            <a:ext cx="7389812" cy="373062"/>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直接</a:t>
            </a:r>
            <a:r>
              <a:rPr lang="zh-CN" altLang="en-US" dirty="0">
                <a:latin typeface="Times New Roman" panose="02020603050405020304" pitchFamily="18" charset="0"/>
                <a:cs typeface="Times New Roman" panose="02020603050405020304" pitchFamily="18" charset="0"/>
              </a:rPr>
              <a:t>映射</a:t>
            </a:r>
            <a:endParaRPr lang="zh-CN" altLang="en-US" dirty="0" smtClean="0">
              <a:latin typeface="Times New Roman" panose="02020603050405020304" pitchFamily="18" charset="0"/>
              <a:cs typeface="Times New Roman" panose="02020603050405020304" pitchFamily="18" charset="0"/>
            </a:endParaRPr>
          </a:p>
        </p:txBody>
      </p:sp>
      <p:sp>
        <p:nvSpPr>
          <p:cNvPr id="292875" name="Rectangle 11"/>
          <p:cNvSpPr>
            <a:spLocks noGrp="1" noChangeArrowheads="1"/>
          </p:cNvSpPr>
          <p:nvPr>
            <p:ph type="body" idx="1"/>
          </p:nvPr>
        </p:nvSpPr>
        <p:spPr>
          <a:xfrm>
            <a:off x="457200" y="942975"/>
            <a:ext cx="8229600" cy="1805623"/>
          </a:xfrm>
        </p:spPr>
        <p:txBody>
          <a:bodyPr/>
          <a:lstStyle/>
          <a:p>
            <a:pPr>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直接（</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Direct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主存中的某一块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映射到</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中的固定块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 ＝ J Mod </a:t>
            </a:r>
            <a:r>
              <a:rPr lang="en-US" altLang="zh-CN"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包含的块数。</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实际上是将主存按</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的大小分区，一个区内的各块分别与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的对应各块映射。</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一路组相连</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92876" name="Object 12"/>
          <p:cNvGraphicFramePr>
            <a:graphicFrameLocks noChangeAspect="1"/>
          </p:cNvGraphicFramePr>
          <p:nvPr/>
        </p:nvGraphicFramePr>
        <p:xfrm>
          <a:off x="4020581" y="2348880"/>
          <a:ext cx="4665116" cy="4295416"/>
        </p:xfrm>
        <a:graphic>
          <a:graphicData uri="http://schemas.openxmlformats.org/presentationml/2006/ole">
            <mc:AlternateContent xmlns:mc="http://schemas.openxmlformats.org/markup-compatibility/2006">
              <mc:Choice xmlns:v="urn:schemas-microsoft-com:vml" Requires="v">
                <p:oleObj spid="_x0000_s18478" name="Visio" r:id="rId1" imgW="3512820" imgH="3252470" progId="Visio.Drawing.11">
                  <p:embed/>
                </p:oleObj>
              </mc:Choice>
              <mc:Fallback>
                <p:oleObj name="Visio" r:id="rId1" imgW="3512820" imgH="3252470" progId="Visio.Drawing.11">
                  <p:embed/>
                  <p:pic>
                    <p:nvPicPr>
                      <p:cNvPr id="0" name="图片 18477"/>
                      <p:cNvPicPr>
                        <a:picLocks noChangeAspect="1" noChangeArrowheads="1"/>
                      </p:cNvPicPr>
                      <p:nvPr/>
                    </p:nvPicPr>
                    <p:blipFill>
                      <a:blip r:embed="rId2"/>
                      <a:srcRect/>
                      <a:stretch>
                        <a:fillRect/>
                      </a:stretch>
                    </p:blipFill>
                    <p:spPr bwMode="auto">
                      <a:xfrm>
                        <a:off x="4020581" y="2348880"/>
                        <a:ext cx="4665116" cy="4295416"/>
                      </a:xfrm>
                      <a:prstGeom prst="rect">
                        <a:avLst/>
                      </a:prstGeom>
                      <a:noFill/>
                      <a:ln w="9525">
                        <a:solidFill>
                          <a:schemeClr val="bg1"/>
                        </a:solidFill>
                        <a:miter lim="800000"/>
                        <a:headEnd/>
                        <a:tailEnd/>
                      </a:ln>
                    </p:spPr>
                  </p:pic>
                </p:oleObj>
              </mc:Fallback>
            </mc:AlternateContent>
          </a:graphicData>
        </a:graphic>
      </p:graphicFrame>
      <p:sp>
        <p:nvSpPr>
          <p:cNvPr id="2" name="TextBox 1"/>
          <p:cNvSpPr txBox="1"/>
          <p:nvPr/>
        </p:nvSpPr>
        <p:spPr>
          <a:xfrm>
            <a:off x="179512" y="3974156"/>
            <a:ext cx="3312368" cy="1569660"/>
          </a:xfrm>
          <a:prstGeom prst="rect">
            <a:avLst/>
          </a:prstGeom>
          <a:noFill/>
        </p:spPr>
        <p:txBody>
          <a:bodyPr wrap="square" rtlCol="0">
            <a:spAutoFit/>
          </a:bodyPr>
          <a:lstStyle/>
          <a:p>
            <a:r>
              <a:rPr lang="zh-CN" altLang="en-US" dirty="0" smtClean="0"/>
              <a:t>一对多映射</a:t>
            </a:r>
            <a:endParaRPr lang="en-US" altLang="zh-CN" dirty="0" smtClean="0"/>
          </a:p>
          <a:p>
            <a:r>
              <a:rPr lang="en-US" altLang="zh-CN" dirty="0" smtClean="0"/>
              <a:t>1</a:t>
            </a:r>
            <a:r>
              <a:rPr lang="en-US" altLang="zh-CN" dirty="0" smtClean="0">
                <a:sym typeface="Wingdings" panose="05000000000000000000" pitchFamily="2" charset="2"/>
              </a:rPr>
              <a:t>&lt;----</a:t>
            </a:r>
            <a:r>
              <a:rPr lang="en-US" altLang="zh-CN" dirty="0" smtClean="0"/>
              <a:t>&gt;P(</a:t>
            </a:r>
            <a:r>
              <a:rPr lang="zh-CN" altLang="en-US" dirty="0" smtClean="0"/>
              <a:t>内存中总区数，即内存容量是</a:t>
            </a:r>
            <a:r>
              <a:rPr lang="en-US" altLang="zh-CN" dirty="0" smtClean="0"/>
              <a:t>Cache</a:t>
            </a:r>
            <a:r>
              <a:rPr lang="zh-CN" altLang="en-US" dirty="0" smtClean="0"/>
              <a:t>的</a:t>
            </a:r>
            <a:r>
              <a:rPr lang="en-US" altLang="zh-CN" dirty="0"/>
              <a:t>P</a:t>
            </a:r>
            <a:r>
              <a:rPr lang="zh-CN" altLang="en-US" dirty="0" smtClean="0"/>
              <a:t>倍</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632296" y="404664"/>
            <a:ext cx="6604000" cy="373063"/>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 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直接映射</a:t>
            </a:r>
            <a:endParaRPr lang="zh-CN" altLang="en-US" dirty="0" smtClean="0">
              <a:latin typeface="Times New Roman" panose="02020603050405020304" pitchFamily="18" charset="0"/>
              <a:cs typeface="Times New Roman" panose="02020603050405020304" pitchFamily="18" charset="0"/>
            </a:endParaRPr>
          </a:p>
        </p:txBody>
      </p:sp>
      <p:sp>
        <p:nvSpPr>
          <p:cNvPr id="294917" name="Rectangle 5"/>
          <p:cNvSpPr>
            <a:spLocks noChangeArrowheads="1"/>
          </p:cNvSpPr>
          <p:nvPr/>
        </p:nvSpPr>
        <p:spPr bwMode="auto">
          <a:xfrm>
            <a:off x="457200" y="990600"/>
            <a:ext cx="8229600" cy="1824089"/>
          </a:xfrm>
          <a:prstGeom prst="rect">
            <a:avLst/>
          </a:prstGeom>
          <a:noFill/>
          <a:ln w="12700">
            <a:noFill/>
            <a:miter lim="800000"/>
          </a:ln>
        </p:spPr>
        <p:txBody>
          <a:bodyPr lIns="63500" tIns="25400" rIns="63500" bIns="25400">
            <a:spAutoFit/>
          </a:bodyPr>
          <a:lstStyle/>
          <a:p>
            <a:pPr marL="284480" indent="-284480" eaLnBrk="0" hangingPunct="0">
              <a:lnSpc>
                <a:spcPct val="120000"/>
              </a:lnSpc>
              <a:buClr>
                <a:srgbClr val="FF0000"/>
              </a:buClr>
              <a:buSzPct val="100000"/>
              <a:buFont typeface="Wingdings" panose="05000000000000000000" pitchFamily="2" charset="2"/>
              <a:buChar char="v"/>
            </a:pPr>
            <a:r>
              <a:rPr lang="zh-CN" altLang="en-US" b="1" dirty="0" smtClean="0">
                <a:solidFill>
                  <a:schemeClr val="tx1"/>
                </a:solidFill>
              </a:rPr>
              <a:t>直接映射                 区号            区内索引</a:t>
            </a:r>
            <a:endParaRPr lang="en-US" altLang="zh-CN" b="1" dirty="0">
              <a:solidFill>
                <a:schemeClr val="tx1"/>
              </a:solidFill>
            </a:endParaRPr>
          </a:p>
          <a:p>
            <a:pPr marL="668655" lvl="1" indent="-193675" eaLnBrk="0" hangingPunct="0">
              <a:lnSpc>
                <a:spcPct val="120000"/>
              </a:lnSpc>
              <a:buClr>
                <a:srgbClr val="001ADC"/>
              </a:buClr>
              <a:buSzPct val="100000"/>
              <a:buFont typeface="Wingdings" panose="05000000000000000000" pitchFamily="2" charset="2"/>
              <a:buChar char="Ø"/>
            </a:pPr>
            <a:r>
              <a:rPr lang="zh-CN" altLang="en-US" sz="1800" b="1" dirty="0">
                <a:solidFill>
                  <a:schemeClr val="tx1"/>
                </a:solidFill>
              </a:rPr>
              <a:t>主存的地址格式：</a:t>
            </a:r>
            <a:endParaRPr lang="en-US" altLang="zh-CN" sz="1800" b="1" dirty="0">
              <a:solidFill>
                <a:schemeClr val="tx1"/>
              </a:solidFill>
            </a:endParaRPr>
          </a:p>
          <a:p>
            <a:pPr marL="668655" lvl="1" indent="-193675" eaLnBrk="0" hangingPunct="0">
              <a:lnSpc>
                <a:spcPct val="120000"/>
              </a:lnSpc>
              <a:buClr>
                <a:srgbClr val="001ADC"/>
              </a:buClr>
              <a:buSzPct val="100000"/>
              <a:buFont typeface="Wingdings" panose="05000000000000000000" pitchFamily="2" charset="2"/>
              <a:buChar char="Ø"/>
            </a:pPr>
            <a:r>
              <a:rPr lang="en-US" altLang="zh-CN" sz="1800" b="1" dirty="0">
                <a:solidFill>
                  <a:schemeClr val="tx1"/>
                </a:solidFill>
              </a:rPr>
              <a:t>Cache</a:t>
            </a:r>
            <a:r>
              <a:rPr lang="zh-CN" altLang="en-US" sz="1800" b="1" dirty="0">
                <a:solidFill>
                  <a:schemeClr val="tx1"/>
                </a:solidFill>
              </a:rPr>
              <a:t>的</a:t>
            </a:r>
            <a:r>
              <a:rPr lang="en-US" altLang="zh-CN" sz="1800" b="1" dirty="0">
                <a:solidFill>
                  <a:schemeClr val="tx1"/>
                </a:solidFill>
              </a:rPr>
              <a:t>Tag</a:t>
            </a:r>
            <a:r>
              <a:rPr lang="zh-CN" altLang="en-US" sz="1800" b="1" dirty="0">
                <a:solidFill>
                  <a:schemeClr val="tx1"/>
                </a:solidFill>
              </a:rPr>
              <a:t>内容：主存中与该</a:t>
            </a:r>
            <a:r>
              <a:rPr lang="en-US" altLang="zh-CN" sz="1800" b="1" dirty="0">
                <a:solidFill>
                  <a:schemeClr val="tx1"/>
                </a:solidFill>
              </a:rPr>
              <a:t>Cache</a:t>
            </a:r>
            <a:r>
              <a:rPr lang="zh-CN" altLang="en-US" sz="1800" b="1" dirty="0">
                <a:solidFill>
                  <a:schemeClr val="tx1"/>
                </a:solidFill>
              </a:rPr>
              <a:t>数据块对应的数据块的</a:t>
            </a:r>
            <a:r>
              <a:rPr lang="zh-CN" altLang="en-US" sz="1800" b="1" dirty="0" smtClean="0">
                <a:solidFill>
                  <a:srgbClr val="FF0000"/>
                </a:solidFill>
              </a:rPr>
              <a:t>区地址（区号，主存中有多少个区）</a:t>
            </a:r>
            <a:r>
              <a:rPr lang="zh-CN" altLang="en-US" sz="1800" b="1" dirty="0" smtClean="0">
                <a:solidFill>
                  <a:schemeClr val="tx1"/>
                </a:solidFill>
              </a:rPr>
              <a:t>。</a:t>
            </a:r>
            <a:endParaRPr lang="en-US" altLang="zh-CN" sz="1800" b="1" dirty="0" smtClean="0">
              <a:solidFill>
                <a:schemeClr val="tx1"/>
              </a:solidFill>
            </a:endParaRPr>
          </a:p>
          <a:p>
            <a:pPr marL="668655" lvl="1" indent="-193675" eaLnBrk="0" hangingPunct="0">
              <a:lnSpc>
                <a:spcPct val="120000"/>
              </a:lnSpc>
              <a:buClr>
                <a:srgbClr val="001ADC"/>
              </a:buClr>
              <a:buSzPct val="100000"/>
              <a:buFont typeface="Wingdings" panose="05000000000000000000" pitchFamily="2" charset="2"/>
              <a:buChar char="Ø"/>
            </a:pPr>
            <a:r>
              <a:rPr lang="en-US" altLang="zh-CN" sz="1800" b="1" dirty="0" smtClean="0">
                <a:solidFill>
                  <a:schemeClr val="tx1"/>
                </a:solidFill>
              </a:rPr>
              <a:t>Index</a:t>
            </a:r>
            <a:r>
              <a:rPr lang="zh-CN" altLang="en-US" sz="1800" b="1" dirty="0" smtClean="0">
                <a:solidFill>
                  <a:schemeClr val="tx1"/>
                </a:solidFill>
              </a:rPr>
              <a:t>：区内的块索引号（区内索引，行索引）</a:t>
            </a:r>
            <a:endParaRPr lang="en-US" altLang="zh-CN" sz="1800" b="1" dirty="0">
              <a:solidFill>
                <a:schemeClr val="tx1"/>
              </a:solidFill>
            </a:endParaRPr>
          </a:p>
        </p:txBody>
      </p:sp>
      <p:grpSp>
        <p:nvGrpSpPr>
          <p:cNvPr id="2" name="Group 13"/>
          <p:cNvGrpSpPr/>
          <p:nvPr/>
        </p:nvGrpSpPr>
        <p:grpSpPr bwMode="auto">
          <a:xfrm>
            <a:off x="3071813" y="1391816"/>
            <a:ext cx="4876800" cy="381000"/>
            <a:chOff x="2064" y="672"/>
            <a:chExt cx="3072" cy="240"/>
          </a:xfrm>
        </p:grpSpPr>
        <p:sp>
          <p:nvSpPr>
            <p:cNvPr id="34823" name="Rectangle 8"/>
            <p:cNvSpPr>
              <a:spLocks noChangeArrowheads="1"/>
            </p:cNvSpPr>
            <p:nvPr/>
          </p:nvSpPr>
          <p:spPr bwMode="auto">
            <a:xfrm>
              <a:off x="2064" y="672"/>
              <a:ext cx="864" cy="240"/>
            </a:xfrm>
            <a:prstGeom prst="rect">
              <a:avLst/>
            </a:prstGeom>
            <a:noFill/>
            <a:ln w="12700">
              <a:solidFill>
                <a:schemeClr val="tx1"/>
              </a:solidFill>
              <a:miter lim="800000"/>
            </a:ln>
          </p:spPr>
          <p:txBody>
            <a:bodyPr wrap="none" anchor="ctr"/>
            <a:lstStyle/>
            <a:p>
              <a:pPr algn="ctr" eaLnBrk="0" hangingPunct="0"/>
              <a:r>
                <a:rPr lang="en-US" altLang="zh-CN" sz="1600" b="1" dirty="0" smtClean="0"/>
                <a:t>Tag</a:t>
              </a:r>
              <a:endParaRPr lang="zh-CN" altLang="en-US" sz="1600" b="1" dirty="0"/>
            </a:p>
          </p:txBody>
        </p:sp>
        <p:sp>
          <p:nvSpPr>
            <p:cNvPr id="34824" name="Rectangle 9"/>
            <p:cNvSpPr>
              <a:spLocks noChangeArrowheads="1"/>
            </p:cNvSpPr>
            <p:nvPr/>
          </p:nvSpPr>
          <p:spPr bwMode="auto">
            <a:xfrm>
              <a:off x="4272" y="672"/>
              <a:ext cx="864" cy="240"/>
            </a:xfrm>
            <a:prstGeom prst="rect">
              <a:avLst/>
            </a:prstGeom>
            <a:noFill/>
            <a:ln w="12700">
              <a:solidFill>
                <a:schemeClr val="tx1"/>
              </a:solidFill>
              <a:miter lim="800000"/>
            </a:ln>
          </p:spPr>
          <p:txBody>
            <a:bodyPr wrap="none" anchor="ctr"/>
            <a:lstStyle/>
            <a:p>
              <a:pPr algn="ctr" eaLnBrk="0" hangingPunct="0"/>
              <a:r>
                <a:rPr lang="en-US" altLang="zh-CN" sz="1600" b="1" dirty="0" smtClean="0">
                  <a:solidFill>
                    <a:schemeClr val="tx1"/>
                  </a:solidFill>
                </a:rPr>
                <a:t>Offset</a:t>
              </a:r>
              <a:endParaRPr lang="zh-CN" altLang="en-US" sz="1600" b="1" dirty="0">
                <a:solidFill>
                  <a:schemeClr val="tx1"/>
                </a:solidFill>
              </a:endParaRPr>
            </a:p>
          </p:txBody>
        </p:sp>
        <p:sp>
          <p:nvSpPr>
            <p:cNvPr id="34825" name="Rectangle 10"/>
            <p:cNvSpPr>
              <a:spLocks noChangeArrowheads="1"/>
            </p:cNvSpPr>
            <p:nvPr/>
          </p:nvSpPr>
          <p:spPr bwMode="auto">
            <a:xfrm>
              <a:off x="2928" y="672"/>
              <a:ext cx="1344" cy="240"/>
            </a:xfrm>
            <a:prstGeom prst="rect">
              <a:avLst/>
            </a:prstGeom>
            <a:noFill/>
            <a:ln w="12700">
              <a:solidFill>
                <a:schemeClr val="tx1"/>
              </a:solidFill>
              <a:miter lim="800000"/>
            </a:ln>
          </p:spPr>
          <p:txBody>
            <a:bodyPr wrap="none" anchor="ctr"/>
            <a:lstStyle/>
            <a:p>
              <a:pPr algn="ctr" eaLnBrk="0" hangingPunct="0"/>
              <a:r>
                <a:rPr lang="en-US" altLang="zh-CN" sz="1600" b="1" dirty="0" smtClean="0">
                  <a:solidFill>
                    <a:srgbClr val="0000FF"/>
                  </a:solidFill>
                </a:rPr>
                <a:t>Index</a:t>
              </a:r>
              <a:endParaRPr lang="zh-CN" altLang="en-US" sz="1600" b="1" dirty="0">
                <a:solidFill>
                  <a:srgbClr val="0000FF"/>
                </a:solidFill>
              </a:endParaRPr>
            </a:p>
          </p:txBody>
        </p:sp>
      </p:grpSp>
      <p:sp>
        <p:nvSpPr>
          <p:cNvPr id="294923" name="Rectangle 11"/>
          <p:cNvSpPr>
            <a:spLocks noChangeArrowheads="1"/>
          </p:cNvSpPr>
          <p:nvPr/>
        </p:nvSpPr>
        <p:spPr bwMode="auto">
          <a:xfrm>
            <a:off x="457200" y="2892714"/>
            <a:ext cx="8229600" cy="1367041"/>
          </a:xfrm>
          <a:prstGeom prst="rect">
            <a:avLst/>
          </a:prstGeom>
          <a:noFill/>
          <a:ln w="12700">
            <a:noFill/>
            <a:miter lim="800000"/>
          </a:ln>
        </p:spPr>
        <p:txBody>
          <a:bodyPr lIns="63500" tIns="25400" rIns="63500" bIns="25400">
            <a:spAutoFit/>
          </a:bodyPr>
          <a:lstStyle/>
          <a:p>
            <a:pPr marL="284480" indent="-284480" eaLnBrk="0" hangingPunct="0">
              <a:lnSpc>
                <a:spcPct val="75000"/>
              </a:lnSpc>
              <a:spcBef>
                <a:spcPct val="65000"/>
              </a:spcBef>
              <a:buClr>
                <a:srgbClr val="FF0000"/>
              </a:buClr>
              <a:buSzPct val="100000"/>
              <a:buFont typeface="Wingdings" panose="05000000000000000000" pitchFamily="2" charset="2"/>
              <a:buChar char="v"/>
            </a:pPr>
            <a:r>
              <a:rPr lang="zh-CN" altLang="en-US" b="1" dirty="0">
                <a:solidFill>
                  <a:schemeClr val="tx1"/>
                </a:solidFill>
              </a:rPr>
              <a:t>举例</a:t>
            </a:r>
            <a:endParaRPr lang="en-US" altLang="zh-CN"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smtClean="0">
                <a:solidFill>
                  <a:schemeClr val="tx1"/>
                </a:solidFill>
              </a:rPr>
              <a:t>主存容量1</a:t>
            </a:r>
            <a:r>
              <a:rPr lang="en-US" altLang="zh-CN" sz="1800" b="1" dirty="0" smtClean="0">
                <a:solidFill>
                  <a:schemeClr val="tx1"/>
                </a:solidFill>
              </a:rPr>
              <a:t>M</a:t>
            </a:r>
            <a:r>
              <a:rPr lang="zh-CN" altLang="en-US" sz="1800" b="1" dirty="0" smtClean="0">
                <a:solidFill>
                  <a:schemeClr val="tx1"/>
                </a:solidFill>
              </a:rPr>
              <a:t>字节，</a:t>
            </a:r>
            <a:r>
              <a:rPr lang="en-US" altLang="zh-CN" sz="1800" b="1" dirty="0" smtClean="0">
                <a:solidFill>
                  <a:schemeClr val="tx1"/>
                </a:solidFill>
              </a:rPr>
              <a:t>Cache</a:t>
            </a:r>
            <a:r>
              <a:rPr lang="zh-CN" altLang="en-US" sz="1800" b="1" dirty="0" smtClean="0">
                <a:solidFill>
                  <a:schemeClr val="tx1"/>
                </a:solidFill>
              </a:rPr>
              <a:t>容量</a:t>
            </a:r>
            <a:r>
              <a:rPr lang="en-US" altLang="zh-CN" sz="1800" b="1" dirty="0" smtClean="0">
                <a:solidFill>
                  <a:schemeClr val="tx1"/>
                </a:solidFill>
              </a:rPr>
              <a:t>4k</a:t>
            </a:r>
            <a:r>
              <a:rPr lang="zh-CN" altLang="en-US" sz="1800" b="1" dirty="0" smtClean="0">
                <a:solidFill>
                  <a:schemeClr val="tx1"/>
                </a:solidFill>
              </a:rPr>
              <a:t>字节，</a:t>
            </a:r>
            <a:r>
              <a:rPr lang="en-US" altLang="zh-CN" sz="1800" b="1" dirty="0" smtClean="0">
                <a:solidFill>
                  <a:schemeClr val="tx1"/>
                </a:solidFill>
              </a:rPr>
              <a:t>Block</a:t>
            </a:r>
            <a:r>
              <a:rPr lang="zh-CN" altLang="en-US" sz="1800" b="1" dirty="0" smtClean="0">
                <a:solidFill>
                  <a:schemeClr val="tx1"/>
                </a:solidFill>
              </a:rPr>
              <a:t>大小</a:t>
            </a:r>
            <a:r>
              <a:rPr lang="en-US" altLang="zh-CN" sz="1800" b="1" dirty="0" smtClean="0">
                <a:solidFill>
                  <a:schemeClr val="tx1"/>
                </a:solidFill>
              </a:rPr>
              <a:t>256 </a:t>
            </a:r>
            <a:r>
              <a:rPr lang="en-US" altLang="zh-CN" sz="1800" b="1" dirty="0">
                <a:solidFill>
                  <a:schemeClr val="tx1"/>
                </a:solidFill>
              </a:rPr>
              <a:t>Bytes</a:t>
            </a:r>
            <a:endParaRPr lang="en-US" altLang="zh-CN"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Cache</a:t>
            </a:r>
            <a:r>
              <a:rPr lang="zh-CN" altLang="en-US" sz="1800" b="1" dirty="0" smtClean="0">
                <a:solidFill>
                  <a:schemeClr val="tx1"/>
                </a:solidFill>
              </a:rPr>
              <a:t>包含多少块？</a:t>
            </a:r>
            <a:r>
              <a:rPr lang="en-US" altLang="zh-CN" sz="1800" b="1" dirty="0" smtClean="0">
                <a:solidFill>
                  <a:schemeClr val="tx1"/>
                </a:solidFill>
              </a:rPr>
              <a:t>Index</a:t>
            </a:r>
            <a:r>
              <a:rPr lang="zh-CN" altLang="en-US" sz="1800" b="1" dirty="0" smtClean="0">
                <a:solidFill>
                  <a:schemeClr val="tx1"/>
                </a:solidFill>
              </a:rPr>
              <a:t>应该多少位？</a:t>
            </a:r>
            <a:endParaRPr lang="en-US" altLang="zh-CN" sz="1800" b="1" dirty="0" smtClean="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Tag</a:t>
            </a:r>
            <a:r>
              <a:rPr lang="zh-CN" altLang="en-US" sz="1800" b="1" dirty="0" smtClean="0">
                <a:solidFill>
                  <a:schemeClr val="tx1"/>
                </a:solidFill>
              </a:rPr>
              <a:t>应该多少位？</a:t>
            </a:r>
            <a:endParaRPr lang="en-US" altLang="zh-CN" sz="1800" b="1" dirty="0">
              <a:solidFill>
                <a:schemeClr val="tx1"/>
              </a:solidFill>
            </a:endParaRPr>
          </a:p>
        </p:txBody>
      </p:sp>
      <p:sp>
        <p:nvSpPr>
          <p:cNvPr id="294924" name="Rectangle 12"/>
          <p:cNvSpPr>
            <a:spLocks noChangeArrowheads="1"/>
          </p:cNvSpPr>
          <p:nvPr/>
        </p:nvSpPr>
        <p:spPr bwMode="auto">
          <a:xfrm>
            <a:off x="878904" y="4363086"/>
            <a:ext cx="7581528" cy="2156488"/>
          </a:xfrm>
          <a:prstGeom prst="rect">
            <a:avLst/>
          </a:prstGeom>
          <a:noFill/>
          <a:ln w="12700">
            <a:noFill/>
            <a:miter lim="800000"/>
          </a:ln>
        </p:spPr>
        <p:txBody>
          <a:bodyPr wrap="square" lIns="63500" tIns="25400" rIns="63500" bIns="25400">
            <a:spAutoFit/>
          </a:bodyPr>
          <a:lstStyle/>
          <a:p>
            <a:pPr eaLnBrk="0" hangingPunct="0">
              <a:lnSpc>
                <a:spcPct val="120000"/>
              </a:lnSpc>
              <a:spcBef>
                <a:spcPts val="0"/>
              </a:spcBef>
              <a:buClr>
                <a:srgbClr val="FF0000"/>
              </a:buClr>
              <a:buSzPct val="100000"/>
            </a:pPr>
            <a:r>
              <a:rPr lang="zh-CN" altLang="en-US" b="1" dirty="0" smtClean="0">
                <a:solidFill>
                  <a:schemeClr val="tx1"/>
                </a:solidFill>
              </a:rPr>
              <a:t>解：</a:t>
            </a:r>
            <a:endParaRPr lang="zh-CN" altLang="en-US" b="1" dirty="0">
              <a:solidFill>
                <a:schemeClr val="tx1"/>
              </a:solidFill>
            </a:endParaRPr>
          </a:p>
          <a:p>
            <a:pPr marL="760730" lvl="1" indent="-285750" eaLnBrk="0" hangingPunct="0">
              <a:lnSpc>
                <a:spcPct val="120000"/>
              </a:lnSpc>
              <a:spcBef>
                <a:spcPts val="0"/>
              </a:spcBef>
              <a:buClr>
                <a:srgbClr val="001ADC"/>
              </a:buClr>
              <a:buSzPct val="100000"/>
              <a:buFont typeface="Arial" panose="020B0604020202020204" pitchFamily="34" charset="0"/>
              <a:buChar char="−"/>
            </a:pPr>
            <a:r>
              <a:rPr lang="en-US" altLang="zh-CN" sz="1800" b="1" dirty="0">
                <a:solidFill>
                  <a:schemeClr val="tx1"/>
                </a:solidFill>
              </a:rPr>
              <a:t>Cache: </a:t>
            </a:r>
            <a:r>
              <a:rPr lang="en-US" altLang="zh-CN" sz="1800" b="1" dirty="0" smtClean="0"/>
              <a:t>2</a:t>
            </a:r>
            <a:r>
              <a:rPr lang="en-US" altLang="zh-CN" sz="1800" b="1" baseline="30000" dirty="0" smtClean="0"/>
              <a:t>4</a:t>
            </a:r>
            <a:r>
              <a:rPr lang="en-US" altLang="zh-CN" sz="1800" b="1" dirty="0" smtClean="0">
                <a:solidFill>
                  <a:schemeClr val="tx1"/>
                </a:solidFill>
              </a:rPr>
              <a:t> Blocks</a:t>
            </a:r>
            <a:r>
              <a:rPr lang="zh-CN" altLang="en-US" sz="1800" b="1" dirty="0" smtClean="0">
                <a:solidFill>
                  <a:schemeClr val="tx1"/>
                </a:solidFill>
              </a:rPr>
              <a:t>，</a:t>
            </a:r>
            <a:r>
              <a:rPr lang="en-US" altLang="zh-CN" sz="1800" b="1" dirty="0" smtClean="0">
                <a:solidFill>
                  <a:schemeClr val="tx1"/>
                </a:solidFill>
              </a:rPr>
              <a:t>Index</a:t>
            </a:r>
            <a:r>
              <a:rPr lang="zh-CN" altLang="en-US" sz="1800" b="1" dirty="0" smtClean="0">
                <a:solidFill>
                  <a:schemeClr val="tx1"/>
                </a:solidFill>
              </a:rPr>
              <a:t>应该为</a:t>
            </a:r>
            <a:r>
              <a:rPr lang="en-US" altLang="zh-CN" sz="1800" b="1" dirty="0" smtClean="0">
                <a:solidFill>
                  <a:srgbClr val="FF0000"/>
                </a:solidFill>
              </a:rPr>
              <a:t>4</a:t>
            </a:r>
            <a:r>
              <a:rPr lang="zh-CN" altLang="en-US" sz="1800" b="1" dirty="0" smtClean="0">
                <a:solidFill>
                  <a:srgbClr val="FF0000"/>
                </a:solidFill>
              </a:rPr>
              <a:t>位</a:t>
            </a:r>
            <a:r>
              <a:rPr lang="zh-CN" altLang="en-US" sz="1800" b="1" dirty="0" smtClean="0">
                <a:solidFill>
                  <a:schemeClr val="tx1"/>
                </a:solidFill>
              </a:rPr>
              <a:t>。</a:t>
            </a:r>
            <a:endParaRPr lang="en-US" altLang="zh-CN" sz="1800" b="1" dirty="0">
              <a:solidFill>
                <a:schemeClr val="tx1"/>
              </a:solidFill>
            </a:endParaRPr>
          </a:p>
          <a:p>
            <a:pPr marL="760730" lvl="1" indent="-285750" eaLnBrk="0" hangingPunct="0">
              <a:lnSpc>
                <a:spcPct val="120000"/>
              </a:lnSpc>
              <a:spcBef>
                <a:spcPts val="0"/>
              </a:spcBef>
              <a:buClr>
                <a:srgbClr val="001ADC"/>
              </a:buClr>
              <a:buSzPct val="100000"/>
              <a:buFont typeface="Arial" panose="020B0604020202020204" pitchFamily="34" charset="0"/>
              <a:buChar char="−"/>
            </a:pPr>
            <a:r>
              <a:rPr lang="zh-CN" altLang="en-US" sz="1800" b="1" dirty="0" smtClean="0">
                <a:solidFill>
                  <a:schemeClr val="tx1"/>
                </a:solidFill>
              </a:rPr>
              <a:t>主存</a:t>
            </a:r>
            <a:r>
              <a:rPr lang="zh-CN" altLang="en-US" sz="1800" b="1" dirty="0">
                <a:solidFill>
                  <a:schemeClr val="tx1"/>
                </a:solidFill>
              </a:rPr>
              <a:t>: </a:t>
            </a:r>
            <a:r>
              <a:rPr lang="en-US" altLang="zh-CN" sz="1800" b="1" dirty="0" smtClean="0"/>
              <a:t>2</a:t>
            </a:r>
            <a:r>
              <a:rPr lang="en-US" altLang="zh-CN" sz="1800" b="1" baseline="30000" dirty="0" smtClean="0"/>
              <a:t>12</a:t>
            </a:r>
            <a:r>
              <a:rPr lang="en-US" altLang="zh-CN" sz="1800" b="1" dirty="0" smtClean="0"/>
              <a:t> Blocks</a:t>
            </a:r>
            <a:r>
              <a:rPr lang="zh-CN" altLang="en-US" sz="1800" b="1" dirty="0" smtClean="0"/>
              <a:t>，</a:t>
            </a:r>
            <a:r>
              <a:rPr lang="zh-CN" altLang="en-US" sz="1800" b="1" dirty="0"/>
              <a:t>每个区</a:t>
            </a:r>
            <a:r>
              <a:rPr lang="en-US" altLang="zh-CN" sz="1800" b="1" dirty="0" smtClean="0"/>
              <a:t>2</a:t>
            </a:r>
            <a:r>
              <a:rPr lang="en-US" altLang="zh-CN" sz="1800" b="1" baseline="30000" dirty="0" smtClean="0"/>
              <a:t>4</a:t>
            </a:r>
            <a:r>
              <a:rPr lang="en-US" altLang="zh-CN" sz="1800" b="1" dirty="0" smtClean="0"/>
              <a:t>Blocks </a:t>
            </a:r>
            <a:r>
              <a:rPr lang="en-US" altLang="zh-CN" sz="1800" b="1" dirty="0"/>
              <a:t>, </a:t>
            </a:r>
            <a:r>
              <a:rPr lang="zh-CN" altLang="en-US" sz="1800" b="1" dirty="0"/>
              <a:t>分成</a:t>
            </a:r>
            <a:r>
              <a:rPr lang="zh-CN" altLang="en-US" sz="1800" b="1" dirty="0" smtClean="0"/>
              <a:t>2</a:t>
            </a:r>
            <a:r>
              <a:rPr lang="en-US" altLang="zh-CN" sz="1800" b="1" baseline="30000" dirty="0" smtClean="0"/>
              <a:t>8</a:t>
            </a:r>
            <a:r>
              <a:rPr lang="zh-CN" altLang="en-US" sz="1800" b="1" dirty="0" smtClean="0"/>
              <a:t>个</a:t>
            </a:r>
            <a:r>
              <a:rPr lang="zh-CN" altLang="en-US" sz="1800" b="1" dirty="0"/>
              <a:t>区</a:t>
            </a:r>
            <a:endParaRPr lang="en-US" altLang="zh-CN" sz="1800" b="1" dirty="0"/>
          </a:p>
          <a:p>
            <a:pPr marL="760730" lvl="1" indent="-285750" eaLnBrk="0" hangingPunct="0">
              <a:lnSpc>
                <a:spcPct val="120000"/>
              </a:lnSpc>
              <a:spcBef>
                <a:spcPts val="0"/>
              </a:spcBef>
              <a:buClr>
                <a:srgbClr val="001ADC"/>
              </a:buClr>
              <a:buSzPct val="100000"/>
              <a:buFont typeface="Arial" panose="020B0604020202020204" pitchFamily="34" charset="0"/>
              <a:buChar char="−"/>
            </a:pPr>
            <a:r>
              <a:rPr lang="zh-CN" altLang="en-US" sz="1800" b="1" dirty="0" smtClean="0">
                <a:solidFill>
                  <a:schemeClr val="tx1"/>
                </a:solidFill>
              </a:rPr>
              <a:t>主存</a:t>
            </a:r>
            <a:r>
              <a:rPr lang="zh-CN" altLang="en-US" sz="1800" b="1" dirty="0">
                <a:solidFill>
                  <a:schemeClr val="tx1"/>
                </a:solidFill>
              </a:rPr>
              <a:t>地址：</a:t>
            </a:r>
            <a:r>
              <a:rPr lang="zh-CN" altLang="en-US" sz="1800" b="1" dirty="0" smtClean="0"/>
              <a:t>2</a:t>
            </a:r>
            <a:r>
              <a:rPr lang="en-US" altLang="zh-CN" sz="1800" b="1" dirty="0" smtClean="0"/>
              <a:t>0</a:t>
            </a:r>
            <a:r>
              <a:rPr lang="zh-CN" altLang="en-US" sz="1800" b="1" dirty="0" smtClean="0">
                <a:solidFill>
                  <a:schemeClr val="tx1"/>
                </a:solidFill>
              </a:rPr>
              <a:t>位</a:t>
            </a:r>
            <a:r>
              <a:rPr lang="zh-CN" altLang="en-US" sz="1800" b="1" dirty="0">
                <a:solidFill>
                  <a:schemeClr val="tx1"/>
                </a:solidFill>
              </a:rPr>
              <a:t>，其中高 </a:t>
            </a:r>
            <a:r>
              <a:rPr lang="en-US" altLang="zh-CN" sz="1800" b="1" dirty="0" smtClean="0"/>
              <a:t>8</a:t>
            </a:r>
            <a:r>
              <a:rPr lang="zh-CN" altLang="en-US" sz="1800" b="1" dirty="0" smtClean="0">
                <a:solidFill>
                  <a:schemeClr val="tx1"/>
                </a:solidFill>
              </a:rPr>
              <a:t> </a:t>
            </a:r>
            <a:r>
              <a:rPr lang="zh-CN" altLang="en-US" sz="1800" b="1" dirty="0">
                <a:solidFill>
                  <a:schemeClr val="tx1"/>
                </a:solidFill>
              </a:rPr>
              <a:t>位区地址，</a:t>
            </a:r>
            <a:r>
              <a:rPr lang="zh-CN" altLang="en-US" sz="1800" b="1" dirty="0" smtClean="0">
                <a:solidFill>
                  <a:schemeClr val="tx1"/>
                </a:solidFill>
              </a:rPr>
              <a:t>中间</a:t>
            </a:r>
            <a:r>
              <a:rPr lang="en-US" altLang="zh-CN" sz="1800" b="1" dirty="0" smtClean="0"/>
              <a:t>4</a:t>
            </a:r>
            <a:r>
              <a:rPr lang="zh-CN" altLang="en-US" sz="1800" b="1" dirty="0" smtClean="0">
                <a:solidFill>
                  <a:schemeClr val="tx1"/>
                </a:solidFill>
              </a:rPr>
              <a:t>位</a:t>
            </a:r>
            <a:r>
              <a:rPr lang="zh-CN" altLang="en-US" sz="1800" b="1" dirty="0">
                <a:solidFill>
                  <a:schemeClr val="tx1"/>
                </a:solidFill>
              </a:rPr>
              <a:t>为区内块地址，</a:t>
            </a:r>
            <a:r>
              <a:rPr lang="zh-CN" altLang="en-US" sz="1800" b="1" dirty="0" smtClean="0">
                <a:solidFill>
                  <a:schemeClr val="tx1"/>
                </a:solidFill>
              </a:rPr>
              <a:t>低</a:t>
            </a:r>
            <a:r>
              <a:rPr lang="en-US" altLang="zh-CN" sz="1800" b="1" dirty="0" smtClean="0"/>
              <a:t>8</a:t>
            </a:r>
            <a:r>
              <a:rPr lang="zh-CN" altLang="en-US" sz="1800" b="1" dirty="0" smtClean="0">
                <a:solidFill>
                  <a:schemeClr val="tx1"/>
                </a:solidFill>
              </a:rPr>
              <a:t>位</a:t>
            </a:r>
            <a:r>
              <a:rPr lang="zh-CN" altLang="en-US" sz="1800" b="1" dirty="0">
                <a:solidFill>
                  <a:schemeClr val="tx1"/>
                </a:solidFill>
              </a:rPr>
              <a:t>为块内</a:t>
            </a:r>
            <a:r>
              <a:rPr lang="zh-CN" altLang="en-US" sz="1800" b="1" dirty="0" smtClean="0">
                <a:solidFill>
                  <a:schemeClr val="tx1"/>
                </a:solidFill>
              </a:rPr>
              <a:t>地址。</a:t>
            </a:r>
            <a:endParaRPr lang="zh-CN" altLang="en-US" sz="1800" b="1" dirty="0">
              <a:solidFill>
                <a:schemeClr val="tx1"/>
              </a:solidFill>
            </a:endParaRPr>
          </a:p>
          <a:p>
            <a:pPr marL="760730" lvl="1" indent="-285750" eaLnBrk="0" hangingPunct="0">
              <a:lnSpc>
                <a:spcPct val="120000"/>
              </a:lnSpc>
              <a:spcBef>
                <a:spcPts val="0"/>
              </a:spcBef>
              <a:buClr>
                <a:srgbClr val="001ADC"/>
              </a:buClr>
              <a:buSzPct val="100000"/>
              <a:buFont typeface="Arial" panose="020B0604020202020204" pitchFamily="34" charset="0"/>
              <a:buChar char="−"/>
            </a:pPr>
            <a:r>
              <a:rPr lang="en-US" altLang="zh-CN" sz="1800" b="1" dirty="0">
                <a:solidFill>
                  <a:schemeClr val="tx1"/>
                </a:solidFill>
              </a:rPr>
              <a:t>Cache</a:t>
            </a:r>
            <a:r>
              <a:rPr lang="zh-CN" altLang="en-US" sz="1800" b="1" dirty="0">
                <a:solidFill>
                  <a:schemeClr val="tx1"/>
                </a:solidFill>
              </a:rPr>
              <a:t>的</a:t>
            </a:r>
            <a:r>
              <a:rPr lang="en-US" altLang="zh-CN" sz="1800" b="1" dirty="0">
                <a:solidFill>
                  <a:schemeClr val="tx1"/>
                </a:solidFill>
              </a:rPr>
              <a:t>Tag</a:t>
            </a:r>
            <a:r>
              <a:rPr lang="zh-CN" altLang="en-US" sz="1800" b="1" dirty="0">
                <a:solidFill>
                  <a:schemeClr val="tx1"/>
                </a:solidFill>
              </a:rPr>
              <a:t>应该</a:t>
            </a:r>
            <a:r>
              <a:rPr lang="zh-CN" altLang="en-US" sz="1800" b="1" dirty="0" smtClean="0">
                <a:solidFill>
                  <a:schemeClr val="tx1"/>
                </a:solidFill>
              </a:rPr>
              <a:t>为</a:t>
            </a:r>
            <a:r>
              <a:rPr lang="en-US" altLang="zh-CN" sz="1800" b="1" dirty="0" smtClean="0">
                <a:solidFill>
                  <a:srgbClr val="FF0000"/>
                </a:solidFill>
              </a:rPr>
              <a:t>8</a:t>
            </a:r>
            <a:r>
              <a:rPr lang="zh-CN" altLang="en-US" sz="1800" b="1" dirty="0" smtClean="0">
                <a:solidFill>
                  <a:schemeClr val="tx1"/>
                </a:solidFill>
              </a:rPr>
              <a:t>位</a:t>
            </a:r>
            <a:r>
              <a:rPr lang="zh-CN" altLang="en-US" sz="1800" b="1" dirty="0">
                <a:solidFill>
                  <a:schemeClr val="tx1"/>
                </a:solidFill>
              </a:rPr>
              <a:t>。</a:t>
            </a:r>
            <a:endParaRPr lang="zh-CN" altLang="en-US" sz="1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calcmode="lin" valueType="num">
                                      <p:cBhvr additive="base">
                                        <p:cTn id="7" dur="500" fill="hold"/>
                                        <p:tgtEl>
                                          <p:spTgt spid="294917"/>
                                        </p:tgtEl>
                                        <p:attrNameLst>
                                          <p:attrName>ppt_x</p:attrName>
                                        </p:attrNameLst>
                                      </p:cBhvr>
                                      <p:tavLst>
                                        <p:tav tm="0">
                                          <p:val>
                                            <p:strVal val="0-#ppt_w/2"/>
                                          </p:val>
                                        </p:tav>
                                        <p:tav tm="100000">
                                          <p:val>
                                            <p:strVal val="#ppt_x"/>
                                          </p:val>
                                        </p:tav>
                                      </p:tavLst>
                                    </p:anim>
                                    <p:anim calcmode="lin" valueType="num">
                                      <p:cBhvr additive="base">
                                        <p:cTn id="8" dur="500" fill="hold"/>
                                        <p:tgtEl>
                                          <p:spTgt spid="2949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4923">
                                            <p:txEl>
                                              <p:pRg st="0" end="0"/>
                                            </p:txEl>
                                          </p:spTgt>
                                        </p:tgtEl>
                                        <p:attrNameLst>
                                          <p:attrName>style.visibility</p:attrName>
                                        </p:attrNameLst>
                                      </p:cBhvr>
                                      <p:to>
                                        <p:strVal val="visible"/>
                                      </p:to>
                                    </p:set>
                                    <p:anim calcmode="lin" valueType="num">
                                      <p:cBhvr additive="base">
                                        <p:cTn id="17" dur="500" fill="hold"/>
                                        <p:tgtEl>
                                          <p:spTgt spid="29492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4923">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4923">
                                            <p:txEl>
                                              <p:pRg st="1" end="1"/>
                                            </p:txEl>
                                          </p:spTgt>
                                        </p:tgtEl>
                                        <p:attrNameLst>
                                          <p:attrName>style.visibility</p:attrName>
                                        </p:attrNameLst>
                                      </p:cBhvr>
                                      <p:to>
                                        <p:strVal val="visible"/>
                                      </p:to>
                                    </p:set>
                                    <p:anim calcmode="lin" valueType="num">
                                      <p:cBhvr additive="base">
                                        <p:cTn id="21" dur="500" fill="hold"/>
                                        <p:tgtEl>
                                          <p:spTgt spid="29492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4923">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4923">
                                            <p:txEl>
                                              <p:pRg st="2" end="2"/>
                                            </p:txEl>
                                          </p:spTgt>
                                        </p:tgtEl>
                                        <p:attrNameLst>
                                          <p:attrName>style.visibility</p:attrName>
                                        </p:attrNameLst>
                                      </p:cBhvr>
                                      <p:to>
                                        <p:strVal val="visible"/>
                                      </p:to>
                                    </p:set>
                                    <p:anim calcmode="lin" valueType="num">
                                      <p:cBhvr additive="base">
                                        <p:cTn id="25" dur="500" fill="hold"/>
                                        <p:tgtEl>
                                          <p:spTgt spid="294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492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4923">
                                            <p:txEl>
                                              <p:pRg st="3" end="3"/>
                                            </p:txEl>
                                          </p:spTgt>
                                        </p:tgtEl>
                                        <p:attrNameLst>
                                          <p:attrName>style.visibility</p:attrName>
                                        </p:attrNameLst>
                                      </p:cBhvr>
                                      <p:to>
                                        <p:strVal val="visible"/>
                                      </p:to>
                                    </p:set>
                                    <p:anim calcmode="lin" valueType="num">
                                      <p:cBhvr additive="base">
                                        <p:cTn id="29" dur="500" fill="hold"/>
                                        <p:tgtEl>
                                          <p:spTgt spid="29492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4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94924">
                                            <p:txEl>
                                              <p:pRg st="0" end="0"/>
                                            </p:txEl>
                                          </p:spTgt>
                                        </p:tgtEl>
                                        <p:attrNameLst>
                                          <p:attrName>style.visibility</p:attrName>
                                        </p:attrNameLst>
                                      </p:cBhvr>
                                      <p:to>
                                        <p:strVal val="visible"/>
                                      </p:to>
                                    </p:set>
                                    <p:anim calcmode="lin" valueType="num">
                                      <p:cBhvr additive="base">
                                        <p:cTn id="35" dur="500" fill="hold"/>
                                        <p:tgtEl>
                                          <p:spTgt spid="294924">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4924">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4924">
                                            <p:txEl>
                                              <p:pRg st="1" end="1"/>
                                            </p:txEl>
                                          </p:spTgt>
                                        </p:tgtEl>
                                        <p:attrNameLst>
                                          <p:attrName>style.visibility</p:attrName>
                                        </p:attrNameLst>
                                      </p:cBhvr>
                                      <p:to>
                                        <p:strVal val="visible"/>
                                      </p:to>
                                    </p:set>
                                    <p:anim calcmode="lin" valueType="num">
                                      <p:cBhvr additive="base">
                                        <p:cTn id="39" dur="500" fill="hold"/>
                                        <p:tgtEl>
                                          <p:spTgt spid="294924">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4924">
                                            <p:txEl>
                                              <p:pRg st="1" end="1"/>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4924">
                                            <p:txEl>
                                              <p:pRg st="2" end="2"/>
                                            </p:txEl>
                                          </p:spTgt>
                                        </p:tgtEl>
                                        <p:attrNameLst>
                                          <p:attrName>style.visibility</p:attrName>
                                        </p:attrNameLst>
                                      </p:cBhvr>
                                      <p:to>
                                        <p:strVal val="visible"/>
                                      </p:to>
                                    </p:set>
                                    <p:anim calcmode="lin" valueType="num">
                                      <p:cBhvr additive="base">
                                        <p:cTn id="43" dur="500" fill="hold"/>
                                        <p:tgtEl>
                                          <p:spTgt spid="294924">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4924">
                                            <p:txEl>
                                              <p:pRg st="2" end="2"/>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4924">
                                            <p:txEl>
                                              <p:pRg st="3" end="3"/>
                                            </p:txEl>
                                          </p:spTgt>
                                        </p:tgtEl>
                                        <p:attrNameLst>
                                          <p:attrName>style.visibility</p:attrName>
                                        </p:attrNameLst>
                                      </p:cBhvr>
                                      <p:to>
                                        <p:strVal val="visible"/>
                                      </p:to>
                                    </p:set>
                                    <p:anim calcmode="lin" valueType="num">
                                      <p:cBhvr additive="base">
                                        <p:cTn id="47" dur="500" fill="hold"/>
                                        <p:tgtEl>
                                          <p:spTgt spid="294924">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94924">
                                            <p:txEl>
                                              <p:pRg st="3" end="3"/>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4924">
                                            <p:txEl>
                                              <p:pRg st="4" end="4"/>
                                            </p:txEl>
                                          </p:spTgt>
                                        </p:tgtEl>
                                        <p:attrNameLst>
                                          <p:attrName>style.visibility</p:attrName>
                                        </p:attrNameLst>
                                      </p:cBhvr>
                                      <p:to>
                                        <p:strVal val="visible"/>
                                      </p:to>
                                    </p:set>
                                    <p:anim calcmode="lin" valueType="num">
                                      <p:cBhvr additive="base">
                                        <p:cTn id="51" dur="500" fill="hold"/>
                                        <p:tgtEl>
                                          <p:spTgt spid="294924">
                                            <p:txEl>
                                              <p:pRg st="4" end="4"/>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949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bldLvl="2" autoUpdateAnimBg="0"/>
      <p:bldP spid="294923" grpId="0" autoUpdateAnimBg="0" build="p"/>
      <p:bldP spid="294924"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Rectangle 20"/>
          <p:cNvSpPr>
            <a:spLocks noGrp="1" noChangeArrowheads="1"/>
          </p:cNvSpPr>
          <p:nvPr>
            <p:ph type="title" sz="quarter"/>
          </p:nvPr>
        </p:nvSpPr>
        <p:spPr>
          <a:xfrm>
            <a:off x="684213" y="404813"/>
            <a:ext cx="7959725" cy="373062"/>
          </a:xfrm>
        </p:spPr>
        <p:txBody>
          <a:bodyPr/>
          <a:lstStyle/>
          <a:p>
            <a:r>
              <a:rPr lang="en-US" altLang="zh-CN" i="0" dirty="0" smtClean="0">
                <a:latin typeface="Times New Roman" panose="02020603050405020304" pitchFamily="18" charset="0"/>
                <a:cs typeface="Times New Roman" panose="02020603050405020304" pitchFamily="18" charset="0"/>
              </a:rPr>
              <a:t>2</a:t>
            </a:r>
            <a:r>
              <a:rPr lang="zh-CN" altLang="en-US" i="0" dirty="0" smtClean="0">
                <a:latin typeface="Times New Roman" panose="02020603050405020304" pitchFamily="18" charset="0"/>
                <a:cs typeface="Times New Roman" panose="02020603050405020304" pitchFamily="18" charset="0"/>
              </a:rPr>
              <a:t>.</a:t>
            </a:r>
            <a:r>
              <a:rPr lang="en-US" altLang="zh-CN" i="0" dirty="0">
                <a:latin typeface="Times New Roman" panose="02020603050405020304" pitchFamily="18" charset="0"/>
                <a:cs typeface="Times New Roman" panose="02020603050405020304" pitchFamily="18" charset="0"/>
              </a:rPr>
              <a:t>2</a:t>
            </a:r>
            <a:r>
              <a:rPr lang="zh-CN" altLang="en-US" i="0" dirty="0" smtClean="0">
                <a:latin typeface="Times New Roman" panose="02020603050405020304" pitchFamily="18" charset="0"/>
                <a:cs typeface="Times New Roman" panose="02020603050405020304" pitchFamily="18" charset="0"/>
              </a:rPr>
              <a:t> </a:t>
            </a:r>
            <a:r>
              <a:rPr lang="en-US" altLang="zh-CN" i="0" dirty="0" smtClean="0">
                <a:latin typeface="Times New Roman" panose="02020603050405020304" pitchFamily="18" charset="0"/>
                <a:cs typeface="Times New Roman" panose="02020603050405020304" pitchFamily="18" charset="0"/>
              </a:rPr>
              <a:t>Cache</a:t>
            </a:r>
            <a:r>
              <a:rPr lang="zh-CN" altLang="en-US" i="0" dirty="0" smtClean="0">
                <a:latin typeface="Times New Roman" panose="02020603050405020304" pitchFamily="18" charset="0"/>
                <a:cs typeface="Times New Roman" panose="02020603050405020304" pitchFamily="18" charset="0"/>
              </a:rPr>
              <a:t>与主存之间的映射</a:t>
            </a:r>
            <a:r>
              <a:rPr lang="en-US" altLang="zh-CN" i="0" dirty="0" smtClean="0">
                <a:latin typeface="Times New Roman" panose="02020603050405020304" pitchFamily="18" charset="0"/>
                <a:cs typeface="Times New Roman" panose="02020603050405020304" pitchFamily="18" charset="0"/>
              </a:rPr>
              <a:t>—</a:t>
            </a:r>
            <a:r>
              <a:rPr lang="zh-CN" altLang="en-US" i="0" dirty="0" smtClean="0">
                <a:latin typeface="Times New Roman" panose="02020603050405020304" pitchFamily="18" charset="0"/>
                <a:cs typeface="Times New Roman" panose="02020603050405020304" pitchFamily="18" charset="0"/>
              </a:rPr>
              <a:t>直接相联</a:t>
            </a:r>
            <a:endParaRPr lang="zh-CN" altLang="en-US" i="0" dirty="0" smtClean="0">
              <a:latin typeface="Times New Roman" panose="02020603050405020304" pitchFamily="18" charset="0"/>
              <a:cs typeface="Times New Roman" panose="02020603050405020304" pitchFamily="18" charset="0"/>
            </a:endParaRPr>
          </a:p>
        </p:txBody>
      </p:sp>
      <p:graphicFrame>
        <p:nvGraphicFramePr>
          <p:cNvPr id="419844" name="Object 4"/>
          <p:cNvGraphicFramePr>
            <a:graphicFrameLocks noGrp="1" noChangeAspect="1"/>
          </p:cNvGraphicFramePr>
          <p:nvPr>
            <p:ph sz="quarter" idx="1"/>
          </p:nvPr>
        </p:nvGraphicFramePr>
        <p:xfrm>
          <a:off x="611560" y="719640"/>
          <a:ext cx="8784976" cy="2133296"/>
        </p:xfrm>
        <a:graphic>
          <a:graphicData uri="http://schemas.openxmlformats.org/presentationml/2006/ole">
            <mc:AlternateContent xmlns:mc="http://schemas.openxmlformats.org/markup-compatibility/2006">
              <mc:Choice xmlns:v="urn:schemas-microsoft-com:vml" Requires="v">
                <p:oleObj spid="_x0000_s20860" name="Visio" r:id="rId1" imgW="5058410" imgH="1232535" progId="Visio.Drawing.11">
                  <p:embed/>
                </p:oleObj>
              </mc:Choice>
              <mc:Fallback>
                <p:oleObj name="Visio" r:id="rId1" imgW="5058410" imgH="1232535" progId="Visio.Drawing.11">
                  <p:embed/>
                  <p:pic>
                    <p:nvPicPr>
                      <p:cNvPr id="0" name="图片 20859"/>
                      <p:cNvPicPr>
                        <a:picLocks noChangeAspect="1" noChangeArrowheads="1"/>
                      </p:cNvPicPr>
                      <p:nvPr/>
                    </p:nvPicPr>
                    <p:blipFill>
                      <a:blip r:embed="rId2"/>
                      <a:srcRect/>
                      <a:stretch>
                        <a:fillRect/>
                      </a:stretch>
                    </p:blipFill>
                    <p:spPr bwMode="auto">
                      <a:xfrm>
                        <a:off x="611560" y="719640"/>
                        <a:ext cx="8784976" cy="2133296"/>
                      </a:xfrm>
                      <a:prstGeom prst="rect">
                        <a:avLst/>
                      </a:prstGeom>
                      <a:noFill/>
                      <a:ln>
                        <a:noFill/>
                      </a:ln>
                      <a:effectLst/>
                    </p:spPr>
                  </p:pic>
                </p:oleObj>
              </mc:Fallback>
            </mc:AlternateContent>
          </a:graphicData>
        </a:graphic>
      </p:graphicFrame>
      <p:grpSp>
        <p:nvGrpSpPr>
          <p:cNvPr id="18" name="Group 29"/>
          <p:cNvGrpSpPr/>
          <p:nvPr/>
        </p:nvGrpSpPr>
        <p:grpSpPr bwMode="auto">
          <a:xfrm>
            <a:off x="1043608" y="2564904"/>
            <a:ext cx="7993063" cy="2598738"/>
            <a:chOff x="340" y="2432"/>
            <a:chExt cx="5035" cy="1637"/>
          </a:xfrm>
        </p:grpSpPr>
        <p:sp>
          <p:nvSpPr>
            <p:cNvPr id="19" name="Rectangle 27"/>
            <p:cNvSpPr>
              <a:spLocks noChangeArrowheads="1"/>
            </p:cNvSpPr>
            <p:nvPr/>
          </p:nvSpPr>
          <p:spPr bwMode="auto">
            <a:xfrm>
              <a:off x="340" y="2432"/>
              <a:ext cx="5035" cy="1633"/>
            </a:xfrm>
            <a:prstGeom prst="rect">
              <a:avLst/>
            </a:prstGeom>
            <a:solidFill>
              <a:srgbClr val="F9F9F9"/>
            </a:solidFill>
            <a:ln w="12700">
              <a:solidFill>
                <a:schemeClr val="tx1"/>
              </a:solidFill>
              <a:miter lim="800000"/>
            </a:ln>
          </p:spPr>
          <p:txBody>
            <a:bodyPr wrap="none" anchor="ctr"/>
            <a:lstStyle/>
            <a:p>
              <a:pPr algn="ctr" eaLnBrk="0" hangingPunct="0"/>
              <a:endParaRPr lang="zh-CN" altLang="en-US" sz="2800"/>
            </a:p>
          </p:txBody>
        </p:sp>
        <p:sp>
          <p:nvSpPr>
            <p:cNvPr id="20" name="Text Box 28"/>
            <p:cNvSpPr txBox="1">
              <a:spLocks noChangeArrowheads="1"/>
            </p:cNvSpPr>
            <p:nvPr/>
          </p:nvSpPr>
          <p:spPr bwMode="auto">
            <a:xfrm>
              <a:off x="340" y="3838"/>
              <a:ext cx="453" cy="231"/>
            </a:xfrm>
            <a:prstGeom prst="rect">
              <a:avLst/>
            </a:prstGeom>
            <a:noFill/>
            <a:ln w="12700">
              <a:noFill/>
              <a:miter lim="800000"/>
            </a:ln>
          </p:spPr>
          <p:txBody>
            <a:bodyPr>
              <a:spAutoFit/>
            </a:bodyPr>
            <a:lstStyle/>
            <a:p>
              <a:pPr algn="ctr" eaLnBrk="0" hangingPunct="0">
                <a:spcBef>
                  <a:spcPct val="50000"/>
                </a:spcBef>
              </a:pPr>
              <a:r>
                <a:rPr lang="zh-CN" altLang="en-US" sz="1800" b="1">
                  <a:solidFill>
                    <a:schemeClr val="accent2"/>
                  </a:solidFill>
                </a:rPr>
                <a:t>主存</a:t>
              </a:r>
              <a:endParaRPr lang="zh-CN" altLang="en-US" sz="1800" b="1">
                <a:solidFill>
                  <a:schemeClr val="accent2"/>
                </a:solidFill>
              </a:endParaRPr>
            </a:p>
          </p:txBody>
        </p:sp>
      </p:grpSp>
      <p:graphicFrame>
        <p:nvGraphicFramePr>
          <p:cNvPr id="21" name="Object 13"/>
          <p:cNvGraphicFramePr>
            <a:graphicFrameLocks noGrp="1" noChangeAspect="1"/>
          </p:cNvGraphicFramePr>
          <p:nvPr>
            <p:ph sz="quarter" idx="2"/>
          </p:nvPr>
        </p:nvGraphicFramePr>
        <p:xfrm>
          <a:off x="1475408" y="2753817"/>
          <a:ext cx="1584325" cy="590550"/>
        </p:xfrm>
        <a:graphic>
          <a:graphicData uri="http://schemas.openxmlformats.org/presentationml/2006/ole">
            <mc:AlternateContent xmlns:mc="http://schemas.openxmlformats.org/markup-compatibility/2006">
              <mc:Choice xmlns:v="urn:schemas-microsoft-com:vml" Requires="v">
                <p:oleObj spid="_x0000_s20861" name="Visio" r:id="rId3" imgW="1185545" imgH="496570" progId="Visio.Drawing.11">
                  <p:embed/>
                </p:oleObj>
              </mc:Choice>
              <mc:Fallback>
                <p:oleObj name="Visio" r:id="rId3" imgW="1185545" imgH="496570" progId="Visio.Drawing.11">
                  <p:embed/>
                  <p:pic>
                    <p:nvPicPr>
                      <p:cNvPr id="0" name="图片 208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408" y="2753817"/>
                        <a:ext cx="1584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6"/>
          <p:cNvGraphicFramePr>
            <a:graphicFrameLocks noGrp="1" noChangeAspect="1"/>
          </p:cNvGraphicFramePr>
          <p:nvPr>
            <p:ph sz="quarter" idx="3"/>
          </p:nvPr>
        </p:nvGraphicFramePr>
        <p:xfrm>
          <a:off x="3204196" y="2709367"/>
          <a:ext cx="1584325" cy="657225"/>
        </p:xfrm>
        <a:graphic>
          <a:graphicData uri="http://schemas.openxmlformats.org/presentationml/2006/ole">
            <mc:AlternateContent xmlns:mc="http://schemas.openxmlformats.org/markup-compatibility/2006">
              <mc:Choice xmlns:v="urn:schemas-microsoft-com:vml" Requires="v">
                <p:oleObj spid="_x0000_s20862" name="Visio" r:id="rId5" imgW="1185545" imgH="496570" progId="Visio.Drawing.11">
                  <p:embed/>
                </p:oleObj>
              </mc:Choice>
              <mc:Fallback>
                <p:oleObj name="Visio" r:id="rId5" imgW="1185545" imgH="496570" progId="Visio.Drawing.11">
                  <p:embed/>
                  <p:pic>
                    <p:nvPicPr>
                      <p:cNvPr id="0" name="图片 208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4196" y="2709367"/>
                        <a:ext cx="15843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9"/>
          <p:cNvGraphicFramePr>
            <a:graphicFrameLocks noGrp="1" noChangeAspect="1"/>
          </p:cNvGraphicFramePr>
          <p:nvPr>
            <p:ph sz="quarter" idx="4"/>
          </p:nvPr>
        </p:nvGraphicFramePr>
        <p:xfrm>
          <a:off x="5004421" y="2709367"/>
          <a:ext cx="1512887" cy="627062"/>
        </p:xfrm>
        <a:graphic>
          <a:graphicData uri="http://schemas.openxmlformats.org/presentationml/2006/ole">
            <mc:AlternateContent xmlns:mc="http://schemas.openxmlformats.org/markup-compatibility/2006">
              <mc:Choice xmlns:v="urn:schemas-microsoft-com:vml" Requires="v">
                <p:oleObj spid="_x0000_s20863" name="Visio" r:id="rId7" imgW="1185545" imgH="496570" progId="Visio.Drawing.11">
                  <p:embed/>
                </p:oleObj>
              </mc:Choice>
              <mc:Fallback>
                <p:oleObj name="Visio" r:id="rId7" imgW="1185545" imgH="496570" progId="Visio.Drawing.11">
                  <p:embed/>
                  <p:pic>
                    <p:nvPicPr>
                      <p:cNvPr id="0" name="图片 208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421" y="2709367"/>
                        <a:ext cx="151288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2"/>
          <p:cNvGraphicFramePr>
            <a:graphicFrameLocks noChangeAspect="1"/>
          </p:cNvGraphicFramePr>
          <p:nvPr/>
        </p:nvGraphicFramePr>
        <p:xfrm>
          <a:off x="6731621" y="2709367"/>
          <a:ext cx="2016125" cy="635000"/>
        </p:xfrm>
        <a:graphic>
          <a:graphicData uri="http://schemas.openxmlformats.org/presentationml/2006/ole">
            <mc:AlternateContent xmlns:mc="http://schemas.openxmlformats.org/markup-compatibility/2006">
              <mc:Choice xmlns:v="urn:schemas-microsoft-com:vml" Requires="v">
                <p:oleObj spid="_x0000_s20864" name="Visio" r:id="rId9" imgW="1557655" imgH="496570" progId="Visio.Drawing.11">
                  <p:embed/>
                </p:oleObj>
              </mc:Choice>
              <mc:Fallback>
                <p:oleObj name="Visio" r:id="rId9" imgW="1557655" imgH="496570" progId="Visio.Drawing.11">
                  <p:embed/>
                  <p:pic>
                    <p:nvPicPr>
                      <p:cNvPr id="0" name="图片 208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1621" y="2709367"/>
                        <a:ext cx="201612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3"/>
          <p:cNvGraphicFramePr>
            <a:graphicFrameLocks noChangeAspect="1"/>
          </p:cNvGraphicFramePr>
          <p:nvPr/>
        </p:nvGraphicFramePr>
        <p:xfrm>
          <a:off x="1475408" y="3357067"/>
          <a:ext cx="1584325" cy="627062"/>
        </p:xfrm>
        <a:graphic>
          <a:graphicData uri="http://schemas.openxmlformats.org/presentationml/2006/ole">
            <mc:AlternateContent xmlns:mc="http://schemas.openxmlformats.org/markup-compatibility/2006">
              <mc:Choice xmlns:v="urn:schemas-microsoft-com:vml" Requires="v">
                <p:oleObj spid="_x0000_s20865" name="Visio" r:id="rId11" imgW="1185545" imgH="496570" progId="Visio.Drawing.11">
                  <p:embed/>
                </p:oleObj>
              </mc:Choice>
              <mc:Fallback>
                <p:oleObj name="Visio" r:id="rId11" imgW="1185545" imgH="496570" progId="Visio.Drawing.11">
                  <p:embed/>
                  <p:pic>
                    <p:nvPicPr>
                      <p:cNvPr id="0" name="图片 208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408" y="3357067"/>
                        <a:ext cx="1584325"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4"/>
          <p:cNvGraphicFramePr>
            <a:graphicFrameLocks noChangeAspect="1"/>
          </p:cNvGraphicFramePr>
          <p:nvPr/>
        </p:nvGraphicFramePr>
        <p:xfrm>
          <a:off x="3204196" y="3357067"/>
          <a:ext cx="1584325" cy="657225"/>
        </p:xfrm>
        <a:graphic>
          <a:graphicData uri="http://schemas.openxmlformats.org/presentationml/2006/ole">
            <mc:AlternateContent xmlns:mc="http://schemas.openxmlformats.org/markup-compatibility/2006">
              <mc:Choice xmlns:v="urn:schemas-microsoft-com:vml" Requires="v">
                <p:oleObj spid="_x0000_s20866" name="Visio" r:id="rId13" imgW="1185545" imgH="496570" progId="Visio.Drawing.11">
                  <p:embed/>
                </p:oleObj>
              </mc:Choice>
              <mc:Fallback>
                <p:oleObj name="Visio" r:id="rId13" imgW="1185545" imgH="496570" progId="Visio.Drawing.11">
                  <p:embed/>
                  <p:pic>
                    <p:nvPicPr>
                      <p:cNvPr id="0" name="图片 208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4196" y="3357067"/>
                        <a:ext cx="15843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25"/>
          <p:cNvGraphicFramePr>
            <a:graphicFrameLocks noChangeAspect="1"/>
          </p:cNvGraphicFramePr>
          <p:nvPr/>
        </p:nvGraphicFramePr>
        <p:xfrm>
          <a:off x="5004421" y="3357067"/>
          <a:ext cx="1511300" cy="627062"/>
        </p:xfrm>
        <a:graphic>
          <a:graphicData uri="http://schemas.openxmlformats.org/presentationml/2006/ole">
            <mc:AlternateContent xmlns:mc="http://schemas.openxmlformats.org/markup-compatibility/2006">
              <mc:Choice xmlns:v="urn:schemas-microsoft-com:vml" Requires="v">
                <p:oleObj spid="_x0000_s20867" name="Visio" r:id="rId15" imgW="1185545" imgH="496570" progId="Visio.Drawing.11">
                  <p:embed/>
                </p:oleObj>
              </mc:Choice>
              <mc:Fallback>
                <p:oleObj name="Visio" r:id="rId15" imgW="1185545" imgH="496570" progId="Visio.Drawing.11">
                  <p:embed/>
                  <p:pic>
                    <p:nvPicPr>
                      <p:cNvPr id="0" name="图片 208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4421" y="3357067"/>
                        <a:ext cx="15113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26"/>
          <p:cNvGraphicFramePr>
            <a:graphicFrameLocks noChangeAspect="1"/>
          </p:cNvGraphicFramePr>
          <p:nvPr/>
        </p:nvGraphicFramePr>
        <p:xfrm>
          <a:off x="6660183" y="3357067"/>
          <a:ext cx="2087563" cy="657225"/>
        </p:xfrm>
        <a:graphic>
          <a:graphicData uri="http://schemas.openxmlformats.org/presentationml/2006/ole">
            <mc:AlternateContent xmlns:mc="http://schemas.openxmlformats.org/markup-compatibility/2006">
              <mc:Choice xmlns:v="urn:schemas-microsoft-com:vml" Requires="v">
                <p:oleObj spid="_x0000_s20868" name="Visio" r:id="rId17" imgW="1557655" imgH="496570" progId="Visio.Drawing.11">
                  <p:embed/>
                </p:oleObj>
              </mc:Choice>
              <mc:Fallback>
                <p:oleObj name="Visio" r:id="rId17" imgW="1557655" imgH="496570" progId="Visio.Drawing.11">
                  <p:embed/>
                  <p:pic>
                    <p:nvPicPr>
                      <p:cNvPr id="0" name="图片 208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60183" y="3357067"/>
                        <a:ext cx="2087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文本框 5"/>
          <p:cNvSpPr txBox="1"/>
          <p:nvPr/>
        </p:nvSpPr>
        <p:spPr>
          <a:xfrm>
            <a:off x="539552" y="2852936"/>
            <a:ext cx="504056" cy="338554"/>
          </a:xfrm>
          <a:prstGeom prst="rect">
            <a:avLst/>
          </a:prstGeom>
          <a:noFill/>
        </p:spPr>
        <p:txBody>
          <a:bodyPr wrap="square" rtlCol="0">
            <a:spAutoFit/>
          </a:bodyPr>
          <a:lstStyle/>
          <a:p>
            <a:r>
              <a:rPr lang="en-US" altLang="zh-CN" sz="1600" b="1" dirty="0"/>
              <a:t>0</a:t>
            </a:r>
            <a:r>
              <a:rPr lang="zh-CN" altLang="en-US" sz="1600" b="1" dirty="0" smtClean="0"/>
              <a:t>区</a:t>
            </a:r>
            <a:endParaRPr lang="zh-CN" altLang="en-US" sz="1600" b="1" dirty="0"/>
          </a:p>
        </p:txBody>
      </p:sp>
      <p:sp>
        <p:nvSpPr>
          <p:cNvPr id="30" name="文本框 29"/>
          <p:cNvSpPr txBox="1"/>
          <p:nvPr/>
        </p:nvSpPr>
        <p:spPr>
          <a:xfrm>
            <a:off x="539552" y="3501008"/>
            <a:ext cx="504056" cy="338554"/>
          </a:xfrm>
          <a:prstGeom prst="rect">
            <a:avLst/>
          </a:prstGeom>
          <a:noFill/>
        </p:spPr>
        <p:txBody>
          <a:bodyPr wrap="square" rtlCol="0">
            <a:spAutoFit/>
          </a:bodyPr>
          <a:lstStyle/>
          <a:p>
            <a:r>
              <a:rPr lang="en-US" altLang="zh-CN" sz="1600" b="1" dirty="0" smtClean="0"/>
              <a:t>1</a:t>
            </a:r>
            <a:r>
              <a:rPr lang="zh-CN" altLang="en-US" sz="1600" b="1" dirty="0" smtClean="0"/>
              <a:t>区</a:t>
            </a:r>
            <a:endParaRPr lang="zh-CN" altLang="en-US" sz="1600" b="1" dirty="0"/>
          </a:p>
        </p:txBody>
      </p:sp>
      <p:sp>
        <p:nvSpPr>
          <p:cNvPr id="7" name="文本框 6"/>
          <p:cNvSpPr txBox="1"/>
          <p:nvPr/>
        </p:nvSpPr>
        <p:spPr>
          <a:xfrm>
            <a:off x="975769" y="1268760"/>
            <a:ext cx="1507999" cy="369332"/>
          </a:xfrm>
          <a:prstGeom prst="rect">
            <a:avLst/>
          </a:prstGeom>
          <a:noFill/>
        </p:spPr>
        <p:txBody>
          <a:bodyPr wrap="square" rtlCol="0">
            <a:spAutoFit/>
          </a:bodyPr>
          <a:lstStyle/>
          <a:p>
            <a:pPr algn="r"/>
            <a:r>
              <a:rPr lang="zh-CN" altLang="en-US" sz="1800" b="1" dirty="0"/>
              <a:t>区</a:t>
            </a:r>
            <a:r>
              <a:rPr lang="zh-CN" altLang="en-US" sz="1800" b="1" dirty="0" smtClean="0"/>
              <a:t>内编号</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44"/>
                                        </p:tgtEl>
                                        <p:attrNameLst>
                                          <p:attrName>style.visibility</p:attrName>
                                        </p:attrNameLst>
                                      </p:cBhvr>
                                      <p:to>
                                        <p:strVal val="visible"/>
                                      </p:to>
                                    </p:set>
                                    <p:animEffect transition="in" filter="blinds(horizontal)">
                                      <p:cBhvr>
                                        <p:cTn id="7" dur="500"/>
                                        <p:tgtEl>
                                          <p:spTgt spid="4198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1+#ppt_w/2"/>
                                          </p:val>
                                        </p:tav>
                                        <p:tav tm="100000">
                                          <p:val>
                                            <p:strVal val="#ppt_x"/>
                                          </p:val>
                                        </p:tav>
                                      </p:tavLst>
                                    </p:anim>
                                    <p:anim calcmode="lin" valueType="num">
                                      <p:cBhvr additive="base">
                                        <p:cTn id="3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1+#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1+#ppt_w/2"/>
                                          </p:val>
                                        </p:tav>
                                        <p:tav tm="100000">
                                          <p:val>
                                            <p:strVal val="#ppt_x"/>
                                          </p:val>
                                        </p:tav>
                                      </p:tavLst>
                                    </p:anim>
                                    <p:anim calcmode="lin" valueType="num">
                                      <p:cBhvr additive="base">
                                        <p:cTn id="4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1+#ppt_w/2"/>
                                          </p:val>
                                        </p:tav>
                                        <p:tav tm="100000">
                                          <p:val>
                                            <p:strVal val="#ppt_x"/>
                                          </p:val>
                                        </p:tav>
                                      </p:tavLst>
                                    </p:anim>
                                    <p:anim calcmode="lin" valueType="num">
                                      <p:cBhvr additive="base">
                                        <p:cTn id="5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1+#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11188" y="404813"/>
            <a:ext cx="8032750" cy="381000"/>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直接相联</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7170" name="Object 13"/>
          <p:cNvGraphicFramePr>
            <a:graphicFrameLocks noGrp="1" noChangeAspect="1"/>
          </p:cNvGraphicFramePr>
          <p:nvPr>
            <p:ph idx="1"/>
          </p:nvPr>
        </p:nvGraphicFramePr>
        <p:xfrm>
          <a:off x="1117439" y="908720"/>
          <a:ext cx="7020247" cy="5540959"/>
        </p:xfrm>
        <a:graphic>
          <a:graphicData uri="http://schemas.openxmlformats.org/presentationml/2006/ole">
            <mc:AlternateContent xmlns:mc="http://schemas.openxmlformats.org/markup-compatibility/2006">
              <mc:Choice xmlns:v="urn:schemas-microsoft-com:vml" Requires="v">
                <p:oleObj spid="_x0000_s21546" name="Visio" r:id="rId1" imgW="5069840" imgH="3999230" progId="Visio.Drawing.11">
                  <p:embed/>
                </p:oleObj>
              </mc:Choice>
              <mc:Fallback>
                <p:oleObj name="Visio" r:id="rId1" imgW="5069840" imgH="3999230" progId="Visio.Drawing.11">
                  <p:embed/>
                  <p:pic>
                    <p:nvPicPr>
                      <p:cNvPr id="0" name="图片 21545"/>
                      <p:cNvPicPr>
                        <a:picLocks noChangeAspect="1" noChangeArrowheads="1"/>
                      </p:cNvPicPr>
                      <p:nvPr/>
                    </p:nvPicPr>
                    <p:blipFill>
                      <a:blip r:embed="rId2"/>
                      <a:srcRect/>
                      <a:stretch>
                        <a:fillRect/>
                      </a:stretch>
                    </p:blipFill>
                    <p:spPr bwMode="auto">
                      <a:xfrm>
                        <a:off x="1117439" y="908720"/>
                        <a:ext cx="7020247" cy="5540959"/>
                      </a:xfrm>
                      <a:prstGeom prst="rect">
                        <a:avLst/>
                      </a:prstGeom>
                      <a:noFill/>
                    </p:spPr>
                  </p:pic>
                </p:oleObj>
              </mc:Fallback>
            </mc:AlternateContent>
          </a:graphicData>
        </a:graphic>
      </p:graphicFrame>
      <p:sp>
        <p:nvSpPr>
          <p:cNvPr id="6" name="文本框 5"/>
          <p:cNvSpPr txBox="1"/>
          <p:nvPr/>
        </p:nvSpPr>
        <p:spPr>
          <a:xfrm>
            <a:off x="899592" y="3162454"/>
            <a:ext cx="504056" cy="338554"/>
          </a:xfrm>
          <a:prstGeom prst="rect">
            <a:avLst/>
          </a:prstGeom>
          <a:noFill/>
        </p:spPr>
        <p:txBody>
          <a:bodyPr wrap="square" rtlCol="0">
            <a:spAutoFit/>
          </a:bodyPr>
          <a:lstStyle/>
          <a:p>
            <a:r>
              <a:rPr lang="en-US" altLang="zh-CN" sz="1600" b="1" dirty="0"/>
              <a:t>0</a:t>
            </a:r>
            <a:r>
              <a:rPr lang="zh-CN" altLang="en-US" sz="1600" b="1" dirty="0" smtClean="0"/>
              <a:t>区</a:t>
            </a:r>
            <a:endParaRPr lang="zh-CN" altLang="en-US" sz="1600" b="1" dirty="0"/>
          </a:p>
        </p:txBody>
      </p:sp>
      <p:sp>
        <p:nvSpPr>
          <p:cNvPr id="7" name="文本框 6"/>
          <p:cNvSpPr txBox="1"/>
          <p:nvPr/>
        </p:nvSpPr>
        <p:spPr>
          <a:xfrm>
            <a:off x="899592" y="3738518"/>
            <a:ext cx="504056" cy="338554"/>
          </a:xfrm>
          <a:prstGeom prst="rect">
            <a:avLst/>
          </a:prstGeom>
          <a:noFill/>
        </p:spPr>
        <p:txBody>
          <a:bodyPr wrap="square" rtlCol="0">
            <a:spAutoFit/>
          </a:bodyPr>
          <a:lstStyle/>
          <a:p>
            <a:r>
              <a:rPr lang="en-US" altLang="zh-CN" sz="1600" b="1" dirty="0" smtClean="0"/>
              <a:t>1</a:t>
            </a:r>
            <a:r>
              <a:rPr lang="zh-CN" altLang="en-US" sz="1600" b="1" dirty="0" smtClean="0"/>
              <a:t>区</a:t>
            </a:r>
            <a:endParaRPr lang="zh-CN" altLang="en-US" sz="1600" b="1" dirty="0"/>
          </a:p>
        </p:txBody>
      </p:sp>
      <p:sp>
        <p:nvSpPr>
          <p:cNvPr id="8" name="文本框 7"/>
          <p:cNvSpPr txBox="1"/>
          <p:nvPr/>
        </p:nvSpPr>
        <p:spPr>
          <a:xfrm>
            <a:off x="827584" y="5466710"/>
            <a:ext cx="648072" cy="338554"/>
          </a:xfrm>
          <a:prstGeom prst="rect">
            <a:avLst/>
          </a:prstGeom>
          <a:noFill/>
        </p:spPr>
        <p:txBody>
          <a:bodyPr wrap="square" rtlCol="0">
            <a:spAutoFit/>
          </a:bodyPr>
          <a:lstStyle/>
          <a:p>
            <a:r>
              <a:rPr lang="en-US" altLang="zh-CN" sz="1600" b="1" dirty="0" smtClean="0"/>
              <a:t>FF</a:t>
            </a:r>
            <a:r>
              <a:rPr lang="zh-CN" altLang="en-US" sz="1600" b="1" dirty="0" smtClean="0"/>
              <a:t>区</a:t>
            </a:r>
            <a:endParaRPr lang="zh-CN" altLang="en-US" sz="1600" b="1" dirty="0"/>
          </a:p>
        </p:txBody>
      </p:sp>
      <p:sp>
        <p:nvSpPr>
          <p:cNvPr id="9" name="文本框 8"/>
          <p:cNvSpPr txBox="1"/>
          <p:nvPr/>
        </p:nvSpPr>
        <p:spPr>
          <a:xfrm>
            <a:off x="899592" y="4242574"/>
            <a:ext cx="504056" cy="338554"/>
          </a:xfrm>
          <a:prstGeom prst="rect">
            <a:avLst/>
          </a:prstGeom>
          <a:noFill/>
        </p:spPr>
        <p:txBody>
          <a:bodyPr wrap="square" rtlCol="0">
            <a:spAutoFit/>
          </a:bodyPr>
          <a:lstStyle/>
          <a:p>
            <a:r>
              <a:rPr lang="en-US" altLang="zh-CN" sz="1600" b="1" dirty="0"/>
              <a:t>2</a:t>
            </a:r>
            <a:r>
              <a:rPr lang="zh-CN" altLang="en-US" sz="1600" b="1" dirty="0" smtClean="0"/>
              <a:t>区</a:t>
            </a:r>
            <a:endParaRPr lang="zh-CN" altLang="en-US" sz="1600" b="1" dirty="0"/>
          </a:p>
        </p:txBody>
      </p:sp>
      <p:sp>
        <p:nvSpPr>
          <p:cNvPr id="10" name="文本框 9"/>
          <p:cNvSpPr txBox="1"/>
          <p:nvPr/>
        </p:nvSpPr>
        <p:spPr>
          <a:xfrm>
            <a:off x="899592" y="4725144"/>
            <a:ext cx="504056" cy="338554"/>
          </a:xfrm>
          <a:prstGeom prst="rect">
            <a:avLst/>
          </a:prstGeom>
          <a:noFill/>
        </p:spPr>
        <p:txBody>
          <a:bodyPr wrap="square" rtlCol="0">
            <a:spAutoFit/>
          </a:bodyPr>
          <a:lstStyle/>
          <a:p>
            <a:r>
              <a:rPr lang="en-US" altLang="zh-CN" sz="1600" b="1" dirty="0"/>
              <a:t>3</a:t>
            </a:r>
            <a:r>
              <a:rPr lang="zh-CN" altLang="en-US" sz="1600" b="1" dirty="0" smtClean="0"/>
              <a:t>区</a:t>
            </a:r>
            <a:endParaRPr lang="zh-CN" altLang="en-US" sz="1600" b="1" dirty="0"/>
          </a:p>
        </p:txBody>
      </p:sp>
      <p:sp>
        <p:nvSpPr>
          <p:cNvPr id="4" name="文本框 3"/>
          <p:cNvSpPr txBox="1"/>
          <p:nvPr/>
        </p:nvSpPr>
        <p:spPr>
          <a:xfrm>
            <a:off x="1034316" y="5063698"/>
            <a:ext cx="369332" cy="403012"/>
          </a:xfrm>
          <a:prstGeom prst="rect">
            <a:avLst/>
          </a:prstGeom>
          <a:noFill/>
        </p:spPr>
        <p:txBody>
          <a:bodyPr vert="eaVert" wrap="square" rtlCol="0">
            <a:spAutoFit/>
          </a:bodyPr>
          <a:lstStyle/>
          <a:p>
            <a:pPr algn="r"/>
            <a:r>
              <a:rPr lang="en-US" altLang="zh-CN" sz="1200" dirty="0" smtClean="0"/>
              <a:t>……</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11188" y="404664"/>
            <a:ext cx="6746875" cy="37306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直接</a:t>
            </a:r>
            <a:r>
              <a:rPr lang="zh-CN" altLang="en-US" dirty="0">
                <a:latin typeface="Times New Roman" panose="02020603050405020304" pitchFamily="18" charset="0"/>
                <a:cs typeface="Times New Roman" panose="02020603050405020304" pitchFamily="18" charset="0"/>
              </a:rPr>
              <a:t>映射</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293894" name="Object 6"/>
          <p:cNvGraphicFramePr>
            <a:graphicFrameLocks noChangeAspect="1"/>
          </p:cNvGraphicFramePr>
          <p:nvPr/>
        </p:nvGraphicFramePr>
        <p:xfrm>
          <a:off x="2513485" y="908720"/>
          <a:ext cx="6378995" cy="5591522"/>
        </p:xfrm>
        <a:graphic>
          <a:graphicData uri="http://schemas.openxmlformats.org/presentationml/2006/ole">
            <mc:AlternateContent xmlns:mc="http://schemas.openxmlformats.org/markup-compatibility/2006">
              <mc:Choice xmlns:v="urn:schemas-microsoft-com:vml" Requires="v">
                <p:oleObj spid="_x0000_s19500" name="Visio" r:id="rId1" imgW="6921500" imgH="6197600" progId="Visio.Drawing.11">
                  <p:embed/>
                </p:oleObj>
              </mc:Choice>
              <mc:Fallback>
                <p:oleObj name="Visio" r:id="rId1" imgW="6921500" imgH="6197600" progId="Visio.Drawing.11">
                  <p:embed/>
                  <p:pic>
                    <p:nvPicPr>
                      <p:cNvPr id="0" name="图片 19499"/>
                      <p:cNvPicPr>
                        <a:picLocks noChangeAspect="1" noChangeArrowheads="1"/>
                      </p:cNvPicPr>
                      <p:nvPr/>
                    </p:nvPicPr>
                    <p:blipFill>
                      <a:blip r:embed="rId2"/>
                      <a:srcRect/>
                      <a:stretch>
                        <a:fillRect/>
                      </a:stretch>
                    </p:blipFill>
                    <p:spPr bwMode="auto">
                      <a:xfrm>
                        <a:off x="2513485" y="908720"/>
                        <a:ext cx="6378995" cy="5591522"/>
                      </a:xfrm>
                      <a:prstGeom prst="rect">
                        <a:avLst/>
                      </a:prstGeom>
                      <a:noFill/>
                      <a:ln>
                        <a:noFill/>
                      </a:ln>
                      <a:effectLst/>
                    </p:spPr>
                  </p:pic>
                </p:oleObj>
              </mc:Fallback>
            </mc:AlternateContent>
          </a:graphicData>
        </a:graphic>
      </p:graphicFrame>
      <p:sp>
        <p:nvSpPr>
          <p:cNvPr id="6" name="Rectangle 13"/>
          <p:cNvSpPr>
            <a:spLocks noChangeArrowheads="1"/>
          </p:cNvSpPr>
          <p:nvPr/>
        </p:nvSpPr>
        <p:spPr bwMode="auto">
          <a:xfrm>
            <a:off x="179512" y="1340768"/>
            <a:ext cx="2304256" cy="2169825"/>
          </a:xfrm>
          <a:prstGeom prst="rect">
            <a:avLst/>
          </a:prstGeom>
          <a:noFill/>
          <a:ln w="12700">
            <a:noFill/>
            <a:miter lim="800000"/>
          </a:ln>
        </p:spPr>
        <p:txBody>
          <a:bodyPr wrap="square">
            <a:spAutoFit/>
          </a:bodyPr>
          <a:lstStyle/>
          <a:p>
            <a:pPr eaLnBrk="0" hangingPunct="0">
              <a:lnSpc>
                <a:spcPct val="150000"/>
              </a:lnSpc>
            </a:pPr>
            <a:r>
              <a:rPr lang="zh-CN" altLang="en-US" sz="1800" b="1" dirty="0" smtClean="0">
                <a:solidFill>
                  <a:srgbClr val="0000FF"/>
                </a:solidFill>
              </a:rPr>
              <a:t>直接映射</a:t>
            </a:r>
            <a:r>
              <a:rPr lang="en-US" altLang="zh-CN" sz="1800" b="1" dirty="0" smtClean="0">
                <a:solidFill>
                  <a:srgbClr val="0000FF"/>
                </a:solidFill>
              </a:rPr>
              <a:t>Cache</a:t>
            </a:r>
            <a:r>
              <a:rPr lang="zh-CN" altLang="en-US" sz="1800" b="1" dirty="0" smtClean="0">
                <a:solidFill>
                  <a:srgbClr val="0000FF"/>
                </a:solidFill>
              </a:rPr>
              <a:t>组织</a:t>
            </a:r>
            <a:endParaRPr lang="en-US" altLang="zh-CN" sz="1800" b="1" dirty="0" smtClean="0">
              <a:solidFill>
                <a:srgbClr val="0000FF"/>
              </a:solidFill>
            </a:endParaRPr>
          </a:p>
          <a:p>
            <a:pPr marL="285750" indent="-285750" eaLnBrk="0" hangingPunct="0">
              <a:lnSpc>
                <a:spcPct val="150000"/>
              </a:lnSpc>
              <a:buFont typeface="Wingdings" panose="05000000000000000000" pitchFamily="2" charset="2"/>
              <a:buChar char="Ø"/>
            </a:pPr>
            <a:r>
              <a:rPr lang="zh-CN" altLang="en-US" sz="1800" b="1" dirty="0" smtClean="0">
                <a:solidFill>
                  <a:srgbClr val="0000FF"/>
                </a:solidFill>
              </a:rPr>
              <a:t>只需与一个</a:t>
            </a:r>
            <a:r>
              <a:rPr lang="en-US" altLang="zh-CN" sz="1800" b="1" dirty="0" smtClean="0">
                <a:solidFill>
                  <a:srgbClr val="0000FF"/>
                </a:solidFill>
              </a:rPr>
              <a:t>Tag</a:t>
            </a:r>
            <a:r>
              <a:rPr lang="zh-CN" altLang="en-US" sz="1800" b="1" dirty="0" smtClean="0">
                <a:solidFill>
                  <a:srgbClr val="0000FF"/>
                </a:solidFill>
              </a:rPr>
              <a:t>进行比较。</a:t>
            </a:r>
            <a:endParaRPr lang="en-US" altLang="zh-CN" sz="1800" b="1" dirty="0" smtClean="0">
              <a:solidFill>
                <a:srgbClr val="0000FF"/>
              </a:solidFill>
            </a:endParaRPr>
          </a:p>
          <a:p>
            <a:pPr marL="285750" indent="-285750" eaLnBrk="0" hangingPunct="0">
              <a:lnSpc>
                <a:spcPct val="150000"/>
              </a:lnSpc>
              <a:buFont typeface="Wingdings" panose="05000000000000000000" pitchFamily="2" charset="2"/>
              <a:buChar char="Ø"/>
            </a:pPr>
            <a:r>
              <a:rPr lang="zh-CN" altLang="en-US" sz="1800" b="1" dirty="0">
                <a:solidFill>
                  <a:srgbClr val="0000FF"/>
                </a:solidFill>
              </a:rPr>
              <a:t>也</a:t>
            </a:r>
            <a:r>
              <a:rPr lang="zh-CN" altLang="en-US" sz="1800" b="1" dirty="0" smtClean="0">
                <a:solidFill>
                  <a:srgbClr val="0000FF"/>
                </a:solidFill>
              </a:rPr>
              <a:t>是一路组相联的一个特例</a:t>
            </a:r>
            <a:endParaRPr lang="en-US" altLang="zh-CN" sz="1800" b="1" dirty="0" smtClean="0">
              <a:solidFill>
                <a:srgbClr val="0000FF"/>
              </a:solidFill>
            </a:endParaRPr>
          </a:p>
        </p:txBody>
      </p:sp>
      <p:sp>
        <p:nvSpPr>
          <p:cNvPr id="2" name="TextBox 1"/>
          <p:cNvSpPr txBox="1"/>
          <p:nvPr/>
        </p:nvSpPr>
        <p:spPr>
          <a:xfrm>
            <a:off x="3923928" y="5877272"/>
            <a:ext cx="2016224" cy="461665"/>
          </a:xfrm>
          <a:prstGeom prst="rect">
            <a:avLst/>
          </a:prstGeom>
          <a:noFill/>
        </p:spPr>
        <p:txBody>
          <a:bodyPr wrap="square" rtlCol="0">
            <a:spAutoFit/>
          </a:bodyPr>
          <a:lstStyle/>
          <a:p>
            <a:r>
              <a:rPr lang="zh-CN" altLang="en-US" dirty="0" smtClean="0"/>
              <a:t>假设</a:t>
            </a:r>
            <a:r>
              <a:rPr lang="en-US" altLang="zh-CN" dirty="0" smtClean="0"/>
              <a:t>index=1</a:t>
            </a:r>
            <a:endParaRPr lang="zh-CN" altLang="en-US" dirty="0"/>
          </a:p>
        </p:txBody>
      </p:sp>
      <p:sp>
        <p:nvSpPr>
          <p:cNvPr id="3" name="TextBox 2"/>
          <p:cNvSpPr txBox="1"/>
          <p:nvPr/>
        </p:nvSpPr>
        <p:spPr>
          <a:xfrm>
            <a:off x="3707904" y="1412776"/>
            <a:ext cx="360040" cy="461665"/>
          </a:xfrm>
          <a:prstGeom prst="rect">
            <a:avLst/>
          </a:prstGeom>
          <a:noFill/>
        </p:spPr>
        <p:txBody>
          <a:bodyPr wrap="square" rtlCol="0">
            <a:spAutoFit/>
          </a:bodyPr>
          <a:lstStyle/>
          <a:p>
            <a:r>
              <a:rPr lang="en-US" altLang="zh-CN" dirty="0" smtClean="0"/>
              <a:t>1</a:t>
            </a:r>
            <a:endParaRPr lang="zh-CN" altLang="en-US" dirty="0"/>
          </a:p>
        </p:txBody>
      </p:sp>
      <p:sp>
        <p:nvSpPr>
          <p:cNvPr id="7" name="TextBox 6"/>
          <p:cNvSpPr txBox="1"/>
          <p:nvPr/>
        </p:nvSpPr>
        <p:spPr>
          <a:xfrm>
            <a:off x="2987824" y="3068960"/>
            <a:ext cx="360040" cy="461665"/>
          </a:xfrm>
          <a:prstGeom prst="rect">
            <a:avLst/>
          </a:prstGeom>
          <a:noFill/>
        </p:spPr>
        <p:txBody>
          <a:bodyPr wrap="square" rtlCol="0">
            <a:spAutoFit/>
          </a:bodyPr>
          <a:lstStyle/>
          <a:p>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11188" y="404664"/>
            <a:ext cx="6746875" cy="37306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直接</a:t>
            </a:r>
            <a:r>
              <a:rPr lang="zh-CN" altLang="en-US" dirty="0">
                <a:latin typeface="Times New Roman" panose="02020603050405020304" pitchFamily="18" charset="0"/>
                <a:cs typeface="Times New Roman" panose="02020603050405020304" pitchFamily="18" charset="0"/>
              </a:rPr>
              <a:t>映射</a:t>
            </a:r>
            <a:endParaRPr lang="zh-CN" altLang="en-US" dirty="0" smtClean="0">
              <a:latin typeface="Times New Roman" panose="02020603050405020304" pitchFamily="18" charset="0"/>
              <a:cs typeface="Times New Roman" panose="02020603050405020304" pitchFamily="18" charset="0"/>
            </a:endParaRPr>
          </a:p>
        </p:txBody>
      </p:sp>
      <p:sp>
        <p:nvSpPr>
          <p:cNvPr id="2" name="矩形 1"/>
          <p:cNvSpPr/>
          <p:nvPr/>
        </p:nvSpPr>
        <p:spPr>
          <a:xfrm>
            <a:off x="611560" y="908719"/>
            <a:ext cx="8064896" cy="646331"/>
          </a:xfrm>
          <a:prstGeom prst="rect">
            <a:avLst/>
          </a:prstGeom>
        </p:spPr>
        <p:txBody>
          <a:bodyPr wrap="square">
            <a:spAutoFit/>
          </a:bodyPr>
          <a:lstStyle/>
          <a:p>
            <a:r>
              <a:rPr lang="zh-CN" altLang="en-US" sz="1800" b="1" dirty="0" smtClean="0">
                <a:solidFill>
                  <a:schemeClr val="accent2">
                    <a:lumMod val="75000"/>
                  </a:schemeClr>
                </a:solidFill>
              </a:rPr>
              <a:t>示例：假定</a:t>
            </a:r>
            <a:r>
              <a:rPr lang="zh-CN" altLang="en-US" sz="1800" b="1" dirty="0">
                <a:solidFill>
                  <a:schemeClr val="accent2">
                    <a:lumMod val="75000"/>
                  </a:schemeClr>
                </a:solidFill>
              </a:rPr>
              <a:t>主存和</a:t>
            </a:r>
            <a:r>
              <a:rPr lang="en-US" altLang="zh-CN" sz="1800" b="1" dirty="0">
                <a:solidFill>
                  <a:schemeClr val="accent2">
                    <a:lumMod val="75000"/>
                  </a:schemeClr>
                </a:solidFill>
              </a:rPr>
              <a:t>Cache</a:t>
            </a:r>
            <a:r>
              <a:rPr lang="zh-CN" altLang="en-US" sz="1800" b="1" dirty="0">
                <a:solidFill>
                  <a:schemeClr val="accent2">
                    <a:lumMod val="75000"/>
                  </a:schemeClr>
                </a:solidFill>
              </a:rPr>
              <a:t>之间采用直接映射方式，块大小为</a:t>
            </a:r>
            <a:r>
              <a:rPr lang="en-US" altLang="zh-CN" sz="1800" b="1" dirty="0" smtClean="0">
                <a:solidFill>
                  <a:schemeClr val="accent2">
                    <a:lumMod val="75000"/>
                  </a:schemeClr>
                </a:solidFill>
              </a:rPr>
              <a:t>16B</a:t>
            </a:r>
            <a:r>
              <a:rPr lang="zh-CN" altLang="en-US" sz="1800" b="1" dirty="0" smtClean="0">
                <a:solidFill>
                  <a:schemeClr val="accent2">
                    <a:lumMod val="75000"/>
                  </a:schemeClr>
                </a:solidFill>
              </a:rPr>
              <a:t>（</a:t>
            </a:r>
            <a:r>
              <a:rPr lang="en-US" altLang="zh-CN" sz="1800" b="1" dirty="0" smtClean="0">
                <a:solidFill>
                  <a:schemeClr val="accent2">
                    <a:lumMod val="75000"/>
                  </a:schemeClr>
                </a:solidFill>
              </a:rPr>
              <a:t>4</a:t>
            </a:r>
            <a:r>
              <a:rPr lang="zh-CN" altLang="en-US" sz="1800" b="1" dirty="0" smtClean="0">
                <a:solidFill>
                  <a:schemeClr val="accent2">
                    <a:lumMod val="75000"/>
                  </a:schemeClr>
                </a:solidFill>
              </a:rPr>
              <a:t>个字）。</a:t>
            </a:r>
            <a:r>
              <a:rPr lang="en-US" altLang="zh-CN" sz="1800" b="1" dirty="0">
                <a:solidFill>
                  <a:schemeClr val="accent2">
                    <a:lumMod val="75000"/>
                  </a:schemeClr>
                </a:solidFill>
              </a:rPr>
              <a:t>Cache</a:t>
            </a:r>
            <a:r>
              <a:rPr lang="zh-CN" altLang="en-US" sz="1800" b="1" dirty="0">
                <a:solidFill>
                  <a:schemeClr val="accent2">
                    <a:lumMod val="75000"/>
                  </a:schemeClr>
                </a:solidFill>
              </a:rPr>
              <a:t>的数据区容量</a:t>
            </a:r>
            <a:r>
              <a:rPr lang="zh-CN" altLang="en-US" sz="1800" b="1" dirty="0" smtClean="0">
                <a:solidFill>
                  <a:schemeClr val="accent2">
                    <a:lumMod val="75000"/>
                  </a:schemeClr>
                </a:solidFill>
              </a:rPr>
              <a:t>为</a:t>
            </a:r>
            <a:r>
              <a:rPr lang="en-US" altLang="zh-CN" sz="1800" b="1" dirty="0" smtClean="0">
                <a:solidFill>
                  <a:schemeClr val="accent2">
                    <a:lumMod val="75000"/>
                  </a:schemeClr>
                </a:solidFill>
              </a:rPr>
              <a:t>64KB</a:t>
            </a:r>
            <a:r>
              <a:rPr lang="zh-CN" altLang="en-US" sz="1800" b="1" dirty="0">
                <a:solidFill>
                  <a:schemeClr val="accent2">
                    <a:lumMod val="75000"/>
                  </a:schemeClr>
                </a:solidFill>
              </a:rPr>
              <a:t>，主存地址为</a:t>
            </a:r>
            <a:r>
              <a:rPr lang="en-US" altLang="zh-CN" sz="1800" b="1" dirty="0">
                <a:solidFill>
                  <a:schemeClr val="accent2">
                    <a:lumMod val="75000"/>
                  </a:schemeClr>
                </a:solidFill>
              </a:rPr>
              <a:t>32</a:t>
            </a:r>
            <a:r>
              <a:rPr lang="zh-CN" altLang="en-US" sz="1800" b="1" dirty="0">
                <a:solidFill>
                  <a:schemeClr val="accent2">
                    <a:lumMod val="75000"/>
                  </a:schemeClr>
                </a:solidFill>
              </a:rPr>
              <a:t>位，按字节编址</a:t>
            </a:r>
            <a:r>
              <a:rPr lang="zh-CN" altLang="en-US" sz="1800" b="1" dirty="0" smtClean="0">
                <a:solidFill>
                  <a:schemeClr val="accent2">
                    <a:lumMod val="75000"/>
                  </a:schemeClr>
                </a:solidFill>
              </a:rPr>
              <a:t>。</a:t>
            </a:r>
            <a:endParaRPr lang="zh-CN" altLang="en-US" sz="1800" b="1" dirty="0">
              <a:solidFill>
                <a:schemeClr val="accent2">
                  <a:lumMod val="75000"/>
                </a:schemeClr>
              </a:solidFill>
            </a:endParaRPr>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1610072"/>
            <a:ext cx="75057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11188" y="404664"/>
            <a:ext cx="6746875" cy="37306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直接</a:t>
            </a:r>
            <a:r>
              <a:rPr lang="zh-CN" altLang="en-US" dirty="0">
                <a:latin typeface="Times New Roman" panose="02020603050405020304" pitchFamily="18" charset="0"/>
                <a:cs typeface="Times New Roman" panose="02020603050405020304" pitchFamily="18" charset="0"/>
              </a:rPr>
              <a:t>映射</a:t>
            </a:r>
            <a:endParaRPr lang="zh-CN" altLang="en-US"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539552" y="908720"/>
            <a:ext cx="8424936" cy="4991751"/>
          </a:xfrm>
          <a:prstGeom prst="rect">
            <a:avLst/>
          </a:prstGeom>
        </p:spPr>
        <p:txBody>
          <a:bodyPr wrap="square">
            <a:spAutoFit/>
          </a:bodyPr>
          <a:lstStyle/>
          <a:p>
            <a:pPr>
              <a:lnSpc>
                <a:spcPct val="150000"/>
              </a:lnSpc>
            </a:pPr>
            <a:r>
              <a:rPr lang="zh-CN" altLang="en-US" sz="3200" b="1" dirty="0">
                <a:solidFill>
                  <a:srgbClr val="000000"/>
                </a:solidFill>
                <a:latin typeface="宋体" panose="02010600030101010101" pitchFamily="2" charset="-122"/>
              </a:rPr>
              <a:t>直接映射 </a:t>
            </a:r>
            <a:endParaRPr lang="zh-CN" altLang="en-US" sz="3200" b="1" dirty="0">
              <a:solidFill>
                <a:srgbClr val="000000"/>
              </a:solidFill>
              <a:latin typeface="宋体" panose="02010600030101010101" pitchFamily="2" charset="-122"/>
            </a:endParaRPr>
          </a:p>
          <a:p>
            <a:pPr>
              <a:lnSpc>
                <a:spcPct val="150000"/>
              </a:lnSpc>
            </a:pPr>
            <a:r>
              <a:rPr lang="zh-CN" altLang="en-US" sz="3200" b="1" dirty="0">
                <a:solidFill>
                  <a:srgbClr val="FF0000"/>
                </a:solidFill>
                <a:latin typeface="宋体" panose="02010600030101010101" pitchFamily="2" charset="-122"/>
              </a:rPr>
              <a:t>优点： </a:t>
            </a:r>
            <a:endParaRPr lang="zh-CN" altLang="en-US" sz="3200" b="1" dirty="0">
              <a:solidFill>
                <a:srgbClr val="FF0000"/>
              </a:solidFill>
              <a:latin typeface="宋体" panose="02010600030101010101" pitchFamily="2" charset="-122"/>
            </a:endParaRPr>
          </a:p>
          <a:p>
            <a:pPr marL="800100" lvl="1" indent="-342900">
              <a:lnSpc>
                <a:spcPct val="150000"/>
              </a:lnSpc>
              <a:buFont typeface="Wingdings" panose="05000000000000000000" pitchFamily="2" charset="2"/>
              <a:buChar char="Ø"/>
            </a:pPr>
            <a:r>
              <a:rPr lang="zh-CN" altLang="en-US" b="1" dirty="0" smtClean="0">
                <a:solidFill>
                  <a:srgbClr val="000000"/>
                </a:solidFill>
                <a:latin typeface="宋体" panose="02010600030101010101" pitchFamily="2" charset="-122"/>
              </a:rPr>
              <a:t>实现</a:t>
            </a:r>
            <a:r>
              <a:rPr lang="zh-CN" altLang="en-US" b="1" dirty="0">
                <a:solidFill>
                  <a:srgbClr val="000000"/>
                </a:solidFill>
                <a:latin typeface="宋体" panose="02010600030101010101" pitchFamily="2" charset="-122"/>
              </a:rPr>
              <a:t>简单，只需利用主存地址中的区地址，与块地址对应的</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块中</a:t>
            </a:r>
            <a:r>
              <a:rPr lang="en-US" altLang="zh-CN" b="1" dirty="0">
                <a:solidFill>
                  <a:srgbClr val="000000"/>
                </a:solidFill>
                <a:latin typeface="宋体" panose="02010600030101010101" pitchFamily="2" charset="-122"/>
              </a:rPr>
              <a:t>Tag </a:t>
            </a:r>
            <a:r>
              <a:rPr lang="zh-CN" altLang="en-US" b="1" dirty="0">
                <a:solidFill>
                  <a:srgbClr val="000000"/>
                </a:solidFill>
                <a:latin typeface="宋体" panose="02010600030101010101" pitchFamily="2" charset="-122"/>
              </a:rPr>
              <a:t>进行</a:t>
            </a: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次比较，即可确定是否命中 </a:t>
            </a:r>
            <a:endParaRPr lang="zh-CN" altLang="en-US" b="1" dirty="0">
              <a:solidFill>
                <a:srgbClr val="000000"/>
              </a:solidFill>
              <a:latin typeface="宋体" panose="02010600030101010101" pitchFamily="2" charset="-122"/>
            </a:endParaRPr>
          </a:p>
          <a:p>
            <a:pPr>
              <a:lnSpc>
                <a:spcPct val="150000"/>
              </a:lnSpc>
            </a:pPr>
            <a:r>
              <a:rPr lang="zh-CN" altLang="en-US" sz="3200" b="1" dirty="0">
                <a:solidFill>
                  <a:srgbClr val="FF0000"/>
                </a:solidFill>
                <a:latin typeface="宋体" panose="02010600030101010101" pitchFamily="2" charset="-122"/>
              </a:rPr>
              <a:t>缺点： </a:t>
            </a:r>
            <a:endParaRPr lang="zh-CN" altLang="en-US" sz="3200" b="1" dirty="0">
              <a:solidFill>
                <a:srgbClr val="FF0000"/>
              </a:solidFill>
              <a:latin typeface="宋体" panose="02010600030101010101" pitchFamily="2" charset="-122"/>
            </a:endParaRPr>
          </a:p>
          <a:p>
            <a:pPr marL="800100" lvl="1" indent="-342900">
              <a:lnSpc>
                <a:spcPct val="150000"/>
              </a:lnSpc>
              <a:buFont typeface="Wingdings" panose="05000000000000000000" pitchFamily="2" charset="2"/>
              <a:buChar char="Ø"/>
            </a:pPr>
            <a:r>
              <a:rPr lang="zh-CN" altLang="en-US" b="1" dirty="0" smtClean="0">
                <a:solidFill>
                  <a:srgbClr val="000000"/>
                </a:solidFill>
                <a:latin typeface="宋体" panose="02010600030101010101" pitchFamily="2" charset="-122"/>
              </a:rPr>
              <a:t>映射</a:t>
            </a:r>
            <a:r>
              <a:rPr lang="zh-CN" altLang="en-US" b="1" dirty="0">
                <a:solidFill>
                  <a:srgbClr val="000000"/>
                </a:solidFill>
                <a:latin typeface="宋体" panose="02010600030101010101" pitchFamily="2" charset="-122"/>
              </a:rPr>
              <a:t>关系不灵活，因每个主存块只能固定地对应某个确定的</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块，会出现</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有很多空闲，但新块不能直接写入而需要替换的现象，</a:t>
            </a:r>
            <a:r>
              <a:rPr lang="en-US" altLang="zh-CN" b="1" dirty="0">
                <a:solidFill>
                  <a:srgbClr val="000000"/>
                </a:solidFill>
                <a:latin typeface="宋体" panose="02010600030101010101" pitchFamily="2" charset="-122"/>
              </a:rPr>
              <a:t>Cache</a:t>
            </a:r>
            <a:r>
              <a:rPr lang="zh-CN" altLang="en-US" b="1" dirty="0">
                <a:solidFill>
                  <a:srgbClr val="000000"/>
                </a:solidFill>
                <a:latin typeface="宋体" panose="02010600030101010101" pitchFamily="2" charset="-122"/>
              </a:rPr>
              <a:t>空间的利用不充分 </a:t>
            </a:r>
            <a:endParaRPr lang="zh-CN" altLang="en-US"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处理器－</a:t>
            </a:r>
            <a:r>
              <a:rPr lang="en-US" altLang="zh-CN" dirty="0" smtClean="0"/>
              <a:t>DRAM</a:t>
            </a:r>
            <a:r>
              <a:rPr lang="zh-CN" altLang="en-US" dirty="0" smtClean="0"/>
              <a:t>存储器的性能差距</a:t>
            </a:r>
            <a:endParaRPr lang="zh-CN" altLang="en-US" dirty="0"/>
          </a:p>
        </p:txBody>
      </p:sp>
      <p:pic>
        <p:nvPicPr>
          <p:cNvPr id="64515" name="Picture 3"/>
          <p:cNvPicPr>
            <a:picLocks noChangeAspect="1" noChangeArrowheads="1"/>
          </p:cNvPicPr>
          <p:nvPr/>
        </p:nvPicPr>
        <p:blipFill>
          <a:blip r:embed="rId1" cstate="print"/>
          <a:srcRect/>
          <a:stretch>
            <a:fillRect/>
          </a:stretch>
        </p:blipFill>
        <p:spPr bwMode="auto">
          <a:xfrm>
            <a:off x="1187624" y="1052735"/>
            <a:ext cx="6840760" cy="53984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11188" y="404813"/>
            <a:ext cx="8032750"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sp>
        <p:nvSpPr>
          <p:cNvPr id="287747" name="Rectangle 3"/>
          <p:cNvSpPr>
            <a:spLocks noGrp="1" noChangeArrowheads="1"/>
          </p:cNvSpPr>
          <p:nvPr>
            <p:ph type="body" idx="1"/>
          </p:nvPr>
        </p:nvSpPr>
        <p:spPr>
          <a:xfrm>
            <a:off x="533400" y="922338"/>
            <a:ext cx="8359080" cy="2230354"/>
          </a:xfrm>
        </p:spPr>
        <p:txBody>
          <a:bodyPr/>
          <a:lstStyle/>
          <a:p>
            <a:pPr>
              <a:lnSpc>
                <a:spcPct val="100000"/>
              </a:lnSpc>
              <a:spcBef>
                <a:spcPct val="10000"/>
              </a:spcBef>
              <a:spcAft>
                <a:spcPct val="10000"/>
              </a:spcAft>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组相联（</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Set Associative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10000"/>
              </a:spcBef>
              <a:spcAft>
                <a:spcPct val="10000"/>
              </a:spcAft>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映射关系：</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分成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每组分成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块（</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N </a:t>
            </a:r>
            <a:r>
              <a:rPr lang="en-US" altLang="zh-CN" baseline="-25000" dirty="0" smtClean="0">
                <a:latin typeface="Times New Roman" panose="02020603050405020304" pitchFamily="18" charset="0"/>
                <a:ea typeface="宋体" panose="02010600030101010101" pitchFamily="2" charset="-122"/>
                <a:cs typeface="Times New Roman" panose="02020603050405020304" pitchFamily="18" charset="0"/>
              </a:rPr>
              <a:t>c</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K*L</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主存的块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以下列原则映射到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组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中的任何</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一块（</a:t>
            </a:r>
            <a:r>
              <a:rPr lang="en-US" altLang="zh-CN" dirty="0">
                <a:latin typeface="Times New Roman" panose="02020603050405020304" pitchFamily="18" charset="0"/>
                <a:ea typeface="宋体" panose="02010600030101010101" pitchFamily="2" charset="-122"/>
                <a:cs typeface="Times New Roman" panose="02020603050405020304" pitchFamily="18" charset="0"/>
              </a:rPr>
              <a:t>N </a:t>
            </a:r>
            <a:r>
              <a:rPr lang="en-US" altLang="zh-CN" baseline="-25000"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K</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10000"/>
              </a:spcBef>
              <a:spcAft>
                <a:spcPct val="10000"/>
              </a:spcAft>
              <a:buFont typeface="Wingdings" panose="05000000000000000000" pitchFamily="2" charset="2"/>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 =  J  mod K</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实际上主存与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都分成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K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组，主存每一组内的块数与</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一组内的块数不一样多, 主存组</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内的某一块只能映射到</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组</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内，但可以是组</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内的任意一块。</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87749" name="Object 5"/>
          <p:cNvGraphicFramePr>
            <a:graphicFrameLocks noChangeAspect="1"/>
          </p:cNvGraphicFramePr>
          <p:nvPr/>
        </p:nvGraphicFramePr>
        <p:xfrm>
          <a:off x="285750" y="3768874"/>
          <a:ext cx="8616950" cy="2684462"/>
        </p:xfrm>
        <a:graphic>
          <a:graphicData uri="http://schemas.openxmlformats.org/presentationml/2006/ole">
            <mc:AlternateContent xmlns:mc="http://schemas.openxmlformats.org/markup-compatibility/2006">
              <mc:Choice xmlns:v="urn:schemas-microsoft-com:vml" Requires="v">
                <p:oleObj spid="_x0000_s5238" name="Visio" r:id="rId1" imgW="5135245" imgH="1616710" progId="Visio.Drawing.11">
                  <p:embed/>
                </p:oleObj>
              </mc:Choice>
              <mc:Fallback>
                <p:oleObj name="Visio" r:id="rId1" imgW="5135245" imgH="1616710" progId="Visio.Drawing.11">
                  <p:embed/>
                  <p:pic>
                    <p:nvPicPr>
                      <p:cNvPr id="0" name="Object 5"/>
                      <p:cNvPicPr>
                        <a:picLocks noChangeAspect="1" noChangeArrowheads="1"/>
                      </p:cNvPicPr>
                      <p:nvPr/>
                    </p:nvPicPr>
                    <p:blipFill>
                      <a:blip r:embed="rId2"/>
                      <a:srcRect/>
                      <a:stretch>
                        <a:fillRect/>
                      </a:stretch>
                    </p:blipFill>
                    <p:spPr bwMode="auto">
                      <a:xfrm>
                        <a:off x="285750" y="3768874"/>
                        <a:ext cx="8616950" cy="26844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59632" y="3155776"/>
            <a:ext cx="7632848" cy="461665"/>
          </a:xfrm>
          <a:prstGeom prst="rect">
            <a:avLst/>
          </a:prstGeom>
          <a:noFill/>
        </p:spPr>
        <p:txBody>
          <a:bodyPr wrap="square" rtlCol="0">
            <a:spAutoFit/>
          </a:bodyPr>
          <a:lstStyle/>
          <a:p>
            <a:r>
              <a:rPr lang="zh-CN" altLang="en-US" dirty="0" smtClean="0"/>
              <a:t>多对多映射</a:t>
            </a:r>
            <a:r>
              <a:rPr lang="en-US" altLang="zh-CN" dirty="0" smtClean="0"/>
              <a:t>: L </a:t>
            </a:r>
            <a:r>
              <a:rPr lang="en-US" altLang="zh-CN" dirty="0" smtClean="0">
                <a:sym typeface="Wingdings" panose="05000000000000000000" pitchFamily="2" charset="2"/>
              </a:rPr>
              <a:t>&lt;-----</a:t>
            </a:r>
            <a:r>
              <a:rPr lang="en-US" altLang="zh-CN" dirty="0" smtClean="0"/>
              <a:t>&gt; M (</a:t>
            </a:r>
            <a:r>
              <a:rPr lang="zh-CN" altLang="en-US" dirty="0" smtClean="0"/>
              <a:t>主存中一个组中的块数</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11188" y="404813"/>
            <a:ext cx="8032750" cy="372603"/>
          </a:xfrm>
        </p:spPr>
        <p:txBody>
          <a:bodyPr/>
          <a:lstStyle/>
          <a:p>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sp>
        <p:nvSpPr>
          <p:cNvPr id="291843" name="Rectangle 3"/>
          <p:cNvSpPr>
            <a:spLocks noChangeArrowheads="1"/>
          </p:cNvSpPr>
          <p:nvPr/>
        </p:nvSpPr>
        <p:spPr bwMode="auto">
          <a:xfrm>
            <a:off x="571500" y="812823"/>
            <a:ext cx="8229600" cy="1824089"/>
          </a:xfrm>
          <a:prstGeom prst="rect">
            <a:avLst/>
          </a:prstGeom>
          <a:noFill/>
          <a:ln w="12700">
            <a:noFill/>
            <a:miter lim="800000"/>
          </a:ln>
        </p:spPr>
        <p:txBody>
          <a:bodyPr lIns="63500" tIns="25400" rIns="63500" bIns="25400">
            <a:spAutoFit/>
          </a:bodyPr>
          <a:lstStyle/>
          <a:p>
            <a:pPr marL="284480" indent="-284480" eaLnBrk="0" hangingPunct="0">
              <a:lnSpc>
                <a:spcPct val="120000"/>
              </a:lnSpc>
              <a:buClr>
                <a:srgbClr val="FF0000"/>
              </a:buClr>
              <a:buSzPct val="100000"/>
              <a:buFont typeface="Wingdings" panose="05000000000000000000" pitchFamily="2" charset="2"/>
              <a:buChar char="v"/>
            </a:pPr>
            <a:r>
              <a:rPr lang="zh-CN" altLang="en-US" b="1" dirty="0">
                <a:solidFill>
                  <a:schemeClr val="tx1"/>
                </a:solidFill>
              </a:rPr>
              <a:t>组相联映射</a:t>
            </a:r>
            <a:endParaRPr lang="en-US" altLang="zh-CN" b="1" dirty="0">
              <a:solidFill>
                <a:schemeClr val="tx1"/>
              </a:solidFill>
            </a:endParaRPr>
          </a:p>
          <a:p>
            <a:pPr marL="668655" lvl="1" indent="-193675" eaLnBrk="0" hangingPunct="0">
              <a:lnSpc>
                <a:spcPct val="120000"/>
              </a:lnSpc>
              <a:buClr>
                <a:srgbClr val="001ADC"/>
              </a:buClr>
              <a:buSzPct val="100000"/>
              <a:buFont typeface="Wingdings" panose="05000000000000000000" pitchFamily="2" charset="2"/>
              <a:buChar char="Ø"/>
            </a:pPr>
            <a:r>
              <a:rPr lang="zh-CN" altLang="en-US" sz="1800" b="1" dirty="0">
                <a:solidFill>
                  <a:schemeClr val="tx1"/>
                </a:solidFill>
              </a:rPr>
              <a:t>主存的地址格式：</a:t>
            </a:r>
            <a:endParaRPr lang="en-US" altLang="zh-CN" sz="1800" b="1" dirty="0">
              <a:solidFill>
                <a:schemeClr val="tx1"/>
              </a:solidFill>
            </a:endParaRPr>
          </a:p>
          <a:p>
            <a:pPr marL="668655" lvl="1" indent="-193675" eaLnBrk="0" hangingPunct="0">
              <a:lnSpc>
                <a:spcPct val="120000"/>
              </a:lnSpc>
              <a:buClr>
                <a:srgbClr val="001ADC"/>
              </a:buClr>
              <a:buSzPct val="100000"/>
              <a:buFont typeface="Wingdings" panose="05000000000000000000" pitchFamily="2" charset="2"/>
              <a:buChar char="Ø"/>
            </a:pPr>
            <a:r>
              <a:rPr lang="en-US" altLang="zh-CN" sz="1800" b="1" dirty="0">
                <a:solidFill>
                  <a:schemeClr val="tx1"/>
                </a:solidFill>
              </a:rPr>
              <a:t>Tag</a:t>
            </a:r>
            <a:r>
              <a:rPr lang="zh-CN" altLang="en-US" sz="1800" b="1" dirty="0">
                <a:solidFill>
                  <a:schemeClr val="tx1"/>
                </a:solidFill>
              </a:rPr>
              <a:t>的内容：主存中与该</a:t>
            </a:r>
            <a:r>
              <a:rPr lang="en-US" altLang="zh-CN" sz="1800" b="1" dirty="0">
                <a:solidFill>
                  <a:schemeClr val="tx1"/>
                </a:solidFill>
              </a:rPr>
              <a:t>Cache</a:t>
            </a:r>
            <a:r>
              <a:rPr lang="zh-CN" altLang="en-US" sz="1800" b="1" dirty="0">
                <a:solidFill>
                  <a:schemeClr val="tx1"/>
                </a:solidFill>
              </a:rPr>
              <a:t>数据块对应的数据块的组内块</a:t>
            </a:r>
            <a:r>
              <a:rPr lang="zh-CN" altLang="en-US" sz="1800" b="1" dirty="0" smtClean="0">
                <a:solidFill>
                  <a:schemeClr val="tx1"/>
                </a:solidFill>
              </a:rPr>
              <a:t>地址（主存块的组内地址）。</a:t>
            </a:r>
            <a:endParaRPr lang="en-US" altLang="zh-CN" sz="1800" b="1" dirty="0" smtClean="0">
              <a:solidFill>
                <a:schemeClr val="tx1"/>
              </a:solidFill>
            </a:endParaRPr>
          </a:p>
          <a:p>
            <a:pPr marL="668655" lvl="1" indent="-193675" eaLnBrk="0" hangingPunct="0">
              <a:lnSpc>
                <a:spcPct val="120000"/>
              </a:lnSpc>
              <a:buClr>
                <a:srgbClr val="001ADC"/>
              </a:buClr>
              <a:buSzPct val="100000"/>
              <a:buFont typeface="Wingdings" panose="05000000000000000000" pitchFamily="2" charset="2"/>
              <a:buChar char="Ø"/>
            </a:pPr>
            <a:r>
              <a:rPr lang="en-US" altLang="zh-CN" sz="1800" b="1" dirty="0" smtClean="0">
                <a:solidFill>
                  <a:schemeClr val="tx1"/>
                </a:solidFill>
              </a:rPr>
              <a:t>Set#</a:t>
            </a:r>
            <a:r>
              <a:rPr lang="zh-CN" altLang="en-US" sz="1800" b="1" dirty="0" smtClean="0">
                <a:solidFill>
                  <a:schemeClr val="tx1"/>
                </a:solidFill>
              </a:rPr>
              <a:t>：组号</a:t>
            </a:r>
            <a:endParaRPr lang="en-US" altLang="zh-CN" sz="1800" b="1" dirty="0">
              <a:solidFill>
                <a:schemeClr val="tx1"/>
              </a:solidFill>
            </a:endParaRPr>
          </a:p>
        </p:txBody>
      </p:sp>
      <p:grpSp>
        <p:nvGrpSpPr>
          <p:cNvPr id="2" name="Group 5"/>
          <p:cNvGrpSpPr/>
          <p:nvPr/>
        </p:nvGrpSpPr>
        <p:grpSpPr bwMode="auto">
          <a:xfrm>
            <a:off x="3286443" y="1175792"/>
            <a:ext cx="4876800" cy="381000"/>
            <a:chOff x="2064" y="672"/>
            <a:chExt cx="3072" cy="240"/>
          </a:xfrm>
        </p:grpSpPr>
        <p:sp>
          <p:nvSpPr>
            <p:cNvPr id="33799" name="Rectangle 6"/>
            <p:cNvSpPr>
              <a:spLocks noChangeArrowheads="1"/>
            </p:cNvSpPr>
            <p:nvPr/>
          </p:nvSpPr>
          <p:spPr bwMode="auto">
            <a:xfrm>
              <a:off x="2064" y="672"/>
              <a:ext cx="1440" cy="240"/>
            </a:xfrm>
            <a:prstGeom prst="rect">
              <a:avLst/>
            </a:prstGeom>
            <a:noFill/>
            <a:ln w="12700">
              <a:solidFill>
                <a:schemeClr val="tx1"/>
              </a:solidFill>
              <a:miter lim="800000"/>
            </a:ln>
          </p:spPr>
          <p:txBody>
            <a:bodyPr wrap="none" anchor="ctr"/>
            <a:lstStyle/>
            <a:p>
              <a:pPr algn="ctr" eaLnBrk="0" hangingPunct="0"/>
              <a:r>
                <a:rPr lang="en-US" altLang="zh-CN" sz="1800" b="1" dirty="0" smtClean="0"/>
                <a:t>Tag</a:t>
              </a:r>
              <a:endParaRPr lang="zh-CN" altLang="en-US" sz="1800" b="1" dirty="0"/>
            </a:p>
          </p:txBody>
        </p:sp>
        <p:sp>
          <p:nvSpPr>
            <p:cNvPr id="33800" name="Rectangle 7"/>
            <p:cNvSpPr>
              <a:spLocks noChangeArrowheads="1"/>
            </p:cNvSpPr>
            <p:nvPr/>
          </p:nvSpPr>
          <p:spPr bwMode="auto">
            <a:xfrm>
              <a:off x="4272" y="672"/>
              <a:ext cx="864" cy="240"/>
            </a:xfrm>
            <a:prstGeom prst="rect">
              <a:avLst/>
            </a:prstGeom>
            <a:noFill/>
            <a:ln w="12700">
              <a:solidFill>
                <a:schemeClr val="tx1"/>
              </a:solidFill>
              <a:miter lim="800000"/>
            </a:ln>
          </p:spPr>
          <p:txBody>
            <a:bodyPr wrap="none" anchor="ctr"/>
            <a:lstStyle/>
            <a:p>
              <a:pPr algn="ctr" eaLnBrk="0" hangingPunct="0"/>
              <a:r>
                <a:rPr lang="en-US" altLang="zh-CN" sz="1600" b="1" dirty="0" smtClean="0">
                  <a:solidFill>
                    <a:schemeClr val="tx1"/>
                  </a:solidFill>
                </a:rPr>
                <a:t>Offset</a:t>
              </a:r>
              <a:endParaRPr lang="zh-CN" altLang="en-US" sz="2000" b="1" dirty="0">
                <a:solidFill>
                  <a:schemeClr val="tx1"/>
                </a:solidFill>
              </a:endParaRPr>
            </a:p>
          </p:txBody>
        </p:sp>
        <p:sp>
          <p:nvSpPr>
            <p:cNvPr id="33801" name="Rectangle 8"/>
            <p:cNvSpPr>
              <a:spLocks noChangeArrowheads="1"/>
            </p:cNvSpPr>
            <p:nvPr/>
          </p:nvSpPr>
          <p:spPr bwMode="auto">
            <a:xfrm>
              <a:off x="3504" y="672"/>
              <a:ext cx="768" cy="240"/>
            </a:xfrm>
            <a:prstGeom prst="rect">
              <a:avLst/>
            </a:prstGeom>
            <a:noFill/>
            <a:ln w="12700">
              <a:solidFill>
                <a:schemeClr val="tx1"/>
              </a:solidFill>
              <a:miter lim="800000"/>
            </a:ln>
          </p:spPr>
          <p:txBody>
            <a:bodyPr wrap="none" anchor="ctr"/>
            <a:lstStyle/>
            <a:p>
              <a:pPr algn="ctr" eaLnBrk="0" hangingPunct="0"/>
              <a:r>
                <a:rPr lang="en-US" altLang="zh-CN" sz="1800" b="1" dirty="0" smtClean="0">
                  <a:solidFill>
                    <a:srgbClr val="0000FF"/>
                  </a:solidFill>
                </a:rPr>
                <a:t>Set #</a:t>
              </a:r>
              <a:endParaRPr lang="zh-CN" altLang="en-US" sz="1800" b="1" dirty="0">
                <a:solidFill>
                  <a:srgbClr val="0000FF"/>
                </a:solidFill>
              </a:endParaRPr>
            </a:p>
          </p:txBody>
        </p:sp>
      </p:grpSp>
      <p:sp>
        <p:nvSpPr>
          <p:cNvPr id="291850" name="Rectangle 10"/>
          <p:cNvSpPr>
            <a:spLocks noChangeArrowheads="1"/>
          </p:cNvSpPr>
          <p:nvPr/>
        </p:nvSpPr>
        <p:spPr bwMode="auto">
          <a:xfrm>
            <a:off x="428625" y="2636912"/>
            <a:ext cx="8229600" cy="1602490"/>
          </a:xfrm>
          <a:prstGeom prst="rect">
            <a:avLst/>
          </a:prstGeom>
          <a:noFill/>
          <a:ln w="12700">
            <a:noFill/>
            <a:miter lim="800000"/>
          </a:ln>
        </p:spPr>
        <p:txBody>
          <a:bodyPr lIns="63500" tIns="25400" rIns="63500" bIns="25400">
            <a:spAutoFit/>
          </a:bodyPr>
          <a:lstStyle/>
          <a:p>
            <a:pPr marL="284480" indent="-284480" eaLnBrk="0" hangingPunct="0">
              <a:lnSpc>
                <a:spcPct val="75000"/>
              </a:lnSpc>
              <a:spcBef>
                <a:spcPct val="65000"/>
              </a:spcBef>
              <a:buClr>
                <a:srgbClr val="FF0000"/>
              </a:buClr>
              <a:buSzPct val="100000"/>
              <a:buFont typeface="Wingdings" panose="05000000000000000000" pitchFamily="2" charset="2"/>
              <a:buChar char="v"/>
            </a:pPr>
            <a:r>
              <a:rPr lang="zh-CN" altLang="en-US" b="1" dirty="0" smtClean="0">
                <a:solidFill>
                  <a:schemeClr val="tx1"/>
                </a:solidFill>
              </a:rPr>
              <a:t>举例</a:t>
            </a:r>
            <a:endParaRPr lang="en-US" altLang="zh-CN"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smtClean="0">
                <a:solidFill>
                  <a:schemeClr val="tx1"/>
                </a:solidFill>
              </a:rPr>
              <a:t>主存容量1</a:t>
            </a:r>
            <a:r>
              <a:rPr lang="en-US" altLang="zh-CN" sz="1800" b="1" dirty="0">
                <a:solidFill>
                  <a:schemeClr val="tx1"/>
                </a:solidFill>
              </a:rPr>
              <a:t>M </a:t>
            </a:r>
            <a:r>
              <a:rPr lang="zh-CN" altLang="en-US" sz="1800" b="1" dirty="0" smtClean="0">
                <a:solidFill>
                  <a:schemeClr val="tx1"/>
                </a:solidFill>
              </a:rPr>
              <a:t>字节，</a:t>
            </a:r>
            <a:r>
              <a:rPr lang="en-US" altLang="zh-CN" sz="1800" b="1" dirty="0" smtClean="0">
                <a:solidFill>
                  <a:schemeClr val="tx1"/>
                </a:solidFill>
              </a:rPr>
              <a:t>4</a:t>
            </a:r>
            <a:r>
              <a:rPr lang="zh-CN" altLang="en-US" sz="1800" b="1" dirty="0" smtClean="0">
                <a:solidFill>
                  <a:schemeClr val="tx1"/>
                </a:solidFill>
              </a:rPr>
              <a:t>路组相联（</a:t>
            </a:r>
            <a:r>
              <a:rPr lang="zh-CN" altLang="en-US" sz="1800" b="1" dirty="0" smtClean="0">
                <a:solidFill>
                  <a:srgbClr val="FF0000"/>
                </a:solidFill>
              </a:rPr>
              <a:t>每</a:t>
            </a:r>
            <a:r>
              <a:rPr lang="zh-CN" altLang="en-US" sz="1800" b="1" dirty="0">
                <a:solidFill>
                  <a:srgbClr val="FF0000"/>
                </a:solidFill>
              </a:rPr>
              <a:t>组包含</a:t>
            </a:r>
            <a:r>
              <a:rPr lang="en-US" altLang="zh-CN" sz="1800" b="1" dirty="0">
                <a:solidFill>
                  <a:srgbClr val="FF0000"/>
                </a:solidFill>
              </a:rPr>
              <a:t>4</a:t>
            </a:r>
            <a:r>
              <a:rPr lang="zh-CN" altLang="en-US" sz="1800" b="1" dirty="0">
                <a:solidFill>
                  <a:srgbClr val="FF0000"/>
                </a:solidFill>
              </a:rPr>
              <a:t>个</a:t>
            </a:r>
            <a:r>
              <a:rPr lang="en-US" altLang="zh-CN" sz="1800" b="1" dirty="0">
                <a:solidFill>
                  <a:srgbClr val="FF0000"/>
                </a:solidFill>
              </a:rPr>
              <a:t>Block</a:t>
            </a:r>
            <a:r>
              <a:rPr lang="zh-CN" altLang="en-US" sz="1800" b="1" dirty="0" smtClean="0">
                <a:solidFill>
                  <a:schemeClr val="tx1"/>
                </a:solidFill>
              </a:rPr>
              <a:t>）</a:t>
            </a:r>
            <a:r>
              <a:rPr lang="en-US" altLang="zh-CN" sz="1800" b="1" dirty="0" smtClean="0">
                <a:solidFill>
                  <a:schemeClr val="tx1"/>
                </a:solidFill>
              </a:rPr>
              <a:t>Cache</a:t>
            </a:r>
            <a:r>
              <a:rPr lang="zh-CN" altLang="en-US" sz="1800" b="1" dirty="0" smtClean="0">
                <a:solidFill>
                  <a:schemeClr val="tx1"/>
                </a:solidFill>
              </a:rPr>
              <a:t>容量</a:t>
            </a:r>
            <a:r>
              <a:rPr lang="en-US" altLang="zh-CN" sz="1800" b="1" dirty="0" smtClean="0">
                <a:solidFill>
                  <a:schemeClr val="tx1"/>
                </a:solidFill>
              </a:rPr>
              <a:t>16K</a:t>
            </a:r>
            <a:r>
              <a:rPr lang="zh-CN" altLang="en-US" sz="1800" b="1" dirty="0" smtClean="0">
                <a:solidFill>
                  <a:schemeClr val="tx1"/>
                </a:solidFill>
              </a:rPr>
              <a:t>字节，</a:t>
            </a:r>
            <a:r>
              <a:rPr lang="en-US" altLang="zh-CN" sz="1800" b="1" dirty="0" smtClean="0">
                <a:solidFill>
                  <a:schemeClr val="tx1"/>
                </a:solidFill>
              </a:rPr>
              <a:t>Block</a:t>
            </a:r>
            <a:r>
              <a:rPr lang="zh-CN" altLang="en-US" sz="1800" b="1" dirty="0" smtClean="0">
                <a:solidFill>
                  <a:schemeClr val="tx1"/>
                </a:solidFill>
              </a:rPr>
              <a:t>大小</a:t>
            </a:r>
            <a:r>
              <a:rPr lang="en-US" altLang="zh-CN" sz="1800" b="1" dirty="0" smtClean="0">
                <a:solidFill>
                  <a:schemeClr val="tx1"/>
                </a:solidFill>
              </a:rPr>
              <a:t>256 </a:t>
            </a:r>
            <a:r>
              <a:rPr lang="zh-CN" altLang="en-US" sz="1800" b="1" dirty="0" smtClean="0">
                <a:solidFill>
                  <a:schemeClr val="tx1"/>
                </a:solidFill>
              </a:rPr>
              <a:t>字节</a:t>
            </a:r>
            <a:endParaRPr lang="en-US" altLang="zh-CN"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Cache</a:t>
            </a:r>
            <a:r>
              <a:rPr lang="zh-CN" altLang="en-US" sz="1800" b="1" dirty="0" smtClean="0">
                <a:solidFill>
                  <a:schemeClr val="tx1"/>
                </a:solidFill>
              </a:rPr>
              <a:t>分多少组？内存中每组包含多少块？</a:t>
            </a:r>
            <a:endParaRPr lang="en-US" altLang="zh-CN" sz="1800" b="1" dirty="0" smtClean="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smtClean="0">
                <a:solidFill>
                  <a:schemeClr val="tx1"/>
                </a:solidFill>
              </a:rPr>
              <a:t>Cache</a:t>
            </a:r>
            <a:r>
              <a:rPr lang="zh-CN" altLang="en-US" sz="1800" b="1" dirty="0" smtClean="0">
                <a:solidFill>
                  <a:schemeClr val="tx1"/>
                </a:solidFill>
              </a:rPr>
              <a:t>的</a:t>
            </a:r>
            <a:r>
              <a:rPr lang="en-US" altLang="zh-CN" sz="1800" b="1" dirty="0" smtClean="0">
                <a:solidFill>
                  <a:schemeClr val="tx1"/>
                </a:solidFill>
              </a:rPr>
              <a:t>Tag</a:t>
            </a:r>
            <a:r>
              <a:rPr lang="zh-CN" altLang="en-US" sz="1800" b="1" dirty="0" smtClean="0">
                <a:solidFill>
                  <a:schemeClr val="tx1"/>
                </a:solidFill>
              </a:rPr>
              <a:t>需要多少位？</a:t>
            </a:r>
            <a:endParaRPr lang="zh-CN" altLang="en-US" sz="1800" b="1" dirty="0">
              <a:solidFill>
                <a:schemeClr val="tx1"/>
              </a:solidFill>
            </a:endParaRPr>
          </a:p>
        </p:txBody>
      </p:sp>
      <p:sp>
        <p:nvSpPr>
          <p:cNvPr id="291851" name="Rectangle 11"/>
          <p:cNvSpPr>
            <a:spLocks noChangeArrowheads="1"/>
          </p:cNvSpPr>
          <p:nvPr/>
        </p:nvSpPr>
        <p:spPr bwMode="auto">
          <a:xfrm>
            <a:off x="827584" y="4356546"/>
            <a:ext cx="7632848" cy="2294987"/>
          </a:xfrm>
          <a:prstGeom prst="rect">
            <a:avLst/>
          </a:prstGeom>
          <a:noFill/>
          <a:ln w="12700">
            <a:noFill/>
            <a:miter lim="800000"/>
          </a:ln>
        </p:spPr>
        <p:txBody>
          <a:bodyPr wrap="square" lIns="63500" tIns="25400" rIns="63500" bIns="25400">
            <a:spAutoFit/>
          </a:bodyPr>
          <a:lstStyle/>
          <a:p>
            <a:pPr eaLnBrk="0" hangingPunct="0">
              <a:lnSpc>
                <a:spcPct val="75000"/>
              </a:lnSpc>
              <a:spcBef>
                <a:spcPct val="65000"/>
              </a:spcBef>
              <a:buClr>
                <a:srgbClr val="FF0000"/>
              </a:buClr>
              <a:buSzPct val="100000"/>
            </a:pPr>
            <a:r>
              <a:rPr lang="zh-CN" altLang="en-US" b="1" dirty="0" smtClean="0">
                <a:solidFill>
                  <a:schemeClr val="tx1"/>
                </a:solidFill>
              </a:rPr>
              <a:t>解：</a:t>
            </a:r>
            <a:endParaRPr lang="zh-CN" altLang="en-US"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a:solidFill>
                  <a:schemeClr val="tx1"/>
                </a:solidFill>
              </a:rPr>
              <a:t>Cache </a:t>
            </a:r>
            <a:r>
              <a:rPr lang="zh-CN" altLang="en-US" sz="1800" b="1" dirty="0">
                <a:solidFill>
                  <a:schemeClr val="tx1"/>
                </a:solidFill>
              </a:rPr>
              <a:t>组数＝</a:t>
            </a:r>
            <a:r>
              <a:rPr lang="en-US" altLang="zh-CN" sz="1800" b="1" dirty="0">
                <a:solidFill>
                  <a:schemeClr val="tx1"/>
                </a:solidFill>
              </a:rPr>
              <a:t> </a:t>
            </a:r>
            <a:r>
              <a:rPr lang="en-US" altLang="zh-CN" sz="1800" b="1" dirty="0"/>
              <a:t>2</a:t>
            </a:r>
            <a:r>
              <a:rPr lang="en-US" altLang="zh-CN" sz="1800" b="1" baseline="30000" dirty="0"/>
              <a:t>14</a:t>
            </a:r>
            <a:r>
              <a:rPr lang="en-US" altLang="zh-CN" sz="1800" b="1" dirty="0"/>
              <a:t> ÷(2</a:t>
            </a:r>
            <a:r>
              <a:rPr lang="en-US" altLang="zh-CN" sz="1800" b="1" baseline="30000" dirty="0"/>
              <a:t>8</a:t>
            </a:r>
            <a:r>
              <a:rPr lang="en-US" altLang="zh-CN" sz="1800" b="1" dirty="0"/>
              <a:t>×2</a:t>
            </a:r>
            <a:r>
              <a:rPr lang="en-US" altLang="zh-CN" sz="1800" b="1" baseline="30000" dirty="0"/>
              <a:t>2</a:t>
            </a:r>
            <a:r>
              <a:rPr lang="zh-CN" altLang="en-US" sz="1800" b="1" dirty="0"/>
              <a:t>）＝</a:t>
            </a:r>
            <a:r>
              <a:rPr lang="zh-CN" altLang="en-US" sz="1800" b="1" dirty="0">
                <a:solidFill>
                  <a:schemeClr val="tx1"/>
                </a:solidFill>
              </a:rPr>
              <a:t> </a:t>
            </a:r>
            <a:r>
              <a:rPr lang="en-US" altLang="zh-CN" sz="1800" b="1" dirty="0">
                <a:solidFill>
                  <a:srgbClr val="FF0000"/>
                </a:solidFill>
              </a:rPr>
              <a:t>2</a:t>
            </a:r>
            <a:r>
              <a:rPr lang="en-US" altLang="zh-CN" sz="1800" b="1" baseline="30000" dirty="0">
                <a:solidFill>
                  <a:srgbClr val="FF0000"/>
                </a:solidFill>
              </a:rPr>
              <a:t>4   </a:t>
            </a:r>
            <a:r>
              <a:rPr lang="zh-CN" altLang="en-US" sz="1800" b="1" dirty="0">
                <a:solidFill>
                  <a:srgbClr val="FF0000"/>
                </a:solidFill>
              </a:rPr>
              <a:t>＝</a:t>
            </a:r>
            <a:r>
              <a:rPr lang="en-US" altLang="zh-CN" sz="1800" b="1" dirty="0">
                <a:solidFill>
                  <a:srgbClr val="FF0000"/>
                </a:solidFill>
              </a:rPr>
              <a:t>16</a:t>
            </a:r>
            <a:r>
              <a:rPr lang="en-US" altLang="zh-CN" sz="1800" b="1" baseline="30000" dirty="0">
                <a:solidFill>
                  <a:schemeClr val="tx1"/>
                </a:solidFill>
              </a:rPr>
              <a:t>   </a:t>
            </a:r>
            <a:r>
              <a:rPr lang="zh-CN" altLang="en-US" sz="1800" b="1" dirty="0">
                <a:solidFill>
                  <a:schemeClr val="tx1"/>
                </a:solidFill>
              </a:rPr>
              <a:t>组</a:t>
            </a:r>
            <a:endParaRPr lang="zh-CN" altLang="en-US"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a:solidFill>
                  <a:schemeClr val="tx1"/>
                </a:solidFill>
              </a:rPr>
              <a:t>主存每组块数＝ </a:t>
            </a:r>
            <a:r>
              <a:rPr lang="en-US" altLang="zh-CN" sz="1800" b="1" dirty="0"/>
              <a:t>2</a:t>
            </a:r>
            <a:r>
              <a:rPr lang="en-US" altLang="zh-CN" sz="1800" b="1" baseline="30000" dirty="0"/>
              <a:t>20</a:t>
            </a:r>
            <a:r>
              <a:rPr lang="en-US" altLang="zh-CN" sz="1800" b="1" dirty="0"/>
              <a:t> ÷(2</a:t>
            </a:r>
            <a:r>
              <a:rPr lang="en-US" altLang="zh-CN" sz="1800" b="1" baseline="30000" dirty="0"/>
              <a:t>8</a:t>
            </a:r>
            <a:r>
              <a:rPr lang="en-US" altLang="zh-CN" sz="1800" b="1" dirty="0"/>
              <a:t>×2</a:t>
            </a:r>
            <a:r>
              <a:rPr lang="en-US" altLang="zh-CN" sz="1800" b="1" baseline="30000" dirty="0"/>
              <a:t>4</a:t>
            </a:r>
            <a:r>
              <a:rPr lang="zh-CN" altLang="en-US" sz="1800" b="1" dirty="0"/>
              <a:t>）＝</a:t>
            </a:r>
            <a:r>
              <a:rPr lang="zh-CN" altLang="en-US" sz="1800" b="1" dirty="0">
                <a:solidFill>
                  <a:schemeClr val="tx1"/>
                </a:solidFill>
              </a:rPr>
              <a:t> </a:t>
            </a:r>
            <a:r>
              <a:rPr lang="en-US" altLang="zh-CN" sz="1800" b="1" dirty="0">
                <a:solidFill>
                  <a:srgbClr val="FF0000"/>
                </a:solidFill>
              </a:rPr>
              <a:t>2</a:t>
            </a:r>
            <a:r>
              <a:rPr lang="en-US" altLang="zh-CN" sz="1800" b="1" baseline="30000" dirty="0">
                <a:solidFill>
                  <a:srgbClr val="FF0000"/>
                </a:solidFill>
              </a:rPr>
              <a:t>8   </a:t>
            </a:r>
            <a:r>
              <a:rPr lang="zh-CN" altLang="en-US" sz="1800" b="1" dirty="0">
                <a:solidFill>
                  <a:srgbClr val="FF0000"/>
                </a:solidFill>
              </a:rPr>
              <a:t>＝</a:t>
            </a:r>
            <a:r>
              <a:rPr lang="en-US" altLang="zh-CN" sz="1800" b="1" dirty="0">
                <a:solidFill>
                  <a:srgbClr val="FF0000"/>
                </a:solidFill>
              </a:rPr>
              <a:t>256 </a:t>
            </a:r>
            <a:r>
              <a:rPr lang="zh-CN" altLang="en-US" sz="1800" b="1" dirty="0">
                <a:solidFill>
                  <a:schemeClr val="tx1"/>
                </a:solidFill>
              </a:rPr>
              <a:t>块</a:t>
            </a:r>
            <a:r>
              <a:rPr lang="en-US" altLang="zh-CN" sz="1800" b="1" dirty="0">
                <a:solidFill>
                  <a:schemeClr val="tx1"/>
                </a:solidFill>
              </a:rPr>
              <a:t>/</a:t>
            </a:r>
            <a:r>
              <a:rPr lang="zh-CN" altLang="en-US" sz="1800" b="1" dirty="0">
                <a:solidFill>
                  <a:schemeClr val="tx1"/>
                </a:solidFill>
              </a:rPr>
              <a:t>组</a:t>
            </a:r>
            <a:r>
              <a:rPr lang="zh-CN" altLang="en-US" sz="1800" b="1" baseline="30000" dirty="0">
                <a:solidFill>
                  <a:schemeClr val="tx1"/>
                </a:solidFill>
              </a:rPr>
              <a:t> </a:t>
            </a:r>
            <a:r>
              <a:rPr lang="zh-CN" altLang="en-US" sz="1800" b="1" baseline="30000" dirty="0" smtClean="0">
                <a:solidFill>
                  <a:schemeClr val="tx1"/>
                </a:solidFill>
              </a:rPr>
              <a:t>    </a:t>
            </a:r>
            <a:r>
              <a:rPr lang="zh-CN" altLang="en-US" sz="1800" b="1" dirty="0" smtClean="0">
                <a:solidFill>
                  <a:schemeClr val="tx1"/>
                </a:solidFill>
              </a:rPr>
              <a:t>或者</a:t>
            </a:r>
            <a:endParaRPr lang="en-US" altLang="zh-CN" sz="1800" b="1" dirty="0">
              <a:solidFill>
                <a:schemeClr val="tx1"/>
              </a:solidFill>
            </a:endParaRPr>
          </a:p>
          <a:p>
            <a:pPr marL="474980" lvl="1" eaLnBrk="0" hangingPunct="0">
              <a:lnSpc>
                <a:spcPct val="85000"/>
              </a:lnSpc>
              <a:spcBef>
                <a:spcPct val="40000"/>
              </a:spcBef>
              <a:buClr>
                <a:srgbClr val="001ADC"/>
              </a:buClr>
              <a:buSzPct val="100000"/>
            </a:pPr>
            <a:r>
              <a:rPr lang="en-US" altLang="zh-CN" sz="1800" b="1" baseline="30000" dirty="0">
                <a:solidFill>
                  <a:schemeClr val="tx1"/>
                </a:solidFill>
              </a:rPr>
              <a:t> </a:t>
            </a:r>
            <a:r>
              <a:rPr lang="en-US" altLang="zh-CN" sz="1800" b="1" dirty="0" smtClean="0">
                <a:solidFill>
                  <a:schemeClr val="tx1"/>
                </a:solidFill>
              </a:rPr>
              <a:t>    4</a:t>
            </a:r>
            <a:r>
              <a:rPr lang="zh-CN" altLang="en-US" sz="1800" b="1" dirty="0" smtClean="0">
                <a:solidFill>
                  <a:schemeClr val="tx1"/>
                </a:solidFill>
              </a:rPr>
              <a:t>*</a:t>
            </a:r>
            <a:r>
              <a:rPr lang="en-US" altLang="zh-CN" sz="1800" b="1" dirty="0" smtClean="0">
                <a:solidFill>
                  <a:schemeClr val="tx1"/>
                </a:solidFill>
              </a:rPr>
              <a:t>64=256 </a:t>
            </a:r>
            <a:r>
              <a:rPr lang="zh-CN" altLang="en-US" sz="1800" b="1" dirty="0" smtClean="0">
                <a:solidFill>
                  <a:schemeClr val="tx1"/>
                </a:solidFill>
              </a:rPr>
              <a:t>块</a:t>
            </a:r>
            <a:r>
              <a:rPr lang="en-US" altLang="zh-CN" sz="1800" b="1" dirty="0" smtClean="0">
                <a:solidFill>
                  <a:schemeClr val="tx1"/>
                </a:solidFill>
              </a:rPr>
              <a:t>/</a:t>
            </a:r>
            <a:r>
              <a:rPr lang="zh-CN" altLang="en-US" sz="1800" b="1" dirty="0" smtClean="0">
                <a:solidFill>
                  <a:schemeClr val="tx1"/>
                </a:solidFill>
              </a:rPr>
              <a:t>组</a:t>
            </a:r>
            <a:endParaRPr lang="zh-CN" altLang="en-US"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zh-CN" altLang="en-US" sz="1800" b="1" dirty="0">
                <a:solidFill>
                  <a:schemeClr val="tx1"/>
                </a:solidFill>
              </a:rPr>
              <a:t>主存地址：</a:t>
            </a:r>
            <a:r>
              <a:rPr lang="zh-CN" altLang="en-US" sz="1800" b="1" dirty="0"/>
              <a:t>2</a:t>
            </a:r>
            <a:r>
              <a:rPr lang="en-US" altLang="zh-CN" sz="1800" b="1" dirty="0"/>
              <a:t>0 </a:t>
            </a:r>
            <a:r>
              <a:rPr lang="zh-CN" altLang="en-US" sz="1800" b="1" dirty="0">
                <a:solidFill>
                  <a:schemeClr val="tx1"/>
                </a:solidFill>
              </a:rPr>
              <a:t>位，其中高</a:t>
            </a:r>
            <a:r>
              <a:rPr lang="en-US" altLang="zh-CN" sz="1800" b="1" dirty="0"/>
              <a:t>8 </a:t>
            </a:r>
            <a:r>
              <a:rPr lang="zh-CN" altLang="en-US" sz="1800" b="1" dirty="0">
                <a:solidFill>
                  <a:schemeClr val="tx1"/>
                </a:solidFill>
              </a:rPr>
              <a:t>位为组内块地址，中间</a:t>
            </a:r>
            <a:r>
              <a:rPr lang="en-US" altLang="zh-CN" sz="1800" b="1" dirty="0"/>
              <a:t>4 </a:t>
            </a:r>
            <a:r>
              <a:rPr lang="zh-CN" altLang="en-US" sz="1800" b="1" dirty="0">
                <a:solidFill>
                  <a:schemeClr val="tx1"/>
                </a:solidFill>
              </a:rPr>
              <a:t>位为</a:t>
            </a:r>
            <a:r>
              <a:rPr lang="zh-CN" altLang="en-US" sz="1800" b="1" dirty="0" smtClean="0">
                <a:solidFill>
                  <a:schemeClr val="tx1"/>
                </a:solidFill>
              </a:rPr>
              <a:t>组地址（共有</a:t>
            </a:r>
            <a:r>
              <a:rPr lang="en-US" altLang="zh-CN" sz="1800" b="1" dirty="0" smtClean="0">
                <a:solidFill>
                  <a:schemeClr val="tx1"/>
                </a:solidFill>
              </a:rPr>
              <a:t>16</a:t>
            </a:r>
            <a:r>
              <a:rPr lang="zh-CN" altLang="en-US" sz="1800" b="1" dirty="0" smtClean="0">
                <a:solidFill>
                  <a:schemeClr val="tx1"/>
                </a:solidFill>
              </a:rPr>
              <a:t>组），</a:t>
            </a:r>
            <a:r>
              <a:rPr lang="zh-CN" altLang="en-US" sz="1800" b="1" dirty="0">
                <a:solidFill>
                  <a:schemeClr val="tx1"/>
                </a:solidFill>
              </a:rPr>
              <a:t>低 </a:t>
            </a:r>
            <a:r>
              <a:rPr lang="en-US" altLang="zh-CN" sz="1800" b="1" dirty="0"/>
              <a:t>8</a:t>
            </a:r>
            <a:r>
              <a:rPr lang="zh-CN" altLang="en-US" sz="1800" b="1" dirty="0">
                <a:solidFill>
                  <a:schemeClr val="tx1"/>
                </a:solidFill>
              </a:rPr>
              <a:t>位为块内地址</a:t>
            </a:r>
            <a:endParaRPr lang="zh-CN" altLang="en-US" sz="1800" b="1" dirty="0">
              <a:solidFill>
                <a:schemeClr val="tx1"/>
              </a:solidFill>
            </a:endParaRPr>
          </a:p>
          <a:p>
            <a:pPr marL="760730" lvl="1" indent="-285750" eaLnBrk="0" hangingPunct="0">
              <a:lnSpc>
                <a:spcPct val="85000"/>
              </a:lnSpc>
              <a:spcBef>
                <a:spcPct val="40000"/>
              </a:spcBef>
              <a:buClr>
                <a:srgbClr val="001ADC"/>
              </a:buClr>
              <a:buSzPct val="100000"/>
              <a:buFont typeface="Arial" panose="020B0604020202020204" pitchFamily="34" charset="0"/>
              <a:buChar char="−"/>
            </a:pPr>
            <a:r>
              <a:rPr lang="en-US" altLang="zh-CN" sz="1800" b="1" dirty="0">
                <a:solidFill>
                  <a:schemeClr val="tx1"/>
                </a:solidFill>
              </a:rPr>
              <a:t>Cache</a:t>
            </a:r>
            <a:r>
              <a:rPr lang="zh-CN" altLang="en-US" sz="1800" b="1" dirty="0">
                <a:solidFill>
                  <a:schemeClr val="tx1"/>
                </a:solidFill>
              </a:rPr>
              <a:t>的</a:t>
            </a:r>
            <a:r>
              <a:rPr lang="en-US" altLang="zh-CN" sz="1800" b="1" dirty="0">
                <a:solidFill>
                  <a:schemeClr val="tx1"/>
                </a:solidFill>
              </a:rPr>
              <a:t>Tag</a:t>
            </a:r>
            <a:r>
              <a:rPr lang="zh-CN" altLang="en-US" sz="1800" b="1" dirty="0">
                <a:solidFill>
                  <a:schemeClr val="tx1"/>
                </a:solidFill>
              </a:rPr>
              <a:t>应该为 </a:t>
            </a:r>
            <a:r>
              <a:rPr lang="en-US" altLang="zh-CN" sz="1800" b="1" dirty="0"/>
              <a:t>8 </a:t>
            </a:r>
            <a:r>
              <a:rPr lang="zh-CN" altLang="en-US" sz="1800" b="1" dirty="0">
                <a:solidFill>
                  <a:schemeClr val="tx1"/>
                </a:solidFill>
              </a:rPr>
              <a:t>位。</a:t>
            </a:r>
            <a:endParaRPr lang="zh-CN" altLang="en-US" sz="1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3"/>
                                        </p:tgtEl>
                                        <p:attrNameLst>
                                          <p:attrName>style.visibility</p:attrName>
                                        </p:attrNameLst>
                                      </p:cBhvr>
                                      <p:to>
                                        <p:strVal val="visible"/>
                                      </p:to>
                                    </p:set>
                                    <p:anim calcmode="lin" valueType="num">
                                      <p:cBhvr additive="base">
                                        <p:cTn id="7" dur="500" fill="hold"/>
                                        <p:tgtEl>
                                          <p:spTgt spid="291843"/>
                                        </p:tgtEl>
                                        <p:attrNameLst>
                                          <p:attrName>ppt_x</p:attrName>
                                        </p:attrNameLst>
                                      </p:cBhvr>
                                      <p:tavLst>
                                        <p:tav tm="0">
                                          <p:val>
                                            <p:strVal val="0-#ppt_w/2"/>
                                          </p:val>
                                        </p:tav>
                                        <p:tav tm="100000">
                                          <p:val>
                                            <p:strVal val="#ppt_x"/>
                                          </p:val>
                                        </p:tav>
                                      </p:tavLst>
                                    </p:anim>
                                    <p:anim calcmode="lin" valueType="num">
                                      <p:cBhvr additive="base">
                                        <p:cTn id="8" dur="500" fill="hold"/>
                                        <p:tgtEl>
                                          <p:spTgt spid="2918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50">
                                            <p:txEl>
                                              <p:pRg st="0" end="0"/>
                                            </p:txEl>
                                          </p:spTgt>
                                        </p:tgtEl>
                                        <p:attrNameLst>
                                          <p:attrName>style.visibility</p:attrName>
                                        </p:attrNameLst>
                                      </p:cBhvr>
                                      <p:to>
                                        <p:strVal val="visible"/>
                                      </p:to>
                                    </p:set>
                                    <p:anim calcmode="lin" valueType="num">
                                      <p:cBhvr additive="base">
                                        <p:cTn id="17" dur="500" fill="hold"/>
                                        <p:tgtEl>
                                          <p:spTgt spid="291850">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185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1850">
                                            <p:txEl>
                                              <p:pRg st="1" end="1"/>
                                            </p:txEl>
                                          </p:spTgt>
                                        </p:tgtEl>
                                        <p:attrNameLst>
                                          <p:attrName>style.visibility</p:attrName>
                                        </p:attrNameLst>
                                      </p:cBhvr>
                                      <p:to>
                                        <p:strVal val="visible"/>
                                      </p:to>
                                    </p:set>
                                    <p:anim calcmode="lin" valueType="num">
                                      <p:cBhvr additive="base">
                                        <p:cTn id="21" dur="500" fill="hold"/>
                                        <p:tgtEl>
                                          <p:spTgt spid="291850">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1850">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1850">
                                            <p:txEl>
                                              <p:pRg st="2" end="2"/>
                                            </p:txEl>
                                          </p:spTgt>
                                        </p:tgtEl>
                                        <p:attrNameLst>
                                          <p:attrName>style.visibility</p:attrName>
                                        </p:attrNameLst>
                                      </p:cBhvr>
                                      <p:to>
                                        <p:strVal val="visible"/>
                                      </p:to>
                                    </p:set>
                                    <p:anim calcmode="lin" valueType="num">
                                      <p:cBhvr additive="base">
                                        <p:cTn id="25" dur="500" fill="hold"/>
                                        <p:tgtEl>
                                          <p:spTgt spid="29185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1850">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1850">
                                            <p:txEl>
                                              <p:pRg st="3" end="3"/>
                                            </p:txEl>
                                          </p:spTgt>
                                        </p:tgtEl>
                                        <p:attrNameLst>
                                          <p:attrName>style.visibility</p:attrName>
                                        </p:attrNameLst>
                                      </p:cBhvr>
                                      <p:to>
                                        <p:strVal val="visible"/>
                                      </p:to>
                                    </p:set>
                                    <p:anim calcmode="lin" valueType="num">
                                      <p:cBhvr additive="base">
                                        <p:cTn id="29" dur="500" fill="hold"/>
                                        <p:tgtEl>
                                          <p:spTgt spid="291850">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185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91851">
                                            <p:txEl>
                                              <p:pRg st="0" end="0"/>
                                            </p:txEl>
                                          </p:spTgt>
                                        </p:tgtEl>
                                        <p:attrNameLst>
                                          <p:attrName>style.visibility</p:attrName>
                                        </p:attrNameLst>
                                      </p:cBhvr>
                                      <p:to>
                                        <p:strVal val="visible"/>
                                      </p:to>
                                    </p:set>
                                    <p:anim calcmode="lin" valueType="num">
                                      <p:cBhvr additive="base">
                                        <p:cTn id="35" dur="500" fill="hold"/>
                                        <p:tgtEl>
                                          <p:spTgt spid="291851">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1851">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1851">
                                            <p:txEl>
                                              <p:pRg st="1" end="1"/>
                                            </p:txEl>
                                          </p:spTgt>
                                        </p:tgtEl>
                                        <p:attrNameLst>
                                          <p:attrName>style.visibility</p:attrName>
                                        </p:attrNameLst>
                                      </p:cBhvr>
                                      <p:to>
                                        <p:strVal val="visible"/>
                                      </p:to>
                                    </p:set>
                                    <p:anim calcmode="lin" valueType="num">
                                      <p:cBhvr additive="base">
                                        <p:cTn id="39" dur="500" fill="hold"/>
                                        <p:tgtEl>
                                          <p:spTgt spid="291851">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1851">
                                            <p:txEl>
                                              <p:pRg st="1" end="1"/>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1851">
                                            <p:txEl>
                                              <p:pRg st="2" end="2"/>
                                            </p:txEl>
                                          </p:spTgt>
                                        </p:tgtEl>
                                        <p:attrNameLst>
                                          <p:attrName>style.visibility</p:attrName>
                                        </p:attrNameLst>
                                      </p:cBhvr>
                                      <p:to>
                                        <p:strVal val="visible"/>
                                      </p:to>
                                    </p:set>
                                    <p:anim calcmode="lin" valueType="num">
                                      <p:cBhvr additive="base">
                                        <p:cTn id="43" dur="500" fill="hold"/>
                                        <p:tgtEl>
                                          <p:spTgt spid="291851">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1851">
                                            <p:txEl>
                                              <p:pRg st="2" end="2"/>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91851">
                                            <p:txEl>
                                              <p:pRg st="3" end="3"/>
                                            </p:txEl>
                                          </p:spTgt>
                                        </p:tgtEl>
                                        <p:attrNameLst>
                                          <p:attrName>style.visibility</p:attrName>
                                        </p:attrNameLst>
                                      </p:cBhvr>
                                      <p:to>
                                        <p:strVal val="visible"/>
                                      </p:to>
                                    </p:set>
                                    <p:anim calcmode="lin" valueType="num">
                                      <p:cBhvr additive="base">
                                        <p:cTn id="47" dur="500" fill="hold"/>
                                        <p:tgtEl>
                                          <p:spTgt spid="291851">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91851">
                                            <p:txEl>
                                              <p:pRg st="3" end="3"/>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1851">
                                            <p:txEl>
                                              <p:pRg st="4" end="4"/>
                                            </p:txEl>
                                          </p:spTgt>
                                        </p:tgtEl>
                                        <p:attrNameLst>
                                          <p:attrName>style.visibility</p:attrName>
                                        </p:attrNameLst>
                                      </p:cBhvr>
                                      <p:to>
                                        <p:strVal val="visible"/>
                                      </p:to>
                                    </p:set>
                                    <p:anim calcmode="lin" valueType="num">
                                      <p:cBhvr additive="base">
                                        <p:cTn id="51" dur="500" fill="hold"/>
                                        <p:tgtEl>
                                          <p:spTgt spid="291851">
                                            <p:txEl>
                                              <p:pRg st="4" end="4"/>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91851">
                                            <p:txEl>
                                              <p:pRg st="4" end="4"/>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91851">
                                            <p:txEl>
                                              <p:pRg st="5" end="5"/>
                                            </p:txEl>
                                          </p:spTgt>
                                        </p:tgtEl>
                                        <p:attrNameLst>
                                          <p:attrName>style.visibility</p:attrName>
                                        </p:attrNameLst>
                                      </p:cBhvr>
                                      <p:to>
                                        <p:strVal val="visible"/>
                                      </p:to>
                                    </p:set>
                                    <p:anim calcmode="lin" valueType="num">
                                      <p:cBhvr additive="base">
                                        <p:cTn id="55" dur="500" fill="hold"/>
                                        <p:tgtEl>
                                          <p:spTgt spid="291851">
                                            <p:txEl>
                                              <p:pRg st="5" end="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918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ldLvl="2" autoUpdateAnimBg="0"/>
      <p:bldP spid="291850" grpId="0" autoUpdateAnimBg="0" build="p"/>
      <p:bldP spid="291851" grpId="0"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bwMode="auto">
          <a:xfrm>
            <a:off x="539750" y="3860800"/>
            <a:ext cx="7993063" cy="2598738"/>
            <a:chOff x="340" y="2432"/>
            <a:chExt cx="5035" cy="1637"/>
          </a:xfrm>
        </p:grpSpPr>
        <p:sp>
          <p:nvSpPr>
            <p:cNvPr id="6157" name="Rectangle 27"/>
            <p:cNvSpPr>
              <a:spLocks noChangeArrowheads="1"/>
            </p:cNvSpPr>
            <p:nvPr/>
          </p:nvSpPr>
          <p:spPr bwMode="auto">
            <a:xfrm>
              <a:off x="340" y="2432"/>
              <a:ext cx="5035" cy="1633"/>
            </a:xfrm>
            <a:prstGeom prst="rect">
              <a:avLst/>
            </a:prstGeom>
            <a:solidFill>
              <a:srgbClr val="F9F9F9"/>
            </a:solidFill>
            <a:ln w="12700">
              <a:solidFill>
                <a:schemeClr val="tx1"/>
              </a:solidFill>
              <a:miter lim="800000"/>
            </a:ln>
          </p:spPr>
          <p:txBody>
            <a:bodyPr wrap="none" anchor="ctr"/>
            <a:lstStyle/>
            <a:p>
              <a:pPr algn="ctr" eaLnBrk="0" hangingPunct="0"/>
              <a:endParaRPr lang="zh-CN" altLang="en-US" sz="2800"/>
            </a:p>
          </p:txBody>
        </p:sp>
        <p:sp>
          <p:nvSpPr>
            <p:cNvPr id="6158" name="Text Box 28"/>
            <p:cNvSpPr txBox="1">
              <a:spLocks noChangeArrowheads="1"/>
            </p:cNvSpPr>
            <p:nvPr/>
          </p:nvSpPr>
          <p:spPr bwMode="auto">
            <a:xfrm>
              <a:off x="340" y="3838"/>
              <a:ext cx="453" cy="231"/>
            </a:xfrm>
            <a:prstGeom prst="rect">
              <a:avLst/>
            </a:prstGeom>
            <a:noFill/>
            <a:ln w="12700">
              <a:noFill/>
              <a:miter lim="800000"/>
            </a:ln>
          </p:spPr>
          <p:txBody>
            <a:bodyPr>
              <a:spAutoFit/>
            </a:bodyPr>
            <a:lstStyle/>
            <a:p>
              <a:pPr algn="ctr" eaLnBrk="0" hangingPunct="0">
                <a:spcBef>
                  <a:spcPct val="50000"/>
                </a:spcBef>
              </a:pPr>
              <a:r>
                <a:rPr lang="zh-CN" altLang="en-US" sz="1800" b="1">
                  <a:solidFill>
                    <a:schemeClr val="accent2"/>
                  </a:solidFill>
                </a:rPr>
                <a:t>主存</a:t>
              </a:r>
              <a:endParaRPr lang="zh-CN" altLang="en-US" sz="1800" b="1">
                <a:solidFill>
                  <a:schemeClr val="accent2"/>
                </a:solidFill>
              </a:endParaRPr>
            </a:p>
          </p:txBody>
        </p:sp>
      </p:grpSp>
      <p:sp>
        <p:nvSpPr>
          <p:cNvPr id="6156" name="Rectangle 20"/>
          <p:cNvSpPr>
            <a:spLocks noGrp="1" noChangeArrowheads="1"/>
          </p:cNvSpPr>
          <p:nvPr>
            <p:ph type="title" sz="quarter"/>
          </p:nvPr>
        </p:nvSpPr>
        <p:spPr>
          <a:xfrm>
            <a:off x="684213" y="404813"/>
            <a:ext cx="7959725" cy="373062"/>
          </a:xfrm>
        </p:spPr>
        <p:txBody>
          <a:bodyPr/>
          <a:lstStyle/>
          <a:p>
            <a:r>
              <a:rPr lang="en-US" altLang="zh-CN" i="0" dirty="0" smtClean="0">
                <a:latin typeface="Times New Roman" panose="02020603050405020304" pitchFamily="18" charset="0"/>
                <a:cs typeface="Times New Roman" panose="02020603050405020304" pitchFamily="18" charset="0"/>
              </a:rPr>
              <a:t>2</a:t>
            </a:r>
            <a:r>
              <a:rPr lang="zh-CN" altLang="en-US" i="0" dirty="0" smtClean="0">
                <a:latin typeface="Times New Roman" panose="02020603050405020304" pitchFamily="18" charset="0"/>
                <a:cs typeface="Times New Roman" panose="02020603050405020304" pitchFamily="18" charset="0"/>
              </a:rPr>
              <a:t>.</a:t>
            </a:r>
            <a:r>
              <a:rPr lang="en-US" altLang="zh-CN" i="0" dirty="0" smtClean="0">
                <a:latin typeface="Times New Roman" panose="02020603050405020304" pitchFamily="18" charset="0"/>
                <a:cs typeface="Times New Roman" panose="02020603050405020304" pitchFamily="18" charset="0"/>
              </a:rPr>
              <a:t>3</a:t>
            </a:r>
            <a:r>
              <a:rPr lang="zh-CN" altLang="en-US" i="0" dirty="0" smtClean="0">
                <a:latin typeface="Times New Roman" panose="02020603050405020304" pitchFamily="18" charset="0"/>
                <a:cs typeface="Times New Roman" panose="02020603050405020304" pitchFamily="18" charset="0"/>
              </a:rPr>
              <a:t> </a:t>
            </a:r>
            <a:r>
              <a:rPr lang="en-US" altLang="zh-CN" i="0" dirty="0" smtClean="0">
                <a:latin typeface="Times New Roman" panose="02020603050405020304" pitchFamily="18" charset="0"/>
                <a:cs typeface="Times New Roman" panose="02020603050405020304" pitchFamily="18" charset="0"/>
              </a:rPr>
              <a:t>Cache</a:t>
            </a:r>
            <a:r>
              <a:rPr lang="zh-CN" altLang="en-US" i="0" dirty="0" smtClean="0">
                <a:latin typeface="Times New Roman" panose="02020603050405020304" pitchFamily="18" charset="0"/>
                <a:cs typeface="Times New Roman" panose="02020603050405020304" pitchFamily="18" charset="0"/>
              </a:rPr>
              <a:t>与主存之间的映射</a:t>
            </a:r>
            <a:r>
              <a:rPr lang="en-US" altLang="zh-CN" i="0" dirty="0" smtClean="0">
                <a:latin typeface="Times New Roman" panose="02020603050405020304" pitchFamily="18" charset="0"/>
                <a:cs typeface="Times New Roman" panose="02020603050405020304" pitchFamily="18" charset="0"/>
              </a:rPr>
              <a:t>—</a:t>
            </a:r>
            <a:r>
              <a:rPr lang="zh-CN" altLang="en-US" i="0" dirty="0" smtClean="0">
                <a:latin typeface="Times New Roman" panose="02020603050405020304" pitchFamily="18" charset="0"/>
                <a:cs typeface="Times New Roman" panose="02020603050405020304" pitchFamily="18" charset="0"/>
              </a:rPr>
              <a:t>组相联</a:t>
            </a:r>
            <a:endParaRPr lang="zh-CN" altLang="en-US" i="0" dirty="0" smtClean="0">
              <a:latin typeface="Times New Roman" panose="02020603050405020304" pitchFamily="18" charset="0"/>
              <a:cs typeface="Times New Roman" panose="02020603050405020304" pitchFamily="18" charset="0"/>
            </a:endParaRPr>
          </a:p>
        </p:txBody>
      </p:sp>
      <p:graphicFrame>
        <p:nvGraphicFramePr>
          <p:cNvPr id="419844" name="Object 4"/>
          <p:cNvGraphicFramePr>
            <a:graphicFrameLocks noGrp="1" noChangeAspect="1"/>
          </p:cNvGraphicFramePr>
          <p:nvPr>
            <p:ph sz="quarter" idx="1"/>
          </p:nvPr>
        </p:nvGraphicFramePr>
        <p:xfrm>
          <a:off x="539750" y="981075"/>
          <a:ext cx="7993063" cy="2803525"/>
        </p:xfrm>
        <a:graphic>
          <a:graphicData uri="http://schemas.openxmlformats.org/presentationml/2006/ole">
            <mc:AlternateContent xmlns:mc="http://schemas.openxmlformats.org/markup-compatibility/2006">
              <mc:Choice xmlns:v="urn:schemas-microsoft-com:vml" Requires="v">
                <p:oleObj spid="_x0000_s22532" name="Visio" r:id="rId1" imgW="6028055" imgH="2404745" progId="Visio.Drawing.11">
                  <p:embed/>
                </p:oleObj>
              </mc:Choice>
              <mc:Fallback>
                <p:oleObj name="Visio" r:id="rId1" imgW="6028055" imgH="240474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81075"/>
                        <a:ext cx="7993063"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53" name="Object 13"/>
          <p:cNvGraphicFramePr>
            <a:graphicFrameLocks noGrp="1" noChangeAspect="1"/>
          </p:cNvGraphicFramePr>
          <p:nvPr>
            <p:ph sz="quarter" idx="2"/>
          </p:nvPr>
        </p:nvGraphicFramePr>
        <p:xfrm>
          <a:off x="971550" y="4049713"/>
          <a:ext cx="1584325" cy="590550"/>
        </p:xfrm>
        <a:graphic>
          <a:graphicData uri="http://schemas.openxmlformats.org/presentationml/2006/ole">
            <mc:AlternateContent xmlns:mc="http://schemas.openxmlformats.org/markup-compatibility/2006">
              <mc:Choice xmlns:v="urn:schemas-microsoft-com:vml" Requires="v">
                <p:oleObj spid="_x0000_s22533" name="Visio" r:id="rId3" imgW="1185545" imgH="496570" progId="Visio.Drawing.11">
                  <p:embed/>
                </p:oleObj>
              </mc:Choice>
              <mc:Fallback>
                <p:oleObj name="Visio" r:id="rId3" imgW="1185545" imgH="496570"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049713"/>
                        <a:ext cx="1584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56" name="Object 16"/>
          <p:cNvGraphicFramePr>
            <a:graphicFrameLocks noGrp="1" noChangeAspect="1"/>
          </p:cNvGraphicFramePr>
          <p:nvPr>
            <p:ph sz="quarter" idx="3"/>
          </p:nvPr>
        </p:nvGraphicFramePr>
        <p:xfrm>
          <a:off x="2700338" y="4005263"/>
          <a:ext cx="1584325" cy="657225"/>
        </p:xfrm>
        <a:graphic>
          <a:graphicData uri="http://schemas.openxmlformats.org/presentationml/2006/ole">
            <mc:AlternateContent xmlns:mc="http://schemas.openxmlformats.org/markup-compatibility/2006">
              <mc:Choice xmlns:v="urn:schemas-microsoft-com:vml" Requires="v">
                <p:oleObj spid="_x0000_s22534" name="Visio" r:id="rId5" imgW="1185545" imgH="496570" progId="Visio.Drawing.11">
                  <p:embed/>
                </p:oleObj>
              </mc:Choice>
              <mc:Fallback>
                <p:oleObj name="Visio" r:id="rId5" imgW="1185545" imgH="496570" progId="Visio.Drawing.11">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005263"/>
                        <a:ext cx="15843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59" name="Object 19"/>
          <p:cNvGraphicFramePr>
            <a:graphicFrameLocks noGrp="1" noChangeAspect="1"/>
          </p:cNvGraphicFramePr>
          <p:nvPr>
            <p:ph sz="quarter" idx="4"/>
          </p:nvPr>
        </p:nvGraphicFramePr>
        <p:xfrm>
          <a:off x="4500563" y="4005263"/>
          <a:ext cx="1512887" cy="627062"/>
        </p:xfrm>
        <a:graphic>
          <a:graphicData uri="http://schemas.openxmlformats.org/presentationml/2006/ole">
            <mc:AlternateContent xmlns:mc="http://schemas.openxmlformats.org/markup-compatibility/2006">
              <mc:Choice xmlns:v="urn:schemas-microsoft-com:vml" Requires="v">
                <p:oleObj spid="_x0000_s22535" name="Visio" r:id="rId7" imgW="1185545" imgH="496570" progId="Visio.Drawing.11">
                  <p:embed/>
                </p:oleObj>
              </mc:Choice>
              <mc:Fallback>
                <p:oleObj name="Visio" r:id="rId7" imgW="1185545" imgH="496570" progId="Visio.Drawing.11">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4005263"/>
                        <a:ext cx="151288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62" name="Object 22"/>
          <p:cNvGraphicFramePr>
            <a:graphicFrameLocks noChangeAspect="1"/>
          </p:cNvGraphicFramePr>
          <p:nvPr/>
        </p:nvGraphicFramePr>
        <p:xfrm>
          <a:off x="6227763" y="4005263"/>
          <a:ext cx="2016125" cy="635000"/>
        </p:xfrm>
        <a:graphic>
          <a:graphicData uri="http://schemas.openxmlformats.org/presentationml/2006/ole">
            <mc:AlternateContent xmlns:mc="http://schemas.openxmlformats.org/markup-compatibility/2006">
              <mc:Choice xmlns:v="urn:schemas-microsoft-com:vml" Requires="v">
                <p:oleObj spid="_x0000_s22536" name="Visio" r:id="rId9" imgW="1557655" imgH="496570" progId="Visio.Drawing.11">
                  <p:embed/>
                </p:oleObj>
              </mc:Choice>
              <mc:Fallback>
                <p:oleObj name="Visio" r:id="rId9" imgW="1557655" imgH="496570" progId="Visio.Drawing.11">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4005263"/>
                        <a:ext cx="201612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63" name="Object 23"/>
          <p:cNvGraphicFramePr>
            <a:graphicFrameLocks noChangeAspect="1"/>
          </p:cNvGraphicFramePr>
          <p:nvPr/>
        </p:nvGraphicFramePr>
        <p:xfrm>
          <a:off x="971550" y="4652963"/>
          <a:ext cx="1584325" cy="627062"/>
        </p:xfrm>
        <a:graphic>
          <a:graphicData uri="http://schemas.openxmlformats.org/presentationml/2006/ole">
            <mc:AlternateContent xmlns:mc="http://schemas.openxmlformats.org/markup-compatibility/2006">
              <mc:Choice xmlns:v="urn:schemas-microsoft-com:vml" Requires="v">
                <p:oleObj spid="_x0000_s22537" name="Visio" r:id="rId11" imgW="1185545" imgH="496570" progId="Visio.Drawing.11">
                  <p:embed/>
                </p:oleObj>
              </mc:Choice>
              <mc:Fallback>
                <p:oleObj name="Visio" r:id="rId11" imgW="1185545" imgH="496570" progId="Visio.Drawing.11">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4652963"/>
                        <a:ext cx="1584325"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64" name="Object 24"/>
          <p:cNvGraphicFramePr>
            <a:graphicFrameLocks noChangeAspect="1"/>
          </p:cNvGraphicFramePr>
          <p:nvPr/>
        </p:nvGraphicFramePr>
        <p:xfrm>
          <a:off x="2700338" y="4652963"/>
          <a:ext cx="1584325" cy="657225"/>
        </p:xfrm>
        <a:graphic>
          <a:graphicData uri="http://schemas.openxmlformats.org/presentationml/2006/ole">
            <mc:AlternateContent xmlns:mc="http://schemas.openxmlformats.org/markup-compatibility/2006">
              <mc:Choice xmlns:v="urn:schemas-microsoft-com:vml" Requires="v">
                <p:oleObj spid="_x0000_s22538" name="Visio" r:id="rId13" imgW="1185545" imgH="496570" progId="Visio.Drawing.11">
                  <p:embed/>
                </p:oleObj>
              </mc:Choice>
              <mc:Fallback>
                <p:oleObj name="Visio" r:id="rId13" imgW="1185545" imgH="496570" progId="Visio.Drawing.11">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652963"/>
                        <a:ext cx="15843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65" name="Object 25"/>
          <p:cNvGraphicFramePr>
            <a:graphicFrameLocks noChangeAspect="1"/>
          </p:cNvGraphicFramePr>
          <p:nvPr/>
        </p:nvGraphicFramePr>
        <p:xfrm>
          <a:off x="4500563" y="4652963"/>
          <a:ext cx="1511300" cy="627062"/>
        </p:xfrm>
        <a:graphic>
          <a:graphicData uri="http://schemas.openxmlformats.org/presentationml/2006/ole">
            <mc:AlternateContent xmlns:mc="http://schemas.openxmlformats.org/markup-compatibility/2006">
              <mc:Choice xmlns:v="urn:schemas-microsoft-com:vml" Requires="v">
                <p:oleObj spid="_x0000_s22539" name="Visio" r:id="rId15" imgW="1185545" imgH="496570" progId="Visio.Drawing.11">
                  <p:embed/>
                </p:oleObj>
              </mc:Choice>
              <mc:Fallback>
                <p:oleObj name="Visio" r:id="rId15" imgW="1185545" imgH="496570" progId="Visio.Drawing.11">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4652963"/>
                        <a:ext cx="15113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66" name="Object 26"/>
          <p:cNvGraphicFramePr>
            <a:graphicFrameLocks noChangeAspect="1"/>
          </p:cNvGraphicFramePr>
          <p:nvPr/>
        </p:nvGraphicFramePr>
        <p:xfrm>
          <a:off x="6156325" y="4652963"/>
          <a:ext cx="2087563" cy="657225"/>
        </p:xfrm>
        <a:graphic>
          <a:graphicData uri="http://schemas.openxmlformats.org/presentationml/2006/ole">
            <mc:AlternateContent xmlns:mc="http://schemas.openxmlformats.org/markup-compatibility/2006">
              <mc:Choice xmlns:v="urn:schemas-microsoft-com:vml" Requires="v">
                <p:oleObj spid="_x0000_s22540" name="Visio" r:id="rId17" imgW="1557655" imgH="496570" progId="Visio.Drawing.11">
                  <p:embed/>
                </p:oleObj>
              </mc:Choice>
              <mc:Fallback>
                <p:oleObj name="Visio" r:id="rId17" imgW="1557655" imgH="496570" progId="Visio.Drawing.11">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6325" y="4652963"/>
                        <a:ext cx="2087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44"/>
                                        </p:tgtEl>
                                        <p:attrNameLst>
                                          <p:attrName>style.visibility</p:attrName>
                                        </p:attrNameLst>
                                      </p:cBhvr>
                                      <p:to>
                                        <p:strVal val="visible"/>
                                      </p:to>
                                    </p:set>
                                    <p:animEffect transition="in" filter="blinds(horizontal)">
                                      <p:cBhvr>
                                        <p:cTn id="7" dur="500"/>
                                        <p:tgtEl>
                                          <p:spTgt spid="419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19853"/>
                                        </p:tgtEl>
                                        <p:attrNameLst>
                                          <p:attrName>style.visibility</p:attrName>
                                        </p:attrNameLst>
                                      </p:cBhvr>
                                      <p:to>
                                        <p:strVal val="visible"/>
                                      </p:to>
                                    </p:set>
                                    <p:anim calcmode="lin" valueType="num">
                                      <p:cBhvr additive="base">
                                        <p:cTn id="17" dur="500" fill="hold"/>
                                        <p:tgtEl>
                                          <p:spTgt spid="419853"/>
                                        </p:tgtEl>
                                        <p:attrNameLst>
                                          <p:attrName>ppt_x</p:attrName>
                                        </p:attrNameLst>
                                      </p:cBhvr>
                                      <p:tavLst>
                                        <p:tav tm="0">
                                          <p:val>
                                            <p:strVal val="1+#ppt_w/2"/>
                                          </p:val>
                                        </p:tav>
                                        <p:tav tm="100000">
                                          <p:val>
                                            <p:strVal val="#ppt_x"/>
                                          </p:val>
                                        </p:tav>
                                      </p:tavLst>
                                    </p:anim>
                                    <p:anim calcmode="lin" valueType="num">
                                      <p:cBhvr additive="base">
                                        <p:cTn id="18" dur="500" fill="hold"/>
                                        <p:tgtEl>
                                          <p:spTgt spid="41985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19856"/>
                                        </p:tgtEl>
                                        <p:attrNameLst>
                                          <p:attrName>style.visibility</p:attrName>
                                        </p:attrNameLst>
                                      </p:cBhvr>
                                      <p:to>
                                        <p:strVal val="visible"/>
                                      </p:to>
                                    </p:set>
                                    <p:anim calcmode="lin" valueType="num">
                                      <p:cBhvr additive="base">
                                        <p:cTn id="23" dur="500" fill="hold"/>
                                        <p:tgtEl>
                                          <p:spTgt spid="419856"/>
                                        </p:tgtEl>
                                        <p:attrNameLst>
                                          <p:attrName>ppt_x</p:attrName>
                                        </p:attrNameLst>
                                      </p:cBhvr>
                                      <p:tavLst>
                                        <p:tav tm="0">
                                          <p:val>
                                            <p:strVal val="1+#ppt_w/2"/>
                                          </p:val>
                                        </p:tav>
                                        <p:tav tm="100000">
                                          <p:val>
                                            <p:strVal val="#ppt_x"/>
                                          </p:val>
                                        </p:tav>
                                      </p:tavLst>
                                    </p:anim>
                                    <p:anim calcmode="lin" valueType="num">
                                      <p:cBhvr additive="base">
                                        <p:cTn id="24" dur="500" fill="hold"/>
                                        <p:tgtEl>
                                          <p:spTgt spid="41985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19859"/>
                                        </p:tgtEl>
                                        <p:attrNameLst>
                                          <p:attrName>style.visibility</p:attrName>
                                        </p:attrNameLst>
                                      </p:cBhvr>
                                      <p:to>
                                        <p:strVal val="visible"/>
                                      </p:to>
                                    </p:set>
                                    <p:anim calcmode="lin" valueType="num">
                                      <p:cBhvr additive="base">
                                        <p:cTn id="29" dur="500" fill="hold"/>
                                        <p:tgtEl>
                                          <p:spTgt spid="419859"/>
                                        </p:tgtEl>
                                        <p:attrNameLst>
                                          <p:attrName>ppt_x</p:attrName>
                                        </p:attrNameLst>
                                      </p:cBhvr>
                                      <p:tavLst>
                                        <p:tav tm="0">
                                          <p:val>
                                            <p:strVal val="1+#ppt_w/2"/>
                                          </p:val>
                                        </p:tav>
                                        <p:tav tm="100000">
                                          <p:val>
                                            <p:strVal val="#ppt_x"/>
                                          </p:val>
                                        </p:tav>
                                      </p:tavLst>
                                    </p:anim>
                                    <p:anim calcmode="lin" valueType="num">
                                      <p:cBhvr additive="base">
                                        <p:cTn id="30" dur="500" fill="hold"/>
                                        <p:tgtEl>
                                          <p:spTgt spid="41985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19862"/>
                                        </p:tgtEl>
                                        <p:attrNameLst>
                                          <p:attrName>style.visibility</p:attrName>
                                        </p:attrNameLst>
                                      </p:cBhvr>
                                      <p:to>
                                        <p:strVal val="visible"/>
                                      </p:to>
                                    </p:set>
                                    <p:anim calcmode="lin" valueType="num">
                                      <p:cBhvr additive="base">
                                        <p:cTn id="35" dur="500" fill="hold"/>
                                        <p:tgtEl>
                                          <p:spTgt spid="419862"/>
                                        </p:tgtEl>
                                        <p:attrNameLst>
                                          <p:attrName>ppt_x</p:attrName>
                                        </p:attrNameLst>
                                      </p:cBhvr>
                                      <p:tavLst>
                                        <p:tav tm="0">
                                          <p:val>
                                            <p:strVal val="1+#ppt_w/2"/>
                                          </p:val>
                                        </p:tav>
                                        <p:tav tm="100000">
                                          <p:val>
                                            <p:strVal val="#ppt_x"/>
                                          </p:val>
                                        </p:tav>
                                      </p:tavLst>
                                    </p:anim>
                                    <p:anim calcmode="lin" valueType="num">
                                      <p:cBhvr additive="base">
                                        <p:cTn id="36" dur="500" fill="hold"/>
                                        <p:tgtEl>
                                          <p:spTgt spid="41986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19863"/>
                                        </p:tgtEl>
                                        <p:attrNameLst>
                                          <p:attrName>style.visibility</p:attrName>
                                        </p:attrNameLst>
                                      </p:cBhvr>
                                      <p:to>
                                        <p:strVal val="visible"/>
                                      </p:to>
                                    </p:set>
                                    <p:anim calcmode="lin" valueType="num">
                                      <p:cBhvr additive="base">
                                        <p:cTn id="41" dur="500" fill="hold"/>
                                        <p:tgtEl>
                                          <p:spTgt spid="419863"/>
                                        </p:tgtEl>
                                        <p:attrNameLst>
                                          <p:attrName>ppt_x</p:attrName>
                                        </p:attrNameLst>
                                      </p:cBhvr>
                                      <p:tavLst>
                                        <p:tav tm="0">
                                          <p:val>
                                            <p:strVal val="1+#ppt_w/2"/>
                                          </p:val>
                                        </p:tav>
                                        <p:tav tm="100000">
                                          <p:val>
                                            <p:strVal val="#ppt_x"/>
                                          </p:val>
                                        </p:tav>
                                      </p:tavLst>
                                    </p:anim>
                                    <p:anim calcmode="lin" valueType="num">
                                      <p:cBhvr additive="base">
                                        <p:cTn id="42" dur="500" fill="hold"/>
                                        <p:tgtEl>
                                          <p:spTgt spid="41986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19864"/>
                                        </p:tgtEl>
                                        <p:attrNameLst>
                                          <p:attrName>style.visibility</p:attrName>
                                        </p:attrNameLst>
                                      </p:cBhvr>
                                      <p:to>
                                        <p:strVal val="visible"/>
                                      </p:to>
                                    </p:set>
                                    <p:anim calcmode="lin" valueType="num">
                                      <p:cBhvr additive="base">
                                        <p:cTn id="47" dur="500" fill="hold"/>
                                        <p:tgtEl>
                                          <p:spTgt spid="419864"/>
                                        </p:tgtEl>
                                        <p:attrNameLst>
                                          <p:attrName>ppt_x</p:attrName>
                                        </p:attrNameLst>
                                      </p:cBhvr>
                                      <p:tavLst>
                                        <p:tav tm="0">
                                          <p:val>
                                            <p:strVal val="1+#ppt_w/2"/>
                                          </p:val>
                                        </p:tav>
                                        <p:tav tm="100000">
                                          <p:val>
                                            <p:strVal val="#ppt_x"/>
                                          </p:val>
                                        </p:tav>
                                      </p:tavLst>
                                    </p:anim>
                                    <p:anim calcmode="lin" valueType="num">
                                      <p:cBhvr additive="base">
                                        <p:cTn id="48" dur="500" fill="hold"/>
                                        <p:tgtEl>
                                          <p:spTgt spid="41986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19865"/>
                                        </p:tgtEl>
                                        <p:attrNameLst>
                                          <p:attrName>style.visibility</p:attrName>
                                        </p:attrNameLst>
                                      </p:cBhvr>
                                      <p:to>
                                        <p:strVal val="visible"/>
                                      </p:to>
                                    </p:set>
                                    <p:anim calcmode="lin" valueType="num">
                                      <p:cBhvr additive="base">
                                        <p:cTn id="53" dur="500" fill="hold"/>
                                        <p:tgtEl>
                                          <p:spTgt spid="419865"/>
                                        </p:tgtEl>
                                        <p:attrNameLst>
                                          <p:attrName>ppt_x</p:attrName>
                                        </p:attrNameLst>
                                      </p:cBhvr>
                                      <p:tavLst>
                                        <p:tav tm="0">
                                          <p:val>
                                            <p:strVal val="1+#ppt_w/2"/>
                                          </p:val>
                                        </p:tav>
                                        <p:tav tm="100000">
                                          <p:val>
                                            <p:strVal val="#ppt_x"/>
                                          </p:val>
                                        </p:tav>
                                      </p:tavLst>
                                    </p:anim>
                                    <p:anim calcmode="lin" valueType="num">
                                      <p:cBhvr additive="base">
                                        <p:cTn id="54" dur="500" fill="hold"/>
                                        <p:tgtEl>
                                          <p:spTgt spid="41986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419866"/>
                                        </p:tgtEl>
                                        <p:attrNameLst>
                                          <p:attrName>style.visibility</p:attrName>
                                        </p:attrNameLst>
                                      </p:cBhvr>
                                      <p:to>
                                        <p:strVal val="visible"/>
                                      </p:to>
                                    </p:set>
                                    <p:anim calcmode="lin" valueType="num">
                                      <p:cBhvr additive="base">
                                        <p:cTn id="59" dur="500" fill="hold"/>
                                        <p:tgtEl>
                                          <p:spTgt spid="419866"/>
                                        </p:tgtEl>
                                        <p:attrNameLst>
                                          <p:attrName>ppt_x</p:attrName>
                                        </p:attrNameLst>
                                      </p:cBhvr>
                                      <p:tavLst>
                                        <p:tav tm="0">
                                          <p:val>
                                            <p:strVal val="1+#ppt_w/2"/>
                                          </p:val>
                                        </p:tav>
                                        <p:tav tm="100000">
                                          <p:val>
                                            <p:strVal val="#ppt_x"/>
                                          </p:val>
                                        </p:tav>
                                      </p:tavLst>
                                    </p:anim>
                                    <p:anim calcmode="lin" valueType="num">
                                      <p:cBhvr additive="base">
                                        <p:cTn id="60" dur="500" fill="hold"/>
                                        <p:tgtEl>
                                          <p:spTgt spid="419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11188" y="404813"/>
            <a:ext cx="8032750" cy="381000"/>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7170" name="Object 13"/>
          <p:cNvGraphicFramePr>
            <a:graphicFrameLocks noGrp="1" noChangeAspect="1"/>
          </p:cNvGraphicFramePr>
          <p:nvPr>
            <p:ph idx="1"/>
          </p:nvPr>
        </p:nvGraphicFramePr>
        <p:xfrm>
          <a:off x="755650" y="981075"/>
          <a:ext cx="7777163" cy="5487988"/>
        </p:xfrm>
        <a:graphic>
          <a:graphicData uri="http://schemas.openxmlformats.org/presentationml/2006/ole">
            <mc:AlternateContent xmlns:mc="http://schemas.openxmlformats.org/markup-compatibility/2006">
              <mc:Choice xmlns:v="urn:schemas-microsoft-com:vml" Requires="v">
                <p:oleObj spid="_x0000_s7283" name="Visio" r:id="rId1" imgW="6028055" imgH="5814060" progId="Visio.Drawing.11">
                  <p:embed/>
                </p:oleObj>
              </mc:Choice>
              <mc:Fallback>
                <p:oleObj name="Visio" r:id="rId1" imgW="6028055" imgH="5814060" progId="Visio.Drawing.11">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81075"/>
                        <a:ext cx="7777163" cy="548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11188" y="404813"/>
            <a:ext cx="7818437" cy="372603"/>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8194" name="Object 5"/>
          <p:cNvGraphicFramePr>
            <a:graphicFrameLocks noGrp="1" noChangeAspect="1"/>
          </p:cNvGraphicFramePr>
          <p:nvPr>
            <p:ph idx="1"/>
          </p:nvPr>
        </p:nvGraphicFramePr>
        <p:xfrm>
          <a:off x="1800225" y="981075"/>
          <a:ext cx="5543550" cy="5348288"/>
        </p:xfrm>
        <a:graphic>
          <a:graphicData uri="http://schemas.openxmlformats.org/presentationml/2006/ole">
            <mc:AlternateContent xmlns:mc="http://schemas.openxmlformats.org/markup-compatibility/2006">
              <mc:Choice xmlns:v="urn:schemas-microsoft-com:vml" Requires="v">
                <p:oleObj spid="_x0000_s8308" name="Visio" r:id="rId1" imgW="6794500" imgH="6553200" progId="Visio.Drawing.11">
                  <p:embed/>
                </p:oleObj>
              </mc:Choice>
              <mc:Fallback>
                <p:oleObj name="Visio" r:id="rId1" imgW="6794500" imgH="6553200" progId="Visio.Drawing.11">
                  <p:embed/>
                  <p:pic>
                    <p:nvPicPr>
                      <p:cNvPr id="0" name="Object 5"/>
                      <p:cNvPicPr>
                        <a:picLocks noChangeAspect="1" noChangeArrowheads="1"/>
                      </p:cNvPicPr>
                      <p:nvPr/>
                    </p:nvPicPr>
                    <p:blipFill>
                      <a:blip r:embed="rId2"/>
                      <a:srcRect/>
                      <a:stretch>
                        <a:fillRect/>
                      </a:stretch>
                    </p:blipFill>
                    <p:spPr bwMode="auto">
                      <a:xfrm>
                        <a:off x="1800225" y="981075"/>
                        <a:ext cx="5543550" cy="534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11188" y="404813"/>
            <a:ext cx="7604125" cy="372603"/>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graphicFrame>
        <p:nvGraphicFramePr>
          <p:cNvPr id="288781" name="Object 13"/>
          <p:cNvGraphicFramePr>
            <a:graphicFrameLocks noChangeAspect="1"/>
          </p:cNvGraphicFramePr>
          <p:nvPr/>
        </p:nvGraphicFramePr>
        <p:xfrm>
          <a:off x="2585270" y="836712"/>
          <a:ext cx="6376988" cy="5568950"/>
        </p:xfrm>
        <a:graphic>
          <a:graphicData uri="http://schemas.openxmlformats.org/presentationml/2006/ole">
            <mc:AlternateContent xmlns:mc="http://schemas.openxmlformats.org/markup-compatibility/2006">
              <mc:Choice xmlns:v="urn:schemas-microsoft-com:vml" Requires="v">
                <p:oleObj spid="_x0000_s9335" name="Visio" r:id="rId1" imgW="6388100" imgH="5892800" progId="Visio.Drawing.11">
                  <p:embed/>
                </p:oleObj>
              </mc:Choice>
              <mc:Fallback>
                <p:oleObj name="Visio" r:id="rId1" imgW="6388100" imgH="5892800" progId="Visio.Drawing.11">
                  <p:embed/>
                  <p:pic>
                    <p:nvPicPr>
                      <p:cNvPr id="0" name="Object 13"/>
                      <p:cNvPicPr>
                        <a:picLocks noChangeAspect="1" noChangeArrowheads="1"/>
                      </p:cNvPicPr>
                      <p:nvPr/>
                    </p:nvPicPr>
                    <p:blipFill>
                      <a:blip r:embed="rId2"/>
                      <a:srcRect/>
                      <a:stretch>
                        <a:fillRect/>
                      </a:stretch>
                    </p:blipFill>
                    <p:spPr bwMode="auto">
                      <a:xfrm>
                        <a:off x="2585270" y="836712"/>
                        <a:ext cx="6376988"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3"/>
          <p:cNvSpPr>
            <a:spLocks noChangeArrowheads="1"/>
          </p:cNvSpPr>
          <p:nvPr/>
        </p:nvSpPr>
        <p:spPr bwMode="auto">
          <a:xfrm>
            <a:off x="453851" y="1340768"/>
            <a:ext cx="2173933" cy="3416320"/>
          </a:xfrm>
          <a:prstGeom prst="rect">
            <a:avLst/>
          </a:prstGeom>
          <a:noFill/>
          <a:ln w="12700">
            <a:noFill/>
            <a:miter lim="800000"/>
          </a:ln>
        </p:spPr>
        <p:txBody>
          <a:bodyPr wrap="square">
            <a:spAutoFit/>
          </a:bodyPr>
          <a:lstStyle/>
          <a:p>
            <a:pPr eaLnBrk="0" hangingPunct="0">
              <a:lnSpc>
                <a:spcPct val="150000"/>
              </a:lnSpc>
            </a:pPr>
            <a:r>
              <a:rPr lang="zh-CN" altLang="en-US" sz="1800" b="1" dirty="0">
                <a:solidFill>
                  <a:srgbClr val="0000FF"/>
                </a:solidFill>
              </a:rPr>
              <a:t>组</a:t>
            </a:r>
            <a:r>
              <a:rPr lang="zh-CN" altLang="en-US" sz="1800" b="1" dirty="0" smtClean="0">
                <a:solidFill>
                  <a:srgbClr val="0000FF"/>
                </a:solidFill>
              </a:rPr>
              <a:t>相联</a:t>
            </a:r>
            <a:r>
              <a:rPr lang="en-US" altLang="zh-CN" sz="1800" b="1" dirty="0" smtClean="0">
                <a:solidFill>
                  <a:srgbClr val="0000FF"/>
                </a:solidFill>
              </a:rPr>
              <a:t>Cache</a:t>
            </a:r>
            <a:r>
              <a:rPr lang="zh-CN" altLang="en-US" sz="1800" b="1" dirty="0" smtClean="0">
                <a:solidFill>
                  <a:srgbClr val="0000FF"/>
                </a:solidFill>
              </a:rPr>
              <a:t>组织</a:t>
            </a:r>
            <a:endParaRPr lang="en-US" altLang="zh-CN" sz="1800" b="1" dirty="0" smtClean="0">
              <a:solidFill>
                <a:srgbClr val="0000FF"/>
              </a:solidFill>
            </a:endParaRPr>
          </a:p>
          <a:p>
            <a:pPr marL="285750" indent="-285750" eaLnBrk="0" hangingPunct="0">
              <a:lnSpc>
                <a:spcPct val="150000"/>
              </a:lnSpc>
              <a:buFont typeface="Wingdings" panose="05000000000000000000" pitchFamily="2" charset="2"/>
              <a:buChar char="Ø"/>
            </a:pPr>
            <a:r>
              <a:rPr lang="zh-CN" altLang="en-US" sz="1800" b="1" dirty="0" smtClean="0">
                <a:solidFill>
                  <a:srgbClr val="0000FF"/>
                </a:solidFill>
              </a:rPr>
              <a:t>同时与一个组内的所有</a:t>
            </a:r>
            <a:r>
              <a:rPr lang="en-US" altLang="zh-CN" sz="1800" b="1" dirty="0" smtClean="0">
                <a:solidFill>
                  <a:srgbClr val="0000FF"/>
                </a:solidFill>
              </a:rPr>
              <a:t>Tag</a:t>
            </a:r>
            <a:r>
              <a:rPr lang="zh-CN" altLang="en-US" sz="1800" b="1" dirty="0" smtClean="0">
                <a:solidFill>
                  <a:srgbClr val="0000FF"/>
                </a:solidFill>
              </a:rPr>
              <a:t>进行比较，</a:t>
            </a:r>
            <a:r>
              <a:rPr lang="en-US" altLang="zh-CN" sz="1800" b="1" dirty="0" smtClean="0">
                <a:solidFill>
                  <a:srgbClr val="0000FF"/>
                </a:solidFill>
              </a:rPr>
              <a:t>N</a:t>
            </a:r>
            <a:r>
              <a:rPr lang="zh-CN" altLang="en-US" sz="1800" b="1" dirty="0" smtClean="0">
                <a:solidFill>
                  <a:srgbClr val="0000FF"/>
                </a:solidFill>
              </a:rPr>
              <a:t>路组相联</a:t>
            </a:r>
            <a:r>
              <a:rPr lang="en-US" altLang="zh-CN" sz="1800" b="1" dirty="0" smtClean="0">
                <a:solidFill>
                  <a:srgbClr val="0000FF"/>
                </a:solidFill>
              </a:rPr>
              <a:t>Cache</a:t>
            </a:r>
            <a:r>
              <a:rPr lang="zh-CN" altLang="en-US" sz="1800" b="1" dirty="0" smtClean="0">
                <a:solidFill>
                  <a:srgbClr val="0000FF"/>
                </a:solidFill>
              </a:rPr>
              <a:t>则需</a:t>
            </a:r>
            <a:r>
              <a:rPr lang="en-US" altLang="zh-CN" sz="1800" b="1" dirty="0" smtClean="0">
                <a:solidFill>
                  <a:srgbClr val="0000FF"/>
                </a:solidFill>
              </a:rPr>
              <a:t>N</a:t>
            </a:r>
            <a:r>
              <a:rPr lang="zh-CN" altLang="en-US" sz="1800" b="1" dirty="0" smtClean="0">
                <a:solidFill>
                  <a:srgbClr val="0000FF"/>
                </a:solidFill>
              </a:rPr>
              <a:t>个比较器；</a:t>
            </a:r>
            <a:endParaRPr lang="en-US" altLang="zh-CN" sz="1800" b="1" dirty="0" smtClean="0">
              <a:solidFill>
                <a:srgbClr val="0000FF"/>
              </a:solidFill>
            </a:endParaRPr>
          </a:p>
          <a:p>
            <a:pPr marL="285750" indent="-285750" eaLnBrk="0" hangingPunct="0">
              <a:lnSpc>
                <a:spcPct val="150000"/>
              </a:lnSpc>
              <a:buFont typeface="Wingdings" panose="05000000000000000000" pitchFamily="2" charset="2"/>
              <a:buChar char="Ø"/>
            </a:pPr>
            <a:r>
              <a:rPr lang="zh-CN" altLang="en-US" sz="1800" b="1" dirty="0" smtClean="0">
                <a:solidFill>
                  <a:srgbClr val="0000FF"/>
                </a:solidFill>
              </a:rPr>
              <a:t>数据访问与比较并行执行。</a:t>
            </a:r>
            <a:endParaRPr lang="zh-CN" altLang="en-US" sz="1800" b="1" dirty="0">
              <a:solidFill>
                <a:srgbClr val="0000FF"/>
              </a:solidFill>
            </a:endParaRPr>
          </a:p>
        </p:txBody>
      </p:sp>
      <p:sp>
        <p:nvSpPr>
          <p:cNvPr id="2" name="椭圆 1"/>
          <p:cNvSpPr/>
          <p:nvPr/>
        </p:nvSpPr>
        <p:spPr bwMode="auto">
          <a:xfrm>
            <a:off x="4499992" y="1700808"/>
            <a:ext cx="216024" cy="504056"/>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accent1"/>
                </a:solidFill>
                <a:effectLst/>
                <a:latin typeface="Arial" panose="020B0604020202020204" pitchFamily="34" charset="0"/>
              </a:rPr>
              <a:t>1</a:t>
            </a:r>
            <a:endParaRPr kumimoji="0" lang="zh-CN" altLang="en-US" sz="2400" b="0" i="0" u="none" strike="noStrike" cap="none" normalizeH="0" baseline="0" dirty="0" smtClean="0">
              <a:ln>
                <a:noFill/>
              </a:ln>
              <a:solidFill>
                <a:schemeClr val="accent1"/>
              </a:solidFill>
              <a:effectLst/>
              <a:latin typeface="Arial" panose="020B0604020202020204" pitchFamily="34" charset="0"/>
            </a:endParaRPr>
          </a:p>
        </p:txBody>
      </p:sp>
      <p:sp>
        <p:nvSpPr>
          <p:cNvPr id="6" name="椭圆 5"/>
          <p:cNvSpPr/>
          <p:nvPr/>
        </p:nvSpPr>
        <p:spPr bwMode="auto">
          <a:xfrm>
            <a:off x="3208022" y="1681663"/>
            <a:ext cx="216024" cy="504056"/>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dirty="0"/>
              <a:t>2</a:t>
            </a:r>
            <a:endParaRPr kumimoji="0" lang="zh-CN" altLang="en-US" sz="2400" b="0" i="0" u="none" strike="noStrike" cap="none" normalizeH="0" baseline="0" dirty="0" smtClean="0">
              <a:ln>
                <a:noFill/>
              </a:ln>
              <a:solidFill>
                <a:schemeClr val="accent1"/>
              </a:solidFill>
              <a:effectLst/>
              <a:latin typeface="Arial" panose="020B0604020202020204" pitchFamily="34" charset="0"/>
            </a:endParaRPr>
          </a:p>
        </p:txBody>
      </p:sp>
      <p:sp>
        <p:nvSpPr>
          <p:cNvPr id="3" name="文本框 2"/>
          <p:cNvSpPr txBox="1"/>
          <p:nvPr/>
        </p:nvSpPr>
        <p:spPr>
          <a:xfrm>
            <a:off x="4716016" y="5733256"/>
            <a:ext cx="1944216" cy="461665"/>
          </a:xfrm>
          <a:prstGeom prst="rect">
            <a:avLst/>
          </a:prstGeom>
          <a:noFill/>
        </p:spPr>
        <p:txBody>
          <a:bodyPr wrap="square" rtlCol="0">
            <a:spAutoFit/>
          </a:bodyPr>
          <a:lstStyle/>
          <a:p>
            <a:r>
              <a:rPr lang="zh-CN" altLang="en-US" b="1" dirty="0" smtClean="0"/>
              <a:t>假定是第</a:t>
            </a:r>
            <a:r>
              <a:rPr lang="en-US" altLang="zh-CN" b="1" dirty="0" smtClean="0"/>
              <a:t>1</a:t>
            </a:r>
            <a:r>
              <a:rPr lang="zh-CN" altLang="en-US" b="1" dirty="0" smtClean="0"/>
              <a:t>组</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781"/>
                                        </p:tgtEl>
                                        <p:attrNameLst>
                                          <p:attrName>style.visibility</p:attrName>
                                        </p:attrNameLst>
                                      </p:cBhvr>
                                      <p:to>
                                        <p:strVal val="visible"/>
                                      </p:to>
                                    </p:set>
                                    <p:anim calcmode="lin" valueType="num">
                                      <p:cBhvr additive="base">
                                        <p:cTn id="7" dur="500" fill="hold"/>
                                        <p:tgtEl>
                                          <p:spTgt spid="288781"/>
                                        </p:tgtEl>
                                        <p:attrNameLst>
                                          <p:attrName>ppt_x</p:attrName>
                                        </p:attrNameLst>
                                      </p:cBhvr>
                                      <p:tavLst>
                                        <p:tav tm="0">
                                          <p:val>
                                            <p:strVal val="0-#ppt_w/2"/>
                                          </p:val>
                                        </p:tav>
                                        <p:tav tm="100000">
                                          <p:val>
                                            <p:strVal val="#ppt_x"/>
                                          </p:val>
                                        </p:tav>
                                      </p:tavLst>
                                    </p:anim>
                                    <p:anim calcmode="lin" valueType="num">
                                      <p:cBhvr additive="base">
                                        <p:cTn id="8" dur="500" fill="hold"/>
                                        <p:tgtEl>
                                          <p:spTgt spid="2887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11188" y="404813"/>
            <a:ext cx="7604125" cy="381000"/>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sp>
        <p:nvSpPr>
          <p:cNvPr id="10244" name="TextBox 3"/>
          <p:cNvSpPr txBox="1">
            <a:spLocks noChangeArrowheads="1"/>
          </p:cNvSpPr>
          <p:nvPr/>
        </p:nvSpPr>
        <p:spPr bwMode="auto">
          <a:xfrm>
            <a:off x="285750" y="857250"/>
            <a:ext cx="8501063" cy="369332"/>
          </a:xfrm>
          <a:prstGeom prst="rect">
            <a:avLst/>
          </a:prstGeom>
          <a:noFill/>
          <a:ln w="9525">
            <a:noFill/>
            <a:miter lim="800000"/>
          </a:ln>
        </p:spPr>
        <p:txBody>
          <a:bodyPr>
            <a:spAutoFit/>
          </a:bodyPr>
          <a:lstStyle/>
          <a:p>
            <a:pPr marL="269875" indent="-269875" eaLnBrk="0" hangingPunct="0">
              <a:buClr>
                <a:srgbClr val="FF0000"/>
              </a:buClr>
              <a:buFont typeface="Wingdings" panose="05000000000000000000" pitchFamily="2" charset="2"/>
              <a:buChar char="n"/>
            </a:pPr>
            <a:r>
              <a:rPr lang="en-US" altLang="zh-CN" sz="1800" b="1" dirty="0" smtClean="0">
                <a:solidFill>
                  <a:schemeClr val="tx1"/>
                </a:solidFill>
              </a:rPr>
              <a:t>Cache</a:t>
            </a:r>
            <a:r>
              <a:rPr lang="zh-CN" altLang="en-US" sz="1800" b="1" dirty="0" smtClean="0">
                <a:solidFill>
                  <a:schemeClr val="tx1"/>
                </a:solidFill>
              </a:rPr>
              <a:t>示例</a:t>
            </a:r>
            <a:r>
              <a:rPr lang="zh-CN" altLang="en-US" sz="1800" b="1" dirty="0">
                <a:solidFill>
                  <a:schemeClr val="tx1"/>
                </a:solidFill>
              </a:rPr>
              <a:t>：</a:t>
            </a:r>
            <a:r>
              <a:rPr lang="en-US" altLang="zh-CN" sz="1800" b="1" dirty="0">
                <a:solidFill>
                  <a:schemeClr val="tx1"/>
                </a:solidFill>
              </a:rPr>
              <a:t>Cache</a:t>
            </a:r>
            <a:r>
              <a:rPr lang="zh-CN" altLang="en-US" sz="1800" b="1" dirty="0">
                <a:solidFill>
                  <a:schemeClr val="tx1"/>
                </a:solidFill>
              </a:rPr>
              <a:t>容量</a:t>
            </a:r>
            <a:r>
              <a:rPr lang="en-US" altLang="zh-CN" sz="1800" b="1" dirty="0">
                <a:solidFill>
                  <a:schemeClr val="tx1"/>
                </a:solidFill>
              </a:rPr>
              <a:t>4KB</a:t>
            </a:r>
            <a:r>
              <a:rPr lang="zh-CN" altLang="en-US" sz="1800" b="1" dirty="0">
                <a:solidFill>
                  <a:schemeClr val="tx1"/>
                </a:solidFill>
              </a:rPr>
              <a:t>，</a:t>
            </a:r>
            <a:r>
              <a:rPr lang="en-US" altLang="zh-CN" sz="1800" b="1" dirty="0">
                <a:solidFill>
                  <a:schemeClr val="tx1"/>
                </a:solidFill>
              </a:rPr>
              <a:t>4</a:t>
            </a:r>
            <a:r>
              <a:rPr lang="zh-CN" altLang="en-US" sz="1800" b="1" dirty="0">
                <a:solidFill>
                  <a:schemeClr val="tx1"/>
                </a:solidFill>
              </a:rPr>
              <a:t>路组相联，数据块大小</a:t>
            </a:r>
            <a:r>
              <a:rPr lang="en-US" altLang="zh-CN" sz="1800" b="1" dirty="0">
                <a:solidFill>
                  <a:schemeClr val="tx1"/>
                </a:solidFill>
              </a:rPr>
              <a:t>4B</a:t>
            </a:r>
            <a:r>
              <a:rPr lang="zh-CN" altLang="en-US" sz="1800" b="1" dirty="0">
                <a:solidFill>
                  <a:schemeClr val="tx1"/>
                </a:solidFill>
              </a:rPr>
              <a:t>，主存地址</a:t>
            </a:r>
            <a:r>
              <a:rPr lang="en-US" altLang="zh-CN" sz="1800" b="1" dirty="0">
                <a:solidFill>
                  <a:schemeClr val="tx1"/>
                </a:solidFill>
              </a:rPr>
              <a:t>32</a:t>
            </a:r>
            <a:r>
              <a:rPr lang="zh-CN" altLang="en-US" sz="1800" b="1" dirty="0">
                <a:solidFill>
                  <a:schemeClr val="tx1"/>
                </a:solidFill>
              </a:rPr>
              <a:t>位。</a:t>
            </a:r>
            <a:endParaRPr lang="zh-CN" altLang="en-US" sz="1800" b="1" dirty="0">
              <a:solidFill>
                <a:schemeClr val="tx1"/>
              </a:solidFill>
            </a:endParaRPr>
          </a:p>
        </p:txBody>
      </p:sp>
      <p:pic>
        <p:nvPicPr>
          <p:cNvPr id="3" name="Picture 4"/>
          <p:cNvPicPr>
            <a:picLocks noChangeAspect="1" noChangeArrowheads="1"/>
          </p:cNvPicPr>
          <p:nvPr/>
        </p:nvPicPr>
        <p:blipFill>
          <a:blip r:embed="rId1" cstate="print"/>
          <a:srcRect/>
          <a:stretch>
            <a:fillRect/>
          </a:stretch>
        </p:blipFill>
        <p:spPr bwMode="auto">
          <a:xfrm>
            <a:off x="611560" y="1268760"/>
            <a:ext cx="8229570" cy="5256584"/>
          </a:xfrm>
          <a:prstGeom prst="rect">
            <a:avLst/>
          </a:prstGeom>
          <a:noFill/>
          <a:ln w="9525">
            <a:noFill/>
            <a:miter lim="800000"/>
            <a:headEnd/>
            <a:tailEnd/>
          </a:ln>
        </p:spPr>
      </p:pic>
      <p:sp>
        <p:nvSpPr>
          <p:cNvPr id="5" name="TextBox 4"/>
          <p:cNvSpPr txBox="1"/>
          <p:nvPr/>
        </p:nvSpPr>
        <p:spPr>
          <a:xfrm>
            <a:off x="2987824" y="1815207"/>
            <a:ext cx="360040" cy="400110"/>
          </a:xfrm>
          <a:prstGeom prst="rect">
            <a:avLst/>
          </a:prstGeom>
          <a:noFill/>
        </p:spPr>
        <p:txBody>
          <a:bodyPr wrap="square" rtlCol="0">
            <a:spAutoFit/>
          </a:bodyPr>
          <a:lstStyle/>
          <a:p>
            <a:r>
              <a:rPr lang="en-US" altLang="zh-CN" sz="2000" dirty="0" smtClean="0"/>
              <a:t>1</a:t>
            </a:r>
            <a:endParaRPr lang="zh-CN" altLang="en-US" dirty="0"/>
          </a:p>
        </p:txBody>
      </p:sp>
      <p:sp>
        <p:nvSpPr>
          <p:cNvPr id="6" name="TextBox 5"/>
          <p:cNvSpPr txBox="1"/>
          <p:nvPr/>
        </p:nvSpPr>
        <p:spPr>
          <a:xfrm>
            <a:off x="2051720" y="1588730"/>
            <a:ext cx="360040" cy="400110"/>
          </a:xfrm>
          <a:prstGeom prst="rect">
            <a:avLst/>
          </a:prstGeom>
          <a:noFill/>
        </p:spPr>
        <p:txBody>
          <a:bodyPr wrap="square" rtlCol="0">
            <a:spAutoFit/>
          </a:bodyPr>
          <a:lstStyle/>
          <a:p>
            <a:r>
              <a:rPr lang="en-US" altLang="zh-CN" sz="2000" dirty="0" smtClean="0"/>
              <a:t>2</a:t>
            </a:r>
            <a:endParaRPr lang="zh-CN" alt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11188" y="404813"/>
            <a:ext cx="7604125" cy="381000"/>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sp>
        <p:nvSpPr>
          <p:cNvPr id="10244" name="TextBox 3"/>
          <p:cNvSpPr txBox="1">
            <a:spLocks noChangeArrowheads="1"/>
          </p:cNvSpPr>
          <p:nvPr/>
        </p:nvSpPr>
        <p:spPr bwMode="auto">
          <a:xfrm>
            <a:off x="285750" y="857250"/>
            <a:ext cx="8501063" cy="954107"/>
          </a:xfrm>
          <a:prstGeom prst="rect">
            <a:avLst/>
          </a:prstGeom>
          <a:noFill/>
          <a:ln w="9525">
            <a:noFill/>
            <a:miter lim="800000"/>
          </a:ln>
        </p:spPr>
        <p:txBody>
          <a:bodyPr>
            <a:spAutoFit/>
          </a:bodyPr>
          <a:lstStyle/>
          <a:p>
            <a:pPr marL="269875" indent="-269875" eaLnBrk="0" hangingPunct="0">
              <a:buClr>
                <a:srgbClr val="FF0000"/>
              </a:buClr>
              <a:buFont typeface="Wingdings" panose="05000000000000000000" pitchFamily="2" charset="2"/>
              <a:buChar char="n"/>
            </a:pPr>
            <a:r>
              <a:rPr lang="zh-CN" altLang="en-US" sz="3200" b="1" dirty="0" smtClean="0">
                <a:solidFill>
                  <a:schemeClr val="tx1"/>
                </a:solidFill>
              </a:rPr>
              <a:t>组相联和全相联的关系？</a:t>
            </a:r>
            <a:endParaRPr lang="en-US" altLang="zh-CN" sz="3200" b="1" dirty="0" smtClean="0">
              <a:solidFill>
                <a:schemeClr val="tx1"/>
              </a:solidFill>
            </a:endParaRPr>
          </a:p>
          <a:p>
            <a:pPr marL="727075" lvl="1" indent="-269875" eaLnBrk="0" hangingPunct="0">
              <a:buClr>
                <a:srgbClr val="FF0000"/>
              </a:buClr>
              <a:buFont typeface="Wingdings" panose="05000000000000000000" pitchFamily="2" charset="2"/>
              <a:buChar char="n"/>
            </a:pPr>
            <a:r>
              <a:rPr lang="zh-CN" altLang="en-US" b="1" dirty="0" smtClean="0">
                <a:solidFill>
                  <a:schemeClr val="tx1"/>
                </a:solidFill>
              </a:rPr>
              <a:t>在组相连中，如果只有一组，则变成了全相联了。</a:t>
            </a:r>
            <a:endParaRPr lang="zh-CN" altLang="en-US" b="1" dirty="0">
              <a:solidFill>
                <a:schemeClr val="tx1"/>
              </a:solidFill>
            </a:endParaRPr>
          </a:p>
        </p:txBody>
      </p:sp>
      <p:graphicFrame>
        <p:nvGraphicFramePr>
          <p:cNvPr id="2" name="对象 1"/>
          <p:cNvGraphicFramePr>
            <a:graphicFrameLocks noChangeAspect="1"/>
          </p:cNvGraphicFramePr>
          <p:nvPr/>
        </p:nvGraphicFramePr>
        <p:xfrm>
          <a:off x="4499992" y="2060848"/>
          <a:ext cx="4644605" cy="4056081"/>
        </p:xfrm>
        <a:graphic>
          <a:graphicData uri="http://schemas.openxmlformats.org/presentationml/2006/ole">
            <mc:AlternateContent xmlns:mc="http://schemas.openxmlformats.org/markup-compatibility/2006">
              <mc:Choice xmlns:v="urn:schemas-microsoft-com:vml" Requires="v">
                <p:oleObj spid="_x0000_s17590" name="Visio" r:id="rId1" imgW="6388100" imgH="5892800" progId="Visio.Drawing.11">
                  <p:embed/>
                </p:oleObj>
              </mc:Choice>
              <mc:Fallback>
                <p:oleObj name="Visio" r:id="rId1" imgW="6388100" imgH="5892800" progId="Visio.Drawing.11">
                  <p:embed/>
                  <p:pic>
                    <p:nvPicPr>
                      <p:cNvPr id="0" name="Object 13"/>
                      <p:cNvPicPr>
                        <a:picLocks noChangeAspect="1" noChangeArrowheads="1"/>
                      </p:cNvPicPr>
                      <p:nvPr/>
                    </p:nvPicPr>
                    <p:blipFill>
                      <a:blip r:embed="rId2"/>
                      <a:srcRect/>
                      <a:stretch>
                        <a:fillRect/>
                      </a:stretch>
                    </p:blipFill>
                    <p:spPr bwMode="auto">
                      <a:xfrm>
                        <a:off x="4499992" y="2060848"/>
                        <a:ext cx="4644605" cy="4056081"/>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nvGraphicFramePr>
        <p:xfrm>
          <a:off x="72449" y="2060848"/>
          <a:ext cx="4283527" cy="3977322"/>
        </p:xfrm>
        <a:graphic>
          <a:graphicData uri="http://schemas.openxmlformats.org/presentationml/2006/ole">
            <mc:AlternateContent xmlns:mc="http://schemas.openxmlformats.org/markup-compatibility/2006">
              <mc:Choice xmlns:v="urn:schemas-microsoft-com:vml" Requires="v">
                <p:oleObj spid="_x0000_s17591" name="Visio" r:id="rId3" imgW="6464300" imgH="6007100" progId="Visio.Drawing.11">
                  <p:embed/>
                </p:oleObj>
              </mc:Choice>
              <mc:Fallback>
                <p:oleObj name="Visio" r:id="rId3" imgW="6464300" imgH="6007100"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9" y="2060848"/>
                        <a:ext cx="4283527" cy="397732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11188" y="404813"/>
            <a:ext cx="7604125" cy="381000"/>
          </a:xfrm>
        </p:spPr>
        <p:txBody>
          <a:bodyPr/>
          <a:lstStyle/>
          <a:p>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Cache</a:t>
            </a:r>
            <a:r>
              <a:rPr lang="zh-CN" altLang="en-US" dirty="0" smtClean="0">
                <a:latin typeface="Times New Roman" panose="02020603050405020304" pitchFamily="18" charset="0"/>
                <a:cs typeface="Times New Roman" panose="02020603050405020304" pitchFamily="18" charset="0"/>
              </a:rPr>
              <a:t>与主存之间的映射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组相联</a:t>
            </a:r>
            <a:endParaRPr lang="zh-CN" altLang="en-US" dirty="0" smtClean="0">
              <a:latin typeface="Times New Roman" panose="02020603050405020304" pitchFamily="18" charset="0"/>
              <a:cs typeface="Times New Roman" panose="02020603050405020304" pitchFamily="18" charset="0"/>
            </a:endParaRPr>
          </a:p>
        </p:txBody>
      </p:sp>
      <p:sp>
        <p:nvSpPr>
          <p:cNvPr id="10244" name="TextBox 3"/>
          <p:cNvSpPr txBox="1">
            <a:spLocks noChangeArrowheads="1"/>
          </p:cNvSpPr>
          <p:nvPr/>
        </p:nvSpPr>
        <p:spPr bwMode="auto">
          <a:xfrm>
            <a:off x="467544" y="857108"/>
            <a:ext cx="8501063" cy="4801314"/>
          </a:xfrm>
          <a:prstGeom prst="rect">
            <a:avLst/>
          </a:prstGeom>
          <a:noFill/>
          <a:ln w="9525">
            <a:noFill/>
            <a:miter lim="800000"/>
          </a:ln>
        </p:spPr>
        <p:txBody>
          <a:bodyPr>
            <a:spAutoFit/>
          </a:bodyPr>
          <a:lstStyle/>
          <a:p>
            <a:pPr>
              <a:lnSpc>
                <a:spcPct val="150000"/>
              </a:lnSpc>
            </a:pPr>
            <a:r>
              <a:rPr lang="zh-CN" altLang="en-US" sz="3600" b="1" dirty="0">
                <a:solidFill>
                  <a:schemeClr val="tx1"/>
                </a:solidFill>
                <a:latin typeface="宋体" panose="02010600030101010101" pitchFamily="2" charset="-122"/>
              </a:rPr>
              <a:t>组相联映射 </a:t>
            </a:r>
            <a:endParaRPr lang="zh-CN" altLang="en-US" sz="3600" b="1" dirty="0">
              <a:solidFill>
                <a:schemeClr val="tx1"/>
              </a:solidFill>
              <a:latin typeface="宋体" panose="02010600030101010101" pitchFamily="2" charset="-122"/>
            </a:endParaRPr>
          </a:p>
          <a:p>
            <a:pPr marL="457200" indent="-457200">
              <a:lnSpc>
                <a:spcPct val="150000"/>
              </a:lnSpc>
              <a:buClr>
                <a:schemeClr val="accent1"/>
              </a:buClr>
              <a:buFont typeface="Wingdings" panose="05000000000000000000" pitchFamily="2" charset="2"/>
              <a:buChar char="n"/>
            </a:pPr>
            <a:r>
              <a:rPr lang="zh-CN" altLang="en-US" sz="2800" b="1" dirty="0" smtClean="0">
                <a:solidFill>
                  <a:schemeClr val="tx1"/>
                </a:solidFill>
                <a:latin typeface="宋体" panose="02010600030101010101" pitchFamily="2" charset="-122"/>
              </a:rPr>
              <a:t>组相联映射</a:t>
            </a:r>
            <a:r>
              <a:rPr lang="zh-CN" altLang="en-US" sz="2800" b="1" dirty="0">
                <a:solidFill>
                  <a:schemeClr val="tx1"/>
                </a:solidFill>
                <a:latin typeface="宋体" panose="02010600030101010101" pitchFamily="2" charset="-122"/>
              </a:rPr>
              <a:t>是直接映射和全相联映射的折衷 </a:t>
            </a:r>
            <a:endParaRPr lang="zh-CN" altLang="en-US" sz="2800" b="1" dirty="0">
              <a:solidFill>
                <a:schemeClr val="tx1"/>
              </a:solidFill>
              <a:latin typeface="宋体" panose="02010600030101010101" pitchFamily="2" charset="-122"/>
            </a:endParaRPr>
          </a:p>
          <a:p>
            <a:pPr marL="457200" indent="-457200">
              <a:lnSpc>
                <a:spcPct val="150000"/>
              </a:lnSpc>
              <a:buClr>
                <a:schemeClr val="accent1"/>
              </a:buClr>
              <a:buFont typeface="Wingdings" panose="05000000000000000000" pitchFamily="2" charset="2"/>
              <a:buChar char="n"/>
            </a:pPr>
            <a:r>
              <a:rPr lang="zh-CN" altLang="en-US" sz="2800" b="1" dirty="0" smtClean="0">
                <a:solidFill>
                  <a:schemeClr val="tx1"/>
                </a:solidFill>
                <a:latin typeface="宋体" panose="02010600030101010101" pitchFamily="2" charset="-122"/>
              </a:rPr>
              <a:t>主存组</a:t>
            </a:r>
            <a:r>
              <a:rPr lang="en-US" altLang="zh-CN" sz="2800" b="1" dirty="0" smtClean="0">
                <a:solidFill>
                  <a:schemeClr val="tx1"/>
                </a:solidFill>
                <a:latin typeface="宋体" panose="02010600030101010101" pitchFamily="2" charset="-122"/>
              </a:rPr>
              <a:t>I</a:t>
            </a:r>
            <a:r>
              <a:rPr lang="zh-CN" altLang="en-US" sz="2800" b="1" dirty="0" smtClean="0">
                <a:solidFill>
                  <a:schemeClr val="tx1"/>
                </a:solidFill>
                <a:latin typeface="宋体" panose="02010600030101010101" pitchFamily="2" charset="-122"/>
              </a:rPr>
              <a:t>与</a:t>
            </a:r>
            <a:r>
              <a:rPr lang="en-US" altLang="zh-CN" sz="2800" b="1" dirty="0">
                <a:solidFill>
                  <a:schemeClr val="tx1"/>
                </a:solidFill>
                <a:latin typeface="宋体" panose="02010600030101010101" pitchFamily="2" charset="-122"/>
              </a:rPr>
              <a:t>Cache</a:t>
            </a:r>
            <a:r>
              <a:rPr lang="zh-CN" altLang="en-US" sz="2800" b="1" dirty="0" smtClean="0">
                <a:solidFill>
                  <a:schemeClr val="tx1"/>
                </a:solidFill>
                <a:latin typeface="宋体" panose="02010600030101010101" pitchFamily="2" charset="-122"/>
              </a:rPr>
              <a:t>组</a:t>
            </a:r>
            <a:r>
              <a:rPr lang="en-US" altLang="zh-CN" sz="2800" b="1" dirty="0" smtClean="0">
                <a:solidFill>
                  <a:schemeClr val="tx1"/>
                </a:solidFill>
                <a:latin typeface="宋体" panose="02010600030101010101" pitchFamily="2" charset="-122"/>
              </a:rPr>
              <a:t>I</a:t>
            </a:r>
            <a:r>
              <a:rPr lang="zh-CN" altLang="en-US" sz="2800" b="1" dirty="0" smtClean="0">
                <a:solidFill>
                  <a:schemeClr val="tx1"/>
                </a:solidFill>
                <a:latin typeface="宋体" panose="02010600030101010101" pitchFamily="2" charset="-122"/>
              </a:rPr>
              <a:t>之间</a:t>
            </a:r>
            <a:r>
              <a:rPr lang="zh-CN" altLang="en-US" sz="2800" b="1" dirty="0">
                <a:solidFill>
                  <a:schemeClr val="tx1"/>
                </a:solidFill>
                <a:latin typeface="宋体" panose="02010600030101010101" pitchFamily="2" charset="-122"/>
              </a:rPr>
              <a:t>是一一对应关系，好似直接映射方式，简化了实现 </a:t>
            </a:r>
            <a:endParaRPr lang="zh-CN" altLang="en-US" sz="2800" b="1" dirty="0">
              <a:solidFill>
                <a:schemeClr val="tx1"/>
              </a:solidFill>
              <a:latin typeface="宋体" panose="02010600030101010101" pitchFamily="2" charset="-122"/>
            </a:endParaRPr>
          </a:p>
          <a:p>
            <a:pPr marL="457200" indent="-457200">
              <a:lnSpc>
                <a:spcPct val="150000"/>
              </a:lnSpc>
              <a:buClr>
                <a:schemeClr val="accent1"/>
              </a:buClr>
              <a:buFont typeface="Wingdings" panose="05000000000000000000" pitchFamily="2" charset="2"/>
              <a:buChar char="n"/>
            </a:pPr>
            <a:r>
              <a:rPr lang="zh-CN" altLang="en-US" sz="2800" b="1" dirty="0" smtClean="0">
                <a:solidFill>
                  <a:schemeClr val="tx1"/>
                </a:solidFill>
                <a:latin typeface="宋体" panose="02010600030101010101" pitchFamily="2" charset="-122"/>
              </a:rPr>
              <a:t>主存组</a:t>
            </a:r>
            <a:r>
              <a:rPr lang="en-US" altLang="zh-CN" sz="2800" b="1" dirty="0" smtClean="0">
                <a:solidFill>
                  <a:schemeClr val="tx1"/>
                </a:solidFill>
                <a:latin typeface="宋体" panose="02010600030101010101" pitchFamily="2" charset="-122"/>
              </a:rPr>
              <a:t>I</a:t>
            </a:r>
            <a:r>
              <a:rPr lang="zh-CN" altLang="en-US" sz="2800" b="1" dirty="0" smtClean="0">
                <a:solidFill>
                  <a:schemeClr val="tx1"/>
                </a:solidFill>
                <a:latin typeface="宋体" panose="02010600030101010101" pitchFamily="2" charset="-122"/>
              </a:rPr>
              <a:t>内的块与</a:t>
            </a:r>
            <a:r>
              <a:rPr lang="zh-CN" altLang="en-US" sz="2800" b="1" dirty="0">
                <a:solidFill>
                  <a:schemeClr val="tx1"/>
                </a:solidFill>
                <a:latin typeface="宋体" panose="02010600030101010101" pitchFamily="2" charset="-122"/>
              </a:rPr>
              <a:t>对应组</a:t>
            </a:r>
            <a:r>
              <a:rPr lang="zh-CN" altLang="en-US" sz="2800" b="1" dirty="0" smtClean="0">
                <a:solidFill>
                  <a:schemeClr val="tx1"/>
                </a:solidFill>
                <a:latin typeface="宋体" panose="02010600030101010101" pitchFamily="2" charset="-122"/>
              </a:rPr>
              <a:t>中</a:t>
            </a:r>
            <a:r>
              <a:rPr lang="en-US" altLang="zh-CN" sz="2800" b="1" dirty="0" smtClean="0">
                <a:solidFill>
                  <a:schemeClr val="tx1"/>
                </a:solidFill>
                <a:latin typeface="宋体" panose="02010600030101010101" pitchFamily="2" charset="-122"/>
              </a:rPr>
              <a:t>Cache</a:t>
            </a:r>
            <a:r>
              <a:rPr lang="zh-CN" altLang="en-US" sz="2800" b="1" dirty="0">
                <a:solidFill>
                  <a:schemeClr val="tx1"/>
                </a:solidFill>
                <a:latin typeface="宋体" panose="02010600030101010101" pitchFamily="2" charset="-122"/>
              </a:rPr>
              <a:t>块是任意对应关系，好似全相联映射方式，体现了一定的灵活性 </a:t>
            </a:r>
            <a:endParaRPr lang="zh-CN" altLang="en-US" sz="2800" b="1" dirty="0">
              <a:solidFill>
                <a:schemeClr val="tx1"/>
              </a:solidFill>
              <a:latin typeface="宋体" panose="02010600030101010101" pitchFamily="2" charset="-122"/>
            </a:endParaRPr>
          </a:p>
          <a:p>
            <a:pPr marL="457200" indent="-457200">
              <a:lnSpc>
                <a:spcPct val="150000"/>
              </a:lnSpc>
              <a:buClr>
                <a:schemeClr val="accent1"/>
              </a:buClr>
              <a:buFont typeface="Wingdings" panose="05000000000000000000" pitchFamily="2" charset="2"/>
              <a:buChar char="n"/>
            </a:pPr>
            <a:r>
              <a:rPr lang="zh-CN" altLang="en-US" sz="2800" b="1" dirty="0" smtClean="0">
                <a:solidFill>
                  <a:schemeClr val="tx1"/>
                </a:solidFill>
                <a:latin typeface="宋体" panose="02010600030101010101" pitchFamily="2" charset="-122"/>
              </a:rPr>
              <a:t>组相联映射</a:t>
            </a:r>
            <a:r>
              <a:rPr lang="zh-CN" altLang="en-US" sz="2800" b="1" dirty="0">
                <a:solidFill>
                  <a:schemeClr val="tx1"/>
                </a:solidFill>
                <a:latin typeface="宋体" panose="02010600030101010101" pitchFamily="2" charset="-122"/>
              </a:rPr>
              <a:t>兼顾了实现成本和灵活性 </a:t>
            </a:r>
            <a:endParaRPr lang="zh-CN" altLang="en-US" sz="2800" b="1" dirty="0">
              <a:solidFill>
                <a:schemeClr val="tx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5"/>
          <p:cNvGrpSpPr/>
          <p:nvPr/>
        </p:nvGrpSpPr>
        <p:grpSpPr bwMode="auto">
          <a:xfrm>
            <a:off x="928688" y="1000125"/>
            <a:ext cx="7215187" cy="5429250"/>
            <a:chOff x="928662" y="1000108"/>
            <a:chExt cx="7215238" cy="5429288"/>
          </a:xfrm>
        </p:grpSpPr>
        <p:sp>
          <p:nvSpPr>
            <p:cNvPr id="20483" name="AutoShape 7" descr="羊皮纸"/>
            <p:cNvSpPr>
              <a:spLocks noChangeArrowheads="1"/>
            </p:cNvSpPr>
            <p:nvPr/>
          </p:nvSpPr>
          <p:spPr bwMode="auto">
            <a:xfrm>
              <a:off x="928662" y="1000108"/>
              <a:ext cx="7215238" cy="5429288"/>
            </a:xfrm>
            <a:prstGeom prst="verticalScroll">
              <a:avLst>
                <a:gd name="adj" fmla="val 12500"/>
              </a:avLst>
            </a:prstGeom>
            <a:blipFill dpi="0" rotWithShape="1">
              <a:blip r:embed="rId1" cstate="print"/>
              <a:srcRect/>
              <a:tile tx="0" ty="0" sx="100000" sy="100000" flip="none" algn="tl"/>
            </a:blipFill>
            <a:ln w="12700">
              <a:solidFill>
                <a:srgbClr val="FF9900"/>
              </a:solidFill>
              <a:round/>
            </a:ln>
          </p:spPr>
          <p:txBody>
            <a:bodyPr lIns="63500" tIns="97200" rIns="63500" bIns="61200" anchor="ctr"/>
            <a:lstStyle/>
            <a:p>
              <a:pPr algn="ctr" eaLnBrk="0" hangingPunct="0"/>
              <a:endParaRPr lang="zh-CN" altLang="en-US"/>
            </a:p>
          </p:txBody>
        </p:sp>
        <p:sp>
          <p:nvSpPr>
            <p:cNvPr id="20484" name="Rectangle 8"/>
            <p:cNvSpPr>
              <a:spLocks noChangeArrowheads="1"/>
            </p:cNvSpPr>
            <p:nvPr/>
          </p:nvSpPr>
          <p:spPr bwMode="auto">
            <a:xfrm>
              <a:off x="2357422" y="1071546"/>
              <a:ext cx="4740804" cy="557909"/>
            </a:xfrm>
            <a:prstGeom prst="rect">
              <a:avLst/>
            </a:prstGeom>
            <a:noFill/>
            <a:ln w="9525">
              <a:noFill/>
              <a:miter lim="800000"/>
            </a:ln>
          </p:spPr>
          <p:txBody>
            <a:bodyPr/>
            <a:lstStyle/>
            <a:p>
              <a:pPr algn="ctr" eaLnBrk="0" hangingPunct="0">
                <a:lnSpc>
                  <a:spcPct val="87000"/>
                </a:lnSpc>
              </a:pPr>
              <a:r>
                <a:rPr lang="zh-CN" altLang="en-US" sz="2800" b="1" dirty="0" smtClean="0">
                  <a:solidFill>
                    <a:srgbClr val="FF0000"/>
                  </a:solidFill>
                  <a:latin typeface="楷体_GB2312"/>
                  <a:ea typeface="楷体_GB2312"/>
                  <a:cs typeface="楷体_GB2312"/>
                </a:rPr>
                <a:t>第七讲：高速缓冲存储器</a:t>
              </a:r>
              <a:endParaRPr lang="zh-CN" altLang="en-US" sz="2800" b="1" dirty="0">
                <a:solidFill>
                  <a:srgbClr val="FF0000"/>
                </a:solidFill>
                <a:latin typeface="楷体_GB2312"/>
                <a:ea typeface="楷体_GB2312"/>
                <a:cs typeface="楷体_GB2312"/>
              </a:endParaRPr>
            </a:p>
          </p:txBody>
        </p:sp>
        <p:sp>
          <p:nvSpPr>
            <p:cNvPr id="20485" name="Rectangle 9"/>
            <p:cNvSpPr>
              <a:spLocks noChangeArrowheads="1"/>
            </p:cNvSpPr>
            <p:nvPr/>
          </p:nvSpPr>
          <p:spPr bwMode="auto">
            <a:xfrm>
              <a:off x="2071670" y="1857364"/>
              <a:ext cx="5138015" cy="4286280"/>
            </a:xfrm>
            <a:prstGeom prst="rect">
              <a:avLst/>
            </a:prstGeom>
            <a:noFill/>
            <a:ln w="28575">
              <a:solidFill>
                <a:srgbClr val="05AD01"/>
              </a:solidFill>
              <a:miter lim="800000"/>
            </a:ln>
          </p:spPr>
          <p:txBody>
            <a:bodyPr lIns="63500" tIns="133200" rIns="63500" bIns="133200"/>
            <a:lstStyle/>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smtClean="0">
                  <a:solidFill>
                    <a:schemeClr val="bg1">
                      <a:lumMod val="65000"/>
                    </a:schemeClr>
                  </a:solidFill>
                </a:rPr>
                <a:t>的原理</a:t>
              </a:r>
              <a:endParaRPr lang="en-US" altLang="zh-CN" sz="28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程序访问的局部性原理</a:t>
              </a:r>
              <a:endParaRPr lang="en-US" altLang="zh-CN" sz="20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en-US" altLang="zh-CN" sz="2000" b="1" dirty="0" smtClean="0">
                  <a:solidFill>
                    <a:schemeClr val="bg1">
                      <a:lumMod val="65000"/>
                    </a:schemeClr>
                  </a:solidFill>
                </a:rPr>
                <a:t>Cache</a:t>
              </a:r>
              <a:r>
                <a:rPr lang="zh-CN" altLang="en-US" sz="2000" b="1" dirty="0" smtClean="0">
                  <a:solidFill>
                    <a:schemeClr val="bg1">
                      <a:lumMod val="65000"/>
                    </a:schemeClr>
                  </a:solidFill>
                </a:rPr>
                <a:t>的结构与工作原理</a:t>
              </a:r>
              <a:endParaRPr lang="en-US" altLang="zh-CN" sz="2000" b="1" dirty="0">
                <a:solidFill>
                  <a:schemeClr val="bg1">
                    <a:lumMod val="65000"/>
                  </a:schemeClr>
                </a:solidFill>
              </a:endParaRPr>
            </a:p>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smtClean="0">
                  <a:solidFill>
                    <a:schemeClr val="bg1">
                      <a:lumMod val="65000"/>
                    </a:schemeClr>
                  </a:solidFill>
                </a:rPr>
                <a:t>的映射机制</a:t>
              </a:r>
              <a:endParaRPr lang="en-US" altLang="zh-CN" sz="28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全相联映射</a:t>
              </a:r>
              <a:endParaRPr lang="en-US" altLang="zh-CN" sz="20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a:solidFill>
                    <a:schemeClr val="bg1">
                      <a:lumMod val="65000"/>
                    </a:schemeClr>
                  </a:solidFill>
                </a:rPr>
                <a:t>直接映射</a:t>
              </a:r>
              <a:endParaRPr lang="en-US" altLang="zh-CN" sz="20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组相联映射</a:t>
              </a:r>
              <a:endParaRPr lang="en-US" altLang="zh-CN" sz="2000" b="1" dirty="0">
                <a:solidFill>
                  <a:schemeClr val="bg1">
                    <a:lumMod val="65000"/>
                  </a:schemeClr>
                </a:solidFill>
              </a:endParaRPr>
            </a:p>
            <a:p>
              <a:pPr marL="514350" indent="-514350" eaLnBrk="0" hangingPunct="0">
                <a:lnSpc>
                  <a:spcPct val="120000"/>
                </a:lnSpc>
                <a:spcBef>
                  <a:spcPts val="0"/>
                </a:spcBef>
                <a:buClr>
                  <a:srgbClr val="FF0000"/>
                </a:buClr>
                <a:buSzPct val="100000"/>
                <a:buFont typeface="+mj-ea"/>
                <a:buAutoNum type="ea1JpnChsDbPeriod"/>
              </a:pPr>
              <a:r>
                <a:rPr lang="en-US" altLang="zh-CN" sz="2800" b="1" dirty="0">
                  <a:solidFill>
                    <a:schemeClr val="tx1"/>
                  </a:solidFill>
                </a:rPr>
                <a:t>Cache</a:t>
              </a:r>
              <a:r>
                <a:rPr lang="zh-CN" altLang="en-US" sz="2800" b="1" dirty="0">
                  <a:solidFill>
                    <a:schemeClr val="tx1"/>
                  </a:solidFill>
                </a:rPr>
                <a:t>的替换策略</a:t>
              </a:r>
              <a:endParaRPr lang="en-US" altLang="zh-CN" sz="2800" b="1" dirty="0">
                <a:solidFill>
                  <a:schemeClr val="tx1"/>
                </a:solidFill>
              </a:endParaRPr>
            </a:p>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a:solidFill>
                    <a:schemeClr val="bg1">
                      <a:lumMod val="65000"/>
                    </a:schemeClr>
                  </a:solidFill>
                </a:rPr>
                <a:t>Cache</a:t>
              </a:r>
              <a:r>
                <a:rPr lang="zh-CN" altLang="en-US" sz="2800" b="1" dirty="0" smtClean="0">
                  <a:solidFill>
                    <a:schemeClr val="bg1">
                      <a:lumMod val="65000"/>
                    </a:schemeClr>
                  </a:solidFill>
                </a:rPr>
                <a:t>性能分析</a:t>
              </a:r>
              <a:endParaRPr lang="zh-CN" altLang="en-US" sz="2800" b="1" dirty="0">
                <a:solidFill>
                  <a:schemeClr val="bg1">
                    <a:lumMod val="65000"/>
                  </a:schemeClr>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9750" y="404813"/>
            <a:ext cx="7772400" cy="372603"/>
          </a:xfrm>
        </p:spPr>
        <p:txBody>
          <a:bodyPr/>
          <a:lstStyle/>
          <a:p>
            <a:r>
              <a:rPr lang="en-US" altLang="zh-CN" dirty="0" smtClean="0">
                <a:latin typeface="+mn-lt"/>
              </a:rPr>
              <a:t>1.1 </a:t>
            </a:r>
            <a:r>
              <a:rPr lang="zh-CN" altLang="en-US" dirty="0" smtClean="0">
                <a:latin typeface="+mn-lt"/>
              </a:rPr>
              <a:t>存储访问的局部性原理</a:t>
            </a:r>
            <a:endParaRPr lang="zh-CN" altLang="en-US" dirty="0" smtClean="0">
              <a:latin typeface="+mn-lt"/>
            </a:endParaRPr>
          </a:p>
        </p:txBody>
      </p:sp>
      <p:sp>
        <p:nvSpPr>
          <p:cNvPr id="392195" name="Rectangle 3"/>
          <p:cNvSpPr>
            <a:spLocks noChangeArrowheads="1"/>
          </p:cNvSpPr>
          <p:nvPr/>
        </p:nvSpPr>
        <p:spPr bwMode="auto">
          <a:xfrm>
            <a:off x="611560" y="980729"/>
            <a:ext cx="8351837" cy="3960440"/>
          </a:xfrm>
          <a:prstGeom prst="rect">
            <a:avLst/>
          </a:prstGeom>
          <a:noFill/>
          <a:ln w="12700">
            <a:noFill/>
            <a:miter lim="800000"/>
          </a:ln>
          <a:effectLst/>
        </p:spPr>
        <p:txBody>
          <a:bodyPr lIns="90488" tIns="44450" rIns="90488" bIns="44450"/>
          <a:lstStyle/>
          <a:p>
            <a:pPr marL="285750" indent="-285750" eaLnBrk="0" hangingPunct="0">
              <a:lnSpc>
                <a:spcPct val="120000"/>
              </a:lnSpc>
              <a:spcBef>
                <a:spcPts val="0"/>
              </a:spcBef>
              <a:buClr>
                <a:srgbClr val="FF0000"/>
              </a:buClr>
              <a:buSzPct val="100000"/>
              <a:buFont typeface="Wingdings" panose="05000000000000000000" pitchFamily="2" charset="2"/>
              <a:buChar char="u"/>
              <a:tabLst>
                <a:tab pos="3028950" algn="l"/>
                <a:tab pos="7600950" algn="l"/>
              </a:tabLst>
              <a:defRPr/>
            </a:pPr>
            <a:r>
              <a:rPr lang="zh-CN" altLang="en-US" sz="2000" b="1" dirty="0">
                <a:solidFill>
                  <a:schemeClr val="tx1"/>
                </a:solidFill>
                <a:latin typeface="Times New Roman" panose="02020603050405020304" pitchFamily="18" charset="0"/>
                <a:cs typeface="Times New Roman" panose="02020603050405020304" pitchFamily="18" charset="0"/>
              </a:rPr>
              <a:t>局部性</a:t>
            </a:r>
            <a:r>
              <a:rPr lang="zh-CN" altLang="en-US" sz="2000" b="1" dirty="0" smtClean="0">
                <a:solidFill>
                  <a:schemeClr val="tx1"/>
                </a:solidFill>
                <a:latin typeface="Times New Roman" panose="02020603050405020304" pitchFamily="18" charset="0"/>
                <a:cs typeface="Times New Roman" panose="02020603050405020304" pitchFamily="18" charset="0"/>
              </a:rPr>
              <a:t>原理（</a:t>
            </a:r>
            <a:r>
              <a:rPr lang="en-US" altLang="zh-CN" sz="2000" b="1" dirty="0" smtClean="0">
                <a:solidFill>
                  <a:schemeClr val="tx1"/>
                </a:solidFill>
                <a:latin typeface="Times New Roman" panose="02020603050405020304" pitchFamily="18" charset="0"/>
                <a:cs typeface="Times New Roman" panose="02020603050405020304" pitchFamily="18" charset="0"/>
              </a:rPr>
              <a:t>principle </a:t>
            </a:r>
            <a:r>
              <a:rPr lang="en-US" altLang="zh-CN" sz="2000" b="1" dirty="0">
                <a:solidFill>
                  <a:schemeClr val="tx1"/>
                </a:solidFill>
                <a:latin typeface="Times New Roman" panose="02020603050405020304" pitchFamily="18" charset="0"/>
                <a:cs typeface="Times New Roman" panose="02020603050405020304" pitchFamily="18" charset="0"/>
              </a:rPr>
              <a:t>of </a:t>
            </a:r>
            <a:r>
              <a:rPr lang="en-US" altLang="zh-CN" sz="2000" b="1" dirty="0" smtClean="0">
                <a:solidFill>
                  <a:schemeClr val="tx1"/>
                </a:solidFill>
                <a:latin typeface="Times New Roman" panose="02020603050405020304" pitchFamily="18" charset="0"/>
                <a:cs typeface="Times New Roman" panose="02020603050405020304" pitchFamily="18" charset="0"/>
              </a:rPr>
              <a:t>locality</a:t>
            </a:r>
            <a:r>
              <a:rPr lang="zh-CN" altLang="en-US" sz="2000" b="1" dirty="0" smtClean="0">
                <a:solidFill>
                  <a:schemeClr val="tx1"/>
                </a:solidFill>
                <a:latin typeface="Times New Roman" panose="02020603050405020304" pitchFamily="18" charset="0"/>
                <a:cs typeface="Times New Roman" panose="02020603050405020304" pitchFamily="18" charset="0"/>
              </a:rPr>
              <a:t>）：</a:t>
            </a:r>
            <a:r>
              <a:rPr lang="zh-CN" altLang="en-US" sz="2000" b="1" dirty="0" smtClean="0">
                <a:solidFill>
                  <a:schemeClr val="tx1"/>
                </a:solidFill>
              </a:rPr>
              <a:t>大量</a:t>
            </a:r>
            <a:r>
              <a:rPr lang="zh-CN" altLang="en-US" sz="2000" b="1" dirty="0">
                <a:solidFill>
                  <a:schemeClr val="tx1"/>
                </a:solidFill>
              </a:rPr>
              <a:t>典型程序的运行情况分析结果</a:t>
            </a:r>
            <a:r>
              <a:rPr lang="zh-CN" altLang="en-US" sz="2000" b="1" dirty="0" smtClean="0">
                <a:solidFill>
                  <a:schemeClr val="tx1"/>
                </a:solidFill>
              </a:rPr>
              <a:t>表明，</a:t>
            </a:r>
            <a:r>
              <a:rPr lang="zh-CN" altLang="en-US" sz="2000" b="1" dirty="0" smtClean="0">
                <a:solidFill>
                  <a:schemeClr val="tx1"/>
                </a:solidFill>
                <a:latin typeface="Times New Roman" panose="02020603050405020304" pitchFamily="18" charset="0"/>
                <a:cs typeface="Times New Roman" panose="02020603050405020304" pitchFamily="18" charset="0"/>
              </a:rPr>
              <a:t>无论</a:t>
            </a:r>
            <a:r>
              <a:rPr lang="zh-CN" altLang="en-US" sz="2000" b="1" dirty="0">
                <a:solidFill>
                  <a:schemeClr val="tx1"/>
                </a:solidFill>
                <a:latin typeface="Times New Roman" panose="02020603050405020304" pitchFamily="18" charset="0"/>
                <a:cs typeface="Times New Roman" panose="02020603050405020304" pitchFamily="18" charset="0"/>
              </a:rPr>
              <a:t>是存取指令或存取数据所访问的存储单元都趋于聚集在一个较小的连续存储区域</a:t>
            </a:r>
            <a:r>
              <a:rPr lang="zh-CN" altLang="en-US" sz="2000" b="1" dirty="0" smtClean="0">
                <a:solidFill>
                  <a:schemeClr val="tx1"/>
                </a:solidFill>
                <a:latin typeface="Times New Roman" panose="02020603050405020304" pitchFamily="18" charset="0"/>
                <a:cs typeface="Times New Roman" panose="02020603050405020304" pitchFamily="18" charset="0"/>
              </a:rPr>
              <a:t>中。</a:t>
            </a:r>
            <a:endParaRPr lang="zh-CN" altLang="en-US" sz="2000" b="1" dirty="0">
              <a:solidFill>
                <a:schemeClr val="tx1"/>
              </a:solidFill>
              <a:latin typeface="Times New Roman" panose="02020603050405020304" pitchFamily="18" charset="0"/>
              <a:cs typeface="Times New Roman" panose="02020603050405020304" pitchFamily="18" charset="0"/>
            </a:endParaRPr>
          </a:p>
          <a:p>
            <a:pPr marL="742950" lvl="1" indent="-285750" eaLnBrk="0" hangingPunct="0">
              <a:lnSpc>
                <a:spcPct val="120000"/>
              </a:lnSpc>
              <a:spcBef>
                <a:spcPts val="0"/>
              </a:spcBef>
              <a:buClr>
                <a:srgbClr val="FF0000"/>
              </a:buClr>
              <a:buSzPct val="100000"/>
              <a:buFont typeface="Wingdings" panose="05000000000000000000" pitchFamily="2" charset="2"/>
              <a:buChar char="Ø"/>
              <a:tabLst>
                <a:tab pos="3028950" algn="l"/>
                <a:tab pos="7600950" algn="l"/>
              </a:tabLst>
              <a:defRPr/>
            </a:pPr>
            <a:r>
              <a:rPr lang="zh-CN" altLang="en-US"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空间局部性</a:t>
            </a:r>
            <a:r>
              <a:rPr lang="en-US" altLang="zh-CN"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(spatial  locality)</a:t>
            </a:r>
            <a:r>
              <a:rPr lang="zh-CN" altLang="en-US"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岗被访问过的存储单元的</a:t>
            </a:r>
            <a:r>
              <a:rPr lang="zh-CN" altLang="en-US" sz="1800" b="1" dirty="0">
                <a:solidFill>
                  <a:srgbClr val="FF0000"/>
                </a:solidFill>
                <a:latin typeface="Times New Roman" panose="02020603050405020304" pitchFamily="18" charset="0"/>
                <a:cs typeface="Times New Roman" panose="02020603050405020304" pitchFamily="18" charset="0"/>
              </a:rPr>
              <a:t>临近单位</a:t>
            </a:r>
            <a:r>
              <a:rPr lang="zh-CN" altLang="en-US" sz="1800" b="1" dirty="0">
                <a:solidFill>
                  <a:schemeClr val="tx1"/>
                </a:solidFill>
                <a:latin typeface="Times New Roman" panose="02020603050405020304" pitchFamily="18" charset="0"/>
                <a:cs typeface="Times New Roman" panose="02020603050405020304" pitchFamily="18" charset="0"/>
              </a:rPr>
              <a:t>可能不久被访问。</a:t>
            </a:r>
            <a:endParaRPr lang="en-US" altLang="zh-CN" sz="1800" b="1" dirty="0">
              <a:solidFill>
                <a:schemeClr val="tx1"/>
              </a:solidFill>
              <a:latin typeface="Times New Roman" panose="02020603050405020304" pitchFamily="18" charset="0"/>
              <a:cs typeface="Times New Roman" panose="02020603050405020304" pitchFamily="18" charset="0"/>
            </a:endParaRPr>
          </a:p>
          <a:p>
            <a:pPr marL="742950" lvl="1" indent="-285750" eaLnBrk="0" hangingPunct="0">
              <a:lnSpc>
                <a:spcPct val="120000"/>
              </a:lnSpc>
              <a:spcBef>
                <a:spcPts val="0"/>
              </a:spcBef>
              <a:buClr>
                <a:srgbClr val="FF0000"/>
              </a:buClr>
              <a:buSzPct val="100000"/>
              <a:buFont typeface="Wingdings" panose="05000000000000000000" pitchFamily="2" charset="2"/>
              <a:buChar char="Ø"/>
              <a:tabLst>
                <a:tab pos="3028950" algn="l"/>
                <a:tab pos="7600950" algn="l"/>
              </a:tabLst>
              <a:defRPr/>
            </a:pPr>
            <a:r>
              <a:rPr lang="zh-CN" altLang="en-US" sz="2000" b="1" dirty="0"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时间局部性</a:t>
            </a:r>
            <a:r>
              <a:rPr lang="en-US" altLang="zh-CN" sz="20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(temporal  locality)</a:t>
            </a:r>
            <a:r>
              <a:rPr lang="zh-CN" altLang="en-US" sz="2000" b="1" dirty="0"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1800" b="1" dirty="0" smtClean="0">
                <a:solidFill>
                  <a:schemeClr val="tx1"/>
                </a:solidFill>
                <a:latin typeface="Times New Roman" panose="02020603050405020304" pitchFamily="18" charset="0"/>
                <a:cs typeface="Times New Roman" panose="02020603050405020304" pitchFamily="18" charset="0"/>
              </a:rPr>
              <a:t>刚被访问过的存储单元可能</a:t>
            </a:r>
            <a:r>
              <a:rPr lang="zh-CN" altLang="en-US" sz="1800" b="1" dirty="0" smtClean="0">
                <a:solidFill>
                  <a:srgbClr val="FF0000"/>
                </a:solidFill>
                <a:latin typeface="Times New Roman" panose="02020603050405020304" pitchFamily="18" charset="0"/>
                <a:cs typeface="Times New Roman" panose="02020603050405020304" pitchFamily="18" charset="0"/>
              </a:rPr>
              <a:t>不久</a:t>
            </a:r>
            <a:r>
              <a:rPr lang="zh-CN" altLang="en-US" sz="1800" b="1" dirty="0" smtClean="0">
                <a:solidFill>
                  <a:schemeClr val="tx1"/>
                </a:solidFill>
                <a:latin typeface="Times New Roman" panose="02020603050405020304" pitchFamily="18" charset="0"/>
                <a:cs typeface="Times New Roman" panose="02020603050405020304" pitchFamily="18" charset="0"/>
              </a:rPr>
              <a:t>又将</a:t>
            </a:r>
            <a:r>
              <a:rPr lang="zh-CN" altLang="en-US" sz="1800" b="1" dirty="0">
                <a:solidFill>
                  <a:schemeClr val="tx1"/>
                </a:solidFill>
                <a:latin typeface="Times New Roman" panose="02020603050405020304" pitchFamily="18" charset="0"/>
                <a:cs typeface="Times New Roman" panose="02020603050405020304" pitchFamily="18" charset="0"/>
              </a:rPr>
              <a:t>被</a:t>
            </a:r>
            <a:r>
              <a:rPr lang="zh-CN" altLang="en-US" sz="1800" b="1" dirty="0" smtClean="0">
                <a:solidFill>
                  <a:schemeClr val="tx1"/>
                </a:solidFill>
                <a:latin typeface="Times New Roman" panose="02020603050405020304" pitchFamily="18" charset="0"/>
                <a:cs typeface="Times New Roman" panose="02020603050405020304" pitchFamily="18" charset="0"/>
              </a:rPr>
              <a:t>访问；</a:t>
            </a:r>
            <a:endParaRPr lang="en-US" altLang="zh-CN" sz="1800" b="1" dirty="0">
              <a:solidFill>
                <a:schemeClr val="tx1"/>
              </a:solidFill>
              <a:latin typeface="Times New Roman" panose="02020603050405020304" pitchFamily="18" charset="0"/>
              <a:cs typeface="Times New Roman" panose="02020603050405020304" pitchFamily="18" charset="0"/>
            </a:endParaRPr>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920" y="3501008"/>
            <a:ext cx="4856523" cy="27363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3"/>
          <p:cNvSpPr>
            <a:spLocks noChangeArrowheads="1"/>
          </p:cNvSpPr>
          <p:nvPr/>
        </p:nvSpPr>
        <p:spPr bwMode="auto">
          <a:xfrm>
            <a:off x="611560" y="3573016"/>
            <a:ext cx="3240360" cy="2376264"/>
          </a:xfrm>
          <a:prstGeom prst="rect">
            <a:avLst/>
          </a:prstGeom>
          <a:noFill/>
          <a:ln w="12700">
            <a:noFill/>
            <a:miter lim="800000"/>
          </a:ln>
          <a:effectLst/>
        </p:spPr>
        <p:txBody>
          <a:bodyPr lIns="90488" tIns="44450" rIns="90488" bIns="44450"/>
          <a:lstStyle/>
          <a:p>
            <a:pPr marL="285750" indent="-285750" eaLnBrk="0" hangingPunct="0">
              <a:lnSpc>
                <a:spcPct val="120000"/>
              </a:lnSpc>
              <a:spcBef>
                <a:spcPts val="0"/>
              </a:spcBef>
              <a:buClr>
                <a:srgbClr val="FF0000"/>
              </a:buClr>
              <a:buSzPct val="100000"/>
              <a:buFont typeface="Wingdings" panose="05000000000000000000" pitchFamily="2" charset="2"/>
              <a:buChar char="u"/>
              <a:tabLst>
                <a:tab pos="3028950" algn="l"/>
                <a:tab pos="7600950" algn="l"/>
              </a:tabLst>
              <a:defRPr/>
            </a:pPr>
            <a:r>
              <a:rPr lang="zh-CN" altLang="en-US" sz="1800" b="1" dirty="0" smtClean="0">
                <a:solidFill>
                  <a:schemeClr val="tx1"/>
                </a:solidFill>
                <a:latin typeface="Times New Roman" panose="02020603050405020304" pitchFamily="18" charset="0"/>
                <a:cs typeface="Times New Roman" panose="02020603050405020304" pitchFamily="18" charset="0"/>
              </a:rPr>
              <a:t>局部性的原因</a:t>
            </a:r>
            <a:endParaRPr lang="en-US" altLang="zh-CN" sz="1800" b="1" dirty="0" smtClean="0">
              <a:solidFill>
                <a:schemeClr val="tx1"/>
              </a:solidFill>
              <a:latin typeface="Times New Roman" panose="02020603050405020304" pitchFamily="18" charset="0"/>
              <a:cs typeface="Times New Roman" panose="02020603050405020304" pitchFamily="18" charset="0"/>
            </a:endParaRPr>
          </a:p>
          <a:p>
            <a:pPr marL="742950" lvl="1" indent="-285750" eaLnBrk="0" hangingPunct="0">
              <a:lnSpc>
                <a:spcPct val="120000"/>
              </a:lnSpc>
              <a:spcBef>
                <a:spcPts val="0"/>
              </a:spcBef>
              <a:buClr>
                <a:srgbClr val="FF0000"/>
              </a:buClr>
              <a:buSzPct val="100000"/>
              <a:buFont typeface="Wingdings" panose="05000000000000000000" pitchFamily="2" charset="2"/>
              <a:buChar char="Ø"/>
              <a:tabLst>
                <a:tab pos="3028950" algn="l"/>
                <a:tab pos="7600950" algn="l"/>
              </a:tabLst>
              <a:defRPr/>
            </a:pPr>
            <a:r>
              <a:rPr lang="zh-CN" altLang="en-US" sz="1800" b="1" dirty="0">
                <a:solidFill>
                  <a:schemeClr val="tx1"/>
                </a:solidFill>
                <a:latin typeface="Times New Roman" panose="02020603050405020304" pitchFamily="18" charset="0"/>
                <a:cs typeface="Times New Roman" panose="02020603050405020304" pitchFamily="18" charset="0"/>
              </a:rPr>
              <a:t>指令：指令按序存放，地址连续，循环程序段或子程序段重复执行</a:t>
            </a:r>
            <a:r>
              <a:rPr lang="zh-CN" altLang="en-US" sz="1800" b="1" dirty="0" smtClean="0">
                <a:solidFill>
                  <a:schemeClr val="tx1"/>
                </a:solidFill>
                <a:latin typeface="Times New Roman" panose="02020603050405020304" pitchFamily="18" charset="0"/>
                <a:cs typeface="Times New Roman" panose="02020603050405020304" pitchFamily="18" charset="0"/>
              </a:rPr>
              <a:t>。</a:t>
            </a:r>
            <a:endParaRPr lang="en-US" altLang="zh-CN" sz="1800" b="1" dirty="0" smtClean="0">
              <a:solidFill>
                <a:schemeClr val="tx1"/>
              </a:solidFill>
              <a:latin typeface="Times New Roman" panose="02020603050405020304" pitchFamily="18" charset="0"/>
              <a:cs typeface="Times New Roman" panose="02020603050405020304" pitchFamily="18" charset="0"/>
            </a:endParaRPr>
          </a:p>
          <a:p>
            <a:pPr marL="742950" lvl="1" indent="-285750" eaLnBrk="0" hangingPunct="0">
              <a:lnSpc>
                <a:spcPct val="120000"/>
              </a:lnSpc>
              <a:spcBef>
                <a:spcPts val="0"/>
              </a:spcBef>
              <a:buClr>
                <a:srgbClr val="FF0000"/>
              </a:buClr>
              <a:buSzPct val="100000"/>
              <a:buFont typeface="Wingdings" panose="05000000000000000000" pitchFamily="2" charset="2"/>
              <a:buChar char="Ø"/>
              <a:tabLst>
                <a:tab pos="3028950" algn="l"/>
                <a:tab pos="7600950" algn="l"/>
              </a:tabLst>
              <a:defRPr/>
            </a:pPr>
            <a:r>
              <a:rPr lang="zh-CN" altLang="en-US" sz="1800" b="1" dirty="0">
                <a:solidFill>
                  <a:schemeClr val="tx1"/>
                </a:solidFill>
                <a:latin typeface="Times New Roman" panose="02020603050405020304" pitchFamily="18" charset="0"/>
                <a:cs typeface="Times New Roman" panose="02020603050405020304" pitchFamily="18" charset="0"/>
              </a:rPr>
              <a:t>数据：连续存放，数组元素重复、按序</a:t>
            </a:r>
            <a:r>
              <a:rPr lang="zh-CN" altLang="en-US" sz="1800" b="1" dirty="0" smtClean="0">
                <a:solidFill>
                  <a:schemeClr val="tx1"/>
                </a:solidFill>
                <a:latin typeface="Times New Roman" panose="02020603050405020304" pitchFamily="18" charset="0"/>
                <a:cs typeface="Times New Roman" panose="02020603050405020304" pitchFamily="18" charset="0"/>
              </a:rPr>
              <a:t>访问。</a:t>
            </a:r>
            <a:endParaRPr lang="en-US" altLang="zh-CN"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71500" y="428625"/>
            <a:ext cx="5257800" cy="373063"/>
          </a:xfrm>
        </p:spPr>
        <p:txBody>
          <a:bodyPr/>
          <a:lstStyle/>
          <a:p>
            <a:r>
              <a:rPr lang="en-US" altLang="zh-CN" smtClean="0"/>
              <a:t>Cache</a:t>
            </a:r>
            <a:r>
              <a:rPr lang="zh-CN" altLang="en-US" smtClean="0"/>
              <a:t>的缺失处理</a:t>
            </a:r>
            <a:endParaRPr lang="zh-CN" altLang="en-US" smtClean="0"/>
          </a:p>
        </p:txBody>
      </p:sp>
      <p:sp>
        <p:nvSpPr>
          <p:cNvPr id="295939" name="Rectangle 3"/>
          <p:cNvSpPr>
            <a:spLocks noChangeArrowheads="1"/>
          </p:cNvSpPr>
          <p:nvPr/>
        </p:nvSpPr>
        <p:spPr bwMode="auto">
          <a:xfrm>
            <a:off x="683568" y="1000125"/>
            <a:ext cx="7960370" cy="3005951"/>
          </a:xfrm>
          <a:prstGeom prst="rect">
            <a:avLst/>
          </a:prstGeom>
          <a:noFill/>
          <a:ln w="12700">
            <a:noFill/>
            <a:miter lim="800000"/>
          </a:ln>
        </p:spPr>
        <p:txBody>
          <a:bodyPr wrap="square" lIns="63500" tIns="25400" rIns="63500" bIns="25400">
            <a:spAutoFit/>
          </a:bodyPr>
          <a:lstStyle/>
          <a:p>
            <a:pPr marL="211455" indent="-193675" eaLnBrk="0" hangingPunct="0">
              <a:lnSpc>
                <a:spcPct val="150000"/>
              </a:lnSpc>
              <a:buClr>
                <a:schemeClr val="accent1"/>
              </a:buClr>
              <a:buSzPct val="100000"/>
              <a:buFont typeface="Wingdings" panose="05000000000000000000" pitchFamily="2" charset="2"/>
              <a:buChar char="n"/>
            </a:pPr>
            <a:r>
              <a:rPr lang="zh-CN" altLang="en-US" sz="2800" b="1" dirty="0">
                <a:solidFill>
                  <a:schemeClr val="tx1"/>
                </a:solidFill>
              </a:rPr>
              <a:t>缺失损失</a:t>
            </a:r>
            <a:endParaRPr lang="en-US" altLang="zh-CN" sz="28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en-US" altLang="zh-CN" sz="2000" b="1" dirty="0">
                <a:solidFill>
                  <a:schemeClr val="tx1"/>
                </a:solidFill>
              </a:rPr>
              <a:t>CPU</a:t>
            </a:r>
            <a:r>
              <a:rPr lang="zh-CN" altLang="en-US" sz="2000" b="1" dirty="0">
                <a:solidFill>
                  <a:schemeClr val="tx1"/>
                </a:solidFill>
              </a:rPr>
              <a:t>访问</a:t>
            </a:r>
            <a:r>
              <a:rPr lang="en-US" altLang="zh-CN" sz="2000" b="1" dirty="0">
                <a:solidFill>
                  <a:schemeClr val="tx1"/>
                </a:solidFill>
              </a:rPr>
              <a:t>Cache</a:t>
            </a:r>
            <a:r>
              <a:rPr lang="zh-CN" altLang="en-US" sz="2000" b="1" dirty="0">
                <a:solidFill>
                  <a:schemeClr val="tx1"/>
                </a:solidFill>
              </a:rPr>
              <a:t>缺失时</a:t>
            </a:r>
            <a:r>
              <a:rPr lang="zh-CN" altLang="en-US" sz="2000" b="1" dirty="0" smtClean="0">
                <a:solidFill>
                  <a:schemeClr val="tx1"/>
                </a:solidFill>
              </a:rPr>
              <a:t>，</a:t>
            </a:r>
            <a:r>
              <a:rPr lang="en-US" altLang="zh-CN" sz="2000" b="1" dirty="0" smtClean="0">
                <a:solidFill>
                  <a:schemeClr val="tx1"/>
                </a:solidFill>
              </a:rPr>
              <a:t>CPU</a:t>
            </a:r>
            <a:r>
              <a:rPr lang="zh-CN" altLang="en-US" sz="2000" b="1" dirty="0">
                <a:solidFill>
                  <a:schemeClr val="tx1"/>
                </a:solidFill>
              </a:rPr>
              <a:t>必须等待数据装入</a:t>
            </a:r>
            <a:r>
              <a:rPr lang="en-US" altLang="zh-CN" sz="2000" b="1" dirty="0">
                <a:solidFill>
                  <a:schemeClr val="tx1"/>
                </a:solidFill>
              </a:rPr>
              <a:t>Cache</a:t>
            </a:r>
            <a:r>
              <a:rPr lang="zh-CN" altLang="en-US" sz="2000" b="1" dirty="0">
                <a:solidFill>
                  <a:schemeClr val="tx1"/>
                </a:solidFill>
              </a:rPr>
              <a:t>后才能访问</a:t>
            </a:r>
            <a:r>
              <a:rPr lang="en-US" altLang="zh-CN" sz="2000" b="1" dirty="0">
                <a:solidFill>
                  <a:schemeClr val="tx1"/>
                </a:solidFill>
              </a:rPr>
              <a:t>Cache</a:t>
            </a:r>
            <a:r>
              <a:rPr lang="zh-CN" altLang="en-US" sz="2000" b="1" dirty="0">
                <a:solidFill>
                  <a:schemeClr val="tx1"/>
                </a:solidFill>
              </a:rPr>
              <a:t>，这期间的时间损失称为缺失损失。</a:t>
            </a:r>
            <a:endParaRPr lang="en-US" altLang="zh-CN" sz="20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a:solidFill>
                  <a:schemeClr val="tx1"/>
                </a:solidFill>
              </a:rPr>
              <a:t>取出块的时间：第一个字的延迟时间（存储器访问）</a:t>
            </a:r>
            <a:r>
              <a:rPr lang="en-US" altLang="zh-CN" sz="2000" b="1" dirty="0">
                <a:solidFill>
                  <a:schemeClr val="tx1"/>
                </a:solidFill>
              </a:rPr>
              <a:t>+ </a:t>
            </a:r>
            <a:r>
              <a:rPr lang="zh-CN" altLang="en-US" sz="2000" b="1" dirty="0">
                <a:solidFill>
                  <a:schemeClr val="tx1"/>
                </a:solidFill>
              </a:rPr>
              <a:t>块的剩余部分的传送时间。</a:t>
            </a:r>
            <a:endParaRPr lang="en-US" altLang="zh-CN" sz="20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en-US" altLang="zh-CN" sz="2000" b="1" dirty="0">
                <a:solidFill>
                  <a:schemeClr val="tx1"/>
                </a:solidFill>
              </a:rPr>
              <a:t>Cache</a:t>
            </a:r>
            <a:r>
              <a:rPr lang="zh-CN" altLang="en-US" sz="2000" b="1" dirty="0">
                <a:solidFill>
                  <a:schemeClr val="tx1"/>
                </a:solidFill>
              </a:rPr>
              <a:t>的存储组织对缺失损失具有很大的影响。</a:t>
            </a: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gtEl>
                                        <p:attrNameLst>
                                          <p:attrName>style.visibility</p:attrName>
                                        </p:attrNameLst>
                                      </p:cBhvr>
                                      <p:to>
                                        <p:strVal val="visible"/>
                                      </p:to>
                                    </p:set>
                                    <p:anim calcmode="lin" valueType="num">
                                      <p:cBhvr additive="base">
                                        <p:cTn id="7" dur="500" fill="hold"/>
                                        <p:tgtEl>
                                          <p:spTgt spid="295939"/>
                                        </p:tgtEl>
                                        <p:attrNameLst>
                                          <p:attrName>ppt_x</p:attrName>
                                        </p:attrNameLst>
                                      </p:cBhvr>
                                      <p:tavLst>
                                        <p:tav tm="0">
                                          <p:val>
                                            <p:strVal val="0-#ppt_w/2"/>
                                          </p:val>
                                        </p:tav>
                                        <p:tav tm="100000">
                                          <p:val>
                                            <p:strVal val="#ppt_x"/>
                                          </p:val>
                                        </p:tav>
                                      </p:tavLst>
                                    </p:anim>
                                    <p:anim calcmode="lin" valueType="num">
                                      <p:cBhvr additive="base">
                                        <p:cTn id="8" dur="500" fill="hold"/>
                                        <p:tgtEl>
                                          <p:spTgt spid="295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71500" y="428625"/>
            <a:ext cx="5257800" cy="373063"/>
          </a:xfrm>
        </p:spPr>
        <p:txBody>
          <a:bodyPr/>
          <a:lstStyle/>
          <a:p>
            <a:r>
              <a:rPr lang="en-US" altLang="zh-CN" dirty="0" smtClean="0"/>
              <a:t>Cache</a:t>
            </a:r>
            <a:r>
              <a:rPr lang="zh-CN" altLang="en-US" dirty="0" smtClean="0"/>
              <a:t>的缺失处理（自学）</a:t>
            </a:r>
            <a:endParaRPr lang="zh-CN" altLang="en-US" dirty="0" smtClean="0"/>
          </a:p>
        </p:txBody>
      </p:sp>
      <p:sp>
        <p:nvSpPr>
          <p:cNvPr id="295939" name="Rectangle 3"/>
          <p:cNvSpPr>
            <a:spLocks noChangeArrowheads="1"/>
          </p:cNvSpPr>
          <p:nvPr/>
        </p:nvSpPr>
        <p:spPr bwMode="auto">
          <a:xfrm>
            <a:off x="500063" y="857250"/>
            <a:ext cx="8143875" cy="4994275"/>
          </a:xfrm>
          <a:prstGeom prst="rect">
            <a:avLst/>
          </a:prstGeom>
          <a:noFill/>
          <a:ln w="12700">
            <a:noFill/>
            <a:miter lim="800000"/>
          </a:ln>
          <a:effectLst/>
        </p:spPr>
        <p:txBody>
          <a:bodyPr lIns="63500" tIns="25400" rIns="63500" bIns="25400">
            <a:spAutoFit/>
          </a:bodyPr>
          <a:lstStyle/>
          <a:p>
            <a:pPr marL="211455" indent="-193675" eaLnBrk="0" hangingPunct="0">
              <a:lnSpc>
                <a:spcPct val="110000"/>
              </a:lnSpc>
              <a:spcBef>
                <a:spcPts val="0"/>
              </a:spcBef>
              <a:buClr>
                <a:schemeClr val="accent1"/>
              </a:buClr>
              <a:buSzPct val="100000"/>
              <a:buFont typeface="Wingdings" panose="05000000000000000000" pitchFamily="2" charset="2"/>
              <a:buChar char="n"/>
              <a:defRPr/>
            </a:pPr>
            <a:r>
              <a:rPr lang="zh-CN" altLang="en-US" sz="2000" b="1" dirty="0">
                <a:solidFill>
                  <a:schemeClr val="tx1"/>
                </a:solidFill>
              </a:rPr>
              <a:t>缺失损失示例</a:t>
            </a:r>
            <a:endParaRPr lang="en-US" altLang="zh-CN" sz="2000" b="1" dirty="0">
              <a:solidFill>
                <a:schemeClr val="tx1"/>
              </a:solidFill>
            </a:endParaRPr>
          </a:p>
          <a:p>
            <a:pPr marL="984250" indent="-967105" eaLnBrk="0" hangingPunct="0">
              <a:lnSpc>
                <a:spcPct val="110000"/>
              </a:lnSpc>
              <a:spcBef>
                <a:spcPts val="0"/>
              </a:spcBef>
              <a:buClr>
                <a:schemeClr val="accent1"/>
              </a:buClr>
              <a:buSzPct val="100000"/>
              <a:defRPr/>
            </a:pPr>
            <a:r>
              <a:rPr lang="en-US" altLang="zh-CN" sz="2000" b="1" dirty="0">
                <a:solidFill>
                  <a:schemeClr val="tx1"/>
                </a:solidFill>
              </a:rPr>
              <a:t>    </a:t>
            </a:r>
            <a:r>
              <a:rPr lang="zh-CN" altLang="en-US" sz="1800" b="1" dirty="0">
                <a:solidFill>
                  <a:schemeClr val="tx1"/>
                </a:solidFill>
              </a:rPr>
              <a:t>假定：存储总线时钟周期为</a:t>
            </a:r>
            <a:r>
              <a:rPr lang="en-US" altLang="zh-CN" sz="1800" b="1" dirty="0">
                <a:solidFill>
                  <a:schemeClr val="tx1"/>
                </a:solidFill>
              </a:rPr>
              <a:t>T</a:t>
            </a:r>
            <a:r>
              <a:rPr lang="zh-CN" altLang="en-US" sz="1800" b="1" dirty="0">
                <a:solidFill>
                  <a:schemeClr val="tx1"/>
                </a:solidFill>
              </a:rPr>
              <a:t>；发送地址需</a:t>
            </a:r>
            <a:r>
              <a:rPr lang="en-US" altLang="zh-CN" sz="1800" b="1" dirty="0">
                <a:solidFill>
                  <a:schemeClr val="tx1"/>
                </a:solidFill>
              </a:rPr>
              <a:t>1</a:t>
            </a:r>
            <a:r>
              <a:rPr lang="zh-CN" altLang="en-US" sz="1800" b="1" dirty="0">
                <a:solidFill>
                  <a:schemeClr val="tx1"/>
                </a:solidFill>
              </a:rPr>
              <a:t>个</a:t>
            </a:r>
            <a:r>
              <a:rPr lang="en-US" altLang="zh-CN" sz="1800" b="1" dirty="0">
                <a:solidFill>
                  <a:schemeClr val="tx1"/>
                </a:solidFill>
              </a:rPr>
              <a:t>T</a:t>
            </a:r>
            <a:r>
              <a:rPr lang="zh-CN" altLang="en-US" sz="1800" b="1" dirty="0">
                <a:solidFill>
                  <a:schemeClr val="tx1"/>
                </a:solidFill>
              </a:rPr>
              <a:t>，访问</a:t>
            </a:r>
            <a:r>
              <a:rPr lang="en-US" altLang="zh-CN" sz="1800" b="1" dirty="0">
                <a:solidFill>
                  <a:schemeClr val="tx1"/>
                </a:solidFill>
              </a:rPr>
              <a:t>DRAM</a:t>
            </a:r>
            <a:r>
              <a:rPr lang="zh-CN" altLang="en-US" sz="1800" b="1" dirty="0">
                <a:solidFill>
                  <a:schemeClr val="tx1"/>
                </a:solidFill>
              </a:rPr>
              <a:t>需要</a:t>
            </a:r>
            <a:r>
              <a:rPr lang="en-US" altLang="zh-CN" sz="1800" b="1" dirty="0">
                <a:solidFill>
                  <a:schemeClr val="tx1"/>
                </a:solidFill>
              </a:rPr>
              <a:t>15T</a:t>
            </a:r>
            <a:r>
              <a:rPr lang="zh-CN" altLang="en-US" sz="1800" b="1" dirty="0">
                <a:solidFill>
                  <a:schemeClr val="tx1"/>
                </a:solidFill>
              </a:rPr>
              <a:t>，传输一个字需要</a:t>
            </a:r>
            <a:r>
              <a:rPr lang="en-US" altLang="zh-CN" sz="1800" b="1" dirty="0">
                <a:solidFill>
                  <a:schemeClr val="tx1"/>
                </a:solidFill>
              </a:rPr>
              <a:t>1</a:t>
            </a:r>
            <a:r>
              <a:rPr lang="zh-CN" altLang="en-US" sz="1800" b="1" dirty="0">
                <a:solidFill>
                  <a:schemeClr val="tx1"/>
                </a:solidFill>
              </a:rPr>
              <a:t>个</a:t>
            </a:r>
            <a:r>
              <a:rPr lang="en-US" altLang="zh-CN" sz="1800" b="1" dirty="0">
                <a:solidFill>
                  <a:schemeClr val="tx1"/>
                </a:solidFill>
              </a:rPr>
              <a:t>T</a:t>
            </a:r>
            <a:r>
              <a:rPr lang="zh-CN" altLang="en-US" sz="1800" b="1" dirty="0">
                <a:solidFill>
                  <a:schemeClr val="tx1"/>
                </a:solidFill>
              </a:rPr>
              <a:t>。</a:t>
            </a:r>
            <a:r>
              <a:rPr lang="en-US" altLang="zh-CN" sz="1800" b="1" dirty="0">
                <a:solidFill>
                  <a:schemeClr val="tx1"/>
                </a:solidFill>
              </a:rPr>
              <a:t>Cache</a:t>
            </a:r>
            <a:r>
              <a:rPr lang="zh-CN" altLang="en-US" sz="1800" b="1" dirty="0">
                <a:solidFill>
                  <a:schemeClr val="tx1"/>
                </a:solidFill>
              </a:rPr>
              <a:t>块大小为</a:t>
            </a:r>
            <a:r>
              <a:rPr lang="en-US" altLang="zh-CN" sz="1800" b="1" dirty="0">
                <a:solidFill>
                  <a:schemeClr val="tx1"/>
                </a:solidFill>
              </a:rPr>
              <a:t>4</a:t>
            </a:r>
            <a:r>
              <a:rPr lang="zh-CN" altLang="en-US" sz="1800" b="1" dirty="0">
                <a:solidFill>
                  <a:schemeClr val="tx1"/>
                </a:solidFill>
              </a:rPr>
              <a:t>字。</a:t>
            </a:r>
            <a:endParaRPr lang="en-US" altLang="zh-CN" sz="1800" b="1" dirty="0">
              <a:solidFill>
                <a:schemeClr val="tx1"/>
              </a:solidFill>
            </a:endParaRPr>
          </a:p>
          <a:p>
            <a:pPr marL="984250" indent="-967105" eaLnBrk="0" hangingPunct="0">
              <a:lnSpc>
                <a:spcPct val="110000"/>
              </a:lnSpc>
              <a:spcBef>
                <a:spcPts val="0"/>
              </a:spcBef>
              <a:buClr>
                <a:schemeClr val="accent1"/>
              </a:buClr>
              <a:buSzPct val="100000"/>
              <a:defRPr/>
            </a:pPr>
            <a:r>
              <a:rPr lang="en-US" altLang="zh-CN" sz="1800" b="1" dirty="0">
                <a:solidFill>
                  <a:schemeClr val="tx1"/>
                </a:solidFill>
              </a:rPr>
              <a:t>     </a:t>
            </a:r>
            <a:r>
              <a:rPr lang="zh-CN" altLang="en-US" sz="1800" b="1" dirty="0">
                <a:solidFill>
                  <a:schemeClr val="tx1"/>
                </a:solidFill>
              </a:rPr>
              <a:t>计算三种不同存储组织的缺失损失。</a:t>
            </a:r>
            <a:endParaRPr lang="en-US" altLang="zh-CN" sz="1800" b="1" dirty="0">
              <a:solidFill>
                <a:schemeClr val="tx1"/>
              </a:solidFill>
            </a:endParaRPr>
          </a:p>
          <a:p>
            <a:pPr marL="984250" indent="-967105" eaLnBrk="0" hangingPunct="0">
              <a:lnSpc>
                <a:spcPct val="110000"/>
              </a:lnSpc>
              <a:spcBef>
                <a:spcPts val="0"/>
              </a:spcBef>
              <a:buClr>
                <a:schemeClr val="accent1"/>
              </a:buClr>
              <a:buSzPct val="100000"/>
              <a:defRPr/>
            </a:pPr>
            <a:endParaRPr lang="en-US" altLang="zh-CN" sz="1800" b="1" dirty="0">
              <a:solidFill>
                <a:schemeClr val="tx1"/>
              </a:solidFill>
            </a:endParaRPr>
          </a:p>
          <a:p>
            <a:pPr marL="363855" indent="-346075" eaLnBrk="0" hangingPunct="0">
              <a:lnSpc>
                <a:spcPct val="110000"/>
              </a:lnSpc>
              <a:spcBef>
                <a:spcPts val="0"/>
              </a:spcBef>
              <a:buClr>
                <a:schemeClr val="accent1"/>
              </a:buClr>
              <a:buSzPct val="100000"/>
              <a:buFont typeface="Wingdings" panose="05000000000000000000" pitchFamily="2" charset="2"/>
              <a:buChar char="n"/>
              <a:defRPr/>
            </a:pPr>
            <a:r>
              <a:rPr lang="zh-CN" altLang="en-US" sz="1800" b="1" dirty="0">
                <a:solidFill>
                  <a:schemeClr val="tx1"/>
                </a:solidFill>
              </a:rPr>
              <a:t>单字宽的缺失损失</a:t>
            </a:r>
            <a:endParaRPr lang="en-US" altLang="zh-CN" sz="1800" b="1" dirty="0">
              <a:solidFill>
                <a:schemeClr val="tx1"/>
              </a:solidFill>
            </a:endParaRPr>
          </a:p>
          <a:p>
            <a:pPr marL="984250" indent="-967105" eaLnBrk="0" hangingPunct="0">
              <a:lnSpc>
                <a:spcPct val="110000"/>
              </a:lnSpc>
              <a:spcBef>
                <a:spcPts val="0"/>
              </a:spcBef>
              <a:buClr>
                <a:schemeClr val="accent1"/>
              </a:buClr>
              <a:buSzPct val="100000"/>
              <a:defRPr/>
            </a:pPr>
            <a:r>
              <a:rPr lang="en-US" altLang="zh-CN" sz="1800" b="1" dirty="0">
                <a:solidFill>
                  <a:schemeClr val="tx1"/>
                </a:solidFill>
              </a:rPr>
              <a:t>     1+4*15+4*1=65T</a:t>
            </a:r>
            <a:endParaRPr lang="en-US" altLang="zh-CN" sz="1800" b="1" dirty="0">
              <a:solidFill>
                <a:schemeClr val="tx1"/>
              </a:solidFill>
            </a:endParaRPr>
          </a:p>
          <a:p>
            <a:pPr marL="984250" indent="-967105" eaLnBrk="0" hangingPunct="0">
              <a:lnSpc>
                <a:spcPct val="110000"/>
              </a:lnSpc>
              <a:spcBef>
                <a:spcPts val="0"/>
              </a:spcBef>
              <a:buClr>
                <a:schemeClr val="accent1"/>
              </a:buClr>
              <a:buSzPct val="100000"/>
              <a:defRPr/>
            </a:pPr>
            <a:endParaRPr lang="en-US" altLang="zh-CN" sz="1800" b="1" dirty="0">
              <a:solidFill>
                <a:schemeClr val="tx1"/>
              </a:solidFill>
            </a:endParaRPr>
          </a:p>
          <a:p>
            <a:pPr marL="363855" indent="-346075" eaLnBrk="0" hangingPunct="0">
              <a:lnSpc>
                <a:spcPct val="110000"/>
              </a:lnSpc>
              <a:spcBef>
                <a:spcPts val="0"/>
              </a:spcBef>
              <a:buClr>
                <a:schemeClr val="accent1"/>
              </a:buClr>
              <a:buSzPct val="100000"/>
              <a:buFont typeface="Wingdings" panose="05000000000000000000" pitchFamily="2" charset="2"/>
              <a:buChar char="n"/>
              <a:defRPr/>
            </a:pPr>
            <a:r>
              <a:rPr lang="en-US" altLang="zh-CN" sz="1800" b="1" dirty="0">
                <a:solidFill>
                  <a:schemeClr val="tx1"/>
                </a:solidFill>
              </a:rPr>
              <a:t>2</a:t>
            </a:r>
            <a:r>
              <a:rPr lang="zh-CN" altLang="en-US" sz="1800" b="1" dirty="0">
                <a:solidFill>
                  <a:schemeClr val="tx1"/>
                </a:solidFill>
              </a:rPr>
              <a:t>字宽的缺失损失</a:t>
            </a:r>
            <a:endParaRPr lang="en-US" altLang="zh-CN" sz="1800" b="1" dirty="0">
              <a:solidFill>
                <a:schemeClr val="tx1"/>
              </a:solidFill>
            </a:endParaRPr>
          </a:p>
          <a:p>
            <a:pPr marL="363855" indent="-346075" eaLnBrk="0" hangingPunct="0">
              <a:lnSpc>
                <a:spcPct val="110000"/>
              </a:lnSpc>
              <a:spcBef>
                <a:spcPts val="0"/>
              </a:spcBef>
              <a:buClr>
                <a:schemeClr val="accent1"/>
              </a:buClr>
              <a:buSzPct val="100000"/>
              <a:defRPr/>
            </a:pPr>
            <a:r>
              <a:rPr lang="en-US" altLang="zh-CN" sz="1800" b="1" dirty="0">
                <a:solidFill>
                  <a:schemeClr val="tx1"/>
                </a:solidFill>
              </a:rPr>
              <a:t>     1+2*15+2*1=33T</a:t>
            </a:r>
            <a:endParaRPr lang="en-US" altLang="zh-CN" sz="1800" b="1" dirty="0">
              <a:solidFill>
                <a:schemeClr val="tx1"/>
              </a:solidFill>
            </a:endParaRPr>
          </a:p>
          <a:p>
            <a:pPr marL="363855" indent="-346075" eaLnBrk="0" hangingPunct="0">
              <a:lnSpc>
                <a:spcPct val="110000"/>
              </a:lnSpc>
              <a:spcBef>
                <a:spcPts val="0"/>
              </a:spcBef>
              <a:buClr>
                <a:schemeClr val="accent1"/>
              </a:buClr>
              <a:buSzPct val="100000"/>
              <a:defRPr/>
            </a:pPr>
            <a:endParaRPr lang="en-US" altLang="zh-CN" sz="1800" b="1" dirty="0">
              <a:solidFill>
                <a:schemeClr val="tx1"/>
              </a:solidFill>
            </a:endParaRPr>
          </a:p>
          <a:p>
            <a:pPr marL="363855" indent="-346075" eaLnBrk="0" hangingPunct="0">
              <a:lnSpc>
                <a:spcPct val="110000"/>
              </a:lnSpc>
              <a:spcBef>
                <a:spcPts val="0"/>
              </a:spcBef>
              <a:buClr>
                <a:schemeClr val="accent1"/>
              </a:buClr>
              <a:buSzPct val="100000"/>
              <a:buFont typeface="Wingdings" panose="05000000000000000000" pitchFamily="2" charset="2"/>
              <a:buChar char="n"/>
              <a:defRPr/>
            </a:pPr>
            <a:r>
              <a:rPr lang="en-US" altLang="zh-CN" sz="1800" b="1" dirty="0">
                <a:solidFill>
                  <a:schemeClr val="tx1"/>
                </a:solidFill>
              </a:rPr>
              <a:t>4</a:t>
            </a:r>
            <a:r>
              <a:rPr lang="zh-CN" altLang="en-US" sz="1800" b="1" dirty="0">
                <a:solidFill>
                  <a:schemeClr val="tx1"/>
                </a:solidFill>
              </a:rPr>
              <a:t>字宽的缺失损失</a:t>
            </a:r>
            <a:endParaRPr lang="en-US" altLang="zh-CN" sz="1800" b="1" dirty="0">
              <a:solidFill>
                <a:schemeClr val="tx1"/>
              </a:solidFill>
            </a:endParaRPr>
          </a:p>
          <a:p>
            <a:pPr marL="363855" indent="-346075" eaLnBrk="0" hangingPunct="0">
              <a:lnSpc>
                <a:spcPct val="110000"/>
              </a:lnSpc>
              <a:spcBef>
                <a:spcPts val="0"/>
              </a:spcBef>
              <a:buClr>
                <a:schemeClr val="accent1"/>
              </a:buClr>
              <a:buSzPct val="100000"/>
              <a:defRPr/>
            </a:pPr>
            <a:r>
              <a:rPr lang="en-US" altLang="zh-CN" sz="1800" b="1" dirty="0">
                <a:solidFill>
                  <a:schemeClr val="tx1"/>
                </a:solidFill>
              </a:rPr>
              <a:t>     1+1*15+1*1=17T</a:t>
            </a:r>
            <a:endParaRPr lang="en-US" altLang="zh-CN" sz="1800" b="1" dirty="0">
              <a:solidFill>
                <a:schemeClr val="tx1"/>
              </a:solidFill>
            </a:endParaRPr>
          </a:p>
          <a:p>
            <a:pPr marL="363855" indent="-346075" eaLnBrk="0" hangingPunct="0">
              <a:lnSpc>
                <a:spcPct val="110000"/>
              </a:lnSpc>
              <a:spcBef>
                <a:spcPts val="0"/>
              </a:spcBef>
              <a:buClr>
                <a:schemeClr val="accent1"/>
              </a:buClr>
              <a:buSzPct val="100000"/>
              <a:defRPr/>
            </a:pPr>
            <a:endParaRPr lang="en-US" altLang="zh-CN" sz="1800" b="1" dirty="0">
              <a:solidFill>
                <a:schemeClr val="tx1"/>
              </a:solidFill>
            </a:endParaRPr>
          </a:p>
          <a:p>
            <a:pPr marL="363855" indent="-346075" eaLnBrk="0" hangingPunct="0">
              <a:lnSpc>
                <a:spcPct val="110000"/>
              </a:lnSpc>
              <a:spcBef>
                <a:spcPts val="0"/>
              </a:spcBef>
              <a:buClr>
                <a:schemeClr val="accent1"/>
              </a:buClr>
              <a:buSzPct val="100000"/>
              <a:buFont typeface="Wingdings" panose="05000000000000000000" pitchFamily="2" charset="2"/>
              <a:buChar char="n"/>
              <a:defRPr/>
            </a:pPr>
            <a:r>
              <a:rPr lang="en-US" altLang="zh-CN" sz="1800" b="1" dirty="0">
                <a:solidFill>
                  <a:schemeClr val="tx1"/>
                </a:solidFill>
              </a:rPr>
              <a:t>4</a:t>
            </a:r>
            <a:r>
              <a:rPr lang="zh-CN" altLang="en-US" sz="1800" b="1" dirty="0">
                <a:solidFill>
                  <a:schemeClr val="tx1"/>
                </a:solidFill>
              </a:rPr>
              <a:t>字交叉的缺失损失</a:t>
            </a:r>
            <a:endParaRPr lang="en-US" altLang="zh-CN" sz="1800" b="1" dirty="0">
              <a:solidFill>
                <a:schemeClr val="tx1"/>
              </a:solidFill>
            </a:endParaRPr>
          </a:p>
          <a:p>
            <a:pPr marL="363855" indent="-346075" eaLnBrk="0" hangingPunct="0">
              <a:lnSpc>
                <a:spcPct val="110000"/>
              </a:lnSpc>
              <a:spcBef>
                <a:spcPts val="0"/>
              </a:spcBef>
              <a:buClr>
                <a:schemeClr val="accent1"/>
              </a:buClr>
              <a:buSzPct val="100000"/>
              <a:defRPr/>
            </a:pPr>
            <a:r>
              <a:rPr lang="en-US" altLang="zh-CN" sz="1800" b="1" dirty="0">
                <a:solidFill>
                  <a:schemeClr val="tx1"/>
                </a:solidFill>
              </a:rPr>
              <a:t>     1+1*15+4*1=20T</a:t>
            </a:r>
            <a:endParaRPr lang="en-US" altLang="zh-CN" sz="2000" b="1" dirty="0">
              <a:solidFill>
                <a:schemeClr val="tx1"/>
              </a:solidFill>
            </a:endParaRPr>
          </a:p>
        </p:txBody>
      </p:sp>
      <p:graphicFrame>
        <p:nvGraphicFramePr>
          <p:cNvPr id="494594" name="Object 2"/>
          <p:cNvGraphicFramePr>
            <a:graphicFrameLocks noChangeAspect="1"/>
          </p:cNvGraphicFramePr>
          <p:nvPr/>
        </p:nvGraphicFramePr>
        <p:xfrm>
          <a:off x="3357563" y="2357438"/>
          <a:ext cx="5521325" cy="4052887"/>
        </p:xfrm>
        <a:graphic>
          <a:graphicData uri="http://schemas.openxmlformats.org/presentationml/2006/ole">
            <mc:AlternateContent xmlns:mc="http://schemas.openxmlformats.org/markup-compatibility/2006">
              <mc:Choice xmlns:v="urn:schemas-microsoft-com:vml" Requires="v">
                <p:oleObj spid="_x0000_s14452" name="Visio" r:id="rId1" imgW="7378700" imgH="5410200" progId="Visio.Drawing.11">
                  <p:embed/>
                </p:oleObj>
              </mc:Choice>
              <mc:Fallback>
                <p:oleObj name="Visio" r:id="rId1" imgW="7378700" imgH="541020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357438"/>
                        <a:ext cx="5521325" cy="405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ox(in)">
                                      <p:cBhvr>
                                        <p:cTn id="7" dur="500"/>
                                        <p:tgtEl>
                                          <p:spTgt spid="29593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box(in)">
                                      <p:cBhvr>
                                        <p:cTn id="10" dur="500"/>
                                        <p:tgtEl>
                                          <p:spTgt spid="29593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95939">
                                            <p:txEl>
                                              <p:pRg st="2" end="2"/>
                                            </p:txEl>
                                          </p:spTgt>
                                        </p:tgtEl>
                                        <p:attrNameLst>
                                          <p:attrName>style.visibility</p:attrName>
                                        </p:attrNameLst>
                                      </p:cBhvr>
                                      <p:to>
                                        <p:strVal val="visible"/>
                                      </p:to>
                                    </p:set>
                                    <p:animEffect transition="in" filter="box(in)">
                                      <p:cBhvr>
                                        <p:cTn id="13" dur="500"/>
                                        <p:tgtEl>
                                          <p:spTgt spid="295939">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94594"/>
                                        </p:tgtEl>
                                        <p:attrNameLst>
                                          <p:attrName>style.visibility</p:attrName>
                                        </p:attrNameLst>
                                      </p:cBhvr>
                                      <p:to>
                                        <p:strVal val="visible"/>
                                      </p:to>
                                    </p:set>
                                    <p:animEffect transition="in" filter="box(in)">
                                      <p:cBhvr>
                                        <p:cTn id="16" dur="500"/>
                                        <p:tgtEl>
                                          <p:spTgt spid="49459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95939">
                                            <p:txEl>
                                              <p:pRg st="4" end="4"/>
                                            </p:txEl>
                                          </p:spTgt>
                                        </p:tgtEl>
                                        <p:attrNameLst>
                                          <p:attrName>style.visibility</p:attrName>
                                        </p:attrNameLst>
                                      </p:cBhvr>
                                      <p:to>
                                        <p:strVal val="visible"/>
                                      </p:to>
                                    </p:set>
                                    <p:animEffect transition="in" filter="box(in)">
                                      <p:cBhvr>
                                        <p:cTn id="21" dur="500"/>
                                        <p:tgtEl>
                                          <p:spTgt spid="2959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95939">
                                            <p:txEl>
                                              <p:pRg st="5" end="5"/>
                                            </p:txEl>
                                          </p:spTgt>
                                        </p:tgtEl>
                                        <p:attrNameLst>
                                          <p:attrName>style.visibility</p:attrName>
                                        </p:attrNameLst>
                                      </p:cBhvr>
                                      <p:to>
                                        <p:strVal val="visible"/>
                                      </p:to>
                                    </p:set>
                                    <p:animEffect transition="in" filter="box(in)">
                                      <p:cBhvr>
                                        <p:cTn id="26" dur="500"/>
                                        <p:tgtEl>
                                          <p:spTgt spid="29593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95939">
                                            <p:txEl>
                                              <p:pRg st="7" end="7"/>
                                            </p:txEl>
                                          </p:spTgt>
                                        </p:tgtEl>
                                        <p:attrNameLst>
                                          <p:attrName>style.visibility</p:attrName>
                                        </p:attrNameLst>
                                      </p:cBhvr>
                                      <p:to>
                                        <p:strVal val="visible"/>
                                      </p:to>
                                    </p:set>
                                    <p:animEffect transition="in" filter="box(in)">
                                      <p:cBhvr>
                                        <p:cTn id="31" dur="500"/>
                                        <p:tgtEl>
                                          <p:spTgt spid="29593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95939">
                                            <p:txEl>
                                              <p:pRg st="8" end="8"/>
                                            </p:txEl>
                                          </p:spTgt>
                                        </p:tgtEl>
                                        <p:attrNameLst>
                                          <p:attrName>style.visibility</p:attrName>
                                        </p:attrNameLst>
                                      </p:cBhvr>
                                      <p:to>
                                        <p:strVal val="visible"/>
                                      </p:to>
                                    </p:set>
                                    <p:animEffect transition="in" filter="box(in)">
                                      <p:cBhvr>
                                        <p:cTn id="36" dur="500"/>
                                        <p:tgtEl>
                                          <p:spTgt spid="295939">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95939">
                                            <p:txEl>
                                              <p:pRg st="10" end="10"/>
                                            </p:txEl>
                                          </p:spTgt>
                                        </p:tgtEl>
                                        <p:attrNameLst>
                                          <p:attrName>style.visibility</p:attrName>
                                        </p:attrNameLst>
                                      </p:cBhvr>
                                      <p:to>
                                        <p:strVal val="visible"/>
                                      </p:to>
                                    </p:set>
                                    <p:animEffect transition="in" filter="box(in)">
                                      <p:cBhvr>
                                        <p:cTn id="41" dur="500"/>
                                        <p:tgtEl>
                                          <p:spTgt spid="295939">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95939">
                                            <p:txEl>
                                              <p:pRg st="11" end="11"/>
                                            </p:txEl>
                                          </p:spTgt>
                                        </p:tgtEl>
                                        <p:attrNameLst>
                                          <p:attrName>style.visibility</p:attrName>
                                        </p:attrNameLst>
                                      </p:cBhvr>
                                      <p:to>
                                        <p:strVal val="visible"/>
                                      </p:to>
                                    </p:set>
                                    <p:animEffect transition="in" filter="box(in)">
                                      <p:cBhvr>
                                        <p:cTn id="46" dur="500"/>
                                        <p:tgtEl>
                                          <p:spTgt spid="29593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95939">
                                            <p:txEl>
                                              <p:pRg st="13" end="13"/>
                                            </p:txEl>
                                          </p:spTgt>
                                        </p:tgtEl>
                                        <p:attrNameLst>
                                          <p:attrName>style.visibility</p:attrName>
                                        </p:attrNameLst>
                                      </p:cBhvr>
                                      <p:to>
                                        <p:strVal val="visible"/>
                                      </p:to>
                                    </p:set>
                                    <p:animEffect transition="in" filter="box(in)">
                                      <p:cBhvr>
                                        <p:cTn id="51" dur="500"/>
                                        <p:tgtEl>
                                          <p:spTgt spid="295939">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95939">
                                            <p:txEl>
                                              <p:pRg st="14" end="14"/>
                                            </p:txEl>
                                          </p:spTgt>
                                        </p:tgtEl>
                                        <p:attrNameLst>
                                          <p:attrName>style.visibility</p:attrName>
                                        </p:attrNameLst>
                                      </p:cBhvr>
                                      <p:to>
                                        <p:strVal val="visible"/>
                                      </p:to>
                                    </p:set>
                                    <p:animEffect transition="in" filter="box(in)">
                                      <p:cBhvr>
                                        <p:cTn id="56" dur="500"/>
                                        <p:tgtEl>
                                          <p:spTgt spid="2959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1500" y="428625"/>
            <a:ext cx="5257800" cy="373063"/>
          </a:xfrm>
        </p:spPr>
        <p:txBody>
          <a:bodyPr/>
          <a:lstStyle/>
          <a:p>
            <a:r>
              <a:rPr lang="en-US" altLang="zh-CN" smtClean="0"/>
              <a:t>Cache</a:t>
            </a:r>
            <a:r>
              <a:rPr lang="zh-CN" altLang="en-US" smtClean="0"/>
              <a:t>的缺失处理</a:t>
            </a:r>
            <a:endParaRPr lang="zh-CN" altLang="en-US" smtClean="0"/>
          </a:p>
        </p:txBody>
      </p:sp>
      <p:sp>
        <p:nvSpPr>
          <p:cNvPr id="295939" name="Rectangle 3"/>
          <p:cNvSpPr>
            <a:spLocks noChangeArrowheads="1"/>
          </p:cNvSpPr>
          <p:nvPr/>
        </p:nvSpPr>
        <p:spPr bwMode="auto">
          <a:xfrm>
            <a:off x="642938" y="928688"/>
            <a:ext cx="7929562" cy="5221287"/>
          </a:xfrm>
          <a:prstGeom prst="rect">
            <a:avLst/>
          </a:prstGeom>
          <a:noFill/>
          <a:ln w="12700">
            <a:noFill/>
            <a:miter lim="800000"/>
          </a:ln>
        </p:spPr>
        <p:txBody>
          <a:bodyPr lIns="63500" tIns="25400" rIns="63500" bIns="25400">
            <a:spAutoFit/>
          </a:bodyPr>
          <a:lstStyle/>
          <a:p>
            <a:pPr marL="211455" indent="-193675" eaLnBrk="0" hangingPunct="0">
              <a:lnSpc>
                <a:spcPct val="150000"/>
              </a:lnSpc>
              <a:buClr>
                <a:schemeClr val="accent1"/>
              </a:buClr>
              <a:buSzPct val="100000"/>
              <a:buFont typeface="Wingdings" panose="05000000000000000000" pitchFamily="2" charset="2"/>
              <a:buChar char="n"/>
            </a:pPr>
            <a:r>
              <a:rPr lang="zh-CN" altLang="en-US" b="1">
                <a:solidFill>
                  <a:schemeClr val="tx1"/>
                </a:solidFill>
              </a:rPr>
              <a:t>缺失处理（以读操作为例，写操作比较复杂）</a:t>
            </a:r>
            <a:endParaRPr lang="en-US" altLang="zh-CN" b="1">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a:solidFill>
                  <a:schemeClr val="tx1"/>
                </a:solidFill>
              </a:rPr>
              <a:t>缺失数据块中各字按顺序全部装入</a:t>
            </a:r>
            <a:r>
              <a:rPr lang="en-US" altLang="zh-CN" sz="2000" b="1">
                <a:solidFill>
                  <a:schemeClr val="tx1"/>
                </a:solidFill>
              </a:rPr>
              <a:t>Cache</a:t>
            </a:r>
            <a:r>
              <a:rPr lang="zh-CN" altLang="en-US" sz="2000" b="1">
                <a:solidFill>
                  <a:schemeClr val="tx1"/>
                </a:solidFill>
              </a:rPr>
              <a:t>后，再从</a:t>
            </a:r>
            <a:r>
              <a:rPr lang="en-US" altLang="zh-CN" sz="2000" b="1">
                <a:solidFill>
                  <a:schemeClr val="tx1"/>
                </a:solidFill>
              </a:rPr>
              <a:t>Cache</a:t>
            </a:r>
            <a:r>
              <a:rPr lang="zh-CN" altLang="en-US" sz="2000" b="1">
                <a:solidFill>
                  <a:schemeClr val="tx1"/>
                </a:solidFill>
              </a:rPr>
              <a:t>中访问所请求的字（也是引起缺失的字）；</a:t>
            </a:r>
            <a:endParaRPr lang="en-US" altLang="zh-CN" sz="2000" b="1">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a:solidFill>
                  <a:schemeClr val="tx1"/>
                </a:solidFill>
              </a:rPr>
              <a:t>尽早重启（</a:t>
            </a:r>
            <a:r>
              <a:rPr lang="en-US" altLang="zh-CN" sz="2000" b="1">
                <a:solidFill>
                  <a:schemeClr val="tx1"/>
                </a:solidFill>
              </a:rPr>
              <a:t> early restart</a:t>
            </a:r>
            <a:r>
              <a:rPr lang="zh-CN" altLang="en-US" sz="2000" b="1">
                <a:solidFill>
                  <a:schemeClr val="tx1"/>
                </a:solidFill>
              </a:rPr>
              <a:t>）：缺失数据块中各字按顺序装入</a:t>
            </a:r>
            <a:r>
              <a:rPr lang="en-US" altLang="zh-CN" sz="2000" b="1">
                <a:solidFill>
                  <a:schemeClr val="tx1"/>
                </a:solidFill>
              </a:rPr>
              <a:t>Cache</a:t>
            </a:r>
            <a:r>
              <a:rPr lang="zh-CN" altLang="en-US" sz="2000" b="1">
                <a:solidFill>
                  <a:schemeClr val="tx1"/>
                </a:solidFill>
              </a:rPr>
              <a:t>，一旦所请求的字装入</a:t>
            </a:r>
            <a:r>
              <a:rPr lang="en-US" altLang="zh-CN" sz="2000" b="1">
                <a:solidFill>
                  <a:schemeClr val="tx1"/>
                </a:solidFill>
              </a:rPr>
              <a:t>Cache</a:t>
            </a:r>
            <a:r>
              <a:rPr lang="zh-CN" altLang="en-US" sz="2000" b="1">
                <a:solidFill>
                  <a:schemeClr val="tx1"/>
                </a:solidFill>
              </a:rPr>
              <a:t>，</a:t>
            </a:r>
            <a:r>
              <a:rPr lang="en-US" altLang="zh-CN" sz="2000" b="1">
                <a:solidFill>
                  <a:schemeClr val="tx1"/>
                </a:solidFill>
              </a:rPr>
              <a:t>CPU</a:t>
            </a:r>
            <a:r>
              <a:rPr lang="zh-CN" altLang="en-US" sz="2000" b="1">
                <a:solidFill>
                  <a:schemeClr val="tx1"/>
                </a:solidFill>
              </a:rPr>
              <a:t>立即访问该字，控制机构再继续传送剩余数据到</a:t>
            </a:r>
            <a:r>
              <a:rPr lang="en-US" altLang="zh-CN" sz="2000" b="1">
                <a:solidFill>
                  <a:schemeClr val="tx1"/>
                </a:solidFill>
              </a:rPr>
              <a:t>cache </a:t>
            </a:r>
            <a:r>
              <a:rPr lang="zh-CN" altLang="en-US" sz="2000" b="1">
                <a:solidFill>
                  <a:schemeClr val="tx1"/>
                </a:solidFill>
              </a:rPr>
              <a:t>；</a:t>
            </a:r>
            <a:endParaRPr lang="en-US" altLang="zh-CN" sz="2000" b="1">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a:solidFill>
                  <a:schemeClr val="tx1"/>
                </a:solidFill>
              </a:rPr>
              <a:t>请求字优先（</a:t>
            </a:r>
            <a:r>
              <a:rPr lang="en-US" altLang="zh-CN" sz="2000" b="1">
                <a:solidFill>
                  <a:schemeClr val="tx1"/>
                </a:solidFill>
              </a:rPr>
              <a:t>requested word first</a:t>
            </a:r>
            <a:r>
              <a:rPr lang="zh-CN" altLang="en-US" sz="2000" b="1">
                <a:solidFill>
                  <a:schemeClr val="tx1"/>
                </a:solidFill>
              </a:rPr>
              <a:t>）：所请求的字先装入</a:t>
            </a:r>
            <a:r>
              <a:rPr lang="en-US" altLang="zh-CN" sz="2000" b="1">
                <a:solidFill>
                  <a:schemeClr val="tx1"/>
                </a:solidFill>
              </a:rPr>
              <a:t>Cache</a:t>
            </a:r>
            <a:r>
              <a:rPr lang="zh-CN" altLang="en-US" sz="2000" b="1">
                <a:solidFill>
                  <a:schemeClr val="tx1"/>
                </a:solidFill>
              </a:rPr>
              <a:t>，</a:t>
            </a:r>
            <a:r>
              <a:rPr lang="en-US" altLang="zh-CN" sz="2000" b="1">
                <a:solidFill>
                  <a:schemeClr val="tx1"/>
                </a:solidFill>
              </a:rPr>
              <a:t>CPU</a:t>
            </a:r>
            <a:r>
              <a:rPr lang="zh-CN" altLang="en-US" sz="2000" b="1">
                <a:solidFill>
                  <a:schemeClr val="tx1"/>
                </a:solidFill>
              </a:rPr>
              <a:t>立即访问该字，控制机构再按照先从所请求字的下一个地址、再到块的起始地址的顺序继续传送剩余数据到</a:t>
            </a:r>
            <a:r>
              <a:rPr lang="en-US" altLang="zh-CN" sz="2000" b="1">
                <a:solidFill>
                  <a:schemeClr val="tx1"/>
                </a:solidFill>
              </a:rPr>
              <a:t>cache </a:t>
            </a:r>
            <a:r>
              <a:rPr lang="zh-CN" altLang="en-US" sz="2000" b="1">
                <a:solidFill>
                  <a:schemeClr val="tx1"/>
                </a:solidFill>
              </a:rPr>
              <a:t>。</a:t>
            </a:r>
            <a:endParaRPr lang="en-US" altLang="zh-CN" sz="2000" b="1">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endParaRPr lang="en-US" altLang="zh-CN" sz="20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gtEl>
                                        <p:attrNameLst>
                                          <p:attrName>style.visibility</p:attrName>
                                        </p:attrNameLst>
                                      </p:cBhvr>
                                      <p:to>
                                        <p:strVal val="visible"/>
                                      </p:to>
                                    </p:set>
                                    <p:anim calcmode="lin" valueType="num">
                                      <p:cBhvr additive="base">
                                        <p:cTn id="7" dur="500" fill="hold"/>
                                        <p:tgtEl>
                                          <p:spTgt spid="295939"/>
                                        </p:tgtEl>
                                        <p:attrNameLst>
                                          <p:attrName>ppt_x</p:attrName>
                                        </p:attrNameLst>
                                      </p:cBhvr>
                                      <p:tavLst>
                                        <p:tav tm="0">
                                          <p:val>
                                            <p:strVal val="0-#ppt_w/2"/>
                                          </p:val>
                                        </p:tav>
                                        <p:tav tm="100000">
                                          <p:val>
                                            <p:strVal val="#ppt_x"/>
                                          </p:val>
                                        </p:tav>
                                      </p:tavLst>
                                    </p:anim>
                                    <p:anim calcmode="lin" valueType="num">
                                      <p:cBhvr additive="base">
                                        <p:cTn id="8" dur="500" fill="hold"/>
                                        <p:tgtEl>
                                          <p:spTgt spid="295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71500" y="428625"/>
            <a:ext cx="5257800" cy="373063"/>
          </a:xfrm>
        </p:spPr>
        <p:txBody>
          <a:bodyPr/>
          <a:lstStyle/>
          <a:p>
            <a:r>
              <a:rPr lang="en-US" altLang="zh-CN" smtClean="0"/>
              <a:t>Cache</a:t>
            </a:r>
            <a:r>
              <a:rPr lang="zh-CN" altLang="en-US" smtClean="0"/>
              <a:t>的缺失处理</a:t>
            </a:r>
            <a:endParaRPr lang="zh-CN" altLang="en-US" smtClean="0"/>
          </a:p>
        </p:txBody>
      </p:sp>
      <p:sp>
        <p:nvSpPr>
          <p:cNvPr id="295939" name="Rectangle 3"/>
          <p:cNvSpPr>
            <a:spLocks noChangeArrowheads="1"/>
          </p:cNvSpPr>
          <p:nvPr/>
        </p:nvSpPr>
        <p:spPr bwMode="auto">
          <a:xfrm>
            <a:off x="642938" y="928688"/>
            <a:ext cx="8072437" cy="436562"/>
          </a:xfrm>
          <a:prstGeom prst="rect">
            <a:avLst/>
          </a:prstGeom>
          <a:noFill/>
          <a:ln w="12700">
            <a:noFill/>
            <a:miter lim="800000"/>
          </a:ln>
        </p:spPr>
        <p:txBody>
          <a:bodyPr lIns="63500" tIns="25400" rIns="63500" bIns="25400">
            <a:spAutoFit/>
          </a:bodyPr>
          <a:lstStyle/>
          <a:p>
            <a:pPr marL="211455" indent="-193675" eaLnBrk="0" hangingPunct="0">
              <a:lnSpc>
                <a:spcPct val="125000"/>
              </a:lnSpc>
              <a:buClr>
                <a:schemeClr val="accent1"/>
              </a:buClr>
              <a:buSzPct val="100000"/>
              <a:buFont typeface="Wingdings" panose="05000000000000000000" pitchFamily="2" charset="2"/>
              <a:buChar char="n"/>
            </a:pPr>
            <a:r>
              <a:rPr lang="zh-CN" altLang="en-US" sz="2000" b="1">
                <a:solidFill>
                  <a:schemeClr val="tx1"/>
                </a:solidFill>
              </a:rPr>
              <a:t>几种缺失处理方式</a:t>
            </a:r>
            <a:endParaRPr lang="en-US" altLang="zh-CN" sz="2000" b="1">
              <a:solidFill>
                <a:schemeClr val="tx1"/>
              </a:solidFill>
            </a:endParaRPr>
          </a:p>
        </p:txBody>
      </p:sp>
      <p:graphicFrame>
        <p:nvGraphicFramePr>
          <p:cNvPr id="15362" name="Object 3"/>
          <p:cNvGraphicFramePr>
            <a:graphicFrameLocks noChangeAspect="1"/>
          </p:cNvGraphicFramePr>
          <p:nvPr/>
        </p:nvGraphicFramePr>
        <p:xfrm>
          <a:off x="1143000" y="1500188"/>
          <a:ext cx="7143750" cy="4684712"/>
        </p:xfrm>
        <a:graphic>
          <a:graphicData uri="http://schemas.openxmlformats.org/presentationml/2006/ole">
            <mc:AlternateContent xmlns:mc="http://schemas.openxmlformats.org/markup-compatibility/2006">
              <mc:Choice xmlns:v="urn:schemas-microsoft-com:vml" Requires="v">
                <p:oleObj spid="_x0000_s15475" name="Visio" r:id="rId1" imgW="7759700" imgH="5092700" progId="Visio.Drawing.11">
                  <p:embed/>
                </p:oleObj>
              </mc:Choice>
              <mc:Fallback>
                <p:oleObj name="Visio" r:id="rId1" imgW="7759700" imgH="50927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00188"/>
                        <a:ext cx="714375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1500" y="428625"/>
            <a:ext cx="5257800" cy="373063"/>
          </a:xfrm>
        </p:spPr>
        <p:txBody>
          <a:bodyPr/>
          <a:lstStyle/>
          <a:p>
            <a:r>
              <a:rPr lang="en-US" altLang="zh-CN" smtClean="0"/>
              <a:t>Cache</a:t>
            </a:r>
            <a:r>
              <a:rPr lang="zh-CN" altLang="en-US" smtClean="0"/>
              <a:t>的缺失处理</a:t>
            </a:r>
            <a:endParaRPr lang="zh-CN" altLang="en-US" smtClean="0"/>
          </a:p>
        </p:txBody>
      </p:sp>
      <p:sp>
        <p:nvSpPr>
          <p:cNvPr id="295939" name="Rectangle 3"/>
          <p:cNvSpPr>
            <a:spLocks noChangeArrowheads="1"/>
          </p:cNvSpPr>
          <p:nvPr/>
        </p:nvSpPr>
        <p:spPr bwMode="auto">
          <a:xfrm>
            <a:off x="642938" y="928688"/>
            <a:ext cx="7929562" cy="3744615"/>
          </a:xfrm>
          <a:prstGeom prst="rect">
            <a:avLst/>
          </a:prstGeom>
          <a:noFill/>
          <a:ln w="12700">
            <a:noFill/>
            <a:miter lim="800000"/>
          </a:ln>
        </p:spPr>
        <p:txBody>
          <a:bodyPr lIns="63500" tIns="25400" rIns="63500" bIns="25400">
            <a:spAutoFit/>
          </a:bodyPr>
          <a:lstStyle/>
          <a:p>
            <a:pPr marL="211455" indent="-193675" eaLnBrk="0" hangingPunct="0">
              <a:lnSpc>
                <a:spcPct val="150000"/>
              </a:lnSpc>
              <a:buClr>
                <a:schemeClr val="accent1"/>
              </a:buClr>
              <a:buSzPct val="100000"/>
              <a:buFont typeface="Wingdings" panose="05000000000000000000" pitchFamily="2" charset="2"/>
              <a:buChar char="n"/>
            </a:pPr>
            <a:r>
              <a:rPr lang="zh-CN" altLang="en-US" sz="2000" b="1" dirty="0" smtClean="0">
                <a:solidFill>
                  <a:schemeClr val="tx1"/>
                </a:solidFill>
              </a:rPr>
              <a:t>写</a:t>
            </a:r>
            <a:r>
              <a:rPr lang="en-US" altLang="zh-CN" sz="2000" b="1" dirty="0" smtClean="0">
                <a:solidFill>
                  <a:schemeClr val="tx1"/>
                </a:solidFill>
              </a:rPr>
              <a:t>Cache</a:t>
            </a:r>
            <a:r>
              <a:rPr lang="zh-CN" altLang="en-US" sz="2000" b="1" dirty="0" smtClean="0">
                <a:solidFill>
                  <a:schemeClr val="tx1"/>
                </a:solidFill>
              </a:rPr>
              <a:t>有两种</a:t>
            </a:r>
            <a:r>
              <a:rPr lang="zh-CN" altLang="en-US" sz="2000" b="1" dirty="0">
                <a:solidFill>
                  <a:schemeClr val="tx1"/>
                </a:solidFill>
              </a:rPr>
              <a:t>操作</a:t>
            </a:r>
            <a:r>
              <a:rPr lang="zh-CN" altLang="en-US" sz="2000" b="1" dirty="0" smtClean="0">
                <a:solidFill>
                  <a:schemeClr val="tx1"/>
                </a:solidFill>
              </a:rPr>
              <a:t>模式</a:t>
            </a:r>
            <a:r>
              <a:rPr lang="zh-CN" altLang="en-US" sz="2000" b="1" dirty="0">
                <a:solidFill>
                  <a:schemeClr val="tx1"/>
                </a:solidFill>
              </a:rPr>
              <a:t>：</a:t>
            </a:r>
            <a:endParaRPr lang="zh-CN" altLang="en-US" sz="20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smtClean="0">
                <a:solidFill>
                  <a:schemeClr val="tx1"/>
                </a:solidFill>
              </a:rPr>
              <a:t>“穿通过”</a:t>
            </a:r>
            <a:r>
              <a:rPr lang="en-US" altLang="zh-CN" sz="2000" b="1" dirty="0">
                <a:solidFill>
                  <a:schemeClr val="tx1"/>
                </a:solidFill>
              </a:rPr>
              <a:t>(Write-Through)</a:t>
            </a:r>
            <a:r>
              <a:rPr lang="zh-CN" altLang="en-US" sz="2000" b="1" dirty="0" smtClean="0">
                <a:solidFill>
                  <a:schemeClr val="tx1"/>
                </a:solidFill>
              </a:rPr>
              <a:t>模式：在</a:t>
            </a:r>
            <a:r>
              <a:rPr lang="zh-CN" altLang="en-US" sz="2000" b="1" dirty="0">
                <a:solidFill>
                  <a:schemeClr val="tx1"/>
                </a:solidFill>
              </a:rPr>
              <a:t>这种模式中高速缓存对于写操作就好像不存在一样，每次写时都直接写到内存中，所以实际上只是对读操作使用</a:t>
            </a:r>
            <a:r>
              <a:rPr lang="zh-CN" altLang="en-US" sz="2000" b="1" dirty="0" smtClean="0">
                <a:solidFill>
                  <a:schemeClr val="tx1"/>
                </a:solidFill>
              </a:rPr>
              <a:t>高速缓存，因而</a:t>
            </a:r>
            <a:r>
              <a:rPr lang="zh-CN" altLang="en-US" sz="2000" b="1" dirty="0">
                <a:solidFill>
                  <a:schemeClr val="tx1"/>
                </a:solidFill>
              </a:rPr>
              <a:t>效率相对较低。</a:t>
            </a:r>
            <a:endParaRPr lang="zh-CN" altLang="en-US" sz="20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smtClean="0">
                <a:solidFill>
                  <a:schemeClr val="tx1"/>
                </a:solidFill>
              </a:rPr>
              <a:t>“写回”</a:t>
            </a:r>
            <a:r>
              <a:rPr lang="en-US" altLang="zh-CN" sz="2000" b="1" dirty="0">
                <a:solidFill>
                  <a:schemeClr val="tx1"/>
                </a:solidFill>
              </a:rPr>
              <a:t>(Write-Back)</a:t>
            </a:r>
            <a:r>
              <a:rPr lang="zh-CN" altLang="en-US" sz="2000" b="1" dirty="0" smtClean="0">
                <a:solidFill>
                  <a:schemeClr val="tx1"/>
                </a:solidFill>
              </a:rPr>
              <a:t>模式：写</a:t>
            </a:r>
            <a:r>
              <a:rPr lang="zh-CN" altLang="en-US" sz="2000" b="1" dirty="0">
                <a:solidFill>
                  <a:schemeClr val="tx1"/>
                </a:solidFill>
              </a:rPr>
              <a:t>的时候先写入高速缓存，只是</a:t>
            </a:r>
            <a:r>
              <a:rPr lang="zh-CN" altLang="en-US" sz="2000" b="1" dirty="0" smtClean="0">
                <a:solidFill>
                  <a:schemeClr val="tx1"/>
                </a:solidFill>
              </a:rPr>
              <a:t>在该</a:t>
            </a:r>
            <a:r>
              <a:rPr lang="en-US" altLang="zh-CN" sz="2000" b="1" dirty="0" smtClean="0">
                <a:solidFill>
                  <a:schemeClr val="tx1"/>
                </a:solidFill>
              </a:rPr>
              <a:t>block</a:t>
            </a:r>
            <a:r>
              <a:rPr lang="zh-CN" altLang="en-US" sz="2000" b="1" dirty="0" smtClean="0">
                <a:solidFill>
                  <a:schemeClr val="tx1"/>
                </a:solidFill>
              </a:rPr>
              <a:t>要</a:t>
            </a:r>
            <a:r>
              <a:rPr lang="zh-CN" altLang="en-US" sz="2000" b="1" dirty="0">
                <a:solidFill>
                  <a:schemeClr val="tx1"/>
                </a:solidFill>
              </a:rPr>
              <a:t>被新进入的</a:t>
            </a:r>
            <a:r>
              <a:rPr lang="zh-CN" altLang="en-US" sz="2000" b="1" dirty="0" smtClean="0">
                <a:solidFill>
                  <a:schemeClr val="tx1"/>
                </a:solidFill>
              </a:rPr>
              <a:t>数据替换时</a:t>
            </a:r>
            <a:r>
              <a:rPr lang="zh-CN" altLang="en-US" sz="2000" b="1" dirty="0">
                <a:solidFill>
                  <a:schemeClr val="tx1"/>
                </a:solidFill>
              </a:rPr>
              <a:t>，才</a:t>
            </a:r>
            <a:r>
              <a:rPr lang="zh-CN" altLang="en-US" sz="2000" b="1" dirty="0" smtClean="0">
                <a:solidFill>
                  <a:schemeClr val="tx1"/>
                </a:solidFill>
              </a:rPr>
              <a:t>更新内存，</a:t>
            </a:r>
            <a:r>
              <a:rPr lang="zh-CN" altLang="en-US" sz="2000" b="1" dirty="0">
                <a:solidFill>
                  <a:schemeClr val="tx1"/>
                </a:solidFill>
              </a:rPr>
              <a:t>或者由软件主动地</a:t>
            </a:r>
            <a:r>
              <a:rPr lang="zh-CN" altLang="en-US" sz="2000" b="1" dirty="0" smtClean="0">
                <a:solidFill>
                  <a:schemeClr val="tx1"/>
                </a:solidFill>
              </a:rPr>
              <a:t>“冲刷”（</a:t>
            </a:r>
            <a:r>
              <a:rPr lang="en-US" altLang="zh-CN" sz="2000" b="1" dirty="0" smtClean="0">
                <a:solidFill>
                  <a:schemeClr val="tx1"/>
                </a:solidFill>
              </a:rPr>
              <a:t>Flush</a:t>
            </a:r>
            <a:r>
              <a:rPr lang="zh-CN" altLang="en-US" sz="2000" b="1" dirty="0" smtClean="0">
                <a:solidFill>
                  <a:schemeClr val="tx1"/>
                </a:solidFill>
              </a:rPr>
              <a:t>）</a:t>
            </a:r>
            <a:r>
              <a:rPr lang="en-US" altLang="zh-CN" sz="2000" b="1" dirty="0" smtClean="0">
                <a:solidFill>
                  <a:schemeClr val="tx1"/>
                </a:solidFill>
              </a:rPr>
              <a:t>Cache</a:t>
            </a:r>
            <a:r>
              <a:rPr lang="zh-CN" altLang="en-US" sz="2000" b="1" dirty="0" smtClean="0">
                <a:solidFill>
                  <a:schemeClr val="tx1"/>
                </a:solidFill>
              </a:rPr>
              <a:t>中的该</a:t>
            </a:r>
            <a:r>
              <a:rPr lang="en-US" altLang="zh-CN" sz="2000" b="1" dirty="0" smtClean="0">
                <a:solidFill>
                  <a:schemeClr val="tx1"/>
                </a:solidFill>
              </a:rPr>
              <a:t>block</a:t>
            </a:r>
            <a:r>
              <a:rPr lang="zh-CN" altLang="en-US" sz="2000" b="1" dirty="0" smtClean="0">
                <a:solidFill>
                  <a:schemeClr val="tx1"/>
                </a:solidFill>
              </a:rPr>
              <a:t>。</a:t>
            </a:r>
            <a:endParaRPr lang="en-US" altLang="zh-CN" sz="2000" b="1" dirty="0" smtClean="0">
              <a:solidFill>
                <a:schemeClr val="tx1"/>
              </a:solidFill>
            </a:endParaRPr>
          </a:p>
          <a:p>
            <a:pPr marL="1275080" lvl="2" indent="-342900" eaLnBrk="0" hangingPunct="0">
              <a:lnSpc>
                <a:spcPct val="150000"/>
              </a:lnSpc>
              <a:buClr>
                <a:schemeClr val="accent1"/>
              </a:buClr>
              <a:buSzPct val="100000"/>
              <a:buFont typeface="Wingdings" panose="05000000000000000000" pitchFamily="2" charset="2"/>
              <a:buChar char="l"/>
            </a:pPr>
            <a:r>
              <a:rPr lang="zh-CN" altLang="en-US" sz="2000" b="1" dirty="0" smtClean="0">
                <a:solidFill>
                  <a:schemeClr val="tx1"/>
                </a:solidFill>
              </a:rPr>
              <a:t>脏位</a:t>
            </a: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gtEl>
                                        <p:attrNameLst>
                                          <p:attrName>style.visibility</p:attrName>
                                        </p:attrNameLst>
                                      </p:cBhvr>
                                      <p:to>
                                        <p:strVal val="visible"/>
                                      </p:to>
                                    </p:set>
                                    <p:anim calcmode="lin" valueType="num">
                                      <p:cBhvr additive="base">
                                        <p:cTn id="7" dur="500" fill="hold"/>
                                        <p:tgtEl>
                                          <p:spTgt spid="295939"/>
                                        </p:tgtEl>
                                        <p:attrNameLst>
                                          <p:attrName>ppt_x</p:attrName>
                                        </p:attrNameLst>
                                      </p:cBhvr>
                                      <p:tavLst>
                                        <p:tav tm="0">
                                          <p:val>
                                            <p:strVal val="0-#ppt_w/2"/>
                                          </p:val>
                                        </p:tav>
                                        <p:tav tm="100000">
                                          <p:val>
                                            <p:strVal val="#ppt_x"/>
                                          </p:val>
                                        </p:tav>
                                      </p:tavLst>
                                    </p:anim>
                                    <p:anim calcmode="lin" valueType="num">
                                      <p:cBhvr additive="base">
                                        <p:cTn id="8" dur="500" fill="hold"/>
                                        <p:tgtEl>
                                          <p:spTgt spid="295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1500" y="428625"/>
            <a:ext cx="5257800" cy="373063"/>
          </a:xfrm>
        </p:spPr>
        <p:txBody>
          <a:bodyPr/>
          <a:lstStyle/>
          <a:p>
            <a:r>
              <a:rPr lang="en-US" altLang="zh-CN" smtClean="0"/>
              <a:t>Cache</a:t>
            </a:r>
            <a:r>
              <a:rPr lang="zh-CN" altLang="en-US" smtClean="0"/>
              <a:t>块的替换</a:t>
            </a:r>
            <a:endParaRPr lang="zh-CN" altLang="en-US" smtClean="0"/>
          </a:p>
        </p:txBody>
      </p:sp>
      <p:sp>
        <p:nvSpPr>
          <p:cNvPr id="295939" name="Rectangle 3"/>
          <p:cNvSpPr>
            <a:spLocks noChangeArrowheads="1"/>
          </p:cNvSpPr>
          <p:nvPr/>
        </p:nvSpPr>
        <p:spPr bwMode="auto">
          <a:xfrm>
            <a:off x="642938" y="1214438"/>
            <a:ext cx="8072437" cy="3836987"/>
          </a:xfrm>
          <a:prstGeom prst="rect">
            <a:avLst/>
          </a:prstGeom>
          <a:noFill/>
          <a:ln w="12700">
            <a:noFill/>
            <a:miter lim="800000"/>
          </a:ln>
        </p:spPr>
        <p:txBody>
          <a:bodyPr lIns="63500" tIns="25400" rIns="63500" bIns="25400">
            <a:spAutoFit/>
          </a:bodyPr>
          <a:lstStyle/>
          <a:p>
            <a:pPr marL="284480" indent="-284480" eaLnBrk="0" hangingPunct="0">
              <a:lnSpc>
                <a:spcPct val="150000"/>
              </a:lnSpc>
              <a:buClr>
                <a:srgbClr val="FF0000"/>
              </a:buClr>
              <a:buSzPct val="100000"/>
              <a:buFont typeface="Wingdings" panose="05000000000000000000" pitchFamily="2" charset="2"/>
              <a:buChar char="n"/>
            </a:pPr>
            <a:r>
              <a:rPr lang="zh-CN" altLang="en-US" b="1" dirty="0">
                <a:solidFill>
                  <a:schemeClr val="tx1"/>
                </a:solidFill>
              </a:rPr>
              <a:t>替换块的选择</a:t>
            </a:r>
            <a:endParaRPr lang="zh-CN" altLang="en-US"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smtClean="0">
                <a:solidFill>
                  <a:schemeClr val="tx1"/>
                </a:solidFill>
              </a:rPr>
              <a:t>直接</a:t>
            </a:r>
            <a:r>
              <a:rPr lang="zh-CN" altLang="en-US" sz="2000" b="1" dirty="0">
                <a:solidFill>
                  <a:schemeClr val="tx1"/>
                </a:solidFill>
              </a:rPr>
              <a:t>映射</a:t>
            </a:r>
            <a:r>
              <a:rPr lang="en-US" altLang="zh-CN" sz="2000" b="1" dirty="0" smtClean="0">
                <a:solidFill>
                  <a:schemeClr val="tx1"/>
                </a:solidFill>
              </a:rPr>
              <a:t>Cache</a:t>
            </a:r>
            <a:r>
              <a:rPr lang="zh-CN" altLang="en-US" sz="2000" b="1" dirty="0">
                <a:solidFill>
                  <a:schemeClr val="tx1"/>
                </a:solidFill>
              </a:rPr>
              <a:t>：访问缺失时，被请求数据所在的块只能进入</a:t>
            </a:r>
            <a:r>
              <a:rPr lang="en-US" altLang="zh-CN" sz="2000" b="1" dirty="0">
                <a:solidFill>
                  <a:schemeClr val="tx1"/>
                </a:solidFill>
              </a:rPr>
              <a:t>Cache</a:t>
            </a:r>
            <a:r>
              <a:rPr lang="zh-CN" altLang="en-US" sz="2000" b="1" dirty="0">
                <a:solidFill>
                  <a:schemeClr val="tx1"/>
                </a:solidFill>
              </a:rPr>
              <a:t>的一个位置，占用该位置的数据块必须被替换掉；</a:t>
            </a:r>
            <a:endParaRPr lang="en-US" altLang="zh-CN" sz="20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a:solidFill>
                  <a:schemeClr val="tx1"/>
                </a:solidFill>
              </a:rPr>
              <a:t>组相联</a:t>
            </a:r>
            <a:r>
              <a:rPr lang="en-US" altLang="zh-CN" sz="2000" b="1" dirty="0">
                <a:solidFill>
                  <a:schemeClr val="tx1"/>
                </a:solidFill>
              </a:rPr>
              <a:t>Cache</a:t>
            </a:r>
            <a:r>
              <a:rPr lang="zh-CN" altLang="en-US" sz="2000" b="1" dirty="0">
                <a:solidFill>
                  <a:schemeClr val="tx1"/>
                </a:solidFill>
              </a:rPr>
              <a:t>：访问缺失时，被请求数据所在块可以进入</a:t>
            </a:r>
            <a:r>
              <a:rPr lang="en-US" altLang="zh-CN" sz="2000" b="1" dirty="0">
                <a:solidFill>
                  <a:schemeClr val="tx1"/>
                </a:solidFill>
              </a:rPr>
              <a:t>Cache</a:t>
            </a:r>
            <a:r>
              <a:rPr lang="zh-CN" altLang="en-US" sz="2000" b="1" dirty="0">
                <a:solidFill>
                  <a:schemeClr val="tx1"/>
                </a:solidFill>
              </a:rPr>
              <a:t>某一组的任何位置，因此应在</a:t>
            </a:r>
            <a:r>
              <a:rPr lang="en-US" altLang="zh-CN" sz="2000" b="1" dirty="0">
                <a:solidFill>
                  <a:schemeClr val="tx1"/>
                </a:solidFill>
              </a:rPr>
              <a:t>Cache</a:t>
            </a:r>
            <a:r>
              <a:rPr lang="zh-CN" altLang="en-US" sz="2000" b="1" dirty="0">
                <a:solidFill>
                  <a:schemeClr val="tx1"/>
                </a:solidFill>
              </a:rPr>
              <a:t>对应组内选择一个数据块进行替换；</a:t>
            </a:r>
            <a:endParaRPr lang="en-US" altLang="zh-CN" sz="2000" b="1" dirty="0">
              <a:solidFill>
                <a:schemeClr val="tx1"/>
              </a:solidFill>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a:solidFill>
                  <a:schemeClr val="tx1"/>
                </a:solidFill>
              </a:rPr>
              <a:t>全相联</a:t>
            </a:r>
            <a:r>
              <a:rPr lang="en-US" altLang="zh-CN" sz="2000" b="1" dirty="0">
                <a:solidFill>
                  <a:schemeClr val="tx1"/>
                </a:solidFill>
              </a:rPr>
              <a:t>Cache</a:t>
            </a:r>
            <a:r>
              <a:rPr lang="zh-CN" altLang="en-US" sz="2000" b="1" dirty="0">
                <a:solidFill>
                  <a:schemeClr val="tx1"/>
                </a:solidFill>
              </a:rPr>
              <a:t>：访问缺失时，被请求数据所在块可以进入</a:t>
            </a:r>
            <a:r>
              <a:rPr lang="en-US" altLang="zh-CN" sz="2000" b="1" dirty="0">
                <a:solidFill>
                  <a:schemeClr val="tx1"/>
                </a:solidFill>
              </a:rPr>
              <a:t>Cache</a:t>
            </a:r>
            <a:r>
              <a:rPr lang="zh-CN" altLang="en-US" sz="2000" b="1" dirty="0">
                <a:solidFill>
                  <a:schemeClr val="tx1"/>
                </a:solidFill>
              </a:rPr>
              <a:t>的任何位置，因此应在</a:t>
            </a:r>
            <a:r>
              <a:rPr lang="en-US" altLang="zh-CN" sz="2000" b="1" dirty="0">
                <a:solidFill>
                  <a:schemeClr val="tx1"/>
                </a:solidFill>
              </a:rPr>
              <a:t>Cache</a:t>
            </a:r>
            <a:r>
              <a:rPr lang="zh-CN" altLang="en-US" sz="2000" b="1" dirty="0">
                <a:solidFill>
                  <a:schemeClr val="tx1"/>
                </a:solidFill>
              </a:rPr>
              <a:t>中选择一个数据块进行替换。</a:t>
            </a:r>
            <a:endParaRPr lang="en-US" altLang="zh-CN" sz="2000" b="1" dirty="0">
              <a:solidFill>
                <a:schemeClr val="tx1"/>
              </a:solidFill>
            </a:endParaRPr>
          </a:p>
        </p:txBody>
      </p:sp>
      <p:sp>
        <p:nvSpPr>
          <p:cNvPr id="2" name="TextBox 1"/>
          <p:cNvSpPr txBox="1"/>
          <p:nvPr/>
        </p:nvSpPr>
        <p:spPr>
          <a:xfrm>
            <a:off x="1690824" y="5491490"/>
            <a:ext cx="5976664" cy="461665"/>
          </a:xfrm>
          <a:prstGeom prst="rect">
            <a:avLst/>
          </a:prstGeom>
          <a:noFill/>
        </p:spPr>
        <p:txBody>
          <a:bodyPr wrap="square" rtlCol="0">
            <a:spAutoFit/>
          </a:bodyPr>
          <a:lstStyle/>
          <a:p>
            <a:pPr algn="ctr"/>
            <a:r>
              <a:rPr lang="zh-CN" altLang="en-US" b="1" dirty="0" smtClean="0"/>
              <a:t>比较三者的优缺点</a:t>
            </a:r>
            <a:endParaRPr lang="zh-CN" alt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1500" y="428625"/>
            <a:ext cx="5257800" cy="373063"/>
          </a:xfrm>
        </p:spPr>
        <p:txBody>
          <a:bodyPr/>
          <a:lstStyle/>
          <a:p>
            <a:r>
              <a:rPr lang="en-US" altLang="zh-CN" smtClean="0"/>
              <a:t>Cache</a:t>
            </a:r>
            <a:r>
              <a:rPr lang="zh-CN" altLang="en-US" smtClean="0"/>
              <a:t>的替换策略</a:t>
            </a:r>
            <a:endParaRPr lang="zh-CN" altLang="en-US" smtClean="0"/>
          </a:p>
        </p:txBody>
      </p:sp>
      <p:sp>
        <p:nvSpPr>
          <p:cNvPr id="295939" name="Rectangle 3"/>
          <p:cNvSpPr>
            <a:spLocks noChangeArrowheads="1"/>
          </p:cNvSpPr>
          <p:nvPr/>
        </p:nvSpPr>
        <p:spPr bwMode="auto">
          <a:xfrm>
            <a:off x="571500" y="928688"/>
            <a:ext cx="8229600" cy="5775940"/>
          </a:xfrm>
          <a:prstGeom prst="rect">
            <a:avLst/>
          </a:prstGeom>
          <a:noFill/>
          <a:ln w="12700">
            <a:noFill/>
            <a:miter lim="800000"/>
          </a:ln>
        </p:spPr>
        <p:txBody>
          <a:bodyPr lIns="63500" tIns="25400" rIns="63500" bIns="25400">
            <a:spAutoFit/>
          </a:bodyPr>
          <a:lstStyle/>
          <a:p>
            <a:pPr marL="284480" indent="-284480" eaLnBrk="0" hangingPunct="0">
              <a:lnSpc>
                <a:spcPct val="150000"/>
              </a:lnSpc>
              <a:buClr>
                <a:srgbClr val="FF0000"/>
              </a:buClr>
              <a:buSzPct val="100000"/>
              <a:buFont typeface="Wingdings" panose="05000000000000000000" pitchFamily="2" charset="2"/>
              <a:buChar char="n"/>
            </a:pPr>
            <a:r>
              <a:rPr lang="zh-CN" altLang="en-US" sz="2800" b="1" dirty="0">
                <a:solidFill>
                  <a:schemeClr val="tx1"/>
                </a:solidFill>
                <a:latin typeface="Times New Roman" panose="02020603050405020304" pitchFamily="18" charset="0"/>
                <a:cs typeface="Times New Roman" panose="02020603050405020304" pitchFamily="18" charset="0"/>
              </a:rPr>
              <a:t>替换策略</a:t>
            </a:r>
            <a:endParaRPr lang="zh-CN" altLang="en-US" sz="2800"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a:solidFill>
                  <a:schemeClr val="tx1"/>
                </a:solidFill>
                <a:latin typeface="Times New Roman" panose="02020603050405020304" pitchFamily="18" charset="0"/>
                <a:cs typeface="Times New Roman" panose="02020603050405020304" pitchFamily="18" charset="0"/>
              </a:rPr>
              <a:t>最低使用频率法 （</a:t>
            </a:r>
            <a:r>
              <a:rPr lang="en-US" altLang="zh-CN" sz="2000" b="1" dirty="0">
                <a:solidFill>
                  <a:schemeClr val="tx1"/>
                </a:solidFill>
                <a:latin typeface="Times New Roman" panose="02020603050405020304" pitchFamily="18" charset="0"/>
                <a:cs typeface="Times New Roman" panose="02020603050405020304" pitchFamily="18" charset="0"/>
              </a:rPr>
              <a:t>LFU</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Least-Frequently Used</a:t>
            </a:r>
            <a:r>
              <a:rPr lang="zh-CN" altLang="en-US" sz="2000" b="1" dirty="0">
                <a:solidFill>
                  <a:schemeClr val="tx1"/>
                </a:solidFill>
                <a:latin typeface="Times New Roman" panose="02020603050405020304" pitchFamily="18" charset="0"/>
                <a:cs typeface="Times New Roman" panose="02020603050405020304" pitchFamily="18" charset="0"/>
              </a:rPr>
              <a:t>）：记录每一个数据块的使用频率，使用次数最少的被替换。</a:t>
            </a:r>
            <a:endParaRPr lang="en-US" altLang="zh-CN" sz="2000"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smtClean="0">
                <a:solidFill>
                  <a:schemeClr val="tx1"/>
                </a:solidFill>
                <a:latin typeface="Times New Roman" panose="02020603050405020304" pitchFamily="18" charset="0"/>
                <a:cs typeface="Times New Roman" panose="02020603050405020304" pitchFamily="18" charset="0"/>
              </a:rPr>
              <a:t>最近最少使用</a:t>
            </a:r>
            <a:r>
              <a:rPr lang="zh-CN" altLang="en-US" sz="2000" b="1" dirty="0">
                <a:solidFill>
                  <a:schemeClr val="tx1"/>
                </a:solidFill>
                <a:latin typeface="Times New Roman" panose="02020603050405020304" pitchFamily="18" charset="0"/>
                <a:cs typeface="Times New Roman" panose="02020603050405020304" pitchFamily="18" charset="0"/>
              </a:rPr>
              <a:t>法（</a:t>
            </a:r>
            <a:r>
              <a:rPr lang="en-US" altLang="zh-CN" sz="2000" b="1" dirty="0">
                <a:solidFill>
                  <a:schemeClr val="tx1"/>
                </a:solidFill>
                <a:latin typeface="Times New Roman" panose="02020603050405020304" pitchFamily="18" charset="0"/>
                <a:cs typeface="Times New Roman" panose="02020603050405020304" pitchFamily="18" charset="0"/>
              </a:rPr>
              <a:t>LRU</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Least-Recently Used）</a:t>
            </a:r>
            <a:r>
              <a:rPr lang="zh-CN" altLang="en-US" sz="2000" b="1" dirty="0">
                <a:solidFill>
                  <a:schemeClr val="tx1"/>
                </a:solidFill>
                <a:latin typeface="Times New Roman" panose="02020603050405020304" pitchFamily="18" charset="0"/>
                <a:cs typeface="Times New Roman" panose="02020603050405020304" pitchFamily="18" charset="0"/>
              </a:rPr>
              <a:t>：记录每一个数据块的相对使用情况，最近没有被使用的块被替换</a:t>
            </a:r>
            <a:r>
              <a:rPr lang="zh-CN" altLang="en-US" sz="2000" b="1" dirty="0" smtClean="0">
                <a:solidFill>
                  <a:schemeClr val="tx1"/>
                </a:solidFill>
                <a:latin typeface="Times New Roman" panose="02020603050405020304" pitchFamily="18" charset="0"/>
                <a:cs typeface="Times New Roman" panose="02020603050405020304" pitchFamily="18" charset="0"/>
              </a:rPr>
              <a:t>。</a:t>
            </a:r>
            <a:r>
              <a:rPr lang="zh-CN" altLang="en-US" sz="2000" b="1" dirty="0" smtClean="0">
                <a:solidFill>
                  <a:srgbClr val="FF0000"/>
                </a:solidFill>
                <a:latin typeface="Times New Roman" panose="02020603050405020304" pitchFamily="18" charset="0"/>
                <a:cs typeface="Times New Roman" panose="02020603050405020304" pitchFamily="18" charset="0"/>
              </a:rPr>
              <a:t>与</a:t>
            </a:r>
            <a:r>
              <a:rPr lang="en-US" altLang="zh-CN" sz="2000" b="1" dirty="0" smtClean="0">
                <a:solidFill>
                  <a:srgbClr val="FF0000"/>
                </a:solidFill>
                <a:latin typeface="Times New Roman" panose="02020603050405020304" pitchFamily="18" charset="0"/>
                <a:cs typeface="Times New Roman" panose="02020603050405020304" pitchFamily="18" charset="0"/>
              </a:rPr>
              <a:t>LFU</a:t>
            </a:r>
            <a:r>
              <a:rPr lang="zh-CN" altLang="en-US" sz="2000" b="1" dirty="0" smtClean="0">
                <a:solidFill>
                  <a:srgbClr val="FF0000"/>
                </a:solidFill>
                <a:latin typeface="Times New Roman" panose="02020603050405020304" pitchFamily="18" charset="0"/>
                <a:cs typeface="Times New Roman" panose="02020603050405020304" pitchFamily="18" charset="0"/>
              </a:rPr>
              <a:t>相比，把最近没有被使用的权重加重。</a:t>
            </a:r>
            <a:endParaRPr lang="zh-CN" altLang="en-US" sz="2000" b="1" dirty="0">
              <a:solidFill>
                <a:srgbClr val="FF0000"/>
              </a:solidFill>
              <a:latin typeface="Times New Roman" panose="02020603050405020304" pitchFamily="18" charset="0"/>
              <a:cs typeface="Times New Roman" panose="02020603050405020304" pitchFamily="18" charset="0"/>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a:solidFill>
                  <a:schemeClr val="tx1"/>
                </a:solidFill>
                <a:latin typeface="Times New Roman" panose="02020603050405020304" pitchFamily="18" charset="0"/>
                <a:cs typeface="Times New Roman" panose="02020603050405020304" pitchFamily="18" charset="0"/>
              </a:rPr>
              <a:t>先进先出法（</a:t>
            </a:r>
            <a:r>
              <a:rPr lang="en-US" altLang="zh-CN" sz="2000" b="1" dirty="0">
                <a:solidFill>
                  <a:schemeClr val="tx1"/>
                </a:solidFill>
                <a:latin typeface="Times New Roman" panose="02020603050405020304" pitchFamily="18" charset="0"/>
                <a:cs typeface="Times New Roman" panose="02020603050405020304" pitchFamily="18" charset="0"/>
              </a:rPr>
              <a:t>FIFO</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First-In-First-Out）</a:t>
            </a:r>
            <a:r>
              <a:rPr lang="zh-CN" altLang="en-US" sz="2000" b="1" dirty="0">
                <a:solidFill>
                  <a:schemeClr val="tx1"/>
                </a:solidFill>
                <a:latin typeface="Times New Roman" panose="02020603050405020304" pitchFamily="18" charset="0"/>
                <a:cs typeface="Times New Roman" panose="02020603050405020304" pitchFamily="18" charset="0"/>
              </a:rPr>
              <a:t>：最先装入数据的块被替换；</a:t>
            </a:r>
            <a:endParaRPr lang="zh-CN" altLang="en-US" sz="2000"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smtClean="0">
                <a:solidFill>
                  <a:schemeClr val="tx1"/>
                </a:solidFill>
                <a:latin typeface="Times New Roman" panose="02020603050405020304" pitchFamily="18" charset="0"/>
                <a:cs typeface="Times New Roman" panose="02020603050405020304" pitchFamily="18" charset="0"/>
              </a:rPr>
              <a:t>最佳</a:t>
            </a:r>
            <a:r>
              <a:rPr lang="zh-CN" altLang="en-US" sz="2000" b="1" dirty="0">
                <a:solidFill>
                  <a:schemeClr val="tx1"/>
                </a:solidFill>
                <a:latin typeface="Times New Roman" panose="02020603050405020304" pitchFamily="18" charset="0"/>
                <a:cs typeface="Times New Roman" panose="02020603050405020304" pitchFamily="18" charset="0"/>
              </a:rPr>
              <a:t>置换算法（</a:t>
            </a:r>
            <a:r>
              <a:rPr lang="en-US" altLang="zh-CN" sz="2000" b="1" dirty="0" smtClean="0">
                <a:solidFill>
                  <a:schemeClr val="tx1"/>
                </a:solidFill>
                <a:latin typeface="Times New Roman" panose="02020603050405020304" pitchFamily="18" charset="0"/>
                <a:cs typeface="Times New Roman" panose="02020603050405020304" pitchFamily="18" charset="0"/>
              </a:rPr>
              <a:t>OPT</a:t>
            </a:r>
            <a:r>
              <a:rPr lang="zh-CN" altLang="en-US" sz="2000" b="1" dirty="0" smtClean="0">
                <a:solidFill>
                  <a:schemeClr val="tx1"/>
                </a:solidFill>
                <a:latin typeface="Times New Roman" panose="02020603050405020304" pitchFamily="18" charset="0"/>
                <a:cs typeface="Times New Roman" panose="02020603050405020304" pitchFamily="18" charset="0"/>
              </a:rPr>
              <a:t>，</a:t>
            </a:r>
            <a:r>
              <a:rPr lang="en-US" altLang="zh-CN" sz="2000" b="1" dirty="0" err="1" smtClean="0">
                <a:solidFill>
                  <a:schemeClr val="tx1"/>
                </a:solidFill>
                <a:latin typeface="Times New Roman" panose="02020603050405020304" pitchFamily="18" charset="0"/>
                <a:cs typeface="Times New Roman" panose="02020603050405020304" pitchFamily="18" charset="0"/>
              </a:rPr>
              <a:t>OPTimal</a:t>
            </a:r>
            <a:r>
              <a:rPr lang="en-US" altLang="zh-CN" sz="2000" b="1" dirty="0" smtClean="0">
                <a:solidFill>
                  <a:schemeClr val="tx1"/>
                </a:solidFill>
                <a:latin typeface="Times New Roman" panose="02020603050405020304" pitchFamily="18" charset="0"/>
                <a:cs typeface="Times New Roman" panose="02020603050405020304" pitchFamily="18" charset="0"/>
              </a:rPr>
              <a:t> selection</a:t>
            </a:r>
            <a:r>
              <a:rPr lang="zh-CN" altLang="en-US" sz="2000" b="1" dirty="0" smtClean="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：从主存中移出永远不再需要</a:t>
            </a:r>
            <a:r>
              <a:rPr lang="zh-CN" altLang="en-US" sz="2000" b="1" dirty="0" smtClean="0">
                <a:solidFill>
                  <a:schemeClr val="tx1"/>
                </a:solidFill>
                <a:latin typeface="Times New Roman" panose="02020603050405020304" pitchFamily="18" charset="0"/>
                <a:cs typeface="Times New Roman" panose="02020603050405020304" pitchFamily="18" charset="0"/>
              </a:rPr>
              <a:t>的数据块；</a:t>
            </a:r>
            <a:r>
              <a:rPr lang="zh-CN" altLang="en-US" sz="2000" b="1" dirty="0">
                <a:solidFill>
                  <a:schemeClr val="tx1"/>
                </a:solidFill>
                <a:latin typeface="Times New Roman" panose="02020603050405020304" pitchFamily="18" charset="0"/>
                <a:cs typeface="Times New Roman" panose="02020603050405020304" pitchFamily="18" charset="0"/>
              </a:rPr>
              <a:t>如无这样</a:t>
            </a:r>
            <a:r>
              <a:rPr lang="zh-CN" altLang="en-US" sz="2000" b="1" dirty="0" smtClean="0">
                <a:solidFill>
                  <a:schemeClr val="tx1"/>
                </a:solidFill>
                <a:latin typeface="Times New Roman" panose="02020603050405020304" pitchFamily="18" charset="0"/>
                <a:cs typeface="Times New Roman" panose="02020603050405020304" pitchFamily="18" charset="0"/>
              </a:rPr>
              <a:t>的数据块存在</a:t>
            </a:r>
            <a:r>
              <a:rPr lang="zh-CN" altLang="en-US" sz="2000" b="1" dirty="0">
                <a:solidFill>
                  <a:schemeClr val="tx1"/>
                </a:solidFill>
                <a:latin typeface="Times New Roman" panose="02020603050405020304" pitchFamily="18" charset="0"/>
                <a:cs typeface="Times New Roman" panose="02020603050405020304" pitchFamily="18" charset="0"/>
              </a:rPr>
              <a:t>，则选择最长时间不需要</a:t>
            </a:r>
            <a:r>
              <a:rPr lang="zh-CN" altLang="en-US" sz="2000" b="1">
                <a:solidFill>
                  <a:schemeClr val="tx1"/>
                </a:solidFill>
                <a:latin typeface="Times New Roman" panose="02020603050405020304" pitchFamily="18" charset="0"/>
                <a:cs typeface="Times New Roman" panose="02020603050405020304" pitchFamily="18" charset="0"/>
              </a:rPr>
              <a:t>访问</a:t>
            </a:r>
            <a:r>
              <a:rPr lang="zh-CN" altLang="en-US" sz="2000" b="1" smtClean="0">
                <a:solidFill>
                  <a:schemeClr val="tx1"/>
                </a:solidFill>
                <a:latin typeface="Times New Roman" panose="02020603050405020304" pitchFamily="18" charset="0"/>
                <a:cs typeface="Times New Roman" panose="02020603050405020304" pitchFamily="18" charset="0"/>
              </a:rPr>
              <a:t>的数据块。</a:t>
            </a:r>
            <a:endParaRPr lang="en-US" altLang="zh-CN" sz="2000"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50000"/>
              </a:lnSpc>
              <a:buClr>
                <a:schemeClr val="accent1"/>
              </a:buClr>
              <a:buSzPct val="100000"/>
              <a:buFont typeface="Wingdings" panose="05000000000000000000" pitchFamily="2" charset="2"/>
              <a:buChar char="Ø"/>
            </a:pPr>
            <a:r>
              <a:rPr lang="zh-CN" altLang="en-US" sz="2000" b="1" dirty="0">
                <a:solidFill>
                  <a:schemeClr val="tx1"/>
                </a:solidFill>
                <a:latin typeface="Times New Roman" panose="02020603050405020304" pitchFamily="18" charset="0"/>
                <a:cs typeface="Times New Roman" panose="02020603050405020304" pitchFamily="18" charset="0"/>
              </a:rPr>
              <a:t>随机法（</a:t>
            </a:r>
            <a:r>
              <a:rPr lang="en-US" altLang="zh-CN" sz="2000" b="1" dirty="0">
                <a:solidFill>
                  <a:schemeClr val="tx1"/>
                </a:solidFill>
                <a:latin typeface="Times New Roman" panose="02020603050405020304" pitchFamily="18" charset="0"/>
                <a:cs typeface="Times New Roman" panose="02020603050405020304" pitchFamily="18" charset="0"/>
              </a:rPr>
              <a:t>RAND</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Random</a:t>
            </a:r>
            <a:r>
              <a:rPr lang="zh-CN" altLang="en-US" sz="2000" b="1" dirty="0">
                <a:solidFill>
                  <a:schemeClr val="tx1"/>
                </a:solidFill>
                <a:latin typeface="Times New Roman" panose="02020603050405020304" pitchFamily="18" charset="0"/>
                <a:cs typeface="Times New Roman" panose="02020603050405020304" pitchFamily="18" charset="0"/>
              </a:rPr>
              <a:t>）：随机选择一个数据块进行替换</a:t>
            </a:r>
            <a:r>
              <a:rPr lang="zh-CN" altLang="en-US" sz="2000" b="1" dirty="0" smtClean="0">
                <a:solidFill>
                  <a:schemeClr val="tx1"/>
                </a:solidFill>
                <a:latin typeface="Times New Roman" panose="02020603050405020304" pitchFamily="18" charset="0"/>
                <a:cs typeface="Times New Roman" panose="02020603050405020304" pitchFamily="18" charset="0"/>
              </a:rPr>
              <a:t>。</a:t>
            </a:r>
            <a:endParaRPr lang="en-US" altLang="zh-CN" sz="2000" b="1"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5939">
                                            <p:txEl>
                                              <p:pRg st="1" end="1"/>
                                            </p:txEl>
                                          </p:spTgt>
                                        </p:tgtEl>
                                        <p:attrNameLst>
                                          <p:attrName>style.visibility</p:attrName>
                                        </p:attrNameLst>
                                      </p:cBhvr>
                                      <p:to>
                                        <p:strVal val="visible"/>
                                      </p:to>
                                    </p:set>
                                    <p:anim calcmode="lin" valueType="num">
                                      <p:cBhvr additive="base">
                                        <p:cTn id="13" dur="500" fill="hold"/>
                                        <p:tgtEl>
                                          <p:spTgt spid="295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5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5939">
                                            <p:txEl>
                                              <p:pRg st="2" end="2"/>
                                            </p:txEl>
                                          </p:spTgt>
                                        </p:tgtEl>
                                        <p:attrNameLst>
                                          <p:attrName>style.visibility</p:attrName>
                                        </p:attrNameLst>
                                      </p:cBhvr>
                                      <p:to>
                                        <p:strVal val="visible"/>
                                      </p:to>
                                    </p:set>
                                    <p:anim calcmode="lin" valueType="num">
                                      <p:cBhvr additive="base">
                                        <p:cTn id="19" dur="500" fill="hold"/>
                                        <p:tgtEl>
                                          <p:spTgt spid="295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5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5939">
                                            <p:txEl>
                                              <p:pRg st="3" end="3"/>
                                            </p:txEl>
                                          </p:spTgt>
                                        </p:tgtEl>
                                        <p:attrNameLst>
                                          <p:attrName>style.visibility</p:attrName>
                                        </p:attrNameLst>
                                      </p:cBhvr>
                                      <p:to>
                                        <p:strVal val="visible"/>
                                      </p:to>
                                    </p:set>
                                    <p:anim calcmode="lin" valueType="num">
                                      <p:cBhvr additive="base">
                                        <p:cTn id="25" dur="500" fill="hold"/>
                                        <p:tgtEl>
                                          <p:spTgt spid="2959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5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5939">
                                            <p:txEl>
                                              <p:pRg st="4" end="4"/>
                                            </p:txEl>
                                          </p:spTgt>
                                        </p:tgtEl>
                                        <p:attrNameLst>
                                          <p:attrName>style.visibility</p:attrName>
                                        </p:attrNameLst>
                                      </p:cBhvr>
                                      <p:to>
                                        <p:strVal val="visible"/>
                                      </p:to>
                                    </p:set>
                                    <p:anim calcmode="lin" valueType="num">
                                      <p:cBhvr additive="base">
                                        <p:cTn id="31" dur="500" fill="hold"/>
                                        <p:tgtEl>
                                          <p:spTgt spid="2959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59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5939">
                                            <p:txEl>
                                              <p:pRg st="5" end="5"/>
                                            </p:txEl>
                                          </p:spTgt>
                                        </p:tgtEl>
                                        <p:attrNameLst>
                                          <p:attrName>style.visibility</p:attrName>
                                        </p:attrNameLst>
                                      </p:cBhvr>
                                      <p:to>
                                        <p:strVal val="visible"/>
                                      </p:to>
                                    </p:set>
                                    <p:anim calcmode="lin" valueType="num">
                                      <p:cBhvr additive="base">
                                        <p:cTn id="37" dur="500" fill="hold"/>
                                        <p:tgtEl>
                                          <p:spTgt spid="2959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59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ldLvl="2"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1500" y="428625"/>
            <a:ext cx="5257800" cy="373063"/>
          </a:xfrm>
        </p:spPr>
        <p:txBody>
          <a:bodyPr/>
          <a:lstStyle/>
          <a:p>
            <a:r>
              <a:rPr lang="en-US" altLang="zh-CN" dirty="0" smtClean="0"/>
              <a:t>Cache</a:t>
            </a:r>
            <a:r>
              <a:rPr lang="zh-CN" altLang="en-US" dirty="0" smtClean="0"/>
              <a:t>的替换策略</a:t>
            </a:r>
            <a:endParaRPr lang="zh-CN" altLang="en-US" dirty="0" smtClean="0"/>
          </a:p>
        </p:txBody>
      </p:sp>
      <p:sp>
        <p:nvSpPr>
          <p:cNvPr id="295939" name="Rectangle 3"/>
          <p:cNvSpPr>
            <a:spLocks noChangeArrowheads="1"/>
          </p:cNvSpPr>
          <p:nvPr/>
        </p:nvSpPr>
        <p:spPr bwMode="auto">
          <a:xfrm>
            <a:off x="571500" y="928688"/>
            <a:ext cx="7929563" cy="5369675"/>
          </a:xfrm>
          <a:prstGeom prst="rect">
            <a:avLst/>
          </a:prstGeom>
          <a:noFill/>
          <a:ln w="12700">
            <a:noFill/>
            <a:miter lim="800000"/>
          </a:ln>
        </p:spPr>
        <p:txBody>
          <a:bodyPr lIns="63500" tIns="25400" rIns="63500" bIns="25400">
            <a:spAutoFit/>
          </a:bodyPr>
          <a:lstStyle/>
          <a:p>
            <a:pPr marL="211455" indent="-193675" eaLnBrk="0" hangingPunct="0">
              <a:lnSpc>
                <a:spcPct val="120000"/>
              </a:lnSpc>
              <a:buClr>
                <a:schemeClr val="accent1"/>
              </a:buClr>
              <a:buSzPct val="100000"/>
              <a:buFont typeface="Wingdings" panose="05000000000000000000" pitchFamily="2" charset="2"/>
              <a:buChar char="n"/>
            </a:pPr>
            <a:r>
              <a:rPr lang="zh-CN" altLang="en-US" b="1" dirty="0">
                <a:solidFill>
                  <a:schemeClr val="tx1"/>
                </a:solidFill>
                <a:latin typeface="Times New Roman" panose="02020603050405020304" pitchFamily="18" charset="0"/>
                <a:cs typeface="Times New Roman" panose="02020603050405020304" pitchFamily="18" charset="0"/>
              </a:rPr>
              <a:t>替换算法的实现</a:t>
            </a:r>
            <a:endParaRPr lang="en-US" altLang="zh-CN"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20000"/>
              </a:lnSpc>
              <a:buClr>
                <a:schemeClr val="accent1"/>
              </a:buClr>
              <a:buSzPct val="100000"/>
              <a:buFont typeface="Wingdings" panose="05000000000000000000" pitchFamily="2" charset="2"/>
              <a:buChar char="Ø"/>
            </a:pPr>
            <a:r>
              <a:rPr lang="zh-CN" altLang="en-US" sz="1800" b="1" dirty="0" smtClean="0">
                <a:solidFill>
                  <a:schemeClr val="tx1"/>
                </a:solidFill>
                <a:latin typeface="Times New Roman" panose="02020603050405020304" pitchFamily="18" charset="0"/>
                <a:cs typeface="Times New Roman" panose="02020603050405020304" pitchFamily="18" charset="0"/>
              </a:rPr>
              <a:t>一般由硬件</a:t>
            </a:r>
            <a:r>
              <a:rPr lang="zh-CN" altLang="en-US" sz="1800" b="1" dirty="0">
                <a:solidFill>
                  <a:schemeClr val="tx1"/>
                </a:solidFill>
                <a:latin typeface="Times New Roman" panose="02020603050405020304" pitchFamily="18" charset="0"/>
                <a:cs typeface="Times New Roman" panose="02020603050405020304" pitchFamily="18" charset="0"/>
              </a:rPr>
              <a:t>电路实现，因此应以简单、便于硬件实现为宜。</a:t>
            </a:r>
            <a:endParaRPr lang="en-US" altLang="zh-CN" sz="1800" b="1" dirty="0">
              <a:solidFill>
                <a:schemeClr val="tx1"/>
              </a:solidFill>
              <a:latin typeface="Times New Roman" panose="02020603050405020304" pitchFamily="18" charset="0"/>
              <a:cs typeface="Times New Roman" panose="02020603050405020304" pitchFamily="18" charset="0"/>
            </a:endParaRPr>
          </a:p>
          <a:p>
            <a:pPr marL="211455" indent="-193675" eaLnBrk="0" hangingPunct="0">
              <a:lnSpc>
                <a:spcPct val="120000"/>
              </a:lnSpc>
              <a:buClr>
                <a:schemeClr val="accent1"/>
              </a:buClr>
              <a:buSzPct val="100000"/>
              <a:buFont typeface="Wingdings" panose="05000000000000000000" pitchFamily="2" charset="2"/>
              <a:buChar char="n"/>
            </a:pPr>
            <a:r>
              <a:rPr lang="en-US" altLang="zh-CN" b="1" dirty="0">
                <a:solidFill>
                  <a:schemeClr val="tx1"/>
                </a:solidFill>
                <a:latin typeface="Times New Roman" panose="02020603050405020304" pitchFamily="18" charset="0"/>
                <a:cs typeface="Times New Roman" panose="02020603050405020304" pitchFamily="18" charset="0"/>
              </a:rPr>
              <a:t>FIFO</a:t>
            </a:r>
            <a:r>
              <a:rPr lang="zh-CN" altLang="en-US" b="1" dirty="0">
                <a:solidFill>
                  <a:schemeClr val="tx1"/>
                </a:solidFill>
                <a:latin typeface="Times New Roman" panose="02020603050405020304" pitchFamily="18" charset="0"/>
                <a:cs typeface="Times New Roman" panose="02020603050405020304" pitchFamily="18" charset="0"/>
              </a:rPr>
              <a:t>的实现（计数器法）</a:t>
            </a:r>
            <a:endParaRPr lang="en-US" altLang="zh-CN"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20000"/>
              </a:lnSpc>
              <a:buClr>
                <a:schemeClr val="accent1"/>
              </a:buClr>
              <a:buSzPct val="10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例如</a:t>
            </a:r>
            <a:r>
              <a:rPr lang="en-US" altLang="zh-CN" sz="1800" b="1" dirty="0">
                <a:solidFill>
                  <a:schemeClr val="tx1"/>
                </a:solidFill>
                <a:latin typeface="Times New Roman" panose="02020603050405020304" pitchFamily="18" charset="0"/>
                <a:cs typeface="Times New Roman" panose="02020603050405020304" pitchFamily="18" charset="0"/>
              </a:rPr>
              <a:t>Solar</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16/65</a:t>
            </a:r>
            <a:r>
              <a:rPr lang="zh-CN" altLang="en-US" sz="1800" b="1" dirty="0">
                <a:solidFill>
                  <a:schemeClr val="tx1"/>
                </a:solidFill>
                <a:latin typeface="Times New Roman" panose="02020603050405020304" pitchFamily="18" charset="0"/>
                <a:cs typeface="Times New Roman" panose="02020603050405020304" pitchFamily="18" charset="0"/>
              </a:rPr>
              <a:t>机</a:t>
            </a:r>
            <a:r>
              <a:rPr lang="en-US" altLang="zh-CN" sz="1800" b="1" dirty="0">
                <a:solidFill>
                  <a:schemeClr val="tx1"/>
                </a:solidFill>
                <a:latin typeface="Times New Roman" panose="02020603050405020304" pitchFamily="18" charset="0"/>
                <a:cs typeface="Times New Roman" panose="02020603050405020304" pitchFamily="18" charset="0"/>
              </a:rPr>
              <a:t>Cache</a:t>
            </a:r>
            <a:r>
              <a:rPr lang="zh-CN" altLang="en-US" sz="1800" b="1" dirty="0">
                <a:solidFill>
                  <a:schemeClr val="tx1"/>
                </a:solidFill>
                <a:latin typeface="Times New Roman" panose="02020603050405020304" pitchFamily="18" charset="0"/>
                <a:cs typeface="Times New Roman" panose="02020603050405020304" pitchFamily="18" charset="0"/>
              </a:rPr>
              <a:t>采用组相联方式，每组</a:t>
            </a:r>
            <a:r>
              <a:rPr lang="en-US" altLang="zh-CN" sz="1800" b="1" dirty="0">
                <a:solidFill>
                  <a:schemeClr val="tx1"/>
                </a:solidFill>
                <a:latin typeface="Times New Roman" panose="02020603050405020304" pitchFamily="18" charset="0"/>
                <a:cs typeface="Times New Roman" panose="02020603050405020304" pitchFamily="18" charset="0"/>
              </a:rPr>
              <a:t>4</a:t>
            </a:r>
            <a:r>
              <a:rPr lang="zh-CN" altLang="en-US" sz="1800" b="1" dirty="0">
                <a:solidFill>
                  <a:schemeClr val="tx1"/>
                </a:solidFill>
                <a:latin typeface="Times New Roman" panose="02020603050405020304" pitchFamily="18" charset="0"/>
                <a:cs typeface="Times New Roman" panose="02020603050405020304" pitchFamily="18" charset="0"/>
              </a:rPr>
              <a:t>块，每块都设定一个两位的计数器，当某块被装入或被替换时该块的计数器清为</a:t>
            </a:r>
            <a:r>
              <a:rPr lang="en-US" altLang="zh-CN" sz="1800" b="1" dirty="0">
                <a:solidFill>
                  <a:schemeClr val="tx1"/>
                </a:solidFill>
                <a:latin typeface="Times New Roman" panose="02020603050405020304" pitchFamily="18" charset="0"/>
                <a:cs typeface="Times New Roman" panose="02020603050405020304" pitchFamily="18" charset="0"/>
              </a:rPr>
              <a:t>0</a:t>
            </a:r>
            <a:r>
              <a:rPr lang="zh-CN" altLang="en-US" sz="1800" b="1" dirty="0">
                <a:solidFill>
                  <a:schemeClr val="tx1"/>
                </a:solidFill>
                <a:latin typeface="Times New Roman" panose="02020603050405020304" pitchFamily="18" charset="0"/>
                <a:cs typeface="Times New Roman" panose="02020603050405020304" pitchFamily="18" charset="0"/>
              </a:rPr>
              <a:t>，而同组的其它各块的计数器均加</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，当需要替换时就选择计数值最大的块被替换掉。 </a:t>
            </a:r>
            <a:endParaRPr lang="en-US" altLang="zh-CN" sz="1800" b="1" dirty="0">
              <a:solidFill>
                <a:schemeClr val="tx1"/>
              </a:solidFill>
              <a:latin typeface="Times New Roman" panose="02020603050405020304" pitchFamily="18" charset="0"/>
              <a:cs typeface="Times New Roman" panose="02020603050405020304" pitchFamily="18" charset="0"/>
            </a:endParaRPr>
          </a:p>
          <a:p>
            <a:pPr marL="211455" indent="-193675" eaLnBrk="0" hangingPunct="0">
              <a:lnSpc>
                <a:spcPct val="120000"/>
              </a:lnSpc>
              <a:buClr>
                <a:schemeClr val="accent1"/>
              </a:buClr>
              <a:buSzPct val="100000"/>
              <a:buFont typeface="Wingdings" panose="05000000000000000000" pitchFamily="2" charset="2"/>
              <a:buChar char="n"/>
            </a:pPr>
            <a:r>
              <a:rPr lang="en-US" altLang="zh-CN" b="1" dirty="0" smtClean="0">
                <a:solidFill>
                  <a:schemeClr val="tx1"/>
                </a:solidFill>
                <a:latin typeface="Times New Roman" panose="02020603050405020304" pitchFamily="18" charset="0"/>
                <a:cs typeface="Times New Roman" panose="02020603050405020304" pitchFamily="18" charset="0"/>
              </a:rPr>
              <a:t>LRU</a:t>
            </a:r>
            <a:r>
              <a:rPr lang="zh-CN" altLang="en-US" b="1" dirty="0">
                <a:solidFill>
                  <a:schemeClr val="tx1"/>
                </a:solidFill>
                <a:latin typeface="Times New Roman" panose="02020603050405020304" pitchFamily="18" charset="0"/>
                <a:cs typeface="Times New Roman" panose="02020603050405020304" pitchFamily="18" charset="0"/>
              </a:rPr>
              <a:t>的实现（计数器法）</a:t>
            </a:r>
            <a:endParaRPr lang="en-US" altLang="zh-CN"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20000"/>
              </a:lnSpc>
              <a:buClr>
                <a:schemeClr val="accent1"/>
              </a:buClr>
              <a:buSzPct val="10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缓存的每一块都设置一个计数器</a:t>
            </a:r>
            <a:r>
              <a:rPr lang="zh-CN" altLang="en-US" sz="1800" b="1" dirty="0" smtClean="0">
                <a:solidFill>
                  <a:schemeClr val="tx1"/>
                </a:solidFill>
                <a:latin typeface="Times New Roman" panose="02020603050405020304" pitchFamily="18" charset="0"/>
                <a:cs typeface="Times New Roman" panose="02020603050405020304" pitchFamily="18" charset="0"/>
              </a:rPr>
              <a:t>；</a:t>
            </a:r>
            <a:endParaRPr lang="en-US" altLang="zh-CN" sz="1800" b="1" dirty="0" smtClean="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20000"/>
              </a:lnSpc>
              <a:buClr>
                <a:schemeClr val="accent1"/>
              </a:buClr>
              <a:buSzPct val="100000"/>
              <a:buFont typeface="Wingdings" panose="05000000000000000000" pitchFamily="2" charset="2"/>
              <a:buChar char="Ø"/>
            </a:pPr>
            <a:r>
              <a:rPr lang="zh-CN" altLang="en-US" sz="1800" b="1" dirty="0" smtClean="0">
                <a:solidFill>
                  <a:schemeClr val="tx1"/>
                </a:solidFill>
                <a:latin typeface="Times New Roman" panose="02020603050405020304" pitchFamily="18" charset="0"/>
                <a:cs typeface="Times New Roman" panose="02020603050405020304" pitchFamily="18" charset="0"/>
              </a:rPr>
              <a:t>访问</a:t>
            </a:r>
            <a:r>
              <a:rPr lang="zh-CN" altLang="en-US" sz="1800" b="1" dirty="0">
                <a:solidFill>
                  <a:schemeClr val="tx1"/>
                </a:solidFill>
                <a:latin typeface="Times New Roman" panose="02020603050405020304" pitchFamily="18" charset="0"/>
                <a:cs typeface="Times New Roman" panose="02020603050405020304" pitchFamily="18" charset="0"/>
              </a:rPr>
              <a:t>命中时，所有块的计数值与命中块的计数值进行</a:t>
            </a:r>
            <a:r>
              <a:rPr lang="zh-CN" altLang="en-US" sz="1800" b="1" dirty="0" smtClean="0">
                <a:solidFill>
                  <a:schemeClr val="tx1"/>
                </a:solidFill>
                <a:latin typeface="Times New Roman" panose="02020603050405020304" pitchFamily="18" charset="0"/>
                <a:cs typeface="Times New Roman" panose="02020603050405020304" pitchFamily="18" charset="0"/>
              </a:rPr>
              <a:t>比较：</a:t>
            </a:r>
            <a:r>
              <a:rPr lang="zh-CN" altLang="en-US" sz="1800" b="1" dirty="0" smtClean="0">
                <a:solidFill>
                  <a:schemeClr val="tx1"/>
                </a:solidFill>
                <a:latin typeface="Times New Roman" panose="02020603050405020304" pitchFamily="18" charset="0"/>
                <a:cs typeface="Times New Roman" panose="02020603050405020304" pitchFamily="18" charset="0"/>
              </a:rPr>
              <a:t>如果某块计数</a:t>
            </a:r>
            <a:r>
              <a:rPr lang="zh-CN" altLang="en-US" sz="1800" b="1" dirty="0">
                <a:solidFill>
                  <a:schemeClr val="tx1"/>
                </a:solidFill>
                <a:latin typeface="Times New Roman" panose="02020603050405020304" pitchFamily="18" charset="0"/>
                <a:cs typeface="Times New Roman" panose="02020603050405020304" pitchFamily="18" charset="0"/>
              </a:rPr>
              <a:t>值小于命中块的计数值， 则该块的计数值加 </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a:t>
            </a:r>
            <a:r>
              <a:rPr lang="zh-CN" altLang="en-US" sz="1800" b="1" dirty="0" smtClean="0">
                <a:solidFill>
                  <a:schemeClr val="tx2">
                    <a:lumMod val="50000"/>
                    <a:lumOff val="50000"/>
                  </a:schemeClr>
                </a:solidFill>
                <a:latin typeface="Times New Roman" panose="02020603050405020304" pitchFamily="18" charset="0"/>
                <a:cs typeface="Times New Roman" panose="02020603050405020304" pitchFamily="18" charset="0"/>
              </a:rPr>
              <a:t>如果该块</a:t>
            </a:r>
            <a:r>
              <a:rPr lang="zh-CN" altLang="en-US" sz="1800" b="1" dirty="0">
                <a:solidFill>
                  <a:schemeClr val="tx2">
                    <a:lumMod val="50000"/>
                    <a:lumOff val="50000"/>
                  </a:schemeClr>
                </a:solidFill>
                <a:latin typeface="Times New Roman" panose="02020603050405020304" pitchFamily="18" charset="0"/>
                <a:cs typeface="Times New Roman" panose="02020603050405020304" pitchFamily="18" charset="0"/>
              </a:rPr>
              <a:t>的计数值大于命中块的计数值，则数值不变。最后将命中块的计数器清为</a:t>
            </a:r>
            <a:r>
              <a:rPr lang="en-US" altLang="zh-CN" sz="1800" b="1" dirty="0">
                <a:solidFill>
                  <a:schemeClr val="tx2">
                    <a:lumMod val="50000"/>
                    <a:lumOff val="50000"/>
                  </a:schemeClr>
                </a:solidFill>
                <a:latin typeface="Times New Roman" panose="02020603050405020304" pitchFamily="18" charset="0"/>
                <a:cs typeface="Times New Roman" panose="02020603050405020304" pitchFamily="18" charset="0"/>
              </a:rPr>
              <a:t>0</a:t>
            </a:r>
            <a:r>
              <a:rPr lang="zh-CN" altLang="en-US" sz="1800" b="1" dirty="0">
                <a:solidFill>
                  <a:schemeClr val="tx1"/>
                </a:solidFill>
                <a:latin typeface="Times New Roman" panose="02020603050405020304" pitchFamily="18" charset="0"/>
                <a:cs typeface="Times New Roman" panose="02020603050405020304" pitchFamily="18" charset="0"/>
              </a:rPr>
              <a:t>。 </a:t>
            </a:r>
            <a:endParaRPr lang="en-US" altLang="zh-CN" sz="1800" b="1" dirty="0">
              <a:solidFill>
                <a:schemeClr val="tx1"/>
              </a:solidFill>
              <a:latin typeface="Times New Roman" panose="02020603050405020304" pitchFamily="18" charset="0"/>
              <a:cs typeface="Times New Roman" panose="02020603050405020304" pitchFamily="18" charset="0"/>
            </a:endParaRPr>
          </a:p>
          <a:p>
            <a:pPr marL="668655" lvl="1" indent="-193675" eaLnBrk="0" hangingPunct="0">
              <a:lnSpc>
                <a:spcPct val="120000"/>
              </a:lnSpc>
              <a:buClr>
                <a:schemeClr val="accent1"/>
              </a:buClr>
              <a:buSzPct val="100000"/>
              <a:buFont typeface="Wingdings" panose="05000000000000000000" pitchFamily="2" charset="2"/>
              <a:buChar char="Ø"/>
            </a:pPr>
            <a:r>
              <a:rPr lang="zh-CN" altLang="en-US" sz="1800" b="1" dirty="0" smtClean="0">
                <a:solidFill>
                  <a:schemeClr val="tx1"/>
                </a:solidFill>
                <a:latin typeface="Times New Roman" panose="02020603050405020304" pitchFamily="18" charset="0"/>
                <a:cs typeface="Times New Roman" panose="02020603050405020304" pitchFamily="18" charset="0"/>
              </a:rPr>
              <a:t>访问</a:t>
            </a:r>
            <a:r>
              <a:rPr lang="zh-CN" altLang="en-US" sz="1800" b="1" dirty="0">
                <a:solidFill>
                  <a:schemeClr val="tx1"/>
                </a:solidFill>
                <a:latin typeface="Times New Roman" panose="02020603050405020304" pitchFamily="18" charset="0"/>
                <a:cs typeface="Times New Roman" panose="02020603050405020304" pitchFamily="18" charset="0"/>
              </a:rPr>
              <a:t>未命中，需要替换时，则选择计数值最大的块被替换。被替换块的计数器清</a:t>
            </a:r>
            <a:r>
              <a:rPr lang="en-US" altLang="zh-CN" sz="1800" b="1" dirty="0">
                <a:solidFill>
                  <a:schemeClr val="tx1"/>
                </a:solidFill>
                <a:latin typeface="Times New Roman" panose="02020603050405020304" pitchFamily="18" charset="0"/>
                <a:cs typeface="Times New Roman" panose="02020603050405020304" pitchFamily="18" charset="0"/>
              </a:rPr>
              <a:t>0</a:t>
            </a:r>
            <a:r>
              <a:rPr lang="zh-CN" altLang="en-US" sz="1800" b="1" dirty="0">
                <a:solidFill>
                  <a:schemeClr val="tx1"/>
                </a:solidFill>
                <a:latin typeface="Times New Roman" panose="02020603050405020304" pitchFamily="18" charset="0"/>
                <a:cs typeface="Times New Roman" panose="02020603050405020304" pitchFamily="18" charset="0"/>
              </a:rPr>
              <a:t>，而其它的计数器则加</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a:t>
            </a:r>
            <a:endParaRPr lang="en-US" altLang="zh-CN" sz="1800" b="1" dirty="0" smtClean="0">
              <a:solidFill>
                <a:schemeClr val="tx1"/>
              </a:solidFill>
              <a:latin typeface="Times New Roman" panose="02020603050405020304" pitchFamily="18" charset="0"/>
              <a:cs typeface="Times New Roman" panose="02020603050405020304" pitchFamily="18" charset="0"/>
            </a:endParaRPr>
          </a:p>
          <a:p>
            <a:pPr marL="211455" indent="-193675" eaLnBrk="0" hangingPunct="0">
              <a:lnSpc>
                <a:spcPct val="120000"/>
              </a:lnSpc>
              <a:buClr>
                <a:schemeClr val="accent1"/>
              </a:buClr>
              <a:buSzPct val="100000"/>
              <a:buFont typeface="Wingdings" panose="05000000000000000000" pitchFamily="2" charset="2"/>
              <a:buChar char="Ø"/>
            </a:pPr>
            <a:endParaRPr lang="en-US" altLang="zh-CN"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additive="base">
                                        <p:cTn id="7" dur="500" fill="hold"/>
                                        <p:tgtEl>
                                          <p:spTgt spid="295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59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5939">
                                            <p:txEl>
                                              <p:pRg st="1" end="1"/>
                                            </p:txEl>
                                          </p:spTgt>
                                        </p:tgtEl>
                                        <p:attrNameLst>
                                          <p:attrName>style.visibility</p:attrName>
                                        </p:attrNameLst>
                                      </p:cBhvr>
                                      <p:to>
                                        <p:strVal val="visible"/>
                                      </p:to>
                                    </p:set>
                                    <p:anim calcmode="lin" valueType="num">
                                      <p:cBhvr additive="base">
                                        <p:cTn id="11" dur="500" fill="hold"/>
                                        <p:tgtEl>
                                          <p:spTgt spid="2959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5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 calcmode="lin" valueType="num">
                                      <p:cBhvr additive="base">
                                        <p:cTn id="17" dur="500" fill="hold"/>
                                        <p:tgtEl>
                                          <p:spTgt spid="295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59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5939">
                                            <p:txEl>
                                              <p:pRg st="3" end="3"/>
                                            </p:txEl>
                                          </p:spTgt>
                                        </p:tgtEl>
                                        <p:attrNameLst>
                                          <p:attrName>style.visibility</p:attrName>
                                        </p:attrNameLst>
                                      </p:cBhvr>
                                      <p:to>
                                        <p:strVal val="visible"/>
                                      </p:to>
                                    </p:set>
                                    <p:anim calcmode="lin" valueType="num">
                                      <p:cBhvr additive="base">
                                        <p:cTn id="21" dur="500" fill="hold"/>
                                        <p:tgtEl>
                                          <p:spTgt spid="2959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5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 calcmode="lin" valueType="num">
                                      <p:cBhvr additive="base">
                                        <p:cTn id="27" dur="500" fill="hold"/>
                                        <p:tgtEl>
                                          <p:spTgt spid="2959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593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5939">
                                            <p:txEl>
                                              <p:pRg st="5" end="5"/>
                                            </p:txEl>
                                          </p:spTgt>
                                        </p:tgtEl>
                                        <p:attrNameLst>
                                          <p:attrName>style.visibility</p:attrName>
                                        </p:attrNameLst>
                                      </p:cBhvr>
                                      <p:to>
                                        <p:strVal val="visible"/>
                                      </p:to>
                                    </p:set>
                                    <p:anim calcmode="lin" valueType="num">
                                      <p:cBhvr additive="base">
                                        <p:cTn id="31" dur="500" fill="hold"/>
                                        <p:tgtEl>
                                          <p:spTgt spid="2959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593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5939">
                                            <p:txEl>
                                              <p:pRg st="6" end="6"/>
                                            </p:txEl>
                                          </p:spTgt>
                                        </p:tgtEl>
                                        <p:attrNameLst>
                                          <p:attrName>style.visibility</p:attrName>
                                        </p:attrNameLst>
                                      </p:cBhvr>
                                      <p:to>
                                        <p:strVal val="visible"/>
                                      </p:to>
                                    </p:set>
                                    <p:anim calcmode="lin" valueType="num">
                                      <p:cBhvr additive="base">
                                        <p:cTn id="35" dur="500" fill="hold"/>
                                        <p:tgtEl>
                                          <p:spTgt spid="29593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593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5939">
                                            <p:txEl>
                                              <p:pRg st="7" end="7"/>
                                            </p:txEl>
                                          </p:spTgt>
                                        </p:tgtEl>
                                        <p:attrNameLst>
                                          <p:attrName>style.visibility</p:attrName>
                                        </p:attrNameLst>
                                      </p:cBhvr>
                                      <p:to>
                                        <p:strVal val="visible"/>
                                      </p:to>
                                    </p:set>
                                    <p:anim calcmode="lin" valueType="num">
                                      <p:cBhvr additive="base">
                                        <p:cTn id="39" dur="500" fill="hold"/>
                                        <p:tgtEl>
                                          <p:spTgt spid="295939">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59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idx="4294967295"/>
          </p:nvPr>
        </p:nvSpPr>
        <p:spPr>
          <a:xfrm>
            <a:off x="684213" y="404813"/>
            <a:ext cx="5257800" cy="373062"/>
          </a:xfrm>
        </p:spPr>
        <p:txBody>
          <a:bodyPr/>
          <a:lstStyle/>
          <a:p>
            <a:r>
              <a:rPr lang="en-US" altLang="zh-CN" i="0" smtClean="0"/>
              <a:t>Cache</a:t>
            </a:r>
            <a:r>
              <a:rPr lang="zh-CN" altLang="en-US" i="0" smtClean="0"/>
              <a:t>举例</a:t>
            </a:r>
            <a:endParaRPr lang="zh-CN" altLang="en-US" i="0" smtClean="0"/>
          </a:p>
        </p:txBody>
      </p:sp>
      <p:sp>
        <p:nvSpPr>
          <p:cNvPr id="138243" name="内容占位符 2"/>
          <p:cNvSpPr>
            <a:spLocks noGrp="1"/>
          </p:cNvSpPr>
          <p:nvPr>
            <p:ph idx="4294967295"/>
          </p:nvPr>
        </p:nvSpPr>
        <p:spPr/>
        <p:txBody>
          <a:bodyPr/>
          <a:lstStyle/>
          <a:p>
            <a:endParaRPr lang="zh-CN" altLang="en-US" smtClean="0">
              <a:ea typeface="宋体" panose="02010600030101010101" pitchFamily="2" charset="-122"/>
            </a:endParaRPr>
          </a:p>
        </p:txBody>
      </p:sp>
      <p:pic>
        <p:nvPicPr>
          <p:cNvPr id="13824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588" y="1000125"/>
            <a:ext cx="88868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4213" y="404813"/>
            <a:ext cx="5257800" cy="368300"/>
          </a:xfrm>
        </p:spPr>
        <p:txBody>
          <a:bodyPr/>
          <a:lstStyle/>
          <a:p>
            <a:r>
              <a:rPr lang="en-US" altLang="zh-CN" smtClean="0"/>
              <a:t>Cache</a:t>
            </a:r>
            <a:r>
              <a:rPr lang="zh-CN" altLang="en-US" smtClean="0"/>
              <a:t>举例</a:t>
            </a:r>
            <a:endParaRPr lang="zh-CN" altLang="en-US" smtClean="0"/>
          </a:p>
        </p:txBody>
      </p:sp>
      <p:sp>
        <p:nvSpPr>
          <p:cNvPr id="140291" name="Rectangle 3"/>
          <p:cNvSpPr>
            <a:spLocks noGrp="1" noChangeArrowheads="1"/>
          </p:cNvSpPr>
          <p:nvPr>
            <p:ph type="body" idx="1"/>
          </p:nvPr>
        </p:nvSpPr>
        <p:spPr>
          <a:xfrm>
            <a:off x="468313" y="984250"/>
            <a:ext cx="7848600" cy="1149350"/>
          </a:xfrm>
        </p:spPr>
        <p:txBody>
          <a:bodyPr/>
          <a:lstStyle/>
          <a:p>
            <a:pPr>
              <a:lnSpc>
                <a:spcPct val="120000"/>
              </a:lnSpc>
              <a:spcBef>
                <a:spcPct val="10000"/>
              </a:spcBef>
              <a:spcAft>
                <a:spcPct val="10000"/>
              </a:spcAft>
              <a:buFont typeface="Wingdings" panose="05000000000000000000" pitchFamily="2" charset="2"/>
              <a:buNone/>
            </a:pPr>
            <a:r>
              <a:rPr lang="zh-CN" altLang="en-US" sz="1800" smtClean="0">
                <a:ea typeface="黑体" panose="02010609060101010101" pitchFamily="49" charset="-122"/>
              </a:rPr>
              <a:t>（</a:t>
            </a:r>
            <a:r>
              <a:rPr lang="en-US" altLang="zh-CN" sz="1800" smtClean="0">
                <a:ea typeface="黑体" panose="02010609060101010101" pitchFamily="49" charset="-122"/>
              </a:rPr>
              <a:t>1</a:t>
            </a:r>
            <a:r>
              <a:rPr lang="zh-CN" altLang="en-US" sz="1800" smtClean="0">
                <a:ea typeface="黑体" panose="02010609060101010101" pitchFamily="49" charset="-122"/>
              </a:rPr>
              <a:t>）</a:t>
            </a:r>
            <a:r>
              <a:rPr lang="en-US" altLang="zh-CN" sz="1800" smtClean="0">
                <a:ea typeface="黑体" panose="02010609060101010101" pitchFamily="49" charset="-122"/>
              </a:rPr>
              <a:t>Cache</a:t>
            </a:r>
            <a:r>
              <a:rPr lang="zh-CN" altLang="en-US" sz="1800" smtClean="0">
                <a:ea typeface="黑体" panose="02010609060101010101" pitchFamily="49" charset="-122"/>
              </a:rPr>
              <a:t>分组数： </a:t>
            </a:r>
            <a:r>
              <a:rPr lang="en-US" altLang="zh-CN" sz="1800" smtClean="0">
                <a:ea typeface="黑体" panose="02010609060101010101" pitchFamily="49" charset="-122"/>
              </a:rPr>
              <a:t>16KB </a:t>
            </a:r>
            <a:r>
              <a:rPr lang="en-US" altLang="zh-CN" sz="1200" smtClean="0">
                <a:ea typeface="宋体" panose="02010600030101010101" pitchFamily="2" charset="-122"/>
              </a:rPr>
              <a:t>÷</a:t>
            </a:r>
            <a:r>
              <a:rPr lang="en-US" altLang="zh-CN" sz="1800" smtClean="0">
                <a:ea typeface="黑体" panose="02010609060101010101" pitchFamily="49" charset="-122"/>
              </a:rPr>
              <a:t>16 </a:t>
            </a:r>
            <a:r>
              <a:rPr lang="en-US" altLang="zh-CN" sz="1200" smtClean="0">
                <a:ea typeface="宋体" panose="02010600030101010101" pitchFamily="2" charset="-122"/>
              </a:rPr>
              <a:t>÷</a:t>
            </a:r>
            <a:r>
              <a:rPr lang="en-US" altLang="zh-CN" sz="1800" smtClean="0">
                <a:ea typeface="黑体" panose="02010609060101010101" pitchFamily="49" charset="-122"/>
              </a:rPr>
              <a:t> 4 = 256 </a:t>
            </a:r>
            <a:r>
              <a:rPr lang="zh-CN" altLang="en-US" sz="1800" smtClean="0">
                <a:ea typeface="黑体" panose="02010609060101010101" pitchFamily="49" charset="-122"/>
              </a:rPr>
              <a:t>组</a:t>
            </a:r>
            <a:endParaRPr lang="zh-CN" altLang="en-US" sz="1800" smtClean="0">
              <a:ea typeface="黑体" panose="02010609060101010101" pitchFamily="49" charset="-122"/>
            </a:endParaRPr>
          </a:p>
          <a:p>
            <a:pPr>
              <a:lnSpc>
                <a:spcPct val="120000"/>
              </a:lnSpc>
              <a:spcBef>
                <a:spcPct val="10000"/>
              </a:spcBef>
              <a:spcAft>
                <a:spcPct val="10000"/>
              </a:spcAft>
              <a:buFont typeface="Wingdings" panose="05000000000000000000" pitchFamily="2" charset="2"/>
              <a:buNone/>
            </a:pPr>
            <a:r>
              <a:rPr lang="zh-CN" altLang="en-US" sz="1800" smtClean="0">
                <a:ea typeface="黑体" panose="02010609060101010101" pitchFamily="49" charset="-122"/>
              </a:rPr>
              <a:t>（</a:t>
            </a:r>
            <a:r>
              <a:rPr lang="en-US" altLang="zh-CN" sz="1800" smtClean="0">
                <a:ea typeface="黑体" panose="02010609060101010101" pitchFamily="49" charset="-122"/>
              </a:rPr>
              <a:t>2</a:t>
            </a:r>
            <a:r>
              <a:rPr lang="zh-CN" altLang="en-US" sz="1800" smtClean="0">
                <a:ea typeface="黑体" panose="02010609060101010101" pitchFamily="49" charset="-122"/>
              </a:rPr>
              <a:t>）内存每组块数： </a:t>
            </a:r>
            <a:r>
              <a:rPr lang="en-US" altLang="zh-CN" sz="1800" smtClean="0">
                <a:ea typeface="黑体" panose="02010609060101010101" pitchFamily="49" charset="-122"/>
              </a:rPr>
              <a:t>16MB </a:t>
            </a:r>
            <a:r>
              <a:rPr lang="en-US" altLang="zh-CN" sz="1200" smtClean="0">
                <a:ea typeface="宋体" panose="02010600030101010101" pitchFamily="2" charset="-122"/>
              </a:rPr>
              <a:t>÷</a:t>
            </a:r>
            <a:r>
              <a:rPr lang="en-US" altLang="zh-CN" sz="1800" smtClean="0">
                <a:ea typeface="黑体" panose="02010609060101010101" pitchFamily="49" charset="-122"/>
              </a:rPr>
              <a:t> 16 </a:t>
            </a:r>
            <a:r>
              <a:rPr lang="en-US" altLang="zh-CN" sz="1200" smtClean="0">
                <a:ea typeface="宋体" panose="02010600030101010101" pitchFamily="2" charset="-122"/>
              </a:rPr>
              <a:t>÷</a:t>
            </a:r>
            <a:r>
              <a:rPr lang="en-US" altLang="zh-CN" sz="1800" smtClean="0">
                <a:ea typeface="黑体" panose="02010609060101010101" pitchFamily="49" charset="-122"/>
              </a:rPr>
              <a:t> 256 = 4096 </a:t>
            </a:r>
            <a:r>
              <a:rPr lang="zh-CN" altLang="en-US" sz="1800" smtClean="0">
                <a:ea typeface="黑体" panose="02010609060101010101" pitchFamily="49" charset="-122"/>
              </a:rPr>
              <a:t>块</a:t>
            </a:r>
            <a:endParaRPr lang="zh-CN" altLang="en-US" sz="1800" smtClean="0">
              <a:ea typeface="黑体" panose="02010609060101010101" pitchFamily="49" charset="-122"/>
            </a:endParaRPr>
          </a:p>
          <a:p>
            <a:pPr>
              <a:lnSpc>
                <a:spcPct val="120000"/>
              </a:lnSpc>
              <a:spcBef>
                <a:spcPct val="10000"/>
              </a:spcBef>
              <a:spcAft>
                <a:spcPct val="10000"/>
              </a:spcAft>
              <a:buFont typeface="Wingdings" panose="05000000000000000000" pitchFamily="2" charset="2"/>
              <a:buNone/>
            </a:pPr>
            <a:r>
              <a:rPr lang="zh-CN" altLang="en-US" sz="1800" smtClean="0">
                <a:ea typeface="黑体" panose="02010609060101010101" pitchFamily="49" charset="-122"/>
              </a:rPr>
              <a:t>         内存地址格式：  组内块地址</a:t>
            </a:r>
            <a:r>
              <a:rPr lang="en-US" altLang="zh-CN" sz="1800" smtClean="0">
                <a:ea typeface="黑体" panose="02010609060101010101" pitchFamily="49" charset="-122"/>
              </a:rPr>
              <a:t>(12b)</a:t>
            </a:r>
            <a:r>
              <a:rPr lang="zh-CN" altLang="en-US" sz="1800" smtClean="0">
                <a:ea typeface="黑体" panose="02010609060101010101" pitchFamily="49" charset="-122"/>
              </a:rPr>
              <a:t> </a:t>
            </a:r>
            <a:r>
              <a:rPr lang="en-US" altLang="zh-CN" sz="1800" smtClean="0">
                <a:ea typeface="黑体" panose="02010609060101010101" pitchFamily="49" charset="-122"/>
              </a:rPr>
              <a:t>+ </a:t>
            </a:r>
            <a:r>
              <a:rPr lang="zh-CN" altLang="en-US" sz="1800" smtClean="0">
                <a:ea typeface="黑体" panose="02010609060101010101" pitchFamily="49" charset="-122"/>
              </a:rPr>
              <a:t>组地址</a:t>
            </a:r>
            <a:r>
              <a:rPr lang="en-US" altLang="zh-CN" sz="1800" smtClean="0">
                <a:ea typeface="黑体" panose="02010609060101010101" pitchFamily="49" charset="-122"/>
              </a:rPr>
              <a:t>(8b)</a:t>
            </a:r>
            <a:r>
              <a:rPr lang="zh-CN" altLang="en-US" sz="1800" smtClean="0">
                <a:ea typeface="黑体" panose="02010609060101010101" pitchFamily="49" charset="-122"/>
              </a:rPr>
              <a:t> </a:t>
            </a:r>
            <a:r>
              <a:rPr lang="en-US" altLang="zh-CN" sz="1800" smtClean="0">
                <a:ea typeface="黑体" panose="02010609060101010101" pitchFamily="49" charset="-122"/>
              </a:rPr>
              <a:t>+ </a:t>
            </a:r>
            <a:r>
              <a:rPr lang="zh-CN" altLang="en-US" sz="1800" smtClean="0">
                <a:ea typeface="黑体" panose="02010609060101010101" pitchFamily="49" charset="-122"/>
              </a:rPr>
              <a:t>块内偏移地址</a:t>
            </a:r>
            <a:r>
              <a:rPr lang="en-US" altLang="zh-CN" sz="1800" smtClean="0">
                <a:ea typeface="黑体" panose="02010609060101010101" pitchFamily="49" charset="-122"/>
              </a:rPr>
              <a:t>(4b)</a:t>
            </a:r>
            <a:endParaRPr lang="zh-CN" altLang="en-US" sz="1800" smtClean="0">
              <a:ea typeface="黑体" panose="02010609060101010101" pitchFamily="49" charset="-122"/>
            </a:endParaRPr>
          </a:p>
        </p:txBody>
      </p:sp>
      <p:sp>
        <p:nvSpPr>
          <p:cNvPr id="140292" name="Rectangle 4"/>
          <p:cNvSpPr>
            <a:spLocks noChangeArrowheads="1"/>
          </p:cNvSpPr>
          <p:nvPr/>
        </p:nvSpPr>
        <p:spPr bwMode="auto">
          <a:xfrm>
            <a:off x="395288" y="2349500"/>
            <a:ext cx="5976937"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84480" indent="-284480" eaLnBrk="0" hangingPunct="0">
              <a:lnSpc>
                <a:spcPct val="75000"/>
              </a:lnSpc>
              <a:spcBef>
                <a:spcPct val="65000"/>
              </a:spcBef>
              <a:buClr>
                <a:srgbClr val="FF0000"/>
              </a:buClr>
              <a:buSzPct val="100000"/>
              <a:buFont typeface="Wingdings" panose="05000000000000000000" pitchFamily="2" charset="2"/>
              <a:buChar char="v"/>
              <a:defRPr sz="2400" b="1">
                <a:solidFill>
                  <a:schemeClr val="tx1"/>
                </a:solidFill>
                <a:latin typeface="Arial" panose="020B0604020202020204" pitchFamily="34" charset="0"/>
              </a:defRPr>
            </a:lvl1pPr>
            <a:lvl2pPr marL="668655" indent="-193675" eaLnBrk="0" hangingPunct="0">
              <a:lnSpc>
                <a:spcPct val="85000"/>
              </a:lnSpc>
              <a:spcBef>
                <a:spcPct val="40000"/>
              </a:spcBef>
              <a:buClr>
                <a:srgbClr val="001ADC"/>
              </a:buClr>
              <a:buSzPct val="100000"/>
              <a:buFont typeface="Wingdings" panose="05000000000000000000" pitchFamily="2" charset="2"/>
              <a:buChar char="Ø"/>
              <a:defRPr sz="2800" b="1">
                <a:solidFill>
                  <a:schemeClr val="tx1"/>
                </a:solidFill>
                <a:latin typeface="Arial" panose="020B0604020202020204" pitchFamily="34" charset="0"/>
              </a:defRPr>
            </a:lvl2pPr>
            <a:lvl3pPr marL="1050925" indent="-192405" eaLnBrk="0" hangingPunct="0">
              <a:lnSpc>
                <a:spcPct val="85000"/>
              </a:lnSpc>
              <a:spcBef>
                <a:spcPct val="40000"/>
              </a:spcBef>
              <a:buClr>
                <a:srgbClr val="05AD01"/>
              </a:buClr>
              <a:buSzPct val="100000"/>
              <a:buFont typeface="Wingdings" panose="05000000000000000000" pitchFamily="2" charset="2"/>
              <a:buChar char="§"/>
              <a:defRPr sz="2400" b="1">
                <a:solidFill>
                  <a:schemeClr val="tx1"/>
                </a:solidFill>
                <a:latin typeface="Arial" panose="020B0604020202020204" pitchFamily="34" charset="0"/>
              </a:defRPr>
            </a:lvl3pPr>
            <a:lvl4pPr marL="1968500" indent="-342900" eaLnBrk="0" hangingPunct="0">
              <a:spcBef>
                <a:spcPct val="20000"/>
              </a:spcBef>
              <a:buChar char="–"/>
              <a:defRPr sz="2000">
                <a:solidFill>
                  <a:schemeClr val="tx1"/>
                </a:solidFill>
                <a:latin typeface="Times New Roman" panose="02020603050405020304" pitchFamily="18" charset="0"/>
              </a:defRPr>
            </a:lvl4pPr>
            <a:lvl5pPr marL="2501900" indent="-342900" eaLnBrk="0" hangingPunct="0">
              <a:spcBef>
                <a:spcPct val="20000"/>
              </a:spcBef>
              <a:buChar char="»"/>
              <a:defRPr sz="2000">
                <a:solidFill>
                  <a:schemeClr val="tx1"/>
                </a:solidFill>
                <a:latin typeface="Times New Roman" panose="02020603050405020304" pitchFamily="18" charset="0"/>
              </a:defRPr>
            </a:lvl5pPr>
            <a:lvl6pPr marL="29591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0000"/>
              </a:lnSpc>
              <a:spcBef>
                <a:spcPct val="30000"/>
              </a:spcBef>
              <a:spcAft>
                <a:spcPct val="30000"/>
              </a:spcAft>
              <a:buFont typeface="Wingdings" panose="05000000000000000000" pitchFamily="2" charset="2"/>
              <a:buNone/>
            </a:pPr>
            <a:r>
              <a:rPr lang="zh-CN" altLang="en-US" sz="1800" dirty="0">
                <a:ea typeface="黑体" panose="02010609060101010101" pitchFamily="49" charset="-122"/>
              </a:rPr>
              <a:t>（</a:t>
            </a:r>
            <a:r>
              <a:rPr lang="en-US" altLang="zh-CN" sz="1800" dirty="0">
                <a:ea typeface="黑体" panose="02010609060101010101" pitchFamily="49" charset="-122"/>
              </a:rPr>
              <a:t>3</a:t>
            </a:r>
            <a:r>
              <a:rPr lang="zh-CN" altLang="en-US" sz="1800" dirty="0">
                <a:ea typeface="黑体" panose="02010609060101010101" pitchFamily="49" charset="-122"/>
              </a:rPr>
              <a:t>）</a:t>
            </a:r>
            <a:r>
              <a:rPr lang="en-US" altLang="zh-CN" sz="1800" dirty="0">
                <a:ea typeface="黑体" panose="02010609060101010101" pitchFamily="49" charset="-122"/>
              </a:rPr>
              <a:t>CPU</a:t>
            </a:r>
            <a:r>
              <a:rPr lang="zh-CN" altLang="en-US" sz="1800" dirty="0">
                <a:ea typeface="黑体" panose="02010609060101010101" pitchFamily="49" charset="-122"/>
              </a:rPr>
              <a:t>开始读内存单元（都是第</a:t>
            </a:r>
            <a:r>
              <a:rPr lang="en-US" altLang="zh-CN" sz="1800" dirty="0">
                <a:ea typeface="黑体" panose="02010609060101010101" pitchFamily="49" charset="-122"/>
              </a:rPr>
              <a:t>08</a:t>
            </a:r>
            <a:r>
              <a:rPr lang="zh-CN" altLang="en-US" sz="1800" dirty="0">
                <a:ea typeface="黑体" panose="02010609060101010101" pitchFamily="49" charset="-122"/>
              </a:rPr>
              <a:t>组内存块）：</a:t>
            </a:r>
            <a:endParaRPr lang="zh-CN" altLang="en-US" sz="1800" dirty="0">
              <a:ea typeface="黑体" panose="02010609060101010101" pitchFamily="49" charset="-122"/>
            </a:endParaRPr>
          </a:p>
          <a:p>
            <a:pPr lvl="1">
              <a:lnSpc>
                <a:spcPct val="120000"/>
              </a:lnSpc>
              <a:spcBef>
                <a:spcPct val="30000"/>
              </a:spcBef>
              <a:spcAft>
                <a:spcPct val="30000"/>
              </a:spcAft>
            </a:pPr>
            <a:r>
              <a:rPr lang="zh-CN" altLang="en-US" sz="1800" dirty="0">
                <a:ea typeface="黑体" panose="02010609060101010101" pitchFamily="49" charset="-122"/>
              </a:rPr>
              <a:t>读</a:t>
            </a:r>
            <a:r>
              <a:rPr lang="en-US" altLang="zh-CN" sz="1800" dirty="0">
                <a:solidFill>
                  <a:schemeClr val="accent1"/>
                </a:solidFill>
                <a:ea typeface="黑体" panose="02010609060101010101" pitchFamily="49" charset="-122"/>
              </a:rPr>
              <a:t>430</a:t>
            </a:r>
            <a:r>
              <a:rPr lang="en-US" altLang="zh-CN" sz="1800" dirty="0">
                <a:solidFill>
                  <a:schemeClr val="accent2"/>
                </a:solidFill>
                <a:ea typeface="黑体" panose="02010609060101010101" pitchFamily="49" charset="-122"/>
              </a:rPr>
              <a:t>08</a:t>
            </a:r>
            <a:r>
              <a:rPr lang="en-US" altLang="zh-CN" sz="1800" dirty="0">
                <a:ea typeface="黑体" panose="02010609060101010101" pitchFamily="49" charset="-122"/>
              </a:rPr>
              <a:t>2H</a:t>
            </a:r>
            <a:r>
              <a:rPr lang="zh-CN" altLang="en-US" sz="1800" dirty="0">
                <a:ea typeface="黑体" panose="02010609060101010101" pitchFamily="49" charset="-122"/>
              </a:rPr>
              <a:t>单元，命中，数据在</a:t>
            </a:r>
            <a:r>
              <a:rPr lang="en-US" altLang="zh-CN" sz="1800" dirty="0">
                <a:ea typeface="黑体" panose="02010609060101010101" pitchFamily="49" charset="-122"/>
              </a:rPr>
              <a:t>Cache</a:t>
            </a:r>
            <a:r>
              <a:rPr lang="zh-CN" altLang="en-US" sz="1800" dirty="0">
                <a:ea typeface="黑体" panose="02010609060101010101" pitchFamily="49" charset="-122"/>
              </a:rPr>
              <a:t>第</a:t>
            </a:r>
            <a:r>
              <a:rPr lang="en-US" altLang="zh-CN" sz="1800" dirty="0">
                <a:ea typeface="黑体" panose="02010609060101010101" pitchFamily="49" charset="-122"/>
              </a:rPr>
              <a:t>2</a:t>
            </a:r>
            <a:r>
              <a:rPr lang="zh-CN" altLang="en-US" sz="1800" dirty="0">
                <a:ea typeface="黑体" panose="02010609060101010101" pitchFamily="49" charset="-122"/>
              </a:rPr>
              <a:t>块中</a:t>
            </a:r>
            <a:endParaRPr lang="zh-CN" altLang="en-US" sz="1800" dirty="0">
              <a:ea typeface="黑体" panose="02010609060101010101" pitchFamily="49" charset="-122"/>
            </a:endParaRPr>
          </a:p>
          <a:p>
            <a:pPr lvl="1">
              <a:lnSpc>
                <a:spcPct val="120000"/>
              </a:lnSpc>
              <a:spcBef>
                <a:spcPct val="30000"/>
              </a:spcBef>
              <a:spcAft>
                <a:spcPct val="30000"/>
              </a:spcAft>
            </a:pPr>
            <a:r>
              <a:rPr lang="zh-CN" altLang="en-US" sz="1800" dirty="0">
                <a:ea typeface="黑体" panose="02010609060101010101" pitchFamily="49" charset="-122"/>
              </a:rPr>
              <a:t>读</a:t>
            </a:r>
            <a:r>
              <a:rPr lang="en-US" altLang="zh-CN" sz="1800" dirty="0">
                <a:solidFill>
                  <a:schemeClr val="accent1"/>
                </a:solidFill>
                <a:ea typeface="黑体" panose="02010609060101010101" pitchFamily="49" charset="-122"/>
              </a:rPr>
              <a:t>2F8</a:t>
            </a:r>
            <a:r>
              <a:rPr lang="en-US" altLang="zh-CN" sz="1800" dirty="0">
                <a:solidFill>
                  <a:schemeClr val="accent2"/>
                </a:solidFill>
                <a:ea typeface="黑体" panose="02010609060101010101" pitchFamily="49" charset="-122"/>
              </a:rPr>
              <a:t>08</a:t>
            </a:r>
            <a:r>
              <a:rPr lang="en-US" altLang="zh-CN" sz="1800" dirty="0">
                <a:ea typeface="黑体" panose="02010609060101010101" pitchFamily="49" charset="-122"/>
              </a:rPr>
              <a:t>6H</a:t>
            </a:r>
            <a:r>
              <a:rPr lang="zh-CN" altLang="en-US" sz="1800" dirty="0">
                <a:ea typeface="黑体" panose="02010609060101010101" pitchFamily="49" charset="-122"/>
              </a:rPr>
              <a:t>单元，缺失， 此时，读内存块，并装入到</a:t>
            </a:r>
            <a:r>
              <a:rPr lang="en-US" altLang="zh-CN" sz="1800" dirty="0">
                <a:ea typeface="黑体" panose="02010609060101010101" pitchFamily="49" charset="-122"/>
              </a:rPr>
              <a:t>Cache</a:t>
            </a:r>
            <a:r>
              <a:rPr lang="zh-CN" altLang="en-US" sz="1800" dirty="0">
                <a:ea typeface="黑体" panose="02010609060101010101" pitchFamily="49" charset="-122"/>
              </a:rPr>
              <a:t>第</a:t>
            </a:r>
            <a:r>
              <a:rPr lang="en-US" altLang="zh-CN" sz="1800" dirty="0">
                <a:ea typeface="黑体" panose="02010609060101010101" pitchFamily="49" charset="-122"/>
              </a:rPr>
              <a:t>3</a:t>
            </a:r>
            <a:r>
              <a:rPr lang="zh-CN" altLang="en-US" sz="1800" dirty="0">
                <a:ea typeface="黑体" panose="02010609060101010101" pitchFamily="49" charset="-122"/>
              </a:rPr>
              <a:t>块，改写其装入位为</a:t>
            </a:r>
            <a:r>
              <a:rPr lang="en-US" altLang="zh-CN" sz="1800" dirty="0">
                <a:ea typeface="黑体" panose="02010609060101010101" pitchFamily="49" charset="-122"/>
              </a:rPr>
              <a:t>1</a:t>
            </a:r>
            <a:r>
              <a:rPr lang="zh-CN" altLang="en-US" sz="1800" dirty="0">
                <a:ea typeface="黑体" panose="02010609060101010101" pitchFamily="49" charset="-122"/>
              </a:rPr>
              <a:t>，</a:t>
            </a:r>
            <a:r>
              <a:rPr lang="en-US" altLang="zh-CN" sz="1800" dirty="0">
                <a:ea typeface="黑体" panose="02010609060101010101" pitchFamily="49" charset="-122"/>
              </a:rPr>
              <a:t>Tag</a:t>
            </a:r>
            <a:r>
              <a:rPr lang="zh-CN" altLang="en-US" sz="1800" dirty="0">
                <a:ea typeface="黑体" panose="02010609060101010101" pitchFamily="49" charset="-122"/>
              </a:rPr>
              <a:t>为</a:t>
            </a:r>
            <a:r>
              <a:rPr lang="en-US" altLang="zh-CN" sz="1800" dirty="0">
                <a:ea typeface="黑体" panose="02010609060101010101" pitchFamily="49" charset="-122"/>
              </a:rPr>
              <a:t>2F8</a:t>
            </a:r>
            <a:endParaRPr lang="en-US" altLang="zh-CN" sz="1800" dirty="0">
              <a:ea typeface="黑体" panose="02010609060101010101" pitchFamily="49" charset="-122"/>
            </a:endParaRPr>
          </a:p>
          <a:p>
            <a:pPr lvl="1">
              <a:lnSpc>
                <a:spcPct val="120000"/>
              </a:lnSpc>
              <a:spcBef>
                <a:spcPct val="30000"/>
              </a:spcBef>
              <a:spcAft>
                <a:spcPct val="30000"/>
              </a:spcAft>
            </a:pPr>
            <a:r>
              <a:rPr lang="zh-CN" altLang="en-US" sz="1800" dirty="0">
                <a:ea typeface="黑体" panose="02010609060101010101" pitchFamily="49" charset="-122"/>
              </a:rPr>
              <a:t>读</a:t>
            </a:r>
            <a:r>
              <a:rPr lang="en-US" altLang="zh-CN" sz="1800" dirty="0">
                <a:solidFill>
                  <a:schemeClr val="accent1"/>
                </a:solidFill>
                <a:ea typeface="黑体" panose="02010609060101010101" pitchFamily="49" charset="-122"/>
              </a:rPr>
              <a:t>030</a:t>
            </a:r>
            <a:r>
              <a:rPr lang="en-US" altLang="zh-CN" sz="1800" dirty="0">
                <a:solidFill>
                  <a:schemeClr val="accent2"/>
                </a:solidFill>
                <a:ea typeface="黑体" panose="02010609060101010101" pitchFamily="49" charset="-122"/>
              </a:rPr>
              <a:t>08</a:t>
            </a:r>
            <a:r>
              <a:rPr lang="en-US" altLang="zh-CN" sz="1800" dirty="0">
                <a:ea typeface="黑体" panose="02010609060101010101" pitchFamily="49" charset="-122"/>
              </a:rPr>
              <a:t>AH</a:t>
            </a:r>
            <a:r>
              <a:rPr lang="zh-CN" altLang="en-US" sz="1800" dirty="0">
                <a:ea typeface="黑体" panose="02010609060101010101" pitchFamily="49" charset="-122"/>
              </a:rPr>
              <a:t>单元，命中，数据在</a:t>
            </a:r>
            <a:r>
              <a:rPr lang="en-US" altLang="zh-CN" sz="1800" dirty="0">
                <a:ea typeface="黑体" panose="02010609060101010101" pitchFamily="49" charset="-122"/>
              </a:rPr>
              <a:t>Cache</a:t>
            </a:r>
            <a:r>
              <a:rPr lang="zh-CN" altLang="en-US" sz="1800" dirty="0">
                <a:ea typeface="黑体" panose="02010609060101010101" pitchFamily="49" charset="-122"/>
              </a:rPr>
              <a:t>第</a:t>
            </a:r>
            <a:r>
              <a:rPr lang="en-US" altLang="zh-CN" sz="1800" dirty="0">
                <a:ea typeface="黑体" panose="02010609060101010101" pitchFamily="49" charset="-122"/>
              </a:rPr>
              <a:t>4</a:t>
            </a:r>
            <a:r>
              <a:rPr lang="zh-CN" altLang="en-US" sz="1800" dirty="0">
                <a:ea typeface="黑体" panose="02010609060101010101" pitchFamily="49" charset="-122"/>
              </a:rPr>
              <a:t>块中</a:t>
            </a:r>
            <a:endParaRPr lang="zh-CN" altLang="en-US" sz="1800" dirty="0">
              <a:ea typeface="黑体" panose="02010609060101010101" pitchFamily="49" charset="-122"/>
            </a:endParaRPr>
          </a:p>
          <a:p>
            <a:pPr lvl="1">
              <a:lnSpc>
                <a:spcPct val="120000"/>
              </a:lnSpc>
              <a:spcBef>
                <a:spcPct val="30000"/>
              </a:spcBef>
              <a:spcAft>
                <a:spcPct val="30000"/>
              </a:spcAft>
            </a:pPr>
            <a:r>
              <a:rPr lang="zh-CN" altLang="en-US" sz="1800" dirty="0">
                <a:ea typeface="黑体" panose="02010609060101010101" pitchFamily="49" charset="-122"/>
              </a:rPr>
              <a:t>读</a:t>
            </a:r>
            <a:r>
              <a:rPr lang="en-US" altLang="zh-CN" sz="1800" dirty="0">
                <a:solidFill>
                  <a:schemeClr val="accent1"/>
                </a:solidFill>
                <a:ea typeface="黑体" panose="02010609060101010101" pitchFamily="49" charset="-122"/>
              </a:rPr>
              <a:t>F40</a:t>
            </a:r>
            <a:r>
              <a:rPr lang="en-US" altLang="zh-CN" sz="1800" dirty="0">
                <a:solidFill>
                  <a:schemeClr val="accent2"/>
                </a:solidFill>
                <a:ea typeface="黑体" panose="02010609060101010101" pitchFamily="49" charset="-122"/>
              </a:rPr>
              <a:t>08</a:t>
            </a:r>
            <a:r>
              <a:rPr lang="en-US" altLang="zh-CN" sz="1800" dirty="0">
                <a:ea typeface="黑体" panose="02010609060101010101" pitchFamily="49" charset="-122"/>
              </a:rPr>
              <a:t>8H</a:t>
            </a:r>
            <a:r>
              <a:rPr lang="zh-CN" altLang="en-US" sz="1800" dirty="0">
                <a:ea typeface="黑体" panose="02010609060101010101" pitchFamily="49" charset="-122"/>
              </a:rPr>
              <a:t>单元，命中，数据在</a:t>
            </a:r>
            <a:r>
              <a:rPr lang="en-US" altLang="zh-CN" sz="1800" dirty="0">
                <a:ea typeface="黑体" panose="02010609060101010101" pitchFamily="49" charset="-122"/>
              </a:rPr>
              <a:t>Cache</a:t>
            </a:r>
            <a:r>
              <a:rPr lang="zh-CN" altLang="en-US" sz="1800" dirty="0">
                <a:ea typeface="黑体" panose="02010609060101010101" pitchFamily="49" charset="-122"/>
              </a:rPr>
              <a:t>第</a:t>
            </a:r>
            <a:r>
              <a:rPr lang="en-US" altLang="zh-CN" sz="1800" dirty="0">
                <a:ea typeface="黑体" panose="02010609060101010101" pitchFamily="49" charset="-122"/>
              </a:rPr>
              <a:t>1</a:t>
            </a:r>
            <a:r>
              <a:rPr lang="zh-CN" altLang="en-US" sz="1800" dirty="0">
                <a:ea typeface="黑体" panose="02010609060101010101" pitchFamily="49" charset="-122"/>
              </a:rPr>
              <a:t>块中</a:t>
            </a:r>
            <a:endParaRPr lang="zh-CN" altLang="en-US" sz="1800" dirty="0">
              <a:ea typeface="黑体" panose="02010609060101010101" pitchFamily="49" charset="-122"/>
            </a:endParaRPr>
          </a:p>
          <a:p>
            <a:pPr lvl="1">
              <a:lnSpc>
                <a:spcPct val="120000"/>
              </a:lnSpc>
              <a:spcBef>
                <a:spcPct val="30000"/>
              </a:spcBef>
              <a:spcAft>
                <a:spcPct val="30000"/>
              </a:spcAft>
            </a:pPr>
            <a:r>
              <a:rPr lang="zh-CN" altLang="en-US" sz="1800" dirty="0">
                <a:ea typeface="黑体" panose="02010609060101010101" pitchFamily="49" charset="-122"/>
              </a:rPr>
              <a:t>读</a:t>
            </a:r>
            <a:r>
              <a:rPr lang="en-US" altLang="zh-CN" sz="1800" dirty="0">
                <a:solidFill>
                  <a:schemeClr val="accent1"/>
                </a:solidFill>
                <a:ea typeface="黑体" panose="02010609060101010101" pitchFamily="49" charset="-122"/>
              </a:rPr>
              <a:t>063</a:t>
            </a:r>
            <a:r>
              <a:rPr lang="en-US" altLang="zh-CN" sz="1800" dirty="0">
                <a:solidFill>
                  <a:schemeClr val="accent2"/>
                </a:solidFill>
                <a:ea typeface="黑体" panose="02010609060101010101" pitchFamily="49" charset="-122"/>
              </a:rPr>
              <a:t>08</a:t>
            </a:r>
            <a:r>
              <a:rPr lang="en-US" altLang="zh-CN" sz="1800" dirty="0">
                <a:ea typeface="黑体" panose="02010609060101010101" pitchFamily="49" charset="-122"/>
              </a:rPr>
              <a:t>1H</a:t>
            </a:r>
            <a:r>
              <a:rPr lang="zh-CN" altLang="en-US" sz="1800" dirty="0">
                <a:ea typeface="黑体" panose="02010609060101010101" pitchFamily="49" charset="-122"/>
              </a:rPr>
              <a:t>单元，缺失，此时，读内存块，并装入到</a:t>
            </a:r>
            <a:r>
              <a:rPr lang="en-US" altLang="zh-CN" sz="1800" dirty="0">
                <a:ea typeface="黑体" panose="02010609060101010101" pitchFamily="49" charset="-122"/>
              </a:rPr>
              <a:t>Cache</a:t>
            </a:r>
            <a:r>
              <a:rPr lang="zh-CN" altLang="en-US" sz="1800" dirty="0">
                <a:ea typeface="黑体" panose="02010609060101010101" pitchFamily="49" charset="-122"/>
              </a:rPr>
              <a:t>中，但该组</a:t>
            </a:r>
            <a:r>
              <a:rPr lang="en-US" altLang="zh-CN" sz="1800" dirty="0">
                <a:ea typeface="黑体" panose="02010609060101010101" pitchFamily="49" charset="-122"/>
              </a:rPr>
              <a:t>Cache</a:t>
            </a:r>
            <a:r>
              <a:rPr lang="zh-CN" altLang="en-US" sz="1800" dirty="0">
                <a:ea typeface="黑体" panose="02010609060101010101" pitchFamily="49" charset="-122"/>
              </a:rPr>
              <a:t>已满，需要选择最近最少使用的一块替换出去，应选第</a:t>
            </a:r>
            <a:r>
              <a:rPr lang="en-US" altLang="zh-CN" sz="1800" dirty="0">
                <a:ea typeface="黑体" panose="02010609060101010101" pitchFamily="49" charset="-122"/>
              </a:rPr>
              <a:t>2</a:t>
            </a:r>
            <a:r>
              <a:rPr lang="zh-CN" altLang="en-US" sz="1800" dirty="0">
                <a:ea typeface="黑体" panose="02010609060101010101" pitchFamily="49" charset="-122"/>
              </a:rPr>
              <a:t>块中；改写其装入位为</a:t>
            </a:r>
            <a:r>
              <a:rPr lang="en-US" altLang="zh-CN" sz="1800" dirty="0">
                <a:ea typeface="黑体" panose="02010609060101010101" pitchFamily="49" charset="-122"/>
              </a:rPr>
              <a:t>1</a:t>
            </a:r>
            <a:r>
              <a:rPr lang="zh-CN" altLang="en-US" sz="1800" dirty="0">
                <a:ea typeface="黑体" panose="02010609060101010101" pitchFamily="49" charset="-122"/>
              </a:rPr>
              <a:t>，</a:t>
            </a:r>
            <a:r>
              <a:rPr lang="en-US" altLang="zh-CN" sz="1800" dirty="0">
                <a:ea typeface="黑体" panose="02010609060101010101" pitchFamily="49" charset="-122"/>
              </a:rPr>
              <a:t>Tag</a:t>
            </a:r>
            <a:r>
              <a:rPr lang="zh-CN" altLang="en-US" sz="1800" dirty="0">
                <a:ea typeface="黑体" panose="02010609060101010101" pitchFamily="49" charset="-122"/>
              </a:rPr>
              <a:t>为</a:t>
            </a:r>
            <a:r>
              <a:rPr lang="en-US" altLang="zh-CN" sz="1800" dirty="0">
                <a:ea typeface="黑体" panose="02010609060101010101" pitchFamily="49" charset="-122"/>
              </a:rPr>
              <a:t>063</a:t>
            </a:r>
            <a:r>
              <a:rPr lang="zh-CN" altLang="en-US" sz="1800" dirty="0">
                <a:ea typeface="黑体" panose="02010609060101010101" pitchFamily="49" charset="-122"/>
              </a:rPr>
              <a:t>。</a:t>
            </a:r>
            <a:endParaRPr lang="zh-CN" altLang="en-US" sz="1800" dirty="0">
              <a:ea typeface="黑体" panose="02010609060101010101" pitchFamily="49" charset="-122"/>
            </a:endParaRPr>
          </a:p>
        </p:txBody>
      </p:sp>
      <p:pic>
        <p:nvPicPr>
          <p:cNvPr id="14029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72225" y="2349500"/>
            <a:ext cx="2544763" cy="1401763"/>
          </a:xfrm>
          <a:prstGeom prst="rect">
            <a:avLst/>
          </a:prstGeom>
          <a:noFill/>
          <a:extLst>
            <a:ext uri="{909E8E84-426E-40DD-AFC4-6F175D3DCCD1}">
              <a14:hiddenFill xmlns:a14="http://schemas.microsoft.com/office/drawing/2010/main">
                <a:solidFill>
                  <a:srgbClr val="FFFFFF"/>
                </a:solidFill>
              </a14:hiddenFill>
            </a:ext>
          </a:extLst>
        </p:spPr>
      </p:pic>
      <p:pic>
        <p:nvPicPr>
          <p:cNvPr id="140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3756025"/>
            <a:ext cx="2538413" cy="1401763"/>
          </a:xfrm>
          <a:prstGeom prst="rect">
            <a:avLst/>
          </a:prstGeom>
          <a:noFill/>
          <a:extLst>
            <a:ext uri="{909E8E84-426E-40DD-AFC4-6F175D3DCCD1}">
              <a14:hiddenFill xmlns:a14="http://schemas.microsoft.com/office/drawing/2010/main">
                <a:solidFill>
                  <a:srgbClr val="FFFFFF"/>
                </a:solidFill>
              </a14:hiddenFill>
            </a:ext>
          </a:extLst>
        </p:spPr>
      </p:pic>
      <p:pic>
        <p:nvPicPr>
          <p:cNvPr id="140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5195888"/>
            <a:ext cx="2538413" cy="1401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0292">
                                            <p:txEl>
                                              <p:pRg st="0" end="0"/>
                                            </p:txEl>
                                          </p:spTgt>
                                        </p:tgtEl>
                                        <p:attrNameLst>
                                          <p:attrName>style.visibility</p:attrName>
                                        </p:attrNameLst>
                                      </p:cBhvr>
                                      <p:to>
                                        <p:strVal val="visible"/>
                                      </p:to>
                                    </p:set>
                                    <p:animEffect transition="in" filter="blinds(horizontal)">
                                      <p:cBhvr>
                                        <p:cTn id="22" dur="500"/>
                                        <p:tgtEl>
                                          <p:spTgt spid="14029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0293"/>
                                        </p:tgtEl>
                                        <p:attrNameLst>
                                          <p:attrName>style.visibility</p:attrName>
                                        </p:attrNameLst>
                                      </p:cBhvr>
                                      <p:to>
                                        <p:strVal val="visible"/>
                                      </p:to>
                                    </p:set>
                                    <p:animEffect transition="in" filter="checkerboard(across)">
                                      <p:cBhvr>
                                        <p:cTn id="27" dur="500"/>
                                        <p:tgtEl>
                                          <p:spTgt spid="1402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0292">
                                            <p:txEl>
                                              <p:pRg st="1" end="1"/>
                                            </p:txEl>
                                          </p:spTgt>
                                        </p:tgtEl>
                                        <p:attrNameLst>
                                          <p:attrName>style.visibility</p:attrName>
                                        </p:attrNameLst>
                                      </p:cBhvr>
                                      <p:to>
                                        <p:strVal val="visible"/>
                                      </p:to>
                                    </p:set>
                                    <p:animEffect transition="in" filter="wipe(down)">
                                      <p:cBhvr>
                                        <p:cTn id="32" dur="500"/>
                                        <p:tgtEl>
                                          <p:spTgt spid="14029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0292">
                                            <p:txEl>
                                              <p:pRg st="2" end="2"/>
                                            </p:txEl>
                                          </p:spTgt>
                                        </p:tgtEl>
                                        <p:attrNameLst>
                                          <p:attrName>style.visibility</p:attrName>
                                        </p:attrNameLst>
                                      </p:cBhvr>
                                      <p:to>
                                        <p:strVal val="visible"/>
                                      </p:to>
                                    </p:set>
                                    <p:animEffect transition="in" filter="wipe(down)">
                                      <p:cBhvr>
                                        <p:cTn id="37" dur="500"/>
                                        <p:tgtEl>
                                          <p:spTgt spid="14029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0294"/>
                                        </p:tgtEl>
                                        <p:attrNameLst>
                                          <p:attrName>style.visibility</p:attrName>
                                        </p:attrNameLst>
                                      </p:cBhvr>
                                      <p:to>
                                        <p:strVal val="visible"/>
                                      </p:to>
                                    </p:set>
                                    <p:animEffect transition="in" filter="box(in)">
                                      <p:cBhvr>
                                        <p:cTn id="42" dur="500"/>
                                        <p:tgtEl>
                                          <p:spTgt spid="1402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0292">
                                            <p:txEl>
                                              <p:pRg st="3" end="3"/>
                                            </p:txEl>
                                          </p:spTgt>
                                        </p:tgtEl>
                                        <p:attrNameLst>
                                          <p:attrName>style.visibility</p:attrName>
                                        </p:attrNameLst>
                                      </p:cBhvr>
                                      <p:to>
                                        <p:strVal val="visible"/>
                                      </p:to>
                                    </p:set>
                                    <p:animEffect transition="in" filter="blinds(horizontal)">
                                      <p:cBhvr>
                                        <p:cTn id="47" dur="500"/>
                                        <p:tgtEl>
                                          <p:spTgt spid="14029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0292">
                                            <p:txEl>
                                              <p:pRg st="4" end="4"/>
                                            </p:txEl>
                                          </p:spTgt>
                                        </p:tgtEl>
                                        <p:attrNameLst>
                                          <p:attrName>style.visibility</p:attrName>
                                        </p:attrNameLst>
                                      </p:cBhvr>
                                      <p:to>
                                        <p:strVal val="visible"/>
                                      </p:to>
                                    </p:set>
                                    <p:animEffect transition="in" filter="blinds(horizontal)">
                                      <p:cBhvr>
                                        <p:cTn id="52" dur="500"/>
                                        <p:tgtEl>
                                          <p:spTgt spid="14029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0292">
                                            <p:txEl>
                                              <p:pRg st="5" end="5"/>
                                            </p:txEl>
                                          </p:spTgt>
                                        </p:tgtEl>
                                        <p:attrNameLst>
                                          <p:attrName>style.visibility</p:attrName>
                                        </p:attrNameLst>
                                      </p:cBhvr>
                                      <p:to>
                                        <p:strVal val="visible"/>
                                      </p:to>
                                    </p:set>
                                    <p:animEffect transition="in" filter="blinds(horizontal)">
                                      <p:cBhvr>
                                        <p:cTn id="57" dur="500"/>
                                        <p:tgtEl>
                                          <p:spTgt spid="140292">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140295"/>
                                        </p:tgtEl>
                                        <p:attrNameLst>
                                          <p:attrName>style.visibility</p:attrName>
                                        </p:attrNameLst>
                                      </p:cBhvr>
                                      <p:to>
                                        <p:strVal val="visible"/>
                                      </p:to>
                                    </p:set>
                                    <p:animEffect transition="in" filter="diamond(in)">
                                      <p:cBhvr>
                                        <p:cTn id="62" dur="20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9750" y="404813"/>
            <a:ext cx="7772400" cy="372603"/>
          </a:xfrm>
        </p:spPr>
        <p:txBody>
          <a:bodyPr/>
          <a:lstStyle/>
          <a:p>
            <a:r>
              <a:rPr lang="en-US" altLang="zh-CN" dirty="0" smtClean="0">
                <a:latin typeface="+mn-lt"/>
              </a:rPr>
              <a:t>1.1 </a:t>
            </a:r>
            <a:r>
              <a:rPr lang="zh-CN" altLang="en-US" dirty="0" smtClean="0">
                <a:latin typeface="+mn-lt"/>
              </a:rPr>
              <a:t>存储访问的局部性原理</a:t>
            </a:r>
            <a:endParaRPr lang="zh-CN" altLang="en-US" dirty="0" smtClean="0">
              <a:latin typeface="+mn-lt"/>
            </a:endParaRPr>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908720"/>
            <a:ext cx="7961384" cy="5382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5"/>
          <p:cNvGrpSpPr/>
          <p:nvPr/>
        </p:nvGrpSpPr>
        <p:grpSpPr bwMode="auto">
          <a:xfrm>
            <a:off x="928688" y="1000125"/>
            <a:ext cx="7215187" cy="5429250"/>
            <a:chOff x="928662" y="1000108"/>
            <a:chExt cx="7215238" cy="5429288"/>
          </a:xfrm>
        </p:grpSpPr>
        <p:sp>
          <p:nvSpPr>
            <p:cNvPr id="20483" name="AutoShape 7" descr="羊皮纸"/>
            <p:cNvSpPr>
              <a:spLocks noChangeArrowheads="1"/>
            </p:cNvSpPr>
            <p:nvPr/>
          </p:nvSpPr>
          <p:spPr bwMode="auto">
            <a:xfrm>
              <a:off x="928662" y="1000108"/>
              <a:ext cx="7215238" cy="5429288"/>
            </a:xfrm>
            <a:prstGeom prst="verticalScroll">
              <a:avLst>
                <a:gd name="adj" fmla="val 12500"/>
              </a:avLst>
            </a:prstGeom>
            <a:blipFill dpi="0" rotWithShape="1">
              <a:blip r:embed="rId1" cstate="print"/>
              <a:srcRect/>
              <a:tile tx="0" ty="0" sx="100000" sy="100000" flip="none" algn="tl"/>
            </a:blipFill>
            <a:ln w="12700">
              <a:solidFill>
                <a:srgbClr val="FF9900"/>
              </a:solidFill>
              <a:round/>
            </a:ln>
          </p:spPr>
          <p:txBody>
            <a:bodyPr lIns="63500" tIns="97200" rIns="63500" bIns="61200" anchor="ctr"/>
            <a:lstStyle/>
            <a:p>
              <a:pPr algn="ctr" eaLnBrk="0" hangingPunct="0"/>
              <a:endParaRPr lang="zh-CN" altLang="en-US"/>
            </a:p>
          </p:txBody>
        </p:sp>
        <p:sp>
          <p:nvSpPr>
            <p:cNvPr id="20484" name="Rectangle 8"/>
            <p:cNvSpPr>
              <a:spLocks noChangeArrowheads="1"/>
            </p:cNvSpPr>
            <p:nvPr/>
          </p:nvSpPr>
          <p:spPr bwMode="auto">
            <a:xfrm>
              <a:off x="2357422" y="1071546"/>
              <a:ext cx="4740804" cy="557909"/>
            </a:xfrm>
            <a:prstGeom prst="rect">
              <a:avLst/>
            </a:prstGeom>
            <a:noFill/>
            <a:ln w="9525">
              <a:noFill/>
              <a:miter lim="800000"/>
            </a:ln>
          </p:spPr>
          <p:txBody>
            <a:bodyPr/>
            <a:lstStyle/>
            <a:p>
              <a:pPr algn="ctr" eaLnBrk="0" hangingPunct="0">
                <a:lnSpc>
                  <a:spcPct val="87000"/>
                </a:lnSpc>
              </a:pPr>
              <a:r>
                <a:rPr lang="zh-CN" altLang="en-US" sz="2800" b="1" dirty="0" smtClean="0">
                  <a:solidFill>
                    <a:srgbClr val="FF0000"/>
                  </a:solidFill>
                  <a:latin typeface="楷体_GB2312"/>
                  <a:ea typeface="楷体_GB2312"/>
                  <a:cs typeface="楷体_GB2312"/>
                </a:rPr>
                <a:t>第七讲：高速缓冲存储器</a:t>
              </a:r>
              <a:endParaRPr lang="zh-CN" altLang="en-US" sz="2800" b="1" dirty="0">
                <a:solidFill>
                  <a:srgbClr val="FF0000"/>
                </a:solidFill>
                <a:latin typeface="楷体_GB2312"/>
                <a:ea typeface="楷体_GB2312"/>
                <a:cs typeface="楷体_GB2312"/>
              </a:endParaRPr>
            </a:p>
          </p:txBody>
        </p:sp>
        <p:sp>
          <p:nvSpPr>
            <p:cNvPr id="20485" name="Rectangle 9"/>
            <p:cNvSpPr>
              <a:spLocks noChangeArrowheads="1"/>
            </p:cNvSpPr>
            <p:nvPr/>
          </p:nvSpPr>
          <p:spPr bwMode="auto">
            <a:xfrm>
              <a:off x="2071670" y="1857364"/>
              <a:ext cx="5138015" cy="4286280"/>
            </a:xfrm>
            <a:prstGeom prst="rect">
              <a:avLst/>
            </a:prstGeom>
            <a:noFill/>
            <a:ln w="28575">
              <a:solidFill>
                <a:srgbClr val="05AD01"/>
              </a:solidFill>
              <a:miter lim="800000"/>
            </a:ln>
          </p:spPr>
          <p:txBody>
            <a:bodyPr lIns="63500" tIns="133200" rIns="63500" bIns="133200"/>
            <a:lstStyle/>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smtClean="0">
                  <a:solidFill>
                    <a:schemeClr val="bg1">
                      <a:lumMod val="65000"/>
                    </a:schemeClr>
                  </a:solidFill>
                </a:rPr>
                <a:t>的原理</a:t>
              </a:r>
              <a:endParaRPr lang="en-US" altLang="zh-CN" sz="28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程序访问的局部性原理</a:t>
              </a:r>
              <a:endParaRPr lang="en-US" altLang="zh-CN" sz="20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en-US" altLang="zh-CN" sz="2000" b="1" dirty="0" smtClean="0">
                  <a:solidFill>
                    <a:schemeClr val="bg1">
                      <a:lumMod val="65000"/>
                    </a:schemeClr>
                  </a:solidFill>
                </a:rPr>
                <a:t>Cache</a:t>
              </a:r>
              <a:r>
                <a:rPr lang="zh-CN" altLang="en-US" sz="2000" b="1" dirty="0" smtClean="0">
                  <a:solidFill>
                    <a:schemeClr val="bg1">
                      <a:lumMod val="65000"/>
                    </a:schemeClr>
                  </a:solidFill>
                </a:rPr>
                <a:t>的结构与工作原理</a:t>
              </a:r>
              <a:endParaRPr lang="en-US" altLang="zh-CN" sz="2000" b="1" dirty="0">
                <a:solidFill>
                  <a:schemeClr val="bg1">
                    <a:lumMod val="65000"/>
                  </a:schemeClr>
                </a:solidFill>
              </a:endParaRPr>
            </a:p>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smtClean="0">
                  <a:solidFill>
                    <a:schemeClr val="bg1">
                      <a:lumMod val="65000"/>
                    </a:schemeClr>
                  </a:solidFill>
                </a:rPr>
                <a:t>的映射机制</a:t>
              </a:r>
              <a:endParaRPr lang="en-US" altLang="zh-CN" sz="28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全相联映射</a:t>
              </a:r>
              <a:endParaRPr lang="en-US" altLang="zh-CN" sz="2000" b="1" dirty="0" smtClean="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a:solidFill>
                    <a:schemeClr val="bg1">
                      <a:lumMod val="65000"/>
                    </a:schemeClr>
                  </a:solidFill>
                </a:rPr>
                <a:t>直接映射</a:t>
              </a:r>
              <a:endParaRPr lang="en-US" altLang="zh-CN" sz="2000" b="1" dirty="0">
                <a:solidFill>
                  <a:schemeClr val="bg1">
                    <a:lumMod val="65000"/>
                  </a:schemeClr>
                </a:solidFill>
              </a:endParaRPr>
            </a:p>
            <a:p>
              <a:pPr marL="971550" lvl="1" indent="-514350" eaLnBrk="0" hangingPunct="0">
                <a:lnSpc>
                  <a:spcPct val="120000"/>
                </a:lnSpc>
                <a:spcBef>
                  <a:spcPts val="0"/>
                </a:spcBef>
                <a:buClr>
                  <a:schemeClr val="bg1">
                    <a:lumMod val="65000"/>
                  </a:schemeClr>
                </a:buClr>
                <a:buSzPct val="100000"/>
                <a:buFont typeface="+mj-lt"/>
                <a:buAutoNum type="arabicPeriod"/>
              </a:pPr>
              <a:r>
                <a:rPr lang="zh-CN" altLang="en-US" sz="2000" b="1" dirty="0" smtClean="0">
                  <a:solidFill>
                    <a:schemeClr val="bg1">
                      <a:lumMod val="65000"/>
                    </a:schemeClr>
                  </a:solidFill>
                </a:rPr>
                <a:t>组相联映射</a:t>
              </a:r>
              <a:endParaRPr lang="en-US" altLang="zh-CN" sz="2000" b="1" dirty="0" smtClean="0">
                <a:solidFill>
                  <a:schemeClr val="bg1">
                    <a:lumMod val="65000"/>
                  </a:schemeClr>
                </a:solidFill>
              </a:endParaRPr>
            </a:p>
            <a:p>
              <a:pPr marL="514350" indent="-514350" eaLnBrk="0" hangingPunct="0">
                <a:lnSpc>
                  <a:spcPct val="120000"/>
                </a:lnSpc>
                <a:spcBef>
                  <a:spcPts val="0"/>
                </a:spcBef>
                <a:buClr>
                  <a:schemeClr val="bg1">
                    <a:lumMod val="65000"/>
                  </a:schemeClr>
                </a:buClr>
                <a:buSzPct val="100000"/>
                <a:buFont typeface="+mj-ea"/>
                <a:buAutoNum type="ea1JpnChsDbPeriod"/>
              </a:pPr>
              <a:r>
                <a:rPr lang="en-US" altLang="zh-CN" sz="2800" b="1" dirty="0" smtClean="0">
                  <a:solidFill>
                    <a:schemeClr val="bg1">
                      <a:lumMod val="65000"/>
                    </a:schemeClr>
                  </a:solidFill>
                </a:rPr>
                <a:t>Cache</a:t>
              </a:r>
              <a:r>
                <a:rPr lang="zh-CN" altLang="en-US" sz="2800" b="1" dirty="0">
                  <a:solidFill>
                    <a:schemeClr val="bg1">
                      <a:lumMod val="65000"/>
                    </a:schemeClr>
                  </a:solidFill>
                </a:rPr>
                <a:t>的替换策略</a:t>
              </a:r>
              <a:endParaRPr lang="en-US" altLang="zh-CN" sz="2800" b="1" dirty="0">
                <a:solidFill>
                  <a:schemeClr val="bg1">
                    <a:lumMod val="65000"/>
                  </a:schemeClr>
                </a:solidFill>
              </a:endParaRPr>
            </a:p>
            <a:p>
              <a:pPr marL="514350" indent="-514350" eaLnBrk="0" hangingPunct="0">
                <a:lnSpc>
                  <a:spcPct val="120000"/>
                </a:lnSpc>
                <a:spcBef>
                  <a:spcPts val="0"/>
                </a:spcBef>
                <a:buClr>
                  <a:srgbClr val="FF0000"/>
                </a:buClr>
                <a:buSzPct val="100000"/>
                <a:buFont typeface="+mj-ea"/>
                <a:buAutoNum type="ea1JpnChsDbPeriod"/>
              </a:pPr>
              <a:r>
                <a:rPr lang="en-US" altLang="zh-CN" sz="2800" b="1" dirty="0">
                  <a:solidFill>
                    <a:schemeClr val="tx1"/>
                  </a:solidFill>
                </a:rPr>
                <a:t>Cache</a:t>
              </a:r>
              <a:r>
                <a:rPr lang="zh-CN" altLang="en-US" sz="2800" b="1" dirty="0" smtClean="0">
                  <a:solidFill>
                    <a:schemeClr val="tx1"/>
                  </a:solidFill>
                </a:rPr>
                <a:t>性能分析</a:t>
              </a:r>
              <a:endParaRPr lang="zh-CN" altLang="en-US" sz="2800" b="1" dirty="0">
                <a:solidFill>
                  <a:schemeClr val="tx1"/>
                </a:solidFil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1188" y="404813"/>
            <a:ext cx="7913687" cy="373062"/>
          </a:xfrm>
        </p:spPr>
        <p:txBody>
          <a:bodyPr/>
          <a:lstStyle/>
          <a:p>
            <a:r>
              <a:rPr lang="en-US" altLang="zh-CN" dirty="0" smtClean="0"/>
              <a:t>Cache</a:t>
            </a:r>
            <a:r>
              <a:rPr lang="zh-CN" altLang="en-US" dirty="0" smtClean="0"/>
              <a:t>的容量</a:t>
            </a:r>
            <a:endParaRPr lang="zh-CN" altLang="en-US" dirty="0" smtClean="0"/>
          </a:p>
        </p:txBody>
      </p:sp>
      <p:sp>
        <p:nvSpPr>
          <p:cNvPr id="43011" name="Text Box 7"/>
          <p:cNvSpPr txBox="1">
            <a:spLocks noChangeArrowheads="1"/>
          </p:cNvSpPr>
          <p:nvPr/>
        </p:nvSpPr>
        <p:spPr bwMode="auto">
          <a:xfrm>
            <a:off x="581025" y="884238"/>
            <a:ext cx="7848600" cy="954107"/>
          </a:xfrm>
          <a:prstGeom prst="rect">
            <a:avLst/>
          </a:prstGeom>
          <a:noFill/>
          <a:ln w="12700">
            <a:noFill/>
            <a:miter lim="800000"/>
          </a:ln>
        </p:spPr>
        <p:txBody>
          <a:bodyPr>
            <a:spAutoFit/>
          </a:bodyPr>
          <a:lstStyle/>
          <a:p>
            <a:pPr eaLnBrk="0" hangingPunct="0">
              <a:spcBef>
                <a:spcPts val="0"/>
              </a:spcBef>
              <a:buClr>
                <a:schemeClr val="accent1"/>
              </a:buClr>
              <a:buFont typeface="Wingdings" panose="05000000000000000000" pitchFamily="2" charset="2"/>
              <a:buChar char="n"/>
            </a:pPr>
            <a:r>
              <a:rPr lang="en-US" altLang="zh-CN" sz="2000" b="1" dirty="0" smtClean="0">
                <a:solidFill>
                  <a:schemeClr val="tx1"/>
                </a:solidFill>
                <a:cs typeface="Times New Roman" panose="02020603050405020304" pitchFamily="18" charset="0"/>
              </a:rPr>
              <a:t>Cache</a:t>
            </a:r>
            <a:r>
              <a:rPr lang="zh-CN" altLang="en-US" sz="2000" b="1" dirty="0" smtClean="0">
                <a:solidFill>
                  <a:schemeClr val="tx1"/>
                </a:solidFill>
                <a:cs typeface="Times New Roman" panose="02020603050405020304" pitchFamily="18" charset="0"/>
              </a:rPr>
              <a:t>的容量</a:t>
            </a:r>
            <a:endParaRPr lang="en-US" altLang="zh-CN" sz="2000" b="1" dirty="0" smtClean="0">
              <a:solidFill>
                <a:schemeClr val="tx1"/>
              </a:solidFill>
              <a:cs typeface="Times New Roman" panose="02020603050405020304" pitchFamily="18" charset="0"/>
            </a:endParaRPr>
          </a:p>
          <a:p>
            <a:pPr lvl="1" eaLnBrk="0" hangingPunct="0">
              <a:spcBef>
                <a:spcPts val="0"/>
              </a:spcBef>
              <a:buClr>
                <a:schemeClr val="accent1"/>
              </a:buClr>
              <a:buFont typeface="Wingdings" panose="05000000000000000000" pitchFamily="2" charset="2"/>
              <a:buChar char="Ø"/>
            </a:pPr>
            <a:r>
              <a:rPr lang="zh-CN" altLang="en-US" sz="1800" b="1" dirty="0" smtClean="0">
                <a:solidFill>
                  <a:schemeClr val="tx1"/>
                </a:solidFill>
                <a:cs typeface="Times New Roman" panose="02020603050405020304" pitchFamily="18" charset="0"/>
              </a:rPr>
              <a:t>不作特殊申明时，</a:t>
            </a:r>
            <a:r>
              <a:rPr lang="en-US" altLang="zh-CN" sz="1800" b="1" dirty="0" smtClean="0">
                <a:solidFill>
                  <a:schemeClr val="tx1"/>
                </a:solidFill>
                <a:cs typeface="Times New Roman" panose="02020603050405020304" pitchFamily="18" charset="0"/>
              </a:rPr>
              <a:t>Cache</a:t>
            </a:r>
            <a:r>
              <a:rPr lang="zh-CN" altLang="en-US" sz="1800" b="1" dirty="0" smtClean="0">
                <a:solidFill>
                  <a:schemeClr val="tx1"/>
                </a:solidFill>
                <a:cs typeface="Times New Roman" panose="02020603050405020304" pitchFamily="18" charset="0"/>
              </a:rPr>
              <a:t>的容量指</a:t>
            </a:r>
            <a:r>
              <a:rPr lang="en-US" altLang="zh-CN" sz="1800" b="1" dirty="0" smtClean="0">
                <a:solidFill>
                  <a:schemeClr val="tx1"/>
                </a:solidFill>
                <a:cs typeface="Times New Roman" panose="02020603050405020304" pitchFamily="18" charset="0"/>
              </a:rPr>
              <a:t>Cache</a:t>
            </a:r>
            <a:r>
              <a:rPr lang="zh-CN" altLang="en-US" sz="1800" b="1" dirty="0" smtClean="0">
                <a:solidFill>
                  <a:schemeClr val="tx1"/>
                </a:solidFill>
                <a:cs typeface="Times New Roman" panose="02020603050405020304" pitchFamily="18" charset="0"/>
              </a:rPr>
              <a:t>数据块的容量；</a:t>
            </a:r>
            <a:endParaRPr lang="en-US" altLang="zh-CN" sz="1800" b="1" dirty="0" smtClean="0">
              <a:solidFill>
                <a:schemeClr val="tx1"/>
              </a:solidFill>
              <a:cs typeface="Times New Roman" panose="02020603050405020304" pitchFamily="18" charset="0"/>
            </a:endParaRPr>
          </a:p>
          <a:p>
            <a:pPr lvl="1" eaLnBrk="0" hangingPunct="0">
              <a:spcBef>
                <a:spcPts val="0"/>
              </a:spcBef>
              <a:buClr>
                <a:schemeClr val="accent1"/>
              </a:buClr>
              <a:buFont typeface="Wingdings" panose="05000000000000000000" pitchFamily="2" charset="2"/>
              <a:buChar char="Ø"/>
            </a:pPr>
            <a:r>
              <a:rPr lang="en-US" altLang="zh-CN" sz="1800" b="1" dirty="0" smtClean="0">
                <a:solidFill>
                  <a:schemeClr val="tx1"/>
                </a:solidFill>
                <a:cs typeface="Times New Roman" panose="02020603050405020304" pitchFamily="18" charset="0"/>
              </a:rPr>
              <a:t>Cache</a:t>
            </a:r>
            <a:r>
              <a:rPr lang="zh-CN" altLang="en-US" sz="1800" b="1" dirty="0" smtClean="0">
                <a:solidFill>
                  <a:schemeClr val="tx1"/>
                </a:solidFill>
                <a:cs typeface="Times New Roman" panose="02020603050405020304" pitchFamily="18" charset="0"/>
              </a:rPr>
              <a:t>实际总的存储容量实际上还包含</a:t>
            </a:r>
            <a:r>
              <a:rPr lang="en-US" altLang="zh-CN" sz="1800" b="1" dirty="0" smtClean="0">
                <a:solidFill>
                  <a:schemeClr val="tx1"/>
                </a:solidFill>
                <a:cs typeface="Times New Roman" panose="02020603050405020304" pitchFamily="18" charset="0"/>
              </a:rPr>
              <a:t>tag</a:t>
            </a:r>
            <a:r>
              <a:rPr lang="zh-CN" altLang="en-US" sz="1800" b="1" dirty="0" smtClean="0">
                <a:solidFill>
                  <a:schemeClr val="tx1"/>
                </a:solidFill>
                <a:cs typeface="Times New Roman" panose="02020603050405020304" pitchFamily="18" charset="0"/>
              </a:rPr>
              <a:t>和</a:t>
            </a:r>
            <a:r>
              <a:rPr lang="en-US" altLang="zh-CN" sz="1800" b="1" dirty="0" smtClean="0">
                <a:solidFill>
                  <a:schemeClr val="tx1"/>
                </a:solidFill>
                <a:cs typeface="Times New Roman" panose="02020603050405020304" pitchFamily="18" charset="0"/>
              </a:rPr>
              <a:t>valid bit</a:t>
            </a:r>
            <a:r>
              <a:rPr lang="zh-CN" altLang="en-US" sz="1800" b="1" dirty="0" smtClean="0">
                <a:solidFill>
                  <a:schemeClr val="tx1"/>
                </a:solidFill>
                <a:cs typeface="Times New Roman" panose="02020603050405020304" pitchFamily="18" charset="0"/>
              </a:rPr>
              <a:t>的位数。</a:t>
            </a:r>
            <a:endParaRPr lang="zh-CN" altLang="en-US" sz="1800" b="1" dirty="0">
              <a:solidFill>
                <a:schemeClr val="tx1"/>
              </a:solidFill>
              <a:cs typeface="Times New Roman" panose="02020603050405020304" pitchFamily="18" charset="0"/>
            </a:endParaRPr>
          </a:p>
        </p:txBody>
      </p:sp>
      <p:sp>
        <p:nvSpPr>
          <p:cNvPr id="43012" name="TextBox 5"/>
          <p:cNvSpPr txBox="1">
            <a:spLocks noChangeArrowheads="1"/>
          </p:cNvSpPr>
          <p:nvPr/>
        </p:nvSpPr>
        <p:spPr bwMode="auto">
          <a:xfrm>
            <a:off x="601166" y="3844577"/>
            <a:ext cx="7715250" cy="2554545"/>
          </a:xfrm>
          <a:prstGeom prst="rect">
            <a:avLst/>
          </a:prstGeom>
          <a:noFill/>
          <a:ln w="9525">
            <a:noFill/>
            <a:miter lim="800000"/>
          </a:ln>
        </p:spPr>
        <p:txBody>
          <a:bodyPr wrap="square">
            <a:spAutoFit/>
          </a:bodyPr>
          <a:lstStyle/>
          <a:p>
            <a:pPr marL="269875" indent="-269875" eaLnBrk="0" hangingPunct="0">
              <a:buClr>
                <a:srgbClr val="FF0000"/>
              </a:buClr>
              <a:buFont typeface="Wingdings" panose="05000000000000000000" pitchFamily="2" charset="2"/>
              <a:buChar char="n"/>
            </a:pPr>
            <a:r>
              <a:rPr lang="zh-CN" altLang="en-US" sz="2000" b="1" dirty="0">
                <a:solidFill>
                  <a:schemeClr val="tx1"/>
                </a:solidFill>
              </a:rPr>
              <a:t>例</a:t>
            </a:r>
            <a:r>
              <a:rPr lang="zh-CN" altLang="en-US" sz="2000" b="1" dirty="0" smtClean="0">
                <a:solidFill>
                  <a:schemeClr val="tx1"/>
                </a:solidFill>
              </a:rPr>
              <a:t>：</a:t>
            </a:r>
            <a:r>
              <a:rPr lang="zh-CN" altLang="en-US" sz="2000" b="1" dirty="0">
                <a:solidFill>
                  <a:schemeClr val="tx1"/>
                </a:solidFill>
              </a:rPr>
              <a:t>假设</a:t>
            </a:r>
            <a:r>
              <a:rPr lang="zh-CN" altLang="en-US" sz="2000" b="1" dirty="0" smtClean="0">
                <a:solidFill>
                  <a:schemeClr val="tx1"/>
                </a:solidFill>
              </a:rPr>
              <a:t>一</a:t>
            </a:r>
            <a:r>
              <a:rPr lang="zh-CN" altLang="en-US" sz="2000" b="1" dirty="0">
                <a:solidFill>
                  <a:schemeClr val="tx1"/>
                </a:solidFill>
              </a:rPr>
              <a:t>直接映射像</a:t>
            </a:r>
            <a:r>
              <a:rPr lang="en-US" altLang="zh-CN" sz="2000" b="1" dirty="0">
                <a:solidFill>
                  <a:schemeClr val="tx1"/>
                </a:solidFill>
              </a:rPr>
              <a:t>Cache</a:t>
            </a:r>
            <a:r>
              <a:rPr lang="zh-CN" altLang="en-US" sz="2000" b="1" dirty="0">
                <a:solidFill>
                  <a:schemeClr val="tx1"/>
                </a:solidFill>
              </a:rPr>
              <a:t>，有</a:t>
            </a:r>
            <a:r>
              <a:rPr lang="en-US" altLang="zh-CN" sz="2000" b="1" dirty="0">
                <a:solidFill>
                  <a:schemeClr val="tx1"/>
                </a:solidFill>
              </a:rPr>
              <a:t>16KB</a:t>
            </a:r>
            <a:r>
              <a:rPr lang="zh-CN" altLang="en-US" sz="2000" b="1" dirty="0">
                <a:solidFill>
                  <a:schemeClr val="tx1"/>
                </a:solidFill>
              </a:rPr>
              <a:t>数据，块大小为</a:t>
            </a:r>
            <a:r>
              <a:rPr lang="en-US" altLang="zh-CN" sz="2000" b="1" dirty="0">
                <a:solidFill>
                  <a:schemeClr val="tx1"/>
                </a:solidFill>
              </a:rPr>
              <a:t>4</a:t>
            </a:r>
            <a:r>
              <a:rPr lang="zh-CN" altLang="en-US" sz="2000" b="1" dirty="0">
                <a:solidFill>
                  <a:schemeClr val="tx1"/>
                </a:solidFill>
              </a:rPr>
              <a:t>个字（</a:t>
            </a:r>
            <a:r>
              <a:rPr lang="en-US" altLang="zh-CN" sz="2000" b="1" dirty="0">
                <a:solidFill>
                  <a:schemeClr val="tx1"/>
                </a:solidFill>
              </a:rPr>
              <a:t>32</a:t>
            </a:r>
            <a:r>
              <a:rPr lang="zh-CN" altLang="en-US" sz="2000" b="1" dirty="0">
                <a:solidFill>
                  <a:schemeClr val="tx1"/>
                </a:solidFill>
              </a:rPr>
              <a:t>位字），主存地址</a:t>
            </a:r>
            <a:r>
              <a:rPr lang="en-US" altLang="zh-CN" sz="2000" b="1" dirty="0">
                <a:solidFill>
                  <a:schemeClr val="tx1"/>
                </a:solidFill>
              </a:rPr>
              <a:t>32</a:t>
            </a:r>
            <a:r>
              <a:rPr lang="zh-CN" altLang="en-US" sz="2000" b="1" dirty="0">
                <a:solidFill>
                  <a:schemeClr val="tx1"/>
                </a:solidFill>
              </a:rPr>
              <a:t>位</a:t>
            </a:r>
            <a:r>
              <a:rPr lang="zh-CN" altLang="en-US" sz="2000" b="1" dirty="0" smtClean="0">
                <a:solidFill>
                  <a:schemeClr val="tx1"/>
                </a:solidFill>
              </a:rPr>
              <a:t>，每个数据块包括</a:t>
            </a:r>
            <a:r>
              <a:rPr lang="en-US" altLang="zh-CN" sz="2000" b="1" dirty="0" smtClean="0">
                <a:solidFill>
                  <a:schemeClr val="tx1"/>
                </a:solidFill>
              </a:rPr>
              <a:t>1</a:t>
            </a:r>
            <a:r>
              <a:rPr lang="zh-CN" altLang="en-US" sz="2000" b="1" dirty="0" smtClean="0">
                <a:solidFill>
                  <a:schemeClr val="tx1"/>
                </a:solidFill>
              </a:rPr>
              <a:t>位有效位，计算实现该</a:t>
            </a:r>
            <a:r>
              <a:rPr lang="en-US" altLang="zh-CN" sz="2000" b="1" dirty="0" smtClean="0">
                <a:solidFill>
                  <a:schemeClr val="tx1"/>
                </a:solidFill>
              </a:rPr>
              <a:t>Cache</a:t>
            </a:r>
            <a:r>
              <a:rPr lang="zh-CN" altLang="en-US" sz="2000" b="1" dirty="0" smtClean="0">
                <a:solidFill>
                  <a:schemeClr val="tx1"/>
                </a:solidFill>
              </a:rPr>
              <a:t>所需总存储容量？</a:t>
            </a:r>
            <a:endParaRPr lang="en-US" altLang="zh-CN" sz="2000" b="1" dirty="0">
              <a:solidFill>
                <a:schemeClr val="tx1"/>
              </a:solidFill>
            </a:endParaRPr>
          </a:p>
          <a:p>
            <a:pPr marL="727075" lvl="1" indent="-269875" eaLnBrk="0" hangingPunct="0">
              <a:buClr>
                <a:srgbClr val="FF0000"/>
              </a:buClr>
              <a:buFont typeface="Wingdings" panose="05000000000000000000" pitchFamily="2" charset="2"/>
              <a:buChar char="Ø"/>
            </a:pPr>
            <a:r>
              <a:rPr lang="en-US" altLang="zh-CN" sz="2000" b="1" dirty="0">
                <a:solidFill>
                  <a:schemeClr val="tx1"/>
                </a:solidFill>
              </a:rPr>
              <a:t>Cache</a:t>
            </a:r>
            <a:r>
              <a:rPr lang="zh-CN" altLang="en-US" sz="2000" b="1" dirty="0">
                <a:solidFill>
                  <a:schemeClr val="tx1"/>
                </a:solidFill>
              </a:rPr>
              <a:t>每数据块大小：</a:t>
            </a:r>
            <a:r>
              <a:rPr lang="en-US" altLang="zh-CN" sz="2000" b="1" dirty="0">
                <a:solidFill>
                  <a:schemeClr val="tx1"/>
                </a:solidFill>
              </a:rPr>
              <a:t>4×32 = 128 bits = 2</a:t>
            </a:r>
            <a:r>
              <a:rPr lang="en-US" altLang="zh-CN" sz="2000" b="1" baseline="30000" dirty="0">
                <a:solidFill>
                  <a:schemeClr val="tx1"/>
                </a:solidFill>
              </a:rPr>
              <a:t>4 </a:t>
            </a:r>
            <a:r>
              <a:rPr lang="en-US" altLang="zh-CN" sz="2000" b="1" dirty="0">
                <a:solidFill>
                  <a:schemeClr val="tx1"/>
                </a:solidFill>
              </a:rPr>
              <a:t>Bytes;</a:t>
            </a:r>
            <a:endParaRPr lang="en-US" altLang="zh-CN" sz="2000" b="1" dirty="0">
              <a:solidFill>
                <a:schemeClr val="tx1"/>
              </a:solidFill>
            </a:endParaRPr>
          </a:p>
          <a:p>
            <a:pPr marL="727075" lvl="1" indent="-269875" eaLnBrk="0" hangingPunct="0">
              <a:buClr>
                <a:srgbClr val="FF0000"/>
              </a:buClr>
              <a:buFont typeface="Wingdings" panose="05000000000000000000" pitchFamily="2" charset="2"/>
              <a:buChar char="Ø"/>
            </a:pPr>
            <a:r>
              <a:rPr lang="en-US" altLang="zh-CN" sz="2000" b="1" dirty="0">
                <a:solidFill>
                  <a:schemeClr val="tx1"/>
                </a:solidFill>
              </a:rPr>
              <a:t>Cache</a:t>
            </a:r>
            <a:r>
              <a:rPr lang="zh-CN" altLang="en-US" sz="2000" b="1" dirty="0">
                <a:solidFill>
                  <a:schemeClr val="tx1"/>
                </a:solidFill>
              </a:rPr>
              <a:t>块数：</a:t>
            </a:r>
            <a:r>
              <a:rPr lang="en-US" altLang="zh-CN" sz="2000" b="1" dirty="0">
                <a:solidFill>
                  <a:schemeClr val="tx1"/>
                </a:solidFill>
              </a:rPr>
              <a:t>16K  ÷  2</a:t>
            </a:r>
            <a:r>
              <a:rPr lang="en-US" altLang="zh-CN" sz="2000" b="1" baseline="30000" dirty="0">
                <a:solidFill>
                  <a:schemeClr val="tx1"/>
                </a:solidFill>
              </a:rPr>
              <a:t>4</a:t>
            </a:r>
            <a:r>
              <a:rPr lang="en-US" altLang="zh-CN" sz="2000" b="1" dirty="0">
                <a:solidFill>
                  <a:schemeClr val="tx1"/>
                </a:solidFill>
              </a:rPr>
              <a:t> = 2</a:t>
            </a:r>
            <a:r>
              <a:rPr lang="en-US" altLang="zh-CN" sz="2000" b="1" baseline="30000" dirty="0">
                <a:solidFill>
                  <a:schemeClr val="tx1"/>
                </a:solidFill>
              </a:rPr>
              <a:t>10</a:t>
            </a:r>
            <a:r>
              <a:rPr lang="en-US" altLang="zh-CN" sz="2000" b="1" dirty="0">
                <a:solidFill>
                  <a:schemeClr val="tx1"/>
                </a:solidFill>
              </a:rPr>
              <a:t> </a:t>
            </a:r>
            <a:r>
              <a:rPr lang="zh-CN" altLang="en-US" sz="2000" b="1" dirty="0">
                <a:solidFill>
                  <a:schemeClr val="tx1"/>
                </a:solidFill>
              </a:rPr>
              <a:t>块；</a:t>
            </a:r>
            <a:endParaRPr lang="en-US" altLang="zh-CN" sz="2000" b="1" dirty="0">
              <a:solidFill>
                <a:schemeClr val="tx1"/>
              </a:solidFill>
            </a:endParaRPr>
          </a:p>
          <a:p>
            <a:pPr marL="727075" lvl="1" indent="-269875" eaLnBrk="0" hangingPunct="0">
              <a:buClr>
                <a:srgbClr val="FF0000"/>
              </a:buClr>
              <a:buFont typeface="Wingdings" panose="05000000000000000000" pitchFamily="2" charset="2"/>
              <a:buChar char="Ø"/>
            </a:pPr>
            <a:r>
              <a:rPr lang="en-US" altLang="zh-CN" sz="2000" b="1" dirty="0">
                <a:solidFill>
                  <a:schemeClr val="tx1"/>
                </a:solidFill>
              </a:rPr>
              <a:t>tag</a:t>
            </a:r>
            <a:r>
              <a:rPr lang="zh-CN" altLang="en-US" sz="2000" b="1" dirty="0">
                <a:solidFill>
                  <a:schemeClr val="tx1"/>
                </a:solidFill>
              </a:rPr>
              <a:t>位数：</a:t>
            </a:r>
            <a:r>
              <a:rPr lang="en-US" altLang="zh-CN" sz="2000" b="1" dirty="0">
                <a:solidFill>
                  <a:schemeClr val="tx1"/>
                </a:solidFill>
              </a:rPr>
              <a:t>32 – 10 – 4 = 18 bits</a:t>
            </a:r>
            <a:endParaRPr lang="en-US" altLang="zh-CN" sz="2000" b="1" dirty="0">
              <a:solidFill>
                <a:schemeClr val="tx1"/>
              </a:solidFill>
            </a:endParaRPr>
          </a:p>
          <a:p>
            <a:pPr marL="727075" lvl="1" indent="-269875" eaLnBrk="0" hangingPunct="0">
              <a:buClr>
                <a:srgbClr val="FF0000"/>
              </a:buClr>
              <a:buFont typeface="Wingdings" panose="05000000000000000000" pitchFamily="2" charset="2"/>
              <a:buChar char="Ø"/>
            </a:pPr>
            <a:r>
              <a:rPr lang="zh-CN" altLang="en-US" sz="2000" b="1" dirty="0">
                <a:solidFill>
                  <a:schemeClr val="tx1"/>
                </a:solidFill>
              </a:rPr>
              <a:t>有效位：</a:t>
            </a:r>
            <a:r>
              <a:rPr lang="en-US" altLang="zh-CN" sz="2000" b="1" dirty="0">
                <a:solidFill>
                  <a:schemeClr val="tx1"/>
                </a:solidFill>
              </a:rPr>
              <a:t>1</a:t>
            </a:r>
            <a:r>
              <a:rPr lang="zh-CN" altLang="en-US" sz="2000" b="1" dirty="0">
                <a:solidFill>
                  <a:schemeClr val="tx1"/>
                </a:solidFill>
              </a:rPr>
              <a:t>位</a:t>
            </a:r>
            <a:endParaRPr lang="en-US" altLang="zh-CN" sz="2000" b="1" dirty="0">
              <a:solidFill>
                <a:schemeClr val="tx1"/>
              </a:solidFill>
            </a:endParaRPr>
          </a:p>
          <a:p>
            <a:pPr marL="727075" lvl="1" indent="-269875" eaLnBrk="0" hangingPunct="0">
              <a:buClr>
                <a:srgbClr val="FF0000"/>
              </a:buClr>
              <a:buFont typeface="Wingdings" panose="05000000000000000000" pitchFamily="2" charset="2"/>
              <a:buChar char="Ø"/>
            </a:pPr>
            <a:r>
              <a:rPr lang="en-US" altLang="zh-CN" sz="2000" b="1" dirty="0">
                <a:solidFill>
                  <a:schemeClr val="tx1"/>
                </a:solidFill>
              </a:rPr>
              <a:t>Cache</a:t>
            </a:r>
            <a:r>
              <a:rPr lang="zh-CN" altLang="en-US" sz="2000" b="1" dirty="0">
                <a:solidFill>
                  <a:schemeClr val="tx1"/>
                </a:solidFill>
              </a:rPr>
              <a:t>实际总容量：</a:t>
            </a:r>
            <a:r>
              <a:rPr lang="en-US" altLang="zh-CN" sz="2000" b="1" dirty="0">
                <a:solidFill>
                  <a:schemeClr val="tx1"/>
                </a:solidFill>
              </a:rPr>
              <a:t>2</a:t>
            </a:r>
            <a:r>
              <a:rPr lang="en-US" altLang="zh-CN" sz="2000" b="1" baseline="30000" dirty="0">
                <a:solidFill>
                  <a:schemeClr val="tx1"/>
                </a:solidFill>
              </a:rPr>
              <a:t>10 </a:t>
            </a:r>
            <a:r>
              <a:rPr lang="en-US" altLang="zh-CN" sz="2000" b="1" dirty="0">
                <a:solidFill>
                  <a:schemeClr val="tx1"/>
                </a:solidFill>
              </a:rPr>
              <a:t>× (128+18+1) = 147K</a:t>
            </a:r>
            <a:r>
              <a:rPr lang="zh-CN" altLang="en-US" sz="2000" b="1" dirty="0">
                <a:solidFill>
                  <a:schemeClr val="tx1"/>
                </a:solidFill>
              </a:rPr>
              <a:t>位 ≈ </a:t>
            </a:r>
            <a:r>
              <a:rPr lang="en-US" altLang="zh-CN" sz="2000" b="1" dirty="0" smtClean="0">
                <a:solidFill>
                  <a:schemeClr val="tx1"/>
                </a:solidFill>
              </a:rPr>
              <a:t>18.4KB</a:t>
            </a:r>
            <a:endParaRPr lang="zh-CN" altLang="en-US" sz="2000" b="1" dirty="0">
              <a:solidFill>
                <a:schemeClr val="tx1"/>
              </a:solidFill>
            </a:endParaRPr>
          </a:p>
        </p:txBody>
      </p:sp>
      <p:sp>
        <p:nvSpPr>
          <p:cNvPr id="2" name="矩形 1"/>
          <p:cNvSpPr/>
          <p:nvPr/>
        </p:nvSpPr>
        <p:spPr bwMode="auto">
          <a:xfrm>
            <a:off x="2195736" y="2060848"/>
            <a:ext cx="432048" cy="151216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dirty="0" smtClean="0">
              <a:ln>
                <a:noFill/>
              </a:ln>
              <a:solidFill>
                <a:schemeClr val="accent1"/>
              </a:solidFill>
              <a:effectLst/>
              <a:latin typeface="Arial" panose="020B0604020202020204" pitchFamily="34" charset="0"/>
            </a:endParaRPr>
          </a:p>
        </p:txBody>
      </p:sp>
      <p:sp>
        <p:nvSpPr>
          <p:cNvPr id="3" name="矩形 2"/>
          <p:cNvSpPr/>
          <p:nvPr/>
        </p:nvSpPr>
        <p:spPr bwMode="auto">
          <a:xfrm>
            <a:off x="2699792" y="2060848"/>
            <a:ext cx="1080120" cy="151216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accent1"/>
              </a:solidFill>
              <a:effectLst/>
              <a:latin typeface="Arial" panose="020B0604020202020204" pitchFamily="34" charset="0"/>
            </a:endParaRPr>
          </a:p>
        </p:txBody>
      </p:sp>
      <p:sp>
        <p:nvSpPr>
          <p:cNvPr id="4" name="矩形 3"/>
          <p:cNvSpPr/>
          <p:nvPr/>
        </p:nvSpPr>
        <p:spPr bwMode="auto">
          <a:xfrm>
            <a:off x="3851920" y="2060848"/>
            <a:ext cx="3312368" cy="151216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accent1"/>
              </a:solidFill>
              <a:effectLst/>
              <a:latin typeface="Arial" panose="020B0604020202020204" pitchFamily="34" charset="0"/>
            </a:endParaRPr>
          </a:p>
        </p:txBody>
      </p:sp>
      <p:sp>
        <p:nvSpPr>
          <p:cNvPr id="5" name="TextBox 4"/>
          <p:cNvSpPr txBox="1"/>
          <p:nvPr/>
        </p:nvSpPr>
        <p:spPr>
          <a:xfrm>
            <a:off x="4659411" y="2564904"/>
            <a:ext cx="1697385" cy="461665"/>
          </a:xfrm>
          <a:prstGeom prst="rect">
            <a:avLst/>
          </a:prstGeom>
          <a:noFill/>
        </p:spPr>
        <p:txBody>
          <a:bodyPr wrap="square" rtlCol="0">
            <a:spAutoFit/>
          </a:bodyPr>
          <a:lstStyle/>
          <a:p>
            <a:pPr algn="ctr"/>
            <a:r>
              <a:rPr lang="en-US" altLang="zh-CN" dirty="0" smtClean="0"/>
              <a:t>Data</a:t>
            </a:r>
            <a:endParaRPr lang="zh-CN" altLang="en-US" dirty="0"/>
          </a:p>
        </p:txBody>
      </p:sp>
      <p:sp>
        <p:nvSpPr>
          <p:cNvPr id="9" name="TextBox 8"/>
          <p:cNvSpPr txBox="1"/>
          <p:nvPr/>
        </p:nvSpPr>
        <p:spPr>
          <a:xfrm>
            <a:off x="2699791" y="2564904"/>
            <a:ext cx="1080121" cy="461665"/>
          </a:xfrm>
          <a:prstGeom prst="rect">
            <a:avLst/>
          </a:prstGeom>
          <a:noFill/>
        </p:spPr>
        <p:txBody>
          <a:bodyPr wrap="square" rtlCol="0">
            <a:spAutoFit/>
          </a:bodyPr>
          <a:lstStyle/>
          <a:p>
            <a:pPr algn="ctr"/>
            <a:r>
              <a:rPr lang="en-US" altLang="zh-CN" dirty="0" smtClean="0"/>
              <a:t>Tag</a:t>
            </a:r>
            <a:endParaRPr lang="zh-CN" altLang="en-US" dirty="0"/>
          </a:p>
        </p:txBody>
      </p:sp>
      <p:sp>
        <p:nvSpPr>
          <p:cNvPr id="10" name="TextBox 9"/>
          <p:cNvSpPr txBox="1"/>
          <p:nvPr/>
        </p:nvSpPr>
        <p:spPr>
          <a:xfrm>
            <a:off x="2195737" y="2564904"/>
            <a:ext cx="432048" cy="461665"/>
          </a:xfrm>
          <a:prstGeom prst="rect">
            <a:avLst/>
          </a:prstGeom>
          <a:noFill/>
        </p:spPr>
        <p:txBody>
          <a:bodyPr wrap="square" rtlCol="0">
            <a:spAutoFit/>
          </a:bodyPr>
          <a:lstStyle/>
          <a:p>
            <a:pPr algn="ctr"/>
            <a:r>
              <a:rPr lang="en-US" altLang="zh-CN" dirty="0"/>
              <a:t>V</a:t>
            </a:r>
            <a:endParaRPr lang="zh-CN" altLang="en-US" dirty="0"/>
          </a:p>
        </p:txBody>
      </p:sp>
      <p:sp>
        <p:nvSpPr>
          <p:cNvPr id="6" name="矩形 5"/>
          <p:cNvSpPr/>
          <p:nvPr/>
        </p:nvSpPr>
        <p:spPr>
          <a:xfrm>
            <a:off x="854108" y="2447599"/>
            <a:ext cx="1107996" cy="646331"/>
          </a:xfrm>
          <a:prstGeom prst="rect">
            <a:avLst/>
          </a:prstGeom>
        </p:spPr>
        <p:txBody>
          <a:bodyPr wrap="none">
            <a:spAutoFit/>
          </a:bodyPr>
          <a:lstStyle/>
          <a:p>
            <a:r>
              <a:rPr lang="en-US" altLang="zh-CN" sz="1800" b="1" dirty="0">
                <a:solidFill>
                  <a:schemeClr val="accent2">
                    <a:lumMod val="75000"/>
                  </a:schemeClr>
                </a:solidFill>
              </a:rPr>
              <a:t>Cache</a:t>
            </a:r>
            <a:r>
              <a:rPr lang="zh-CN" altLang="en-US" sz="1800" dirty="0" smtClean="0">
                <a:solidFill>
                  <a:schemeClr val="accent2">
                    <a:lumMod val="75000"/>
                  </a:schemeClr>
                </a:solidFill>
              </a:rPr>
              <a:t>的</a:t>
            </a:r>
            <a:endParaRPr lang="en-US" altLang="zh-CN" sz="1800" dirty="0" smtClean="0">
              <a:solidFill>
                <a:schemeClr val="accent2">
                  <a:lumMod val="75000"/>
                </a:schemeClr>
              </a:solidFill>
            </a:endParaRPr>
          </a:p>
          <a:p>
            <a:r>
              <a:rPr lang="zh-CN" altLang="en-US" sz="1800" dirty="0" smtClean="0">
                <a:solidFill>
                  <a:schemeClr val="accent2">
                    <a:lumMod val="75000"/>
                  </a:schemeClr>
                </a:solidFill>
              </a:rPr>
              <a:t>存储</a:t>
            </a:r>
            <a:r>
              <a:rPr lang="zh-CN" altLang="en-US" sz="1800" dirty="0">
                <a:solidFill>
                  <a:schemeClr val="accent2">
                    <a:lumMod val="75000"/>
                  </a:schemeClr>
                </a:solidFill>
              </a:rPr>
              <a:t>布局</a:t>
            </a:r>
            <a:endParaRPr lang="zh-CN" altLang="en-US" sz="1800"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的容量</a:t>
            </a:r>
            <a:endParaRPr lang="zh-CN" altLang="en-US" dirty="0"/>
          </a:p>
        </p:txBody>
      </p:sp>
      <p:sp>
        <p:nvSpPr>
          <p:cNvPr id="4" name="TextBox 5"/>
          <p:cNvSpPr txBox="1">
            <a:spLocks noChangeArrowheads="1"/>
          </p:cNvSpPr>
          <p:nvPr/>
        </p:nvSpPr>
        <p:spPr bwMode="auto">
          <a:xfrm>
            <a:off x="611560" y="980728"/>
            <a:ext cx="7715250" cy="2308324"/>
          </a:xfrm>
          <a:prstGeom prst="rect">
            <a:avLst/>
          </a:prstGeom>
          <a:noFill/>
          <a:ln w="9525">
            <a:noFill/>
            <a:miter lim="800000"/>
          </a:ln>
        </p:spPr>
        <p:txBody>
          <a:bodyPr>
            <a:spAutoFit/>
          </a:bodyPr>
          <a:lstStyle/>
          <a:p>
            <a:pPr marL="269875" indent="-269875" eaLnBrk="0" hangingPunct="0">
              <a:lnSpc>
                <a:spcPct val="120000"/>
              </a:lnSpc>
              <a:buClr>
                <a:srgbClr val="FF0000"/>
              </a:buClr>
              <a:buFont typeface="Wingdings" panose="05000000000000000000" pitchFamily="2" charset="2"/>
              <a:buChar char="n"/>
            </a:pPr>
            <a:r>
              <a:rPr lang="zh-CN" altLang="en-US" sz="2000" b="1" dirty="0">
                <a:solidFill>
                  <a:schemeClr val="tx1"/>
                </a:solidFill>
              </a:rPr>
              <a:t>例：假设</a:t>
            </a:r>
            <a:r>
              <a:rPr lang="zh-CN" altLang="en-US" sz="2000" b="1" dirty="0" smtClean="0">
                <a:solidFill>
                  <a:schemeClr val="tx1"/>
                </a:solidFill>
              </a:rPr>
              <a:t>一</a:t>
            </a:r>
            <a:r>
              <a:rPr lang="en-US" altLang="zh-CN" sz="2000" b="1" dirty="0" smtClean="0">
                <a:solidFill>
                  <a:schemeClr val="tx1"/>
                </a:solidFill>
              </a:rPr>
              <a:t>4</a:t>
            </a:r>
            <a:r>
              <a:rPr lang="zh-CN" altLang="en-US" sz="2000" b="1" dirty="0" smtClean="0">
                <a:solidFill>
                  <a:schemeClr val="tx1"/>
                </a:solidFill>
              </a:rPr>
              <a:t>路组相联</a:t>
            </a:r>
            <a:r>
              <a:rPr lang="en-US" altLang="zh-CN" sz="2000" b="1" dirty="0" smtClean="0">
                <a:solidFill>
                  <a:schemeClr val="tx1"/>
                </a:solidFill>
              </a:rPr>
              <a:t>Cache</a:t>
            </a:r>
            <a:r>
              <a:rPr lang="zh-CN" altLang="en-US" sz="2000" b="1" dirty="0" smtClean="0">
                <a:solidFill>
                  <a:schemeClr val="tx1"/>
                </a:solidFill>
              </a:rPr>
              <a:t>，数据存储空间大小</a:t>
            </a:r>
            <a:r>
              <a:rPr lang="en-US" altLang="zh-CN" sz="2000" b="1" dirty="0" smtClean="0">
                <a:solidFill>
                  <a:schemeClr val="tx1"/>
                </a:solidFill>
              </a:rPr>
              <a:t>64KB</a:t>
            </a:r>
            <a:r>
              <a:rPr lang="zh-CN" altLang="en-US" sz="2000" b="1" dirty="0" smtClean="0">
                <a:solidFill>
                  <a:schemeClr val="tx1"/>
                </a:solidFill>
              </a:rPr>
              <a:t>，</a:t>
            </a:r>
            <a:r>
              <a:rPr lang="zh-CN" altLang="en-US" sz="2000" b="1" dirty="0">
                <a:solidFill>
                  <a:schemeClr val="tx1"/>
                </a:solidFill>
              </a:rPr>
              <a:t>块大小</a:t>
            </a:r>
            <a:r>
              <a:rPr lang="zh-CN" altLang="en-US" sz="2000" b="1" dirty="0" smtClean="0">
                <a:solidFill>
                  <a:schemeClr val="tx1"/>
                </a:solidFill>
              </a:rPr>
              <a:t>为</a:t>
            </a:r>
            <a:r>
              <a:rPr lang="en-US" altLang="zh-CN" sz="2000" b="1" dirty="0" smtClean="0">
                <a:solidFill>
                  <a:schemeClr val="tx1"/>
                </a:solidFill>
              </a:rPr>
              <a:t>16</a:t>
            </a:r>
            <a:r>
              <a:rPr lang="zh-CN" altLang="en-US" sz="2000" b="1" dirty="0" smtClean="0">
                <a:solidFill>
                  <a:schemeClr val="tx1"/>
                </a:solidFill>
              </a:rPr>
              <a:t>字节，</a:t>
            </a:r>
            <a:r>
              <a:rPr lang="zh-CN" altLang="en-US" sz="2000" b="1" dirty="0">
                <a:solidFill>
                  <a:schemeClr val="tx1"/>
                </a:solidFill>
              </a:rPr>
              <a:t>主存地址</a:t>
            </a:r>
            <a:r>
              <a:rPr lang="en-US" altLang="zh-CN" sz="2000" b="1" dirty="0">
                <a:solidFill>
                  <a:schemeClr val="tx1"/>
                </a:solidFill>
              </a:rPr>
              <a:t>32</a:t>
            </a:r>
            <a:r>
              <a:rPr lang="zh-CN" altLang="en-US" sz="2000" b="1" dirty="0">
                <a:solidFill>
                  <a:schemeClr val="tx1"/>
                </a:solidFill>
              </a:rPr>
              <a:t>位</a:t>
            </a:r>
            <a:r>
              <a:rPr lang="zh-CN" altLang="en-US" sz="2000" b="1" dirty="0" smtClean="0">
                <a:solidFill>
                  <a:schemeClr val="tx1"/>
                </a:solidFill>
              </a:rPr>
              <a:t>，主存一个字包含</a:t>
            </a:r>
            <a:r>
              <a:rPr lang="en-US" altLang="zh-CN" sz="2000" b="1" dirty="0" smtClean="0">
                <a:solidFill>
                  <a:schemeClr val="tx1"/>
                </a:solidFill>
              </a:rPr>
              <a:t>4</a:t>
            </a:r>
            <a:r>
              <a:rPr lang="zh-CN" altLang="en-US" sz="2000" b="1" dirty="0" smtClean="0">
                <a:solidFill>
                  <a:schemeClr val="tx1"/>
                </a:solidFill>
              </a:rPr>
              <a:t>个字节，</a:t>
            </a:r>
            <a:r>
              <a:rPr lang="en-US" altLang="zh-CN" sz="2000" b="1" dirty="0" smtClean="0">
                <a:solidFill>
                  <a:schemeClr val="tx1"/>
                </a:solidFill>
              </a:rPr>
              <a:t>Cache</a:t>
            </a:r>
            <a:r>
              <a:rPr lang="zh-CN" altLang="en-US" sz="2000" b="1" dirty="0" smtClean="0">
                <a:solidFill>
                  <a:schemeClr val="tx1"/>
                </a:solidFill>
              </a:rPr>
              <a:t>采用</a:t>
            </a:r>
            <a:r>
              <a:rPr lang="zh-CN" altLang="en-US" sz="2000" b="1" dirty="0" smtClean="0">
                <a:solidFill>
                  <a:srgbClr val="FF0000"/>
                </a:solidFill>
              </a:rPr>
              <a:t>写回策略</a:t>
            </a:r>
            <a:r>
              <a:rPr lang="zh-CN" altLang="en-US" sz="2000" b="1" dirty="0" smtClean="0">
                <a:solidFill>
                  <a:schemeClr val="tx1"/>
                </a:solidFill>
              </a:rPr>
              <a:t>，每个数据块包括</a:t>
            </a:r>
            <a:r>
              <a:rPr lang="en-US" altLang="zh-CN" sz="2000" b="1" dirty="0" smtClean="0">
                <a:solidFill>
                  <a:schemeClr val="tx1"/>
                </a:solidFill>
              </a:rPr>
              <a:t>1</a:t>
            </a:r>
            <a:r>
              <a:rPr lang="zh-CN" altLang="en-US" sz="2000" b="1" dirty="0" smtClean="0">
                <a:solidFill>
                  <a:schemeClr val="tx1"/>
                </a:solidFill>
              </a:rPr>
              <a:t>位有效位，</a:t>
            </a:r>
            <a:r>
              <a:rPr lang="en-US" altLang="zh-CN" sz="2000" b="1" dirty="0" smtClean="0">
                <a:solidFill>
                  <a:schemeClr val="tx1"/>
                </a:solidFill>
              </a:rPr>
              <a:t>Cache</a:t>
            </a:r>
            <a:r>
              <a:rPr lang="zh-CN" altLang="en-US" sz="2000" b="1" dirty="0" smtClean="0">
                <a:solidFill>
                  <a:schemeClr val="tx1"/>
                </a:solidFill>
              </a:rPr>
              <a:t>每个字用</a:t>
            </a:r>
            <a:r>
              <a:rPr lang="en-US" altLang="zh-CN" sz="2000" b="1" dirty="0" smtClean="0">
                <a:solidFill>
                  <a:schemeClr val="tx1"/>
                </a:solidFill>
              </a:rPr>
              <a:t>1</a:t>
            </a:r>
            <a:r>
              <a:rPr lang="zh-CN" altLang="en-US" sz="2000" b="1" dirty="0" smtClean="0">
                <a:solidFill>
                  <a:schemeClr val="tx1"/>
                </a:solidFill>
              </a:rPr>
              <a:t>位脏位来表示是否被修改。</a:t>
            </a:r>
            <a:endParaRPr lang="en-US" altLang="zh-CN" sz="2000" b="1" dirty="0" smtClean="0">
              <a:solidFill>
                <a:schemeClr val="tx1"/>
              </a:solidFill>
            </a:endParaRPr>
          </a:p>
          <a:p>
            <a:pPr marL="914400" lvl="1" indent="-457200" eaLnBrk="0" hangingPunct="0">
              <a:lnSpc>
                <a:spcPct val="120000"/>
              </a:lnSpc>
              <a:buClr>
                <a:srgbClr val="FF0000"/>
              </a:buClr>
              <a:buFont typeface="+mj-lt"/>
              <a:buAutoNum type="arabicPeriod"/>
            </a:pPr>
            <a:r>
              <a:rPr lang="zh-CN" altLang="en-US" sz="2000" b="1" dirty="0">
                <a:solidFill>
                  <a:schemeClr val="tx1"/>
                </a:solidFill>
              </a:rPr>
              <a:t> </a:t>
            </a:r>
            <a:r>
              <a:rPr lang="en-US" altLang="zh-CN" sz="2000" b="1" dirty="0">
                <a:solidFill>
                  <a:schemeClr val="tx1"/>
                </a:solidFill>
              </a:rPr>
              <a:t>CPU </a:t>
            </a:r>
            <a:r>
              <a:rPr lang="zh-CN" altLang="en-US" sz="2000" b="1" dirty="0">
                <a:solidFill>
                  <a:schemeClr val="tx1"/>
                </a:solidFill>
              </a:rPr>
              <a:t>如何解释主存地址（主存地址格式</a:t>
            </a:r>
            <a:r>
              <a:rPr lang="zh-CN" altLang="en-US" sz="2000" b="1" dirty="0" smtClean="0">
                <a:solidFill>
                  <a:schemeClr val="tx1"/>
                </a:solidFill>
              </a:rPr>
              <a:t>）？</a:t>
            </a:r>
            <a:endParaRPr lang="en-US" altLang="zh-CN" sz="2000" b="1" dirty="0" smtClean="0">
              <a:solidFill>
                <a:schemeClr val="tx1"/>
              </a:solidFill>
            </a:endParaRPr>
          </a:p>
          <a:p>
            <a:pPr marL="914400" lvl="1" indent="-457200" eaLnBrk="0" hangingPunct="0">
              <a:lnSpc>
                <a:spcPct val="120000"/>
              </a:lnSpc>
              <a:buClr>
                <a:srgbClr val="FF0000"/>
              </a:buClr>
              <a:buFont typeface="+mj-lt"/>
              <a:buAutoNum type="arabicPeriod"/>
            </a:pPr>
            <a:r>
              <a:rPr lang="zh-CN" altLang="en-US" sz="2000" b="1" dirty="0" smtClean="0">
                <a:solidFill>
                  <a:schemeClr val="tx1"/>
                </a:solidFill>
              </a:rPr>
              <a:t>计算实现该</a:t>
            </a:r>
            <a:r>
              <a:rPr lang="en-US" altLang="zh-CN" sz="2000" b="1" dirty="0" smtClean="0">
                <a:solidFill>
                  <a:schemeClr val="tx1"/>
                </a:solidFill>
              </a:rPr>
              <a:t>Cache</a:t>
            </a:r>
            <a:r>
              <a:rPr lang="zh-CN" altLang="en-US" sz="2000" b="1" dirty="0" smtClean="0">
                <a:solidFill>
                  <a:schemeClr val="tx1"/>
                </a:solidFill>
              </a:rPr>
              <a:t>所需总存储容量？</a:t>
            </a:r>
            <a:endParaRPr lang="zh-CN" altLang="en-US" sz="2000" b="1" dirty="0">
              <a:solidFill>
                <a:schemeClr val="tx1"/>
              </a:solidFill>
            </a:endParaRPr>
          </a:p>
        </p:txBody>
      </p:sp>
      <p:sp>
        <p:nvSpPr>
          <p:cNvPr id="6" name="TextBox 5"/>
          <p:cNvSpPr txBox="1">
            <a:spLocks noChangeArrowheads="1"/>
          </p:cNvSpPr>
          <p:nvPr/>
        </p:nvSpPr>
        <p:spPr bwMode="auto">
          <a:xfrm>
            <a:off x="611560" y="3253040"/>
            <a:ext cx="7715250" cy="3416320"/>
          </a:xfrm>
          <a:prstGeom prst="rect">
            <a:avLst/>
          </a:prstGeom>
          <a:noFill/>
          <a:ln w="9525">
            <a:noFill/>
            <a:miter lim="800000"/>
          </a:ln>
        </p:spPr>
        <p:txBody>
          <a:bodyPr wrap="square">
            <a:spAutoFit/>
          </a:bodyPr>
          <a:lstStyle/>
          <a:p>
            <a:pPr marL="269875" indent="-269875" eaLnBrk="0" hangingPunct="0">
              <a:lnSpc>
                <a:spcPct val="120000"/>
              </a:lnSpc>
              <a:buClr>
                <a:srgbClr val="FF0000"/>
              </a:buClr>
              <a:buFont typeface="Wingdings" panose="05000000000000000000" pitchFamily="2" charset="2"/>
              <a:buChar char="n"/>
            </a:pPr>
            <a:r>
              <a:rPr lang="zh-CN" altLang="en-US" sz="2000" b="1" dirty="0" smtClean="0">
                <a:solidFill>
                  <a:schemeClr val="tx1"/>
                </a:solidFill>
              </a:rPr>
              <a:t>解答</a:t>
            </a:r>
            <a:endParaRPr lang="en-US" altLang="zh-CN" sz="2000" b="1" dirty="0" smtClean="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en-US" altLang="zh-CN" sz="2000" b="1" dirty="0" smtClean="0">
                <a:solidFill>
                  <a:schemeClr val="tx1"/>
                </a:solidFill>
              </a:rPr>
              <a:t>Cache</a:t>
            </a:r>
            <a:r>
              <a:rPr lang="zh-CN" altLang="en-US" sz="2000" b="1" dirty="0">
                <a:solidFill>
                  <a:schemeClr val="tx1"/>
                </a:solidFill>
              </a:rPr>
              <a:t>每数据块大小</a:t>
            </a:r>
            <a:r>
              <a:rPr lang="zh-CN" altLang="en-US" sz="2000" b="1" dirty="0" smtClean="0">
                <a:solidFill>
                  <a:schemeClr val="tx1"/>
                </a:solidFill>
              </a:rPr>
              <a:t>：</a:t>
            </a:r>
            <a:r>
              <a:rPr lang="en-US" altLang="zh-CN" sz="2000" b="1" dirty="0" smtClean="0">
                <a:solidFill>
                  <a:schemeClr val="tx1"/>
                </a:solidFill>
              </a:rPr>
              <a:t>16×8 </a:t>
            </a:r>
            <a:r>
              <a:rPr lang="en-US" altLang="zh-CN" sz="2000" b="1" dirty="0">
                <a:solidFill>
                  <a:schemeClr val="tx1"/>
                </a:solidFill>
              </a:rPr>
              <a:t>= 128 </a:t>
            </a:r>
            <a:r>
              <a:rPr lang="en-US" altLang="zh-CN" sz="2000" b="1" dirty="0" smtClean="0">
                <a:solidFill>
                  <a:schemeClr val="tx1"/>
                </a:solidFill>
              </a:rPr>
              <a:t>bits = 2</a:t>
            </a:r>
            <a:r>
              <a:rPr lang="en-US" altLang="zh-CN" sz="2000" b="1" baseline="30000" dirty="0" smtClean="0">
                <a:solidFill>
                  <a:schemeClr val="tx1"/>
                </a:solidFill>
              </a:rPr>
              <a:t>4 </a:t>
            </a:r>
            <a:r>
              <a:rPr lang="en-US" altLang="zh-CN" sz="2000" b="1" dirty="0" smtClean="0">
                <a:solidFill>
                  <a:schemeClr val="tx1"/>
                </a:solidFill>
              </a:rPr>
              <a:t>Bytes;</a:t>
            </a:r>
            <a:endParaRPr lang="en-US" altLang="zh-CN" sz="2000" b="1" dirty="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en-US" altLang="zh-CN" sz="2000" b="1" dirty="0">
                <a:solidFill>
                  <a:schemeClr val="tx1"/>
                </a:solidFill>
              </a:rPr>
              <a:t>Cache</a:t>
            </a:r>
            <a:r>
              <a:rPr lang="zh-CN" altLang="en-US" sz="2000" b="1" dirty="0">
                <a:solidFill>
                  <a:schemeClr val="tx1"/>
                </a:solidFill>
              </a:rPr>
              <a:t>块数</a:t>
            </a:r>
            <a:r>
              <a:rPr lang="zh-CN" altLang="en-US" sz="2000" b="1" dirty="0" smtClean="0">
                <a:solidFill>
                  <a:schemeClr val="tx1"/>
                </a:solidFill>
              </a:rPr>
              <a:t>：</a:t>
            </a:r>
            <a:r>
              <a:rPr lang="en-US" altLang="zh-CN" sz="2000" b="1" dirty="0" smtClean="0">
                <a:solidFill>
                  <a:schemeClr val="tx1"/>
                </a:solidFill>
              </a:rPr>
              <a:t>64K  </a:t>
            </a:r>
            <a:r>
              <a:rPr lang="en-US" altLang="zh-CN" sz="2000" b="1" dirty="0">
                <a:solidFill>
                  <a:schemeClr val="tx1"/>
                </a:solidFill>
              </a:rPr>
              <a:t>÷  2</a:t>
            </a:r>
            <a:r>
              <a:rPr lang="en-US" altLang="zh-CN" sz="2000" b="1" baseline="30000" dirty="0">
                <a:solidFill>
                  <a:schemeClr val="tx1"/>
                </a:solidFill>
              </a:rPr>
              <a:t>4</a:t>
            </a:r>
            <a:r>
              <a:rPr lang="en-US" altLang="zh-CN" sz="2000" b="1" dirty="0">
                <a:solidFill>
                  <a:schemeClr val="tx1"/>
                </a:solidFill>
              </a:rPr>
              <a:t> = </a:t>
            </a:r>
            <a:r>
              <a:rPr lang="en-US" altLang="zh-CN" sz="2000" b="1" dirty="0" smtClean="0">
                <a:solidFill>
                  <a:schemeClr val="tx1"/>
                </a:solidFill>
              </a:rPr>
              <a:t>2</a:t>
            </a:r>
            <a:r>
              <a:rPr lang="en-US" altLang="zh-CN" sz="2000" b="1" baseline="30000" dirty="0" smtClean="0">
                <a:solidFill>
                  <a:schemeClr val="tx1"/>
                </a:solidFill>
              </a:rPr>
              <a:t>12</a:t>
            </a:r>
            <a:r>
              <a:rPr lang="en-US" altLang="zh-CN" sz="2000" b="1" dirty="0" smtClean="0">
                <a:solidFill>
                  <a:schemeClr val="tx1"/>
                </a:solidFill>
              </a:rPr>
              <a:t> </a:t>
            </a:r>
            <a:r>
              <a:rPr lang="zh-CN" altLang="en-US" sz="2000" b="1" dirty="0">
                <a:solidFill>
                  <a:schemeClr val="tx1"/>
                </a:solidFill>
              </a:rPr>
              <a:t>块</a:t>
            </a:r>
            <a:r>
              <a:rPr lang="zh-CN" altLang="en-US" sz="2000" b="1" dirty="0" smtClean="0">
                <a:solidFill>
                  <a:schemeClr val="tx1"/>
                </a:solidFill>
              </a:rPr>
              <a:t>；</a:t>
            </a:r>
            <a:endParaRPr lang="en-US" altLang="zh-CN" sz="2000" b="1" dirty="0" smtClean="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en-US" altLang="zh-CN" sz="2000" b="1" dirty="0" smtClean="0">
                <a:solidFill>
                  <a:schemeClr val="tx1"/>
                </a:solidFill>
              </a:rPr>
              <a:t>Cache</a:t>
            </a:r>
            <a:r>
              <a:rPr lang="zh-CN" altLang="en-US" sz="2000" b="1" dirty="0" smtClean="0">
                <a:solidFill>
                  <a:schemeClr val="tx1"/>
                </a:solidFill>
              </a:rPr>
              <a:t>组数：</a:t>
            </a:r>
            <a:r>
              <a:rPr lang="en-US" altLang="zh-CN" sz="2000" b="1" dirty="0" smtClean="0">
                <a:solidFill>
                  <a:schemeClr val="tx1"/>
                </a:solidFill>
              </a:rPr>
              <a:t> 2</a:t>
            </a:r>
            <a:r>
              <a:rPr lang="en-US" altLang="zh-CN" sz="2000" b="1" baseline="30000" dirty="0" smtClean="0">
                <a:solidFill>
                  <a:schemeClr val="tx1"/>
                </a:solidFill>
              </a:rPr>
              <a:t>12</a:t>
            </a:r>
            <a:r>
              <a:rPr lang="en-US" altLang="zh-CN" sz="2000" b="1" dirty="0" smtClean="0">
                <a:solidFill>
                  <a:schemeClr val="tx1"/>
                </a:solidFill>
              </a:rPr>
              <a:t> ÷ 4 = 2</a:t>
            </a:r>
            <a:r>
              <a:rPr lang="en-US" altLang="zh-CN" sz="2000" b="1" baseline="30000" dirty="0" smtClean="0">
                <a:solidFill>
                  <a:schemeClr val="tx1"/>
                </a:solidFill>
              </a:rPr>
              <a:t>10</a:t>
            </a:r>
            <a:r>
              <a:rPr lang="en-US" altLang="zh-CN" sz="2000" b="1" dirty="0" smtClean="0">
                <a:solidFill>
                  <a:schemeClr val="tx1"/>
                </a:solidFill>
              </a:rPr>
              <a:t> </a:t>
            </a:r>
            <a:r>
              <a:rPr lang="zh-CN" altLang="en-US" sz="2000" b="1" dirty="0" smtClean="0">
                <a:solidFill>
                  <a:schemeClr val="tx1"/>
                </a:solidFill>
              </a:rPr>
              <a:t>组</a:t>
            </a:r>
            <a:endParaRPr lang="en-US" altLang="zh-CN" sz="2000" b="1" dirty="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en-US" altLang="zh-CN" sz="2000" b="1" dirty="0">
                <a:solidFill>
                  <a:schemeClr val="tx1"/>
                </a:solidFill>
              </a:rPr>
              <a:t>tag</a:t>
            </a:r>
            <a:r>
              <a:rPr lang="zh-CN" altLang="en-US" sz="2000" b="1" dirty="0">
                <a:solidFill>
                  <a:schemeClr val="tx1"/>
                </a:solidFill>
              </a:rPr>
              <a:t>位数：</a:t>
            </a:r>
            <a:r>
              <a:rPr lang="en-US" altLang="zh-CN" sz="2000" b="1" dirty="0">
                <a:solidFill>
                  <a:schemeClr val="tx1"/>
                </a:solidFill>
              </a:rPr>
              <a:t>32 – 10 – 4 = 18 </a:t>
            </a:r>
            <a:r>
              <a:rPr lang="en-US" altLang="zh-CN" sz="2000" b="1" dirty="0" smtClean="0">
                <a:solidFill>
                  <a:schemeClr val="tx1"/>
                </a:solidFill>
              </a:rPr>
              <a:t>bits</a:t>
            </a:r>
            <a:endParaRPr lang="en-US" altLang="zh-CN" sz="2000" b="1" dirty="0" smtClean="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zh-CN" altLang="en-US" sz="2000" b="1" dirty="0" smtClean="0">
                <a:solidFill>
                  <a:schemeClr val="tx1"/>
                </a:solidFill>
              </a:rPr>
              <a:t>每个</a:t>
            </a:r>
            <a:r>
              <a:rPr lang="en-US" altLang="zh-CN" sz="2000" b="1" dirty="0" smtClean="0">
                <a:solidFill>
                  <a:schemeClr val="tx1"/>
                </a:solidFill>
              </a:rPr>
              <a:t>Block</a:t>
            </a:r>
            <a:r>
              <a:rPr lang="zh-CN" altLang="en-US" sz="2000" b="1" dirty="0" smtClean="0">
                <a:solidFill>
                  <a:schemeClr val="tx1"/>
                </a:solidFill>
              </a:rPr>
              <a:t>有效</a:t>
            </a:r>
            <a:r>
              <a:rPr lang="zh-CN" altLang="en-US" sz="2000" b="1" dirty="0">
                <a:solidFill>
                  <a:schemeClr val="tx1"/>
                </a:solidFill>
              </a:rPr>
              <a:t>位：</a:t>
            </a:r>
            <a:r>
              <a:rPr lang="en-US" altLang="zh-CN" sz="2000" b="1" dirty="0">
                <a:solidFill>
                  <a:schemeClr val="tx1"/>
                </a:solidFill>
              </a:rPr>
              <a:t>1</a:t>
            </a:r>
            <a:r>
              <a:rPr lang="zh-CN" altLang="en-US" sz="2000" b="1" dirty="0" smtClean="0">
                <a:solidFill>
                  <a:schemeClr val="tx1"/>
                </a:solidFill>
              </a:rPr>
              <a:t>位</a:t>
            </a:r>
            <a:endParaRPr lang="en-US" altLang="zh-CN" sz="2000" b="1" dirty="0" smtClean="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zh-CN" altLang="en-US" sz="2000" b="1" dirty="0" smtClean="0">
                <a:solidFill>
                  <a:schemeClr val="tx1"/>
                </a:solidFill>
              </a:rPr>
              <a:t>每个</a:t>
            </a:r>
            <a:r>
              <a:rPr lang="en-US" altLang="zh-CN" sz="2000" b="1" dirty="0" smtClean="0">
                <a:solidFill>
                  <a:schemeClr val="tx1"/>
                </a:solidFill>
              </a:rPr>
              <a:t>Block</a:t>
            </a:r>
            <a:r>
              <a:rPr lang="zh-CN" altLang="en-US" sz="2000" b="1" dirty="0" smtClean="0">
                <a:solidFill>
                  <a:schemeClr val="tx1"/>
                </a:solidFill>
              </a:rPr>
              <a:t>脏位：</a:t>
            </a:r>
            <a:r>
              <a:rPr lang="en-US" altLang="zh-CN" sz="2000" b="1" dirty="0" smtClean="0">
                <a:solidFill>
                  <a:schemeClr val="tx1"/>
                </a:solidFill>
              </a:rPr>
              <a:t>4</a:t>
            </a:r>
            <a:r>
              <a:rPr lang="zh-CN" altLang="en-US" sz="2000" b="1" dirty="0" smtClean="0">
                <a:solidFill>
                  <a:schemeClr val="tx1"/>
                </a:solidFill>
              </a:rPr>
              <a:t>位（</a:t>
            </a:r>
            <a:r>
              <a:rPr lang="en-US" altLang="zh-CN" sz="2000" b="1" dirty="0" smtClean="0">
                <a:solidFill>
                  <a:schemeClr val="tx1"/>
                </a:solidFill>
              </a:rPr>
              <a:t>1</a:t>
            </a:r>
            <a:r>
              <a:rPr lang="zh-CN" altLang="en-US" sz="2000" b="1" dirty="0" smtClean="0">
                <a:solidFill>
                  <a:schemeClr val="tx1"/>
                </a:solidFill>
              </a:rPr>
              <a:t>个</a:t>
            </a:r>
            <a:r>
              <a:rPr lang="en-US" altLang="zh-CN" sz="2000" b="1" dirty="0" smtClean="0">
                <a:solidFill>
                  <a:schemeClr val="tx1"/>
                </a:solidFill>
              </a:rPr>
              <a:t>Block</a:t>
            </a:r>
            <a:r>
              <a:rPr lang="zh-CN" altLang="en-US" sz="2000" b="1" dirty="0" smtClean="0">
                <a:solidFill>
                  <a:schemeClr val="tx1"/>
                </a:solidFill>
              </a:rPr>
              <a:t>包含</a:t>
            </a:r>
            <a:r>
              <a:rPr lang="en-US" altLang="zh-CN" sz="2000" b="1" dirty="0" smtClean="0">
                <a:solidFill>
                  <a:schemeClr val="tx1"/>
                </a:solidFill>
              </a:rPr>
              <a:t>4</a:t>
            </a:r>
            <a:r>
              <a:rPr lang="zh-CN" altLang="en-US" sz="2000" b="1" dirty="0" smtClean="0">
                <a:solidFill>
                  <a:schemeClr val="tx1"/>
                </a:solidFill>
              </a:rPr>
              <a:t>个字）</a:t>
            </a:r>
            <a:endParaRPr lang="en-US" altLang="zh-CN" sz="2000" b="1" dirty="0">
              <a:solidFill>
                <a:schemeClr val="tx1"/>
              </a:solidFill>
            </a:endParaRPr>
          </a:p>
          <a:p>
            <a:pPr marL="727075" lvl="1" indent="-269875" eaLnBrk="0" hangingPunct="0">
              <a:lnSpc>
                <a:spcPct val="120000"/>
              </a:lnSpc>
              <a:buClr>
                <a:srgbClr val="FF0000"/>
              </a:buClr>
              <a:buFont typeface="Wingdings" panose="05000000000000000000" pitchFamily="2" charset="2"/>
              <a:buChar char="Ø"/>
            </a:pPr>
            <a:r>
              <a:rPr lang="en-US" altLang="zh-CN" sz="2000" b="1" dirty="0">
                <a:solidFill>
                  <a:schemeClr val="tx1"/>
                </a:solidFill>
              </a:rPr>
              <a:t>Cache</a:t>
            </a:r>
            <a:r>
              <a:rPr lang="zh-CN" altLang="en-US" sz="2000" b="1" dirty="0">
                <a:solidFill>
                  <a:schemeClr val="tx1"/>
                </a:solidFill>
              </a:rPr>
              <a:t>实际总容量：</a:t>
            </a:r>
            <a:r>
              <a:rPr lang="en-US" altLang="zh-CN" sz="2000" b="1" dirty="0" smtClean="0">
                <a:solidFill>
                  <a:schemeClr val="tx1"/>
                </a:solidFill>
              </a:rPr>
              <a:t>2</a:t>
            </a:r>
            <a:r>
              <a:rPr lang="en-US" altLang="zh-CN" sz="2000" b="1" baseline="30000" dirty="0" smtClean="0">
                <a:solidFill>
                  <a:schemeClr val="tx1"/>
                </a:solidFill>
              </a:rPr>
              <a:t>12 </a:t>
            </a:r>
            <a:r>
              <a:rPr lang="en-US" altLang="zh-CN" sz="2000" b="1" dirty="0">
                <a:solidFill>
                  <a:schemeClr val="tx1"/>
                </a:solidFill>
              </a:rPr>
              <a:t>× (</a:t>
            </a:r>
            <a:r>
              <a:rPr lang="en-US" altLang="zh-CN" sz="2000" b="1" dirty="0" smtClean="0">
                <a:solidFill>
                  <a:schemeClr val="tx1"/>
                </a:solidFill>
              </a:rPr>
              <a:t>128+18+1+4) </a:t>
            </a:r>
            <a:r>
              <a:rPr lang="en-US" altLang="zh-CN" sz="2000" b="1" dirty="0">
                <a:solidFill>
                  <a:schemeClr val="tx1"/>
                </a:solidFill>
              </a:rPr>
              <a:t>= </a:t>
            </a:r>
            <a:r>
              <a:rPr lang="en-US" altLang="zh-CN" sz="2000" b="1" dirty="0" smtClean="0">
                <a:solidFill>
                  <a:schemeClr val="tx1"/>
                </a:solidFill>
              </a:rPr>
              <a:t>618496</a:t>
            </a:r>
            <a:r>
              <a:rPr lang="zh-CN" altLang="en-US" sz="2000" b="1" dirty="0" smtClean="0">
                <a:solidFill>
                  <a:schemeClr val="tx1"/>
                </a:solidFill>
              </a:rPr>
              <a:t>位 ≈ </a:t>
            </a:r>
            <a:r>
              <a:rPr lang="en-US" altLang="zh-CN" sz="2000" b="1" dirty="0" smtClean="0">
                <a:solidFill>
                  <a:schemeClr val="tx1"/>
                </a:solidFill>
              </a:rPr>
              <a:t>75.5KB</a:t>
            </a:r>
            <a:endParaRPr lang="zh-CN" altLang="en-US" sz="2000" b="1" dirty="0">
              <a:solidFill>
                <a:schemeClr val="tx1"/>
              </a:solidFill>
            </a:endParaRPr>
          </a:p>
        </p:txBody>
      </p:sp>
      <p:graphicFrame>
        <p:nvGraphicFramePr>
          <p:cNvPr id="5" name="表格 4"/>
          <p:cNvGraphicFramePr>
            <a:graphicFrameLocks noGrp="1"/>
          </p:cNvGraphicFramePr>
          <p:nvPr>
            <p:custDataLst>
              <p:tags r:id="rId1"/>
            </p:custDataLst>
          </p:nvPr>
        </p:nvGraphicFramePr>
        <p:xfrm>
          <a:off x="5220072" y="4592255"/>
          <a:ext cx="3672408" cy="731520"/>
        </p:xfrm>
        <a:graphic>
          <a:graphicData uri="http://schemas.openxmlformats.org/drawingml/2006/table">
            <a:tbl>
              <a:tblPr firstRow="1" bandRow="1">
                <a:tableStyleId>{5C22544A-7EE6-4342-B048-85BDC9FD1C3A}</a:tableStyleId>
              </a:tblPr>
              <a:tblGrid>
                <a:gridCol w="1224136"/>
                <a:gridCol w="1224136"/>
                <a:gridCol w="1224136"/>
              </a:tblGrid>
              <a:tr h="354477">
                <a:tc>
                  <a:txBody>
                    <a:bodyPr/>
                    <a:lstStyle/>
                    <a:p>
                      <a:pPr algn="ctr"/>
                      <a:r>
                        <a:rPr lang="en-US" altLang="zh-CN" dirty="0" smtClean="0"/>
                        <a:t>Tag</a:t>
                      </a:r>
                      <a:r>
                        <a:rPr lang="zh-CN" altLang="en-US" dirty="0" smtClean="0"/>
                        <a:t>位</a:t>
                      </a:r>
                      <a:endParaRPr lang="zh-CN" altLang="en-US" dirty="0"/>
                    </a:p>
                  </a:txBody>
                  <a:tcPr/>
                </a:tc>
                <a:tc>
                  <a:txBody>
                    <a:bodyPr/>
                    <a:lstStyle/>
                    <a:p>
                      <a:pPr algn="ctr"/>
                      <a:r>
                        <a:rPr lang="zh-CN" altLang="en-US" dirty="0" smtClean="0"/>
                        <a:t>组位</a:t>
                      </a:r>
                      <a:endParaRPr lang="zh-CN" altLang="en-US" dirty="0"/>
                    </a:p>
                  </a:txBody>
                  <a:tcPr/>
                </a:tc>
                <a:tc>
                  <a:txBody>
                    <a:bodyPr/>
                    <a:lstStyle/>
                    <a:p>
                      <a:pPr algn="ctr"/>
                      <a:r>
                        <a:rPr lang="en-US" altLang="zh-CN" dirty="0" smtClean="0"/>
                        <a:t>offset</a:t>
                      </a:r>
                      <a:endParaRPr lang="zh-CN" altLang="en-US" dirty="0"/>
                    </a:p>
                  </a:txBody>
                  <a:tcPr/>
                </a:tc>
              </a:tr>
              <a:tr h="354477">
                <a:tc>
                  <a:txBody>
                    <a:bodyPr/>
                    <a:lstStyle/>
                    <a:p>
                      <a:pPr algn="ctr"/>
                      <a:r>
                        <a:rPr lang="en-US" altLang="zh-CN" dirty="0" smtClean="0"/>
                        <a:t>18</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4</a:t>
                      </a:r>
                      <a:endParaRPr lang="zh-CN" altLang="en-US" dirty="0"/>
                    </a:p>
                  </a:txBody>
                  <a:tcPr/>
                </a:tc>
              </a:tr>
            </a:tbl>
          </a:graphicData>
        </a:graphic>
      </p:graphicFrame>
      <p:sp>
        <p:nvSpPr>
          <p:cNvPr id="7" name="TextBox 6"/>
          <p:cNvSpPr txBox="1"/>
          <p:nvPr/>
        </p:nvSpPr>
        <p:spPr>
          <a:xfrm>
            <a:off x="5796136" y="4221088"/>
            <a:ext cx="2530674" cy="461665"/>
          </a:xfrm>
          <a:prstGeom prst="rect">
            <a:avLst/>
          </a:prstGeom>
          <a:noFill/>
        </p:spPr>
        <p:txBody>
          <a:bodyPr wrap="square" rtlCol="0">
            <a:spAutoFit/>
          </a:bodyPr>
          <a:lstStyle/>
          <a:p>
            <a:r>
              <a:rPr lang="zh-CN" altLang="en-US" b="1" dirty="0" smtClean="0">
                <a:solidFill>
                  <a:schemeClr val="tx1"/>
                </a:solidFill>
              </a:rPr>
              <a:t>主存地址格式</a:t>
            </a:r>
            <a:endParaRPr lang="zh-CN" alt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11188" y="404813"/>
            <a:ext cx="7913687" cy="373062"/>
          </a:xfrm>
        </p:spPr>
        <p:txBody>
          <a:bodyPr/>
          <a:lstStyle/>
          <a:p>
            <a:r>
              <a:rPr lang="en-US" altLang="zh-CN" smtClean="0"/>
              <a:t>Cache</a:t>
            </a:r>
            <a:r>
              <a:rPr lang="zh-CN" altLang="en-US" smtClean="0"/>
              <a:t>的性能计算</a:t>
            </a:r>
            <a:endParaRPr lang="zh-CN" altLang="en-US" smtClean="0"/>
          </a:p>
        </p:txBody>
      </p:sp>
      <p:sp>
        <p:nvSpPr>
          <p:cNvPr id="299015" name="Text Box 7"/>
          <p:cNvSpPr txBox="1">
            <a:spLocks noChangeArrowheads="1"/>
          </p:cNvSpPr>
          <p:nvPr/>
        </p:nvSpPr>
        <p:spPr bwMode="auto">
          <a:xfrm>
            <a:off x="357188" y="1000125"/>
            <a:ext cx="5857875" cy="4524375"/>
          </a:xfrm>
          <a:prstGeom prst="rect">
            <a:avLst/>
          </a:prstGeom>
          <a:noFill/>
          <a:ln w="12700">
            <a:noFill/>
            <a:miter lim="800000"/>
          </a:ln>
        </p:spPr>
        <p:txBody>
          <a:bodyPr>
            <a:spAutoFit/>
          </a:bodyPr>
          <a:lstStyle/>
          <a:p>
            <a:pPr eaLnBrk="0" hangingPunct="0">
              <a:lnSpc>
                <a:spcPct val="120000"/>
              </a:lnSpc>
              <a:buClr>
                <a:schemeClr val="accent1"/>
              </a:buClr>
              <a:buFont typeface="Wingdings" panose="05000000000000000000" pitchFamily="2" charset="2"/>
              <a:buChar char="n"/>
            </a:pPr>
            <a:r>
              <a:rPr lang="zh-CN" altLang="en-US" b="1">
                <a:solidFill>
                  <a:schemeClr val="tx1"/>
                </a:solidFill>
                <a:cs typeface="Times New Roman" panose="02020603050405020304" pitchFamily="18" charset="0"/>
              </a:rPr>
              <a:t>存储访问时间</a:t>
            </a:r>
            <a:endParaRPr lang="en-US" altLang="zh-CN" b="1">
              <a:solidFill>
                <a:schemeClr val="tx1"/>
              </a:solidFill>
              <a:cs typeface="Times New Roman" panose="02020603050405020304" pitchFamily="18" charset="0"/>
            </a:endParaRPr>
          </a:p>
          <a:p>
            <a:pPr lvl="1" eaLnBrk="0" hangingPunct="0">
              <a:lnSpc>
                <a:spcPct val="120000"/>
              </a:lnSpc>
              <a:buClr>
                <a:schemeClr val="accent1"/>
              </a:buClr>
            </a:pPr>
            <a:r>
              <a:rPr lang="zh-CN" altLang="en-US" sz="2000" b="1">
                <a:solidFill>
                  <a:schemeClr val="tx1"/>
                </a:solidFill>
                <a:cs typeface="Times New Roman" panose="02020603050405020304" pitchFamily="18" charset="0"/>
              </a:rPr>
              <a:t>若：</a:t>
            </a:r>
            <a:r>
              <a:rPr lang="en-US" altLang="zh-CN" sz="2000" b="1" i="1">
                <a:solidFill>
                  <a:schemeClr val="tx1"/>
                </a:solidFill>
                <a:cs typeface="Times New Roman" panose="02020603050405020304" pitchFamily="18" charset="0"/>
              </a:rPr>
              <a:t>T</a:t>
            </a:r>
            <a:r>
              <a:rPr lang="en-US" altLang="zh-CN" sz="2000" b="1" i="1" baseline="-25000">
                <a:solidFill>
                  <a:schemeClr val="tx1"/>
                </a:solidFill>
                <a:cs typeface="Times New Roman" panose="02020603050405020304" pitchFamily="18" charset="0"/>
              </a:rPr>
              <a:t>m</a:t>
            </a:r>
            <a:r>
              <a:rPr lang="zh-CN" altLang="en-US" sz="2000" b="1">
                <a:solidFill>
                  <a:schemeClr val="tx1"/>
                </a:solidFill>
                <a:cs typeface="Times New Roman" panose="02020603050405020304" pitchFamily="18" charset="0"/>
              </a:rPr>
              <a:t>为主存储器的访问周期；</a:t>
            </a:r>
            <a:endParaRPr lang="en-US" altLang="zh-CN" sz="2000" b="1">
              <a:solidFill>
                <a:schemeClr val="tx1"/>
              </a:solidFill>
              <a:cs typeface="Times New Roman" panose="02020603050405020304" pitchFamily="18" charset="0"/>
            </a:endParaRPr>
          </a:p>
          <a:p>
            <a:pPr lvl="1" eaLnBrk="0" hangingPunct="0">
              <a:lnSpc>
                <a:spcPct val="120000"/>
              </a:lnSpc>
              <a:buClr>
                <a:schemeClr val="accent1"/>
              </a:buClr>
            </a:pPr>
            <a:r>
              <a:rPr lang="en-US" altLang="zh-CN" sz="2000" b="1">
                <a:solidFill>
                  <a:schemeClr val="tx1"/>
                </a:solidFill>
                <a:cs typeface="Times New Roman" panose="02020603050405020304" pitchFamily="18" charset="0"/>
              </a:rPr>
              <a:t>        </a:t>
            </a:r>
            <a:r>
              <a:rPr lang="en-US" altLang="zh-CN" sz="2000" b="1" i="1">
                <a:solidFill>
                  <a:schemeClr val="tx1"/>
                </a:solidFill>
                <a:cs typeface="Times New Roman" panose="02020603050405020304" pitchFamily="18" charset="0"/>
              </a:rPr>
              <a:t>T</a:t>
            </a:r>
            <a:r>
              <a:rPr lang="en-US" altLang="zh-CN" sz="2000" b="1" i="1" baseline="-25000">
                <a:solidFill>
                  <a:schemeClr val="tx1"/>
                </a:solidFill>
                <a:cs typeface="Times New Roman" panose="02020603050405020304" pitchFamily="18" charset="0"/>
              </a:rPr>
              <a:t>c</a:t>
            </a:r>
            <a:r>
              <a:rPr lang="zh-CN" altLang="en-US" sz="2000" b="1">
                <a:solidFill>
                  <a:schemeClr val="tx1"/>
                </a:solidFill>
                <a:cs typeface="Times New Roman" panose="02020603050405020304" pitchFamily="18" charset="0"/>
              </a:rPr>
              <a:t>为</a:t>
            </a:r>
            <a:r>
              <a:rPr lang="en-US" altLang="zh-CN" sz="2000" b="1">
                <a:solidFill>
                  <a:schemeClr val="tx1"/>
                </a:solidFill>
                <a:cs typeface="Times New Roman" panose="02020603050405020304" pitchFamily="18" charset="0"/>
              </a:rPr>
              <a:t>Cache</a:t>
            </a:r>
            <a:r>
              <a:rPr lang="zh-CN" altLang="en-US" sz="2000" b="1">
                <a:solidFill>
                  <a:schemeClr val="tx1"/>
                </a:solidFill>
                <a:cs typeface="Times New Roman" panose="02020603050405020304" pitchFamily="18" charset="0"/>
              </a:rPr>
              <a:t>的访问周期；</a:t>
            </a:r>
            <a:endParaRPr lang="en-US" altLang="zh-CN" sz="2000" b="1">
              <a:solidFill>
                <a:schemeClr val="tx1"/>
              </a:solidFill>
              <a:cs typeface="Times New Roman" panose="02020603050405020304" pitchFamily="18" charset="0"/>
            </a:endParaRPr>
          </a:p>
          <a:p>
            <a:pPr lvl="1" eaLnBrk="0" hangingPunct="0">
              <a:lnSpc>
                <a:spcPct val="120000"/>
              </a:lnSpc>
              <a:buClr>
                <a:schemeClr val="accent1"/>
              </a:buClr>
            </a:pPr>
            <a:r>
              <a:rPr lang="en-US" altLang="zh-CN" sz="2000" b="1" i="1">
                <a:solidFill>
                  <a:schemeClr val="tx1"/>
                </a:solidFill>
                <a:cs typeface="Times New Roman" panose="02020603050405020304" pitchFamily="18" charset="0"/>
              </a:rPr>
              <a:t>         H</a:t>
            </a:r>
            <a:r>
              <a:rPr lang="zh-CN" altLang="en-US" sz="2000" b="1">
                <a:solidFill>
                  <a:schemeClr val="tx1"/>
                </a:solidFill>
                <a:cs typeface="Times New Roman" panose="02020603050405020304" pitchFamily="18" charset="0"/>
              </a:rPr>
              <a:t>为</a:t>
            </a:r>
            <a:r>
              <a:rPr lang="en-US" altLang="zh-CN" sz="2000" b="1">
                <a:solidFill>
                  <a:schemeClr val="tx1"/>
                </a:solidFill>
                <a:cs typeface="Times New Roman" panose="02020603050405020304" pitchFamily="18" charset="0"/>
              </a:rPr>
              <a:t>Cache</a:t>
            </a:r>
            <a:r>
              <a:rPr lang="zh-CN" altLang="en-US" sz="2000" b="1">
                <a:solidFill>
                  <a:schemeClr val="tx1"/>
                </a:solidFill>
                <a:cs typeface="Times New Roman" panose="02020603050405020304" pitchFamily="18" charset="0"/>
              </a:rPr>
              <a:t>命中率</a:t>
            </a:r>
            <a:endParaRPr lang="en-US" altLang="zh-CN" sz="2000" b="1">
              <a:solidFill>
                <a:schemeClr val="tx1"/>
              </a:solidFill>
              <a:cs typeface="Times New Roman" panose="02020603050405020304" pitchFamily="18" charset="0"/>
            </a:endParaRPr>
          </a:p>
          <a:p>
            <a:pPr lvl="1" eaLnBrk="0" hangingPunct="0">
              <a:lnSpc>
                <a:spcPct val="120000"/>
              </a:lnSpc>
              <a:buClr>
                <a:schemeClr val="accent1"/>
              </a:buClr>
            </a:pPr>
            <a:r>
              <a:rPr lang="zh-CN" altLang="en-US" sz="2000" b="1">
                <a:solidFill>
                  <a:schemeClr val="tx1"/>
                </a:solidFill>
                <a:cs typeface="Times New Roman" panose="02020603050405020304" pitchFamily="18" charset="0"/>
              </a:rPr>
              <a:t>则存储系统的等效访问周期</a:t>
            </a:r>
            <a:r>
              <a:rPr lang="en-US" altLang="zh-CN" sz="2000" b="1">
                <a:solidFill>
                  <a:schemeClr val="tx1"/>
                </a:solidFill>
                <a:cs typeface="Times New Roman" panose="02020603050405020304" pitchFamily="18" charset="0"/>
              </a:rPr>
              <a:t>T</a:t>
            </a:r>
            <a:r>
              <a:rPr lang="zh-CN" altLang="en-US" sz="2000" b="1">
                <a:solidFill>
                  <a:schemeClr val="tx1"/>
                </a:solidFill>
                <a:cs typeface="Times New Roman" panose="02020603050405020304" pitchFamily="18" charset="0"/>
              </a:rPr>
              <a:t>为：</a:t>
            </a:r>
            <a:endParaRPr lang="en-US" altLang="zh-CN" sz="2000" b="1">
              <a:solidFill>
                <a:schemeClr val="tx1"/>
              </a:solidFill>
              <a:cs typeface="Times New Roman" panose="02020603050405020304" pitchFamily="18" charset="0"/>
            </a:endParaRPr>
          </a:p>
          <a:p>
            <a:pPr lvl="1" eaLnBrk="0" hangingPunct="0">
              <a:lnSpc>
                <a:spcPct val="120000"/>
              </a:lnSpc>
              <a:buClr>
                <a:schemeClr val="accent1"/>
              </a:buClr>
            </a:pPr>
            <a:endParaRPr lang="en-US" altLang="zh-CN" sz="2000" b="1">
              <a:solidFill>
                <a:schemeClr val="tx1"/>
              </a:solidFill>
              <a:cs typeface="Times New Roman" panose="02020603050405020304" pitchFamily="18" charset="0"/>
            </a:endParaRPr>
          </a:p>
          <a:p>
            <a:pPr lvl="1" eaLnBrk="0" hangingPunct="0">
              <a:lnSpc>
                <a:spcPct val="120000"/>
              </a:lnSpc>
              <a:buClr>
                <a:schemeClr val="accent1"/>
              </a:buClr>
            </a:pPr>
            <a:endParaRPr lang="en-US" altLang="zh-CN" sz="2000" b="1">
              <a:solidFill>
                <a:schemeClr val="tx1"/>
              </a:solidFill>
              <a:cs typeface="Times New Roman" panose="02020603050405020304" pitchFamily="18" charset="0"/>
            </a:endParaRPr>
          </a:p>
          <a:p>
            <a:pPr eaLnBrk="0" hangingPunct="0">
              <a:lnSpc>
                <a:spcPct val="120000"/>
              </a:lnSpc>
              <a:buClr>
                <a:schemeClr val="accent1"/>
              </a:buClr>
              <a:buFont typeface="Wingdings" panose="05000000000000000000" pitchFamily="2" charset="2"/>
              <a:buChar char="n"/>
            </a:pPr>
            <a:r>
              <a:rPr lang="zh-CN" altLang="en-US" b="1">
                <a:solidFill>
                  <a:schemeClr val="tx1"/>
                </a:solidFill>
                <a:cs typeface="Times New Roman" panose="02020603050405020304" pitchFamily="18" charset="0"/>
              </a:rPr>
              <a:t>加速比</a:t>
            </a:r>
            <a:r>
              <a:rPr lang="en-US" altLang="zh-CN" b="1">
                <a:solidFill>
                  <a:schemeClr val="tx1"/>
                </a:solidFill>
                <a:cs typeface="Times New Roman" panose="02020603050405020304" pitchFamily="18" charset="0"/>
              </a:rPr>
              <a:t>SP</a:t>
            </a:r>
            <a:r>
              <a:rPr lang="zh-CN" altLang="en-US" b="1">
                <a:solidFill>
                  <a:schemeClr val="tx1"/>
                </a:solidFill>
                <a:cs typeface="Times New Roman" panose="02020603050405020304" pitchFamily="18" charset="0"/>
              </a:rPr>
              <a:t>（</a:t>
            </a:r>
            <a:r>
              <a:rPr lang="en-US" altLang="zh-CN" b="1">
                <a:solidFill>
                  <a:schemeClr val="tx1"/>
                </a:solidFill>
                <a:cs typeface="Times New Roman" panose="02020603050405020304" pitchFamily="18" charset="0"/>
              </a:rPr>
              <a:t>Speedup</a:t>
            </a:r>
            <a:r>
              <a:rPr lang="zh-CN" altLang="en-US" b="1">
                <a:solidFill>
                  <a:schemeClr val="tx1"/>
                </a:solidFill>
                <a:cs typeface="Times New Roman" panose="02020603050405020304" pitchFamily="18" charset="0"/>
              </a:rPr>
              <a:t>）</a:t>
            </a:r>
            <a:endParaRPr lang="en-US" altLang="zh-CN" b="1">
              <a:solidFill>
                <a:schemeClr val="tx1"/>
              </a:solidFill>
              <a:cs typeface="Times New Roman" panose="02020603050405020304" pitchFamily="18" charset="0"/>
            </a:endParaRPr>
          </a:p>
          <a:p>
            <a:pPr lvl="1" eaLnBrk="0" hangingPunct="0">
              <a:lnSpc>
                <a:spcPct val="120000"/>
              </a:lnSpc>
              <a:buClr>
                <a:schemeClr val="accent1"/>
              </a:buClr>
            </a:pPr>
            <a:r>
              <a:rPr lang="zh-CN" altLang="en-US" sz="1800" b="1">
                <a:solidFill>
                  <a:schemeClr val="tx1"/>
                </a:solidFill>
                <a:cs typeface="Times New Roman" panose="02020603050405020304" pitchFamily="18" charset="0"/>
              </a:rPr>
              <a:t>存储系统的加速比</a:t>
            </a:r>
            <a:r>
              <a:rPr lang="en-US" altLang="zh-CN" sz="1800" b="1" i="1">
                <a:solidFill>
                  <a:schemeClr val="tx1"/>
                </a:solidFill>
                <a:cs typeface="Times New Roman" panose="02020603050405020304" pitchFamily="18" charset="0"/>
              </a:rPr>
              <a:t>S</a:t>
            </a:r>
            <a:r>
              <a:rPr lang="en-US" altLang="zh-CN" sz="1800" b="1" i="1" baseline="-25000">
                <a:solidFill>
                  <a:schemeClr val="tx1"/>
                </a:solidFill>
                <a:cs typeface="Times New Roman" panose="02020603050405020304" pitchFamily="18" charset="0"/>
              </a:rPr>
              <a:t>p</a:t>
            </a:r>
            <a:r>
              <a:rPr lang="zh-CN" altLang="en-US" sz="1800" b="1">
                <a:solidFill>
                  <a:schemeClr val="tx1"/>
                </a:solidFill>
                <a:cs typeface="Times New Roman" panose="02020603050405020304" pitchFamily="18" charset="0"/>
              </a:rPr>
              <a:t>为：</a:t>
            </a:r>
            <a:endParaRPr lang="en-US" altLang="zh-CN" sz="1800" b="1">
              <a:solidFill>
                <a:schemeClr val="tx1"/>
              </a:solidFill>
              <a:cs typeface="Times New Roman" panose="02020603050405020304" pitchFamily="18" charset="0"/>
            </a:endParaRPr>
          </a:p>
          <a:p>
            <a:pPr lvl="1" eaLnBrk="0" hangingPunct="0">
              <a:lnSpc>
                <a:spcPct val="120000"/>
              </a:lnSpc>
              <a:buClr>
                <a:schemeClr val="accent1"/>
              </a:buClr>
              <a:buFont typeface="Wingdings" panose="05000000000000000000" pitchFamily="2" charset="2"/>
              <a:buChar char="Ø"/>
            </a:pPr>
            <a:endParaRPr lang="en-US" altLang="zh-CN" sz="1800" b="1">
              <a:solidFill>
                <a:schemeClr val="tx1"/>
              </a:solidFill>
              <a:cs typeface="Times New Roman" panose="02020603050405020304" pitchFamily="18" charset="0"/>
            </a:endParaRPr>
          </a:p>
          <a:p>
            <a:pPr lvl="1" eaLnBrk="0" hangingPunct="0">
              <a:lnSpc>
                <a:spcPct val="120000"/>
              </a:lnSpc>
              <a:buClr>
                <a:schemeClr val="accent1"/>
              </a:buClr>
              <a:buFont typeface="Wingdings" panose="05000000000000000000" pitchFamily="2" charset="2"/>
              <a:buChar char="Ø"/>
            </a:pPr>
            <a:endParaRPr lang="en-US" altLang="zh-CN" sz="1800" b="1">
              <a:solidFill>
                <a:schemeClr val="tx1"/>
              </a:solidFill>
              <a:cs typeface="Times New Roman" panose="02020603050405020304" pitchFamily="18" charset="0"/>
            </a:endParaRPr>
          </a:p>
          <a:p>
            <a:pPr lvl="1" eaLnBrk="0" hangingPunct="0">
              <a:lnSpc>
                <a:spcPct val="120000"/>
              </a:lnSpc>
              <a:buClr>
                <a:schemeClr val="accent1"/>
              </a:buClr>
              <a:buFont typeface="Wingdings" panose="05000000000000000000" pitchFamily="2" charset="2"/>
              <a:buChar char="Ø"/>
            </a:pPr>
            <a:endParaRPr lang="en-US" altLang="zh-CN" sz="1800" b="1">
              <a:solidFill>
                <a:schemeClr val="tx1"/>
              </a:solidFill>
              <a:cs typeface="Times New Roman" panose="02020603050405020304" pitchFamily="18" charset="0"/>
            </a:endParaRPr>
          </a:p>
        </p:txBody>
      </p:sp>
      <p:pic>
        <p:nvPicPr>
          <p:cNvPr id="479238" name="Picture 6"/>
          <p:cNvPicPr>
            <a:picLocks noChangeAspect="1" noChangeArrowheads="1"/>
          </p:cNvPicPr>
          <p:nvPr/>
        </p:nvPicPr>
        <p:blipFill>
          <a:blip r:embed="rId1" cstate="print"/>
          <a:srcRect/>
          <a:stretch>
            <a:fillRect/>
          </a:stretch>
        </p:blipFill>
        <p:spPr bwMode="auto">
          <a:xfrm>
            <a:off x="5643563" y="3143250"/>
            <a:ext cx="3113087" cy="2571750"/>
          </a:xfrm>
          <a:prstGeom prst="rect">
            <a:avLst/>
          </a:prstGeom>
          <a:noFill/>
          <a:ln w="9525">
            <a:solidFill>
              <a:srgbClr val="C00000"/>
            </a:solidFill>
            <a:miter lim="800000"/>
            <a:headEnd/>
            <a:tailEnd/>
          </a:ln>
        </p:spPr>
      </p:pic>
      <p:sp>
        <p:nvSpPr>
          <p:cNvPr id="14" name="矩形 13"/>
          <p:cNvSpPr/>
          <p:nvPr/>
        </p:nvSpPr>
        <p:spPr>
          <a:xfrm>
            <a:off x="5857875" y="5857875"/>
            <a:ext cx="2786063" cy="338138"/>
          </a:xfrm>
          <a:prstGeom prst="rect">
            <a:avLst/>
          </a:prstGeom>
        </p:spPr>
        <p:txBody>
          <a:bodyPr>
            <a:spAutoFit/>
          </a:bodyPr>
          <a:lstStyle/>
          <a:p>
            <a:pPr algn="ctr" eaLnBrk="0" hangingPunct="0">
              <a:defRPr/>
            </a:pPr>
            <a:r>
              <a:rPr lang="zh-CN" altLang="en-US" sz="1600" dirty="0">
                <a:solidFill>
                  <a:srgbClr val="0070C0"/>
                </a:solidFill>
                <a:latin typeface="+mj-ea"/>
                <a:ea typeface="+mj-ea"/>
              </a:rPr>
              <a:t>加速比与命中率的关系</a:t>
            </a:r>
            <a:endParaRPr lang="zh-CN" altLang="en-US" sz="1600" dirty="0">
              <a:solidFill>
                <a:srgbClr val="0070C0"/>
              </a:solidFill>
              <a:latin typeface="+mj-ea"/>
              <a:ea typeface="+mj-ea"/>
            </a:endParaRPr>
          </a:p>
        </p:txBody>
      </p:sp>
      <p:graphicFrame>
        <p:nvGraphicFramePr>
          <p:cNvPr id="8" name="Object 1"/>
          <p:cNvGraphicFramePr>
            <a:graphicFrameLocks noChangeAspect="1"/>
          </p:cNvGraphicFramePr>
          <p:nvPr/>
        </p:nvGraphicFramePr>
        <p:xfrm>
          <a:off x="1714500" y="3000375"/>
          <a:ext cx="3281363" cy="500063"/>
        </p:xfrm>
        <a:graphic>
          <a:graphicData uri="http://schemas.openxmlformats.org/presentationml/2006/ole">
            <mc:AlternateContent xmlns:mc="http://schemas.openxmlformats.org/markup-compatibility/2006">
              <mc:Choice xmlns:v="urn:schemas-microsoft-com:vml" Requires="v">
                <p:oleObj spid="_x0000_s16612" name="公式" r:id="rId2" imgW="1498600" imgH="228600" progId="Equation.3">
                  <p:embed/>
                </p:oleObj>
              </mc:Choice>
              <mc:Fallback>
                <p:oleObj name="公式" r:id="rId2" imgW="1498600" imgH="228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000375"/>
                        <a:ext cx="32813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nvGraphicFramePr>
        <p:xfrm>
          <a:off x="428625" y="4572000"/>
          <a:ext cx="4786313" cy="884238"/>
        </p:xfrm>
        <a:graphic>
          <a:graphicData uri="http://schemas.openxmlformats.org/presentationml/2006/ole">
            <mc:AlternateContent xmlns:mc="http://schemas.openxmlformats.org/markup-compatibility/2006">
              <mc:Choice xmlns:v="urn:schemas-microsoft-com:vml" Requires="v">
                <p:oleObj spid="_x0000_s16613" name="公式" r:id="rId4" imgW="3213100" imgH="571500" progId="Equation.3">
                  <p:embed/>
                </p:oleObj>
              </mc:Choice>
              <mc:Fallback>
                <p:oleObj name="公式" r:id="rId4" imgW="3213100" imgH="571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4572000"/>
                        <a:ext cx="478631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5">
                                            <p:txEl>
                                              <p:pRg st="0" end="0"/>
                                            </p:txEl>
                                          </p:spTgt>
                                        </p:tgtEl>
                                        <p:attrNameLst>
                                          <p:attrName>style.visibility</p:attrName>
                                        </p:attrNameLst>
                                      </p:cBhvr>
                                      <p:to>
                                        <p:strVal val="visible"/>
                                      </p:to>
                                    </p:set>
                                    <p:animEffect transition="in" filter="blinds(horizontal)">
                                      <p:cBhvr>
                                        <p:cTn id="7" dur="500"/>
                                        <p:tgtEl>
                                          <p:spTgt spid="2990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9015">
                                            <p:txEl>
                                              <p:pRg st="1" end="1"/>
                                            </p:txEl>
                                          </p:spTgt>
                                        </p:tgtEl>
                                        <p:attrNameLst>
                                          <p:attrName>style.visibility</p:attrName>
                                        </p:attrNameLst>
                                      </p:cBhvr>
                                      <p:to>
                                        <p:strVal val="visible"/>
                                      </p:to>
                                    </p:set>
                                    <p:animEffect transition="in" filter="blinds(horizontal)">
                                      <p:cBhvr>
                                        <p:cTn id="10" dur="500"/>
                                        <p:tgtEl>
                                          <p:spTgt spid="2990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9015">
                                            <p:txEl>
                                              <p:pRg st="2" end="2"/>
                                            </p:txEl>
                                          </p:spTgt>
                                        </p:tgtEl>
                                        <p:attrNameLst>
                                          <p:attrName>style.visibility</p:attrName>
                                        </p:attrNameLst>
                                      </p:cBhvr>
                                      <p:to>
                                        <p:strVal val="visible"/>
                                      </p:to>
                                    </p:set>
                                    <p:animEffect transition="in" filter="blinds(horizontal)">
                                      <p:cBhvr>
                                        <p:cTn id="13" dur="500"/>
                                        <p:tgtEl>
                                          <p:spTgt spid="2990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9015">
                                            <p:txEl>
                                              <p:pRg st="3" end="3"/>
                                            </p:txEl>
                                          </p:spTgt>
                                        </p:tgtEl>
                                        <p:attrNameLst>
                                          <p:attrName>style.visibility</p:attrName>
                                        </p:attrNameLst>
                                      </p:cBhvr>
                                      <p:to>
                                        <p:strVal val="visible"/>
                                      </p:to>
                                    </p:set>
                                    <p:animEffect transition="in" filter="blinds(horizontal)">
                                      <p:cBhvr>
                                        <p:cTn id="16" dur="500"/>
                                        <p:tgtEl>
                                          <p:spTgt spid="2990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9015">
                                            <p:txEl>
                                              <p:pRg st="4" end="4"/>
                                            </p:txEl>
                                          </p:spTgt>
                                        </p:tgtEl>
                                        <p:attrNameLst>
                                          <p:attrName>style.visibility</p:attrName>
                                        </p:attrNameLst>
                                      </p:cBhvr>
                                      <p:to>
                                        <p:strVal val="visible"/>
                                      </p:to>
                                    </p:set>
                                    <p:animEffect transition="in" filter="blinds(horizontal)">
                                      <p:cBhvr>
                                        <p:cTn id="19" dur="500"/>
                                        <p:tgtEl>
                                          <p:spTgt spid="299015">
                                            <p:txEl>
                                              <p:pRg st="4" end="4"/>
                                            </p:txEl>
                                          </p:spTgt>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9015">
                                            <p:txEl>
                                              <p:pRg st="7" end="7"/>
                                            </p:txEl>
                                          </p:spTgt>
                                        </p:tgtEl>
                                        <p:attrNameLst>
                                          <p:attrName>style.visibility</p:attrName>
                                        </p:attrNameLst>
                                      </p:cBhvr>
                                      <p:to>
                                        <p:strVal val="visible"/>
                                      </p:to>
                                    </p:set>
                                    <p:animEffect transition="in" filter="blinds(horizontal)">
                                      <p:cBhvr>
                                        <p:cTn id="28" dur="500"/>
                                        <p:tgtEl>
                                          <p:spTgt spid="299015">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99015">
                                            <p:txEl>
                                              <p:pRg st="8" end="8"/>
                                            </p:txEl>
                                          </p:spTgt>
                                        </p:tgtEl>
                                        <p:attrNameLst>
                                          <p:attrName>style.visibility</p:attrName>
                                        </p:attrNameLst>
                                      </p:cBhvr>
                                      <p:to>
                                        <p:strVal val="visible"/>
                                      </p:to>
                                    </p:set>
                                    <p:animEffect transition="in" filter="blinds(horizontal)">
                                      <p:cBhvr>
                                        <p:cTn id="31" dur="500"/>
                                        <p:tgtEl>
                                          <p:spTgt spid="29901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479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642938" y="1071563"/>
            <a:ext cx="7848600" cy="2717477"/>
          </a:xfrm>
        </p:spPr>
        <p:txBody>
          <a:bodyPr/>
          <a:lstStyle/>
          <a:p>
            <a:pPr marL="0" indent="0">
              <a:lnSpc>
                <a:spcPct val="115000"/>
              </a:lnSpc>
              <a:spcBef>
                <a:spcPct val="55000"/>
              </a:spcBef>
              <a:buNone/>
            </a:pPr>
            <a:r>
              <a:rPr lang="en-US" altLang="zh-CN" sz="2800" dirty="0" smtClean="0">
                <a:ea typeface="宋体" panose="02010600030101010101" pitchFamily="2" charset="-122"/>
              </a:rPr>
              <a:t>1.</a:t>
            </a:r>
            <a:r>
              <a:rPr lang="zh-CN" altLang="zh-CN" sz="2800" dirty="0"/>
              <a:t>某计算机的存储系统由</a:t>
            </a:r>
            <a:r>
              <a:rPr lang="en-US" altLang="zh-CN" sz="2800" dirty="0"/>
              <a:t>Cache</a:t>
            </a:r>
            <a:r>
              <a:rPr lang="zh-CN" altLang="zh-CN" sz="2800" dirty="0"/>
              <a:t>和主存。若所访问的字在</a:t>
            </a:r>
            <a:r>
              <a:rPr lang="en-US" altLang="zh-CN" sz="2800" dirty="0"/>
              <a:t>Cache</a:t>
            </a:r>
            <a:r>
              <a:rPr lang="zh-CN" altLang="zh-CN" sz="2800" dirty="0"/>
              <a:t>中，则存取它需要</a:t>
            </a:r>
            <a:r>
              <a:rPr lang="en-US" altLang="zh-CN" sz="2800" dirty="0"/>
              <a:t>10ns</a:t>
            </a:r>
            <a:r>
              <a:rPr lang="zh-CN" altLang="zh-CN" sz="2800" dirty="0"/>
              <a:t>；将所访问的字从主存装入</a:t>
            </a:r>
            <a:r>
              <a:rPr lang="en-US" altLang="zh-CN" sz="2800" dirty="0"/>
              <a:t>Cache</a:t>
            </a:r>
            <a:r>
              <a:rPr lang="zh-CN" altLang="zh-CN" sz="2800" dirty="0"/>
              <a:t>需要</a:t>
            </a:r>
            <a:r>
              <a:rPr lang="en-US" altLang="zh-CN" sz="2800" dirty="0"/>
              <a:t>60ns</a:t>
            </a:r>
            <a:r>
              <a:rPr lang="zh-CN" altLang="zh-CN" sz="2800" dirty="0"/>
              <a:t>。假定</a:t>
            </a:r>
            <a:r>
              <a:rPr lang="en-US" altLang="zh-CN" sz="2800" dirty="0"/>
              <a:t>Cache</a:t>
            </a:r>
            <a:r>
              <a:rPr lang="zh-CN" altLang="zh-CN" sz="2800" dirty="0"/>
              <a:t>的命中率为</a:t>
            </a:r>
            <a:r>
              <a:rPr lang="en-US" altLang="zh-CN" sz="2800" dirty="0"/>
              <a:t> 0.9</a:t>
            </a:r>
            <a:r>
              <a:rPr lang="zh-CN" altLang="zh-CN" sz="2800" dirty="0"/>
              <a:t>，计算该存储系统访问一个字的平均存取时间。</a:t>
            </a:r>
            <a:endParaRPr lang="en-US" altLang="zh-CN" sz="2800" dirty="0" smtClean="0">
              <a:ea typeface="宋体" panose="02010600030101010101" pitchFamily="2" charset="-122"/>
            </a:endParaRPr>
          </a:p>
          <a:p>
            <a:pPr marL="474980" lvl="1" indent="0">
              <a:lnSpc>
                <a:spcPct val="115000"/>
              </a:lnSpc>
              <a:spcBef>
                <a:spcPct val="55000"/>
              </a:spcBef>
              <a:buNone/>
            </a:pPr>
            <a:r>
              <a:rPr lang="zh-CN" altLang="en-US" sz="2000" b="0" dirty="0" smtClean="0">
                <a:ea typeface="宋体" panose="02010600030101010101" pitchFamily="2" charset="-122"/>
              </a:rPr>
              <a:t> </a:t>
            </a:r>
            <a:endParaRPr lang="en-US" altLang="zh-CN" sz="2000" b="0" dirty="0" smtClean="0">
              <a:ea typeface="宋体" panose="02010600030101010101" pitchFamily="2" charset="-122"/>
            </a:endParaRPr>
          </a:p>
        </p:txBody>
      </p:sp>
      <p:sp>
        <p:nvSpPr>
          <p:cNvPr id="2" name="TextBox 1"/>
          <p:cNvSpPr txBox="1"/>
          <p:nvPr/>
        </p:nvSpPr>
        <p:spPr>
          <a:xfrm>
            <a:off x="1115616" y="4350295"/>
            <a:ext cx="5688632" cy="461665"/>
          </a:xfrm>
          <a:prstGeom prst="rect">
            <a:avLst/>
          </a:prstGeom>
          <a:noFill/>
        </p:spPr>
        <p:txBody>
          <a:bodyPr wrap="square" rtlCol="0">
            <a:spAutoFit/>
          </a:bodyPr>
          <a:lstStyle/>
          <a:p>
            <a:r>
              <a:rPr lang="zh-CN" altLang="en-US" b="1" dirty="0" smtClean="0">
                <a:solidFill>
                  <a:schemeClr val="tx1"/>
                </a:solidFill>
              </a:rPr>
              <a:t>解： </a:t>
            </a:r>
            <a:r>
              <a:rPr lang="en-US" altLang="zh-CN" b="1" dirty="0" smtClean="0">
                <a:solidFill>
                  <a:schemeClr val="tx1"/>
                </a:solidFill>
              </a:rPr>
              <a:t>0.9</a:t>
            </a:r>
            <a:r>
              <a:rPr lang="en-US" altLang="zh-CN" b="1" dirty="0">
                <a:solidFill>
                  <a:schemeClr val="tx1"/>
                </a:solidFill>
              </a:rPr>
              <a:t>*(10)+0.1*(10+60)=16ns</a:t>
            </a:r>
            <a:endParaRPr lang="zh-CN" altLang="en-US" b="1" dirty="0">
              <a:solidFill>
                <a:schemeClr val="tx1"/>
              </a:solidFill>
            </a:endParaRPr>
          </a:p>
        </p:txBody>
      </p:sp>
      <p:sp>
        <p:nvSpPr>
          <p:cNvPr id="6" name="Rectangle 2"/>
          <p:cNvSpPr>
            <a:spLocks noGrp="1" noChangeArrowheads="1"/>
          </p:cNvSpPr>
          <p:nvPr>
            <p:ph type="title"/>
          </p:nvPr>
        </p:nvSpPr>
        <p:spPr>
          <a:xfrm>
            <a:off x="611188" y="404813"/>
            <a:ext cx="7913687" cy="373062"/>
          </a:xfrm>
        </p:spPr>
        <p:txBody>
          <a:bodyPr/>
          <a:lstStyle/>
          <a:p>
            <a:r>
              <a:rPr lang="en-US" altLang="zh-CN" dirty="0" smtClean="0"/>
              <a:t>Cache</a:t>
            </a:r>
            <a:r>
              <a:rPr lang="zh-CN" altLang="en-US" dirty="0" smtClean="0"/>
              <a:t>的性能计算举例</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750" y="404813"/>
            <a:ext cx="5257800" cy="373062"/>
          </a:xfrm>
        </p:spPr>
        <p:txBody>
          <a:bodyPr/>
          <a:lstStyle/>
          <a:p>
            <a:r>
              <a:rPr lang="en-US" altLang="zh-CN" smtClean="0"/>
              <a:t>Cache</a:t>
            </a:r>
            <a:r>
              <a:rPr lang="zh-CN" altLang="en-US" smtClean="0"/>
              <a:t>与主存的数据一致性</a:t>
            </a:r>
            <a:endParaRPr lang="zh-CN" altLang="en-US" smtClean="0"/>
          </a:p>
        </p:txBody>
      </p:sp>
      <p:sp>
        <p:nvSpPr>
          <p:cNvPr id="296963" name="Rectangle 3"/>
          <p:cNvSpPr>
            <a:spLocks noChangeArrowheads="1"/>
          </p:cNvSpPr>
          <p:nvPr/>
        </p:nvSpPr>
        <p:spPr bwMode="auto">
          <a:xfrm>
            <a:off x="571500" y="928688"/>
            <a:ext cx="8143875" cy="1750223"/>
          </a:xfrm>
          <a:prstGeom prst="rect">
            <a:avLst/>
          </a:prstGeom>
          <a:noFill/>
          <a:ln w="12700">
            <a:noFill/>
            <a:miter lim="800000"/>
          </a:ln>
        </p:spPr>
        <p:txBody>
          <a:bodyPr lIns="63500" tIns="25400" rIns="63500" bIns="25400">
            <a:spAutoFit/>
          </a:bodyPr>
          <a:lstStyle/>
          <a:p>
            <a:pPr indent="-284480" eaLnBrk="0" hangingPunct="0">
              <a:lnSpc>
                <a:spcPct val="120000"/>
              </a:lnSpc>
              <a:buClr>
                <a:srgbClr val="FF0000"/>
              </a:buClr>
              <a:buSzPct val="100000"/>
              <a:buFont typeface="Wingdings" panose="05000000000000000000" pitchFamily="2" charset="2"/>
              <a:buChar char="v"/>
            </a:pPr>
            <a:r>
              <a:rPr lang="zh-CN" altLang="en-US" sz="2000" b="1" dirty="0">
                <a:solidFill>
                  <a:schemeClr val="tx1"/>
                </a:solidFill>
                <a:latin typeface="Times New Roman" panose="02020603050405020304" pitchFamily="18" charset="0"/>
                <a:cs typeface="Times New Roman" panose="02020603050405020304" pitchFamily="18" charset="0"/>
              </a:rPr>
              <a:t>数据一致性的问题主要由写操作产生</a:t>
            </a:r>
            <a:endParaRPr lang="zh-CN" altLang="en-US" sz="2000" b="1" dirty="0">
              <a:solidFill>
                <a:schemeClr val="tx1"/>
              </a:solidFill>
              <a:latin typeface="Times New Roman" panose="02020603050405020304" pitchFamily="18" charset="0"/>
              <a:cs typeface="Times New Roman" panose="02020603050405020304" pitchFamily="18" charset="0"/>
            </a:endParaRPr>
          </a:p>
          <a:p>
            <a:pPr marL="457200" lvl="2" indent="-193675" eaLnBrk="0" hangingPunct="0">
              <a:lnSpc>
                <a:spcPct val="120000"/>
              </a:lnSpc>
              <a:buClr>
                <a:srgbClr val="FF0000"/>
              </a:buClr>
              <a:buSzPct val="10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写通过（写直达，</a:t>
            </a:r>
            <a:r>
              <a:rPr lang="en-US" altLang="zh-CN" sz="1800" b="1" dirty="0">
                <a:solidFill>
                  <a:schemeClr val="tx1"/>
                </a:solidFill>
                <a:latin typeface="Times New Roman" panose="02020603050405020304" pitchFamily="18" charset="0"/>
                <a:cs typeface="Times New Roman" panose="02020603050405020304" pitchFamily="18" charset="0"/>
              </a:rPr>
              <a:t>Write Through）：</a:t>
            </a:r>
            <a:r>
              <a:rPr lang="zh-CN" altLang="en-US" sz="1800" b="1" dirty="0">
                <a:solidFill>
                  <a:schemeClr val="tx1"/>
                </a:solidFill>
                <a:latin typeface="Times New Roman" panose="02020603050405020304" pitchFamily="18" charset="0"/>
                <a:cs typeface="Times New Roman" panose="02020603050405020304" pitchFamily="18" charset="0"/>
              </a:rPr>
              <a:t>写</a:t>
            </a:r>
            <a:r>
              <a:rPr lang="en-US" altLang="zh-CN" sz="1800" b="1" dirty="0">
                <a:solidFill>
                  <a:schemeClr val="tx1"/>
                </a:solidFill>
                <a:latin typeface="Times New Roman" panose="02020603050405020304" pitchFamily="18" charset="0"/>
                <a:cs typeface="Times New Roman" panose="02020603050405020304" pitchFamily="18" charset="0"/>
              </a:rPr>
              <a:t>Cache</a:t>
            </a:r>
            <a:r>
              <a:rPr lang="zh-CN" altLang="en-US" sz="1800" b="1" dirty="0">
                <a:solidFill>
                  <a:schemeClr val="tx1"/>
                </a:solidFill>
                <a:latin typeface="Times New Roman" panose="02020603050405020304" pitchFamily="18" charset="0"/>
                <a:cs typeface="Times New Roman" panose="02020603050405020304" pitchFamily="18" charset="0"/>
              </a:rPr>
              <a:t>的同时写主存，效率较低； </a:t>
            </a:r>
            <a:endParaRPr lang="zh-CN" altLang="en-US" sz="1800" b="1" dirty="0">
              <a:solidFill>
                <a:schemeClr val="tx1"/>
              </a:solidFill>
              <a:latin typeface="Times New Roman" panose="02020603050405020304" pitchFamily="18" charset="0"/>
              <a:cs typeface="Times New Roman" panose="02020603050405020304" pitchFamily="18" charset="0"/>
            </a:endParaRPr>
          </a:p>
          <a:p>
            <a:pPr marL="457200" lvl="2" indent="-193675" eaLnBrk="0" hangingPunct="0">
              <a:lnSpc>
                <a:spcPct val="120000"/>
              </a:lnSpc>
              <a:buClr>
                <a:srgbClr val="FF0000"/>
              </a:buClr>
              <a:buSzPct val="100000"/>
              <a:buFont typeface="Wingdings" panose="05000000000000000000" pitchFamily="2" charset="2"/>
              <a:buChar char="Ø"/>
            </a:pPr>
            <a:r>
              <a:rPr lang="zh-CN" altLang="en-US" sz="1800" b="1" dirty="0">
                <a:solidFill>
                  <a:schemeClr val="tx1"/>
                </a:solidFill>
                <a:latin typeface="Times New Roman" panose="02020603050405020304" pitchFamily="18" charset="0"/>
                <a:cs typeface="Times New Roman" panose="02020603050405020304" pitchFamily="18" charset="0"/>
              </a:rPr>
              <a:t>写回（</a:t>
            </a:r>
            <a:r>
              <a:rPr lang="en-US" altLang="zh-CN" sz="1800" b="1" dirty="0">
                <a:solidFill>
                  <a:schemeClr val="tx1"/>
                </a:solidFill>
                <a:latin typeface="Times New Roman" panose="02020603050405020304" pitchFamily="18" charset="0"/>
                <a:cs typeface="Times New Roman" panose="02020603050405020304" pitchFamily="18" charset="0"/>
              </a:rPr>
              <a:t>Write Back）：</a:t>
            </a:r>
            <a:r>
              <a:rPr lang="zh-CN" altLang="en-US" sz="1800" b="1" dirty="0">
                <a:solidFill>
                  <a:schemeClr val="tx1"/>
                </a:solidFill>
                <a:latin typeface="Times New Roman" panose="02020603050405020304" pitchFamily="18" charset="0"/>
                <a:cs typeface="Times New Roman" panose="02020603050405020304" pitchFamily="18" charset="0"/>
              </a:rPr>
              <a:t>写操作只更新</a:t>
            </a:r>
            <a:r>
              <a:rPr lang="en-US" altLang="zh-CN" sz="1800" b="1" dirty="0">
                <a:solidFill>
                  <a:schemeClr val="tx1"/>
                </a:solidFill>
                <a:latin typeface="Times New Roman" panose="02020603050405020304" pitchFamily="18" charset="0"/>
                <a:cs typeface="Times New Roman" panose="02020603050405020304" pitchFamily="18" charset="0"/>
              </a:rPr>
              <a:t>Cache</a:t>
            </a:r>
            <a:r>
              <a:rPr lang="zh-CN" altLang="en-US" sz="1800" b="1" dirty="0">
                <a:solidFill>
                  <a:schemeClr val="tx1"/>
                </a:solidFill>
                <a:latin typeface="Times New Roman" panose="02020603050405020304" pitchFamily="18" charset="0"/>
                <a:cs typeface="Times New Roman" panose="02020603050405020304" pitchFamily="18" charset="0"/>
              </a:rPr>
              <a:t>中的数据，直到</a:t>
            </a:r>
            <a:r>
              <a:rPr lang="en-US" altLang="zh-CN" sz="1800" b="1" dirty="0">
                <a:solidFill>
                  <a:schemeClr val="tx1"/>
                </a:solidFill>
                <a:latin typeface="Times New Roman" panose="02020603050405020304" pitchFamily="18" charset="0"/>
                <a:cs typeface="Times New Roman" panose="02020603050405020304" pitchFamily="18" charset="0"/>
              </a:rPr>
              <a:t>Block</a:t>
            </a:r>
            <a:r>
              <a:rPr lang="zh-CN" altLang="en-US" sz="1800" b="1" dirty="0">
                <a:solidFill>
                  <a:schemeClr val="tx1"/>
                </a:solidFill>
                <a:latin typeface="Times New Roman" panose="02020603050405020304" pitchFamily="18" charset="0"/>
                <a:cs typeface="Times New Roman" panose="02020603050405020304" pitchFamily="18" charset="0"/>
              </a:rPr>
              <a:t>替换时才将整个</a:t>
            </a:r>
            <a:r>
              <a:rPr lang="en-US" altLang="zh-CN" sz="1800" b="1" dirty="0">
                <a:solidFill>
                  <a:schemeClr val="tx1"/>
                </a:solidFill>
                <a:latin typeface="Times New Roman" panose="02020603050405020304" pitchFamily="18" charset="0"/>
                <a:cs typeface="Times New Roman" panose="02020603050405020304" pitchFamily="18" charset="0"/>
              </a:rPr>
              <a:t>Block</a:t>
            </a:r>
            <a:r>
              <a:rPr lang="zh-CN" altLang="en-US" sz="1800" b="1" dirty="0">
                <a:solidFill>
                  <a:schemeClr val="tx1"/>
                </a:solidFill>
                <a:latin typeface="Times New Roman" panose="02020603050405020304" pitchFamily="18" charset="0"/>
                <a:cs typeface="Times New Roman" panose="02020603050405020304" pitchFamily="18" charset="0"/>
              </a:rPr>
              <a:t>写回</a:t>
            </a:r>
            <a:r>
              <a:rPr lang="zh-CN" altLang="en-US" sz="1800" b="1" dirty="0" smtClean="0">
                <a:solidFill>
                  <a:schemeClr val="tx1"/>
                </a:solidFill>
                <a:latin typeface="Times New Roman" panose="02020603050405020304" pitchFamily="18" charset="0"/>
                <a:cs typeface="Times New Roman" panose="02020603050405020304" pitchFamily="18" charset="0"/>
              </a:rPr>
              <a:t>主存，一般使用“脏位”（</a:t>
            </a:r>
            <a:r>
              <a:rPr lang="en-US" altLang="zh-CN" sz="1800" b="1" dirty="0" smtClean="0">
                <a:solidFill>
                  <a:schemeClr val="tx1"/>
                </a:solidFill>
                <a:latin typeface="Times New Roman" panose="02020603050405020304" pitchFamily="18" charset="0"/>
                <a:cs typeface="Times New Roman" panose="02020603050405020304" pitchFamily="18" charset="0"/>
              </a:rPr>
              <a:t>dirty bit</a:t>
            </a:r>
            <a:r>
              <a:rPr lang="zh-CN" altLang="en-US" sz="1800" b="1" dirty="0" smtClean="0">
                <a:solidFill>
                  <a:schemeClr val="tx1"/>
                </a:solidFill>
                <a:latin typeface="Times New Roman" panose="02020603050405020304" pitchFamily="18" charset="0"/>
                <a:cs typeface="Times New Roman" panose="02020603050405020304" pitchFamily="18" charset="0"/>
              </a:rPr>
              <a:t>）来表示</a:t>
            </a:r>
            <a:r>
              <a:rPr lang="en-US" altLang="zh-CN" sz="1800" b="1" dirty="0" smtClean="0">
                <a:solidFill>
                  <a:schemeClr val="tx1"/>
                </a:solidFill>
                <a:latin typeface="Times New Roman" panose="02020603050405020304" pitchFamily="18" charset="0"/>
                <a:cs typeface="Times New Roman" panose="02020603050405020304" pitchFamily="18" charset="0"/>
              </a:rPr>
              <a:t>Block</a:t>
            </a:r>
            <a:r>
              <a:rPr lang="zh-CN" altLang="en-US" sz="1800" b="1" dirty="0" smtClean="0">
                <a:solidFill>
                  <a:schemeClr val="tx1"/>
                </a:solidFill>
                <a:latin typeface="Times New Roman" panose="02020603050405020304" pitchFamily="18" charset="0"/>
                <a:cs typeface="Times New Roman" panose="02020603050405020304" pitchFamily="18" charset="0"/>
              </a:rPr>
              <a:t>在替换回主存之前是否被修改过；</a:t>
            </a:r>
            <a:endParaRPr lang="en-US" altLang="zh-CN" sz="1800" b="1" dirty="0">
              <a:solidFill>
                <a:schemeClr val="tx1"/>
              </a:solidFill>
              <a:latin typeface="Times New Roman" panose="02020603050405020304" pitchFamily="18" charset="0"/>
              <a:cs typeface="Times New Roman" panose="02020603050405020304" pitchFamily="18" charset="0"/>
            </a:endParaRPr>
          </a:p>
        </p:txBody>
      </p:sp>
      <p:grpSp>
        <p:nvGrpSpPr>
          <p:cNvPr id="2" name="Group 4"/>
          <p:cNvGrpSpPr/>
          <p:nvPr/>
        </p:nvGrpSpPr>
        <p:grpSpPr bwMode="auto">
          <a:xfrm>
            <a:off x="1143000" y="2643188"/>
            <a:ext cx="6786563" cy="2071687"/>
            <a:chOff x="624" y="2064"/>
            <a:chExt cx="4800" cy="2007"/>
          </a:xfrm>
        </p:grpSpPr>
        <p:sp>
          <p:nvSpPr>
            <p:cNvPr id="44038" name="Rectangle 5"/>
            <p:cNvSpPr>
              <a:spLocks noChangeArrowheads="1"/>
            </p:cNvSpPr>
            <p:nvPr/>
          </p:nvSpPr>
          <p:spPr bwMode="auto">
            <a:xfrm>
              <a:off x="624" y="2208"/>
              <a:ext cx="864" cy="1488"/>
            </a:xfrm>
            <a:prstGeom prst="rect">
              <a:avLst/>
            </a:prstGeom>
            <a:solidFill>
              <a:schemeClr val="bg2"/>
            </a:solidFill>
            <a:ln w="19050">
              <a:solidFill>
                <a:schemeClr val="tx1"/>
              </a:solidFill>
              <a:miter lim="800000"/>
            </a:ln>
          </p:spPr>
          <p:txBody>
            <a:bodyPr wrap="none" anchor="ctr"/>
            <a:lstStyle/>
            <a:p>
              <a:pPr algn="ctr" eaLnBrk="0" hangingPunct="0"/>
              <a:r>
                <a:rPr lang="en-US" altLang="zh-CN">
                  <a:solidFill>
                    <a:srgbClr val="0000FF"/>
                  </a:solidFill>
                </a:rPr>
                <a:t>CPU</a:t>
              </a:r>
              <a:endParaRPr lang="en-US" altLang="zh-CN">
                <a:solidFill>
                  <a:srgbClr val="0000FF"/>
                </a:solidFill>
              </a:endParaRPr>
            </a:p>
          </p:txBody>
        </p:sp>
        <p:sp>
          <p:nvSpPr>
            <p:cNvPr id="44039" name="Rectangle 6"/>
            <p:cNvSpPr>
              <a:spLocks noChangeArrowheads="1"/>
            </p:cNvSpPr>
            <p:nvPr/>
          </p:nvSpPr>
          <p:spPr bwMode="auto">
            <a:xfrm>
              <a:off x="2112" y="2400"/>
              <a:ext cx="1152" cy="720"/>
            </a:xfrm>
            <a:prstGeom prst="rect">
              <a:avLst/>
            </a:prstGeom>
            <a:solidFill>
              <a:srgbClr val="FFFF49"/>
            </a:solidFill>
            <a:ln w="12700">
              <a:solidFill>
                <a:schemeClr val="tx1"/>
              </a:solidFill>
              <a:miter lim="800000"/>
            </a:ln>
          </p:spPr>
          <p:txBody>
            <a:bodyPr wrap="none" anchor="ctr"/>
            <a:lstStyle/>
            <a:p>
              <a:pPr algn="ctr" eaLnBrk="0" hangingPunct="0"/>
              <a:r>
                <a:rPr lang="en-US" altLang="zh-CN">
                  <a:solidFill>
                    <a:srgbClr val="0000FF"/>
                  </a:solidFill>
                </a:rPr>
                <a:t>Cache</a:t>
              </a:r>
              <a:endParaRPr lang="en-US" altLang="zh-CN">
                <a:solidFill>
                  <a:srgbClr val="0000FF"/>
                </a:solidFill>
              </a:endParaRPr>
            </a:p>
          </p:txBody>
        </p:sp>
        <p:sp>
          <p:nvSpPr>
            <p:cNvPr id="44040" name="Rectangle 7"/>
            <p:cNvSpPr>
              <a:spLocks noChangeArrowheads="1"/>
            </p:cNvSpPr>
            <p:nvPr/>
          </p:nvSpPr>
          <p:spPr bwMode="auto">
            <a:xfrm>
              <a:off x="3792" y="2064"/>
              <a:ext cx="1632" cy="1632"/>
            </a:xfrm>
            <a:prstGeom prst="rect">
              <a:avLst/>
            </a:prstGeom>
            <a:solidFill>
              <a:srgbClr val="05AD01"/>
            </a:solidFill>
            <a:ln w="12700">
              <a:solidFill>
                <a:schemeClr val="tx1"/>
              </a:solidFill>
              <a:miter lim="800000"/>
            </a:ln>
          </p:spPr>
          <p:txBody>
            <a:bodyPr wrap="none" anchor="ctr"/>
            <a:lstStyle/>
            <a:p>
              <a:pPr algn="ctr" eaLnBrk="0" hangingPunct="0"/>
              <a:r>
                <a:rPr lang="en-US" altLang="zh-CN">
                  <a:solidFill>
                    <a:srgbClr val="0000FF"/>
                  </a:solidFill>
                </a:rPr>
                <a:t>Main Memory</a:t>
              </a:r>
              <a:endParaRPr lang="en-US" altLang="zh-CN">
                <a:solidFill>
                  <a:srgbClr val="0000FF"/>
                </a:solidFill>
              </a:endParaRPr>
            </a:p>
          </p:txBody>
        </p:sp>
        <p:sp>
          <p:nvSpPr>
            <p:cNvPr id="44041" name="Rectangle 8"/>
            <p:cNvSpPr>
              <a:spLocks noChangeArrowheads="1"/>
            </p:cNvSpPr>
            <p:nvPr/>
          </p:nvSpPr>
          <p:spPr bwMode="auto">
            <a:xfrm>
              <a:off x="2112" y="3312"/>
              <a:ext cx="288" cy="240"/>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44042" name="Rectangle 9"/>
            <p:cNvSpPr>
              <a:spLocks noChangeArrowheads="1"/>
            </p:cNvSpPr>
            <p:nvPr/>
          </p:nvSpPr>
          <p:spPr bwMode="auto">
            <a:xfrm>
              <a:off x="2400" y="3312"/>
              <a:ext cx="288" cy="240"/>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44043" name="Rectangle 10"/>
            <p:cNvSpPr>
              <a:spLocks noChangeArrowheads="1"/>
            </p:cNvSpPr>
            <p:nvPr/>
          </p:nvSpPr>
          <p:spPr bwMode="auto">
            <a:xfrm>
              <a:off x="2688" y="3312"/>
              <a:ext cx="288" cy="240"/>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44044" name="Rectangle 11"/>
            <p:cNvSpPr>
              <a:spLocks noChangeArrowheads="1"/>
            </p:cNvSpPr>
            <p:nvPr/>
          </p:nvSpPr>
          <p:spPr bwMode="auto">
            <a:xfrm>
              <a:off x="2976" y="3312"/>
              <a:ext cx="288" cy="240"/>
            </a:xfrm>
            <a:prstGeom prst="rect">
              <a:avLst/>
            </a:prstGeom>
            <a:noFill/>
            <a:ln w="12700">
              <a:solidFill>
                <a:schemeClr val="tx1"/>
              </a:solidFill>
              <a:miter lim="800000"/>
            </a:ln>
          </p:spPr>
          <p:txBody>
            <a:bodyPr wrap="none" anchor="ctr"/>
            <a:lstStyle/>
            <a:p>
              <a:pPr algn="ctr" eaLnBrk="0" hangingPunct="0"/>
              <a:endParaRPr lang="zh-CN" altLang="en-US"/>
            </a:p>
          </p:txBody>
        </p:sp>
        <p:sp>
          <p:nvSpPr>
            <p:cNvPr id="44045" name="Line 12"/>
            <p:cNvSpPr>
              <a:spLocks noChangeShapeType="1"/>
            </p:cNvSpPr>
            <p:nvPr/>
          </p:nvSpPr>
          <p:spPr bwMode="auto">
            <a:xfrm>
              <a:off x="1488" y="2736"/>
              <a:ext cx="624" cy="0"/>
            </a:xfrm>
            <a:prstGeom prst="line">
              <a:avLst/>
            </a:prstGeom>
            <a:noFill/>
            <a:ln w="38100">
              <a:solidFill>
                <a:schemeClr val="tx1"/>
              </a:solidFill>
              <a:round/>
              <a:headEnd type="triangle" w="med" len="med"/>
              <a:tailEnd type="triangle" w="med" len="med"/>
            </a:ln>
          </p:spPr>
          <p:txBody>
            <a:bodyPr/>
            <a:lstStyle/>
            <a:p>
              <a:endParaRPr lang="zh-CN" altLang="en-US"/>
            </a:p>
          </p:txBody>
        </p:sp>
        <p:sp>
          <p:nvSpPr>
            <p:cNvPr id="44046" name="Line 13"/>
            <p:cNvSpPr>
              <a:spLocks noChangeShapeType="1"/>
            </p:cNvSpPr>
            <p:nvPr/>
          </p:nvSpPr>
          <p:spPr bwMode="auto">
            <a:xfrm>
              <a:off x="3264" y="3456"/>
              <a:ext cx="528" cy="0"/>
            </a:xfrm>
            <a:prstGeom prst="line">
              <a:avLst/>
            </a:prstGeom>
            <a:noFill/>
            <a:ln w="38100">
              <a:solidFill>
                <a:schemeClr val="tx1"/>
              </a:solidFill>
              <a:round/>
              <a:tailEnd type="triangle" w="med" len="med"/>
            </a:ln>
          </p:spPr>
          <p:txBody>
            <a:bodyPr/>
            <a:lstStyle/>
            <a:p>
              <a:endParaRPr lang="zh-CN" altLang="en-US"/>
            </a:p>
          </p:txBody>
        </p:sp>
        <p:sp>
          <p:nvSpPr>
            <p:cNvPr id="44047" name="Line 14"/>
            <p:cNvSpPr>
              <a:spLocks noChangeShapeType="1"/>
            </p:cNvSpPr>
            <p:nvPr/>
          </p:nvSpPr>
          <p:spPr bwMode="auto">
            <a:xfrm>
              <a:off x="1776" y="2736"/>
              <a:ext cx="0" cy="720"/>
            </a:xfrm>
            <a:prstGeom prst="line">
              <a:avLst/>
            </a:prstGeom>
            <a:noFill/>
            <a:ln w="38100">
              <a:solidFill>
                <a:schemeClr val="tx1"/>
              </a:solidFill>
              <a:round/>
            </a:ln>
          </p:spPr>
          <p:txBody>
            <a:bodyPr/>
            <a:lstStyle/>
            <a:p>
              <a:endParaRPr lang="zh-CN" altLang="en-US"/>
            </a:p>
          </p:txBody>
        </p:sp>
        <p:sp>
          <p:nvSpPr>
            <p:cNvPr id="44048" name="Line 15"/>
            <p:cNvSpPr>
              <a:spLocks noChangeShapeType="1"/>
            </p:cNvSpPr>
            <p:nvPr/>
          </p:nvSpPr>
          <p:spPr bwMode="auto">
            <a:xfrm>
              <a:off x="1776" y="3456"/>
              <a:ext cx="336" cy="0"/>
            </a:xfrm>
            <a:prstGeom prst="line">
              <a:avLst/>
            </a:prstGeom>
            <a:noFill/>
            <a:ln w="38100">
              <a:solidFill>
                <a:schemeClr val="tx1"/>
              </a:solidFill>
              <a:round/>
              <a:tailEnd type="triangle" w="med" len="med"/>
            </a:ln>
          </p:spPr>
          <p:txBody>
            <a:bodyPr/>
            <a:lstStyle/>
            <a:p>
              <a:endParaRPr lang="zh-CN" altLang="en-US"/>
            </a:p>
          </p:txBody>
        </p:sp>
        <p:sp>
          <p:nvSpPr>
            <p:cNvPr id="44049" name="Line 16"/>
            <p:cNvSpPr>
              <a:spLocks noChangeShapeType="1"/>
            </p:cNvSpPr>
            <p:nvPr/>
          </p:nvSpPr>
          <p:spPr bwMode="auto">
            <a:xfrm>
              <a:off x="3264" y="2688"/>
              <a:ext cx="528" cy="0"/>
            </a:xfrm>
            <a:prstGeom prst="line">
              <a:avLst/>
            </a:prstGeom>
            <a:noFill/>
            <a:ln w="76200">
              <a:solidFill>
                <a:schemeClr val="tx1"/>
              </a:solidFill>
              <a:round/>
              <a:headEnd type="triangle" w="med" len="med"/>
            </a:ln>
          </p:spPr>
          <p:txBody>
            <a:bodyPr/>
            <a:lstStyle/>
            <a:p>
              <a:endParaRPr lang="zh-CN" altLang="en-US"/>
            </a:p>
          </p:txBody>
        </p:sp>
        <p:sp>
          <p:nvSpPr>
            <p:cNvPr id="44050" name="Text Box 17"/>
            <p:cNvSpPr txBox="1">
              <a:spLocks noChangeArrowheads="1"/>
            </p:cNvSpPr>
            <p:nvPr/>
          </p:nvSpPr>
          <p:spPr bwMode="auto">
            <a:xfrm>
              <a:off x="2089" y="3267"/>
              <a:ext cx="1175" cy="358"/>
            </a:xfrm>
            <a:prstGeom prst="rect">
              <a:avLst/>
            </a:prstGeom>
            <a:noFill/>
            <a:ln w="12700">
              <a:noFill/>
              <a:miter lim="800000"/>
            </a:ln>
          </p:spPr>
          <p:txBody>
            <a:bodyPr>
              <a:spAutoFit/>
            </a:bodyPr>
            <a:lstStyle/>
            <a:p>
              <a:pPr algn="ctr" eaLnBrk="0" hangingPunct="0">
                <a:spcBef>
                  <a:spcPct val="50000"/>
                </a:spcBef>
              </a:pPr>
              <a:r>
                <a:rPr lang="en-US" altLang="zh-CN" sz="1600" b="1" dirty="0"/>
                <a:t>Write</a:t>
              </a:r>
              <a:r>
                <a:rPr lang="en-US" altLang="zh-CN" sz="1800" b="1" dirty="0"/>
                <a:t> Buffer</a:t>
              </a:r>
              <a:endParaRPr lang="en-US" altLang="zh-CN" sz="1800" b="1" dirty="0"/>
            </a:p>
          </p:txBody>
        </p:sp>
        <p:sp>
          <p:nvSpPr>
            <p:cNvPr id="44051" name="Text Box 18"/>
            <p:cNvSpPr txBox="1">
              <a:spLocks noChangeArrowheads="1"/>
            </p:cNvSpPr>
            <p:nvPr/>
          </p:nvSpPr>
          <p:spPr bwMode="auto">
            <a:xfrm>
              <a:off x="1248" y="3744"/>
              <a:ext cx="3206" cy="327"/>
            </a:xfrm>
            <a:prstGeom prst="rect">
              <a:avLst/>
            </a:prstGeom>
            <a:noFill/>
            <a:ln w="12700">
              <a:noFill/>
              <a:miter lim="800000"/>
            </a:ln>
          </p:spPr>
          <p:txBody>
            <a:bodyPr>
              <a:spAutoFit/>
            </a:bodyPr>
            <a:lstStyle/>
            <a:p>
              <a:pPr algn="ctr" eaLnBrk="0" hangingPunct="0">
                <a:spcBef>
                  <a:spcPct val="50000"/>
                </a:spcBef>
              </a:pPr>
              <a:r>
                <a:rPr lang="en-US" altLang="zh-CN" sz="2000">
                  <a:solidFill>
                    <a:srgbClr val="0000FF"/>
                  </a:solidFill>
                </a:rPr>
                <a:t>Write Through </a:t>
              </a:r>
              <a:r>
                <a:rPr lang="zh-CN" altLang="en-US" sz="2000">
                  <a:solidFill>
                    <a:srgbClr val="0000FF"/>
                  </a:solidFill>
                </a:rPr>
                <a:t>模式的</a:t>
              </a:r>
              <a:r>
                <a:rPr lang="en-US" altLang="zh-CN" sz="2000">
                  <a:solidFill>
                    <a:srgbClr val="0000FF"/>
                  </a:solidFill>
                </a:rPr>
                <a:t>Cache</a:t>
              </a:r>
              <a:r>
                <a:rPr lang="zh-CN" altLang="en-US" sz="2000">
                  <a:solidFill>
                    <a:srgbClr val="0000FF"/>
                  </a:solidFill>
                </a:rPr>
                <a:t>结构</a:t>
              </a:r>
              <a:endParaRPr lang="zh-CN" altLang="en-US" sz="2000">
                <a:solidFill>
                  <a:srgbClr val="0000FF"/>
                </a:solidFill>
              </a:endParaRPr>
            </a:p>
          </p:txBody>
        </p:sp>
      </p:grpSp>
      <p:sp>
        <p:nvSpPr>
          <p:cNvPr id="19" name="Text Box 19"/>
          <p:cNvSpPr txBox="1">
            <a:spLocks noChangeArrowheads="1"/>
          </p:cNvSpPr>
          <p:nvPr/>
        </p:nvSpPr>
        <p:spPr bwMode="auto">
          <a:xfrm>
            <a:off x="914400" y="5000625"/>
            <a:ext cx="7443788" cy="784225"/>
          </a:xfrm>
          <a:prstGeom prst="rect">
            <a:avLst/>
          </a:prstGeom>
          <a:noFill/>
          <a:ln w="12700">
            <a:noFill/>
            <a:miter lim="800000"/>
          </a:ln>
        </p:spPr>
        <p:txBody>
          <a:bodyPr>
            <a:spAutoFit/>
          </a:bodyPr>
          <a:lstStyle/>
          <a:p>
            <a:pPr eaLnBrk="0" hangingPunct="0">
              <a:spcBef>
                <a:spcPct val="50000"/>
              </a:spcBef>
              <a:buClr>
                <a:schemeClr val="accent1"/>
              </a:buClr>
              <a:buFont typeface="Wingdings" panose="05000000000000000000" pitchFamily="2" charset="2"/>
              <a:buChar char="Ø"/>
            </a:pPr>
            <a:r>
              <a:rPr lang="zh-CN" altLang="en-US" sz="1800">
                <a:solidFill>
                  <a:schemeClr val="tx1"/>
                </a:solidFill>
              </a:rPr>
              <a:t>一般</a:t>
            </a:r>
            <a:r>
              <a:rPr lang="en-US" altLang="zh-CN" sz="1800">
                <a:solidFill>
                  <a:schemeClr val="tx1"/>
                </a:solidFill>
              </a:rPr>
              <a:t>Write Buffer </a:t>
            </a:r>
            <a:r>
              <a:rPr lang="zh-CN" altLang="en-US" sz="1800">
                <a:solidFill>
                  <a:schemeClr val="tx1"/>
                </a:solidFill>
              </a:rPr>
              <a:t>是</a:t>
            </a:r>
            <a:r>
              <a:rPr lang="en-US" altLang="zh-CN" sz="1800">
                <a:solidFill>
                  <a:schemeClr val="tx1"/>
                </a:solidFill>
              </a:rPr>
              <a:t>FIFO</a:t>
            </a:r>
            <a:endParaRPr lang="en-US" altLang="zh-CN" sz="1800">
              <a:solidFill>
                <a:schemeClr val="tx1"/>
              </a:solidFill>
            </a:endParaRPr>
          </a:p>
          <a:p>
            <a:pPr eaLnBrk="0" hangingPunct="0">
              <a:spcBef>
                <a:spcPct val="50000"/>
              </a:spcBef>
              <a:buClr>
                <a:schemeClr val="accent1"/>
              </a:buClr>
              <a:buFont typeface="Wingdings" panose="05000000000000000000" pitchFamily="2" charset="2"/>
              <a:buChar char="Ø"/>
            </a:pPr>
            <a:r>
              <a:rPr lang="en-US" altLang="zh-CN" sz="1800">
                <a:solidFill>
                  <a:schemeClr val="tx1"/>
                </a:solidFill>
              </a:rPr>
              <a:t>CPU</a:t>
            </a:r>
            <a:r>
              <a:rPr lang="zh-CN" altLang="en-US" sz="1800">
                <a:solidFill>
                  <a:schemeClr val="tx1"/>
                </a:solidFill>
              </a:rPr>
              <a:t>对</a:t>
            </a:r>
            <a:r>
              <a:rPr lang="en-US" altLang="zh-CN" sz="1800">
                <a:solidFill>
                  <a:schemeClr val="tx1"/>
                </a:solidFill>
              </a:rPr>
              <a:t>Cache</a:t>
            </a:r>
            <a:r>
              <a:rPr lang="zh-CN" altLang="en-US" sz="1800">
                <a:solidFill>
                  <a:schemeClr val="tx1"/>
                </a:solidFill>
              </a:rPr>
              <a:t>实行写的频率 &lt;&lt; 1/</a:t>
            </a:r>
            <a:r>
              <a:rPr lang="en-US" altLang="zh-CN" sz="1800">
                <a:solidFill>
                  <a:schemeClr val="tx1"/>
                </a:solidFill>
              </a:rPr>
              <a:t>DRAM Cycle Time</a:t>
            </a:r>
            <a:endParaRPr lang="en-US" altLang="zh-CN" sz="1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63">
                                            <p:txEl>
                                              <p:pRg st="1" end="1"/>
                                            </p:txEl>
                                          </p:spTgt>
                                        </p:tgtEl>
                                        <p:attrNameLst>
                                          <p:attrName>style.visibility</p:attrName>
                                        </p:attrNameLst>
                                      </p:cBhvr>
                                      <p:to>
                                        <p:strVal val="visible"/>
                                      </p:to>
                                    </p:set>
                                    <p:anim calcmode="lin" valueType="num">
                                      <p:cBhvr additive="base">
                                        <p:cTn id="11" dur="500" fill="hold"/>
                                        <p:tgtEl>
                                          <p:spTgt spid="2969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6963">
                                            <p:txEl>
                                              <p:pRg st="2" end="2"/>
                                            </p:txEl>
                                          </p:spTgt>
                                        </p:tgtEl>
                                        <p:attrNameLst>
                                          <p:attrName>style.visibility</p:attrName>
                                        </p:attrNameLst>
                                      </p:cBhvr>
                                      <p:to>
                                        <p:strVal val="visible"/>
                                      </p:to>
                                    </p:set>
                                    <p:anim calcmode="lin" valueType="num">
                                      <p:cBhvr additive="base">
                                        <p:cTn id="15" dur="500" fill="hold"/>
                                        <p:tgtEl>
                                          <p:spTgt spid="2969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6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ldLvl="2" autoUpdateAnimBg="0" build="p"/>
      <p:bldP spid="1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1188" y="404813"/>
            <a:ext cx="5257800" cy="373062"/>
          </a:xfrm>
        </p:spPr>
        <p:txBody>
          <a:bodyPr/>
          <a:lstStyle/>
          <a:p>
            <a:r>
              <a:rPr lang="en-US" altLang="zh-CN" smtClean="0"/>
              <a:t>Cache</a:t>
            </a:r>
            <a:r>
              <a:rPr lang="zh-CN" altLang="en-US" smtClean="0"/>
              <a:t>命中率问题</a:t>
            </a:r>
            <a:endParaRPr lang="zh-CN" altLang="en-US" smtClean="0"/>
          </a:p>
        </p:txBody>
      </p:sp>
      <p:sp>
        <p:nvSpPr>
          <p:cNvPr id="297987" name="Rectangle 3"/>
          <p:cNvSpPr>
            <a:spLocks noChangeArrowheads="1"/>
          </p:cNvSpPr>
          <p:nvPr/>
        </p:nvSpPr>
        <p:spPr bwMode="auto">
          <a:xfrm>
            <a:off x="571500" y="908720"/>
            <a:ext cx="8046990" cy="1405513"/>
          </a:xfrm>
          <a:prstGeom prst="rect">
            <a:avLst/>
          </a:prstGeom>
          <a:noFill/>
          <a:ln w="12700">
            <a:noFill/>
            <a:miter lim="800000"/>
          </a:ln>
        </p:spPr>
        <p:txBody>
          <a:bodyPr wrap="square" lIns="63500" tIns="25400" rIns="63500" bIns="25400">
            <a:spAutoFit/>
          </a:bodyPr>
          <a:lstStyle/>
          <a:p>
            <a:pPr marL="284480" indent="-284480" eaLnBrk="0" hangingPunct="0">
              <a:lnSpc>
                <a:spcPct val="110000"/>
              </a:lnSpc>
              <a:buClr>
                <a:srgbClr val="FF0000"/>
              </a:buClr>
              <a:buSzPct val="100000"/>
              <a:buFont typeface="Wingdings" panose="05000000000000000000" pitchFamily="2" charset="2"/>
              <a:buChar char="v"/>
            </a:pPr>
            <a:r>
              <a:rPr lang="zh-CN" altLang="en-US" sz="2000" b="1" dirty="0">
                <a:solidFill>
                  <a:schemeClr val="tx1"/>
                </a:solidFill>
                <a:latin typeface="宋体" panose="02010600030101010101" pitchFamily="2" charset="-122"/>
              </a:rPr>
              <a:t>块的大小与命中率：比较复杂。</a:t>
            </a:r>
            <a:endParaRPr lang="en-US" altLang="zh-CN" sz="2000" b="1" dirty="0">
              <a:solidFill>
                <a:schemeClr val="tx1"/>
              </a:solidFill>
              <a:latin typeface="宋体" panose="02010600030101010101" pitchFamily="2" charset="-122"/>
            </a:endParaRPr>
          </a:p>
          <a:p>
            <a:pPr marL="741680" lvl="1" indent="-284480" eaLnBrk="0" hangingPunct="0">
              <a:lnSpc>
                <a:spcPct val="110000"/>
              </a:lnSpc>
              <a:buClr>
                <a:srgbClr val="FF0000"/>
              </a:buClr>
              <a:buSzPct val="100000"/>
              <a:buFont typeface="Wingdings" panose="05000000000000000000" pitchFamily="2" charset="2"/>
              <a:buChar char="Ø"/>
            </a:pPr>
            <a:r>
              <a:rPr lang="zh-CN" altLang="en-US" sz="2000" b="1" dirty="0">
                <a:solidFill>
                  <a:schemeClr val="tx1"/>
                </a:solidFill>
                <a:latin typeface="宋体" panose="02010600030101010101" pitchFamily="2" charset="-122"/>
              </a:rPr>
              <a:t>一般而言</a:t>
            </a:r>
            <a:r>
              <a:rPr lang="zh-CN" altLang="en-US" sz="2000" b="1" dirty="0" smtClean="0">
                <a:solidFill>
                  <a:schemeClr val="tx1"/>
                </a:solidFill>
                <a:latin typeface="宋体" panose="02010600030101010101" pitchFamily="2" charset="-122"/>
              </a:rPr>
              <a:t>，</a:t>
            </a:r>
            <a:r>
              <a:rPr lang="zh-CN" altLang="en-US" sz="2000" b="1" dirty="0">
                <a:solidFill>
                  <a:schemeClr val="tx1"/>
                </a:solidFill>
                <a:latin typeface="宋体" panose="02010600030101010101" pitchFamily="2" charset="-122"/>
              </a:rPr>
              <a:t>单纯</a:t>
            </a:r>
            <a:r>
              <a:rPr lang="zh-CN" altLang="en-US" sz="2000" b="1" dirty="0" smtClean="0">
                <a:solidFill>
                  <a:schemeClr val="tx1"/>
                </a:solidFill>
                <a:latin typeface="宋体" panose="02010600030101010101" pitchFamily="2" charset="-122"/>
              </a:rPr>
              <a:t>增加</a:t>
            </a:r>
            <a:r>
              <a:rPr lang="zh-CN" altLang="en-US" sz="2000" b="1" dirty="0">
                <a:solidFill>
                  <a:schemeClr val="tx1"/>
                </a:solidFill>
                <a:latin typeface="宋体" panose="02010600030101010101" pitchFamily="2" charset="-122"/>
              </a:rPr>
              <a:t>块大小将降低缺失率（因为空间局部性），但块大小达到一定程度时，缺失率会随块大小的继续增加</a:t>
            </a:r>
            <a:r>
              <a:rPr lang="zh-CN" altLang="en-US" sz="2000" b="1" dirty="0" smtClean="0">
                <a:solidFill>
                  <a:schemeClr val="tx1"/>
                </a:solidFill>
                <a:latin typeface="宋体" panose="02010600030101010101" pitchFamily="2" charset="-122"/>
              </a:rPr>
              <a:t>而上升（</a:t>
            </a:r>
            <a:r>
              <a:rPr lang="zh-CN" altLang="en-US" sz="2000" b="1" dirty="0">
                <a:solidFill>
                  <a:schemeClr val="tx1"/>
                </a:solidFill>
                <a:latin typeface="宋体" panose="02010600030101010101" pitchFamily="2" charset="-122"/>
              </a:rPr>
              <a:t>因为块数量下降带来块替换的增加）</a:t>
            </a:r>
            <a:r>
              <a:rPr lang="zh-CN" altLang="en-US" sz="2000" b="1" dirty="0" smtClean="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45062" name="TextBox 4"/>
          <p:cNvSpPr txBox="1">
            <a:spLocks noChangeArrowheads="1"/>
          </p:cNvSpPr>
          <p:nvPr/>
        </p:nvSpPr>
        <p:spPr bwMode="auto">
          <a:xfrm>
            <a:off x="539552" y="3996353"/>
            <a:ext cx="1605317" cy="584775"/>
          </a:xfrm>
          <a:prstGeom prst="rect">
            <a:avLst/>
          </a:prstGeom>
          <a:noFill/>
          <a:ln w="9525">
            <a:noFill/>
            <a:miter lim="800000"/>
          </a:ln>
        </p:spPr>
        <p:txBody>
          <a:bodyPr wrap="square">
            <a:spAutoFit/>
          </a:bodyPr>
          <a:lstStyle/>
          <a:p>
            <a:pPr algn="ctr" eaLnBrk="0" hangingPunct="0"/>
            <a:r>
              <a:rPr lang="zh-CN" altLang="en-US" sz="1600" b="1" dirty="0">
                <a:solidFill>
                  <a:srgbClr val="C00000"/>
                </a:solidFill>
              </a:rPr>
              <a:t>块</a:t>
            </a:r>
            <a:r>
              <a:rPr lang="zh-CN" altLang="en-US" sz="1600" b="1" dirty="0" smtClean="0">
                <a:solidFill>
                  <a:srgbClr val="C00000"/>
                </a:solidFill>
              </a:rPr>
              <a:t>大小与缺</a:t>
            </a:r>
            <a:endParaRPr lang="en-US" altLang="zh-CN" sz="1600" b="1" dirty="0" smtClean="0">
              <a:solidFill>
                <a:srgbClr val="C00000"/>
              </a:solidFill>
            </a:endParaRPr>
          </a:p>
          <a:p>
            <a:pPr algn="ctr" eaLnBrk="0" hangingPunct="0"/>
            <a:r>
              <a:rPr lang="zh-CN" altLang="en-US" sz="1600" b="1" dirty="0" smtClean="0">
                <a:solidFill>
                  <a:srgbClr val="C00000"/>
                </a:solidFill>
              </a:rPr>
              <a:t>失</a:t>
            </a:r>
            <a:r>
              <a:rPr lang="zh-CN" altLang="en-US" sz="1600" b="1" dirty="0">
                <a:solidFill>
                  <a:srgbClr val="C00000"/>
                </a:solidFill>
              </a:rPr>
              <a:t>率的关系</a:t>
            </a:r>
            <a:endParaRPr lang="zh-CN" altLang="en-US" sz="1600" b="1" dirty="0">
              <a:solidFill>
                <a:srgbClr val="C00000"/>
              </a:solidFill>
            </a:endParaRPr>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1734" y="3002232"/>
            <a:ext cx="6206730" cy="3883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5"/>
          <p:cNvSpPr txBox="1">
            <a:spLocks noChangeArrowheads="1"/>
          </p:cNvSpPr>
          <p:nvPr/>
        </p:nvSpPr>
        <p:spPr bwMode="auto">
          <a:xfrm>
            <a:off x="226252" y="5301208"/>
            <a:ext cx="2808312" cy="1169551"/>
          </a:xfrm>
          <a:prstGeom prst="rect">
            <a:avLst/>
          </a:prstGeom>
          <a:noFill/>
          <a:ln w="9525">
            <a:noFill/>
            <a:miter lim="800000"/>
          </a:ln>
        </p:spPr>
        <p:txBody>
          <a:bodyPr wrap="square">
            <a:spAutoFit/>
          </a:bodyPr>
          <a:lstStyle/>
          <a:p>
            <a:pPr eaLnBrk="0" hangingPunct="0"/>
            <a:r>
              <a:rPr lang="en-US" altLang="zh-CN" sz="1400" i="1" dirty="0">
                <a:solidFill>
                  <a:schemeClr val="tx1"/>
                </a:solidFill>
              </a:rPr>
              <a:t>D. A. Patterson, J. L. Hennessy. Computer Organization and Design The hardware/software Interface(3th </a:t>
            </a:r>
            <a:r>
              <a:rPr lang="en-US" altLang="zh-CN" sz="1400" i="1" dirty="0" err="1">
                <a:solidFill>
                  <a:schemeClr val="tx1"/>
                </a:solidFill>
              </a:rPr>
              <a:t>Ediiton</a:t>
            </a:r>
            <a:r>
              <a:rPr lang="en-US" altLang="zh-CN" sz="1400" i="1" dirty="0">
                <a:solidFill>
                  <a:schemeClr val="tx1"/>
                </a:solidFill>
              </a:rPr>
              <a:t>). Elsevier Inc. 2007</a:t>
            </a:r>
            <a:endParaRPr lang="zh-CN" altLang="en-US" sz="1400" i="1" dirty="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404813"/>
            <a:ext cx="5257800" cy="373062"/>
          </a:xfrm>
        </p:spPr>
        <p:txBody>
          <a:bodyPr/>
          <a:lstStyle/>
          <a:p>
            <a:r>
              <a:rPr lang="en-US" altLang="zh-CN" smtClean="0"/>
              <a:t>CACHE</a:t>
            </a:r>
            <a:r>
              <a:rPr lang="zh-CN" altLang="en-US" smtClean="0"/>
              <a:t>举例</a:t>
            </a:r>
            <a:endParaRPr lang="zh-CN" altLang="en-US" smtClean="0"/>
          </a:p>
        </p:txBody>
      </p:sp>
      <p:sp>
        <p:nvSpPr>
          <p:cNvPr id="300035" name="Rectangle 3"/>
          <p:cNvSpPr>
            <a:spLocks noGrp="1" noChangeArrowheads="1"/>
          </p:cNvSpPr>
          <p:nvPr>
            <p:ph type="body" idx="1"/>
          </p:nvPr>
        </p:nvSpPr>
        <p:spPr>
          <a:xfrm>
            <a:off x="642938" y="1071563"/>
            <a:ext cx="7848600" cy="4410075"/>
          </a:xfrm>
        </p:spPr>
        <p:txBody>
          <a:bodyPr/>
          <a:lstStyle/>
          <a:p>
            <a:pPr>
              <a:lnSpc>
                <a:spcPct val="115000"/>
              </a:lnSpc>
              <a:spcBef>
                <a:spcPct val="55000"/>
              </a:spcBef>
            </a:pPr>
            <a:r>
              <a:rPr lang="en-US" altLang="zh-CN" sz="2800" dirty="0" err="1" smtClean="0">
                <a:ea typeface="宋体" panose="02010600030101010101" pitchFamily="2" charset="-122"/>
              </a:rPr>
              <a:t>Pentiun</a:t>
            </a:r>
            <a:r>
              <a:rPr lang="zh-CN" altLang="en-US" sz="2800" dirty="0" smtClean="0">
                <a:ea typeface="宋体" panose="02010600030101010101" pitchFamily="2" charset="-122"/>
              </a:rPr>
              <a:t>的</a:t>
            </a:r>
            <a:r>
              <a:rPr lang="en-US" altLang="zh-CN" sz="2800" dirty="0" smtClean="0">
                <a:ea typeface="宋体" panose="02010600030101010101" pitchFamily="2" charset="-122"/>
              </a:rPr>
              <a:t>Cache</a:t>
            </a:r>
            <a:endParaRPr lang="en-US" altLang="zh-CN" sz="2800" dirty="0" smtClean="0">
              <a:ea typeface="宋体" panose="02010600030101010101" pitchFamily="2" charset="-122"/>
            </a:endParaRPr>
          </a:p>
          <a:p>
            <a:pPr lvl="1">
              <a:lnSpc>
                <a:spcPct val="115000"/>
              </a:lnSpc>
              <a:spcBef>
                <a:spcPct val="55000"/>
              </a:spcBef>
            </a:pPr>
            <a:r>
              <a:rPr lang="zh-CN" altLang="en-US" sz="2000" b="0" dirty="0" smtClean="0">
                <a:latin typeface="宋体" panose="02010600030101010101" pitchFamily="2" charset="-122"/>
                <a:ea typeface="宋体" panose="02010600030101010101" pitchFamily="2" charset="-122"/>
              </a:rPr>
              <a:t>采用两级</a:t>
            </a:r>
            <a:r>
              <a:rPr lang="en-US" altLang="zh-CN" sz="2000" b="0" dirty="0" smtClean="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b="0" dirty="0" smtClean="0">
                <a:latin typeface="宋体" panose="02010600030101010101" pitchFamily="2" charset="-122"/>
                <a:ea typeface="宋体" panose="02010600030101010101" pitchFamily="2" charset="-122"/>
              </a:rPr>
              <a:t>结构。</a:t>
            </a:r>
            <a:r>
              <a:rPr lang="en-US" altLang="zh-CN" sz="2000" b="0" dirty="0" smtClean="0">
                <a:latin typeface="Times New Roman" panose="02020603050405020304" pitchFamily="18" charset="0"/>
                <a:ea typeface="宋体" panose="02010600030101010101" pitchFamily="2" charset="-122"/>
              </a:rPr>
              <a:t>CPU</a:t>
            </a:r>
            <a:r>
              <a:rPr lang="zh-CN" altLang="en-US" sz="2000" b="0" dirty="0" smtClean="0">
                <a:latin typeface="宋体" panose="02010600030101010101" pitchFamily="2" charset="-122"/>
                <a:ea typeface="宋体" panose="02010600030101010101" pitchFamily="2" charset="-122"/>
              </a:rPr>
              <a:t>内部</a:t>
            </a:r>
            <a:r>
              <a:rPr lang="en-US" altLang="zh-CN" sz="2000" b="0" dirty="0" err="1" smtClean="0">
                <a:latin typeface="Times New Roman" panose="02020603050405020304" pitchFamily="18" charset="0"/>
                <a:ea typeface="宋体" panose="02010600030101010101" pitchFamily="2" charset="-122"/>
              </a:rPr>
              <a:t>Cache</a:t>
            </a:r>
            <a:r>
              <a:rPr lang="en-US" altLang="zh-CN" sz="2000" b="0" dirty="0" err="1" smtClean="0">
                <a:latin typeface="宋体" panose="02010600030101010101" pitchFamily="2" charset="-122"/>
                <a:ea typeface="宋体" panose="02010600030101010101" pitchFamily="2" charset="-122"/>
              </a:rPr>
              <a:t>（</a:t>
            </a:r>
            <a:r>
              <a:rPr lang="en-US" altLang="zh-CN" sz="2000" b="0" dirty="0" err="1" smtClean="0">
                <a:latin typeface="Times New Roman" panose="02020603050405020304" pitchFamily="18" charset="0"/>
                <a:ea typeface="宋体" panose="02010600030101010101" pitchFamily="2" charset="-122"/>
              </a:rPr>
              <a:t>Level</a:t>
            </a:r>
            <a:r>
              <a:rPr lang="en-US" altLang="zh-CN" sz="2000" b="0" dirty="0" smtClean="0">
                <a:latin typeface="Times New Roman" panose="02020603050405020304" pitchFamily="18" charset="0"/>
                <a:ea typeface="宋体" panose="02010600030101010101" pitchFamily="2" charset="-122"/>
              </a:rPr>
              <a:t> 1 Cache</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包括</a:t>
            </a:r>
            <a:r>
              <a:rPr lang="zh-CN" altLang="en-US" sz="2000" b="0" dirty="0" smtClean="0">
                <a:latin typeface="Times New Roman" panose="02020603050405020304" pitchFamily="18" charset="0"/>
                <a:ea typeface="宋体" panose="02010600030101010101" pitchFamily="2" charset="-122"/>
              </a:rPr>
              <a:t>8</a:t>
            </a:r>
            <a:r>
              <a:rPr lang="en-US" altLang="zh-CN" sz="2000" b="0" dirty="0" smtClean="0">
                <a:latin typeface="Times New Roman" panose="02020603050405020304" pitchFamily="18" charset="0"/>
                <a:ea typeface="宋体" panose="02010600030101010101" pitchFamily="2" charset="-122"/>
              </a:rPr>
              <a:t>K</a:t>
            </a:r>
            <a:r>
              <a:rPr lang="zh-CN" altLang="en-US" sz="2000" b="0" dirty="0" smtClean="0">
                <a:latin typeface="宋体" panose="02010600030101010101" pitchFamily="2" charset="-122"/>
                <a:ea typeface="宋体" panose="02010600030101010101" pitchFamily="2" charset="-122"/>
              </a:rPr>
              <a:t>指令</a:t>
            </a:r>
            <a:r>
              <a:rPr lang="en-US" altLang="zh-CN" sz="2000" b="0" dirty="0" smtClean="0">
                <a:latin typeface="Times New Roman" panose="02020603050405020304" pitchFamily="18" charset="0"/>
                <a:ea typeface="宋体" panose="02010600030101010101" pitchFamily="2" charset="-122"/>
              </a:rPr>
              <a:t>Cache</a:t>
            </a:r>
            <a:r>
              <a:rPr lang="zh-CN" altLang="en-US" sz="2000" b="0" dirty="0" smtClean="0">
                <a:latin typeface="宋体" panose="02010600030101010101" pitchFamily="2" charset="-122"/>
                <a:ea typeface="宋体" panose="02010600030101010101" pitchFamily="2" charset="-122"/>
              </a:rPr>
              <a:t>和</a:t>
            </a:r>
            <a:r>
              <a:rPr lang="zh-CN" altLang="en-US" sz="2000" b="0" dirty="0" smtClean="0">
                <a:latin typeface="Times New Roman" panose="02020603050405020304" pitchFamily="18" charset="0"/>
                <a:ea typeface="宋体" panose="02010600030101010101" pitchFamily="2" charset="-122"/>
              </a:rPr>
              <a:t>8</a:t>
            </a:r>
            <a:r>
              <a:rPr lang="en-US" altLang="zh-CN" sz="2000" b="0" dirty="0" smtClean="0">
                <a:latin typeface="Times New Roman" panose="02020603050405020304" pitchFamily="18" charset="0"/>
                <a:ea typeface="宋体" panose="02010600030101010101" pitchFamily="2" charset="-122"/>
              </a:rPr>
              <a:t>K</a:t>
            </a:r>
            <a:r>
              <a:rPr lang="zh-CN" altLang="en-US" sz="2000" b="0" dirty="0" smtClean="0">
                <a:latin typeface="宋体" panose="02010600030101010101" pitchFamily="2" charset="-122"/>
                <a:ea typeface="宋体" panose="02010600030101010101" pitchFamily="2" charset="-122"/>
              </a:rPr>
              <a:t>数据</a:t>
            </a:r>
            <a:r>
              <a:rPr lang="en-US" altLang="zh-CN" sz="2000" b="0" dirty="0" smtClean="0">
                <a:latin typeface="Times New Roman" panose="02020603050405020304" pitchFamily="18" charset="0"/>
                <a:ea typeface="宋体" panose="02010600030101010101" pitchFamily="2" charset="-122"/>
              </a:rPr>
              <a:t>Cache</a:t>
            </a:r>
            <a:r>
              <a:rPr lang="en-US" altLang="zh-CN" sz="2000" b="0" dirty="0" smtClean="0">
                <a:latin typeface="宋体" panose="02010600030101010101" pitchFamily="2" charset="-122"/>
                <a:ea typeface="宋体" panose="02010600030101010101" pitchFamily="2" charset="-122"/>
              </a:rPr>
              <a:t>，</a:t>
            </a:r>
            <a:r>
              <a:rPr lang="en-US" altLang="zh-CN" sz="2000" b="0" dirty="0" smtClean="0">
                <a:latin typeface="Times New Roman" panose="02020603050405020304" pitchFamily="18" charset="0"/>
                <a:ea typeface="宋体" panose="02010600030101010101" pitchFamily="2" charset="-122"/>
              </a:rPr>
              <a:t>32Bytes/block</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采用</a:t>
            </a:r>
            <a:r>
              <a:rPr lang="en-US" altLang="zh-CN" sz="2000" b="0" dirty="0" smtClean="0">
                <a:solidFill>
                  <a:srgbClr val="FF0000"/>
                </a:solidFill>
                <a:latin typeface="宋体" panose="02010600030101010101" pitchFamily="2" charset="-122"/>
                <a:ea typeface="宋体" panose="02010600030101010101" pitchFamily="2" charset="-122"/>
              </a:rPr>
              <a:t>2</a:t>
            </a:r>
            <a:r>
              <a:rPr lang="zh-CN" altLang="en-US" sz="2000" b="0" dirty="0" smtClean="0">
                <a:solidFill>
                  <a:srgbClr val="FF0000"/>
                </a:solidFill>
                <a:latin typeface="宋体" panose="02010600030101010101" pitchFamily="2" charset="-122"/>
                <a:ea typeface="宋体" panose="02010600030101010101" pitchFamily="2" charset="-122"/>
              </a:rPr>
              <a:t>路组相联</a:t>
            </a:r>
            <a:r>
              <a:rPr lang="zh-CN" altLang="en-US" sz="2000" b="0" dirty="0" smtClean="0">
                <a:latin typeface="宋体" panose="02010600030101010101" pitchFamily="2" charset="-122"/>
                <a:ea typeface="宋体" panose="02010600030101010101" pitchFamily="2" charset="-122"/>
              </a:rPr>
              <a:t>结构和</a:t>
            </a:r>
            <a:r>
              <a:rPr lang="en-US" altLang="zh-CN" sz="2000" b="0" dirty="0" smtClean="0">
                <a:latin typeface="Times New Roman" panose="02020603050405020304" pitchFamily="18" charset="0"/>
                <a:ea typeface="宋体" panose="02010600030101010101" pitchFamily="2" charset="-122"/>
              </a:rPr>
              <a:t>LRU</a:t>
            </a:r>
            <a:r>
              <a:rPr lang="zh-CN" altLang="en-US" sz="2000" b="0" dirty="0" smtClean="0">
                <a:latin typeface="宋体" panose="02010600030101010101" pitchFamily="2" charset="-122"/>
                <a:ea typeface="宋体" panose="02010600030101010101" pitchFamily="2" charset="-122"/>
              </a:rPr>
              <a:t>替换策略，数据</a:t>
            </a:r>
            <a:r>
              <a:rPr lang="en-US" altLang="zh-CN" sz="2000" b="0" dirty="0" smtClean="0">
                <a:latin typeface="Times New Roman" panose="02020603050405020304" pitchFamily="18" charset="0"/>
                <a:ea typeface="宋体" panose="02010600030101010101" pitchFamily="2" charset="-122"/>
              </a:rPr>
              <a:t>Cache</a:t>
            </a:r>
            <a:r>
              <a:rPr lang="zh-CN" altLang="en-US" sz="2000" b="0" dirty="0" smtClean="0">
                <a:latin typeface="宋体" panose="02010600030101010101" pitchFamily="2" charset="-122"/>
                <a:ea typeface="宋体" panose="02010600030101010101" pitchFamily="2" charset="-122"/>
              </a:rPr>
              <a:t>采用</a:t>
            </a:r>
            <a:r>
              <a:rPr lang="en-US" altLang="zh-CN" sz="2000" b="0" dirty="0" smtClean="0">
                <a:latin typeface="Times New Roman" panose="02020603050405020304" pitchFamily="18" charset="0"/>
                <a:ea typeface="宋体" panose="02010600030101010101" pitchFamily="2" charset="-122"/>
              </a:rPr>
              <a:t>Write Back</a:t>
            </a:r>
            <a:r>
              <a:rPr lang="zh-CN" altLang="en-US" sz="2000" b="0" dirty="0" smtClean="0">
                <a:latin typeface="宋体" panose="02010600030101010101" pitchFamily="2" charset="-122"/>
                <a:ea typeface="宋体" panose="02010600030101010101" pitchFamily="2" charset="-122"/>
              </a:rPr>
              <a:t>写策略（可以动态配置为</a:t>
            </a:r>
            <a:r>
              <a:rPr lang="en-US" altLang="zh-CN" sz="2000" b="0" dirty="0" smtClean="0">
                <a:latin typeface="Times New Roman" panose="02020603050405020304" pitchFamily="18" charset="0"/>
                <a:ea typeface="宋体" panose="02010600030101010101" pitchFamily="2" charset="-122"/>
              </a:rPr>
              <a:t>Write-through</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外部</a:t>
            </a:r>
            <a:r>
              <a:rPr lang="en-US" altLang="zh-CN" sz="2000" b="0" dirty="0" smtClean="0">
                <a:latin typeface="Times New Roman" panose="02020603050405020304" pitchFamily="18" charset="0"/>
                <a:ea typeface="宋体" panose="02010600030101010101" pitchFamily="2" charset="-122"/>
              </a:rPr>
              <a:t>Cache (Level 2 Cache)256KB</a:t>
            </a:r>
            <a:r>
              <a:rPr lang="zh-CN" altLang="en-US" sz="2000" b="0" dirty="0" smtClean="0">
                <a:latin typeface="宋体" panose="02010600030101010101" pitchFamily="2" charset="-122"/>
                <a:ea typeface="宋体" panose="02010600030101010101" pitchFamily="2" charset="-122"/>
              </a:rPr>
              <a:t>或</a:t>
            </a:r>
            <a:r>
              <a:rPr lang="zh-CN" altLang="en-US" sz="2000" b="0" dirty="0" smtClean="0">
                <a:latin typeface="Times New Roman" panose="02020603050405020304" pitchFamily="18" charset="0"/>
                <a:ea typeface="宋体" panose="02010600030101010101" pitchFamily="2" charset="-122"/>
              </a:rPr>
              <a:t>512</a:t>
            </a:r>
            <a:r>
              <a:rPr lang="en-US" altLang="zh-CN" sz="2000" b="0" dirty="0" smtClean="0">
                <a:latin typeface="Times New Roman" panose="02020603050405020304" pitchFamily="18" charset="0"/>
                <a:ea typeface="宋体" panose="02010600030101010101" pitchFamily="2" charset="-122"/>
              </a:rPr>
              <a:t>KB</a:t>
            </a:r>
            <a:r>
              <a:rPr lang="en-US" altLang="zh-CN" sz="2000" b="0" dirty="0" smtClean="0">
                <a:latin typeface="宋体" panose="02010600030101010101" pitchFamily="2" charset="-122"/>
                <a:ea typeface="宋体" panose="02010600030101010101" pitchFamily="2" charset="-122"/>
              </a:rPr>
              <a:t>，</a:t>
            </a:r>
            <a:r>
              <a:rPr lang="en-US" altLang="zh-CN" sz="2000" b="0" dirty="0" smtClean="0">
                <a:latin typeface="Times New Roman" panose="02020603050405020304" pitchFamily="18" charset="0"/>
                <a:ea typeface="宋体" panose="02010600030101010101" pitchFamily="2" charset="-122"/>
              </a:rPr>
              <a:t>32Bytes/block, 64Bytes/block,128Bytes/block</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采用</a:t>
            </a:r>
            <a:r>
              <a:rPr lang="en-US" altLang="zh-CN" sz="2000" b="0" dirty="0" smtClean="0">
                <a:solidFill>
                  <a:srgbClr val="FF0000"/>
                </a:solidFill>
                <a:latin typeface="宋体" panose="02010600030101010101" pitchFamily="2" charset="-122"/>
                <a:ea typeface="宋体" panose="02010600030101010101" pitchFamily="2" charset="-122"/>
              </a:rPr>
              <a:t>2</a:t>
            </a:r>
            <a:r>
              <a:rPr lang="zh-CN" altLang="en-US" sz="2000" b="0" dirty="0" smtClean="0">
                <a:solidFill>
                  <a:srgbClr val="FF0000"/>
                </a:solidFill>
                <a:latin typeface="宋体" panose="02010600030101010101" pitchFamily="2" charset="-122"/>
                <a:ea typeface="宋体" panose="02010600030101010101" pitchFamily="2" charset="-122"/>
              </a:rPr>
              <a:t>路组相联</a:t>
            </a:r>
            <a:r>
              <a:rPr lang="zh-CN" altLang="en-US" sz="2000" b="0" dirty="0" smtClean="0">
                <a:latin typeface="宋体" panose="02010600030101010101" pitchFamily="2" charset="-122"/>
                <a:ea typeface="宋体" panose="02010600030101010101" pitchFamily="2" charset="-122"/>
              </a:rPr>
              <a:t>结构。</a:t>
            </a:r>
            <a:r>
              <a:rPr lang="zh-CN" altLang="en-US" sz="2000" b="0" dirty="0" smtClean="0">
                <a:ea typeface="宋体" panose="02010600030101010101" pitchFamily="2" charset="-122"/>
              </a:rPr>
              <a:t> </a:t>
            </a:r>
            <a:endParaRPr lang="zh-CN" altLang="en-US" sz="2000" b="0" dirty="0" smtClean="0">
              <a:ea typeface="宋体" panose="02010600030101010101" pitchFamily="2" charset="-122"/>
            </a:endParaRPr>
          </a:p>
          <a:p>
            <a:pPr>
              <a:lnSpc>
                <a:spcPct val="115000"/>
              </a:lnSpc>
              <a:spcBef>
                <a:spcPct val="55000"/>
              </a:spcBef>
            </a:pPr>
            <a:r>
              <a:rPr lang="en-US" altLang="zh-CN" sz="2800" dirty="0" err="1" smtClean="0">
                <a:latin typeface="Times New Roman" panose="02020603050405020304" pitchFamily="18" charset="0"/>
                <a:ea typeface="宋体" panose="02010600030101010101" pitchFamily="2" charset="-122"/>
              </a:rPr>
              <a:t>PowerPc</a:t>
            </a:r>
            <a:r>
              <a:rPr lang="en-US" altLang="zh-CN" sz="2800" dirty="0" smtClean="0">
                <a:latin typeface="Times New Roman" panose="02020603050405020304" pitchFamily="18" charset="0"/>
                <a:ea typeface="宋体" panose="02010600030101010101" pitchFamily="2" charset="-122"/>
              </a:rPr>
              <a:t> 620 Cache</a:t>
            </a:r>
            <a:r>
              <a:rPr lang="en-US" altLang="zh-CN" sz="2800" dirty="0" smtClean="0">
                <a:ea typeface="宋体" panose="02010600030101010101" pitchFamily="2" charset="-122"/>
              </a:rPr>
              <a:t> </a:t>
            </a:r>
            <a:endParaRPr lang="en-US" altLang="zh-CN" sz="2800" dirty="0" smtClean="0">
              <a:ea typeface="宋体" panose="02010600030101010101" pitchFamily="2" charset="-122"/>
            </a:endParaRPr>
          </a:p>
          <a:p>
            <a:pPr lvl="1">
              <a:lnSpc>
                <a:spcPct val="115000"/>
              </a:lnSpc>
              <a:spcBef>
                <a:spcPct val="55000"/>
              </a:spcBef>
            </a:pPr>
            <a:r>
              <a:rPr lang="zh-CN" altLang="en-US" sz="2000" b="0" dirty="0" smtClean="0">
                <a:latin typeface="宋体" panose="02010600030101010101" pitchFamily="2" charset="-122"/>
                <a:ea typeface="宋体" panose="02010600030101010101" pitchFamily="2" charset="-122"/>
              </a:rPr>
              <a:t>采用两级</a:t>
            </a:r>
            <a:r>
              <a:rPr lang="en-US" altLang="zh-CN" sz="2000" b="0" dirty="0" smtClean="0">
                <a:latin typeface="Times New Roman" panose="02020603050405020304" pitchFamily="18" charset="0"/>
                <a:ea typeface="宋体" panose="02010600030101010101" pitchFamily="2" charset="-122"/>
              </a:rPr>
              <a:t>Cache</a:t>
            </a:r>
            <a:r>
              <a:rPr lang="zh-CN" altLang="en-US" sz="2000" b="0" dirty="0" smtClean="0">
                <a:latin typeface="宋体" panose="02010600030101010101" pitchFamily="2" charset="-122"/>
                <a:ea typeface="宋体" panose="02010600030101010101" pitchFamily="2" charset="-122"/>
              </a:rPr>
              <a:t>结构。</a:t>
            </a:r>
            <a:r>
              <a:rPr lang="en-US" altLang="zh-CN" sz="2000" b="0" dirty="0" smtClean="0">
                <a:latin typeface="Times New Roman" panose="02020603050405020304" pitchFamily="18" charset="0"/>
                <a:ea typeface="宋体" panose="02010600030101010101" pitchFamily="2" charset="-122"/>
              </a:rPr>
              <a:t>CPU</a:t>
            </a:r>
            <a:r>
              <a:rPr lang="zh-CN" altLang="en-US" sz="2000" b="0" dirty="0" smtClean="0">
                <a:latin typeface="宋体" panose="02010600030101010101" pitchFamily="2" charset="-122"/>
                <a:ea typeface="宋体" panose="02010600030101010101" pitchFamily="2" charset="-122"/>
              </a:rPr>
              <a:t>内部</a:t>
            </a:r>
            <a:r>
              <a:rPr lang="en-US" altLang="zh-CN" sz="2000" b="0" dirty="0" err="1" smtClean="0">
                <a:latin typeface="Times New Roman" panose="02020603050405020304" pitchFamily="18" charset="0"/>
                <a:ea typeface="宋体" panose="02010600030101010101" pitchFamily="2" charset="-122"/>
              </a:rPr>
              <a:t>Cache</a:t>
            </a:r>
            <a:r>
              <a:rPr lang="en-US" altLang="zh-CN" sz="2000" b="0" dirty="0" err="1" smtClean="0">
                <a:latin typeface="宋体" panose="02010600030101010101" pitchFamily="2" charset="-122"/>
                <a:ea typeface="宋体" panose="02010600030101010101" pitchFamily="2" charset="-122"/>
              </a:rPr>
              <a:t>（</a:t>
            </a:r>
            <a:r>
              <a:rPr lang="en-US" altLang="zh-CN" sz="2000" b="0" dirty="0" err="1" smtClean="0">
                <a:latin typeface="Times New Roman" panose="02020603050405020304" pitchFamily="18" charset="0"/>
                <a:ea typeface="宋体" panose="02010600030101010101" pitchFamily="2" charset="-122"/>
              </a:rPr>
              <a:t>Level</a:t>
            </a:r>
            <a:r>
              <a:rPr lang="en-US" altLang="zh-CN" sz="2000" b="0" dirty="0" smtClean="0">
                <a:latin typeface="Times New Roman" panose="02020603050405020304" pitchFamily="18" charset="0"/>
                <a:ea typeface="宋体" panose="02010600030101010101" pitchFamily="2" charset="-122"/>
              </a:rPr>
              <a:t> 1 Cache</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包括</a:t>
            </a:r>
            <a:r>
              <a:rPr lang="zh-CN" altLang="en-US" sz="2000" b="0" dirty="0" smtClean="0">
                <a:latin typeface="Times New Roman" panose="02020603050405020304" pitchFamily="18" charset="0"/>
                <a:ea typeface="宋体" panose="02010600030101010101" pitchFamily="2" charset="-122"/>
              </a:rPr>
              <a:t>32</a:t>
            </a:r>
            <a:r>
              <a:rPr lang="en-US" altLang="zh-CN" sz="2000" b="0" dirty="0" smtClean="0">
                <a:latin typeface="Times New Roman" panose="02020603050405020304" pitchFamily="18" charset="0"/>
                <a:ea typeface="宋体" panose="02010600030101010101" pitchFamily="2" charset="-122"/>
              </a:rPr>
              <a:t>K</a:t>
            </a:r>
            <a:r>
              <a:rPr lang="zh-CN" altLang="en-US" sz="2000" b="0" dirty="0" smtClean="0">
                <a:latin typeface="宋体" panose="02010600030101010101" pitchFamily="2" charset="-122"/>
                <a:ea typeface="宋体" panose="02010600030101010101" pitchFamily="2" charset="-122"/>
              </a:rPr>
              <a:t>指令</a:t>
            </a:r>
            <a:r>
              <a:rPr lang="en-US" altLang="zh-CN" sz="2000" b="0" dirty="0" smtClean="0">
                <a:latin typeface="Times New Roman" panose="02020603050405020304" pitchFamily="18" charset="0"/>
                <a:ea typeface="宋体" panose="02010600030101010101" pitchFamily="2" charset="-122"/>
              </a:rPr>
              <a:t>Cache</a:t>
            </a:r>
            <a:r>
              <a:rPr lang="zh-CN" altLang="en-US" sz="2000" b="0" dirty="0" smtClean="0">
                <a:latin typeface="宋体" panose="02010600030101010101" pitchFamily="2" charset="-122"/>
                <a:ea typeface="宋体" panose="02010600030101010101" pitchFamily="2" charset="-122"/>
              </a:rPr>
              <a:t>和</a:t>
            </a:r>
            <a:r>
              <a:rPr lang="zh-CN" altLang="en-US" sz="2000" b="0" dirty="0" smtClean="0">
                <a:latin typeface="Times New Roman" panose="02020603050405020304" pitchFamily="18" charset="0"/>
                <a:ea typeface="宋体" panose="02010600030101010101" pitchFamily="2" charset="-122"/>
              </a:rPr>
              <a:t>32</a:t>
            </a:r>
            <a:r>
              <a:rPr lang="en-US" altLang="zh-CN" sz="2000" b="0" dirty="0" smtClean="0">
                <a:latin typeface="Times New Roman" panose="02020603050405020304" pitchFamily="18" charset="0"/>
                <a:ea typeface="宋体" panose="02010600030101010101" pitchFamily="2" charset="-122"/>
              </a:rPr>
              <a:t>K</a:t>
            </a:r>
            <a:r>
              <a:rPr lang="zh-CN" altLang="en-US" sz="2000" b="0" dirty="0" smtClean="0">
                <a:latin typeface="宋体" panose="02010600030101010101" pitchFamily="2" charset="-122"/>
                <a:ea typeface="宋体" panose="02010600030101010101" pitchFamily="2" charset="-122"/>
              </a:rPr>
              <a:t>数据</a:t>
            </a:r>
            <a:r>
              <a:rPr lang="en-US" altLang="zh-CN" sz="2000" b="0" dirty="0" smtClean="0">
                <a:latin typeface="Times New Roman" panose="02020603050405020304" pitchFamily="18" charset="0"/>
                <a:ea typeface="宋体" panose="02010600030101010101" pitchFamily="2" charset="-122"/>
              </a:rPr>
              <a:t>Cache</a:t>
            </a:r>
            <a:r>
              <a:rPr lang="en-US" altLang="zh-CN" sz="2000" b="0" dirty="0" smtClean="0">
                <a:latin typeface="宋体" panose="02010600030101010101" pitchFamily="2" charset="-122"/>
                <a:ea typeface="宋体" panose="02010600030101010101" pitchFamily="2" charset="-122"/>
              </a:rPr>
              <a:t>，</a:t>
            </a:r>
            <a:r>
              <a:rPr lang="zh-CN" altLang="en-US" sz="2000" b="0" dirty="0" smtClean="0">
                <a:latin typeface="宋体" panose="02010600030101010101" pitchFamily="2" charset="-122"/>
                <a:ea typeface="宋体" panose="02010600030101010101" pitchFamily="2" charset="-122"/>
              </a:rPr>
              <a:t>采用</a:t>
            </a:r>
            <a:r>
              <a:rPr lang="en-US" altLang="zh-CN" sz="2000" b="0" dirty="0" smtClean="0">
                <a:solidFill>
                  <a:srgbClr val="FF0000"/>
                </a:solidFill>
                <a:latin typeface="宋体" panose="02010600030101010101" pitchFamily="2" charset="-122"/>
                <a:ea typeface="宋体" panose="02010600030101010101" pitchFamily="2" charset="-122"/>
              </a:rPr>
              <a:t>8</a:t>
            </a:r>
            <a:r>
              <a:rPr lang="zh-CN" altLang="en-US" sz="2000" b="0" dirty="0" smtClean="0">
                <a:solidFill>
                  <a:srgbClr val="FF0000"/>
                </a:solidFill>
                <a:latin typeface="宋体" panose="02010600030101010101" pitchFamily="2" charset="-122"/>
                <a:ea typeface="宋体" panose="02010600030101010101" pitchFamily="2" charset="-122"/>
              </a:rPr>
              <a:t>路组相联</a:t>
            </a:r>
            <a:r>
              <a:rPr lang="zh-CN" altLang="en-US" sz="2000" b="0" dirty="0" smtClean="0">
                <a:latin typeface="宋体" panose="02010600030101010101" pitchFamily="2" charset="-122"/>
                <a:ea typeface="宋体" panose="02010600030101010101" pitchFamily="2" charset="-122"/>
              </a:rPr>
              <a:t>结构。</a:t>
            </a:r>
            <a:r>
              <a:rPr lang="zh-CN" altLang="en-US" sz="2000" b="0" dirty="0" smtClean="0">
                <a:ea typeface="宋体" panose="02010600030101010101" pitchFamily="2" charset="-122"/>
              </a:rPr>
              <a:t> </a:t>
            </a:r>
            <a:endParaRPr lang="en-US" altLang="zh-CN" sz="2000" b="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0035">
                                            <p:txEl>
                                              <p:pRg st="1" end="1"/>
                                            </p:txEl>
                                          </p:spTgt>
                                        </p:tgtEl>
                                        <p:attrNameLst>
                                          <p:attrName>style.visibility</p:attrName>
                                        </p:attrNameLst>
                                      </p:cBhvr>
                                      <p:to>
                                        <p:strVal val="visible"/>
                                      </p:to>
                                    </p:set>
                                    <p:anim calcmode="lin" valueType="num">
                                      <p:cBhvr additive="base">
                                        <p:cTn id="11" dur="500" fill="hold"/>
                                        <p:tgtEl>
                                          <p:spTgt spid="3000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0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 calcmode="lin" valueType="num">
                                      <p:cBhvr additive="base">
                                        <p:cTn id="17" dur="500" fill="hold"/>
                                        <p:tgtEl>
                                          <p:spTgt spid="3000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003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0035">
                                            <p:txEl>
                                              <p:pRg st="3" end="3"/>
                                            </p:txEl>
                                          </p:spTgt>
                                        </p:tgtEl>
                                        <p:attrNameLst>
                                          <p:attrName>style.visibility</p:attrName>
                                        </p:attrNameLst>
                                      </p:cBhvr>
                                      <p:to>
                                        <p:strVal val="visible"/>
                                      </p:to>
                                    </p:set>
                                    <p:anim calcmode="lin" valueType="num">
                                      <p:cBhvr additive="base">
                                        <p:cTn id="21" dur="500" fill="hold"/>
                                        <p:tgtEl>
                                          <p:spTgt spid="30003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00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404813"/>
            <a:ext cx="5257800" cy="373062"/>
          </a:xfrm>
        </p:spPr>
        <p:txBody>
          <a:bodyPr/>
          <a:lstStyle/>
          <a:p>
            <a:r>
              <a:rPr lang="en-US" altLang="zh-CN" dirty="0" smtClean="0"/>
              <a:t>CACHE</a:t>
            </a:r>
            <a:r>
              <a:rPr lang="zh-CN" altLang="en-US" dirty="0"/>
              <a:t>实例：内置</a:t>
            </a:r>
            <a:r>
              <a:rPr lang="en-US" altLang="zh-CN" dirty="0" err="1"/>
              <a:t>FastMATH</a:t>
            </a:r>
            <a:r>
              <a:rPr lang="zh-CN" altLang="en-US" dirty="0"/>
              <a:t>处理器</a:t>
            </a:r>
            <a:endParaRPr lang="zh-CN" altLang="en-US" dirty="0" smtClean="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908720"/>
            <a:ext cx="8242425"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6084168" y="899428"/>
            <a:ext cx="1728192" cy="369332"/>
          </a:xfrm>
          <a:prstGeom prst="rect">
            <a:avLst/>
          </a:prstGeom>
          <a:noFill/>
        </p:spPr>
        <p:txBody>
          <a:bodyPr wrap="square" rtlCol="0">
            <a:spAutoFit/>
          </a:bodyPr>
          <a:lstStyle/>
          <a:p>
            <a:r>
              <a:rPr lang="zh-CN" altLang="en-US" sz="1800" b="1" dirty="0" smtClean="0"/>
              <a:t>（直接相连）</a:t>
            </a:r>
            <a:endParaRPr lang="zh-CN" altLang="en-US" b="1" dirty="0"/>
          </a:p>
        </p:txBody>
      </p:sp>
      <p:sp>
        <p:nvSpPr>
          <p:cNvPr id="3" name="文本框 2"/>
          <p:cNvSpPr txBox="1"/>
          <p:nvPr/>
        </p:nvSpPr>
        <p:spPr>
          <a:xfrm>
            <a:off x="7044611" y="1484784"/>
            <a:ext cx="383371" cy="338554"/>
          </a:xfrm>
          <a:prstGeom prst="rect">
            <a:avLst/>
          </a:prstGeom>
          <a:solidFill>
            <a:schemeClr val="bg1"/>
          </a:solidFill>
        </p:spPr>
        <p:txBody>
          <a:bodyPr wrap="square" rtlCol="0">
            <a:spAutoFit/>
          </a:bodyPr>
          <a:lstStyle/>
          <a:p>
            <a:r>
              <a:rPr lang="zh-CN" altLang="en-US" sz="1600" b="1" dirty="0" smtClean="0"/>
              <a:t>块</a:t>
            </a:r>
            <a:endParaRPr lang="zh-CN" altLang="en-US" sz="16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11188" y="476250"/>
            <a:ext cx="5257800" cy="373063"/>
          </a:xfrm>
        </p:spPr>
        <p:txBody>
          <a:bodyPr/>
          <a:lstStyle/>
          <a:p>
            <a:r>
              <a:rPr lang="en-US" altLang="zh-CN" dirty="0" smtClean="0"/>
              <a:t> Pentium 4</a:t>
            </a:r>
            <a:r>
              <a:rPr lang="zh-CN" altLang="en-US" dirty="0" smtClean="0"/>
              <a:t>的</a:t>
            </a:r>
            <a:r>
              <a:rPr lang="en-US" altLang="zh-CN" dirty="0" smtClean="0"/>
              <a:t>Cache</a:t>
            </a:r>
            <a:r>
              <a:rPr lang="zh-CN" altLang="en-US" dirty="0" smtClean="0"/>
              <a:t>示例</a:t>
            </a:r>
            <a:endParaRPr lang="zh-CN" altLang="en-US" dirty="0" smtClean="0"/>
          </a:p>
        </p:txBody>
      </p:sp>
      <p:sp>
        <p:nvSpPr>
          <p:cNvPr id="7" name="禁止符 6"/>
          <p:cNvSpPr/>
          <p:nvPr/>
        </p:nvSpPr>
        <p:spPr bwMode="auto">
          <a:xfrm>
            <a:off x="8316913" y="0"/>
            <a:ext cx="827087" cy="836613"/>
          </a:xfrm>
          <a:prstGeom prst="noSmoking">
            <a:avLst/>
          </a:prstGeom>
          <a:solidFill>
            <a:schemeClr val="accent2">
              <a:lumMod val="20000"/>
              <a:lumOff val="80000"/>
            </a:schemeClr>
          </a:solidFill>
          <a:ln w="12700" cap="flat" cmpd="sng" algn="ctr">
            <a:noFill/>
            <a:prstDash val="solid"/>
            <a:round/>
            <a:headEnd type="none" w="med" len="med"/>
            <a:tailEnd type="none" w="med" len="med"/>
          </a:ln>
          <a:effectLst/>
        </p:spPr>
        <p:txBody>
          <a:bodyPr lIns="63500" tIns="25400" rIns="63500" bIns="25400"/>
          <a:lstStyle/>
          <a:p>
            <a:pPr marL="668655" indent="-193675" eaLnBrk="0" hangingPunct="0">
              <a:lnSpc>
                <a:spcPct val="85000"/>
              </a:lnSpc>
              <a:spcBef>
                <a:spcPct val="40000"/>
              </a:spcBef>
              <a:buClr>
                <a:srgbClr val="001ADC"/>
              </a:buClr>
              <a:buSzPct val="100000"/>
              <a:buFont typeface="Wingdings" panose="05000000000000000000" pitchFamily="2" charset="2"/>
              <a:buChar char="Ø"/>
              <a:defRPr/>
            </a:pPr>
            <a:endParaRPr lang="zh-CN" altLang="en-US" sz="1800" b="1">
              <a:solidFill>
                <a:schemeClr val="tx1"/>
              </a:solidFill>
            </a:endParaRPr>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2938" y="1165820"/>
            <a:ext cx="7858125"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9750" y="404813"/>
            <a:ext cx="7772400" cy="372603"/>
          </a:xfrm>
        </p:spPr>
        <p:txBody>
          <a:bodyPr/>
          <a:lstStyle/>
          <a:p>
            <a:r>
              <a:rPr lang="en-US" altLang="zh-CN" dirty="0" smtClean="0">
                <a:latin typeface="+mn-lt"/>
              </a:rPr>
              <a:t>1.1 </a:t>
            </a:r>
            <a:r>
              <a:rPr lang="zh-CN" altLang="en-US" dirty="0" smtClean="0">
                <a:latin typeface="+mn-lt"/>
              </a:rPr>
              <a:t>存储访问的局部性原理</a:t>
            </a:r>
            <a:endParaRPr lang="zh-CN" altLang="en-US" dirty="0" smtClean="0">
              <a:latin typeface="+mn-lt"/>
            </a:endParaRPr>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771674"/>
            <a:ext cx="8684655" cy="568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11188" y="476250"/>
            <a:ext cx="5257800" cy="373063"/>
          </a:xfrm>
        </p:spPr>
        <p:txBody>
          <a:bodyPr/>
          <a:lstStyle/>
          <a:p>
            <a:r>
              <a:rPr lang="en-US" altLang="zh-CN" dirty="0" smtClean="0"/>
              <a:t> ARM Cortex-A15</a:t>
            </a:r>
            <a:endParaRPr lang="zh-CN" altLang="en-US" dirty="0" smtClean="0"/>
          </a:p>
        </p:txBody>
      </p:sp>
      <p:sp>
        <p:nvSpPr>
          <p:cNvPr id="7" name="禁止符 6"/>
          <p:cNvSpPr/>
          <p:nvPr/>
        </p:nvSpPr>
        <p:spPr bwMode="auto">
          <a:xfrm>
            <a:off x="8316913" y="0"/>
            <a:ext cx="827087" cy="836613"/>
          </a:xfrm>
          <a:prstGeom prst="noSmoking">
            <a:avLst/>
          </a:prstGeom>
          <a:solidFill>
            <a:schemeClr val="accent2">
              <a:lumMod val="20000"/>
              <a:lumOff val="80000"/>
            </a:schemeClr>
          </a:solidFill>
          <a:ln w="12700" cap="flat" cmpd="sng" algn="ctr">
            <a:noFill/>
            <a:prstDash val="solid"/>
            <a:round/>
            <a:headEnd type="none" w="med" len="med"/>
            <a:tailEnd type="none" w="med" len="med"/>
          </a:ln>
          <a:effectLst/>
        </p:spPr>
        <p:txBody>
          <a:bodyPr lIns="63500" tIns="25400" rIns="63500" bIns="25400"/>
          <a:lstStyle/>
          <a:p>
            <a:pPr marL="668655" indent="-193675" eaLnBrk="0" hangingPunct="0">
              <a:lnSpc>
                <a:spcPct val="85000"/>
              </a:lnSpc>
              <a:spcBef>
                <a:spcPct val="40000"/>
              </a:spcBef>
              <a:buClr>
                <a:srgbClr val="001ADC"/>
              </a:buClr>
              <a:buSzPct val="100000"/>
              <a:buFont typeface="Wingdings" panose="05000000000000000000" pitchFamily="2" charset="2"/>
              <a:buChar char="Ø"/>
              <a:defRPr/>
            </a:pPr>
            <a:endParaRPr lang="zh-CN" altLang="en-US" sz="1800" b="1">
              <a:solidFill>
                <a:schemeClr val="tx1"/>
              </a:solidFill>
            </a:endParaRPr>
          </a:p>
        </p:txBody>
      </p:sp>
      <p:pic>
        <p:nvPicPr>
          <p:cNvPr id="5" name="Picture 44" descr="Eagle_New_Chip_600_zh"/>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a:xfrm>
            <a:off x="1835696" y="849313"/>
            <a:ext cx="5184576" cy="5755146"/>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11188" y="476250"/>
            <a:ext cx="5257800" cy="373063"/>
          </a:xfrm>
        </p:spPr>
        <p:txBody>
          <a:bodyPr/>
          <a:lstStyle/>
          <a:p>
            <a:r>
              <a:rPr lang="en-US" altLang="zh-CN" dirty="0" smtClean="0"/>
              <a:t>X86</a:t>
            </a:r>
            <a:r>
              <a:rPr lang="zh-CN" altLang="en-US" dirty="0" smtClean="0"/>
              <a:t>系列 </a:t>
            </a:r>
            <a:r>
              <a:rPr lang="en-US" altLang="zh-CN" dirty="0" smtClean="0"/>
              <a:t>CPU</a:t>
            </a:r>
            <a:endParaRPr lang="zh-CN" altLang="en-US" dirty="0" smtClean="0"/>
          </a:p>
        </p:txBody>
      </p:sp>
      <p:sp>
        <p:nvSpPr>
          <p:cNvPr id="7" name="禁止符 6"/>
          <p:cNvSpPr/>
          <p:nvPr/>
        </p:nvSpPr>
        <p:spPr bwMode="auto">
          <a:xfrm>
            <a:off x="8316913" y="0"/>
            <a:ext cx="827087" cy="836613"/>
          </a:xfrm>
          <a:prstGeom prst="noSmoking">
            <a:avLst/>
          </a:prstGeom>
          <a:solidFill>
            <a:schemeClr val="accent2">
              <a:lumMod val="20000"/>
              <a:lumOff val="80000"/>
            </a:schemeClr>
          </a:solidFill>
          <a:ln w="12700" cap="flat" cmpd="sng" algn="ctr">
            <a:noFill/>
            <a:prstDash val="solid"/>
            <a:round/>
            <a:headEnd type="none" w="med" len="med"/>
            <a:tailEnd type="none" w="med" len="med"/>
          </a:ln>
          <a:effectLst/>
        </p:spPr>
        <p:txBody>
          <a:bodyPr lIns="63500" tIns="25400" rIns="63500" bIns="25400"/>
          <a:lstStyle/>
          <a:p>
            <a:pPr marL="668655" indent="-193675" eaLnBrk="0" hangingPunct="0">
              <a:lnSpc>
                <a:spcPct val="85000"/>
              </a:lnSpc>
              <a:spcBef>
                <a:spcPct val="40000"/>
              </a:spcBef>
              <a:buClr>
                <a:srgbClr val="001ADC"/>
              </a:buClr>
              <a:buSzPct val="100000"/>
              <a:buFont typeface="Wingdings" panose="05000000000000000000" pitchFamily="2" charset="2"/>
              <a:buChar char="Ø"/>
              <a:defRPr/>
            </a:pPr>
            <a:endParaRPr lang="zh-CN" altLang="en-US" sz="1800" b="1">
              <a:solidFill>
                <a:schemeClr val="tx1"/>
              </a:solidFill>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600" y="980728"/>
            <a:ext cx="6591977" cy="537339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11188" y="476250"/>
            <a:ext cx="5257800" cy="373063"/>
          </a:xfrm>
        </p:spPr>
        <p:txBody>
          <a:bodyPr/>
          <a:lstStyle/>
          <a:p>
            <a:r>
              <a:rPr lang="en-US" altLang="zh-CN" dirty="0" smtClean="0"/>
              <a:t>AMD quad-core</a:t>
            </a:r>
            <a:endParaRPr lang="zh-CN" altLang="en-US" dirty="0" smtClean="0"/>
          </a:p>
        </p:txBody>
      </p:sp>
      <p:sp>
        <p:nvSpPr>
          <p:cNvPr id="7" name="禁止符 6"/>
          <p:cNvSpPr/>
          <p:nvPr/>
        </p:nvSpPr>
        <p:spPr bwMode="auto">
          <a:xfrm>
            <a:off x="8316913" y="0"/>
            <a:ext cx="827087" cy="836613"/>
          </a:xfrm>
          <a:prstGeom prst="noSmoking">
            <a:avLst/>
          </a:prstGeom>
          <a:solidFill>
            <a:schemeClr val="accent2">
              <a:lumMod val="20000"/>
              <a:lumOff val="80000"/>
            </a:schemeClr>
          </a:solidFill>
          <a:ln w="12700" cap="flat" cmpd="sng" algn="ctr">
            <a:noFill/>
            <a:prstDash val="solid"/>
            <a:round/>
            <a:headEnd type="none" w="med" len="med"/>
            <a:tailEnd type="none" w="med" len="med"/>
          </a:ln>
          <a:effectLst/>
        </p:spPr>
        <p:txBody>
          <a:bodyPr lIns="63500" tIns="25400" rIns="63500" bIns="25400"/>
          <a:lstStyle/>
          <a:p>
            <a:pPr marL="668655" indent="-193675" eaLnBrk="0" hangingPunct="0">
              <a:lnSpc>
                <a:spcPct val="85000"/>
              </a:lnSpc>
              <a:spcBef>
                <a:spcPct val="40000"/>
              </a:spcBef>
              <a:buClr>
                <a:srgbClr val="001ADC"/>
              </a:buClr>
              <a:buSzPct val="100000"/>
              <a:buFont typeface="Wingdings" panose="05000000000000000000" pitchFamily="2" charset="2"/>
              <a:buChar char="Ø"/>
              <a:defRPr/>
            </a:pPr>
            <a:endParaRPr lang="zh-CN" altLang="en-US" sz="1800" b="1">
              <a:solidFill>
                <a:schemeClr val="tx1"/>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7624" y="1052736"/>
            <a:ext cx="5996618" cy="51845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9750" y="404813"/>
            <a:ext cx="7772400" cy="372603"/>
          </a:xfrm>
        </p:spPr>
        <p:txBody>
          <a:bodyPr/>
          <a:lstStyle/>
          <a:p>
            <a:r>
              <a:rPr lang="en-US" altLang="zh-CN" dirty="0" smtClean="0">
                <a:latin typeface="+mn-lt"/>
              </a:rPr>
              <a:t>1.1 </a:t>
            </a:r>
            <a:r>
              <a:rPr lang="zh-CN" altLang="en-US" dirty="0" smtClean="0">
                <a:latin typeface="+mn-lt"/>
              </a:rPr>
              <a:t>存储访问的局部性原理</a:t>
            </a:r>
            <a:endParaRPr lang="zh-CN" altLang="en-US" dirty="0" smtClean="0">
              <a:latin typeface="+mn-lt"/>
            </a:endParaRPr>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59" y="908720"/>
            <a:ext cx="8473847"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84213" y="404813"/>
            <a:ext cx="5257800" cy="373062"/>
          </a:xfrm>
        </p:spPr>
        <p:txBody>
          <a:bodyPr/>
          <a:lstStyle/>
          <a:p>
            <a:r>
              <a:rPr lang="zh-CN" altLang="en-US" smtClean="0"/>
              <a:t>不同类型存储器的性能价格差异</a:t>
            </a:r>
            <a:endParaRPr lang="zh-CN" altLang="en-US" smtClean="0"/>
          </a:p>
        </p:txBody>
      </p:sp>
      <p:graphicFrame>
        <p:nvGraphicFramePr>
          <p:cNvPr id="4" name="内容占位符 3"/>
          <p:cNvGraphicFramePr>
            <a:graphicFrameLocks noGrp="1"/>
          </p:cNvGraphicFramePr>
          <p:nvPr>
            <p:ph idx="1"/>
          </p:nvPr>
        </p:nvGraphicFramePr>
        <p:xfrm>
          <a:off x="642938" y="1214438"/>
          <a:ext cx="7848600" cy="1485900"/>
        </p:xfrm>
        <a:graphic>
          <a:graphicData uri="http://schemas.openxmlformats.org/drawingml/2006/table">
            <a:tbl>
              <a:tblPr/>
              <a:tblGrid>
                <a:gridCol w="2616200"/>
                <a:gridCol w="2616200"/>
                <a:gridCol w="2616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存储器技术</a:t>
                      </a:r>
                      <a:endPar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典型存取时间</a:t>
                      </a:r>
                      <a:endParaRPr kumimoji="0" lang="zh-CN" altLang="en-US" sz="1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价格（￥</a:t>
                      </a:r>
                      <a:r>
                        <a:rPr kumimoji="0" lang="en-US" altLang="zh-CN"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/unit</a:t>
                      </a:r>
                      <a:r>
                        <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2018</a:t>
                      </a:r>
                      <a:r>
                        <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rPr>
                        <a:t>）</a:t>
                      </a:r>
                      <a:endParaRPr kumimoji="0" lang="zh-CN" altLang="en-US" sz="1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SRAM</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0.5 ~ 5ns</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~300yuan/MB</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DRAM</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50 ~ 70ns</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~40 Yuan/GB</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磁盘</a:t>
                      </a:r>
                      <a:endParaRPr kumimoji="0" lang="zh-CN" alt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5*10</a:t>
                      </a:r>
                      <a:r>
                        <a:rPr kumimoji="0" lang="en-US" altLang="zh-CN" sz="1800" b="0" i="0" u="none" strike="noStrike" cap="none" normalizeH="0" baseline="30000" smtClean="0">
                          <a:ln>
                            <a:noFill/>
                          </a:ln>
                          <a:solidFill>
                            <a:srgbClr val="000000"/>
                          </a:solidFill>
                          <a:effectLst/>
                          <a:latin typeface="Arial" panose="020B0604020202020204" pitchFamily="34" charset="0"/>
                          <a:ea typeface="宋体" panose="02010600030101010101" pitchFamily="2" charset="-122"/>
                        </a:rPr>
                        <a:t>6 </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20*10</a:t>
                      </a:r>
                      <a:r>
                        <a:rPr kumimoji="0" lang="en-US" altLang="zh-CN" sz="1800" b="0" i="0" u="none" strike="noStrike" cap="none" normalizeH="0" baseline="30000" smtClean="0">
                          <a:ln>
                            <a:noFill/>
                          </a:ln>
                          <a:solidFill>
                            <a:srgbClr val="000000"/>
                          </a:solidFill>
                          <a:effectLst/>
                          <a:latin typeface="Arial" panose="020B0604020202020204" pitchFamily="34" charset="0"/>
                          <a:ea typeface="宋体" panose="02010600030101010101" pitchFamily="2" charset="-122"/>
                        </a:rPr>
                        <a:t>6</a:t>
                      </a:r>
                      <a:r>
                        <a:rPr kumimoji="0" lang="en-US" altLang="zh-CN"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ns</a:t>
                      </a:r>
                      <a:endParaRPr kumimoji="0" lang="zh-CN" altLang="en-US" sz="1800" b="0" i="0" u="none" strike="noStrike" cap="none" normalizeH="0" baseline="3000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~300Yuan/TB</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bl>
          </a:graphicData>
        </a:graphic>
      </p:graphicFrame>
      <p:sp>
        <p:nvSpPr>
          <p:cNvPr id="5" name="Rectangle 3"/>
          <p:cNvSpPr txBox="1">
            <a:spLocks noChangeArrowheads="1"/>
          </p:cNvSpPr>
          <p:nvPr/>
        </p:nvSpPr>
        <p:spPr bwMode="auto">
          <a:xfrm>
            <a:off x="642938" y="3068960"/>
            <a:ext cx="8001000" cy="1843088"/>
          </a:xfrm>
          <a:prstGeom prst="rect">
            <a:avLst/>
          </a:prstGeom>
          <a:noFill/>
          <a:ln w="12700">
            <a:noFill/>
            <a:miter lim="800000"/>
          </a:ln>
          <a:effectLst/>
        </p:spPr>
        <p:txBody>
          <a:bodyPr lIns="63500" tIns="25400" rIns="63500" bIns="25400">
            <a:spAutoFit/>
          </a:bodyPr>
          <a:lstStyle/>
          <a:p>
            <a:pPr marL="284480" indent="-284480" eaLnBrk="0" hangingPunct="0">
              <a:spcBef>
                <a:spcPct val="10000"/>
              </a:spcBef>
              <a:spcAft>
                <a:spcPct val="10000"/>
              </a:spcAft>
              <a:buClr>
                <a:srgbClr val="FF0000"/>
              </a:buClr>
              <a:buSzPct val="100000"/>
              <a:buFont typeface="Wingdings" panose="05000000000000000000" pitchFamily="2" charset="2"/>
              <a:buChar char="v"/>
              <a:defRPr/>
            </a:pPr>
            <a:r>
              <a:rPr lang="zh-CN" altLang="en-US" b="1" kern="0" dirty="0">
                <a:solidFill>
                  <a:schemeClr val="tx1"/>
                </a:solidFill>
                <a:latin typeface="+mn-lt"/>
              </a:rPr>
              <a:t>高速缓冲存储器产生的前提</a:t>
            </a:r>
            <a:endParaRPr lang="zh-CN" altLang="en-US" b="1" kern="0" dirty="0">
              <a:solidFill>
                <a:schemeClr val="tx1"/>
              </a:solidFill>
              <a:latin typeface="+mn-lt"/>
            </a:endParaRPr>
          </a:p>
          <a:p>
            <a:pPr marL="668655" lvl="1" indent="-193675" eaLnBrk="0" hangingPunct="0">
              <a:spcBef>
                <a:spcPct val="10000"/>
              </a:spcBef>
              <a:spcAft>
                <a:spcPct val="10000"/>
              </a:spcAft>
              <a:buClr>
                <a:srgbClr val="001ADC"/>
              </a:buClr>
              <a:buSzPct val="100000"/>
              <a:buFont typeface="Wingdings" panose="05000000000000000000" pitchFamily="2" charset="2"/>
              <a:buChar char="Ø"/>
              <a:defRPr/>
            </a:pPr>
            <a:r>
              <a:rPr lang="zh-CN" altLang="en-US" sz="2000" b="1" kern="0" dirty="0">
                <a:solidFill>
                  <a:schemeClr val="tx1"/>
                </a:solidFill>
                <a:latin typeface="宋体" panose="02010600030101010101" pitchFamily="2" charset="-122"/>
              </a:rPr>
              <a:t>单级存储系统中,主存的存储速度与</a:t>
            </a:r>
            <a:r>
              <a:rPr lang="en-US" altLang="zh-CN" sz="2000" b="1" kern="0" dirty="0">
                <a:solidFill>
                  <a:schemeClr val="tx1"/>
                </a:solidFill>
                <a:latin typeface="Times New Roman" panose="02020603050405020304" pitchFamily="18" charset="0"/>
                <a:cs typeface="Times New Roman" panose="02020603050405020304" pitchFamily="18" charset="0"/>
              </a:rPr>
              <a:t>CPU</a:t>
            </a:r>
            <a:r>
              <a:rPr lang="zh-CN" altLang="en-US" sz="2000" b="1" kern="0" dirty="0">
                <a:solidFill>
                  <a:schemeClr val="tx1"/>
                </a:solidFill>
                <a:latin typeface="宋体" panose="02010600030101010101" pitchFamily="2" charset="-122"/>
              </a:rPr>
              <a:t>的速度不匹配，造成</a:t>
            </a:r>
            <a:r>
              <a:rPr lang="en-US" altLang="zh-CN" sz="2000" b="1" kern="0" dirty="0">
                <a:solidFill>
                  <a:schemeClr val="tx1"/>
                </a:solidFill>
                <a:latin typeface="Times New Roman" panose="02020603050405020304" pitchFamily="18" charset="0"/>
              </a:rPr>
              <a:t>CPU</a:t>
            </a:r>
            <a:r>
              <a:rPr lang="zh-CN" altLang="en-US" sz="2000" b="1" kern="0" dirty="0">
                <a:solidFill>
                  <a:schemeClr val="tx1"/>
                </a:solidFill>
                <a:latin typeface="宋体" panose="02010600030101010101" pitchFamily="2" charset="-122"/>
              </a:rPr>
              <a:t>资源的浪费；</a:t>
            </a:r>
            <a:endParaRPr lang="zh-CN" altLang="en-US" sz="2000" b="1" kern="0" dirty="0">
              <a:solidFill>
                <a:schemeClr val="tx1"/>
              </a:solidFill>
              <a:latin typeface="宋体" panose="02010600030101010101" pitchFamily="2" charset="-122"/>
            </a:endParaRPr>
          </a:p>
          <a:p>
            <a:pPr marL="668655" lvl="1" indent="-193675" eaLnBrk="0" hangingPunct="0">
              <a:spcBef>
                <a:spcPct val="10000"/>
              </a:spcBef>
              <a:spcAft>
                <a:spcPct val="10000"/>
              </a:spcAft>
              <a:buClr>
                <a:srgbClr val="001ADC"/>
              </a:buClr>
              <a:buSzPct val="100000"/>
              <a:buFont typeface="Wingdings" panose="05000000000000000000" pitchFamily="2" charset="2"/>
              <a:buChar char="Ø"/>
              <a:defRPr/>
            </a:pPr>
            <a:r>
              <a:rPr lang="zh-CN" altLang="en-US" sz="2000" b="1" kern="0" dirty="0">
                <a:solidFill>
                  <a:schemeClr val="tx1"/>
                </a:solidFill>
                <a:latin typeface="宋体" panose="02010600030101010101" pitchFamily="2" charset="-122"/>
              </a:rPr>
              <a:t>程序运行时访问内存存在明显的局部性特征； </a:t>
            </a:r>
            <a:r>
              <a:rPr lang="zh-CN" altLang="en-US" sz="2000" b="1" kern="0" dirty="0">
                <a:solidFill>
                  <a:schemeClr val="tx1"/>
                </a:solidFill>
                <a:latin typeface="+mn-lt"/>
              </a:rPr>
              <a:t> </a:t>
            </a:r>
            <a:endParaRPr lang="zh-CN" altLang="en-US" sz="2000" b="1" kern="0" dirty="0">
              <a:solidFill>
                <a:schemeClr val="tx1"/>
              </a:solidFill>
              <a:latin typeface="+mn-lt"/>
            </a:endParaRPr>
          </a:p>
          <a:p>
            <a:pPr marL="668655" lvl="1" indent="-193675" eaLnBrk="0" hangingPunct="0">
              <a:spcBef>
                <a:spcPct val="10000"/>
              </a:spcBef>
              <a:spcAft>
                <a:spcPct val="10000"/>
              </a:spcAft>
              <a:buClr>
                <a:srgbClr val="001ADC"/>
              </a:buClr>
              <a:buSzPct val="100000"/>
              <a:buFont typeface="Wingdings" panose="05000000000000000000" pitchFamily="2" charset="2"/>
              <a:buChar char="Ø"/>
              <a:defRPr/>
            </a:pPr>
            <a:r>
              <a:rPr lang="zh-CN" altLang="en-US" sz="2000" b="1" kern="0" dirty="0">
                <a:solidFill>
                  <a:schemeClr val="tx1"/>
                </a:solidFill>
                <a:latin typeface="+mn-lt"/>
              </a:rPr>
              <a:t>存在比主存普遍采用的</a:t>
            </a:r>
            <a:r>
              <a:rPr lang="en-US" altLang="zh-CN" sz="2000" b="1" kern="0" dirty="0">
                <a:solidFill>
                  <a:schemeClr val="tx1"/>
                </a:solidFill>
                <a:latin typeface="+mn-lt"/>
              </a:rPr>
              <a:t>DRAM</a:t>
            </a:r>
            <a:r>
              <a:rPr lang="zh-CN" altLang="en-US" sz="2000" b="1" kern="0" dirty="0">
                <a:solidFill>
                  <a:schemeClr val="tx1"/>
                </a:solidFill>
                <a:latin typeface="+mn-lt"/>
              </a:rPr>
              <a:t>速度更快的存储单元电路；</a:t>
            </a:r>
            <a:endParaRPr lang="zh-CN" altLang="en-US" sz="2000" b="1" kern="0" dirty="0">
              <a:solidFill>
                <a:schemeClr val="tx1"/>
              </a:solidFill>
              <a:latin typeface="+mn-lt"/>
            </a:endParaRPr>
          </a:p>
        </p:txBody>
      </p:sp>
      <p:sp>
        <p:nvSpPr>
          <p:cNvPr id="2" name="矩形 1"/>
          <p:cNvSpPr/>
          <p:nvPr/>
        </p:nvSpPr>
        <p:spPr>
          <a:xfrm>
            <a:off x="538412" y="5229200"/>
            <a:ext cx="8105526" cy="1015663"/>
          </a:xfrm>
          <a:prstGeom prst="rect">
            <a:avLst/>
          </a:prstGeom>
          <a:solidFill>
            <a:srgbClr val="FFFF66"/>
          </a:solidFill>
          <a:ln>
            <a:solidFill>
              <a:srgbClr val="C00000"/>
            </a:solidFill>
          </a:ln>
        </p:spPr>
        <p:txBody>
          <a:bodyPr wrap="square">
            <a:spAutoFit/>
          </a:bodyPr>
          <a:lstStyle/>
          <a:p>
            <a:r>
              <a:rPr lang="zh-CN" altLang="en-US" sz="2000" dirty="0">
                <a:solidFill>
                  <a:schemeClr val="accent2">
                    <a:lumMod val="50000"/>
                  </a:schemeClr>
                </a:solidFill>
              </a:rPr>
              <a:t>在</a:t>
            </a:r>
            <a:r>
              <a:rPr lang="en-US" altLang="zh-CN" sz="2000" b="1" dirty="0">
                <a:solidFill>
                  <a:schemeClr val="accent2">
                    <a:lumMod val="50000"/>
                  </a:schemeClr>
                </a:solidFill>
              </a:rPr>
              <a:t>CPU</a:t>
            </a:r>
            <a:r>
              <a:rPr lang="zh-CN" altLang="en-US" sz="2000" dirty="0">
                <a:solidFill>
                  <a:schemeClr val="accent2">
                    <a:lumMod val="50000"/>
                  </a:schemeClr>
                </a:solidFill>
              </a:rPr>
              <a:t>和</a:t>
            </a:r>
            <a:r>
              <a:rPr lang="zh-CN" altLang="en-US" sz="2000" dirty="0" smtClean="0">
                <a:solidFill>
                  <a:schemeClr val="accent2">
                    <a:lumMod val="50000"/>
                  </a:schemeClr>
                </a:solidFill>
              </a:rPr>
              <a:t>主存间</a:t>
            </a:r>
            <a:r>
              <a:rPr lang="zh-CN" altLang="en-US" sz="2000" dirty="0">
                <a:solidFill>
                  <a:schemeClr val="accent2">
                    <a:lumMod val="50000"/>
                  </a:schemeClr>
                </a:solidFill>
              </a:rPr>
              <a:t>设置</a:t>
            </a:r>
            <a:r>
              <a:rPr lang="zh-CN" altLang="en-US" sz="2000" dirty="0" smtClean="0">
                <a:solidFill>
                  <a:schemeClr val="accent2">
                    <a:lumMod val="50000"/>
                  </a:schemeClr>
                </a:solidFill>
              </a:rPr>
              <a:t>一容量较小的高速缓存，</a:t>
            </a:r>
            <a:r>
              <a:rPr lang="zh-CN" altLang="en-US" sz="2000" dirty="0">
                <a:solidFill>
                  <a:schemeClr val="accent2">
                    <a:lumMod val="50000"/>
                  </a:schemeClr>
                </a:solidFill>
              </a:rPr>
              <a:t>其中总是存放最活跃（被</a:t>
            </a:r>
            <a:r>
              <a:rPr lang="zh-CN" altLang="en-US" sz="2000" dirty="0" smtClean="0">
                <a:solidFill>
                  <a:schemeClr val="accent2">
                    <a:lumMod val="50000"/>
                  </a:schemeClr>
                </a:solidFill>
              </a:rPr>
              <a:t>频繁</a:t>
            </a:r>
            <a:r>
              <a:rPr lang="zh-CN" altLang="en-US" sz="2000" dirty="0">
                <a:solidFill>
                  <a:schemeClr val="accent2">
                    <a:lumMod val="50000"/>
                  </a:schemeClr>
                </a:solidFill>
              </a:rPr>
              <a:t>访问）的程序块和数据</a:t>
            </a:r>
            <a:r>
              <a:rPr lang="zh-CN" altLang="en-US" sz="2000" dirty="0" smtClean="0">
                <a:solidFill>
                  <a:schemeClr val="accent2">
                    <a:lumMod val="50000"/>
                  </a:schemeClr>
                </a:solidFill>
              </a:rPr>
              <a:t>，大多数</a:t>
            </a:r>
            <a:r>
              <a:rPr lang="zh-CN" altLang="en-US" sz="2000" dirty="0">
                <a:solidFill>
                  <a:schemeClr val="accent2">
                    <a:lumMod val="50000"/>
                  </a:schemeClr>
                </a:solidFill>
              </a:rPr>
              <a:t>情况下，</a:t>
            </a:r>
            <a:r>
              <a:rPr lang="en-US" altLang="zh-CN" sz="2000" b="1" dirty="0" smtClean="0">
                <a:solidFill>
                  <a:schemeClr val="accent2">
                    <a:lumMod val="50000"/>
                  </a:schemeClr>
                </a:solidFill>
              </a:rPr>
              <a:t>CPU</a:t>
            </a:r>
            <a:r>
              <a:rPr lang="zh-CN" altLang="en-US" sz="2000" dirty="0" smtClean="0">
                <a:solidFill>
                  <a:schemeClr val="accent2">
                    <a:lumMod val="50000"/>
                  </a:schemeClr>
                </a:solidFill>
              </a:rPr>
              <a:t>能</a:t>
            </a:r>
            <a:r>
              <a:rPr lang="zh-CN" altLang="en-US" sz="2000" dirty="0">
                <a:solidFill>
                  <a:schemeClr val="accent2">
                    <a:lumMod val="50000"/>
                  </a:schemeClr>
                </a:solidFill>
              </a:rPr>
              <a:t>直接从这个高速缓存中取得指令和数据，而不必访问主存</a:t>
            </a:r>
            <a:r>
              <a:rPr lang="zh-CN" altLang="en-US" sz="2000" dirty="0" smtClean="0">
                <a:solidFill>
                  <a:schemeClr val="accent2">
                    <a:lumMod val="50000"/>
                  </a:schemeClr>
                </a:solidFill>
              </a:rPr>
              <a:t>。</a:t>
            </a:r>
            <a:r>
              <a:rPr lang="zh-CN" altLang="en-US" sz="2000" dirty="0">
                <a:solidFill>
                  <a:schemeClr val="accent2">
                    <a:lumMod val="50000"/>
                  </a:schemeClr>
                </a:solidFill>
              </a:rPr>
              <a:t>这个高速缓存</a:t>
            </a:r>
            <a:r>
              <a:rPr lang="zh-CN" altLang="en-US" sz="2000" dirty="0" smtClean="0">
                <a:solidFill>
                  <a:schemeClr val="accent2">
                    <a:lumMod val="50000"/>
                  </a:schemeClr>
                </a:solidFill>
              </a:rPr>
              <a:t>就是</a:t>
            </a:r>
            <a:r>
              <a:rPr lang="en-US" altLang="zh-CN" sz="2000" b="1" dirty="0" smtClean="0">
                <a:solidFill>
                  <a:schemeClr val="accent2">
                    <a:lumMod val="50000"/>
                  </a:schemeClr>
                </a:solidFill>
              </a:rPr>
              <a:t>Cache</a:t>
            </a:r>
            <a:r>
              <a:rPr lang="zh-CN" altLang="en-US" sz="2000" dirty="0">
                <a:solidFill>
                  <a:schemeClr val="accent2">
                    <a:lumMod val="50000"/>
                  </a:schemeClr>
                </a:solidFill>
              </a:rPr>
              <a:t>！</a:t>
            </a:r>
            <a:endParaRPr lang="zh-CN" altLang="en-US" sz="20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存储系统的层次结构</a:t>
            </a:r>
            <a:endParaRPr lang="zh-CN" altLang="en-US" dirty="0"/>
          </a:p>
        </p:txBody>
      </p:sp>
      <p:grpSp>
        <p:nvGrpSpPr>
          <p:cNvPr id="18451" name="组合 18450"/>
          <p:cNvGrpSpPr/>
          <p:nvPr/>
        </p:nvGrpSpPr>
        <p:grpSpPr>
          <a:xfrm>
            <a:off x="1120259" y="908720"/>
            <a:ext cx="6908125" cy="3941200"/>
            <a:chOff x="1120259" y="908720"/>
            <a:chExt cx="6908125" cy="3941200"/>
          </a:xfrm>
        </p:grpSpPr>
        <p:pic>
          <p:nvPicPr>
            <p:cNvPr id="184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1393536"/>
              <a:ext cx="5577805"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120259" y="908720"/>
              <a:ext cx="1723549" cy="400110"/>
            </a:xfrm>
            <a:prstGeom prst="rect">
              <a:avLst/>
            </a:prstGeom>
          </p:spPr>
          <p:txBody>
            <a:bodyPr wrap="none">
              <a:spAutoFit/>
            </a:bodyPr>
            <a:lstStyle/>
            <a:p>
              <a:r>
                <a:rPr lang="zh-CN" altLang="en-US" sz="2000" b="1" dirty="0">
                  <a:solidFill>
                    <a:srgbClr val="C00000"/>
                  </a:solidFill>
                </a:rPr>
                <a:t>典型存取时间</a:t>
              </a:r>
              <a:endParaRPr lang="zh-CN" altLang="en-US" sz="2000" b="1" dirty="0">
                <a:solidFill>
                  <a:srgbClr val="C00000"/>
                </a:solidFill>
              </a:endParaRPr>
            </a:p>
          </p:txBody>
        </p:sp>
        <p:sp>
          <p:nvSpPr>
            <p:cNvPr id="9" name="矩形 8"/>
            <p:cNvSpPr/>
            <p:nvPr/>
          </p:nvSpPr>
          <p:spPr>
            <a:xfrm>
              <a:off x="1285163" y="1485463"/>
              <a:ext cx="595035" cy="338554"/>
            </a:xfrm>
            <a:prstGeom prst="rect">
              <a:avLst/>
            </a:prstGeom>
          </p:spPr>
          <p:txBody>
            <a:bodyPr wrap="none">
              <a:spAutoFit/>
            </a:bodyPr>
            <a:lstStyle/>
            <a:p>
              <a:r>
                <a:rPr lang="en-US" altLang="zh-CN" sz="1600" b="1" dirty="0">
                  <a:solidFill>
                    <a:schemeClr val="accent2"/>
                  </a:solidFill>
                </a:rPr>
                <a:t>1 </a:t>
              </a:r>
              <a:r>
                <a:rPr lang="en-US" altLang="zh-CN" sz="1600" b="1" dirty="0" smtClean="0">
                  <a:solidFill>
                    <a:schemeClr val="accent2"/>
                  </a:solidFill>
                </a:rPr>
                <a:t>ns</a:t>
              </a:r>
              <a:endParaRPr lang="zh-CN" altLang="en-US" sz="1600" dirty="0">
                <a:solidFill>
                  <a:schemeClr val="accent2"/>
                </a:solidFill>
              </a:endParaRPr>
            </a:p>
          </p:txBody>
        </p:sp>
        <p:sp>
          <p:nvSpPr>
            <p:cNvPr id="26" name="矩形 25"/>
            <p:cNvSpPr/>
            <p:nvPr/>
          </p:nvSpPr>
          <p:spPr>
            <a:xfrm>
              <a:off x="1280259" y="2063422"/>
              <a:ext cx="646331" cy="369332"/>
            </a:xfrm>
            <a:prstGeom prst="rect">
              <a:avLst/>
            </a:prstGeom>
          </p:spPr>
          <p:txBody>
            <a:bodyPr wrap="none">
              <a:spAutoFit/>
            </a:bodyPr>
            <a:lstStyle/>
            <a:p>
              <a:r>
                <a:rPr lang="en-US" altLang="zh-CN" sz="1800" b="1" dirty="0">
                  <a:solidFill>
                    <a:schemeClr val="accent2"/>
                  </a:solidFill>
                </a:rPr>
                <a:t>2 </a:t>
              </a:r>
              <a:r>
                <a:rPr lang="en-US" altLang="zh-CN" sz="1800" b="1" dirty="0" smtClean="0">
                  <a:solidFill>
                    <a:schemeClr val="accent2"/>
                  </a:solidFill>
                </a:rPr>
                <a:t>ns</a:t>
              </a:r>
              <a:endParaRPr lang="zh-CN" altLang="en-US" sz="1800" dirty="0">
                <a:solidFill>
                  <a:schemeClr val="accent2"/>
                </a:solidFill>
              </a:endParaRPr>
            </a:p>
          </p:txBody>
        </p:sp>
        <p:sp>
          <p:nvSpPr>
            <p:cNvPr id="28" name="矩形 27"/>
            <p:cNvSpPr/>
            <p:nvPr/>
          </p:nvSpPr>
          <p:spPr>
            <a:xfrm>
              <a:off x="1292056" y="2755624"/>
              <a:ext cx="710451" cy="369332"/>
            </a:xfrm>
            <a:prstGeom prst="rect">
              <a:avLst/>
            </a:prstGeom>
          </p:spPr>
          <p:txBody>
            <a:bodyPr wrap="none">
              <a:spAutoFit/>
            </a:bodyPr>
            <a:lstStyle/>
            <a:p>
              <a:r>
                <a:rPr lang="en-US" altLang="zh-CN" sz="1800" b="1" dirty="0" smtClean="0">
                  <a:solidFill>
                    <a:schemeClr val="accent2"/>
                  </a:solidFill>
                </a:rPr>
                <a:t>10ns</a:t>
              </a:r>
              <a:endParaRPr lang="zh-CN" altLang="en-US" sz="1800" dirty="0">
                <a:solidFill>
                  <a:schemeClr val="accent2"/>
                </a:solidFill>
              </a:endParaRPr>
            </a:p>
          </p:txBody>
        </p:sp>
        <p:sp>
          <p:nvSpPr>
            <p:cNvPr id="27" name="矩形 26"/>
            <p:cNvSpPr/>
            <p:nvPr/>
          </p:nvSpPr>
          <p:spPr>
            <a:xfrm>
              <a:off x="1285163" y="3701998"/>
              <a:ext cx="766557" cy="338554"/>
            </a:xfrm>
            <a:prstGeom prst="rect">
              <a:avLst/>
            </a:prstGeom>
          </p:spPr>
          <p:txBody>
            <a:bodyPr wrap="none">
              <a:spAutoFit/>
            </a:bodyPr>
            <a:lstStyle/>
            <a:p>
              <a:r>
                <a:rPr lang="en-US" altLang="zh-CN" sz="1600" b="1" dirty="0">
                  <a:solidFill>
                    <a:schemeClr val="accent2"/>
                  </a:solidFill>
                </a:rPr>
                <a:t>10 </a:t>
              </a:r>
              <a:r>
                <a:rPr lang="en-US" altLang="zh-CN" sz="1600" b="1" dirty="0" err="1" smtClean="0">
                  <a:solidFill>
                    <a:schemeClr val="accent2"/>
                  </a:solidFill>
                </a:rPr>
                <a:t>ms</a:t>
              </a:r>
              <a:endParaRPr lang="zh-CN" altLang="en-US" sz="1600" dirty="0">
                <a:solidFill>
                  <a:schemeClr val="accent2"/>
                </a:solidFill>
              </a:endParaRPr>
            </a:p>
          </p:txBody>
        </p:sp>
        <p:sp>
          <p:nvSpPr>
            <p:cNvPr id="30" name="矩形 29"/>
            <p:cNvSpPr/>
            <p:nvPr/>
          </p:nvSpPr>
          <p:spPr>
            <a:xfrm>
              <a:off x="1311517" y="4259177"/>
              <a:ext cx="583814" cy="338554"/>
            </a:xfrm>
            <a:prstGeom prst="rect">
              <a:avLst/>
            </a:prstGeom>
          </p:spPr>
          <p:txBody>
            <a:bodyPr wrap="none">
              <a:spAutoFit/>
            </a:bodyPr>
            <a:lstStyle/>
            <a:p>
              <a:r>
                <a:rPr lang="en-US" altLang="zh-CN" sz="1600" b="1" dirty="0">
                  <a:solidFill>
                    <a:schemeClr val="accent2"/>
                  </a:solidFill>
                </a:rPr>
                <a:t>10 </a:t>
              </a:r>
              <a:r>
                <a:rPr lang="en-US" altLang="zh-CN" sz="1600" b="1" dirty="0" smtClean="0">
                  <a:solidFill>
                    <a:schemeClr val="accent2"/>
                  </a:solidFill>
                </a:rPr>
                <a:t>s</a:t>
              </a:r>
              <a:endParaRPr lang="zh-CN" altLang="en-US" sz="1600" dirty="0">
                <a:solidFill>
                  <a:schemeClr val="accent2"/>
                </a:solidFill>
              </a:endParaRPr>
            </a:p>
          </p:txBody>
        </p:sp>
        <p:cxnSp>
          <p:nvCxnSpPr>
            <p:cNvPr id="18444" name="直接连接符 18443"/>
            <p:cNvCxnSpPr/>
            <p:nvPr/>
          </p:nvCxnSpPr>
          <p:spPr bwMode="auto">
            <a:xfrm>
              <a:off x="1187624" y="1969600"/>
              <a:ext cx="2880320" cy="0"/>
            </a:xfrm>
            <a:prstGeom prst="line">
              <a:avLst/>
            </a:prstGeom>
            <a:noFill/>
            <a:ln w="12700" cap="flat" cmpd="sng" algn="ctr">
              <a:solidFill>
                <a:schemeClr val="bg1">
                  <a:lumMod val="50000"/>
                </a:schemeClr>
              </a:solidFill>
              <a:prstDash val="sysDot"/>
              <a:round/>
              <a:headEnd type="none" w="med" len="med"/>
              <a:tailEnd type="none" w="med" len="med"/>
            </a:ln>
            <a:effectLst/>
          </p:spPr>
        </p:cxnSp>
        <p:cxnSp>
          <p:nvCxnSpPr>
            <p:cNvPr id="47" name="直接连接符 46"/>
            <p:cNvCxnSpPr/>
            <p:nvPr/>
          </p:nvCxnSpPr>
          <p:spPr bwMode="auto">
            <a:xfrm>
              <a:off x="1187624" y="2545664"/>
              <a:ext cx="2304256" cy="0"/>
            </a:xfrm>
            <a:prstGeom prst="line">
              <a:avLst/>
            </a:prstGeom>
            <a:noFill/>
            <a:ln w="12700" cap="flat" cmpd="sng" algn="ctr">
              <a:solidFill>
                <a:schemeClr val="bg1">
                  <a:lumMod val="50000"/>
                </a:schemeClr>
              </a:solidFill>
              <a:prstDash val="sysDot"/>
              <a:round/>
              <a:headEnd type="none" w="med" len="med"/>
              <a:tailEnd type="none" w="med" len="med"/>
            </a:ln>
            <a:effectLst/>
          </p:spPr>
        </p:cxnSp>
        <p:cxnSp>
          <p:nvCxnSpPr>
            <p:cNvPr id="49" name="直接连接符 48"/>
            <p:cNvCxnSpPr/>
            <p:nvPr/>
          </p:nvCxnSpPr>
          <p:spPr bwMode="auto">
            <a:xfrm>
              <a:off x="1148221" y="3557004"/>
              <a:ext cx="1479563" cy="0"/>
            </a:xfrm>
            <a:prstGeom prst="line">
              <a:avLst/>
            </a:prstGeom>
            <a:noFill/>
            <a:ln w="12700" cap="flat" cmpd="sng" algn="ctr">
              <a:solidFill>
                <a:schemeClr val="bg1">
                  <a:lumMod val="50000"/>
                </a:schemeClr>
              </a:solidFill>
              <a:prstDash val="sysDot"/>
              <a:round/>
              <a:headEnd type="none" w="med" len="med"/>
              <a:tailEnd type="none" w="med" len="med"/>
            </a:ln>
            <a:effectLst/>
          </p:spPr>
        </p:cxnSp>
        <p:cxnSp>
          <p:nvCxnSpPr>
            <p:cNvPr id="51" name="直接连接符 50"/>
            <p:cNvCxnSpPr/>
            <p:nvPr/>
          </p:nvCxnSpPr>
          <p:spPr bwMode="auto">
            <a:xfrm flipV="1">
              <a:off x="1187624" y="4129840"/>
              <a:ext cx="1152128" cy="3228"/>
            </a:xfrm>
            <a:prstGeom prst="line">
              <a:avLst/>
            </a:prstGeom>
            <a:noFill/>
            <a:ln w="12700" cap="flat" cmpd="sng" algn="ctr">
              <a:solidFill>
                <a:schemeClr val="bg1">
                  <a:lumMod val="50000"/>
                </a:schemeClr>
              </a:solidFill>
              <a:prstDash val="sysDot"/>
              <a:round/>
              <a:headEnd type="none" w="med" len="med"/>
              <a:tailEnd type="none" w="med" len="med"/>
            </a:ln>
            <a:effectLst/>
          </p:spPr>
        </p:cxnSp>
        <p:sp>
          <p:nvSpPr>
            <p:cNvPr id="54" name="矩形 53"/>
            <p:cNvSpPr/>
            <p:nvPr/>
          </p:nvSpPr>
          <p:spPr>
            <a:xfrm>
              <a:off x="6811384" y="908720"/>
              <a:ext cx="1217000" cy="400110"/>
            </a:xfrm>
            <a:prstGeom prst="rect">
              <a:avLst/>
            </a:prstGeom>
          </p:spPr>
          <p:txBody>
            <a:bodyPr wrap="none">
              <a:spAutoFit/>
            </a:bodyPr>
            <a:lstStyle/>
            <a:p>
              <a:r>
                <a:rPr lang="zh-CN" altLang="en-US" sz="2000" b="1" dirty="0" smtClean="0">
                  <a:solidFill>
                    <a:srgbClr val="C00000"/>
                  </a:solidFill>
                </a:rPr>
                <a:t>典型</a:t>
              </a:r>
              <a:r>
                <a:rPr lang="zh-CN" altLang="en-US" sz="2000" b="1" dirty="0">
                  <a:solidFill>
                    <a:srgbClr val="C00000"/>
                  </a:solidFill>
                </a:rPr>
                <a:t>容量</a:t>
              </a:r>
              <a:endParaRPr lang="zh-CN" altLang="en-US" sz="2000" b="1" dirty="0">
                <a:solidFill>
                  <a:srgbClr val="C00000"/>
                </a:solidFill>
              </a:endParaRPr>
            </a:p>
          </p:txBody>
        </p:sp>
        <p:sp>
          <p:nvSpPr>
            <p:cNvPr id="55" name="矩形 54"/>
            <p:cNvSpPr/>
            <p:nvPr/>
          </p:nvSpPr>
          <p:spPr>
            <a:xfrm>
              <a:off x="7038812" y="1466223"/>
              <a:ext cx="771365" cy="338554"/>
            </a:xfrm>
            <a:prstGeom prst="rect">
              <a:avLst/>
            </a:prstGeom>
          </p:spPr>
          <p:txBody>
            <a:bodyPr wrap="none">
              <a:spAutoFit/>
            </a:bodyPr>
            <a:lstStyle/>
            <a:p>
              <a:pPr algn="r"/>
              <a:r>
                <a:rPr lang="en-US" altLang="zh-CN" sz="1600" b="1" dirty="0" smtClean="0">
                  <a:solidFill>
                    <a:schemeClr val="accent2"/>
                  </a:solidFill>
                </a:rPr>
                <a:t>&lt; 1KB</a:t>
              </a:r>
              <a:endParaRPr lang="zh-CN" altLang="en-US" sz="1600" dirty="0">
                <a:solidFill>
                  <a:schemeClr val="accent2"/>
                </a:solidFill>
              </a:endParaRPr>
            </a:p>
          </p:txBody>
        </p:sp>
        <p:sp>
          <p:nvSpPr>
            <p:cNvPr id="56" name="矩形 55"/>
            <p:cNvSpPr/>
            <p:nvPr/>
          </p:nvSpPr>
          <p:spPr>
            <a:xfrm>
              <a:off x="7120470" y="2044182"/>
              <a:ext cx="736099" cy="369332"/>
            </a:xfrm>
            <a:prstGeom prst="rect">
              <a:avLst/>
            </a:prstGeom>
          </p:spPr>
          <p:txBody>
            <a:bodyPr wrap="none">
              <a:spAutoFit/>
            </a:bodyPr>
            <a:lstStyle/>
            <a:p>
              <a:pPr algn="r"/>
              <a:r>
                <a:rPr lang="en-US" altLang="zh-CN" sz="1800" b="1" dirty="0" err="1" smtClean="0">
                  <a:solidFill>
                    <a:schemeClr val="accent2"/>
                  </a:solidFill>
                </a:rPr>
                <a:t>xMB</a:t>
              </a:r>
              <a:r>
                <a:rPr lang="en-US" altLang="zh-CN" sz="1800" b="1" dirty="0" smtClean="0">
                  <a:solidFill>
                    <a:schemeClr val="accent2"/>
                  </a:solidFill>
                </a:rPr>
                <a:t> </a:t>
              </a:r>
              <a:endParaRPr lang="zh-CN" altLang="en-US" sz="1800" dirty="0">
                <a:solidFill>
                  <a:schemeClr val="accent2"/>
                </a:solidFill>
              </a:endParaRPr>
            </a:p>
          </p:txBody>
        </p:sp>
        <p:sp>
          <p:nvSpPr>
            <p:cNvPr id="57" name="矩形 56"/>
            <p:cNvSpPr/>
            <p:nvPr/>
          </p:nvSpPr>
          <p:spPr>
            <a:xfrm>
              <a:off x="7120471" y="2736384"/>
              <a:ext cx="812016" cy="369332"/>
            </a:xfrm>
            <a:prstGeom prst="rect">
              <a:avLst/>
            </a:prstGeom>
          </p:spPr>
          <p:txBody>
            <a:bodyPr wrap="square">
              <a:spAutoFit/>
            </a:bodyPr>
            <a:lstStyle/>
            <a:p>
              <a:r>
                <a:rPr lang="en-US" altLang="zh-CN" sz="1800" b="1" dirty="0" err="1">
                  <a:solidFill>
                    <a:schemeClr val="accent2"/>
                  </a:solidFill>
                </a:rPr>
                <a:t>x</a:t>
              </a:r>
              <a:r>
                <a:rPr lang="en-US" altLang="zh-CN" sz="1800" b="1" dirty="0" err="1" smtClean="0">
                  <a:solidFill>
                    <a:schemeClr val="accent2"/>
                  </a:solidFill>
                </a:rPr>
                <a:t>GB</a:t>
              </a:r>
              <a:endParaRPr lang="zh-CN" altLang="en-US" sz="1800" dirty="0">
                <a:solidFill>
                  <a:schemeClr val="accent2"/>
                </a:solidFill>
              </a:endParaRPr>
            </a:p>
          </p:txBody>
        </p:sp>
        <p:sp>
          <p:nvSpPr>
            <p:cNvPr id="58" name="矩形 57"/>
            <p:cNvSpPr/>
            <p:nvPr/>
          </p:nvSpPr>
          <p:spPr>
            <a:xfrm>
              <a:off x="7410709" y="3682758"/>
              <a:ext cx="570990" cy="338554"/>
            </a:xfrm>
            <a:prstGeom prst="rect">
              <a:avLst/>
            </a:prstGeom>
          </p:spPr>
          <p:txBody>
            <a:bodyPr wrap="none">
              <a:spAutoFit/>
            </a:bodyPr>
            <a:lstStyle/>
            <a:p>
              <a:pPr algn="r"/>
              <a:r>
                <a:rPr lang="en-US" altLang="zh-CN" sz="1600" b="1" dirty="0" err="1" smtClean="0">
                  <a:solidFill>
                    <a:schemeClr val="accent2"/>
                  </a:solidFill>
                </a:rPr>
                <a:t>xTB</a:t>
              </a:r>
              <a:endParaRPr lang="zh-CN" altLang="en-US" sz="1600" dirty="0">
                <a:solidFill>
                  <a:schemeClr val="accent2"/>
                </a:solidFill>
              </a:endParaRPr>
            </a:p>
          </p:txBody>
        </p:sp>
        <p:sp>
          <p:nvSpPr>
            <p:cNvPr id="59" name="矩形 58"/>
            <p:cNvSpPr/>
            <p:nvPr/>
          </p:nvSpPr>
          <p:spPr>
            <a:xfrm>
              <a:off x="7026693" y="4239937"/>
              <a:ext cx="905793" cy="338554"/>
            </a:xfrm>
            <a:prstGeom prst="rect">
              <a:avLst/>
            </a:prstGeom>
          </p:spPr>
          <p:txBody>
            <a:bodyPr wrap="square">
              <a:spAutoFit/>
            </a:bodyPr>
            <a:lstStyle/>
            <a:p>
              <a:pPr algn="r"/>
              <a:r>
                <a:rPr lang="en-US" altLang="zh-CN" sz="1600" b="1" dirty="0" smtClean="0">
                  <a:solidFill>
                    <a:schemeClr val="accent2"/>
                  </a:solidFill>
                </a:rPr>
                <a:t>100TB</a:t>
              </a:r>
              <a:endParaRPr lang="zh-CN" altLang="en-US" sz="1600" dirty="0">
                <a:solidFill>
                  <a:schemeClr val="accent2"/>
                </a:solidFill>
              </a:endParaRPr>
            </a:p>
          </p:txBody>
        </p:sp>
        <p:cxnSp>
          <p:nvCxnSpPr>
            <p:cNvPr id="60" name="直接连接符 59"/>
            <p:cNvCxnSpPr/>
            <p:nvPr/>
          </p:nvCxnSpPr>
          <p:spPr bwMode="auto">
            <a:xfrm>
              <a:off x="5076056" y="1950360"/>
              <a:ext cx="2880320" cy="0"/>
            </a:xfrm>
            <a:prstGeom prst="line">
              <a:avLst/>
            </a:prstGeom>
            <a:noFill/>
            <a:ln w="12700" cap="flat" cmpd="sng" algn="ctr">
              <a:solidFill>
                <a:schemeClr val="bg1">
                  <a:lumMod val="50000"/>
                </a:schemeClr>
              </a:solidFill>
              <a:prstDash val="sysDot"/>
              <a:round/>
              <a:headEnd type="none" w="med" len="med"/>
              <a:tailEnd type="none" w="med" len="med"/>
            </a:ln>
            <a:effectLst/>
          </p:spPr>
        </p:cxnSp>
        <p:cxnSp>
          <p:nvCxnSpPr>
            <p:cNvPr id="61" name="直接连接符 60"/>
            <p:cNvCxnSpPr/>
            <p:nvPr/>
          </p:nvCxnSpPr>
          <p:spPr bwMode="auto">
            <a:xfrm>
              <a:off x="5652120" y="2526424"/>
              <a:ext cx="2304256" cy="0"/>
            </a:xfrm>
            <a:prstGeom prst="line">
              <a:avLst/>
            </a:prstGeom>
            <a:noFill/>
            <a:ln w="12700" cap="flat" cmpd="sng" algn="ctr">
              <a:solidFill>
                <a:schemeClr val="bg1">
                  <a:lumMod val="50000"/>
                </a:schemeClr>
              </a:solidFill>
              <a:prstDash val="sysDot"/>
              <a:round/>
              <a:headEnd type="none" w="med" len="med"/>
              <a:tailEnd type="none" w="med" len="med"/>
            </a:ln>
            <a:effectLst/>
          </p:spPr>
        </p:cxnSp>
        <p:cxnSp>
          <p:nvCxnSpPr>
            <p:cNvPr id="62" name="直接连接符 61"/>
            <p:cNvCxnSpPr/>
            <p:nvPr/>
          </p:nvCxnSpPr>
          <p:spPr bwMode="auto">
            <a:xfrm>
              <a:off x="6300192" y="3553776"/>
              <a:ext cx="1479563" cy="0"/>
            </a:xfrm>
            <a:prstGeom prst="line">
              <a:avLst/>
            </a:prstGeom>
            <a:noFill/>
            <a:ln w="12700" cap="flat" cmpd="sng" algn="ctr">
              <a:solidFill>
                <a:schemeClr val="bg1">
                  <a:lumMod val="50000"/>
                </a:schemeClr>
              </a:solidFill>
              <a:prstDash val="sysDot"/>
              <a:round/>
              <a:headEnd type="none" w="med" len="med"/>
              <a:tailEnd type="none" w="med" len="med"/>
            </a:ln>
            <a:effectLst/>
          </p:spPr>
        </p:cxnSp>
        <p:cxnSp>
          <p:nvCxnSpPr>
            <p:cNvPr id="63" name="直接连接符 62"/>
            <p:cNvCxnSpPr/>
            <p:nvPr/>
          </p:nvCxnSpPr>
          <p:spPr bwMode="auto">
            <a:xfrm flipV="1">
              <a:off x="6660232" y="4126612"/>
              <a:ext cx="1152128" cy="3228"/>
            </a:xfrm>
            <a:prstGeom prst="line">
              <a:avLst/>
            </a:prstGeom>
            <a:noFill/>
            <a:ln w="12700" cap="flat" cmpd="sng" algn="ctr">
              <a:solidFill>
                <a:schemeClr val="bg1">
                  <a:lumMod val="50000"/>
                </a:schemeClr>
              </a:solidFill>
              <a:prstDash val="sysDot"/>
              <a:round/>
              <a:headEnd type="none" w="med" len="med"/>
              <a:tailEnd type="none" w="med" len="med"/>
            </a:ln>
            <a:effectLst/>
          </p:spPr>
        </p:cxnSp>
      </p:grpSp>
      <p:sp>
        <p:nvSpPr>
          <p:cNvPr id="18450" name="矩形 18449"/>
          <p:cNvSpPr/>
          <p:nvPr/>
        </p:nvSpPr>
        <p:spPr>
          <a:xfrm>
            <a:off x="630380" y="4849920"/>
            <a:ext cx="8262100" cy="1754326"/>
          </a:xfrm>
          <a:prstGeom prst="rect">
            <a:avLst/>
          </a:prstGeom>
        </p:spPr>
        <p:txBody>
          <a:bodyPr wrap="square">
            <a:spAutoFit/>
          </a:bodyPr>
          <a:lstStyle/>
          <a:p>
            <a:pPr marL="285750" indent="-285750">
              <a:buFont typeface="Wingdings" panose="05000000000000000000" pitchFamily="2" charset="2"/>
              <a:buChar char="Ø"/>
            </a:pPr>
            <a:r>
              <a:rPr lang="zh-CN" altLang="en-US" sz="1800" dirty="0" smtClean="0">
                <a:solidFill>
                  <a:schemeClr val="tx1"/>
                </a:solidFill>
              </a:rPr>
              <a:t>速度</a:t>
            </a:r>
            <a:r>
              <a:rPr lang="zh-CN" altLang="en-US" sz="1800" dirty="0">
                <a:solidFill>
                  <a:schemeClr val="tx1"/>
                </a:solidFill>
              </a:rPr>
              <a:t>越快，</a:t>
            </a:r>
            <a:r>
              <a:rPr lang="zh-CN" altLang="en-US" sz="1800" dirty="0" smtClean="0">
                <a:solidFill>
                  <a:schemeClr val="tx1"/>
                </a:solidFill>
              </a:rPr>
              <a:t>成本</a:t>
            </a:r>
            <a:r>
              <a:rPr lang="zh-CN" altLang="en-US" sz="1800" dirty="0">
                <a:solidFill>
                  <a:schemeClr val="tx1"/>
                </a:solidFill>
              </a:rPr>
              <a:t>越</a:t>
            </a:r>
            <a:r>
              <a:rPr lang="zh-CN" altLang="en-US" sz="1800" dirty="0" smtClean="0">
                <a:solidFill>
                  <a:schemeClr val="tx1"/>
                </a:solidFill>
              </a:rPr>
              <a:t>高，容量越小</a:t>
            </a:r>
            <a:endParaRPr lang="zh-CN" altLang="en-US" sz="1800" dirty="0">
              <a:solidFill>
                <a:schemeClr val="tx1"/>
              </a:solidFill>
            </a:endParaRPr>
          </a:p>
          <a:p>
            <a:pPr marL="285750" indent="-285750">
              <a:buFont typeface="Wingdings" panose="05000000000000000000" pitchFamily="2" charset="2"/>
              <a:buChar char="Ø"/>
            </a:pPr>
            <a:r>
              <a:rPr lang="zh-CN" altLang="en-US" sz="1800" dirty="0" smtClean="0">
                <a:solidFill>
                  <a:schemeClr val="tx1"/>
                </a:solidFill>
              </a:rPr>
              <a:t>工作过程</a:t>
            </a:r>
            <a:r>
              <a:rPr lang="zh-CN" altLang="en-US" sz="1800" dirty="0">
                <a:solidFill>
                  <a:schemeClr val="tx1"/>
                </a:solidFill>
              </a:rPr>
              <a:t>：</a:t>
            </a:r>
            <a:endParaRPr lang="zh-CN" altLang="en-US" sz="1800" dirty="0">
              <a:solidFill>
                <a:schemeClr val="tx1"/>
              </a:solidFill>
            </a:endParaRPr>
          </a:p>
          <a:p>
            <a:pPr lvl="1"/>
            <a:r>
              <a:rPr lang="en-US" altLang="zh-CN" sz="1800" b="1" dirty="0">
                <a:solidFill>
                  <a:schemeClr val="tx1"/>
                </a:solidFill>
              </a:rPr>
              <a:t>1</a:t>
            </a:r>
            <a:r>
              <a:rPr lang="zh-CN" altLang="en-US" sz="1800" dirty="0">
                <a:solidFill>
                  <a:schemeClr val="tx1"/>
                </a:solidFill>
              </a:rPr>
              <a:t>）</a:t>
            </a:r>
            <a:r>
              <a:rPr lang="en-US" altLang="zh-CN" sz="1800" b="1" dirty="0">
                <a:solidFill>
                  <a:schemeClr val="tx1"/>
                </a:solidFill>
              </a:rPr>
              <a:t>CPU</a:t>
            </a:r>
            <a:r>
              <a:rPr lang="zh-CN" altLang="en-US" sz="1800" dirty="0">
                <a:solidFill>
                  <a:schemeClr val="tx1"/>
                </a:solidFill>
              </a:rPr>
              <a:t>运行时，需要的</a:t>
            </a:r>
            <a:r>
              <a:rPr lang="zh-CN" altLang="en-US" sz="1800" dirty="0" smtClean="0">
                <a:solidFill>
                  <a:schemeClr val="tx1"/>
                </a:solidFill>
              </a:rPr>
              <a:t>操作数首先来自</a:t>
            </a:r>
            <a:r>
              <a:rPr lang="zh-CN" altLang="en-US" sz="1800" dirty="0">
                <a:solidFill>
                  <a:schemeClr val="tx1"/>
                </a:solidFill>
              </a:rPr>
              <a:t>寄存器</a:t>
            </a:r>
            <a:endParaRPr lang="zh-CN" altLang="en-US" sz="1800" dirty="0">
              <a:solidFill>
                <a:schemeClr val="tx1"/>
              </a:solidFill>
            </a:endParaRPr>
          </a:p>
          <a:p>
            <a:pPr lvl="1"/>
            <a:r>
              <a:rPr lang="en-US" altLang="zh-CN" sz="1800" b="1" dirty="0">
                <a:solidFill>
                  <a:schemeClr val="tx1"/>
                </a:solidFill>
              </a:rPr>
              <a:t>2</a:t>
            </a:r>
            <a:r>
              <a:rPr lang="zh-CN" altLang="en-US" sz="1800" dirty="0" smtClean="0">
                <a:solidFill>
                  <a:schemeClr val="tx1"/>
                </a:solidFill>
              </a:rPr>
              <a:t>）需从</a:t>
            </a:r>
            <a:r>
              <a:rPr lang="zh-CN" altLang="en-US" sz="1800" b="1" dirty="0">
                <a:solidFill>
                  <a:schemeClr val="tx1"/>
                </a:solidFill>
              </a:rPr>
              <a:t>（</a:t>
            </a:r>
            <a:r>
              <a:rPr lang="zh-CN" altLang="en-US" sz="1800" dirty="0" smtClean="0">
                <a:solidFill>
                  <a:schemeClr val="tx1"/>
                </a:solidFill>
              </a:rPr>
              <a:t>向）存储器</a:t>
            </a:r>
            <a:r>
              <a:rPr lang="zh-CN" altLang="en-US" sz="1800" dirty="0">
                <a:solidFill>
                  <a:schemeClr val="tx1"/>
                </a:solidFill>
              </a:rPr>
              <a:t>中取</a:t>
            </a:r>
            <a:r>
              <a:rPr lang="en-US" altLang="zh-CN" sz="1800" b="1" dirty="0">
                <a:solidFill>
                  <a:schemeClr val="tx1"/>
                </a:solidFill>
              </a:rPr>
              <a:t>(</a:t>
            </a:r>
            <a:r>
              <a:rPr lang="zh-CN" altLang="en-US" sz="1800" dirty="0">
                <a:solidFill>
                  <a:schemeClr val="tx1"/>
                </a:solidFill>
              </a:rPr>
              <a:t>存</a:t>
            </a:r>
            <a:r>
              <a:rPr lang="en-US" altLang="zh-CN" sz="1800" b="1" dirty="0">
                <a:solidFill>
                  <a:schemeClr val="tx1"/>
                </a:solidFill>
              </a:rPr>
              <a:t>) </a:t>
            </a:r>
            <a:r>
              <a:rPr lang="zh-CN" altLang="en-US" sz="1800" dirty="0">
                <a:solidFill>
                  <a:schemeClr val="tx1"/>
                </a:solidFill>
              </a:rPr>
              <a:t>数据时，先访问</a:t>
            </a:r>
            <a:r>
              <a:rPr lang="en-US" altLang="zh-CN" sz="1800" b="1" dirty="0" smtClean="0">
                <a:solidFill>
                  <a:schemeClr val="tx1"/>
                </a:solidFill>
              </a:rPr>
              <a:t>cache</a:t>
            </a:r>
            <a:endParaRPr lang="en-US" altLang="zh-CN" sz="1800" b="1" dirty="0">
              <a:solidFill>
                <a:schemeClr val="tx1"/>
              </a:solidFill>
            </a:endParaRPr>
          </a:p>
          <a:p>
            <a:pPr lvl="1"/>
            <a:r>
              <a:rPr lang="en-US" altLang="zh-CN" sz="1800" b="1" dirty="0">
                <a:solidFill>
                  <a:schemeClr val="tx1"/>
                </a:solidFill>
              </a:rPr>
              <a:t>3</a:t>
            </a:r>
            <a:r>
              <a:rPr lang="zh-CN" altLang="en-US" sz="1800" dirty="0">
                <a:solidFill>
                  <a:schemeClr val="tx1"/>
                </a:solidFill>
              </a:rPr>
              <a:t>）如操作数不在</a:t>
            </a:r>
            <a:r>
              <a:rPr lang="en-US" altLang="zh-CN" sz="1800" b="1" dirty="0">
                <a:solidFill>
                  <a:schemeClr val="tx1"/>
                </a:solidFill>
              </a:rPr>
              <a:t>cache</a:t>
            </a:r>
            <a:r>
              <a:rPr lang="zh-CN" altLang="en-US" sz="1800" dirty="0">
                <a:solidFill>
                  <a:schemeClr val="tx1"/>
                </a:solidFill>
              </a:rPr>
              <a:t>，则</a:t>
            </a:r>
            <a:r>
              <a:rPr lang="zh-CN" altLang="en-US" sz="1800" dirty="0" smtClean="0">
                <a:solidFill>
                  <a:schemeClr val="tx1"/>
                </a:solidFill>
              </a:rPr>
              <a:t>访问</a:t>
            </a:r>
            <a:r>
              <a:rPr lang="en-US" altLang="zh-CN" sz="1800" b="1" dirty="0">
                <a:solidFill>
                  <a:schemeClr val="tx1"/>
                </a:solidFill>
              </a:rPr>
              <a:t>DR</a:t>
            </a:r>
            <a:r>
              <a:rPr lang="en-US" altLang="zh-CN" sz="1800" b="1" dirty="0" smtClean="0">
                <a:solidFill>
                  <a:schemeClr val="tx1"/>
                </a:solidFill>
              </a:rPr>
              <a:t>AM</a:t>
            </a:r>
            <a:endParaRPr lang="en-US" altLang="zh-CN" sz="1800" b="1" dirty="0">
              <a:solidFill>
                <a:schemeClr val="tx1"/>
              </a:solidFill>
            </a:endParaRPr>
          </a:p>
          <a:p>
            <a:pPr lvl="1"/>
            <a:r>
              <a:rPr lang="en-US" altLang="zh-CN" sz="1800" b="1" dirty="0">
                <a:solidFill>
                  <a:schemeClr val="tx1"/>
                </a:solidFill>
              </a:rPr>
              <a:t>4</a:t>
            </a:r>
            <a:r>
              <a:rPr lang="zh-CN" altLang="en-US" sz="1800" dirty="0">
                <a:solidFill>
                  <a:schemeClr val="tx1"/>
                </a:solidFill>
              </a:rPr>
              <a:t>）如操作数</a:t>
            </a:r>
            <a:r>
              <a:rPr lang="zh-CN" altLang="en-US" sz="1800" dirty="0" smtClean="0">
                <a:solidFill>
                  <a:schemeClr val="tx1"/>
                </a:solidFill>
              </a:rPr>
              <a:t>不在</a:t>
            </a:r>
            <a:r>
              <a:rPr lang="en-US" altLang="zh-CN" sz="1800" b="1" dirty="0">
                <a:solidFill>
                  <a:schemeClr val="tx1"/>
                </a:solidFill>
              </a:rPr>
              <a:t>D</a:t>
            </a:r>
            <a:r>
              <a:rPr lang="en-US" altLang="zh-CN" sz="1800" b="1" dirty="0" smtClean="0">
                <a:solidFill>
                  <a:schemeClr val="tx1"/>
                </a:solidFill>
              </a:rPr>
              <a:t>RAM</a:t>
            </a:r>
            <a:r>
              <a:rPr lang="zh-CN" altLang="en-US" sz="1800" dirty="0">
                <a:solidFill>
                  <a:schemeClr val="tx1"/>
                </a:solidFill>
              </a:rPr>
              <a:t>，则访问硬盘，操作数从</a:t>
            </a:r>
            <a:r>
              <a:rPr lang="zh-CN" altLang="en-US" sz="1800" dirty="0" smtClean="0">
                <a:solidFill>
                  <a:schemeClr val="tx1"/>
                </a:solidFill>
              </a:rPr>
              <a:t>硬盘→</a:t>
            </a:r>
            <a:r>
              <a:rPr lang="en-US" altLang="zh-CN" sz="1800" b="1" dirty="0">
                <a:solidFill>
                  <a:schemeClr val="tx1"/>
                </a:solidFill>
              </a:rPr>
              <a:t>DR</a:t>
            </a:r>
            <a:r>
              <a:rPr lang="en-US" altLang="zh-CN" sz="1800" b="1" dirty="0" smtClean="0">
                <a:solidFill>
                  <a:schemeClr val="tx1"/>
                </a:solidFill>
              </a:rPr>
              <a:t>AM </a:t>
            </a:r>
            <a:r>
              <a:rPr lang="zh-CN" altLang="en-US" sz="1800" dirty="0">
                <a:solidFill>
                  <a:schemeClr val="tx1"/>
                </a:solidFill>
              </a:rPr>
              <a:t>→</a:t>
            </a:r>
            <a:r>
              <a:rPr lang="en-US" altLang="zh-CN" sz="1800" b="1" dirty="0">
                <a:solidFill>
                  <a:schemeClr val="tx1"/>
                </a:solidFill>
              </a:rPr>
              <a:t>cache</a:t>
            </a:r>
            <a:endParaRPr lang="zh-CN" altLang="en-US" sz="1800" dirty="0">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ebf96095-b526-4beb-9e9f-793ff8d4c702}"/>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9404</Words>
  <Application>WPS 演示</Application>
  <PresentationFormat>信纸(8.5x11 英寸)</PresentationFormat>
  <Paragraphs>664</Paragraphs>
  <Slides>62</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35</vt:i4>
      </vt:variant>
      <vt:variant>
        <vt:lpstr>幻灯片标题</vt:lpstr>
      </vt:variant>
      <vt:variant>
        <vt:i4>62</vt:i4>
      </vt:variant>
    </vt:vector>
  </HeadingPairs>
  <TitlesOfParts>
    <vt:vector size="109" baseType="lpstr">
      <vt:lpstr>Arial</vt:lpstr>
      <vt:lpstr>宋体</vt:lpstr>
      <vt:lpstr>Wingdings</vt:lpstr>
      <vt:lpstr>Times New Roman</vt:lpstr>
      <vt:lpstr>楷体_GB2312</vt:lpstr>
      <vt:lpstr>新宋体</vt:lpstr>
      <vt:lpstr>楷体_GB2312</vt:lpstr>
      <vt:lpstr>黑体</vt:lpstr>
      <vt:lpstr>华文楷体</vt:lpstr>
      <vt:lpstr>微软雅黑</vt:lpstr>
      <vt:lpstr>Arial Unicode MS</vt:lpstr>
      <vt:lpstr>CS152-SP98</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Equation.3</vt:lpstr>
      <vt:lpstr>Equation.3</vt:lpstr>
      <vt:lpstr>Visio.Drawing.11</vt:lpstr>
      <vt:lpstr>Visio.Drawing.11</vt:lpstr>
      <vt:lpstr>Visio.Drawing.11</vt:lpstr>
      <vt:lpstr>Visio.Drawing.11</vt:lpstr>
      <vt:lpstr>Visio.Drawing.11</vt:lpstr>
      <vt:lpstr>Visio.Drawing.11</vt:lpstr>
      <vt:lpstr>计算机组成原理 (2019级)</vt:lpstr>
      <vt:lpstr>PowerPoint 演示文稿</vt:lpstr>
      <vt:lpstr>处理器－DRAM存储器的性能差距</vt:lpstr>
      <vt:lpstr>1.1 存储访问的局部性原理</vt:lpstr>
      <vt:lpstr>1.1 存储访问的局部性原理</vt:lpstr>
      <vt:lpstr>1.1 存储访问的局部性原理</vt:lpstr>
      <vt:lpstr>1.1 存储访问的局部性原理</vt:lpstr>
      <vt:lpstr>不同类型存储器的性能价格差异</vt:lpstr>
      <vt:lpstr>存储系统的层次结构</vt:lpstr>
      <vt:lpstr>1.2 高速缓冲存储器(Cache)的原理</vt:lpstr>
      <vt:lpstr>1.2 高速缓冲存储器(Cache)的原理</vt:lpstr>
      <vt:lpstr>1.2 高速缓冲存储器(Cache)的原理</vt:lpstr>
      <vt:lpstr>1.2 高速缓冲存储器(Cache)的原理</vt:lpstr>
      <vt:lpstr>1.2 高速缓冲存储器(Cache)的原理</vt:lpstr>
      <vt:lpstr>1.2 高速缓冲存储器(Cache)的原理</vt:lpstr>
      <vt:lpstr>PowerPoint 演示文稿</vt:lpstr>
      <vt:lpstr>Cache与主存之间的映射</vt:lpstr>
      <vt:lpstr>2.1 Cache与主存之间的映射—全相联</vt:lpstr>
      <vt:lpstr>2.1 Cache与主存之间的映射—全相联</vt:lpstr>
      <vt:lpstr>2.1 Cache与主存之间的映射—全相联</vt:lpstr>
      <vt:lpstr>2.1 Cache与主存之间的映射—全相联</vt:lpstr>
      <vt:lpstr>2.1 Cache与主存之间的映射—全相联</vt:lpstr>
      <vt:lpstr>2.2 Cache与主存之间的映射—直接映射</vt:lpstr>
      <vt:lpstr>2.2 Cache与主存之间的映射—直接映射</vt:lpstr>
      <vt:lpstr>2.2 Cache与主存之间的映射—直接相联</vt:lpstr>
      <vt:lpstr>2.2 Cache与主存之间的映射—直接相联</vt:lpstr>
      <vt:lpstr>2.2 Cache与主存之间的映射—直接映射</vt:lpstr>
      <vt:lpstr>2.2 Cache与主存之间的映射—直接映射</vt:lpstr>
      <vt:lpstr>2.2 Cache与主存之间的映射—直接映射</vt:lpstr>
      <vt:lpstr>2.3 Cache与主存之间的映射—组相联</vt:lpstr>
      <vt:lpstr>2.3 Cache与主存之间的映射—组相联</vt:lpstr>
      <vt:lpstr>2.3 Cache与主存之间的映射—组相联</vt:lpstr>
      <vt:lpstr>2.3 Cache与主存之间的映射—组相联</vt:lpstr>
      <vt:lpstr>2.3 Cache与主存之间的映射—组相联</vt:lpstr>
      <vt:lpstr>2.3 Cache与主存之间的映射—组相联</vt:lpstr>
      <vt:lpstr>2.3 Cache与主存之间的映射—组相联</vt:lpstr>
      <vt:lpstr>2.3 Cache与主存之间的映射—组相联</vt:lpstr>
      <vt:lpstr>2.3 Cache与主存之间的映射—组相联</vt:lpstr>
      <vt:lpstr>PowerPoint 演示文稿</vt:lpstr>
      <vt:lpstr>Cache的缺失处理</vt:lpstr>
      <vt:lpstr>Cache的缺失处理（自学）</vt:lpstr>
      <vt:lpstr>Cache的缺失处理</vt:lpstr>
      <vt:lpstr>Cache的缺失处理</vt:lpstr>
      <vt:lpstr>Cache的缺失处理</vt:lpstr>
      <vt:lpstr>Cache块的替换</vt:lpstr>
      <vt:lpstr>Cache的替换策略</vt:lpstr>
      <vt:lpstr>Cache的替换策略</vt:lpstr>
      <vt:lpstr>Cache举例</vt:lpstr>
      <vt:lpstr>Cache举例</vt:lpstr>
      <vt:lpstr>PowerPoint 演示文稿</vt:lpstr>
      <vt:lpstr>Cache的容量</vt:lpstr>
      <vt:lpstr>Cache的容量</vt:lpstr>
      <vt:lpstr>Cache的性能计算</vt:lpstr>
      <vt:lpstr>Cache的性能计算举例</vt:lpstr>
      <vt:lpstr>Cache与主存的数据一致性</vt:lpstr>
      <vt:lpstr>Cache命中率问题</vt:lpstr>
      <vt:lpstr>CACHE举例</vt:lpstr>
      <vt:lpstr>CACHE实例：内置FastMATH处理器</vt:lpstr>
      <vt:lpstr> Pentium 4的Cache示例</vt:lpstr>
      <vt:lpstr> ARM Cortex-A15</vt:lpstr>
      <vt:lpstr>X86系列 CPU</vt:lpstr>
      <vt:lpstr>AMD quad-core</vt:lpstr>
    </vt:vector>
  </TitlesOfParts>
  <Company>BUAA</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lxd</dc:creator>
  <dc:description>lecture 2 to lecture 7</dc:description>
  <cp:lastModifiedBy>关翔远</cp:lastModifiedBy>
  <cp:revision>487</cp:revision>
  <cp:lastPrinted>2016-11-28T01:11:00Z</cp:lastPrinted>
  <dcterms:created xsi:type="dcterms:W3CDTF">1997-08-19T16:58:00Z</dcterms:created>
  <dcterms:modified xsi:type="dcterms:W3CDTF">2020-12-09T08:12:24Z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