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710" r:id="rId3"/>
    <p:sldId id="658" r:id="rId5"/>
    <p:sldId id="689" r:id="rId6"/>
    <p:sldId id="640" r:id="rId7"/>
    <p:sldId id="680" r:id="rId8"/>
    <p:sldId id="716" r:id="rId9"/>
    <p:sldId id="717" r:id="rId10"/>
    <p:sldId id="682" r:id="rId11"/>
    <p:sldId id="641" r:id="rId12"/>
    <p:sldId id="698" r:id="rId13"/>
    <p:sldId id="691" r:id="rId14"/>
    <p:sldId id="715" r:id="rId15"/>
    <p:sldId id="697" r:id="rId16"/>
    <p:sldId id="695" r:id="rId17"/>
    <p:sldId id="639" r:id="rId18"/>
    <p:sldId id="643" r:id="rId19"/>
    <p:sldId id="644" r:id="rId20"/>
    <p:sldId id="718" r:id="rId21"/>
    <p:sldId id="694" r:id="rId22"/>
    <p:sldId id="696" r:id="rId23"/>
    <p:sldId id="638" r:id="rId24"/>
    <p:sldId id="683" r:id="rId25"/>
    <p:sldId id="646" r:id="rId26"/>
    <p:sldId id="648" r:id="rId27"/>
    <p:sldId id="647" r:id="rId28"/>
    <p:sldId id="686" r:id="rId29"/>
    <p:sldId id="685" r:id="rId30"/>
    <p:sldId id="687" r:id="rId31"/>
    <p:sldId id="711" r:id="rId32"/>
    <p:sldId id="712" r:id="rId33"/>
    <p:sldId id="714" r:id="rId34"/>
    <p:sldId id="713" r:id="rId35"/>
  </p:sldIdLst>
  <p:sldSz cx="9144000" cy="6858000" type="letter"/>
  <p:notesSz cx="6991350" cy="9281795"/>
  <p:kinsoku lang="zh-CN"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1pPr>
    <a:lvl2pPr marL="4572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2pPr>
    <a:lvl3pPr marL="9144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3pPr>
    <a:lvl4pPr marL="13716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4pPr>
    <a:lvl5pPr marL="1828800" algn="ctr" rtl="0" eaLnBrk="0" fontAlgn="base" hangingPunct="0">
      <a:spcBef>
        <a:spcPct val="0"/>
      </a:spcBef>
      <a:spcAft>
        <a:spcPct val="0"/>
      </a:spcAft>
      <a:defRPr sz="2000" kern="1200">
        <a:solidFill>
          <a:schemeClr val="accent1"/>
        </a:solidFill>
        <a:latin typeface="Arial" panose="020B0604020202020204" pitchFamily="34" charset="0"/>
        <a:ea typeface="+mn-ea"/>
        <a:cs typeface="+mn-cs"/>
      </a:defRPr>
    </a:lvl5pPr>
    <a:lvl6pPr marL="2286000" algn="l" defTabSz="914400" rtl="0" eaLnBrk="1" latinLnBrk="0" hangingPunct="1">
      <a:defRPr sz="2000" kern="1200">
        <a:solidFill>
          <a:schemeClr val="accent1"/>
        </a:solidFill>
        <a:latin typeface="Arial" panose="020B0604020202020204" pitchFamily="34" charset="0"/>
        <a:ea typeface="+mn-ea"/>
        <a:cs typeface="+mn-cs"/>
      </a:defRPr>
    </a:lvl6pPr>
    <a:lvl7pPr marL="2743200" algn="l" defTabSz="914400" rtl="0" eaLnBrk="1" latinLnBrk="0" hangingPunct="1">
      <a:defRPr sz="2000" kern="1200">
        <a:solidFill>
          <a:schemeClr val="accent1"/>
        </a:solidFill>
        <a:latin typeface="Arial" panose="020B0604020202020204" pitchFamily="34" charset="0"/>
        <a:ea typeface="+mn-ea"/>
        <a:cs typeface="+mn-cs"/>
      </a:defRPr>
    </a:lvl7pPr>
    <a:lvl8pPr marL="3200400" algn="l" defTabSz="914400" rtl="0" eaLnBrk="1" latinLnBrk="0" hangingPunct="1">
      <a:defRPr sz="2000" kern="1200">
        <a:solidFill>
          <a:schemeClr val="accent1"/>
        </a:solidFill>
        <a:latin typeface="Arial" panose="020B0604020202020204" pitchFamily="34" charset="0"/>
        <a:ea typeface="+mn-ea"/>
        <a:cs typeface="+mn-cs"/>
      </a:defRPr>
    </a:lvl8pPr>
    <a:lvl9pPr marL="3657600" algn="l" defTabSz="914400" rtl="0" eaLnBrk="1" latinLnBrk="0" hangingPunct="1">
      <a:defRPr sz="2000" kern="1200">
        <a:solidFill>
          <a:schemeClr val="accent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CA1"/>
    <a:srgbClr val="05AD01"/>
    <a:srgbClr val="07FB01"/>
    <a:srgbClr val="B2B2B2"/>
    <a:srgbClr val="AAA600"/>
    <a:srgbClr val="D5AD03"/>
    <a:srgbClr val="0408B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autoAdjust="0"/>
    <p:restoredTop sz="94080" autoAdjust="0"/>
  </p:normalViewPr>
  <p:slideViewPr>
    <p:cSldViewPr>
      <p:cViewPr varScale="1">
        <p:scale>
          <a:sx n="67" d="100"/>
          <a:sy n="67" d="100"/>
        </p:scale>
        <p:origin x="125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230" y="-96"/>
      </p:cViewPr>
      <p:guideLst>
        <p:guide orient="horz" pos="2923"/>
        <p:guide pos="220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0625" y="596900"/>
            <a:ext cx="4622800" cy="3467100"/>
          </a:xfrm>
          <a:prstGeom prst="rect">
            <a:avLst/>
          </a:prstGeom>
          <a:noFill/>
          <a:ln w="12700">
            <a:noFill/>
            <a:miter lim="800000"/>
          </a:ln>
          <a:effectLst/>
        </p:spPr>
      </p:sp>
      <p:sp>
        <p:nvSpPr>
          <p:cNvPr id="2051" name="Rectangle 3"/>
          <p:cNvSpPr>
            <a:spLocks noGrp="1" noChangeArrowheads="1"/>
          </p:cNvSpPr>
          <p:nvPr>
            <p:ph type="body" sz="quarter" idx="3"/>
          </p:nvPr>
        </p:nvSpPr>
        <p:spPr bwMode="auto">
          <a:xfrm>
            <a:off x="525463" y="4408488"/>
            <a:ext cx="6026150" cy="4176712"/>
          </a:xfrm>
          <a:prstGeom prst="rect">
            <a:avLst/>
          </a:prstGeom>
          <a:noFill/>
          <a:ln w="12700">
            <a:noFill/>
            <a:miter lim="800000"/>
          </a:ln>
          <a:effectLst/>
        </p:spPr>
        <p:txBody>
          <a:bodyPr vert="horz" wrap="square" lIns="92017" tIns="45201" rIns="92017" bIns="45201" numCol="1" anchor="t" anchorCtr="0" compatLnSpc="1"/>
          <a:lstStyle/>
          <a:p>
            <a:pPr lvl="0"/>
            <a:r>
              <a:rPr lang="en-US" altLang="zh-CN" smtClean="0"/>
              <a:t>We want this to be in font 11 and justify.</a:t>
            </a:r>
            <a:endParaRPr lang="en-US" altLang="zh-CN" smtClean="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4" Type="http://schemas.openxmlformats.org/officeDocument/2006/relationships/hyperlink" Target="https://www.baidu.com/s?wd=%E5%93%8D%E5%BA%94%E6%97%B6%E9%97%B4&amp;tn=44039180_cpr&amp;fenlei=mv6quAkxTZn0IZRqIHckPjm4nH00T1YknHPWP1uBmWPbm1KBuHPW0ZwV5Hcvrjm3rH6sPfKWUMw85HfYnjn4nH6sgvPsT6KdThsqpZwYTjCEQLGCpyw9Uz4Bmy-bIi4WUvYETgN-TLwGUv3EPHmzrjfsPjc1" TargetMode="External"/><Relationship Id="rId3" Type="http://schemas.openxmlformats.org/officeDocument/2006/relationships/hyperlink" Target="https://www.baidu.com/s?wd=I/O%E6%8E%A5%E5%8F%A3&amp;tn=44039180_cpr&amp;fenlei=mv6quAkxTZn0IZRqIHckPjm4nH00T1YknHPWP1uBmWPbm1KBuHPW0ZwV5Hcvrjm3rH6sPfKWUMw85HfYnjn4nH6sgvPsT6KdThsqpZwYTjCEQLGCpyw9Uz4Bmy-bIi4WUvYETgN-TLwGUv3EPHmzrjfsPjc1"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59412" y="8816227"/>
            <a:ext cx="3030296" cy="464403"/>
          </a:xfrm>
          <a:prstGeom prst="rect">
            <a:avLst/>
          </a:prstGeom>
        </p:spPr>
        <p:txBody>
          <a:bodyPr/>
          <a:lstStyle/>
          <a:p>
            <a:fld id="{5B6639BF-F760-4E51-B74B-87E2F5773685}" type="slidenum">
              <a:rPr lang="en-US" altLang="zh-CN"/>
            </a:fld>
            <a:endParaRPr lang="en-US" altLang="zh-CN"/>
          </a:p>
        </p:txBody>
      </p:sp>
      <p:sp>
        <p:nvSpPr>
          <p:cNvPr id="2245634" name="Rectangle 2"/>
          <p:cNvSpPr>
            <a:spLocks noGrp="1" noRot="1" noChangeAspect="1" noChangeArrowheads="1" noTextEdit="1"/>
          </p:cNvSpPr>
          <p:nvPr>
            <p:ph type="sldImg"/>
          </p:nvPr>
        </p:nvSpPr>
        <p:spPr/>
      </p:sp>
      <p:sp>
        <p:nvSpPr>
          <p:cNvPr id="224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59412" y="8816227"/>
            <a:ext cx="3030296" cy="464403"/>
          </a:xfrm>
          <a:prstGeom prst="rect">
            <a:avLst/>
          </a:prstGeom>
        </p:spPr>
        <p:txBody>
          <a:bodyPr/>
          <a:lstStyle/>
          <a:p>
            <a:fld id="{656F6FB5-4FD8-4265-A4F7-586999AA2BCA}" type="slidenum">
              <a:rPr lang="en-US" altLang="zh-CN"/>
            </a:fld>
            <a:endParaRPr lang="en-US" altLang="zh-CN"/>
          </a:p>
        </p:txBody>
      </p:sp>
      <p:sp>
        <p:nvSpPr>
          <p:cNvPr id="2255874" name="Rectangle 2"/>
          <p:cNvSpPr>
            <a:spLocks noGrp="1" noRot="1" noChangeAspect="1" noChangeArrowheads="1" noTextEdit="1"/>
          </p:cNvSpPr>
          <p:nvPr>
            <p:ph type="sldImg"/>
          </p:nvPr>
        </p:nvSpPr>
        <p:spPr/>
      </p:sp>
      <p:sp>
        <p:nvSpPr>
          <p:cNvPr id="2255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59412" y="8816227"/>
            <a:ext cx="3030296" cy="464403"/>
          </a:xfrm>
          <a:prstGeom prst="rect">
            <a:avLst/>
          </a:prstGeom>
        </p:spPr>
        <p:txBody>
          <a:bodyPr/>
          <a:lstStyle/>
          <a:p>
            <a:fld id="{C470D07B-B7CA-4669-B129-97C93DC23BDC}" type="slidenum">
              <a:rPr lang="en-US" altLang="zh-CN"/>
            </a:fld>
            <a:endParaRPr lang="en-US" altLang="zh-CN"/>
          </a:p>
        </p:txBody>
      </p:sp>
      <p:sp>
        <p:nvSpPr>
          <p:cNvPr id="2247682" name="Rectangle 2"/>
          <p:cNvSpPr>
            <a:spLocks noGrp="1" noRot="1" noChangeAspect="1" noChangeArrowheads="1" noTextEdit="1"/>
          </p:cNvSpPr>
          <p:nvPr>
            <p:ph type="sldImg"/>
          </p:nvPr>
        </p:nvSpPr>
        <p:spPr/>
      </p:sp>
      <p:sp>
        <p:nvSpPr>
          <p:cNvPr id="2247683" name="Rectangle 3"/>
          <p:cNvSpPr>
            <a:spLocks noGrp="1" noChangeArrowheads="1"/>
          </p:cNvSpPr>
          <p:nvPr>
            <p:ph type="body" idx="1"/>
          </p:nvPr>
        </p:nvSpPr>
        <p:spPr/>
        <p:txBody>
          <a:bodyPr/>
          <a:lstStyle/>
          <a:p>
            <a:r>
              <a:rPr lang="en-US" altLang="zh-CN"/>
              <a:t>Start: 1-&gt;0</a:t>
            </a:r>
            <a:endParaRPr lang="en-US" altLang="zh-CN"/>
          </a:p>
          <a:p>
            <a:r>
              <a:rPr lang="en-US" altLang="zh-CN"/>
              <a:t>Park: 0-&gt;1</a:t>
            </a:r>
            <a:endParaRPr lang="en-US" altLang="zh-CN"/>
          </a:p>
          <a:p>
            <a:r>
              <a:rPr lang="en-US" altLang="zh-CN"/>
              <a:t>P</a:t>
            </a:r>
            <a:r>
              <a:rPr lang="zh-CN" altLang="en-US"/>
              <a:t>和</a:t>
            </a:r>
            <a:r>
              <a:rPr lang="en-US" altLang="zh-CN"/>
              <a:t>S</a:t>
            </a:r>
            <a:r>
              <a:rPr lang="zh-CN" altLang="en-US"/>
              <a:t>必须成对出现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59412" y="8816227"/>
            <a:ext cx="3030296" cy="464403"/>
          </a:xfrm>
          <a:prstGeom prst="rect">
            <a:avLst/>
          </a:prstGeom>
        </p:spPr>
        <p:txBody>
          <a:bodyPr/>
          <a:lstStyle/>
          <a:p>
            <a:fld id="{742366EE-2D98-4210-9684-98613DB34DD6}" type="slidenum">
              <a:rPr lang="en-US" altLang="zh-CN"/>
            </a:fld>
            <a:endParaRPr lang="en-US" altLang="zh-CN"/>
          </a:p>
        </p:txBody>
      </p:sp>
      <p:sp>
        <p:nvSpPr>
          <p:cNvPr id="2207746" name="Rectangle 2"/>
          <p:cNvSpPr>
            <a:spLocks noGrp="1" noRot="1" noChangeAspect="1" noChangeArrowheads="1" noTextEdit="1"/>
          </p:cNvSpPr>
          <p:nvPr>
            <p:ph type="sldImg"/>
          </p:nvPr>
        </p:nvSpPr>
        <p:spPr/>
      </p:sp>
      <p:sp>
        <p:nvSpPr>
          <p:cNvPr id="2207747" name="Rectangle 3"/>
          <p:cNvSpPr>
            <a:spLocks noGrp="1" noChangeArrowheads="1"/>
          </p:cNvSpPr>
          <p:nvPr>
            <p:ph type="body" idx="1"/>
          </p:nvPr>
        </p:nvSpPr>
        <p:spPr/>
        <p:txBody>
          <a:bodyPr/>
          <a:lstStyle/>
          <a:p>
            <a:pPr>
              <a:lnSpc>
                <a:spcPct val="90000"/>
              </a:lnSpc>
            </a:pPr>
            <a:r>
              <a:rPr lang="en-US" altLang="zh-CN" sz="900" dirty="0"/>
              <a:t>PCI Express</a:t>
            </a:r>
            <a:r>
              <a:rPr lang="zh-CN" altLang="en-US" sz="900" dirty="0"/>
              <a:t>是新一代的总线接口，而采用此类接口的显卡产品，已经在</a:t>
            </a:r>
            <a:r>
              <a:rPr lang="en-US" altLang="zh-CN" sz="900" dirty="0"/>
              <a:t>2004</a:t>
            </a:r>
            <a:r>
              <a:rPr lang="zh-CN" altLang="en-US" sz="900" dirty="0"/>
              <a:t>年正式面世。早在</a:t>
            </a:r>
            <a:r>
              <a:rPr lang="en-US" altLang="zh-CN" sz="900" dirty="0"/>
              <a:t>2001</a:t>
            </a:r>
            <a:r>
              <a:rPr lang="zh-CN" altLang="en-US" sz="900" dirty="0"/>
              <a:t>年的春季</a:t>
            </a:r>
            <a:r>
              <a:rPr lang="zh-CN" altLang="en-US" sz="900" dirty="0">
                <a:latin typeface="Arial" panose="020B0604020202020204"/>
              </a:rPr>
              <a:t>“</a:t>
            </a:r>
            <a:r>
              <a:rPr lang="zh-CN" altLang="en-US" sz="900" dirty="0"/>
              <a:t>英特尔开发者论坛</a:t>
            </a:r>
            <a:r>
              <a:rPr lang="zh-CN" altLang="en-US" sz="900" dirty="0">
                <a:latin typeface="Arial" panose="020B0604020202020204"/>
              </a:rPr>
              <a:t>”</a:t>
            </a:r>
            <a:r>
              <a:rPr lang="zh-CN" altLang="en-US" sz="900" dirty="0"/>
              <a:t>上，英特尔公司就提出了要用新一代的技术取代</a:t>
            </a:r>
            <a:r>
              <a:rPr lang="en-US" altLang="zh-CN" sz="900" dirty="0"/>
              <a:t>PCI</a:t>
            </a:r>
            <a:r>
              <a:rPr lang="zh-CN" altLang="en-US" sz="900" dirty="0"/>
              <a:t>总线和多种芯片的内部连接，并称之为第三代</a:t>
            </a:r>
            <a:r>
              <a:rPr lang="en-US" altLang="zh-CN" sz="900" dirty="0"/>
              <a:t>I/O</a:t>
            </a:r>
            <a:r>
              <a:rPr lang="zh-CN" altLang="en-US" sz="900" dirty="0"/>
              <a:t>总线技术。随后在</a:t>
            </a:r>
            <a:r>
              <a:rPr lang="en-US" altLang="zh-CN" sz="900" dirty="0"/>
              <a:t>2001</a:t>
            </a:r>
            <a:r>
              <a:rPr lang="zh-CN" altLang="en-US" sz="900" dirty="0"/>
              <a:t>年底，包括</a:t>
            </a:r>
            <a:r>
              <a:rPr lang="en-US" altLang="zh-CN" sz="900" dirty="0"/>
              <a:t>Intel</a:t>
            </a:r>
            <a:r>
              <a:rPr lang="zh-CN" altLang="en-US" sz="900" dirty="0"/>
              <a:t>、</a:t>
            </a:r>
            <a:r>
              <a:rPr lang="en-US" altLang="zh-CN" sz="900" dirty="0"/>
              <a:t>AMD</a:t>
            </a:r>
            <a:r>
              <a:rPr lang="zh-CN" altLang="en-US" sz="900" dirty="0"/>
              <a:t>、</a:t>
            </a:r>
            <a:r>
              <a:rPr lang="en-US" altLang="zh-CN" sz="900" dirty="0"/>
              <a:t>DELL</a:t>
            </a:r>
            <a:r>
              <a:rPr lang="zh-CN" altLang="en-US" sz="900" dirty="0"/>
              <a:t>、</a:t>
            </a:r>
            <a:r>
              <a:rPr lang="en-US" altLang="zh-CN" sz="900" dirty="0"/>
              <a:t>IBM</a:t>
            </a:r>
            <a:r>
              <a:rPr lang="zh-CN" altLang="en-US" sz="900" dirty="0"/>
              <a:t>在内的</a:t>
            </a:r>
            <a:r>
              <a:rPr lang="en-US" altLang="zh-CN" sz="900" dirty="0"/>
              <a:t>20</a:t>
            </a:r>
            <a:r>
              <a:rPr lang="zh-CN" altLang="en-US" sz="900" dirty="0"/>
              <a:t>多家业界主导公司开始起草新技术的规范，并在</a:t>
            </a:r>
            <a:r>
              <a:rPr lang="en-US" altLang="zh-CN" sz="900" dirty="0"/>
              <a:t>2002</a:t>
            </a:r>
            <a:r>
              <a:rPr lang="zh-CN" altLang="en-US" sz="900" dirty="0"/>
              <a:t>年完成，对其正式命名为</a:t>
            </a:r>
            <a:r>
              <a:rPr lang="en-US" altLang="zh-CN" sz="900" dirty="0"/>
              <a:t>PCI Express</a:t>
            </a:r>
            <a:r>
              <a:rPr lang="zh-CN" altLang="en-US" sz="900" dirty="0"/>
              <a:t>。 </a:t>
            </a:r>
            <a:endParaRPr lang="zh-CN" altLang="en-US" sz="900" dirty="0"/>
          </a:p>
          <a:p>
            <a:pPr>
              <a:lnSpc>
                <a:spcPct val="90000"/>
              </a:lnSpc>
            </a:pPr>
            <a:r>
              <a:rPr lang="en-US" altLang="zh-CN" sz="900" dirty="0"/>
              <a:t>PCI Express</a:t>
            </a:r>
            <a:r>
              <a:rPr lang="zh-CN" altLang="en-US" sz="900" dirty="0"/>
              <a:t>采用了目前业内流行的点对点串行连接，比起</a:t>
            </a:r>
            <a:r>
              <a:rPr lang="en-US" altLang="zh-CN" sz="900" dirty="0"/>
              <a:t>PCI</a:t>
            </a:r>
            <a:r>
              <a:rPr lang="zh-CN" altLang="en-US" sz="900" dirty="0"/>
              <a:t>以及更早期的计算机总线的共享并行架构，每个设备都有自己的专用连接，不需要向整个总线请求带宽，而且可以把数据传输率提高到一个很高的频率，达到</a:t>
            </a:r>
            <a:r>
              <a:rPr lang="en-US" altLang="zh-CN" sz="900" dirty="0"/>
              <a:t>PCI</a:t>
            </a:r>
            <a:r>
              <a:rPr lang="zh-CN" altLang="en-US" sz="900" dirty="0"/>
              <a:t>所不能提供的高带宽。相对于传统</a:t>
            </a:r>
            <a:r>
              <a:rPr lang="en-US" altLang="zh-CN" sz="900" dirty="0"/>
              <a:t>PCI</a:t>
            </a:r>
            <a:r>
              <a:rPr lang="zh-CN" altLang="en-US" sz="900" dirty="0"/>
              <a:t>总线在单一时间周期内只能实现单向传输，</a:t>
            </a:r>
            <a:r>
              <a:rPr lang="en-US" altLang="zh-CN" sz="900" dirty="0"/>
              <a:t>PCI Express</a:t>
            </a:r>
            <a:r>
              <a:rPr lang="zh-CN" altLang="en-US" sz="900" dirty="0"/>
              <a:t>的双单工连接能提供更高的传输速率和质量，它们之间的差异跟半双工和全双工类似。 </a:t>
            </a:r>
            <a:endParaRPr lang="zh-CN" altLang="en-US" sz="900" dirty="0"/>
          </a:p>
          <a:p>
            <a:pPr>
              <a:lnSpc>
                <a:spcPct val="90000"/>
              </a:lnSpc>
            </a:pPr>
            <a:r>
              <a:rPr lang="en-US" altLang="zh-CN" sz="900" dirty="0"/>
              <a:t>PCI Express</a:t>
            </a:r>
            <a:r>
              <a:rPr lang="zh-CN" altLang="en-US" sz="900" dirty="0"/>
              <a:t>的接口根据总线位宽不同而有所差异，包括</a:t>
            </a:r>
            <a:r>
              <a:rPr lang="en-US" altLang="zh-CN" sz="900" dirty="0"/>
              <a:t>X1</a:t>
            </a:r>
            <a:r>
              <a:rPr lang="zh-CN" altLang="en-US" sz="900" dirty="0"/>
              <a:t>、</a:t>
            </a:r>
            <a:r>
              <a:rPr lang="en-US" altLang="zh-CN" sz="900" dirty="0"/>
              <a:t>X4</a:t>
            </a:r>
            <a:r>
              <a:rPr lang="zh-CN" altLang="en-US" sz="900" dirty="0"/>
              <a:t>、</a:t>
            </a:r>
            <a:r>
              <a:rPr lang="en-US" altLang="zh-CN" sz="900" dirty="0"/>
              <a:t>X8</a:t>
            </a:r>
            <a:r>
              <a:rPr lang="zh-CN" altLang="en-US" sz="900" dirty="0"/>
              <a:t>以及</a:t>
            </a:r>
            <a:r>
              <a:rPr lang="en-US" altLang="zh-CN" sz="900" dirty="0"/>
              <a:t>X16</a:t>
            </a:r>
            <a:r>
              <a:rPr lang="zh-CN" altLang="en-US" sz="900" dirty="0"/>
              <a:t>（</a:t>
            </a:r>
            <a:r>
              <a:rPr lang="en-US" altLang="zh-CN" sz="900" dirty="0"/>
              <a:t>X2</a:t>
            </a:r>
            <a:r>
              <a:rPr lang="zh-CN" altLang="en-US" sz="900" dirty="0"/>
              <a:t>模式将用于内部接口而非插槽模式）。较短的</a:t>
            </a:r>
            <a:r>
              <a:rPr lang="en-US" altLang="zh-CN" sz="900" dirty="0"/>
              <a:t>PCI Express</a:t>
            </a:r>
            <a:r>
              <a:rPr lang="zh-CN" altLang="en-US" sz="900" dirty="0"/>
              <a:t>卡可以插入较长的</a:t>
            </a:r>
            <a:r>
              <a:rPr lang="en-US" altLang="zh-CN" sz="900" dirty="0"/>
              <a:t>PCI Express</a:t>
            </a:r>
            <a:r>
              <a:rPr lang="zh-CN" altLang="en-US" sz="900" dirty="0"/>
              <a:t>插槽中使用。</a:t>
            </a:r>
            <a:r>
              <a:rPr lang="en-US" altLang="zh-CN" sz="900" dirty="0"/>
              <a:t>PCI Express</a:t>
            </a:r>
            <a:r>
              <a:rPr lang="zh-CN" altLang="en-US" sz="900" dirty="0"/>
              <a:t>接口能够支持热拔插，这也是个不小的飞跃。</a:t>
            </a:r>
            <a:r>
              <a:rPr lang="en-US" altLang="zh-CN" sz="900" dirty="0"/>
              <a:t>PCI Express</a:t>
            </a:r>
            <a:r>
              <a:rPr lang="zh-CN" altLang="en-US" sz="900" dirty="0"/>
              <a:t>卡支持的三种电压分别为</a:t>
            </a:r>
            <a:r>
              <a:rPr lang="en-US" altLang="zh-CN" sz="900" dirty="0"/>
              <a:t>+3.3V</a:t>
            </a:r>
            <a:r>
              <a:rPr lang="zh-CN" altLang="en-US" sz="900" dirty="0"/>
              <a:t>、</a:t>
            </a:r>
            <a:r>
              <a:rPr lang="en-US" altLang="zh-CN" sz="900" dirty="0"/>
              <a:t>3.3Vaux</a:t>
            </a:r>
            <a:r>
              <a:rPr lang="zh-CN" altLang="en-US" sz="900" dirty="0"/>
              <a:t>以及</a:t>
            </a:r>
            <a:r>
              <a:rPr lang="en-US" altLang="zh-CN" sz="900" dirty="0"/>
              <a:t>+12V</a:t>
            </a:r>
            <a:r>
              <a:rPr lang="zh-CN" altLang="en-US" sz="900" dirty="0"/>
              <a:t>。用于取代</a:t>
            </a:r>
            <a:r>
              <a:rPr lang="en-US" altLang="zh-CN" sz="900" dirty="0"/>
              <a:t>AGP</a:t>
            </a:r>
            <a:r>
              <a:rPr lang="zh-CN" altLang="en-US" sz="900" dirty="0"/>
              <a:t>接口的</a:t>
            </a:r>
            <a:r>
              <a:rPr lang="en-US" altLang="zh-CN" sz="900" dirty="0"/>
              <a:t>PCI Express</a:t>
            </a:r>
            <a:r>
              <a:rPr lang="zh-CN" altLang="en-US" sz="900" dirty="0"/>
              <a:t>接口位宽为</a:t>
            </a:r>
            <a:r>
              <a:rPr lang="en-US" altLang="zh-CN" sz="900" dirty="0"/>
              <a:t>X16</a:t>
            </a:r>
            <a:r>
              <a:rPr lang="zh-CN" altLang="en-US" sz="900" dirty="0"/>
              <a:t>，将能够提供</a:t>
            </a:r>
            <a:r>
              <a:rPr lang="en-US" altLang="zh-CN" sz="900" dirty="0"/>
              <a:t>5GB/s</a:t>
            </a:r>
            <a:r>
              <a:rPr lang="zh-CN" altLang="en-US" sz="900" dirty="0"/>
              <a:t>的带宽，即便有编码上的损耗但仍能够提供约为</a:t>
            </a:r>
            <a:r>
              <a:rPr lang="en-US" altLang="zh-CN" sz="900" dirty="0"/>
              <a:t>4GB/s</a:t>
            </a:r>
            <a:r>
              <a:rPr lang="zh-CN" altLang="en-US" sz="900" dirty="0"/>
              <a:t>左右的实际带宽，远远超过</a:t>
            </a:r>
            <a:r>
              <a:rPr lang="en-US" altLang="zh-CN" sz="900" dirty="0"/>
              <a:t>AGP 8X</a:t>
            </a:r>
            <a:r>
              <a:rPr lang="zh-CN" altLang="en-US" sz="900" dirty="0"/>
              <a:t>的</a:t>
            </a:r>
            <a:r>
              <a:rPr lang="en-US" altLang="zh-CN" sz="900" dirty="0"/>
              <a:t>2.1GB/s</a:t>
            </a:r>
            <a:r>
              <a:rPr lang="zh-CN" altLang="en-US" sz="900" dirty="0"/>
              <a:t>的带宽。</a:t>
            </a:r>
            <a:endParaRPr lang="zh-CN" altLang="en-US" sz="900" dirty="0"/>
          </a:p>
          <a:p>
            <a:pPr>
              <a:lnSpc>
                <a:spcPct val="90000"/>
              </a:lnSpc>
            </a:pPr>
            <a:r>
              <a:rPr lang="zh-CN" altLang="en-US" sz="900" dirty="0">
                <a:latin typeface="Arial" panose="020B0604020202020204"/>
              </a:rPr>
              <a:t>   </a:t>
            </a:r>
            <a:r>
              <a:rPr lang="zh-CN" altLang="en-US" sz="900" dirty="0"/>
              <a:t> </a:t>
            </a:r>
            <a:r>
              <a:rPr lang="en-US" altLang="zh-CN" sz="900" dirty="0"/>
              <a:t>PCI Express</a:t>
            </a:r>
            <a:r>
              <a:rPr lang="zh-CN" altLang="en-US" sz="900" dirty="0"/>
              <a:t>规格从</a:t>
            </a:r>
            <a:r>
              <a:rPr lang="en-US" altLang="zh-CN" sz="900" dirty="0"/>
              <a:t>1</a:t>
            </a:r>
            <a:r>
              <a:rPr lang="zh-CN" altLang="en-US" sz="900" dirty="0"/>
              <a:t>条通道连接到</a:t>
            </a:r>
            <a:r>
              <a:rPr lang="en-US" altLang="zh-CN" sz="900" dirty="0"/>
              <a:t>32</a:t>
            </a:r>
            <a:r>
              <a:rPr lang="zh-CN" altLang="en-US" sz="900" dirty="0"/>
              <a:t>条通道连接，有非常强的伸缩性，以满足不同系统设备对数据传输带宽不同的需求。例如，</a:t>
            </a:r>
            <a:r>
              <a:rPr lang="en-US" altLang="zh-CN" sz="900" dirty="0"/>
              <a:t>PCI Express X1</a:t>
            </a:r>
            <a:r>
              <a:rPr lang="zh-CN" altLang="en-US" sz="900" dirty="0"/>
              <a:t>规格支持双向数据传输，每向数据传输带宽</a:t>
            </a:r>
            <a:r>
              <a:rPr lang="en-US" altLang="zh-CN" sz="900" dirty="0"/>
              <a:t>250MB/s</a:t>
            </a:r>
            <a:r>
              <a:rPr lang="zh-CN" altLang="en-US" sz="900" dirty="0"/>
              <a:t>，</a:t>
            </a:r>
            <a:r>
              <a:rPr lang="en-US" altLang="zh-CN" sz="900" dirty="0"/>
              <a:t>PCI Express X1</a:t>
            </a:r>
            <a:r>
              <a:rPr lang="zh-CN" altLang="en-US" sz="900" dirty="0"/>
              <a:t>已经可以满足主流声效芯片、网卡芯片和存储设备对数据传输带宽的需求，但是远远无法满足图形芯片对数据传输带宽的需求。 因此，必须采用</a:t>
            </a:r>
            <a:r>
              <a:rPr lang="en-US" altLang="zh-CN" sz="900" dirty="0"/>
              <a:t>PCI Express X16</a:t>
            </a:r>
            <a:r>
              <a:rPr lang="zh-CN" altLang="en-US" sz="900" dirty="0"/>
              <a:t>，即</a:t>
            </a:r>
            <a:r>
              <a:rPr lang="en-US" altLang="zh-CN" sz="900" dirty="0"/>
              <a:t>16</a:t>
            </a:r>
            <a:r>
              <a:rPr lang="zh-CN" altLang="en-US" sz="900" dirty="0"/>
              <a:t>条点对点数据传输通道连接来取代传统的</a:t>
            </a:r>
            <a:r>
              <a:rPr lang="en-US" altLang="zh-CN" sz="900" dirty="0"/>
              <a:t>AGP</a:t>
            </a:r>
            <a:r>
              <a:rPr lang="zh-CN" altLang="en-US" sz="900" dirty="0"/>
              <a:t>总线。</a:t>
            </a:r>
            <a:r>
              <a:rPr lang="en-US" altLang="zh-CN" sz="900" dirty="0"/>
              <a:t>PCI Express X16</a:t>
            </a:r>
            <a:r>
              <a:rPr lang="zh-CN" altLang="en-US" sz="900" dirty="0"/>
              <a:t>也支持双向数据传输，每向数据传输带宽高达</a:t>
            </a:r>
            <a:r>
              <a:rPr lang="en-US" altLang="zh-CN" sz="900" dirty="0"/>
              <a:t>4GB/s</a:t>
            </a:r>
            <a:r>
              <a:rPr lang="zh-CN" altLang="en-US" sz="900" dirty="0"/>
              <a:t>，双向数据传输带宽有</a:t>
            </a:r>
            <a:r>
              <a:rPr lang="en-US" altLang="zh-CN" sz="900" dirty="0"/>
              <a:t>8GB/s</a:t>
            </a:r>
            <a:r>
              <a:rPr lang="zh-CN" altLang="en-US" sz="900" dirty="0"/>
              <a:t>之多，相比之下，目前广泛采用的</a:t>
            </a:r>
            <a:r>
              <a:rPr lang="en-US" altLang="zh-CN" sz="900" dirty="0"/>
              <a:t>AGP 8X</a:t>
            </a:r>
            <a:r>
              <a:rPr lang="zh-CN" altLang="en-US" sz="900" dirty="0"/>
              <a:t>数据传输只提供</a:t>
            </a:r>
            <a:r>
              <a:rPr lang="en-US" altLang="zh-CN" sz="900" dirty="0"/>
              <a:t>2.1GB/s</a:t>
            </a:r>
            <a:r>
              <a:rPr lang="zh-CN" altLang="en-US" sz="900" dirty="0"/>
              <a:t>的数据传输带宽。 </a:t>
            </a:r>
            <a:endParaRPr lang="zh-CN" altLang="en-US" sz="900" dirty="0"/>
          </a:p>
          <a:p>
            <a:pPr>
              <a:lnSpc>
                <a:spcPct val="90000"/>
              </a:lnSpc>
            </a:pPr>
            <a:r>
              <a:rPr lang="zh-CN" altLang="en-US" sz="900" dirty="0">
                <a:latin typeface="Arial" panose="020B0604020202020204"/>
              </a:rPr>
              <a:t>   </a:t>
            </a:r>
            <a:r>
              <a:rPr lang="zh-CN" altLang="en-US" sz="900" dirty="0"/>
              <a:t> 尽管</a:t>
            </a:r>
            <a:r>
              <a:rPr lang="en-US" altLang="zh-CN" sz="900" dirty="0"/>
              <a:t>PCI Express</a:t>
            </a:r>
            <a:r>
              <a:rPr lang="zh-CN" altLang="en-US" sz="900" dirty="0"/>
              <a:t>技术规格允许实现</a:t>
            </a:r>
            <a:r>
              <a:rPr lang="en-US" altLang="zh-CN" sz="900" dirty="0"/>
              <a:t>X1</a:t>
            </a:r>
            <a:r>
              <a:rPr lang="zh-CN" altLang="en-US" sz="900" dirty="0"/>
              <a:t>（</a:t>
            </a:r>
            <a:r>
              <a:rPr lang="en-US" altLang="zh-CN" sz="900" dirty="0"/>
              <a:t>250MB/</a:t>
            </a:r>
            <a:r>
              <a:rPr lang="zh-CN" altLang="en-US" sz="900" dirty="0"/>
              <a:t>秒），</a:t>
            </a:r>
            <a:r>
              <a:rPr lang="en-US" altLang="zh-CN" sz="900" dirty="0"/>
              <a:t>X2</a:t>
            </a:r>
            <a:r>
              <a:rPr lang="zh-CN" altLang="en-US" sz="900" dirty="0"/>
              <a:t>，</a:t>
            </a:r>
            <a:r>
              <a:rPr lang="en-US" altLang="zh-CN" sz="900" dirty="0"/>
              <a:t>X4</a:t>
            </a:r>
            <a:r>
              <a:rPr lang="zh-CN" altLang="en-US" sz="900" dirty="0"/>
              <a:t>，</a:t>
            </a:r>
            <a:r>
              <a:rPr lang="en-US" altLang="zh-CN" sz="900" dirty="0"/>
              <a:t>X8</a:t>
            </a:r>
            <a:r>
              <a:rPr lang="zh-CN" altLang="en-US" sz="900" dirty="0"/>
              <a:t>，</a:t>
            </a:r>
            <a:r>
              <a:rPr lang="en-US" altLang="zh-CN" sz="900" dirty="0"/>
              <a:t>X12</a:t>
            </a:r>
            <a:r>
              <a:rPr lang="zh-CN" altLang="en-US" sz="900" dirty="0"/>
              <a:t>，</a:t>
            </a:r>
            <a:r>
              <a:rPr lang="en-US" altLang="zh-CN" sz="900" dirty="0"/>
              <a:t>X16</a:t>
            </a:r>
            <a:r>
              <a:rPr lang="zh-CN" altLang="en-US" sz="900" dirty="0"/>
              <a:t>和</a:t>
            </a:r>
            <a:r>
              <a:rPr lang="en-US" altLang="zh-CN" sz="900" dirty="0"/>
              <a:t>X32</a:t>
            </a:r>
            <a:r>
              <a:rPr lang="zh-CN" altLang="en-US" sz="900" dirty="0"/>
              <a:t>通道规格，但是依目前形式来看，</a:t>
            </a:r>
            <a:r>
              <a:rPr lang="en-US" altLang="zh-CN" sz="900" dirty="0"/>
              <a:t>PCI Express X1</a:t>
            </a:r>
            <a:r>
              <a:rPr lang="zh-CN" altLang="en-US" sz="900" dirty="0"/>
              <a:t>和</a:t>
            </a:r>
            <a:r>
              <a:rPr lang="en-US" altLang="zh-CN" sz="900" dirty="0"/>
              <a:t>PCI Express X16</a:t>
            </a:r>
            <a:r>
              <a:rPr lang="zh-CN" altLang="en-US" sz="900" dirty="0"/>
              <a:t>将成为</a:t>
            </a:r>
            <a:r>
              <a:rPr lang="en-US" altLang="zh-CN" sz="900" dirty="0"/>
              <a:t>PCI Express</a:t>
            </a:r>
            <a:r>
              <a:rPr lang="zh-CN" altLang="en-US" sz="900" dirty="0"/>
              <a:t>主流规格，同时芯片组厂商将在南桥芯片当中添加对</a:t>
            </a:r>
            <a:r>
              <a:rPr lang="en-US" altLang="zh-CN" sz="900" dirty="0"/>
              <a:t>PCI Express X1</a:t>
            </a:r>
            <a:r>
              <a:rPr lang="zh-CN" altLang="en-US" sz="900" dirty="0"/>
              <a:t>的支持，在北桥芯片当中添加对</a:t>
            </a:r>
            <a:r>
              <a:rPr lang="en-US" altLang="zh-CN" sz="900" dirty="0"/>
              <a:t>PCI Express X16</a:t>
            </a:r>
            <a:r>
              <a:rPr lang="zh-CN" altLang="en-US" sz="900" dirty="0"/>
              <a:t>的支持。除去提供极高数据传输带宽之外，</a:t>
            </a:r>
            <a:r>
              <a:rPr lang="en-US" altLang="zh-CN" sz="900" dirty="0"/>
              <a:t>PCI Express</a:t>
            </a:r>
            <a:r>
              <a:rPr lang="zh-CN" altLang="en-US" sz="900" dirty="0"/>
              <a:t>因为采用串行数据包方式传递数据，所以</a:t>
            </a:r>
            <a:r>
              <a:rPr lang="en-US" altLang="zh-CN" sz="900" dirty="0"/>
              <a:t>PCI Express</a:t>
            </a:r>
            <a:r>
              <a:rPr lang="zh-CN" altLang="en-US" sz="900" dirty="0"/>
              <a:t>接口每个针脚可以获得比传统</a:t>
            </a:r>
            <a:r>
              <a:rPr lang="en-US" altLang="zh-CN" sz="900" dirty="0"/>
              <a:t>I/O</a:t>
            </a:r>
            <a:r>
              <a:rPr lang="zh-CN" altLang="en-US" sz="900" dirty="0"/>
              <a:t>标准更多的带宽，这样就可以降低</a:t>
            </a:r>
            <a:r>
              <a:rPr lang="en-US" altLang="zh-CN" sz="900" dirty="0"/>
              <a:t>PCI Express</a:t>
            </a:r>
            <a:r>
              <a:rPr lang="zh-CN" altLang="en-US" sz="900" dirty="0"/>
              <a:t>设备生产成本和体积。另外，</a:t>
            </a:r>
            <a:r>
              <a:rPr lang="en-US" altLang="zh-CN" sz="900" dirty="0"/>
              <a:t>PCI Express</a:t>
            </a:r>
            <a:r>
              <a:rPr lang="zh-CN" altLang="en-US" sz="900" dirty="0"/>
              <a:t>也支持高阶电源管理，支持热插拔，支持数据同步传输，为优先传输数据进行带宽优化。 </a:t>
            </a:r>
            <a:endParaRPr lang="zh-CN" altLang="en-US" sz="900" dirty="0"/>
          </a:p>
          <a:p>
            <a:pPr>
              <a:lnSpc>
                <a:spcPct val="90000"/>
              </a:lnSpc>
            </a:pPr>
            <a:r>
              <a:rPr lang="zh-CN" altLang="en-US" sz="900" dirty="0">
                <a:latin typeface="Arial" panose="020B0604020202020204"/>
              </a:rPr>
              <a:t>   </a:t>
            </a:r>
            <a:r>
              <a:rPr lang="zh-CN" altLang="en-US" sz="900" dirty="0"/>
              <a:t> 在兼容性方面，</a:t>
            </a:r>
            <a:r>
              <a:rPr lang="en-US" altLang="zh-CN" sz="900" dirty="0"/>
              <a:t>PCI Express</a:t>
            </a:r>
            <a:r>
              <a:rPr lang="zh-CN" altLang="en-US" sz="900" dirty="0"/>
              <a:t>在软件层面上兼容目前的</a:t>
            </a:r>
            <a:r>
              <a:rPr lang="en-US" altLang="zh-CN" sz="900" dirty="0"/>
              <a:t>PCI</a:t>
            </a:r>
            <a:r>
              <a:rPr lang="zh-CN" altLang="en-US" sz="900" dirty="0"/>
              <a:t>技术和设备，支持</a:t>
            </a:r>
            <a:r>
              <a:rPr lang="en-US" altLang="zh-CN" sz="900" dirty="0"/>
              <a:t>PCI</a:t>
            </a:r>
            <a:r>
              <a:rPr lang="zh-CN" altLang="en-US" sz="900" dirty="0"/>
              <a:t>设备和内存模组的初始化，也就是说目前的驱动程序、操作系统无需推倒重来，就可以支持</a:t>
            </a:r>
            <a:r>
              <a:rPr lang="en-US" altLang="zh-CN" sz="900" dirty="0"/>
              <a:t>PCI Express</a:t>
            </a:r>
            <a:r>
              <a:rPr lang="zh-CN" altLang="en-US" sz="900" dirty="0"/>
              <a:t>设备。</a:t>
            </a:r>
            <a:endParaRPr lang="zh-CN" altLang="en-US" sz="9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dirty="0" smtClean="0"/>
              <a:t>链式查询方式</a:t>
            </a:r>
            <a:endParaRPr lang="en-US" altLang="zh-CN" dirty="0" smtClean="0"/>
          </a:p>
          <a:p>
            <a:pPr marL="0" indent="0">
              <a:buNone/>
            </a:pPr>
            <a:r>
              <a:rPr lang="zh-CN" altLang="en-US" dirty="0" smtClean="0"/>
              <a:t>链式查询方式的主要特点：总线授权信号</a:t>
            </a:r>
            <a:r>
              <a:rPr lang="en-US" altLang="zh-CN" dirty="0" smtClean="0"/>
              <a:t>BG</a:t>
            </a:r>
            <a:r>
              <a:rPr lang="zh-CN" altLang="en-US" dirty="0" smtClean="0"/>
              <a:t>串行地从一个</a:t>
            </a:r>
            <a:r>
              <a:rPr lang="en-US" altLang="zh-CN" sz="1100" u="none" strike="noStrike" kern="1200" dirty="0" smtClean="0">
                <a:solidFill>
                  <a:schemeClr val="tx1"/>
                </a:solidFill>
                <a:effectLst/>
                <a:latin typeface="Arial" panose="020B0604020202020204" pitchFamily="34" charset="0"/>
                <a:ea typeface="+mn-ea"/>
                <a:cs typeface="+mn-cs"/>
                <a:hlinkClick r:id="rId3"/>
              </a:rPr>
              <a:t>I/O</a:t>
            </a:r>
            <a:r>
              <a:rPr lang="zh-CN" altLang="en-US" sz="1100" u="none" strike="noStrike" kern="1200" dirty="0" smtClean="0">
                <a:solidFill>
                  <a:schemeClr val="tx1"/>
                </a:solidFill>
                <a:effectLst/>
                <a:latin typeface="Arial" panose="020B0604020202020204" pitchFamily="34" charset="0"/>
                <a:ea typeface="+mn-ea"/>
                <a:cs typeface="+mn-cs"/>
                <a:hlinkClick r:id="rId3"/>
              </a:rPr>
              <a:t>接口</a:t>
            </a:r>
            <a:r>
              <a:rPr lang="zh-CN" altLang="en-US" dirty="0" smtClean="0"/>
              <a:t>传送到下一个</a:t>
            </a:r>
            <a:r>
              <a:rPr lang="en-US" altLang="zh-CN" sz="1100" u="none" strike="noStrike" kern="1200" dirty="0" smtClean="0">
                <a:solidFill>
                  <a:schemeClr val="tx1"/>
                </a:solidFill>
                <a:effectLst/>
                <a:latin typeface="Arial" panose="020B0604020202020204" pitchFamily="34" charset="0"/>
                <a:ea typeface="+mn-ea"/>
                <a:cs typeface="+mn-cs"/>
                <a:hlinkClick r:id="rId3"/>
              </a:rPr>
              <a:t>I/O</a:t>
            </a:r>
            <a:r>
              <a:rPr lang="zh-CN" altLang="en-US" sz="1100" u="none" strike="noStrike" kern="1200" dirty="0" smtClean="0">
                <a:solidFill>
                  <a:schemeClr val="tx1"/>
                </a:solidFill>
                <a:effectLst/>
                <a:latin typeface="Arial" panose="020B0604020202020204" pitchFamily="34" charset="0"/>
                <a:ea typeface="+mn-ea"/>
                <a:cs typeface="+mn-cs"/>
                <a:hlinkClick r:id="rId3"/>
              </a:rPr>
              <a:t>接口</a:t>
            </a:r>
            <a:r>
              <a:rPr lang="zh-CN" altLang="en-US" dirty="0" smtClean="0"/>
              <a:t>。假如</a:t>
            </a:r>
            <a:r>
              <a:rPr lang="en-US" altLang="zh-CN" dirty="0" smtClean="0"/>
              <a:t>BG</a:t>
            </a:r>
            <a:r>
              <a:rPr lang="zh-CN" altLang="en-US" dirty="0" smtClean="0"/>
              <a:t>到达的接口无总线请求，则继续往下查询；假如</a:t>
            </a:r>
            <a:r>
              <a:rPr lang="en-US" altLang="zh-CN" dirty="0" smtClean="0"/>
              <a:t>BG</a:t>
            </a:r>
            <a:r>
              <a:rPr lang="zh-CN" altLang="en-US" dirty="0" smtClean="0"/>
              <a:t>到达的接口有总线请求，</a:t>
            </a:r>
            <a:r>
              <a:rPr lang="en-US" altLang="zh-CN" dirty="0" smtClean="0"/>
              <a:t>BG</a:t>
            </a:r>
            <a:r>
              <a:rPr lang="zh-CN" altLang="en-US" dirty="0" smtClean="0"/>
              <a:t>信号便不再往下查询，该</a:t>
            </a:r>
            <a:r>
              <a:rPr lang="en-US" altLang="zh-CN" sz="1100" u="none" strike="noStrike" kern="1200" dirty="0" smtClean="0">
                <a:solidFill>
                  <a:schemeClr val="tx1"/>
                </a:solidFill>
                <a:effectLst/>
                <a:latin typeface="Arial" panose="020B0604020202020204" pitchFamily="34" charset="0"/>
                <a:ea typeface="+mn-ea"/>
                <a:cs typeface="+mn-cs"/>
                <a:hlinkClick r:id="rId3"/>
              </a:rPr>
              <a:t>I/O</a:t>
            </a:r>
            <a:r>
              <a:rPr lang="zh-CN" altLang="en-US" sz="1100" u="none" strike="noStrike" kern="1200" dirty="0" smtClean="0">
                <a:solidFill>
                  <a:schemeClr val="tx1"/>
                </a:solidFill>
                <a:effectLst/>
                <a:latin typeface="Arial" panose="020B0604020202020204" pitchFamily="34" charset="0"/>
                <a:ea typeface="+mn-ea"/>
                <a:cs typeface="+mn-cs"/>
                <a:hlinkClick r:id="rId3"/>
              </a:rPr>
              <a:t>接口</a:t>
            </a:r>
            <a:r>
              <a:rPr lang="zh-CN" altLang="en-US" dirty="0" smtClean="0"/>
              <a:t>获得了总线控制权。离中央仲裁器最近的设备具有最高优先级，通过接口的优先级排队电路来实现。</a:t>
            </a:r>
            <a:br>
              <a:rPr lang="zh-CN" altLang="en-US" dirty="0" smtClean="0"/>
            </a:br>
            <a:r>
              <a:rPr lang="zh-CN" altLang="en-US" dirty="0" smtClean="0"/>
              <a:t>链式查询方式的优点</a:t>
            </a:r>
            <a:r>
              <a:rPr lang="en-US" altLang="zh-CN" dirty="0" smtClean="0"/>
              <a:t>: </a:t>
            </a:r>
            <a:r>
              <a:rPr lang="zh-CN" altLang="en-US" dirty="0" smtClean="0"/>
              <a:t>只用很少几根线就能按一定优先次序实现总线仲裁，很容易扩充设备。</a:t>
            </a:r>
            <a:br>
              <a:rPr lang="zh-CN" altLang="en-US" dirty="0" smtClean="0"/>
            </a:br>
            <a:r>
              <a:rPr lang="zh-CN" altLang="en-US" dirty="0" smtClean="0"/>
              <a:t>链式查询方式的缺点</a:t>
            </a:r>
            <a:r>
              <a:rPr lang="en-US" altLang="zh-CN" dirty="0" smtClean="0"/>
              <a:t>: </a:t>
            </a:r>
            <a:r>
              <a:rPr lang="zh-CN" altLang="en-US" dirty="0" smtClean="0"/>
              <a:t>对询问链的电路故障很敏感，如果第</a:t>
            </a:r>
            <a:r>
              <a:rPr lang="en-US" altLang="zh-CN" dirty="0" err="1" smtClean="0"/>
              <a:t>i</a:t>
            </a:r>
            <a:r>
              <a:rPr lang="zh-CN" altLang="en-US" dirty="0" smtClean="0"/>
              <a:t>个设备的接口中有关链的电路有故障，那么第</a:t>
            </a:r>
            <a:r>
              <a:rPr lang="en-US" altLang="zh-CN" dirty="0" err="1" smtClean="0"/>
              <a:t>i</a:t>
            </a:r>
            <a:r>
              <a:rPr lang="zh-CN" altLang="en-US" dirty="0" smtClean="0"/>
              <a:t>个以后的设备都不能进行工作。查询链的优先级是固定的，如果优先级高的设备出现频繁的请求时，优先级较低的设备可能长期不能使用总线。</a:t>
            </a:r>
            <a:br>
              <a:rPr lang="zh-CN" altLang="en-US" dirty="0" smtClean="0"/>
            </a:br>
            <a:r>
              <a:rPr lang="en-US" altLang="zh-CN" dirty="0" smtClean="0"/>
              <a:t>(2)</a:t>
            </a:r>
            <a:r>
              <a:rPr lang="zh-CN" altLang="en-US" dirty="0" smtClean="0"/>
              <a:t>计数器定时查询方式</a:t>
            </a:r>
            <a:endParaRPr lang="en-US" altLang="zh-CN" dirty="0" smtClean="0"/>
          </a:p>
          <a:p>
            <a:pPr marL="0" indent="0">
              <a:buNone/>
            </a:pPr>
            <a:br>
              <a:rPr lang="zh-CN" altLang="en-US" dirty="0" smtClean="0"/>
            </a:br>
            <a:r>
              <a:rPr lang="zh-CN" altLang="en-US" dirty="0" smtClean="0"/>
              <a:t>总线上的任一设备要求使用总线时，通过</a:t>
            </a:r>
            <a:r>
              <a:rPr lang="en-US" altLang="zh-CN" dirty="0" smtClean="0"/>
              <a:t>BR</a:t>
            </a:r>
            <a:r>
              <a:rPr lang="zh-CN" altLang="en-US" dirty="0" smtClean="0"/>
              <a:t>线发出总线请求。中央仲裁器接到请求信号以后，在</a:t>
            </a:r>
            <a:r>
              <a:rPr lang="en-US" altLang="zh-CN" dirty="0" smtClean="0"/>
              <a:t>BS</a:t>
            </a:r>
            <a:r>
              <a:rPr lang="zh-CN" altLang="en-US" dirty="0" smtClean="0"/>
              <a:t>线为“</a:t>
            </a:r>
            <a:r>
              <a:rPr lang="en-US" altLang="zh-CN" dirty="0" smtClean="0"/>
              <a:t>0”</a:t>
            </a:r>
            <a:r>
              <a:rPr lang="zh-CN" altLang="en-US" dirty="0" smtClean="0"/>
              <a:t>的情况下让计数器开始计数，计数值通过一组地址线发向各设备。每个设备接口都有一个设备地址判别电路，当地址线上的计数值与请求总线的设备地址相一致时，该设备 置“</a:t>
            </a:r>
            <a:r>
              <a:rPr lang="en-US" altLang="zh-CN" dirty="0" smtClean="0"/>
              <a:t>1”BS</a:t>
            </a:r>
            <a:r>
              <a:rPr lang="zh-CN" altLang="en-US" dirty="0" smtClean="0"/>
              <a:t>线，获得了总线使用权，此时中止计数查询。</a:t>
            </a:r>
            <a:br>
              <a:rPr lang="zh-CN" altLang="en-US" dirty="0" smtClean="0"/>
            </a:br>
            <a:r>
              <a:rPr lang="zh-CN" altLang="en-US" dirty="0" smtClean="0"/>
              <a:t>每次计数可以从“</a:t>
            </a:r>
            <a:r>
              <a:rPr lang="en-US" altLang="zh-CN" dirty="0" smtClean="0"/>
              <a:t>0”</a:t>
            </a:r>
            <a:r>
              <a:rPr lang="zh-CN" altLang="en-US" dirty="0" smtClean="0"/>
              <a:t>开始，也可以从中止点开始。如果从“</a:t>
            </a:r>
            <a:r>
              <a:rPr lang="en-US" altLang="zh-CN" dirty="0" smtClean="0"/>
              <a:t>0”</a:t>
            </a:r>
            <a:r>
              <a:rPr lang="zh-CN" altLang="en-US" dirty="0" smtClean="0"/>
              <a:t>开始，各设备的优先次序与链式查询法相同，优先级的顺序是固定的。如果从中止点开始，则每个设备使用总线的优先级相等。计数器的初值也可用程序来设置，这可以方便地改变优先次序，但这种灵活性是以增加线数为代价的。</a:t>
            </a:r>
            <a:br>
              <a:rPr lang="zh-CN" altLang="en-US" dirty="0" smtClean="0"/>
            </a:br>
            <a:r>
              <a:rPr lang="en-US" altLang="zh-CN" dirty="0" smtClean="0"/>
              <a:t>(3)</a:t>
            </a:r>
            <a:r>
              <a:rPr lang="zh-CN" altLang="en-US" dirty="0" smtClean="0"/>
              <a:t>独立请求方式</a:t>
            </a:r>
            <a:endParaRPr lang="en-US" altLang="zh-CN" dirty="0" smtClean="0"/>
          </a:p>
          <a:p>
            <a:pPr marL="0" indent="0">
              <a:buNone/>
            </a:pPr>
            <a:br>
              <a:rPr lang="zh-CN" altLang="en-US" dirty="0" smtClean="0"/>
            </a:br>
            <a:r>
              <a:rPr lang="zh-CN" altLang="en-US" dirty="0" smtClean="0"/>
              <a:t>每一个共享总线的设备均有一对总线请求线</a:t>
            </a:r>
            <a:r>
              <a:rPr lang="en-US" altLang="zh-CN" dirty="0" err="1" smtClean="0"/>
              <a:t>BRi</a:t>
            </a:r>
            <a:r>
              <a:rPr lang="zh-CN" altLang="en-US" dirty="0" smtClean="0"/>
              <a:t>和总线授权线</a:t>
            </a:r>
            <a:r>
              <a:rPr lang="en-US" altLang="zh-CN" dirty="0" err="1" smtClean="0"/>
              <a:t>BGi</a:t>
            </a:r>
            <a:r>
              <a:rPr lang="zh-CN" altLang="en-US" dirty="0" smtClean="0"/>
              <a:t>。当设备要求使用总线时，便发出该设备的请求信号。中央仲裁器中的排队电路决定首先响应哪个设备的请求，给设备以授权信号</a:t>
            </a:r>
            <a:r>
              <a:rPr lang="en-US" altLang="zh-CN" dirty="0" err="1" smtClean="0"/>
              <a:t>BGi</a:t>
            </a:r>
            <a:r>
              <a:rPr lang="zh-CN" altLang="en-US" dirty="0" smtClean="0"/>
              <a:t>。独立请求方式的优点：</a:t>
            </a:r>
            <a:r>
              <a:rPr lang="zh-CN" altLang="en-US" sz="1100" u="none" strike="noStrike" kern="1200" dirty="0" smtClean="0">
                <a:solidFill>
                  <a:schemeClr val="tx1"/>
                </a:solidFill>
                <a:effectLst/>
                <a:latin typeface="Arial" panose="020B0604020202020204" pitchFamily="34" charset="0"/>
                <a:ea typeface="+mn-ea"/>
                <a:cs typeface="+mn-cs"/>
                <a:hlinkClick r:id="rId4"/>
              </a:rPr>
              <a:t>响应时间</a:t>
            </a:r>
            <a:r>
              <a:rPr lang="zh-CN" altLang="en-US" dirty="0" smtClean="0"/>
              <a:t>快，确定优先响应的设备所花费的时间少，用不着一个设备接一个设备地查询。其次，对优先次序的控制相当灵活，可以预先固定也可以通过程序来改变优先次序；还可以用屏蔽</a:t>
            </a:r>
            <a:r>
              <a:rPr lang="en-US" altLang="zh-CN" dirty="0" smtClean="0"/>
              <a:t>(</a:t>
            </a:r>
            <a:r>
              <a:rPr lang="zh-CN" altLang="en-US" dirty="0" smtClean="0"/>
              <a:t>禁止</a:t>
            </a:r>
            <a:r>
              <a:rPr lang="en-US" altLang="zh-CN" dirty="0" smtClean="0"/>
              <a:t>)</a:t>
            </a:r>
            <a:r>
              <a:rPr lang="zh-CN" altLang="en-US" dirty="0" smtClean="0"/>
              <a:t>某个请求的办法，不响应来自无效设备的请求。</a:t>
            </a:r>
            <a:br>
              <a:rPr lang="zh-CN" altLang="en-US" dirty="0" smtClean="0"/>
            </a:br>
            <a:r>
              <a:rPr lang="en-US" altLang="zh-CN" dirty="0" smtClean="0"/>
              <a:t>2.</a:t>
            </a:r>
            <a:r>
              <a:rPr lang="zh-CN" altLang="en-US" dirty="0" smtClean="0"/>
              <a:t>分布式仲裁不需要中央仲裁器，每个潜在的主方功能模块都有自己的仲裁号和仲裁器。当它们有总线请求时，把它们唯一的仲裁号发送到共享的仲裁总线上，每个仲裁器将仲裁总线上得到的号与自己的号进行比较。如果仲裁总线上的号大，则它的总线请求不予响应，并撤消它的仲裁号。最后，获胜者的仲裁号保留在仲裁总线上。显然，分布式仲裁是以优先级仲裁策略为基础。</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BR</a:t>
            </a:r>
            <a:r>
              <a:rPr lang="zh-CN" altLang="en-US" dirty="0" smtClean="0"/>
              <a:t>：</a:t>
            </a:r>
            <a:r>
              <a:rPr lang="en-US" altLang="zh-CN" dirty="0" smtClean="0"/>
              <a:t>bus request</a:t>
            </a:r>
            <a:endParaRPr lang="en-US" altLang="zh-CN" dirty="0" smtClean="0"/>
          </a:p>
          <a:p>
            <a:r>
              <a:rPr lang="en-US" altLang="zh-CN" dirty="0" smtClean="0"/>
              <a:t>BG: bus grant</a:t>
            </a:r>
            <a:endParaRPr lang="en-US" altLang="zh-CN" dirty="0" smtClean="0"/>
          </a:p>
          <a:p>
            <a:r>
              <a:rPr lang="zh-CN" altLang="en-US" dirty="0" smtClean="0"/>
              <a:t>链式查询方式连线简单，易于扩充，对电路故障最敏感；计数器定时查询方式优 先级设置较灵活，对故障不敏感，连线及控制过程较复杂；独立请求方式速度最快，但硬件 器件用量大，连线多，成本较高。</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dirty="0" smtClean="0"/>
              <a:t>链式查询方式连线简单，易于扩充，对电路故障最敏感；计数器定时查询方式优 先级设置较灵活，对故障不敏感，连线及控制过程较复杂；独立请求方式速度最快，但硬件 器件用量大，连线多，成本较高。</a:t>
            </a:r>
            <a:endParaRPr lang="zh-CN" altLang="en-US" dirty="0" smtClean="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dirty="0" smtClean="0"/>
              <a:t>链式查询方式连线简单，易于扩充，对电路故障最敏感；计数器定时查询方式优 先级设置较灵活，对故障不敏感，连线及控制过程较复杂；独立请求方式速度最快，但硬件 器件用量大，连线多，成本较高。</a:t>
            </a:r>
            <a:endParaRPr lang="zh-CN" altLang="en-US" dirty="0" smtClean="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先听后发；边发边听；冲突重发</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59412" y="8816227"/>
            <a:ext cx="3030296" cy="464403"/>
          </a:xfrm>
          <a:prstGeom prst="rect">
            <a:avLst/>
          </a:prstGeom>
        </p:spPr>
        <p:txBody>
          <a:bodyPr/>
          <a:lstStyle/>
          <a:p>
            <a:fld id="{6DC82790-04EA-4B77-8E8F-77193098DF3E}" type="slidenum">
              <a:rPr lang="en-US" altLang="zh-CN"/>
            </a:fld>
            <a:endParaRPr lang="en-US" altLang="zh-CN"/>
          </a:p>
        </p:txBody>
      </p:sp>
      <p:sp>
        <p:nvSpPr>
          <p:cNvPr id="2222082" name="Rectangle 2"/>
          <p:cNvSpPr>
            <a:spLocks noGrp="1" noRot="1" noChangeAspect="1" noChangeArrowheads="1" noTextEdit="1"/>
          </p:cNvSpPr>
          <p:nvPr>
            <p:ph type="sldImg"/>
          </p:nvPr>
        </p:nvSpPr>
        <p:spPr/>
      </p:sp>
      <p:sp>
        <p:nvSpPr>
          <p:cNvPr id="2222083" name="Rectangle 3"/>
          <p:cNvSpPr>
            <a:spLocks noGrp="1" noChangeArrowheads="1"/>
          </p:cNvSpPr>
          <p:nvPr>
            <p:ph type="body" idx="1"/>
          </p:nvPr>
        </p:nvSpPr>
        <p:spPr/>
        <p:txBody>
          <a:bodyPr/>
          <a:lstStyle/>
          <a:p>
            <a:r>
              <a:rPr lang="en-US" altLang="zh-CN"/>
              <a:t>SDL: Serial Data Line</a:t>
            </a:r>
            <a:endParaRPr lang="en-US" altLang="zh-CN"/>
          </a:p>
          <a:p>
            <a:r>
              <a:rPr lang="en-US" altLang="zh-CN"/>
              <a:t>SCL: Serial Clock Line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7049" name="Rectangle 9"/>
          <p:cNvSpPr>
            <a:spLocks noChangeArrowheads="1"/>
          </p:cNvSpPr>
          <p:nvPr userDrawn="1"/>
        </p:nvSpPr>
        <p:spPr bwMode="auto">
          <a:xfrm>
            <a:off x="0" y="0"/>
            <a:ext cx="7451725" cy="549275"/>
          </a:xfrm>
          <a:prstGeom prst="rect">
            <a:avLst/>
          </a:prstGeom>
          <a:solidFill>
            <a:srgbClr val="C30224"/>
          </a:solidFill>
          <a:ln w="9525">
            <a:noFill/>
            <a:miter lim="800000"/>
          </a:ln>
          <a:effectLst/>
        </p:spPr>
        <p:txBody>
          <a:bodyPr wrap="none" anchor="ctr"/>
          <a:lstStyle/>
          <a:p>
            <a:pPr algn="l" eaLnBrk="1" hangingPunct="1"/>
            <a:endParaRPr lang="zh-CN" altLang="en-US" sz="3200" b="1">
              <a:solidFill>
                <a:schemeClr val="tx2"/>
              </a:solidFill>
              <a:ea typeface="宋体" panose="02010600030101010101" pitchFamily="2" charset="-122"/>
            </a:endParaRPr>
          </a:p>
        </p:txBody>
      </p:sp>
      <p:sp>
        <p:nvSpPr>
          <p:cNvPr id="87050" name="Line 10"/>
          <p:cNvSpPr>
            <a:spLocks noChangeShapeType="1"/>
          </p:cNvSpPr>
          <p:nvPr userDrawn="1"/>
        </p:nvSpPr>
        <p:spPr bwMode="auto">
          <a:xfrm flipV="1">
            <a:off x="468313" y="2852738"/>
            <a:ext cx="8064500" cy="0"/>
          </a:xfrm>
          <a:prstGeom prst="line">
            <a:avLst/>
          </a:prstGeom>
          <a:noFill/>
          <a:ln w="38100">
            <a:solidFill>
              <a:schemeClr val="bg2"/>
            </a:solidFill>
            <a:round/>
          </a:ln>
          <a:effectLst/>
        </p:spPr>
        <p:txBody>
          <a:bodyPr anchor="ctr">
            <a:spAutoFit/>
          </a:bodyPr>
          <a:lstStyle/>
          <a:p>
            <a:endParaRPr lang="zh-CN" altLang="en-US"/>
          </a:p>
        </p:txBody>
      </p:sp>
      <p:sp>
        <p:nvSpPr>
          <p:cNvPr id="87051" name="Line 11"/>
          <p:cNvSpPr>
            <a:spLocks noChangeShapeType="1"/>
          </p:cNvSpPr>
          <p:nvPr userDrawn="1"/>
        </p:nvSpPr>
        <p:spPr bwMode="auto">
          <a:xfrm>
            <a:off x="7451725" y="0"/>
            <a:ext cx="0" cy="5949950"/>
          </a:xfrm>
          <a:prstGeom prst="line">
            <a:avLst/>
          </a:prstGeom>
          <a:noFill/>
          <a:ln w="38100">
            <a:solidFill>
              <a:schemeClr val="bg2"/>
            </a:solidFill>
            <a:round/>
          </a:ln>
          <a:effectLst/>
        </p:spPr>
        <p:txBody>
          <a:bodyPr anchor="ctr">
            <a:spAutoFit/>
          </a:bodyPr>
          <a:lstStyle/>
          <a:p>
            <a:endParaRPr lang="zh-CN" altLang="en-US"/>
          </a:p>
        </p:txBody>
      </p:sp>
      <p:grpSp>
        <p:nvGrpSpPr>
          <p:cNvPr id="87052" name="Group 12"/>
          <p:cNvGrpSpPr/>
          <p:nvPr userDrawn="1"/>
        </p:nvGrpSpPr>
        <p:grpSpPr bwMode="auto">
          <a:xfrm>
            <a:off x="7596188" y="188913"/>
            <a:ext cx="1338262" cy="2189162"/>
            <a:chOff x="4704" y="1885"/>
            <a:chExt cx="843" cy="1379"/>
          </a:xfrm>
        </p:grpSpPr>
        <p:sp>
          <p:nvSpPr>
            <p:cNvPr id="87053" name="Oval 13"/>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87054" name="Oval 14"/>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87055" name="Oval 15"/>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87056" name="Oval 16"/>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87057" name="Oval 17"/>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87058" name="Oval 18"/>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87059" name="Oval 19"/>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87060" name="Oval 20"/>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87061" name="Oval 21"/>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87062" name="Oval 22"/>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87063" name="Oval 23"/>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87064" name="Oval 24"/>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87065" name="Oval 25"/>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87066" name="Oval 26"/>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87067" name="Oval 27"/>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87068" name="Oval 28"/>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87069" name="Oval 29"/>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87070" name="Oval 30"/>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87071" name="Oval 31"/>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87072" name="Oval 32"/>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87073" name="Oval 33"/>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87074" name="Oval 34"/>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87075" name="Oval 35"/>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87076" name="Oval 36"/>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87077" name="Oval 37"/>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87078" name="Oval 38"/>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87079" name="Oval 39"/>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87080" name="Oval 40"/>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87081" name="Oval 41"/>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87082" name="Oval 42"/>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87083" name="Oval 43"/>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87084" name="Rectangle 44"/>
          <p:cNvSpPr>
            <a:spLocks noChangeArrowheads="1"/>
          </p:cNvSpPr>
          <p:nvPr userDrawn="1"/>
        </p:nvSpPr>
        <p:spPr bwMode="auto">
          <a:xfrm>
            <a:off x="4763" y="6742113"/>
            <a:ext cx="8599487" cy="71437"/>
          </a:xfrm>
          <a:prstGeom prst="rect">
            <a:avLst/>
          </a:prstGeom>
          <a:solidFill>
            <a:srgbClr val="E88000"/>
          </a:solidFill>
          <a:ln w="9525">
            <a:noFill/>
            <a:miter lim="800000"/>
          </a:ln>
          <a:effectLst/>
        </p:spPr>
        <p:txBody>
          <a:bodyPr wrap="none" anchor="ctr"/>
          <a:lstStyle/>
          <a:p>
            <a:endParaRPr lang="zh-CN" altLang="en-US"/>
          </a:p>
        </p:txBody>
      </p:sp>
      <p:sp>
        <p:nvSpPr>
          <p:cNvPr id="87085" name="Rectangle 45"/>
          <p:cNvSpPr>
            <a:spLocks noChangeArrowheads="1"/>
          </p:cNvSpPr>
          <p:nvPr userDrawn="1"/>
        </p:nvSpPr>
        <p:spPr bwMode="auto">
          <a:xfrm>
            <a:off x="11113" y="6811963"/>
            <a:ext cx="9140825" cy="73025"/>
          </a:xfrm>
          <a:prstGeom prst="rect">
            <a:avLst/>
          </a:prstGeom>
          <a:solidFill>
            <a:srgbClr val="C95616"/>
          </a:solidFill>
          <a:ln w="9525">
            <a:noFill/>
            <a:miter lim="800000"/>
          </a:ln>
          <a:effectLst/>
        </p:spPr>
        <p:txBody>
          <a:bodyPr wrap="none" anchor="ctr"/>
          <a:lstStyle/>
          <a:p>
            <a:endParaRPr lang="zh-CN" altLang="en-US"/>
          </a:p>
        </p:txBody>
      </p:sp>
      <p:sp>
        <p:nvSpPr>
          <p:cNvPr id="87086" name="Rectangle 46"/>
          <p:cNvSpPr>
            <a:spLocks noChangeArrowheads="1"/>
          </p:cNvSpPr>
          <p:nvPr userDrawn="1"/>
        </p:nvSpPr>
        <p:spPr bwMode="auto">
          <a:xfrm>
            <a:off x="1588" y="6577013"/>
            <a:ext cx="8597900" cy="165100"/>
          </a:xfrm>
          <a:prstGeom prst="rect">
            <a:avLst/>
          </a:prstGeom>
          <a:solidFill>
            <a:srgbClr val="FCC24F"/>
          </a:solidFill>
          <a:ln w="9525">
            <a:noFill/>
            <a:miter lim="800000"/>
          </a:ln>
          <a:effectLst/>
        </p:spPr>
        <p:txBody>
          <a:bodyPr wrap="none" anchor="ctr"/>
          <a:lstStyle/>
          <a:p>
            <a:endParaRPr lang="zh-CN" altLang="en-US"/>
          </a:p>
        </p:txBody>
      </p:sp>
      <p:pic>
        <p:nvPicPr>
          <p:cNvPr id="87087" name="Picture 47"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76238"/>
            <a:ext cx="1962150" cy="2927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76238"/>
            <a:ext cx="5735637" cy="2927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901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2288" y="1223963"/>
            <a:ext cx="4140200" cy="5221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814888" y="1223963"/>
            <a:ext cx="4140200" cy="25336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814888" y="3910013"/>
            <a:ext cx="4140200" cy="25352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a:prstGeom prst="rect">
            <a:avLst/>
          </a:prstGeom>
        </p:spPr>
        <p:txBody>
          <a:bodyPr/>
          <a:lstStyle>
            <a:lvl1pPr>
              <a:defRPr/>
            </a:lvl1pPr>
          </a:lstStyle>
          <a:p>
            <a:fld id="{B057F75C-C8A9-4019-B5D6-9F0E105AFF62}" type="slidenum">
              <a:rPr lang="en-US" altLang="zh-CN"/>
            </a:fld>
            <a:endParaRPr lang="en-US" altLang="zh-CN"/>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ln>
          <a:effectLst/>
        </p:spPr>
        <p:txBody>
          <a:bodyPr wrap="none" anchor="ctr"/>
          <a:lstStyle/>
          <a:p>
            <a:pPr algn="l" eaLnBrk="1" hangingPunct="1"/>
            <a:endParaRPr lang="zh-CN" altLang="en-US" sz="2400">
              <a:solidFill>
                <a:schemeClr val="tx2"/>
              </a:solidFill>
              <a:latin typeface="Times New Roman" panose="02020603050405020304" pitchFamily="18" charset="0"/>
              <a:ea typeface="宋体" panose="02010600030101010101" pitchFamily="2" charset="-122"/>
            </a:endParaRPr>
          </a:p>
        </p:txBody>
      </p:sp>
      <p:sp>
        <p:nvSpPr>
          <p:cNvPr id="1036" name="Rectangle 12"/>
          <p:cNvSpPr>
            <a:spLocks noGrp="1" noChangeArrowheads="1"/>
          </p:cNvSpPr>
          <p:nvPr>
            <p:ph type="title"/>
          </p:nvPr>
        </p:nvSpPr>
        <p:spPr bwMode="auto">
          <a:xfrm>
            <a:off x="684213" y="376238"/>
            <a:ext cx="5257800" cy="368300"/>
          </a:xfrm>
          <a:prstGeom prst="rect">
            <a:avLst/>
          </a:prstGeom>
          <a:noFill/>
          <a:ln w="12700">
            <a:noFill/>
            <a:miter lim="800000"/>
          </a:ln>
          <a:effectLst/>
        </p:spPr>
        <p:txBody>
          <a:bodyPr vert="horz" wrap="square" lIns="63500" tIns="25400" rIns="63500" bIns="25400" numCol="1" anchor="t" anchorCtr="0" compatLnSpc="1">
            <a:spAutoFit/>
          </a:bodyPr>
          <a:lstStyle/>
          <a:p>
            <a:pPr lvl="0"/>
            <a:r>
              <a:rPr lang="zh-CN" altLang="en-US" smtClean="0"/>
              <a:t>标题</a:t>
            </a:r>
            <a:endParaRPr lang="zh-CN" altLang="en-US" smtClean="0"/>
          </a:p>
        </p:txBody>
      </p:sp>
      <p:sp>
        <p:nvSpPr>
          <p:cNvPr id="1037" name="Line 13"/>
          <p:cNvSpPr>
            <a:spLocks noChangeShapeType="1"/>
          </p:cNvSpPr>
          <p:nvPr userDrawn="1"/>
        </p:nvSpPr>
        <p:spPr bwMode="auto">
          <a:xfrm flipV="1">
            <a:off x="611188" y="808038"/>
            <a:ext cx="8064500" cy="0"/>
          </a:xfrm>
          <a:prstGeom prst="line">
            <a:avLst/>
          </a:prstGeom>
          <a:noFill/>
          <a:ln w="38100">
            <a:solidFill>
              <a:schemeClr val="bg2"/>
            </a:solidFill>
            <a:round/>
          </a:ln>
          <a:effectLst/>
        </p:spPr>
        <p:txBody>
          <a:bodyPr anchor="ctr">
            <a:spAutoFit/>
          </a:bodyPr>
          <a:lstStyle/>
          <a:p>
            <a:endParaRPr lang="zh-CN" altLang="en-US"/>
          </a:p>
        </p:txBody>
      </p:sp>
      <p:sp>
        <p:nvSpPr>
          <p:cNvPr id="1038" name="Rectangle 14"/>
          <p:cNvSpPr>
            <a:spLocks noGrp="1" noChangeArrowheads="1"/>
          </p:cNvSpPr>
          <p:nvPr>
            <p:ph type="body" idx="1"/>
          </p:nvPr>
        </p:nvSpPr>
        <p:spPr bwMode="auto">
          <a:xfrm>
            <a:off x="685800" y="1125538"/>
            <a:ext cx="7848600" cy="2178050"/>
          </a:xfrm>
          <a:prstGeom prst="rect">
            <a:avLst/>
          </a:prstGeom>
          <a:noFill/>
          <a:ln w="12700">
            <a:noFill/>
            <a:miter lim="800000"/>
          </a:ln>
          <a:effectLst/>
        </p:spPr>
        <p:txBody>
          <a:bodyPr vert="horz" wrap="square" lIns="63500" tIns="25400" rIns="63500" bIns="25400" numCol="1" anchor="t" anchorCtr="0" compatLnSpc="1">
            <a:spAutoFit/>
          </a:bodyPr>
          <a:lstStyle/>
          <a:p>
            <a:pPr lvl="0"/>
            <a:r>
              <a:rPr lang="en-US" altLang="zh-CN" smtClean="0"/>
              <a:t>This is our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a:p>
            <a:pPr lvl="0"/>
            <a:r>
              <a:rPr lang="en-US" altLang="zh-CN" smtClean="0"/>
              <a:t>This is our next 1st Level Bullet</a:t>
            </a:r>
            <a:endParaRPr lang="en-US" altLang="zh-CN" smtClean="0"/>
          </a:p>
          <a:p>
            <a:pPr lvl="1"/>
            <a:r>
              <a:rPr lang="en-US" altLang="zh-CN" smtClean="0"/>
              <a:t>This is our 2nd level bullet</a:t>
            </a:r>
            <a:endParaRPr lang="en-US" altLang="zh-CN" smtClean="0"/>
          </a:p>
          <a:p>
            <a:pPr lvl="2"/>
            <a:r>
              <a:rPr lang="en-US" altLang="zh-CN" smtClean="0"/>
              <a:t>This is our 3rd level bullet</a:t>
            </a:r>
            <a:endParaRPr lang="en-US" altLang="zh-CN" smtClean="0"/>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ln>
          <a:effectLst/>
        </p:spPr>
        <p:txBody>
          <a:bodyPr wrap="none" anchor="ctr"/>
          <a:lstStyle/>
          <a:p>
            <a:endParaRPr lang="zh-CN" altLang="en-US"/>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ln>
          <a:effectLst/>
        </p:spPr>
        <p:txBody>
          <a:bodyPr wrap="none" anchor="ctr"/>
          <a:lstStyle/>
          <a:p>
            <a:endParaRPr lang="zh-CN" altLang="en-US"/>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ln>
          <a:effectLst/>
        </p:spPr>
        <p:txBody>
          <a:bodyPr wrap="none" anchor="ctr"/>
          <a:lstStyle/>
          <a:p>
            <a:endParaRPr lang="zh-CN" altLang="en-US"/>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ln>
          <a:effectLst/>
        </p:spPr>
        <p:txBody>
          <a:bodyPr>
            <a:spAutoFit/>
          </a:bodyPr>
          <a:lstStyle/>
          <a:p>
            <a:pPr>
              <a:spcBef>
                <a:spcPct val="50000"/>
              </a:spcBef>
            </a:pPr>
            <a:fld id="{024CBFD5-9974-45DE-8EF4-0B055329CF73}" type="slidenum">
              <a:rPr lang="zh-CN" altLang="en-US" sz="1400">
                <a:solidFill>
                  <a:srgbClr val="000099"/>
                </a:solidFill>
                <a:ea typeface="宋体" panose="02010600030101010101" pitchFamily="2" charset="-122"/>
              </a:rPr>
            </a:fld>
            <a:endParaRPr lang="en-US" altLang="zh-CN" sz="1400">
              <a:solidFill>
                <a:srgbClr val="000099"/>
              </a:solidFill>
              <a:ea typeface="宋体" panose="02010600030101010101" pitchFamily="2" charset="-122"/>
            </a:endParaRPr>
          </a:p>
        </p:txBody>
      </p:sp>
      <p:pic>
        <p:nvPicPr>
          <p:cNvPr id="1043" name="Picture 19" descr="buaa_1"/>
          <p:cNvPicPr>
            <a:picLocks noChangeAspect="1" noChangeArrowheads="1"/>
          </p:cNvPicPr>
          <p:nvPr userDrawn="1"/>
        </p:nvPicPr>
        <p:blipFill>
          <a:blip r:embed="rId14" cstate="print"/>
          <a:srcRect/>
          <a:stretch>
            <a:fillRect/>
          </a:stretch>
        </p:blipFill>
        <p:spPr bwMode="auto">
          <a:xfrm>
            <a:off x="0" y="6597650"/>
            <a:ext cx="1331913"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480" indent="-284480"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7.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18.e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19.e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5.vml"/><Relationship Id="rId3" Type="http://schemas.openxmlformats.org/officeDocument/2006/relationships/slideLayout" Target="../slideLayouts/slideLayout12.xml"/><Relationship Id="rId2" Type="http://schemas.openxmlformats.org/officeDocument/2006/relationships/image" Target="../media/image24.e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25.e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26.e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8.vml"/><Relationship Id="rId3" Type="http://schemas.openxmlformats.org/officeDocument/2006/relationships/slideLayout" Target="../slideLayouts/slideLayout12.xml"/><Relationship Id="rId2" Type="http://schemas.openxmlformats.org/officeDocument/2006/relationships/image" Target="../media/image28.e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Grp="1" noChangeArrowheads="1"/>
          </p:cNvSpPr>
          <p:nvPr>
            <p:ph type="ctrTitle" idx="4294967295"/>
          </p:nvPr>
        </p:nvSpPr>
        <p:spPr bwMode="auto">
          <a:xfrm>
            <a:off x="395536" y="1196752"/>
            <a:ext cx="6912768" cy="1355279"/>
          </a:xfrm>
          <a:prstGeom prst="rect">
            <a:avLst/>
          </a:prstGeom>
          <a:solidFill>
            <a:srgbClr val="FFFFFF"/>
          </a:solidFill>
          <a:ln>
            <a:miter lim="800000"/>
          </a:ln>
        </p:spPr>
        <p:txBody>
          <a:bodyPr tIns="61200" bIns="61200"/>
          <a:lstStyle/>
          <a:p>
            <a:pPr algn="ctr"/>
            <a:r>
              <a:rPr lang="zh-CN" altLang="en-US" sz="4400" i="0" dirty="0" smtClean="0">
                <a:solidFill>
                  <a:srgbClr val="000066"/>
                </a:solidFill>
                <a:latin typeface="黑体" panose="02010609060101010101" pitchFamily="49" charset="-122"/>
                <a:ea typeface="黑体" panose="02010609060101010101" pitchFamily="49" charset="-122"/>
              </a:rPr>
              <a:t>计算</a:t>
            </a:r>
            <a:r>
              <a:rPr lang="zh-CN" altLang="en-US" sz="4400" i="0" dirty="0">
                <a:solidFill>
                  <a:srgbClr val="000066"/>
                </a:solidFill>
                <a:latin typeface="黑体" panose="02010609060101010101" pitchFamily="49" charset="-122"/>
                <a:ea typeface="黑体" panose="02010609060101010101" pitchFamily="49" charset="-122"/>
              </a:rPr>
              <a:t>机</a:t>
            </a:r>
            <a:r>
              <a:rPr lang="zh-CN" altLang="en-US" sz="4400" i="0" dirty="0" smtClean="0">
                <a:solidFill>
                  <a:srgbClr val="000066"/>
                </a:solidFill>
                <a:latin typeface="黑体" panose="02010609060101010101" pitchFamily="49" charset="-122"/>
                <a:ea typeface="黑体" panose="02010609060101010101" pitchFamily="49" charset="-122"/>
              </a:rPr>
              <a:t>组成原理</a:t>
            </a:r>
            <a:br>
              <a:rPr lang="zh-CN" altLang="en-US" sz="4800" i="0" dirty="0">
                <a:solidFill>
                  <a:srgbClr val="000066"/>
                </a:solidFill>
              </a:rPr>
            </a:br>
            <a:r>
              <a:rPr lang="en-US" altLang="zh-CN" sz="4800" i="0">
                <a:solidFill>
                  <a:srgbClr val="000066"/>
                </a:solidFill>
                <a:latin typeface="Times New Roman" panose="02020603050405020304" pitchFamily="18" charset="0"/>
                <a:cs typeface="Times New Roman" panose="02020603050405020304" pitchFamily="18" charset="0"/>
              </a:rPr>
              <a:t>(</a:t>
            </a:r>
            <a:r>
              <a:rPr lang="en-US" altLang="zh-CN" sz="4000" i="0" smtClean="0">
                <a:solidFill>
                  <a:srgbClr val="000066"/>
                </a:solidFill>
                <a:latin typeface="Times New Roman" panose="02020603050405020304" pitchFamily="18" charset="0"/>
              </a:rPr>
              <a:t>2019</a:t>
            </a:r>
            <a:r>
              <a:rPr lang="zh-CN" altLang="en-US" sz="4000" i="0" smtClean="0">
                <a:solidFill>
                  <a:srgbClr val="000066"/>
                </a:solidFill>
                <a:latin typeface="Times New Roman" panose="02020603050405020304" pitchFamily="18" charset="0"/>
              </a:rPr>
              <a:t>级</a:t>
            </a:r>
            <a:r>
              <a:rPr lang="en-US" altLang="zh-CN" sz="4800" i="0" dirty="0" smtClean="0">
                <a:solidFill>
                  <a:srgbClr val="000066"/>
                </a:solidFill>
                <a:latin typeface="Times New Roman" panose="02020603050405020304" pitchFamily="18" charset="0"/>
              </a:rPr>
              <a:t>)</a:t>
            </a:r>
            <a:endParaRPr lang="en-US" altLang="zh-CN" sz="4800" i="0" dirty="0">
              <a:solidFill>
                <a:srgbClr val="000066"/>
              </a:solidFill>
            </a:endParaRPr>
          </a:p>
        </p:txBody>
      </p:sp>
      <p:sp>
        <p:nvSpPr>
          <p:cNvPr id="118789" name="Rectangle 5"/>
          <p:cNvSpPr>
            <a:spLocks noGrp="1" noChangeArrowheads="1"/>
          </p:cNvSpPr>
          <p:nvPr>
            <p:ph type="subTitle" idx="4294967295"/>
          </p:nvPr>
        </p:nvSpPr>
        <p:spPr bwMode="auto">
          <a:xfrm>
            <a:off x="539552" y="3140968"/>
            <a:ext cx="6376222" cy="2367149"/>
          </a:xfrm>
          <a:prstGeom prst="rect">
            <a:avLst/>
          </a:prstGeom>
          <a:solidFill>
            <a:srgbClr val="FFFFFF"/>
          </a:solidFill>
          <a:ln>
            <a:miter lim="800000"/>
          </a:ln>
        </p:spPr>
        <p:txBody>
          <a:bodyPr tIns="97200" bIns="97200"/>
          <a:lstStyle/>
          <a:p>
            <a:pPr marL="0" indent="0" algn="ctr">
              <a:lnSpc>
                <a:spcPct val="150000"/>
              </a:lnSpc>
              <a:spcBef>
                <a:spcPts val="0"/>
              </a:spcBef>
              <a:spcAft>
                <a:spcPts val="0"/>
              </a:spcAft>
              <a:buNone/>
            </a:pPr>
            <a:r>
              <a:rPr lang="zh-CN" altLang="en-US" sz="36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计算机组成原理课程组</a:t>
            </a:r>
            <a:endParaRPr lang="en-US" altLang="zh-CN" sz="36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lnSpc>
                <a:spcPct val="150000"/>
              </a:lnSpc>
              <a:spcBef>
                <a:spcPts val="0"/>
              </a:spcBef>
              <a:spcAft>
                <a:spcPts val="0"/>
              </a:spcAft>
              <a:buNone/>
            </a:pPr>
            <a:r>
              <a:rPr lang="zh-CN" altLang="en-US" sz="3200" baseline="300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（刘旭东、肖利民、牛建伟、栾钟治）</a:t>
            </a:r>
            <a:endParaRPr lang="en-US" altLang="zh-CN" sz="3200" baseline="30000" dirty="0" smtClean="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gn="ctr">
              <a:buNone/>
            </a:pPr>
            <a:endParaRPr lang="en-US" altLang="zh-CN" sz="3200" baseline="30000" dirty="0">
              <a:solidFill>
                <a:schemeClr val="tx2"/>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1800" b="0" dirty="0" smtClean="0">
                <a:solidFill>
                  <a:schemeClr val="tx2"/>
                </a:solidFill>
                <a:ea typeface="华文楷体" panose="02010600040101010101" pitchFamily="2" charset="-122"/>
                <a:cs typeface="Times New Roman" panose="02020603050405020304" pitchFamily="18" charset="0"/>
              </a:rPr>
              <a:t>                                                  </a:t>
            </a:r>
            <a:endParaRPr lang="en-US" altLang="zh-CN" sz="1800" b="0" dirty="0">
              <a:solidFill>
                <a:schemeClr val="tx2"/>
              </a:solidFill>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71043" name="Rectangle 3"/>
          <p:cNvSpPr>
            <a:spLocks noGrp="1" noChangeArrowheads="1"/>
          </p:cNvSpPr>
          <p:nvPr>
            <p:ph type="body" idx="1"/>
          </p:nvPr>
        </p:nvSpPr>
        <p:spPr>
          <a:xfrm>
            <a:off x="467544" y="980728"/>
            <a:ext cx="4248472" cy="4929619"/>
          </a:xfrm>
        </p:spPr>
        <p:txBody>
          <a:bodyPr/>
          <a:lstStyle/>
          <a:p>
            <a:pPr>
              <a:lnSpc>
                <a:spcPct val="100000"/>
              </a:lnSpc>
              <a:spcBef>
                <a:spcPts val="0"/>
              </a:spcBef>
            </a:pPr>
            <a:r>
              <a:rPr lang="en-US" altLang="zh-CN" dirty="0" smtClean="0">
                <a:ea typeface="宋体" panose="02010600030101010101" pitchFamily="2" charset="-122"/>
              </a:rPr>
              <a:t>EISA</a:t>
            </a:r>
            <a:r>
              <a:rPr lang="en-US" altLang="zh-CN" sz="2000" dirty="0">
                <a:ea typeface="宋体" panose="02010600030101010101" pitchFamily="2" charset="-122"/>
              </a:rPr>
              <a:t>(</a:t>
            </a:r>
            <a:r>
              <a:rPr lang="en-US" altLang="zh-CN" sz="2000" dirty="0" smtClean="0">
                <a:solidFill>
                  <a:srgbClr val="FF0000"/>
                </a:solidFill>
                <a:ea typeface="宋体" panose="02010600030101010101" pitchFamily="2" charset="-122"/>
              </a:rPr>
              <a:t>E</a:t>
            </a:r>
            <a:r>
              <a:rPr lang="en-US" altLang="zh-CN" sz="2000" dirty="0" smtClean="0">
                <a:ea typeface="宋体" panose="02010600030101010101" pitchFamily="2" charset="-122"/>
              </a:rPr>
              <a:t>xtended </a:t>
            </a:r>
            <a:r>
              <a:rPr lang="en-US" altLang="zh-CN" sz="2000" dirty="0">
                <a:solidFill>
                  <a:srgbClr val="FF0000"/>
                </a:solidFill>
                <a:ea typeface="宋体" panose="02010600030101010101" pitchFamily="2" charset="-122"/>
              </a:rPr>
              <a:t>I</a:t>
            </a:r>
            <a:r>
              <a:rPr lang="en-US" altLang="zh-CN" sz="2000" dirty="0">
                <a:ea typeface="宋体" panose="02010600030101010101" pitchFamily="2" charset="-122"/>
              </a:rPr>
              <a:t>ndustrial </a:t>
            </a:r>
            <a:r>
              <a:rPr lang="en-US" altLang="zh-CN" sz="2000" dirty="0">
                <a:solidFill>
                  <a:srgbClr val="FF0000"/>
                </a:solidFill>
                <a:ea typeface="宋体" panose="02010600030101010101" pitchFamily="2" charset="-122"/>
              </a:rPr>
              <a:t>S</a:t>
            </a:r>
            <a:r>
              <a:rPr lang="en-US" altLang="zh-CN" sz="2000" dirty="0">
                <a:ea typeface="宋体" panose="02010600030101010101" pitchFamily="2" charset="-122"/>
              </a:rPr>
              <a:t>tandard </a:t>
            </a:r>
            <a:r>
              <a:rPr lang="en-US" altLang="zh-CN" sz="2000" dirty="0">
                <a:solidFill>
                  <a:srgbClr val="FF0000"/>
                </a:solidFill>
                <a:ea typeface="宋体" panose="02010600030101010101" pitchFamily="2" charset="-122"/>
              </a:rPr>
              <a:t>A</a:t>
            </a:r>
            <a:r>
              <a:rPr lang="en-US" altLang="zh-CN" sz="2000" dirty="0">
                <a:ea typeface="宋体" panose="02010600030101010101" pitchFamily="2" charset="-122"/>
              </a:rPr>
              <a:t>rchitecture </a:t>
            </a:r>
            <a:r>
              <a:rPr lang="zh-CN" altLang="en-US" sz="2000" dirty="0" smtClean="0">
                <a:ea typeface="宋体" panose="02010600030101010101" pitchFamily="2" charset="-122"/>
              </a:rPr>
              <a:t>，扩展</a:t>
            </a:r>
            <a:r>
              <a:rPr lang="zh-CN" altLang="en-US" sz="2000" dirty="0">
                <a:ea typeface="宋体" panose="02010600030101010101" pitchFamily="2" charset="-122"/>
              </a:rPr>
              <a:t>的</a:t>
            </a:r>
            <a:r>
              <a:rPr lang="en-US" altLang="zh-CN" sz="2000" dirty="0" smtClean="0">
                <a:ea typeface="宋体" panose="02010600030101010101" pitchFamily="2" charset="-122"/>
              </a:rPr>
              <a:t>ISA)</a:t>
            </a:r>
            <a:endParaRPr lang="zh-CN" altLang="en-US" dirty="0">
              <a:ea typeface="宋体" panose="02010600030101010101" pitchFamily="2" charset="-122"/>
            </a:endParaRPr>
          </a:p>
          <a:p>
            <a:pPr lvl="1">
              <a:lnSpc>
                <a:spcPct val="125000"/>
              </a:lnSpc>
              <a:spcBef>
                <a:spcPts val="0"/>
              </a:spcBef>
            </a:pPr>
            <a:r>
              <a:rPr lang="en-US" altLang="zh-CN" dirty="0">
                <a:ea typeface="宋体" panose="02010600030101010101" pitchFamily="2" charset="-122"/>
              </a:rPr>
              <a:t>1988</a:t>
            </a:r>
            <a:r>
              <a:rPr lang="zh-CN" altLang="en-US" dirty="0">
                <a:ea typeface="宋体" panose="02010600030101010101" pitchFamily="2" charset="-122"/>
              </a:rPr>
              <a:t>年，康柏、</a:t>
            </a:r>
            <a:r>
              <a:rPr lang="en-US" altLang="zh-CN" dirty="0">
                <a:ea typeface="宋体" panose="02010600030101010101" pitchFamily="2" charset="-122"/>
              </a:rPr>
              <a:t>HP</a:t>
            </a:r>
            <a:r>
              <a:rPr lang="zh-CN" altLang="en-US" dirty="0">
                <a:ea typeface="宋体" panose="02010600030101010101" pitchFamily="2" charset="-122"/>
              </a:rPr>
              <a:t>、</a:t>
            </a:r>
            <a:r>
              <a:rPr lang="en-US" altLang="zh-CN" dirty="0">
                <a:ea typeface="宋体" panose="02010600030101010101" pitchFamily="2" charset="-122"/>
              </a:rPr>
              <a:t>NEC</a:t>
            </a:r>
            <a:r>
              <a:rPr lang="zh-CN" altLang="en-US" dirty="0">
                <a:ea typeface="宋体" panose="02010600030101010101" pitchFamily="2" charset="-122"/>
              </a:rPr>
              <a:t>等</a:t>
            </a:r>
            <a:r>
              <a:rPr lang="en-US" altLang="zh-CN" dirty="0">
                <a:ea typeface="宋体" panose="02010600030101010101" pitchFamily="2" charset="-122"/>
              </a:rPr>
              <a:t>9</a:t>
            </a:r>
            <a:r>
              <a:rPr lang="zh-CN" altLang="en-US" dirty="0">
                <a:ea typeface="宋体" panose="02010600030101010101" pitchFamily="2" charset="-122"/>
              </a:rPr>
              <a:t>个厂商协同把</a:t>
            </a:r>
            <a:r>
              <a:rPr lang="en-US" altLang="zh-CN" dirty="0">
                <a:ea typeface="宋体" panose="02010600030101010101" pitchFamily="2" charset="-122"/>
              </a:rPr>
              <a:t>ISA</a:t>
            </a:r>
            <a:r>
              <a:rPr lang="zh-CN" altLang="en-US" dirty="0">
                <a:ea typeface="宋体" panose="02010600030101010101" pitchFamily="2" charset="-122"/>
              </a:rPr>
              <a:t>扩展到</a:t>
            </a:r>
            <a:r>
              <a:rPr lang="en-US" altLang="zh-CN" dirty="0">
                <a:ea typeface="宋体" panose="02010600030101010101" pitchFamily="2" charset="-122"/>
              </a:rPr>
              <a:t>32</a:t>
            </a:r>
            <a:r>
              <a:rPr lang="zh-CN" altLang="en-US" dirty="0">
                <a:ea typeface="宋体" panose="02010600030101010101" pitchFamily="2" charset="-122"/>
              </a:rPr>
              <a:t>位，即</a:t>
            </a:r>
            <a:r>
              <a:rPr lang="en-US" altLang="zh-CN" dirty="0">
                <a:ea typeface="宋体" panose="02010600030101010101" pitchFamily="2" charset="-122"/>
              </a:rPr>
              <a:t>EISA</a:t>
            </a:r>
            <a:r>
              <a:rPr lang="zh-CN" altLang="en-US" dirty="0">
                <a:ea typeface="宋体" panose="02010600030101010101" pitchFamily="2" charset="-122"/>
              </a:rPr>
              <a:t>总线</a:t>
            </a:r>
            <a:r>
              <a:rPr lang="en-US" altLang="zh-CN" dirty="0">
                <a:ea typeface="宋体" panose="02010600030101010101" pitchFamily="2" charset="-122"/>
              </a:rPr>
              <a:t>(Extended ISA)</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lnSpc>
                <a:spcPct val="150000"/>
              </a:lnSpc>
              <a:spcBef>
                <a:spcPts val="0"/>
              </a:spcBef>
            </a:pPr>
            <a:r>
              <a:rPr lang="en-US" altLang="zh-CN" dirty="0" smtClean="0">
                <a:ea typeface="宋体" panose="02010600030101010101" pitchFamily="2" charset="-122"/>
              </a:rPr>
              <a:t>32</a:t>
            </a:r>
            <a:r>
              <a:rPr lang="zh-CN" altLang="en-US" dirty="0">
                <a:ea typeface="宋体" panose="02010600030101010101" pitchFamily="2" charset="-122"/>
              </a:rPr>
              <a:t>位数据总线，</a:t>
            </a:r>
            <a:r>
              <a:rPr lang="en-US" altLang="zh-CN" dirty="0">
                <a:ea typeface="宋体" panose="02010600030101010101" pitchFamily="2" charset="-122"/>
              </a:rPr>
              <a:t>32</a:t>
            </a:r>
            <a:r>
              <a:rPr lang="zh-CN" altLang="en-US" dirty="0">
                <a:ea typeface="宋体" panose="02010600030101010101" pitchFamily="2" charset="-122"/>
              </a:rPr>
              <a:t>位地址总线，总线时钟频率</a:t>
            </a:r>
            <a:r>
              <a:rPr lang="en-US" altLang="zh-CN" dirty="0">
                <a:ea typeface="宋体" panose="02010600030101010101" pitchFamily="2" charset="-122"/>
              </a:rPr>
              <a:t>8MHz</a:t>
            </a:r>
            <a:r>
              <a:rPr lang="zh-CN" altLang="en-US" dirty="0">
                <a:ea typeface="宋体" panose="02010600030101010101" pitchFamily="2" charset="-122"/>
              </a:rPr>
              <a:t>，最大数据传输率</a:t>
            </a:r>
            <a:r>
              <a:rPr lang="en-US" altLang="zh-CN" dirty="0">
                <a:ea typeface="宋体" panose="02010600030101010101" pitchFamily="2" charset="-122"/>
              </a:rPr>
              <a:t>33MB/s</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1">
              <a:lnSpc>
                <a:spcPct val="150000"/>
              </a:lnSpc>
              <a:spcBef>
                <a:spcPts val="0"/>
              </a:spcBef>
            </a:pPr>
            <a:r>
              <a:rPr lang="zh-CN" altLang="en-US" dirty="0" smtClean="0">
                <a:ea typeface="宋体" panose="02010600030101010101" pitchFamily="2" charset="-122"/>
              </a:rPr>
              <a:t>与</a:t>
            </a:r>
            <a:r>
              <a:rPr lang="en-US" altLang="zh-CN" dirty="0" smtClean="0">
                <a:ea typeface="宋体" panose="02010600030101010101" pitchFamily="2" charset="-122"/>
              </a:rPr>
              <a:t>ISA</a:t>
            </a:r>
            <a:r>
              <a:rPr lang="zh-CN" altLang="en-US" dirty="0">
                <a:ea typeface="宋体" panose="02010600030101010101" pitchFamily="2" charset="-122"/>
              </a:rPr>
              <a:t>兼容，连结器是一个两层槽设计，既能接受</a:t>
            </a:r>
            <a:r>
              <a:rPr lang="en-US" altLang="zh-CN" dirty="0">
                <a:ea typeface="宋体" panose="02010600030101010101" pitchFamily="2" charset="-122"/>
              </a:rPr>
              <a:t>ISA</a:t>
            </a:r>
            <a:r>
              <a:rPr lang="zh-CN" altLang="en-US" dirty="0">
                <a:ea typeface="宋体" panose="02010600030101010101" pitchFamily="2" charset="-122"/>
              </a:rPr>
              <a:t>卡，又能接受</a:t>
            </a:r>
            <a:r>
              <a:rPr lang="en-US" altLang="zh-CN" dirty="0">
                <a:ea typeface="宋体" panose="02010600030101010101" pitchFamily="2" charset="-122"/>
              </a:rPr>
              <a:t>EISA</a:t>
            </a:r>
            <a:r>
              <a:rPr lang="zh-CN" altLang="en-US" dirty="0">
                <a:ea typeface="宋体" panose="02010600030101010101" pitchFamily="2" charset="-122"/>
              </a:rPr>
              <a:t>卡。顶层与</a:t>
            </a:r>
            <a:r>
              <a:rPr lang="en-US" altLang="zh-CN" dirty="0">
                <a:ea typeface="宋体" panose="02010600030101010101" pitchFamily="2" charset="-122"/>
              </a:rPr>
              <a:t>ISA</a:t>
            </a:r>
            <a:r>
              <a:rPr lang="zh-CN" altLang="en-US" dirty="0">
                <a:ea typeface="宋体" panose="02010600030101010101" pitchFamily="2" charset="-122"/>
              </a:rPr>
              <a:t>卡相连，低层则与</a:t>
            </a:r>
            <a:r>
              <a:rPr lang="en-US" altLang="zh-CN" dirty="0">
                <a:ea typeface="宋体" panose="02010600030101010101" pitchFamily="2" charset="-122"/>
              </a:rPr>
              <a:t>EISA </a:t>
            </a:r>
            <a:r>
              <a:rPr lang="zh-CN" altLang="en-US" dirty="0">
                <a:ea typeface="宋体" panose="02010600030101010101" pitchFamily="2" charset="-122"/>
              </a:rPr>
              <a:t>卡相连。</a:t>
            </a:r>
            <a:endParaRPr lang="zh-CN" altLang="en-US" dirty="0">
              <a:ea typeface="宋体" panose="02010600030101010101" pitchFamily="2" charset="-122"/>
            </a:endParaRPr>
          </a:p>
        </p:txBody>
      </p:sp>
      <p:sp>
        <p:nvSpPr>
          <p:cNvPr id="2" name="AutoShape 2" descr="http://ettc.sysu.edu.cn/2005wlkc/jiekou/course/Images/3-5.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61156" name="Picture 4" descr="http://ettc.sysu.edu.cn/2005wlkc/jiekou/course/Images/3-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48065" y="1104829"/>
            <a:ext cx="3719654" cy="52292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611188" y="404813"/>
            <a:ext cx="5257800" cy="368300"/>
          </a:xfrm>
        </p:spPr>
        <p:txBody>
          <a:bodyPr/>
          <a:lstStyle/>
          <a:p>
            <a:r>
              <a:rPr lang="en-US" altLang="zh-CN" dirty="0"/>
              <a:t>1.1  </a:t>
            </a:r>
            <a:r>
              <a:rPr lang="zh-CN" altLang="en-US" dirty="0"/>
              <a:t>总线的一般概念</a:t>
            </a:r>
            <a:endParaRPr lang="zh-CN" altLang="en-US" dirty="0"/>
          </a:p>
        </p:txBody>
      </p:sp>
      <p:sp>
        <p:nvSpPr>
          <p:cNvPr id="471043" name="Rectangle 3"/>
          <p:cNvSpPr>
            <a:spLocks noGrp="1" noChangeArrowheads="1"/>
          </p:cNvSpPr>
          <p:nvPr>
            <p:ph type="body" idx="1"/>
          </p:nvPr>
        </p:nvSpPr>
        <p:spPr>
          <a:xfrm>
            <a:off x="248496" y="836712"/>
            <a:ext cx="4539528" cy="5715924"/>
          </a:xfrm>
        </p:spPr>
        <p:txBody>
          <a:bodyPr/>
          <a:lstStyle/>
          <a:p>
            <a:pPr>
              <a:lnSpc>
                <a:spcPct val="105000"/>
              </a:lnSpc>
              <a:spcBef>
                <a:spcPct val="30000"/>
              </a:spcBef>
            </a:pPr>
            <a:r>
              <a:rPr lang="en-US" altLang="zh-CN" dirty="0" smtClean="0">
                <a:ea typeface="宋体" panose="02010600030101010101" pitchFamily="2" charset="-122"/>
              </a:rPr>
              <a:t>PCI</a:t>
            </a:r>
            <a:r>
              <a:rPr lang="zh-CN" altLang="en-US" dirty="0" smtClean="0">
                <a:ea typeface="宋体" panose="02010600030101010101" pitchFamily="2" charset="-122"/>
              </a:rPr>
              <a:t>（</a:t>
            </a:r>
            <a:r>
              <a:rPr lang="en-US" altLang="zh-CN" sz="2000" dirty="0" smtClean="0">
                <a:solidFill>
                  <a:srgbClr val="FF0000"/>
                </a:solidFill>
                <a:ea typeface="宋体" panose="02010600030101010101" pitchFamily="2" charset="-122"/>
              </a:rPr>
              <a:t>P</a:t>
            </a:r>
            <a:r>
              <a:rPr lang="en-US" altLang="zh-CN" sz="2000" dirty="0" smtClean="0">
                <a:ea typeface="宋体" panose="02010600030101010101" pitchFamily="2" charset="-122"/>
              </a:rPr>
              <a:t>eripheral </a:t>
            </a:r>
            <a:r>
              <a:rPr lang="en-US" altLang="zh-CN" sz="2000" dirty="0">
                <a:solidFill>
                  <a:srgbClr val="FF0000"/>
                </a:solidFill>
                <a:ea typeface="宋体" panose="02010600030101010101" pitchFamily="2" charset="-122"/>
              </a:rPr>
              <a:t>C</a:t>
            </a:r>
            <a:r>
              <a:rPr lang="en-US" altLang="zh-CN" sz="2000" dirty="0">
                <a:ea typeface="宋体" panose="02010600030101010101" pitchFamily="2" charset="-122"/>
              </a:rPr>
              <a:t>omponent </a:t>
            </a:r>
            <a:r>
              <a:rPr lang="en-US" altLang="zh-CN" sz="2000" dirty="0" smtClean="0">
                <a:solidFill>
                  <a:srgbClr val="FF0000"/>
                </a:solidFill>
                <a:ea typeface="宋体" panose="02010600030101010101" pitchFamily="2" charset="-122"/>
              </a:rPr>
              <a:t>I</a:t>
            </a:r>
            <a:r>
              <a:rPr lang="en-US" altLang="zh-CN" sz="2000" dirty="0" smtClean="0">
                <a:ea typeface="宋体" panose="02010600030101010101" pitchFamily="2" charset="-122"/>
              </a:rPr>
              <a:t>nterconnect</a:t>
            </a:r>
            <a:r>
              <a:rPr lang="zh-CN" altLang="en-US" sz="2000" dirty="0" smtClean="0">
                <a:ea typeface="宋体" panose="02010600030101010101" pitchFamily="2" charset="-122"/>
              </a:rPr>
              <a:t>，外部设备互连</a:t>
            </a:r>
            <a:r>
              <a:rPr lang="zh-CN" altLang="en-US" dirty="0" smtClean="0">
                <a:ea typeface="宋体" panose="02010600030101010101" pitchFamily="2" charset="-122"/>
              </a:rPr>
              <a:t>） </a:t>
            </a:r>
            <a:endParaRPr lang="en-US" altLang="zh-CN" dirty="0" smtClean="0">
              <a:ea typeface="宋体" panose="02010600030101010101" pitchFamily="2" charset="-122"/>
            </a:endParaRPr>
          </a:p>
          <a:p>
            <a:pPr lvl="1">
              <a:lnSpc>
                <a:spcPct val="105000"/>
              </a:lnSpc>
              <a:spcBef>
                <a:spcPct val="30000"/>
              </a:spcBef>
            </a:pPr>
            <a:r>
              <a:rPr lang="en-US" altLang="zh-CN" sz="1600" dirty="0" smtClean="0">
                <a:ea typeface="宋体" panose="02010600030101010101" pitchFamily="2" charset="-122"/>
              </a:rPr>
              <a:t>Intel</a:t>
            </a:r>
            <a:r>
              <a:rPr lang="zh-CN" altLang="en-US" sz="1600" dirty="0" smtClean="0">
                <a:ea typeface="宋体" panose="02010600030101010101" pitchFamily="2" charset="-122"/>
              </a:rPr>
              <a:t> </a:t>
            </a:r>
            <a:r>
              <a:rPr lang="en-US" altLang="zh-CN" sz="1600" dirty="0" smtClean="0">
                <a:ea typeface="宋体" panose="02010600030101010101" pitchFamily="2" charset="-122"/>
              </a:rPr>
              <a:t>1991</a:t>
            </a:r>
            <a:r>
              <a:rPr lang="zh-CN" altLang="en-US" sz="1600" dirty="0" smtClean="0">
                <a:ea typeface="宋体" panose="02010600030101010101" pitchFamily="2" charset="-122"/>
              </a:rPr>
              <a:t>年，局部总线</a:t>
            </a:r>
            <a:endParaRPr lang="en-US" altLang="zh-CN" sz="1600" dirty="0" smtClean="0">
              <a:ea typeface="宋体" panose="02010600030101010101" pitchFamily="2" charset="-122"/>
            </a:endParaRPr>
          </a:p>
          <a:p>
            <a:pPr lvl="1">
              <a:lnSpc>
                <a:spcPct val="105000"/>
              </a:lnSpc>
              <a:spcBef>
                <a:spcPct val="30000"/>
              </a:spcBef>
            </a:pPr>
            <a:r>
              <a:rPr lang="en-US" altLang="zh-CN" sz="1600" dirty="0" smtClean="0">
                <a:ea typeface="宋体" panose="02010600030101010101" pitchFamily="2" charset="-122"/>
              </a:rPr>
              <a:t>32</a:t>
            </a:r>
            <a:r>
              <a:rPr lang="zh-CN" altLang="en-US" sz="1600" dirty="0">
                <a:ea typeface="宋体" panose="02010600030101010101" pitchFamily="2" charset="-122"/>
              </a:rPr>
              <a:t>位或</a:t>
            </a:r>
            <a:r>
              <a:rPr lang="en-US" altLang="zh-CN" sz="1600" dirty="0">
                <a:ea typeface="宋体" panose="02010600030101010101" pitchFamily="2" charset="-122"/>
              </a:rPr>
              <a:t>64</a:t>
            </a:r>
            <a:r>
              <a:rPr lang="zh-CN" altLang="en-US" sz="1600" dirty="0">
                <a:ea typeface="宋体" panose="02010600030101010101" pitchFamily="2" charset="-122"/>
              </a:rPr>
              <a:t>位的总线位宽</a:t>
            </a:r>
            <a:endParaRPr lang="zh-CN" altLang="en-US" sz="1600" dirty="0">
              <a:ea typeface="宋体" panose="02010600030101010101" pitchFamily="2" charset="-122"/>
            </a:endParaRPr>
          </a:p>
          <a:p>
            <a:pPr lvl="1">
              <a:lnSpc>
                <a:spcPct val="105000"/>
              </a:lnSpc>
              <a:spcBef>
                <a:spcPct val="30000"/>
              </a:spcBef>
            </a:pPr>
            <a:r>
              <a:rPr lang="en-US" altLang="zh-CN" sz="1600" dirty="0" smtClean="0">
                <a:ea typeface="宋体" panose="02010600030101010101" pitchFamily="2" charset="-122"/>
              </a:rPr>
              <a:t>33MHz</a:t>
            </a:r>
            <a:r>
              <a:rPr lang="zh-CN" altLang="en-US" sz="1600" dirty="0">
                <a:ea typeface="宋体" panose="02010600030101010101" pitchFamily="2" charset="-122"/>
              </a:rPr>
              <a:t>频率下，</a:t>
            </a:r>
            <a:r>
              <a:rPr lang="en-US" altLang="zh-CN" sz="1600" dirty="0">
                <a:ea typeface="宋体" panose="02010600030101010101" pitchFamily="2" charset="-122"/>
              </a:rPr>
              <a:t>133MB/s~266MB/s</a:t>
            </a:r>
            <a:r>
              <a:rPr lang="zh-CN" altLang="en-US" sz="1600" dirty="0">
                <a:ea typeface="宋体" panose="02010600030101010101" pitchFamily="2" charset="-122"/>
              </a:rPr>
              <a:t>的最大数据传输率</a:t>
            </a:r>
            <a:endParaRPr lang="zh-CN" altLang="en-US" sz="1600" dirty="0">
              <a:ea typeface="宋体" panose="02010600030101010101" pitchFamily="2" charset="-122"/>
            </a:endParaRPr>
          </a:p>
          <a:p>
            <a:pPr lvl="1">
              <a:lnSpc>
                <a:spcPct val="105000"/>
              </a:lnSpc>
              <a:spcBef>
                <a:spcPct val="30000"/>
              </a:spcBef>
            </a:pPr>
            <a:r>
              <a:rPr lang="en-US" altLang="zh-CN" sz="1600" dirty="0" smtClean="0">
                <a:ea typeface="宋体" panose="02010600030101010101" pitchFamily="2" charset="-122"/>
              </a:rPr>
              <a:t>66MHz</a:t>
            </a:r>
            <a:r>
              <a:rPr lang="zh-CN" altLang="en-US" sz="1600" dirty="0">
                <a:ea typeface="宋体" panose="02010600030101010101" pitchFamily="2" charset="-122"/>
              </a:rPr>
              <a:t>频率下，</a:t>
            </a:r>
            <a:r>
              <a:rPr lang="en-US" altLang="zh-CN" sz="1600" dirty="0">
                <a:ea typeface="宋体" panose="02010600030101010101" pitchFamily="2" charset="-122"/>
              </a:rPr>
              <a:t>266MB/s~533MB/s</a:t>
            </a:r>
            <a:r>
              <a:rPr lang="zh-CN" altLang="en-US" sz="1600" dirty="0">
                <a:ea typeface="宋体" panose="02010600030101010101" pitchFamily="2" charset="-122"/>
              </a:rPr>
              <a:t>的最大数据传输率</a:t>
            </a:r>
            <a:endParaRPr lang="zh-CN" altLang="en-US" sz="1600" dirty="0">
              <a:ea typeface="宋体" panose="02010600030101010101" pitchFamily="2" charset="-122"/>
            </a:endParaRPr>
          </a:p>
          <a:p>
            <a:pPr lvl="1">
              <a:lnSpc>
                <a:spcPct val="105000"/>
              </a:lnSpc>
              <a:spcBef>
                <a:spcPct val="30000"/>
              </a:spcBef>
            </a:pPr>
            <a:r>
              <a:rPr lang="en-US" altLang="zh-CN" sz="1600" dirty="0" smtClean="0">
                <a:ea typeface="宋体" panose="02010600030101010101" pitchFamily="2" charset="-122"/>
              </a:rPr>
              <a:t>64</a:t>
            </a:r>
            <a:r>
              <a:rPr lang="zh-CN" altLang="en-US" sz="1600" dirty="0">
                <a:ea typeface="宋体" panose="02010600030101010101" pitchFamily="2" charset="-122"/>
              </a:rPr>
              <a:t>位的存储器和</a:t>
            </a:r>
            <a:r>
              <a:rPr lang="en-US" altLang="zh-CN" sz="1600" dirty="0">
                <a:ea typeface="宋体" panose="02010600030101010101" pitchFamily="2" charset="-122"/>
              </a:rPr>
              <a:t>I/O</a:t>
            </a:r>
            <a:r>
              <a:rPr lang="zh-CN" altLang="en-US" sz="1600" dirty="0">
                <a:ea typeface="宋体" panose="02010600030101010101" pitchFamily="2" charset="-122"/>
              </a:rPr>
              <a:t>寻址能力</a:t>
            </a:r>
            <a:endParaRPr lang="zh-CN" altLang="en-US" sz="1600" dirty="0">
              <a:ea typeface="宋体" panose="02010600030101010101" pitchFamily="2" charset="-122"/>
            </a:endParaRPr>
          </a:p>
          <a:p>
            <a:pPr lvl="1">
              <a:lnSpc>
                <a:spcPct val="105000"/>
              </a:lnSpc>
              <a:spcBef>
                <a:spcPct val="30000"/>
              </a:spcBef>
            </a:pPr>
            <a:r>
              <a:rPr lang="zh-CN" altLang="en-US" sz="1600" dirty="0" smtClean="0">
                <a:ea typeface="宋体" panose="02010600030101010101" pitchFamily="2" charset="-122"/>
              </a:rPr>
              <a:t>完全的</a:t>
            </a:r>
            <a:r>
              <a:rPr lang="zh-CN" altLang="en-US" sz="1600" dirty="0">
                <a:ea typeface="宋体" panose="02010600030101010101" pitchFamily="2" charset="-122"/>
              </a:rPr>
              <a:t>多总线主控器</a:t>
            </a:r>
            <a:endParaRPr lang="zh-CN" altLang="en-US" sz="1600" dirty="0">
              <a:ea typeface="宋体" panose="02010600030101010101" pitchFamily="2" charset="-122"/>
            </a:endParaRPr>
          </a:p>
          <a:p>
            <a:pPr lvl="1">
              <a:lnSpc>
                <a:spcPct val="105000"/>
              </a:lnSpc>
              <a:spcBef>
                <a:spcPct val="30000"/>
              </a:spcBef>
            </a:pPr>
            <a:r>
              <a:rPr lang="zh-CN" altLang="en-US" sz="1600" dirty="0" smtClean="0">
                <a:ea typeface="宋体" panose="02010600030101010101" pitchFamily="2" charset="-122"/>
              </a:rPr>
              <a:t>无限</a:t>
            </a:r>
            <a:r>
              <a:rPr lang="zh-CN" altLang="en-US" sz="1600" dirty="0">
                <a:ea typeface="宋体" panose="02010600030101010101" pitchFamily="2" charset="-122"/>
              </a:rPr>
              <a:t>突发读</a:t>
            </a:r>
            <a:r>
              <a:rPr lang="en-US" altLang="zh-CN" sz="1600" dirty="0">
                <a:ea typeface="宋体" panose="02010600030101010101" pitchFamily="2" charset="-122"/>
              </a:rPr>
              <a:t>/</a:t>
            </a:r>
            <a:r>
              <a:rPr lang="zh-CN" altLang="en-US" sz="1600" dirty="0">
                <a:ea typeface="宋体" panose="02010600030101010101" pitchFamily="2" charset="-122"/>
              </a:rPr>
              <a:t>写方式</a:t>
            </a:r>
            <a:endParaRPr lang="zh-CN" altLang="en-US" sz="1600" dirty="0">
              <a:ea typeface="宋体" panose="02010600030101010101" pitchFamily="2" charset="-122"/>
            </a:endParaRPr>
          </a:p>
          <a:p>
            <a:pPr lvl="1">
              <a:lnSpc>
                <a:spcPct val="105000"/>
              </a:lnSpc>
              <a:spcBef>
                <a:spcPct val="30000"/>
              </a:spcBef>
            </a:pPr>
            <a:r>
              <a:rPr lang="en-US" altLang="zh-CN" sz="1600" dirty="0" smtClean="0">
                <a:ea typeface="宋体" panose="02010600030101010101" pitchFamily="2" charset="-122"/>
              </a:rPr>
              <a:t>CPU</a:t>
            </a:r>
            <a:r>
              <a:rPr lang="zh-CN" altLang="en-US" sz="1600" dirty="0">
                <a:ea typeface="宋体" panose="02010600030101010101" pitchFamily="2" charset="-122"/>
              </a:rPr>
              <a:t>和存储器子系统或</a:t>
            </a:r>
            <a:r>
              <a:rPr lang="en-US" altLang="zh-CN" sz="1600" dirty="0">
                <a:ea typeface="宋体" panose="02010600030101010101" pitchFamily="2" charset="-122"/>
              </a:rPr>
              <a:t>PCI</a:t>
            </a:r>
            <a:r>
              <a:rPr lang="zh-CN" altLang="en-US" sz="1600" dirty="0">
                <a:ea typeface="宋体" panose="02010600030101010101" pitchFamily="2" charset="-122"/>
              </a:rPr>
              <a:t>设备并发工作</a:t>
            </a:r>
            <a:endParaRPr lang="zh-CN" altLang="en-US" sz="1600" dirty="0">
              <a:ea typeface="宋体" panose="02010600030101010101" pitchFamily="2" charset="-122"/>
            </a:endParaRPr>
          </a:p>
          <a:p>
            <a:pPr lvl="1">
              <a:lnSpc>
                <a:spcPct val="105000"/>
              </a:lnSpc>
              <a:spcBef>
                <a:spcPct val="30000"/>
              </a:spcBef>
            </a:pPr>
            <a:r>
              <a:rPr lang="zh-CN" altLang="en-US" sz="1600" dirty="0" smtClean="0">
                <a:ea typeface="宋体" panose="02010600030101010101" pitchFamily="2" charset="-122"/>
              </a:rPr>
              <a:t>地址</a:t>
            </a:r>
            <a:r>
              <a:rPr lang="zh-CN" altLang="en-US" sz="1600" dirty="0">
                <a:ea typeface="宋体" panose="02010600030101010101" pitchFamily="2" charset="-122"/>
              </a:rPr>
              <a:t>线和数据线</a:t>
            </a:r>
            <a:r>
              <a:rPr lang="zh-CN" altLang="en-US" sz="1600" dirty="0" smtClean="0">
                <a:ea typeface="宋体" panose="02010600030101010101" pitchFamily="2" charset="-122"/>
              </a:rPr>
              <a:t>多路复用</a:t>
            </a:r>
            <a:endParaRPr lang="en-US" altLang="zh-CN" sz="1600" dirty="0" smtClean="0">
              <a:ea typeface="宋体" panose="02010600030101010101" pitchFamily="2" charset="-122"/>
            </a:endParaRPr>
          </a:p>
          <a:p>
            <a:pPr lvl="1">
              <a:lnSpc>
                <a:spcPct val="105000"/>
              </a:lnSpc>
              <a:spcBef>
                <a:spcPct val="30000"/>
              </a:spcBef>
            </a:pPr>
            <a:r>
              <a:rPr lang="zh-CN" altLang="en-US" sz="1600" dirty="0">
                <a:ea typeface="宋体" panose="02010600030101010101" pitchFamily="2" charset="-122"/>
              </a:rPr>
              <a:t>自动配置，即插即</a:t>
            </a:r>
            <a:r>
              <a:rPr lang="zh-CN" altLang="en-US" sz="1600" dirty="0" smtClean="0">
                <a:ea typeface="宋体" panose="02010600030101010101" pitchFamily="2" charset="-122"/>
              </a:rPr>
              <a:t>用</a:t>
            </a:r>
            <a:endParaRPr lang="en-US" altLang="zh-CN" sz="1600" dirty="0" smtClean="0">
              <a:ea typeface="宋体" panose="02010600030101010101" pitchFamily="2" charset="-122"/>
            </a:endParaRPr>
          </a:p>
          <a:p>
            <a:pPr lvl="1">
              <a:lnSpc>
                <a:spcPct val="105000"/>
              </a:lnSpc>
              <a:spcBef>
                <a:spcPct val="30000"/>
              </a:spcBef>
            </a:pPr>
            <a:r>
              <a:rPr lang="en-US" altLang="zh-CN" sz="1600" dirty="0" smtClean="0">
                <a:ea typeface="宋体" panose="02010600030101010101" pitchFamily="2" charset="-122"/>
              </a:rPr>
              <a:t>PCI</a:t>
            </a:r>
            <a:r>
              <a:rPr lang="zh-CN" altLang="en-US" sz="1600" dirty="0" smtClean="0">
                <a:ea typeface="宋体" panose="02010600030101010101" pitchFamily="2" charset="-122"/>
              </a:rPr>
              <a:t>信号线： </a:t>
            </a:r>
            <a:r>
              <a:rPr lang="zh-CN" altLang="en-US" sz="1600" dirty="0">
                <a:ea typeface="宋体" panose="02010600030101010101" pitchFamily="2" charset="-122"/>
              </a:rPr>
              <a:t>必备的和可选的</a:t>
            </a:r>
            <a:r>
              <a:rPr lang="zh-CN" altLang="en-US" sz="1600" dirty="0" smtClean="0">
                <a:ea typeface="宋体" panose="02010600030101010101" pitchFamily="2" charset="-122"/>
              </a:rPr>
              <a:t>。作为从</a:t>
            </a:r>
            <a:r>
              <a:rPr lang="zh-CN" altLang="en-US" sz="1600" dirty="0">
                <a:ea typeface="宋体" panose="02010600030101010101" pitchFamily="2" charset="-122"/>
              </a:rPr>
              <a:t>设备</a:t>
            </a:r>
            <a:r>
              <a:rPr lang="zh-CN" altLang="en-US" sz="1600" dirty="0" smtClean="0">
                <a:ea typeface="宋体" panose="02010600030101010101" pitchFamily="2" charset="-122"/>
              </a:rPr>
              <a:t>为最少</a:t>
            </a:r>
            <a:r>
              <a:rPr lang="en-US" altLang="zh-CN" sz="1600" dirty="0" smtClean="0">
                <a:ea typeface="宋体" panose="02010600030101010101" pitchFamily="2" charset="-122"/>
              </a:rPr>
              <a:t>47</a:t>
            </a:r>
            <a:r>
              <a:rPr lang="zh-CN" altLang="en-US" sz="1600" dirty="0">
                <a:ea typeface="宋体" panose="02010600030101010101" pitchFamily="2" charset="-122"/>
              </a:rPr>
              <a:t>条</a:t>
            </a:r>
            <a:r>
              <a:rPr lang="zh-CN" altLang="en-US" sz="1600" dirty="0" smtClean="0">
                <a:ea typeface="宋体" panose="02010600030101010101" pitchFamily="2" charset="-122"/>
              </a:rPr>
              <a:t>，作为主设备为最少</a:t>
            </a:r>
            <a:r>
              <a:rPr lang="en-US" altLang="zh-CN" sz="1600" dirty="0" smtClean="0">
                <a:ea typeface="宋体" panose="02010600030101010101" pitchFamily="2" charset="-122"/>
              </a:rPr>
              <a:t>49</a:t>
            </a:r>
            <a:r>
              <a:rPr lang="zh-CN" altLang="en-US" sz="1600" dirty="0">
                <a:ea typeface="宋体" panose="02010600030101010101" pitchFamily="2" charset="-122"/>
              </a:rPr>
              <a:t>条</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a:lnSpc>
                <a:spcPct val="105000"/>
              </a:lnSpc>
              <a:spcBef>
                <a:spcPct val="30000"/>
              </a:spcBef>
            </a:pPr>
            <a:r>
              <a:rPr lang="zh-CN" altLang="en-US" sz="2200" dirty="0" smtClean="0">
                <a:ea typeface="宋体" panose="02010600030101010101" pitchFamily="2" charset="-122"/>
              </a:rPr>
              <a:t>后续发展：</a:t>
            </a:r>
            <a:r>
              <a:rPr lang="en-US" altLang="zh-CN" sz="2200" dirty="0" smtClean="0">
                <a:ea typeface="宋体" panose="02010600030101010101" pitchFamily="2" charset="-122"/>
              </a:rPr>
              <a:t>PCI-X</a:t>
            </a:r>
            <a:r>
              <a:rPr lang="zh-CN" altLang="en-US" sz="2200" dirty="0" smtClean="0">
                <a:ea typeface="宋体" panose="02010600030101010101" pitchFamily="2" charset="-122"/>
              </a:rPr>
              <a:t>，</a:t>
            </a:r>
            <a:r>
              <a:rPr lang="en-US" altLang="zh-CN" sz="2200" dirty="0" smtClean="0">
                <a:ea typeface="宋体" panose="02010600030101010101" pitchFamily="2" charset="-122"/>
              </a:rPr>
              <a:t>PCI-E</a:t>
            </a:r>
            <a:endParaRPr lang="zh-CN" altLang="en-US" sz="2200" dirty="0">
              <a:ea typeface="宋体" panose="02010600030101010101" pitchFamily="2" charset="-122"/>
            </a:endParaRPr>
          </a:p>
        </p:txBody>
      </p:sp>
      <p:sp>
        <p:nvSpPr>
          <p:cNvPr id="471044" name="Rectangle 4"/>
          <p:cNvSpPr>
            <a:spLocks noChangeArrowheads="1"/>
          </p:cNvSpPr>
          <p:nvPr/>
        </p:nvSpPr>
        <p:spPr bwMode="auto">
          <a:xfrm>
            <a:off x="647700" y="2565400"/>
            <a:ext cx="8496300" cy="525463"/>
          </a:xfrm>
          <a:prstGeom prst="rect">
            <a:avLst/>
          </a:prstGeom>
          <a:noFill/>
          <a:ln w="12700">
            <a:noFill/>
            <a:miter lim="800000"/>
          </a:ln>
          <a:effectLst/>
        </p:spPr>
        <p:txBody>
          <a:bodyPr lIns="63500" tIns="61200" rIns="63500" bIns="61200">
            <a:spAutoFit/>
          </a:bodyPr>
          <a:lstStyle/>
          <a:p>
            <a:pPr marL="284480" indent="-284480" algn="l">
              <a:lnSpc>
                <a:spcPct val="110000"/>
              </a:lnSpc>
              <a:spcBef>
                <a:spcPct val="35000"/>
              </a:spcBef>
              <a:buClr>
                <a:srgbClr val="FF0000"/>
              </a:buClr>
              <a:buSzPct val="100000"/>
              <a:buFont typeface="Wingdings" panose="05000000000000000000" pitchFamily="2" charset="2"/>
              <a:buChar char="v"/>
            </a:pPr>
            <a:endParaRPr lang="zh-CN" altLang="en-US" sz="2400" b="1">
              <a:solidFill>
                <a:schemeClr val="tx1"/>
              </a:solidFill>
              <a:ea typeface="宋体" panose="02010600030101010101" pitchFamily="2" charset="-122"/>
            </a:endParaRPr>
          </a:p>
        </p:txBody>
      </p:sp>
      <p:pic>
        <p:nvPicPr>
          <p:cNvPr id="561156" name="Picture 4" descr="http://jpkc2005.nudt.edu.cn/jsjyjjsjc/kechengjingjiang/0652.files/image00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2505" y="980728"/>
            <a:ext cx="3935960" cy="352176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562180" name="Picture 4" descr="http://b.hiphotos.baidu.com/baike/s%3d220/sign=388f8a14c65c1038207ec9c08210931c/cf1b9d16fdfaaf5122010bb18c5494eef11f7a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202" y="4653136"/>
            <a:ext cx="3420566"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4674" name="Rectangle 2"/>
          <p:cNvSpPr>
            <a:spLocks noGrp="1" noChangeArrowheads="1"/>
          </p:cNvSpPr>
          <p:nvPr>
            <p:ph type="title"/>
          </p:nvPr>
        </p:nvSpPr>
        <p:spPr/>
        <p:txBody>
          <a:bodyPr/>
          <a:lstStyle/>
          <a:p>
            <a:r>
              <a:rPr lang="en-US" altLang="zh-CN">
                <a:ea typeface="宋体" panose="02010600030101010101" pitchFamily="2" charset="-122"/>
              </a:rPr>
              <a:t>3GIO-PCI Express</a:t>
            </a:r>
            <a:endParaRPr lang="en-US" altLang="zh-CN">
              <a:ea typeface="宋体" panose="02010600030101010101" pitchFamily="2" charset="-122"/>
            </a:endParaRPr>
          </a:p>
        </p:txBody>
      </p:sp>
      <p:sp>
        <p:nvSpPr>
          <p:cNvPr id="2204675" name="Rectangle 3"/>
          <p:cNvSpPr>
            <a:spLocks noGrp="1" noChangeArrowheads="1"/>
          </p:cNvSpPr>
          <p:nvPr>
            <p:ph type="body" idx="1"/>
          </p:nvPr>
        </p:nvSpPr>
        <p:spPr>
          <a:xfrm>
            <a:off x="685800" y="980728"/>
            <a:ext cx="7848600" cy="2178050"/>
          </a:xfrm>
        </p:spPr>
        <p:txBody>
          <a:bodyPr/>
          <a:lstStyle/>
          <a:p>
            <a:r>
              <a:rPr lang="en-US" altLang="zh-CN"/>
              <a:t>PCI VS. PCI Express</a:t>
            </a:r>
            <a:endParaRPr lang="en-US" altLang="zh-CN"/>
          </a:p>
          <a:p>
            <a:endParaRPr lang="en-US" altLang="zh-CN"/>
          </a:p>
        </p:txBody>
      </p:sp>
      <p:pic>
        <p:nvPicPr>
          <p:cNvPr id="2204677" name="Picture 5" descr="pciexp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0475" y="1812578"/>
            <a:ext cx="5427663" cy="2173287"/>
          </a:xfrm>
          <a:prstGeom prst="rect">
            <a:avLst/>
          </a:prstGeom>
          <a:noFill/>
          <a:extLst>
            <a:ext uri="{909E8E84-426E-40DD-AFC4-6F175D3DCCD1}">
              <a14:hiddenFill xmlns:a14="http://schemas.microsoft.com/office/drawing/2010/main">
                <a:solidFill>
                  <a:srgbClr val="FFFFFF"/>
                </a:solidFill>
              </a14:hiddenFill>
            </a:ext>
          </a:extLst>
        </p:spPr>
      </p:pic>
      <p:pic>
        <p:nvPicPr>
          <p:cNvPr id="2204679" name="Picture 7" descr="pciex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4390678"/>
            <a:ext cx="5476875" cy="2005012"/>
          </a:xfrm>
          <a:prstGeom prst="rect">
            <a:avLst/>
          </a:prstGeom>
          <a:noFill/>
          <a:extLst>
            <a:ext uri="{909E8E84-426E-40DD-AFC4-6F175D3DCCD1}">
              <a14:hiddenFill xmlns:a14="http://schemas.microsoft.com/office/drawing/2010/main">
                <a:solidFill>
                  <a:srgbClr val="FFFFFF"/>
                </a:solidFill>
              </a14:hiddenFill>
            </a:ext>
          </a:extLst>
        </p:spPr>
      </p:pic>
      <p:sp>
        <p:nvSpPr>
          <p:cNvPr id="2204680" name="Text Box 8"/>
          <p:cNvSpPr txBox="1">
            <a:spLocks noChangeArrowheads="1"/>
          </p:cNvSpPr>
          <p:nvPr/>
        </p:nvSpPr>
        <p:spPr bwMode="auto">
          <a:xfrm>
            <a:off x="7175500" y="2318990"/>
            <a:ext cx="151923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en-US" altLang="zh-CN" sz="2800">
                <a:solidFill>
                  <a:schemeClr val="tx1"/>
                </a:solidFill>
              </a:rPr>
              <a:t>PCI</a:t>
            </a:r>
            <a:endParaRPr lang="en-US" altLang="zh-CN" sz="2800">
              <a:solidFill>
                <a:schemeClr val="tx1"/>
              </a:solidFill>
            </a:endParaRPr>
          </a:p>
        </p:txBody>
      </p:sp>
      <p:sp>
        <p:nvSpPr>
          <p:cNvPr id="2204681" name="Text Box 9"/>
          <p:cNvSpPr txBox="1">
            <a:spLocks noChangeArrowheads="1"/>
          </p:cNvSpPr>
          <p:nvPr/>
        </p:nvSpPr>
        <p:spPr bwMode="auto">
          <a:xfrm>
            <a:off x="7277100" y="4220294"/>
            <a:ext cx="151923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en-US" altLang="zh-CN" sz="2800" dirty="0">
                <a:solidFill>
                  <a:schemeClr val="tx1"/>
                </a:solidFill>
              </a:rPr>
              <a:t>PCI Express</a:t>
            </a:r>
            <a:endParaRPr lang="en-US" altLang="zh-CN" sz="2800" dirty="0">
              <a:solidFill>
                <a:schemeClr val="tx1"/>
              </a:solidFill>
            </a:endParaRPr>
          </a:p>
        </p:txBody>
      </p:sp>
      <p:sp>
        <p:nvSpPr>
          <p:cNvPr id="2204682" name="Text Box 10"/>
          <p:cNvSpPr txBox="1">
            <a:spLocks noChangeArrowheads="1"/>
          </p:cNvSpPr>
          <p:nvPr/>
        </p:nvSpPr>
        <p:spPr bwMode="auto">
          <a:xfrm>
            <a:off x="7118350" y="5320432"/>
            <a:ext cx="1843088" cy="1006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zh-CN" altLang="en-US" dirty="0">
                <a:solidFill>
                  <a:schemeClr val="tx1"/>
                </a:solidFill>
              </a:rPr>
              <a:t>频率可达</a:t>
            </a:r>
            <a:r>
              <a:rPr lang="en-US" altLang="zh-CN" dirty="0">
                <a:solidFill>
                  <a:schemeClr val="tx1"/>
                </a:solidFill>
              </a:rPr>
              <a:t>2.5GHz</a:t>
            </a:r>
            <a:endParaRPr lang="en-US" altLang="zh-CN" dirty="0">
              <a:solidFill>
                <a:schemeClr val="tx1"/>
              </a:solidFill>
            </a:endParaRPr>
          </a:p>
          <a:p>
            <a:pPr algn="l"/>
            <a:r>
              <a:rPr lang="zh-CN" altLang="en-US" dirty="0">
                <a:solidFill>
                  <a:schemeClr val="tx1"/>
                </a:solidFill>
              </a:rPr>
              <a:t>支持热插拔</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71043" name="Rectangle 3"/>
          <p:cNvSpPr>
            <a:spLocks noGrp="1" noChangeArrowheads="1"/>
          </p:cNvSpPr>
          <p:nvPr>
            <p:ph type="body" idx="1"/>
          </p:nvPr>
        </p:nvSpPr>
        <p:spPr>
          <a:xfrm>
            <a:off x="612608" y="908720"/>
            <a:ext cx="8063847" cy="5000343"/>
          </a:xfrm>
        </p:spPr>
        <p:txBody>
          <a:bodyPr/>
          <a:lstStyle/>
          <a:p>
            <a:pPr>
              <a:lnSpc>
                <a:spcPct val="120000"/>
              </a:lnSpc>
              <a:spcBef>
                <a:spcPts val="0"/>
              </a:spcBef>
            </a:pPr>
            <a:r>
              <a:rPr lang="en-US" altLang="zh-CN" sz="2800" dirty="0" smtClean="0">
                <a:ea typeface="宋体" panose="02010600030101010101" pitchFamily="2" charset="-122"/>
              </a:rPr>
              <a:t>USB</a:t>
            </a:r>
            <a:r>
              <a:rPr lang="zh-CN" altLang="en-US" dirty="0" smtClean="0">
                <a:ea typeface="宋体" panose="02010600030101010101" pitchFamily="2" charset="-122"/>
              </a:rPr>
              <a:t>（</a:t>
            </a:r>
            <a:r>
              <a:rPr lang="en-US" altLang="zh-CN" dirty="0">
                <a:ea typeface="宋体" panose="02010600030101010101" pitchFamily="2" charset="-122"/>
              </a:rPr>
              <a:t>Universal Serial </a:t>
            </a:r>
            <a:r>
              <a:rPr lang="en-US" altLang="zh-CN" dirty="0" smtClean="0">
                <a:ea typeface="宋体" panose="02010600030101010101" pitchFamily="2" charset="-122"/>
              </a:rPr>
              <a:t>Bus</a:t>
            </a:r>
            <a:r>
              <a:rPr lang="zh-CN" altLang="en-US" dirty="0" smtClean="0">
                <a:ea typeface="宋体" panose="02010600030101010101" pitchFamily="2" charset="-122"/>
              </a:rPr>
              <a:t>，</a:t>
            </a:r>
            <a:r>
              <a:rPr lang="zh-CN" altLang="en-US" dirty="0">
                <a:ea typeface="宋体" panose="02010600030101010101" pitchFamily="2" charset="-122"/>
              </a:rPr>
              <a:t>通用串行总线</a:t>
            </a:r>
            <a:r>
              <a:rPr lang="zh-CN" altLang="en-US" dirty="0" smtClean="0">
                <a:ea typeface="宋体" panose="02010600030101010101" pitchFamily="2" charset="-122"/>
              </a:rPr>
              <a:t>）</a:t>
            </a:r>
            <a:endParaRPr lang="zh-CN" altLang="en-US" dirty="0">
              <a:ea typeface="宋体" panose="02010600030101010101" pitchFamily="2" charset="-122"/>
            </a:endParaRPr>
          </a:p>
          <a:p>
            <a:pPr lvl="1">
              <a:lnSpc>
                <a:spcPct val="120000"/>
              </a:lnSpc>
              <a:spcBef>
                <a:spcPts val="0"/>
              </a:spcBef>
            </a:pPr>
            <a:r>
              <a:rPr lang="en-US" altLang="zh-CN" sz="2000" dirty="0" smtClean="0">
                <a:ea typeface="宋体" panose="02010600030101010101" pitchFamily="2" charset="-122"/>
              </a:rPr>
              <a:t>1995</a:t>
            </a:r>
            <a:r>
              <a:rPr lang="zh-CN" altLang="en-US" sz="2000" dirty="0" smtClean="0">
                <a:ea typeface="宋体" panose="02010600030101010101" pitchFamily="2" charset="-122"/>
              </a:rPr>
              <a:t>年，</a:t>
            </a:r>
            <a:r>
              <a:rPr lang="en-US" altLang="zh-CN" sz="2000" dirty="0" smtClean="0">
                <a:ea typeface="宋体" panose="02010600030101010101" pitchFamily="2" charset="-122"/>
              </a:rPr>
              <a:t>Intel</a:t>
            </a:r>
            <a:r>
              <a:rPr lang="zh-CN" altLang="en-US" sz="2000" dirty="0">
                <a:ea typeface="宋体" panose="02010600030101010101" pitchFamily="2" charset="-122"/>
              </a:rPr>
              <a:t>、 </a:t>
            </a:r>
            <a:r>
              <a:rPr lang="en-US" altLang="zh-CN" sz="2000" dirty="0">
                <a:ea typeface="宋体" panose="02010600030101010101" pitchFamily="2" charset="-122"/>
              </a:rPr>
              <a:t>Compaq</a:t>
            </a:r>
            <a:r>
              <a:rPr lang="zh-CN" altLang="en-US" sz="2000" dirty="0">
                <a:ea typeface="宋体" panose="02010600030101010101" pitchFamily="2" charset="-122"/>
              </a:rPr>
              <a:t>、</a:t>
            </a:r>
            <a:r>
              <a:rPr lang="en-US" altLang="zh-CN" sz="2000" dirty="0">
                <a:ea typeface="宋体" panose="02010600030101010101" pitchFamily="2" charset="-122"/>
              </a:rPr>
              <a:t>Digital</a:t>
            </a:r>
            <a:r>
              <a:rPr lang="zh-CN" altLang="en-US" sz="2000" dirty="0">
                <a:ea typeface="宋体" panose="02010600030101010101" pitchFamily="2" charset="-122"/>
              </a:rPr>
              <a:t>、</a:t>
            </a:r>
            <a:r>
              <a:rPr lang="en-US" altLang="zh-CN" sz="2000" dirty="0">
                <a:ea typeface="宋体" panose="02010600030101010101" pitchFamily="2" charset="-122"/>
              </a:rPr>
              <a:t>IBM</a:t>
            </a:r>
            <a:r>
              <a:rPr lang="zh-CN" altLang="en-US" sz="2000" dirty="0">
                <a:ea typeface="宋体" panose="02010600030101010101" pitchFamily="2" charset="-122"/>
              </a:rPr>
              <a:t>、</a:t>
            </a:r>
            <a:r>
              <a:rPr lang="en-US" altLang="zh-CN" sz="2000" dirty="0">
                <a:ea typeface="宋体" panose="02010600030101010101" pitchFamily="2" charset="-122"/>
              </a:rPr>
              <a:t>Microsoft</a:t>
            </a:r>
            <a:r>
              <a:rPr lang="zh-CN" altLang="en-US" sz="2000" dirty="0">
                <a:ea typeface="宋体" panose="02010600030101010101" pitchFamily="2" charset="-122"/>
              </a:rPr>
              <a:t>、</a:t>
            </a:r>
            <a:r>
              <a:rPr lang="en-US" altLang="zh-CN" sz="2000" dirty="0" smtClean="0">
                <a:ea typeface="宋体" panose="02010600030101010101" pitchFamily="2" charset="-122"/>
              </a:rPr>
              <a:t>NEC</a:t>
            </a:r>
            <a:r>
              <a:rPr lang="zh-CN" altLang="en-US" sz="2000" dirty="0">
                <a:ea typeface="宋体" panose="02010600030101010101" pitchFamily="2" charset="-122"/>
              </a:rPr>
              <a:t>等</a:t>
            </a:r>
            <a:r>
              <a:rPr lang="en-US" altLang="zh-CN" sz="2000" dirty="0" smtClean="0">
                <a:ea typeface="宋体" panose="02010600030101010101" pitchFamily="2" charset="-122"/>
              </a:rPr>
              <a:t>7</a:t>
            </a:r>
            <a:r>
              <a:rPr lang="zh-CN" altLang="en-US" sz="2000" dirty="0">
                <a:ea typeface="宋体" panose="02010600030101010101" pitchFamily="2" charset="-122"/>
              </a:rPr>
              <a:t>家世界著名的计算机和通信公司共同</a:t>
            </a:r>
            <a:r>
              <a:rPr lang="zh-CN" altLang="en-US" sz="2000" dirty="0" smtClean="0">
                <a:ea typeface="宋体" panose="02010600030101010101" pitchFamily="2" charset="-122"/>
              </a:rPr>
              <a:t>推出；</a:t>
            </a:r>
            <a:endParaRPr lang="en-US" altLang="zh-CN" sz="2000" dirty="0" smtClean="0">
              <a:ea typeface="宋体" panose="02010600030101010101" pitchFamily="2" charset="-122"/>
            </a:endParaRPr>
          </a:p>
          <a:p>
            <a:pPr lvl="1">
              <a:lnSpc>
                <a:spcPct val="120000"/>
              </a:lnSpc>
              <a:spcBef>
                <a:spcPts val="0"/>
              </a:spcBef>
            </a:pPr>
            <a:r>
              <a:rPr lang="en-US" altLang="zh-CN" sz="2000" dirty="0" smtClean="0">
                <a:ea typeface="宋体" panose="02010600030101010101" pitchFamily="2" charset="-122"/>
              </a:rPr>
              <a:t>USB</a:t>
            </a:r>
            <a:r>
              <a:rPr lang="zh-CN" altLang="en-US" sz="2000" dirty="0">
                <a:ea typeface="宋体" panose="02010600030101010101" pitchFamily="2" charset="-122"/>
              </a:rPr>
              <a:t>采用</a:t>
            </a:r>
            <a:r>
              <a:rPr lang="zh-CN" altLang="en-US" sz="2000" dirty="0" smtClean="0">
                <a:ea typeface="宋体" panose="02010600030101010101" pitchFamily="2" charset="-122"/>
              </a:rPr>
              <a:t>主从结构，主机叫</a:t>
            </a:r>
            <a:r>
              <a:rPr lang="en-US" altLang="zh-CN" sz="2000" dirty="0" smtClean="0">
                <a:ea typeface="宋体" panose="02010600030101010101" pitchFamily="2" charset="-122"/>
              </a:rPr>
              <a:t>Host</a:t>
            </a:r>
            <a:r>
              <a:rPr lang="zh-CN" altLang="en-US" sz="2000" dirty="0">
                <a:ea typeface="宋体" panose="02010600030101010101" pitchFamily="2" charset="-122"/>
              </a:rPr>
              <a:t>，从机</a:t>
            </a:r>
            <a:r>
              <a:rPr lang="zh-CN" altLang="en-US" sz="2000" dirty="0" smtClean="0">
                <a:ea typeface="宋体" panose="02010600030101010101" pitchFamily="2" charset="-122"/>
              </a:rPr>
              <a:t>叫</a:t>
            </a:r>
            <a:r>
              <a:rPr lang="en-US" altLang="zh-CN" sz="2000" dirty="0" smtClean="0">
                <a:ea typeface="宋体" panose="02010600030101010101" pitchFamily="2" charset="-122"/>
              </a:rPr>
              <a:t>Device</a:t>
            </a:r>
            <a:r>
              <a:rPr lang="zh-CN" altLang="en-US" sz="2000" dirty="0" smtClean="0">
                <a:ea typeface="宋体" panose="02010600030101010101" pitchFamily="2" charset="-122"/>
              </a:rPr>
              <a:t>。外观上</a:t>
            </a:r>
            <a:r>
              <a:rPr lang="en-US" altLang="zh-CN" sz="2000" dirty="0" smtClean="0">
                <a:ea typeface="宋体" panose="02010600030101010101" pitchFamily="2" charset="-122"/>
              </a:rPr>
              <a:t>Host</a:t>
            </a:r>
            <a:r>
              <a:rPr lang="zh-CN" altLang="en-US" sz="2000" dirty="0" smtClean="0">
                <a:ea typeface="宋体" panose="02010600030101010101" pitchFamily="2" charset="-122"/>
              </a:rPr>
              <a:t>一侧</a:t>
            </a:r>
            <a:r>
              <a:rPr lang="zh-CN" altLang="en-US" sz="2000" dirty="0">
                <a:ea typeface="宋体" panose="02010600030101010101" pitchFamily="2" charset="-122"/>
              </a:rPr>
              <a:t>为 </a:t>
            </a:r>
            <a:r>
              <a:rPr lang="en-US" altLang="zh-CN" sz="2000" dirty="0">
                <a:ea typeface="宋体" panose="02010600030101010101" pitchFamily="2" charset="-122"/>
              </a:rPr>
              <a:t>4 </a:t>
            </a:r>
            <a:r>
              <a:rPr lang="zh-CN" altLang="en-US" sz="2000" dirty="0">
                <a:ea typeface="宋体" panose="02010600030101010101" pitchFamily="2" charset="-122"/>
              </a:rPr>
              <a:t>针公插</a:t>
            </a:r>
            <a:r>
              <a:rPr lang="zh-CN" altLang="en-US" sz="2000" dirty="0" smtClean="0">
                <a:ea typeface="宋体" panose="02010600030101010101" pitchFamily="2" charset="-122"/>
              </a:rPr>
              <a:t>，</a:t>
            </a:r>
            <a:r>
              <a:rPr lang="en-US" altLang="zh-CN" sz="2000" dirty="0">
                <a:ea typeface="宋体" panose="02010600030101010101" pitchFamily="2" charset="-122"/>
              </a:rPr>
              <a:t>Device</a:t>
            </a:r>
            <a:r>
              <a:rPr lang="zh-CN" altLang="en-US" sz="2000" dirty="0" smtClean="0">
                <a:ea typeface="宋体" panose="02010600030101010101" pitchFamily="2" charset="-122"/>
              </a:rPr>
              <a:t>一侧</a:t>
            </a:r>
            <a:r>
              <a:rPr lang="zh-CN" altLang="en-US" sz="2000" dirty="0">
                <a:ea typeface="宋体" panose="02010600030101010101" pitchFamily="2" charset="-122"/>
              </a:rPr>
              <a:t>为 </a:t>
            </a:r>
            <a:r>
              <a:rPr lang="en-US" altLang="zh-CN" sz="2000" dirty="0">
                <a:ea typeface="宋体" panose="02010600030101010101" pitchFamily="2" charset="-122"/>
              </a:rPr>
              <a:t>4 </a:t>
            </a:r>
            <a:r>
              <a:rPr lang="zh-CN" altLang="en-US" sz="2000" dirty="0">
                <a:ea typeface="宋体" panose="02010600030101010101" pitchFamily="2" charset="-122"/>
              </a:rPr>
              <a:t>针母</a:t>
            </a:r>
            <a:r>
              <a:rPr lang="zh-CN" altLang="en-US" sz="2000" dirty="0" smtClean="0">
                <a:ea typeface="宋体" panose="02010600030101010101" pitchFamily="2" charset="-122"/>
              </a:rPr>
              <a:t>插。可为外设提供电源；</a:t>
            </a:r>
            <a:endParaRPr lang="en-US" altLang="zh-CN" sz="2000" dirty="0" smtClean="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允许外设在开机状态下热插拔，最多可串接下来</a:t>
            </a:r>
            <a:r>
              <a:rPr lang="en-US" altLang="zh-CN" sz="2000" dirty="0">
                <a:ea typeface="宋体" panose="02010600030101010101" pitchFamily="2" charset="-122"/>
              </a:rPr>
              <a:t>127</a:t>
            </a:r>
            <a:r>
              <a:rPr lang="zh-CN" altLang="en-US" sz="2000" dirty="0">
                <a:ea typeface="宋体" panose="02010600030101010101" pitchFamily="2" charset="-122"/>
              </a:rPr>
              <a:t>个外设</a:t>
            </a:r>
            <a:endParaRPr lang="en-US" altLang="zh-CN" sz="2000" dirty="0" smtClean="0">
              <a:ea typeface="宋体" panose="02010600030101010101" pitchFamily="2" charset="-122"/>
            </a:endParaRPr>
          </a:p>
          <a:p>
            <a:pPr lvl="1">
              <a:lnSpc>
                <a:spcPct val="120000"/>
              </a:lnSpc>
              <a:spcBef>
                <a:spcPts val="0"/>
              </a:spcBef>
            </a:pPr>
            <a:r>
              <a:rPr lang="zh-CN" altLang="en-US" sz="2000" dirty="0">
                <a:ea typeface="宋体" panose="02010600030101010101" pitchFamily="2" charset="-122"/>
              </a:rPr>
              <a:t>管脚</a:t>
            </a:r>
            <a:r>
              <a:rPr lang="zh-CN" altLang="en-US" sz="2000" dirty="0" smtClean="0">
                <a:ea typeface="宋体" panose="02010600030101010101" pitchFamily="2" charset="-122"/>
              </a:rPr>
              <a:t>定义：</a:t>
            </a:r>
            <a:r>
              <a:rPr lang="en-US" altLang="zh-CN" sz="2000" dirty="0" smtClean="0">
                <a:ea typeface="宋体" panose="02010600030101010101" pitchFamily="2" charset="-122"/>
              </a:rPr>
              <a:t>VCC</a:t>
            </a:r>
            <a:r>
              <a:rPr lang="zh-CN" altLang="en-US" sz="2000" dirty="0" smtClean="0">
                <a:ea typeface="宋体" panose="02010600030101010101" pitchFamily="2" charset="-122"/>
              </a:rPr>
              <a:t>（</a:t>
            </a:r>
            <a:r>
              <a:rPr lang="en-US" altLang="zh-CN" sz="2000" dirty="0" smtClean="0">
                <a:ea typeface="宋体" panose="02010600030101010101" pitchFamily="2" charset="-122"/>
              </a:rPr>
              <a:t>5V</a:t>
            </a:r>
            <a:r>
              <a:rPr lang="zh-CN" altLang="en-US" sz="2000" dirty="0" smtClean="0">
                <a:ea typeface="宋体" panose="02010600030101010101" pitchFamily="2" charset="-122"/>
              </a:rPr>
              <a:t>）、</a:t>
            </a:r>
            <a:r>
              <a:rPr lang="en-US" altLang="zh-CN" sz="2000" dirty="0" smtClean="0">
                <a:ea typeface="宋体" panose="02010600030101010101" pitchFamily="2" charset="-122"/>
              </a:rPr>
              <a:t>D-</a:t>
            </a:r>
            <a:r>
              <a:rPr lang="zh-CN" altLang="en-US" sz="2000" dirty="0" smtClean="0">
                <a:ea typeface="宋体" panose="02010600030101010101" pitchFamily="2" charset="-122"/>
              </a:rPr>
              <a:t>、</a:t>
            </a:r>
            <a:r>
              <a:rPr lang="en-US" altLang="zh-CN" sz="2000" dirty="0" smtClean="0">
                <a:ea typeface="宋体" panose="02010600030101010101" pitchFamily="2" charset="-122"/>
              </a:rPr>
              <a:t>D+</a:t>
            </a:r>
            <a:r>
              <a:rPr lang="zh-CN" altLang="en-US" sz="2000" dirty="0" smtClean="0">
                <a:ea typeface="宋体" panose="02010600030101010101" pitchFamily="2" charset="-122"/>
              </a:rPr>
              <a:t>、</a:t>
            </a:r>
            <a:r>
              <a:rPr lang="en-US" altLang="zh-CN" sz="2000" dirty="0" smtClean="0">
                <a:ea typeface="宋体" panose="02010600030101010101" pitchFamily="2" charset="-122"/>
              </a:rPr>
              <a:t>GND</a:t>
            </a:r>
            <a:endParaRPr lang="en-US" altLang="zh-CN" sz="2000" dirty="0" smtClean="0">
              <a:ea typeface="宋体" panose="02010600030101010101" pitchFamily="2" charset="-122"/>
            </a:endParaRPr>
          </a:p>
          <a:p>
            <a:pPr lvl="1">
              <a:lnSpc>
                <a:spcPct val="120000"/>
              </a:lnSpc>
              <a:spcBef>
                <a:spcPts val="0"/>
              </a:spcBef>
            </a:pPr>
            <a:r>
              <a:rPr lang="en-US" altLang="zh-CN" sz="2000" dirty="0" smtClean="0">
                <a:ea typeface="宋体" panose="02010600030101010101" pitchFamily="2" charset="-122"/>
              </a:rPr>
              <a:t>USB </a:t>
            </a:r>
            <a:r>
              <a:rPr lang="en-US" altLang="zh-CN" sz="2000" dirty="0">
                <a:ea typeface="宋体" panose="02010600030101010101" pitchFamily="2" charset="-122"/>
              </a:rPr>
              <a:t>1.0</a:t>
            </a:r>
            <a:r>
              <a:rPr lang="zh-CN" altLang="en-US" sz="2000" dirty="0">
                <a:ea typeface="宋体" panose="02010600030101010101" pitchFamily="2" charset="-122"/>
              </a:rPr>
              <a:t>：</a:t>
            </a:r>
            <a:r>
              <a:rPr lang="en-US" altLang="zh-CN" sz="2000" dirty="0">
                <a:ea typeface="宋体" panose="02010600030101010101" pitchFamily="2" charset="-122"/>
              </a:rPr>
              <a:t>1.5Mbps </a:t>
            </a:r>
            <a:r>
              <a:rPr lang="zh-CN" altLang="en-US" sz="2000" dirty="0">
                <a:ea typeface="宋体" panose="02010600030101010101" pitchFamily="2" charset="-122"/>
              </a:rPr>
              <a:t>～</a:t>
            </a:r>
            <a:r>
              <a:rPr lang="en-US" altLang="zh-CN" sz="2000" dirty="0">
                <a:ea typeface="宋体" panose="02010600030101010101" pitchFamily="2" charset="-122"/>
              </a:rPr>
              <a:t>12Mbps</a:t>
            </a:r>
            <a:endParaRPr lang="en-US" altLang="zh-CN" sz="2000" dirty="0">
              <a:ea typeface="宋体" panose="02010600030101010101" pitchFamily="2" charset="-122"/>
            </a:endParaRPr>
          </a:p>
          <a:p>
            <a:pPr lvl="1">
              <a:lnSpc>
                <a:spcPct val="120000"/>
              </a:lnSpc>
              <a:spcBef>
                <a:spcPts val="0"/>
              </a:spcBef>
            </a:pPr>
            <a:r>
              <a:rPr lang="en-US" altLang="zh-CN" sz="2000" dirty="0">
                <a:ea typeface="宋体" panose="02010600030101010101" pitchFamily="2" charset="-122"/>
              </a:rPr>
              <a:t>USB 2.0</a:t>
            </a:r>
            <a:r>
              <a:rPr lang="zh-CN" altLang="en-US" sz="2000" dirty="0">
                <a:ea typeface="宋体" panose="02010600030101010101" pitchFamily="2" charset="-122"/>
              </a:rPr>
              <a:t>：数据传输率最高可达</a:t>
            </a:r>
            <a:r>
              <a:rPr lang="en-US" altLang="zh-CN" sz="2000" dirty="0" smtClean="0">
                <a:ea typeface="宋体" panose="02010600030101010101" pitchFamily="2" charset="-122"/>
              </a:rPr>
              <a:t>480Mbps</a:t>
            </a:r>
            <a:endParaRPr lang="en-US" altLang="zh-CN" sz="2000" dirty="0" smtClean="0">
              <a:ea typeface="宋体" panose="02010600030101010101" pitchFamily="2" charset="-122"/>
            </a:endParaRPr>
          </a:p>
          <a:p>
            <a:pPr lvl="1">
              <a:lnSpc>
                <a:spcPct val="120000"/>
              </a:lnSpc>
              <a:spcBef>
                <a:spcPts val="0"/>
              </a:spcBef>
            </a:pPr>
            <a:r>
              <a:rPr lang="en-US" altLang="zh-CN" sz="2000" dirty="0" smtClean="0">
                <a:ea typeface="宋体" panose="02010600030101010101" pitchFamily="2" charset="-122"/>
              </a:rPr>
              <a:t>USB 3.0</a:t>
            </a:r>
            <a:r>
              <a:rPr lang="zh-CN" altLang="en-US" sz="2000" dirty="0" smtClean="0">
                <a:ea typeface="宋体" panose="02010600030101010101" pitchFamily="2" charset="-122"/>
              </a:rPr>
              <a:t>：</a:t>
            </a:r>
            <a:r>
              <a:rPr lang="en-US" altLang="zh-CN" sz="2000" dirty="0" err="1" smtClean="0"/>
              <a:t>SuperSpeed</a:t>
            </a:r>
            <a:r>
              <a:rPr lang="en-US" altLang="zh-CN" sz="2000" dirty="0" smtClean="0"/>
              <a:t> USB </a:t>
            </a:r>
            <a:r>
              <a:rPr lang="zh-CN" altLang="en-US" sz="2000" dirty="0" smtClean="0"/>
              <a:t>，最大传输带宽高达</a:t>
            </a:r>
            <a:r>
              <a:rPr lang="en-US" altLang="zh-CN" sz="2000" dirty="0" smtClean="0"/>
              <a:t>5.0Gbps</a:t>
            </a:r>
            <a:r>
              <a:rPr lang="zh-CN" altLang="en-US" sz="2000" dirty="0" smtClean="0"/>
              <a:t>，也就是</a:t>
            </a:r>
            <a:r>
              <a:rPr lang="en-US" altLang="zh-CN" sz="2000" dirty="0" smtClean="0"/>
              <a:t>625MB/s</a:t>
            </a:r>
            <a:endParaRPr lang="en-US" altLang="zh-CN" sz="2000" dirty="0" smtClean="0"/>
          </a:p>
          <a:p>
            <a:pPr lvl="1">
              <a:lnSpc>
                <a:spcPct val="120000"/>
              </a:lnSpc>
              <a:spcBef>
                <a:spcPts val="0"/>
              </a:spcBef>
            </a:pPr>
            <a:r>
              <a:rPr lang="en-US" altLang="zh-CN" sz="2000" b="0" dirty="0"/>
              <a:t>USB 3.2(20Gbps</a:t>
            </a:r>
            <a:r>
              <a:rPr lang="en-US" altLang="zh-CN" sz="2000" b="0" dirty="0" smtClean="0"/>
              <a:t>)</a:t>
            </a:r>
            <a:endParaRPr lang="en-US" altLang="zh-CN" sz="2000" b="0" dirty="0" smtClean="0"/>
          </a:p>
          <a:p>
            <a:pPr lvl="1">
              <a:lnSpc>
                <a:spcPct val="120000"/>
              </a:lnSpc>
              <a:spcBef>
                <a:spcPts val="0"/>
              </a:spcBef>
            </a:pPr>
            <a:r>
              <a:rPr lang="en-US" altLang="zh-CN" sz="2000" b="0" dirty="0" smtClean="0"/>
              <a:t>USB4(40Gbps</a:t>
            </a:r>
            <a:r>
              <a:rPr lang="en-US" altLang="zh-CN" sz="2000" b="0" dirty="0"/>
              <a:t>)</a:t>
            </a:r>
            <a:endParaRPr lang="en-US" altLang="zh-CN" sz="2000" dirty="0" smtClean="0">
              <a:ea typeface="宋体" panose="02010600030101010101" pitchFamily="2" charset="-122"/>
            </a:endParaRPr>
          </a:p>
        </p:txBody>
      </p:sp>
      <p:pic>
        <p:nvPicPr>
          <p:cNvPr id="563202" name="Picture 2" descr="http://www.sydzdiy.com/uploads/allimg/0703/1R1291114-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2179" y="4864266"/>
            <a:ext cx="2541821" cy="162214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563204" name="Picture 4" descr="http://img.hexun.com/2011-04-28/1291078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883" y="4864266"/>
            <a:ext cx="2520280" cy="164826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611188" y="404813"/>
            <a:ext cx="5257800" cy="368300"/>
          </a:xfrm>
        </p:spPr>
        <p:txBody>
          <a:bodyPr/>
          <a:lstStyle/>
          <a:p>
            <a:r>
              <a:rPr lang="en-US" altLang="zh-CN" dirty="0"/>
              <a:t>1.1  </a:t>
            </a:r>
            <a:r>
              <a:rPr lang="zh-CN" altLang="en-US" dirty="0"/>
              <a:t>总线的一般概念</a:t>
            </a:r>
            <a:endParaRPr lang="zh-CN" altLang="en-US" dirty="0"/>
          </a:p>
        </p:txBody>
      </p:sp>
      <p:sp>
        <p:nvSpPr>
          <p:cNvPr id="471044" name="Rectangle 4"/>
          <p:cNvSpPr>
            <a:spLocks noChangeArrowheads="1"/>
          </p:cNvSpPr>
          <p:nvPr/>
        </p:nvSpPr>
        <p:spPr bwMode="auto">
          <a:xfrm>
            <a:off x="647700" y="2565400"/>
            <a:ext cx="8496300" cy="525463"/>
          </a:xfrm>
          <a:prstGeom prst="rect">
            <a:avLst/>
          </a:prstGeom>
          <a:noFill/>
          <a:ln w="12700">
            <a:noFill/>
            <a:miter lim="800000"/>
          </a:ln>
          <a:effectLst/>
        </p:spPr>
        <p:txBody>
          <a:bodyPr lIns="63500" tIns="61200" rIns="63500" bIns="61200">
            <a:spAutoFit/>
          </a:bodyPr>
          <a:lstStyle/>
          <a:p>
            <a:pPr marL="284480" indent="-284480" algn="l">
              <a:lnSpc>
                <a:spcPct val="110000"/>
              </a:lnSpc>
              <a:spcBef>
                <a:spcPct val="35000"/>
              </a:spcBef>
              <a:buClr>
                <a:srgbClr val="FF0000"/>
              </a:buClr>
              <a:buSzPct val="100000"/>
              <a:buFont typeface="Wingdings" panose="05000000000000000000" pitchFamily="2" charset="2"/>
              <a:buChar char="v"/>
            </a:pPr>
            <a:endParaRPr lang="zh-CN" altLang="en-US" sz="2400" b="1">
              <a:solidFill>
                <a:schemeClr val="tx1"/>
              </a:solidFill>
              <a:ea typeface="宋体" panose="02010600030101010101" pitchFamily="2" charset="-122"/>
            </a:endParaRPr>
          </a:p>
        </p:txBody>
      </p:sp>
      <p:pic>
        <p:nvPicPr>
          <p:cNvPr id="5621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302" y="1916832"/>
            <a:ext cx="8559721" cy="345638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832876" y="1351455"/>
            <a:ext cx="7128792" cy="400110"/>
          </a:xfrm>
          <a:prstGeom prst="rect">
            <a:avLst/>
          </a:prstGeom>
          <a:noFill/>
        </p:spPr>
        <p:txBody>
          <a:bodyPr wrap="square" rtlCol="0">
            <a:spAutoFit/>
          </a:bodyPr>
          <a:lstStyle/>
          <a:p>
            <a:r>
              <a:rPr lang="zh-CN" altLang="en-US" b="1" dirty="0" smtClean="0">
                <a:solidFill>
                  <a:srgbClr val="FF0000"/>
                </a:solidFill>
              </a:rPr>
              <a:t>五种主要</a:t>
            </a:r>
            <a:r>
              <a:rPr lang="zh-CN" altLang="en-US" b="1" dirty="0">
                <a:solidFill>
                  <a:srgbClr val="FF0000"/>
                </a:solidFill>
              </a:rPr>
              <a:t>总线</a:t>
            </a:r>
            <a:r>
              <a:rPr lang="zh-CN" altLang="en-US" b="1" dirty="0" smtClean="0">
                <a:solidFill>
                  <a:srgbClr val="FF0000"/>
                </a:solidFill>
              </a:rPr>
              <a:t>标准的关键特性</a:t>
            </a:r>
            <a:endParaRPr lang="zh-CN" altLang="en-US" b="1" dirty="0">
              <a:solidFill>
                <a:srgbClr val="FF0000"/>
              </a:solidFill>
            </a:endParaRPr>
          </a:p>
        </p:txBody>
      </p:sp>
      <p:sp>
        <p:nvSpPr>
          <p:cNvPr id="2" name="TextBox 1"/>
          <p:cNvSpPr txBox="1"/>
          <p:nvPr/>
        </p:nvSpPr>
        <p:spPr>
          <a:xfrm>
            <a:off x="832876" y="5661248"/>
            <a:ext cx="4062974" cy="523220"/>
          </a:xfrm>
          <a:prstGeom prst="rect">
            <a:avLst/>
          </a:prstGeom>
          <a:noFill/>
        </p:spPr>
        <p:txBody>
          <a:bodyPr wrap="square" rtlCol="0">
            <a:spAutoFit/>
          </a:bodyPr>
          <a:lstStyle/>
          <a:p>
            <a:r>
              <a:rPr lang="zh-CN" altLang="en-US" sz="2800" b="1" dirty="0" smtClean="0"/>
              <a:t>还有无线接口？</a:t>
            </a:r>
            <a:endParaRPr lang="zh-CN" alt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611188" y="404813"/>
            <a:ext cx="5257800" cy="368300"/>
          </a:xfrm>
        </p:spPr>
        <p:txBody>
          <a:bodyPr/>
          <a:lstStyle/>
          <a:p>
            <a:r>
              <a:rPr lang="en-US" altLang="zh-CN"/>
              <a:t>1.2  </a:t>
            </a:r>
            <a:r>
              <a:rPr lang="zh-CN" altLang="en-US"/>
              <a:t>总线结构</a:t>
            </a:r>
            <a:endParaRPr lang="zh-CN" altLang="en-US"/>
          </a:p>
        </p:txBody>
      </p:sp>
      <p:sp>
        <p:nvSpPr>
          <p:cNvPr id="467971" name="Rectangle 3"/>
          <p:cNvSpPr>
            <a:spLocks noGrp="1" noChangeArrowheads="1"/>
          </p:cNvSpPr>
          <p:nvPr>
            <p:ph type="body" sz="half" idx="1"/>
          </p:nvPr>
        </p:nvSpPr>
        <p:spPr>
          <a:xfrm>
            <a:off x="611188" y="908050"/>
            <a:ext cx="4824412" cy="371475"/>
          </a:xfrm>
        </p:spPr>
        <p:txBody>
          <a:bodyPr/>
          <a:lstStyle/>
          <a:p>
            <a:r>
              <a:rPr lang="zh-CN" altLang="en-US" sz="2800">
                <a:ea typeface="宋体" panose="02010600030101010101" pitchFamily="2" charset="-122"/>
              </a:rPr>
              <a:t>单总线结构</a:t>
            </a:r>
            <a:endParaRPr lang="zh-CN" altLang="en-US" sz="2800">
              <a:ea typeface="宋体" panose="02010600030101010101" pitchFamily="2" charset="-122"/>
            </a:endParaRPr>
          </a:p>
        </p:txBody>
      </p:sp>
      <p:graphicFrame>
        <p:nvGraphicFramePr>
          <p:cNvPr id="467972" name="Object 4"/>
          <p:cNvGraphicFramePr>
            <a:graphicFrameLocks noGrp="1" noChangeAspect="1"/>
          </p:cNvGraphicFramePr>
          <p:nvPr>
            <p:ph sz="half" idx="2"/>
          </p:nvPr>
        </p:nvGraphicFramePr>
        <p:xfrm>
          <a:off x="827088" y="1412875"/>
          <a:ext cx="6911975" cy="4703763"/>
        </p:xfrm>
        <a:graphic>
          <a:graphicData uri="http://schemas.openxmlformats.org/presentationml/2006/ole">
            <mc:AlternateContent xmlns:mc="http://schemas.openxmlformats.org/markup-compatibility/2006">
              <mc:Choice xmlns:v="urn:schemas-microsoft-com:vml" Requires="v">
                <p:oleObj spid="_x0000_s468027" name="Visio" r:id="rId1" imgW="4199255" imgH="2856230" progId="Visio.Drawing.11">
                  <p:embed/>
                </p:oleObj>
              </mc:Choice>
              <mc:Fallback>
                <p:oleObj name="Visio" r:id="rId1" imgW="4199255" imgH="2856230" progId="Visio.Drawing.11">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12875"/>
                        <a:ext cx="6911975" cy="470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611188" y="404813"/>
            <a:ext cx="5257800" cy="368300"/>
          </a:xfrm>
        </p:spPr>
        <p:txBody>
          <a:bodyPr/>
          <a:lstStyle/>
          <a:p>
            <a:r>
              <a:rPr lang="en-US" altLang="zh-CN"/>
              <a:t>1.2  </a:t>
            </a:r>
            <a:r>
              <a:rPr lang="zh-CN" altLang="en-US"/>
              <a:t>总线结构</a:t>
            </a:r>
            <a:endParaRPr lang="zh-CN" altLang="en-US"/>
          </a:p>
        </p:txBody>
      </p:sp>
      <p:sp>
        <p:nvSpPr>
          <p:cNvPr id="474115" name="Rectangle 3"/>
          <p:cNvSpPr>
            <a:spLocks noGrp="1" noChangeArrowheads="1"/>
          </p:cNvSpPr>
          <p:nvPr>
            <p:ph type="body" sz="half" idx="1"/>
          </p:nvPr>
        </p:nvSpPr>
        <p:spPr>
          <a:xfrm>
            <a:off x="611188" y="896938"/>
            <a:ext cx="4824412" cy="371475"/>
          </a:xfrm>
        </p:spPr>
        <p:txBody>
          <a:bodyPr/>
          <a:lstStyle/>
          <a:p>
            <a:r>
              <a:rPr lang="zh-CN" altLang="en-US" sz="2800">
                <a:ea typeface="宋体" panose="02010600030101010101" pitchFamily="2" charset="-122"/>
              </a:rPr>
              <a:t>多总线结构</a:t>
            </a:r>
            <a:endParaRPr lang="zh-CN" altLang="en-US" sz="2800">
              <a:ea typeface="宋体" panose="02010600030101010101" pitchFamily="2" charset="-122"/>
            </a:endParaRPr>
          </a:p>
        </p:txBody>
      </p:sp>
      <p:graphicFrame>
        <p:nvGraphicFramePr>
          <p:cNvPr id="474117" name="Object 5"/>
          <p:cNvGraphicFramePr>
            <a:graphicFrameLocks noGrp="1" noChangeAspect="1"/>
          </p:cNvGraphicFramePr>
          <p:nvPr>
            <p:ph sz="half" idx="2"/>
          </p:nvPr>
        </p:nvGraphicFramePr>
        <p:xfrm>
          <a:off x="1908175" y="1268413"/>
          <a:ext cx="5472113" cy="5002212"/>
        </p:xfrm>
        <a:graphic>
          <a:graphicData uri="http://schemas.openxmlformats.org/presentationml/2006/ole">
            <mc:AlternateContent xmlns:mc="http://schemas.openxmlformats.org/markup-compatibility/2006">
              <mc:Choice xmlns:v="urn:schemas-microsoft-com:vml" Requires="v">
                <p:oleObj spid="_x0000_s474172" name="Visio" r:id="rId1" imgW="4233545" imgH="3872230" progId="Visio.Drawing.11">
                  <p:embed/>
                </p:oleObj>
              </mc:Choice>
              <mc:Fallback>
                <p:oleObj name="Visio" r:id="rId1" imgW="4233545" imgH="3872230" progId="Visio.Drawing.11">
                  <p:embed/>
                  <p:pic>
                    <p:nvPicPr>
                      <p:cNvPr id="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268413"/>
                        <a:ext cx="5472113" cy="5002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4118" name="Text Box 6"/>
          <p:cNvSpPr txBox="1">
            <a:spLocks noChangeArrowheads="1"/>
          </p:cNvSpPr>
          <p:nvPr/>
        </p:nvSpPr>
        <p:spPr bwMode="auto">
          <a:xfrm>
            <a:off x="539750" y="3068638"/>
            <a:ext cx="649288" cy="1616075"/>
          </a:xfrm>
          <a:prstGeom prst="rect">
            <a:avLst/>
          </a:prstGeom>
          <a:noFill/>
          <a:ln w="12700">
            <a:noFill/>
            <a:miter lim="800000"/>
          </a:ln>
          <a:effectLst/>
        </p:spPr>
        <p:txBody>
          <a:bodyPr>
            <a:spAutoFit/>
          </a:bodyPr>
          <a:lstStyle/>
          <a:p>
            <a:pPr>
              <a:spcBef>
                <a:spcPct val="50000"/>
              </a:spcBef>
            </a:pPr>
            <a:r>
              <a:rPr lang="zh-CN" altLang="en-US">
                <a:ea typeface="宋体" panose="02010600030101010101" pitchFamily="2" charset="-122"/>
              </a:rPr>
              <a:t>双总线结构</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611188" y="404813"/>
            <a:ext cx="5257800" cy="368300"/>
          </a:xfrm>
        </p:spPr>
        <p:txBody>
          <a:bodyPr/>
          <a:lstStyle/>
          <a:p>
            <a:r>
              <a:rPr lang="en-US" altLang="zh-CN"/>
              <a:t>1.2  </a:t>
            </a:r>
            <a:r>
              <a:rPr lang="zh-CN" altLang="en-US"/>
              <a:t>总线结构</a:t>
            </a:r>
            <a:endParaRPr lang="zh-CN" altLang="en-US"/>
          </a:p>
        </p:txBody>
      </p:sp>
      <p:sp>
        <p:nvSpPr>
          <p:cNvPr id="475139" name="Rectangle 3"/>
          <p:cNvSpPr>
            <a:spLocks noGrp="1" noChangeArrowheads="1"/>
          </p:cNvSpPr>
          <p:nvPr>
            <p:ph type="body" sz="half" idx="1"/>
          </p:nvPr>
        </p:nvSpPr>
        <p:spPr>
          <a:xfrm>
            <a:off x="611188" y="908050"/>
            <a:ext cx="4824412" cy="415925"/>
          </a:xfrm>
        </p:spPr>
        <p:txBody>
          <a:bodyPr/>
          <a:lstStyle/>
          <a:p>
            <a:r>
              <a:rPr lang="zh-CN" altLang="en-US" sz="3200">
                <a:ea typeface="宋体" panose="02010600030101010101" pitchFamily="2" charset="-122"/>
              </a:rPr>
              <a:t>多总线结构</a:t>
            </a:r>
            <a:endParaRPr lang="zh-CN" altLang="en-US" sz="3200">
              <a:ea typeface="宋体" panose="02010600030101010101" pitchFamily="2" charset="-122"/>
            </a:endParaRPr>
          </a:p>
        </p:txBody>
      </p:sp>
      <p:sp>
        <p:nvSpPr>
          <p:cNvPr id="475141" name="Text Box 5"/>
          <p:cNvSpPr txBox="1">
            <a:spLocks noChangeArrowheads="1"/>
          </p:cNvSpPr>
          <p:nvPr/>
        </p:nvSpPr>
        <p:spPr bwMode="auto">
          <a:xfrm>
            <a:off x="250825" y="3068638"/>
            <a:ext cx="649288" cy="1616075"/>
          </a:xfrm>
          <a:prstGeom prst="rect">
            <a:avLst/>
          </a:prstGeom>
          <a:noFill/>
          <a:ln w="12700">
            <a:noFill/>
            <a:miter lim="800000"/>
          </a:ln>
          <a:effectLst/>
        </p:spPr>
        <p:txBody>
          <a:bodyPr>
            <a:spAutoFit/>
          </a:bodyPr>
          <a:lstStyle/>
          <a:p>
            <a:pPr>
              <a:spcBef>
                <a:spcPct val="50000"/>
              </a:spcBef>
            </a:pPr>
            <a:r>
              <a:rPr lang="zh-CN" altLang="en-US">
                <a:ea typeface="宋体" panose="02010600030101010101" pitchFamily="2" charset="-122"/>
              </a:rPr>
              <a:t>三总线结构</a:t>
            </a:r>
            <a:endParaRPr lang="zh-CN" altLang="en-US">
              <a:ea typeface="宋体" panose="02010600030101010101" pitchFamily="2" charset="-122"/>
            </a:endParaRPr>
          </a:p>
        </p:txBody>
      </p:sp>
      <p:graphicFrame>
        <p:nvGraphicFramePr>
          <p:cNvPr id="475142" name="Object 6"/>
          <p:cNvGraphicFramePr>
            <a:graphicFrameLocks noGrp="1" noChangeAspect="1"/>
          </p:cNvGraphicFramePr>
          <p:nvPr>
            <p:ph sz="half" idx="2"/>
          </p:nvPr>
        </p:nvGraphicFramePr>
        <p:xfrm>
          <a:off x="1042988" y="2060575"/>
          <a:ext cx="7345362" cy="3054350"/>
        </p:xfrm>
        <a:graphic>
          <a:graphicData uri="http://schemas.openxmlformats.org/presentationml/2006/ole">
            <mc:AlternateContent xmlns:mc="http://schemas.openxmlformats.org/markup-compatibility/2006">
              <mc:Choice xmlns:v="urn:schemas-microsoft-com:vml" Requires="v">
                <p:oleObj spid="_x0000_s475197" name="Visio" r:id="rId1" imgW="4775200" imgH="1998345" progId="Visio.Drawing.11">
                  <p:embed/>
                </p:oleObj>
              </mc:Choice>
              <mc:Fallback>
                <p:oleObj name="Visio" r:id="rId1" imgW="4775200" imgH="1998345" progId="Visio.Drawing.11">
                  <p:embed/>
                  <p:pic>
                    <p:nvPicPr>
                      <p:cNvPr id="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060575"/>
                        <a:ext cx="7345362" cy="305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611188" y="404813"/>
            <a:ext cx="5257800" cy="368300"/>
          </a:xfrm>
        </p:spPr>
        <p:txBody>
          <a:bodyPr/>
          <a:lstStyle/>
          <a:p>
            <a:r>
              <a:rPr lang="en-US" altLang="zh-CN"/>
              <a:t>1.2  </a:t>
            </a:r>
            <a:r>
              <a:rPr lang="zh-CN" altLang="en-US"/>
              <a:t>总线结构</a:t>
            </a:r>
            <a:endParaRPr lang="zh-CN" altLang="en-US"/>
          </a:p>
        </p:txBody>
      </p:sp>
      <p:sp>
        <p:nvSpPr>
          <p:cNvPr id="473091" name="Rectangle 3"/>
          <p:cNvSpPr>
            <a:spLocks noGrp="1" noChangeArrowheads="1"/>
          </p:cNvSpPr>
          <p:nvPr>
            <p:ph type="body" sz="half" idx="1"/>
          </p:nvPr>
        </p:nvSpPr>
        <p:spPr>
          <a:xfrm>
            <a:off x="611188" y="1052513"/>
            <a:ext cx="4824412" cy="371475"/>
          </a:xfrm>
        </p:spPr>
        <p:txBody>
          <a:bodyPr/>
          <a:lstStyle/>
          <a:p>
            <a:r>
              <a:rPr lang="zh-CN" altLang="en-US" sz="2800">
                <a:ea typeface="宋体" panose="02010600030101010101" pitchFamily="2" charset="-122"/>
              </a:rPr>
              <a:t>多总线结构</a:t>
            </a:r>
            <a:endParaRPr lang="zh-CN" altLang="en-US" sz="2800">
              <a:ea typeface="宋体" panose="02010600030101010101" pitchFamily="2" charset="-122"/>
            </a:endParaRPr>
          </a:p>
        </p:txBody>
      </p:sp>
      <p:graphicFrame>
        <p:nvGraphicFramePr>
          <p:cNvPr id="473094" name="Object 6"/>
          <p:cNvGraphicFramePr>
            <a:graphicFrameLocks noGrp="1" noChangeAspect="1"/>
          </p:cNvGraphicFramePr>
          <p:nvPr>
            <p:ph sz="half" idx="2"/>
          </p:nvPr>
        </p:nvGraphicFramePr>
        <p:xfrm>
          <a:off x="1116013" y="1557338"/>
          <a:ext cx="7199312" cy="4627562"/>
        </p:xfrm>
        <a:graphic>
          <a:graphicData uri="http://schemas.openxmlformats.org/presentationml/2006/ole">
            <mc:AlternateContent xmlns:mc="http://schemas.openxmlformats.org/markup-compatibility/2006">
              <mc:Choice xmlns:v="urn:schemas-microsoft-com:vml" Requires="v">
                <p:oleObj spid="_x0000_s482321" name="Visio" r:id="rId1" imgW="5463540" imgH="3522345" progId="Visio.Drawing.11">
                  <p:embed/>
                </p:oleObj>
              </mc:Choice>
              <mc:Fallback>
                <p:oleObj name="Visio" r:id="rId1" imgW="5463540" imgH="3522345" progId="Visio.Drawing.11">
                  <p:embed/>
                  <p:pic>
                    <p:nvPicPr>
                      <p:cNvPr id="0" name="图片 4823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7199312" cy="4627562"/>
                      </a:xfrm>
                      <a:prstGeom prst="rect">
                        <a:avLst/>
                      </a:prstGeom>
                      <a:noFill/>
                      <a:ln w="28575">
                        <a:solidFill>
                          <a:srgbClr val="001AD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611188" y="404813"/>
            <a:ext cx="5257800" cy="372603"/>
          </a:xfrm>
        </p:spPr>
        <p:txBody>
          <a:bodyPr/>
          <a:lstStyle/>
          <a:p>
            <a:r>
              <a:rPr lang="en-US" altLang="zh-CN" dirty="0" smtClean="0"/>
              <a:t>X86</a:t>
            </a:r>
            <a:r>
              <a:rPr lang="zh-CN" altLang="en-US" dirty="0" smtClean="0"/>
              <a:t>设备的</a:t>
            </a:r>
            <a:r>
              <a:rPr lang="en-US" altLang="zh-CN" dirty="0" smtClean="0"/>
              <a:t>I/O</a:t>
            </a:r>
            <a:r>
              <a:rPr lang="zh-CN" altLang="en-US" dirty="0" smtClean="0"/>
              <a:t>互联</a:t>
            </a:r>
            <a:endParaRPr lang="zh-CN" altLang="en-US" dirty="0"/>
          </a:p>
        </p:txBody>
      </p:sp>
      <p:pic>
        <p:nvPicPr>
          <p:cNvPr id="5" name="Picture 3"/>
          <p:cNvPicPr>
            <a:picLocks noChangeAspect="1" noChangeArrowheads="1"/>
          </p:cNvPicPr>
          <p:nvPr/>
        </p:nvPicPr>
        <p:blipFill>
          <a:blip r:embed="rId1" cstate="print"/>
          <a:srcRect/>
          <a:stretch>
            <a:fillRect/>
          </a:stretch>
        </p:blipFill>
        <p:spPr bwMode="auto">
          <a:xfrm>
            <a:off x="5148064" y="1052736"/>
            <a:ext cx="3540045" cy="2691327"/>
          </a:xfrm>
          <a:prstGeom prst="rect">
            <a:avLst/>
          </a:prstGeom>
          <a:noFill/>
          <a:ln w="9525">
            <a:solidFill>
              <a:srgbClr val="C00000"/>
            </a:solidFill>
            <a:miter lim="800000"/>
            <a:headEnd/>
            <a:tailEnd/>
          </a:ln>
          <a:effectLst>
            <a:outerShdw blurRad="63500" sx="102000" sy="102000" algn="ctr" rotWithShape="0">
              <a:prstClr val="black">
                <a:alpha val="40000"/>
              </a:prstClr>
            </a:outerShdw>
          </a:effectLst>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66981"/>
            <a:ext cx="4608512" cy="553709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3792063"/>
            <a:ext cx="3692691" cy="2733281"/>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4836" name="Group 4"/>
          <p:cNvGrpSpPr/>
          <p:nvPr/>
        </p:nvGrpSpPr>
        <p:grpSpPr bwMode="auto">
          <a:xfrm>
            <a:off x="1187450" y="981075"/>
            <a:ext cx="7086600" cy="5159375"/>
            <a:chOff x="584" y="609"/>
            <a:chExt cx="4464" cy="3250"/>
          </a:xfrm>
        </p:grpSpPr>
        <p:sp>
          <p:nvSpPr>
            <p:cNvPr id="504837" name="AutoShape 5" descr="羊皮纸"/>
            <p:cNvSpPr>
              <a:spLocks noChangeArrowheads="1"/>
            </p:cNvSpPr>
            <p:nvPr/>
          </p:nvSpPr>
          <p:spPr bwMode="auto">
            <a:xfrm>
              <a:off x="584" y="609"/>
              <a:ext cx="4464" cy="3250"/>
            </a:xfrm>
            <a:prstGeom prst="verticalScroll">
              <a:avLst>
                <a:gd name="adj" fmla="val 12500"/>
              </a:avLst>
            </a:prstGeom>
            <a:blipFill dpi="0" rotWithShape="1">
              <a:blip r:embed="rId1" cstate="print"/>
              <a:srcRect/>
              <a:tile tx="0" ty="0" sx="100000" sy="100000" flip="none" algn="tl"/>
            </a:blipFill>
            <a:ln w="12700">
              <a:solidFill>
                <a:srgbClr val="FF9900"/>
              </a:solidFill>
              <a:round/>
            </a:ln>
            <a:effectLst/>
          </p:spPr>
          <p:txBody>
            <a:bodyPr lIns="63500" tIns="97200" rIns="63500" bIns="61200" anchor="ctr">
              <a:spAutoFit/>
            </a:bodyPr>
            <a:lstStyle/>
            <a:p>
              <a:endParaRPr lang="zh-CN" altLang="en-US"/>
            </a:p>
          </p:txBody>
        </p:sp>
        <p:sp>
          <p:nvSpPr>
            <p:cNvPr id="504838" name="Rectangle 6"/>
            <p:cNvSpPr>
              <a:spLocks noChangeArrowheads="1"/>
            </p:cNvSpPr>
            <p:nvPr/>
          </p:nvSpPr>
          <p:spPr bwMode="auto">
            <a:xfrm>
              <a:off x="1225" y="1131"/>
              <a:ext cx="3356" cy="330"/>
            </a:xfrm>
            <a:prstGeom prst="rect">
              <a:avLst/>
            </a:prstGeom>
            <a:noFill/>
            <a:ln w="9525">
              <a:noFill/>
              <a:miter lim="800000"/>
            </a:ln>
          </p:spPr>
          <p:txBody>
            <a:bodyPr/>
            <a:lstStyle/>
            <a:p>
              <a:pPr>
                <a:lnSpc>
                  <a:spcPct val="87000"/>
                </a:lnSpc>
              </a:pPr>
              <a:r>
                <a:rPr lang="zh-CN" altLang="en-US" sz="2800" b="1" dirty="0" smtClean="0">
                  <a:solidFill>
                    <a:srgbClr val="001ADC"/>
                  </a:solidFill>
                  <a:latin typeface="楷体_GB2312" pitchFamily="49" charset="-122"/>
                  <a:ea typeface="楷体_GB2312" pitchFamily="49" charset="-122"/>
                </a:rPr>
                <a:t>第</a:t>
              </a:r>
              <a:r>
                <a:rPr lang="zh-CN" altLang="en-US" sz="2800" b="1" dirty="0">
                  <a:solidFill>
                    <a:srgbClr val="001ADC"/>
                  </a:solidFill>
                  <a:latin typeface="楷体_GB2312" pitchFamily="49" charset="-122"/>
                  <a:ea typeface="楷体_GB2312" pitchFamily="49" charset="-122"/>
                </a:rPr>
                <a:t>九</a:t>
              </a:r>
              <a:r>
                <a:rPr lang="zh-CN" altLang="en-US" sz="2800" b="1" dirty="0" smtClean="0">
                  <a:solidFill>
                    <a:srgbClr val="001ADC"/>
                  </a:solidFill>
                  <a:latin typeface="楷体_GB2312" pitchFamily="49" charset="-122"/>
                  <a:ea typeface="楷体_GB2312" pitchFamily="49" charset="-122"/>
                </a:rPr>
                <a:t>部分  总线</a:t>
              </a:r>
              <a:endParaRPr lang="en-US" altLang="zh-CN" sz="2800" b="1" dirty="0">
                <a:solidFill>
                  <a:srgbClr val="001ADC"/>
                </a:solidFill>
                <a:latin typeface="楷体_GB2312" pitchFamily="49" charset="-122"/>
                <a:ea typeface="楷体_GB2312" pitchFamily="49" charset="-122"/>
              </a:endParaRPr>
            </a:p>
          </p:txBody>
        </p:sp>
        <p:sp>
          <p:nvSpPr>
            <p:cNvPr id="504839" name="Rectangle 7"/>
            <p:cNvSpPr>
              <a:spLocks noChangeArrowheads="1"/>
            </p:cNvSpPr>
            <p:nvPr/>
          </p:nvSpPr>
          <p:spPr bwMode="auto">
            <a:xfrm>
              <a:off x="1354" y="1526"/>
              <a:ext cx="3054" cy="1322"/>
            </a:xfrm>
            <a:prstGeom prst="rect">
              <a:avLst/>
            </a:prstGeom>
            <a:noFill/>
            <a:ln w="28575">
              <a:solidFill>
                <a:srgbClr val="05AD01"/>
              </a:solidFill>
              <a:miter lim="800000"/>
            </a:ln>
            <a:effectLst/>
          </p:spPr>
          <p:txBody>
            <a:bodyPr lIns="63500" tIns="133200" rIns="63500" bIns="133200">
              <a:spAutoFit/>
            </a:bodyPr>
            <a:lstStyle/>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dirty="0">
                  <a:solidFill>
                    <a:srgbClr val="FF0000"/>
                  </a:solidFill>
                  <a:ea typeface="宋体" panose="02010600030101010101" pitchFamily="2" charset="-122"/>
                </a:rPr>
                <a:t>一</a:t>
              </a:r>
              <a:r>
                <a:rPr lang="zh-CN" altLang="en-US" sz="2400" b="1" dirty="0" smtClean="0">
                  <a:solidFill>
                    <a:srgbClr val="FF0000"/>
                  </a:solidFill>
                  <a:ea typeface="宋体" panose="02010600030101010101" pitchFamily="2" charset="-122"/>
                </a:rPr>
                <a:t>、总线的一般概念</a:t>
              </a:r>
              <a:endParaRPr lang="en-US" altLang="zh-CN" sz="2400" b="1" dirty="0" smtClean="0">
                <a:solidFill>
                  <a:srgbClr val="FF0000"/>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dirty="0" smtClean="0">
                  <a:solidFill>
                    <a:schemeClr val="tx1"/>
                  </a:solidFill>
                  <a:ea typeface="宋体" panose="02010600030101010101" pitchFamily="2" charset="-122"/>
                </a:rPr>
                <a:t>二、总线的结构</a:t>
              </a:r>
              <a:endParaRPr lang="en-US" altLang="zh-CN" sz="2400" b="1" dirty="0" smtClean="0">
                <a:solidFill>
                  <a:schemeClr val="tx1"/>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r>
                <a:rPr lang="zh-CN" altLang="en-US" sz="2400" b="1" dirty="0" smtClean="0">
                  <a:solidFill>
                    <a:schemeClr val="tx1"/>
                  </a:solidFill>
                  <a:ea typeface="宋体" panose="02010600030101010101" pitchFamily="2" charset="-122"/>
                </a:rPr>
                <a:t>三、总线的仲裁</a:t>
              </a:r>
              <a:endParaRPr lang="zh-CN" altLang="en-US" sz="2400" b="1" dirty="0">
                <a:solidFill>
                  <a:schemeClr val="tx1"/>
                </a:solidFill>
                <a:ea typeface="宋体" panose="02010600030101010101" pitchFamily="2" charset="-122"/>
              </a:endParaRPr>
            </a:p>
            <a:p>
              <a:pPr marL="609600" indent="-609600" algn="l">
                <a:lnSpc>
                  <a:spcPct val="75000"/>
                </a:lnSpc>
                <a:spcBef>
                  <a:spcPct val="65000"/>
                </a:spcBef>
                <a:buClr>
                  <a:srgbClr val="FF0000"/>
                </a:buClr>
                <a:buSzPct val="100000"/>
                <a:buFont typeface="Wingdings" panose="05000000000000000000" pitchFamily="2" charset="2"/>
                <a:buNone/>
              </a:pPr>
              <a:endParaRPr lang="zh-CN" altLang="en-US" sz="2400" b="1" dirty="0">
                <a:solidFill>
                  <a:schemeClr val="tx1"/>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611188" y="404813"/>
            <a:ext cx="5257800" cy="372603"/>
          </a:xfrm>
        </p:spPr>
        <p:txBody>
          <a:bodyPr/>
          <a:lstStyle/>
          <a:p>
            <a:r>
              <a:rPr lang="en-US" altLang="zh-CN" dirty="0" smtClean="0"/>
              <a:t>X86</a:t>
            </a:r>
            <a:r>
              <a:rPr lang="zh-CN" altLang="en-US" dirty="0" smtClean="0"/>
              <a:t>设备的</a:t>
            </a:r>
            <a:r>
              <a:rPr lang="en-US" altLang="zh-CN" dirty="0" smtClean="0"/>
              <a:t>I/O</a:t>
            </a:r>
            <a:r>
              <a:rPr lang="zh-CN" altLang="en-US" dirty="0" smtClean="0"/>
              <a:t>互联</a:t>
            </a:r>
            <a:endParaRPr lang="zh-CN" altLang="en-US" dirty="0"/>
          </a:p>
        </p:txBody>
      </p:sp>
      <p:pic>
        <p:nvPicPr>
          <p:cNvPr id="563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918376"/>
            <a:ext cx="6552728" cy="5750983"/>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611188" y="404813"/>
            <a:ext cx="5257800" cy="372603"/>
          </a:xfrm>
        </p:spPr>
        <p:txBody>
          <a:bodyPr/>
          <a:lstStyle/>
          <a:p>
            <a:r>
              <a:rPr lang="en-US" altLang="zh-CN" dirty="0"/>
              <a:t>1.3 </a:t>
            </a:r>
            <a:r>
              <a:rPr lang="zh-CN" altLang="en-US" dirty="0"/>
              <a:t>总线的仲</a:t>
            </a:r>
            <a:r>
              <a:rPr lang="zh-CN" altLang="en-US" dirty="0" smtClean="0"/>
              <a:t>裁方</a:t>
            </a:r>
            <a:r>
              <a:rPr lang="zh-CN" altLang="en-US" dirty="0"/>
              <a:t>式</a:t>
            </a:r>
            <a:endParaRPr lang="zh-CN" altLang="en-US" dirty="0"/>
          </a:p>
        </p:txBody>
      </p:sp>
      <p:sp>
        <p:nvSpPr>
          <p:cNvPr id="466947" name="Rectangle 3"/>
          <p:cNvSpPr>
            <a:spLocks noGrp="1" noChangeArrowheads="1"/>
          </p:cNvSpPr>
          <p:nvPr>
            <p:ph type="body" sz="half" idx="1"/>
          </p:nvPr>
        </p:nvSpPr>
        <p:spPr>
          <a:xfrm>
            <a:off x="539552" y="1124744"/>
            <a:ext cx="8280275" cy="4760278"/>
          </a:xfrm>
        </p:spPr>
        <p:txBody>
          <a:bodyPr/>
          <a:lstStyle/>
          <a:p>
            <a:r>
              <a:rPr lang="zh-CN" altLang="en-US" sz="3200" dirty="0">
                <a:latin typeface="宋体" panose="02010600030101010101" pitchFamily="2" charset="-122"/>
                <a:ea typeface="宋体" panose="02010600030101010101" pitchFamily="2" charset="-122"/>
              </a:rPr>
              <a:t>总</a:t>
            </a:r>
            <a:r>
              <a:rPr lang="zh-CN" altLang="en-US" sz="3200" dirty="0" smtClean="0">
                <a:latin typeface="宋体" panose="02010600030101010101" pitchFamily="2" charset="-122"/>
                <a:ea typeface="宋体" panose="02010600030101010101" pitchFamily="2" charset="-122"/>
              </a:rPr>
              <a:t>线设计的要素</a:t>
            </a:r>
            <a:endParaRPr lang="zh-CN" altLang="en-US" sz="3200" dirty="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信号线类型：专用、复用（地址数据分时复用）</a:t>
            </a:r>
            <a:endParaRPr lang="en-US" altLang="zh-CN" sz="2400"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总线事务类型</a:t>
            </a:r>
            <a:endParaRPr lang="en-US" altLang="zh-CN" sz="2400" dirty="0" smtClean="0">
              <a:latin typeface="宋体" panose="02010600030101010101" pitchFamily="2" charset="-122"/>
              <a:ea typeface="宋体" panose="02010600030101010101" pitchFamily="2" charset="-122"/>
            </a:endParaRPr>
          </a:p>
          <a:p>
            <a:pPr lvl="2"/>
            <a:r>
              <a:rPr lang="zh-CN" altLang="en-US" sz="2400" dirty="0" smtClean="0">
                <a:latin typeface="宋体" panose="02010600030101010101" pitchFamily="2" charset="-122"/>
                <a:ea typeface="宋体" panose="02010600030101010101" pitchFamily="2" charset="-122"/>
              </a:rPr>
              <a:t>总线事务：总线上一对设备之间的一次信息交换</a:t>
            </a:r>
            <a:endParaRPr lang="en-US" altLang="zh-CN" sz="2400" dirty="0" smtClean="0">
              <a:latin typeface="宋体" panose="02010600030101010101" pitchFamily="2" charset="-122"/>
              <a:ea typeface="宋体" panose="02010600030101010101" pitchFamily="2" charset="-122"/>
            </a:endParaRPr>
          </a:p>
          <a:p>
            <a:pPr lvl="2"/>
            <a:r>
              <a:rPr lang="zh-CN" altLang="en-US" sz="2400" dirty="0" smtClean="0">
                <a:latin typeface="宋体" panose="02010600030101010101" pitchFamily="2" charset="-122"/>
                <a:ea typeface="宋体" panose="02010600030101010101" pitchFamily="2" charset="-122"/>
              </a:rPr>
              <a:t>主设备（请求代理）、从设备（响应代理）</a:t>
            </a:r>
            <a:endParaRPr lang="en-US" altLang="zh-CN" sz="2400" dirty="0" smtClean="0">
              <a:latin typeface="宋体" panose="02010600030101010101" pitchFamily="2" charset="-122"/>
              <a:ea typeface="宋体" panose="02010600030101010101" pitchFamily="2" charset="-122"/>
            </a:endParaRPr>
          </a:p>
          <a:p>
            <a:pPr lvl="2">
              <a:lnSpc>
                <a:spcPct val="150000"/>
              </a:lnSpc>
              <a:spcBef>
                <a:spcPts val="0"/>
              </a:spcBef>
            </a:pPr>
            <a:r>
              <a:rPr lang="zh-CN" altLang="en-US" sz="2400" dirty="0" smtClean="0">
                <a:latin typeface="宋体" panose="02010600030101010101" pitchFamily="2" charset="-122"/>
                <a:ea typeface="宋体" panose="02010600030101010101" pitchFamily="2" charset="-122"/>
              </a:rPr>
              <a:t>事务类型：存储器读（写）、</a:t>
            </a:r>
            <a:r>
              <a:rPr lang="en-US" altLang="zh-CN" sz="2400" dirty="0" smtClean="0">
                <a:latin typeface="宋体" panose="02010600030101010101" pitchFamily="2" charset="-122"/>
                <a:ea typeface="宋体" panose="02010600030101010101" pitchFamily="2" charset="-122"/>
              </a:rPr>
              <a:t>I/O</a:t>
            </a:r>
            <a:r>
              <a:rPr lang="zh-CN" altLang="en-US" sz="2400" dirty="0" smtClean="0">
                <a:latin typeface="宋体" panose="02010600030101010101" pitchFamily="2" charset="-122"/>
                <a:ea typeface="宋体" panose="02010600030101010101" pitchFamily="2" charset="-122"/>
              </a:rPr>
              <a:t>读（写）、中断响应等等</a:t>
            </a:r>
            <a:endParaRPr lang="en-US" altLang="zh-CN" sz="2400"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总线宽度</a:t>
            </a:r>
            <a:endParaRPr lang="en-US" altLang="zh-CN" sz="2400" dirty="0" smtClean="0">
              <a:latin typeface="宋体" panose="02010600030101010101" pitchFamily="2" charset="-122"/>
              <a:ea typeface="宋体" panose="02010600030101010101" pitchFamily="2" charset="-122"/>
            </a:endParaRPr>
          </a:p>
          <a:p>
            <a:pPr lvl="2"/>
            <a:r>
              <a:rPr lang="zh-CN" altLang="en-US" sz="2400" dirty="0" smtClean="0">
                <a:latin typeface="宋体" panose="02010600030101010101" pitchFamily="2" charset="-122"/>
                <a:ea typeface="宋体" panose="02010600030101010101" pitchFamily="2" charset="-122"/>
              </a:rPr>
              <a:t>数据总线宽度，地址总线宽度</a:t>
            </a:r>
            <a:endParaRPr lang="en-US" altLang="zh-CN" sz="2400" dirty="0" smtClean="0">
              <a:latin typeface="宋体" panose="02010600030101010101" pitchFamily="2" charset="-122"/>
              <a:ea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rPr>
              <a:t>总线仲裁方式：多个设备同时申请总线时的问题</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611188" y="404813"/>
            <a:ext cx="5257800" cy="372603"/>
          </a:xfrm>
        </p:spPr>
        <p:txBody>
          <a:bodyPr/>
          <a:lstStyle/>
          <a:p>
            <a:r>
              <a:rPr lang="en-US" altLang="zh-CN" dirty="0"/>
              <a:t>1.3 </a:t>
            </a:r>
            <a:r>
              <a:rPr lang="zh-CN" altLang="en-US" dirty="0"/>
              <a:t>总线的仲</a:t>
            </a:r>
            <a:r>
              <a:rPr lang="zh-CN" altLang="en-US" dirty="0" smtClean="0"/>
              <a:t>裁方</a:t>
            </a:r>
            <a:r>
              <a:rPr lang="zh-CN" altLang="en-US" dirty="0"/>
              <a:t>式</a:t>
            </a:r>
            <a:endParaRPr lang="zh-CN" altLang="en-US" dirty="0"/>
          </a:p>
        </p:txBody>
      </p:sp>
      <p:sp>
        <p:nvSpPr>
          <p:cNvPr id="466947" name="Rectangle 3"/>
          <p:cNvSpPr>
            <a:spLocks noGrp="1" noChangeArrowheads="1"/>
          </p:cNvSpPr>
          <p:nvPr>
            <p:ph type="body" sz="half" idx="1"/>
          </p:nvPr>
        </p:nvSpPr>
        <p:spPr>
          <a:xfrm>
            <a:off x="683568" y="980728"/>
            <a:ext cx="7632848" cy="5221942"/>
          </a:xfrm>
        </p:spPr>
        <p:txBody>
          <a:bodyPr/>
          <a:lstStyle/>
          <a:p>
            <a:pPr>
              <a:lnSpc>
                <a:spcPct val="150000"/>
              </a:lnSpc>
              <a:spcBef>
                <a:spcPts val="0"/>
              </a:spcBef>
            </a:pPr>
            <a:r>
              <a:rPr lang="zh-CN" altLang="en-US" sz="3200" dirty="0">
                <a:latin typeface="宋体" panose="02010600030101010101" pitchFamily="2" charset="-122"/>
                <a:ea typeface="宋体" panose="02010600030101010101" pitchFamily="2" charset="-122"/>
              </a:rPr>
              <a:t>总线仲</a:t>
            </a:r>
            <a:r>
              <a:rPr lang="zh-CN" altLang="en-US" sz="3200" dirty="0" smtClean="0">
                <a:latin typeface="宋体" panose="02010600030101010101" pitchFamily="2" charset="-122"/>
                <a:ea typeface="宋体" panose="02010600030101010101" pitchFamily="2" charset="-122"/>
              </a:rPr>
              <a:t>裁方</a:t>
            </a:r>
            <a:r>
              <a:rPr lang="zh-CN" altLang="en-US" sz="3200" dirty="0">
                <a:latin typeface="宋体" panose="02010600030101010101" pitchFamily="2" charset="-122"/>
                <a:ea typeface="宋体" panose="02010600030101010101" pitchFamily="2" charset="-122"/>
              </a:rPr>
              <a:t>式</a:t>
            </a:r>
            <a:endParaRPr lang="zh-CN" altLang="en-US" sz="3200" dirty="0">
              <a:latin typeface="宋体" panose="02010600030101010101" pitchFamily="2" charset="-122"/>
              <a:ea typeface="宋体" panose="02010600030101010101" pitchFamily="2" charset="-122"/>
            </a:endParaRPr>
          </a:p>
          <a:p>
            <a:pPr lvl="1">
              <a:lnSpc>
                <a:spcPct val="150000"/>
              </a:lnSpc>
              <a:spcBef>
                <a:spcPts val="0"/>
              </a:spcBef>
            </a:pPr>
            <a:r>
              <a:rPr lang="zh-CN" altLang="en-US" sz="2400" dirty="0" smtClean="0">
                <a:latin typeface="宋体" panose="02010600030101010101" pitchFamily="2" charset="-122"/>
                <a:ea typeface="宋体" panose="02010600030101010101" pitchFamily="2" charset="-122"/>
              </a:rPr>
              <a:t>集</a:t>
            </a:r>
            <a:r>
              <a:rPr lang="zh-CN" altLang="en-US" sz="2400" dirty="0">
                <a:latin typeface="宋体" panose="02010600030101010101" pitchFamily="2" charset="-122"/>
                <a:ea typeface="宋体" panose="02010600030101010101" pitchFamily="2" charset="-122"/>
              </a:rPr>
              <a:t>中</a:t>
            </a:r>
            <a:r>
              <a:rPr lang="zh-CN" altLang="en-US" sz="2400" dirty="0" smtClean="0">
                <a:latin typeface="宋体" panose="02010600030101010101" pitchFamily="2" charset="-122"/>
                <a:ea typeface="宋体" panose="02010600030101010101" pitchFamily="2" charset="-122"/>
              </a:rPr>
              <a:t>式仲裁方</a:t>
            </a:r>
            <a:r>
              <a:rPr lang="zh-CN" altLang="en-US" sz="2400" dirty="0">
                <a:latin typeface="宋体" panose="02010600030101010101" pitchFamily="2" charset="-122"/>
                <a:ea typeface="宋体" panose="02010600030101010101" pitchFamily="2" charset="-122"/>
              </a:rPr>
              <a:t>式</a:t>
            </a:r>
            <a:endParaRPr lang="zh-CN" altLang="en-US" sz="2400" dirty="0">
              <a:latin typeface="宋体" panose="02010600030101010101" pitchFamily="2" charset="-122"/>
              <a:ea typeface="宋体" panose="02010600030101010101" pitchFamily="2" charset="-122"/>
            </a:endParaRPr>
          </a:p>
          <a:p>
            <a:pPr lvl="2">
              <a:lnSpc>
                <a:spcPct val="150000"/>
              </a:lnSpc>
              <a:spcBef>
                <a:spcPts val="0"/>
              </a:spcBef>
            </a:pPr>
            <a:r>
              <a:rPr lang="zh-CN" altLang="en-US" sz="2400" dirty="0">
                <a:latin typeface="宋体" panose="02010600030101010101" pitchFamily="2" charset="-122"/>
                <a:ea typeface="宋体" panose="02010600030101010101" pitchFamily="2" charset="-122"/>
              </a:rPr>
              <a:t>链式查</a:t>
            </a:r>
            <a:r>
              <a:rPr lang="zh-CN" altLang="en-US" sz="2400" dirty="0" smtClean="0">
                <a:latin typeface="宋体" panose="02010600030101010101" pitchFamily="2" charset="-122"/>
                <a:ea typeface="宋体" panose="02010600030101010101" pitchFamily="2" charset="-122"/>
              </a:rPr>
              <a:t>询方</a:t>
            </a:r>
            <a:r>
              <a:rPr lang="zh-CN" altLang="en-US" sz="2400" dirty="0">
                <a:latin typeface="宋体" panose="02010600030101010101" pitchFamily="2" charset="-122"/>
                <a:ea typeface="宋体" panose="02010600030101010101" pitchFamily="2" charset="-122"/>
              </a:rPr>
              <a:t>式</a:t>
            </a:r>
            <a:endParaRPr lang="zh-CN" altLang="en-US" sz="2400" dirty="0">
              <a:latin typeface="宋体" panose="02010600030101010101" pitchFamily="2" charset="-122"/>
              <a:ea typeface="宋体" panose="02010600030101010101" pitchFamily="2" charset="-122"/>
            </a:endParaRPr>
          </a:p>
          <a:p>
            <a:pPr lvl="2">
              <a:lnSpc>
                <a:spcPct val="150000"/>
              </a:lnSpc>
              <a:spcBef>
                <a:spcPts val="0"/>
              </a:spcBef>
            </a:pPr>
            <a:r>
              <a:rPr lang="zh-CN" altLang="en-US" sz="2400" dirty="0">
                <a:latin typeface="宋体" panose="02010600030101010101" pitchFamily="2" charset="-122"/>
                <a:ea typeface="宋体" panose="02010600030101010101" pitchFamily="2" charset="-122"/>
              </a:rPr>
              <a:t>计数器定时查询方式</a:t>
            </a:r>
            <a:endParaRPr lang="zh-CN" altLang="en-US" sz="2400" dirty="0">
              <a:latin typeface="宋体" panose="02010600030101010101" pitchFamily="2" charset="-122"/>
              <a:ea typeface="宋体" panose="02010600030101010101" pitchFamily="2" charset="-122"/>
            </a:endParaRPr>
          </a:p>
          <a:p>
            <a:pPr lvl="2">
              <a:lnSpc>
                <a:spcPct val="150000"/>
              </a:lnSpc>
              <a:spcBef>
                <a:spcPts val="0"/>
              </a:spcBef>
            </a:pPr>
            <a:r>
              <a:rPr lang="zh-CN" altLang="en-US" sz="2400" dirty="0">
                <a:latin typeface="宋体" panose="02010600030101010101" pitchFamily="2" charset="-122"/>
                <a:ea typeface="宋体" panose="02010600030101010101" pitchFamily="2" charset="-122"/>
              </a:rPr>
              <a:t>独立请求方</a:t>
            </a:r>
            <a:r>
              <a:rPr lang="zh-CN" altLang="en-US" sz="2400" dirty="0" smtClean="0">
                <a:latin typeface="宋体" panose="02010600030101010101" pitchFamily="2" charset="-122"/>
                <a:ea typeface="宋体" panose="02010600030101010101" pitchFamily="2" charset="-122"/>
              </a:rPr>
              <a:t>式</a:t>
            </a:r>
            <a:endParaRPr lang="en-US" altLang="zh-CN" sz="2400" dirty="0" smtClean="0">
              <a:latin typeface="宋体" panose="02010600030101010101" pitchFamily="2" charset="-122"/>
              <a:ea typeface="宋体" panose="02010600030101010101" pitchFamily="2" charset="-122"/>
            </a:endParaRPr>
          </a:p>
          <a:p>
            <a:pPr lvl="1">
              <a:lnSpc>
                <a:spcPct val="150000"/>
              </a:lnSpc>
              <a:spcBef>
                <a:spcPts val="0"/>
              </a:spcBef>
            </a:pPr>
            <a:r>
              <a:rPr lang="zh-CN" altLang="en-US" sz="2400" dirty="0" smtClean="0">
                <a:latin typeface="宋体" panose="02010600030101010101" pitchFamily="2" charset="-122"/>
                <a:ea typeface="宋体" panose="02010600030101010101" pitchFamily="2" charset="-122"/>
              </a:rPr>
              <a:t>分布式仲裁方式</a:t>
            </a:r>
            <a:endParaRPr lang="en-US" altLang="zh-CN" sz="2400" dirty="0" smtClean="0">
              <a:latin typeface="宋体" panose="02010600030101010101" pitchFamily="2" charset="-122"/>
              <a:ea typeface="宋体" panose="02010600030101010101" pitchFamily="2" charset="-122"/>
            </a:endParaRPr>
          </a:p>
          <a:p>
            <a:pPr lvl="2">
              <a:lnSpc>
                <a:spcPct val="150000"/>
              </a:lnSpc>
              <a:spcBef>
                <a:spcPts val="0"/>
              </a:spcBef>
            </a:pPr>
            <a:r>
              <a:rPr lang="zh-CN" altLang="en-US" sz="2400" dirty="0" smtClean="0">
                <a:latin typeface="宋体" panose="02010600030101010101" pitchFamily="2" charset="-122"/>
                <a:ea typeface="宋体" panose="02010600030101010101" pitchFamily="2" charset="-122"/>
              </a:rPr>
              <a:t>自举分布式仲裁</a:t>
            </a:r>
            <a:endParaRPr lang="en-US" altLang="zh-CN" sz="2400" dirty="0" smtClean="0">
              <a:latin typeface="宋体" panose="02010600030101010101" pitchFamily="2" charset="-122"/>
              <a:ea typeface="宋体" panose="02010600030101010101" pitchFamily="2" charset="-122"/>
            </a:endParaRPr>
          </a:p>
          <a:p>
            <a:pPr lvl="2">
              <a:lnSpc>
                <a:spcPct val="150000"/>
              </a:lnSpc>
              <a:spcBef>
                <a:spcPts val="0"/>
              </a:spcBef>
            </a:pPr>
            <a:r>
              <a:rPr lang="zh-CN" altLang="en-US" sz="2400" dirty="0" smtClean="0">
                <a:latin typeface="宋体" panose="02010600030101010101" pitchFamily="2" charset="-122"/>
                <a:ea typeface="宋体" panose="02010600030101010101" pitchFamily="2" charset="-122"/>
              </a:rPr>
              <a:t>冲突检测分布式仲裁</a:t>
            </a:r>
            <a:endParaRPr lang="en-US" altLang="zh-CN" sz="2400" dirty="0" smtClean="0">
              <a:latin typeface="宋体" panose="02010600030101010101" pitchFamily="2" charset="-122"/>
              <a:ea typeface="宋体" panose="02010600030101010101" pitchFamily="2" charset="-122"/>
            </a:endParaRPr>
          </a:p>
          <a:p>
            <a:pPr lvl="2">
              <a:lnSpc>
                <a:spcPct val="150000"/>
              </a:lnSpc>
              <a:spcBef>
                <a:spcPts val="0"/>
              </a:spcBef>
            </a:pPr>
            <a:r>
              <a:rPr lang="zh-CN" altLang="en-US" sz="2400" dirty="0" smtClean="0">
                <a:latin typeface="宋体" panose="02010600030101010101" pitchFamily="2" charset="-122"/>
                <a:ea typeface="宋体" panose="02010600030101010101" pitchFamily="2" charset="-122"/>
              </a:rPr>
              <a:t>并行竞争分布式仲裁</a:t>
            </a:r>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11188" y="404813"/>
            <a:ext cx="5257800" cy="422275"/>
          </a:xfrm>
        </p:spPr>
        <p:txBody>
          <a:bodyPr/>
          <a:lstStyle/>
          <a:p>
            <a:r>
              <a:rPr lang="en-US" altLang="zh-CN" sz="2800" dirty="0"/>
              <a:t>1.3 </a:t>
            </a:r>
            <a:r>
              <a:rPr lang="zh-CN" altLang="en-US" sz="2800" dirty="0"/>
              <a:t>总线的仲</a:t>
            </a:r>
            <a:r>
              <a:rPr lang="zh-CN" altLang="en-US" sz="2800" dirty="0" smtClean="0"/>
              <a:t>裁方</a:t>
            </a:r>
            <a:r>
              <a:rPr lang="zh-CN" altLang="en-US" sz="2800" dirty="0"/>
              <a:t>式</a:t>
            </a:r>
            <a:endParaRPr lang="zh-CN" altLang="en-US" sz="2800" dirty="0"/>
          </a:p>
        </p:txBody>
      </p:sp>
      <p:graphicFrame>
        <p:nvGraphicFramePr>
          <p:cNvPr id="477192" name="Object 8"/>
          <p:cNvGraphicFramePr>
            <a:graphicFrameLocks noGrp="1" noChangeAspect="1"/>
          </p:cNvGraphicFramePr>
          <p:nvPr>
            <p:ph sz="half" idx="2"/>
          </p:nvPr>
        </p:nvGraphicFramePr>
        <p:xfrm>
          <a:off x="323528" y="3645024"/>
          <a:ext cx="8569325" cy="2408237"/>
        </p:xfrm>
        <a:graphic>
          <a:graphicData uri="http://schemas.openxmlformats.org/presentationml/2006/ole">
            <mc:AlternateContent xmlns:mc="http://schemas.openxmlformats.org/markup-compatibility/2006">
              <mc:Choice xmlns:v="urn:schemas-microsoft-com:vml" Requires="v">
                <p:oleObj spid="_x0000_s477249" name="Visio" r:id="rId1" imgW="5949315" imgH="1682115" progId="Visio.Drawing.11">
                  <p:embed/>
                </p:oleObj>
              </mc:Choice>
              <mc:Fallback>
                <p:oleObj name="Visio" r:id="rId1" imgW="5949315" imgH="1682115" progId="Visio.Drawing.11">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645024"/>
                        <a:ext cx="8569325" cy="240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7193" name="Rectangle 9"/>
          <p:cNvSpPr>
            <a:spLocks noGrp="1" noChangeArrowheads="1"/>
          </p:cNvSpPr>
          <p:nvPr>
            <p:ph type="body" sz="half" idx="1"/>
          </p:nvPr>
        </p:nvSpPr>
        <p:spPr>
          <a:xfrm>
            <a:off x="468313" y="908050"/>
            <a:ext cx="8280400" cy="2708918"/>
          </a:xfrm>
          <a:noFill/>
        </p:spPr>
        <p:txBody>
          <a:bodyPr tIns="61200" bIns="61200"/>
          <a:lstStyle/>
          <a:p>
            <a:pPr>
              <a:lnSpc>
                <a:spcPct val="100000"/>
              </a:lnSpc>
              <a:spcBef>
                <a:spcPts val="1200"/>
              </a:spcBef>
            </a:pPr>
            <a:r>
              <a:rPr lang="zh-CN" altLang="en-US" sz="2800" dirty="0">
                <a:ea typeface="宋体" panose="02010600030101010101" pitchFamily="2" charset="-122"/>
              </a:rPr>
              <a:t>链式查询方式</a:t>
            </a:r>
            <a:endParaRPr lang="zh-CN" altLang="en-US" sz="2800" dirty="0">
              <a:ea typeface="宋体" panose="02010600030101010101" pitchFamily="2" charset="-122"/>
            </a:endParaRPr>
          </a:p>
          <a:p>
            <a:pPr lvl="1">
              <a:lnSpc>
                <a:spcPct val="100000"/>
              </a:lnSpc>
              <a:spcBef>
                <a:spcPts val="1200"/>
              </a:spcBef>
            </a:pPr>
            <a:r>
              <a:rPr lang="en-US" altLang="zh-CN" sz="2000" dirty="0" err="1">
                <a:ea typeface="宋体" panose="02010600030101010101" pitchFamily="2" charset="-122"/>
              </a:rPr>
              <a:t>总线控制器（仲裁器）收到总线申请BR，BG</a:t>
            </a:r>
            <a:r>
              <a:rPr lang="zh-CN" altLang="en-US" sz="2000" dirty="0">
                <a:ea typeface="宋体" panose="02010600030101010101" pitchFamily="2" charset="-122"/>
              </a:rPr>
              <a:t>（总线同意信号）逐个往下传；</a:t>
            </a:r>
            <a:endParaRPr lang="zh-CN" altLang="en-US" sz="2000" dirty="0">
              <a:ea typeface="宋体" panose="02010600030101010101" pitchFamily="2" charset="-122"/>
            </a:endParaRPr>
          </a:p>
          <a:p>
            <a:pPr lvl="1">
              <a:lnSpc>
                <a:spcPct val="100000"/>
              </a:lnSpc>
              <a:spcBef>
                <a:spcPts val="1200"/>
              </a:spcBef>
            </a:pPr>
            <a:r>
              <a:rPr lang="zh-CN" altLang="en-US" sz="2000" dirty="0">
                <a:ea typeface="宋体" panose="02010600030101010101" pitchFamily="2" charset="-122"/>
              </a:rPr>
              <a:t>遇到某接口有总线申请（</a:t>
            </a:r>
            <a:r>
              <a:rPr lang="en-US" altLang="zh-CN" sz="2000" dirty="0">
                <a:ea typeface="宋体" panose="02010600030101010101" pitchFamily="2" charset="-122"/>
              </a:rPr>
              <a:t>BR</a:t>
            </a:r>
            <a:r>
              <a:rPr lang="zh-CN" altLang="en-US" sz="2000" dirty="0">
                <a:ea typeface="宋体" panose="02010600030101010101" pitchFamily="2" charset="-122"/>
              </a:rPr>
              <a:t>：总线申请信号），</a:t>
            </a:r>
            <a:r>
              <a:rPr lang="en-US" altLang="zh-CN" sz="2000" dirty="0">
                <a:ea typeface="宋体" panose="02010600030101010101" pitchFamily="2" charset="-122"/>
              </a:rPr>
              <a:t>BG</a:t>
            </a:r>
            <a:r>
              <a:rPr lang="zh-CN" altLang="en-US" sz="2000" dirty="0">
                <a:ea typeface="宋体" panose="02010600030101010101" pitchFamily="2" charset="-122"/>
              </a:rPr>
              <a:t>停止往下传；</a:t>
            </a:r>
            <a:endParaRPr lang="zh-CN" altLang="en-US" sz="2000" dirty="0">
              <a:ea typeface="宋体" panose="02010600030101010101" pitchFamily="2" charset="-122"/>
            </a:endParaRPr>
          </a:p>
          <a:p>
            <a:pPr lvl="1">
              <a:lnSpc>
                <a:spcPct val="100000"/>
              </a:lnSpc>
              <a:spcBef>
                <a:spcPts val="1200"/>
              </a:spcBef>
            </a:pPr>
            <a:r>
              <a:rPr lang="zh-CN" altLang="en-US" sz="2000" dirty="0">
                <a:ea typeface="宋体" panose="02010600030101010101" pitchFamily="2" charset="-122"/>
              </a:rPr>
              <a:t>该接口获得总线使用权，并建立总线忙信号</a:t>
            </a:r>
            <a:r>
              <a:rPr lang="en-US" altLang="zh-CN" sz="2000" dirty="0">
                <a:ea typeface="宋体" panose="02010600030101010101" pitchFamily="2" charset="-122"/>
              </a:rPr>
              <a:t>BS</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a:lnSpc>
                <a:spcPct val="100000"/>
              </a:lnSpc>
              <a:spcBef>
                <a:spcPts val="1200"/>
              </a:spcBef>
            </a:pPr>
            <a:r>
              <a:rPr lang="zh-CN" altLang="en-US" sz="2000" dirty="0" smtClean="0">
                <a:ea typeface="宋体" panose="02010600030101010101" pitchFamily="2" charset="-122"/>
              </a:rPr>
              <a:t>优先级问题？</a:t>
            </a:r>
            <a:endParaRPr lang="zh-CN" altLang="en-US" sz="2000" dirty="0">
              <a:ea typeface="宋体" panose="02010600030101010101" pitchFamily="2" charset="-122"/>
            </a:endParaRPr>
          </a:p>
        </p:txBody>
      </p:sp>
      <p:sp>
        <p:nvSpPr>
          <p:cNvPr id="2" name="文本框 1"/>
          <p:cNvSpPr txBox="1"/>
          <p:nvPr/>
        </p:nvSpPr>
        <p:spPr>
          <a:xfrm>
            <a:off x="1583854" y="6197242"/>
            <a:ext cx="6048672" cy="400110"/>
          </a:xfrm>
          <a:prstGeom prst="rect">
            <a:avLst/>
          </a:prstGeom>
          <a:noFill/>
        </p:spPr>
        <p:txBody>
          <a:bodyPr wrap="square" rtlCol="0">
            <a:spAutoFit/>
          </a:bodyPr>
          <a:lstStyle/>
          <a:p>
            <a:r>
              <a:rPr lang="zh-CN" altLang="en-US" dirty="0" smtClean="0"/>
              <a:t>硬件简单，易于扩展，但对故障敏感，优先级不灵活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611188" y="404813"/>
            <a:ext cx="5257800" cy="422275"/>
          </a:xfrm>
        </p:spPr>
        <p:txBody>
          <a:bodyPr/>
          <a:lstStyle/>
          <a:p>
            <a:r>
              <a:rPr lang="en-US" altLang="zh-CN" sz="2800" dirty="0"/>
              <a:t>1.3 </a:t>
            </a:r>
            <a:r>
              <a:rPr lang="zh-CN" altLang="en-US" sz="2800" dirty="0"/>
              <a:t>总线的仲</a:t>
            </a:r>
            <a:r>
              <a:rPr lang="zh-CN" altLang="en-US" sz="2800" dirty="0" smtClean="0"/>
              <a:t>裁方</a:t>
            </a:r>
            <a:r>
              <a:rPr lang="zh-CN" altLang="en-US" sz="2800" dirty="0"/>
              <a:t>式</a:t>
            </a:r>
            <a:endParaRPr lang="zh-CN" altLang="en-US" sz="2800" dirty="0"/>
          </a:p>
        </p:txBody>
      </p:sp>
      <p:graphicFrame>
        <p:nvGraphicFramePr>
          <p:cNvPr id="479237" name="Object 5"/>
          <p:cNvGraphicFramePr>
            <a:graphicFrameLocks noGrp="1" noChangeAspect="1"/>
          </p:cNvGraphicFramePr>
          <p:nvPr>
            <p:ph sz="half" idx="2"/>
          </p:nvPr>
        </p:nvGraphicFramePr>
        <p:xfrm>
          <a:off x="611560" y="3971379"/>
          <a:ext cx="8064500" cy="2193925"/>
        </p:xfrm>
        <a:graphic>
          <a:graphicData uri="http://schemas.openxmlformats.org/presentationml/2006/ole">
            <mc:AlternateContent xmlns:mc="http://schemas.openxmlformats.org/markup-compatibility/2006">
              <mc:Choice xmlns:v="urn:schemas-microsoft-com:vml" Requires="v">
                <p:oleObj spid="_x0000_s479295" name="Visio" r:id="rId1" imgW="8242300" imgH="2247900" progId="Visio.Drawing.11">
                  <p:embed/>
                </p:oleObj>
              </mc:Choice>
              <mc:Fallback>
                <p:oleObj name="Visio" r:id="rId1" imgW="8242300" imgH="2247900" progId="Visio.Drawing.11">
                  <p:embed/>
                  <p:pic>
                    <p:nvPicPr>
                      <p:cNvPr id="0" name="Picture 5"/>
                      <p:cNvPicPr>
                        <a:picLocks noChangeAspect="1" noChangeArrowheads="1"/>
                      </p:cNvPicPr>
                      <p:nvPr/>
                    </p:nvPicPr>
                    <p:blipFill>
                      <a:blip r:embed="rId2"/>
                      <a:srcRect/>
                      <a:stretch>
                        <a:fillRect/>
                      </a:stretch>
                    </p:blipFill>
                    <p:spPr bwMode="auto">
                      <a:xfrm>
                        <a:off x="611560" y="3971379"/>
                        <a:ext cx="8064500" cy="219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238" name="Rectangle 6"/>
          <p:cNvSpPr>
            <a:spLocks noGrp="1" noChangeArrowheads="1"/>
          </p:cNvSpPr>
          <p:nvPr>
            <p:ph type="body" sz="half" idx="1"/>
          </p:nvPr>
        </p:nvSpPr>
        <p:spPr>
          <a:xfrm>
            <a:off x="467544" y="836712"/>
            <a:ext cx="8280400" cy="2905895"/>
          </a:xfrm>
          <a:noFill/>
        </p:spPr>
        <p:txBody>
          <a:bodyPr tIns="61200" bIns="61200"/>
          <a:lstStyle/>
          <a:p>
            <a:pPr>
              <a:lnSpc>
                <a:spcPct val="100000"/>
              </a:lnSpc>
            </a:pPr>
            <a:r>
              <a:rPr lang="zh-CN" altLang="en-US" sz="3200" dirty="0">
                <a:ea typeface="宋体" panose="02010600030101010101" pitchFamily="2" charset="-122"/>
              </a:rPr>
              <a:t>计数器定时查询方式</a:t>
            </a:r>
            <a:endParaRPr lang="zh-CN" altLang="en-US" sz="3200" dirty="0">
              <a:ea typeface="宋体" panose="02010600030101010101" pitchFamily="2" charset="-122"/>
            </a:endParaRPr>
          </a:p>
          <a:p>
            <a:pPr lvl="1">
              <a:lnSpc>
                <a:spcPct val="100000"/>
              </a:lnSpc>
            </a:pPr>
            <a:r>
              <a:rPr lang="zh-CN" altLang="en-US" sz="2400" dirty="0">
                <a:ea typeface="宋体" panose="02010600030101010101" pitchFamily="2" charset="-122"/>
              </a:rPr>
              <a:t>总线控制器（仲裁器）收到总线申请</a:t>
            </a:r>
            <a:r>
              <a:rPr lang="en-US" altLang="zh-CN" sz="2400" dirty="0">
                <a:ea typeface="宋体" panose="02010600030101010101" pitchFamily="2" charset="-122"/>
              </a:rPr>
              <a:t>BR</a:t>
            </a:r>
            <a:r>
              <a:rPr lang="zh-CN" altLang="en-US" sz="2400" dirty="0">
                <a:ea typeface="宋体" panose="02010600030101010101" pitchFamily="2" charset="-122"/>
              </a:rPr>
              <a:t>，</a:t>
            </a:r>
            <a:r>
              <a:rPr lang="zh-CN" altLang="en-US" sz="2400" dirty="0" smtClean="0">
                <a:ea typeface="宋体" panose="02010600030101010101" pitchFamily="2" charset="-122"/>
              </a:rPr>
              <a:t>仲裁器上的计数器</a:t>
            </a:r>
            <a:r>
              <a:rPr lang="zh-CN" altLang="en-US" sz="2400" dirty="0">
                <a:ea typeface="宋体" panose="02010600030101010101" pitchFamily="2" charset="-122"/>
              </a:rPr>
              <a:t>开始计数；</a:t>
            </a:r>
            <a:endParaRPr lang="zh-CN" altLang="en-US" sz="2400" dirty="0">
              <a:ea typeface="宋体" panose="02010600030101010101" pitchFamily="2" charset="-122"/>
            </a:endParaRPr>
          </a:p>
          <a:p>
            <a:pPr lvl="1">
              <a:lnSpc>
                <a:spcPct val="100000"/>
              </a:lnSpc>
            </a:pPr>
            <a:r>
              <a:rPr lang="zh-CN" altLang="en-US" sz="2400" dirty="0">
                <a:ea typeface="宋体" panose="02010600030101010101" pitchFamily="2" charset="-122"/>
              </a:rPr>
              <a:t>当某个有总线申请的设备地址与计数器一致，便获得总线使用权，并建立总线忙信号</a:t>
            </a:r>
            <a:r>
              <a:rPr lang="en-US" altLang="zh-CN" sz="2400" dirty="0">
                <a:ea typeface="宋体" panose="02010600030101010101" pitchFamily="2" charset="-122"/>
              </a:rPr>
              <a:t>BS</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lvl="1">
              <a:lnSpc>
                <a:spcPct val="100000"/>
              </a:lnSpc>
            </a:pPr>
            <a:r>
              <a:rPr lang="zh-CN" altLang="en-US" sz="2400" dirty="0" smtClean="0">
                <a:ea typeface="宋体" panose="02010600030101010101" pitchFamily="2" charset="-122"/>
              </a:rPr>
              <a:t>优先级问题？</a:t>
            </a:r>
            <a:endParaRPr lang="zh-CN" altLang="en-US" sz="2400" dirty="0">
              <a:ea typeface="宋体" panose="02010600030101010101" pitchFamily="2" charset="-122"/>
            </a:endParaRPr>
          </a:p>
        </p:txBody>
      </p:sp>
      <p:sp>
        <p:nvSpPr>
          <p:cNvPr id="6" name="文本框 5"/>
          <p:cNvSpPr txBox="1"/>
          <p:nvPr/>
        </p:nvSpPr>
        <p:spPr>
          <a:xfrm>
            <a:off x="1763688" y="6165304"/>
            <a:ext cx="6120680" cy="400110"/>
          </a:xfrm>
          <a:prstGeom prst="rect">
            <a:avLst/>
          </a:prstGeom>
          <a:noFill/>
        </p:spPr>
        <p:txBody>
          <a:bodyPr wrap="square" rtlCol="0">
            <a:spAutoFit/>
          </a:bodyPr>
          <a:lstStyle/>
          <a:p>
            <a:r>
              <a:rPr lang="zh-CN" altLang="en-US" dirty="0" smtClean="0"/>
              <a:t>硬件较复杂，但对故障不敏感，优先级定义灵活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611188" y="404813"/>
            <a:ext cx="5257800" cy="422275"/>
          </a:xfrm>
        </p:spPr>
        <p:txBody>
          <a:bodyPr/>
          <a:lstStyle/>
          <a:p>
            <a:r>
              <a:rPr lang="en-US" altLang="zh-CN" sz="2800" dirty="0"/>
              <a:t>1.3 </a:t>
            </a:r>
            <a:r>
              <a:rPr lang="zh-CN" altLang="en-US" sz="2800" dirty="0"/>
              <a:t>总线的仲</a:t>
            </a:r>
            <a:r>
              <a:rPr lang="zh-CN" altLang="en-US" sz="2800" dirty="0" smtClean="0"/>
              <a:t>裁方</a:t>
            </a:r>
            <a:r>
              <a:rPr lang="zh-CN" altLang="en-US" sz="2800" dirty="0"/>
              <a:t>式</a:t>
            </a:r>
            <a:endParaRPr lang="zh-CN" altLang="en-US" sz="2800" dirty="0"/>
          </a:p>
        </p:txBody>
      </p:sp>
      <p:sp>
        <p:nvSpPr>
          <p:cNvPr id="478213" name="Rectangle 5"/>
          <p:cNvSpPr>
            <a:spLocks noGrp="1" noChangeArrowheads="1"/>
          </p:cNvSpPr>
          <p:nvPr>
            <p:ph type="body" sz="half" idx="1"/>
          </p:nvPr>
        </p:nvSpPr>
        <p:spPr>
          <a:xfrm>
            <a:off x="468313" y="981075"/>
            <a:ext cx="8280400" cy="1206500"/>
          </a:xfrm>
          <a:noFill/>
        </p:spPr>
        <p:txBody>
          <a:bodyPr tIns="61200" bIns="61200"/>
          <a:lstStyle/>
          <a:p>
            <a:r>
              <a:rPr lang="zh-CN" altLang="en-US" sz="2800">
                <a:ea typeface="宋体" panose="02010600030101010101" pitchFamily="2" charset="-122"/>
              </a:rPr>
              <a:t>独立请求方式</a:t>
            </a:r>
            <a:endParaRPr lang="zh-CN" altLang="en-US" sz="2800">
              <a:ea typeface="宋体" panose="02010600030101010101" pitchFamily="2" charset="-122"/>
            </a:endParaRPr>
          </a:p>
          <a:p>
            <a:pPr lvl="1"/>
            <a:r>
              <a:rPr lang="zh-CN" altLang="en-US" sz="2000">
                <a:ea typeface="宋体" panose="02010600030101010101" pitchFamily="2" charset="-122"/>
              </a:rPr>
              <a:t>每个设备有独立的请求信号和总线同意信号；</a:t>
            </a:r>
            <a:endParaRPr lang="zh-CN" altLang="en-US" sz="2000">
              <a:ea typeface="宋体" panose="02010600030101010101" pitchFamily="2" charset="-122"/>
            </a:endParaRPr>
          </a:p>
          <a:p>
            <a:pPr lvl="1"/>
            <a:r>
              <a:rPr lang="zh-CN" altLang="en-US" sz="2000">
                <a:ea typeface="宋体" panose="02010600030101010101" pitchFamily="2" charset="-122"/>
              </a:rPr>
              <a:t>总线控制器根据设备的优先级决定将总线的使用权交给哪个设备。</a:t>
            </a:r>
            <a:endParaRPr lang="zh-CN" altLang="en-US" sz="2000">
              <a:ea typeface="宋体" panose="02010600030101010101" pitchFamily="2" charset="-122"/>
            </a:endParaRPr>
          </a:p>
        </p:txBody>
      </p:sp>
      <p:graphicFrame>
        <p:nvGraphicFramePr>
          <p:cNvPr id="478215" name="Object 7"/>
          <p:cNvGraphicFramePr>
            <a:graphicFrameLocks noGrp="1" noChangeAspect="1"/>
          </p:cNvGraphicFramePr>
          <p:nvPr>
            <p:ph sz="half" idx="2"/>
          </p:nvPr>
        </p:nvGraphicFramePr>
        <p:xfrm>
          <a:off x="935832" y="2163214"/>
          <a:ext cx="7345362" cy="3914775"/>
        </p:xfrm>
        <a:graphic>
          <a:graphicData uri="http://schemas.openxmlformats.org/presentationml/2006/ole">
            <mc:AlternateContent xmlns:mc="http://schemas.openxmlformats.org/markup-compatibility/2006">
              <mc:Choice xmlns:v="urn:schemas-microsoft-com:vml" Requires="v">
                <p:oleObj spid="_x0000_s478271" name="Visio" r:id="rId1" imgW="6875145" imgH="3669030" progId="Visio.Drawing.11">
                  <p:embed/>
                </p:oleObj>
              </mc:Choice>
              <mc:Fallback>
                <p:oleObj name="Visio" r:id="rId1" imgW="6875145" imgH="3669030" progId="Visio.Drawing.11">
                  <p:embed/>
                  <p:pic>
                    <p:nvPicPr>
                      <p:cNvPr id="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32" y="2163214"/>
                        <a:ext cx="7345362"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899592" y="6165304"/>
            <a:ext cx="7344816" cy="400110"/>
          </a:xfrm>
          <a:prstGeom prst="rect">
            <a:avLst/>
          </a:prstGeom>
          <a:noFill/>
        </p:spPr>
        <p:txBody>
          <a:bodyPr wrap="square" rtlCol="0">
            <a:spAutoFit/>
          </a:bodyPr>
          <a:lstStyle/>
          <a:p>
            <a:r>
              <a:rPr lang="zh-CN" altLang="en-US" dirty="0" smtClean="0"/>
              <a:t>连线最多成本高，但速度最快，对故障不敏感，优先级定义灵活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611188" y="404813"/>
            <a:ext cx="5257800" cy="422275"/>
          </a:xfrm>
        </p:spPr>
        <p:txBody>
          <a:bodyPr/>
          <a:lstStyle/>
          <a:p>
            <a:r>
              <a:rPr lang="en-US" altLang="zh-CN" sz="2800" dirty="0"/>
              <a:t>1.3 </a:t>
            </a:r>
            <a:r>
              <a:rPr lang="zh-CN" altLang="en-US" sz="2800" dirty="0"/>
              <a:t>总线的仲</a:t>
            </a:r>
            <a:r>
              <a:rPr lang="zh-CN" altLang="en-US" sz="2800" dirty="0" smtClean="0"/>
              <a:t>裁方</a:t>
            </a:r>
            <a:r>
              <a:rPr lang="zh-CN" altLang="en-US" sz="2800" dirty="0"/>
              <a:t>式</a:t>
            </a:r>
            <a:endParaRPr lang="zh-CN" altLang="en-US" sz="2800" dirty="0"/>
          </a:p>
        </p:txBody>
      </p:sp>
      <p:sp>
        <p:nvSpPr>
          <p:cNvPr id="478213" name="Rectangle 5"/>
          <p:cNvSpPr>
            <a:spLocks noGrp="1" noChangeArrowheads="1"/>
          </p:cNvSpPr>
          <p:nvPr>
            <p:ph type="body" sz="half" idx="1"/>
          </p:nvPr>
        </p:nvSpPr>
        <p:spPr>
          <a:xfrm>
            <a:off x="468313" y="981075"/>
            <a:ext cx="8280400" cy="2462697"/>
          </a:xfrm>
          <a:noFill/>
        </p:spPr>
        <p:txBody>
          <a:bodyPr tIns="61200" bIns="61200"/>
          <a:lstStyle/>
          <a:p>
            <a:pPr>
              <a:lnSpc>
                <a:spcPct val="100000"/>
              </a:lnSpc>
            </a:pPr>
            <a:r>
              <a:rPr lang="zh-CN" altLang="en-US" sz="2800" dirty="0" smtClean="0">
                <a:ea typeface="宋体" panose="02010600030101010101" pitchFamily="2" charset="-122"/>
              </a:rPr>
              <a:t>自举分布式仲裁方</a:t>
            </a:r>
            <a:r>
              <a:rPr lang="zh-CN" altLang="en-US" sz="2800" dirty="0">
                <a:ea typeface="宋体" panose="02010600030101010101" pitchFamily="2" charset="-122"/>
              </a:rPr>
              <a:t>式</a:t>
            </a:r>
            <a:endParaRPr lang="zh-CN" altLang="en-US" sz="2800" dirty="0">
              <a:ea typeface="宋体" panose="02010600030101010101" pitchFamily="2" charset="-122"/>
            </a:endParaRPr>
          </a:p>
          <a:p>
            <a:pPr lvl="1">
              <a:lnSpc>
                <a:spcPct val="100000"/>
              </a:lnSpc>
            </a:pPr>
            <a:r>
              <a:rPr lang="zh-CN" altLang="en-US" sz="2000" dirty="0" smtClean="0">
                <a:ea typeface="宋体" panose="02010600030101010101" pitchFamily="2" charset="-122"/>
              </a:rPr>
              <a:t>不需要集中的总线仲裁器</a:t>
            </a:r>
            <a:endParaRPr lang="en-US" altLang="zh-CN" sz="2000" dirty="0" smtClean="0">
              <a:ea typeface="宋体" panose="02010600030101010101" pitchFamily="2" charset="-122"/>
            </a:endParaRPr>
          </a:p>
          <a:p>
            <a:pPr lvl="1">
              <a:lnSpc>
                <a:spcPct val="100000"/>
              </a:lnSpc>
            </a:pPr>
            <a:r>
              <a:rPr lang="zh-CN" altLang="en-US" sz="2000" dirty="0" smtClean="0">
                <a:ea typeface="宋体" panose="02010600030101010101" pitchFamily="2" charset="-122"/>
              </a:rPr>
              <a:t>每个设备优先级固定，各设备根据优先级使用总线</a:t>
            </a:r>
            <a:endParaRPr lang="en-US" altLang="zh-CN" sz="2000" dirty="0" smtClean="0">
              <a:ea typeface="宋体" panose="02010600030101010101" pitchFamily="2" charset="-122"/>
            </a:endParaRPr>
          </a:p>
          <a:p>
            <a:pPr lvl="1">
              <a:lnSpc>
                <a:spcPct val="100000"/>
              </a:lnSpc>
            </a:pPr>
            <a:r>
              <a:rPr lang="zh-CN" altLang="en-US" sz="2000" dirty="0" smtClean="0">
                <a:ea typeface="宋体" panose="02010600030101010101" pitchFamily="2" charset="-122"/>
              </a:rPr>
              <a:t>图：</a:t>
            </a:r>
            <a:r>
              <a:rPr lang="en-US" altLang="zh-CN" sz="2000" dirty="0" smtClean="0">
                <a:ea typeface="宋体" panose="02010600030101010101" pitchFamily="2" charset="-122"/>
              </a:rPr>
              <a:t>BR1</a:t>
            </a:r>
            <a:r>
              <a:rPr lang="zh-CN" altLang="en-US" sz="2000" dirty="0" smtClean="0">
                <a:ea typeface="宋体" panose="02010600030101010101" pitchFamily="2" charset="-122"/>
              </a:rPr>
              <a:t>、</a:t>
            </a:r>
            <a:r>
              <a:rPr lang="en-US" altLang="zh-CN" sz="2000" dirty="0" smtClean="0">
                <a:ea typeface="宋体" panose="02010600030101010101" pitchFamily="2" charset="-122"/>
              </a:rPr>
              <a:t>BR2</a:t>
            </a:r>
            <a:r>
              <a:rPr lang="zh-CN" altLang="en-US" sz="2000" dirty="0" smtClean="0">
                <a:ea typeface="宋体" panose="02010600030101010101" pitchFamily="2" charset="-122"/>
              </a:rPr>
              <a:t>、</a:t>
            </a:r>
            <a:r>
              <a:rPr lang="en-US" altLang="zh-CN" sz="2000" dirty="0" smtClean="0">
                <a:ea typeface="宋体" panose="02010600030101010101" pitchFamily="2" charset="-122"/>
              </a:rPr>
              <a:t>BR3</a:t>
            </a:r>
            <a:r>
              <a:rPr lang="zh-CN" altLang="en-US" sz="2000" dirty="0" smtClean="0">
                <a:ea typeface="宋体" panose="02010600030101010101" pitchFamily="2" charset="-122"/>
              </a:rPr>
              <a:t>分别是设备</a:t>
            </a:r>
            <a:r>
              <a:rPr lang="en-US" altLang="zh-CN" sz="2000" dirty="0" smtClean="0">
                <a:ea typeface="宋体" panose="02010600030101010101" pitchFamily="2" charset="-122"/>
              </a:rPr>
              <a:t>1</a:t>
            </a:r>
            <a:r>
              <a:rPr lang="zh-CN" altLang="en-US" sz="2000" dirty="0" smtClean="0">
                <a:ea typeface="宋体" panose="02010600030101010101" pitchFamily="2" charset="-122"/>
              </a:rPr>
              <a:t>、设备</a:t>
            </a:r>
            <a:r>
              <a:rPr lang="en-US" altLang="zh-CN" sz="2000" dirty="0" smtClean="0">
                <a:ea typeface="宋体" panose="02010600030101010101" pitchFamily="2" charset="-122"/>
              </a:rPr>
              <a:t>2</a:t>
            </a:r>
            <a:r>
              <a:rPr lang="zh-CN" altLang="en-US" sz="2000" dirty="0" smtClean="0">
                <a:ea typeface="宋体" panose="02010600030101010101" pitchFamily="2" charset="-122"/>
              </a:rPr>
              <a:t>和设备</a:t>
            </a:r>
            <a:r>
              <a:rPr lang="en-US" altLang="zh-CN" sz="2000" dirty="0" smtClean="0">
                <a:ea typeface="宋体" panose="02010600030101010101" pitchFamily="2" charset="-122"/>
              </a:rPr>
              <a:t>3</a:t>
            </a:r>
            <a:r>
              <a:rPr lang="zh-CN" altLang="en-US" sz="2000" dirty="0" smtClean="0">
                <a:ea typeface="宋体" panose="02010600030101010101" pitchFamily="2" charset="-122"/>
              </a:rPr>
              <a:t>的总线申请，</a:t>
            </a:r>
            <a:r>
              <a:rPr lang="en-US" altLang="zh-CN" sz="2000" dirty="0" smtClean="0">
                <a:ea typeface="宋体" panose="02010600030101010101" pitchFamily="2" charset="-122"/>
              </a:rPr>
              <a:t>BS</a:t>
            </a:r>
            <a:r>
              <a:rPr lang="zh-CN" altLang="en-US" sz="2000" dirty="0" smtClean="0">
                <a:ea typeface="宋体" panose="02010600030101010101" pitchFamily="2" charset="-122"/>
              </a:rPr>
              <a:t>是总线忙信号，设备</a:t>
            </a:r>
            <a:r>
              <a:rPr lang="en-US" altLang="zh-CN" sz="2000" dirty="0" smtClean="0">
                <a:ea typeface="宋体" panose="02010600030101010101" pitchFamily="2" charset="-122"/>
              </a:rPr>
              <a:t>0</a:t>
            </a:r>
            <a:r>
              <a:rPr lang="zh-CN" altLang="en-US" sz="2000" dirty="0" smtClean="0">
                <a:ea typeface="宋体" panose="02010600030101010101" pitchFamily="2" charset="-122"/>
              </a:rPr>
              <a:t>只有在</a:t>
            </a:r>
            <a:r>
              <a:rPr lang="en-US" altLang="zh-CN" sz="2000" dirty="0" smtClean="0">
                <a:ea typeface="宋体" panose="02010600030101010101" pitchFamily="2" charset="-122"/>
              </a:rPr>
              <a:t>BR1</a:t>
            </a:r>
            <a:r>
              <a:rPr lang="zh-CN" altLang="en-US" sz="2000" dirty="0" smtClean="0">
                <a:ea typeface="宋体" panose="02010600030101010101" pitchFamily="2" charset="-122"/>
              </a:rPr>
              <a:t>、</a:t>
            </a:r>
            <a:r>
              <a:rPr lang="en-US" altLang="zh-CN" sz="2000" dirty="0" smtClean="0">
                <a:ea typeface="宋体" panose="02010600030101010101" pitchFamily="2" charset="-122"/>
              </a:rPr>
              <a:t>BR2</a:t>
            </a:r>
            <a:r>
              <a:rPr lang="zh-CN" altLang="en-US" sz="2000" dirty="0" smtClean="0">
                <a:ea typeface="宋体" panose="02010600030101010101" pitchFamily="2" charset="-122"/>
              </a:rPr>
              <a:t>、</a:t>
            </a:r>
            <a:r>
              <a:rPr lang="en-US" altLang="zh-CN" sz="2000" dirty="0" smtClean="0">
                <a:ea typeface="宋体" panose="02010600030101010101" pitchFamily="2" charset="-122"/>
              </a:rPr>
              <a:t>BR3</a:t>
            </a:r>
            <a:r>
              <a:rPr lang="zh-CN" altLang="en-US" sz="2000" dirty="0" smtClean="0">
                <a:ea typeface="宋体" panose="02010600030101010101" pitchFamily="2" charset="-122"/>
              </a:rPr>
              <a:t>都没有申请并且</a:t>
            </a:r>
            <a:r>
              <a:rPr lang="en-US" altLang="zh-CN" sz="2000" dirty="0" smtClean="0">
                <a:ea typeface="宋体" panose="02010600030101010101" pitchFamily="2" charset="-122"/>
              </a:rPr>
              <a:t>BS</a:t>
            </a:r>
            <a:r>
              <a:rPr lang="zh-CN" altLang="en-US" sz="2000" dirty="0" smtClean="0">
                <a:ea typeface="宋体" panose="02010600030101010101" pitchFamily="2" charset="-122"/>
              </a:rPr>
              <a:t>表示不忙时才能使用总线（将</a:t>
            </a:r>
            <a:r>
              <a:rPr lang="en-US" altLang="zh-CN" sz="2000" dirty="0" smtClean="0">
                <a:ea typeface="宋体" panose="02010600030101010101" pitchFamily="2" charset="-122"/>
              </a:rPr>
              <a:t>BS</a:t>
            </a:r>
            <a:r>
              <a:rPr lang="zh-CN" altLang="en-US" sz="2000" dirty="0" smtClean="0">
                <a:ea typeface="宋体" panose="02010600030101010101" pitchFamily="2" charset="-122"/>
              </a:rPr>
              <a:t>置成有效）</a:t>
            </a:r>
            <a:endParaRPr lang="en-US" altLang="zh-CN" sz="2000" dirty="0" smtClean="0">
              <a:ea typeface="宋体" panose="02010600030101010101" pitchFamily="2" charset="-122"/>
            </a:endParaRPr>
          </a:p>
        </p:txBody>
      </p:sp>
      <p:pic>
        <p:nvPicPr>
          <p:cNvPr id="6" name="Picture 2"/>
          <p:cNvPicPr>
            <a:picLocks noChangeAspect="1" noChangeArrowheads="1"/>
          </p:cNvPicPr>
          <p:nvPr/>
        </p:nvPicPr>
        <p:blipFill>
          <a:blip r:embed="rId1" cstate="print"/>
          <a:srcRect/>
          <a:stretch>
            <a:fillRect/>
          </a:stretch>
        </p:blipFill>
        <p:spPr bwMode="auto">
          <a:xfrm>
            <a:off x="611560" y="3789040"/>
            <a:ext cx="7894210"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611188" y="404813"/>
            <a:ext cx="5257800" cy="422275"/>
          </a:xfrm>
        </p:spPr>
        <p:txBody>
          <a:bodyPr/>
          <a:lstStyle/>
          <a:p>
            <a:r>
              <a:rPr lang="en-US" altLang="zh-CN" sz="2800" dirty="0"/>
              <a:t>1.3 </a:t>
            </a:r>
            <a:r>
              <a:rPr lang="zh-CN" altLang="en-US" sz="2800" dirty="0"/>
              <a:t>总线的仲</a:t>
            </a:r>
            <a:r>
              <a:rPr lang="zh-CN" altLang="en-US" sz="2800" dirty="0" smtClean="0"/>
              <a:t>裁方</a:t>
            </a:r>
            <a:r>
              <a:rPr lang="zh-CN" altLang="en-US" sz="2800" dirty="0"/>
              <a:t>式</a:t>
            </a:r>
            <a:endParaRPr lang="zh-CN" altLang="en-US" sz="2800" dirty="0"/>
          </a:p>
        </p:txBody>
      </p:sp>
      <p:sp>
        <p:nvSpPr>
          <p:cNvPr id="478213" name="Rectangle 5"/>
          <p:cNvSpPr>
            <a:spLocks noGrp="1" noChangeArrowheads="1"/>
          </p:cNvSpPr>
          <p:nvPr>
            <p:ph type="body" sz="half" idx="1"/>
          </p:nvPr>
        </p:nvSpPr>
        <p:spPr>
          <a:xfrm>
            <a:off x="35496" y="764704"/>
            <a:ext cx="5688632" cy="5328591"/>
          </a:xfrm>
          <a:noFill/>
        </p:spPr>
        <p:txBody>
          <a:bodyPr tIns="61200" bIns="61200"/>
          <a:lstStyle/>
          <a:p>
            <a:pPr>
              <a:lnSpc>
                <a:spcPct val="150000"/>
              </a:lnSpc>
              <a:spcBef>
                <a:spcPts val="0"/>
              </a:spcBef>
            </a:pPr>
            <a:r>
              <a:rPr lang="zh-CN" altLang="en-US" dirty="0" smtClean="0">
                <a:ea typeface="宋体" panose="02010600030101010101" pitchFamily="2" charset="-122"/>
              </a:rPr>
              <a:t>冲突检测分布式仲裁方式</a:t>
            </a:r>
            <a:r>
              <a:rPr lang="en-US" altLang="zh-CN" dirty="0" smtClean="0">
                <a:ea typeface="宋体" panose="02010600030101010101" pitchFamily="2" charset="-122"/>
              </a:rPr>
              <a:t>--CSMA/CD</a:t>
            </a:r>
            <a:endParaRPr lang="en-US" altLang="zh-CN" dirty="0" smtClean="0">
              <a:ea typeface="宋体" panose="02010600030101010101" pitchFamily="2" charset="-122"/>
            </a:endParaRPr>
          </a:p>
          <a:p>
            <a:pPr lvl="1">
              <a:lnSpc>
                <a:spcPct val="150000"/>
              </a:lnSpc>
              <a:spcBef>
                <a:spcPts val="0"/>
              </a:spcBef>
            </a:pPr>
            <a:r>
              <a:rPr lang="zh-CN" altLang="en-US" sz="2000" dirty="0" smtClean="0">
                <a:ea typeface="宋体" panose="02010600030101010101" pitchFamily="2" charset="-122"/>
              </a:rPr>
              <a:t>设备先查总线是否空闲，若是，立即使用总线（置总线忙）</a:t>
            </a:r>
            <a:endParaRPr lang="en-US" altLang="zh-CN" sz="2000" dirty="0" smtClean="0">
              <a:ea typeface="宋体" panose="02010600030101010101" pitchFamily="2" charset="-122"/>
            </a:endParaRPr>
          </a:p>
          <a:p>
            <a:pPr lvl="1">
              <a:lnSpc>
                <a:spcPct val="150000"/>
              </a:lnSpc>
              <a:spcBef>
                <a:spcPts val="0"/>
              </a:spcBef>
            </a:pPr>
            <a:r>
              <a:rPr lang="zh-CN" altLang="en-US" sz="2000" dirty="0" smtClean="0">
                <a:ea typeface="宋体" panose="02010600030101010101" pitchFamily="2" charset="-122"/>
              </a:rPr>
              <a:t>冲突：两个设备同时检查到总线空闲并同时使用总线的现象</a:t>
            </a:r>
            <a:endParaRPr lang="en-US" altLang="zh-CN" sz="2000" dirty="0" smtClean="0">
              <a:ea typeface="宋体" panose="02010600030101010101" pitchFamily="2" charset="-122"/>
            </a:endParaRPr>
          </a:p>
          <a:p>
            <a:pPr lvl="1">
              <a:lnSpc>
                <a:spcPct val="150000"/>
              </a:lnSpc>
              <a:spcBef>
                <a:spcPts val="0"/>
              </a:spcBef>
            </a:pPr>
            <a:r>
              <a:rPr lang="zh-CN" altLang="en-US" sz="2000" dirty="0" smtClean="0">
                <a:ea typeface="宋体" panose="02010600030101010101" pitchFamily="2" charset="-122"/>
              </a:rPr>
              <a:t>传输流程</a:t>
            </a:r>
            <a:endParaRPr lang="en-US" altLang="zh-CN" sz="2000" dirty="0" smtClean="0">
              <a:ea typeface="宋体" panose="02010600030101010101" pitchFamily="2" charset="-122"/>
            </a:endParaRPr>
          </a:p>
          <a:p>
            <a:pPr marL="1315720" lvl="2" indent="-457200">
              <a:lnSpc>
                <a:spcPct val="150000"/>
              </a:lnSpc>
              <a:spcBef>
                <a:spcPts val="0"/>
              </a:spcBef>
              <a:buFont typeface="+mj-lt"/>
              <a:buAutoNum type="arabicPeriod"/>
            </a:pPr>
            <a:r>
              <a:rPr lang="zh-CN" altLang="en-US" sz="2000" dirty="0" smtClean="0">
                <a:ea typeface="宋体" panose="02010600030101010101" pitchFamily="2" charset="-122"/>
              </a:rPr>
              <a:t>首先侦听总线，以检测是否发生冲突</a:t>
            </a:r>
            <a:endParaRPr lang="en-US" altLang="zh-CN" sz="2000" dirty="0" smtClean="0">
              <a:ea typeface="宋体" panose="02010600030101010101" pitchFamily="2" charset="-122"/>
            </a:endParaRPr>
          </a:p>
          <a:p>
            <a:pPr marL="1315720" lvl="2" indent="-457200">
              <a:lnSpc>
                <a:spcPct val="150000"/>
              </a:lnSpc>
              <a:spcBef>
                <a:spcPts val="0"/>
              </a:spcBef>
              <a:buFont typeface="+mj-lt"/>
              <a:buAutoNum type="arabicPeriod"/>
            </a:pPr>
            <a:r>
              <a:rPr lang="zh-CN" altLang="en-US" sz="2000" dirty="0" smtClean="0">
                <a:ea typeface="宋体" panose="02010600030101010101" pitchFamily="2" charset="-122"/>
              </a:rPr>
              <a:t>若无冲突，开始传输</a:t>
            </a:r>
            <a:endParaRPr lang="en-US" altLang="zh-CN" sz="2000" dirty="0" smtClean="0">
              <a:ea typeface="宋体" panose="02010600030101010101" pitchFamily="2" charset="-122"/>
            </a:endParaRPr>
          </a:p>
          <a:p>
            <a:pPr marL="1315720" lvl="2" indent="-457200">
              <a:lnSpc>
                <a:spcPct val="150000"/>
              </a:lnSpc>
              <a:spcBef>
                <a:spcPts val="0"/>
              </a:spcBef>
              <a:buFont typeface="+mj-lt"/>
              <a:buAutoNum type="arabicPeriod"/>
            </a:pPr>
            <a:r>
              <a:rPr lang="zh-CN" altLang="en-US" sz="2000" dirty="0" smtClean="0">
                <a:ea typeface="宋体" panose="02010600030101010101" pitchFamily="2" charset="-122"/>
              </a:rPr>
              <a:t>如发生冲突，两个设备都停止传输，延迟一个随机时间后再重新侦听</a:t>
            </a:r>
            <a:endParaRPr lang="en-US" altLang="zh-CN" sz="2000" dirty="0" smtClean="0">
              <a:ea typeface="宋体" panose="02010600030101010101" pitchFamily="2" charset="-122"/>
            </a:endParaRPr>
          </a:p>
          <a:p>
            <a:pPr marL="933450" lvl="1" indent="-457200">
              <a:lnSpc>
                <a:spcPct val="150000"/>
              </a:lnSpc>
              <a:spcBef>
                <a:spcPts val="0"/>
              </a:spcBef>
            </a:pPr>
            <a:r>
              <a:rPr lang="zh-CN" altLang="en-US" sz="2000" dirty="0" smtClean="0">
                <a:ea typeface="宋体" panose="02010600030101010101" pitchFamily="2" charset="-122"/>
              </a:rPr>
              <a:t>一般用于网络通信，如以太网</a:t>
            </a:r>
            <a:endParaRPr lang="zh-CN" altLang="en-US" sz="2000" dirty="0">
              <a:ea typeface="宋体" panose="02010600030101010101" pitchFamily="2" charset="-122"/>
            </a:endParaRPr>
          </a:p>
        </p:txBody>
      </p:sp>
      <p:sp>
        <p:nvSpPr>
          <p:cNvPr id="2" name="TextBox 1"/>
          <p:cNvSpPr txBox="1"/>
          <p:nvPr/>
        </p:nvSpPr>
        <p:spPr>
          <a:xfrm>
            <a:off x="1763688" y="6063678"/>
            <a:ext cx="5184576" cy="461665"/>
          </a:xfrm>
          <a:prstGeom prst="rect">
            <a:avLst/>
          </a:prstGeom>
          <a:noFill/>
        </p:spPr>
        <p:txBody>
          <a:bodyPr wrap="square" rtlCol="0">
            <a:spAutoFit/>
          </a:bodyPr>
          <a:lstStyle/>
          <a:p>
            <a:r>
              <a:rPr lang="zh-CN" altLang="en-US" sz="2400" b="1" dirty="0"/>
              <a:t>先听后发；边发边听；冲突</a:t>
            </a:r>
            <a:r>
              <a:rPr lang="zh-CN" altLang="en-US" sz="2400" b="1" dirty="0" smtClean="0"/>
              <a:t>重发</a:t>
            </a:r>
            <a:endParaRPr lang="zh-CN" altLang="en-US" sz="2400" b="1" dirty="0"/>
          </a:p>
        </p:txBody>
      </p:sp>
      <p:graphicFrame>
        <p:nvGraphicFramePr>
          <p:cNvPr id="3" name="对象 2"/>
          <p:cNvGraphicFramePr>
            <a:graphicFrameLocks noChangeAspect="1"/>
          </p:cNvGraphicFramePr>
          <p:nvPr/>
        </p:nvGraphicFramePr>
        <p:xfrm>
          <a:off x="5580112" y="1484784"/>
          <a:ext cx="3367087" cy="4316413"/>
        </p:xfrm>
        <a:graphic>
          <a:graphicData uri="http://schemas.openxmlformats.org/presentationml/2006/ole">
            <mc:AlternateContent xmlns:mc="http://schemas.openxmlformats.org/markup-compatibility/2006">
              <mc:Choice xmlns:v="urn:schemas-microsoft-com:vml" Requires="v">
                <p:oleObj spid="_x0000_s481305" name="Visio" r:id="rId1" imgW="4203700" imgH="5391150" progId="Visio.Drawing.11">
                  <p:embed/>
                </p:oleObj>
              </mc:Choice>
              <mc:Fallback>
                <p:oleObj name="Visio" r:id="rId1" imgW="4203700" imgH="5391150" progId="Visio.Drawing.11">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84784"/>
                        <a:ext cx="3367087" cy="431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611188" y="404813"/>
            <a:ext cx="5257800" cy="422275"/>
          </a:xfrm>
        </p:spPr>
        <p:txBody>
          <a:bodyPr/>
          <a:lstStyle/>
          <a:p>
            <a:r>
              <a:rPr lang="en-US" altLang="zh-CN" sz="2800" dirty="0"/>
              <a:t>1.3 </a:t>
            </a:r>
            <a:r>
              <a:rPr lang="zh-CN" altLang="en-US" sz="2800" dirty="0"/>
              <a:t>总线的仲</a:t>
            </a:r>
            <a:r>
              <a:rPr lang="zh-CN" altLang="en-US" sz="2800" dirty="0" smtClean="0"/>
              <a:t>裁方</a:t>
            </a:r>
            <a:r>
              <a:rPr lang="zh-CN" altLang="en-US" sz="2800" dirty="0"/>
              <a:t>式</a:t>
            </a:r>
            <a:endParaRPr lang="zh-CN" altLang="en-US" sz="2800" dirty="0"/>
          </a:p>
        </p:txBody>
      </p:sp>
      <p:sp>
        <p:nvSpPr>
          <p:cNvPr id="478213" name="Rectangle 5"/>
          <p:cNvSpPr>
            <a:spLocks noGrp="1" noChangeArrowheads="1"/>
          </p:cNvSpPr>
          <p:nvPr>
            <p:ph type="body" sz="half" idx="1"/>
          </p:nvPr>
        </p:nvSpPr>
        <p:spPr>
          <a:xfrm>
            <a:off x="539552" y="908720"/>
            <a:ext cx="8280400" cy="4832577"/>
          </a:xfrm>
          <a:noFill/>
        </p:spPr>
        <p:txBody>
          <a:bodyPr tIns="61200" bIns="61200"/>
          <a:lstStyle/>
          <a:p>
            <a:pPr>
              <a:lnSpc>
                <a:spcPct val="150000"/>
              </a:lnSpc>
              <a:spcBef>
                <a:spcPts val="0"/>
              </a:spcBef>
            </a:pPr>
            <a:r>
              <a:rPr lang="zh-CN" altLang="en-US" sz="2800" dirty="0" smtClean="0">
                <a:ea typeface="宋体" panose="02010600030101010101" pitchFamily="2" charset="-122"/>
              </a:rPr>
              <a:t>并行竞争分布式仲裁方式</a:t>
            </a:r>
            <a:endParaRPr lang="en-US" altLang="zh-CN" sz="2800" dirty="0" smtClean="0">
              <a:ea typeface="宋体" panose="02010600030101010101" pitchFamily="2" charset="-122"/>
            </a:endParaRPr>
          </a:p>
          <a:p>
            <a:pPr lvl="1">
              <a:lnSpc>
                <a:spcPct val="150000"/>
              </a:lnSpc>
              <a:spcBef>
                <a:spcPts val="0"/>
              </a:spcBef>
            </a:pPr>
            <a:r>
              <a:rPr lang="zh-CN" altLang="en-US" sz="2200" dirty="0" smtClean="0">
                <a:ea typeface="宋体" panose="02010600030101010101" pitchFamily="2" charset="-122"/>
              </a:rPr>
              <a:t>基本思想：</a:t>
            </a:r>
            <a:endParaRPr lang="en-US" altLang="zh-CN" sz="2200" dirty="0" smtClean="0">
              <a:ea typeface="宋体" panose="02010600030101010101" pitchFamily="2" charset="-122"/>
            </a:endParaRPr>
          </a:p>
          <a:p>
            <a:pPr lvl="2">
              <a:lnSpc>
                <a:spcPct val="150000"/>
              </a:lnSpc>
              <a:spcBef>
                <a:spcPts val="0"/>
              </a:spcBef>
            </a:pPr>
            <a:r>
              <a:rPr lang="zh-CN" altLang="en-US" sz="2200" dirty="0" smtClean="0">
                <a:ea typeface="宋体" panose="02010600030101010101" pitchFamily="2" charset="-122"/>
              </a:rPr>
              <a:t>每个设备都有唯一的仲裁号</a:t>
            </a:r>
            <a:endParaRPr lang="en-US" altLang="zh-CN" sz="2200" dirty="0" smtClean="0">
              <a:ea typeface="宋体" panose="02010600030101010101" pitchFamily="2" charset="-122"/>
            </a:endParaRPr>
          </a:p>
          <a:p>
            <a:pPr lvl="2">
              <a:lnSpc>
                <a:spcPct val="150000"/>
              </a:lnSpc>
              <a:spcBef>
                <a:spcPts val="0"/>
              </a:spcBef>
            </a:pPr>
            <a:r>
              <a:rPr lang="zh-CN" altLang="en-US" sz="2200" dirty="0" smtClean="0">
                <a:ea typeface="宋体" panose="02010600030101010101" pitchFamily="2" charset="-122"/>
              </a:rPr>
              <a:t>设备申请总线时，主设备将仲裁号发送到仲裁线上；</a:t>
            </a:r>
            <a:endParaRPr lang="en-US" altLang="zh-CN" sz="2200" dirty="0" smtClean="0">
              <a:ea typeface="宋体" panose="02010600030101010101" pitchFamily="2" charset="-122"/>
            </a:endParaRPr>
          </a:p>
          <a:p>
            <a:pPr lvl="2">
              <a:lnSpc>
                <a:spcPct val="150000"/>
              </a:lnSpc>
              <a:spcBef>
                <a:spcPts val="0"/>
              </a:spcBef>
            </a:pPr>
            <a:r>
              <a:rPr lang="zh-CN" altLang="en-US" sz="2200" dirty="0" smtClean="0">
                <a:ea typeface="宋体" panose="02010600030101010101" pitchFamily="2" charset="-122"/>
              </a:rPr>
              <a:t>仲裁号将用在并行竞争算法中</a:t>
            </a:r>
            <a:endParaRPr lang="en-US" altLang="zh-CN" sz="2200" dirty="0" smtClean="0">
              <a:ea typeface="宋体" panose="02010600030101010101" pitchFamily="2" charset="-122"/>
            </a:endParaRPr>
          </a:p>
          <a:p>
            <a:pPr lvl="2">
              <a:lnSpc>
                <a:spcPct val="150000"/>
              </a:lnSpc>
              <a:spcBef>
                <a:spcPts val="0"/>
              </a:spcBef>
            </a:pPr>
            <a:r>
              <a:rPr lang="zh-CN" altLang="en-US" sz="2200" dirty="0" smtClean="0">
                <a:ea typeface="宋体" panose="02010600030101010101" pitchFamily="2" charset="-122"/>
              </a:rPr>
              <a:t>每个设备根据仲裁算法决定在一定的时间段后占用总线还是撤销仲裁号</a:t>
            </a:r>
            <a:endParaRPr lang="en-US" altLang="zh-CN" sz="2200" dirty="0" smtClean="0">
              <a:ea typeface="宋体" panose="02010600030101010101" pitchFamily="2" charset="-122"/>
            </a:endParaRPr>
          </a:p>
          <a:p>
            <a:pPr lvl="1">
              <a:lnSpc>
                <a:spcPct val="150000"/>
              </a:lnSpc>
              <a:spcBef>
                <a:spcPts val="0"/>
              </a:spcBef>
            </a:pPr>
            <a:r>
              <a:rPr lang="zh-CN" altLang="en-US" sz="2200" dirty="0" smtClean="0">
                <a:ea typeface="宋体" panose="02010600030101010101" pitchFamily="2" charset="-122"/>
              </a:rPr>
              <a:t>较为复杂但有效的总线仲裁</a:t>
            </a:r>
            <a:endParaRPr lang="en-US" altLang="zh-CN" sz="2200" dirty="0" smtClean="0">
              <a:ea typeface="宋体" panose="02010600030101010101" pitchFamily="2" charset="-122"/>
            </a:endParaRPr>
          </a:p>
          <a:p>
            <a:pPr lvl="1">
              <a:lnSpc>
                <a:spcPct val="150000"/>
              </a:lnSpc>
              <a:spcBef>
                <a:spcPts val="0"/>
              </a:spcBef>
            </a:pPr>
            <a:endParaRPr lang="zh-CN" altLang="en-US" sz="2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914" name="Rectangle 2"/>
          <p:cNvSpPr>
            <a:spLocks noGrp="1" noChangeArrowheads="1"/>
          </p:cNvSpPr>
          <p:nvPr>
            <p:ph type="title"/>
          </p:nvPr>
        </p:nvSpPr>
        <p:spPr>
          <a:xfrm>
            <a:off x="1017587" y="260648"/>
            <a:ext cx="7793037" cy="426142"/>
          </a:xfrm>
        </p:spPr>
        <p:txBody>
          <a:bodyPr/>
          <a:lstStyle/>
          <a:p>
            <a:r>
              <a:rPr lang="zh-CN" altLang="en-US" sz="2800" dirty="0" smtClean="0">
                <a:latin typeface="宋体" panose="02010600030101010101" pitchFamily="2" charset="-122"/>
                <a:ea typeface="宋体" panose="02010600030101010101" pitchFamily="2" charset="-122"/>
              </a:rPr>
              <a:t>举例：</a:t>
            </a:r>
            <a:r>
              <a:rPr lang="en-US" altLang="zh-CN" sz="2800" dirty="0" smtClean="0">
                <a:latin typeface="宋体" panose="02010600030101010101" pitchFamily="2" charset="-122"/>
                <a:ea typeface="宋体" panose="02010600030101010101" pitchFamily="2" charset="-122"/>
              </a:rPr>
              <a:t>I</a:t>
            </a:r>
            <a:r>
              <a:rPr lang="en-US" altLang="zh-CN" sz="2800" baseline="30000" dirty="0" smtClean="0">
                <a:latin typeface="宋体" panose="02010600030101010101" pitchFamily="2" charset="-122"/>
                <a:ea typeface="宋体" panose="02010600030101010101" pitchFamily="2" charset="-122"/>
              </a:rPr>
              <a:t>2</a:t>
            </a:r>
            <a:r>
              <a:rPr lang="en-US" altLang="zh-CN" sz="2800" dirty="0" smtClean="0">
                <a:latin typeface="宋体" panose="02010600030101010101" pitchFamily="2" charset="-122"/>
                <a:ea typeface="宋体" panose="02010600030101010101" pitchFamily="2" charset="-122"/>
              </a:rPr>
              <a:t>C</a:t>
            </a:r>
            <a:endParaRPr lang="en-US" altLang="zh-CN" sz="2800" dirty="0">
              <a:latin typeface="宋体" panose="02010600030101010101" pitchFamily="2" charset="-122"/>
              <a:ea typeface="宋体" panose="02010600030101010101" pitchFamily="2" charset="-122"/>
            </a:endParaRPr>
          </a:p>
        </p:txBody>
      </p:sp>
      <p:sp>
        <p:nvSpPr>
          <p:cNvPr id="2086915" name="Rectangle 3"/>
          <p:cNvSpPr>
            <a:spLocks noGrp="1" noChangeArrowheads="1"/>
          </p:cNvSpPr>
          <p:nvPr>
            <p:ph type="body" sz="half" idx="1"/>
          </p:nvPr>
        </p:nvSpPr>
        <p:spPr>
          <a:xfrm>
            <a:off x="522288" y="980728"/>
            <a:ext cx="8148637" cy="1122359"/>
          </a:xfrm>
        </p:spPr>
        <p:txBody>
          <a:bodyPr/>
          <a:lstStyle/>
          <a:p>
            <a:r>
              <a:rPr lang="en-US" altLang="zh-CN" sz="2400" dirty="0">
                <a:latin typeface="宋体" panose="02010600030101010101" pitchFamily="2" charset="-122"/>
                <a:ea typeface="宋体" panose="02010600030101010101" pitchFamily="2" charset="-122"/>
              </a:rPr>
              <a:t>PHILIPS </a:t>
            </a:r>
            <a:r>
              <a:rPr lang="zh-CN" altLang="en-US" sz="2400" dirty="0">
                <a:latin typeface="宋体" panose="02010600030101010101" pitchFamily="2" charset="-122"/>
                <a:ea typeface="宋体" panose="02010600030101010101" pitchFamily="2" charset="-122"/>
              </a:rPr>
              <a:t>开发了一种用于内部</a:t>
            </a:r>
            <a:r>
              <a:rPr lang="en-US" altLang="zh-CN" sz="2400" dirty="0">
                <a:latin typeface="宋体" panose="02010600030101010101" pitchFamily="2" charset="-122"/>
                <a:ea typeface="宋体" panose="02010600030101010101" pitchFamily="2" charset="-122"/>
              </a:rPr>
              <a:t>IC</a:t>
            </a:r>
            <a:r>
              <a:rPr lang="zh-CN" altLang="en-US" sz="2400" dirty="0">
                <a:latin typeface="宋体" panose="02010600030101010101" pitchFamily="2" charset="-122"/>
                <a:ea typeface="宋体" panose="02010600030101010101" pitchFamily="2" charset="-122"/>
              </a:rPr>
              <a:t>控制的简单的双向两线串行总线</a:t>
            </a:r>
            <a:r>
              <a:rPr lang="en-US" altLang="zh-CN" sz="2400" dirty="0">
                <a:latin typeface="宋体" panose="02010600030101010101" pitchFamily="2" charset="-122"/>
                <a:ea typeface="宋体" panose="02010600030101010101" pitchFamily="2" charset="-122"/>
              </a:rPr>
              <a:t>I</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C(Inter-Integrated Circuit )</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最高速率</a:t>
            </a:r>
            <a:r>
              <a:rPr lang="en-US" altLang="zh-CN" sz="2400" dirty="0">
                <a:latin typeface="宋体" panose="02010600030101010101" pitchFamily="2" charset="-122"/>
                <a:ea typeface="宋体" panose="02010600030101010101" pitchFamily="2" charset="-122"/>
              </a:rPr>
              <a:t>100Kbps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英尺，最多可支持</a:t>
            </a:r>
            <a:r>
              <a:rPr lang="en-US" altLang="zh-CN" sz="2400" dirty="0">
                <a:latin typeface="宋体" panose="02010600030101010101" pitchFamily="2" charset="-122"/>
                <a:ea typeface="宋体" panose="02010600030101010101" pitchFamily="2" charset="-122"/>
              </a:rPr>
              <a:t>127</a:t>
            </a:r>
            <a:r>
              <a:rPr lang="zh-CN" altLang="en-US" sz="2400" dirty="0">
                <a:latin typeface="宋体" panose="02010600030101010101" pitchFamily="2" charset="-122"/>
                <a:ea typeface="宋体" panose="02010600030101010101" pitchFamily="2" charset="-122"/>
              </a:rPr>
              <a:t>个设备</a:t>
            </a:r>
            <a:endParaRPr lang="zh-CN" altLang="en-US" sz="2400" dirty="0">
              <a:latin typeface="宋体" panose="02010600030101010101" pitchFamily="2" charset="-122"/>
              <a:ea typeface="宋体" panose="02010600030101010101" pitchFamily="2" charset="-122"/>
            </a:endParaRPr>
          </a:p>
        </p:txBody>
      </p:sp>
      <p:sp>
        <p:nvSpPr>
          <p:cNvPr id="2086920" name="Text Box 8"/>
          <p:cNvSpPr txBox="1">
            <a:spLocks noChangeArrowheads="1"/>
          </p:cNvSpPr>
          <p:nvPr/>
        </p:nvSpPr>
        <p:spPr bwMode="auto">
          <a:xfrm>
            <a:off x="6678613" y="5270500"/>
            <a:ext cx="1457325"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endParaRPr lang="zh-CN" altLang="zh-CN" b="1">
              <a:solidFill>
                <a:schemeClr val="tx1"/>
              </a:solidFill>
              <a:latin typeface="宋体" panose="02010600030101010101" pitchFamily="2" charset="-122"/>
              <a:ea typeface="宋体" panose="02010600030101010101" pitchFamily="2" charset="-122"/>
            </a:endParaRPr>
          </a:p>
        </p:txBody>
      </p:sp>
      <p:sp>
        <p:nvSpPr>
          <p:cNvPr id="2086921" name="Text Box 9"/>
          <p:cNvSpPr txBox="1">
            <a:spLocks noChangeArrowheads="1"/>
          </p:cNvSpPr>
          <p:nvPr/>
        </p:nvSpPr>
        <p:spPr bwMode="auto">
          <a:xfrm>
            <a:off x="4495800" y="5114925"/>
            <a:ext cx="1595438"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zh-CN" altLang="en-US" sz="2400" b="1">
                <a:solidFill>
                  <a:schemeClr val="tx1"/>
                </a:solidFill>
                <a:latin typeface="宋体" panose="02010600030101010101" pitchFamily="2" charset="-122"/>
                <a:ea typeface="宋体" panose="02010600030101010101" pitchFamily="2" charset="-122"/>
              </a:rPr>
              <a:t>数据线</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2086922" name="Text Box 10"/>
          <p:cNvSpPr txBox="1">
            <a:spLocks noChangeArrowheads="1"/>
          </p:cNvSpPr>
          <p:nvPr/>
        </p:nvSpPr>
        <p:spPr bwMode="auto">
          <a:xfrm>
            <a:off x="4506913" y="5759450"/>
            <a:ext cx="159543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zh-CN" altLang="en-US" sz="2400" b="1">
                <a:solidFill>
                  <a:schemeClr val="tx1"/>
                </a:solidFill>
                <a:latin typeface="宋体" panose="02010600030101010101" pitchFamily="2" charset="-122"/>
                <a:ea typeface="宋体" panose="02010600030101010101" pitchFamily="2" charset="-122"/>
              </a:rPr>
              <a:t>时钟线</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2086923" name="Text Box 11"/>
          <p:cNvSpPr txBox="1">
            <a:spLocks noChangeArrowheads="1"/>
          </p:cNvSpPr>
          <p:nvPr/>
        </p:nvSpPr>
        <p:spPr bwMode="auto">
          <a:xfrm>
            <a:off x="5867400" y="4941168"/>
            <a:ext cx="3276600" cy="162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en-US" altLang="zh-CN" b="1" dirty="0">
                <a:solidFill>
                  <a:schemeClr val="tx1"/>
                </a:solidFill>
                <a:latin typeface="宋体" panose="02010600030101010101" pitchFamily="2" charset="-122"/>
                <a:ea typeface="宋体" panose="02010600030101010101" pitchFamily="2" charset="-122"/>
              </a:rPr>
              <a:t>SDL </a:t>
            </a:r>
            <a:r>
              <a:rPr lang="zh-CN" altLang="en-US" b="1" dirty="0">
                <a:solidFill>
                  <a:schemeClr val="tx1"/>
                </a:solidFill>
                <a:latin typeface="宋体" panose="02010600030101010101" pitchFamily="2" charset="-122"/>
                <a:ea typeface="宋体" panose="02010600030101010101" pitchFamily="2" charset="-122"/>
              </a:rPr>
              <a:t>线上的数据必须在时钟的高电平周期保持稳定。数据线的高或低电平状态只有在</a:t>
            </a:r>
            <a:r>
              <a:rPr lang="en-US" altLang="zh-CN" b="1" dirty="0">
                <a:solidFill>
                  <a:schemeClr val="tx1"/>
                </a:solidFill>
                <a:latin typeface="宋体" panose="02010600030101010101" pitchFamily="2" charset="-122"/>
                <a:ea typeface="宋体" panose="02010600030101010101" pitchFamily="2" charset="-122"/>
              </a:rPr>
              <a:t>SCL </a:t>
            </a:r>
            <a:r>
              <a:rPr lang="zh-CN" altLang="en-US" b="1" dirty="0">
                <a:solidFill>
                  <a:schemeClr val="tx1"/>
                </a:solidFill>
                <a:latin typeface="宋体" panose="02010600030101010101" pitchFamily="2" charset="-122"/>
                <a:ea typeface="宋体" panose="02010600030101010101" pitchFamily="2" charset="-122"/>
              </a:rPr>
              <a:t>线的时钟信号是低电平时才能改变。</a:t>
            </a:r>
            <a:endParaRPr lang="zh-CN" altLang="en-US" b="1" dirty="0">
              <a:solidFill>
                <a:schemeClr val="tx1"/>
              </a:solidFill>
              <a:latin typeface="宋体" panose="02010600030101010101" pitchFamily="2" charset="-122"/>
              <a:ea typeface="宋体" panose="02010600030101010101" pitchFamily="2" charset="-122"/>
            </a:endParaRPr>
          </a:p>
        </p:txBody>
      </p:sp>
      <p:graphicFrame>
        <p:nvGraphicFramePr>
          <p:cNvPr id="2086924" name="Object 12"/>
          <p:cNvGraphicFramePr>
            <a:graphicFrameLocks noGrp="1" noChangeAspect="1"/>
          </p:cNvGraphicFramePr>
          <p:nvPr>
            <p:ph sz="quarter" idx="3"/>
          </p:nvPr>
        </p:nvGraphicFramePr>
        <p:xfrm>
          <a:off x="842963" y="5157788"/>
          <a:ext cx="3305175" cy="1257300"/>
        </p:xfrm>
        <a:graphic>
          <a:graphicData uri="http://schemas.openxmlformats.org/presentationml/2006/ole">
            <mc:AlternateContent xmlns:mc="http://schemas.openxmlformats.org/markup-compatibility/2006">
              <mc:Choice xmlns:v="urn:schemas-microsoft-com:vml" Requires="v">
                <p:oleObj spid="_x0000_s480288" name="位图图像" r:id="rId1" imgW="3305175" imgH="1257300" progId="Paint.Picture">
                  <p:embed/>
                </p:oleObj>
              </mc:Choice>
              <mc:Fallback>
                <p:oleObj name="位图图像" r:id="rId1" imgW="3305175" imgH="1257300" progId="Paint.Picture">
                  <p:embed/>
                  <p:pic>
                    <p:nvPicPr>
                      <p:cNvPr id="0" name="图片 480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5157788"/>
                        <a:ext cx="33051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6927" name="Line 15"/>
          <p:cNvSpPr>
            <a:spLocks noChangeShapeType="1"/>
          </p:cNvSpPr>
          <p:nvPr/>
        </p:nvSpPr>
        <p:spPr bwMode="auto">
          <a:xfrm>
            <a:off x="1663700" y="3459163"/>
            <a:ext cx="64468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28" name="Line 16"/>
          <p:cNvSpPr>
            <a:spLocks noChangeShapeType="1"/>
          </p:cNvSpPr>
          <p:nvPr/>
        </p:nvSpPr>
        <p:spPr bwMode="auto">
          <a:xfrm>
            <a:off x="1690688" y="3810000"/>
            <a:ext cx="64468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29" name="Text Box 17"/>
          <p:cNvSpPr txBox="1">
            <a:spLocks noChangeArrowheads="1"/>
          </p:cNvSpPr>
          <p:nvPr/>
        </p:nvSpPr>
        <p:spPr bwMode="auto">
          <a:xfrm>
            <a:off x="765175" y="3252788"/>
            <a:ext cx="898525"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en-US" altLang="zh-CN" b="1">
                <a:solidFill>
                  <a:schemeClr val="tx1"/>
                </a:solidFill>
                <a:latin typeface="宋体" panose="02010600030101010101" pitchFamily="2" charset="-122"/>
                <a:ea typeface="宋体" panose="02010600030101010101" pitchFamily="2" charset="-122"/>
              </a:rPr>
              <a:t>SDL</a:t>
            </a:r>
            <a:endParaRPr lang="en-US" altLang="zh-CN" b="1">
              <a:solidFill>
                <a:schemeClr val="tx1"/>
              </a:solidFill>
              <a:latin typeface="宋体" panose="02010600030101010101" pitchFamily="2" charset="-122"/>
              <a:ea typeface="宋体" panose="02010600030101010101" pitchFamily="2" charset="-122"/>
            </a:endParaRPr>
          </a:p>
        </p:txBody>
      </p:sp>
      <p:sp>
        <p:nvSpPr>
          <p:cNvPr id="2086930" name="Text Box 18"/>
          <p:cNvSpPr txBox="1">
            <a:spLocks noChangeArrowheads="1"/>
          </p:cNvSpPr>
          <p:nvPr/>
        </p:nvSpPr>
        <p:spPr bwMode="auto">
          <a:xfrm>
            <a:off x="790575" y="3600450"/>
            <a:ext cx="898525"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r>
              <a:rPr lang="en-US" altLang="zh-CN" b="1">
                <a:solidFill>
                  <a:schemeClr val="tx1"/>
                </a:solidFill>
                <a:latin typeface="宋体" panose="02010600030101010101" pitchFamily="2" charset="-122"/>
                <a:ea typeface="宋体" panose="02010600030101010101" pitchFamily="2" charset="-122"/>
              </a:rPr>
              <a:t>SCL</a:t>
            </a:r>
            <a:endParaRPr lang="en-US" altLang="zh-CN" b="1">
              <a:solidFill>
                <a:schemeClr val="tx1"/>
              </a:solidFill>
              <a:latin typeface="宋体" panose="02010600030101010101" pitchFamily="2" charset="-122"/>
              <a:ea typeface="宋体" panose="02010600030101010101" pitchFamily="2" charset="-122"/>
            </a:endParaRPr>
          </a:p>
        </p:txBody>
      </p:sp>
      <p:sp>
        <p:nvSpPr>
          <p:cNvPr id="2086931" name="Rectangle 19"/>
          <p:cNvSpPr>
            <a:spLocks noChangeArrowheads="1"/>
          </p:cNvSpPr>
          <p:nvPr/>
        </p:nvSpPr>
        <p:spPr bwMode="auto">
          <a:xfrm>
            <a:off x="3121712" y="4147040"/>
            <a:ext cx="133530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r>
              <a:rPr lang="zh-CN" altLang="en-US" b="1">
                <a:solidFill>
                  <a:schemeClr val="tx1"/>
                </a:solidFill>
                <a:latin typeface="宋体" panose="02010600030101010101" pitchFamily="2" charset="-122"/>
                <a:ea typeface="宋体" panose="02010600030101010101" pitchFamily="2" charset="-122"/>
              </a:rPr>
              <a:t>主控制器</a:t>
            </a:r>
            <a:r>
              <a:rPr lang="en-US" altLang="zh-CN" b="1">
                <a:solidFill>
                  <a:schemeClr val="tx1"/>
                </a:solidFill>
                <a:latin typeface="宋体" panose="02010600030101010101" pitchFamily="2" charset="-122"/>
                <a:ea typeface="宋体" panose="02010600030101010101" pitchFamily="2" charset="-122"/>
              </a:rPr>
              <a:t>2</a:t>
            </a:r>
            <a:endParaRPr lang="en-US" altLang="zh-CN" b="1">
              <a:solidFill>
                <a:schemeClr val="tx1"/>
              </a:solidFill>
              <a:latin typeface="宋体" panose="02010600030101010101" pitchFamily="2" charset="-122"/>
              <a:ea typeface="宋体" panose="02010600030101010101" pitchFamily="2" charset="-122"/>
            </a:endParaRPr>
          </a:p>
        </p:txBody>
      </p:sp>
      <p:sp>
        <p:nvSpPr>
          <p:cNvPr id="2086932" name="Line 20"/>
          <p:cNvSpPr>
            <a:spLocks noChangeShapeType="1"/>
          </p:cNvSpPr>
          <p:nvPr/>
        </p:nvSpPr>
        <p:spPr bwMode="auto">
          <a:xfrm>
            <a:off x="3402013" y="3467100"/>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33" name="Line 21"/>
          <p:cNvSpPr>
            <a:spLocks noChangeShapeType="1"/>
          </p:cNvSpPr>
          <p:nvPr/>
        </p:nvSpPr>
        <p:spPr bwMode="auto">
          <a:xfrm>
            <a:off x="2028825" y="3100388"/>
            <a:ext cx="0" cy="655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34" name="Line 22"/>
          <p:cNvSpPr>
            <a:spLocks noChangeShapeType="1"/>
          </p:cNvSpPr>
          <p:nvPr/>
        </p:nvSpPr>
        <p:spPr bwMode="auto">
          <a:xfrm>
            <a:off x="2517775" y="3098800"/>
            <a:ext cx="14288" cy="350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35" name="Rectangle 23"/>
          <p:cNvSpPr>
            <a:spLocks noChangeArrowheads="1"/>
          </p:cNvSpPr>
          <p:nvPr/>
        </p:nvSpPr>
        <p:spPr bwMode="auto">
          <a:xfrm>
            <a:off x="6623737" y="4174028"/>
            <a:ext cx="133530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r>
              <a:rPr lang="zh-CN" altLang="en-US" b="1">
                <a:solidFill>
                  <a:schemeClr val="tx1"/>
                </a:solidFill>
                <a:latin typeface="宋体" panose="02010600030101010101" pitchFamily="2" charset="-122"/>
                <a:ea typeface="宋体" panose="02010600030101010101" pitchFamily="2" charset="-122"/>
              </a:rPr>
              <a:t>受控制器</a:t>
            </a:r>
            <a:r>
              <a:rPr lang="en-US" altLang="zh-CN" b="1">
                <a:solidFill>
                  <a:schemeClr val="tx1"/>
                </a:solidFill>
                <a:latin typeface="宋体" panose="02010600030101010101" pitchFamily="2" charset="-122"/>
                <a:ea typeface="宋体" panose="02010600030101010101" pitchFamily="2" charset="-122"/>
              </a:rPr>
              <a:t>2</a:t>
            </a:r>
            <a:endParaRPr lang="en-US" altLang="zh-CN" b="1">
              <a:solidFill>
                <a:schemeClr val="tx1"/>
              </a:solidFill>
              <a:latin typeface="宋体" panose="02010600030101010101" pitchFamily="2" charset="-122"/>
              <a:ea typeface="宋体" panose="02010600030101010101" pitchFamily="2" charset="-122"/>
            </a:endParaRPr>
          </a:p>
        </p:txBody>
      </p:sp>
      <p:sp>
        <p:nvSpPr>
          <p:cNvPr id="2086936" name="Line 24"/>
          <p:cNvSpPr>
            <a:spLocks noChangeShapeType="1"/>
          </p:cNvSpPr>
          <p:nvPr/>
        </p:nvSpPr>
        <p:spPr bwMode="auto">
          <a:xfrm>
            <a:off x="6904038" y="3494088"/>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37" name="Line 25"/>
          <p:cNvSpPr>
            <a:spLocks noChangeShapeType="1"/>
          </p:cNvSpPr>
          <p:nvPr/>
        </p:nvSpPr>
        <p:spPr bwMode="auto">
          <a:xfrm>
            <a:off x="7467600" y="3478213"/>
            <a:ext cx="0" cy="655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38" name="Line 26"/>
          <p:cNvSpPr>
            <a:spLocks noChangeShapeType="1"/>
          </p:cNvSpPr>
          <p:nvPr/>
        </p:nvSpPr>
        <p:spPr bwMode="auto">
          <a:xfrm>
            <a:off x="7026275" y="3811588"/>
            <a:ext cx="14288" cy="3508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39" name="Rectangle 27"/>
          <p:cNvSpPr>
            <a:spLocks noChangeArrowheads="1"/>
          </p:cNvSpPr>
          <p:nvPr/>
        </p:nvSpPr>
        <p:spPr bwMode="auto">
          <a:xfrm>
            <a:off x="1762812" y="2710353"/>
            <a:ext cx="133530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r>
              <a:rPr lang="zh-CN" altLang="en-US" b="1">
                <a:solidFill>
                  <a:schemeClr val="tx1"/>
                </a:solidFill>
                <a:latin typeface="宋体" panose="02010600030101010101" pitchFamily="2" charset="-122"/>
                <a:ea typeface="宋体" panose="02010600030101010101" pitchFamily="2" charset="-122"/>
              </a:rPr>
              <a:t>主控制器</a:t>
            </a:r>
            <a:r>
              <a:rPr lang="en-US" altLang="zh-CN" b="1">
                <a:solidFill>
                  <a:schemeClr val="tx1"/>
                </a:solidFill>
                <a:latin typeface="宋体" panose="02010600030101010101" pitchFamily="2" charset="-122"/>
                <a:ea typeface="宋体" panose="02010600030101010101" pitchFamily="2" charset="-122"/>
              </a:rPr>
              <a:t>1</a:t>
            </a:r>
            <a:endParaRPr lang="en-US" altLang="zh-CN" b="1">
              <a:solidFill>
                <a:schemeClr val="tx1"/>
              </a:solidFill>
              <a:latin typeface="宋体" panose="02010600030101010101" pitchFamily="2" charset="-122"/>
              <a:ea typeface="宋体" panose="02010600030101010101" pitchFamily="2" charset="-122"/>
            </a:endParaRPr>
          </a:p>
        </p:txBody>
      </p:sp>
      <p:sp>
        <p:nvSpPr>
          <p:cNvPr id="2086940" name="Line 28"/>
          <p:cNvSpPr>
            <a:spLocks noChangeShapeType="1"/>
          </p:cNvSpPr>
          <p:nvPr/>
        </p:nvSpPr>
        <p:spPr bwMode="auto">
          <a:xfrm>
            <a:off x="4083050" y="3478213"/>
            <a:ext cx="0" cy="655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41" name="Line 29"/>
          <p:cNvSpPr>
            <a:spLocks noChangeShapeType="1"/>
          </p:cNvSpPr>
          <p:nvPr/>
        </p:nvSpPr>
        <p:spPr bwMode="auto">
          <a:xfrm>
            <a:off x="3519488" y="3811588"/>
            <a:ext cx="14287" cy="3508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42" name="Line 30"/>
          <p:cNvSpPr>
            <a:spLocks noChangeShapeType="1"/>
          </p:cNvSpPr>
          <p:nvPr/>
        </p:nvSpPr>
        <p:spPr bwMode="auto">
          <a:xfrm>
            <a:off x="5378450" y="3173413"/>
            <a:ext cx="0" cy="655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43" name="Line 31"/>
          <p:cNvSpPr>
            <a:spLocks noChangeShapeType="1"/>
          </p:cNvSpPr>
          <p:nvPr/>
        </p:nvSpPr>
        <p:spPr bwMode="auto">
          <a:xfrm>
            <a:off x="5867400" y="3171825"/>
            <a:ext cx="14288"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b="1">
              <a:solidFill>
                <a:schemeClr val="tx1"/>
              </a:solidFill>
              <a:latin typeface="宋体" panose="02010600030101010101" pitchFamily="2" charset="-122"/>
              <a:ea typeface="宋体" panose="02010600030101010101" pitchFamily="2" charset="-122"/>
            </a:endParaRPr>
          </a:p>
        </p:txBody>
      </p:sp>
      <p:sp>
        <p:nvSpPr>
          <p:cNvPr id="2086944" name="Rectangle 32"/>
          <p:cNvSpPr>
            <a:spLocks noChangeArrowheads="1"/>
          </p:cNvSpPr>
          <p:nvPr/>
        </p:nvSpPr>
        <p:spPr bwMode="auto">
          <a:xfrm>
            <a:off x="5112437" y="2783378"/>
            <a:ext cx="133530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r>
              <a:rPr lang="zh-CN" altLang="en-US" b="1">
                <a:solidFill>
                  <a:schemeClr val="tx1"/>
                </a:solidFill>
                <a:latin typeface="宋体" panose="02010600030101010101" pitchFamily="2" charset="-122"/>
                <a:ea typeface="宋体" panose="02010600030101010101" pitchFamily="2" charset="-122"/>
              </a:rPr>
              <a:t>受控制器</a:t>
            </a:r>
            <a:r>
              <a:rPr lang="en-US" altLang="zh-CN" b="1">
                <a:solidFill>
                  <a:schemeClr val="tx1"/>
                </a:solidFill>
                <a:latin typeface="宋体" panose="02010600030101010101" pitchFamily="2" charset="-122"/>
                <a:ea typeface="宋体" panose="02010600030101010101" pitchFamily="2" charset="-122"/>
              </a:rPr>
              <a:t>1</a:t>
            </a:r>
            <a:endParaRPr lang="en-US" altLang="zh-CN" b="1">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64899" name="Rectangle 3"/>
          <p:cNvSpPr>
            <a:spLocks noGrp="1" noChangeArrowheads="1"/>
          </p:cNvSpPr>
          <p:nvPr>
            <p:ph type="body" idx="1"/>
          </p:nvPr>
        </p:nvSpPr>
        <p:spPr>
          <a:xfrm>
            <a:off x="539552" y="1052736"/>
            <a:ext cx="8135938" cy="1071768"/>
          </a:xfrm>
        </p:spPr>
        <p:txBody>
          <a:bodyPr/>
          <a:lstStyle/>
          <a:p>
            <a:pPr>
              <a:lnSpc>
                <a:spcPct val="125000"/>
              </a:lnSpc>
              <a:spcBef>
                <a:spcPct val="10000"/>
              </a:spcBef>
              <a:spcAft>
                <a:spcPct val="10000"/>
              </a:spcAft>
            </a:pPr>
            <a:r>
              <a:rPr lang="zh-CN" altLang="en-US" sz="2800" dirty="0">
                <a:ea typeface="宋体" panose="02010600030101010101" pitchFamily="2" charset="-122"/>
              </a:rPr>
              <a:t>总线</a:t>
            </a:r>
            <a:r>
              <a:rPr lang="zh-CN" altLang="en-US" sz="2800" dirty="0" smtClean="0">
                <a:ea typeface="宋体" panose="02010600030101010101" pitchFamily="2" charset="-122"/>
              </a:rPr>
              <a:t>：连接两个或多个功能部件的一</a:t>
            </a:r>
            <a:r>
              <a:rPr lang="zh-CN" altLang="en-US" sz="2800" dirty="0">
                <a:ea typeface="宋体" panose="02010600030101010101" pitchFamily="2" charset="-122"/>
              </a:rPr>
              <a:t>组公共的信</a:t>
            </a:r>
            <a:r>
              <a:rPr lang="zh-CN" altLang="en-US" sz="2800" dirty="0" smtClean="0">
                <a:ea typeface="宋体" panose="02010600030101010101" pitchFamily="2" charset="-122"/>
              </a:rPr>
              <a:t>号传输线。</a:t>
            </a:r>
            <a:endParaRPr lang="en-US" altLang="zh-CN" sz="2800" dirty="0" smtClean="0">
              <a:ea typeface="宋体" panose="02010600030101010101" pitchFamily="2" charset="-122"/>
            </a:endParaRPr>
          </a:p>
        </p:txBody>
      </p:sp>
      <p:pic>
        <p:nvPicPr>
          <p:cNvPr id="4" name="Picture 4" descr="BUS"/>
          <p:cNvPicPr>
            <a:picLocks noChangeAspect="1" noChangeArrowheads="1"/>
          </p:cNvPicPr>
          <p:nvPr/>
        </p:nvPicPr>
        <p:blipFill>
          <a:blip r:embed="rId1" cstate="print"/>
          <a:srcRect/>
          <a:stretch>
            <a:fillRect/>
          </a:stretch>
        </p:blipFill>
        <p:spPr>
          <a:xfrm>
            <a:off x="971599" y="2420888"/>
            <a:ext cx="7455713" cy="316835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4611" name="Rectangle 3"/>
          <p:cNvSpPr>
            <a:spLocks noGrp="1" noChangeArrowheads="1"/>
          </p:cNvSpPr>
          <p:nvPr>
            <p:ph type="body" sz="half" idx="1"/>
          </p:nvPr>
        </p:nvSpPr>
        <p:spPr>
          <a:xfrm>
            <a:off x="520699" y="940677"/>
            <a:ext cx="8239125" cy="2950551"/>
          </a:xfrm>
        </p:spPr>
        <p:txBody>
          <a:bodyPr/>
          <a:lstStyle/>
          <a:p>
            <a:pPr>
              <a:lnSpc>
                <a:spcPct val="90000"/>
              </a:lnSpc>
            </a:pPr>
            <a:r>
              <a:rPr lang="en-US" altLang="zh-CN" sz="2400" dirty="0">
                <a:latin typeface="宋体" panose="02010600030101010101" pitchFamily="2" charset="-122"/>
                <a:ea typeface="宋体" panose="02010600030101010101" pitchFamily="2" charset="-122"/>
              </a:rPr>
              <a:t>I2C</a:t>
            </a:r>
            <a:r>
              <a:rPr lang="zh-CN" altLang="en-US" sz="2400" dirty="0">
                <a:latin typeface="宋体" panose="02010600030101010101" pitchFamily="2" charset="-122"/>
                <a:ea typeface="宋体" panose="02010600030101010101" pitchFamily="2" charset="-122"/>
              </a:rPr>
              <a:t>总线设计成多总线结构，不同结点中的任何一个可以在不同的时刻起到主控制器的作用，总线上不存在一个全局的主控制器在</a:t>
            </a:r>
            <a:r>
              <a:rPr lang="en-US" altLang="zh-CN" sz="2400" dirty="0">
                <a:latin typeface="宋体" panose="02010600030101010101" pitchFamily="2" charset="-122"/>
                <a:ea typeface="宋体" panose="02010600030101010101" pitchFamily="2" charset="-122"/>
              </a:rPr>
              <a:t>SCL</a:t>
            </a:r>
            <a:r>
              <a:rPr lang="zh-CN" altLang="en-US" sz="2400" dirty="0">
                <a:latin typeface="宋体" panose="02010600030101010101" pitchFamily="2" charset="-122"/>
                <a:ea typeface="宋体" panose="02010600030101010101" pitchFamily="2" charset="-122"/>
              </a:rPr>
              <a:t>产生时钟信号。当输出信号时，主控制器就同时驱动</a:t>
            </a:r>
            <a:r>
              <a:rPr lang="en-US" altLang="zh-CN" sz="2400" dirty="0">
                <a:latin typeface="宋体" panose="02010600030101010101" pitchFamily="2" charset="-122"/>
                <a:ea typeface="宋体" panose="02010600030101010101" pitchFamily="2" charset="-122"/>
              </a:rPr>
              <a:t>SDL</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SCL</a:t>
            </a:r>
            <a:r>
              <a:rPr lang="zh-CN" altLang="en-US" sz="2400" dirty="0">
                <a:latin typeface="宋体" panose="02010600030101010101" pitchFamily="2" charset="-122"/>
                <a:ea typeface="宋体" panose="02010600030101010101" pitchFamily="2" charset="-122"/>
              </a:rPr>
              <a:t>信号。</a:t>
            </a:r>
            <a:endParaRPr lang="zh-CN" altLang="en-US" sz="2400" dirty="0">
              <a:latin typeface="宋体" panose="02010600030101010101" pitchFamily="2" charset="-122"/>
              <a:ea typeface="宋体" panose="02010600030101010101" pitchFamily="2" charset="-122"/>
            </a:endParaRPr>
          </a:p>
          <a:p>
            <a:pPr>
              <a:lnSpc>
                <a:spcPct val="90000"/>
              </a:lnSpc>
            </a:pPr>
            <a:r>
              <a:rPr lang="zh-CN" altLang="en-US" sz="2400" dirty="0">
                <a:latin typeface="宋体" panose="02010600030101010101" pitchFamily="2" charset="-122"/>
                <a:ea typeface="宋体" panose="02010600030101010101" pitchFamily="2" charset="-122"/>
              </a:rPr>
              <a:t>当总线空闲时，</a:t>
            </a:r>
            <a:r>
              <a:rPr lang="en-US" altLang="zh-CN" sz="2400" dirty="0">
                <a:latin typeface="宋体" panose="02010600030101010101" pitchFamily="2" charset="-122"/>
                <a:ea typeface="宋体" panose="02010600030101010101" pitchFamily="2" charset="-122"/>
              </a:rPr>
              <a:t>SDL</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SCL</a:t>
            </a:r>
            <a:r>
              <a:rPr lang="zh-CN" altLang="en-US" sz="2400" dirty="0">
                <a:latin typeface="宋体" panose="02010600030101010101" pitchFamily="2" charset="-122"/>
                <a:ea typeface="宋体" panose="02010600030101010101" pitchFamily="2" charset="-122"/>
              </a:rPr>
              <a:t>都保持高电平。主控结点在传输数据的时候，必须监听总线状态。如果主控结点收到了不同于它要传输的值时，它就知道数据发送过程中发生了冲突。</a:t>
            </a:r>
            <a:endParaRPr lang="zh-CN" altLang="en-US" sz="2400" dirty="0">
              <a:latin typeface="宋体" panose="02010600030101010101" pitchFamily="2" charset="-122"/>
              <a:ea typeface="宋体" panose="02010600030101010101" pitchFamily="2" charset="-122"/>
            </a:endParaRPr>
          </a:p>
        </p:txBody>
      </p:sp>
      <p:sp>
        <p:nvSpPr>
          <p:cNvPr id="2244613" name="Text Box 5"/>
          <p:cNvSpPr txBox="1">
            <a:spLocks noChangeArrowheads="1"/>
          </p:cNvSpPr>
          <p:nvPr/>
        </p:nvSpPr>
        <p:spPr bwMode="auto">
          <a:xfrm>
            <a:off x="6678613" y="5270500"/>
            <a:ext cx="1457325"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a:endParaRPr lang="zh-CN" altLang="zh-CN" b="1">
              <a:solidFill>
                <a:schemeClr val="tx1"/>
              </a:solidFill>
              <a:latin typeface="宋体" panose="02010600030101010101" pitchFamily="2" charset="-122"/>
              <a:ea typeface="宋体" panose="02010600030101010101" pitchFamily="2" charset="-122"/>
            </a:endParaRPr>
          </a:p>
        </p:txBody>
      </p:sp>
      <p:sp>
        <p:nvSpPr>
          <p:cNvPr id="2244621" name="Rectangle 13"/>
          <p:cNvSpPr>
            <a:spLocks noChangeArrowheads="1"/>
          </p:cNvSpPr>
          <p:nvPr/>
        </p:nvSpPr>
        <p:spPr bwMode="auto">
          <a:xfrm>
            <a:off x="1690688" y="5045565"/>
            <a:ext cx="2643187"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b="1">
                <a:solidFill>
                  <a:schemeClr val="tx1"/>
                </a:solidFill>
                <a:latin typeface="宋体" panose="02010600030101010101" pitchFamily="2" charset="-122"/>
                <a:ea typeface="宋体" panose="02010600030101010101" pitchFamily="2" charset="-122"/>
              </a:rPr>
              <a:t>设备地址</a:t>
            </a:r>
            <a:endParaRPr lang="zh-CN" altLang="en-US" b="1">
              <a:solidFill>
                <a:schemeClr val="tx1"/>
              </a:solidFill>
              <a:latin typeface="宋体" panose="02010600030101010101" pitchFamily="2" charset="-122"/>
              <a:ea typeface="宋体" panose="02010600030101010101" pitchFamily="2" charset="-122"/>
            </a:endParaRPr>
          </a:p>
        </p:txBody>
      </p:sp>
      <p:sp>
        <p:nvSpPr>
          <p:cNvPr id="2244622" name="Rectangle 14"/>
          <p:cNvSpPr>
            <a:spLocks noChangeArrowheads="1"/>
          </p:cNvSpPr>
          <p:nvPr/>
        </p:nvSpPr>
        <p:spPr bwMode="auto">
          <a:xfrm>
            <a:off x="4324350" y="5060950"/>
            <a:ext cx="631825" cy="36671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sz="1800" b="1" dirty="0">
                <a:solidFill>
                  <a:schemeClr val="tx1"/>
                </a:solidFill>
                <a:latin typeface="宋体" panose="02010600030101010101" pitchFamily="2" charset="-122"/>
                <a:ea typeface="宋体" panose="02010600030101010101" pitchFamily="2" charset="-122"/>
              </a:rPr>
              <a:t>读写</a:t>
            </a:r>
            <a:endParaRPr lang="zh-CN" altLang="en-US" sz="1800" b="1" dirty="0">
              <a:solidFill>
                <a:schemeClr val="tx1"/>
              </a:solidFill>
              <a:latin typeface="宋体" panose="02010600030101010101" pitchFamily="2" charset="-122"/>
              <a:ea typeface="宋体" panose="02010600030101010101" pitchFamily="2" charset="-122"/>
            </a:endParaRPr>
          </a:p>
        </p:txBody>
      </p:sp>
      <p:sp>
        <p:nvSpPr>
          <p:cNvPr id="2244623" name="Text Box 15"/>
          <p:cNvSpPr txBox="1">
            <a:spLocks noChangeArrowheads="1"/>
          </p:cNvSpPr>
          <p:nvPr/>
        </p:nvSpPr>
        <p:spPr bwMode="auto">
          <a:xfrm>
            <a:off x="4705350" y="4654550"/>
            <a:ext cx="457200"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en-US" altLang="zh-CN" b="1">
                <a:solidFill>
                  <a:schemeClr val="tx1"/>
                </a:solidFill>
                <a:latin typeface="宋体" panose="02010600030101010101" pitchFamily="2" charset="-122"/>
                <a:ea typeface="宋体" panose="02010600030101010101" pitchFamily="2" charset="-122"/>
              </a:rPr>
              <a:t>d</a:t>
            </a:r>
            <a:r>
              <a:rPr lang="en-US" altLang="zh-CN" b="1" baseline="-25000">
                <a:solidFill>
                  <a:schemeClr val="tx1"/>
                </a:solidFill>
                <a:latin typeface="宋体" panose="02010600030101010101" pitchFamily="2" charset="-122"/>
                <a:ea typeface="宋体" panose="02010600030101010101" pitchFamily="2" charset="-122"/>
              </a:rPr>
              <a:t>0</a:t>
            </a:r>
            <a:endParaRPr lang="en-US" altLang="zh-CN" b="1" baseline="-25000">
              <a:solidFill>
                <a:schemeClr val="tx1"/>
              </a:solidFill>
              <a:latin typeface="宋体" panose="02010600030101010101" pitchFamily="2" charset="-122"/>
              <a:ea typeface="宋体" panose="02010600030101010101" pitchFamily="2" charset="-122"/>
            </a:endParaRPr>
          </a:p>
        </p:txBody>
      </p:sp>
      <p:sp>
        <p:nvSpPr>
          <p:cNvPr id="2244624" name="Text Box 16"/>
          <p:cNvSpPr txBox="1">
            <a:spLocks noChangeArrowheads="1"/>
          </p:cNvSpPr>
          <p:nvPr/>
        </p:nvSpPr>
        <p:spPr bwMode="auto">
          <a:xfrm>
            <a:off x="4005263" y="4621213"/>
            <a:ext cx="457200"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en-US" altLang="zh-CN" b="1">
                <a:solidFill>
                  <a:schemeClr val="tx1"/>
                </a:solidFill>
                <a:latin typeface="宋体" panose="02010600030101010101" pitchFamily="2" charset="-122"/>
                <a:ea typeface="宋体" panose="02010600030101010101" pitchFamily="2" charset="-122"/>
              </a:rPr>
              <a:t>d</a:t>
            </a:r>
            <a:r>
              <a:rPr lang="en-US" altLang="zh-CN" b="1" baseline="-25000">
                <a:solidFill>
                  <a:schemeClr val="tx1"/>
                </a:solidFill>
                <a:latin typeface="宋体" panose="02010600030101010101" pitchFamily="2" charset="-122"/>
                <a:ea typeface="宋体" panose="02010600030101010101" pitchFamily="2" charset="-122"/>
              </a:rPr>
              <a:t>1</a:t>
            </a:r>
            <a:endParaRPr lang="en-US" altLang="zh-CN" b="1" baseline="-25000">
              <a:solidFill>
                <a:schemeClr val="tx1"/>
              </a:solidFill>
              <a:latin typeface="宋体" panose="02010600030101010101" pitchFamily="2" charset="-122"/>
              <a:ea typeface="宋体" panose="02010600030101010101" pitchFamily="2" charset="-122"/>
            </a:endParaRPr>
          </a:p>
        </p:txBody>
      </p:sp>
      <p:sp>
        <p:nvSpPr>
          <p:cNvPr id="2244625" name="Text Box 17"/>
          <p:cNvSpPr txBox="1">
            <a:spLocks noChangeArrowheads="1"/>
          </p:cNvSpPr>
          <p:nvPr/>
        </p:nvSpPr>
        <p:spPr bwMode="auto">
          <a:xfrm>
            <a:off x="1455738" y="4654550"/>
            <a:ext cx="457200"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en-US" altLang="zh-CN" b="1">
                <a:solidFill>
                  <a:schemeClr val="tx1"/>
                </a:solidFill>
                <a:latin typeface="宋体" panose="02010600030101010101" pitchFamily="2" charset="-122"/>
                <a:ea typeface="宋体" panose="02010600030101010101" pitchFamily="2" charset="-122"/>
              </a:rPr>
              <a:t>d</a:t>
            </a:r>
            <a:r>
              <a:rPr lang="en-US" altLang="zh-CN" b="1" baseline="-25000">
                <a:solidFill>
                  <a:schemeClr val="tx1"/>
                </a:solidFill>
                <a:latin typeface="宋体" panose="02010600030101010101" pitchFamily="2" charset="-122"/>
                <a:ea typeface="宋体" panose="02010600030101010101" pitchFamily="2" charset="-122"/>
              </a:rPr>
              <a:t>7</a:t>
            </a:r>
            <a:endParaRPr lang="en-US" altLang="zh-CN" b="1" baseline="-25000">
              <a:solidFill>
                <a:schemeClr val="tx1"/>
              </a:solidFill>
              <a:latin typeface="宋体" panose="02010600030101010101" pitchFamily="2" charset="-122"/>
              <a:ea typeface="宋体" panose="02010600030101010101" pitchFamily="2" charset="-122"/>
            </a:endParaRPr>
          </a:p>
        </p:txBody>
      </p:sp>
      <p:sp>
        <p:nvSpPr>
          <p:cNvPr id="2244626" name="Text Box 18"/>
          <p:cNvSpPr txBox="1">
            <a:spLocks noChangeArrowheads="1"/>
          </p:cNvSpPr>
          <p:nvPr/>
        </p:nvSpPr>
        <p:spPr bwMode="auto">
          <a:xfrm>
            <a:off x="5527674" y="4795838"/>
            <a:ext cx="2788741" cy="69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p>
            <a:r>
              <a:rPr lang="en-US" altLang="zh-CN" b="1" dirty="0">
                <a:solidFill>
                  <a:schemeClr val="tx1"/>
                </a:solidFill>
                <a:latin typeface="宋体" panose="02010600030101010101" pitchFamily="2" charset="-122"/>
                <a:ea typeface="宋体" panose="02010600030101010101" pitchFamily="2" charset="-122"/>
              </a:rPr>
              <a:t>0: </a:t>
            </a:r>
            <a:r>
              <a:rPr lang="zh-CN" altLang="en-US" b="1" dirty="0">
                <a:solidFill>
                  <a:schemeClr val="tx1"/>
                </a:solidFill>
                <a:latin typeface="宋体" panose="02010600030101010101" pitchFamily="2" charset="-122"/>
                <a:ea typeface="宋体" panose="02010600030101010101" pitchFamily="2" charset="-122"/>
              </a:rPr>
              <a:t>主控器到受控器</a:t>
            </a:r>
            <a:endParaRPr lang="zh-CN" altLang="en-US" b="1" dirty="0">
              <a:solidFill>
                <a:schemeClr val="tx1"/>
              </a:solidFill>
              <a:latin typeface="宋体" panose="02010600030101010101" pitchFamily="2" charset="-122"/>
              <a:ea typeface="宋体" panose="02010600030101010101" pitchFamily="2" charset="-122"/>
            </a:endParaRPr>
          </a:p>
          <a:p>
            <a:r>
              <a:rPr lang="en-US" altLang="zh-CN" b="1" dirty="0">
                <a:solidFill>
                  <a:schemeClr val="tx1"/>
                </a:solidFill>
                <a:latin typeface="宋体" panose="02010600030101010101" pitchFamily="2" charset="-122"/>
                <a:ea typeface="宋体" panose="02010600030101010101" pitchFamily="2" charset="-122"/>
              </a:rPr>
              <a:t>1: </a:t>
            </a:r>
            <a:r>
              <a:rPr lang="zh-CN" altLang="en-US" b="1" dirty="0">
                <a:solidFill>
                  <a:schemeClr val="tx1"/>
                </a:solidFill>
                <a:latin typeface="宋体" panose="02010600030101010101" pitchFamily="2" charset="-122"/>
                <a:ea typeface="宋体" panose="02010600030101010101" pitchFamily="2" charset="-122"/>
              </a:rPr>
              <a:t>受控器到主控器</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12" name="Rectangle 2"/>
          <p:cNvSpPr txBox="1">
            <a:spLocks noChangeArrowheads="1"/>
          </p:cNvSpPr>
          <p:nvPr/>
        </p:nvSpPr>
        <p:spPr bwMode="auto">
          <a:xfrm>
            <a:off x="1017587" y="260648"/>
            <a:ext cx="7793037" cy="426142"/>
          </a:xfrm>
          <a:prstGeom prst="rect">
            <a:avLst/>
          </a:prstGeom>
          <a:noFill/>
          <a:ln w="12700">
            <a:noFill/>
            <a:miter lim="800000"/>
          </a:ln>
          <a:effec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r>
              <a:rPr lang="en-US" altLang="zh-CN" sz="2800" kern="0" smtClean="0">
                <a:latin typeface="宋体" panose="02010600030101010101" pitchFamily="2" charset="-122"/>
                <a:ea typeface="宋体" panose="02010600030101010101" pitchFamily="2" charset="-122"/>
              </a:rPr>
              <a:t>I</a:t>
            </a:r>
            <a:r>
              <a:rPr lang="en-US" altLang="zh-CN" sz="2800" kern="0" baseline="30000" smtClean="0">
                <a:latin typeface="宋体" panose="02010600030101010101" pitchFamily="2" charset="-122"/>
                <a:ea typeface="宋体" panose="02010600030101010101" pitchFamily="2" charset="-122"/>
              </a:rPr>
              <a:t>2</a:t>
            </a:r>
            <a:r>
              <a:rPr lang="en-US" altLang="zh-CN" sz="2800" kern="0" smtClean="0">
                <a:latin typeface="宋体" panose="02010600030101010101" pitchFamily="2" charset="-122"/>
                <a:ea typeface="宋体" panose="02010600030101010101" pitchFamily="2" charset="-122"/>
              </a:rPr>
              <a:t>C</a:t>
            </a:r>
            <a:endParaRPr lang="en-US" altLang="zh-CN" sz="2800" kern="0" dirty="0">
              <a:latin typeface="宋体" panose="02010600030101010101" pitchFamily="2" charset="-122"/>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851" name="Rectangle 3"/>
          <p:cNvSpPr>
            <a:spLocks noGrp="1" noChangeArrowheads="1"/>
          </p:cNvSpPr>
          <p:nvPr>
            <p:ph type="body" sz="half" idx="1"/>
          </p:nvPr>
        </p:nvSpPr>
        <p:spPr>
          <a:xfrm>
            <a:off x="581347" y="836712"/>
            <a:ext cx="8239125" cy="5197898"/>
          </a:xfrm>
        </p:spPr>
        <p:txBody>
          <a:bodyPr/>
          <a:lstStyle/>
          <a:p>
            <a:pPr algn="just">
              <a:lnSpc>
                <a:spcPct val="150000"/>
              </a:lnSpc>
              <a:spcBef>
                <a:spcPts val="600"/>
              </a:spcBef>
            </a:pPr>
            <a:r>
              <a:rPr lang="zh-CN" altLang="en-US" sz="2800" dirty="0">
                <a:latin typeface="宋体" panose="02010600030101010101" pitchFamily="2" charset="-122"/>
                <a:ea typeface="宋体" panose="02010600030101010101" pitchFamily="2" charset="-122"/>
              </a:rPr>
              <a:t>总线对每一个报文进行仲裁</a:t>
            </a:r>
            <a:r>
              <a:rPr lang="zh-CN" altLang="en-US" sz="2800" dirty="0" smtClean="0">
                <a:latin typeface="宋体" panose="02010600030101010101" pitchFamily="2" charset="-122"/>
                <a:ea typeface="宋体" panose="02010600030101010101" pitchFamily="2" charset="-122"/>
              </a:rPr>
              <a:t>。“</a:t>
            </a:r>
            <a:r>
              <a:rPr lang="en-US" altLang="zh-CN" sz="2800" dirty="0" smtClean="0">
                <a:latin typeface="宋体" panose="02010600030101010101" pitchFamily="2" charset="-122"/>
                <a:ea typeface="宋体" panose="02010600030101010101" pitchFamily="2" charset="-122"/>
              </a:rPr>
              <a:t>0</a:t>
            </a:r>
            <a:r>
              <a:rPr lang="zh-CN" altLang="en-US" sz="2800" dirty="0" smtClean="0">
                <a:latin typeface="宋体" panose="02010600030101010101" pitchFamily="2" charset="-122"/>
                <a:ea typeface="宋体" panose="02010600030101010101" pitchFamily="2" charset="-122"/>
              </a:rPr>
              <a:t>”是显性传输，“</a:t>
            </a:r>
            <a:r>
              <a:rPr lang="en-US" altLang="zh-CN" sz="2800" dirty="0" smtClean="0">
                <a:latin typeface="宋体" panose="02010600030101010101" pitchFamily="2" charset="-122"/>
                <a:ea typeface="宋体" panose="02010600030101010101" pitchFamily="2" charset="-122"/>
              </a:rPr>
              <a:t>1</a:t>
            </a:r>
            <a:r>
              <a:rPr lang="zh-CN" altLang="en-US" sz="2800" dirty="0" smtClean="0">
                <a:latin typeface="宋体" panose="02010600030101010101" pitchFamily="2" charset="-122"/>
                <a:ea typeface="宋体" panose="02010600030101010101" pitchFamily="2" charset="-122"/>
              </a:rPr>
              <a:t>”是隐形传输。在</a:t>
            </a:r>
            <a:r>
              <a:rPr lang="zh-CN" altLang="en-US" sz="2800" dirty="0">
                <a:latin typeface="宋体" panose="02010600030101010101" pitchFamily="2" charset="-122"/>
                <a:ea typeface="宋体" panose="02010600030101010101" pitchFamily="2" charset="-122"/>
              </a:rPr>
              <a:t>发送时，发送结点监听总线，如果结点试图发送一个逻辑</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，但却监听到总线上是一个逻辑</a:t>
            </a:r>
            <a:r>
              <a:rPr lang="en-US" altLang="zh-CN" sz="2800" dirty="0">
                <a:latin typeface="宋体" panose="02010600030101010101" pitchFamily="2" charset="-122"/>
                <a:ea typeface="宋体" panose="02010600030101010101" pitchFamily="2" charset="-122"/>
              </a:rPr>
              <a:t>0</a:t>
            </a:r>
            <a:r>
              <a:rPr lang="zh-CN" altLang="en-US" sz="2800" dirty="0">
                <a:latin typeface="宋体" panose="02010600030101010101" pitchFamily="2" charset="-122"/>
                <a:ea typeface="宋体" panose="02010600030101010101" pitchFamily="2" charset="-122"/>
              </a:rPr>
              <a:t>时，它会立即停止发送。</a:t>
            </a:r>
            <a:endParaRPr lang="zh-CN" altLang="en-US" sz="2800" dirty="0">
              <a:latin typeface="宋体" panose="02010600030101010101" pitchFamily="2" charset="-122"/>
              <a:ea typeface="宋体" panose="02010600030101010101" pitchFamily="2" charset="-122"/>
            </a:endParaRPr>
          </a:p>
          <a:p>
            <a:pPr algn="just">
              <a:lnSpc>
                <a:spcPct val="150000"/>
              </a:lnSpc>
              <a:spcBef>
                <a:spcPts val="600"/>
              </a:spcBef>
            </a:pPr>
            <a:r>
              <a:rPr lang="zh-CN" altLang="en-US" sz="2800" dirty="0">
                <a:latin typeface="宋体" panose="02010600030101010101" pitchFamily="2" charset="-122"/>
                <a:ea typeface="宋体" panose="02010600030101010101" pitchFamily="2" charset="-122"/>
              </a:rPr>
              <a:t>在许多情况下，仲裁在传输地址部分时完成。但是，仲裁也可以在数据部分继续。如果两个站点都试图向同一地址发送相同数据时，那么之间不会相互影响且最后都会成功发送报文。</a:t>
            </a:r>
            <a:endParaRPr lang="zh-CN" altLang="en-US" sz="2800"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1017587" y="260648"/>
            <a:ext cx="7793037" cy="426142"/>
          </a:xfrm>
        </p:spPr>
        <p:txBody>
          <a:bodyPr/>
          <a:lstStyle/>
          <a:p>
            <a:r>
              <a:rPr lang="en-US" altLang="zh-CN" sz="2800" dirty="0">
                <a:ea typeface="宋体" panose="02010600030101010101" pitchFamily="2" charset="-122"/>
              </a:rPr>
              <a:t>I</a:t>
            </a:r>
            <a:r>
              <a:rPr lang="en-US" altLang="zh-CN" sz="2800" baseline="30000" dirty="0">
                <a:ea typeface="宋体" panose="02010600030101010101" pitchFamily="2" charset="-122"/>
              </a:rPr>
              <a:t>2</a:t>
            </a:r>
            <a:r>
              <a:rPr lang="en-US" altLang="zh-CN" sz="2800" dirty="0">
                <a:ea typeface="宋体" panose="02010600030101010101" pitchFamily="2" charset="-122"/>
              </a:rPr>
              <a:t>C</a:t>
            </a:r>
            <a:endParaRPr lang="en-US" altLang="zh-CN" sz="2800" dirty="0">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6659" name="Rectangle 3"/>
          <p:cNvSpPr>
            <a:spLocks noGrp="1" noChangeArrowheads="1"/>
          </p:cNvSpPr>
          <p:nvPr>
            <p:ph type="body" sz="half" idx="1"/>
          </p:nvPr>
        </p:nvSpPr>
        <p:spPr>
          <a:xfrm>
            <a:off x="511778" y="957073"/>
            <a:ext cx="8239125" cy="383695"/>
          </a:xfrm>
        </p:spPr>
        <p:txBody>
          <a:bodyPr/>
          <a:lstStyle/>
          <a:p>
            <a:pPr>
              <a:lnSpc>
                <a:spcPct val="90000"/>
              </a:lnSpc>
            </a:pPr>
            <a:r>
              <a:rPr lang="en-US" altLang="zh-CN" sz="2400" dirty="0">
                <a:latin typeface="宋体" panose="02010600030101010101" pitchFamily="2" charset="-122"/>
                <a:ea typeface="宋体" panose="02010600030101010101" pitchFamily="2" charset="-122"/>
              </a:rPr>
              <a:t>I2C</a:t>
            </a:r>
            <a:r>
              <a:rPr lang="zh-CN" altLang="en-US" sz="2400" dirty="0">
                <a:latin typeface="宋体" panose="02010600030101010101" pitchFamily="2" charset="-122"/>
                <a:ea typeface="宋体" panose="02010600030101010101" pitchFamily="2" charset="-122"/>
              </a:rPr>
              <a:t>总线主控器状态机</a:t>
            </a:r>
            <a:endParaRPr lang="zh-CN" altLang="en-US" sz="2400" dirty="0">
              <a:latin typeface="宋体" panose="02010600030101010101" pitchFamily="2" charset="-122"/>
              <a:ea typeface="宋体" panose="02010600030101010101" pitchFamily="2" charset="-122"/>
            </a:endParaRPr>
          </a:p>
        </p:txBody>
      </p:sp>
      <p:sp>
        <p:nvSpPr>
          <p:cNvPr id="2246667" name="Rectangle 11"/>
          <p:cNvSpPr>
            <a:spLocks noChangeArrowheads="1"/>
          </p:cNvSpPr>
          <p:nvPr/>
        </p:nvSpPr>
        <p:spPr bwMode="auto">
          <a:xfrm>
            <a:off x="1649413" y="2454275"/>
            <a:ext cx="1058862" cy="3968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sz="2000">
                <a:solidFill>
                  <a:schemeClr val="tx1"/>
                </a:solidFill>
              </a:rPr>
              <a:t>空闲</a:t>
            </a:r>
            <a:endParaRPr lang="zh-CN" altLang="en-US" sz="2000">
              <a:solidFill>
                <a:schemeClr val="tx1"/>
              </a:solidFill>
            </a:endParaRPr>
          </a:p>
        </p:txBody>
      </p:sp>
      <p:sp>
        <p:nvSpPr>
          <p:cNvPr id="2246668" name="Rectangle 12"/>
          <p:cNvSpPr>
            <a:spLocks noChangeArrowheads="1"/>
          </p:cNvSpPr>
          <p:nvPr/>
        </p:nvSpPr>
        <p:spPr bwMode="auto">
          <a:xfrm>
            <a:off x="4283075" y="1843088"/>
            <a:ext cx="1463675" cy="3968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sz="2000">
                <a:solidFill>
                  <a:schemeClr val="tx1"/>
                </a:solidFill>
              </a:rPr>
              <a:t>发送地址</a:t>
            </a:r>
            <a:endParaRPr lang="zh-CN" altLang="en-US" sz="2000">
              <a:solidFill>
                <a:schemeClr val="tx1"/>
              </a:solidFill>
            </a:endParaRPr>
          </a:p>
        </p:txBody>
      </p:sp>
      <p:sp>
        <p:nvSpPr>
          <p:cNvPr id="2246669" name="Rectangle 13"/>
          <p:cNvSpPr>
            <a:spLocks noChangeArrowheads="1"/>
          </p:cNvSpPr>
          <p:nvPr/>
        </p:nvSpPr>
        <p:spPr bwMode="auto">
          <a:xfrm>
            <a:off x="3078163" y="3884613"/>
            <a:ext cx="1181100" cy="3968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sz="2000">
                <a:solidFill>
                  <a:schemeClr val="tx1"/>
                </a:solidFill>
              </a:rPr>
              <a:t>数据读</a:t>
            </a:r>
            <a:endParaRPr lang="zh-CN" altLang="en-US" sz="2000">
              <a:solidFill>
                <a:schemeClr val="tx1"/>
              </a:solidFill>
            </a:endParaRPr>
          </a:p>
        </p:txBody>
      </p:sp>
      <p:sp>
        <p:nvSpPr>
          <p:cNvPr id="2246670" name="Rectangle 14"/>
          <p:cNvSpPr>
            <a:spLocks noChangeArrowheads="1"/>
          </p:cNvSpPr>
          <p:nvPr/>
        </p:nvSpPr>
        <p:spPr bwMode="auto">
          <a:xfrm>
            <a:off x="5654675" y="3914775"/>
            <a:ext cx="1196975" cy="396875"/>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sz="2000">
                <a:solidFill>
                  <a:schemeClr val="tx1"/>
                </a:solidFill>
              </a:rPr>
              <a:t>数据写</a:t>
            </a:r>
            <a:endParaRPr lang="zh-CN" altLang="en-US" sz="2000">
              <a:solidFill>
                <a:schemeClr val="tx1"/>
              </a:solidFill>
            </a:endParaRPr>
          </a:p>
        </p:txBody>
      </p:sp>
      <p:sp>
        <p:nvSpPr>
          <p:cNvPr id="2246671" name="Line 15"/>
          <p:cNvSpPr>
            <a:spLocks noChangeShapeType="1"/>
          </p:cNvSpPr>
          <p:nvPr/>
        </p:nvSpPr>
        <p:spPr bwMode="auto">
          <a:xfrm flipV="1">
            <a:off x="2681288" y="2011363"/>
            <a:ext cx="1631950" cy="4270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72" name="Text Box 16"/>
          <p:cNvSpPr txBox="1">
            <a:spLocks noChangeArrowheads="1"/>
          </p:cNvSpPr>
          <p:nvPr/>
        </p:nvSpPr>
        <p:spPr bwMode="auto">
          <a:xfrm>
            <a:off x="2667000" y="1844675"/>
            <a:ext cx="884238"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开始</a:t>
            </a:r>
            <a:endParaRPr lang="zh-CN" altLang="en-US">
              <a:solidFill>
                <a:schemeClr val="tx1"/>
              </a:solidFill>
            </a:endParaRPr>
          </a:p>
        </p:txBody>
      </p:sp>
      <p:sp>
        <p:nvSpPr>
          <p:cNvPr id="2246673" name="Line 17"/>
          <p:cNvSpPr>
            <a:spLocks noChangeShapeType="1"/>
          </p:cNvSpPr>
          <p:nvPr/>
        </p:nvSpPr>
        <p:spPr bwMode="auto">
          <a:xfrm flipH="1" flipV="1">
            <a:off x="2697163" y="2865438"/>
            <a:ext cx="517525" cy="9604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74" name="Text Box 18"/>
          <p:cNvSpPr txBox="1">
            <a:spLocks noChangeArrowheads="1"/>
          </p:cNvSpPr>
          <p:nvPr/>
        </p:nvSpPr>
        <p:spPr bwMode="auto">
          <a:xfrm>
            <a:off x="2922588" y="3290888"/>
            <a:ext cx="884237"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停止</a:t>
            </a:r>
            <a:endParaRPr lang="zh-CN" altLang="en-US">
              <a:solidFill>
                <a:schemeClr val="tx1"/>
              </a:solidFill>
            </a:endParaRPr>
          </a:p>
        </p:txBody>
      </p:sp>
      <p:sp>
        <p:nvSpPr>
          <p:cNvPr id="2246675" name="Line 19"/>
          <p:cNvSpPr>
            <a:spLocks noChangeShapeType="1"/>
          </p:cNvSpPr>
          <p:nvPr/>
        </p:nvSpPr>
        <p:spPr bwMode="auto">
          <a:xfrm flipH="1">
            <a:off x="3595688" y="2239963"/>
            <a:ext cx="777875" cy="16160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76" name="Text Box 20"/>
          <p:cNvSpPr txBox="1">
            <a:spLocks noChangeArrowheads="1"/>
          </p:cNvSpPr>
          <p:nvPr/>
        </p:nvSpPr>
        <p:spPr bwMode="auto">
          <a:xfrm>
            <a:off x="3048000" y="2454275"/>
            <a:ext cx="1173163" cy="69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地址</a:t>
            </a:r>
            <a:r>
              <a:rPr lang="en-US" altLang="zh-CN">
                <a:solidFill>
                  <a:schemeClr val="tx1"/>
                </a:solidFill>
              </a:rPr>
              <a:t>, 1 </a:t>
            </a:r>
            <a:r>
              <a:rPr lang="zh-CN" altLang="en-US">
                <a:solidFill>
                  <a:schemeClr val="tx1"/>
                </a:solidFill>
              </a:rPr>
              <a:t>读</a:t>
            </a:r>
            <a:endParaRPr lang="zh-CN" altLang="en-US">
              <a:solidFill>
                <a:schemeClr val="tx1"/>
              </a:solidFill>
            </a:endParaRPr>
          </a:p>
        </p:txBody>
      </p:sp>
      <p:sp>
        <p:nvSpPr>
          <p:cNvPr id="2246677" name="Line 21"/>
          <p:cNvSpPr>
            <a:spLocks noChangeShapeType="1"/>
          </p:cNvSpPr>
          <p:nvPr/>
        </p:nvSpPr>
        <p:spPr bwMode="auto">
          <a:xfrm flipV="1">
            <a:off x="3962400" y="2239963"/>
            <a:ext cx="808038" cy="16160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78" name="Text Box 22"/>
          <p:cNvSpPr txBox="1">
            <a:spLocks noChangeArrowheads="1"/>
          </p:cNvSpPr>
          <p:nvPr/>
        </p:nvSpPr>
        <p:spPr bwMode="auto">
          <a:xfrm>
            <a:off x="4203700" y="3121025"/>
            <a:ext cx="884238"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开始</a:t>
            </a:r>
            <a:endParaRPr lang="zh-CN" altLang="en-US">
              <a:solidFill>
                <a:schemeClr val="tx1"/>
              </a:solidFill>
            </a:endParaRPr>
          </a:p>
        </p:txBody>
      </p:sp>
      <p:sp>
        <p:nvSpPr>
          <p:cNvPr id="2246680" name="Line 24"/>
          <p:cNvSpPr>
            <a:spLocks noChangeShapeType="1"/>
          </p:cNvSpPr>
          <p:nvPr/>
        </p:nvSpPr>
        <p:spPr bwMode="auto">
          <a:xfrm flipH="1" flipV="1">
            <a:off x="5241925" y="2193925"/>
            <a:ext cx="563563" cy="17383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81" name="Text Box 25"/>
          <p:cNvSpPr txBox="1">
            <a:spLocks noChangeArrowheads="1"/>
          </p:cNvSpPr>
          <p:nvPr/>
        </p:nvSpPr>
        <p:spPr bwMode="auto">
          <a:xfrm>
            <a:off x="4611688" y="2674938"/>
            <a:ext cx="884237"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开始</a:t>
            </a:r>
            <a:endParaRPr lang="zh-CN" altLang="en-US">
              <a:solidFill>
                <a:schemeClr val="tx1"/>
              </a:solidFill>
            </a:endParaRPr>
          </a:p>
        </p:txBody>
      </p:sp>
      <p:sp>
        <p:nvSpPr>
          <p:cNvPr id="2246682" name="Line 26"/>
          <p:cNvSpPr>
            <a:spLocks noChangeShapeType="1"/>
          </p:cNvSpPr>
          <p:nvPr/>
        </p:nvSpPr>
        <p:spPr bwMode="auto">
          <a:xfrm>
            <a:off x="5380038" y="2225675"/>
            <a:ext cx="623887" cy="1676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83" name="Text Box 27"/>
          <p:cNvSpPr txBox="1">
            <a:spLocks noChangeArrowheads="1"/>
          </p:cNvSpPr>
          <p:nvPr/>
        </p:nvSpPr>
        <p:spPr bwMode="auto">
          <a:xfrm>
            <a:off x="5649913" y="2543175"/>
            <a:ext cx="1295400"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地址</a:t>
            </a:r>
            <a:r>
              <a:rPr lang="en-US" altLang="zh-CN">
                <a:solidFill>
                  <a:schemeClr val="tx1"/>
                </a:solidFill>
              </a:rPr>
              <a:t>, 0 </a:t>
            </a:r>
            <a:r>
              <a:rPr lang="zh-CN" altLang="en-US">
                <a:solidFill>
                  <a:schemeClr val="tx1"/>
                </a:solidFill>
              </a:rPr>
              <a:t>写</a:t>
            </a:r>
            <a:endParaRPr lang="zh-CN" altLang="en-US">
              <a:solidFill>
                <a:schemeClr val="tx1"/>
              </a:solidFill>
            </a:endParaRPr>
          </a:p>
        </p:txBody>
      </p:sp>
      <p:sp>
        <p:nvSpPr>
          <p:cNvPr id="2246684" name="AutoShape 28"/>
          <p:cNvSpPr>
            <a:spLocks noChangeArrowheads="1"/>
          </p:cNvSpPr>
          <p:nvPr/>
        </p:nvSpPr>
        <p:spPr bwMode="auto">
          <a:xfrm>
            <a:off x="4337006" y="3897009"/>
            <a:ext cx="166776" cy="391133"/>
          </a:xfrm>
          <a:prstGeom prst="curvedLeftArrow">
            <a:avLst>
              <a:gd name="adj1" fmla="val 22749"/>
              <a:gd name="adj2" fmla="val 45498"/>
              <a:gd name="adj3" fmla="val 3333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85" name="Text Box 29"/>
          <p:cNvSpPr txBox="1">
            <a:spLocks noChangeArrowheads="1"/>
          </p:cNvSpPr>
          <p:nvPr/>
        </p:nvSpPr>
        <p:spPr bwMode="auto">
          <a:xfrm>
            <a:off x="4387850" y="3597275"/>
            <a:ext cx="1127125" cy="69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得到数据</a:t>
            </a:r>
            <a:endParaRPr lang="zh-CN" altLang="en-US">
              <a:solidFill>
                <a:schemeClr val="tx1"/>
              </a:solidFill>
            </a:endParaRPr>
          </a:p>
        </p:txBody>
      </p:sp>
      <p:sp>
        <p:nvSpPr>
          <p:cNvPr id="2246686" name="AutoShape 30"/>
          <p:cNvSpPr>
            <a:spLocks noChangeArrowheads="1"/>
          </p:cNvSpPr>
          <p:nvPr/>
        </p:nvSpPr>
        <p:spPr bwMode="auto">
          <a:xfrm>
            <a:off x="6970668" y="3954159"/>
            <a:ext cx="166777" cy="391133"/>
          </a:xfrm>
          <a:prstGeom prst="curvedLeftArrow">
            <a:avLst>
              <a:gd name="adj1" fmla="val 22749"/>
              <a:gd name="adj2" fmla="val 45498"/>
              <a:gd name="adj3" fmla="val 3333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87" name="Text Box 31"/>
          <p:cNvSpPr txBox="1">
            <a:spLocks noChangeArrowheads="1"/>
          </p:cNvSpPr>
          <p:nvPr/>
        </p:nvSpPr>
        <p:spPr bwMode="auto">
          <a:xfrm>
            <a:off x="7021513" y="3654425"/>
            <a:ext cx="1127125" cy="698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发送数据</a:t>
            </a:r>
            <a:endParaRPr lang="zh-CN" altLang="en-US">
              <a:solidFill>
                <a:schemeClr val="tx1"/>
              </a:solidFill>
            </a:endParaRPr>
          </a:p>
        </p:txBody>
      </p:sp>
      <p:sp>
        <p:nvSpPr>
          <p:cNvPr id="2246688" name="Line 32"/>
          <p:cNvSpPr>
            <a:spLocks noChangeShapeType="1"/>
          </p:cNvSpPr>
          <p:nvPr/>
        </p:nvSpPr>
        <p:spPr bwMode="auto">
          <a:xfrm flipH="1">
            <a:off x="4389438" y="4283075"/>
            <a:ext cx="1279525"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89" name="Line 33"/>
          <p:cNvSpPr>
            <a:spLocks noChangeShapeType="1"/>
          </p:cNvSpPr>
          <p:nvPr/>
        </p:nvSpPr>
        <p:spPr bwMode="auto">
          <a:xfrm flipH="1" flipV="1">
            <a:off x="2805113" y="4741863"/>
            <a:ext cx="15843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90" name="Line 34"/>
          <p:cNvSpPr>
            <a:spLocks noChangeShapeType="1"/>
          </p:cNvSpPr>
          <p:nvPr/>
        </p:nvSpPr>
        <p:spPr bwMode="auto">
          <a:xfrm flipH="1" flipV="1">
            <a:off x="2316163" y="2849563"/>
            <a:ext cx="473075" cy="18907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2246691" name="Text Box 35"/>
          <p:cNvSpPr txBox="1">
            <a:spLocks noChangeArrowheads="1"/>
          </p:cNvSpPr>
          <p:nvPr/>
        </p:nvSpPr>
        <p:spPr bwMode="auto">
          <a:xfrm>
            <a:off x="1730375" y="3744913"/>
            <a:ext cx="884238"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停止</a:t>
            </a:r>
            <a:endParaRPr lang="zh-CN" altLang="en-US">
              <a:solidFill>
                <a:schemeClr val="tx1"/>
              </a:solidFill>
            </a:endParaRPr>
          </a:p>
        </p:txBody>
      </p:sp>
      <p:sp>
        <p:nvSpPr>
          <p:cNvPr id="2246692" name="Rectangle 36"/>
          <p:cNvSpPr>
            <a:spLocks noChangeArrowheads="1"/>
          </p:cNvSpPr>
          <p:nvPr/>
        </p:nvSpPr>
        <p:spPr bwMode="auto">
          <a:xfrm>
            <a:off x="1471613" y="4951903"/>
            <a:ext cx="2714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S</a:t>
            </a:r>
            <a:endParaRPr lang="en-US" altLang="zh-CN">
              <a:solidFill>
                <a:schemeClr val="tx1"/>
              </a:solidFill>
            </a:endParaRPr>
          </a:p>
        </p:txBody>
      </p:sp>
      <p:sp>
        <p:nvSpPr>
          <p:cNvPr id="2246693" name="Rectangle 37"/>
          <p:cNvSpPr>
            <a:spLocks noChangeArrowheads="1"/>
          </p:cNvSpPr>
          <p:nvPr/>
        </p:nvSpPr>
        <p:spPr bwMode="auto">
          <a:xfrm>
            <a:off x="1755775" y="4948728"/>
            <a:ext cx="1935163"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7</a:t>
            </a:r>
            <a:r>
              <a:rPr lang="zh-CN" altLang="en-US">
                <a:solidFill>
                  <a:schemeClr val="tx1"/>
                </a:solidFill>
              </a:rPr>
              <a:t>位地址</a:t>
            </a:r>
            <a:endParaRPr lang="zh-CN" altLang="en-US">
              <a:solidFill>
                <a:schemeClr val="tx1"/>
              </a:solidFill>
            </a:endParaRPr>
          </a:p>
        </p:txBody>
      </p:sp>
      <p:sp>
        <p:nvSpPr>
          <p:cNvPr id="2246694" name="Rectangle 38"/>
          <p:cNvSpPr>
            <a:spLocks noChangeArrowheads="1"/>
          </p:cNvSpPr>
          <p:nvPr/>
        </p:nvSpPr>
        <p:spPr bwMode="auto">
          <a:xfrm>
            <a:off x="3678238" y="4950315"/>
            <a:ext cx="2714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0</a:t>
            </a:r>
            <a:endParaRPr lang="en-US" altLang="zh-CN">
              <a:solidFill>
                <a:schemeClr val="tx1"/>
              </a:solidFill>
            </a:endParaRPr>
          </a:p>
        </p:txBody>
      </p:sp>
      <p:sp>
        <p:nvSpPr>
          <p:cNvPr id="2246695" name="Rectangle 39"/>
          <p:cNvSpPr>
            <a:spLocks noChangeArrowheads="1"/>
          </p:cNvSpPr>
          <p:nvPr/>
        </p:nvSpPr>
        <p:spPr bwMode="auto">
          <a:xfrm>
            <a:off x="3962400" y="4947140"/>
            <a:ext cx="1311275"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a:solidFill>
                  <a:schemeClr val="tx1"/>
                </a:solidFill>
              </a:rPr>
              <a:t>数据</a:t>
            </a:r>
            <a:endParaRPr lang="zh-CN" altLang="en-US">
              <a:solidFill>
                <a:schemeClr val="tx1"/>
              </a:solidFill>
            </a:endParaRPr>
          </a:p>
        </p:txBody>
      </p:sp>
      <p:sp>
        <p:nvSpPr>
          <p:cNvPr id="2246696" name="Rectangle 40"/>
          <p:cNvSpPr>
            <a:spLocks noChangeArrowheads="1"/>
          </p:cNvSpPr>
          <p:nvPr/>
        </p:nvSpPr>
        <p:spPr bwMode="auto">
          <a:xfrm>
            <a:off x="5268913" y="4943965"/>
            <a:ext cx="1311275"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a:solidFill>
                  <a:schemeClr val="tx1"/>
                </a:solidFill>
              </a:rPr>
              <a:t>数据</a:t>
            </a:r>
            <a:endParaRPr lang="zh-CN" altLang="en-US">
              <a:solidFill>
                <a:schemeClr val="tx1"/>
              </a:solidFill>
            </a:endParaRPr>
          </a:p>
        </p:txBody>
      </p:sp>
      <p:sp>
        <p:nvSpPr>
          <p:cNvPr id="2246697" name="Rectangle 41"/>
          <p:cNvSpPr>
            <a:spLocks noChangeArrowheads="1"/>
          </p:cNvSpPr>
          <p:nvPr/>
        </p:nvSpPr>
        <p:spPr bwMode="auto">
          <a:xfrm>
            <a:off x="6588125" y="4942378"/>
            <a:ext cx="239713"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P</a:t>
            </a:r>
            <a:endParaRPr lang="en-US" altLang="zh-CN">
              <a:solidFill>
                <a:schemeClr val="tx1"/>
              </a:solidFill>
            </a:endParaRPr>
          </a:p>
        </p:txBody>
      </p:sp>
      <p:sp>
        <p:nvSpPr>
          <p:cNvPr id="2246698" name="Text Box 42"/>
          <p:cNvSpPr txBox="1">
            <a:spLocks noChangeArrowheads="1"/>
          </p:cNvSpPr>
          <p:nvPr/>
        </p:nvSpPr>
        <p:spPr bwMode="auto">
          <a:xfrm>
            <a:off x="0" y="4916488"/>
            <a:ext cx="1098550"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例</a:t>
            </a:r>
            <a:r>
              <a:rPr lang="en-US" altLang="zh-CN">
                <a:solidFill>
                  <a:schemeClr val="tx1"/>
                </a:solidFill>
              </a:rPr>
              <a:t>1</a:t>
            </a:r>
            <a:r>
              <a:rPr lang="zh-CN" altLang="en-US">
                <a:solidFill>
                  <a:schemeClr val="tx1"/>
                </a:solidFill>
              </a:rPr>
              <a:t>：</a:t>
            </a:r>
            <a:endParaRPr lang="zh-CN" altLang="en-US">
              <a:solidFill>
                <a:schemeClr val="tx1"/>
              </a:solidFill>
            </a:endParaRPr>
          </a:p>
        </p:txBody>
      </p:sp>
      <p:sp>
        <p:nvSpPr>
          <p:cNvPr id="2246699" name="Rectangle 43"/>
          <p:cNvSpPr>
            <a:spLocks noChangeArrowheads="1"/>
          </p:cNvSpPr>
          <p:nvPr/>
        </p:nvSpPr>
        <p:spPr bwMode="auto">
          <a:xfrm>
            <a:off x="1508125" y="5559915"/>
            <a:ext cx="271463"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S</a:t>
            </a:r>
            <a:endParaRPr lang="en-US" altLang="zh-CN">
              <a:solidFill>
                <a:schemeClr val="tx1"/>
              </a:solidFill>
            </a:endParaRPr>
          </a:p>
        </p:txBody>
      </p:sp>
      <p:sp>
        <p:nvSpPr>
          <p:cNvPr id="2246700" name="Rectangle 44"/>
          <p:cNvSpPr>
            <a:spLocks noChangeArrowheads="1"/>
          </p:cNvSpPr>
          <p:nvPr/>
        </p:nvSpPr>
        <p:spPr bwMode="auto">
          <a:xfrm>
            <a:off x="1792288" y="5556740"/>
            <a:ext cx="19351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7</a:t>
            </a:r>
            <a:r>
              <a:rPr lang="zh-CN" altLang="en-US">
                <a:solidFill>
                  <a:schemeClr val="tx1"/>
                </a:solidFill>
              </a:rPr>
              <a:t>位地址</a:t>
            </a:r>
            <a:endParaRPr lang="zh-CN" altLang="en-US">
              <a:solidFill>
                <a:schemeClr val="tx1"/>
              </a:solidFill>
            </a:endParaRPr>
          </a:p>
        </p:txBody>
      </p:sp>
      <p:sp>
        <p:nvSpPr>
          <p:cNvPr id="2246701" name="Rectangle 45"/>
          <p:cNvSpPr>
            <a:spLocks noChangeArrowheads="1"/>
          </p:cNvSpPr>
          <p:nvPr/>
        </p:nvSpPr>
        <p:spPr bwMode="auto">
          <a:xfrm>
            <a:off x="3714750" y="5558328"/>
            <a:ext cx="271463"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1</a:t>
            </a:r>
            <a:endParaRPr lang="en-US" altLang="zh-CN">
              <a:solidFill>
                <a:schemeClr val="tx1"/>
              </a:solidFill>
            </a:endParaRPr>
          </a:p>
        </p:txBody>
      </p:sp>
      <p:sp>
        <p:nvSpPr>
          <p:cNvPr id="2246702" name="Rectangle 46"/>
          <p:cNvSpPr>
            <a:spLocks noChangeArrowheads="1"/>
          </p:cNvSpPr>
          <p:nvPr/>
        </p:nvSpPr>
        <p:spPr bwMode="auto">
          <a:xfrm>
            <a:off x="3998913" y="5555153"/>
            <a:ext cx="1311275"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a:solidFill>
                  <a:schemeClr val="tx1"/>
                </a:solidFill>
              </a:rPr>
              <a:t>数据</a:t>
            </a:r>
            <a:endParaRPr lang="zh-CN" altLang="en-US">
              <a:solidFill>
                <a:schemeClr val="tx1"/>
              </a:solidFill>
            </a:endParaRPr>
          </a:p>
        </p:txBody>
      </p:sp>
      <p:sp>
        <p:nvSpPr>
          <p:cNvPr id="2246704" name="Rectangle 48"/>
          <p:cNvSpPr>
            <a:spLocks noChangeArrowheads="1"/>
          </p:cNvSpPr>
          <p:nvPr/>
        </p:nvSpPr>
        <p:spPr bwMode="auto">
          <a:xfrm>
            <a:off x="5297488" y="5556740"/>
            <a:ext cx="2714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P</a:t>
            </a:r>
            <a:endParaRPr lang="en-US" altLang="zh-CN">
              <a:solidFill>
                <a:schemeClr val="tx1"/>
              </a:solidFill>
            </a:endParaRPr>
          </a:p>
        </p:txBody>
      </p:sp>
      <p:sp>
        <p:nvSpPr>
          <p:cNvPr id="2246705" name="Text Box 49"/>
          <p:cNvSpPr txBox="1">
            <a:spLocks noChangeArrowheads="1"/>
          </p:cNvSpPr>
          <p:nvPr/>
        </p:nvSpPr>
        <p:spPr bwMode="auto">
          <a:xfrm>
            <a:off x="0" y="5508625"/>
            <a:ext cx="1098550"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例</a:t>
            </a:r>
            <a:r>
              <a:rPr lang="en-US" altLang="zh-CN">
                <a:solidFill>
                  <a:schemeClr val="tx1"/>
                </a:solidFill>
              </a:rPr>
              <a:t>2</a:t>
            </a:r>
            <a:r>
              <a:rPr lang="zh-CN" altLang="en-US">
                <a:solidFill>
                  <a:schemeClr val="tx1"/>
                </a:solidFill>
              </a:rPr>
              <a:t>：</a:t>
            </a:r>
            <a:endParaRPr lang="zh-CN" altLang="en-US">
              <a:solidFill>
                <a:schemeClr val="tx1"/>
              </a:solidFill>
            </a:endParaRPr>
          </a:p>
        </p:txBody>
      </p:sp>
      <p:sp>
        <p:nvSpPr>
          <p:cNvPr id="2246706" name="Rectangle 50"/>
          <p:cNvSpPr>
            <a:spLocks noChangeArrowheads="1"/>
          </p:cNvSpPr>
          <p:nvPr/>
        </p:nvSpPr>
        <p:spPr bwMode="auto">
          <a:xfrm>
            <a:off x="1217613" y="6136178"/>
            <a:ext cx="2714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S</a:t>
            </a:r>
            <a:endParaRPr lang="en-US" altLang="zh-CN">
              <a:solidFill>
                <a:schemeClr val="tx1"/>
              </a:solidFill>
            </a:endParaRPr>
          </a:p>
        </p:txBody>
      </p:sp>
      <p:sp>
        <p:nvSpPr>
          <p:cNvPr id="2246707" name="Rectangle 51"/>
          <p:cNvSpPr>
            <a:spLocks noChangeArrowheads="1"/>
          </p:cNvSpPr>
          <p:nvPr/>
        </p:nvSpPr>
        <p:spPr bwMode="auto">
          <a:xfrm>
            <a:off x="1501775" y="6133003"/>
            <a:ext cx="1935163"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7</a:t>
            </a:r>
            <a:r>
              <a:rPr lang="zh-CN" altLang="en-US">
                <a:solidFill>
                  <a:schemeClr val="tx1"/>
                </a:solidFill>
              </a:rPr>
              <a:t>位地址</a:t>
            </a:r>
            <a:endParaRPr lang="zh-CN" altLang="en-US">
              <a:solidFill>
                <a:schemeClr val="tx1"/>
              </a:solidFill>
            </a:endParaRPr>
          </a:p>
        </p:txBody>
      </p:sp>
      <p:sp>
        <p:nvSpPr>
          <p:cNvPr id="2246708" name="Rectangle 52"/>
          <p:cNvSpPr>
            <a:spLocks noChangeArrowheads="1"/>
          </p:cNvSpPr>
          <p:nvPr/>
        </p:nvSpPr>
        <p:spPr bwMode="auto">
          <a:xfrm>
            <a:off x="3424238" y="6134590"/>
            <a:ext cx="2714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0</a:t>
            </a:r>
            <a:endParaRPr lang="en-US" altLang="zh-CN">
              <a:solidFill>
                <a:schemeClr val="tx1"/>
              </a:solidFill>
            </a:endParaRPr>
          </a:p>
        </p:txBody>
      </p:sp>
      <p:sp>
        <p:nvSpPr>
          <p:cNvPr id="2246709" name="Rectangle 53"/>
          <p:cNvSpPr>
            <a:spLocks noChangeArrowheads="1"/>
          </p:cNvSpPr>
          <p:nvPr/>
        </p:nvSpPr>
        <p:spPr bwMode="auto">
          <a:xfrm>
            <a:off x="3708400" y="6131415"/>
            <a:ext cx="1311275"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a:solidFill>
                  <a:schemeClr val="tx1"/>
                </a:solidFill>
              </a:rPr>
              <a:t>数据</a:t>
            </a:r>
            <a:endParaRPr lang="zh-CN" altLang="en-US">
              <a:solidFill>
                <a:schemeClr val="tx1"/>
              </a:solidFill>
            </a:endParaRPr>
          </a:p>
        </p:txBody>
      </p:sp>
      <p:sp>
        <p:nvSpPr>
          <p:cNvPr id="2246712" name="Rectangle 56"/>
          <p:cNvSpPr>
            <a:spLocks noChangeArrowheads="1"/>
          </p:cNvSpPr>
          <p:nvPr/>
        </p:nvSpPr>
        <p:spPr bwMode="auto">
          <a:xfrm>
            <a:off x="5008563" y="6134590"/>
            <a:ext cx="2714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S</a:t>
            </a:r>
            <a:endParaRPr lang="en-US" altLang="zh-CN">
              <a:solidFill>
                <a:schemeClr val="tx1"/>
              </a:solidFill>
            </a:endParaRPr>
          </a:p>
        </p:txBody>
      </p:sp>
      <p:sp>
        <p:nvSpPr>
          <p:cNvPr id="2246713" name="Rectangle 57"/>
          <p:cNvSpPr>
            <a:spLocks noChangeArrowheads="1"/>
          </p:cNvSpPr>
          <p:nvPr/>
        </p:nvSpPr>
        <p:spPr bwMode="auto">
          <a:xfrm>
            <a:off x="5292725" y="6117128"/>
            <a:ext cx="1935163"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7</a:t>
            </a:r>
            <a:r>
              <a:rPr lang="zh-CN" altLang="en-US">
                <a:solidFill>
                  <a:schemeClr val="tx1"/>
                </a:solidFill>
              </a:rPr>
              <a:t>位地址</a:t>
            </a:r>
            <a:endParaRPr lang="zh-CN" altLang="en-US">
              <a:solidFill>
                <a:schemeClr val="tx1"/>
              </a:solidFill>
            </a:endParaRPr>
          </a:p>
        </p:txBody>
      </p:sp>
      <p:sp>
        <p:nvSpPr>
          <p:cNvPr id="2246714" name="Rectangle 58"/>
          <p:cNvSpPr>
            <a:spLocks noChangeArrowheads="1"/>
          </p:cNvSpPr>
          <p:nvPr/>
        </p:nvSpPr>
        <p:spPr bwMode="auto">
          <a:xfrm>
            <a:off x="7215188" y="6118715"/>
            <a:ext cx="271462"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1</a:t>
            </a:r>
            <a:endParaRPr lang="en-US" altLang="zh-CN">
              <a:solidFill>
                <a:schemeClr val="tx1"/>
              </a:solidFill>
            </a:endParaRPr>
          </a:p>
        </p:txBody>
      </p:sp>
      <p:sp>
        <p:nvSpPr>
          <p:cNvPr id="2246715" name="Rectangle 59"/>
          <p:cNvSpPr>
            <a:spLocks noChangeArrowheads="1"/>
          </p:cNvSpPr>
          <p:nvPr/>
        </p:nvSpPr>
        <p:spPr bwMode="auto">
          <a:xfrm>
            <a:off x="7499350" y="6115540"/>
            <a:ext cx="1311275"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zh-CN" altLang="en-US">
                <a:solidFill>
                  <a:schemeClr val="tx1"/>
                </a:solidFill>
              </a:rPr>
              <a:t>数据</a:t>
            </a:r>
            <a:endParaRPr lang="zh-CN" altLang="en-US">
              <a:solidFill>
                <a:schemeClr val="tx1"/>
              </a:solidFill>
            </a:endParaRPr>
          </a:p>
        </p:txBody>
      </p:sp>
      <p:sp>
        <p:nvSpPr>
          <p:cNvPr id="2246716" name="Rectangle 60"/>
          <p:cNvSpPr>
            <a:spLocks noChangeArrowheads="1"/>
          </p:cNvSpPr>
          <p:nvPr/>
        </p:nvSpPr>
        <p:spPr bwMode="auto">
          <a:xfrm>
            <a:off x="8797925" y="6104428"/>
            <a:ext cx="271463" cy="39113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r>
              <a:rPr lang="en-US" altLang="zh-CN">
                <a:solidFill>
                  <a:schemeClr val="tx1"/>
                </a:solidFill>
              </a:rPr>
              <a:t>P</a:t>
            </a:r>
            <a:endParaRPr lang="en-US" altLang="zh-CN">
              <a:solidFill>
                <a:schemeClr val="tx1"/>
              </a:solidFill>
            </a:endParaRPr>
          </a:p>
        </p:txBody>
      </p:sp>
      <p:sp>
        <p:nvSpPr>
          <p:cNvPr id="2246717" name="Text Box 61"/>
          <p:cNvSpPr txBox="1">
            <a:spLocks noChangeArrowheads="1"/>
          </p:cNvSpPr>
          <p:nvPr/>
        </p:nvSpPr>
        <p:spPr bwMode="auto">
          <a:xfrm>
            <a:off x="0" y="6129338"/>
            <a:ext cx="1098550" cy="39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r>
              <a:rPr lang="zh-CN" altLang="en-US">
                <a:solidFill>
                  <a:schemeClr val="tx1"/>
                </a:solidFill>
              </a:rPr>
              <a:t>例</a:t>
            </a:r>
            <a:r>
              <a:rPr lang="en-US" altLang="zh-CN">
                <a:solidFill>
                  <a:schemeClr val="tx1"/>
                </a:solidFill>
              </a:rPr>
              <a:t>3</a:t>
            </a:r>
            <a:r>
              <a:rPr lang="zh-CN" altLang="en-US">
                <a:solidFill>
                  <a:schemeClr val="tx1"/>
                </a:solidFill>
              </a:rPr>
              <a:t>：</a:t>
            </a:r>
            <a:endParaRPr lang="zh-CN" altLang="en-US">
              <a:solidFill>
                <a:schemeClr val="tx1"/>
              </a:solidFill>
            </a:endParaRPr>
          </a:p>
        </p:txBody>
      </p:sp>
      <p:sp>
        <p:nvSpPr>
          <p:cNvPr id="2246718" name="AutoShape 62"/>
          <p:cNvSpPr>
            <a:spLocks noChangeArrowheads="1"/>
          </p:cNvSpPr>
          <p:nvPr/>
        </p:nvSpPr>
        <p:spPr bwMode="auto">
          <a:xfrm>
            <a:off x="2782843" y="2430159"/>
            <a:ext cx="166777" cy="391133"/>
          </a:xfrm>
          <a:prstGeom prst="curvedLeftArrow">
            <a:avLst>
              <a:gd name="adj1" fmla="val 22749"/>
              <a:gd name="adj2" fmla="val 45498"/>
              <a:gd name="adj3" fmla="val 3333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p>
            <a:endParaRPr lang="zh-CN" altLang="en-US">
              <a:solidFill>
                <a:schemeClr val="tx1"/>
              </a:solidFill>
            </a:endParaRPr>
          </a:p>
        </p:txBody>
      </p:sp>
      <p:sp>
        <p:nvSpPr>
          <p:cNvPr id="53" name="Rectangle 2"/>
          <p:cNvSpPr>
            <a:spLocks noGrp="1" noChangeArrowheads="1"/>
          </p:cNvSpPr>
          <p:nvPr>
            <p:ph type="title"/>
          </p:nvPr>
        </p:nvSpPr>
        <p:spPr>
          <a:xfrm>
            <a:off x="691356" y="332656"/>
            <a:ext cx="7793037" cy="426142"/>
          </a:xfrm>
        </p:spPr>
        <p:txBody>
          <a:bodyPr/>
          <a:lstStyle/>
          <a:p>
            <a:r>
              <a:rPr lang="en-US" altLang="zh-CN" sz="2800" dirty="0">
                <a:ea typeface="宋体" panose="02010600030101010101" pitchFamily="2" charset="-122"/>
              </a:rPr>
              <a:t>I</a:t>
            </a:r>
            <a:r>
              <a:rPr lang="en-US" altLang="zh-CN" sz="2800" baseline="30000" dirty="0">
                <a:ea typeface="宋体" panose="02010600030101010101" pitchFamily="2" charset="-122"/>
              </a:rPr>
              <a:t>2</a:t>
            </a:r>
            <a:r>
              <a:rPr lang="en-US" altLang="zh-CN" sz="2800" dirty="0">
                <a:ea typeface="宋体" panose="02010600030101010101" pitchFamily="2" charset="-122"/>
              </a:rPr>
              <a:t>C</a:t>
            </a:r>
            <a:endParaRPr lang="en-US" altLang="zh-CN" sz="2800" dirty="0">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70019" name="Rectangle 3"/>
          <p:cNvSpPr>
            <a:spLocks noGrp="1" noChangeArrowheads="1"/>
          </p:cNvSpPr>
          <p:nvPr>
            <p:ph type="body" idx="1"/>
          </p:nvPr>
        </p:nvSpPr>
        <p:spPr>
          <a:xfrm>
            <a:off x="611560" y="836712"/>
            <a:ext cx="7992888" cy="5704190"/>
          </a:xfrm>
        </p:spPr>
        <p:txBody>
          <a:bodyPr/>
          <a:lstStyle/>
          <a:p>
            <a:pPr>
              <a:lnSpc>
                <a:spcPct val="150000"/>
              </a:lnSpc>
              <a:spcBef>
                <a:spcPts val="0"/>
              </a:spcBef>
              <a:spcAft>
                <a:spcPts val="0"/>
              </a:spcAft>
            </a:pPr>
            <a:r>
              <a:rPr lang="zh-CN" altLang="en-US" sz="3200" dirty="0">
                <a:ea typeface="宋体" panose="02010600030101010101" pitchFamily="2" charset="-122"/>
              </a:rPr>
              <a:t>总线特性</a:t>
            </a:r>
            <a:endParaRPr lang="zh-CN" altLang="en-US" sz="3200" dirty="0">
              <a:ea typeface="宋体" panose="02010600030101010101" pitchFamily="2" charset="-122"/>
            </a:endParaRPr>
          </a:p>
          <a:p>
            <a:pPr lvl="1">
              <a:lnSpc>
                <a:spcPct val="150000"/>
              </a:lnSpc>
              <a:spcBef>
                <a:spcPts val="0"/>
              </a:spcBef>
              <a:spcAft>
                <a:spcPts val="0"/>
              </a:spcAft>
            </a:pPr>
            <a:r>
              <a:rPr lang="zh-CN" altLang="en-US" sz="2400" dirty="0" smtClean="0">
                <a:ea typeface="宋体" panose="02010600030101010101" pitchFamily="2" charset="-122"/>
              </a:rPr>
              <a:t>机械特</a:t>
            </a:r>
            <a:r>
              <a:rPr lang="zh-CN" altLang="en-US" sz="2400" dirty="0">
                <a:ea typeface="宋体" panose="02010600030101010101" pitchFamily="2" charset="-122"/>
              </a:rPr>
              <a:t>性：机械连接方式。如几何尺寸、引脚数量、插头标准</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lvl="2">
              <a:lnSpc>
                <a:spcPct val="150000"/>
              </a:lnSpc>
              <a:spcBef>
                <a:spcPts val="0"/>
              </a:spcBef>
              <a:spcAft>
                <a:spcPts val="0"/>
              </a:spcAft>
            </a:pPr>
            <a:r>
              <a:rPr lang="zh-CN" altLang="en-US" sz="2400" dirty="0" smtClean="0">
                <a:ea typeface="宋体" panose="02010600030101010101" pitchFamily="2" charset="-122"/>
              </a:rPr>
              <a:t>连接方式：电缆式、主板式、底板式</a:t>
            </a:r>
            <a:endParaRPr lang="zh-CN" altLang="en-US" sz="2400" dirty="0">
              <a:ea typeface="宋体" panose="02010600030101010101" pitchFamily="2" charset="-122"/>
            </a:endParaRPr>
          </a:p>
          <a:p>
            <a:pPr lvl="1">
              <a:lnSpc>
                <a:spcPct val="150000"/>
              </a:lnSpc>
              <a:spcBef>
                <a:spcPts val="0"/>
              </a:spcBef>
              <a:spcAft>
                <a:spcPts val="0"/>
              </a:spcAft>
            </a:pPr>
            <a:r>
              <a:rPr lang="zh-CN" altLang="en-US" sz="2400" dirty="0">
                <a:ea typeface="宋体" panose="02010600030101010101" pitchFamily="2" charset="-122"/>
              </a:rPr>
              <a:t>电气特性：信号传输方向、有效电平、电平逻辑等</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lvl="2">
              <a:lnSpc>
                <a:spcPct val="150000"/>
              </a:lnSpc>
              <a:spcBef>
                <a:spcPts val="0"/>
              </a:spcBef>
              <a:spcAft>
                <a:spcPts val="0"/>
              </a:spcAft>
            </a:pPr>
            <a:r>
              <a:rPr lang="zh-CN" altLang="en-US" sz="2400" dirty="0" smtClean="0">
                <a:ea typeface="宋体" panose="02010600030101010101" pitchFamily="2" charset="-122"/>
              </a:rPr>
              <a:t>电平方式：单端方式（一组信号线、一个公共接地信号）、差分方式</a:t>
            </a:r>
            <a:endParaRPr lang="en-US" altLang="zh-CN" sz="2400" dirty="0" smtClean="0">
              <a:ea typeface="宋体" panose="02010600030101010101" pitchFamily="2" charset="-122"/>
            </a:endParaRPr>
          </a:p>
          <a:p>
            <a:pPr lvl="2">
              <a:lnSpc>
                <a:spcPct val="150000"/>
              </a:lnSpc>
              <a:spcBef>
                <a:spcPts val="0"/>
              </a:spcBef>
              <a:spcAft>
                <a:spcPts val="0"/>
              </a:spcAft>
            </a:pPr>
            <a:r>
              <a:rPr lang="zh-CN" altLang="en-US" sz="2400" dirty="0" smtClean="0">
                <a:ea typeface="宋体" panose="02010600030101010101" pitchFamily="2" charset="-122"/>
              </a:rPr>
              <a:t>电平逻辑：正逻辑、负逻辑</a:t>
            </a:r>
            <a:endParaRPr lang="zh-CN" altLang="en-US" sz="2400" dirty="0">
              <a:ea typeface="宋体" panose="02010600030101010101" pitchFamily="2" charset="-122"/>
            </a:endParaRPr>
          </a:p>
          <a:p>
            <a:pPr lvl="1">
              <a:lnSpc>
                <a:spcPct val="150000"/>
              </a:lnSpc>
              <a:spcBef>
                <a:spcPts val="0"/>
              </a:spcBef>
              <a:spcAft>
                <a:spcPts val="0"/>
              </a:spcAft>
            </a:pPr>
            <a:r>
              <a:rPr lang="zh-CN" altLang="en-US" sz="2400" dirty="0">
                <a:ea typeface="宋体" panose="02010600030101010101" pitchFamily="2" charset="-122"/>
              </a:rPr>
              <a:t>功能特性：信号功能定义。</a:t>
            </a:r>
            <a:endParaRPr lang="zh-CN" altLang="en-US" sz="2400" dirty="0">
              <a:ea typeface="宋体" panose="02010600030101010101" pitchFamily="2" charset="-122"/>
            </a:endParaRPr>
          </a:p>
          <a:p>
            <a:pPr lvl="1">
              <a:lnSpc>
                <a:spcPct val="150000"/>
              </a:lnSpc>
              <a:spcBef>
                <a:spcPts val="0"/>
              </a:spcBef>
              <a:spcAft>
                <a:spcPts val="0"/>
              </a:spcAft>
            </a:pPr>
            <a:r>
              <a:rPr lang="zh-CN" altLang="en-US" sz="2400" dirty="0">
                <a:ea typeface="宋体" panose="02010600030101010101" pitchFamily="2" charset="-122"/>
              </a:rPr>
              <a:t>时间特性：信号之间的时序关系</a:t>
            </a:r>
            <a:r>
              <a:rPr lang="zh-CN" altLang="en-US" sz="2400" dirty="0" smtClean="0">
                <a:ea typeface="宋体" panose="02010600030101010101" pitchFamily="2" charset="-122"/>
              </a:rPr>
              <a:t>。</a:t>
            </a:r>
            <a:endParaRPr lang="zh-CN" altLang="en-US"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0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0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0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0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00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00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0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70019" name="Rectangle 3"/>
          <p:cNvSpPr>
            <a:spLocks noGrp="1" noChangeArrowheads="1"/>
          </p:cNvSpPr>
          <p:nvPr>
            <p:ph type="body" idx="1"/>
          </p:nvPr>
        </p:nvSpPr>
        <p:spPr>
          <a:xfrm>
            <a:off x="611560" y="908720"/>
            <a:ext cx="7992888" cy="5175776"/>
          </a:xfrm>
        </p:spPr>
        <p:txBody>
          <a:bodyPr/>
          <a:lstStyle/>
          <a:p>
            <a:pPr>
              <a:lnSpc>
                <a:spcPct val="150000"/>
              </a:lnSpc>
              <a:spcBef>
                <a:spcPts val="0"/>
              </a:spcBef>
              <a:spcAft>
                <a:spcPts val="0"/>
              </a:spcAft>
            </a:pPr>
            <a:r>
              <a:rPr lang="zh-CN" altLang="en-US" sz="2800" dirty="0" smtClean="0">
                <a:ea typeface="宋体" panose="02010600030101010101" pitchFamily="2" charset="-122"/>
              </a:rPr>
              <a:t>总线的设计要素</a:t>
            </a:r>
            <a:endParaRPr lang="zh-CN" altLang="en-US" sz="2800" dirty="0">
              <a:ea typeface="宋体" panose="02010600030101010101" pitchFamily="2" charset="-122"/>
            </a:endParaRPr>
          </a:p>
          <a:p>
            <a:pPr lvl="1">
              <a:lnSpc>
                <a:spcPct val="150000"/>
              </a:lnSpc>
              <a:spcBef>
                <a:spcPts val="0"/>
              </a:spcBef>
              <a:spcAft>
                <a:spcPts val="0"/>
              </a:spcAft>
            </a:pPr>
            <a:r>
              <a:rPr lang="zh-CN" altLang="en-US" sz="2000" dirty="0" smtClean="0">
                <a:ea typeface="宋体" panose="02010600030101010101" pitchFamily="2" charset="-122"/>
              </a:rPr>
              <a:t>类型：专用或复用</a:t>
            </a:r>
            <a:endParaRPr lang="en-US" altLang="zh-CN" sz="2000" dirty="0" smtClean="0">
              <a:ea typeface="宋体" panose="02010600030101010101" pitchFamily="2" charset="-122"/>
            </a:endParaRPr>
          </a:p>
          <a:p>
            <a:pPr lvl="2">
              <a:lnSpc>
                <a:spcPct val="150000"/>
              </a:lnSpc>
              <a:spcBef>
                <a:spcPts val="0"/>
              </a:spcBef>
              <a:spcAft>
                <a:spcPts val="0"/>
              </a:spcAft>
            </a:pPr>
            <a:r>
              <a:rPr lang="zh-CN" altLang="en-US" dirty="0">
                <a:ea typeface="宋体" panose="02010600030101010101" pitchFamily="2" charset="-122"/>
              </a:rPr>
              <a:t>总线复用：地址总线与数据总线是否复用（时分多路复用）</a:t>
            </a:r>
            <a:endParaRPr lang="en-US" altLang="zh-CN" dirty="0" smtClean="0">
              <a:ea typeface="宋体" panose="02010600030101010101" pitchFamily="2" charset="-122"/>
            </a:endParaRPr>
          </a:p>
          <a:p>
            <a:pPr lvl="1">
              <a:lnSpc>
                <a:spcPct val="150000"/>
              </a:lnSpc>
              <a:spcBef>
                <a:spcPts val="0"/>
              </a:spcBef>
              <a:spcAft>
                <a:spcPts val="0"/>
              </a:spcAft>
            </a:pPr>
            <a:r>
              <a:rPr lang="zh-CN" altLang="en-US" sz="2000" dirty="0" smtClean="0">
                <a:ea typeface="宋体" panose="02010600030101010101" pitchFamily="2" charset="-122"/>
              </a:rPr>
              <a:t>仲裁方式：集中式或分布式</a:t>
            </a:r>
            <a:endParaRPr lang="en-US" altLang="zh-CN" sz="2000" dirty="0" smtClean="0">
              <a:ea typeface="宋体" panose="02010600030101010101" pitchFamily="2" charset="-122"/>
            </a:endParaRPr>
          </a:p>
          <a:p>
            <a:pPr lvl="2">
              <a:lnSpc>
                <a:spcPct val="150000"/>
              </a:lnSpc>
              <a:spcBef>
                <a:spcPts val="0"/>
              </a:spcBef>
              <a:spcAft>
                <a:spcPts val="0"/>
              </a:spcAft>
            </a:pPr>
            <a:r>
              <a:rPr lang="zh-CN" altLang="en-US" sz="2000" dirty="0" smtClean="0">
                <a:ea typeface="宋体" panose="02010600030101010101" pitchFamily="2" charset="-122"/>
              </a:rPr>
              <a:t>总线</a:t>
            </a:r>
            <a:r>
              <a:rPr lang="zh-CN" altLang="en-US" sz="2000" dirty="0">
                <a:ea typeface="宋体" panose="02010600030101010101" pitchFamily="2" charset="-122"/>
              </a:rPr>
              <a:t>上各部件使用总线的仲裁方式。</a:t>
            </a:r>
            <a:endParaRPr lang="zh-CN" altLang="en-US" sz="2000" dirty="0">
              <a:ea typeface="宋体" panose="02010600030101010101" pitchFamily="2" charset="-122"/>
            </a:endParaRPr>
          </a:p>
          <a:p>
            <a:pPr lvl="1">
              <a:lnSpc>
                <a:spcPct val="150000"/>
              </a:lnSpc>
              <a:spcBef>
                <a:spcPts val="0"/>
              </a:spcBef>
              <a:spcAft>
                <a:spcPts val="0"/>
              </a:spcAft>
            </a:pPr>
            <a:r>
              <a:rPr lang="zh-CN" altLang="en-US" sz="2000" dirty="0">
                <a:ea typeface="宋体" panose="02010600030101010101" pitchFamily="2" charset="-122"/>
              </a:rPr>
              <a:t>时序：同步</a:t>
            </a:r>
            <a:r>
              <a:rPr lang="en-US" altLang="zh-CN" sz="2000" dirty="0">
                <a:ea typeface="宋体" panose="02010600030101010101" pitchFamily="2" charset="-122"/>
              </a:rPr>
              <a:t>/</a:t>
            </a:r>
            <a:r>
              <a:rPr lang="zh-CN" altLang="en-US" sz="2000" dirty="0">
                <a:ea typeface="宋体" panose="02010600030101010101" pitchFamily="2" charset="-122"/>
              </a:rPr>
              <a:t>异步</a:t>
            </a:r>
            <a:r>
              <a:rPr lang="zh-CN" altLang="en-US" sz="2000" dirty="0" smtClean="0">
                <a:ea typeface="宋体" panose="02010600030101010101" pitchFamily="2" charset="-122"/>
              </a:rPr>
              <a:t>方式</a:t>
            </a:r>
            <a:endParaRPr lang="en-US" altLang="zh-CN" sz="2000" dirty="0" smtClean="0">
              <a:ea typeface="宋体" panose="02010600030101010101" pitchFamily="2" charset="-122"/>
            </a:endParaRPr>
          </a:p>
          <a:p>
            <a:pPr lvl="2">
              <a:lnSpc>
                <a:spcPct val="150000"/>
              </a:lnSpc>
              <a:spcBef>
                <a:spcPts val="0"/>
              </a:spcBef>
              <a:spcAft>
                <a:spcPts val="0"/>
              </a:spcAft>
            </a:pPr>
            <a:r>
              <a:rPr lang="zh-CN" altLang="en-US" dirty="0" smtClean="0">
                <a:ea typeface="宋体" panose="02010600030101010101" pitchFamily="2" charset="-122"/>
              </a:rPr>
              <a:t>同步：收发双方使用同一时钟信号</a:t>
            </a:r>
            <a:endParaRPr lang="en-US" altLang="zh-CN" dirty="0" smtClean="0">
              <a:ea typeface="宋体" panose="02010600030101010101" pitchFamily="2" charset="-122"/>
            </a:endParaRPr>
          </a:p>
          <a:p>
            <a:pPr lvl="2">
              <a:lnSpc>
                <a:spcPct val="150000"/>
              </a:lnSpc>
              <a:spcBef>
                <a:spcPts val="0"/>
              </a:spcBef>
              <a:spcAft>
                <a:spcPts val="0"/>
              </a:spcAft>
            </a:pPr>
            <a:r>
              <a:rPr lang="zh-CN" altLang="en-US" dirty="0" smtClean="0">
                <a:ea typeface="宋体" panose="02010600030101010101" pitchFamily="2" charset="-122"/>
              </a:rPr>
              <a:t>异步：收发双方使用不同的时钟信号</a:t>
            </a:r>
            <a:endParaRPr lang="zh-CN" altLang="en-US" dirty="0">
              <a:ea typeface="宋体" panose="02010600030101010101" pitchFamily="2" charset="-122"/>
            </a:endParaRPr>
          </a:p>
          <a:p>
            <a:pPr lvl="1">
              <a:lnSpc>
                <a:spcPct val="150000"/>
              </a:lnSpc>
              <a:spcBef>
                <a:spcPts val="0"/>
              </a:spcBef>
              <a:spcAft>
                <a:spcPts val="0"/>
              </a:spcAft>
            </a:pPr>
            <a:r>
              <a:rPr lang="zh-CN" altLang="en-US" sz="2000" dirty="0" smtClean="0">
                <a:ea typeface="宋体" panose="02010600030101010101" pitchFamily="2" charset="-122"/>
              </a:rPr>
              <a:t>总线</a:t>
            </a:r>
            <a:r>
              <a:rPr lang="zh-CN" altLang="en-US" sz="2000" dirty="0">
                <a:ea typeface="宋体" panose="02010600030101010101" pitchFamily="2" charset="-122"/>
              </a:rPr>
              <a:t>宽度</a:t>
            </a:r>
            <a:r>
              <a:rPr lang="zh-CN" altLang="en-US" sz="2000" dirty="0" smtClean="0">
                <a:ea typeface="宋体" panose="02010600030101010101" pitchFamily="2" charset="-122"/>
              </a:rPr>
              <a:t>：数</a:t>
            </a:r>
            <a:r>
              <a:rPr lang="zh-CN" altLang="en-US" sz="2000" dirty="0">
                <a:ea typeface="宋体" panose="02010600030101010101" pitchFamily="2" charset="-122"/>
              </a:rPr>
              <a:t>据总</a:t>
            </a:r>
            <a:r>
              <a:rPr lang="zh-CN" altLang="en-US" sz="2000" dirty="0" smtClean="0">
                <a:ea typeface="宋体" panose="02010600030101010101" pitchFamily="2" charset="-122"/>
              </a:rPr>
              <a:t>线位</a:t>
            </a:r>
            <a:r>
              <a:rPr lang="zh-CN" altLang="en-US" sz="2000" dirty="0">
                <a:ea typeface="宋体" panose="02010600030101010101" pitchFamily="2" charset="-122"/>
              </a:rPr>
              <a:t>数（根数），如</a:t>
            </a:r>
            <a:r>
              <a:rPr lang="en-US" altLang="zh-CN" sz="2000" dirty="0">
                <a:ea typeface="宋体" panose="02010600030101010101" pitchFamily="2" charset="-122"/>
              </a:rPr>
              <a:t>32</a:t>
            </a:r>
            <a:r>
              <a:rPr lang="zh-CN" altLang="en-US" sz="2000" dirty="0">
                <a:ea typeface="宋体" panose="02010600030101010101" pitchFamily="2" charset="-122"/>
              </a:rPr>
              <a:t>位，</a:t>
            </a:r>
            <a:r>
              <a:rPr lang="en-US" altLang="zh-CN" sz="2000" dirty="0">
                <a:ea typeface="宋体" panose="02010600030101010101" pitchFamily="2" charset="-122"/>
              </a:rPr>
              <a:t>64</a:t>
            </a:r>
            <a:r>
              <a:rPr lang="zh-CN" altLang="en-US" sz="2000" dirty="0">
                <a:ea typeface="宋体" panose="02010600030101010101" pitchFamily="2" charset="-122"/>
              </a:rPr>
              <a:t>位。</a:t>
            </a:r>
            <a:endParaRPr lang="zh-CN" altLang="en-US" sz="2000" dirty="0">
              <a:ea typeface="宋体" panose="02010600030101010101" pitchFamily="2" charset="-122"/>
            </a:endParaRPr>
          </a:p>
          <a:p>
            <a:pPr lvl="1">
              <a:lnSpc>
                <a:spcPct val="150000"/>
              </a:lnSpc>
              <a:spcBef>
                <a:spcPts val="0"/>
              </a:spcBef>
              <a:spcAft>
                <a:spcPts val="0"/>
              </a:spcAft>
            </a:pPr>
            <a:r>
              <a:rPr lang="zh-CN" altLang="en-US" sz="2000" dirty="0">
                <a:ea typeface="宋体" panose="02010600030101010101" pitchFamily="2" charset="-122"/>
              </a:rPr>
              <a:t>标准传输率：每秒传输的最大字节量。</a:t>
            </a:r>
            <a:endParaRPr lang="zh-CN" altLang="en-US" sz="2000" dirty="0">
              <a:ea typeface="宋体" panose="02010600030101010101" pitchFamily="2" charset="-122"/>
            </a:endParaRPr>
          </a:p>
          <a:p>
            <a:pPr lvl="1">
              <a:lnSpc>
                <a:spcPct val="150000"/>
              </a:lnSpc>
              <a:spcBef>
                <a:spcPts val="0"/>
              </a:spcBef>
              <a:spcAft>
                <a:spcPts val="0"/>
              </a:spcAft>
            </a:pPr>
            <a:r>
              <a:rPr lang="zh-CN" altLang="en-US" sz="2000" dirty="0" smtClean="0">
                <a:ea typeface="宋体" panose="02010600030101010101" pitchFamily="2" charset="-122"/>
              </a:rPr>
              <a:t>信号</a:t>
            </a:r>
            <a:r>
              <a:rPr lang="zh-CN" altLang="en-US" sz="2000" dirty="0">
                <a:ea typeface="宋体" panose="02010600030101010101" pitchFamily="2" charset="-122"/>
              </a:rPr>
              <a:t>线数：所有信号线的总数</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sp>
        <p:nvSpPr>
          <p:cNvPr id="470020" name="Rectangle 4"/>
          <p:cNvSpPr>
            <a:spLocks noChangeArrowheads="1"/>
          </p:cNvSpPr>
          <p:nvPr/>
        </p:nvSpPr>
        <p:spPr bwMode="auto">
          <a:xfrm>
            <a:off x="647700" y="2565400"/>
            <a:ext cx="8496300" cy="525463"/>
          </a:xfrm>
          <a:prstGeom prst="rect">
            <a:avLst/>
          </a:prstGeom>
          <a:noFill/>
          <a:ln w="12700">
            <a:noFill/>
            <a:miter lim="800000"/>
          </a:ln>
          <a:effectLst/>
        </p:spPr>
        <p:txBody>
          <a:bodyPr lIns="63500" tIns="61200" rIns="63500" bIns="61200">
            <a:spAutoFit/>
          </a:bodyPr>
          <a:lstStyle/>
          <a:p>
            <a:pPr marL="284480" indent="-284480" algn="l">
              <a:lnSpc>
                <a:spcPct val="110000"/>
              </a:lnSpc>
              <a:spcBef>
                <a:spcPct val="35000"/>
              </a:spcBef>
              <a:buClr>
                <a:srgbClr val="FF0000"/>
              </a:buClr>
              <a:buSzPct val="100000"/>
              <a:buFont typeface="Wingdings" panose="05000000000000000000" pitchFamily="2" charset="2"/>
              <a:buChar char="v"/>
            </a:pPr>
            <a:endParaRPr lang="zh-CN" altLang="en-US" sz="24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0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0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0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0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00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00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00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00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001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00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70019" name="Rectangle 3"/>
          <p:cNvSpPr>
            <a:spLocks noGrp="1" noChangeArrowheads="1"/>
          </p:cNvSpPr>
          <p:nvPr>
            <p:ph type="body" idx="1"/>
          </p:nvPr>
        </p:nvSpPr>
        <p:spPr>
          <a:xfrm>
            <a:off x="539552" y="836712"/>
            <a:ext cx="7992888" cy="1251625"/>
          </a:xfrm>
        </p:spPr>
        <p:txBody>
          <a:bodyPr/>
          <a:lstStyle/>
          <a:p>
            <a:pPr>
              <a:lnSpc>
                <a:spcPct val="150000"/>
              </a:lnSpc>
              <a:spcBef>
                <a:spcPts val="0"/>
              </a:spcBef>
              <a:spcAft>
                <a:spcPts val="0"/>
              </a:spcAft>
            </a:pPr>
            <a:r>
              <a:rPr lang="zh-CN" altLang="en-US" sz="2800" dirty="0" smtClean="0">
                <a:ea typeface="宋体" panose="02010600030101010101" pitchFamily="2" charset="-122"/>
              </a:rPr>
              <a:t>同步串行通信</a:t>
            </a:r>
            <a:endParaRPr lang="en-US" altLang="zh-CN" sz="2800" dirty="0" smtClean="0">
              <a:ea typeface="宋体" panose="02010600030101010101" pitchFamily="2" charset="-122"/>
            </a:endParaRPr>
          </a:p>
          <a:p>
            <a:pPr lvl="1">
              <a:lnSpc>
                <a:spcPct val="150000"/>
              </a:lnSpc>
              <a:spcBef>
                <a:spcPts val="0"/>
              </a:spcBef>
              <a:spcAft>
                <a:spcPts val="0"/>
              </a:spcAft>
            </a:pPr>
            <a:r>
              <a:rPr lang="zh-CN" altLang="en-US" sz="2400" dirty="0" smtClean="0">
                <a:ea typeface="宋体" panose="02010600030101010101" pitchFamily="2" charset="-122"/>
              </a:rPr>
              <a:t>发送方同时发送数据和同步时钟信号</a:t>
            </a:r>
            <a:endParaRPr lang="zh-CN" altLang="en-US" sz="1400" dirty="0">
              <a:ea typeface="宋体" panose="02010600030101010101" pitchFamily="2" charset="-122"/>
            </a:endParaRPr>
          </a:p>
        </p:txBody>
      </p:sp>
      <p:sp>
        <p:nvSpPr>
          <p:cNvPr id="470020" name="Rectangle 4"/>
          <p:cNvSpPr>
            <a:spLocks noChangeArrowheads="1"/>
          </p:cNvSpPr>
          <p:nvPr/>
        </p:nvSpPr>
        <p:spPr bwMode="auto">
          <a:xfrm>
            <a:off x="647700" y="2565400"/>
            <a:ext cx="8496300" cy="525463"/>
          </a:xfrm>
          <a:prstGeom prst="rect">
            <a:avLst/>
          </a:prstGeom>
          <a:noFill/>
          <a:ln w="12700">
            <a:noFill/>
            <a:miter lim="800000"/>
          </a:ln>
          <a:effectLst/>
        </p:spPr>
        <p:txBody>
          <a:bodyPr lIns="63500" tIns="61200" rIns="63500" bIns="61200">
            <a:spAutoFit/>
          </a:bodyPr>
          <a:lstStyle/>
          <a:p>
            <a:pPr marL="284480" indent="-284480" algn="l">
              <a:lnSpc>
                <a:spcPct val="110000"/>
              </a:lnSpc>
              <a:spcBef>
                <a:spcPct val="35000"/>
              </a:spcBef>
              <a:buClr>
                <a:srgbClr val="FF0000"/>
              </a:buClr>
              <a:buSzPct val="100000"/>
              <a:buFont typeface="Wingdings" panose="05000000000000000000" pitchFamily="2" charset="2"/>
              <a:buChar char="v"/>
            </a:pPr>
            <a:endParaRPr lang="zh-CN" altLang="en-US" sz="2400" b="1">
              <a:solidFill>
                <a:schemeClr val="tx1"/>
              </a:solidFill>
              <a:ea typeface="宋体" panose="02010600030101010101" pitchFamily="2" charset="-122"/>
            </a:endParaRPr>
          </a:p>
        </p:txBody>
      </p:sp>
      <p:pic>
        <p:nvPicPr>
          <p:cNvPr id="5" name="图片 4" descr="http://kjwy.5any.com/wjjkjyy/content/ch05/images/tp5-2.gif"/>
          <p:cNvPicPr/>
          <p:nvPr/>
        </p:nvPicPr>
        <p:blipFill>
          <a:blip r:embed="rId1"/>
          <a:srcRect/>
          <a:stretch>
            <a:fillRect/>
          </a:stretch>
        </p:blipFill>
        <p:spPr bwMode="auto">
          <a:xfrm>
            <a:off x="1691680" y="2565400"/>
            <a:ext cx="5904656" cy="35278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0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70019" name="Rectangle 3"/>
          <p:cNvSpPr>
            <a:spLocks noGrp="1" noChangeArrowheads="1"/>
          </p:cNvSpPr>
          <p:nvPr>
            <p:ph type="body" idx="1"/>
          </p:nvPr>
        </p:nvSpPr>
        <p:spPr>
          <a:xfrm>
            <a:off x="611560" y="908720"/>
            <a:ext cx="7992888" cy="2082621"/>
          </a:xfrm>
        </p:spPr>
        <p:txBody>
          <a:bodyPr/>
          <a:lstStyle/>
          <a:p>
            <a:pPr>
              <a:lnSpc>
                <a:spcPct val="150000"/>
              </a:lnSpc>
              <a:spcBef>
                <a:spcPts val="0"/>
              </a:spcBef>
              <a:spcAft>
                <a:spcPts val="0"/>
              </a:spcAft>
            </a:pPr>
            <a:r>
              <a:rPr lang="zh-CN" altLang="en-US" sz="2800" dirty="0">
                <a:ea typeface="宋体" panose="02010600030101010101" pitchFamily="2" charset="-122"/>
              </a:rPr>
              <a:t>异步</a:t>
            </a:r>
            <a:r>
              <a:rPr lang="zh-CN" altLang="en-US" sz="2800" dirty="0" smtClean="0">
                <a:ea typeface="宋体" panose="02010600030101010101" pitchFamily="2" charset="-122"/>
              </a:rPr>
              <a:t>串行通信</a:t>
            </a:r>
            <a:endParaRPr lang="en-US" altLang="zh-CN" sz="2800" dirty="0" smtClean="0">
              <a:ea typeface="宋体" panose="02010600030101010101" pitchFamily="2" charset="-122"/>
            </a:endParaRPr>
          </a:p>
          <a:p>
            <a:pPr lvl="1">
              <a:lnSpc>
                <a:spcPct val="150000"/>
              </a:lnSpc>
              <a:spcBef>
                <a:spcPts val="0"/>
              </a:spcBef>
              <a:spcAft>
                <a:spcPts val="0"/>
              </a:spcAft>
            </a:pPr>
            <a:r>
              <a:rPr lang="zh-CN" altLang="en-US" sz="2000" dirty="0">
                <a:ea typeface="宋体" panose="02010600030101010101" pitchFamily="2" charset="-122"/>
              </a:rPr>
              <a:t>发送方只发送数据帧，不传输时钟，发送和接收双方必须约定相同的传输率。当然双方实际工作速率不可能绝对相等，但是只要误差不超过一定的限度，就不会造成传输出错。</a:t>
            </a:r>
            <a:endParaRPr lang="zh-CN" altLang="en-US" sz="2000" dirty="0">
              <a:ea typeface="宋体" panose="02010600030101010101" pitchFamily="2" charset="-122"/>
            </a:endParaRPr>
          </a:p>
        </p:txBody>
      </p:sp>
      <p:sp>
        <p:nvSpPr>
          <p:cNvPr id="470020" name="Rectangle 4"/>
          <p:cNvSpPr>
            <a:spLocks noChangeArrowheads="1"/>
          </p:cNvSpPr>
          <p:nvPr/>
        </p:nvSpPr>
        <p:spPr bwMode="auto">
          <a:xfrm>
            <a:off x="647700" y="2565400"/>
            <a:ext cx="8496300" cy="525463"/>
          </a:xfrm>
          <a:prstGeom prst="rect">
            <a:avLst/>
          </a:prstGeom>
          <a:noFill/>
          <a:ln w="12700">
            <a:noFill/>
            <a:miter lim="800000"/>
          </a:ln>
          <a:effectLst/>
        </p:spPr>
        <p:txBody>
          <a:bodyPr lIns="63500" tIns="61200" rIns="63500" bIns="61200">
            <a:spAutoFit/>
          </a:bodyPr>
          <a:lstStyle/>
          <a:p>
            <a:pPr marL="284480" indent="-284480" algn="l">
              <a:lnSpc>
                <a:spcPct val="110000"/>
              </a:lnSpc>
              <a:spcBef>
                <a:spcPct val="35000"/>
              </a:spcBef>
              <a:buClr>
                <a:srgbClr val="FF0000"/>
              </a:buClr>
              <a:buSzPct val="100000"/>
              <a:buFont typeface="Wingdings" panose="05000000000000000000" pitchFamily="2" charset="2"/>
              <a:buChar char="v"/>
            </a:pPr>
            <a:endParaRPr lang="zh-CN" altLang="en-US" sz="2400" b="1">
              <a:solidFill>
                <a:schemeClr val="tx1"/>
              </a:solidFill>
              <a:ea typeface="宋体" panose="02010600030101010101" pitchFamily="2" charset="-122"/>
            </a:endParaRPr>
          </a:p>
        </p:txBody>
      </p:sp>
      <p:pic>
        <p:nvPicPr>
          <p:cNvPr id="6" name="图片 5" descr="http://kjwy.5any.com/wjjkjyy/content/ch05/images/tp5-3.gif"/>
          <p:cNvPicPr/>
          <p:nvPr/>
        </p:nvPicPr>
        <p:blipFill>
          <a:blip r:embed="rId1"/>
          <a:srcRect/>
          <a:stretch>
            <a:fillRect/>
          </a:stretch>
        </p:blipFill>
        <p:spPr bwMode="auto">
          <a:xfrm>
            <a:off x="2108187" y="3126948"/>
            <a:ext cx="5416141" cy="3038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64899" name="Rectangle 3"/>
          <p:cNvSpPr>
            <a:spLocks noGrp="1" noChangeArrowheads="1"/>
          </p:cNvSpPr>
          <p:nvPr>
            <p:ph type="body" idx="1"/>
          </p:nvPr>
        </p:nvSpPr>
        <p:spPr>
          <a:xfrm>
            <a:off x="467544" y="908720"/>
            <a:ext cx="8135938" cy="5323509"/>
          </a:xfrm>
        </p:spPr>
        <p:txBody>
          <a:bodyPr/>
          <a:lstStyle/>
          <a:p>
            <a:pPr>
              <a:lnSpc>
                <a:spcPct val="100000"/>
              </a:lnSpc>
              <a:spcBef>
                <a:spcPct val="10000"/>
              </a:spcBef>
              <a:spcAft>
                <a:spcPct val="10000"/>
              </a:spcAft>
            </a:pPr>
            <a:r>
              <a:rPr lang="zh-CN" altLang="en-US" sz="2800" dirty="0" smtClean="0">
                <a:ea typeface="宋体" panose="02010600030101010101" pitchFamily="2" charset="-122"/>
              </a:rPr>
              <a:t>总线的分类</a:t>
            </a:r>
            <a:endParaRPr lang="zh-CN" altLang="en-US" sz="2800" dirty="0" smtClean="0">
              <a:ea typeface="宋体" panose="02010600030101010101" pitchFamily="2" charset="-122"/>
            </a:endParaRPr>
          </a:p>
          <a:p>
            <a:pPr lvl="1">
              <a:lnSpc>
                <a:spcPct val="100000"/>
              </a:lnSpc>
              <a:spcBef>
                <a:spcPct val="10000"/>
              </a:spcBef>
              <a:spcAft>
                <a:spcPct val="10000"/>
              </a:spcAft>
            </a:pPr>
            <a:r>
              <a:rPr lang="zh-CN" altLang="en-US" sz="2000" dirty="0" smtClean="0">
                <a:solidFill>
                  <a:srgbClr val="FF0000"/>
                </a:solidFill>
                <a:ea typeface="宋体" panose="02010600030101010101" pitchFamily="2" charset="-122"/>
              </a:rPr>
              <a:t>片</a:t>
            </a:r>
            <a:r>
              <a:rPr lang="zh-CN" altLang="en-US" sz="2000" dirty="0">
                <a:solidFill>
                  <a:srgbClr val="FF0000"/>
                </a:solidFill>
                <a:ea typeface="宋体" panose="02010600030101010101" pitchFamily="2" charset="-122"/>
              </a:rPr>
              <a:t>内总线</a:t>
            </a:r>
            <a:r>
              <a:rPr lang="zh-CN" altLang="en-US" sz="2000" dirty="0" smtClean="0">
                <a:ea typeface="宋体" panose="02010600030101010101" pitchFamily="2" charset="-122"/>
              </a:rPr>
              <a:t>：芯片内部连接各元件的总线，如</a:t>
            </a:r>
            <a:r>
              <a:rPr lang="en-US" altLang="zh-CN" sz="2000" dirty="0" smtClean="0">
                <a:ea typeface="宋体" panose="02010600030101010101" pitchFamily="2" charset="-122"/>
              </a:rPr>
              <a:t>CPU</a:t>
            </a:r>
            <a:r>
              <a:rPr lang="zh-CN" altLang="en-US" sz="2000" dirty="0">
                <a:ea typeface="宋体" panose="02010600030101010101" pitchFamily="2" charset="-122"/>
              </a:rPr>
              <a:t>内部的总</a:t>
            </a:r>
            <a:r>
              <a:rPr lang="zh-CN" altLang="en-US" sz="2000" dirty="0" smtClean="0">
                <a:ea typeface="宋体" panose="02010600030101010101" pitchFamily="2" charset="-122"/>
              </a:rPr>
              <a:t>线，是</a:t>
            </a:r>
            <a:r>
              <a:rPr lang="en-US" altLang="zh-CN" sz="2000" dirty="0">
                <a:ea typeface="宋体" panose="02010600030101010101" pitchFamily="2" charset="-122"/>
              </a:rPr>
              <a:t>CPU</a:t>
            </a:r>
            <a:r>
              <a:rPr lang="zh-CN" altLang="en-US" sz="2000" dirty="0" smtClean="0">
                <a:ea typeface="宋体" panose="02010600030101010101" pitchFamily="2" charset="-122"/>
              </a:rPr>
              <a:t>内各</a:t>
            </a:r>
            <a:r>
              <a:rPr lang="zh-CN" altLang="en-US" sz="2000" dirty="0">
                <a:ea typeface="宋体" panose="02010600030101010101" pitchFamily="2" charset="-122"/>
              </a:rPr>
              <a:t>寄存</a:t>
            </a:r>
            <a:r>
              <a:rPr lang="zh-CN" altLang="en-US" sz="2000" dirty="0" smtClean="0">
                <a:ea typeface="宋体" panose="02010600030101010101" pitchFamily="2" charset="-122"/>
              </a:rPr>
              <a:t>器、</a:t>
            </a:r>
            <a:r>
              <a:rPr lang="zh-CN" altLang="en-US" sz="2000" dirty="0">
                <a:ea typeface="宋体" panose="02010600030101010101" pitchFamily="2" charset="-122"/>
              </a:rPr>
              <a:t>寄存器与</a:t>
            </a:r>
            <a:r>
              <a:rPr lang="en-US" altLang="zh-CN" sz="2000" dirty="0">
                <a:ea typeface="宋体" panose="02010600030101010101" pitchFamily="2" charset="-122"/>
              </a:rPr>
              <a:t>ALU</a:t>
            </a:r>
            <a:r>
              <a:rPr lang="zh-CN" altLang="en-US" sz="2000" dirty="0">
                <a:ea typeface="宋体" panose="02010600030101010101" pitchFamily="2" charset="-122"/>
              </a:rPr>
              <a:t>之间传递信息的公共通道。</a:t>
            </a:r>
            <a:endParaRPr lang="zh-CN" altLang="en-US" sz="2000" dirty="0">
              <a:ea typeface="宋体" panose="02010600030101010101" pitchFamily="2" charset="-122"/>
            </a:endParaRPr>
          </a:p>
          <a:p>
            <a:pPr lvl="1">
              <a:lnSpc>
                <a:spcPct val="100000"/>
              </a:lnSpc>
              <a:spcBef>
                <a:spcPct val="10000"/>
              </a:spcBef>
              <a:spcAft>
                <a:spcPct val="10000"/>
              </a:spcAft>
            </a:pPr>
            <a:r>
              <a:rPr lang="zh-CN" altLang="en-US" sz="2000" dirty="0">
                <a:solidFill>
                  <a:srgbClr val="FF0000"/>
                </a:solidFill>
                <a:ea typeface="宋体" panose="02010600030101010101" pitchFamily="2" charset="-122"/>
              </a:rPr>
              <a:t>系统总线</a:t>
            </a:r>
            <a:r>
              <a:rPr lang="zh-CN" altLang="en-US" sz="2000" dirty="0">
                <a:ea typeface="宋体" panose="02010600030101010101" pitchFamily="2" charset="-122"/>
              </a:rPr>
              <a:t>：</a:t>
            </a:r>
            <a:r>
              <a:rPr lang="en-US" altLang="zh-CN" sz="2000" dirty="0">
                <a:ea typeface="宋体" panose="02010600030101010101" pitchFamily="2" charset="-122"/>
              </a:rPr>
              <a:t>CPU</a:t>
            </a:r>
            <a:r>
              <a:rPr lang="zh-CN" altLang="en-US" sz="2000" dirty="0">
                <a:ea typeface="宋体" panose="02010600030101010101" pitchFamily="2" charset="-122"/>
              </a:rPr>
              <a:t>、主存、</a:t>
            </a:r>
            <a:r>
              <a:rPr lang="en-US" altLang="zh-CN" sz="2000" dirty="0">
                <a:ea typeface="宋体" panose="02010600030101010101" pitchFamily="2" charset="-122"/>
              </a:rPr>
              <a:t>I/O</a:t>
            </a:r>
            <a:r>
              <a:rPr lang="zh-CN" altLang="en-US" sz="2000" dirty="0">
                <a:ea typeface="宋体" panose="02010600030101010101" pitchFamily="2" charset="-122"/>
              </a:rPr>
              <a:t>部件（</a:t>
            </a:r>
            <a:r>
              <a:rPr lang="en-US" altLang="zh-CN" sz="2000" dirty="0">
                <a:ea typeface="宋体" panose="02010600030101010101" pitchFamily="2" charset="-122"/>
              </a:rPr>
              <a:t>I/O</a:t>
            </a:r>
            <a:r>
              <a:rPr lang="zh-CN" altLang="en-US" sz="2000" dirty="0">
                <a:ea typeface="宋体" panose="02010600030101010101" pitchFamily="2" charset="-122"/>
              </a:rPr>
              <a:t>接口）之间传递信息的公共通道。一般分为数据总线、地址总线和控制总线三部分</a:t>
            </a:r>
            <a:endParaRPr lang="zh-CN" altLang="en-US" sz="2000" dirty="0">
              <a:ea typeface="宋体" panose="02010600030101010101" pitchFamily="2" charset="-122"/>
            </a:endParaRPr>
          </a:p>
          <a:p>
            <a:pPr lvl="2">
              <a:lnSpc>
                <a:spcPct val="100000"/>
              </a:lnSpc>
              <a:spcBef>
                <a:spcPct val="10000"/>
              </a:spcBef>
              <a:spcAft>
                <a:spcPct val="10000"/>
              </a:spcAft>
              <a:buFont typeface="Wingdings" panose="05000000000000000000" pitchFamily="2" charset="2"/>
              <a:buChar char="u"/>
            </a:pPr>
            <a:r>
              <a:rPr lang="zh-CN" altLang="en-US" sz="2000" dirty="0">
                <a:ea typeface="宋体" panose="02010600030101010101" pitchFamily="2" charset="-122"/>
              </a:rPr>
              <a:t> 数</a:t>
            </a:r>
            <a:r>
              <a:rPr lang="zh-CN" altLang="en-US" sz="2000" dirty="0" smtClean="0">
                <a:ea typeface="宋体" panose="02010600030101010101" pitchFamily="2" charset="-122"/>
              </a:rPr>
              <a:t>据线</a:t>
            </a:r>
            <a:r>
              <a:rPr lang="zh-CN" altLang="en-US" sz="2000" dirty="0">
                <a:ea typeface="宋体" panose="02010600030101010101" pitchFamily="2" charset="-122"/>
              </a:rPr>
              <a:t>：传输数据；</a:t>
            </a:r>
            <a:endParaRPr lang="zh-CN" altLang="en-US" sz="2000" dirty="0">
              <a:ea typeface="宋体" panose="02010600030101010101" pitchFamily="2" charset="-122"/>
            </a:endParaRPr>
          </a:p>
          <a:p>
            <a:pPr lvl="2">
              <a:lnSpc>
                <a:spcPct val="100000"/>
              </a:lnSpc>
              <a:spcBef>
                <a:spcPct val="10000"/>
              </a:spcBef>
              <a:spcAft>
                <a:spcPct val="10000"/>
              </a:spcAft>
              <a:buFont typeface="Wingdings" panose="05000000000000000000" pitchFamily="2" charset="2"/>
              <a:buChar char="u"/>
            </a:pPr>
            <a:r>
              <a:rPr lang="zh-CN" altLang="en-US" sz="2000" dirty="0">
                <a:ea typeface="宋体" panose="02010600030101010101" pitchFamily="2" charset="-122"/>
              </a:rPr>
              <a:t> 地</a:t>
            </a:r>
            <a:r>
              <a:rPr lang="zh-CN" altLang="en-US" sz="2000" dirty="0" smtClean="0">
                <a:ea typeface="宋体" panose="02010600030101010101" pitchFamily="2" charset="-122"/>
              </a:rPr>
              <a:t>址线</a:t>
            </a:r>
            <a:r>
              <a:rPr lang="zh-CN" altLang="en-US" sz="2000" dirty="0">
                <a:ea typeface="宋体" panose="02010600030101010101" pitchFamily="2" charset="-122"/>
              </a:rPr>
              <a:t>：传输存储器地址和</a:t>
            </a:r>
            <a:r>
              <a:rPr lang="en-US" altLang="zh-CN" sz="2000" dirty="0">
                <a:ea typeface="宋体" panose="02010600030101010101" pitchFamily="2" charset="-122"/>
              </a:rPr>
              <a:t>I/O</a:t>
            </a:r>
            <a:r>
              <a:rPr lang="zh-CN" altLang="en-US" sz="2000" dirty="0">
                <a:ea typeface="宋体" panose="02010600030101010101" pitchFamily="2" charset="-122"/>
              </a:rPr>
              <a:t>地址；</a:t>
            </a:r>
            <a:endParaRPr lang="zh-CN" altLang="en-US" sz="2000" dirty="0">
              <a:ea typeface="宋体" panose="02010600030101010101" pitchFamily="2" charset="-122"/>
            </a:endParaRPr>
          </a:p>
          <a:p>
            <a:pPr lvl="2">
              <a:lnSpc>
                <a:spcPct val="100000"/>
              </a:lnSpc>
              <a:spcBef>
                <a:spcPct val="10000"/>
              </a:spcBef>
              <a:spcAft>
                <a:spcPct val="10000"/>
              </a:spcAft>
              <a:buFont typeface="Wingdings" panose="05000000000000000000" pitchFamily="2" charset="2"/>
              <a:buChar char="u"/>
            </a:pPr>
            <a:r>
              <a:rPr lang="zh-CN" altLang="en-US" sz="2000" dirty="0">
                <a:ea typeface="宋体" panose="02010600030101010101" pitchFamily="2" charset="-122"/>
              </a:rPr>
              <a:t> 控</a:t>
            </a:r>
            <a:r>
              <a:rPr lang="zh-CN" altLang="en-US" sz="2000" dirty="0" smtClean="0">
                <a:ea typeface="宋体" panose="02010600030101010101" pitchFamily="2" charset="-122"/>
              </a:rPr>
              <a:t>制线</a:t>
            </a:r>
            <a:r>
              <a:rPr lang="zh-CN" altLang="en-US" sz="2000" dirty="0">
                <a:ea typeface="宋体" panose="02010600030101010101" pitchFamily="2" charset="-122"/>
              </a:rPr>
              <a:t>：</a:t>
            </a:r>
            <a:endParaRPr lang="zh-CN" altLang="en-US" sz="2000" dirty="0">
              <a:ea typeface="宋体" panose="02010600030101010101" pitchFamily="2" charset="-122"/>
            </a:endParaRPr>
          </a:p>
          <a:p>
            <a:pPr marL="1887855" lvl="3" indent="-450850">
              <a:spcBef>
                <a:spcPct val="10000"/>
              </a:spcBef>
              <a:spcAft>
                <a:spcPct val="10000"/>
              </a:spcAft>
              <a:buClr>
                <a:schemeClr val="tx1"/>
              </a:buClr>
              <a:buFont typeface="Wingdings" panose="05000000000000000000" pitchFamily="2" charset="2"/>
              <a:buChar char="l"/>
            </a:pPr>
            <a:r>
              <a:rPr lang="zh-CN" altLang="en-US" b="1" dirty="0">
                <a:ea typeface="宋体" panose="02010600030101010101" pitchFamily="2" charset="-122"/>
              </a:rPr>
              <a:t>数据传输控制信号：存储器读写控制信号、</a:t>
            </a:r>
            <a:r>
              <a:rPr lang="en-US" altLang="zh-CN" b="1" dirty="0">
                <a:ea typeface="宋体" panose="02010600030101010101" pitchFamily="2" charset="-122"/>
              </a:rPr>
              <a:t>I/O</a:t>
            </a:r>
            <a:r>
              <a:rPr lang="zh-CN" altLang="en-US" b="1" dirty="0">
                <a:ea typeface="宋体" panose="02010600030101010101" pitchFamily="2" charset="-122"/>
              </a:rPr>
              <a:t>读写控制信号，应答信号等。</a:t>
            </a:r>
            <a:endParaRPr lang="zh-CN" altLang="en-US" b="1" dirty="0">
              <a:ea typeface="宋体" panose="02010600030101010101" pitchFamily="2" charset="-122"/>
            </a:endParaRPr>
          </a:p>
          <a:p>
            <a:pPr marL="1887855" lvl="3" indent="-450850">
              <a:spcBef>
                <a:spcPct val="10000"/>
              </a:spcBef>
              <a:spcAft>
                <a:spcPct val="10000"/>
              </a:spcAft>
              <a:buClr>
                <a:schemeClr val="tx1"/>
              </a:buClr>
              <a:buFont typeface="Wingdings" panose="05000000000000000000" pitchFamily="2" charset="2"/>
              <a:buChar char="l"/>
            </a:pPr>
            <a:r>
              <a:rPr lang="zh-CN" altLang="en-US" b="1" dirty="0">
                <a:ea typeface="宋体" panose="02010600030101010101" pitchFamily="2" charset="-122"/>
              </a:rPr>
              <a:t>总线请求和交换信号：总线请</a:t>
            </a:r>
            <a:r>
              <a:rPr lang="zh-CN" altLang="en-US" b="1" dirty="0" smtClean="0">
                <a:ea typeface="宋体" panose="02010600030101010101" pitchFamily="2" charset="-122"/>
              </a:rPr>
              <a:t>求、总线允许，中</a:t>
            </a:r>
            <a:r>
              <a:rPr lang="zh-CN" altLang="en-US" b="1" dirty="0">
                <a:ea typeface="宋体" panose="02010600030101010101" pitchFamily="2" charset="-122"/>
              </a:rPr>
              <a:t>断请求与响应信号等。</a:t>
            </a:r>
            <a:endParaRPr lang="zh-CN" altLang="en-US" b="1" dirty="0">
              <a:ea typeface="宋体" panose="02010600030101010101" pitchFamily="2" charset="-122"/>
            </a:endParaRPr>
          </a:p>
          <a:p>
            <a:pPr marL="1887855" lvl="3" indent="-450850">
              <a:spcBef>
                <a:spcPct val="10000"/>
              </a:spcBef>
              <a:spcAft>
                <a:spcPct val="10000"/>
              </a:spcAft>
              <a:buClr>
                <a:schemeClr val="tx1"/>
              </a:buClr>
              <a:buFont typeface="Wingdings" panose="05000000000000000000" pitchFamily="2" charset="2"/>
              <a:buChar char="l"/>
            </a:pPr>
            <a:r>
              <a:rPr lang="zh-CN" altLang="en-US" b="1" dirty="0">
                <a:ea typeface="宋体" panose="02010600030101010101" pitchFamily="2" charset="-122"/>
              </a:rPr>
              <a:t>其他控制信号：时钟、复位、电源线等</a:t>
            </a:r>
            <a:endParaRPr lang="zh-CN" altLang="en-US" b="1" dirty="0">
              <a:ea typeface="宋体" panose="02010600030101010101" pitchFamily="2" charset="-122"/>
            </a:endParaRPr>
          </a:p>
          <a:p>
            <a:pPr lvl="1">
              <a:lnSpc>
                <a:spcPct val="100000"/>
              </a:lnSpc>
              <a:spcBef>
                <a:spcPct val="10000"/>
              </a:spcBef>
              <a:spcAft>
                <a:spcPct val="10000"/>
              </a:spcAft>
              <a:buClr>
                <a:srgbClr val="0408B2"/>
              </a:buClr>
            </a:pPr>
            <a:r>
              <a:rPr lang="zh-CN" altLang="en-US" b="0" dirty="0">
                <a:ea typeface="宋体" panose="02010600030101010101" pitchFamily="2" charset="-122"/>
              </a:rPr>
              <a:t> </a:t>
            </a:r>
            <a:r>
              <a:rPr lang="zh-CN" altLang="en-US" sz="2000" dirty="0" smtClean="0">
                <a:solidFill>
                  <a:srgbClr val="FF0000"/>
                </a:solidFill>
                <a:ea typeface="宋体" panose="02010600030101010101" pitchFamily="2" charset="-122"/>
              </a:rPr>
              <a:t>外部（</a:t>
            </a:r>
            <a:r>
              <a:rPr lang="en-US" altLang="zh-CN" sz="2000" dirty="0" smtClean="0">
                <a:solidFill>
                  <a:srgbClr val="FF0000"/>
                </a:solidFill>
                <a:ea typeface="宋体" panose="02010600030101010101" pitchFamily="2" charset="-122"/>
              </a:rPr>
              <a:t>I/O</a:t>
            </a:r>
            <a:r>
              <a:rPr lang="zh-CN" altLang="en-US" sz="2000" dirty="0" smtClean="0">
                <a:solidFill>
                  <a:srgbClr val="FF0000"/>
                </a:solidFill>
                <a:ea typeface="宋体" panose="02010600030101010101" pitchFamily="2" charset="-122"/>
              </a:rPr>
              <a:t>）总线</a:t>
            </a:r>
            <a:r>
              <a:rPr lang="zh-CN" altLang="en-US" sz="2000" b="0" dirty="0">
                <a:ea typeface="宋体" panose="02010600030101010101" pitchFamily="2" charset="-122"/>
              </a:rPr>
              <a:t>：</a:t>
            </a:r>
            <a:r>
              <a:rPr lang="zh-CN" altLang="en-US" sz="2000" dirty="0">
                <a:ea typeface="宋体" panose="02010600030101010101" pitchFamily="2" charset="-122"/>
              </a:rPr>
              <a:t>用于计算机系统之间或计算机系统与其他系统之间的通信。</a:t>
            </a:r>
            <a:endParaRPr lang="zh-CN" altLang="en-US"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4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4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48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489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4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48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48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ldLvl="2"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611188" y="404813"/>
            <a:ext cx="5257800" cy="368300"/>
          </a:xfrm>
        </p:spPr>
        <p:txBody>
          <a:bodyPr/>
          <a:lstStyle/>
          <a:p>
            <a:r>
              <a:rPr lang="en-US" altLang="zh-CN"/>
              <a:t>1.1  </a:t>
            </a:r>
            <a:r>
              <a:rPr lang="zh-CN" altLang="en-US"/>
              <a:t>总线的一般概念</a:t>
            </a:r>
            <a:endParaRPr lang="zh-CN" altLang="en-US"/>
          </a:p>
        </p:txBody>
      </p:sp>
      <p:sp>
        <p:nvSpPr>
          <p:cNvPr id="471043" name="Rectangle 3"/>
          <p:cNvSpPr>
            <a:spLocks noGrp="1" noChangeArrowheads="1"/>
          </p:cNvSpPr>
          <p:nvPr>
            <p:ph type="body" idx="1"/>
          </p:nvPr>
        </p:nvSpPr>
        <p:spPr>
          <a:xfrm>
            <a:off x="611560" y="980728"/>
            <a:ext cx="7993062" cy="1934889"/>
          </a:xfrm>
        </p:spPr>
        <p:txBody>
          <a:bodyPr/>
          <a:lstStyle/>
          <a:p>
            <a:pPr>
              <a:lnSpc>
                <a:spcPct val="105000"/>
              </a:lnSpc>
              <a:spcBef>
                <a:spcPct val="30000"/>
              </a:spcBef>
            </a:pPr>
            <a:r>
              <a:rPr lang="en-US" altLang="zh-CN" dirty="0" smtClean="0">
                <a:ea typeface="宋体" panose="02010600030101010101" pitchFamily="2" charset="-122"/>
              </a:rPr>
              <a:t>ISA</a:t>
            </a:r>
            <a:r>
              <a:rPr lang="zh-CN" altLang="en-US" sz="2000" dirty="0">
                <a:ea typeface="宋体" panose="02010600030101010101" pitchFamily="2" charset="-122"/>
              </a:rPr>
              <a:t>（</a:t>
            </a:r>
            <a:r>
              <a:rPr lang="en-US" altLang="zh-CN" sz="2000" dirty="0">
                <a:solidFill>
                  <a:srgbClr val="FF0000"/>
                </a:solidFill>
                <a:ea typeface="宋体" panose="02010600030101010101" pitchFamily="2" charset="-122"/>
              </a:rPr>
              <a:t>I</a:t>
            </a:r>
            <a:r>
              <a:rPr lang="en-US" altLang="zh-CN" sz="2000" dirty="0">
                <a:ea typeface="宋体" panose="02010600030101010101" pitchFamily="2" charset="-122"/>
              </a:rPr>
              <a:t>ndustrial </a:t>
            </a:r>
            <a:r>
              <a:rPr lang="en-US" altLang="zh-CN" sz="2000" dirty="0">
                <a:solidFill>
                  <a:srgbClr val="FF0000"/>
                </a:solidFill>
                <a:ea typeface="宋体" panose="02010600030101010101" pitchFamily="2" charset="-122"/>
              </a:rPr>
              <a:t>S</a:t>
            </a:r>
            <a:r>
              <a:rPr lang="en-US" altLang="zh-CN" sz="2000" dirty="0">
                <a:ea typeface="宋体" panose="02010600030101010101" pitchFamily="2" charset="-122"/>
              </a:rPr>
              <a:t>tandard </a:t>
            </a:r>
            <a:r>
              <a:rPr lang="en-US" altLang="zh-CN" sz="2000" dirty="0" smtClean="0">
                <a:solidFill>
                  <a:srgbClr val="FF0000"/>
                </a:solidFill>
                <a:ea typeface="宋体" panose="02010600030101010101" pitchFamily="2" charset="-122"/>
              </a:rPr>
              <a:t>A</a:t>
            </a:r>
            <a:r>
              <a:rPr lang="en-US" altLang="zh-CN" sz="2000" dirty="0" smtClean="0">
                <a:ea typeface="宋体" panose="02010600030101010101" pitchFamily="2" charset="-122"/>
              </a:rPr>
              <a:t>rchitecture</a:t>
            </a:r>
            <a:r>
              <a:rPr lang="zh-CN" altLang="en-US" sz="2000" dirty="0" smtClean="0">
                <a:ea typeface="宋体" panose="02010600030101010101" pitchFamily="2" charset="-122"/>
              </a:rPr>
              <a:t>，工业标准体系结构）</a:t>
            </a:r>
            <a:endParaRPr lang="zh-CN" altLang="en-US" dirty="0">
              <a:ea typeface="宋体" panose="02010600030101010101" pitchFamily="2" charset="-122"/>
            </a:endParaRPr>
          </a:p>
          <a:p>
            <a:pPr lvl="1">
              <a:lnSpc>
                <a:spcPct val="105000"/>
              </a:lnSpc>
              <a:spcBef>
                <a:spcPct val="30000"/>
              </a:spcBef>
            </a:pPr>
            <a:r>
              <a:rPr lang="en-US" altLang="zh-CN" dirty="0" smtClean="0">
                <a:ea typeface="宋体" panose="02010600030101010101" pitchFamily="2" charset="-122"/>
              </a:rPr>
              <a:t>IBM</a:t>
            </a:r>
            <a:r>
              <a:rPr lang="zh-CN" altLang="en-US" dirty="0">
                <a:ea typeface="宋体" panose="02010600030101010101" pitchFamily="2" charset="-122"/>
              </a:rPr>
              <a:t>公司为</a:t>
            </a:r>
            <a:r>
              <a:rPr lang="en-US" altLang="zh-CN" dirty="0">
                <a:ea typeface="宋体" panose="02010600030101010101" pitchFamily="2" charset="-122"/>
              </a:rPr>
              <a:t>PC/AT</a:t>
            </a:r>
            <a:r>
              <a:rPr lang="zh-CN" altLang="en-US" dirty="0">
                <a:ea typeface="宋体" panose="02010600030101010101" pitchFamily="2" charset="-122"/>
              </a:rPr>
              <a:t>电脑而制定的总线</a:t>
            </a:r>
            <a:r>
              <a:rPr lang="zh-CN" altLang="en-US" dirty="0" smtClean="0">
                <a:ea typeface="宋体" panose="02010600030101010101" pitchFamily="2" charset="-122"/>
              </a:rPr>
              <a:t>标准，最开始是</a:t>
            </a:r>
            <a:r>
              <a:rPr lang="en-US" altLang="zh-CN" dirty="0" smtClean="0">
                <a:ea typeface="宋体" panose="02010600030101010101" pitchFamily="2" charset="-122"/>
              </a:rPr>
              <a:t>8</a:t>
            </a:r>
            <a:r>
              <a:rPr lang="zh-CN" altLang="en-US" dirty="0">
                <a:ea typeface="宋体" panose="02010600030101010101" pitchFamily="2" charset="-122"/>
              </a:rPr>
              <a:t>位</a:t>
            </a:r>
            <a:r>
              <a:rPr lang="zh-CN" altLang="en-US" dirty="0" smtClean="0">
                <a:ea typeface="宋体" panose="02010600030101010101" pitchFamily="2" charset="-122"/>
              </a:rPr>
              <a:t>总线；</a:t>
            </a:r>
            <a:endParaRPr lang="en-US" altLang="zh-CN" dirty="0" smtClean="0">
              <a:ea typeface="宋体" panose="02010600030101010101" pitchFamily="2" charset="-122"/>
            </a:endParaRPr>
          </a:p>
          <a:p>
            <a:pPr lvl="1">
              <a:lnSpc>
                <a:spcPct val="105000"/>
              </a:lnSpc>
              <a:spcBef>
                <a:spcPct val="30000"/>
              </a:spcBef>
            </a:pPr>
            <a:r>
              <a:rPr lang="en-US" altLang="zh-CN" dirty="0" smtClean="0">
                <a:ea typeface="宋体" panose="02010600030101010101" pitchFamily="2" charset="-122"/>
              </a:rPr>
              <a:t>1984</a:t>
            </a:r>
            <a:r>
              <a:rPr lang="zh-CN" altLang="en-US" dirty="0">
                <a:ea typeface="宋体" panose="02010600030101010101" pitchFamily="2" charset="-122"/>
              </a:rPr>
              <a:t>年推出</a:t>
            </a:r>
            <a:r>
              <a:rPr lang="en-US" altLang="zh-CN" dirty="0">
                <a:ea typeface="宋体" panose="02010600030101010101" pitchFamily="2" charset="-122"/>
              </a:rPr>
              <a:t>IBM-PC/AT</a:t>
            </a:r>
            <a:r>
              <a:rPr lang="zh-CN" altLang="en-US" dirty="0">
                <a:ea typeface="宋体" panose="02010600030101010101" pitchFamily="2" charset="-122"/>
              </a:rPr>
              <a:t>系统，</a:t>
            </a:r>
            <a:r>
              <a:rPr lang="en-US" altLang="zh-CN" dirty="0">
                <a:ea typeface="宋体" panose="02010600030101010101" pitchFamily="2" charset="-122"/>
              </a:rPr>
              <a:t>ISA</a:t>
            </a:r>
            <a:r>
              <a:rPr lang="zh-CN" altLang="en-US" dirty="0">
                <a:ea typeface="宋体" panose="02010600030101010101" pitchFamily="2" charset="-122"/>
              </a:rPr>
              <a:t>从</a:t>
            </a:r>
            <a:r>
              <a:rPr lang="en-US" altLang="zh-CN" dirty="0">
                <a:ea typeface="宋体" panose="02010600030101010101" pitchFamily="2" charset="-122"/>
              </a:rPr>
              <a:t>8</a:t>
            </a:r>
            <a:r>
              <a:rPr lang="zh-CN" altLang="en-US" dirty="0">
                <a:ea typeface="宋体" panose="02010600030101010101" pitchFamily="2" charset="-122"/>
              </a:rPr>
              <a:t>位扩充到</a:t>
            </a:r>
            <a:r>
              <a:rPr lang="en-US" altLang="zh-CN" dirty="0">
                <a:ea typeface="宋体" panose="02010600030101010101" pitchFamily="2" charset="-122"/>
              </a:rPr>
              <a:t>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lnSpc>
                <a:spcPct val="105000"/>
              </a:lnSpc>
              <a:spcBef>
                <a:spcPct val="30000"/>
              </a:spcBef>
            </a:pPr>
            <a:r>
              <a:rPr lang="en-US" altLang="zh-CN" dirty="0" smtClean="0">
                <a:ea typeface="宋体" panose="02010600030101010101" pitchFamily="2" charset="-122"/>
              </a:rPr>
              <a:t>16</a:t>
            </a:r>
            <a:r>
              <a:rPr lang="zh-CN" altLang="en-US" dirty="0">
                <a:ea typeface="宋体" panose="02010600030101010101" pitchFamily="2" charset="-122"/>
              </a:rPr>
              <a:t>位数据总线，</a:t>
            </a:r>
            <a:r>
              <a:rPr lang="en-US" altLang="zh-CN" dirty="0">
                <a:ea typeface="宋体" panose="02010600030101010101" pitchFamily="2" charset="-122"/>
              </a:rPr>
              <a:t>24</a:t>
            </a:r>
            <a:r>
              <a:rPr lang="zh-CN" altLang="en-US" dirty="0">
                <a:ea typeface="宋体" panose="02010600030101010101" pitchFamily="2" charset="-122"/>
              </a:rPr>
              <a:t>位</a:t>
            </a:r>
            <a:r>
              <a:rPr lang="zh-CN" altLang="en-US" dirty="0" smtClean="0">
                <a:ea typeface="宋体" panose="02010600030101010101" pitchFamily="2" charset="-122"/>
              </a:rPr>
              <a:t>地址总线；</a:t>
            </a:r>
            <a:endParaRPr lang="en-US" altLang="zh-CN" dirty="0" smtClean="0">
              <a:ea typeface="宋体" panose="02010600030101010101" pitchFamily="2" charset="-122"/>
            </a:endParaRPr>
          </a:p>
          <a:p>
            <a:pPr lvl="1">
              <a:lnSpc>
                <a:spcPct val="105000"/>
              </a:lnSpc>
              <a:spcBef>
                <a:spcPct val="30000"/>
              </a:spcBef>
            </a:pPr>
            <a:r>
              <a:rPr lang="zh-CN" altLang="en-US" dirty="0" smtClean="0">
                <a:ea typeface="宋体" panose="02010600030101010101" pitchFamily="2" charset="-122"/>
              </a:rPr>
              <a:t>总线</a:t>
            </a:r>
            <a:r>
              <a:rPr lang="zh-CN" altLang="en-US" dirty="0">
                <a:ea typeface="宋体" panose="02010600030101010101" pitchFamily="2" charset="-122"/>
              </a:rPr>
              <a:t>时钟频率</a:t>
            </a:r>
            <a:r>
              <a:rPr lang="en-US" altLang="zh-CN" dirty="0">
                <a:ea typeface="宋体" panose="02010600030101010101" pitchFamily="2" charset="-122"/>
              </a:rPr>
              <a:t>8MHz</a:t>
            </a:r>
            <a:r>
              <a:rPr lang="zh-CN" altLang="en-US" dirty="0">
                <a:ea typeface="宋体" panose="02010600030101010101" pitchFamily="2" charset="-122"/>
              </a:rPr>
              <a:t>，最大数据传输率</a:t>
            </a:r>
            <a:r>
              <a:rPr lang="en-US" altLang="zh-CN" dirty="0">
                <a:ea typeface="宋体" panose="02010600030101010101" pitchFamily="2" charset="-122"/>
              </a:rPr>
              <a:t>16MB/s</a:t>
            </a:r>
            <a:r>
              <a:rPr lang="zh-CN" altLang="en-US" dirty="0" smtClean="0">
                <a:ea typeface="宋体" panose="02010600030101010101" pitchFamily="2" charset="-122"/>
              </a:rPr>
              <a:t>。</a:t>
            </a:r>
            <a:endParaRPr lang="zh-CN" altLang="en-US" dirty="0">
              <a:ea typeface="宋体" panose="02010600030101010101" pitchFamily="2" charset="-122"/>
            </a:endParaRPr>
          </a:p>
        </p:txBody>
      </p:sp>
      <p:pic>
        <p:nvPicPr>
          <p:cNvPr id="560130" name="Picture 2" descr="http://c.hiphotos.baidu.com/baike/c%3DbaikeA2%2C10%2C95/sign=5e152ae12f2eb938f86d2da3bc09e074/10dfa9ec8a1363276822eb33918fa0ec09fa513d2797e7de.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70757" y="3140967"/>
            <a:ext cx="4551768" cy="321478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560132" name="Picture 4" descr="http://img.aicuxiao.com/201005/201005211652216579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82" y="3140966"/>
            <a:ext cx="4095262" cy="321478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3776</Words>
  <Application>WPS 演示</Application>
  <PresentationFormat>信纸(8.5x11 英寸)</PresentationFormat>
  <Paragraphs>356</Paragraphs>
  <Slides>32</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9</vt:i4>
      </vt:variant>
      <vt:variant>
        <vt:lpstr>幻灯片标题</vt:lpstr>
      </vt:variant>
      <vt:variant>
        <vt:i4>32</vt:i4>
      </vt:variant>
    </vt:vector>
  </HeadingPairs>
  <TitlesOfParts>
    <vt:vector size="53" baseType="lpstr">
      <vt:lpstr>Arial</vt:lpstr>
      <vt:lpstr>宋体</vt:lpstr>
      <vt:lpstr>Wingdings</vt:lpstr>
      <vt:lpstr>Times New Roman</vt:lpstr>
      <vt:lpstr>楷体_GB2312</vt:lpstr>
      <vt:lpstr>新宋体</vt:lpstr>
      <vt:lpstr>黑体</vt:lpstr>
      <vt:lpstr>华文楷体</vt:lpstr>
      <vt:lpstr>微软雅黑</vt:lpstr>
      <vt:lpstr>Arial Unicode MS</vt:lpstr>
      <vt:lpstr>Arial</vt:lpstr>
      <vt:lpstr>CS152-SP98</vt:lpstr>
      <vt:lpstr>Visio.Drawing.11</vt:lpstr>
      <vt:lpstr>Visio.Drawing.11</vt:lpstr>
      <vt:lpstr>Visio.Drawing.11</vt:lpstr>
      <vt:lpstr>Visio.Drawing.11</vt:lpstr>
      <vt:lpstr>Visio.Drawing.11</vt:lpstr>
      <vt:lpstr>Visio.Drawing.11</vt:lpstr>
      <vt:lpstr>Visio.Drawing.11</vt:lpstr>
      <vt:lpstr>Visio.Drawing.11</vt:lpstr>
      <vt:lpstr>Paint.Picture</vt:lpstr>
      <vt:lpstr>计算机组成原理 (2019级)</vt:lpstr>
      <vt:lpstr>PowerPoint 演示文稿</vt:lpstr>
      <vt:lpstr>1.1  总线的一般概念</vt:lpstr>
      <vt:lpstr>1.1  总线的一般概念</vt:lpstr>
      <vt:lpstr>1.1  总线的一般概念</vt:lpstr>
      <vt:lpstr>1.1  总线的一般概念</vt:lpstr>
      <vt:lpstr>1.1  总线的一般概念</vt:lpstr>
      <vt:lpstr>1.1  总线的一般概念</vt:lpstr>
      <vt:lpstr>1.1  总线的一般概念</vt:lpstr>
      <vt:lpstr>1.1  总线的一般概念</vt:lpstr>
      <vt:lpstr>1.1  总线的一般概念</vt:lpstr>
      <vt:lpstr>3GIO-PCI Express</vt:lpstr>
      <vt:lpstr>1.1  总线的一般概念</vt:lpstr>
      <vt:lpstr>1.1  总线的一般概念</vt:lpstr>
      <vt:lpstr>1.2  总线结构</vt:lpstr>
      <vt:lpstr>1.2  总线结构</vt:lpstr>
      <vt:lpstr>1.2  总线结构</vt:lpstr>
      <vt:lpstr>1.2  总线结构</vt:lpstr>
      <vt:lpstr>X86设备的I/O互联</vt:lpstr>
      <vt:lpstr>X86设备的I/O互联</vt:lpstr>
      <vt:lpstr>1.3 总线的仲裁方式</vt:lpstr>
      <vt:lpstr>1.3 总线的仲裁方式</vt:lpstr>
      <vt:lpstr>1.3 总线的仲裁方式</vt:lpstr>
      <vt:lpstr>1.3 总线的仲裁方式</vt:lpstr>
      <vt:lpstr>1.3 总线的仲裁方式</vt:lpstr>
      <vt:lpstr>1.3 总线的仲裁方式</vt:lpstr>
      <vt:lpstr>1.3 总线的仲裁方式</vt:lpstr>
      <vt:lpstr>1.3 总线的仲裁方式</vt:lpstr>
      <vt:lpstr>举例：I2C</vt:lpstr>
      <vt:lpstr>PowerPoint 演示文稿</vt:lpstr>
      <vt:lpstr>I2C</vt:lpstr>
      <vt:lpstr>I2C</vt:lpstr>
    </vt:vector>
  </TitlesOfParts>
  <Company>BUAA</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dc:title>
  <dc:creator>lxd</dc:creator>
  <cp:lastModifiedBy>关翔远</cp:lastModifiedBy>
  <cp:revision>295</cp:revision>
  <cp:lastPrinted>1999-08-22T22:40:00Z</cp:lastPrinted>
  <dcterms:created xsi:type="dcterms:W3CDTF">1997-08-19T16:58:00Z</dcterms:created>
  <dcterms:modified xsi:type="dcterms:W3CDTF">2020-12-31T00:27:56Z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