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5"/>
  </p:notesMasterIdLst>
  <p:handoutMasterIdLst>
    <p:handoutMasterId r:id="rId64"/>
  </p:handoutMasterIdLst>
  <p:sldIdLst>
    <p:sldId id="710" r:id="rId4"/>
    <p:sldId id="658" r:id="rId6"/>
    <p:sldId id="659" r:id="rId7"/>
    <p:sldId id="572" r:id="rId8"/>
    <p:sldId id="573" r:id="rId9"/>
    <p:sldId id="656" r:id="rId10"/>
    <p:sldId id="657" r:id="rId11"/>
    <p:sldId id="575" r:id="rId12"/>
    <p:sldId id="576" r:id="rId13"/>
    <p:sldId id="660" r:id="rId14"/>
    <p:sldId id="577" r:id="rId15"/>
    <p:sldId id="700" r:id="rId16"/>
    <p:sldId id="699" r:id="rId17"/>
    <p:sldId id="578" r:id="rId18"/>
    <p:sldId id="661" r:id="rId19"/>
    <p:sldId id="579" r:id="rId20"/>
    <p:sldId id="666" r:id="rId21"/>
    <p:sldId id="667" r:id="rId22"/>
    <p:sldId id="665" r:id="rId23"/>
    <p:sldId id="668" r:id="rId24"/>
    <p:sldId id="580" r:id="rId25"/>
    <p:sldId id="669" r:id="rId26"/>
    <p:sldId id="585" r:id="rId27"/>
    <p:sldId id="690" r:id="rId28"/>
    <p:sldId id="582" r:id="rId29"/>
    <p:sldId id="670" r:id="rId30"/>
    <p:sldId id="675" r:id="rId31"/>
    <p:sldId id="671" r:id="rId32"/>
    <p:sldId id="672" r:id="rId33"/>
    <p:sldId id="673" r:id="rId34"/>
    <p:sldId id="674" r:id="rId35"/>
    <p:sldId id="692" r:id="rId36"/>
    <p:sldId id="693" r:id="rId37"/>
    <p:sldId id="703" r:id="rId38"/>
    <p:sldId id="702" r:id="rId39"/>
    <p:sldId id="662" r:id="rId40"/>
    <p:sldId id="615" r:id="rId41"/>
    <p:sldId id="616" r:id="rId42"/>
    <p:sldId id="621" r:id="rId43"/>
    <p:sldId id="622" r:id="rId44"/>
    <p:sldId id="678" r:id="rId45"/>
    <p:sldId id="619" r:id="rId46"/>
    <p:sldId id="618" r:id="rId47"/>
    <p:sldId id="631" r:id="rId48"/>
    <p:sldId id="715" r:id="rId49"/>
    <p:sldId id="688" r:id="rId50"/>
    <p:sldId id="663" r:id="rId51"/>
    <p:sldId id="704" r:id="rId52"/>
    <p:sldId id="716" r:id="rId53"/>
    <p:sldId id="717" r:id="rId54"/>
    <p:sldId id="705" r:id="rId55"/>
    <p:sldId id="626" r:id="rId56"/>
    <p:sldId id="707" r:id="rId57"/>
    <p:sldId id="624" r:id="rId58"/>
    <p:sldId id="713" r:id="rId59"/>
    <p:sldId id="708" r:id="rId60"/>
    <p:sldId id="709" r:id="rId61"/>
    <p:sldId id="712" r:id="rId62"/>
    <p:sldId id="714" r:id="rId63"/>
  </p:sldIdLst>
  <p:sldSz cx="9144000" cy="6858000" type="letter"/>
  <p:notesSz cx="6991350" cy="9281795"/>
  <p:kinsoku lang="zh-CN" invalStChars="、。，．・：；？！゛゜ヽヾゝゞ々ー’”）〕］｝〉》」』】°‰′″℃￠％ぁぃぅぇぉっゃゅょゎァィゥェォッャュョヮヵヶ!%),.:;?]}｡｣､･ｧｨｩｪｫｬｭｮｯｰﾞﾟ" invalEndChars="‘“（〔［｛〈《「『【￥＄$([\{｢￡"/>
  <p:defaultTextStyle>
    <a:defPPr>
      <a:defRPr lang="en-US"/>
    </a:defPPr>
    <a:lvl1pPr algn="ctr" rtl="0" eaLnBrk="0" fontAlgn="base" hangingPunct="0">
      <a:spcBef>
        <a:spcPct val="0"/>
      </a:spcBef>
      <a:spcAft>
        <a:spcPct val="0"/>
      </a:spcAft>
      <a:defRPr sz="2000" kern="1200">
        <a:solidFill>
          <a:schemeClr val="accent1"/>
        </a:solidFill>
        <a:latin typeface="Arial" panose="020B0604020202020204" pitchFamily="34" charset="0"/>
        <a:ea typeface="+mn-ea"/>
        <a:cs typeface="+mn-cs"/>
      </a:defRPr>
    </a:lvl1pPr>
    <a:lvl2pPr marL="457200" algn="ctr" rtl="0" eaLnBrk="0" fontAlgn="base" hangingPunct="0">
      <a:spcBef>
        <a:spcPct val="0"/>
      </a:spcBef>
      <a:spcAft>
        <a:spcPct val="0"/>
      </a:spcAft>
      <a:defRPr sz="2000" kern="1200">
        <a:solidFill>
          <a:schemeClr val="accent1"/>
        </a:solidFill>
        <a:latin typeface="Arial" panose="020B0604020202020204" pitchFamily="34" charset="0"/>
        <a:ea typeface="+mn-ea"/>
        <a:cs typeface="+mn-cs"/>
      </a:defRPr>
    </a:lvl2pPr>
    <a:lvl3pPr marL="914400" algn="ctr" rtl="0" eaLnBrk="0" fontAlgn="base" hangingPunct="0">
      <a:spcBef>
        <a:spcPct val="0"/>
      </a:spcBef>
      <a:spcAft>
        <a:spcPct val="0"/>
      </a:spcAft>
      <a:defRPr sz="2000" kern="1200">
        <a:solidFill>
          <a:schemeClr val="accent1"/>
        </a:solidFill>
        <a:latin typeface="Arial" panose="020B0604020202020204" pitchFamily="34" charset="0"/>
        <a:ea typeface="+mn-ea"/>
        <a:cs typeface="+mn-cs"/>
      </a:defRPr>
    </a:lvl3pPr>
    <a:lvl4pPr marL="1371600" algn="ctr" rtl="0" eaLnBrk="0" fontAlgn="base" hangingPunct="0">
      <a:spcBef>
        <a:spcPct val="0"/>
      </a:spcBef>
      <a:spcAft>
        <a:spcPct val="0"/>
      </a:spcAft>
      <a:defRPr sz="2000" kern="1200">
        <a:solidFill>
          <a:schemeClr val="accent1"/>
        </a:solidFill>
        <a:latin typeface="Arial" panose="020B0604020202020204" pitchFamily="34" charset="0"/>
        <a:ea typeface="+mn-ea"/>
        <a:cs typeface="+mn-cs"/>
      </a:defRPr>
    </a:lvl4pPr>
    <a:lvl5pPr marL="1828800" algn="ctr" rtl="0" eaLnBrk="0" fontAlgn="base" hangingPunct="0">
      <a:spcBef>
        <a:spcPct val="0"/>
      </a:spcBef>
      <a:spcAft>
        <a:spcPct val="0"/>
      </a:spcAft>
      <a:defRPr sz="2000" kern="1200">
        <a:solidFill>
          <a:schemeClr val="accent1"/>
        </a:solidFill>
        <a:latin typeface="Arial" panose="020B0604020202020204" pitchFamily="34" charset="0"/>
        <a:ea typeface="+mn-ea"/>
        <a:cs typeface="+mn-cs"/>
      </a:defRPr>
    </a:lvl5pPr>
    <a:lvl6pPr marL="2286000" algn="l" defTabSz="914400" rtl="0" eaLnBrk="1" latinLnBrk="0" hangingPunct="1">
      <a:defRPr sz="2000" kern="1200">
        <a:solidFill>
          <a:schemeClr val="accent1"/>
        </a:solidFill>
        <a:latin typeface="Arial" panose="020B0604020202020204" pitchFamily="34" charset="0"/>
        <a:ea typeface="+mn-ea"/>
        <a:cs typeface="+mn-cs"/>
      </a:defRPr>
    </a:lvl6pPr>
    <a:lvl7pPr marL="2743200" algn="l" defTabSz="914400" rtl="0" eaLnBrk="1" latinLnBrk="0" hangingPunct="1">
      <a:defRPr sz="2000" kern="1200">
        <a:solidFill>
          <a:schemeClr val="accent1"/>
        </a:solidFill>
        <a:latin typeface="Arial" panose="020B0604020202020204" pitchFamily="34" charset="0"/>
        <a:ea typeface="+mn-ea"/>
        <a:cs typeface="+mn-cs"/>
      </a:defRPr>
    </a:lvl7pPr>
    <a:lvl8pPr marL="3200400" algn="l" defTabSz="914400" rtl="0" eaLnBrk="1" latinLnBrk="0" hangingPunct="1">
      <a:defRPr sz="2000" kern="1200">
        <a:solidFill>
          <a:schemeClr val="accent1"/>
        </a:solidFill>
        <a:latin typeface="Arial" panose="020B0604020202020204" pitchFamily="34" charset="0"/>
        <a:ea typeface="+mn-ea"/>
        <a:cs typeface="+mn-cs"/>
      </a:defRPr>
    </a:lvl8pPr>
    <a:lvl9pPr marL="3657600" algn="l" defTabSz="914400" rtl="0" eaLnBrk="1" latinLnBrk="0" hangingPunct="1">
      <a:defRPr sz="2000" kern="1200">
        <a:solidFill>
          <a:schemeClr val="accent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35CA1"/>
    <a:srgbClr val="05AD01"/>
    <a:srgbClr val="07FB01"/>
    <a:srgbClr val="B2B2B2"/>
    <a:srgbClr val="AAA600"/>
    <a:srgbClr val="D5AD03"/>
    <a:srgbClr val="0408B2"/>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51" autoAdjust="0"/>
    <p:restoredTop sz="91429" autoAdjust="0"/>
  </p:normalViewPr>
  <p:slideViewPr>
    <p:cSldViewPr>
      <p:cViewPr varScale="1">
        <p:scale>
          <a:sx n="61" d="100"/>
          <a:sy n="61" d="100"/>
        </p:scale>
        <p:origin x="1436"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2" d="100"/>
          <a:sy n="42" d="100"/>
        </p:scale>
        <p:origin x="-1230" y="-96"/>
      </p:cViewPr>
      <p:guideLst>
        <p:guide orient="horz" pos="2923"/>
        <p:guide pos="2202"/>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7" Type="http://schemas.openxmlformats.org/officeDocument/2006/relationships/tableStyles" Target="tableStyles.xml"/><Relationship Id="rId66" Type="http://schemas.openxmlformats.org/officeDocument/2006/relationships/viewProps" Target="viewProps.xml"/><Relationship Id="rId65" Type="http://schemas.openxmlformats.org/officeDocument/2006/relationships/presProps" Target="presProps.xml"/><Relationship Id="rId64" Type="http://schemas.openxmlformats.org/officeDocument/2006/relationships/handoutMaster" Target="handoutMasters/handoutMaster1.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190625" y="596900"/>
            <a:ext cx="4622800" cy="3467100"/>
          </a:xfrm>
          <a:prstGeom prst="rect">
            <a:avLst/>
          </a:prstGeom>
          <a:noFill/>
          <a:ln w="12700">
            <a:noFill/>
            <a:miter lim="800000"/>
          </a:ln>
          <a:effectLst/>
        </p:spPr>
      </p:sp>
      <p:sp>
        <p:nvSpPr>
          <p:cNvPr id="2051" name="Rectangle 3"/>
          <p:cNvSpPr>
            <a:spLocks noGrp="1" noChangeArrowheads="1"/>
          </p:cNvSpPr>
          <p:nvPr>
            <p:ph type="body" sz="quarter" idx="3"/>
          </p:nvPr>
        </p:nvSpPr>
        <p:spPr bwMode="auto">
          <a:xfrm>
            <a:off x="525463" y="4408488"/>
            <a:ext cx="6026150" cy="4176712"/>
          </a:xfrm>
          <a:prstGeom prst="rect">
            <a:avLst/>
          </a:prstGeom>
          <a:noFill/>
          <a:ln w="12700">
            <a:noFill/>
            <a:miter lim="800000"/>
          </a:ln>
          <a:effectLst/>
        </p:spPr>
        <p:txBody>
          <a:bodyPr vert="horz" wrap="square" lIns="92017" tIns="45201" rIns="92017" bIns="45201" numCol="1" anchor="t" anchorCtr="0" compatLnSpc="1"/>
          <a:lstStyle/>
          <a:p>
            <a:pPr lvl="0"/>
            <a:r>
              <a:rPr lang="en-US" altLang="zh-CN" smtClean="0"/>
              <a:t>We want this to be in font 11 and justify.</a:t>
            </a:r>
            <a:endParaRPr lang="en-US" altLang="zh-CN" smtClean="0"/>
          </a:p>
        </p:txBody>
      </p:sp>
    </p:spTree>
  </p:cSld>
  <p:clrMap bg1="lt1" tx1="dk1" bg2="lt2" tx2="dk2" accent1="accent1" accent2="accent2" accent3="accent3" accent4="accent4" accent5="accent5" accent6="accent6" hlink="hlink" folHlink="folHlink"/>
  <p:notesStyle>
    <a:lvl1pPr algn="just" rtl="0" eaLnBrk="0" fontAlgn="base" hangingPunct="0">
      <a:lnSpc>
        <a:spcPct val="90000"/>
      </a:lnSpc>
      <a:spcBef>
        <a:spcPct val="40000"/>
      </a:spcBef>
      <a:spcAft>
        <a:spcPct val="0"/>
      </a:spcAft>
      <a:defRPr sz="11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p:sp>
      <p:sp>
        <p:nvSpPr>
          <p:cNvPr id="133123" name="Rectangle 3"/>
          <p:cNvSpPr>
            <a:spLocks noGrp="1" noChangeArrowheads="1"/>
          </p:cNvSpPr>
          <p:nvPr>
            <p:ph type="body" idx="1"/>
          </p:nvPr>
        </p:nvSpPr>
        <p:spPr/>
        <p:txBody>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Sp0256 speech synthesizer</a:t>
            </a:r>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）同步总线</a:t>
            </a:r>
            <a:endParaRPr lang="en-US" altLang="zh-CN" dirty="0" smtClean="0"/>
          </a:p>
          <a:p>
            <a:r>
              <a:rPr lang="en-US" altLang="zh-CN" dirty="0" smtClean="0"/>
              <a:t>2</a:t>
            </a:r>
            <a:r>
              <a:rPr lang="zh-CN" altLang="en-US" dirty="0" smtClean="0"/>
              <a:t>）</a:t>
            </a:r>
            <a:r>
              <a:rPr lang="en-US" altLang="zh-CN" dirty="0" smtClean="0"/>
              <a:t>400M/4*4=400MByte/s</a:t>
            </a:r>
            <a:endParaRPr lang="en-US" altLang="zh-CN" dirty="0" smtClean="0"/>
          </a:p>
          <a:p>
            <a:r>
              <a:rPr lang="en-US" altLang="zh-CN" dirty="0" smtClean="0"/>
              <a:t>3)</a:t>
            </a:r>
            <a:r>
              <a:rPr lang="en-US" altLang="zh-CN" baseline="0" dirty="0" smtClean="0"/>
              <a:t> 400M/11*8*4= </a:t>
            </a:r>
            <a:r>
              <a:rPr lang="en-US" altLang="zh-CN" sz="1100" b="0" i="0" u="none" strike="noStrike" kern="1200" dirty="0" smtClean="0">
                <a:solidFill>
                  <a:schemeClr val="tx1"/>
                </a:solidFill>
                <a:effectLst/>
                <a:latin typeface="Arial" panose="020B0604020202020204" pitchFamily="34" charset="0"/>
                <a:ea typeface="+mn-ea"/>
                <a:cs typeface="+mn-cs"/>
              </a:rPr>
              <a:t>1163.636</a:t>
            </a:r>
            <a:r>
              <a:rPr lang="zh-CN" altLang="en-US" dirty="0" smtClean="0"/>
              <a:t> </a:t>
            </a:r>
            <a:r>
              <a:rPr lang="en-US" altLang="zh-CN" dirty="0" smtClean="0"/>
              <a:t>MB/s</a:t>
            </a:r>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r>
              <a:rPr lang="zh-CN" altLang="en-US" dirty="0" smtClean="0"/>
              <a:t>（</a:t>
            </a:r>
            <a:r>
              <a:rPr lang="en-US" altLang="zh-CN" dirty="0" smtClean="0"/>
              <a:t>1</a:t>
            </a:r>
            <a:r>
              <a:rPr lang="zh-CN" altLang="en-US" dirty="0" smtClean="0"/>
              <a:t>）在中断方式下，每</a:t>
            </a:r>
            <a:r>
              <a:rPr lang="en-US" altLang="zh-CN" dirty="0" smtClean="0"/>
              <a:t>32</a:t>
            </a:r>
            <a:r>
              <a:rPr lang="zh-CN" altLang="en-US" dirty="0" smtClean="0"/>
              <a:t>位（</a:t>
            </a:r>
            <a:r>
              <a:rPr lang="en-US" altLang="zh-CN" dirty="0" smtClean="0"/>
              <a:t>4B</a:t>
            </a:r>
            <a:r>
              <a:rPr lang="zh-CN" altLang="en-US" dirty="0" smtClean="0"/>
              <a:t>）被中断一次，故每秒中断</a:t>
            </a:r>
            <a:endParaRPr lang="zh-CN" altLang="en-US" dirty="0" smtClean="0"/>
          </a:p>
          <a:p>
            <a:endParaRPr lang="zh-CN" altLang="en-US" dirty="0" smtClean="0"/>
          </a:p>
          <a:p>
            <a:r>
              <a:rPr lang="zh-CN" altLang="en-US" dirty="0" smtClean="0"/>
              <a:t>        </a:t>
            </a:r>
            <a:r>
              <a:rPr lang="en-US" altLang="zh-CN" dirty="0" smtClean="0"/>
              <a:t>0.5MB/4B=0.5*10^6/4=12.5*10^4(</a:t>
            </a:r>
            <a:r>
              <a:rPr lang="zh-CN" altLang="en-US" dirty="0" smtClean="0"/>
              <a:t>次</a:t>
            </a:r>
            <a:r>
              <a:rPr lang="en-US" altLang="zh-CN" dirty="0" smtClean="0"/>
              <a:t>)</a:t>
            </a:r>
            <a:endParaRPr lang="en-US" altLang="zh-CN" dirty="0" smtClean="0"/>
          </a:p>
          <a:p>
            <a:endParaRPr lang="en-US" altLang="zh-CN" dirty="0" smtClean="0"/>
          </a:p>
          <a:p>
            <a:r>
              <a:rPr lang="zh-CN" altLang="en-US" dirty="0" smtClean="0"/>
              <a:t>要注意的是，这里是数据传输率，所以</a:t>
            </a:r>
            <a:r>
              <a:rPr lang="en-US" altLang="zh-CN" dirty="0" smtClean="0"/>
              <a:t>1MB=10^6B</a:t>
            </a:r>
            <a:r>
              <a:rPr lang="zh-CN" altLang="en-US" dirty="0" smtClean="0"/>
              <a:t>。因为中断服务程序包含</a:t>
            </a:r>
            <a:r>
              <a:rPr lang="en-US" altLang="zh-CN" dirty="0" smtClean="0"/>
              <a:t>18</a:t>
            </a:r>
            <a:r>
              <a:rPr lang="zh-CN" altLang="en-US" dirty="0" smtClean="0"/>
              <a:t>条指令，中断服务的其他开销相当于</a:t>
            </a:r>
            <a:r>
              <a:rPr lang="en-US" altLang="zh-CN" dirty="0" smtClean="0"/>
              <a:t>2</a:t>
            </a:r>
            <a:r>
              <a:rPr lang="zh-CN" altLang="en-US" dirty="0" smtClean="0"/>
              <a:t>条指令的执行时间，且执行每条指令平均需</a:t>
            </a:r>
            <a:r>
              <a:rPr lang="en-US" altLang="zh-CN" dirty="0" smtClean="0"/>
              <a:t>5</a:t>
            </a:r>
            <a:r>
              <a:rPr lang="zh-CN" altLang="en-US" dirty="0" smtClean="0"/>
              <a:t>个时钟周期，所以，</a:t>
            </a:r>
            <a:r>
              <a:rPr lang="en-US" altLang="zh-CN" dirty="0" smtClean="0"/>
              <a:t>1</a:t>
            </a:r>
            <a:r>
              <a:rPr lang="zh-CN" altLang="en-US" dirty="0" smtClean="0"/>
              <a:t>秒内用于中断的时钟周期数为</a:t>
            </a:r>
            <a:endParaRPr lang="zh-CN" altLang="en-US" dirty="0" smtClean="0"/>
          </a:p>
          <a:p>
            <a:endParaRPr lang="zh-CN" altLang="en-US" dirty="0" smtClean="0"/>
          </a:p>
          <a:p>
            <a:r>
              <a:rPr lang="zh-CN" altLang="en-US" dirty="0" smtClean="0"/>
              <a:t>   （</a:t>
            </a:r>
            <a:r>
              <a:rPr lang="en-US" altLang="zh-CN" dirty="0" smtClean="0"/>
              <a:t>18+2</a:t>
            </a:r>
            <a:r>
              <a:rPr lang="zh-CN" altLang="en-US" dirty="0" smtClean="0"/>
              <a:t>）*</a:t>
            </a:r>
            <a:r>
              <a:rPr lang="en-US" altLang="zh-CN" dirty="0" smtClean="0"/>
              <a:t>5*12.5*10^4=12.5*10^6</a:t>
            </a:r>
            <a:endParaRPr lang="en-US" altLang="zh-CN" dirty="0" smtClean="0"/>
          </a:p>
          <a:p>
            <a:endParaRPr lang="en-US" altLang="zh-CN" dirty="0" smtClean="0"/>
          </a:p>
          <a:p>
            <a:r>
              <a:rPr lang="en-US" altLang="zh-CN" dirty="0" smtClean="0"/>
              <a:t>   ((12.5*10^6)/(500*10^6))*100%=2.5%</a:t>
            </a:r>
            <a:endParaRPr lang="en-US" altLang="zh-CN" dirty="0" smtClean="0"/>
          </a:p>
          <a:p>
            <a:endParaRPr lang="en-US" altLang="zh-CN" dirty="0" smtClean="0"/>
          </a:p>
          <a:p>
            <a:r>
              <a:rPr lang="zh-CN" altLang="en-US" dirty="0" smtClean="0"/>
              <a:t>（</a:t>
            </a:r>
            <a:r>
              <a:rPr lang="en-US" altLang="zh-CN" dirty="0" smtClean="0"/>
              <a:t>2</a:t>
            </a:r>
            <a:r>
              <a:rPr lang="zh-CN" altLang="en-US" dirty="0" smtClean="0"/>
              <a:t>）在</a:t>
            </a:r>
            <a:r>
              <a:rPr lang="en-US" altLang="zh-CN" dirty="0" smtClean="0"/>
              <a:t>DMA</a:t>
            </a:r>
            <a:r>
              <a:rPr lang="zh-CN" altLang="en-US" dirty="0" smtClean="0"/>
              <a:t>方式下，每秒进行</a:t>
            </a:r>
            <a:r>
              <a:rPr lang="en-US" altLang="zh-CN" dirty="0" smtClean="0"/>
              <a:t>DMA</a:t>
            </a:r>
            <a:r>
              <a:rPr lang="zh-CN" altLang="en-US" dirty="0" smtClean="0"/>
              <a:t>操作</a:t>
            </a:r>
            <a:endParaRPr lang="zh-CN" altLang="en-US" dirty="0" smtClean="0"/>
          </a:p>
          <a:p>
            <a:endParaRPr lang="zh-CN" altLang="en-US" dirty="0" smtClean="0"/>
          </a:p>
          <a:p>
            <a:r>
              <a:rPr lang="en-US" altLang="zh-CN" dirty="0" smtClean="0"/>
              <a:t>5MB/5000B=5*10^6/5000=1*10^3</a:t>
            </a:r>
            <a:r>
              <a:rPr lang="zh-CN" altLang="en-US" dirty="0" smtClean="0"/>
              <a:t>次因为</a:t>
            </a:r>
            <a:r>
              <a:rPr lang="en-US" altLang="zh-CN" dirty="0" smtClean="0"/>
              <a:t>DMA</a:t>
            </a:r>
            <a:r>
              <a:rPr lang="zh-CN" altLang="en-US" dirty="0" smtClean="0"/>
              <a:t>预处理和后处理的总开销为</a:t>
            </a:r>
            <a:r>
              <a:rPr lang="en-US" altLang="zh-CN" dirty="0" smtClean="0"/>
              <a:t>500</a:t>
            </a:r>
            <a:r>
              <a:rPr lang="zh-CN" altLang="en-US" dirty="0" smtClean="0"/>
              <a:t>个时钟周期，所以</a:t>
            </a:r>
            <a:r>
              <a:rPr lang="en-US" altLang="zh-CN" dirty="0" smtClean="0"/>
              <a:t>1</a:t>
            </a:r>
            <a:r>
              <a:rPr lang="zh-CN" altLang="en-US" dirty="0" smtClean="0"/>
              <a:t>秒钟之内用于</a:t>
            </a:r>
            <a:r>
              <a:rPr lang="en-US" altLang="zh-CN" dirty="0" smtClean="0"/>
              <a:t>DMA</a:t>
            </a:r>
            <a:r>
              <a:rPr lang="zh-CN" altLang="en-US" dirty="0" smtClean="0"/>
              <a:t>操作的时钟周期数为</a:t>
            </a:r>
            <a:endParaRPr lang="zh-CN" altLang="en-US" dirty="0" smtClean="0"/>
          </a:p>
          <a:p>
            <a:endParaRPr lang="zh-CN" altLang="en-US" dirty="0" smtClean="0"/>
          </a:p>
          <a:p>
            <a:r>
              <a:rPr lang="zh-CN" altLang="en-US" dirty="0" smtClean="0"/>
              <a:t>　　　　　　</a:t>
            </a:r>
            <a:r>
              <a:rPr lang="en-US" altLang="zh-CN" dirty="0" smtClean="0"/>
              <a:t>500*1*10^3=5*10^5</a:t>
            </a:r>
            <a:endParaRPr lang="en-US" altLang="zh-CN" dirty="0" smtClean="0"/>
          </a:p>
          <a:p>
            <a:endParaRPr lang="en-US" altLang="zh-CN" dirty="0" smtClean="0"/>
          </a:p>
          <a:p>
            <a:r>
              <a:rPr lang="zh-CN" altLang="en-US" dirty="0" smtClean="0"/>
              <a:t>故在</a:t>
            </a:r>
            <a:r>
              <a:rPr lang="en-US" altLang="zh-CN" dirty="0" smtClean="0"/>
              <a:t>DMA</a:t>
            </a:r>
            <a:r>
              <a:rPr lang="zh-CN" altLang="en-US" dirty="0" smtClean="0"/>
              <a:t>方式下，占整个</a:t>
            </a:r>
            <a:r>
              <a:rPr lang="en-US" altLang="zh-CN" dirty="0" smtClean="0"/>
              <a:t>CPU</a:t>
            </a:r>
            <a:r>
              <a:rPr lang="zh-CN" altLang="en-US" dirty="0" smtClean="0"/>
              <a:t>时间的百分比是</a:t>
            </a:r>
            <a:endParaRPr lang="zh-CN" altLang="en-US" dirty="0" smtClean="0"/>
          </a:p>
          <a:p>
            <a:endParaRPr lang="zh-CN" altLang="en-US" dirty="0" smtClean="0"/>
          </a:p>
          <a:p>
            <a:r>
              <a:rPr lang="zh-CN" altLang="en-US" dirty="0" smtClean="0"/>
              <a:t>  （（</a:t>
            </a:r>
            <a:r>
              <a:rPr lang="en-US" altLang="zh-CN" dirty="0" smtClean="0"/>
              <a:t>5*10^5</a:t>
            </a:r>
            <a:r>
              <a:rPr lang="zh-CN" altLang="en-US" dirty="0" smtClean="0"/>
              <a:t>）</a:t>
            </a:r>
            <a:r>
              <a:rPr lang="en-US" altLang="zh-CN" dirty="0" smtClean="0"/>
              <a:t>/(500*10^6)</a:t>
            </a:r>
            <a:r>
              <a:rPr lang="zh-CN" altLang="en-US" dirty="0" smtClean="0"/>
              <a:t>）*</a:t>
            </a:r>
            <a:r>
              <a:rPr lang="en-US" altLang="zh-CN" dirty="0" smtClean="0"/>
              <a:t>100%=0.1%</a:t>
            </a:r>
            <a:endParaRPr lang="en-US" altLang="zh-CN" dirty="0" smtClean="0"/>
          </a:p>
          <a:p>
            <a:endParaRPr lang="en-US" altLang="zh-CN" dirty="0" smtClean="0"/>
          </a:p>
          <a:p>
            <a:r>
              <a:rPr lang="en-US" altLang="zh-CN" dirty="0" smtClean="0"/>
              <a:t>(</a:t>
            </a:r>
            <a:r>
              <a:rPr lang="zh-CN" altLang="en-US" dirty="0" smtClean="0"/>
              <a:t>主频</a:t>
            </a:r>
            <a:r>
              <a:rPr lang="en-US" altLang="zh-CN" dirty="0" smtClean="0"/>
              <a:t>500MHz</a:t>
            </a:r>
            <a:r>
              <a:rPr lang="zh-CN" altLang="en-US" dirty="0" smtClean="0"/>
              <a:t>即每秒之内的时钟周期数为</a:t>
            </a:r>
            <a:r>
              <a:rPr lang="en-US" altLang="zh-CN" dirty="0" smtClean="0"/>
              <a:t>500*10^6)</a:t>
            </a:r>
            <a:endParaRPr lang="en-US" altLang="zh-CN" dirty="0" smtClean="0"/>
          </a:p>
          <a:p>
            <a:endParaRPr lang="en-US" altLang="zh-CN" dirty="0" smtClean="0"/>
          </a:p>
          <a:p>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r>
              <a:rPr lang="zh-CN" altLang="en-US" dirty="0" smtClean="0"/>
              <a:t>（</a:t>
            </a:r>
            <a:r>
              <a:rPr lang="en-US" altLang="zh-CN" dirty="0" smtClean="0"/>
              <a:t>1</a:t>
            </a:r>
            <a:r>
              <a:rPr lang="zh-CN" altLang="en-US" dirty="0" smtClean="0"/>
              <a:t>）在中断方式下，每</a:t>
            </a:r>
            <a:r>
              <a:rPr lang="en-US" altLang="zh-CN" dirty="0" smtClean="0"/>
              <a:t>32</a:t>
            </a:r>
            <a:r>
              <a:rPr lang="zh-CN" altLang="en-US" dirty="0" smtClean="0"/>
              <a:t>位（</a:t>
            </a:r>
            <a:r>
              <a:rPr lang="en-US" altLang="zh-CN" dirty="0" smtClean="0"/>
              <a:t>4B</a:t>
            </a:r>
            <a:r>
              <a:rPr lang="zh-CN" altLang="en-US" dirty="0" smtClean="0"/>
              <a:t>）被中断一次，故每秒中断</a:t>
            </a:r>
            <a:endParaRPr lang="zh-CN" altLang="en-US" dirty="0" smtClean="0"/>
          </a:p>
          <a:p>
            <a:endParaRPr lang="zh-CN" altLang="en-US" dirty="0" smtClean="0"/>
          </a:p>
          <a:p>
            <a:r>
              <a:rPr lang="zh-CN" altLang="en-US" dirty="0" smtClean="0"/>
              <a:t>        </a:t>
            </a:r>
            <a:r>
              <a:rPr lang="en-US" altLang="zh-CN" dirty="0" smtClean="0"/>
              <a:t>0.5MB/4B=0.5*10^6/4=12.5*10^4(</a:t>
            </a:r>
            <a:r>
              <a:rPr lang="zh-CN" altLang="en-US" dirty="0" smtClean="0"/>
              <a:t>次</a:t>
            </a:r>
            <a:r>
              <a:rPr lang="en-US" altLang="zh-CN" dirty="0" smtClean="0"/>
              <a:t>)</a:t>
            </a:r>
            <a:endParaRPr lang="en-US" altLang="zh-CN" dirty="0" smtClean="0"/>
          </a:p>
          <a:p>
            <a:endParaRPr lang="en-US" altLang="zh-CN" dirty="0" smtClean="0"/>
          </a:p>
          <a:p>
            <a:r>
              <a:rPr lang="zh-CN" altLang="en-US" dirty="0" smtClean="0"/>
              <a:t>要注意的是，这里是数据传输率，所以</a:t>
            </a:r>
            <a:r>
              <a:rPr lang="en-US" altLang="zh-CN" dirty="0" smtClean="0"/>
              <a:t>1MB=10^6B</a:t>
            </a:r>
            <a:r>
              <a:rPr lang="zh-CN" altLang="en-US" dirty="0" smtClean="0"/>
              <a:t>。因为中断服务程序包含</a:t>
            </a:r>
            <a:r>
              <a:rPr lang="en-US" altLang="zh-CN" dirty="0" smtClean="0"/>
              <a:t>18</a:t>
            </a:r>
            <a:r>
              <a:rPr lang="zh-CN" altLang="en-US" dirty="0" smtClean="0"/>
              <a:t>条指令，中断服务的其他开销相当于</a:t>
            </a:r>
            <a:r>
              <a:rPr lang="en-US" altLang="zh-CN" dirty="0" smtClean="0"/>
              <a:t>2</a:t>
            </a:r>
            <a:r>
              <a:rPr lang="zh-CN" altLang="en-US" dirty="0" smtClean="0"/>
              <a:t>条指令的执行时间，且执行每条指令平均需</a:t>
            </a:r>
            <a:r>
              <a:rPr lang="en-US" altLang="zh-CN" dirty="0" smtClean="0"/>
              <a:t>5</a:t>
            </a:r>
            <a:r>
              <a:rPr lang="zh-CN" altLang="en-US" dirty="0" smtClean="0"/>
              <a:t>个时钟周期，所以，</a:t>
            </a:r>
            <a:r>
              <a:rPr lang="en-US" altLang="zh-CN" dirty="0" smtClean="0"/>
              <a:t>1</a:t>
            </a:r>
            <a:r>
              <a:rPr lang="zh-CN" altLang="en-US" dirty="0" smtClean="0"/>
              <a:t>秒内用于中断的时钟周期数为</a:t>
            </a:r>
            <a:endParaRPr lang="zh-CN" altLang="en-US" dirty="0" smtClean="0"/>
          </a:p>
          <a:p>
            <a:endParaRPr lang="zh-CN" altLang="en-US" dirty="0" smtClean="0"/>
          </a:p>
          <a:p>
            <a:r>
              <a:rPr lang="zh-CN" altLang="en-US" dirty="0" smtClean="0"/>
              <a:t>   （</a:t>
            </a:r>
            <a:r>
              <a:rPr lang="en-US" altLang="zh-CN" dirty="0" smtClean="0"/>
              <a:t>18+2</a:t>
            </a:r>
            <a:r>
              <a:rPr lang="zh-CN" altLang="en-US" dirty="0" smtClean="0"/>
              <a:t>）*</a:t>
            </a:r>
            <a:r>
              <a:rPr lang="en-US" altLang="zh-CN" dirty="0" smtClean="0"/>
              <a:t>5*12.5*10^4=12.5*10^6</a:t>
            </a:r>
            <a:endParaRPr lang="en-US" altLang="zh-CN" dirty="0" smtClean="0"/>
          </a:p>
          <a:p>
            <a:endParaRPr lang="en-US" altLang="zh-CN" dirty="0" smtClean="0"/>
          </a:p>
          <a:p>
            <a:r>
              <a:rPr lang="en-US" altLang="zh-CN" dirty="0" smtClean="0"/>
              <a:t>   ((12.5*10^6)/(500*10^6))*100%=2.5%</a:t>
            </a:r>
            <a:endParaRPr lang="en-US" altLang="zh-CN" dirty="0" smtClean="0"/>
          </a:p>
          <a:p>
            <a:endParaRPr lang="en-US" altLang="zh-CN" dirty="0" smtClean="0"/>
          </a:p>
          <a:p>
            <a:r>
              <a:rPr lang="zh-CN" altLang="en-US" dirty="0" smtClean="0"/>
              <a:t>（</a:t>
            </a:r>
            <a:r>
              <a:rPr lang="en-US" altLang="zh-CN" dirty="0" smtClean="0"/>
              <a:t>2</a:t>
            </a:r>
            <a:r>
              <a:rPr lang="zh-CN" altLang="en-US" dirty="0" smtClean="0"/>
              <a:t>）在</a:t>
            </a:r>
            <a:r>
              <a:rPr lang="en-US" altLang="zh-CN" dirty="0" smtClean="0"/>
              <a:t>DMA</a:t>
            </a:r>
            <a:r>
              <a:rPr lang="zh-CN" altLang="en-US" dirty="0" smtClean="0"/>
              <a:t>方式下，每秒进行</a:t>
            </a:r>
            <a:r>
              <a:rPr lang="en-US" altLang="zh-CN" dirty="0" smtClean="0"/>
              <a:t>DMA</a:t>
            </a:r>
            <a:r>
              <a:rPr lang="zh-CN" altLang="en-US" dirty="0" smtClean="0"/>
              <a:t>操作</a:t>
            </a:r>
            <a:endParaRPr lang="zh-CN" altLang="en-US" dirty="0" smtClean="0"/>
          </a:p>
          <a:p>
            <a:endParaRPr lang="zh-CN" altLang="en-US" dirty="0" smtClean="0"/>
          </a:p>
          <a:p>
            <a:r>
              <a:rPr lang="en-US" altLang="zh-CN" dirty="0" smtClean="0"/>
              <a:t>5MB/5000B=5*10^6/5000=1*10^3</a:t>
            </a:r>
            <a:r>
              <a:rPr lang="zh-CN" altLang="en-US" dirty="0" smtClean="0"/>
              <a:t>次因为</a:t>
            </a:r>
            <a:r>
              <a:rPr lang="en-US" altLang="zh-CN" dirty="0" smtClean="0"/>
              <a:t>DMA</a:t>
            </a:r>
            <a:r>
              <a:rPr lang="zh-CN" altLang="en-US" dirty="0" smtClean="0"/>
              <a:t>预处理和后处理的总开销为</a:t>
            </a:r>
            <a:r>
              <a:rPr lang="en-US" altLang="zh-CN" dirty="0" smtClean="0"/>
              <a:t>500</a:t>
            </a:r>
            <a:r>
              <a:rPr lang="zh-CN" altLang="en-US" dirty="0" smtClean="0"/>
              <a:t>个时钟周期，所以</a:t>
            </a:r>
            <a:r>
              <a:rPr lang="en-US" altLang="zh-CN" dirty="0" smtClean="0"/>
              <a:t>1</a:t>
            </a:r>
            <a:r>
              <a:rPr lang="zh-CN" altLang="en-US" dirty="0" smtClean="0"/>
              <a:t>秒钟之内用于</a:t>
            </a:r>
            <a:r>
              <a:rPr lang="en-US" altLang="zh-CN" dirty="0" smtClean="0"/>
              <a:t>DMA</a:t>
            </a:r>
            <a:r>
              <a:rPr lang="zh-CN" altLang="en-US" dirty="0" smtClean="0"/>
              <a:t>操作的时钟周期数为</a:t>
            </a:r>
            <a:endParaRPr lang="zh-CN" altLang="en-US" dirty="0" smtClean="0"/>
          </a:p>
          <a:p>
            <a:endParaRPr lang="zh-CN" altLang="en-US" dirty="0" smtClean="0"/>
          </a:p>
          <a:p>
            <a:r>
              <a:rPr lang="zh-CN" altLang="en-US" dirty="0" smtClean="0"/>
              <a:t>　　　　　　</a:t>
            </a:r>
            <a:r>
              <a:rPr lang="en-US" altLang="zh-CN" dirty="0" smtClean="0"/>
              <a:t>500*1*10^3=5*10^5</a:t>
            </a:r>
            <a:endParaRPr lang="en-US" altLang="zh-CN" dirty="0" smtClean="0"/>
          </a:p>
          <a:p>
            <a:endParaRPr lang="en-US" altLang="zh-CN" dirty="0" smtClean="0"/>
          </a:p>
          <a:p>
            <a:r>
              <a:rPr lang="zh-CN" altLang="en-US" dirty="0" smtClean="0"/>
              <a:t>故在</a:t>
            </a:r>
            <a:r>
              <a:rPr lang="en-US" altLang="zh-CN" dirty="0" smtClean="0"/>
              <a:t>DMA</a:t>
            </a:r>
            <a:r>
              <a:rPr lang="zh-CN" altLang="en-US" dirty="0" smtClean="0"/>
              <a:t>方式下，占整个</a:t>
            </a:r>
            <a:r>
              <a:rPr lang="en-US" altLang="zh-CN" dirty="0" smtClean="0"/>
              <a:t>CPU</a:t>
            </a:r>
            <a:r>
              <a:rPr lang="zh-CN" altLang="en-US" dirty="0" smtClean="0"/>
              <a:t>时间的百分比是</a:t>
            </a:r>
            <a:endParaRPr lang="zh-CN" altLang="en-US" dirty="0" smtClean="0"/>
          </a:p>
          <a:p>
            <a:endParaRPr lang="zh-CN" altLang="en-US" dirty="0" smtClean="0"/>
          </a:p>
          <a:p>
            <a:r>
              <a:rPr lang="zh-CN" altLang="en-US" dirty="0" smtClean="0"/>
              <a:t>  （（</a:t>
            </a:r>
            <a:r>
              <a:rPr lang="en-US" altLang="zh-CN" dirty="0" smtClean="0"/>
              <a:t>5*10^5</a:t>
            </a:r>
            <a:r>
              <a:rPr lang="zh-CN" altLang="en-US" dirty="0" smtClean="0"/>
              <a:t>）</a:t>
            </a:r>
            <a:r>
              <a:rPr lang="en-US" altLang="zh-CN" dirty="0" smtClean="0"/>
              <a:t>/(500*10^6)</a:t>
            </a:r>
            <a:r>
              <a:rPr lang="zh-CN" altLang="en-US" dirty="0" smtClean="0"/>
              <a:t>）*</a:t>
            </a:r>
            <a:r>
              <a:rPr lang="en-US" altLang="zh-CN" dirty="0" smtClean="0"/>
              <a:t>100%=0.1%</a:t>
            </a:r>
            <a:endParaRPr lang="en-US" altLang="zh-CN" dirty="0" smtClean="0"/>
          </a:p>
          <a:p>
            <a:endParaRPr lang="en-US" altLang="zh-CN" dirty="0" smtClean="0"/>
          </a:p>
          <a:p>
            <a:r>
              <a:rPr lang="en-US" altLang="zh-CN" dirty="0" smtClean="0"/>
              <a:t>(</a:t>
            </a:r>
            <a:r>
              <a:rPr lang="zh-CN" altLang="en-US" dirty="0" smtClean="0"/>
              <a:t>主频</a:t>
            </a:r>
            <a:r>
              <a:rPr lang="en-US" altLang="zh-CN" dirty="0" smtClean="0"/>
              <a:t>500MHz</a:t>
            </a:r>
            <a:r>
              <a:rPr lang="zh-CN" altLang="en-US" dirty="0" smtClean="0"/>
              <a:t>即每秒之内的时钟周期数为</a:t>
            </a:r>
            <a:r>
              <a:rPr lang="en-US" altLang="zh-CN" dirty="0" smtClean="0"/>
              <a:t>500*10^6)</a:t>
            </a:r>
            <a:endParaRPr lang="en-US" altLang="zh-CN" dirty="0" smtClean="0"/>
          </a:p>
          <a:p>
            <a:endParaRPr lang="en-US" altLang="zh-CN" dirty="0" smtClean="0"/>
          </a:p>
          <a:p>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p:sp>
      <p:sp>
        <p:nvSpPr>
          <p:cNvPr id="7065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IOR</a:t>
            </a:r>
            <a:r>
              <a:rPr lang="zh-CN" altLang="en-US" dirty="0" smtClean="0"/>
              <a:t>：</a:t>
            </a:r>
            <a:r>
              <a:rPr lang="en-US" altLang="zh-CN" dirty="0" smtClean="0"/>
              <a:t>IO Read</a:t>
            </a:r>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100" b="0" i="0" kern="1200" dirty="0" smtClean="0">
                <a:solidFill>
                  <a:schemeClr val="tx1"/>
                </a:solidFill>
                <a:effectLst/>
                <a:latin typeface="Arial" panose="020B0604020202020204" pitchFamily="34" charset="0"/>
                <a:ea typeface="+mn-ea"/>
                <a:cs typeface="+mn-cs"/>
              </a:rPr>
              <a:t>1. </a:t>
            </a:r>
            <a:r>
              <a:rPr lang="zh-CN" altLang="en-US" sz="1100" b="0" i="0" kern="1200" dirty="0" smtClean="0">
                <a:solidFill>
                  <a:schemeClr val="tx1"/>
                </a:solidFill>
                <a:effectLst/>
                <a:latin typeface="Arial" panose="020B0604020202020204" pitchFamily="34" charset="0"/>
                <a:ea typeface="+mn-ea"/>
                <a:cs typeface="+mn-cs"/>
              </a:rPr>
              <a:t>软中断的处理非常像硬中断。然而，它们仅仅是由当前正在运行的进程所产生的。</a:t>
            </a:r>
            <a:endParaRPr lang="zh-CN" altLang="en-US" sz="1100" b="0" i="0" kern="1200" dirty="0" smtClean="0">
              <a:solidFill>
                <a:schemeClr val="tx1"/>
              </a:solidFill>
              <a:effectLst/>
              <a:latin typeface="Arial" panose="020B0604020202020204" pitchFamily="34" charset="0"/>
              <a:ea typeface="+mn-ea"/>
              <a:cs typeface="+mn-cs"/>
            </a:endParaRPr>
          </a:p>
          <a:p>
            <a:r>
              <a:rPr lang="en-US" altLang="zh-CN" sz="1100" b="0" i="0" kern="1200" dirty="0" smtClean="0">
                <a:solidFill>
                  <a:schemeClr val="tx1"/>
                </a:solidFill>
                <a:effectLst/>
                <a:latin typeface="Arial" panose="020B0604020202020204" pitchFamily="34" charset="0"/>
                <a:ea typeface="+mn-ea"/>
                <a:cs typeface="+mn-cs"/>
              </a:rPr>
              <a:t>2. </a:t>
            </a:r>
            <a:r>
              <a:rPr lang="zh-CN" altLang="en-US" sz="1100" b="0" i="0" kern="1200" dirty="0" smtClean="0">
                <a:solidFill>
                  <a:schemeClr val="tx1"/>
                </a:solidFill>
                <a:effectLst/>
                <a:latin typeface="Arial" panose="020B0604020202020204" pitchFamily="34" charset="0"/>
                <a:ea typeface="+mn-ea"/>
                <a:cs typeface="+mn-cs"/>
              </a:rPr>
              <a:t>通常，软中断是一些对</a:t>
            </a:r>
            <a:r>
              <a:rPr lang="en-US" altLang="zh-CN" sz="1100" b="0" i="0" kern="1200" dirty="0" smtClean="0">
                <a:solidFill>
                  <a:schemeClr val="tx1"/>
                </a:solidFill>
                <a:effectLst/>
                <a:latin typeface="Arial" panose="020B0604020202020204" pitchFamily="34" charset="0"/>
                <a:ea typeface="+mn-ea"/>
                <a:cs typeface="+mn-cs"/>
              </a:rPr>
              <a:t>I/O</a:t>
            </a:r>
            <a:r>
              <a:rPr lang="zh-CN" altLang="en-US" sz="1100" b="0" i="0" kern="1200" dirty="0" smtClean="0">
                <a:solidFill>
                  <a:schemeClr val="tx1"/>
                </a:solidFill>
                <a:effectLst/>
                <a:latin typeface="Arial" panose="020B0604020202020204" pitchFamily="34" charset="0"/>
                <a:ea typeface="+mn-ea"/>
                <a:cs typeface="+mn-cs"/>
              </a:rPr>
              <a:t>的请求。这些请求会调用内核中可以调度</a:t>
            </a:r>
            <a:r>
              <a:rPr lang="en-US" altLang="zh-CN" sz="1100" b="0" i="0" kern="1200" dirty="0" smtClean="0">
                <a:solidFill>
                  <a:schemeClr val="tx1"/>
                </a:solidFill>
                <a:effectLst/>
                <a:latin typeface="Arial" panose="020B0604020202020204" pitchFamily="34" charset="0"/>
                <a:ea typeface="+mn-ea"/>
                <a:cs typeface="+mn-cs"/>
              </a:rPr>
              <a:t>I/O</a:t>
            </a:r>
            <a:r>
              <a:rPr lang="zh-CN" altLang="en-US" sz="1100" b="0" i="0" kern="1200" dirty="0" smtClean="0">
                <a:solidFill>
                  <a:schemeClr val="tx1"/>
                </a:solidFill>
                <a:effectLst/>
                <a:latin typeface="Arial" panose="020B0604020202020204" pitchFamily="34" charset="0"/>
                <a:ea typeface="+mn-ea"/>
                <a:cs typeface="+mn-cs"/>
              </a:rPr>
              <a:t>发生的程序。对于某些设备，</a:t>
            </a:r>
            <a:r>
              <a:rPr lang="en-US" altLang="zh-CN" sz="1100" b="0" i="0" kern="1200" dirty="0" smtClean="0">
                <a:solidFill>
                  <a:schemeClr val="tx1"/>
                </a:solidFill>
                <a:effectLst/>
                <a:latin typeface="Arial" panose="020B0604020202020204" pitchFamily="34" charset="0"/>
                <a:ea typeface="+mn-ea"/>
                <a:cs typeface="+mn-cs"/>
              </a:rPr>
              <a:t>I/O</a:t>
            </a:r>
            <a:r>
              <a:rPr lang="zh-CN" altLang="en-US" sz="1100" b="0" i="0" kern="1200" dirty="0" smtClean="0">
                <a:solidFill>
                  <a:schemeClr val="tx1"/>
                </a:solidFill>
                <a:effectLst/>
                <a:latin typeface="Arial" panose="020B0604020202020204" pitchFamily="34" charset="0"/>
                <a:ea typeface="+mn-ea"/>
                <a:cs typeface="+mn-cs"/>
              </a:rPr>
              <a:t>请求需要被立即处理，而磁盘</a:t>
            </a:r>
            <a:r>
              <a:rPr lang="en-US" altLang="zh-CN" sz="1100" b="0" i="0" kern="1200" dirty="0" smtClean="0">
                <a:solidFill>
                  <a:schemeClr val="tx1"/>
                </a:solidFill>
                <a:effectLst/>
                <a:latin typeface="Arial" panose="020B0604020202020204" pitchFamily="34" charset="0"/>
                <a:ea typeface="+mn-ea"/>
                <a:cs typeface="+mn-cs"/>
              </a:rPr>
              <a:t>I/O</a:t>
            </a:r>
            <a:r>
              <a:rPr lang="zh-CN" altLang="en-US" sz="1100" b="0" i="0" kern="1200" dirty="0" smtClean="0">
                <a:solidFill>
                  <a:schemeClr val="tx1"/>
                </a:solidFill>
                <a:effectLst/>
                <a:latin typeface="Arial" panose="020B0604020202020204" pitchFamily="34" charset="0"/>
                <a:ea typeface="+mn-ea"/>
                <a:cs typeface="+mn-cs"/>
              </a:rPr>
              <a:t>请求通常可以排队并且可以稍后处理。根据</a:t>
            </a:r>
            <a:r>
              <a:rPr lang="en-US" altLang="zh-CN" sz="1100" b="0" i="0" kern="1200" dirty="0" smtClean="0">
                <a:solidFill>
                  <a:schemeClr val="tx1"/>
                </a:solidFill>
                <a:effectLst/>
                <a:latin typeface="Arial" panose="020B0604020202020204" pitchFamily="34" charset="0"/>
                <a:ea typeface="+mn-ea"/>
                <a:cs typeface="+mn-cs"/>
              </a:rPr>
              <a:t>I/O</a:t>
            </a:r>
            <a:r>
              <a:rPr lang="zh-CN" altLang="en-US" sz="1100" b="0" i="0" kern="1200" dirty="0" smtClean="0">
                <a:solidFill>
                  <a:schemeClr val="tx1"/>
                </a:solidFill>
                <a:effectLst/>
                <a:latin typeface="Arial" panose="020B0604020202020204" pitchFamily="34" charset="0"/>
                <a:ea typeface="+mn-ea"/>
                <a:cs typeface="+mn-cs"/>
              </a:rPr>
              <a:t>模型的不同，进程或许会被挂起直到</a:t>
            </a:r>
            <a:r>
              <a:rPr lang="en-US" altLang="zh-CN" sz="1100" b="0" i="0" kern="1200" dirty="0" smtClean="0">
                <a:solidFill>
                  <a:schemeClr val="tx1"/>
                </a:solidFill>
                <a:effectLst/>
                <a:latin typeface="Arial" panose="020B0604020202020204" pitchFamily="34" charset="0"/>
                <a:ea typeface="+mn-ea"/>
                <a:cs typeface="+mn-cs"/>
              </a:rPr>
              <a:t>I/O</a:t>
            </a:r>
            <a:r>
              <a:rPr lang="zh-CN" altLang="en-US" sz="1100" b="0" i="0" kern="1200" dirty="0" smtClean="0">
                <a:solidFill>
                  <a:schemeClr val="tx1"/>
                </a:solidFill>
                <a:effectLst/>
                <a:latin typeface="Arial" panose="020B0604020202020204" pitchFamily="34" charset="0"/>
                <a:ea typeface="+mn-ea"/>
                <a:cs typeface="+mn-cs"/>
              </a:rPr>
              <a:t>完成，此时内核调度器就会选择另一个进程去运行。</a:t>
            </a:r>
            <a:r>
              <a:rPr lang="en-US" altLang="zh-CN" sz="1100" b="0" i="0" kern="1200" dirty="0" smtClean="0">
                <a:solidFill>
                  <a:schemeClr val="tx1"/>
                </a:solidFill>
                <a:effectLst/>
                <a:latin typeface="Arial" panose="020B0604020202020204" pitchFamily="34" charset="0"/>
                <a:ea typeface="+mn-ea"/>
                <a:cs typeface="+mn-cs"/>
              </a:rPr>
              <a:t>I/O</a:t>
            </a:r>
            <a:r>
              <a:rPr lang="zh-CN" altLang="en-US" sz="1100" b="0" i="0" kern="1200" dirty="0" smtClean="0">
                <a:solidFill>
                  <a:schemeClr val="tx1"/>
                </a:solidFill>
                <a:effectLst/>
                <a:latin typeface="Arial" panose="020B0604020202020204" pitchFamily="34" charset="0"/>
                <a:ea typeface="+mn-ea"/>
                <a:cs typeface="+mn-cs"/>
              </a:rPr>
              <a:t>可以在进程之间产生并且调度过程通常和磁盘</a:t>
            </a:r>
            <a:r>
              <a:rPr lang="en-US" altLang="zh-CN" sz="1100" b="0" i="0" kern="1200" dirty="0" smtClean="0">
                <a:solidFill>
                  <a:schemeClr val="tx1"/>
                </a:solidFill>
                <a:effectLst/>
                <a:latin typeface="Arial" panose="020B0604020202020204" pitchFamily="34" charset="0"/>
                <a:ea typeface="+mn-ea"/>
                <a:cs typeface="+mn-cs"/>
              </a:rPr>
              <a:t>I/O</a:t>
            </a:r>
            <a:r>
              <a:rPr lang="zh-CN" altLang="en-US" sz="1100" b="0" i="0" kern="1200" dirty="0" smtClean="0">
                <a:solidFill>
                  <a:schemeClr val="tx1"/>
                </a:solidFill>
                <a:effectLst/>
                <a:latin typeface="Arial" panose="020B0604020202020204" pitchFamily="34" charset="0"/>
                <a:ea typeface="+mn-ea"/>
                <a:cs typeface="+mn-cs"/>
              </a:rPr>
              <a:t>的方式是相同。</a:t>
            </a:r>
            <a:endParaRPr lang="zh-CN" altLang="en-US" sz="1100" b="0" i="0" kern="1200" dirty="0" smtClean="0">
              <a:solidFill>
                <a:schemeClr val="tx1"/>
              </a:solidFill>
              <a:effectLst/>
              <a:latin typeface="Arial" panose="020B0604020202020204" pitchFamily="34" charset="0"/>
              <a:ea typeface="+mn-ea"/>
              <a:cs typeface="+mn-cs"/>
            </a:endParaRPr>
          </a:p>
          <a:p>
            <a:r>
              <a:rPr lang="en-US" altLang="zh-CN" sz="1100" b="0" i="0" kern="1200" dirty="0" smtClean="0">
                <a:solidFill>
                  <a:schemeClr val="tx1"/>
                </a:solidFill>
                <a:effectLst/>
                <a:latin typeface="Arial" panose="020B0604020202020204" pitchFamily="34" charset="0"/>
                <a:ea typeface="+mn-ea"/>
                <a:cs typeface="+mn-cs"/>
              </a:rPr>
              <a:t>3. </a:t>
            </a:r>
            <a:r>
              <a:rPr lang="zh-CN" altLang="en-US" sz="1100" b="0" i="0" kern="1200" dirty="0" smtClean="0">
                <a:solidFill>
                  <a:schemeClr val="tx1"/>
                </a:solidFill>
                <a:effectLst/>
                <a:latin typeface="Arial" panose="020B0604020202020204" pitchFamily="34" charset="0"/>
                <a:ea typeface="+mn-ea"/>
                <a:cs typeface="+mn-cs"/>
              </a:rPr>
              <a:t>软中断仅与内核相联系。而内核主要负责对需要运行的任何其他的进程进行调度。一些内核允许设备驱动的一些部分存在于用户空间，并且当需要的时候内核也会调度这个进程去运行。</a:t>
            </a:r>
            <a:endParaRPr lang="zh-CN" altLang="en-US" sz="1100" b="0" i="0" kern="1200" dirty="0" smtClean="0">
              <a:solidFill>
                <a:schemeClr val="tx1"/>
              </a:solidFill>
              <a:effectLst/>
              <a:latin typeface="Arial" panose="020B0604020202020204" pitchFamily="34" charset="0"/>
              <a:ea typeface="+mn-ea"/>
              <a:cs typeface="+mn-cs"/>
            </a:endParaRPr>
          </a:p>
          <a:p>
            <a:r>
              <a:rPr lang="en-US" altLang="zh-CN" sz="1100" b="0" i="0" kern="1200" dirty="0" smtClean="0">
                <a:solidFill>
                  <a:schemeClr val="tx1"/>
                </a:solidFill>
                <a:effectLst/>
                <a:latin typeface="Arial" panose="020B0604020202020204" pitchFamily="34" charset="0"/>
                <a:ea typeface="+mn-ea"/>
                <a:cs typeface="+mn-cs"/>
              </a:rPr>
              <a:t>4. </a:t>
            </a:r>
            <a:r>
              <a:rPr lang="zh-CN" altLang="en-US" sz="1100" b="0" i="0" kern="1200" dirty="0" smtClean="0">
                <a:solidFill>
                  <a:schemeClr val="tx1"/>
                </a:solidFill>
                <a:effectLst/>
                <a:latin typeface="Arial" panose="020B0604020202020204" pitchFamily="34" charset="0"/>
                <a:ea typeface="+mn-ea"/>
                <a:cs typeface="+mn-cs"/>
              </a:rPr>
              <a:t>软中断并不会直接中断</a:t>
            </a:r>
            <a:r>
              <a:rPr lang="en-US" altLang="zh-CN" sz="1100" b="0" i="0" kern="1200" dirty="0" smtClean="0">
                <a:solidFill>
                  <a:schemeClr val="tx1"/>
                </a:solidFill>
                <a:effectLst/>
                <a:latin typeface="Arial" panose="020B0604020202020204" pitchFamily="34" charset="0"/>
                <a:ea typeface="+mn-ea"/>
                <a:cs typeface="+mn-cs"/>
              </a:rPr>
              <a:t>CPU</a:t>
            </a:r>
            <a:r>
              <a:rPr lang="zh-CN" altLang="en-US" sz="1100" b="0" i="0" kern="1200" dirty="0" smtClean="0">
                <a:solidFill>
                  <a:schemeClr val="tx1"/>
                </a:solidFill>
                <a:effectLst/>
                <a:latin typeface="Arial" panose="020B0604020202020204" pitchFamily="34" charset="0"/>
                <a:ea typeface="+mn-ea"/>
                <a:cs typeface="+mn-cs"/>
              </a:rPr>
              <a:t>。也只有当前正在运行的代码（或进程）才会产生软中断。这种中断是一种需要内核为正在运行的进程去做一些事情（通常为</a:t>
            </a:r>
            <a:r>
              <a:rPr lang="en-US" altLang="zh-CN" sz="1100" b="0" i="0" kern="1200" dirty="0" smtClean="0">
                <a:solidFill>
                  <a:schemeClr val="tx1"/>
                </a:solidFill>
                <a:effectLst/>
                <a:latin typeface="Arial" panose="020B0604020202020204" pitchFamily="34" charset="0"/>
                <a:ea typeface="+mn-ea"/>
                <a:cs typeface="+mn-cs"/>
              </a:rPr>
              <a:t>I/O</a:t>
            </a:r>
            <a:r>
              <a:rPr lang="zh-CN" altLang="en-US" sz="1100" b="0" i="0" kern="1200" dirty="0" smtClean="0">
                <a:solidFill>
                  <a:schemeClr val="tx1"/>
                </a:solidFill>
                <a:effectLst/>
                <a:latin typeface="Arial" panose="020B0604020202020204" pitchFamily="34" charset="0"/>
                <a:ea typeface="+mn-ea"/>
                <a:cs typeface="+mn-cs"/>
              </a:rPr>
              <a:t>）的请求。有一个特殊的软中断是</a:t>
            </a:r>
            <a:r>
              <a:rPr lang="en-US" altLang="zh-CN" sz="1100" b="0" i="0" kern="1200" dirty="0" smtClean="0">
                <a:solidFill>
                  <a:schemeClr val="tx1"/>
                </a:solidFill>
                <a:effectLst/>
                <a:latin typeface="Arial" panose="020B0604020202020204" pitchFamily="34" charset="0"/>
                <a:ea typeface="+mn-ea"/>
                <a:cs typeface="+mn-cs"/>
              </a:rPr>
              <a:t>Yield</a:t>
            </a:r>
            <a:r>
              <a:rPr lang="zh-CN" altLang="en-US" sz="1100" b="0" i="0" kern="1200" dirty="0" smtClean="0">
                <a:solidFill>
                  <a:schemeClr val="tx1"/>
                </a:solidFill>
                <a:effectLst/>
                <a:latin typeface="Arial" panose="020B0604020202020204" pitchFamily="34" charset="0"/>
                <a:ea typeface="+mn-ea"/>
                <a:cs typeface="+mn-cs"/>
              </a:rPr>
              <a:t>调用，它的作用是请求内核调度器去查看是否有一些其他的进程可以运行。</a:t>
            </a:r>
            <a:endParaRPr lang="zh-CN" altLang="en-US" sz="1100" b="0" i="0" kern="1200" dirty="0" smtClean="0">
              <a:solidFill>
                <a:schemeClr val="tx1"/>
              </a:solidFill>
              <a:effectLst/>
              <a:latin typeface="Arial" panose="020B0604020202020204" pitchFamily="34" charset="0"/>
              <a:ea typeface="+mn-ea"/>
              <a:cs typeface="+mn-cs"/>
            </a:endParaRPr>
          </a:p>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CPU</a:t>
            </a:r>
            <a:r>
              <a:rPr lang="zh-CN" altLang="en-US" dirty="0" smtClean="0"/>
              <a:t>响应中断之后，经过某些操作，转去执行中断服务程序。这些操作是由硬件直接实现的，把它称为中断隐指令。中断隐指令并不是指令系统中的一条真正的指令，它没有操作码，所以中断隐指令是一种不允许、也不可能为用户使用的特殊指令。其所完成的操作主要有：</a:t>
            </a:r>
            <a:endParaRPr lang="zh-CN" altLang="en-US" dirty="0" smtClean="0"/>
          </a:p>
          <a:p>
            <a:endParaRPr lang="zh-CN" altLang="en-US" dirty="0" smtClean="0"/>
          </a:p>
          <a:p>
            <a:r>
              <a:rPr lang="zh-CN" altLang="en-US" dirty="0" smtClean="0"/>
              <a:t>（</a:t>
            </a:r>
            <a:r>
              <a:rPr lang="en-US" altLang="zh-CN" dirty="0" smtClean="0"/>
              <a:t>1</a:t>
            </a:r>
            <a:r>
              <a:rPr lang="zh-CN" altLang="en-US" dirty="0" smtClean="0"/>
              <a:t>）保存断点</a:t>
            </a:r>
            <a:endParaRPr lang="zh-CN" altLang="en-US" dirty="0" smtClean="0"/>
          </a:p>
          <a:p>
            <a:endParaRPr lang="zh-CN" altLang="en-US" dirty="0" smtClean="0"/>
          </a:p>
          <a:p>
            <a:r>
              <a:rPr lang="zh-CN" altLang="en-US" dirty="0" smtClean="0"/>
              <a:t>为了保证在中断服务程序执行完毕能正确返回原来的程序，必须将原来程序的断点（即程序计数器</a:t>
            </a:r>
            <a:r>
              <a:rPr lang="en-US" altLang="zh-CN" dirty="0" smtClean="0"/>
              <a:t>(PC)</a:t>
            </a:r>
            <a:r>
              <a:rPr lang="zh-CN" altLang="en-US" dirty="0" smtClean="0"/>
              <a:t>的内容）保存起来。断点可以压入堆栈，也可以存入主存的特定单元中。</a:t>
            </a:r>
            <a:endParaRPr lang="zh-CN" altLang="en-US" dirty="0" smtClean="0"/>
          </a:p>
          <a:p>
            <a:endParaRPr lang="zh-CN" altLang="en-US" dirty="0" smtClean="0"/>
          </a:p>
          <a:p>
            <a:r>
              <a:rPr lang="zh-CN" altLang="en-US" dirty="0" smtClean="0"/>
              <a:t>（</a:t>
            </a:r>
            <a:r>
              <a:rPr lang="en-US" altLang="zh-CN" dirty="0" smtClean="0"/>
              <a:t>2</a:t>
            </a:r>
            <a:r>
              <a:rPr lang="zh-CN" altLang="en-US" dirty="0" smtClean="0"/>
              <a:t>）暂不允许中断</a:t>
            </a:r>
            <a:endParaRPr lang="zh-CN" altLang="en-US" dirty="0" smtClean="0"/>
          </a:p>
          <a:p>
            <a:endParaRPr lang="zh-CN" altLang="en-US" dirty="0" smtClean="0"/>
          </a:p>
          <a:p>
            <a:r>
              <a:rPr lang="zh-CN" altLang="en-US" dirty="0" smtClean="0"/>
              <a:t>暂不允许中断即关中断。在中断服务程序中，为了保护中断现场（即</a:t>
            </a:r>
            <a:r>
              <a:rPr lang="en-US" altLang="zh-CN" dirty="0" smtClean="0"/>
              <a:t>CPU</a:t>
            </a:r>
            <a:r>
              <a:rPr lang="zh-CN" altLang="en-US" dirty="0" smtClean="0"/>
              <a:t>主要寄存器的内容）期间不被新的中断所打断，必须要关中断，从而保证被中断的程序在中断服务程序执行完毕之后能接着正确地执行下去。</a:t>
            </a:r>
            <a:endParaRPr lang="zh-CN" altLang="en-US" dirty="0" smtClean="0"/>
          </a:p>
          <a:p>
            <a:endParaRPr lang="zh-CN" altLang="en-US" dirty="0" smtClean="0"/>
          </a:p>
          <a:p>
            <a:r>
              <a:rPr lang="zh-CN" altLang="en-US" dirty="0" smtClean="0"/>
              <a:t>并不是所有的计算机都在中断隐指令中由硬件自动地关中断，也有些计算机的这一操作是由软件（中断服务程序）来实现的。</a:t>
            </a:r>
            <a:endParaRPr lang="zh-CN" altLang="en-US" dirty="0" smtClean="0"/>
          </a:p>
          <a:p>
            <a:endParaRPr lang="zh-CN" altLang="en-US" dirty="0" smtClean="0"/>
          </a:p>
          <a:p>
            <a:r>
              <a:rPr lang="zh-CN" altLang="en-US" dirty="0" smtClean="0"/>
              <a:t>（</a:t>
            </a:r>
            <a:r>
              <a:rPr lang="en-US" altLang="zh-CN" dirty="0" smtClean="0"/>
              <a:t>3</a:t>
            </a:r>
            <a:r>
              <a:rPr lang="zh-CN" altLang="en-US" dirty="0" smtClean="0"/>
              <a:t>）引出中断服务程序</a:t>
            </a:r>
            <a:endParaRPr lang="zh-CN" altLang="en-US" dirty="0" smtClean="0"/>
          </a:p>
          <a:p>
            <a:endParaRPr lang="zh-CN" altLang="en-US" dirty="0" smtClean="0"/>
          </a:p>
          <a:p>
            <a:r>
              <a:rPr lang="zh-CN" altLang="en-US" dirty="0" smtClean="0"/>
              <a:t>引出中断服务程序的实质就是取出中断服务程序的入口地址送程序计数器（</a:t>
            </a:r>
            <a:r>
              <a:rPr lang="en-US" altLang="zh-CN" dirty="0" smtClean="0"/>
              <a:t>PC</a:t>
            </a:r>
            <a:r>
              <a:rPr lang="zh-CN" altLang="en-US" dirty="0" smtClean="0"/>
              <a:t>）。对于向量中断和非向量中断，因此中断服务程序的方法是不相同的。</a:t>
            </a:r>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多重中断：</a:t>
            </a:r>
            <a:r>
              <a:rPr lang="en-US" altLang="zh-CN" dirty="0" smtClean="0"/>
              <a:t>CPU</a:t>
            </a:r>
            <a:r>
              <a:rPr lang="zh-CN" altLang="en-US" dirty="0" smtClean="0"/>
              <a:t>在响应处理中断过程中，允许响应处理更高级别的中断请求，这种方式称为多重中断。</a:t>
            </a:r>
            <a:endParaRPr lang="zh-CN" altLang="en-US" dirty="0" smtClean="0"/>
          </a:p>
          <a:p>
            <a:r>
              <a:rPr lang="zh-CN" altLang="en-US" dirty="0" smtClean="0"/>
              <a:t>    实现方法：在中断服务程序的起始部分用一段程序来保存现场、送新屏蔽字以屏蔽同级别和低级别的中断请求、然后开中断，这样</a:t>
            </a:r>
            <a:r>
              <a:rPr lang="en-US" altLang="zh-CN" dirty="0" smtClean="0"/>
              <a:t>CPU</a:t>
            </a:r>
            <a:r>
              <a:rPr lang="zh-CN" altLang="en-US" dirty="0" smtClean="0"/>
              <a:t>就可响应更高级别的中断请求，实现多重中断。</a:t>
            </a:r>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INT 00H —“0”</a:t>
            </a:r>
            <a:r>
              <a:rPr lang="zh-CN" altLang="en-US" dirty="0" smtClean="0"/>
              <a:t>作除数</a:t>
            </a:r>
            <a:endParaRPr lang="zh-CN" altLang="en-US" dirty="0" smtClean="0"/>
          </a:p>
          <a:p>
            <a:r>
              <a:rPr lang="en-US" altLang="zh-CN" dirty="0" smtClean="0"/>
              <a:t>INT 01H —</a:t>
            </a:r>
            <a:r>
              <a:rPr lang="zh-CN" altLang="en-US" dirty="0" smtClean="0"/>
              <a:t>单步中断</a:t>
            </a:r>
            <a:endParaRPr lang="zh-CN" altLang="en-US" dirty="0" smtClean="0"/>
          </a:p>
          <a:p>
            <a:r>
              <a:rPr lang="en-US" altLang="zh-CN" dirty="0" smtClean="0"/>
              <a:t>INT 02H —</a:t>
            </a:r>
            <a:r>
              <a:rPr lang="zh-CN" altLang="en-US" dirty="0" smtClean="0"/>
              <a:t>非屏蔽中断</a:t>
            </a:r>
            <a:r>
              <a:rPr lang="en-US" altLang="zh-CN" dirty="0" smtClean="0"/>
              <a:t>(NMI)</a:t>
            </a:r>
            <a:endParaRPr lang="en-US" altLang="zh-CN" dirty="0" smtClean="0"/>
          </a:p>
          <a:p>
            <a:r>
              <a:rPr lang="en-US" altLang="zh-CN" dirty="0" smtClean="0"/>
              <a:t>INT 03H —</a:t>
            </a:r>
            <a:r>
              <a:rPr lang="zh-CN" altLang="en-US" dirty="0" smtClean="0"/>
              <a:t>断点中断</a:t>
            </a:r>
            <a:endParaRPr lang="zh-CN" altLang="en-US" dirty="0" smtClean="0"/>
          </a:p>
          <a:p>
            <a:r>
              <a:rPr lang="en-US" altLang="zh-CN" dirty="0" smtClean="0"/>
              <a:t>INT 04H —</a:t>
            </a:r>
            <a:r>
              <a:rPr lang="zh-CN" altLang="en-US" dirty="0" smtClean="0"/>
              <a:t>算术溢出错误</a:t>
            </a:r>
            <a:endParaRPr lang="zh-CN" altLang="en-US" dirty="0" smtClean="0"/>
          </a:p>
          <a:p>
            <a:r>
              <a:rPr lang="en-US" altLang="zh-CN" dirty="0" smtClean="0"/>
              <a:t>INT 05H —</a:t>
            </a:r>
            <a:r>
              <a:rPr lang="zh-CN" altLang="en-US" dirty="0" smtClean="0"/>
              <a:t>打印屏幕和</a:t>
            </a:r>
            <a:r>
              <a:rPr lang="en-US" altLang="zh-CN" dirty="0" smtClean="0"/>
              <a:t>BOUND</a:t>
            </a:r>
            <a:r>
              <a:rPr lang="zh-CN" altLang="en-US" dirty="0" smtClean="0"/>
              <a:t>越界</a:t>
            </a:r>
            <a:endParaRPr lang="zh-CN" altLang="en-US" dirty="0" smtClean="0"/>
          </a:p>
          <a:p>
            <a:r>
              <a:rPr lang="en-US" altLang="zh-CN" dirty="0" smtClean="0"/>
              <a:t>INT 06H —</a:t>
            </a:r>
            <a:r>
              <a:rPr lang="zh-CN" altLang="en-US" dirty="0" smtClean="0"/>
              <a:t>非法指令错误</a:t>
            </a:r>
            <a:endParaRPr lang="zh-CN" altLang="en-US" dirty="0" smtClean="0"/>
          </a:p>
          <a:p>
            <a:r>
              <a:rPr lang="en-US" altLang="zh-CN" dirty="0" smtClean="0"/>
              <a:t>INT 07H —</a:t>
            </a:r>
            <a:r>
              <a:rPr lang="zh-CN" altLang="en-US" dirty="0" smtClean="0"/>
              <a:t>处理器扩展无效</a:t>
            </a:r>
            <a:endParaRPr lang="zh-CN" altLang="en-US" dirty="0" smtClean="0"/>
          </a:p>
          <a:p>
            <a:r>
              <a:rPr lang="en-US" altLang="zh-CN" dirty="0" smtClean="0"/>
              <a:t>INT 08H —</a:t>
            </a:r>
            <a:r>
              <a:rPr lang="zh-CN" altLang="en-US" dirty="0" smtClean="0"/>
              <a:t>时钟中断</a:t>
            </a:r>
            <a:endParaRPr lang="zh-CN" altLang="en-US" dirty="0" smtClean="0"/>
          </a:p>
          <a:p>
            <a:r>
              <a:rPr lang="en-US" altLang="zh-CN" dirty="0" smtClean="0"/>
              <a:t>INT 09H —</a:t>
            </a:r>
            <a:r>
              <a:rPr lang="zh-CN" altLang="en-US" dirty="0" smtClean="0"/>
              <a:t>键盘输入</a:t>
            </a:r>
            <a:endParaRPr lang="zh-CN" altLang="en-US" dirty="0" smtClean="0"/>
          </a:p>
          <a:p>
            <a:r>
              <a:rPr lang="en-US" altLang="zh-CN" dirty="0" smtClean="0"/>
              <a:t>INT 0BH —</a:t>
            </a:r>
            <a:r>
              <a:rPr lang="zh-CN" altLang="en-US" dirty="0" smtClean="0"/>
              <a:t>通信口</a:t>
            </a:r>
            <a:r>
              <a:rPr lang="en-US" altLang="zh-CN" dirty="0" smtClean="0"/>
              <a:t>(COM2:)</a:t>
            </a:r>
            <a:endParaRPr lang="en-US" altLang="zh-CN" dirty="0" smtClean="0"/>
          </a:p>
          <a:p>
            <a:r>
              <a:rPr lang="en-US" altLang="zh-CN" dirty="0" smtClean="0"/>
              <a:t>INT 0CH —</a:t>
            </a:r>
            <a:r>
              <a:rPr lang="zh-CN" altLang="en-US" dirty="0" smtClean="0"/>
              <a:t>通信口</a:t>
            </a:r>
            <a:r>
              <a:rPr lang="en-US" altLang="zh-CN" dirty="0" smtClean="0"/>
              <a:t>(COM1:)</a:t>
            </a:r>
            <a:endParaRPr lang="en-US" altLang="zh-CN" dirty="0" smtClean="0"/>
          </a:p>
          <a:p>
            <a:r>
              <a:rPr lang="en-US" altLang="zh-CN" dirty="0" smtClean="0"/>
              <a:t>INT 0EH —</a:t>
            </a:r>
            <a:r>
              <a:rPr lang="zh-CN" altLang="en-US" dirty="0" smtClean="0"/>
              <a:t>磁盘驱动器输入</a:t>
            </a:r>
            <a:r>
              <a:rPr lang="en-US" altLang="zh-CN" dirty="0" smtClean="0"/>
              <a:t>/</a:t>
            </a:r>
            <a:r>
              <a:rPr lang="zh-CN" altLang="en-US" dirty="0" smtClean="0"/>
              <a:t>输出</a:t>
            </a:r>
            <a:endParaRPr lang="zh-CN" altLang="en-US" dirty="0" smtClean="0"/>
          </a:p>
          <a:p>
            <a:r>
              <a:rPr lang="en-US" altLang="zh-CN" dirty="0" smtClean="0"/>
              <a:t>INT 11H —</a:t>
            </a:r>
            <a:r>
              <a:rPr lang="zh-CN" altLang="en-US" dirty="0" smtClean="0"/>
              <a:t>读取设备配置</a:t>
            </a:r>
            <a:endParaRPr lang="zh-CN" altLang="en-US" dirty="0" smtClean="0"/>
          </a:p>
          <a:p>
            <a:r>
              <a:rPr lang="en-US" altLang="zh-CN" dirty="0" smtClean="0"/>
              <a:t>INT 12H —</a:t>
            </a:r>
            <a:r>
              <a:rPr lang="zh-CN" altLang="en-US" dirty="0" smtClean="0"/>
              <a:t>读取常规内存大小</a:t>
            </a:r>
            <a:r>
              <a:rPr lang="en-US" altLang="zh-CN" dirty="0" smtClean="0"/>
              <a:t>(</a:t>
            </a:r>
            <a:r>
              <a:rPr lang="zh-CN" altLang="en-US" dirty="0" smtClean="0"/>
              <a:t>返回值</a:t>
            </a:r>
            <a:r>
              <a:rPr lang="en-US" altLang="zh-CN" dirty="0" smtClean="0"/>
              <a:t>AX</a:t>
            </a:r>
            <a:r>
              <a:rPr lang="zh-CN" altLang="en-US" dirty="0" smtClean="0"/>
              <a:t>为内存容量，以</a:t>
            </a:r>
            <a:r>
              <a:rPr lang="en-US" altLang="zh-CN" dirty="0" smtClean="0"/>
              <a:t>K</a:t>
            </a:r>
            <a:r>
              <a:rPr lang="zh-CN" altLang="en-US" dirty="0" smtClean="0"/>
              <a:t>为单位</a:t>
            </a:r>
            <a:r>
              <a:rPr lang="en-US" altLang="zh-CN" dirty="0" smtClean="0"/>
              <a:t>)</a:t>
            </a:r>
            <a:endParaRPr lang="en-US" altLang="zh-CN" dirty="0" smtClean="0"/>
          </a:p>
          <a:p>
            <a:r>
              <a:rPr lang="en-US" altLang="zh-CN" dirty="0" smtClean="0"/>
              <a:t>INT 18H —ROM BASIC</a:t>
            </a:r>
            <a:endParaRPr lang="en-US" altLang="zh-CN" dirty="0" smtClean="0"/>
          </a:p>
          <a:p>
            <a:r>
              <a:rPr lang="en-US" altLang="zh-CN" dirty="0" smtClean="0"/>
              <a:t>INT 19H —</a:t>
            </a:r>
            <a:r>
              <a:rPr lang="zh-CN" altLang="en-US" dirty="0" smtClean="0"/>
              <a:t>重启动系统</a:t>
            </a:r>
            <a:endParaRPr lang="zh-CN" altLang="en-US" dirty="0" smtClean="0"/>
          </a:p>
          <a:p>
            <a:r>
              <a:rPr lang="en-US" altLang="zh-CN" dirty="0" smtClean="0"/>
              <a:t>INT 1BH —CTRL+BREAK</a:t>
            </a:r>
            <a:r>
              <a:rPr lang="zh-CN" altLang="en-US" dirty="0" smtClean="0"/>
              <a:t>处理程序</a:t>
            </a:r>
            <a:endParaRPr lang="zh-CN" altLang="en-US" dirty="0" smtClean="0"/>
          </a:p>
          <a:p>
            <a:r>
              <a:rPr lang="en-US" altLang="zh-CN" dirty="0" smtClean="0"/>
              <a:t>INT 1CH —</a:t>
            </a:r>
            <a:r>
              <a:rPr lang="zh-CN" altLang="en-US" dirty="0" smtClean="0"/>
              <a:t>用户时钟服务</a:t>
            </a:r>
            <a:endParaRPr lang="zh-CN" altLang="en-US" dirty="0" smtClean="0"/>
          </a:p>
          <a:p>
            <a:r>
              <a:rPr lang="en-US" altLang="zh-CN" dirty="0" smtClean="0"/>
              <a:t>INT 1DH —</a:t>
            </a:r>
            <a:r>
              <a:rPr lang="zh-CN" altLang="en-US" dirty="0" smtClean="0"/>
              <a:t>指向显示器参数表指针</a:t>
            </a:r>
            <a:endParaRPr lang="zh-CN" altLang="en-US" dirty="0" smtClean="0"/>
          </a:p>
          <a:p>
            <a:r>
              <a:rPr lang="en-US" altLang="zh-CN" dirty="0" smtClean="0"/>
              <a:t>INT 1EH —</a:t>
            </a:r>
            <a:r>
              <a:rPr lang="zh-CN" altLang="en-US" dirty="0" smtClean="0"/>
              <a:t>指向磁盘驱动器参数表指针</a:t>
            </a:r>
            <a:endParaRPr lang="zh-CN" altLang="en-US" dirty="0" smtClean="0"/>
          </a:p>
          <a:p>
            <a:r>
              <a:rPr lang="en-US" altLang="zh-CN" dirty="0" smtClean="0"/>
              <a:t>INT 1FH —</a:t>
            </a:r>
            <a:r>
              <a:rPr lang="zh-CN" altLang="en-US" dirty="0" smtClean="0"/>
              <a:t>指向图形字符模式表指针 </a:t>
            </a:r>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100" dirty="0" smtClean="0">
                <a:ea typeface="宋体" panose="02010600030101010101" pitchFamily="2" charset="-122"/>
              </a:rPr>
              <a:t>中断请求标记寄存器</a:t>
            </a:r>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周期挪用是指利用</a:t>
            </a:r>
            <a:r>
              <a:rPr lang="en-US" altLang="zh-CN" dirty="0" smtClean="0"/>
              <a:t>CPU</a:t>
            </a:r>
            <a:r>
              <a:rPr lang="zh-CN" altLang="en-US" dirty="0" smtClean="0"/>
              <a:t>不访问存储器的那些周期来实现</a:t>
            </a:r>
            <a:r>
              <a:rPr lang="en-US" altLang="zh-CN" dirty="0" smtClean="0"/>
              <a:t>DMA</a:t>
            </a:r>
            <a:r>
              <a:rPr lang="zh-CN" altLang="en-US" dirty="0" smtClean="0"/>
              <a:t>操作，此时</a:t>
            </a:r>
            <a:r>
              <a:rPr lang="en-US" altLang="zh-CN" dirty="0" smtClean="0"/>
              <a:t>DMA</a:t>
            </a:r>
            <a:r>
              <a:rPr lang="zh-CN" altLang="en-US" dirty="0" smtClean="0"/>
              <a:t>可以使用总线而不用通知</a:t>
            </a:r>
            <a:r>
              <a:rPr lang="en-US" altLang="zh-CN" dirty="0" smtClean="0"/>
              <a:t>CPU</a:t>
            </a:r>
            <a:r>
              <a:rPr lang="zh-CN" altLang="en-US" dirty="0" smtClean="0"/>
              <a:t>也不会妨碍</a:t>
            </a:r>
            <a:r>
              <a:rPr lang="en-US" altLang="zh-CN" dirty="0" smtClean="0"/>
              <a:t>CPU</a:t>
            </a:r>
            <a:r>
              <a:rPr lang="zh-CN" altLang="en-US" dirty="0" smtClean="0"/>
              <a:t>的工作。周期挪用并不减慢</a:t>
            </a:r>
            <a:r>
              <a:rPr lang="en-US" altLang="zh-CN" dirty="0" smtClean="0"/>
              <a:t>CPU</a:t>
            </a:r>
            <a:r>
              <a:rPr lang="zh-CN" altLang="en-US" dirty="0" smtClean="0"/>
              <a:t>的操作，但可能需要复杂的时序电路，而且数据传送过程是不连续的和不规则的。</a:t>
            </a:r>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87049" name="Rectangle 9"/>
          <p:cNvSpPr>
            <a:spLocks noChangeArrowheads="1"/>
          </p:cNvSpPr>
          <p:nvPr userDrawn="1"/>
        </p:nvSpPr>
        <p:spPr bwMode="auto">
          <a:xfrm>
            <a:off x="0" y="0"/>
            <a:ext cx="7451725" cy="549275"/>
          </a:xfrm>
          <a:prstGeom prst="rect">
            <a:avLst/>
          </a:prstGeom>
          <a:solidFill>
            <a:srgbClr val="C30224"/>
          </a:solidFill>
          <a:ln w="9525">
            <a:noFill/>
            <a:miter lim="800000"/>
          </a:ln>
          <a:effectLst/>
        </p:spPr>
        <p:txBody>
          <a:bodyPr wrap="none" anchor="ctr"/>
          <a:lstStyle/>
          <a:p>
            <a:pPr algn="l" eaLnBrk="1" hangingPunct="1"/>
            <a:endParaRPr lang="zh-CN" altLang="en-US" sz="3200" b="1">
              <a:solidFill>
                <a:schemeClr val="tx2"/>
              </a:solidFill>
              <a:ea typeface="宋体" panose="02010600030101010101" pitchFamily="2" charset="-122"/>
            </a:endParaRPr>
          </a:p>
        </p:txBody>
      </p:sp>
      <p:sp>
        <p:nvSpPr>
          <p:cNvPr id="87050" name="Line 10"/>
          <p:cNvSpPr>
            <a:spLocks noChangeShapeType="1"/>
          </p:cNvSpPr>
          <p:nvPr userDrawn="1"/>
        </p:nvSpPr>
        <p:spPr bwMode="auto">
          <a:xfrm flipV="1">
            <a:off x="468313" y="2852738"/>
            <a:ext cx="8064500" cy="0"/>
          </a:xfrm>
          <a:prstGeom prst="line">
            <a:avLst/>
          </a:prstGeom>
          <a:noFill/>
          <a:ln w="38100">
            <a:solidFill>
              <a:schemeClr val="bg2"/>
            </a:solidFill>
            <a:round/>
          </a:ln>
          <a:effectLst/>
        </p:spPr>
        <p:txBody>
          <a:bodyPr anchor="ctr">
            <a:spAutoFit/>
          </a:bodyPr>
          <a:lstStyle/>
          <a:p>
            <a:endParaRPr lang="zh-CN" altLang="en-US"/>
          </a:p>
        </p:txBody>
      </p:sp>
      <p:sp>
        <p:nvSpPr>
          <p:cNvPr id="87051" name="Line 11"/>
          <p:cNvSpPr>
            <a:spLocks noChangeShapeType="1"/>
          </p:cNvSpPr>
          <p:nvPr userDrawn="1"/>
        </p:nvSpPr>
        <p:spPr bwMode="auto">
          <a:xfrm>
            <a:off x="7451725" y="0"/>
            <a:ext cx="0" cy="5949950"/>
          </a:xfrm>
          <a:prstGeom prst="line">
            <a:avLst/>
          </a:prstGeom>
          <a:noFill/>
          <a:ln w="38100">
            <a:solidFill>
              <a:schemeClr val="bg2"/>
            </a:solidFill>
            <a:round/>
          </a:ln>
          <a:effectLst/>
        </p:spPr>
        <p:txBody>
          <a:bodyPr anchor="ctr">
            <a:spAutoFit/>
          </a:bodyPr>
          <a:lstStyle/>
          <a:p>
            <a:endParaRPr lang="zh-CN" altLang="en-US"/>
          </a:p>
        </p:txBody>
      </p:sp>
      <p:grpSp>
        <p:nvGrpSpPr>
          <p:cNvPr id="87052" name="Group 12"/>
          <p:cNvGrpSpPr/>
          <p:nvPr userDrawn="1"/>
        </p:nvGrpSpPr>
        <p:grpSpPr bwMode="auto">
          <a:xfrm>
            <a:off x="7596188" y="188913"/>
            <a:ext cx="1338262" cy="2189162"/>
            <a:chOff x="4704" y="1885"/>
            <a:chExt cx="843" cy="1379"/>
          </a:xfrm>
        </p:grpSpPr>
        <p:sp>
          <p:nvSpPr>
            <p:cNvPr id="87053" name="Oval 13"/>
            <p:cNvSpPr>
              <a:spLocks noChangeArrowheads="1"/>
            </p:cNvSpPr>
            <p:nvPr/>
          </p:nvSpPr>
          <p:spPr bwMode="auto">
            <a:xfrm>
              <a:off x="4704" y="1885"/>
              <a:ext cx="127" cy="127"/>
            </a:xfrm>
            <a:prstGeom prst="ellipse">
              <a:avLst/>
            </a:prstGeom>
            <a:solidFill>
              <a:schemeClr val="tx2"/>
            </a:solidFill>
            <a:ln w="9525">
              <a:noFill/>
              <a:round/>
            </a:ln>
            <a:effectLst/>
          </p:spPr>
          <p:txBody>
            <a:bodyPr wrap="none" anchor="ctr"/>
            <a:lstStyle/>
            <a:p>
              <a:endParaRPr lang="zh-CN" altLang="en-US"/>
            </a:p>
          </p:txBody>
        </p:sp>
        <p:sp>
          <p:nvSpPr>
            <p:cNvPr id="87054" name="Oval 14"/>
            <p:cNvSpPr>
              <a:spLocks noChangeArrowheads="1"/>
            </p:cNvSpPr>
            <p:nvPr/>
          </p:nvSpPr>
          <p:spPr bwMode="auto">
            <a:xfrm>
              <a:off x="4883" y="1885"/>
              <a:ext cx="127" cy="127"/>
            </a:xfrm>
            <a:prstGeom prst="ellipse">
              <a:avLst/>
            </a:prstGeom>
            <a:solidFill>
              <a:schemeClr val="tx2"/>
            </a:solidFill>
            <a:ln w="9525">
              <a:noFill/>
              <a:round/>
            </a:ln>
            <a:effectLst/>
          </p:spPr>
          <p:txBody>
            <a:bodyPr wrap="none" anchor="ctr"/>
            <a:lstStyle/>
            <a:p>
              <a:endParaRPr lang="zh-CN" altLang="en-US"/>
            </a:p>
          </p:txBody>
        </p:sp>
        <p:sp>
          <p:nvSpPr>
            <p:cNvPr id="87055" name="Oval 15"/>
            <p:cNvSpPr>
              <a:spLocks noChangeArrowheads="1"/>
            </p:cNvSpPr>
            <p:nvPr/>
          </p:nvSpPr>
          <p:spPr bwMode="auto">
            <a:xfrm>
              <a:off x="5062" y="1885"/>
              <a:ext cx="127" cy="127"/>
            </a:xfrm>
            <a:prstGeom prst="ellipse">
              <a:avLst/>
            </a:prstGeom>
            <a:solidFill>
              <a:schemeClr val="tx2"/>
            </a:solidFill>
            <a:ln w="9525">
              <a:noFill/>
              <a:round/>
            </a:ln>
            <a:effectLst/>
          </p:spPr>
          <p:txBody>
            <a:bodyPr wrap="none" anchor="ctr"/>
            <a:lstStyle/>
            <a:p>
              <a:endParaRPr lang="zh-CN" altLang="en-US"/>
            </a:p>
          </p:txBody>
        </p:sp>
        <p:sp>
          <p:nvSpPr>
            <p:cNvPr id="87056" name="Oval 16"/>
            <p:cNvSpPr>
              <a:spLocks noChangeArrowheads="1"/>
            </p:cNvSpPr>
            <p:nvPr/>
          </p:nvSpPr>
          <p:spPr bwMode="auto">
            <a:xfrm>
              <a:off x="4704" y="2064"/>
              <a:ext cx="127" cy="127"/>
            </a:xfrm>
            <a:prstGeom prst="ellipse">
              <a:avLst/>
            </a:prstGeom>
            <a:solidFill>
              <a:schemeClr val="tx2"/>
            </a:solidFill>
            <a:ln w="9525">
              <a:noFill/>
              <a:round/>
            </a:ln>
            <a:effectLst/>
          </p:spPr>
          <p:txBody>
            <a:bodyPr wrap="none" anchor="ctr"/>
            <a:lstStyle/>
            <a:p>
              <a:endParaRPr lang="zh-CN" altLang="en-US"/>
            </a:p>
          </p:txBody>
        </p:sp>
        <p:sp>
          <p:nvSpPr>
            <p:cNvPr id="87057" name="Oval 17"/>
            <p:cNvSpPr>
              <a:spLocks noChangeArrowheads="1"/>
            </p:cNvSpPr>
            <p:nvPr/>
          </p:nvSpPr>
          <p:spPr bwMode="auto">
            <a:xfrm>
              <a:off x="4883" y="2064"/>
              <a:ext cx="127" cy="127"/>
            </a:xfrm>
            <a:prstGeom prst="ellipse">
              <a:avLst/>
            </a:prstGeom>
            <a:solidFill>
              <a:schemeClr val="tx2"/>
            </a:solidFill>
            <a:ln w="9525">
              <a:noFill/>
              <a:round/>
            </a:ln>
            <a:effectLst/>
          </p:spPr>
          <p:txBody>
            <a:bodyPr wrap="none" anchor="ctr"/>
            <a:lstStyle/>
            <a:p>
              <a:endParaRPr lang="zh-CN" altLang="en-US"/>
            </a:p>
          </p:txBody>
        </p:sp>
        <p:sp>
          <p:nvSpPr>
            <p:cNvPr id="87058" name="Oval 18"/>
            <p:cNvSpPr>
              <a:spLocks noChangeArrowheads="1"/>
            </p:cNvSpPr>
            <p:nvPr/>
          </p:nvSpPr>
          <p:spPr bwMode="auto">
            <a:xfrm>
              <a:off x="5062" y="2064"/>
              <a:ext cx="127" cy="127"/>
            </a:xfrm>
            <a:prstGeom prst="ellipse">
              <a:avLst/>
            </a:prstGeom>
            <a:solidFill>
              <a:schemeClr val="tx2"/>
            </a:solidFill>
            <a:ln w="9525">
              <a:noFill/>
              <a:round/>
            </a:ln>
            <a:effectLst/>
          </p:spPr>
          <p:txBody>
            <a:bodyPr wrap="none" anchor="ctr"/>
            <a:lstStyle/>
            <a:p>
              <a:endParaRPr lang="zh-CN" altLang="en-US"/>
            </a:p>
          </p:txBody>
        </p:sp>
        <p:sp>
          <p:nvSpPr>
            <p:cNvPr id="87059" name="Oval 19"/>
            <p:cNvSpPr>
              <a:spLocks noChangeArrowheads="1"/>
            </p:cNvSpPr>
            <p:nvPr/>
          </p:nvSpPr>
          <p:spPr bwMode="auto">
            <a:xfrm>
              <a:off x="5241" y="2064"/>
              <a:ext cx="127" cy="127"/>
            </a:xfrm>
            <a:prstGeom prst="ellipse">
              <a:avLst/>
            </a:prstGeom>
            <a:solidFill>
              <a:schemeClr val="accent2"/>
            </a:solidFill>
            <a:ln w="9525">
              <a:noFill/>
              <a:round/>
            </a:ln>
            <a:effectLst/>
          </p:spPr>
          <p:txBody>
            <a:bodyPr wrap="none" anchor="ctr"/>
            <a:lstStyle/>
            <a:p>
              <a:endParaRPr lang="zh-CN" altLang="en-US"/>
            </a:p>
          </p:txBody>
        </p:sp>
        <p:sp>
          <p:nvSpPr>
            <p:cNvPr id="87060" name="Oval 20"/>
            <p:cNvSpPr>
              <a:spLocks noChangeArrowheads="1"/>
            </p:cNvSpPr>
            <p:nvPr/>
          </p:nvSpPr>
          <p:spPr bwMode="auto">
            <a:xfrm>
              <a:off x="4704" y="2243"/>
              <a:ext cx="127" cy="127"/>
            </a:xfrm>
            <a:prstGeom prst="ellipse">
              <a:avLst/>
            </a:prstGeom>
            <a:solidFill>
              <a:schemeClr val="tx2"/>
            </a:solidFill>
            <a:ln w="9525">
              <a:noFill/>
              <a:round/>
            </a:ln>
            <a:effectLst/>
          </p:spPr>
          <p:txBody>
            <a:bodyPr wrap="none" anchor="ctr"/>
            <a:lstStyle/>
            <a:p>
              <a:endParaRPr lang="zh-CN" altLang="en-US"/>
            </a:p>
          </p:txBody>
        </p:sp>
        <p:sp>
          <p:nvSpPr>
            <p:cNvPr id="87061" name="Oval 21"/>
            <p:cNvSpPr>
              <a:spLocks noChangeArrowheads="1"/>
            </p:cNvSpPr>
            <p:nvPr/>
          </p:nvSpPr>
          <p:spPr bwMode="auto">
            <a:xfrm>
              <a:off x="4883" y="2243"/>
              <a:ext cx="127" cy="127"/>
            </a:xfrm>
            <a:prstGeom prst="ellipse">
              <a:avLst/>
            </a:prstGeom>
            <a:solidFill>
              <a:schemeClr val="tx2"/>
            </a:solidFill>
            <a:ln w="9525">
              <a:noFill/>
              <a:round/>
            </a:ln>
            <a:effectLst/>
          </p:spPr>
          <p:txBody>
            <a:bodyPr wrap="none" anchor="ctr"/>
            <a:lstStyle/>
            <a:p>
              <a:endParaRPr lang="zh-CN" altLang="en-US"/>
            </a:p>
          </p:txBody>
        </p:sp>
        <p:sp>
          <p:nvSpPr>
            <p:cNvPr id="87062" name="Oval 22"/>
            <p:cNvSpPr>
              <a:spLocks noChangeArrowheads="1"/>
            </p:cNvSpPr>
            <p:nvPr/>
          </p:nvSpPr>
          <p:spPr bwMode="auto">
            <a:xfrm>
              <a:off x="5062" y="2243"/>
              <a:ext cx="127" cy="127"/>
            </a:xfrm>
            <a:prstGeom prst="ellipse">
              <a:avLst/>
            </a:prstGeom>
            <a:solidFill>
              <a:schemeClr val="accent2"/>
            </a:solidFill>
            <a:ln w="9525">
              <a:noFill/>
              <a:round/>
            </a:ln>
            <a:effectLst/>
          </p:spPr>
          <p:txBody>
            <a:bodyPr wrap="none" anchor="ctr"/>
            <a:lstStyle/>
            <a:p>
              <a:endParaRPr lang="zh-CN" altLang="en-US"/>
            </a:p>
          </p:txBody>
        </p:sp>
        <p:sp>
          <p:nvSpPr>
            <p:cNvPr id="87063" name="Oval 23"/>
            <p:cNvSpPr>
              <a:spLocks noChangeArrowheads="1"/>
            </p:cNvSpPr>
            <p:nvPr/>
          </p:nvSpPr>
          <p:spPr bwMode="auto">
            <a:xfrm>
              <a:off x="5241" y="2243"/>
              <a:ext cx="127" cy="127"/>
            </a:xfrm>
            <a:prstGeom prst="ellipse">
              <a:avLst/>
            </a:prstGeom>
            <a:solidFill>
              <a:schemeClr val="accent2"/>
            </a:solidFill>
            <a:ln w="9525">
              <a:noFill/>
              <a:round/>
            </a:ln>
            <a:effectLst/>
          </p:spPr>
          <p:txBody>
            <a:bodyPr wrap="none" anchor="ctr"/>
            <a:lstStyle/>
            <a:p>
              <a:endParaRPr lang="zh-CN" altLang="en-US"/>
            </a:p>
          </p:txBody>
        </p:sp>
        <p:sp>
          <p:nvSpPr>
            <p:cNvPr id="87064" name="Oval 24"/>
            <p:cNvSpPr>
              <a:spLocks noChangeArrowheads="1"/>
            </p:cNvSpPr>
            <p:nvPr/>
          </p:nvSpPr>
          <p:spPr bwMode="auto">
            <a:xfrm>
              <a:off x="5420" y="2243"/>
              <a:ext cx="127" cy="127"/>
            </a:xfrm>
            <a:prstGeom prst="ellipse">
              <a:avLst/>
            </a:prstGeom>
            <a:solidFill>
              <a:schemeClr val="accent1"/>
            </a:solidFill>
            <a:ln w="9525">
              <a:noFill/>
              <a:round/>
            </a:ln>
            <a:effectLst/>
          </p:spPr>
          <p:txBody>
            <a:bodyPr wrap="none" anchor="ctr"/>
            <a:lstStyle/>
            <a:p>
              <a:endParaRPr lang="zh-CN" altLang="en-US"/>
            </a:p>
          </p:txBody>
        </p:sp>
        <p:sp>
          <p:nvSpPr>
            <p:cNvPr id="87065" name="Oval 25"/>
            <p:cNvSpPr>
              <a:spLocks noChangeArrowheads="1"/>
            </p:cNvSpPr>
            <p:nvPr/>
          </p:nvSpPr>
          <p:spPr bwMode="auto">
            <a:xfrm>
              <a:off x="4704" y="2421"/>
              <a:ext cx="127" cy="128"/>
            </a:xfrm>
            <a:prstGeom prst="ellipse">
              <a:avLst/>
            </a:prstGeom>
            <a:solidFill>
              <a:schemeClr val="tx2"/>
            </a:solidFill>
            <a:ln w="9525">
              <a:noFill/>
              <a:round/>
            </a:ln>
            <a:effectLst/>
          </p:spPr>
          <p:txBody>
            <a:bodyPr wrap="none" anchor="ctr"/>
            <a:lstStyle/>
            <a:p>
              <a:endParaRPr lang="zh-CN" altLang="en-US"/>
            </a:p>
          </p:txBody>
        </p:sp>
        <p:sp>
          <p:nvSpPr>
            <p:cNvPr id="87066" name="Oval 26"/>
            <p:cNvSpPr>
              <a:spLocks noChangeArrowheads="1"/>
            </p:cNvSpPr>
            <p:nvPr/>
          </p:nvSpPr>
          <p:spPr bwMode="auto">
            <a:xfrm>
              <a:off x="4883" y="2421"/>
              <a:ext cx="127" cy="128"/>
            </a:xfrm>
            <a:prstGeom prst="ellipse">
              <a:avLst/>
            </a:prstGeom>
            <a:solidFill>
              <a:schemeClr val="accent2"/>
            </a:solidFill>
            <a:ln w="9525">
              <a:noFill/>
              <a:round/>
            </a:ln>
            <a:effectLst/>
          </p:spPr>
          <p:txBody>
            <a:bodyPr wrap="none" anchor="ctr"/>
            <a:lstStyle/>
            <a:p>
              <a:endParaRPr lang="zh-CN" altLang="en-US"/>
            </a:p>
          </p:txBody>
        </p:sp>
        <p:sp>
          <p:nvSpPr>
            <p:cNvPr id="87067" name="Oval 27"/>
            <p:cNvSpPr>
              <a:spLocks noChangeArrowheads="1"/>
            </p:cNvSpPr>
            <p:nvPr/>
          </p:nvSpPr>
          <p:spPr bwMode="auto">
            <a:xfrm>
              <a:off x="5062" y="2421"/>
              <a:ext cx="127" cy="128"/>
            </a:xfrm>
            <a:prstGeom prst="ellipse">
              <a:avLst/>
            </a:prstGeom>
            <a:solidFill>
              <a:schemeClr val="accent2"/>
            </a:solidFill>
            <a:ln w="9525">
              <a:noFill/>
              <a:round/>
            </a:ln>
            <a:effectLst/>
          </p:spPr>
          <p:txBody>
            <a:bodyPr wrap="none" anchor="ctr"/>
            <a:lstStyle/>
            <a:p>
              <a:endParaRPr lang="zh-CN" altLang="en-US"/>
            </a:p>
          </p:txBody>
        </p:sp>
        <p:sp>
          <p:nvSpPr>
            <p:cNvPr id="87068" name="Oval 28"/>
            <p:cNvSpPr>
              <a:spLocks noChangeArrowheads="1"/>
            </p:cNvSpPr>
            <p:nvPr/>
          </p:nvSpPr>
          <p:spPr bwMode="auto">
            <a:xfrm>
              <a:off x="5241" y="2421"/>
              <a:ext cx="127" cy="128"/>
            </a:xfrm>
            <a:prstGeom prst="ellipse">
              <a:avLst/>
            </a:prstGeom>
            <a:solidFill>
              <a:schemeClr val="accent1"/>
            </a:solidFill>
            <a:ln w="9525">
              <a:noFill/>
              <a:round/>
            </a:ln>
            <a:effectLst/>
          </p:spPr>
          <p:txBody>
            <a:bodyPr wrap="none" anchor="ctr"/>
            <a:lstStyle/>
            <a:p>
              <a:endParaRPr lang="zh-CN" altLang="en-US"/>
            </a:p>
          </p:txBody>
        </p:sp>
        <p:sp>
          <p:nvSpPr>
            <p:cNvPr id="87069" name="Oval 29"/>
            <p:cNvSpPr>
              <a:spLocks noChangeArrowheads="1"/>
            </p:cNvSpPr>
            <p:nvPr/>
          </p:nvSpPr>
          <p:spPr bwMode="auto">
            <a:xfrm>
              <a:off x="4704" y="2600"/>
              <a:ext cx="127" cy="128"/>
            </a:xfrm>
            <a:prstGeom prst="ellipse">
              <a:avLst/>
            </a:prstGeom>
            <a:solidFill>
              <a:schemeClr val="accent2"/>
            </a:solidFill>
            <a:ln w="9525">
              <a:noFill/>
              <a:round/>
            </a:ln>
            <a:effectLst/>
          </p:spPr>
          <p:txBody>
            <a:bodyPr wrap="none" anchor="ctr"/>
            <a:lstStyle/>
            <a:p>
              <a:endParaRPr lang="zh-CN" altLang="en-US"/>
            </a:p>
          </p:txBody>
        </p:sp>
        <p:sp>
          <p:nvSpPr>
            <p:cNvPr id="87070" name="Oval 30"/>
            <p:cNvSpPr>
              <a:spLocks noChangeArrowheads="1"/>
            </p:cNvSpPr>
            <p:nvPr/>
          </p:nvSpPr>
          <p:spPr bwMode="auto">
            <a:xfrm>
              <a:off x="4883" y="2600"/>
              <a:ext cx="127" cy="128"/>
            </a:xfrm>
            <a:prstGeom prst="ellipse">
              <a:avLst/>
            </a:prstGeom>
            <a:solidFill>
              <a:schemeClr val="accent2"/>
            </a:solidFill>
            <a:ln w="9525">
              <a:noFill/>
              <a:round/>
            </a:ln>
            <a:effectLst/>
          </p:spPr>
          <p:txBody>
            <a:bodyPr wrap="none" anchor="ctr"/>
            <a:lstStyle/>
            <a:p>
              <a:endParaRPr lang="zh-CN" altLang="en-US"/>
            </a:p>
          </p:txBody>
        </p:sp>
        <p:sp>
          <p:nvSpPr>
            <p:cNvPr id="87071" name="Oval 31"/>
            <p:cNvSpPr>
              <a:spLocks noChangeArrowheads="1"/>
            </p:cNvSpPr>
            <p:nvPr/>
          </p:nvSpPr>
          <p:spPr bwMode="auto">
            <a:xfrm>
              <a:off x="5062" y="2600"/>
              <a:ext cx="127" cy="128"/>
            </a:xfrm>
            <a:prstGeom prst="ellipse">
              <a:avLst/>
            </a:prstGeom>
            <a:solidFill>
              <a:schemeClr val="accent1"/>
            </a:solidFill>
            <a:ln w="9525">
              <a:noFill/>
              <a:round/>
            </a:ln>
            <a:effectLst/>
          </p:spPr>
          <p:txBody>
            <a:bodyPr wrap="none" anchor="ctr"/>
            <a:lstStyle/>
            <a:p>
              <a:endParaRPr lang="zh-CN" altLang="en-US"/>
            </a:p>
          </p:txBody>
        </p:sp>
        <p:sp>
          <p:nvSpPr>
            <p:cNvPr id="87072" name="Oval 32"/>
            <p:cNvSpPr>
              <a:spLocks noChangeArrowheads="1"/>
            </p:cNvSpPr>
            <p:nvPr/>
          </p:nvSpPr>
          <p:spPr bwMode="auto">
            <a:xfrm>
              <a:off x="5241" y="2600"/>
              <a:ext cx="127" cy="128"/>
            </a:xfrm>
            <a:prstGeom prst="ellipse">
              <a:avLst/>
            </a:prstGeom>
            <a:solidFill>
              <a:schemeClr val="accent1"/>
            </a:solidFill>
            <a:ln w="9525">
              <a:noFill/>
              <a:round/>
            </a:ln>
            <a:effectLst/>
          </p:spPr>
          <p:txBody>
            <a:bodyPr wrap="none" anchor="ctr"/>
            <a:lstStyle/>
            <a:p>
              <a:endParaRPr lang="zh-CN" altLang="en-US"/>
            </a:p>
          </p:txBody>
        </p:sp>
        <p:sp>
          <p:nvSpPr>
            <p:cNvPr id="87073" name="Oval 33"/>
            <p:cNvSpPr>
              <a:spLocks noChangeArrowheads="1"/>
            </p:cNvSpPr>
            <p:nvPr/>
          </p:nvSpPr>
          <p:spPr bwMode="auto">
            <a:xfrm>
              <a:off x="5420" y="2600"/>
              <a:ext cx="127" cy="128"/>
            </a:xfrm>
            <a:prstGeom prst="ellipse">
              <a:avLst/>
            </a:prstGeom>
            <a:solidFill>
              <a:schemeClr val="folHlink"/>
            </a:solidFill>
            <a:ln w="9525">
              <a:noFill/>
              <a:round/>
            </a:ln>
            <a:effectLst/>
          </p:spPr>
          <p:txBody>
            <a:bodyPr wrap="none" anchor="ctr"/>
            <a:lstStyle/>
            <a:p>
              <a:endParaRPr lang="zh-CN" altLang="en-US"/>
            </a:p>
          </p:txBody>
        </p:sp>
        <p:sp>
          <p:nvSpPr>
            <p:cNvPr id="87074" name="Oval 34"/>
            <p:cNvSpPr>
              <a:spLocks noChangeArrowheads="1"/>
            </p:cNvSpPr>
            <p:nvPr/>
          </p:nvSpPr>
          <p:spPr bwMode="auto">
            <a:xfrm>
              <a:off x="4704" y="2779"/>
              <a:ext cx="127" cy="127"/>
            </a:xfrm>
            <a:prstGeom prst="ellipse">
              <a:avLst/>
            </a:prstGeom>
            <a:solidFill>
              <a:schemeClr val="accent2"/>
            </a:solidFill>
            <a:ln w="9525">
              <a:noFill/>
              <a:round/>
            </a:ln>
            <a:effectLst/>
          </p:spPr>
          <p:txBody>
            <a:bodyPr wrap="none" anchor="ctr"/>
            <a:lstStyle/>
            <a:p>
              <a:endParaRPr lang="zh-CN" altLang="en-US"/>
            </a:p>
          </p:txBody>
        </p:sp>
        <p:sp>
          <p:nvSpPr>
            <p:cNvPr id="87075" name="Oval 35"/>
            <p:cNvSpPr>
              <a:spLocks noChangeArrowheads="1"/>
            </p:cNvSpPr>
            <p:nvPr/>
          </p:nvSpPr>
          <p:spPr bwMode="auto">
            <a:xfrm>
              <a:off x="4883" y="2779"/>
              <a:ext cx="127" cy="127"/>
            </a:xfrm>
            <a:prstGeom prst="ellipse">
              <a:avLst/>
            </a:prstGeom>
            <a:solidFill>
              <a:schemeClr val="accent1"/>
            </a:solidFill>
            <a:ln w="9525">
              <a:noFill/>
              <a:round/>
            </a:ln>
            <a:effectLst/>
          </p:spPr>
          <p:txBody>
            <a:bodyPr wrap="none" anchor="ctr"/>
            <a:lstStyle/>
            <a:p>
              <a:endParaRPr lang="zh-CN" altLang="en-US"/>
            </a:p>
          </p:txBody>
        </p:sp>
        <p:sp>
          <p:nvSpPr>
            <p:cNvPr id="87076" name="Oval 36"/>
            <p:cNvSpPr>
              <a:spLocks noChangeArrowheads="1"/>
            </p:cNvSpPr>
            <p:nvPr/>
          </p:nvSpPr>
          <p:spPr bwMode="auto">
            <a:xfrm>
              <a:off x="5062" y="2779"/>
              <a:ext cx="127" cy="127"/>
            </a:xfrm>
            <a:prstGeom prst="ellipse">
              <a:avLst/>
            </a:prstGeom>
            <a:solidFill>
              <a:schemeClr val="accent1"/>
            </a:solidFill>
            <a:ln w="9525">
              <a:noFill/>
              <a:round/>
            </a:ln>
            <a:effectLst/>
          </p:spPr>
          <p:txBody>
            <a:bodyPr wrap="none" anchor="ctr"/>
            <a:lstStyle/>
            <a:p>
              <a:endParaRPr lang="zh-CN" altLang="en-US"/>
            </a:p>
          </p:txBody>
        </p:sp>
        <p:sp>
          <p:nvSpPr>
            <p:cNvPr id="87077" name="Oval 37"/>
            <p:cNvSpPr>
              <a:spLocks noChangeArrowheads="1"/>
            </p:cNvSpPr>
            <p:nvPr/>
          </p:nvSpPr>
          <p:spPr bwMode="auto">
            <a:xfrm>
              <a:off x="5241" y="2779"/>
              <a:ext cx="127" cy="127"/>
            </a:xfrm>
            <a:prstGeom prst="ellipse">
              <a:avLst/>
            </a:prstGeom>
            <a:solidFill>
              <a:schemeClr val="folHlink"/>
            </a:solidFill>
            <a:ln w="9525">
              <a:noFill/>
              <a:round/>
            </a:ln>
            <a:effectLst/>
          </p:spPr>
          <p:txBody>
            <a:bodyPr wrap="none" anchor="ctr"/>
            <a:lstStyle/>
            <a:p>
              <a:endParaRPr lang="zh-CN" altLang="en-US"/>
            </a:p>
          </p:txBody>
        </p:sp>
        <p:sp>
          <p:nvSpPr>
            <p:cNvPr id="87078" name="Oval 38"/>
            <p:cNvSpPr>
              <a:spLocks noChangeArrowheads="1"/>
            </p:cNvSpPr>
            <p:nvPr/>
          </p:nvSpPr>
          <p:spPr bwMode="auto">
            <a:xfrm>
              <a:off x="4704" y="2958"/>
              <a:ext cx="127" cy="127"/>
            </a:xfrm>
            <a:prstGeom prst="ellipse">
              <a:avLst/>
            </a:prstGeom>
            <a:solidFill>
              <a:schemeClr val="accent1"/>
            </a:solidFill>
            <a:ln w="9525">
              <a:noFill/>
              <a:round/>
            </a:ln>
            <a:effectLst/>
          </p:spPr>
          <p:txBody>
            <a:bodyPr wrap="none" anchor="ctr"/>
            <a:lstStyle/>
            <a:p>
              <a:endParaRPr lang="zh-CN" altLang="en-US"/>
            </a:p>
          </p:txBody>
        </p:sp>
        <p:sp>
          <p:nvSpPr>
            <p:cNvPr id="87079" name="Oval 39"/>
            <p:cNvSpPr>
              <a:spLocks noChangeArrowheads="1"/>
            </p:cNvSpPr>
            <p:nvPr/>
          </p:nvSpPr>
          <p:spPr bwMode="auto">
            <a:xfrm>
              <a:off x="4883" y="2958"/>
              <a:ext cx="127" cy="127"/>
            </a:xfrm>
            <a:prstGeom prst="ellipse">
              <a:avLst/>
            </a:prstGeom>
            <a:solidFill>
              <a:schemeClr val="accent1"/>
            </a:solidFill>
            <a:ln w="9525">
              <a:noFill/>
              <a:round/>
            </a:ln>
            <a:effectLst/>
          </p:spPr>
          <p:txBody>
            <a:bodyPr wrap="none" anchor="ctr"/>
            <a:lstStyle/>
            <a:p>
              <a:endParaRPr lang="zh-CN" altLang="en-US"/>
            </a:p>
          </p:txBody>
        </p:sp>
        <p:sp>
          <p:nvSpPr>
            <p:cNvPr id="87080" name="Oval 40"/>
            <p:cNvSpPr>
              <a:spLocks noChangeArrowheads="1"/>
            </p:cNvSpPr>
            <p:nvPr/>
          </p:nvSpPr>
          <p:spPr bwMode="auto">
            <a:xfrm>
              <a:off x="5062" y="2958"/>
              <a:ext cx="127" cy="127"/>
            </a:xfrm>
            <a:prstGeom prst="ellipse">
              <a:avLst/>
            </a:prstGeom>
            <a:solidFill>
              <a:schemeClr val="folHlink"/>
            </a:solidFill>
            <a:ln w="9525">
              <a:noFill/>
              <a:round/>
            </a:ln>
            <a:effectLst/>
          </p:spPr>
          <p:txBody>
            <a:bodyPr wrap="none" anchor="ctr"/>
            <a:lstStyle/>
            <a:p>
              <a:endParaRPr lang="zh-CN" altLang="en-US"/>
            </a:p>
          </p:txBody>
        </p:sp>
        <p:sp>
          <p:nvSpPr>
            <p:cNvPr id="87081" name="Oval 41"/>
            <p:cNvSpPr>
              <a:spLocks noChangeArrowheads="1"/>
            </p:cNvSpPr>
            <p:nvPr/>
          </p:nvSpPr>
          <p:spPr bwMode="auto">
            <a:xfrm>
              <a:off x="5241" y="2958"/>
              <a:ext cx="127" cy="127"/>
            </a:xfrm>
            <a:prstGeom prst="ellipse">
              <a:avLst/>
            </a:prstGeom>
            <a:solidFill>
              <a:schemeClr val="folHlink"/>
            </a:solidFill>
            <a:ln w="9525">
              <a:noFill/>
              <a:round/>
            </a:ln>
            <a:effectLst/>
          </p:spPr>
          <p:txBody>
            <a:bodyPr wrap="none" anchor="ctr"/>
            <a:lstStyle/>
            <a:p>
              <a:endParaRPr lang="zh-CN" altLang="en-US"/>
            </a:p>
          </p:txBody>
        </p:sp>
        <p:sp>
          <p:nvSpPr>
            <p:cNvPr id="87082" name="Oval 42"/>
            <p:cNvSpPr>
              <a:spLocks noChangeArrowheads="1"/>
            </p:cNvSpPr>
            <p:nvPr/>
          </p:nvSpPr>
          <p:spPr bwMode="auto">
            <a:xfrm>
              <a:off x="4883" y="3137"/>
              <a:ext cx="127" cy="127"/>
            </a:xfrm>
            <a:prstGeom prst="ellipse">
              <a:avLst/>
            </a:prstGeom>
            <a:solidFill>
              <a:schemeClr val="folHlink"/>
            </a:solidFill>
            <a:ln w="9525">
              <a:noFill/>
              <a:round/>
            </a:ln>
            <a:effectLst/>
          </p:spPr>
          <p:txBody>
            <a:bodyPr wrap="none" anchor="ctr"/>
            <a:lstStyle/>
            <a:p>
              <a:endParaRPr lang="zh-CN" altLang="en-US"/>
            </a:p>
          </p:txBody>
        </p:sp>
        <p:sp>
          <p:nvSpPr>
            <p:cNvPr id="87083" name="Oval 43"/>
            <p:cNvSpPr>
              <a:spLocks noChangeArrowheads="1"/>
            </p:cNvSpPr>
            <p:nvPr/>
          </p:nvSpPr>
          <p:spPr bwMode="auto">
            <a:xfrm>
              <a:off x="5241" y="3137"/>
              <a:ext cx="127" cy="127"/>
            </a:xfrm>
            <a:prstGeom prst="ellipse">
              <a:avLst/>
            </a:prstGeom>
            <a:solidFill>
              <a:schemeClr val="folHlink"/>
            </a:solidFill>
            <a:ln w="9525">
              <a:noFill/>
              <a:round/>
            </a:ln>
            <a:effectLst/>
          </p:spPr>
          <p:txBody>
            <a:bodyPr wrap="none" anchor="ctr"/>
            <a:lstStyle/>
            <a:p>
              <a:endParaRPr lang="zh-CN" altLang="en-US"/>
            </a:p>
          </p:txBody>
        </p:sp>
      </p:grpSp>
      <p:sp>
        <p:nvSpPr>
          <p:cNvPr id="87084" name="Rectangle 44"/>
          <p:cNvSpPr>
            <a:spLocks noChangeArrowheads="1"/>
          </p:cNvSpPr>
          <p:nvPr userDrawn="1"/>
        </p:nvSpPr>
        <p:spPr bwMode="auto">
          <a:xfrm>
            <a:off x="4763" y="6742113"/>
            <a:ext cx="8599487" cy="71437"/>
          </a:xfrm>
          <a:prstGeom prst="rect">
            <a:avLst/>
          </a:prstGeom>
          <a:solidFill>
            <a:srgbClr val="E88000"/>
          </a:solidFill>
          <a:ln w="9525">
            <a:noFill/>
            <a:miter lim="800000"/>
          </a:ln>
          <a:effectLst/>
        </p:spPr>
        <p:txBody>
          <a:bodyPr wrap="none" anchor="ctr"/>
          <a:lstStyle/>
          <a:p>
            <a:endParaRPr lang="zh-CN" altLang="en-US"/>
          </a:p>
        </p:txBody>
      </p:sp>
      <p:sp>
        <p:nvSpPr>
          <p:cNvPr id="87085" name="Rectangle 45"/>
          <p:cNvSpPr>
            <a:spLocks noChangeArrowheads="1"/>
          </p:cNvSpPr>
          <p:nvPr userDrawn="1"/>
        </p:nvSpPr>
        <p:spPr bwMode="auto">
          <a:xfrm>
            <a:off x="11113" y="6811963"/>
            <a:ext cx="9140825" cy="73025"/>
          </a:xfrm>
          <a:prstGeom prst="rect">
            <a:avLst/>
          </a:prstGeom>
          <a:solidFill>
            <a:srgbClr val="C95616"/>
          </a:solidFill>
          <a:ln w="9525">
            <a:noFill/>
            <a:miter lim="800000"/>
          </a:ln>
          <a:effectLst/>
        </p:spPr>
        <p:txBody>
          <a:bodyPr wrap="none" anchor="ctr"/>
          <a:lstStyle/>
          <a:p>
            <a:endParaRPr lang="zh-CN" altLang="en-US"/>
          </a:p>
        </p:txBody>
      </p:sp>
      <p:sp>
        <p:nvSpPr>
          <p:cNvPr id="87086" name="Rectangle 46"/>
          <p:cNvSpPr>
            <a:spLocks noChangeArrowheads="1"/>
          </p:cNvSpPr>
          <p:nvPr userDrawn="1"/>
        </p:nvSpPr>
        <p:spPr bwMode="auto">
          <a:xfrm>
            <a:off x="1588" y="6577013"/>
            <a:ext cx="8597900" cy="165100"/>
          </a:xfrm>
          <a:prstGeom prst="rect">
            <a:avLst/>
          </a:prstGeom>
          <a:solidFill>
            <a:srgbClr val="FCC24F"/>
          </a:solidFill>
          <a:ln w="9525">
            <a:noFill/>
            <a:miter lim="800000"/>
          </a:ln>
          <a:effectLst/>
        </p:spPr>
        <p:txBody>
          <a:bodyPr wrap="none" anchor="ctr"/>
          <a:lstStyle/>
          <a:p>
            <a:endParaRPr lang="zh-CN" altLang="en-US"/>
          </a:p>
        </p:txBody>
      </p:sp>
      <p:pic>
        <p:nvPicPr>
          <p:cNvPr id="87087" name="Picture 47" descr="buaa_1"/>
          <p:cNvPicPr>
            <a:picLocks noChangeAspect="1" noChangeArrowheads="1"/>
          </p:cNvPicPr>
          <p:nvPr userDrawn="1"/>
        </p:nvPicPr>
        <p:blipFill>
          <a:blip r:embed="rId2" cstate="print"/>
          <a:srcRect/>
          <a:stretch>
            <a:fillRect/>
          </a:stretch>
        </p:blipFill>
        <p:spPr bwMode="auto">
          <a:xfrm>
            <a:off x="0" y="6597650"/>
            <a:ext cx="1331913" cy="287338"/>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376238"/>
            <a:ext cx="1962150" cy="29273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4213" y="376238"/>
            <a:ext cx="5735637" cy="292735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376238"/>
            <a:ext cx="5257800" cy="3683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125538"/>
            <a:ext cx="3848100" cy="217805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86300" y="1125538"/>
            <a:ext cx="3848100" cy="217805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94594" name="Rectangle 2"/>
          <p:cNvSpPr>
            <a:spLocks noGrp="1" noChangeArrowheads="1"/>
          </p:cNvSpPr>
          <p:nvPr>
            <p:ph type="ctrTitle"/>
          </p:nvPr>
        </p:nvSpPr>
        <p:spPr>
          <a:xfrm>
            <a:off x="2378075" y="2020888"/>
            <a:ext cx="5054600" cy="368300"/>
          </a:xfrm>
        </p:spPr>
        <p:txBody>
          <a:bodyPr wrap="none"/>
          <a:lstStyle>
            <a:lvl1pPr>
              <a:defRPr>
                <a:solidFill>
                  <a:schemeClr val="accent2"/>
                </a:solidFill>
              </a:defRPr>
            </a:lvl1pPr>
          </a:lstStyle>
          <a:p>
            <a:r>
              <a:rPr lang="en-US" altLang="zh-CN"/>
              <a:t>Click to edit Master title style</a:t>
            </a:r>
            <a:endParaRPr lang="en-US" altLang="zh-CN"/>
          </a:p>
        </p:txBody>
      </p:sp>
      <p:sp>
        <p:nvSpPr>
          <p:cNvPr id="494595" name="Rectangle 3"/>
          <p:cNvSpPr>
            <a:spLocks noGrp="1" noChangeArrowheads="1"/>
          </p:cNvSpPr>
          <p:nvPr>
            <p:ph type="subTitle" idx="1"/>
          </p:nvPr>
        </p:nvSpPr>
        <p:spPr>
          <a:xfrm>
            <a:off x="1371600" y="3886200"/>
            <a:ext cx="6400800" cy="325438"/>
          </a:xfrm>
        </p:spPr>
        <p:txBody>
          <a:bodyPr tIns="25400" bIns="25400"/>
          <a:lstStyle>
            <a:lvl1pPr marL="0" indent="0" algn="ctr">
              <a:buFont typeface="Wingdings" panose="05000000000000000000" pitchFamily="2" charset="2"/>
              <a:buNone/>
              <a:defRPr/>
            </a:lvl1pPr>
          </a:lstStyle>
          <a:p>
            <a:r>
              <a:rPr lang="en-US" altLang="zh-CN"/>
              <a:t>Click to edit Master subtitle style</a:t>
            </a:r>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143000"/>
            <a:ext cx="3848100" cy="2282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86300" y="1143000"/>
            <a:ext cx="3848100" cy="2282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304800"/>
            <a:ext cx="1962150" cy="31210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304800"/>
            <a:ext cx="5734050" cy="31210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125538"/>
            <a:ext cx="3848100" cy="2178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86300" y="1125538"/>
            <a:ext cx="3848100" cy="2178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2" Type="http://schemas.openxmlformats.org/officeDocument/2006/relationships/theme" Target="../theme/theme2.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5" name="Rectangle 11"/>
          <p:cNvSpPr>
            <a:spLocks noChangeArrowheads="1"/>
          </p:cNvSpPr>
          <p:nvPr userDrawn="1"/>
        </p:nvSpPr>
        <p:spPr bwMode="auto">
          <a:xfrm>
            <a:off x="0" y="0"/>
            <a:ext cx="7380288" cy="260350"/>
          </a:xfrm>
          <a:prstGeom prst="rect">
            <a:avLst/>
          </a:prstGeom>
          <a:solidFill>
            <a:srgbClr val="C30224"/>
          </a:solidFill>
          <a:ln w="9525">
            <a:noFill/>
            <a:miter lim="800000"/>
          </a:ln>
          <a:effectLst/>
        </p:spPr>
        <p:txBody>
          <a:bodyPr wrap="none" anchor="ctr"/>
          <a:lstStyle/>
          <a:p>
            <a:pPr algn="l" eaLnBrk="1" hangingPunct="1"/>
            <a:endParaRPr lang="zh-CN" altLang="en-US" sz="2400">
              <a:solidFill>
                <a:schemeClr val="tx2"/>
              </a:solidFill>
              <a:latin typeface="Times New Roman" panose="02020603050405020304" pitchFamily="18" charset="0"/>
              <a:ea typeface="宋体" panose="02010600030101010101" pitchFamily="2" charset="-122"/>
            </a:endParaRPr>
          </a:p>
        </p:txBody>
      </p:sp>
      <p:sp>
        <p:nvSpPr>
          <p:cNvPr id="1036" name="Rectangle 12"/>
          <p:cNvSpPr>
            <a:spLocks noGrp="1" noChangeArrowheads="1"/>
          </p:cNvSpPr>
          <p:nvPr>
            <p:ph type="title"/>
          </p:nvPr>
        </p:nvSpPr>
        <p:spPr bwMode="auto">
          <a:xfrm>
            <a:off x="684213" y="376238"/>
            <a:ext cx="5257800" cy="368300"/>
          </a:xfrm>
          <a:prstGeom prst="rect">
            <a:avLst/>
          </a:prstGeom>
          <a:noFill/>
          <a:ln w="12700">
            <a:noFill/>
            <a:miter lim="800000"/>
          </a:ln>
          <a:effectLst/>
        </p:spPr>
        <p:txBody>
          <a:bodyPr vert="horz" wrap="square" lIns="63500" tIns="25400" rIns="63500" bIns="25400" numCol="1" anchor="t" anchorCtr="0" compatLnSpc="1">
            <a:spAutoFit/>
          </a:bodyPr>
          <a:lstStyle/>
          <a:p>
            <a:pPr lvl="0"/>
            <a:r>
              <a:rPr lang="zh-CN" altLang="en-US" smtClean="0"/>
              <a:t>标题</a:t>
            </a:r>
            <a:endParaRPr lang="zh-CN" altLang="en-US" smtClean="0"/>
          </a:p>
        </p:txBody>
      </p:sp>
      <p:sp>
        <p:nvSpPr>
          <p:cNvPr id="1037" name="Line 13"/>
          <p:cNvSpPr>
            <a:spLocks noChangeShapeType="1"/>
          </p:cNvSpPr>
          <p:nvPr userDrawn="1"/>
        </p:nvSpPr>
        <p:spPr bwMode="auto">
          <a:xfrm flipV="1">
            <a:off x="611188" y="808038"/>
            <a:ext cx="8064500" cy="0"/>
          </a:xfrm>
          <a:prstGeom prst="line">
            <a:avLst/>
          </a:prstGeom>
          <a:noFill/>
          <a:ln w="38100">
            <a:solidFill>
              <a:schemeClr val="bg2"/>
            </a:solidFill>
            <a:round/>
          </a:ln>
          <a:effectLst/>
        </p:spPr>
        <p:txBody>
          <a:bodyPr anchor="ctr">
            <a:spAutoFit/>
          </a:bodyPr>
          <a:lstStyle/>
          <a:p>
            <a:endParaRPr lang="zh-CN" altLang="en-US"/>
          </a:p>
        </p:txBody>
      </p:sp>
      <p:sp>
        <p:nvSpPr>
          <p:cNvPr id="1038" name="Rectangle 14"/>
          <p:cNvSpPr>
            <a:spLocks noGrp="1" noChangeArrowheads="1"/>
          </p:cNvSpPr>
          <p:nvPr>
            <p:ph type="body" idx="1"/>
          </p:nvPr>
        </p:nvSpPr>
        <p:spPr bwMode="auto">
          <a:xfrm>
            <a:off x="685800" y="1125538"/>
            <a:ext cx="7848600" cy="2178050"/>
          </a:xfrm>
          <a:prstGeom prst="rect">
            <a:avLst/>
          </a:prstGeom>
          <a:noFill/>
          <a:ln w="12700">
            <a:noFill/>
            <a:miter lim="800000"/>
          </a:ln>
          <a:effectLst/>
        </p:spPr>
        <p:txBody>
          <a:bodyPr vert="horz" wrap="square" lIns="63500" tIns="25400" rIns="63500" bIns="25400" numCol="1" anchor="t" anchorCtr="0" compatLnSpc="1">
            <a:spAutoFit/>
          </a:bodyPr>
          <a:lstStyle/>
          <a:p>
            <a:pPr lvl="0"/>
            <a:r>
              <a:rPr lang="en-US" altLang="zh-CN" smtClean="0"/>
              <a:t>This is our 1st Level Bullet</a:t>
            </a:r>
            <a:endParaRPr lang="en-US" altLang="zh-CN" smtClean="0"/>
          </a:p>
          <a:p>
            <a:pPr lvl="1"/>
            <a:r>
              <a:rPr lang="en-US" altLang="zh-CN" smtClean="0"/>
              <a:t>This is our 2nd level bullet</a:t>
            </a:r>
            <a:endParaRPr lang="en-US" altLang="zh-CN" smtClean="0"/>
          </a:p>
          <a:p>
            <a:pPr lvl="2"/>
            <a:r>
              <a:rPr lang="en-US" altLang="zh-CN" smtClean="0"/>
              <a:t>This is our 3rd level bullet</a:t>
            </a:r>
            <a:endParaRPr lang="en-US" altLang="zh-CN" smtClean="0"/>
          </a:p>
          <a:p>
            <a:pPr lvl="0"/>
            <a:r>
              <a:rPr lang="en-US" altLang="zh-CN" smtClean="0"/>
              <a:t>This is our next 1st Level Bullet</a:t>
            </a:r>
            <a:endParaRPr lang="en-US" altLang="zh-CN" smtClean="0"/>
          </a:p>
          <a:p>
            <a:pPr lvl="1"/>
            <a:r>
              <a:rPr lang="en-US" altLang="zh-CN" smtClean="0"/>
              <a:t>This is our 2nd level bullet</a:t>
            </a:r>
            <a:endParaRPr lang="en-US" altLang="zh-CN" smtClean="0"/>
          </a:p>
          <a:p>
            <a:pPr lvl="2"/>
            <a:r>
              <a:rPr lang="en-US" altLang="zh-CN" smtClean="0"/>
              <a:t>This is our 3rd level bullet</a:t>
            </a:r>
            <a:endParaRPr lang="en-US" altLang="zh-CN" smtClean="0"/>
          </a:p>
        </p:txBody>
      </p:sp>
      <p:sp>
        <p:nvSpPr>
          <p:cNvPr id="1039" name="Rectangle 15"/>
          <p:cNvSpPr>
            <a:spLocks noChangeArrowheads="1"/>
          </p:cNvSpPr>
          <p:nvPr userDrawn="1"/>
        </p:nvSpPr>
        <p:spPr bwMode="auto">
          <a:xfrm>
            <a:off x="4763" y="6742113"/>
            <a:ext cx="8599487" cy="71437"/>
          </a:xfrm>
          <a:prstGeom prst="rect">
            <a:avLst/>
          </a:prstGeom>
          <a:solidFill>
            <a:srgbClr val="E88000"/>
          </a:solidFill>
          <a:ln w="9525">
            <a:noFill/>
            <a:miter lim="800000"/>
          </a:ln>
          <a:effectLst/>
        </p:spPr>
        <p:txBody>
          <a:bodyPr wrap="none" anchor="ctr"/>
          <a:lstStyle/>
          <a:p>
            <a:endParaRPr lang="zh-CN" altLang="en-US"/>
          </a:p>
        </p:txBody>
      </p:sp>
      <p:sp>
        <p:nvSpPr>
          <p:cNvPr id="1040" name="Rectangle 16"/>
          <p:cNvSpPr>
            <a:spLocks noChangeArrowheads="1"/>
          </p:cNvSpPr>
          <p:nvPr userDrawn="1"/>
        </p:nvSpPr>
        <p:spPr bwMode="auto">
          <a:xfrm>
            <a:off x="11113" y="6811963"/>
            <a:ext cx="9140825" cy="73025"/>
          </a:xfrm>
          <a:prstGeom prst="rect">
            <a:avLst/>
          </a:prstGeom>
          <a:solidFill>
            <a:srgbClr val="C95616"/>
          </a:solidFill>
          <a:ln w="9525">
            <a:noFill/>
            <a:miter lim="800000"/>
          </a:ln>
          <a:effectLst/>
        </p:spPr>
        <p:txBody>
          <a:bodyPr wrap="none" anchor="ctr"/>
          <a:lstStyle/>
          <a:p>
            <a:endParaRPr lang="zh-CN" altLang="en-US"/>
          </a:p>
        </p:txBody>
      </p:sp>
      <p:sp>
        <p:nvSpPr>
          <p:cNvPr id="1041" name="Rectangle 17"/>
          <p:cNvSpPr>
            <a:spLocks noChangeArrowheads="1"/>
          </p:cNvSpPr>
          <p:nvPr userDrawn="1"/>
        </p:nvSpPr>
        <p:spPr bwMode="auto">
          <a:xfrm>
            <a:off x="1588" y="6577013"/>
            <a:ext cx="8597900" cy="165100"/>
          </a:xfrm>
          <a:prstGeom prst="rect">
            <a:avLst/>
          </a:prstGeom>
          <a:solidFill>
            <a:srgbClr val="FCC24F"/>
          </a:solidFill>
          <a:ln w="9525">
            <a:noFill/>
            <a:miter lim="800000"/>
          </a:ln>
          <a:effectLst/>
        </p:spPr>
        <p:txBody>
          <a:bodyPr wrap="none" anchor="ctr"/>
          <a:lstStyle/>
          <a:p>
            <a:endParaRPr lang="zh-CN" altLang="en-US"/>
          </a:p>
        </p:txBody>
      </p:sp>
      <p:sp>
        <p:nvSpPr>
          <p:cNvPr id="1042" name="Text Box 18"/>
          <p:cNvSpPr txBox="1">
            <a:spLocks noChangeArrowheads="1"/>
          </p:cNvSpPr>
          <p:nvPr userDrawn="1"/>
        </p:nvSpPr>
        <p:spPr bwMode="auto">
          <a:xfrm>
            <a:off x="8532813" y="6524625"/>
            <a:ext cx="576262" cy="304800"/>
          </a:xfrm>
          <a:prstGeom prst="rect">
            <a:avLst/>
          </a:prstGeom>
          <a:noFill/>
          <a:ln w="9525">
            <a:noFill/>
            <a:miter lim="800000"/>
          </a:ln>
          <a:effectLst/>
        </p:spPr>
        <p:txBody>
          <a:bodyPr>
            <a:spAutoFit/>
          </a:bodyPr>
          <a:lstStyle/>
          <a:p>
            <a:pPr>
              <a:spcBef>
                <a:spcPct val="50000"/>
              </a:spcBef>
            </a:pPr>
            <a:fld id="{024CBFD5-9974-45DE-8EF4-0B055329CF73}" type="slidenum">
              <a:rPr lang="zh-CN" altLang="en-US" sz="1400">
                <a:solidFill>
                  <a:srgbClr val="000099"/>
                </a:solidFill>
                <a:ea typeface="宋体" panose="02010600030101010101" pitchFamily="2" charset="-122"/>
              </a:rPr>
            </a:fld>
            <a:endParaRPr lang="en-US" altLang="zh-CN" sz="1400">
              <a:solidFill>
                <a:srgbClr val="000099"/>
              </a:solidFill>
              <a:ea typeface="宋体" panose="02010600030101010101" pitchFamily="2" charset="-122"/>
            </a:endParaRPr>
          </a:p>
        </p:txBody>
      </p:sp>
      <p:pic>
        <p:nvPicPr>
          <p:cNvPr id="1043" name="Picture 19" descr="buaa_1"/>
          <p:cNvPicPr>
            <a:picLocks noChangeAspect="1" noChangeArrowheads="1"/>
          </p:cNvPicPr>
          <p:nvPr userDrawn="1"/>
        </p:nvPicPr>
        <p:blipFill>
          <a:blip r:embed="rId13" cstate="print"/>
          <a:srcRect/>
          <a:stretch>
            <a:fillRect/>
          </a:stretch>
        </p:blipFill>
        <p:spPr bwMode="auto">
          <a:xfrm>
            <a:off x="0" y="6597650"/>
            <a:ext cx="1331913" cy="28733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0" fontAlgn="base" hangingPunct="0">
        <a:lnSpc>
          <a:spcPct val="87000"/>
        </a:lnSpc>
        <a:spcBef>
          <a:spcPct val="0"/>
        </a:spcBef>
        <a:spcAft>
          <a:spcPct val="0"/>
        </a:spcAft>
        <a:defRPr sz="2400" b="1" i="1">
          <a:solidFill>
            <a:srgbClr val="FF0000"/>
          </a:solidFill>
          <a:latin typeface="+mj-lt"/>
          <a:ea typeface="+mj-ea"/>
          <a:cs typeface="+mj-cs"/>
        </a:defRPr>
      </a:lvl1pPr>
      <a:lvl2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2pPr>
      <a:lvl3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3pPr>
      <a:lvl4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4pPr>
      <a:lvl5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5pPr>
      <a:lvl6pPr marL="4572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6pPr>
      <a:lvl7pPr marL="9144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7pPr>
      <a:lvl8pPr marL="13716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8pPr>
      <a:lvl9pPr marL="18288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9pPr>
    </p:titleStyle>
    <p:bodyStyle>
      <a:lvl1pPr marL="284480" indent="-284480" algn="l" rtl="0" eaLnBrk="0" fontAlgn="base" hangingPunct="0">
        <a:lnSpc>
          <a:spcPct val="75000"/>
        </a:lnSpc>
        <a:spcBef>
          <a:spcPct val="65000"/>
        </a:spcBef>
        <a:spcAft>
          <a:spcPct val="0"/>
        </a:spcAft>
        <a:buClr>
          <a:srgbClr val="FF0000"/>
        </a:buClr>
        <a:buSzPct val="100000"/>
        <a:buFont typeface="Wingdings" panose="05000000000000000000" pitchFamily="2" charset="2"/>
        <a:buChar char="v"/>
        <a:defRPr sz="2400" b="1">
          <a:solidFill>
            <a:schemeClr val="tx1"/>
          </a:solidFill>
          <a:latin typeface="+mn-lt"/>
          <a:ea typeface="+mn-ea"/>
          <a:cs typeface="+mn-cs"/>
        </a:defRPr>
      </a:lvl1pPr>
      <a:lvl2pPr marL="668655" indent="-193675" algn="l" rtl="0" eaLnBrk="0" fontAlgn="base" hangingPunct="0">
        <a:lnSpc>
          <a:spcPct val="85000"/>
        </a:lnSpc>
        <a:spcBef>
          <a:spcPct val="40000"/>
        </a:spcBef>
        <a:spcAft>
          <a:spcPct val="0"/>
        </a:spcAft>
        <a:buClr>
          <a:srgbClr val="001ADC"/>
        </a:buClr>
        <a:buSzPct val="100000"/>
        <a:buFont typeface="Wingdings" panose="05000000000000000000" pitchFamily="2" charset="2"/>
        <a:buChar char="Ø"/>
        <a:defRPr b="1">
          <a:solidFill>
            <a:schemeClr val="tx1"/>
          </a:solidFill>
          <a:latin typeface="+mn-lt"/>
        </a:defRPr>
      </a:lvl2pPr>
      <a:lvl3pPr marL="1050925" indent="-192405" algn="l" rtl="0" eaLnBrk="0" fontAlgn="base" hangingPunct="0">
        <a:lnSpc>
          <a:spcPct val="85000"/>
        </a:lnSpc>
        <a:spcBef>
          <a:spcPct val="40000"/>
        </a:spcBef>
        <a:spcAft>
          <a:spcPct val="0"/>
        </a:spcAft>
        <a:buClr>
          <a:srgbClr val="05AD01"/>
        </a:buClr>
        <a:buSzPct val="100000"/>
        <a:buFont typeface="Wingdings" panose="05000000000000000000" pitchFamily="2" charset="2"/>
        <a:buChar char="§"/>
        <a:defRPr b="1">
          <a:solidFill>
            <a:schemeClr val="tx1"/>
          </a:solidFill>
          <a:latin typeface="+mn-lt"/>
        </a:defRPr>
      </a:lvl3pPr>
      <a:lvl4pPr marL="1968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4pPr>
      <a:lvl5pPr marL="2501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5pPr>
      <a:lvl6pPr marL="2959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416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873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3307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3570" name="Rectangle 2"/>
          <p:cNvSpPr>
            <a:spLocks noGrp="1" noChangeArrowheads="1"/>
          </p:cNvSpPr>
          <p:nvPr>
            <p:ph type="title"/>
          </p:nvPr>
        </p:nvSpPr>
        <p:spPr bwMode="auto">
          <a:xfrm>
            <a:off x="762000" y="304800"/>
            <a:ext cx="5257800" cy="368300"/>
          </a:xfrm>
          <a:prstGeom prst="rect">
            <a:avLst/>
          </a:prstGeom>
          <a:noFill/>
          <a:ln w="12700">
            <a:noFill/>
            <a:miter lim="800000"/>
          </a:ln>
          <a:effectLst/>
        </p:spPr>
        <p:txBody>
          <a:bodyPr vert="horz" wrap="square" lIns="63500" tIns="25400" rIns="63500" bIns="25400" numCol="1" anchor="t" anchorCtr="0" compatLnSpc="1">
            <a:spAutoFit/>
          </a:bodyPr>
          <a:lstStyle/>
          <a:p>
            <a:pPr lvl="0"/>
            <a:r>
              <a:rPr lang="zh-CN" altLang="en-US" smtClean="0"/>
              <a:t>标题</a:t>
            </a:r>
            <a:endParaRPr lang="zh-CN" altLang="en-US" smtClean="0"/>
          </a:p>
        </p:txBody>
      </p:sp>
      <p:sp>
        <p:nvSpPr>
          <p:cNvPr id="493571" name="Rectangle 3"/>
          <p:cNvSpPr>
            <a:spLocks noGrp="1" noChangeArrowheads="1"/>
          </p:cNvSpPr>
          <p:nvPr>
            <p:ph type="body" idx="1"/>
          </p:nvPr>
        </p:nvSpPr>
        <p:spPr bwMode="auto">
          <a:xfrm>
            <a:off x="685800" y="1143000"/>
            <a:ext cx="7848600" cy="2282825"/>
          </a:xfrm>
          <a:prstGeom prst="rect">
            <a:avLst/>
          </a:prstGeom>
          <a:noFill/>
          <a:ln w="12700">
            <a:noFill/>
            <a:miter lim="800000"/>
          </a:ln>
          <a:effectLst/>
        </p:spPr>
        <p:txBody>
          <a:bodyPr vert="horz" wrap="square" lIns="63500" tIns="61200" rIns="63500" bIns="61200" numCol="1" anchor="t" anchorCtr="0" compatLnSpc="1">
            <a:spAutoFit/>
          </a:bodyPr>
          <a:lstStyle/>
          <a:p>
            <a:pPr lvl="0"/>
            <a:r>
              <a:rPr lang="en-US" altLang="zh-CN" smtClean="0"/>
              <a:t>This is our 1st Level Bullet</a:t>
            </a:r>
            <a:endParaRPr lang="en-US" altLang="zh-CN" smtClean="0"/>
          </a:p>
          <a:p>
            <a:pPr lvl="1"/>
            <a:r>
              <a:rPr lang="en-US" altLang="zh-CN" smtClean="0"/>
              <a:t>This is our 2nd level bullet</a:t>
            </a:r>
            <a:endParaRPr lang="en-US" altLang="zh-CN" smtClean="0"/>
          </a:p>
          <a:p>
            <a:pPr lvl="2"/>
            <a:r>
              <a:rPr lang="en-US" altLang="zh-CN" smtClean="0"/>
              <a:t>This is our 3rd level bullet</a:t>
            </a:r>
            <a:endParaRPr lang="en-US" altLang="zh-CN" smtClean="0"/>
          </a:p>
          <a:p>
            <a:pPr lvl="0"/>
            <a:r>
              <a:rPr lang="en-US" altLang="zh-CN" smtClean="0"/>
              <a:t>This is our next 1st Level Bullet</a:t>
            </a:r>
            <a:endParaRPr lang="en-US" altLang="zh-CN" smtClean="0"/>
          </a:p>
          <a:p>
            <a:pPr lvl="1"/>
            <a:r>
              <a:rPr lang="en-US" altLang="zh-CN" smtClean="0"/>
              <a:t>This is our 2nd level bullet</a:t>
            </a:r>
            <a:endParaRPr lang="en-US" altLang="zh-CN" smtClean="0"/>
          </a:p>
          <a:p>
            <a:pPr lvl="2"/>
            <a:r>
              <a:rPr lang="en-US" altLang="zh-CN" smtClean="0"/>
              <a:t>This is our 3rd level bullet</a:t>
            </a:r>
            <a:endParaRPr lang="en-US" altLang="zh-CN" smtClean="0"/>
          </a:p>
        </p:txBody>
      </p:sp>
      <p:sp>
        <p:nvSpPr>
          <p:cNvPr id="493572" name="Line 4"/>
          <p:cNvSpPr>
            <a:spLocks noChangeShapeType="1"/>
          </p:cNvSpPr>
          <p:nvPr/>
        </p:nvSpPr>
        <p:spPr bwMode="auto">
          <a:xfrm>
            <a:off x="609600" y="635000"/>
            <a:ext cx="8059738" cy="0"/>
          </a:xfrm>
          <a:prstGeom prst="line">
            <a:avLst/>
          </a:prstGeom>
          <a:noFill/>
          <a:ln w="47625" cmpd="thickThin">
            <a:solidFill>
              <a:schemeClr val="accent2"/>
            </a:solidFill>
            <a:round/>
            <a:headEnd type="none" w="sm" len="sm"/>
            <a:tailEnd type="none" w="sm" len="sm"/>
          </a:ln>
          <a:effec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rtl="0" fontAlgn="base">
        <a:lnSpc>
          <a:spcPct val="87000"/>
        </a:lnSpc>
        <a:spcBef>
          <a:spcPct val="0"/>
        </a:spcBef>
        <a:spcAft>
          <a:spcPct val="0"/>
        </a:spcAft>
        <a:defRPr sz="2400" b="1" i="1">
          <a:solidFill>
            <a:srgbClr val="FF0000"/>
          </a:solidFill>
          <a:latin typeface="+mj-lt"/>
          <a:ea typeface="+mj-ea"/>
          <a:cs typeface="+mj-cs"/>
        </a:defRPr>
      </a:lvl1pPr>
      <a:lvl2pPr algn="l" rtl="0" fontAlgn="base">
        <a:lnSpc>
          <a:spcPct val="87000"/>
        </a:lnSpc>
        <a:spcBef>
          <a:spcPct val="0"/>
        </a:spcBef>
        <a:spcAft>
          <a:spcPct val="0"/>
        </a:spcAft>
        <a:defRPr sz="2400" b="1" i="1">
          <a:solidFill>
            <a:srgbClr val="FF0000"/>
          </a:solidFill>
          <a:latin typeface="楷体_GB2312" pitchFamily="49" charset="-122"/>
          <a:ea typeface="宋体" panose="02010600030101010101" pitchFamily="2" charset="-122"/>
        </a:defRPr>
      </a:lvl2pPr>
      <a:lvl3pPr algn="l" rtl="0" fontAlgn="base">
        <a:lnSpc>
          <a:spcPct val="87000"/>
        </a:lnSpc>
        <a:spcBef>
          <a:spcPct val="0"/>
        </a:spcBef>
        <a:spcAft>
          <a:spcPct val="0"/>
        </a:spcAft>
        <a:defRPr sz="2400" b="1" i="1">
          <a:solidFill>
            <a:srgbClr val="FF0000"/>
          </a:solidFill>
          <a:latin typeface="楷体_GB2312" pitchFamily="49" charset="-122"/>
          <a:ea typeface="宋体" panose="02010600030101010101" pitchFamily="2" charset="-122"/>
        </a:defRPr>
      </a:lvl3pPr>
      <a:lvl4pPr algn="l" rtl="0" fontAlgn="base">
        <a:lnSpc>
          <a:spcPct val="87000"/>
        </a:lnSpc>
        <a:spcBef>
          <a:spcPct val="0"/>
        </a:spcBef>
        <a:spcAft>
          <a:spcPct val="0"/>
        </a:spcAft>
        <a:defRPr sz="2400" b="1" i="1">
          <a:solidFill>
            <a:srgbClr val="FF0000"/>
          </a:solidFill>
          <a:latin typeface="楷体_GB2312" pitchFamily="49" charset="-122"/>
          <a:ea typeface="宋体" panose="02010600030101010101" pitchFamily="2" charset="-122"/>
        </a:defRPr>
      </a:lvl4pPr>
      <a:lvl5pPr algn="l" rtl="0" fontAlgn="base">
        <a:lnSpc>
          <a:spcPct val="87000"/>
        </a:lnSpc>
        <a:spcBef>
          <a:spcPct val="0"/>
        </a:spcBef>
        <a:spcAft>
          <a:spcPct val="0"/>
        </a:spcAft>
        <a:defRPr sz="2400" b="1" i="1">
          <a:solidFill>
            <a:srgbClr val="FF0000"/>
          </a:solidFill>
          <a:latin typeface="楷体_GB2312" pitchFamily="49" charset="-122"/>
          <a:ea typeface="宋体" panose="02010600030101010101" pitchFamily="2" charset="-122"/>
        </a:defRPr>
      </a:lvl5pPr>
      <a:lvl6pPr marL="457200" algn="l" rtl="0" fontAlgn="base">
        <a:lnSpc>
          <a:spcPct val="87000"/>
        </a:lnSpc>
        <a:spcBef>
          <a:spcPct val="0"/>
        </a:spcBef>
        <a:spcAft>
          <a:spcPct val="0"/>
        </a:spcAft>
        <a:defRPr sz="2400" b="1" i="1">
          <a:solidFill>
            <a:srgbClr val="FF0000"/>
          </a:solidFill>
          <a:latin typeface="楷体_GB2312" pitchFamily="49" charset="-122"/>
          <a:ea typeface="宋体" panose="02010600030101010101" pitchFamily="2" charset="-122"/>
        </a:defRPr>
      </a:lvl6pPr>
      <a:lvl7pPr marL="914400" algn="l" rtl="0" fontAlgn="base">
        <a:lnSpc>
          <a:spcPct val="87000"/>
        </a:lnSpc>
        <a:spcBef>
          <a:spcPct val="0"/>
        </a:spcBef>
        <a:spcAft>
          <a:spcPct val="0"/>
        </a:spcAft>
        <a:defRPr sz="2400" b="1" i="1">
          <a:solidFill>
            <a:srgbClr val="FF0000"/>
          </a:solidFill>
          <a:latin typeface="楷体_GB2312" pitchFamily="49" charset="-122"/>
          <a:ea typeface="宋体" panose="02010600030101010101" pitchFamily="2" charset="-122"/>
        </a:defRPr>
      </a:lvl7pPr>
      <a:lvl8pPr marL="1371600" algn="l" rtl="0" fontAlgn="base">
        <a:lnSpc>
          <a:spcPct val="87000"/>
        </a:lnSpc>
        <a:spcBef>
          <a:spcPct val="0"/>
        </a:spcBef>
        <a:spcAft>
          <a:spcPct val="0"/>
        </a:spcAft>
        <a:defRPr sz="2400" b="1" i="1">
          <a:solidFill>
            <a:srgbClr val="FF0000"/>
          </a:solidFill>
          <a:latin typeface="楷体_GB2312" pitchFamily="49" charset="-122"/>
          <a:ea typeface="宋体" panose="02010600030101010101" pitchFamily="2" charset="-122"/>
        </a:defRPr>
      </a:lvl8pPr>
      <a:lvl9pPr marL="1828800" algn="l" rtl="0" fontAlgn="base">
        <a:lnSpc>
          <a:spcPct val="87000"/>
        </a:lnSpc>
        <a:spcBef>
          <a:spcPct val="0"/>
        </a:spcBef>
        <a:spcAft>
          <a:spcPct val="0"/>
        </a:spcAft>
        <a:defRPr sz="2400" b="1" i="1">
          <a:solidFill>
            <a:srgbClr val="FF0000"/>
          </a:solidFill>
          <a:latin typeface="楷体_GB2312" pitchFamily="49" charset="-122"/>
          <a:ea typeface="宋体" panose="02010600030101010101" pitchFamily="2" charset="-122"/>
        </a:defRPr>
      </a:lvl9pPr>
    </p:titleStyle>
    <p:bodyStyle>
      <a:lvl1pPr marL="284480" indent="-284480" algn="l" rtl="0" fontAlgn="base">
        <a:lnSpc>
          <a:spcPct val="75000"/>
        </a:lnSpc>
        <a:spcBef>
          <a:spcPct val="65000"/>
        </a:spcBef>
        <a:spcAft>
          <a:spcPct val="0"/>
        </a:spcAft>
        <a:buClr>
          <a:srgbClr val="FF0000"/>
        </a:buClr>
        <a:buSzPct val="100000"/>
        <a:buFont typeface="Wingdings" panose="05000000000000000000" pitchFamily="2" charset="2"/>
        <a:buChar char="v"/>
        <a:defRPr sz="2400" b="1">
          <a:solidFill>
            <a:schemeClr val="tx1"/>
          </a:solidFill>
          <a:latin typeface="+mn-lt"/>
          <a:ea typeface="+mn-ea"/>
          <a:cs typeface="+mn-cs"/>
        </a:defRPr>
      </a:lvl1pPr>
      <a:lvl2pPr marL="668655" indent="-193675" algn="l" rtl="0" fontAlgn="base">
        <a:lnSpc>
          <a:spcPct val="85000"/>
        </a:lnSpc>
        <a:spcBef>
          <a:spcPct val="40000"/>
        </a:spcBef>
        <a:spcAft>
          <a:spcPct val="0"/>
        </a:spcAft>
        <a:buClr>
          <a:srgbClr val="001ADC"/>
        </a:buClr>
        <a:buSzPct val="100000"/>
        <a:buFont typeface="Wingdings" panose="05000000000000000000" pitchFamily="2" charset="2"/>
        <a:buChar char="Ø"/>
        <a:defRPr b="1">
          <a:solidFill>
            <a:schemeClr val="tx1"/>
          </a:solidFill>
          <a:latin typeface="+mn-lt"/>
          <a:ea typeface="+mn-ea"/>
        </a:defRPr>
      </a:lvl2pPr>
      <a:lvl3pPr marL="1050925" indent="-192405" algn="l" rtl="0" fontAlgn="base">
        <a:lnSpc>
          <a:spcPct val="85000"/>
        </a:lnSpc>
        <a:spcBef>
          <a:spcPct val="40000"/>
        </a:spcBef>
        <a:spcAft>
          <a:spcPct val="0"/>
        </a:spcAft>
        <a:buClr>
          <a:srgbClr val="05AD01"/>
        </a:buClr>
        <a:buSzPct val="100000"/>
        <a:buFont typeface="Wingdings" panose="05000000000000000000" pitchFamily="2" charset="2"/>
        <a:buChar char="§"/>
        <a:defRPr b="1">
          <a:solidFill>
            <a:schemeClr val="tx1"/>
          </a:solidFill>
          <a:latin typeface="+mn-lt"/>
          <a:ea typeface="+mn-ea"/>
        </a:defRPr>
      </a:lvl3pPr>
      <a:lvl4pPr marL="1968500" indent="-342900" algn="l" rtl="0" fontAlgn="base">
        <a:spcBef>
          <a:spcPct val="20000"/>
        </a:spcBef>
        <a:spcAft>
          <a:spcPct val="0"/>
        </a:spcAft>
        <a:buChar char="–"/>
        <a:defRPr sz="2000">
          <a:solidFill>
            <a:schemeClr val="tx1"/>
          </a:solidFill>
          <a:latin typeface="Times New Roman" panose="02020603050405020304" pitchFamily="18" charset="0"/>
          <a:ea typeface="+mn-ea"/>
        </a:defRPr>
      </a:lvl4pPr>
      <a:lvl5pPr marL="2501900" indent="-342900" algn="l" rtl="0" fontAlgn="base">
        <a:spcBef>
          <a:spcPct val="20000"/>
        </a:spcBef>
        <a:spcAft>
          <a:spcPct val="0"/>
        </a:spcAft>
        <a:buChar char="»"/>
        <a:defRPr sz="2000">
          <a:solidFill>
            <a:schemeClr val="tx1"/>
          </a:solidFill>
          <a:latin typeface="Times New Roman" panose="02020603050405020304" pitchFamily="18" charset="0"/>
          <a:ea typeface="+mn-ea"/>
        </a:defRPr>
      </a:lvl5pPr>
      <a:lvl6pPr marL="2959100" indent="-342900" algn="l" rtl="0" fontAlgn="base">
        <a:spcBef>
          <a:spcPct val="20000"/>
        </a:spcBef>
        <a:spcAft>
          <a:spcPct val="0"/>
        </a:spcAft>
        <a:buChar char="»"/>
        <a:defRPr sz="2000">
          <a:solidFill>
            <a:schemeClr val="tx1"/>
          </a:solidFill>
          <a:latin typeface="Times New Roman" panose="02020603050405020304" pitchFamily="18" charset="0"/>
          <a:ea typeface="+mn-ea"/>
        </a:defRPr>
      </a:lvl6pPr>
      <a:lvl7pPr marL="3416300" indent="-342900" algn="l" rtl="0" fontAlgn="base">
        <a:spcBef>
          <a:spcPct val="20000"/>
        </a:spcBef>
        <a:spcAft>
          <a:spcPct val="0"/>
        </a:spcAft>
        <a:buChar char="»"/>
        <a:defRPr sz="2000">
          <a:solidFill>
            <a:schemeClr val="tx1"/>
          </a:solidFill>
          <a:latin typeface="Times New Roman" panose="02020603050405020304" pitchFamily="18" charset="0"/>
          <a:ea typeface="+mn-ea"/>
        </a:defRPr>
      </a:lvl7pPr>
      <a:lvl8pPr marL="3873500" indent="-342900" algn="l" rtl="0" fontAlgn="base">
        <a:spcBef>
          <a:spcPct val="20000"/>
        </a:spcBef>
        <a:spcAft>
          <a:spcPct val="0"/>
        </a:spcAft>
        <a:buChar char="»"/>
        <a:defRPr sz="2000">
          <a:solidFill>
            <a:schemeClr val="tx1"/>
          </a:solidFill>
          <a:latin typeface="Times New Roman" panose="02020603050405020304" pitchFamily="18" charset="0"/>
          <a:ea typeface="+mn-ea"/>
        </a:defRPr>
      </a:lvl8pPr>
      <a:lvl9pPr marL="4330700" indent="-342900" algn="l" rtl="0" fontAlgn="base">
        <a:spcBef>
          <a:spcPct val="20000"/>
        </a:spcBef>
        <a:spcAft>
          <a:spcPct val="0"/>
        </a:spcAft>
        <a:buChar char="»"/>
        <a:defRPr sz="2000">
          <a:solidFill>
            <a:schemeClr val="tx1"/>
          </a:solidFill>
          <a:latin typeface="Times New Roman" panose="02020603050405020304" pitchFamily="18"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8.wmf"/><Relationship Id="rId1" Type="http://schemas.openxmlformats.org/officeDocument/2006/relationships/oleObject" Target="../embeddings/oleObject3.bin"/></Relationships>
</file>

<file path=ppt/slides/_rels/slide29.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9.wmf"/><Relationship Id="rId1" Type="http://schemas.openxmlformats.org/officeDocument/2006/relationships/oleObject" Target="../embeddings/oleObject4.bin"/></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12.emf"/><Relationship Id="rId1" Type="http://schemas.openxmlformats.org/officeDocument/2006/relationships/oleObject" Target="../embeddings/oleObject5.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43.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14.wmf"/><Relationship Id="rId1" Type="http://schemas.openxmlformats.org/officeDocument/2006/relationships/oleObject" Target="../embeddings/oleObject6.bin"/></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2.jpe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4.emf"/><Relationship Id="rId1"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8" name="Rectangle 4"/>
          <p:cNvSpPr>
            <a:spLocks noGrp="1" noChangeArrowheads="1"/>
          </p:cNvSpPr>
          <p:nvPr>
            <p:ph type="ctrTitle" idx="4294967295"/>
          </p:nvPr>
        </p:nvSpPr>
        <p:spPr bwMode="auto">
          <a:xfrm>
            <a:off x="395536" y="1196752"/>
            <a:ext cx="6912768" cy="1355279"/>
          </a:xfrm>
          <a:prstGeom prst="rect">
            <a:avLst/>
          </a:prstGeom>
          <a:solidFill>
            <a:srgbClr val="FFFFFF"/>
          </a:solidFill>
          <a:ln>
            <a:miter lim="800000"/>
          </a:ln>
        </p:spPr>
        <p:txBody>
          <a:bodyPr tIns="61200" bIns="61200"/>
          <a:lstStyle/>
          <a:p>
            <a:pPr algn="ctr"/>
            <a:r>
              <a:rPr lang="zh-CN" altLang="en-US" sz="4400" i="0" dirty="0" smtClean="0">
                <a:solidFill>
                  <a:srgbClr val="000066"/>
                </a:solidFill>
                <a:latin typeface="黑体" panose="02010609060101010101" pitchFamily="49" charset="-122"/>
                <a:ea typeface="黑体" panose="02010609060101010101" pitchFamily="49" charset="-122"/>
              </a:rPr>
              <a:t>计算</a:t>
            </a:r>
            <a:r>
              <a:rPr lang="zh-CN" altLang="en-US" sz="4400" i="0" dirty="0">
                <a:solidFill>
                  <a:srgbClr val="000066"/>
                </a:solidFill>
                <a:latin typeface="黑体" panose="02010609060101010101" pitchFamily="49" charset="-122"/>
                <a:ea typeface="黑体" panose="02010609060101010101" pitchFamily="49" charset="-122"/>
              </a:rPr>
              <a:t>机</a:t>
            </a:r>
            <a:r>
              <a:rPr lang="zh-CN" altLang="en-US" sz="4400" i="0" dirty="0" smtClean="0">
                <a:solidFill>
                  <a:srgbClr val="000066"/>
                </a:solidFill>
                <a:latin typeface="黑体" panose="02010609060101010101" pitchFamily="49" charset="-122"/>
                <a:ea typeface="黑体" panose="02010609060101010101" pitchFamily="49" charset="-122"/>
              </a:rPr>
              <a:t>组成原理</a:t>
            </a:r>
            <a:br>
              <a:rPr lang="zh-CN" altLang="en-US" sz="4800" i="0" dirty="0">
                <a:solidFill>
                  <a:srgbClr val="000066"/>
                </a:solidFill>
              </a:rPr>
            </a:br>
            <a:r>
              <a:rPr lang="en-US" altLang="zh-CN" sz="4800" i="0" dirty="0">
                <a:solidFill>
                  <a:srgbClr val="000066"/>
                </a:solidFill>
                <a:latin typeface="Times New Roman" panose="02020603050405020304" pitchFamily="18" charset="0"/>
                <a:cs typeface="Times New Roman" panose="02020603050405020304" pitchFamily="18" charset="0"/>
              </a:rPr>
              <a:t>(</a:t>
            </a:r>
            <a:r>
              <a:rPr lang="en-US" altLang="zh-CN" sz="4000" i="0" dirty="0" smtClean="0">
                <a:solidFill>
                  <a:srgbClr val="000066"/>
                </a:solidFill>
                <a:latin typeface="Times New Roman" panose="02020603050405020304" pitchFamily="18" charset="0"/>
              </a:rPr>
              <a:t>2019</a:t>
            </a:r>
            <a:r>
              <a:rPr lang="zh-CN" altLang="en-US" sz="4000" i="0" dirty="0" smtClean="0">
                <a:solidFill>
                  <a:srgbClr val="000066"/>
                </a:solidFill>
                <a:latin typeface="Times New Roman" panose="02020603050405020304" pitchFamily="18" charset="0"/>
              </a:rPr>
              <a:t>级</a:t>
            </a:r>
            <a:r>
              <a:rPr lang="en-US" altLang="zh-CN" sz="4800" i="0" dirty="0" smtClean="0">
                <a:solidFill>
                  <a:srgbClr val="000066"/>
                </a:solidFill>
                <a:latin typeface="Times New Roman" panose="02020603050405020304" pitchFamily="18" charset="0"/>
              </a:rPr>
              <a:t>)</a:t>
            </a:r>
            <a:endParaRPr lang="en-US" altLang="zh-CN" sz="4800" i="0" dirty="0">
              <a:solidFill>
                <a:srgbClr val="000066"/>
              </a:solidFill>
            </a:endParaRPr>
          </a:p>
        </p:txBody>
      </p:sp>
      <p:sp>
        <p:nvSpPr>
          <p:cNvPr id="118789" name="Rectangle 5"/>
          <p:cNvSpPr>
            <a:spLocks noGrp="1" noChangeArrowheads="1"/>
          </p:cNvSpPr>
          <p:nvPr>
            <p:ph type="subTitle" idx="4294967295"/>
          </p:nvPr>
        </p:nvSpPr>
        <p:spPr bwMode="auto">
          <a:xfrm>
            <a:off x="539552" y="3140968"/>
            <a:ext cx="6376222" cy="2367149"/>
          </a:xfrm>
          <a:prstGeom prst="rect">
            <a:avLst/>
          </a:prstGeom>
          <a:solidFill>
            <a:srgbClr val="FFFFFF"/>
          </a:solidFill>
          <a:ln>
            <a:miter lim="800000"/>
          </a:ln>
        </p:spPr>
        <p:txBody>
          <a:bodyPr tIns="97200" bIns="97200"/>
          <a:lstStyle/>
          <a:p>
            <a:pPr marL="0" indent="0" algn="ctr">
              <a:lnSpc>
                <a:spcPct val="150000"/>
              </a:lnSpc>
              <a:spcBef>
                <a:spcPts val="0"/>
              </a:spcBef>
              <a:spcAft>
                <a:spcPts val="0"/>
              </a:spcAft>
              <a:buNone/>
            </a:pPr>
            <a:r>
              <a:rPr lang="zh-CN" altLang="en-US" sz="3600" dirty="0" smtClean="0">
                <a:solidFill>
                  <a:schemeClr val="tx2"/>
                </a:solidFill>
                <a:latin typeface="华文楷体" panose="02010600040101010101" pitchFamily="2" charset="-122"/>
                <a:ea typeface="华文楷体" panose="02010600040101010101" pitchFamily="2" charset="-122"/>
                <a:cs typeface="Times New Roman" panose="02020603050405020304" pitchFamily="18" charset="0"/>
              </a:rPr>
              <a:t>计算机组成原理课程组</a:t>
            </a:r>
            <a:endParaRPr lang="en-US" altLang="zh-CN" sz="3600" dirty="0" smtClean="0">
              <a:solidFill>
                <a:schemeClr val="tx2"/>
              </a:solidFill>
              <a:latin typeface="华文楷体" panose="02010600040101010101" pitchFamily="2" charset="-122"/>
              <a:ea typeface="华文楷体" panose="02010600040101010101" pitchFamily="2" charset="-122"/>
              <a:cs typeface="Times New Roman" panose="02020603050405020304" pitchFamily="18" charset="0"/>
            </a:endParaRPr>
          </a:p>
          <a:p>
            <a:pPr marL="0" indent="0" algn="ctr">
              <a:lnSpc>
                <a:spcPct val="150000"/>
              </a:lnSpc>
              <a:spcBef>
                <a:spcPts val="0"/>
              </a:spcBef>
              <a:spcAft>
                <a:spcPts val="0"/>
              </a:spcAft>
              <a:buNone/>
            </a:pPr>
            <a:r>
              <a:rPr lang="zh-CN" altLang="en-US" sz="3200" baseline="30000" dirty="0" smtClean="0">
                <a:solidFill>
                  <a:schemeClr val="tx2"/>
                </a:solidFill>
                <a:latin typeface="华文楷体" panose="02010600040101010101" pitchFamily="2" charset="-122"/>
                <a:ea typeface="华文楷体" panose="02010600040101010101" pitchFamily="2" charset="-122"/>
                <a:cs typeface="Times New Roman" panose="02020603050405020304" pitchFamily="18" charset="0"/>
              </a:rPr>
              <a:t>（刘旭东、肖利民、牛建伟、栾钟治）</a:t>
            </a:r>
            <a:endParaRPr lang="en-US" altLang="zh-CN" sz="3200" baseline="30000" dirty="0" smtClean="0">
              <a:solidFill>
                <a:schemeClr val="tx2"/>
              </a:solidFill>
              <a:latin typeface="华文楷体" panose="02010600040101010101" pitchFamily="2" charset="-122"/>
              <a:ea typeface="华文楷体" panose="02010600040101010101" pitchFamily="2" charset="-122"/>
              <a:cs typeface="Times New Roman" panose="02020603050405020304" pitchFamily="18" charset="0"/>
            </a:endParaRPr>
          </a:p>
          <a:p>
            <a:pPr marL="0" indent="0" algn="ctr">
              <a:buNone/>
            </a:pPr>
            <a:endParaRPr lang="en-US" altLang="zh-CN" sz="3200" baseline="30000" dirty="0">
              <a:solidFill>
                <a:schemeClr val="tx2"/>
              </a:solidFill>
              <a:latin typeface="华文楷体" panose="02010600040101010101" pitchFamily="2" charset="-122"/>
              <a:ea typeface="华文楷体" panose="02010600040101010101" pitchFamily="2" charset="-122"/>
              <a:cs typeface="Times New Roman" panose="02020603050405020304" pitchFamily="18" charset="0"/>
            </a:endParaRPr>
          </a:p>
          <a:p>
            <a:pPr marL="0" indent="0">
              <a:buFont typeface="Wingdings" panose="05000000000000000000" pitchFamily="2" charset="2"/>
              <a:buNone/>
            </a:pPr>
            <a:r>
              <a:rPr lang="en-US" altLang="zh-CN" sz="1800" b="0" dirty="0" smtClean="0">
                <a:solidFill>
                  <a:schemeClr val="tx2"/>
                </a:solidFill>
                <a:ea typeface="华文楷体" panose="02010600040101010101" pitchFamily="2" charset="-122"/>
                <a:cs typeface="Times New Roman" panose="02020603050405020304" pitchFamily="18" charset="0"/>
              </a:rPr>
              <a:t>                                                  </a:t>
            </a:r>
            <a:endParaRPr lang="en-US" altLang="zh-CN" sz="1800" b="0" dirty="0">
              <a:solidFill>
                <a:schemeClr val="tx2"/>
              </a:solidFill>
              <a:ea typeface="华文楷体" panose="0201060004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6882" name="Group 2"/>
          <p:cNvGrpSpPr/>
          <p:nvPr/>
        </p:nvGrpSpPr>
        <p:grpSpPr bwMode="auto">
          <a:xfrm>
            <a:off x="1187450" y="981075"/>
            <a:ext cx="7086600" cy="5159375"/>
            <a:chOff x="584" y="609"/>
            <a:chExt cx="4464" cy="3250"/>
          </a:xfrm>
        </p:grpSpPr>
        <p:sp>
          <p:nvSpPr>
            <p:cNvPr id="506883" name="AutoShape 3" descr="羊皮纸"/>
            <p:cNvSpPr>
              <a:spLocks noChangeArrowheads="1"/>
            </p:cNvSpPr>
            <p:nvPr/>
          </p:nvSpPr>
          <p:spPr bwMode="auto">
            <a:xfrm>
              <a:off x="584" y="609"/>
              <a:ext cx="4464" cy="3250"/>
            </a:xfrm>
            <a:prstGeom prst="verticalScroll">
              <a:avLst>
                <a:gd name="adj" fmla="val 12500"/>
              </a:avLst>
            </a:prstGeom>
            <a:blipFill dpi="0" rotWithShape="1">
              <a:blip r:embed="rId1" cstate="print"/>
              <a:srcRect/>
              <a:tile tx="0" ty="0" sx="100000" sy="100000" flip="none" algn="tl"/>
            </a:blipFill>
            <a:ln w="12700">
              <a:solidFill>
                <a:srgbClr val="FF9900"/>
              </a:solidFill>
              <a:round/>
            </a:ln>
            <a:effectLst/>
          </p:spPr>
          <p:txBody>
            <a:bodyPr lIns="63500" tIns="97200" rIns="63500" bIns="61200" anchor="ctr">
              <a:spAutoFit/>
            </a:bodyPr>
            <a:lstStyle/>
            <a:p>
              <a:endParaRPr lang="zh-CN" altLang="en-US"/>
            </a:p>
          </p:txBody>
        </p:sp>
        <p:sp>
          <p:nvSpPr>
            <p:cNvPr id="506884" name="Rectangle 4"/>
            <p:cNvSpPr>
              <a:spLocks noGrp="1" noChangeArrowheads="1"/>
            </p:cNvSpPr>
            <p:nvPr/>
          </p:nvSpPr>
          <p:spPr bwMode="auto">
            <a:xfrm>
              <a:off x="1225" y="1131"/>
              <a:ext cx="3356" cy="268"/>
            </a:xfrm>
            <a:prstGeom prst="rect">
              <a:avLst/>
            </a:prstGeom>
            <a:noFill/>
            <a:ln>
              <a:noFill/>
            </a:ln>
          </p:spPr>
          <p:txBody>
            <a:bodyPr lIns="63500" tIns="25400" rIns="63500" bIns="25400">
              <a:spAutoFit/>
            </a:bodyPr>
            <a:lstStyle/>
            <a:p>
              <a:pPr>
                <a:lnSpc>
                  <a:spcPct val="87000"/>
                </a:lnSpc>
              </a:pPr>
              <a:r>
                <a:rPr lang="zh-CN" altLang="en-US" sz="2800" b="1" dirty="0" smtClean="0">
                  <a:solidFill>
                    <a:srgbClr val="001ADC"/>
                  </a:solidFill>
                  <a:latin typeface="楷体_GB2312" pitchFamily="49" charset="-122"/>
                  <a:ea typeface="楷体_GB2312" pitchFamily="49" charset="-122"/>
                </a:rPr>
                <a:t>第九部分：输入输出接口</a:t>
              </a:r>
              <a:endParaRPr lang="en-US" altLang="zh-CN" sz="2800" b="1" dirty="0">
                <a:solidFill>
                  <a:srgbClr val="001ADC"/>
                </a:solidFill>
                <a:latin typeface="楷体_GB2312" pitchFamily="49" charset="-122"/>
                <a:ea typeface="楷体_GB2312" pitchFamily="49" charset="-122"/>
              </a:endParaRPr>
            </a:p>
          </p:txBody>
        </p:sp>
        <p:sp>
          <p:nvSpPr>
            <p:cNvPr id="506885" name="Rectangle 5"/>
            <p:cNvSpPr>
              <a:spLocks noChangeArrowheads="1"/>
            </p:cNvSpPr>
            <p:nvPr/>
          </p:nvSpPr>
          <p:spPr bwMode="auto">
            <a:xfrm>
              <a:off x="1354" y="1526"/>
              <a:ext cx="3054" cy="1974"/>
            </a:xfrm>
            <a:prstGeom prst="rect">
              <a:avLst/>
            </a:prstGeom>
            <a:noFill/>
            <a:ln w="28575">
              <a:solidFill>
                <a:srgbClr val="05AD01"/>
              </a:solidFill>
              <a:miter lim="800000"/>
            </a:ln>
            <a:effectLst/>
          </p:spPr>
          <p:txBody>
            <a:bodyPr lIns="63500" tIns="133200" rIns="63500" bIns="133200">
              <a:spAutoFit/>
            </a:bodyPr>
            <a:lstStyle/>
            <a:p>
              <a:pPr marL="609600" indent="-609600" algn="l">
                <a:lnSpc>
                  <a:spcPct val="75000"/>
                </a:lnSpc>
                <a:spcBef>
                  <a:spcPct val="65000"/>
                </a:spcBef>
                <a:buClr>
                  <a:srgbClr val="FF0000"/>
                </a:buClr>
                <a:buSzPct val="100000"/>
                <a:buFont typeface="Wingdings" panose="05000000000000000000" pitchFamily="2" charset="2"/>
                <a:buNone/>
              </a:pPr>
              <a:r>
                <a:rPr lang="zh-CN" altLang="en-US" sz="2400" b="1">
                  <a:ea typeface="宋体" panose="02010600030101010101" pitchFamily="2" charset="-122"/>
                </a:rPr>
                <a:t>一、</a:t>
              </a:r>
              <a:r>
                <a:rPr lang="zh-CN" altLang="en-US" sz="2400" b="1">
                  <a:solidFill>
                    <a:srgbClr val="C0C0C0"/>
                  </a:solidFill>
                  <a:ea typeface="宋体" panose="02010600030101010101" pitchFamily="2" charset="-122"/>
                </a:rPr>
                <a:t>总线</a:t>
              </a:r>
              <a:endParaRPr lang="zh-CN" altLang="en-US" sz="2400" b="1">
                <a:solidFill>
                  <a:srgbClr val="C0C0C0"/>
                </a:solidFill>
                <a:ea typeface="宋体" panose="02010600030101010101" pitchFamily="2" charset="-122"/>
              </a:endParaRPr>
            </a:p>
            <a:p>
              <a:pPr marL="609600" indent="-609600" algn="l">
                <a:lnSpc>
                  <a:spcPct val="75000"/>
                </a:lnSpc>
                <a:spcBef>
                  <a:spcPct val="65000"/>
                </a:spcBef>
                <a:buClr>
                  <a:srgbClr val="FF0000"/>
                </a:buClr>
                <a:buSzPct val="100000"/>
                <a:buFont typeface="Wingdings" panose="05000000000000000000" pitchFamily="2" charset="2"/>
                <a:buNone/>
              </a:pPr>
              <a:r>
                <a:rPr lang="zh-CN" altLang="en-US" sz="2400" b="1">
                  <a:ea typeface="宋体" panose="02010600030101010101" pitchFamily="2" charset="-122"/>
                </a:rPr>
                <a:t>二、</a:t>
              </a:r>
              <a:r>
                <a:rPr lang="en-US" altLang="zh-CN" sz="2400" b="1">
                  <a:solidFill>
                    <a:srgbClr val="C0C0C0"/>
                  </a:solidFill>
                  <a:ea typeface="宋体" panose="02010600030101010101" pitchFamily="2" charset="-122"/>
                </a:rPr>
                <a:t>I/O</a:t>
              </a:r>
              <a:r>
                <a:rPr lang="zh-CN" altLang="en-US" sz="2400" b="1">
                  <a:solidFill>
                    <a:srgbClr val="C0C0C0"/>
                  </a:solidFill>
                  <a:ea typeface="宋体" panose="02010600030101010101" pitchFamily="2" charset="-122"/>
                </a:rPr>
                <a:t>接口</a:t>
              </a:r>
              <a:endParaRPr lang="zh-CN" altLang="en-US" sz="2400" b="1">
                <a:solidFill>
                  <a:srgbClr val="C0C0C0"/>
                </a:solidFill>
                <a:ea typeface="宋体" panose="02010600030101010101" pitchFamily="2" charset="-122"/>
              </a:endParaRPr>
            </a:p>
            <a:p>
              <a:pPr marL="609600" indent="-609600" algn="l">
                <a:lnSpc>
                  <a:spcPct val="75000"/>
                </a:lnSpc>
                <a:spcBef>
                  <a:spcPct val="65000"/>
                </a:spcBef>
                <a:buClr>
                  <a:srgbClr val="FF0000"/>
                </a:buClr>
                <a:buSzPct val="100000"/>
                <a:buFont typeface="Wingdings" panose="05000000000000000000" pitchFamily="2" charset="2"/>
                <a:buNone/>
              </a:pPr>
              <a:r>
                <a:rPr lang="zh-CN" altLang="en-US" sz="2400" b="1">
                  <a:ea typeface="宋体" panose="02010600030101010101" pitchFamily="2" charset="-122"/>
                </a:rPr>
                <a:t>三、</a:t>
              </a:r>
              <a:r>
                <a:rPr lang="zh-CN" altLang="en-US" sz="2400" b="1">
                  <a:solidFill>
                    <a:schemeClr val="accent2"/>
                  </a:solidFill>
                  <a:ea typeface="宋体" panose="02010600030101010101" pitchFamily="2" charset="-122"/>
                </a:rPr>
                <a:t>程序查询</a:t>
              </a:r>
              <a:r>
                <a:rPr lang="en-US" altLang="zh-CN" sz="2400" b="1">
                  <a:solidFill>
                    <a:schemeClr val="accent2"/>
                  </a:solidFill>
                  <a:ea typeface="宋体" panose="02010600030101010101" pitchFamily="2" charset="-122"/>
                </a:rPr>
                <a:t>I/O</a:t>
              </a:r>
              <a:r>
                <a:rPr lang="zh-CN" altLang="en-US" sz="2400" b="1">
                  <a:solidFill>
                    <a:schemeClr val="accent2"/>
                  </a:solidFill>
                  <a:ea typeface="宋体" panose="02010600030101010101" pitchFamily="2" charset="-122"/>
                </a:rPr>
                <a:t>方式</a:t>
              </a:r>
              <a:endParaRPr lang="zh-CN" altLang="en-US" sz="2400" b="1">
                <a:solidFill>
                  <a:schemeClr val="accent2"/>
                </a:solidFill>
                <a:ea typeface="宋体" panose="02010600030101010101" pitchFamily="2" charset="-122"/>
              </a:endParaRPr>
            </a:p>
            <a:p>
              <a:pPr marL="609600" indent="-609600" algn="l">
                <a:lnSpc>
                  <a:spcPct val="75000"/>
                </a:lnSpc>
                <a:spcBef>
                  <a:spcPct val="65000"/>
                </a:spcBef>
                <a:buClr>
                  <a:srgbClr val="FF0000"/>
                </a:buClr>
                <a:buSzPct val="100000"/>
                <a:buFont typeface="Wingdings" panose="05000000000000000000" pitchFamily="2" charset="2"/>
                <a:buNone/>
              </a:pPr>
              <a:r>
                <a:rPr lang="zh-CN" altLang="en-US" sz="2400" b="1">
                  <a:ea typeface="宋体" panose="02010600030101010101" pitchFamily="2" charset="-122"/>
                </a:rPr>
                <a:t>四、</a:t>
              </a:r>
              <a:r>
                <a:rPr lang="zh-CN" altLang="en-US" sz="2400" b="1">
                  <a:solidFill>
                    <a:srgbClr val="C0C0C0"/>
                  </a:solidFill>
                  <a:ea typeface="宋体" panose="02010600030101010101" pitchFamily="2" charset="-122"/>
                </a:rPr>
                <a:t>中断与中断</a:t>
              </a:r>
              <a:r>
                <a:rPr lang="en-US" altLang="zh-CN" sz="2400" b="1">
                  <a:solidFill>
                    <a:srgbClr val="C0C0C0"/>
                  </a:solidFill>
                  <a:ea typeface="宋体" panose="02010600030101010101" pitchFamily="2" charset="-122"/>
                </a:rPr>
                <a:t>I/O</a:t>
              </a:r>
              <a:r>
                <a:rPr lang="zh-CN" altLang="en-US" sz="2400" b="1">
                  <a:solidFill>
                    <a:srgbClr val="C0C0C0"/>
                  </a:solidFill>
                  <a:ea typeface="宋体" panose="02010600030101010101" pitchFamily="2" charset="-122"/>
                </a:rPr>
                <a:t>方式</a:t>
              </a:r>
              <a:endParaRPr lang="zh-CN" altLang="en-US" sz="2400" b="1">
                <a:solidFill>
                  <a:srgbClr val="C0C0C0"/>
                </a:solidFill>
                <a:ea typeface="宋体" panose="02010600030101010101" pitchFamily="2" charset="-122"/>
              </a:endParaRPr>
            </a:p>
            <a:p>
              <a:pPr marL="609600" indent="-609600" algn="l">
                <a:lnSpc>
                  <a:spcPct val="75000"/>
                </a:lnSpc>
                <a:spcBef>
                  <a:spcPct val="65000"/>
                </a:spcBef>
                <a:buClr>
                  <a:srgbClr val="FF0000"/>
                </a:buClr>
                <a:buSzPct val="100000"/>
                <a:buFont typeface="Wingdings" panose="05000000000000000000" pitchFamily="2" charset="2"/>
                <a:buNone/>
              </a:pPr>
              <a:r>
                <a:rPr lang="zh-CN" altLang="en-US" sz="2400" b="1">
                  <a:ea typeface="宋体" panose="02010600030101010101" pitchFamily="2" charset="-122"/>
                </a:rPr>
                <a:t>五、</a:t>
              </a:r>
              <a:r>
                <a:rPr lang="en-US" altLang="zh-CN" sz="2400" b="1">
                  <a:solidFill>
                    <a:srgbClr val="C0C0C0"/>
                  </a:solidFill>
                  <a:ea typeface="宋体" panose="02010600030101010101" pitchFamily="2" charset="-122"/>
                </a:rPr>
                <a:t>DMA I/O</a:t>
              </a:r>
              <a:r>
                <a:rPr lang="zh-CN" altLang="en-US" sz="2400" b="1">
                  <a:solidFill>
                    <a:srgbClr val="C0C0C0"/>
                  </a:solidFill>
                  <a:ea typeface="宋体" panose="02010600030101010101" pitchFamily="2" charset="-122"/>
                </a:rPr>
                <a:t>方式</a:t>
              </a:r>
              <a:endParaRPr lang="zh-CN" altLang="en-US" sz="2400" b="1">
                <a:solidFill>
                  <a:srgbClr val="C0C0C0"/>
                </a:solidFill>
                <a:ea typeface="宋体" panose="02010600030101010101" pitchFamily="2" charset="-122"/>
              </a:endParaRPr>
            </a:p>
            <a:p>
              <a:pPr marL="609600" indent="-609600" algn="l">
                <a:lnSpc>
                  <a:spcPct val="75000"/>
                </a:lnSpc>
                <a:spcBef>
                  <a:spcPct val="65000"/>
                </a:spcBef>
                <a:buClr>
                  <a:srgbClr val="FF0000"/>
                </a:buClr>
                <a:buSzPct val="100000"/>
                <a:buFont typeface="Wingdings" panose="05000000000000000000" pitchFamily="2" charset="2"/>
                <a:buNone/>
              </a:pPr>
              <a:r>
                <a:rPr lang="zh-CN" altLang="en-US" sz="2400" b="1">
                  <a:ea typeface="宋体" panose="02010600030101010101" pitchFamily="2" charset="-122"/>
                </a:rPr>
                <a:t>六、</a:t>
              </a:r>
              <a:r>
                <a:rPr lang="en-US" altLang="zh-CN" sz="2400" b="1">
                  <a:solidFill>
                    <a:srgbClr val="C0C0C0"/>
                  </a:solidFill>
                  <a:ea typeface="宋体" panose="02010600030101010101" pitchFamily="2" charset="-122"/>
                </a:rPr>
                <a:t>I/O</a:t>
              </a:r>
              <a:r>
                <a:rPr lang="zh-CN" altLang="en-US" sz="2400" b="1">
                  <a:solidFill>
                    <a:srgbClr val="C0C0C0"/>
                  </a:solidFill>
                  <a:ea typeface="宋体" panose="02010600030101010101" pitchFamily="2" charset="-122"/>
                </a:rPr>
                <a:t>通道</a:t>
              </a:r>
              <a:endParaRPr lang="zh-CN" altLang="en-US" sz="2400" b="1">
                <a:solidFill>
                  <a:srgbClr val="C0C0C0"/>
                </a:solidFill>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a:xfrm>
            <a:off x="611188" y="404813"/>
            <a:ext cx="5257800" cy="372603"/>
          </a:xfrm>
        </p:spPr>
        <p:txBody>
          <a:bodyPr/>
          <a:lstStyle/>
          <a:p>
            <a:r>
              <a:rPr lang="en-US" altLang="zh-CN" dirty="0" smtClean="0"/>
              <a:t>2.1 </a:t>
            </a:r>
            <a:r>
              <a:rPr lang="zh-CN" altLang="en-US" dirty="0"/>
              <a:t>程序查询</a:t>
            </a:r>
            <a:r>
              <a:rPr lang="en-US" altLang="zh-CN" dirty="0"/>
              <a:t>I/O</a:t>
            </a:r>
            <a:r>
              <a:rPr lang="zh-CN" altLang="en-US" dirty="0"/>
              <a:t>方式</a:t>
            </a:r>
            <a:endParaRPr lang="zh-CN" altLang="en-US" dirty="0"/>
          </a:p>
        </p:txBody>
      </p:sp>
      <p:sp>
        <p:nvSpPr>
          <p:cNvPr id="395267" name="Rectangle 3"/>
          <p:cNvSpPr>
            <a:spLocks noGrp="1" noChangeArrowheads="1"/>
          </p:cNvSpPr>
          <p:nvPr>
            <p:ph type="body" idx="1"/>
          </p:nvPr>
        </p:nvSpPr>
        <p:spPr>
          <a:xfrm>
            <a:off x="611560" y="968623"/>
            <a:ext cx="7920880" cy="5052665"/>
          </a:xfrm>
        </p:spPr>
        <p:txBody>
          <a:bodyPr/>
          <a:lstStyle/>
          <a:p>
            <a:pPr>
              <a:lnSpc>
                <a:spcPct val="130000"/>
              </a:lnSpc>
              <a:spcBef>
                <a:spcPts val="0"/>
              </a:spcBef>
            </a:pPr>
            <a:r>
              <a:rPr lang="zh-CN" altLang="en-US" dirty="0">
                <a:ea typeface="宋体" panose="02010600030101010101" pitchFamily="2" charset="-122"/>
              </a:rPr>
              <a:t>也</a:t>
            </a:r>
            <a:r>
              <a:rPr lang="zh-CN" altLang="en-US" dirty="0" smtClean="0">
                <a:ea typeface="宋体" panose="02010600030101010101" pitchFamily="2" charset="-122"/>
              </a:rPr>
              <a:t>称编程</a:t>
            </a:r>
            <a:r>
              <a:rPr lang="zh-CN" altLang="en-US" dirty="0">
                <a:ea typeface="宋体" panose="02010600030101010101" pitchFamily="2" charset="-122"/>
              </a:rPr>
              <a:t>式</a:t>
            </a:r>
            <a:r>
              <a:rPr lang="en-US" altLang="zh-CN" dirty="0" smtClean="0">
                <a:ea typeface="宋体" panose="02010600030101010101" pitchFamily="2" charset="-122"/>
              </a:rPr>
              <a:t>I/O</a:t>
            </a:r>
            <a:r>
              <a:rPr lang="zh-CN" altLang="en-US" dirty="0" smtClean="0">
                <a:ea typeface="宋体" panose="02010600030101010101" pitchFamily="2" charset="-122"/>
              </a:rPr>
              <a:t>，处理器执行程序直接控制</a:t>
            </a:r>
            <a:r>
              <a:rPr lang="en-US" altLang="zh-CN" dirty="0" smtClean="0">
                <a:ea typeface="宋体" panose="02010600030101010101" pitchFamily="2" charset="-122"/>
              </a:rPr>
              <a:t>I/O</a:t>
            </a:r>
            <a:r>
              <a:rPr lang="zh-CN" altLang="en-US" dirty="0" smtClean="0">
                <a:ea typeface="宋体" panose="02010600030101010101" pitchFamily="2" charset="-122"/>
              </a:rPr>
              <a:t>，包括：</a:t>
            </a:r>
            <a:endParaRPr lang="en-US" altLang="zh-CN" dirty="0" smtClean="0">
              <a:ea typeface="宋体" panose="02010600030101010101" pitchFamily="2" charset="-122"/>
            </a:endParaRPr>
          </a:p>
          <a:p>
            <a:pPr lvl="1">
              <a:lnSpc>
                <a:spcPct val="130000"/>
              </a:lnSpc>
              <a:spcBef>
                <a:spcPts val="0"/>
              </a:spcBef>
            </a:pPr>
            <a:r>
              <a:rPr lang="zh-CN" altLang="en-US" sz="2000" dirty="0" smtClean="0">
                <a:ea typeface="宋体" panose="02010600030101010101" pitchFamily="2" charset="-122"/>
              </a:rPr>
              <a:t>检测设备状态</a:t>
            </a:r>
            <a:endParaRPr lang="en-US" altLang="zh-CN" sz="2000" dirty="0" smtClean="0">
              <a:ea typeface="宋体" panose="02010600030101010101" pitchFamily="2" charset="-122"/>
            </a:endParaRPr>
          </a:p>
          <a:p>
            <a:pPr lvl="1">
              <a:lnSpc>
                <a:spcPct val="130000"/>
              </a:lnSpc>
              <a:spcBef>
                <a:spcPts val="0"/>
              </a:spcBef>
            </a:pPr>
            <a:r>
              <a:rPr lang="zh-CN" altLang="en-US" sz="2000" dirty="0" smtClean="0">
                <a:ea typeface="宋体" panose="02010600030101010101" pitchFamily="2" charset="-122"/>
              </a:rPr>
              <a:t>发送读写命令（</a:t>
            </a:r>
            <a:r>
              <a:rPr lang="zh-CN" altLang="en-US" sz="2000" dirty="0">
                <a:ea typeface="宋体" panose="02010600030101010101" pitchFamily="2" charset="-122"/>
              </a:rPr>
              <a:t>处理器发送</a:t>
            </a:r>
            <a:r>
              <a:rPr lang="en-US" altLang="zh-CN" sz="2000" dirty="0">
                <a:ea typeface="宋体" panose="02010600030101010101" pitchFamily="2" charset="-122"/>
              </a:rPr>
              <a:t>I/O</a:t>
            </a:r>
            <a:r>
              <a:rPr lang="zh-CN" altLang="en-US" sz="2000" dirty="0">
                <a:ea typeface="宋体" panose="02010600030101010101" pitchFamily="2" charset="-122"/>
              </a:rPr>
              <a:t>命令后，必须等待，直到</a:t>
            </a:r>
            <a:r>
              <a:rPr lang="en-US" altLang="zh-CN" sz="2000" dirty="0">
                <a:ea typeface="宋体" panose="02010600030101010101" pitchFamily="2" charset="-122"/>
              </a:rPr>
              <a:t>I/O</a:t>
            </a:r>
            <a:r>
              <a:rPr lang="zh-CN" altLang="en-US" sz="2000" dirty="0">
                <a:ea typeface="宋体" panose="02010600030101010101" pitchFamily="2" charset="-122"/>
              </a:rPr>
              <a:t>操作</a:t>
            </a:r>
            <a:r>
              <a:rPr lang="zh-CN" altLang="en-US" sz="2000" dirty="0" smtClean="0">
                <a:ea typeface="宋体" panose="02010600030101010101" pitchFamily="2" charset="-122"/>
              </a:rPr>
              <a:t>完成）</a:t>
            </a:r>
            <a:endParaRPr lang="en-US" altLang="zh-CN" sz="2000" dirty="0" smtClean="0">
              <a:ea typeface="宋体" panose="02010600030101010101" pitchFamily="2" charset="-122"/>
            </a:endParaRPr>
          </a:p>
          <a:p>
            <a:pPr lvl="1">
              <a:lnSpc>
                <a:spcPct val="130000"/>
              </a:lnSpc>
              <a:spcBef>
                <a:spcPts val="0"/>
              </a:spcBef>
            </a:pPr>
            <a:r>
              <a:rPr lang="zh-CN" altLang="en-US" sz="2000" dirty="0" smtClean="0">
                <a:ea typeface="宋体" panose="02010600030101010101" pitchFamily="2" charset="-122"/>
              </a:rPr>
              <a:t>传送数据</a:t>
            </a:r>
            <a:endParaRPr lang="en-US" altLang="zh-CN" sz="2000" dirty="0" smtClean="0">
              <a:ea typeface="宋体" panose="02010600030101010101" pitchFamily="2" charset="-122"/>
            </a:endParaRPr>
          </a:p>
          <a:p>
            <a:pPr>
              <a:lnSpc>
                <a:spcPct val="130000"/>
              </a:lnSpc>
              <a:spcBef>
                <a:spcPts val="0"/>
              </a:spcBef>
            </a:pPr>
            <a:r>
              <a:rPr lang="en-US" altLang="zh-CN" sz="2600" dirty="0" smtClean="0">
                <a:ea typeface="宋体" panose="02010600030101010101" pitchFamily="2" charset="-122"/>
              </a:rPr>
              <a:t>I/O</a:t>
            </a:r>
            <a:r>
              <a:rPr lang="zh-CN" altLang="en-US" sz="2600" dirty="0" smtClean="0">
                <a:ea typeface="宋体" panose="02010600030101010101" pitchFamily="2" charset="-122"/>
              </a:rPr>
              <a:t>命令</a:t>
            </a:r>
            <a:endParaRPr lang="en-US" altLang="zh-CN" sz="2600" dirty="0" smtClean="0">
              <a:ea typeface="宋体" panose="02010600030101010101" pitchFamily="2" charset="-122"/>
            </a:endParaRPr>
          </a:p>
          <a:p>
            <a:pPr lvl="1">
              <a:lnSpc>
                <a:spcPct val="130000"/>
              </a:lnSpc>
              <a:spcBef>
                <a:spcPts val="0"/>
              </a:spcBef>
            </a:pPr>
            <a:r>
              <a:rPr lang="zh-CN" altLang="en-US" sz="2000" dirty="0" smtClean="0">
                <a:ea typeface="宋体" panose="02010600030101010101" pitchFamily="2" charset="-122"/>
              </a:rPr>
              <a:t>控制命令：激活外设完成动作。如指示磁带机快进或快退，控制命令与设备类型相关；</a:t>
            </a:r>
            <a:endParaRPr lang="en-US" altLang="zh-CN" sz="2000" dirty="0" smtClean="0">
              <a:ea typeface="宋体" panose="02010600030101010101" pitchFamily="2" charset="-122"/>
            </a:endParaRPr>
          </a:p>
          <a:p>
            <a:pPr lvl="1">
              <a:lnSpc>
                <a:spcPct val="130000"/>
              </a:lnSpc>
              <a:spcBef>
                <a:spcPts val="0"/>
              </a:spcBef>
            </a:pPr>
            <a:r>
              <a:rPr lang="zh-CN" altLang="en-US" sz="2000" dirty="0" smtClean="0">
                <a:ea typeface="宋体" panose="02010600030101010101" pitchFamily="2" charset="-122"/>
              </a:rPr>
              <a:t>测试命令：测试与</a:t>
            </a:r>
            <a:r>
              <a:rPr lang="en-US" altLang="zh-CN" sz="2000" dirty="0" smtClean="0">
                <a:ea typeface="宋体" panose="02010600030101010101" pitchFamily="2" charset="-122"/>
              </a:rPr>
              <a:t>I/O</a:t>
            </a:r>
            <a:r>
              <a:rPr lang="zh-CN" altLang="en-US" sz="2000" dirty="0" smtClean="0">
                <a:ea typeface="宋体" panose="02010600030101010101" pitchFamily="2" charset="-122"/>
              </a:rPr>
              <a:t>接口及其外部设备的各种状态条件；</a:t>
            </a:r>
            <a:endParaRPr lang="en-US" altLang="zh-CN" sz="2000" dirty="0" smtClean="0">
              <a:ea typeface="宋体" panose="02010600030101010101" pitchFamily="2" charset="-122"/>
            </a:endParaRPr>
          </a:p>
          <a:p>
            <a:pPr lvl="1">
              <a:lnSpc>
                <a:spcPct val="130000"/>
              </a:lnSpc>
              <a:spcBef>
                <a:spcPts val="0"/>
              </a:spcBef>
            </a:pPr>
            <a:r>
              <a:rPr lang="zh-CN" altLang="en-US" sz="2000" dirty="0" smtClean="0">
                <a:ea typeface="宋体" panose="02010600030101010101" pitchFamily="2" charset="-122"/>
              </a:rPr>
              <a:t>读命令：使</a:t>
            </a:r>
            <a:r>
              <a:rPr lang="en-US" altLang="zh-CN" sz="2000" dirty="0" smtClean="0">
                <a:ea typeface="宋体" panose="02010600030101010101" pitchFamily="2" charset="-122"/>
              </a:rPr>
              <a:t>I/O</a:t>
            </a:r>
            <a:r>
              <a:rPr lang="zh-CN" altLang="en-US" sz="2000" dirty="0" smtClean="0">
                <a:ea typeface="宋体" panose="02010600030101010101" pitchFamily="2" charset="-122"/>
              </a:rPr>
              <a:t>接口从外设获得一个数据项，存入内部缓冲区；</a:t>
            </a:r>
            <a:endParaRPr lang="en-US" altLang="zh-CN" sz="2000" dirty="0" smtClean="0">
              <a:ea typeface="宋体" panose="02010600030101010101" pitchFamily="2" charset="-122"/>
            </a:endParaRPr>
          </a:p>
          <a:p>
            <a:pPr lvl="1">
              <a:lnSpc>
                <a:spcPct val="130000"/>
              </a:lnSpc>
              <a:spcBef>
                <a:spcPts val="0"/>
              </a:spcBef>
            </a:pPr>
            <a:r>
              <a:rPr lang="zh-CN" altLang="en-US" sz="2000" dirty="0" smtClean="0">
                <a:ea typeface="宋体" panose="02010600030101010101" pitchFamily="2" charset="-122"/>
              </a:rPr>
              <a:t>写命令：使</a:t>
            </a:r>
            <a:r>
              <a:rPr lang="en-US" altLang="zh-CN" sz="2000" dirty="0" smtClean="0">
                <a:ea typeface="宋体" panose="02010600030101010101" pitchFamily="2" charset="-122"/>
              </a:rPr>
              <a:t>I/O</a:t>
            </a:r>
            <a:r>
              <a:rPr lang="zh-CN" altLang="en-US" sz="2000" dirty="0" smtClean="0">
                <a:ea typeface="宋体" panose="02010600030101010101" pitchFamily="2" charset="-122"/>
              </a:rPr>
              <a:t>接口从数据总线获得一个数据项，然后传送到外设。</a:t>
            </a:r>
            <a:endParaRPr lang="en-US" altLang="zh-CN" sz="2000"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a:xfrm>
            <a:off x="611188" y="404813"/>
            <a:ext cx="5257800" cy="372603"/>
          </a:xfrm>
        </p:spPr>
        <p:txBody>
          <a:bodyPr/>
          <a:lstStyle/>
          <a:p>
            <a:r>
              <a:rPr lang="en-US" altLang="zh-CN" dirty="0" smtClean="0"/>
              <a:t>2.1 </a:t>
            </a:r>
            <a:r>
              <a:rPr lang="zh-CN" altLang="en-US" dirty="0"/>
              <a:t>程序查询</a:t>
            </a:r>
            <a:r>
              <a:rPr lang="en-US" altLang="zh-CN" dirty="0"/>
              <a:t>I/O</a:t>
            </a:r>
            <a:r>
              <a:rPr lang="zh-CN" altLang="en-US" dirty="0"/>
              <a:t>方式</a:t>
            </a:r>
            <a:endParaRPr lang="zh-CN" altLang="en-US" dirty="0"/>
          </a:p>
        </p:txBody>
      </p:sp>
      <p:pic>
        <p:nvPicPr>
          <p:cNvPr id="56013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95736" y="908720"/>
            <a:ext cx="5040560" cy="56178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a:xfrm>
            <a:off x="611188" y="404813"/>
            <a:ext cx="5257800" cy="372603"/>
          </a:xfrm>
        </p:spPr>
        <p:txBody>
          <a:bodyPr/>
          <a:lstStyle/>
          <a:p>
            <a:r>
              <a:rPr lang="en-US" altLang="zh-CN" dirty="0" smtClean="0"/>
              <a:t>2.1 </a:t>
            </a:r>
            <a:r>
              <a:rPr lang="zh-CN" altLang="en-US" dirty="0"/>
              <a:t>程序查询</a:t>
            </a:r>
            <a:r>
              <a:rPr lang="en-US" altLang="zh-CN" dirty="0"/>
              <a:t>I/O</a:t>
            </a:r>
            <a:r>
              <a:rPr lang="zh-CN" altLang="en-US" dirty="0"/>
              <a:t>方式</a:t>
            </a:r>
            <a:endParaRPr lang="zh-CN" altLang="en-US" dirty="0"/>
          </a:p>
        </p:txBody>
      </p:sp>
      <p:sp>
        <p:nvSpPr>
          <p:cNvPr id="395267" name="Rectangle 3"/>
          <p:cNvSpPr>
            <a:spLocks noGrp="1" noChangeArrowheads="1"/>
          </p:cNvSpPr>
          <p:nvPr>
            <p:ph type="body" idx="1"/>
          </p:nvPr>
        </p:nvSpPr>
        <p:spPr>
          <a:xfrm>
            <a:off x="611560" y="908720"/>
            <a:ext cx="7992888" cy="1836400"/>
          </a:xfrm>
        </p:spPr>
        <p:txBody>
          <a:bodyPr/>
          <a:lstStyle/>
          <a:p>
            <a:pPr>
              <a:lnSpc>
                <a:spcPct val="100000"/>
              </a:lnSpc>
              <a:spcBef>
                <a:spcPts val="600"/>
              </a:spcBef>
            </a:pPr>
            <a:r>
              <a:rPr lang="zh-CN" altLang="en-US" dirty="0" smtClean="0">
                <a:ea typeface="宋体" panose="02010600030101010101" pitchFamily="2" charset="-122"/>
              </a:rPr>
              <a:t>示例</a:t>
            </a:r>
            <a:r>
              <a:rPr lang="zh-CN" altLang="en-US" dirty="0">
                <a:ea typeface="宋体" panose="02010600030101010101" pitchFamily="2" charset="-122"/>
              </a:rPr>
              <a:t>（串行接口</a:t>
            </a:r>
            <a:r>
              <a:rPr lang="en-US" altLang="zh-CN" dirty="0">
                <a:ea typeface="宋体" panose="02010600030101010101" pitchFamily="2" charset="-122"/>
              </a:rPr>
              <a:t>COM1</a:t>
            </a:r>
            <a:r>
              <a:rPr lang="zh-CN" altLang="en-US" dirty="0">
                <a:ea typeface="宋体" panose="02010600030101010101" pitchFamily="2" charset="-122"/>
              </a:rPr>
              <a:t>（</a:t>
            </a:r>
            <a:r>
              <a:rPr lang="en-US" altLang="zh-CN" dirty="0">
                <a:ea typeface="宋体" panose="02010600030101010101" pitchFamily="2" charset="-122"/>
              </a:rPr>
              <a:t>RS-232C</a:t>
            </a:r>
            <a:r>
              <a:rPr lang="zh-CN" altLang="en-US" dirty="0">
                <a:ea typeface="宋体" panose="02010600030101010101" pitchFamily="2" charset="-122"/>
              </a:rPr>
              <a:t>串行接口）</a:t>
            </a:r>
            <a:endParaRPr lang="zh-CN" altLang="en-US" dirty="0">
              <a:ea typeface="宋体" panose="02010600030101010101" pitchFamily="2" charset="-122"/>
            </a:endParaRPr>
          </a:p>
          <a:p>
            <a:pPr lvl="1">
              <a:lnSpc>
                <a:spcPct val="100000"/>
              </a:lnSpc>
              <a:spcBef>
                <a:spcPts val="600"/>
              </a:spcBef>
            </a:pPr>
            <a:r>
              <a:rPr lang="zh-CN" altLang="en-US" dirty="0" smtClean="0">
                <a:ea typeface="宋体" panose="02010600030101010101" pitchFamily="2" charset="-122"/>
              </a:rPr>
              <a:t>状态寄存器端口地址：</a:t>
            </a:r>
            <a:r>
              <a:rPr lang="en-US" altLang="zh-CN" dirty="0" smtClean="0">
                <a:ea typeface="宋体" panose="02010600030101010101" pitchFamily="2" charset="-122"/>
              </a:rPr>
              <a:t>3FD </a:t>
            </a:r>
            <a:endParaRPr lang="en-US" altLang="zh-CN" dirty="0" smtClean="0">
              <a:ea typeface="宋体" panose="02010600030101010101" pitchFamily="2" charset="-122"/>
            </a:endParaRPr>
          </a:p>
          <a:p>
            <a:pPr lvl="2">
              <a:lnSpc>
                <a:spcPct val="100000"/>
              </a:lnSpc>
              <a:spcBef>
                <a:spcPts val="600"/>
              </a:spcBef>
            </a:pPr>
            <a:r>
              <a:rPr lang="zh-CN" altLang="en-US" dirty="0" smtClean="0">
                <a:ea typeface="宋体" panose="02010600030101010101" pitchFamily="2" charset="-122"/>
              </a:rPr>
              <a:t>状态寄存器：</a:t>
            </a:r>
            <a:r>
              <a:rPr lang="en-US" altLang="zh-CN" dirty="0" smtClean="0">
                <a:ea typeface="宋体" panose="02010600030101010101" pitchFamily="2" charset="-122"/>
              </a:rPr>
              <a:t>61H</a:t>
            </a:r>
            <a:r>
              <a:rPr lang="zh-CN" altLang="en-US" dirty="0" smtClean="0">
                <a:ea typeface="宋体" panose="02010600030101010101" pitchFamily="2" charset="-122"/>
              </a:rPr>
              <a:t>表示数据准备就绪</a:t>
            </a:r>
            <a:endParaRPr lang="en-US" altLang="zh-CN" dirty="0" smtClean="0">
              <a:ea typeface="宋体" panose="02010600030101010101" pitchFamily="2" charset="-122"/>
            </a:endParaRPr>
          </a:p>
          <a:p>
            <a:pPr lvl="1">
              <a:lnSpc>
                <a:spcPct val="100000"/>
              </a:lnSpc>
              <a:spcBef>
                <a:spcPts val="600"/>
              </a:spcBef>
            </a:pPr>
            <a:r>
              <a:rPr lang="zh-CN" altLang="en-US" dirty="0" smtClean="0">
                <a:ea typeface="宋体" panose="02010600030101010101" pitchFamily="2" charset="-122"/>
              </a:rPr>
              <a:t>数据寄存器端口地址：</a:t>
            </a:r>
            <a:r>
              <a:rPr lang="en-US" altLang="zh-CN" dirty="0" smtClean="0">
                <a:ea typeface="宋体" panose="02010600030101010101" pitchFamily="2" charset="-122"/>
              </a:rPr>
              <a:t>3F8</a:t>
            </a:r>
            <a:endParaRPr lang="en-US" altLang="zh-CN" dirty="0" smtClean="0">
              <a:ea typeface="宋体" panose="02010600030101010101" pitchFamily="2" charset="-122"/>
            </a:endParaRPr>
          </a:p>
          <a:p>
            <a:pPr lvl="1">
              <a:lnSpc>
                <a:spcPct val="100000"/>
              </a:lnSpc>
              <a:spcBef>
                <a:spcPts val="600"/>
              </a:spcBef>
            </a:pPr>
            <a:endParaRPr lang="zh-CN" altLang="en-US" dirty="0">
              <a:ea typeface="宋体" panose="02010600030101010101" pitchFamily="2" charset="-122"/>
            </a:endParaRPr>
          </a:p>
        </p:txBody>
      </p:sp>
      <p:sp>
        <p:nvSpPr>
          <p:cNvPr id="395268" name="Rectangle 4"/>
          <p:cNvSpPr>
            <a:spLocks noChangeArrowheads="1"/>
          </p:cNvSpPr>
          <p:nvPr/>
        </p:nvSpPr>
        <p:spPr bwMode="auto">
          <a:xfrm>
            <a:off x="6248400" y="3276600"/>
            <a:ext cx="1981200" cy="533400"/>
          </a:xfrm>
          <a:prstGeom prst="rect">
            <a:avLst/>
          </a:prstGeom>
          <a:noFill/>
          <a:ln w="12700">
            <a:solidFill>
              <a:schemeClr val="tx1"/>
            </a:solidFill>
            <a:miter lim="800000"/>
          </a:ln>
          <a:effectLst/>
        </p:spPr>
        <p:txBody>
          <a:bodyPr wrap="none" anchor="ctr"/>
          <a:lstStyle/>
          <a:p>
            <a:r>
              <a:rPr lang="zh-CN" altLang="en-US" b="1">
                <a:ea typeface="宋体" panose="02010600030101010101" pitchFamily="2" charset="-122"/>
              </a:rPr>
              <a:t>读状态寄存器</a:t>
            </a:r>
            <a:endParaRPr lang="zh-CN" altLang="en-US" b="1">
              <a:ea typeface="宋体" panose="02010600030101010101" pitchFamily="2" charset="-122"/>
            </a:endParaRPr>
          </a:p>
        </p:txBody>
      </p:sp>
      <p:sp>
        <p:nvSpPr>
          <p:cNvPr id="395269" name="AutoShape 5"/>
          <p:cNvSpPr>
            <a:spLocks noChangeArrowheads="1"/>
          </p:cNvSpPr>
          <p:nvPr/>
        </p:nvSpPr>
        <p:spPr bwMode="auto">
          <a:xfrm>
            <a:off x="6324600" y="4191000"/>
            <a:ext cx="1828800" cy="762000"/>
          </a:xfrm>
          <a:prstGeom prst="diamond">
            <a:avLst/>
          </a:prstGeom>
          <a:noFill/>
          <a:ln w="12700">
            <a:solidFill>
              <a:schemeClr val="tx1"/>
            </a:solidFill>
            <a:miter lim="800000"/>
          </a:ln>
          <a:effectLst/>
        </p:spPr>
        <p:txBody>
          <a:bodyPr wrap="none" anchor="ctr"/>
          <a:lstStyle/>
          <a:p>
            <a:r>
              <a:rPr lang="en-US" altLang="zh-CN">
                <a:ea typeface="宋体" panose="02010600030101010101" pitchFamily="2" charset="-122"/>
              </a:rPr>
              <a:t>Ready ?</a:t>
            </a:r>
            <a:endParaRPr lang="en-US" altLang="zh-CN">
              <a:ea typeface="宋体" panose="02010600030101010101" pitchFamily="2" charset="-122"/>
            </a:endParaRPr>
          </a:p>
        </p:txBody>
      </p:sp>
      <p:sp>
        <p:nvSpPr>
          <p:cNvPr id="395270" name="Rectangle 6"/>
          <p:cNvSpPr>
            <a:spLocks noChangeArrowheads="1"/>
          </p:cNvSpPr>
          <p:nvPr/>
        </p:nvSpPr>
        <p:spPr bwMode="auto">
          <a:xfrm>
            <a:off x="6248400" y="5410200"/>
            <a:ext cx="1981200" cy="533400"/>
          </a:xfrm>
          <a:prstGeom prst="rect">
            <a:avLst/>
          </a:prstGeom>
          <a:noFill/>
          <a:ln w="12700">
            <a:solidFill>
              <a:schemeClr val="tx1"/>
            </a:solidFill>
            <a:miter lim="800000"/>
          </a:ln>
          <a:effectLst/>
        </p:spPr>
        <p:txBody>
          <a:bodyPr wrap="none" anchor="ctr"/>
          <a:lstStyle/>
          <a:p>
            <a:r>
              <a:rPr lang="zh-CN" altLang="en-US" b="1">
                <a:ea typeface="宋体" panose="02010600030101010101" pitchFamily="2" charset="-122"/>
              </a:rPr>
              <a:t>执行</a:t>
            </a:r>
            <a:r>
              <a:rPr lang="en-US" altLang="zh-CN" b="1">
                <a:ea typeface="宋体" panose="02010600030101010101" pitchFamily="2" charset="-122"/>
              </a:rPr>
              <a:t>I/O</a:t>
            </a:r>
            <a:r>
              <a:rPr lang="zh-CN" altLang="en-US" b="1">
                <a:ea typeface="宋体" panose="02010600030101010101" pitchFamily="2" charset="-122"/>
              </a:rPr>
              <a:t>操作</a:t>
            </a:r>
            <a:endParaRPr lang="zh-CN" altLang="en-US" b="1">
              <a:ea typeface="宋体" panose="02010600030101010101" pitchFamily="2" charset="-122"/>
            </a:endParaRPr>
          </a:p>
        </p:txBody>
      </p:sp>
      <p:sp>
        <p:nvSpPr>
          <p:cNvPr id="395271" name="Line 7"/>
          <p:cNvSpPr>
            <a:spLocks noChangeShapeType="1"/>
          </p:cNvSpPr>
          <p:nvPr/>
        </p:nvSpPr>
        <p:spPr bwMode="auto">
          <a:xfrm>
            <a:off x="7239000" y="3810000"/>
            <a:ext cx="0" cy="381000"/>
          </a:xfrm>
          <a:prstGeom prst="line">
            <a:avLst/>
          </a:prstGeom>
          <a:noFill/>
          <a:ln w="12700">
            <a:solidFill>
              <a:schemeClr val="tx1"/>
            </a:solidFill>
            <a:round/>
            <a:tailEnd type="triangle" w="med" len="med"/>
          </a:ln>
          <a:effectLst/>
        </p:spPr>
        <p:txBody>
          <a:bodyPr/>
          <a:lstStyle/>
          <a:p>
            <a:endParaRPr lang="zh-CN" altLang="en-US"/>
          </a:p>
        </p:txBody>
      </p:sp>
      <p:sp>
        <p:nvSpPr>
          <p:cNvPr id="395272" name="Line 8"/>
          <p:cNvSpPr>
            <a:spLocks noChangeShapeType="1"/>
          </p:cNvSpPr>
          <p:nvPr/>
        </p:nvSpPr>
        <p:spPr bwMode="auto">
          <a:xfrm>
            <a:off x="7239000" y="4953000"/>
            <a:ext cx="0" cy="457200"/>
          </a:xfrm>
          <a:prstGeom prst="line">
            <a:avLst/>
          </a:prstGeom>
          <a:noFill/>
          <a:ln w="12700">
            <a:solidFill>
              <a:schemeClr val="tx1"/>
            </a:solidFill>
            <a:round/>
            <a:tailEnd type="triangle" w="med" len="med"/>
          </a:ln>
          <a:effectLst/>
        </p:spPr>
        <p:txBody>
          <a:bodyPr/>
          <a:lstStyle/>
          <a:p>
            <a:endParaRPr lang="zh-CN" altLang="en-US"/>
          </a:p>
        </p:txBody>
      </p:sp>
      <p:sp>
        <p:nvSpPr>
          <p:cNvPr id="395273" name="Line 9"/>
          <p:cNvSpPr>
            <a:spLocks noChangeShapeType="1"/>
          </p:cNvSpPr>
          <p:nvPr/>
        </p:nvSpPr>
        <p:spPr bwMode="auto">
          <a:xfrm flipH="1">
            <a:off x="5105400" y="4572000"/>
            <a:ext cx="1295400" cy="0"/>
          </a:xfrm>
          <a:prstGeom prst="line">
            <a:avLst/>
          </a:prstGeom>
          <a:noFill/>
          <a:ln w="12700">
            <a:solidFill>
              <a:schemeClr val="tx1"/>
            </a:solidFill>
            <a:round/>
          </a:ln>
          <a:effectLst/>
        </p:spPr>
        <p:txBody>
          <a:bodyPr/>
          <a:lstStyle/>
          <a:p>
            <a:endParaRPr lang="zh-CN" altLang="en-US"/>
          </a:p>
        </p:txBody>
      </p:sp>
      <p:sp>
        <p:nvSpPr>
          <p:cNvPr id="395274" name="Line 10"/>
          <p:cNvSpPr>
            <a:spLocks noChangeShapeType="1"/>
          </p:cNvSpPr>
          <p:nvPr/>
        </p:nvSpPr>
        <p:spPr bwMode="auto">
          <a:xfrm flipV="1">
            <a:off x="5105400" y="3581400"/>
            <a:ext cx="0" cy="990600"/>
          </a:xfrm>
          <a:prstGeom prst="line">
            <a:avLst/>
          </a:prstGeom>
          <a:noFill/>
          <a:ln w="12700">
            <a:solidFill>
              <a:schemeClr val="tx1"/>
            </a:solidFill>
            <a:round/>
          </a:ln>
          <a:effectLst/>
        </p:spPr>
        <p:txBody>
          <a:bodyPr/>
          <a:lstStyle/>
          <a:p>
            <a:endParaRPr lang="zh-CN" altLang="en-US"/>
          </a:p>
        </p:txBody>
      </p:sp>
      <p:sp>
        <p:nvSpPr>
          <p:cNvPr id="395275" name="Line 11"/>
          <p:cNvSpPr>
            <a:spLocks noChangeShapeType="1"/>
          </p:cNvSpPr>
          <p:nvPr/>
        </p:nvSpPr>
        <p:spPr bwMode="auto">
          <a:xfrm>
            <a:off x="5105400" y="3581400"/>
            <a:ext cx="1143000" cy="0"/>
          </a:xfrm>
          <a:prstGeom prst="line">
            <a:avLst/>
          </a:prstGeom>
          <a:noFill/>
          <a:ln w="12700">
            <a:solidFill>
              <a:schemeClr val="tx1"/>
            </a:solidFill>
            <a:round/>
            <a:tailEnd type="triangle" w="med" len="med"/>
          </a:ln>
          <a:effectLst/>
        </p:spPr>
        <p:txBody>
          <a:bodyPr/>
          <a:lstStyle/>
          <a:p>
            <a:endParaRPr lang="zh-CN" altLang="en-US"/>
          </a:p>
        </p:txBody>
      </p:sp>
      <p:sp>
        <p:nvSpPr>
          <p:cNvPr id="395276" name="Text Box 12"/>
          <p:cNvSpPr txBox="1">
            <a:spLocks noChangeArrowheads="1"/>
          </p:cNvSpPr>
          <p:nvPr/>
        </p:nvSpPr>
        <p:spPr bwMode="auto">
          <a:xfrm>
            <a:off x="5638800" y="4191000"/>
            <a:ext cx="762000" cy="396875"/>
          </a:xfrm>
          <a:prstGeom prst="rect">
            <a:avLst/>
          </a:prstGeom>
          <a:noFill/>
          <a:ln w="12700">
            <a:noFill/>
            <a:miter lim="800000"/>
          </a:ln>
          <a:effectLst/>
        </p:spPr>
        <p:txBody>
          <a:bodyPr>
            <a:spAutoFit/>
          </a:bodyPr>
          <a:lstStyle/>
          <a:p>
            <a:pPr>
              <a:spcBef>
                <a:spcPct val="50000"/>
              </a:spcBef>
            </a:pPr>
            <a:r>
              <a:rPr lang="en-US" altLang="zh-CN">
                <a:solidFill>
                  <a:schemeClr val="tx1"/>
                </a:solidFill>
                <a:ea typeface="宋体" panose="02010600030101010101" pitchFamily="2" charset="-122"/>
              </a:rPr>
              <a:t>No</a:t>
            </a:r>
            <a:endParaRPr lang="en-US" altLang="zh-CN">
              <a:solidFill>
                <a:schemeClr val="tx1"/>
              </a:solidFill>
              <a:ea typeface="宋体" panose="02010600030101010101" pitchFamily="2" charset="-122"/>
            </a:endParaRPr>
          </a:p>
        </p:txBody>
      </p:sp>
      <p:sp>
        <p:nvSpPr>
          <p:cNvPr id="395277" name="Text Box 13"/>
          <p:cNvSpPr txBox="1">
            <a:spLocks noChangeArrowheads="1"/>
          </p:cNvSpPr>
          <p:nvPr/>
        </p:nvSpPr>
        <p:spPr bwMode="auto">
          <a:xfrm>
            <a:off x="7391400" y="4876800"/>
            <a:ext cx="838200" cy="396875"/>
          </a:xfrm>
          <a:prstGeom prst="rect">
            <a:avLst/>
          </a:prstGeom>
          <a:noFill/>
          <a:ln w="12700">
            <a:noFill/>
            <a:miter lim="800000"/>
          </a:ln>
          <a:effectLst/>
        </p:spPr>
        <p:txBody>
          <a:bodyPr>
            <a:spAutoFit/>
          </a:bodyPr>
          <a:lstStyle/>
          <a:p>
            <a:pPr>
              <a:spcBef>
                <a:spcPct val="50000"/>
              </a:spcBef>
            </a:pPr>
            <a:r>
              <a:rPr lang="en-US" altLang="zh-CN">
                <a:solidFill>
                  <a:schemeClr val="tx1"/>
                </a:solidFill>
                <a:ea typeface="宋体" panose="02010600030101010101" pitchFamily="2" charset="-122"/>
              </a:rPr>
              <a:t>Yes</a:t>
            </a:r>
            <a:endParaRPr lang="en-US" altLang="zh-CN">
              <a:solidFill>
                <a:schemeClr val="tx1"/>
              </a:solidFill>
              <a:ea typeface="宋体" panose="02010600030101010101" pitchFamily="2" charset="-122"/>
            </a:endParaRPr>
          </a:p>
        </p:txBody>
      </p:sp>
      <p:sp>
        <p:nvSpPr>
          <p:cNvPr id="395278" name="Text Box 14"/>
          <p:cNvSpPr txBox="1">
            <a:spLocks noChangeArrowheads="1"/>
          </p:cNvSpPr>
          <p:nvPr/>
        </p:nvSpPr>
        <p:spPr bwMode="auto">
          <a:xfrm>
            <a:off x="677416" y="3356992"/>
            <a:ext cx="4038600" cy="2695575"/>
          </a:xfrm>
          <a:prstGeom prst="rect">
            <a:avLst/>
          </a:prstGeom>
          <a:noFill/>
          <a:ln w="12700">
            <a:solidFill>
              <a:schemeClr val="accent1"/>
            </a:solidFill>
            <a:miter lim="800000"/>
          </a:ln>
          <a:effectLst/>
        </p:spPr>
        <p:txBody>
          <a:bodyPr>
            <a:spAutoFit/>
          </a:bodyPr>
          <a:lstStyle/>
          <a:p>
            <a:pPr algn="l">
              <a:spcBef>
                <a:spcPct val="50000"/>
              </a:spcBef>
            </a:pPr>
            <a:r>
              <a:rPr lang="en-US" altLang="zh-CN" dirty="0" err="1">
                <a:solidFill>
                  <a:srgbClr val="0408B2"/>
                </a:solidFill>
                <a:ea typeface="宋体" panose="02010600030101010101" pitchFamily="2" charset="-122"/>
              </a:rPr>
              <a:t>RdSta</a:t>
            </a:r>
            <a:r>
              <a:rPr lang="en-US" altLang="zh-CN" dirty="0">
                <a:solidFill>
                  <a:srgbClr val="0408B2"/>
                </a:solidFill>
                <a:ea typeface="宋体" panose="02010600030101010101" pitchFamily="2" charset="-122"/>
              </a:rPr>
              <a:t>:   MOV DX,3FDH</a:t>
            </a:r>
            <a:endParaRPr lang="en-US" altLang="zh-CN" dirty="0">
              <a:solidFill>
                <a:srgbClr val="0408B2"/>
              </a:solidFill>
              <a:ea typeface="宋体" panose="02010600030101010101" pitchFamily="2" charset="-122"/>
            </a:endParaRPr>
          </a:p>
          <a:p>
            <a:pPr algn="l">
              <a:spcBef>
                <a:spcPct val="50000"/>
              </a:spcBef>
            </a:pPr>
            <a:r>
              <a:rPr lang="en-US" altLang="zh-CN" dirty="0">
                <a:solidFill>
                  <a:srgbClr val="0408B2"/>
                </a:solidFill>
                <a:ea typeface="宋体" panose="02010600030101010101" pitchFamily="2" charset="-122"/>
              </a:rPr>
              <a:t>              IN  AL,DX </a:t>
            </a:r>
            <a:endParaRPr lang="en-US" altLang="zh-CN" dirty="0">
              <a:solidFill>
                <a:srgbClr val="0408B2"/>
              </a:solidFill>
              <a:ea typeface="宋体" panose="02010600030101010101" pitchFamily="2" charset="-122"/>
            </a:endParaRPr>
          </a:p>
          <a:p>
            <a:pPr algn="l">
              <a:spcBef>
                <a:spcPct val="50000"/>
              </a:spcBef>
            </a:pPr>
            <a:r>
              <a:rPr lang="en-US" altLang="zh-CN" dirty="0">
                <a:solidFill>
                  <a:srgbClr val="0408B2"/>
                </a:solidFill>
                <a:ea typeface="宋体" panose="02010600030101010101" pitchFamily="2" charset="-122"/>
              </a:rPr>
              <a:t>              CMP AL,61H</a:t>
            </a:r>
            <a:endParaRPr lang="en-US" altLang="zh-CN" dirty="0">
              <a:solidFill>
                <a:srgbClr val="0408B2"/>
              </a:solidFill>
              <a:ea typeface="宋体" panose="02010600030101010101" pitchFamily="2" charset="-122"/>
            </a:endParaRPr>
          </a:p>
          <a:p>
            <a:pPr algn="l">
              <a:spcBef>
                <a:spcPct val="50000"/>
              </a:spcBef>
            </a:pPr>
            <a:r>
              <a:rPr lang="en-US" altLang="zh-CN" dirty="0">
                <a:solidFill>
                  <a:srgbClr val="0408B2"/>
                </a:solidFill>
                <a:ea typeface="宋体" panose="02010600030101010101" pitchFamily="2" charset="-122"/>
              </a:rPr>
              <a:t>              JNE  </a:t>
            </a:r>
            <a:r>
              <a:rPr lang="en-US" altLang="zh-CN" dirty="0" err="1">
                <a:solidFill>
                  <a:srgbClr val="0408B2"/>
                </a:solidFill>
                <a:ea typeface="宋体" panose="02010600030101010101" pitchFamily="2" charset="-122"/>
              </a:rPr>
              <a:t>RdSta</a:t>
            </a:r>
            <a:endParaRPr lang="en-US" altLang="zh-CN" dirty="0">
              <a:solidFill>
                <a:srgbClr val="0408B2"/>
              </a:solidFill>
              <a:ea typeface="宋体" panose="02010600030101010101" pitchFamily="2" charset="-122"/>
            </a:endParaRPr>
          </a:p>
          <a:p>
            <a:pPr algn="l">
              <a:spcBef>
                <a:spcPct val="50000"/>
              </a:spcBef>
            </a:pPr>
            <a:r>
              <a:rPr lang="en-US" altLang="zh-CN" dirty="0">
                <a:solidFill>
                  <a:srgbClr val="0408B2"/>
                </a:solidFill>
                <a:ea typeface="宋体" panose="02010600030101010101" pitchFamily="2" charset="-122"/>
              </a:rPr>
              <a:t>              MOV DX,3F8H</a:t>
            </a:r>
            <a:endParaRPr lang="en-US" altLang="zh-CN" dirty="0">
              <a:solidFill>
                <a:srgbClr val="0408B2"/>
              </a:solidFill>
              <a:ea typeface="宋体" panose="02010600030101010101" pitchFamily="2" charset="-122"/>
            </a:endParaRPr>
          </a:p>
          <a:p>
            <a:pPr algn="l">
              <a:spcBef>
                <a:spcPct val="50000"/>
              </a:spcBef>
            </a:pPr>
            <a:r>
              <a:rPr lang="en-US" altLang="zh-CN" dirty="0">
                <a:solidFill>
                  <a:srgbClr val="0408B2"/>
                </a:solidFill>
                <a:ea typeface="宋体" panose="02010600030101010101" pitchFamily="2" charset="-122"/>
              </a:rPr>
              <a:t>              IN </a:t>
            </a:r>
            <a:r>
              <a:rPr lang="en-US" altLang="zh-CN" dirty="0" smtClean="0">
                <a:solidFill>
                  <a:srgbClr val="0408B2"/>
                </a:solidFill>
                <a:ea typeface="宋体" panose="02010600030101010101" pitchFamily="2" charset="-122"/>
              </a:rPr>
              <a:t>AL,DX</a:t>
            </a:r>
            <a:endParaRPr lang="en-US" altLang="zh-CN" dirty="0">
              <a:solidFill>
                <a:srgbClr val="0408B2"/>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ChangeArrowheads="1"/>
          </p:cNvSpPr>
          <p:nvPr>
            <p:ph type="title"/>
          </p:nvPr>
        </p:nvSpPr>
        <p:spPr>
          <a:xfrm>
            <a:off x="611188" y="404813"/>
            <a:ext cx="5257800" cy="372603"/>
          </a:xfrm>
        </p:spPr>
        <p:txBody>
          <a:bodyPr/>
          <a:lstStyle/>
          <a:p>
            <a:r>
              <a:rPr lang="en-US" altLang="zh-CN" dirty="0" smtClean="0"/>
              <a:t>2.1 </a:t>
            </a:r>
            <a:r>
              <a:rPr lang="zh-CN" altLang="en-US" dirty="0"/>
              <a:t>程序查询</a:t>
            </a:r>
            <a:r>
              <a:rPr lang="en-US" altLang="zh-CN" dirty="0"/>
              <a:t>I/O</a:t>
            </a:r>
            <a:r>
              <a:rPr lang="zh-CN" altLang="en-US" dirty="0"/>
              <a:t>方式</a:t>
            </a:r>
            <a:endParaRPr lang="zh-CN" altLang="en-US" dirty="0"/>
          </a:p>
        </p:txBody>
      </p:sp>
      <p:sp>
        <p:nvSpPr>
          <p:cNvPr id="396291" name="Rectangle 3"/>
          <p:cNvSpPr>
            <a:spLocks noGrp="1" noChangeArrowheads="1"/>
          </p:cNvSpPr>
          <p:nvPr>
            <p:ph type="body" idx="1"/>
          </p:nvPr>
        </p:nvSpPr>
        <p:spPr>
          <a:xfrm>
            <a:off x="685800" y="914400"/>
            <a:ext cx="7848600" cy="4969566"/>
          </a:xfrm>
        </p:spPr>
        <p:txBody>
          <a:bodyPr/>
          <a:lstStyle/>
          <a:p>
            <a:r>
              <a:rPr lang="zh-CN" altLang="en-US" sz="3200" dirty="0">
                <a:ea typeface="宋体" panose="02010600030101010101" pitchFamily="2" charset="-122"/>
              </a:rPr>
              <a:t>程序查询</a:t>
            </a:r>
            <a:r>
              <a:rPr lang="en-US" altLang="zh-CN" sz="3200" dirty="0">
                <a:ea typeface="宋体" panose="02010600030101010101" pitchFamily="2" charset="-122"/>
              </a:rPr>
              <a:t>I/O</a:t>
            </a:r>
            <a:r>
              <a:rPr lang="zh-CN" altLang="en-US" sz="3200" dirty="0">
                <a:ea typeface="宋体" panose="02010600030101010101" pitchFamily="2" charset="-122"/>
              </a:rPr>
              <a:t>接口的基本组成</a:t>
            </a:r>
            <a:endParaRPr lang="zh-CN" altLang="en-US" sz="3200" dirty="0">
              <a:ea typeface="宋体" panose="02010600030101010101" pitchFamily="2" charset="-122"/>
            </a:endParaRPr>
          </a:p>
          <a:p>
            <a:pPr lvl="1"/>
            <a:r>
              <a:rPr lang="en-US" altLang="zh-CN" sz="2400" dirty="0">
                <a:ea typeface="宋体" panose="02010600030101010101" pitchFamily="2" charset="-122"/>
              </a:rPr>
              <a:t>Status Register</a:t>
            </a:r>
            <a:endParaRPr lang="en-US" altLang="zh-CN" sz="2400" dirty="0">
              <a:ea typeface="宋体" panose="02010600030101010101" pitchFamily="2" charset="-122"/>
            </a:endParaRPr>
          </a:p>
          <a:p>
            <a:pPr lvl="1"/>
            <a:r>
              <a:rPr lang="en-US" altLang="zh-CN" sz="2400" dirty="0">
                <a:ea typeface="宋体" panose="02010600030101010101" pitchFamily="2" charset="-122"/>
              </a:rPr>
              <a:t>Data </a:t>
            </a:r>
            <a:r>
              <a:rPr lang="en-US" altLang="zh-CN" sz="2400" dirty="0" err="1">
                <a:ea typeface="宋体" panose="02010600030101010101" pitchFamily="2" charset="-122"/>
              </a:rPr>
              <a:t>Register（Input</a:t>
            </a:r>
            <a:r>
              <a:rPr lang="en-US" altLang="zh-CN" sz="2400" dirty="0">
                <a:ea typeface="宋体" panose="02010600030101010101" pitchFamily="2" charset="-122"/>
              </a:rPr>
              <a:t> Register， Output Register</a:t>
            </a:r>
            <a:r>
              <a:rPr lang="zh-CN" altLang="en-US" sz="2400" dirty="0">
                <a:ea typeface="宋体" panose="02010600030101010101" pitchFamily="2" charset="-122"/>
              </a:rPr>
              <a:t>）</a:t>
            </a:r>
            <a:endParaRPr lang="zh-CN" altLang="en-US" sz="2400" dirty="0">
              <a:ea typeface="宋体" panose="02010600030101010101" pitchFamily="2" charset="-122"/>
            </a:endParaRPr>
          </a:p>
          <a:p>
            <a:pPr lvl="1"/>
            <a:r>
              <a:rPr lang="en-US" altLang="zh-CN" sz="2400" dirty="0">
                <a:ea typeface="宋体" panose="02010600030101010101" pitchFamily="2" charset="-122"/>
              </a:rPr>
              <a:t>Address Selected Logic</a:t>
            </a:r>
            <a:endParaRPr lang="en-US" altLang="zh-CN" sz="2400" dirty="0">
              <a:ea typeface="宋体" panose="02010600030101010101" pitchFamily="2" charset="-122"/>
            </a:endParaRPr>
          </a:p>
          <a:p>
            <a:pPr lvl="1"/>
            <a:r>
              <a:rPr lang="en-US" altLang="zh-CN" sz="2400" dirty="0">
                <a:ea typeface="宋体" panose="02010600030101010101" pitchFamily="2" charset="-122"/>
              </a:rPr>
              <a:t>Bus Interface Logic</a:t>
            </a:r>
            <a:endParaRPr lang="en-US" altLang="zh-CN" sz="2400" dirty="0">
              <a:ea typeface="宋体" panose="02010600030101010101" pitchFamily="2" charset="-122"/>
            </a:endParaRPr>
          </a:p>
          <a:p>
            <a:r>
              <a:rPr lang="zh-CN" altLang="en-US" sz="3200" dirty="0">
                <a:ea typeface="宋体" panose="02010600030101010101" pitchFamily="2" charset="-122"/>
              </a:rPr>
              <a:t>程序查询</a:t>
            </a:r>
            <a:r>
              <a:rPr lang="en-US" altLang="zh-CN" sz="3200" dirty="0">
                <a:ea typeface="宋体" panose="02010600030101010101" pitchFamily="2" charset="-122"/>
              </a:rPr>
              <a:t>I/O</a:t>
            </a:r>
            <a:r>
              <a:rPr lang="zh-CN" altLang="en-US" sz="3200" dirty="0">
                <a:ea typeface="宋体" panose="02010600030101010101" pitchFamily="2" charset="-122"/>
              </a:rPr>
              <a:t>方式的特点</a:t>
            </a:r>
            <a:endParaRPr lang="zh-CN" altLang="en-US" sz="3200" dirty="0">
              <a:ea typeface="宋体" panose="02010600030101010101" pitchFamily="2" charset="-122"/>
            </a:endParaRPr>
          </a:p>
          <a:p>
            <a:pPr lvl="1"/>
            <a:r>
              <a:rPr lang="en-US" altLang="zh-CN" sz="2400" dirty="0">
                <a:ea typeface="宋体" panose="02010600030101010101" pitchFamily="2" charset="-122"/>
              </a:rPr>
              <a:t>I/O</a:t>
            </a:r>
            <a:r>
              <a:rPr lang="zh-CN" altLang="en-US" sz="2400" dirty="0">
                <a:ea typeface="宋体" panose="02010600030101010101" pitchFamily="2" charset="-122"/>
              </a:rPr>
              <a:t>操作由</a:t>
            </a:r>
            <a:r>
              <a:rPr lang="en-US" altLang="zh-CN" sz="2400" dirty="0">
                <a:ea typeface="宋体" panose="02010600030101010101" pitchFamily="2" charset="-122"/>
              </a:rPr>
              <a:t>CPU</a:t>
            </a:r>
            <a:r>
              <a:rPr lang="zh-CN" altLang="en-US" sz="2400" dirty="0">
                <a:ea typeface="宋体" panose="02010600030101010101" pitchFamily="2" charset="-122"/>
              </a:rPr>
              <a:t>直接完成（通过执行</a:t>
            </a:r>
            <a:r>
              <a:rPr lang="en-US" altLang="zh-CN" sz="2400" dirty="0">
                <a:ea typeface="宋体" panose="02010600030101010101" pitchFamily="2" charset="-122"/>
              </a:rPr>
              <a:t>I/O</a:t>
            </a:r>
            <a:r>
              <a:rPr lang="zh-CN" altLang="en-US" sz="2400" dirty="0">
                <a:ea typeface="宋体" panose="02010600030101010101" pitchFamily="2" charset="-122"/>
              </a:rPr>
              <a:t>指令完成）</a:t>
            </a:r>
            <a:endParaRPr lang="zh-CN" altLang="en-US" sz="2400" dirty="0">
              <a:ea typeface="宋体" panose="02010600030101010101" pitchFamily="2" charset="-122"/>
            </a:endParaRPr>
          </a:p>
          <a:p>
            <a:pPr lvl="1"/>
            <a:r>
              <a:rPr lang="zh-CN" altLang="en-US" sz="2400" dirty="0">
                <a:ea typeface="宋体" panose="02010600030101010101" pitchFamily="2" charset="-122"/>
              </a:rPr>
              <a:t>外设速度慢，</a:t>
            </a:r>
            <a:r>
              <a:rPr lang="en-US" altLang="zh-CN" sz="2400" dirty="0">
                <a:ea typeface="宋体" panose="02010600030101010101" pitchFamily="2" charset="-122"/>
              </a:rPr>
              <a:t>CPU</a:t>
            </a:r>
            <a:r>
              <a:rPr lang="zh-CN" altLang="en-US" sz="2400" dirty="0">
                <a:ea typeface="宋体" panose="02010600030101010101" pitchFamily="2" charset="-122"/>
              </a:rPr>
              <a:t>速度快，在外设准备过程中，</a:t>
            </a:r>
            <a:r>
              <a:rPr lang="en-US" altLang="zh-CN" sz="2400" dirty="0">
                <a:ea typeface="宋体" panose="02010600030101010101" pitchFamily="2" charset="-122"/>
              </a:rPr>
              <a:t>CPU</a:t>
            </a:r>
            <a:r>
              <a:rPr lang="zh-CN" altLang="en-US" sz="2400" dirty="0">
                <a:ea typeface="宋体" panose="02010600030101010101" pitchFamily="2" charset="-122"/>
              </a:rPr>
              <a:t>处在不断的查询之中，</a:t>
            </a:r>
            <a:r>
              <a:rPr lang="en-US" altLang="zh-CN" sz="2400" dirty="0">
                <a:ea typeface="宋体" panose="02010600030101010101" pitchFamily="2" charset="-122"/>
              </a:rPr>
              <a:t>CPU</a:t>
            </a:r>
            <a:r>
              <a:rPr lang="zh-CN" altLang="en-US" sz="2400" dirty="0">
                <a:ea typeface="宋体" panose="02010600030101010101" pitchFamily="2" charset="-122"/>
              </a:rPr>
              <a:t>的</a:t>
            </a:r>
            <a:r>
              <a:rPr lang="zh-CN" altLang="en-US" sz="2400" dirty="0" smtClean="0">
                <a:ea typeface="宋体" panose="02010600030101010101" pitchFamily="2" charset="-122"/>
              </a:rPr>
              <a:t>效率浪费严重。</a:t>
            </a:r>
            <a:endParaRPr lang="zh-CN" altLang="en-US" sz="2400" dirty="0">
              <a:ea typeface="宋体" panose="02010600030101010101" pitchFamily="2" charset="-122"/>
            </a:endParaRPr>
          </a:p>
          <a:p>
            <a:pPr lvl="1"/>
            <a:r>
              <a:rPr lang="zh-CN" altLang="en-US" sz="2400" dirty="0">
                <a:ea typeface="宋体" panose="02010600030101010101" pitchFamily="2" charset="-122"/>
              </a:rPr>
              <a:t>外设与</a:t>
            </a:r>
            <a:r>
              <a:rPr lang="en-US" altLang="zh-CN" sz="2400" dirty="0">
                <a:ea typeface="宋体" panose="02010600030101010101" pitchFamily="2" charset="-122"/>
              </a:rPr>
              <a:t>CPU</a:t>
            </a:r>
            <a:r>
              <a:rPr lang="zh-CN" altLang="en-US" sz="2400" dirty="0">
                <a:ea typeface="宋体" panose="02010600030101010101" pitchFamily="2" charset="-122"/>
              </a:rPr>
              <a:t>完全串行工作。</a:t>
            </a:r>
            <a:endParaRPr lang="zh-CN" altLang="en-US" sz="24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7906" name="Group 2"/>
          <p:cNvGrpSpPr/>
          <p:nvPr/>
        </p:nvGrpSpPr>
        <p:grpSpPr bwMode="auto">
          <a:xfrm>
            <a:off x="1187450" y="981075"/>
            <a:ext cx="7086600" cy="5159375"/>
            <a:chOff x="584" y="609"/>
            <a:chExt cx="4464" cy="3250"/>
          </a:xfrm>
        </p:grpSpPr>
        <p:sp>
          <p:nvSpPr>
            <p:cNvPr id="507907" name="AutoShape 3" descr="羊皮纸"/>
            <p:cNvSpPr>
              <a:spLocks noChangeArrowheads="1"/>
            </p:cNvSpPr>
            <p:nvPr/>
          </p:nvSpPr>
          <p:spPr bwMode="auto">
            <a:xfrm>
              <a:off x="584" y="609"/>
              <a:ext cx="4464" cy="3250"/>
            </a:xfrm>
            <a:prstGeom prst="verticalScroll">
              <a:avLst>
                <a:gd name="adj" fmla="val 12500"/>
              </a:avLst>
            </a:prstGeom>
            <a:blipFill dpi="0" rotWithShape="1">
              <a:blip r:embed="rId1" cstate="print"/>
              <a:srcRect/>
              <a:tile tx="0" ty="0" sx="100000" sy="100000" flip="none" algn="tl"/>
            </a:blipFill>
            <a:ln w="12700">
              <a:solidFill>
                <a:srgbClr val="FF9900"/>
              </a:solidFill>
              <a:round/>
            </a:ln>
            <a:effectLst/>
          </p:spPr>
          <p:txBody>
            <a:bodyPr lIns="63500" tIns="97200" rIns="63500" bIns="61200" anchor="ctr">
              <a:spAutoFit/>
            </a:bodyPr>
            <a:lstStyle/>
            <a:p>
              <a:endParaRPr lang="zh-CN" altLang="en-US"/>
            </a:p>
          </p:txBody>
        </p:sp>
        <p:sp>
          <p:nvSpPr>
            <p:cNvPr id="507908" name="Rectangle 4"/>
            <p:cNvSpPr>
              <a:spLocks noGrp="1" noChangeArrowheads="1"/>
            </p:cNvSpPr>
            <p:nvPr/>
          </p:nvSpPr>
          <p:spPr bwMode="auto">
            <a:xfrm>
              <a:off x="1225" y="1131"/>
              <a:ext cx="3356" cy="268"/>
            </a:xfrm>
            <a:prstGeom prst="rect">
              <a:avLst/>
            </a:prstGeom>
            <a:noFill/>
            <a:ln>
              <a:noFill/>
            </a:ln>
          </p:spPr>
          <p:txBody>
            <a:bodyPr lIns="63500" tIns="25400" rIns="63500" bIns="25400">
              <a:spAutoFit/>
            </a:bodyPr>
            <a:lstStyle/>
            <a:p>
              <a:pPr>
                <a:lnSpc>
                  <a:spcPct val="87000"/>
                </a:lnSpc>
              </a:pPr>
              <a:r>
                <a:rPr lang="zh-CN" altLang="en-US" sz="2800" b="1" dirty="0" smtClean="0">
                  <a:solidFill>
                    <a:srgbClr val="001ADC"/>
                  </a:solidFill>
                  <a:latin typeface="楷体_GB2312" pitchFamily="49" charset="-122"/>
                  <a:ea typeface="楷体_GB2312" pitchFamily="49" charset="-122"/>
                </a:rPr>
                <a:t>第九部分：输入输出接口</a:t>
              </a:r>
              <a:endParaRPr lang="en-US" altLang="zh-CN" sz="2800" b="1" dirty="0">
                <a:solidFill>
                  <a:srgbClr val="001ADC"/>
                </a:solidFill>
                <a:latin typeface="楷体_GB2312" pitchFamily="49" charset="-122"/>
                <a:ea typeface="楷体_GB2312" pitchFamily="49" charset="-122"/>
              </a:endParaRPr>
            </a:p>
          </p:txBody>
        </p:sp>
        <p:sp>
          <p:nvSpPr>
            <p:cNvPr id="507909" name="Rectangle 5"/>
            <p:cNvSpPr>
              <a:spLocks noChangeArrowheads="1"/>
            </p:cNvSpPr>
            <p:nvPr/>
          </p:nvSpPr>
          <p:spPr bwMode="auto">
            <a:xfrm>
              <a:off x="1354" y="1526"/>
              <a:ext cx="3054" cy="1647"/>
            </a:xfrm>
            <a:prstGeom prst="rect">
              <a:avLst/>
            </a:prstGeom>
            <a:noFill/>
            <a:ln w="28575">
              <a:solidFill>
                <a:srgbClr val="05AD01"/>
              </a:solidFill>
              <a:miter lim="800000"/>
            </a:ln>
            <a:effectLst/>
          </p:spPr>
          <p:txBody>
            <a:bodyPr lIns="63500" tIns="133200" rIns="63500" bIns="133200">
              <a:spAutoFit/>
            </a:bodyPr>
            <a:lstStyle/>
            <a:p>
              <a:pPr marL="609600" indent="-609600" algn="l">
                <a:lnSpc>
                  <a:spcPct val="75000"/>
                </a:lnSpc>
                <a:spcBef>
                  <a:spcPct val="65000"/>
                </a:spcBef>
                <a:buClr>
                  <a:srgbClr val="FF0000"/>
                </a:buClr>
                <a:buSzPct val="100000"/>
                <a:buFont typeface="+mj-ea"/>
                <a:buAutoNum type="ea1JpnChsDbPeriod"/>
              </a:pPr>
              <a:r>
                <a:rPr lang="en-US" altLang="zh-CN" sz="2400" b="1" dirty="0" smtClean="0">
                  <a:solidFill>
                    <a:srgbClr val="C0C0C0"/>
                  </a:solidFill>
                  <a:ea typeface="宋体" panose="02010600030101010101" pitchFamily="2" charset="-122"/>
                </a:rPr>
                <a:t>I/O</a:t>
              </a:r>
              <a:r>
                <a:rPr lang="zh-CN" altLang="en-US" sz="2400" b="1" dirty="0">
                  <a:solidFill>
                    <a:srgbClr val="C0C0C0"/>
                  </a:solidFill>
                  <a:ea typeface="宋体" panose="02010600030101010101" pitchFamily="2" charset="-122"/>
                </a:rPr>
                <a:t>接口</a:t>
              </a:r>
              <a:endParaRPr lang="zh-CN" altLang="en-US" sz="2400" b="1" dirty="0">
                <a:solidFill>
                  <a:srgbClr val="C0C0C0"/>
                </a:solidFill>
                <a:ea typeface="宋体" panose="02010600030101010101" pitchFamily="2" charset="-122"/>
              </a:endParaRPr>
            </a:p>
            <a:p>
              <a:pPr marL="609600" indent="-609600" algn="l">
                <a:lnSpc>
                  <a:spcPct val="75000"/>
                </a:lnSpc>
                <a:spcBef>
                  <a:spcPct val="65000"/>
                </a:spcBef>
                <a:buClr>
                  <a:srgbClr val="FF0000"/>
                </a:buClr>
                <a:buSzPct val="100000"/>
                <a:buFont typeface="+mj-ea"/>
                <a:buAutoNum type="ea1JpnChsDbPeriod"/>
              </a:pPr>
              <a:r>
                <a:rPr lang="zh-CN" altLang="en-US" sz="2400" b="1" dirty="0" smtClean="0">
                  <a:solidFill>
                    <a:srgbClr val="C0C0C0"/>
                  </a:solidFill>
                  <a:ea typeface="宋体" panose="02010600030101010101" pitchFamily="2" charset="-122"/>
                </a:rPr>
                <a:t>程序</a:t>
              </a:r>
              <a:r>
                <a:rPr lang="zh-CN" altLang="en-US" sz="2400" b="1" dirty="0">
                  <a:solidFill>
                    <a:srgbClr val="C0C0C0"/>
                  </a:solidFill>
                  <a:ea typeface="宋体" panose="02010600030101010101" pitchFamily="2" charset="-122"/>
                </a:rPr>
                <a:t>查询</a:t>
              </a:r>
              <a:r>
                <a:rPr lang="en-US" altLang="zh-CN" sz="2400" b="1" dirty="0">
                  <a:solidFill>
                    <a:srgbClr val="C0C0C0"/>
                  </a:solidFill>
                  <a:ea typeface="宋体" panose="02010600030101010101" pitchFamily="2" charset="-122"/>
                </a:rPr>
                <a:t>I/O</a:t>
              </a:r>
              <a:r>
                <a:rPr lang="zh-CN" altLang="en-US" sz="2400" b="1" dirty="0">
                  <a:solidFill>
                    <a:srgbClr val="C0C0C0"/>
                  </a:solidFill>
                  <a:ea typeface="宋体" panose="02010600030101010101" pitchFamily="2" charset="-122"/>
                </a:rPr>
                <a:t>方式</a:t>
              </a:r>
              <a:endParaRPr lang="zh-CN" altLang="en-US" sz="2400" b="1" dirty="0">
                <a:solidFill>
                  <a:srgbClr val="C0C0C0"/>
                </a:solidFill>
                <a:ea typeface="宋体" panose="02010600030101010101" pitchFamily="2" charset="-122"/>
              </a:endParaRPr>
            </a:p>
            <a:p>
              <a:pPr marL="609600" indent="-609600" algn="l">
                <a:lnSpc>
                  <a:spcPct val="75000"/>
                </a:lnSpc>
                <a:spcBef>
                  <a:spcPct val="65000"/>
                </a:spcBef>
                <a:buClr>
                  <a:srgbClr val="FF0000"/>
                </a:buClr>
                <a:buSzPct val="100000"/>
                <a:buFont typeface="+mj-ea"/>
                <a:buAutoNum type="ea1JpnChsDbPeriod"/>
              </a:pPr>
              <a:r>
                <a:rPr lang="zh-CN" altLang="en-US" sz="2400" b="1" dirty="0" smtClean="0">
                  <a:solidFill>
                    <a:schemeClr val="accent2"/>
                  </a:solidFill>
                  <a:ea typeface="宋体" panose="02010600030101010101" pitchFamily="2" charset="-122"/>
                </a:rPr>
                <a:t>中断</a:t>
              </a:r>
              <a:r>
                <a:rPr lang="zh-CN" altLang="en-US" sz="2400" b="1" dirty="0">
                  <a:solidFill>
                    <a:schemeClr val="accent2"/>
                  </a:solidFill>
                  <a:ea typeface="宋体" panose="02010600030101010101" pitchFamily="2" charset="-122"/>
                </a:rPr>
                <a:t>与中断</a:t>
              </a:r>
              <a:r>
                <a:rPr lang="en-US" altLang="zh-CN" sz="2400" b="1" dirty="0">
                  <a:solidFill>
                    <a:schemeClr val="accent2"/>
                  </a:solidFill>
                  <a:ea typeface="宋体" panose="02010600030101010101" pitchFamily="2" charset="-122"/>
                </a:rPr>
                <a:t>I/O</a:t>
              </a:r>
              <a:r>
                <a:rPr lang="zh-CN" altLang="en-US" sz="2400" b="1" dirty="0">
                  <a:solidFill>
                    <a:schemeClr val="accent2"/>
                  </a:solidFill>
                  <a:ea typeface="宋体" panose="02010600030101010101" pitchFamily="2" charset="-122"/>
                </a:rPr>
                <a:t>方式</a:t>
              </a:r>
              <a:endParaRPr lang="zh-CN" altLang="en-US" sz="2400" b="1" dirty="0">
                <a:solidFill>
                  <a:schemeClr val="accent2"/>
                </a:solidFill>
                <a:ea typeface="宋体" panose="02010600030101010101" pitchFamily="2" charset="-122"/>
              </a:endParaRPr>
            </a:p>
            <a:p>
              <a:pPr marL="609600" indent="-609600" algn="l">
                <a:lnSpc>
                  <a:spcPct val="75000"/>
                </a:lnSpc>
                <a:spcBef>
                  <a:spcPct val="65000"/>
                </a:spcBef>
                <a:buClr>
                  <a:srgbClr val="FF0000"/>
                </a:buClr>
                <a:buSzPct val="100000"/>
                <a:buFont typeface="+mj-ea"/>
                <a:buAutoNum type="ea1JpnChsDbPeriod"/>
              </a:pPr>
              <a:r>
                <a:rPr lang="en-US" altLang="zh-CN" sz="2400" b="1" dirty="0" smtClean="0">
                  <a:solidFill>
                    <a:srgbClr val="C0C0C0"/>
                  </a:solidFill>
                  <a:ea typeface="宋体" panose="02010600030101010101" pitchFamily="2" charset="-122"/>
                </a:rPr>
                <a:t>DMA </a:t>
              </a:r>
              <a:r>
                <a:rPr lang="en-US" altLang="zh-CN" sz="2400" b="1" dirty="0">
                  <a:solidFill>
                    <a:srgbClr val="C0C0C0"/>
                  </a:solidFill>
                  <a:ea typeface="宋体" panose="02010600030101010101" pitchFamily="2" charset="-122"/>
                </a:rPr>
                <a:t>I/O</a:t>
              </a:r>
              <a:r>
                <a:rPr lang="zh-CN" altLang="en-US" sz="2400" b="1" dirty="0">
                  <a:solidFill>
                    <a:srgbClr val="C0C0C0"/>
                  </a:solidFill>
                  <a:ea typeface="宋体" panose="02010600030101010101" pitchFamily="2" charset="-122"/>
                </a:rPr>
                <a:t>方式</a:t>
              </a:r>
              <a:endParaRPr lang="zh-CN" altLang="en-US" sz="2400" b="1" dirty="0">
                <a:solidFill>
                  <a:srgbClr val="C0C0C0"/>
                </a:solidFill>
                <a:ea typeface="宋体" panose="02010600030101010101" pitchFamily="2" charset="-122"/>
              </a:endParaRPr>
            </a:p>
            <a:p>
              <a:pPr marL="609600" indent="-609600" algn="l">
                <a:lnSpc>
                  <a:spcPct val="75000"/>
                </a:lnSpc>
                <a:spcBef>
                  <a:spcPct val="65000"/>
                </a:spcBef>
                <a:buClr>
                  <a:srgbClr val="FF0000"/>
                </a:buClr>
                <a:buSzPct val="100000"/>
                <a:buFont typeface="+mj-ea"/>
                <a:buAutoNum type="ea1JpnChsDbPeriod"/>
              </a:pPr>
              <a:r>
                <a:rPr lang="en-US" altLang="zh-CN" sz="2400" b="1" dirty="0" smtClean="0">
                  <a:solidFill>
                    <a:srgbClr val="C0C0C0"/>
                  </a:solidFill>
                  <a:ea typeface="宋体" panose="02010600030101010101" pitchFamily="2" charset="-122"/>
                </a:rPr>
                <a:t>I/O</a:t>
              </a:r>
              <a:r>
                <a:rPr lang="zh-CN" altLang="en-US" sz="2400" b="1" dirty="0">
                  <a:solidFill>
                    <a:srgbClr val="C0C0C0"/>
                  </a:solidFill>
                  <a:ea typeface="宋体" panose="02010600030101010101" pitchFamily="2" charset="-122"/>
                </a:rPr>
                <a:t>通道</a:t>
              </a:r>
              <a:endParaRPr lang="zh-CN" altLang="en-US" sz="2400" b="1" dirty="0">
                <a:solidFill>
                  <a:srgbClr val="C0C0C0"/>
                </a:solidFill>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a:xfrm>
            <a:off x="611188" y="404813"/>
            <a:ext cx="5257800" cy="372603"/>
          </a:xfrm>
        </p:spPr>
        <p:txBody>
          <a:bodyPr/>
          <a:lstStyle/>
          <a:p>
            <a:r>
              <a:rPr lang="en-US" altLang="zh-CN" dirty="0" smtClean="0"/>
              <a:t>3.1 </a:t>
            </a:r>
            <a:r>
              <a:rPr lang="zh-CN" altLang="en-US" dirty="0" smtClean="0"/>
              <a:t>中断与中断</a:t>
            </a:r>
            <a:r>
              <a:rPr lang="en-US" altLang="zh-CN" dirty="0" smtClean="0"/>
              <a:t>I/O</a:t>
            </a:r>
            <a:endParaRPr lang="zh-CN" altLang="en-US" dirty="0"/>
          </a:p>
        </p:txBody>
      </p:sp>
      <p:sp>
        <p:nvSpPr>
          <p:cNvPr id="397315" name="Rectangle 3"/>
          <p:cNvSpPr>
            <a:spLocks noGrp="1" noChangeArrowheads="1"/>
          </p:cNvSpPr>
          <p:nvPr>
            <p:ph type="body" idx="1"/>
          </p:nvPr>
        </p:nvSpPr>
        <p:spPr>
          <a:xfrm>
            <a:off x="684213" y="836613"/>
            <a:ext cx="7848600" cy="2225738"/>
          </a:xfrm>
        </p:spPr>
        <p:txBody>
          <a:bodyPr/>
          <a:lstStyle/>
          <a:p>
            <a:pPr>
              <a:lnSpc>
                <a:spcPct val="105000"/>
              </a:lnSpc>
              <a:spcBef>
                <a:spcPct val="30000"/>
              </a:spcBef>
            </a:pPr>
            <a:r>
              <a:rPr lang="zh-CN" altLang="en-US" dirty="0">
                <a:ea typeface="宋体" panose="02010600030101010101" pitchFamily="2" charset="-122"/>
              </a:rPr>
              <a:t>中断的概念</a:t>
            </a:r>
            <a:endParaRPr lang="zh-CN" altLang="en-US" dirty="0">
              <a:ea typeface="宋体" panose="02010600030101010101" pitchFamily="2" charset="-122"/>
            </a:endParaRPr>
          </a:p>
          <a:p>
            <a:pPr lvl="1">
              <a:lnSpc>
                <a:spcPct val="105000"/>
              </a:lnSpc>
              <a:spcBef>
                <a:spcPct val="30000"/>
              </a:spcBef>
            </a:pPr>
            <a:r>
              <a:rPr lang="zh-CN" altLang="en-US" dirty="0">
                <a:ea typeface="宋体" panose="02010600030101010101" pitchFamily="2" charset="-122"/>
              </a:rPr>
              <a:t>机器出现了一些紧急事务，</a:t>
            </a:r>
            <a:r>
              <a:rPr lang="en-US" altLang="zh-CN" dirty="0">
                <a:ea typeface="宋体" panose="02010600030101010101" pitchFamily="2" charset="-122"/>
              </a:rPr>
              <a:t>CPU</a:t>
            </a:r>
            <a:r>
              <a:rPr lang="zh-CN" altLang="en-US" dirty="0">
                <a:ea typeface="宋体" panose="02010600030101010101" pitchFamily="2" charset="-122"/>
              </a:rPr>
              <a:t>不得不停下当前正在执行的程序，转去处理紧急事务，当紧急事务处理完后，继续执行被中断的程序。</a:t>
            </a:r>
            <a:endParaRPr lang="zh-CN" altLang="en-US" dirty="0">
              <a:ea typeface="宋体" panose="02010600030101010101" pitchFamily="2" charset="-122"/>
            </a:endParaRPr>
          </a:p>
          <a:p>
            <a:pPr lvl="1">
              <a:lnSpc>
                <a:spcPct val="105000"/>
              </a:lnSpc>
              <a:spcBef>
                <a:spcPct val="30000"/>
              </a:spcBef>
            </a:pPr>
            <a:r>
              <a:rPr lang="zh-CN" altLang="en-US" dirty="0" smtClean="0">
                <a:ea typeface="宋体" panose="02010600030101010101" pitchFamily="2" charset="-122"/>
              </a:rPr>
              <a:t>一般情况下，中断</a:t>
            </a:r>
            <a:r>
              <a:rPr lang="zh-CN" altLang="en-US" dirty="0">
                <a:ea typeface="宋体" panose="02010600030101010101" pitchFamily="2" charset="-122"/>
              </a:rPr>
              <a:t>是随机的；</a:t>
            </a:r>
            <a:endParaRPr lang="zh-CN" altLang="en-US" dirty="0">
              <a:ea typeface="宋体" panose="02010600030101010101" pitchFamily="2" charset="-122"/>
            </a:endParaRPr>
          </a:p>
          <a:p>
            <a:pPr lvl="1">
              <a:lnSpc>
                <a:spcPct val="105000"/>
              </a:lnSpc>
              <a:spcBef>
                <a:spcPct val="30000"/>
              </a:spcBef>
            </a:pPr>
            <a:r>
              <a:rPr lang="zh-CN" altLang="en-US" dirty="0">
                <a:ea typeface="宋体" panose="02010600030101010101" pitchFamily="2" charset="-122"/>
              </a:rPr>
              <a:t>主程序：被中断的程序；</a:t>
            </a:r>
            <a:endParaRPr lang="zh-CN" altLang="en-US" dirty="0">
              <a:ea typeface="宋体" panose="02010600030101010101" pitchFamily="2" charset="-122"/>
            </a:endParaRPr>
          </a:p>
          <a:p>
            <a:pPr lvl="1">
              <a:lnSpc>
                <a:spcPct val="105000"/>
              </a:lnSpc>
              <a:spcBef>
                <a:spcPct val="30000"/>
              </a:spcBef>
            </a:pPr>
            <a:r>
              <a:rPr lang="zh-CN" altLang="en-US" dirty="0">
                <a:ea typeface="宋体" panose="02010600030101010101" pitchFamily="2" charset="-122"/>
              </a:rPr>
              <a:t>中断服务子程序：处理中断事务的</a:t>
            </a:r>
            <a:r>
              <a:rPr lang="zh-CN" altLang="en-US" dirty="0" smtClean="0">
                <a:ea typeface="宋体" panose="02010600030101010101" pitchFamily="2" charset="-122"/>
              </a:rPr>
              <a:t>程序。</a:t>
            </a:r>
            <a:endParaRPr lang="zh-CN" altLang="en-US" dirty="0">
              <a:ea typeface="宋体" panose="02010600030101010101" pitchFamily="2" charset="-122"/>
            </a:endParaRPr>
          </a:p>
        </p:txBody>
      </p:sp>
      <p:sp>
        <p:nvSpPr>
          <p:cNvPr id="4" name="Line 4"/>
          <p:cNvSpPr>
            <a:spLocks noChangeShapeType="1"/>
          </p:cNvSpPr>
          <p:nvPr/>
        </p:nvSpPr>
        <p:spPr bwMode="auto">
          <a:xfrm>
            <a:off x="3336032" y="3625552"/>
            <a:ext cx="0" cy="914400"/>
          </a:xfrm>
          <a:prstGeom prst="line">
            <a:avLst/>
          </a:prstGeom>
          <a:noFill/>
          <a:ln w="28575">
            <a:solidFill>
              <a:schemeClr val="accent1"/>
            </a:solidFill>
            <a:round/>
            <a:tailEnd type="triangle" w="med" len="med"/>
          </a:ln>
          <a:effectLst/>
        </p:spPr>
        <p:txBody>
          <a:bodyPr/>
          <a:lstStyle/>
          <a:p>
            <a:endParaRPr lang="zh-CN" altLang="en-US"/>
          </a:p>
        </p:txBody>
      </p:sp>
      <p:sp>
        <p:nvSpPr>
          <p:cNvPr id="5" name="Line 5"/>
          <p:cNvSpPr>
            <a:spLocks noChangeShapeType="1"/>
          </p:cNvSpPr>
          <p:nvPr/>
        </p:nvSpPr>
        <p:spPr bwMode="auto">
          <a:xfrm flipV="1">
            <a:off x="3412232" y="3854152"/>
            <a:ext cx="1447800" cy="685800"/>
          </a:xfrm>
          <a:prstGeom prst="line">
            <a:avLst/>
          </a:prstGeom>
          <a:noFill/>
          <a:ln w="12700">
            <a:solidFill>
              <a:schemeClr val="tx1"/>
            </a:solidFill>
            <a:round/>
            <a:tailEnd type="triangle" w="med" len="med"/>
          </a:ln>
          <a:effectLst/>
        </p:spPr>
        <p:txBody>
          <a:bodyPr/>
          <a:lstStyle/>
          <a:p>
            <a:endParaRPr lang="zh-CN" altLang="en-US"/>
          </a:p>
        </p:txBody>
      </p:sp>
      <p:sp>
        <p:nvSpPr>
          <p:cNvPr id="6" name="Line 6"/>
          <p:cNvSpPr>
            <a:spLocks noChangeShapeType="1"/>
          </p:cNvSpPr>
          <p:nvPr/>
        </p:nvSpPr>
        <p:spPr bwMode="auto">
          <a:xfrm>
            <a:off x="4860032" y="3930352"/>
            <a:ext cx="0" cy="1905000"/>
          </a:xfrm>
          <a:prstGeom prst="line">
            <a:avLst/>
          </a:prstGeom>
          <a:noFill/>
          <a:ln w="28575">
            <a:solidFill>
              <a:srgbClr val="0408B2"/>
            </a:solidFill>
            <a:round/>
            <a:tailEnd type="triangle" w="med" len="med"/>
          </a:ln>
          <a:effectLst/>
        </p:spPr>
        <p:txBody>
          <a:bodyPr/>
          <a:lstStyle/>
          <a:p>
            <a:endParaRPr lang="zh-CN" altLang="en-US"/>
          </a:p>
        </p:txBody>
      </p:sp>
      <p:sp>
        <p:nvSpPr>
          <p:cNvPr id="7" name="Line 7"/>
          <p:cNvSpPr>
            <a:spLocks noChangeShapeType="1"/>
          </p:cNvSpPr>
          <p:nvPr/>
        </p:nvSpPr>
        <p:spPr bwMode="auto">
          <a:xfrm flipH="1" flipV="1">
            <a:off x="3336032" y="4616152"/>
            <a:ext cx="1447800" cy="1219200"/>
          </a:xfrm>
          <a:prstGeom prst="line">
            <a:avLst/>
          </a:prstGeom>
          <a:noFill/>
          <a:ln w="12700">
            <a:solidFill>
              <a:schemeClr val="tx1"/>
            </a:solidFill>
            <a:round/>
            <a:tailEnd type="triangle" w="med" len="med"/>
          </a:ln>
          <a:effectLst/>
        </p:spPr>
        <p:txBody>
          <a:bodyPr/>
          <a:lstStyle/>
          <a:p>
            <a:endParaRPr lang="zh-CN" altLang="en-US"/>
          </a:p>
        </p:txBody>
      </p:sp>
      <p:sp>
        <p:nvSpPr>
          <p:cNvPr id="8" name="Line 8"/>
          <p:cNvSpPr>
            <a:spLocks noChangeShapeType="1"/>
          </p:cNvSpPr>
          <p:nvPr/>
        </p:nvSpPr>
        <p:spPr bwMode="auto">
          <a:xfrm>
            <a:off x="3336032" y="4692352"/>
            <a:ext cx="0" cy="1905000"/>
          </a:xfrm>
          <a:prstGeom prst="line">
            <a:avLst/>
          </a:prstGeom>
          <a:noFill/>
          <a:ln w="28575">
            <a:solidFill>
              <a:schemeClr val="accent1"/>
            </a:solidFill>
            <a:round/>
            <a:tailEnd type="triangle" w="med" len="med"/>
          </a:ln>
          <a:effectLst/>
        </p:spPr>
        <p:txBody>
          <a:bodyPr/>
          <a:lstStyle/>
          <a:p>
            <a:endParaRPr lang="zh-CN" altLang="en-US"/>
          </a:p>
        </p:txBody>
      </p:sp>
      <p:sp>
        <p:nvSpPr>
          <p:cNvPr id="9" name="Text Box 9"/>
          <p:cNvSpPr txBox="1">
            <a:spLocks noChangeArrowheads="1"/>
          </p:cNvSpPr>
          <p:nvPr/>
        </p:nvSpPr>
        <p:spPr bwMode="auto">
          <a:xfrm>
            <a:off x="2650232" y="3244552"/>
            <a:ext cx="1524000" cy="396875"/>
          </a:xfrm>
          <a:prstGeom prst="rect">
            <a:avLst/>
          </a:prstGeom>
          <a:noFill/>
          <a:ln w="12700">
            <a:noFill/>
            <a:miter lim="800000"/>
          </a:ln>
          <a:effectLst/>
        </p:spPr>
        <p:txBody>
          <a:bodyPr>
            <a:spAutoFit/>
          </a:bodyPr>
          <a:lstStyle/>
          <a:p>
            <a:pPr>
              <a:spcBef>
                <a:spcPct val="50000"/>
              </a:spcBef>
            </a:pPr>
            <a:r>
              <a:rPr lang="zh-CN" altLang="en-US" b="1">
                <a:ea typeface="宋体" panose="02010600030101010101" pitchFamily="2" charset="-122"/>
              </a:rPr>
              <a:t>主程序</a:t>
            </a:r>
            <a:endParaRPr lang="zh-CN" altLang="en-US" b="1">
              <a:ea typeface="宋体" panose="02010600030101010101" pitchFamily="2" charset="-122"/>
            </a:endParaRPr>
          </a:p>
        </p:txBody>
      </p:sp>
      <p:sp>
        <p:nvSpPr>
          <p:cNvPr id="10" name="Text Box 10"/>
          <p:cNvSpPr txBox="1">
            <a:spLocks noChangeArrowheads="1"/>
          </p:cNvSpPr>
          <p:nvPr/>
        </p:nvSpPr>
        <p:spPr bwMode="auto">
          <a:xfrm>
            <a:off x="4139952" y="3084661"/>
            <a:ext cx="1524000" cy="701675"/>
          </a:xfrm>
          <a:prstGeom prst="rect">
            <a:avLst/>
          </a:prstGeom>
          <a:noFill/>
          <a:ln w="12700">
            <a:noFill/>
            <a:miter lim="800000"/>
          </a:ln>
          <a:effectLst/>
        </p:spPr>
        <p:txBody>
          <a:bodyPr>
            <a:spAutoFit/>
          </a:bodyPr>
          <a:lstStyle/>
          <a:p>
            <a:pPr>
              <a:spcBef>
                <a:spcPct val="50000"/>
              </a:spcBef>
            </a:pPr>
            <a:r>
              <a:rPr lang="zh-CN" altLang="en-US" b="1" dirty="0">
                <a:solidFill>
                  <a:srgbClr val="0408B2"/>
                </a:solidFill>
                <a:ea typeface="宋体" panose="02010600030101010101" pitchFamily="2" charset="-122"/>
              </a:rPr>
              <a:t>中断服务子程序</a:t>
            </a:r>
            <a:endParaRPr lang="zh-CN" altLang="en-US" b="1" dirty="0">
              <a:solidFill>
                <a:srgbClr val="0408B2"/>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a:xfrm>
            <a:off x="611188" y="404813"/>
            <a:ext cx="5257800" cy="372603"/>
          </a:xfrm>
        </p:spPr>
        <p:txBody>
          <a:bodyPr/>
          <a:lstStyle/>
          <a:p>
            <a:r>
              <a:rPr lang="en-US" altLang="zh-CN" dirty="0" smtClean="0"/>
              <a:t>3.1 </a:t>
            </a:r>
            <a:r>
              <a:rPr lang="zh-CN" altLang="en-US" dirty="0" smtClean="0"/>
              <a:t>中断与中断</a:t>
            </a:r>
            <a:r>
              <a:rPr lang="en-US" altLang="zh-CN" dirty="0" smtClean="0"/>
              <a:t>I/O</a:t>
            </a:r>
            <a:endParaRPr lang="zh-CN" altLang="en-US" dirty="0"/>
          </a:p>
        </p:txBody>
      </p:sp>
      <p:sp>
        <p:nvSpPr>
          <p:cNvPr id="397315" name="Rectangle 3"/>
          <p:cNvSpPr>
            <a:spLocks noGrp="1" noChangeArrowheads="1"/>
          </p:cNvSpPr>
          <p:nvPr>
            <p:ph type="body" idx="1"/>
          </p:nvPr>
        </p:nvSpPr>
        <p:spPr>
          <a:xfrm>
            <a:off x="683568" y="1012810"/>
            <a:ext cx="7848600" cy="4852610"/>
          </a:xfrm>
        </p:spPr>
        <p:txBody>
          <a:bodyPr/>
          <a:lstStyle/>
          <a:p>
            <a:pPr>
              <a:lnSpc>
                <a:spcPct val="120000"/>
              </a:lnSpc>
              <a:spcBef>
                <a:spcPts val="0"/>
              </a:spcBef>
            </a:pPr>
            <a:r>
              <a:rPr lang="zh-CN" altLang="en-US" sz="2800" dirty="0" smtClean="0">
                <a:ea typeface="宋体" panose="02010600030101010101" pitchFamily="2" charset="-122"/>
              </a:rPr>
              <a:t>引起中断的因素（中断源）</a:t>
            </a:r>
            <a:endParaRPr lang="zh-CN" altLang="en-US" sz="2800" dirty="0">
              <a:ea typeface="宋体" panose="02010600030101010101" pitchFamily="2" charset="-122"/>
            </a:endParaRPr>
          </a:p>
          <a:p>
            <a:pPr lvl="1">
              <a:lnSpc>
                <a:spcPct val="120000"/>
              </a:lnSpc>
              <a:spcBef>
                <a:spcPts val="0"/>
              </a:spcBef>
            </a:pPr>
            <a:r>
              <a:rPr lang="zh-CN" altLang="en-US" sz="2000" dirty="0" smtClean="0">
                <a:ea typeface="宋体" panose="02010600030101010101" pitchFamily="2" charset="-122"/>
              </a:rPr>
              <a:t>人为设置的中断：自愿中断，可重复</a:t>
            </a:r>
            <a:endParaRPr lang="en-US" altLang="zh-CN" sz="2000" dirty="0" smtClean="0">
              <a:ea typeface="宋体" panose="02010600030101010101" pitchFamily="2" charset="-122"/>
            </a:endParaRPr>
          </a:p>
          <a:p>
            <a:pPr lvl="1">
              <a:lnSpc>
                <a:spcPct val="120000"/>
              </a:lnSpc>
              <a:spcBef>
                <a:spcPts val="0"/>
              </a:spcBef>
            </a:pPr>
            <a:r>
              <a:rPr lang="zh-CN" altLang="en-US" sz="2000" dirty="0" smtClean="0">
                <a:ea typeface="宋体" panose="02010600030101010101" pitchFamily="2" charset="-122"/>
              </a:rPr>
              <a:t>程序性事故：如溢出、除“零”等</a:t>
            </a:r>
            <a:endParaRPr lang="en-US" altLang="zh-CN" sz="2000" dirty="0" smtClean="0">
              <a:ea typeface="宋体" panose="02010600030101010101" pitchFamily="2" charset="-122"/>
            </a:endParaRPr>
          </a:p>
          <a:p>
            <a:pPr lvl="1">
              <a:lnSpc>
                <a:spcPct val="120000"/>
              </a:lnSpc>
              <a:spcBef>
                <a:spcPts val="0"/>
              </a:spcBef>
            </a:pPr>
            <a:r>
              <a:rPr lang="zh-CN" altLang="en-US" sz="2000" dirty="0" smtClean="0">
                <a:ea typeface="宋体" panose="02010600030101010101" pitchFamily="2" charset="-122"/>
              </a:rPr>
              <a:t>硬件故障：如电源掉电、磁盘损坏</a:t>
            </a:r>
            <a:endParaRPr lang="en-US" altLang="zh-CN" sz="2000" dirty="0" smtClean="0">
              <a:ea typeface="宋体" panose="02010600030101010101" pitchFamily="2" charset="-122"/>
            </a:endParaRPr>
          </a:p>
          <a:p>
            <a:pPr lvl="1">
              <a:lnSpc>
                <a:spcPct val="120000"/>
              </a:lnSpc>
              <a:spcBef>
                <a:spcPts val="0"/>
              </a:spcBef>
            </a:pPr>
            <a:r>
              <a:rPr lang="en-US" altLang="zh-CN" sz="2000" dirty="0" smtClean="0">
                <a:ea typeface="宋体" panose="02010600030101010101" pitchFamily="2" charset="-122"/>
              </a:rPr>
              <a:t>I/O</a:t>
            </a:r>
            <a:r>
              <a:rPr lang="zh-CN" altLang="en-US" sz="2000" dirty="0" smtClean="0">
                <a:ea typeface="宋体" panose="02010600030101010101" pitchFamily="2" charset="-122"/>
              </a:rPr>
              <a:t>操作：</a:t>
            </a:r>
            <a:r>
              <a:rPr lang="en-US" altLang="zh-CN" sz="2000" dirty="0" smtClean="0">
                <a:ea typeface="宋体" panose="02010600030101010101" pitchFamily="2" charset="-122"/>
              </a:rPr>
              <a:t>I/O</a:t>
            </a:r>
            <a:r>
              <a:rPr lang="zh-CN" altLang="en-US" sz="2000" dirty="0" smtClean="0">
                <a:ea typeface="宋体" panose="02010600030101010101" pitchFamily="2" charset="-122"/>
              </a:rPr>
              <a:t>设备准备就绪，请求操作</a:t>
            </a:r>
            <a:endParaRPr lang="en-US" altLang="zh-CN" sz="2000" dirty="0" smtClean="0">
              <a:ea typeface="宋体" panose="02010600030101010101" pitchFamily="2" charset="-122"/>
            </a:endParaRPr>
          </a:p>
          <a:p>
            <a:pPr lvl="1">
              <a:lnSpc>
                <a:spcPct val="120000"/>
              </a:lnSpc>
              <a:spcBef>
                <a:spcPts val="0"/>
              </a:spcBef>
            </a:pPr>
            <a:r>
              <a:rPr lang="zh-CN" altLang="en-US" sz="2000" dirty="0" smtClean="0">
                <a:ea typeface="宋体" panose="02010600030101010101" pitchFamily="2" charset="-122"/>
              </a:rPr>
              <a:t>外部事件：如键盘操作</a:t>
            </a:r>
            <a:endParaRPr lang="en-US" altLang="zh-CN" sz="2000" dirty="0" smtClean="0">
              <a:ea typeface="宋体" panose="02010600030101010101" pitchFamily="2" charset="-122"/>
            </a:endParaRPr>
          </a:p>
          <a:p>
            <a:pPr>
              <a:lnSpc>
                <a:spcPct val="120000"/>
              </a:lnSpc>
              <a:spcBef>
                <a:spcPts val="0"/>
              </a:spcBef>
            </a:pPr>
            <a:r>
              <a:rPr lang="zh-CN" altLang="en-US" sz="2800" dirty="0" smtClean="0">
                <a:ea typeface="宋体" panose="02010600030101010101" pitchFamily="2" charset="-122"/>
              </a:rPr>
              <a:t>中断源分类</a:t>
            </a:r>
            <a:endParaRPr lang="en-US" altLang="zh-CN" sz="2800" dirty="0" smtClean="0">
              <a:ea typeface="宋体" panose="02010600030101010101" pitchFamily="2" charset="-122"/>
            </a:endParaRPr>
          </a:p>
          <a:p>
            <a:pPr lvl="1">
              <a:lnSpc>
                <a:spcPct val="120000"/>
              </a:lnSpc>
              <a:spcBef>
                <a:spcPts val="0"/>
              </a:spcBef>
            </a:pPr>
            <a:r>
              <a:rPr lang="zh-CN" altLang="en-US" sz="2000" dirty="0" smtClean="0">
                <a:ea typeface="宋体" panose="02010600030101010101" pitchFamily="2" charset="-122"/>
              </a:rPr>
              <a:t>不可屏蔽中断：</a:t>
            </a:r>
            <a:r>
              <a:rPr lang="en-US" altLang="zh-CN" sz="2000" dirty="0" smtClean="0">
                <a:ea typeface="宋体" panose="02010600030101010101" pitchFamily="2" charset="-122"/>
              </a:rPr>
              <a:t>CPU</a:t>
            </a:r>
            <a:r>
              <a:rPr lang="zh-CN" altLang="en-US" sz="2000" dirty="0" smtClean="0">
                <a:ea typeface="宋体" panose="02010600030101010101" pitchFamily="2" charset="-122"/>
              </a:rPr>
              <a:t>不能不响应；</a:t>
            </a:r>
            <a:endParaRPr lang="en-US" altLang="zh-CN" sz="2000" dirty="0" smtClean="0">
              <a:ea typeface="宋体" panose="02010600030101010101" pitchFamily="2" charset="-122"/>
            </a:endParaRPr>
          </a:p>
          <a:p>
            <a:pPr lvl="1">
              <a:lnSpc>
                <a:spcPct val="120000"/>
              </a:lnSpc>
              <a:spcBef>
                <a:spcPts val="0"/>
              </a:spcBef>
            </a:pPr>
            <a:r>
              <a:rPr lang="zh-CN" altLang="en-US" sz="2000" dirty="0" smtClean="0">
                <a:ea typeface="宋体" panose="02010600030101010101" pitchFamily="2" charset="-122"/>
              </a:rPr>
              <a:t>可屏蔽中断：若中断源被屏蔽，</a:t>
            </a:r>
            <a:r>
              <a:rPr lang="en-US" altLang="zh-CN" sz="2000" dirty="0" smtClean="0">
                <a:ea typeface="宋体" panose="02010600030101010101" pitchFamily="2" charset="-122"/>
              </a:rPr>
              <a:t>CPU</a:t>
            </a:r>
            <a:r>
              <a:rPr lang="zh-CN" altLang="en-US" sz="2000" dirty="0" smtClean="0">
                <a:ea typeface="宋体" panose="02010600030101010101" pitchFamily="2" charset="-122"/>
              </a:rPr>
              <a:t>不响应</a:t>
            </a:r>
            <a:endParaRPr lang="en-US" altLang="zh-CN" sz="2000" dirty="0" smtClean="0">
              <a:ea typeface="宋体" panose="02010600030101010101" pitchFamily="2" charset="-122"/>
            </a:endParaRPr>
          </a:p>
          <a:p>
            <a:pPr>
              <a:lnSpc>
                <a:spcPct val="120000"/>
              </a:lnSpc>
              <a:spcBef>
                <a:spcPts val="0"/>
              </a:spcBef>
            </a:pPr>
            <a:r>
              <a:rPr lang="zh-CN" altLang="en-US" dirty="0" smtClean="0">
                <a:ea typeface="宋体" panose="02010600030101010101" pitchFamily="2" charset="-122"/>
              </a:rPr>
              <a:t>中断的分类</a:t>
            </a:r>
            <a:endParaRPr lang="zh-CN" altLang="en-US" dirty="0" smtClean="0">
              <a:ea typeface="宋体" panose="02010600030101010101" pitchFamily="2" charset="-122"/>
            </a:endParaRPr>
          </a:p>
          <a:p>
            <a:pPr lvl="1">
              <a:lnSpc>
                <a:spcPct val="120000"/>
              </a:lnSpc>
              <a:spcBef>
                <a:spcPts val="0"/>
              </a:spcBef>
            </a:pPr>
            <a:r>
              <a:rPr lang="zh-CN" altLang="en-US" sz="2000" dirty="0" smtClean="0">
                <a:ea typeface="宋体" panose="02010600030101010101" pitchFamily="2" charset="-122"/>
              </a:rPr>
              <a:t>非屏蔽中断与可屏蔽中断</a:t>
            </a:r>
            <a:endParaRPr lang="zh-CN" altLang="en-US" sz="2000" dirty="0" smtClean="0">
              <a:ea typeface="宋体" panose="02010600030101010101" pitchFamily="2" charset="-122"/>
            </a:endParaRPr>
          </a:p>
          <a:p>
            <a:pPr lvl="1">
              <a:lnSpc>
                <a:spcPct val="120000"/>
              </a:lnSpc>
              <a:spcBef>
                <a:spcPts val="0"/>
              </a:spcBef>
            </a:pPr>
            <a:r>
              <a:rPr lang="zh-CN" altLang="en-US" sz="2000" dirty="0">
                <a:ea typeface="宋体" panose="02010600030101010101" pitchFamily="2" charset="-122"/>
              </a:rPr>
              <a:t>硬中断与软中断（软中断不是真正的中断</a:t>
            </a:r>
            <a:r>
              <a:rPr lang="zh-CN" altLang="en-US" sz="2000" dirty="0" smtClean="0">
                <a:ea typeface="宋体" panose="02010600030101010101" pitchFamily="2" charset="-122"/>
              </a:rPr>
              <a:t>）</a:t>
            </a:r>
            <a:endParaRPr lang="zh-CN" altLang="en-US" sz="2000" dirty="0" smtClean="0">
              <a:solidFill>
                <a:srgbClr val="FF00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a:xfrm>
            <a:off x="611188" y="404813"/>
            <a:ext cx="5257800" cy="372603"/>
          </a:xfrm>
        </p:spPr>
        <p:txBody>
          <a:bodyPr/>
          <a:lstStyle/>
          <a:p>
            <a:r>
              <a:rPr lang="en-US" altLang="zh-CN" dirty="0" smtClean="0"/>
              <a:t>3.1 </a:t>
            </a:r>
            <a:r>
              <a:rPr lang="zh-CN" altLang="en-US" dirty="0" smtClean="0"/>
              <a:t>中断与中断</a:t>
            </a:r>
            <a:r>
              <a:rPr lang="en-US" altLang="zh-CN" dirty="0" smtClean="0"/>
              <a:t>I/O</a:t>
            </a:r>
            <a:endParaRPr lang="zh-CN" altLang="en-US" dirty="0"/>
          </a:p>
        </p:txBody>
      </p:sp>
      <p:sp>
        <p:nvSpPr>
          <p:cNvPr id="397315" name="Rectangle 3"/>
          <p:cNvSpPr>
            <a:spLocks noGrp="1" noChangeArrowheads="1"/>
          </p:cNvSpPr>
          <p:nvPr>
            <p:ph type="body" idx="1"/>
          </p:nvPr>
        </p:nvSpPr>
        <p:spPr>
          <a:xfrm>
            <a:off x="467544" y="908720"/>
            <a:ext cx="7848600" cy="5309659"/>
          </a:xfrm>
        </p:spPr>
        <p:txBody>
          <a:bodyPr/>
          <a:lstStyle/>
          <a:p>
            <a:pPr>
              <a:lnSpc>
                <a:spcPct val="105000"/>
              </a:lnSpc>
              <a:spcBef>
                <a:spcPct val="30000"/>
              </a:spcBef>
            </a:pPr>
            <a:r>
              <a:rPr lang="zh-CN" altLang="en-US" sz="3200" dirty="0" smtClean="0">
                <a:ea typeface="宋体" panose="02010600030101010101" pitchFamily="2" charset="-122"/>
              </a:rPr>
              <a:t>中断系统需要解决的问题</a:t>
            </a:r>
            <a:endParaRPr lang="en-US" altLang="zh-CN" sz="3200" dirty="0" smtClean="0">
              <a:ea typeface="宋体" panose="02010600030101010101" pitchFamily="2" charset="-122"/>
            </a:endParaRPr>
          </a:p>
          <a:p>
            <a:pPr lvl="1">
              <a:lnSpc>
                <a:spcPct val="105000"/>
              </a:lnSpc>
              <a:spcBef>
                <a:spcPct val="30000"/>
              </a:spcBef>
            </a:pPr>
            <a:r>
              <a:rPr lang="zh-CN" altLang="en-US" sz="2600" dirty="0" smtClean="0">
                <a:ea typeface="宋体" panose="02010600030101010101" pitchFamily="2" charset="-122"/>
              </a:rPr>
              <a:t>中断源如何向</a:t>
            </a:r>
            <a:r>
              <a:rPr lang="en-US" altLang="zh-CN" sz="2600" dirty="0" smtClean="0">
                <a:ea typeface="宋体" panose="02010600030101010101" pitchFamily="2" charset="-122"/>
              </a:rPr>
              <a:t>CPU</a:t>
            </a:r>
            <a:r>
              <a:rPr lang="zh-CN" altLang="en-US" sz="2600" dirty="0" smtClean="0">
                <a:ea typeface="宋体" panose="02010600030101010101" pitchFamily="2" charset="-122"/>
              </a:rPr>
              <a:t>提出中断申请；</a:t>
            </a:r>
            <a:endParaRPr lang="en-US" altLang="zh-CN" sz="2600" dirty="0" smtClean="0">
              <a:ea typeface="宋体" panose="02010600030101010101" pitchFamily="2" charset="-122"/>
            </a:endParaRPr>
          </a:p>
          <a:p>
            <a:pPr lvl="1">
              <a:lnSpc>
                <a:spcPct val="105000"/>
              </a:lnSpc>
              <a:spcBef>
                <a:spcPct val="30000"/>
              </a:spcBef>
            </a:pPr>
            <a:r>
              <a:rPr lang="zh-CN" altLang="en-US" sz="2600" dirty="0" smtClean="0">
                <a:ea typeface="宋体" panose="02010600030101010101" pitchFamily="2" charset="-122"/>
              </a:rPr>
              <a:t>多个中断同时申请时，中断系统如何响应；</a:t>
            </a:r>
            <a:endParaRPr lang="en-US" altLang="zh-CN" sz="2600" dirty="0" smtClean="0">
              <a:ea typeface="宋体" panose="02010600030101010101" pitchFamily="2" charset="-122"/>
            </a:endParaRPr>
          </a:p>
          <a:p>
            <a:pPr lvl="1">
              <a:lnSpc>
                <a:spcPct val="105000"/>
              </a:lnSpc>
              <a:spcBef>
                <a:spcPct val="30000"/>
              </a:spcBef>
            </a:pPr>
            <a:r>
              <a:rPr lang="en-US" altLang="zh-CN" sz="2600" dirty="0" smtClean="0">
                <a:ea typeface="宋体" panose="02010600030101010101" pitchFamily="2" charset="-122"/>
              </a:rPr>
              <a:t>CPU</a:t>
            </a:r>
            <a:r>
              <a:rPr lang="zh-CN" altLang="en-US" sz="2600" dirty="0" smtClean="0">
                <a:ea typeface="宋体" panose="02010600030101010101" pitchFamily="2" charset="-122"/>
              </a:rPr>
              <a:t>响应中断的时间</a:t>
            </a:r>
            <a:r>
              <a:rPr lang="zh-CN" altLang="en-US" sz="2600" dirty="0">
                <a:ea typeface="宋体" panose="02010600030101010101" pitchFamily="2" charset="-122"/>
              </a:rPr>
              <a:t>和</a:t>
            </a:r>
            <a:r>
              <a:rPr lang="zh-CN" altLang="en-US" sz="2600" dirty="0" smtClean="0">
                <a:ea typeface="宋体" panose="02010600030101010101" pitchFamily="2" charset="-122"/>
              </a:rPr>
              <a:t>条件；</a:t>
            </a:r>
            <a:endParaRPr lang="en-US" altLang="zh-CN" sz="2600" dirty="0" smtClean="0">
              <a:ea typeface="宋体" panose="02010600030101010101" pitchFamily="2" charset="-122"/>
            </a:endParaRPr>
          </a:p>
          <a:p>
            <a:pPr lvl="1">
              <a:lnSpc>
                <a:spcPct val="105000"/>
              </a:lnSpc>
              <a:spcBef>
                <a:spcPct val="30000"/>
              </a:spcBef>
            </a:pPr>
            <a:r>
              <a:rPr lang="en-US" altLang="zh-CN" sz="2600" dirty="0" smtClean="0">
                <a:ea typeface="宋体" panose="02010600030101010101" pitchFamily="2" charset="-122"/>
              </a:rPr>
              <a:t>CPU</a:t>
            </a:r>
            <a:r>
              <a:rPr lang="zh-CN" altLang="en-US" sz="2600" dirty="0" smtClean="0">
                <a:ea typeface="宋体" panose="02010600030101010101" pitchFamily="2" charset="-122"/>
              </a:rPr>
              <a:t>响应中断后如何保护现场；</a:t>
            </a:r>
            <a:endParaRPr lang="en-US" altLang="zh-CN" sz="2600" dirty="0" smtClean="0">
              <a:ea typeface="宋体" panose="02010600030101010101" pitchFamily="2" charset="-122"/>
            </a:endParaRPr>
          </a:p>
          <a:p>
            <a:pPr lvl="1">
              <a:lnSpc>
                <a:spcPct val="105000"/>
              </a:lnSpc>
              <a:spcBef>
                <a:spcPct val="30000"/>
              </a:spcBef>
            </a:pPr>
            <a:r>
              <a:rPr lang="en-US" altLang="zh-CN" sz="2600" dirty="0" smtClean="0">
                <a:ea typeface="宋体" panose="02010600030101010101" pitchFamily="2" charset="-122"/>
              </a:rPr>
              <a:t>CPU</a:t>
            </a:r>
            <a:r>
              <a:rPr lang="zh-CN" altLang="en-US" sz="2600" dirty="0" smtClean="0">
                <a:ea typeface="宋体" panose="02010600030101010101" pitchFamily="2" charset="-122"/>
              </a:rPr>
              <a:t>响应中断后，如何转向中断服务子程序；</a:t>
            </a:r>
            <a:endParaRPr lang="en-US" altLang="zh-CN" sz="2600" dirty="0" smtClean="0">
              <a:ea typeface="宋体" panose="02010600030101010101" pitchFamily="2" charset="-122"/>
            </a:endParaRPr>
          </a:p>
          <a:p>
            <a:pPr lvl="1">
              <a:lnSpc>
                <a:spcPct val="105000"/>
              </a:lnSpc>
              <a:spcBef>
                <a:spcPct val="30000"/>
              </a:spcBef>
            </a:pPr>
            <a:r>
              <a:rPr lang="zh-CN" altLang="en-US" sz="2600" dirty="0" smtClean="0">
                <a:ea typeface="宋体" panose="02010600030101010101" pitchFamily="2" charset="-122"/>
              </a:rPr>
              <a:t>中断处理结束后，</a:t>
            </a:r>
            <a:r>
              <a:rPr lang="en-US" altLang="zh-CN" sz="2600" dirty="0" smtClean="0">
                <a:ea typeface="宋体" panose="02010600030101010101" pitchFamily="2" charset="-122"/>
              </a:rPr>
              <a:t>CPU</a:t>
            </a:r>
            <a:r>
              <a:rPr lang="zh-CN" altLang="en-US" sz="2600" dirty="0" smtClean="0">
                <a:ea typeface="宋体" panose="02010600030101010101" pitchFamily="2" charset="-122"/>
              </a:rPr>
              <a:t>如何恢复现场返回主程序断点位置；</a:t>
            </a:r>
            <a:endParaRPr lang="en-US" altLang="zh-CN" sz="2600" dirty="0" smtClean="0">
              <a:ea typeface="宋体" panose="02010600030101010101" pitchFamily="2" charset="-122"/>
            </a:endParaRPr>
          </a:p>
          <a:p>
            <a:pPr lvl="1">
              <a:lnSpc>
                <a:spcPct val="105000"/>
              </a:lnSpc>
              <a:spcBef>
                <a:spcPct val="30000"/>
              </a:spcBef>
            </a:pPr>
            <a:r>
              <a:rPr lang="zh-CN" altLang="en-US" sz="2600" dirty="0" smtClean="0">
                <a:ea typeface="宋体" panose="02010600030101010101" pitchFamily="2" charset="-122"/>
              </a:rPr>
              <a:t>中断处理过程中出现新的中断申请怎么处理</a:t>
            </a:r>
            <a:endParaRPr lang="en-US" altLang="zh-CN" sz="2600" dirty="0" smtClean="0">
              <a:ea typeface="宋体" panose="02010600030101010101" pitchFamily="2" charset="-122"/>
            </a:endParaRPr>
          </a:p>
          <a:p>
            <a:pPr lvl="1">
              <a:lnSpc>
                <a:spcPct val="105000"/>
              </a:lnSpc>
              <a:spcBef>
                <a:spcPct val="30000"/>
              </a:spcBef>
            </a:pPr>
            <a:endParaRPr lang="zh-CN" altLang="en-US" sz="26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a:xfrm>
            <a:off x="611188" y="404813"/>
            <a:ext cx="5257800" cy="372603"/>
          </a:xfrm>
        </p:spPr>
        <p:txBody>
          <a:bodyPr/>
          <a:lstStyle/>
          <a:p>
            <a:r>
              <a:rPr lang="en-US" altLang="zh-CN" dirty="0" smtClean="0"/>
              <a:t>3.1 </a:t>
            </a:r>
            <a:r>
              <a:rPr lang="zh-CN" altLang="en-US" dirty="0" smtClean="0"/>
              <a:t>中断与中断</a:t>
            </a:r>
            <a:r>
              <a:rPr lang="en-US" altLang="zh-CN" dirty="0" smtClean="0"/>
              <a:t>I/O</a:t>
            </a:r>
            <a:endParaRPr lang="zh-CN" altLang="en-US" dirty="0"/>
          </a:p>
        </p:txBody>
      </p:sp>
      <p:sp>
        <p:nvSpPr>
          <p:cNvPr id="397315" name="Rectangle 3"/>
          <p:cNvSpPr>
            <a:spLocks noGrp="1" noChangeArrowheads="1"/>
          </p:cNvSpPr>
          <p:nvPr>
            <p:ph type="body" idx="1"/>
          </p:nvPr>
        </p:nvSpPr>
        <p:spPr>
          <a:xfrm>
            <a:off x="683568" y="908720"/>
            <a:ext cx="7848600" cy="2276521"/>
          </a:xfrm>
        </p:spPr>
        <p:txBody>
          <a:bodyPr/>
          <a:lstStyle/>
          <a:p>
            <a:pPr>
              <a:lnSpc>
                <a:spcPct val="105000"/>
              </a:lnSpc>
              <a:spcBef>
                <a:spcPct val="30000"/>
              </a:spcBef>
            </a:pPr>
            <a:r>
              <a:rPr lang="zh-CN" altLang="en-US" sz="2800" dirty="0" smtClean="0">
                <a:ea typeface="宋体" panose="02010600030101010101" pitchFamily="2" charset="-122"/>
              </a:rPr>
              <a:t>中断请求</a:t>
            </a:r>
            <a:endParaRPr lang="zh-CN" altLang="en-US" sz="2800" dirty="0">
              <a:ea typeface="宋体" panose="02010600030101010101" pitchFamily="2" charset="-122"/>
            </a:endParaRPr>
          </a:p>
          <a:p>
            <a:pPr lvl="1">
              <a:lnSpc>
                <a:spcPct val="105000"/>
              </a:lnSpc>
              <a:spcBef>
                <a:spcPct val="30000"/>
              </a:spcBef>
            </a:pPr>
            <a:r>
              <a:rPr lang="zh-CN" altLang="en-US" sz="2400" dirty="0" smtClean="0">
                <a:ea typeface="宋体" panose="02010600030101010101" pitchFamily="2" charset="-122"/>
              </a:rPr>
              <a:t>中断请求</a:t>
            </a:r>
            <a:r>
              <a:rPr lang="zh-CN" altLang="en-US" sz="2400" dirty="0">
                <a:ea typeface="宋体" panose="02010600030101010101" pitchFamily="2" charset="-122"/>
              </a:rPr>
              <a:t>触发器（</a:t>
            </a:r>
            <a:r>
              <a:rPr lang="en-US" altLang="zh-CN" sz="2400" dirty="0">
                <a:ea typeface="宋体" panose="02010600030101010101" pitchFamily="2" charset="-122"/>
              </a:rPr>
              <a:t>INTR</a:t>
            </a:r>
            <a:r>
              <a:rPr lang="zh-CN" altLang="en-US" sz="2400" dirty="0">
                <a:ea typeface="宋体" panose="02010600030101010101" pitchFamily="2" charset="-122"/>
              </a:rPr>
              <a:t>）：每个中断源配置一个中断请求</a:t>
            </a:r>
            <a:r>
              <a:rPr lang="zh-CN" altLang="en-US" sz="2400" dirty="0" smtClean="0">
                <a:ea typeface="宋体" panose="02010600030101010101" pitchFamily="2" charset="-122"/>
              </a:rPr>
              <a:t>触发器；</a:t>
            </a:r>
            <a:endParaRPr lang="en-US" altLang="zh-CN" sz="2400" dirty="0" smtClean="0">
              <a:ea typeface="宋体" panose="02010600030101010101" pitchFamily="2" charset="-122"/>
            </a:endParaRPr>
          </a:p>
          <a:p>
            <a:pPr lvl="1">
              <a:lnSpc>
                <a:spcPct val="105000"/>
              </a:lnSpc>
              <a:spcBef>
                <a:spcPct val="30000"/>
              </a:spcBef>
            </a:pPr>
            <a:r>
              <a:rPr lang="zh-CN" altLang="en-US" sz="2400" dirty="0" smtClean="0">
                <a:ea typeface="宋体" panose="02010600030101010101" pitchFamily="2" charset="-122"/>
              </a:rPr>
              <a:t>中断请求标记寄存器：各中断源的请求触发器组成中断请求标记寄存器；</a:t>
            </a:r>
            <a:endParaRPr lang="en-US" altLang="zh-CN" sz="2400" dirty="0" smtClean="0">
              <a:ea typeface="宋体" panose="02010600030101010101" pitchFamily="2" charset="-122"/>
            </a:endParaRPr>
          </a:p>
        </p:txBody>
      </p:sp>
      <p:grpSp>
        <p:nvGrpSpPr>
          <p:cNvPr id="17" name="组合 16"/>
          <p:cNvGrpSpPr/>
          <p:nvPr/>
        </p:nvGrpSpPr>
        <p:grpSpPr>
          <a:xfrm>
            <a:off x="2051720" y="3573016"/>
            <a:ext cx="4824536" cy="2678817"/>
            <a:chOff x="1979712" y="3573016"/>
            <a:chExt cx="4824536" cy="2678817"/>
          </a:xfrm>
        </p:grpSpPr>
        <p:sp>
          <p:nvSpPr>
            <p:cNvPr id="4" name="矩形 3"/>
            <p:cNvSpPr/>
            <p:nvPr/>
          </p:nvSpPr>
          <p:spPr bwMode="auto">
            <a:xfrm>
              <a:off x="1979712" y="3573016"/>
              <a:ext cx="504056" cy="432048"/>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dirty="0" smtClean="0">
                  <a:ln>
                    <a:noFill/>
                  </a:ln>
                  <a:solidFill>
                    <a:schemeClr val="accent1"/>
                  </a:solidFill>
                  <a:effectLst/>
                  <a:latin typeface="Arial" panose="020B0604020202020204" pitchFamily="34" charset="0"/>
                </a:rPr>
                <a:t>1</a:t>
              </a:r>
              <a:endParaRPr kumimoji="0" lang="zh-CN" altLang="en-US" sz="2000" b="0" i="0" u="none" strike="noStrike" cap="none" normalizeH="0" baseline="0" dirty="0" smtClean="0">
                <a:ln>
                  <a:noFill/>
                </a:ln>
                <a:solidFill>
                  <a:schemeClr val="accent1"/>
                </a:solidFill>
                <a:effectLst/>
                <a:latin typeface="Arial" panose="020B0604020202020204" pitchFamily="34" charset="0"/>
              </a:endParaRPr>
            </a:p>
          </p:txBody>
        </p:sp>
        <p:sp>
          <p:nvSpPr>
            <p:cNvPr id="5" name="矩形 4"/>
            <p:cNvSpPr/>
            <p:nvPr/>
          </p:nvSpPr>
          <p:spPr bwMode="auto">
            <a:xfrm>
              <a:off x="2483768" y="3573016"/>
              <a:ext cx="504056" cy="432048"/>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dirty="0" smtClean="0">
                  <a:ln>
                    <a:noFill/>
                  </a:ln>
                  <a:solidFill>
                    <a:schemeClr val="accent1"/>
                  </a:solidFill>
                  <a:effectLst/>
                  <a:latin typeface="Arial" panose="020B0604020202020204" pitchFamily="34" charset="0"/>
                </a:rPr>
                <a:t>2</a:t>
              </a:r>
              <a:endParaRPr kumimoji="0" lang="zh-CN" altLang="en-US" sz="2000" b="0" i="0" u="none" strike="noStrike" cap="none" normalizeH="0" baseline="0" dirty="0" smtClean="0">
                <a:ln>
                  <a:noFill/>
                </a:ln>
                <a:solidFill>
                  <a:schemeClr val="accent1"/>
                </a:solidFill>
                <a:effectLst/>
                <a:latin typeface="Arial" panose="020B0604020202020204" pitchFamily="34" charset="0"/>
              </a:endParaRPr>
            </a:p>
          </p:txBody>
        </p:sp>
        <p:sp>
          <p:nvSpPr>
            <p:cNvPr id="6" name="矩形 5"/>
            <p:cNvSpPr/>
            <p:nvPr/>
          </p:nvSpPr>
          <p:spPr bwMode="auto">
            <a:xfrm>
              <a:off x="2987824" y="3573016"/>
              <a:ext cx="504056" cy="432048"/>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lang="en-US" altLang="zh-CN" dirty="0" smtClean="0"/>
                <a:t>3</a:t>
              </a:r>
              <a:endParaRPr kumimoji="0" lang="zh-CN" altLang="en-US" sz="2000" b="0" i="0" u="none" strike="noStrike" cap="none" normalizeH="0" baseline="0" dirty="0" smtClean="0">
                <a:ln>
                  <a:noFill/>
                </a:ln>
                <a:solidFill>
                  <a:schemeClr val="accent1"/>
                </a:solidFill>
                <a:effectLst/>
                <a:latin typeface="Arial" panose="020B0604020202020204" pitchFamily="34" charset="0"/>
              </a:endParaRPr>
            </a:p>
          </p:txBody>
        </p:sp>
        <p:sp>
          <p:nvSpPr>
            <p:cNvPr id="7" name="矩形 6"/>
            <p:cNvSpPr/>
            <p:nvPr/>
          </p:nvSpPr>
          <p:spPr bwMode="auto">
            <a:xfrm>
              <a:off x="3491880" y="3573016"/>
              <a:ext cx="504056" cy="432048"/>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lang="en-US" altLang="zh-CN" dirty="0" smtClean="0"/>
                <a:t>4</a:t>
              </a:r>
              <a:endParaRPr kumimoji="0" lang="zh-CN" altLang="en-US" sz="2000" b="0" i="0" u="none" strike="noStrike" cap="none" normalizeH="0" baseline="0" dirty="0" smtClean="0">
                <a:ln>
                  <a:noFill/>
                </a:ln>
                <a:solidFill>
                  <a:schemeClr val="accent1"/>
                </a:solidFill>
                <a:effectLst/>
                <a:latin typeface="Arial" panose="020B0604020202020204" pitchFamily="34" charset="0"/>
              </a:endParaRPr>
            </a:p>
          </p:txBody>
        </p:sp>
        <p:sp>
          <p:nvSpPr>
            <p:cNvPr id="8" name="矩形 7"/>
            <p:cNvSpPr/>
            <p:nvPr/>
          </p:nvSpPr>
          <p:spPr bwMode="auto">
            <a:xfrm>
              <a:off x="3995936" y="3573016"/>
              <a:ext cx="1800200" cy="432048"/>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2000" b="0" i="0" u="none" strike="noStrike" cap="none" normalizeH="0" baseline="0" dirty="0" smtClean="0">
                <a:ln>
                  <a:noFill/>
                </a:ln>
                <a:solidFill>
                  <a:schemeClr val="accent1"/>
                </a:solidFill>
                <a:effectLst/>
                <a:latin typeface="Arial" panose="020B0604020202020204" pitchFamily="34" charset="0"/>
              </a:endParaRPr>
            </a:p>
          </p:txBody>
        </p:sp>
        <p:sp>
          <p:nvSpPr>
            <p:cNvPr id="9" name="矩形 8"/>
            <p:cNvSpPr/>
            <p:nvPr/>
          </p:nvSpPr>
          <p:spPr bwMode="auto">
            <a:xfrm>
              <a:off x="5796136" y="3573016"/>
              <a:ext cx="504056" cy="432048"/>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2000" b="0" i="0" u="none" strike="noStrike" cap="none" normalizeH="0" baseline="0" dirty="0" smtClean="0">
                <a:ln>
                  <a:noFill/>
                </a:ln>
                <a:solidFill>
                  <a:schemeClr val="accent1"/>
                </a:solidFill>
                <a:effectLst/>
                <a:latin typeface="Arial" panose="020B0604020202020204" pitchFamily="34" charset="0"/>
              </a:endParaRPr>
            </a:p>
          </p:txBody>
        </p:sp>
        <p:sp>
          <p:nvSpPr>
            <p:cNvPr id="10" name="矩形 9"/>
            <p:cNvSpPr/>
            <p:nvPr/>
          </p:nvSpPr>
          <p:spPr bwMode="auto">
            <a:xfrm>
              <a:off x="6300192" y="3573016"/>
              <a:ext cx="504056" cy="432048"/>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lang="en-US" altLang="zh-CN" dirty="0" smtClean="0"/>
                <a:t>n</a:t>
              </a:r>
              <a:endParaRPr kumimoji="0" lang="zh-CN" altLang="en-US" sz="2000" b="0" i="0" u="none" strike="noStrike" cap="none" normalizeH="0" baseline="0" dirty="0" smtClean="0">
                <a:ln>
                  <a:noFill/>
                </a:ln>
                <a:solidFill>
                  <a:schemeClr val="accent1"/>
                </a:solidFill>
                <a:effectLst/>
                <a:latin typeface="Arial" panose="020B0604020202020204" pitchFamily="34" charset="0"/>
              </a:endParaRPr>
            </a:p>
          </p:txBody>
        </p:sp>
        <p:sp>
          <p:nvSpPr>
            <p:cNvPr id="11" name="TextBox 10"/>
            <p:cNvSpPr txBox="1"/>
            <p:nvPr/>
          </p:nvSpPr>
          <p:spPr>
            <a:xfrm>
              <a:off x="1979712" y="4005064"/>
              <a:ext cx="504056" cy="707886"/>
            </a:xfrm>
            <a:prstGeom prst="rect">
              <a:avLst/>
            </a:prstGeom>
            <a:noFill/>
          </p:spPr>
          <p:txBody>
            <a:bodyPr wrap="square" rtlCol="0">
              <a:spAutoFit/>
            </a:bodyPr>
            <a:lstStyle/>
            <a:p>
              <a:r>
                <a:rPr lang="zh-CN" altLang="en-US" b="1" dirty="0" smtClean="0">
                  <a:solidFill>
                    <a:schemeClr val="tx1"/>
                  </a:solidFill>
                </a:rPr>
                <a:t>掉电</a:t>
              </a:r>
              <a:endParaRPr lang="zh-CN" altLang="en-US" b="1" dirty="0">
                <a:solidFill>
                  <a:schemeClr val="tx1"/>
                </a:solidFill>
              </a:endParaRPr>
            </a:p>
          </p:txBody>
        </p:sp>
        <p:sp>
          <p:nvSpPr>
            <p:cNvPr id="12" name="TextBox 11"/>
            <p:cNvSpPr txBox="1"/>
            <p:nvPr/>
          </p:nvSpPr>
          <p:spPr>
            <a:xfrm>
              <a:off x="2483768" y="4005064"/>
              <a:ext cx="504056" cy="707886"/>
            </a:xfrm>
            <a:prstGeom prst="rect">
              <a:avLst/>
            </a:prstGeom>
            <a:noFill/>
          </p:spPr>
          <p:txBody>
            <a:bodyPr wrap="square" rtlCol="0">
              <a:spAutoFit/>
            </a:bodyPr>
            <a:lstStyle/>
            <a:p>
              <a:r>
                <a:rPr lang="zh-CN" altLang="en-US" b="1" dirty="0" smtClean="0">
                  <a:solidFill>
                    <a:schemeClr val="tx1"/>
                  </a:solidFill>
                </a:rPr>
                <a:t>过热</a:t>
              </a:r>
              <a:endParaRPr lang="zh-CN" altLang="en-US" b="1" dirty="0">
                <a:solidFill>
                  <a:schemeClr val="tx1"/>
                </a:solidFill>
              </a:endParaRPr>
            </a:p>
          </p:txBody>
        </p:sp>
        <p:sp>
          <p:nvSpPr>
            <p:cNvPr id="13" name="TextBox 12"/>
            <p:cNvSpPr txBox="1"/>
            <p:nvPr/>
          </p:nvSpPr>
          <p:spPr>
            <a:xfrm>
              <a:off x="2987824" y="4005064"/>
              <a:ext cx="504056" cy="2246769"/>
            </a:xfrm>
            <a:prstGeom prst="rect">
              <a:avLst/>
            </a:prstGeom>
            <a:noFill/>
          </p:spPr>
          <p:txBody>
            <a:bodyPr wrap="square" rtlCol="0">
              <a:spAutoFit/>
            </a:bodyPr>
            <a:lstStyle/>
            <a:p>
              <a:r>
                <a:rPr lang="zh-CN" altLang="en-US" b="1" dirty="0" smtClean="0">
                  <a:solidFill>
                    <a:schemeClr val="tx1"/>
                  </a:solidFill>
                </a:rPr>
                <a:t>主存读写检验错</a:t>
              </a:r>
              <a:endParaRPr lang="zh-CN" altLang="en-US" b="1" dirty="0">
                <a:solidFill>
                  <a:schemeClr val="tx1"/>
                </a:solidFill>
              </a:endParaRPr>
            </a:p>
          </p:txBody>
        </p:sp>
        <p:sp>
          <p:nvSpPr>
            <p:cNvPr id="14" name="TextBox 13"/>
            <p:cNvSpPr txBox="1"/>
            <p:nvPr/>
          </p:nvSpPr>
          <p:spPr>
            <a:xfrm>
              <a:off x="3491880" y="4005064"/>
              <a:ext cx="504056" cy="707886"/>
            </a:xfrm>
            <a:prstGeom prst="rect">
              <a:avLst/>
            </a:prstGeom>
            <a:noFill/>
          </p:spPr>
          <p:txBody>
            <a:bodyPr wrap="square" rtlCol="0">
              <a:spAutoFit/>
            </a:bodyPr>
            <a:lstStyle/>
            <a:p>
              <a:r>
                <a:rPr lang="zh-CN" altLang="en-US" b="1" dirty="0" smtClean="0">
                  <a:solidFill>
                    <a:schemeClr val="tx1"/>
                  </a:solidFill>
                </a:rPr>
                <a:t>溢出</a:t>
              </a:r>
              <a:endParaRPr lang="zh-CN" altLang="en-US" b="1" dirty="0">
                <a:solidFill>
                  <a:schemeClr val="tx1"/>
                </a:solidFill>
              </a:endParaRPr>
            </a:p>
          </p:txBody>
        </p:sp>
        <p:sp>
          <p:nvSpPr>
            <p:cNvPr id="15" name="TextBox 14"/>
            <p:cNvSpPr txBox="1"/>
            <p:nvPr/>
          </p:nvSpPr>
          <p:spPr>
            <a:xfrm>
              <a:off x="6300192" y="4005064"/>
              <a:ext cx="504056" cy="1631216"/>
            </a:xfrm>
            <a:prstGeom prst="rect">
              <a:avLst/>
            </a:prstGeom>
            <a:noFill/>
          </p:spPr>
          <p:txBody>
            <a:bodyPr wrap="square" rtlCol="0">
              <a:spAutoFit/>
            </a:bodyPr>
            <a:lstStyle/>
            <a:p>
              <a:r>
                <a:rPr lang="zh-CN" altLang="en-US" b="1" dirty="0" smtClean="0">
                  <a:solidFill>
                    <a:schemeClr val="tx1"/>
                  </a:solidFill>
                </a:rPr>
                <a:t>打印机输出</a:t>
              </a:r>
              <a:endParaRPr lang="zh-CN" altLang="en-US" b="1" dirty="0">
                <a:solidFill>
                  <a:schemeClr val="tx1"/>
                </a:solidFill>
              </a:endParaRPr>
            </a:p>
          </p:txBody>
        </p:sp>
        <p:sp>
          <p:nvSpPr>
            <p:cNvPr id="16" name="TextBox 15"/>
            <p:cNvSpPr txBox="1"/>
            <p:nvPr/>
          </p:nvSpPr>
          <p:spPr>
            <a:xfrm>
              <a:off x="5796136" y="4005064"/>
              <a:ext cx="504056" cy="1323439"/>
            </a:xfrm>
            <a:prstGeom prst="rect">
              <a:avLst/>
            </a:prstGeom>
            <a:noFill/>
          </p:spPr>
          <p:txBody>
            <a:bodyPr wrap="square" rtlCol="0">
              <a:spAutoFit/>
            </a:bodyPr>
            <a:lstStyle/>
            <a:p>
              <a:r>
                <a:rPr lang="zh-CN" altLang="en-US" b="1" dirty="0" smtClean="0">
                  <a:solidFill>
                    <a:schemeClr val="tx1"/>
                  </a:solidFill>
                </a:rPr>
                <a:t>键盘输入</a:t>
              </a:r>
              <a:endParaRPr lang="zh-CN" altLang="en-US" b="1" dirty="0">
                <a:solidFill>
                  <a:schemeClr val="tx1"/>
                </a:solidFill>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4836" name="Group 4"/>
          <p:cNvGrpSpPr/>
          <p:nvPr/>
        </p:nvGrpSpPr>
        <p:grpSpPr bwMode="auto">
          <a:xfrm>
            <a:off x="1187450" y="981075"/>
            <a:ext cx="7086600" cy="5159375"/>
            <a:chOff x="584" y="609"/>
            <a:chExt cx="4464" cy="3250"/>
          </a:xfrm>
        </p:grpSpPr>
        <p:sp>
          <p:nvSpPr>
            <p:cNvPr id="504837" name="AutoShape 5" descr="羊皮纸"/>
            <p:cNvSpPr>
              <a:spLocks noChangeArrowheads="1"/>
            </p:cNvSpPr>
            <p:nvPr/>
          </p:nvSpPr>
          <p:spPr bwMode="auto">
            <a:xfrm>
              <a:off x="584" y="609"/>
              <a:ext cx="4464" cy="3250"/>
            </a:xfrm>
            <a:prstGeom prst="verticalScroll">
              <a:avLst>
                <a:gd name="adj" fmla="val 12500"/>
              </a:avLst>
            </a:prstGeom>
            <a:blipFill dpi="0" rotWithShape="1">
              <a:blip r:embed="rId1" cstate="print"/>
              <a:srcRect/>
              <a:tile tx="0" ty="0" sx="100000" sy="100000" flip="none" algn="tl"/>
            </a:blipFill>
            <a:ln w="12700">
              <a:solidFill>
                <a:srgbClr val="FF9900"/>
              </a:solidFill>
              <a:round/>
            </a:ln>
            <a:effectLst/>
          </p:spPr>
          <p:txBody>
            <a:bodyPr lIns="63500" tIns="97200" rIns="63500" bIns="61200" anchor="ctr">
              <a:spAutoFit/>
            </a:bodyPr>
            <a:lstStyle/>
            <a:p>
              <a:endParaRPr lang="zh-CN" altLang="en-US"/>
            </a:p>
          </p:txBody>
        </p:sp>
        <p:sp>
          <p:nvSpPr>
            <p:cNvPr id="504838" name="Rectangle 6"/>
            <p:cNvSpPr>
              <a:spLocks noChangeArrowheads="1"/>
            </p:cNvSpPr>
            <p:nvPr/>
          </p:nvSpPr>
          <p:spPr bwMode="auto">
            <a:xfrm>
              <a:off x="1225" y="1131"/>
              <a:ext cx="3356" cy="330"/>
            </a:xfrm>
            <a:prstGeom prst="rect">
              <a:avLst/>
            </a:prstGeom>
            <a:noFill/>
            <a:ln w="9525">
              <a:noFill/>
              <a:miter lim="800000"/>
            </a:ln>
          </p:spPr>
          <p:txBody>
            <a:bodyPr/>
            <a:lstStyle/>
            <a:p>
              <a:pPr>
                <a:lnSpc>
                  <a:spcPct val="87000"/>
                </a:lnSpc>
              </a:pPr>
              <a:r>
                <a:rPr lang="zh-CN" altLang="en-US" sz="2800" b="1" dirty="0" smtClean="0">
                  <a:solidFill>
                    <a:srgbClr val="001ADC"/>
                  </a:solidFill>
                  <a:latin typeface="楷体_GB2312" pitchFamily="49" charset="-122"/>
                  <a:ea typeface="楷体_GB2312" pitchFamily="49" charset="-122"/>
                </a:rPr>
                <a:t>第九部分：输入输出接口</a:t>
              </a:r>
              <a:endParaRPr lang="en-US" altLang="zh-CN" sz="2800" b="1" dirty="0">
                <a:solidFill>
                  <a:srgbClr val="001ADC"/>
                </a:solidFill>
                <a:latin typeface="楷体_GB2312" pitchFamily="49" charset="-122"/>
                <a:ea typeface="楷体_GB2312" pitchFamily="49" charset="-122"/>
              </a:endParaRPr>
            </a:p>
          </p:txBody>
        </p:sp>
        <p:sp>
          <p:nvSpPr>
            <p:cNvPr id="504839" name="Rectangle 7"/>
            <p:cNvSpPr>
              <a:spLocks noChangeArrowheads="1"/>
            </p:cNvSpPr>
            <p:nvPr/>
          </p:nvSpPr>
          <p:spPr bwMode="auto">
            <a:xfrm>
              <a:off x="1354" y="1526"/>
              <a:ext cx="3054" cy="1647"/>
            </a:xfrm>
            <a:prstGeom prst="rect">
              <a:avLst/>
            </a:prstGeom>
            <a:noFill/>
            <a:ln w="28575">
              <a:solidFill>
                <a:srgbClr val="05AD01"/>
              </a:solidFill>
              <a:miter lim="800000"/>
            </a:ln>
            <a:effectLst/>
          </p:spPr>
          <p:txBody>
            <a:bodyPr lIns="63500" tIns="133200" rIns="63500" bIns="133200">
              <a:spAutoFit/>
            </a:bodyPr>
            <a:lstStyle/>
            <a:p>
              <a:pPr marL="609600" indent="-609600" algn="l">
                <a:lnSpc>
                  <a:spcPct val="75000"/>
                </a:lnSpc>
                <a:spcBef>
                  <a:spcPct val="65000"/>
                </a:spcBef>
                <a:buClr>
                  <a:srgbClr val="FF0000"/>
                </a:buClr>
                <a:buSzPct val="100000"/>
                <a:buFont typeface="+mj-ea"/>
                <a:buAutoNum type="ea1JpnChsDbPeriod"/>
              </a:pPr>
              <a:r>
                <a:rPr lang="en-US" altLang="zh-CN" sz="2400" b="1" dirty="0" smtClean="0">
                  <a:solidFill>
                    <a:schemeClr val="tx1"/>
                  </a:solidFill>
                  <a:ea typeface="宋体" panose="02010600030101010101" pitchFamily="2" charset="-122"/>
                </a:rPr>
                <a:t>I/O</a:t>
              </a:r>
              <a:r>
                <a:rPr lang="zh-CN" altLang="en-US" sz="2400" b="1" dirty="0">
                  <a:solidFill>
                    <a:schemeClr val="tx1"/>
                  </a:solidFill>
                  <a:ea typeface="宋体" panose="02010600030101010101" pitchFamily="2" charset="-122"/>
                </a:rPr>
                <a:t>接口</a:t>
              </a:r>
              <a:endParaRPr lang="zh-CN" altLang="en-US" sz="2400" b="1" dirty="0">
                <a:solidFill>
                  <a:schemeClr val="tx1"/>
                </a:solidFill>
                <a:ea typeface="宋体" panose="02010600030101010101" pitchFamily="2" charset="-122"/>
              </a:endParaRPr>
            </a:p>
            <a:p>
              <a:pPr marL="609600" indent="-609600" algn="l">
                <a:lnSpc>
                  <a:spcPct val="75000"/>
                </a:lnSpc>
                <a:spcBef>
                  <a:spcPct val="65000"/>
                </a:spcBef>
                <a:buClr>
                  <a:srgbClr val="FF0000"/>
                </a:buClr>
                <a:buSzPct val="100000"/>
                <a:buFont typeface="+mj-ea"/>
                <a:buAutoNum type="ea1JpnChsDbPeriod"/>
              </a:pPr>
              <a:r>
                <a:rPr lang="zh-CN" altLang="en-US" sz="2400" b="1" dirty="0" smtClean="0">
                  <a:solidFill>
                    <a:schemeClr val="tx1"/>
                  </a:solidFill>
                  <a:ea typeface="宋体" panose="02010600030101010101" pitchFamily="2" charset="-122"/>
                </a:rPr>
                <a:t>程序</a:t>
              </a:r>
              <a:r>
                <a:rPr lang="zh-CN" altLang="en-US" sz="2400" b="1" dirty="0">
                  <a:solidFill>
                    <a:schemeClr val="tx1"/>
                  </a:solidFill>
                  <a:ea typeface="宋体" panose="02010600030101010101" pitchFamily="2" charset="-122"/>
                </a:rPr>
                <a:t>查询</a:t>
              </a:r>
              <a:r>
                <a:rPr lang="en-US" altLang="zh-CN" sz="2400" b="1" dirty="0">
                  <a:solidFill>
                    <a:schemeClr val="tx1"/>
                  </a:solidFill>
                  <a:ea typeface="宋体" panose="02010600030101010101" pitchFamily="2" charset="-122"/>
                </a:rPr>
                <a:t>I/O</a:t>
              </a:r>
              <a:r>
                <a:rPr lang="zh-CN" altLang="en-US" sz="2400" b="1" dirty="0">
                  <a:solidFill>
                    <a:schemeClr val="tx1"/>
                  </a:solidFill>
                  <a:ea typeface="宋体" panose="02010600030101010101" pitchFamily="2" charset="-122"/>
                </a:rPr>
                <a:t>方式</a:t>
              </a:r>
              <a:endParaRPr lang="zh-CN" altLang="en-US" sz="2400" b="1" dirty="0">
                <a:solidFill>
                  <a:schemeClr val="tx1"/>
                </a:solidFill>
                <a:ea typeface="宋体" panose="02010600030101010101" pitchFamily="2" charset="-122"/>
              </a:endParaRPr>
            </a:p>
            <a:p>
              <a:pPr marL="609600" indent="-609600" algn="l">
                <a:lnSpc>
                  <a:spcPct val="75000"/>
                </a:lnSpc>
                <a:spcBef>
                  <a:spcPct val="65000"/>
                </a:spcBef>
                <a:buClr>
                  <a:srgbClr val="FF0000"/>
                </a:buClr>
                <a:buSzPct val="100000"/>
                <a:buFont typeface="+mj-ea"/>
                <a:buAutoNum type="ea1JpnChsDbPeriod"/>
              </a:pPr>
              <a:r>
                <a:rPr lang="zh-CN" altLang="en-US" sz="2400" b="1" dirty="0" smtClean="0">
                  <a:solidFill>
                    <a:schemeClr val="tx1"/>
                  </a:solidFill>
                  <a:ea typeface="宋体" panose="02010600030101010101" pitchFamily="2" charset="-122"/>
                </a:rPr>
                <a:t>中断</a:t>
              </a:r>
              <a:r>
                <a:rPr lang="zh-CN" altLang="en-US" sz="2400" b="1" dirty="0">
                  <a:solidFill>
                    <a:schemeClr val="tx1"/>
                  </a:solidFill>
                  <a:ea typeface="宋体" panose="02010600030101010101" pitchFamily="2" charset="-122"/>
                </a:rPr>
                <a:t>与中断</a:t>
              </a:r>
              <a:r>
                <a:rPr lang="en-US" altLang="zh-CN" sz="2400" b="1" dirty="0">
                  <a:solidFill>
                    <a:schemeClr val="tx1"/>
                  </a:solidFill>
                  <a:ea typeface="宋体" panose="02010600030101010101" pitchFamily="2" charset="-122"/>
                </a:rPr>
                <a:t>I/O</a:t>
              </a:r>
              <a:r>
                <a:rPr lang="zh-CN" altLang="en-US" sz="2400" b="1" dirty="0">
                  <a:solidFill>
                    <a:schemeClr val="tx1"/>
                  </a:solidFill>
                  <a:ea typeface="宋体" panose="02010600030101010101" pitchFamily="2" charset="-122"/>
                </a:rPr>
                <a:t>方式</a:t>
              </a:r>
              <a:endParaRPr lang="zh-CN" altLang="en-US" sz="2400" b="1" dirty="0">
                <a:solidFill>
                  <a:schemeClr val="tx1"/>
                </a:solidFill>
                <a:ea typeface="宋体" panose="02010600030101010101" pitchFamily="2" charset="-122"/>
              </a:endParaRPr>
            </a:p>
            <a:p>
              <a:pPr marL="609600" indent="-609600" algn="l">
                <a:lnSpc>
                  <a:spcPct val="75000"/>
                </a:lnSpc>
                <a:spcBef>
                  <a:spcPct val="65000"/>
                </a:spcBef>
                <a:buClr>
                  <a:srgbClr val="FF0000"/>
                </a:buClr>
                <a:buSzPct val="100000"/>
                <a:buFont typeface="+mj-ea"/>
                <a:buAutoNum type="ea1JpnChsDbPeriod"/>
              </a:pPr>
              <a:r>
                <a:rPr lang="en-US" altLang="zh-CN" sz="2400" b="1" dirty="0" smtClean="0">
                  <a:solidFill>
                    <a:schemeClr val="tx1"/>
                  </a:solidFill>
                  <a:ea typeface="宋体" panose="02010600030101010101" pitchFamily="2" charset="-122"/>
                </a:rPr>
                <a:t>DMA </a:t>
              </a:r>
              <a:r>
                <a:rPr lang="en-US" altLang="zh-CN" sz="2400" b="1" dirty="0">
                  <a:solidFill>
                    <a:schemeClr val="tx1"/>
                  </a:solidFill>
                  <a:ea typeface="宋体" panose="02010600030101010101" pitchFamily="2" charset="-122"/>
                </a:rPr>
                <a:t>I/O</a:t>
              </a:r>
              <a:r>
                <a:rPr lang="zh-CN" altLang="en-US" sz="2400" b="1" dirty="0">
                  <a:solidFill>
                    <a:schemeClr val="tx1"/>
                  </a:solidFill>
                  <a:ea typeface="宋体" panose="02010600030101010101" pitchFamily="2" charset="-122"/>
                </a:rPr>
                <a:t>方式</a:t>
              </a:r>
              <a:endParaRPr lang="zh-CN" altLang="en-US" sz="2400" b="1" dirty="0">
                <a:solidFill>
                  <a:schemeClr val="tx1"/>
                </a:solidFill>
                <a:ea typeface="宋体" panose="02010600030101010101" pitchFamily="2" charset="-122"/>
              </a:endParaRPr>
            </a:p>
            <a:p>
              <a:pPr marL="609600" indent="-609600" algn="l">
                <a:lnSpc>
                  <a:spcPct val="75000"/>
                </a:lnSpc>
                <a:spcBef>
                  <a:spcPct val="65000"/>
                </a:spcBef>
                <a:buClr>
                  <a:srgbClr val="FF0000"/>
                </a:buClr>
                <a:buSzPct val="100000"/>
                <a:buFont typeface="+mj-ea"/>
                <a:buAutoNum type="ea1JpnChsDbPeriod"/>
              </a:pPr>
              <a:r>
                <a:rPr lang="en-US" altLang="zh-CN" sz="2400" b="1" dirty="0" smtClean="0">
                  <a:solidFill>
                    <a:schemeClr val="tx1"/>
                  </a:solidFill>
                  <a:ea typeface="宋体" panose="02010600030101010101" pitchFamily="2" charset="-122"/>
                </a:rPr>
                <a:t>I/O</a:t>
              </a:r>
              <a:r>
                <a:rPr lang="zh-CN" altLang="en-US" sz="2400" b="1" dirty="0">
                  <a:solidFill>
                    <a:schemeClr val="tx1"/>
                  </a:solidFill>
                  <a:ea typeface="宋体" panose="02010600030101010101" pitchFamily="2" charset="-122"/>
                </a:rPr>
                <a:t>通道</a:t>
              </a:r>
              <a:endParaRPr lang="zh-CN" altLang="en-US" sz="2400" b="1" dirty="0">
                <a:solidFill>
                  <a:schemeClr val="tx1"/>
                </a:solidFill>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a:xfrm>
            <a:off x="611188" y="404813"/>
            <a:ext cx="5257800" cy="372603"/>
          </a:xfrm>
        </p:spPr>
        <p:txBody>
          <a:bodyPr/>
          <a:lstStyle/>
          <a:p>
            <a:r>
              <a:rPr lang="en-US" altLang="zh-CN" dirty="0" smtClean="0"/>
              <a:t>3.1 </a:t>
            </a:r>
            <a:r>
              <a:rPr lang="zh-CN" altLang="en-US" dirty="0" smtClean="0"/>
              <a:t>中断与中断</a:t>
            </a:r>
            <a:r>
              <a:rPr lang="en-US" altLang="zh-CN" dirty="0" smtClean="0"/>
              <a:t>I/O</a:t>
            </a:r>
            <a:endParaRPr lang="zh-CN" altLang="en-US" dirty="0"/>
          </a:p>
        </p:txBody>
      </p:sp>
      <p:sp>
        <p:nvSpPr>
          <p:cNvPr id="397315" name="Rectangle 3"/>
          <p:cNvSpPr>
            <a:spLocks noGrp="1" noChangeArrowheads="1"/>
          </p:cNvSpPr>
          <p:nvPr>
            <p:ph type="body" idx="1"/>
          </p:nvPr>
        </p:nvSpPr>
        <p:spPr>
          <a:xfrm>
            <a:off x="580559" y="908720"/>
            <a:ext cx="7848600" cy="4381712"/>
          </a:xfrm>
        </p:spPr>
        <p:txBody>
          <a:bodyPr/>
          <a:lstStyle/>
          <a:p>
            <a:pPr>
              <a:lnSpc>
                <a:spcPct val="105000"/>
              </a:lnSpc>
              <a:spcBef>
                <a:spcPct val="30000"/>
              </a:spcBef>
            </a:pPr>
            <a:r>
              <a:rPr lang="zh-CN" altLang="en-US" sz="2800" dirty="0" smtClean="0">
                <a:ea typeface="宋体" panose="02010600030101010101" pitchFamily="2" charset="-122"/>
              </a:rPr>
              <a:t>中断判优逻辑</a:t>
            </a:r>
            <a:endParaRPr lang="en-US" altLang="zh-CN" sz="2800" dirty="0" smtClean="0">
              <a:ea typeface="宋体" panose="02010600030101010101" pitchFamily="2" charset="-122"/>
            </a:endParaRPr>
          </a:p>
          <a:p>
            <a:pPr lvl="1">
              <a:lnSpc>
                <a:spcPct val="105000"/>
              </a:lnSpc>
              <a:spcBef>
                <a:spcPct val="30000"/>
              </a:spcBef>
            </a:pPr>
            <a:r>
              <a:rPr lang="zh-CN" altLang="en-US" sz="2400" dirty="0" smtClean="0">
                <a:ea typeface="宋体" panose="02010600030101010101" pitchFamily="2" charset="-122"/>
              </a:rPr>
              <a:t>中断系统任何时刻最多只能响应一个中断源的请求</a:t>
            </a:r>
            <a:endParaRPr lang="en-US" altLang="zh-CN" sz="2400" dirty="0" smtClean="0">
              <a:ea typeface="宋体" panose="02010600030101010101" pitchFamily="2" charset="-122"/>
            </a:endParaRPr>
          </a:p>
          <a:p>
            <a:pPr lvl="1">
              <a:lnSpc>
                <a:spcPct val="105000"/>
              </a:lnSpc>
              <a:spcBef>
                <a:spcPct val="30000"/>
              </a:spcBef>
            </a:pPr>
            <a:r>
              <a:rPr lang="zh-CN" altLang="en-US" sz="2400" dirty="0" smtClean="0">
                <a:ea typeface="宋体" panose="02010600030101010101" pitchFamily="2" charset="-122"/>
              </a:rPr>
              <a:t>硬件排队判优</a:t>
            </a:r>
            <a:endParaRPr lang="en-US" altLang="zh-CN" sz="2400" dirty="0" smtClean="0">
              <a:ea typeface="宋体" panose="02010600030101010101" pitchFamily="2" charset="-122"/>
            </a:endParaRPr>
          </a:p>
          <a:p>
            <a:pPr lvl="1">
              <a:lnSpc>
                <a:spcPct val="105000"/>
              </a:lnSpc>
              <a:spcBef>
                <a:spcPct val="30000"/>
              </a:spcBef>
            </a:pPr>
            <a:r>
              <a:rPr lang="zh-CN" altLang="en-US" sz="2400" dirty="0" smtClean="0">
                <a:ea typeface="宋体" panose="02010600030101010101" pitchFamily="2" charset="-122"/>
              </a:rPr>
              <a:t>软件排队判优</a:t>
            </a:r>
            <a:endParaRPr lang="en-US" altLang="zh-CN" sz="2400" dirty="0" smtClean="0">
              <a:ea typeface="宋体" panose="02010600030101010101" pitchFamily="2" charset="-122"/>
            </a:endParaRPr>
          </a:p>
          <a:p>
            <a:pPr>
              <a:lnSpc>
                <a:spcPct val="105000"/>
              </a:lnSpc>
              <a:spcBef>
                <a:spcPct val="30000"/>
              </a:spcBef>
            </a:pPr>
            <a:r>
              <a:rPr lang="zh-CN" altLang="en-US" sz="3000" dirty="0" smtClean="0">
                <a:ea typeface="宋体" panose="02010600030101010101" pitchFamily="2" charset="-122"/>
              </a:rPr>
              <a:t>中断服务子程序</a:t>
            </a:r>
            <a:endParaRPr lang="en-US" altLang="zh-CN" sz="3000" dirty="0" smtClean="0">
              <a:ea typeface="宋体" panose="02010600030101010101" pitchFamily="2" charset="-122"/>
            </a:endParaRPr>
          </a:p>
          <a:p>
            <a:pPr lvl="1">
              <a:lnSpc>
                <a:spcPct val="105000"/>
              </a:lnSpc>
              <a:spcBef>
                <a:spcPct val="30000"/>
              </a:spcBef>
            </a:pPr>
            <a:r>
              <a:rPr lang="zh-CN" altLang="en-US" sz="2400" dirty="0" smtClean="0">
                <a:ea typeface="宋体" panose="02010600030101010101" pitchFamily="2" charset="-122"/>
              </a:rPr>
              <a:t>中断向量：中断服务子程序的入口地址；</a:t>
            </a:r>
            <a:endParaRPr lang="zh-CN" altLang="en-US" sz="2400" dirty="0" smtClean="0">
              <a:ea typeface="宋体" panose="02010600030101010101" pitchFamily="2" charset="-122"/>
            </a:endParaRPr>
          </a:p>
          <a:p>
            <a:pPr lvl="1">
              <a:lnSpc>
                <a:spcPct val="105000"/>
              </a:lnSpc>
              <a:spcBef>
                <a:spcPct val="30000"/>
              </a:spcBef>
            </a:pPr>
            <a:r>
              <a:rPr lang="zh-CN" altLang="en-US" sz="2400" dirty="0" smtClean="0">
                <a:ea typeface="宋体" panose="02010600030101010101" pitchFamily="2" charset="-122"/>
              </a:rPr>
              <a:t>中断向量表：保存所有中断向量的内存区域，一般固定。</a:t>
            </a:r>
            <a:endParaRPr lang="en-US" altLang="zh-CN" sz="2400" dirty="0" smtClean="0">
              <a:ea typeface="宋体" panose="02010600030101010101" pitchFamily="2" charset="-122"/>
            </a:endParaRPr>
          </a:p>
          <a:p>
            <a:pPr lvl="1">
              <a:lnSpc>
                <a:spcPct val="105000"/>
              </a:lnSpc>
              <a:spcBef>
                <a:spcPct val="30000"/>
              </a:spcBef>
            </a:pPr>
            <a:endParaRPr lang="zh-CN" altLang="en-US"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a:xfrm>
            <a:off x="611188" y="404813"/>
            <a:ext cx="5257800" cy="372603"/>
          </a:xfrm>
        </p:spPr>
        <p:txBody>
          <a:bodyPr/>
          <a:lstStyle/>
          <a:p>
            <a:r>
              <a:rPr lang="en-US" altLang="zh-CN" dirty="0" smtClean="0"/>
              <a:t>3.1</a:t>
            </a:r>
            <a:r>
              <a:rPr lang="zh-CN" altLang="en-US" dirty="0" smtClean="0"/>
              <a:t>中断与中断</a:t>
            </a:r>
            <a:r>
              <a:rPr lang="en-US" altLang="zh-CN" dirty="0" smtClean="0"/>
              <a:t>I/O</a:t>
            </a:r>
            <a:endParaRPr lang="zh-CN" altLang="en-US" dirty="0"/>
          </a:p>
        </p:txBody>
      </p:sp>
      <p:sp>
        <p:nvSpPr>
          <p:cNvPr id="398339" name="Rectangle 3"/>
          <p:cNvSpPr>
            <a:spLocks noGrp="1" noChangeArrowheads="1"/>
          </p:cNvSpPr>
          <p:nvPr>
            <p:ph type="body" idx="1"/>
          </p:nvPr>
        </p:nvSpPr>
        <p:spPr>
          <a:xfrm>
            <a:off x="467544" y="908720"/>
            <a:ext cx="7848600" cy="3162917"/>
          </a:xfrm>
        </p:spPr>
        <p:txBody>
          <a:bodyPr/>
          <a:lstStyle/>
          <a:p>
            <a:pPr>
              <a:lnSpc>
                <a:spcPct val="105000"/>
              </a:lnSpc>
              <a:spcBef>
                <a:spcPct val="30000"/>
              </a:spcBef>
            </a:pPr>
            <a:r>
              <a:rPr lang="zh-CN" altLang="en-US" sz="2800" dirty="0" smtClean="0">
                <a:ea typeface="宋体" panose="02010600030101010101" pitchFamily="2" charset="-122"/>
              </a:rPr>
              <a:t>中断</a:t>
            </a:r>
            <a:r>
              <a:rPr lang="zh-CN" altLang="en-US" sz="2800" dirty="0">
                <a:ea typeface="宋体" panose="02010600030101010101" pitchFamily="2" charset="-122"/>
              </a:rPr>
              <a:t>响应</a:t>
            </a:r>
            <a:endParaRPr lang="zh-CN" altLang="en-US" sz="2800" dirty="0">
              <a:ea typeface="宋体" panose="02010600030101010101" pitchFamily="2" charset="-122"/>
            </a:endParaRPr>
          </a:p>
          <a:p>
            <a:pPr lvl="1">
              <a:lnSpc>
                <a:spcPct val="105000"/>
              </a:lnSpc>
              <a:spcBef>
                <a:spcPct val="30000"/>
              </a:spcBef>
            </a:pPr>
            <a:r>
              <a:rPr lang="zh-CN" altLang="en-US" sz="2400" dirty="0">
                <a:ea typeface="宋体" panose="02010600030101010101" pitchFamily="2" charset="-122"/>
              </a:rPr>
              <a:t>条件：当前执行的程序允许被中断（即中断允许标志位为允许中断），非屏蔽中断不受中断允许标志位的限制。</a:t>
            </a:r>
            <a:endParaRPr lang="zh-CN" altLang="en-US" sz="2400" dirty="0">
              <a:ea typeface="宋体" panose="02010600030101010101" pitchFamily="2" charset="-122"/>
            </a:endParaRPr>
          </a:p>
          <a:p>
            <a:pPr lvl="1">
              <a:lnSpc>
                <a:spcPct val="105000"/>
              </a:lnSpc>
              <a:spcBef>
                <a:spcPct val="30000"/>
              </a:spcBef>
            </a:pPr>
            <a:r>
              <a:rPr lang="zh-CN" altLang="en-US" sz="2400" dirty="0">
                <a:ea typeface="宋体" panose="02010600030101010101" pitchFamily="2" charset="-122"/>
              </a:rPr>
              <a:t>时间：当前指令执行完后，才能相应中断</a:t>
            </a:r>
            <a:endParaRPr lang="zh-CN" altLang="en-US" sz="2400" dirty="0">
              <a:ea typeface="宋体" panose="02010600030101010101" pitchFamily="2" charset="-122"/>
            </a:endParaRPr>
          </a:p>
          <a:p>
            <a:pPr lvl="1">
              <a:lnSpc>
                <a:spcPct val="105000"/>
              </a:lnSpc>
              <a:spcBef>
                <a:spcPct val="30000"/>
              </a:spcBef>
            </a:pPr>
            <a:r>
              <a:rPr lang="zh-CN" altLang="en-US" sz="2400" dirty="0">
                <a:ea typeface="宋体" panose="02010600030101010101" pitchFamily="2" charset="-122"/>
              </a:rPr>
              <a:t>在允许中断的前题下，每条机器指令的执行周期中实际上包含一个中断</a:t>
            </a:r>
            <a:r>
              <a:rPr lang="zh-CN" altLang="en-US" sz="2400" dirty="0" smtClean="0">
                <a:ea typeface="宋体" panose="02010600030101010101" pitchFamily="2" charset="-122"/>
              </a:rPr>
              <a:t>周期，指令中断隐指令。</a:t>
            </a:r>
            <a:endParaRPr lang="en-US" altLang="zh-CN" sz="2400"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a:xfrm>
            <a:off x="611188" y="404813"/>
            <a:ext cx="5257800" cy="372603"/>
          </a:xfrm>
        </p:spPr>
        <p:txBody>
          <a:bodyPr/>
          <a:lstStyle/>
          <a:p>
            <a:r>
              <a:rPr lang="en-US" altLang="zh-CN" dirty="0" smtClean="0"/>
              <a:t>3.1 </a:t>
            </a:r>
            <a:r>
              <a:rPr lang="zh-CN" altLang="en-US" dirty="0" smtClean="0"/>
              <a:t>中断与中断</a:t>
            </a:r>
            <a:r>
              <a:rPr lang="en-US" altLang="zh-CN" dirty="0" smtClean="0"/>
              <a:t>I/O</a:t>
            </a:r>
            <a:endParaRPr lang="zh-CN" altLang="en-US" dirty="0"/>
          </a:p>
        </p:txBody>
      </p:sp>
      <p:sp>
        <p:nvSpPr>
          <p:cNvPr id="398339" name="Rectangle 3"/>
          <p:cNvSpPr>
            <a:spLocks noGrp="1" noChangeArrowheads="1"/>
          </p:cNvSpPr>
          <p:nvPr>
            <p:ph type="body" idx="1"/>
          </p:nvPr>
        </p:nvSpPr>
        <p:spPr>
          <a:xfrm>
            <a:off x="611188" y="977230"/>
            <a:ext cx="7848600" cy="5189626"/>
          </a:xfrm>
        </p:spPr>
        <p:txBody>
          <a:bodyPr/>
          <a:lstStyle/>
          <a:p>
            <a:pPr>
              <a:lnSpc>
                <a:spcPct val="105000"/>
              </a:lnSpc>
              <a:spcBef>
                <a:spcPct val="30000"/>
              </a:spcBef>
            </a:pPr>
            <a:r>
              <a:rPr lang="zh-CN" altLang="en-US" sz="3000" dirty="0" smtClean="0">
                <a:ea typeface="宋体" panose="02010600030101010101" pitchFamily="2" charset="-122"/>
              </a:rPr>
              <a:t>中断处理</a:t>
            </a:r>
            <a:endParaRPr lang="en-US" altLang="zh-CN" sz="3000" dirty="0" smtClean="0">
              <a:ea typeface="宋体" panose="02010600030101010101" pitchFamily="2" charset="-122"/>
            </a:endParaRPr>
          </a:p>
          <a:p>
            <a:pPr lvl="1">
              <a:lnSpc>
                <a:spcPct val="105000"/>
              </a:lnSpc>
              <a:spcBef>
                <a:spcPct val="30000"/>
              </a:spcBef>
            </a:pPr>
            <a:r>
              <a:rPr lang="zh-CN" altLang="en-US" sz="2400" dirty="0" smtClean="0">
                <a:ea typeface="宋体" panose="02010600030101010101" pitchFamily="2" charset="-122"/>
              </a:rPr>
              <a:t>硬件自动执行中断隐指令</a:t>
            </a:r>
            <a:endParaRPr lang="en-US" altLang="zh-CN" sz="2400" dirty="0" smtClean="0">
              <a:ea typeface="宋体" panose="02010600030101010101" pitchFamily="2" charset="-122"/>
            </a:endParaRPr>
          </a:p>
          <a:p>
            <a:pPr lvl="2">
              <a:lnSpc>
                <a:spcPct val="105000"/>
              </a:lnSpc>
              <a:spcBef>
                <a:spcPct val="30000"/>
              </a:spcBef>
            </a:pPr>
            <a:r>
              <a:rPr lang="zh-CN" altLang="en-US" sz="2400" dirty="0" smtClean="0">
                <a:ea typeface="宋体" panose="02010600030101010101" pitchFamily="2" charset="-122"/>
              </a:rPr>
              <a:t>保护程序断点：程序计数器内容入栈；</a:t>
            </a:r>
            <a:endParaRPr lang="en-US" altLang="zh-CN" sz="2400" dirty="0" smtClean="0">
              <a:ea typeface="宋体" panose="02010600030101010101" pitchFamily="2" charset="-122"/>
            </a:endParaRPr>
          </a:p>
          <a:p>
            <a:pPr lvl="2">
              <a:lnSpc>
                <a:spcPct val="105000"/>
              </a:lnSpc>
              <a:spcBef>
                <a:spcPct val="30000"/>
              </a:spcBef>
            </a:pPr>
            <a:r>
              <a:rPr lang="zh-CN" altLang="en-US" sz="2400" dirty="0" smtClean="0">
                <a:ea typeface="宋体" panose="02010600030101010101" pitchFamily="2" charset="-122"/>
              </a:rPr>
              <a:t>查找中断服务子程序入口地址（中断向量）送</a:t>
            </a:r>
            <a:r>
              <a:rPr lang="en-US" altLang="zh-CN" sz="2400" dirty="0" smtClean="0">
                <a:ea typeface="宋体" panose="02010600030101010101" pitchFamily="2" charset="-122"/>
              </a:rPr>
              <a:t>PC</a:t>
            </a:r>
            <a:r>
              <a:rPr lang="zh-CN" altLang="en-US" sz="2400" dirty="0" smtClean="0">
                <a:ea typeface="宋体" panose="02010600030101010101" pitchFamily="2" charset="-122"/>
              </a:rPr>
              <a:t>，转向中断服务子程序；</a:t>
            </a:r>
            <a:endParaRPr lang="en-US" altLang="zh-CN" sz="2400" dirty="0" smtClean="0">
              <a:ea typeface="宋体" panose="02010600030101010101" pitchFamily="2" charset="-122"/>
            </a:endParaRPr>
          </a:p>
          <a:p>
            <a:pPr lvl="2">
              <a:lnSpc>
                <a:spcPct val="105000"/>
              </a:lnSpc>
              <a:spcBef>
                <a:spcPct val="30000"/>
              </a:spcBef>
            </a:pPr>
            <a:r>
              <a:rPr lang="zh-CN" altLang="en-US" sz="2400" dirty="0" smtClean="0">
                <a:ea typeface="宋体" panose="02010600030101010101" pitchFamily="2" charset="-122"/>
              </a:rPr>
              <a:t>关中断。</a:t>
            </a:r>
            <a:endParaRPr lang="en-US" altLang="zh-CN" sz="2400" dirty="0" smtClean="0">
              <a:ea typeface="宋体" panose="02010600030101010101" pitchFamily="2" charset="-122"/>
            </a:endParaRPr>
          </a:p>
          <a:p>
            <a:pPr lvl="1">
              <a:lnSpc>
                <a:spcPct val="105000"/>
              </a:lnSpc>
              <a:spcBef>
                <a:spcPct val="30000"/>
              </a:spcBef>
            </a:pPr>
            <a:r>
              <a:rPr lang="en-US" altLang="zh-CN" sz="2400" dirty="0" smtClean="0">
                <a:ea typeface="宋体" panose="02010600030101010101" pitchFamily="2" charset="-122"/>
              </a:rPr>
              <a:t>CPU</a:t>
            </a:r>
            <a:r>
              <a:rPr lang="zh-CN" altLang="en-US" sz="2400" dirty="0" smtClean="0">
                <a:ea typeface="宋体" panose="02010600030101010101" pitchFamily="2" charset="-122"/>
              </a:rPr>
              <a:t>执行中断服务子程序；</a:t>
            </a:r>
            <a:endParaRPr lang="en-US" altLang="zh-CN" sz="2400" dirty="0" smtClean="0">
              <a:ea typeface="宋体" panose="02010600030101010101" pitchFamily="2" charset="-122"/>
            </a:endParaRPr>
          </a:p>
          <a:p>
            <a:pPr lvl="2">
              <a:lnSpc>
                <a:spcPct val="105000"/>
              </a:lnSpc>
              <a:spcBef>
                <a:spcPct val="30000"/>
              </a:spcBef>
            </a:pPr>
            <a:r>
              <a:rPr lang="zh-CN" altLang="en-US" sz="2400" dirty="0" smtClean="0">
                <a:ea typeface="宋体" panose="02010600030101010101" pitchFamily="2" charset="-122"/>
              </a:rPr>
              <a:t>执行中断服务处理功能</a:t>
            </a:r>
            <a:endParaRPr lang="en-US" altLang="zh-CN" sz="2400" dirty="0" smtClean="0">
              <a:ea typeface="宋体" panose="02010600030101010101" pitchFamily="2" charset="-122"/>
            </a:endParaRPr>
          </a:p>
          <a:p>
            <a:pPr lvl="2">
              <a:lnSpc>
                <a:spcPct val="105000"/>
              </a:lnSpc>
              <a:spcBef>
                <a:spcPct val="30000"/>
              </a:spcBef>
            </a:pPr>
            <a:r>
              <a:rPr lang="zh-CN" altLang="en-US" sz="2400" dirty="0" smtClean="0">
                <a:ea typeface="宋体" panose="02010600030101010101" pitchFamily="2" charset="-122"/>
              </a:rPr>
              <a:t>从中断服务子程序中返回：恢复程序断点，即把保存在堆栈中的</a:t>
            </a:r>
            <a:r>
              <a:rPr lang="en-US" altLang="zh-CN" sz="2400" dirty="0" smtClean="0">
                <a:ea typeface="宋体" panose="02010600030101010101" pitchFamily="2" charset="-122"/>
              </a:rPr>
              <a:t>PC</a:t>
            </a:r>
            <a:r>
              <a:rPr lang="zh-CN" altLang="en-US" sz="2400" dirty="0" smtClean="0">
                <a:ea typeface="宋体" panose="02010600030101010101" pitchFamily="2" charset="-122"/>
              </a:rPr>
              <a:t>内容弹出送</a:t>
            </a:r>
            <a:r>
              <a:rPr lang="en-US" altLang="zh-CN" sz="2400" dirty="0" smtClean="0">
                <a:ea typeface="宋体" panose="02010600030101010101" pitchFamily="2" charset="-122"/>
              </a:rPr>
              <a:t>PC</a:t>
            </a:r>
            <a:r>
              <a:rPr lang="zh-CN" altLang="en-US" sz="2400" dirty="0" smtClean="0">
                <a:ea typeface="宋体" panose="02010600030101010101" pitchFamily="2" charset="-122"/>
              </a:rPr>
              <a:t>，接下来继续执行主程序。</a:t>
            </a:r>
            <a:endParaRPr lang="zh-CN" altLang="en-US" sz="24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a:xfrm>
            <a:off x="611188" y="404813"/>
            <a:ext cx="5257800" cy="372603"/>
          </a:xfrm>
        </p:spPr>
        <p:txBody>
          <a:bodyPr/>
          <a:lstStyle/>
          <a:p>
            <a:r>
              <a:rPr lang="en-US" altLang="zh-CN" dirty="0" smtClean="0"/>
              <a:t>3.1 </a:t>
            </a:r>
            <a:r>
              <a:rPr lang="zh-CN" altLang="en-US" dirty="0" smtClean="0"/>
              <a:t>中断与中断</a:t>
            </a:r>
            <a:r>
              <a:rPr lang="en-US" altLang="zh-CN" dirty="0" smtClean="0"/>
              <a:t>I/O</a:t>
            </a:r>
            <a:endParaRPr lang="zh-CN" altLang="en-US" dirty="0"/>
          </a:p>
        </p:txBody>
      </p:sp>
      <p:sp>
        <p:nvSpPr>
          <p:cNvPr id="403468" name="Rectangle 12"/>
          <p:cNvSpPr>
            <a:spLocks noChangeArrowheads="1"/>
          </p:cNvSpPr>
          <p:nvPr/>
        </p:nvSpPr>
        <p:spPr bwMode="auto">
          <a:xfrm rot="10800000">
            <a:off x="1617663" y="981075"/>
            <a:ext cx="2376487" cy="647700"/>
          </a:xfrm>
          <a:prstGeom prst="rect">
            <a:avLst/>
          </a:prstGeom>
          <a:noFill/>
          <a:ln w="28575">
            <a:solidFill>
              <a:schemeClr val="tx1"/>
            </a:solidFill>
            <a:miter lim="800000"/>
          </a:ln>
          <a:effectLst/>
        </p:spPr>
        <p:txBody>
          <a:bodyPr rot="10800000" wrap="none" anchor="ctr"/>
          <a:lstStyle/>
          <a:p>
            <a:r>
              <a:rPr lang="zh-CN" altLang="en-US" b="1">
                <a:solidFill>
                  <a:srgbClr val="0408B2"/>
                </a:solidFill>
                <a:ea typeface="宋体" panose="02010600030101010101" pitchFamily="2" charset="-122"/>
              </a:rPr>
              <a:t>设备控制器或其他</a:t>
            </a:r>
            <a:endParaRPr lang="zh-CN" altLang="en-US" b="1">
              <a:solidFill>
                <a:srgbClr val="0408B2"/>
              </a:solidFill>
              <a:ea typeface="宋体" panose="02010600030101010101" pitchFamily="2" charset="-122"/>
            </a:endParaRPr>
          </a:p>
          <a:p>
            <a:r>
              <a:rPr lang="zh-CN" altLang="en-US" b="1">
                <a:solidFill>
                  <a:srgbClr val="0408B2"/>
                </a:solidFill>
                <a:ea typeface="宋体" panose="02010600030101010101" pitchFamily="2" charset="-122"/>
              </a:rPr>
              <a:t>系统硬件发出中断</a:t>
            </a:r>
            <a:endParaRPr lang="zh-CN" altLang="en-US" b="1">
              <a:solidFill>
                <a:srgbClr val="0408B2"/>
              </a:solidFill>
              <a:ea typeface="宋体" panose="02010600030101010101" pitchFamily="2" charset="-122"/>
            </a:endParaRPr>
          </a:p>
        </p:txBody>
      </p:sp>
      <p:sp>
        <p:nvSpPr>
          <p:cNvPr id="403469" name="Rectangle 13"/>
          <p:cNvSpPr>
            <a:spLocks noChangeArrowheads="1"/>
          </p:cNvSpPr>
          <p:nvPr/>
        </p:nvSpPr>
        <p:spPr bwMode="auto">
          <a:xfrm rot="10800000">
            <a:off x="1617663" y="2060575"/>
            <a:ext cx="2376487" cy="647700"/>
          </a:xfrm>
          <a:prstGeom prst="rect">
            <a:avLst/>
          </a:prstGeom>
          <a:noFill/>
          <a:ln w="28575">
            <a:solidFill>
              <a:schemeClr val="tx1"/>
            </a:solidFill>
            <a:miter lim="800000"/>
          </a:ln>
          <a:effectLst/>
        </p:spPr>
        <p:txBody>
          <a:bodyPr rot="10800000" wrap="none" anchor="ctr"/>
          <a:lstStyle/>
          <a:p>
            <a:r>
              <a:rPr lang="zh-CN" altLang="en-US" b="1">
                <a:solidFill>
                  <a:srgbClr val="0408B2"/>
                </a:solidFill>
                <a:ea typeface="宋体" panose="02010600030101010101" pitchFamily="2" charset="-122"/>
              </a:rPr>
              <a:t>处理器结束当前</a:t>
            </a:r>
            <a:endParaRPr lang="zh-CN" altLang="en-US" b="1">
              <a:solidFill>
                <a:srgbClr val="0408B2"/>
              </a:solidFill>
              <a:ea typeface="宋体" panose="02010600030101010101" pitchFamily="2" charset="-122"/>
            </a:endParaRPr>
          </a:p>
          <a:p>
            <a:r>
              <a:rPr lang="zh-CN" altLang="en-US" b="1">
                <a:solidFill>
                  <a:srgbClr val="0408B2"/>
                </a:solidFill>
                <a:ea typeface="宋体" panose="02010600030101010101" pitchFamily="2" charset="-122"/>
              </a:rPr>
              <a:t>指令的执行</a:t>
            </a:r>
            <a:endParaRPr lang="zh-CN" altLang="en-US" b="1">
              <a:solidFill>
                <a:srgbClr val="0408B2"/>
              </a:solidFill>
              <a:ea typeface="宋体" panose="02010600030101010101" pitchFamily="2" charset="-122"/>
            </a:endParaRPr>
          </a:p>
        </p:txBody>
      </p:sp>
      <p:sp>
        <p:nvSpPr>
          <p:cNvPr id="403470" name="Rectangle 14"/>
          <p:cNvSpPr>
            <a:spLocks noChangeArrowheads="1"/>
          </p:cNvSpPr>
          <p:nvPr/>
        </p:nvSpPr>
        <p:spPr bwMode="auto">
          <a:xfrm rot="10800000">
            <a:off x="1617663" y="3141663"/>
            <a:ext cx="2376487" cy="649287"/>
          </a:xfrm>
          <a:prstGeom prst="rect">
            <a:avLst/>
          </a:prstGeom>
          <a:noFill/>
          <a:ln w="28575">
            <a:solidFill>
              <a:schemeClr val="tx1"/>
            </a:solidFill>
            <a:miter lim="800000"/>
          </a:ln>
          <a:effectLst/>
        </p:spPr>
        <p:txBody>
          <a:bodyPr rot="10800000" wrap="none" anchor="ctr"/>
          <a:lstStyle/>
          <a:p>
            <a:r>
              <a:rPr lang="zh-CN" altLang="en-US" b="1">
                <a:solidFill>
                  <a:srgbClr val="0408B2"/>
                </a:solidFill>
                <a:ea typeface="宋体" panose="02010600030101010101" pitchFamily="2" charset="-122"/>
              </a:rPr>
              <a:t>处理器发出</a:t>
            </a:r>
            <a:endParaRPr lang="zh-CN" altLang="en-US" b="1">
              <a:solidFill>
                <a:srgbClr val="0408B2"/>
              </a:solidFill>
              <a:ea typeface="宋体" panose="02010600030101010101" pitchFamily="2" charset="-122"/>
            </a:endParaRPr>
          </a:p>
          <a:p>
            <a:r>
              <a:rPr lang="zh-CN" altLang="en-US" b="1">
                <a:solidFill>
                  <a:srgbClr val="0408B2"/>
                </a:solidFill>
                <a:ea typeface="宋体" panose="02010600030101010101" pitchFamily="2" charset="-122"/>
              </a:rPr>
              <a:t>中断认可信号</a:t>
            </a:r>
            <a:endParaRPr lang="zh-CN" altLang="en-US" b="1">
              <a:solidFill>
                <a:srgbClr val="0408B2"/>
              </a:solidFill>
              <a:ea typeface="宋体" panose="02010600030101010101" pitchFamily="2" charset="-122"/>
            </a:endParaRPr>
          </a:p>
        </p:txBody>
      </p:sp>
      <p:sp>
        <p:nvSpPr>
          <p:cNvPr id="403471" name="Rectangle 15"/>
          <p:cNvSpPr>
            <a:spLocks noChangeArrowheads="1"/>
          </p:cNvSpPr>
          <p:nvPr/>
        </p:nvSpPr>
        <p:spPr bwMode="auto">
          <a:xfrm rot="10800000">
            <a:off x="1617663" y="4149725"/>
            <a:ext cx="2376487" cy="647700"/>
          </a:xfrm>
          <a:prstGeom prst="rect">
            <a:avLst/>
          </a:prstGeom>
          <a:noFill/>
          <a:ln w="28575">
            <a:solidFill>
              <a:schemeClr val="tx1"/>
            </a:solidFill>
            <a:miter lim="800000"/>
          </a:ln>
          <a:effectLst/>
        </p:spPr>
        <p:txBody>
          <a:bodyPr rot="10800000" wrap="none" anchor="ctr"/>
          <a:lstStyle/>
          <a:p>
            <a:r>
              <a:rPr lang="zh-CN" altLang="en-US" b="1" dirty="0">
                <a:solidFill>
                  <a:srgbClr val="0408B2"/>
                </a:solidFill>
                <a:ea typeface="宋体" panose="02010600030101010101" pitchFamily="2" charset="-122"/>
              </a:rPr>
              <a:t>处理器</a:t>
            </a:r>
            <a:r>
              <a:rPr lang="zh-CN" altLang="en-US" b="1" dirty="0" smtClean="0">
                <a:solidFill>
                  <a:srgbClr val="0408B2"/>
                </a:solidFill>
                <a:ea typeface="宋体" panose="02010600030101010101" pitchFamily="2" charset="-122"/>
              </a:rPr>
              <a:t>将</a:t>
            </a:r>
            <a:endParaRPr lang="zh-CN" altLang="en-US" b="1" dirty="0">
              <a:solidFill>
                <a:srgbClr val="0408B2"/>
              </a:solidFill>
              <a:ea typeface="宋体" panose="02010600030101010101" pitchFamily="2" charset="-122"/>
            </a:endParaRPr>
          </a:p>
          <a:p>
            <a:r>
              <a:rPr lang="en-US" altLang="zh-CN" b="1" dirty="0">
                <a:solidFill>
                  <a:srgbClr val="0408B2"/>
                </a:solidFill>
                <a:ea typeface="宋体" panose="02010600030101010101" pitchFamily="2" charset="-122"/>
              </a:rPr>
              <a:t>PC</a:t>
            </a:r>
            <a:r>
              <a:rPr lang="zh-CN" altLang="en-US" b="1" dirty="0">
                <a:solidFill>
                  <a:srgbClr val="0408B2"/>
                </a:solidFill>
                <a:ea typeface="宋体" panose="02010600030101010101" pitchFamily="2" charset="-122"/>
              </a:rPr>
              <a:t>压入堆栈</a:t>
            </a:r>
            <a:endParaRPr lang="zh-CN" altLang="en-US" b="1" dirty="0">
              <a:solidFill>
                <a:srgbClr val="0408B2"/>
              </a:solidFill>
              <a:ea typeface="宋体" panose="02010600030101010101" pitchFamily="2" charset="-122"/>
            </a:endParaRPr>
          </a:p>
        </p:txBody>
      </p:sp>
      <p:sp>
        <p:nvSpPr>
          <p:cNvPr id="403472" name="Rectangle 16"/>
          <p:cNvSpPr>
            <a:spLocks noChangeArrowheads="1"/>
          </p:cNvSpPr>
          <p:nvPr/>
        </p:nvSpPr>
        <p:spPr bwMode="auto">
          <a:xfrm rot="10800000">
            <a:off x="1617663" y="5300663"/>
            <a:ext cx="2376487" cy="649287"/>
          </a:xfrm>
          <a:prstGeom prst="rect">
            <a:avLst/>
          </a:prstGeom>
          <a:noFill/>
          <a:ln w="28575">
            <a:solidFill>
              <a:schemeClr val="tx1"/>
            </a:solidFill>
            <a:miter lim="800000"/>
          </a:ln>
          <a:effectLst/>
        </p:spPr>
        <p:txBody>
          <a:bodyPr rot="10800000" wrap="none" anchor="ctr"/>
          <a:lstStyle/>
          <a:p>
            <a:r>
              <a:rPr lang="zh-CN" altLang="en-US" b="1">
                <a:solidFill>
                  <a:srgbClr val="0408B2"/>
                </a:solidFill>
                <a:ea typeface="宋体" panose="02010600030101010101" pitchFamily="2" charset="-122"/>
              </a:rPr>
              <a:t>处理器获取中断</a:t>
            </a:r>
            <a:endParaRPr lang="zh-CN" altLang="en-US" b="1">
              <a:solidFill>
                <a:srgbClr val="0408B2"/>
              </a:solidFill>
              <a:ea typeface="宋体" panose="02010600030101010101" pitchFamily="2" charset="-122"/>
            </a:endParaRPr>
          </a:p>
          <a:p>
            <a:r>
              <a:rPr lang="zh-CN" altLang="en-US" b="1">
                <a:solidFill>
                  <a:srgbClr val="0408B2"/>
                </a:solidFill>
                <a:ea typeface="宋体" panose="02010600030101010101" pitchFamily="2" charset="-122"/>
              </a:rPr>
              <a:t>向量（</a:t>
            </a:r>
            <a:r>
              <a:rPr lang="en-US" altLang="zh-CN" b="1">
                <a:solidFill>
                  <a:srgbClr val="0408B2"/>
                </a:solidFill>
                <a:ea typeface="宋体" panose="02010600030101010101" pitchFamily="2" charset="-122"/>
              </a:rPr>
              <a:t>PC</a:t>
            </a:r>
            <a:r>
              <a:rPr lang="zh-CN" altLang="en-US" b="1">
                <a:solidFill>
                  <a:srgbClr val="0408B2"/>
                </a:solidFill>
                <a:ea typeface="宋体" panose="02010600030101010101" pitchFamily="2" charset="-122"/>
              </a:rPr>
              <a:t>值）</a:t>
            </a:r>
            <a:endParaRPr lang="zh-CN" altLang="en-US" b="1">
              <a:solidFill>
                <a:srgbClr val="0408B2"/>
              </a:solidFill>
              <a:ea typeface="宋体" panose="02010600030101010101" pitchFamily="2" charset="-122"/>
            </a:endParaRPr>
          </a:p>
        </p:txBody>
      </p:sp>
      <p:sp>
        <p:nvSpPr>
          <p:cNvPr id="403473" name="Line 17"/>
          <p:cNvSpPr>
            <a:spLocks noChangeShapeType="1"/>
          </p:cNvSpPr>
          <p:nvPr/>
        </p:nvSpPr>
        <p:spPr bwMode="auto">
          <a:xfrm>
            <a:off x="2770188" y="1628775"/>
            <a:ext cx="0" cy="431800"/>
          </a:xfrm>
          <a:prstGeom prst="line">
            <a:avLst/>
          </a:prstGeom>
          <a:noFill/>
          <a:ln w="28575">
            <a:solidFill>
              <a:schemeClr val="accent1"/>
            </a:solidFill>
            <a:round/>
            <a:tailEnd type="triangle" w="med" len="med"/>
          </a:ln>
          <a:effectLst/>
        </p:spPr>
        <p:txBody>
          <a:bodyPr/>
          <a:lstStyle/>
          <a:p>
            <a:endParaRPr lang="zh-CN" altLang="en-US"/>
          </a:p>
        </p:txBody>
      </p:sp>
      <p:sp>
        <p:nvSpPr>
          <p:cNvPr id="403474" name="Line 18"/>
          <p:cNvSpPr>
            <a:spLocks noChangeShapeType="1"/>
          </p:cNvSpPr>
          <p:nvPr/>
        </p:nvSpPr>
        <p:spPr bwMode="auto">
          <a:xfrm>
            <a:off x="2770188" y="2708275"/>
            <a:ext cx="0" cy="433388"/>
          </a:xfrm>
          <a:prstGeom prst="line">
            <a:avLst/>
          </a:prstGeom>
          <a:noFill/>
          <a:ln w="28575">
            <a:solidFill>
              <a:schemeClr val="accent1"/>
            </a:solidFill>
            <a:round/>
            <a:tailEnd type="triangle" w="med" len="med"/>
          </a:ln>
          <a:effectLst/>
        </p:spPr>
        <p:txBody>
          <a:bodyPr/>
          <a:lstStyle/>
          <a:p>
            <a:endParaRPr lang="zh-CN" altLang="en-US"/>
          </a:p>
        </p:txBody>
      </p:sp>
      <p:sp>
        <p:nvSpPr>
          <p:cNvPr id="403475" name="Line 19"/>
          <p:cNvSpPr>
            <a:spLocks noChangeShapeType="1"/>
          </p:cNvSpPr>
          <p:nvPr/>
        </p:nvSpPr>
        <p:spPr bwMode="auto">
          <a:xfrm>
            <a:off x="2770188" y="3789363"/>
            <a:ext cx="0" cy="360362"/>
          </a:xfrm>
          <a:prstGeom prst="line">
            <a:avLst/>
          </a:prstGeom>
          <a:noFill/>
          <a:ln w="28575">
            <a:solidFill>
              <a:schemeClr val="accent1"/>
            </a:solidFill>
            <a:round/>
            <a:tailEnd type="triangle" w="med" len="med"/>
          </a:ln>
          <a:effectLst/>
        </p:spPr>
        <p:txBody>
          <a:bodyPr/>
          <a:lstStyle/>
          <a:p>
            <a:endParaRPr lang="zh-CN" altLang="en-US"/>
          </a:p>
        </p:txBody>
      </p:sp>
      <p:sp>
        <p:nvSpPr>
          <p:cNvPr id="403477" name="Line 21"/>
          <p:cNvSpPr>
            <a:spLocks noChangeShapeType="1"/>
          </p:cNvSpPr>
          <p:nvPr/>
        </p:nvSpPr>
        <p:spPr bwMode="auto">
          <a:xfrm>
            <a:off x="2770188" y="4797425"/>
            <a:ext cx="0" cy="503238"/>
          </a:xfrm>
          <a:prstGeom prst="line">
            <a:avLst/>
          </a:prstGeom>
          <a:noFill/>
          <a:ln w="28575">
            <a:solidFill>
              <a:schemeClr val="accent1"/>
            </a:solidFill>
            <a:round/>
            <a:tailEnd type="triangle" w="med" len="med"/>
          </a:ln>
          <a:effectLst/>
        </p:spPr>
        <p:txBody>
          <a:bodyPr/>
          <a:lstStyle/>
          <a:p>
            <a:endParaRPr lang="zh-CN" altLang="en-US"/>
          </a:p>
        </p:txBody>
      </p:sp>
      <p:sp>
        <p:nvSpPr>
          <p:cNvPr id="403479" name="Rectangle 23"/>
          <p:cNvSpPr>
            <a:spLocks noChangeArrowheads="1"/>
          </p:cNvSpPr>
          <p:nvPr/>
        </p:nvSpPr>
        <p:spPr bwMode="auto">
          <a:xfrm rot="10800000">
            <a:off x="5291138" y="1700213"/>
            <a:ext cx="2376487" cy="647700"/>
          </a:xfrm>
          <a:prstGeom prst="rect">
            <a:avLst/>
          </a:prstGeom>
          <a:noFill/>
          <a:ln w="28575">
            <a:solidFill>
              <a:srgbClr val="0408B2"/>
            </a:solidFill>
            <a:miter lim="800000"/>
          </a:ln>
          <a:effectLst/>
        </p:spPr>
        <p:txBody>
          <a:bodyPr rot="10800000" wrap="none" anchor="ctr"/>
          <a:lstStyle/>
          <a:p>
            <a:r>
              <a:rPr lang="zh-CN" altLang="en-US" b="1">
                <a:solidFill>
                  <a:srgbClr val="05AD01"/>
                </a:solidFill>
                <a:ea typeface="宋体" panose="02010600030101010101" pitchFamily="2" charset="-122"/>
              </a:rPr>
              <a:t>保存其余</a:t>
            </a:r>
            <a:endParaRPr lang="zh-CN" altLang="en-US" b="1">
              <a:solidFill>
                <a:srgbClr val="05AD01"/>
              </a:solidFill>
              <a:ea typeface="宋体" panose="02010600030101010101" pitchFamily="2" charset="-122"/>
            </a:endParaRPr>
          </a:p>
          <a:p>
            <a:r>
              <a:rPr lang="zh-CN" altLang="en-US" b="1">
                <a:solidFill>
                  <a:srgbClr val="05AD01"/>
                </a:solidFill>
                <a:ea typeface="宋体" panose="02010600030101010101" pitchFamily="2" charset="-122"/>
              </a:rPr>
              <a:t>处理器的状态</a:t>
            </a:r>
            <a:endParaRPr lang="zh-CN" altLang="en-US" b="1">
              <a:solidFill>
                <a:srgbClr val="05AD01"/>
              </a:solidFill>
              <a:ea typeface="宋体" panose="02010600030101010101" pitchFamily="2" charset="-122"/>
            </a:endParaRPr>
          </a:p>
        </p:txBody>
      </p:sp>
      <p:sp>
        <p:nvSpPr>
          <p:cNvPr id="403480" name="Rectangle 24"/>
          <p:cNvSpPr>
            <a:spLocks noChangeArrowheads="1"/>
          </p:cNvSpPr>
          <p:nvPr/>
        </p:nvSpPr>
        <p:spPr bwMode="auto">
          <a:xfrm rot="10800000">
            <a:off x="5291138" y="2852738"/>
            <a:ext cx="2376487" cy="647700"/>
          </a:xfrm>
          <a:prstGeom prst="rect">
            <a:avLst/>
          </a:prstGeom>
          <a:noFill/>
          <a:ln w="28575">
            <a:solidFill>
              <a:srgbClr val="0408B2"/>
            </a:solidFill>
            <a:miter lim="800000"/>
          </a:ln>
          <a:effectLst/>
        </p:spPr>
        <p:txBody>
          <a:bodyPr rot="10800000" wrap="none" anchor="ctr"/>
          <a:lstStyle/>
          <a:p>
            <a:r>
              <a:rPr lang="zh-CN" altLang="en-US" b="1">
                <a:solidFill>
                  <a:srgbClr val="05AD01"/>
                </a:solidFill>
                <a:ea typeface="宋体" panose="02010600030101010101" pitchFamily="2" charset="-122"/>
              </a:rPr>
              <a:t>处理中断事务</a:t>
            </a:r>
            <a:endParaRPr lang="zh-CN" altLang="en-US" b="1">
              <a:solidFill>
                <a:srgbClr val="05AD01"/>
              </a:solidFill>
              <a:ea typeface="宋体" panose="02010600030101010101" pitchFamily="2" charset="-122"/>
            </a:endParaRPr>
          </a:p>
        </p:txBody>
      </p:sp>
      <p:sp>
        <p:nvSpPr>
          <p:cNvPr id="403481" name="Rectangle 25"/>
          <p:cNvSpPr>
            <a:spLocks noChangeArrowheads="1"/>
          </p:cNvSpPr>
          <p:nvPr/>
        </p:nvSpPr>
        <p:spPr bwMode="auto">
          <a:xfrm rot="10800000">
            <a:off x="5291138" y="4076700"/>
            <a:ext cx="2376487" cy="647700"/>
          </a:xfrm>
          <a:prstGeom prst="rect">
            <a:avLst/>
          </a:prstGeom>
          <a:noFill/>
          <a:ln w="28575">
            <a:solidFill>
              <a:srgbClr val="0408B2"/>
            </a:solidFill>
            <a:miter lim="800000"/>
          </a:ln>
          <a:effectLst/>
        </p:spPr>
        <p:txBody>
          <a:bodyPr rot="10800000" wrap="none" anchor="ctr"/>
          <a:lstStyle/>
          <a:p>
            <a:r>
              <a:rPr lang="zh-CN" altLang="en-US" b="1">
                <a:solidFill>
                  <a:srgbClr val="05AD01"/>
                </a:solidFill>
                <a:ea typeface="宋体" panose="02010600030101010101" pitchFamily="2" charset="-122"/>
              </a:rPr>
              <a:t>恢复处理器状态</a:t>
            </a:r>
            <a:endParaRPr lang="zh-CN" altLang="en-US" b="1">
              <a:solidFill>
                <a:srgbClr val="05AD01"/>
              </a:solidFill>
              <a:ea typeface="宋体" panose="02010600030101010101" pitchFamily="2" charset="-122"/>
            </a:endParaRPr>
          </a:p>
        </p:txBody>
      </p:sp>
      <p:sp>
        <p:nvSpPr>
          <p:cNvPr id="403482" name="Rectangle 26"/>
          <p:cNvSpPr>
            <a:spLocks noChangeArrowheads="1"/>
          </p:cNvSpPr>
          <p:nvPr/>
        </p:nvSpPr>
        <p:spPr bwMode="auto">
          <a:xfrm rot="10800000">
            <a:off x="5291138" y="5229225"/>
            <a:ext cx="2376487" cy="647700"/>
          </a:xfrm>
          <a:prstGeom prst="rect">
            <a:avLst/>
          </a:prstGeom>
          <a:noFill/>
          <a:ln w="28575">
            <a:solidFill>
              <a:srgbClr val="0408B2"/>
            </a:solidFill>
            <a:miter lim="800000"/>
          </a:ln>
          <a:effectLst/>
        </p:spPr>
        <p:txBody>
          <a:bodyPr rot="10800000" wrap="none" anchor="ctr"/>
          <a:lstStyle/>
          <a:p>
            <a:r>
              <a:rPr lang="zh-CN" altLang="en-US" b="1" dirty="0">
                <a:solidFill>
                  <a:srgbClr val="05AD01"/>
                </a:solidFill>
                <a:ea typeface="宋体" panose="02010600030101010101" pitchFamily="2" charset="-122"/>
              </a:rPr>
              <a:t>取回原</a:t>
            </a:r>
            <a:r>
              <a:rPr lang="en-US" altLang="zh-CN" b="1" dirty="0" smtClean="0">
                <a:solidFill>
                  <a:srgbClr val="05AD01"/>
                </a:solidFill>
                <a:ea typeface="宋体" panose="02010600030101010101" pitchFamily="2" charset="-122"/>
              </a:rPr>
              <a:t>PC</a:t>
            </a:r>
            <a:endParaRPr lang="en-US" altLang="zh-CN" b="1" dirty="0">
              <a:solidFill>
                <a:srgbClr val="05AD01"/>
              </a:solidFill>
              <a:ea typeface="宋体" panose="02010600030101010101" pitchFamily="2" charset="-122"/>
            </a:endParaRPr>
          </a:p>
          <a:p>
            <a:r>
              <a:rPr lang="zh-CN" altLang="en-US" b="1" dirty="0">
                <a:solidFill>
                  <a:srgbClr val="05AD01"/>
                </a:solidFill>
                <a:ea typeface="宋体" panose="02010600030101010101" pitchFamily="2" charset="-122"/>
              </a:rPr>
              <a:t>中断返回</a:t>
            </a:r>
            <a:endParaRPr lang="zh-CN" altLang="en-US" b="1" dirty="0">
              <a:solidFill>
                <a:srgbClr val="05AD01"/>
              </a:solidFill>
              <a:ea typeface="宋体" panose="02010600030101010101" pitchFamily="2" charset="-122"/>
            </a:endParaRPr>
          </a:p>
        </p:txBody>
      </p:sp>
      <p:sp>
        <p:nvSpPr>
          <p:cNvPr id="403483" name="Line 27"/>
          <p:cNvSpPr>
            <a:spLocks noChangeShapeType="1"/>
          </p:cNvSpPr>
          <p:nvPr/>
        </p:nvSpPr>
        <p:spPr bwMode="auto">
          <a:xfrm>
            <a:off x="2770188" y="5949950"/>
            <a:ext cx="0" cy="287338"/>
          </a:xfrm>
          <a:prstGeom prst="line">
            <a:avLst/>
          </a:prstGeom>
          <a:noFill/>
          <a:ln w="28575">
            <a:solidFill>
              <a:schemeClr val="accent1"/>
            </a:solidFill>
            <a:round/>
          </a:ln>
          <a:effectLst/>
        </p:spPr>
        <p:txBody>
          <a:bodyPr/>
          <a:lstStyle/>
          <a:p>
            <a:endParaRPr lang="zh-CN" altLang="en-US"/>
          </a:p>
        </p:txBody>
      </p:sp>
      <p:sp>
        <p:nvSpPr>
          <p:cNvPr id="403484" name="Line 28"/>
          <p:cNvSpPr>
            <a:spLocks noChangeShapeType="1"/>
          </p:cNvSpPr>
          <p:nvPr/>
        </p:nvSpPr>
        <p:spPr bwMode="auto">
          <a:xfrm>
            <a:off x="2770188" y="6237288"/>
            <a:ext cx="1728787" cy="0"/>
          </a:xfrm>
          <a:prstGeom prst="line">
            <a:avLst/>
          </a:prstGeom>
          <a:noFill/>
          <a:ln w="28575">
            <a:solidFill>
              <a:schemeClr val="accent1"/>
            </a:solidFill>
            <a:round/>
          </a:ln>
          <a:effectLst/>
        </p:spPr>
        <p:txBody>
          <a:bodyPr/>
          <a:lstStyle/>
          <a:p>
            <a:endParaRPr lang="zh-CN" altLang="en-US"/>
          </a:p>
        </p:txBody>
      </p:sp>
      <p:sp>
        <p:nvSpPr>
          <p:cNvPr id="403485" name="Line 29"/>
          <p:cNvSpPr>
            <a:spLocks noChangeShapeType="1"/>
          </p:cNvSpPr>
          <p:nvPr/>
        </p:nvSpPr>
        <p:spPr bwMode="auto">
          <a:xfrm flipV="1">
            <a:off x="4498975" y="1341438"/>
            <a:ext cx="0" cy="4895850"/>
          </a:xfrm>
          <a:prstGeom prst="line">
            <a:avLst/>
          </a:prstGeom>
          <a:noFill/>
          <a:ln w="28575">
            <a:solidFill>
              <a:schemeClr val="accent1"/>
            </a:solidFill>
            <a:round/>
          </a:ln>
          <a:effectLst/>
        </p:spPr>
        <p:txBody>
          <a:bodyPr/>
          <a:lstStyle/>
          <a:p>
            <a:endParaRPr lang="zh-CN" altLang="en-US"/>
          </a:p>
        </p:txBody>
      </p:sp>
      <p:sp>
        <p:nvSpPr>
          <p:cNvPr id="403486" name="Line 30"/>
          <p:cNvSpPr>
            <a:spLocks noChangeShapeType="1"/>
          </p:cNvSpPr>
          <p:nvPr/>
        </p:nvSpPr>
        <p:spPr bwMode="auto">
          <a:xfrm>
            <a:off x="4498975" y="1341438"/>
            <a:ext cx="2016125" cy="0"/>
          </a:xfrm>
          <a:prstGeom prst="line">
            <a:avLst/>
          </a:prstGeom>
          <a:noFill/>
          <a:ln w="28575">
            <a:solidFill>
              <a:schemeClr val="accent1"/>
            </a:solidFill>
            <a:round/>
          </a:ln>
          <a:effectLst/>
        </p:spPr>
        <p:txBody>
          <a:bodyPr/>
          <a:lstStyle/>
          <a:p>
            <a:endParaRPr lang="zh-CN" altLang="en-US"/>
          </a:p>
        </p:txBody>
      </p:sp>
      <p:sp>
        <p:nvSpPr>
          <p:cNvPr id="403488" name="Line 32"/>
          <p:cNvSpPr>
            <a:spLocks noChangeShapeType="1"/>
          </p:cNvSpPr>
          <p:nvPr/>
        </p:nvSpPr>
        <p:spPr bwMode="auto">
          <a:xfrm>
            <a:off x="6515100" y="1341438"/>
            <a:ext cx="0" cy="287337"/>
          </a:xfrm>
          <a:prstGeom prst="line">
            <a:avLst/>
          </a:prstGeom>
          <a:noFill/>
          <a:ln w="28575">
            <a:solidFill>
              <a:schemeClr val="accent1"/>
            </a:solidFill>
            <a:round/>
            <a:tailEnd type="triangle" w="med" len="med"/>
          </a:ln>
          <a:effectLst/>
        </p:spPr>
        <p:txBody>
          <a:bodyPr/>
          <a:lstStyle/>
          <a:p>
            <a:endParaRPr lang="zh-CN" altLang="en-US"/>
          </a:p>
        </p:txBody>
      </p:sp>
      <p:sp>
        <p:nvSpPr>
          <p:cNvPr id="403489" name="Line 33"/>
          <p:cNvSpPr>
            <a:spLocks noChangeShapeType="1"/>
          </p:cNvSpPr>
          <p:nvPr/>
        </p:nvSpPr>
        <p:spPr bwMode="auto">
          <a:xfrm>
            <a:off x="6515100" y="2349500"/>
            <a:ext cx="0" cy="503238"/>
          </a:xfrm>
          <a:prstGeom prst="line">
            <a:avLst/>
          </a:prstGeom>
          <a:noFill/>
          <a:ln w="28575">
            <a:solidFill>
              <a:schemeClr val="accent1"/>
            </a:solidFill>
            <a:round/>
            <a:tailEnd type="triangle" w="med" len="med"/>
          </a:ln>
          <a:effectLst/>
        </p:spPr>
        <p:txBody>
          <a:bodyPr/>
          <a:lstStyle/>
          <a:p>
            <a:endParaRPr lang="zh-CN" altLang="en-US"/>
          </a:p>
        </p:txBody>
      </p:sp>
      <p:sp>
        <p:nvSpPr>
          <p:cNvPr id="403490" name="Line 34"/>
          <p:cNvSpPr>
            <a:spLocks noChangeShapeType="1"/>
          </p:cNvSpPr>
          <p:nvPr/>
        </p:nvSpPr>
        <p:spPr bwMode="auto">
          <a:xfrm>
            <a:off x="6515100" y="3500438"/>
            <a:ext cx="0" cy="576262"/>
          </a:xfrm>
          <a:prstGeom prst="line">
            <a:avLst/>
          </a:prstGeom>
          <a:noFill/>
          <a:ln w="28575">
            <a:solidFill>
              <a:schemeClr val="accent1"/>
            </a:solidFill>
            <a:round/>
            <a:tailEnd type="triangle" w="med" len="med"/>
          </a:ln>
          <a:effectLst/>
        </p:spPr>
        <p:txBody>
          <a:bodyPr/>
          <a:lstStyle/>
          <a:p>
            <a:endParaRPr lang="zh-CN" altLang="en-US"/>
          </a:p>
        </p:txBody>
      </p:sp>
      <p:sp>
        <p:nvSpPr>
          <p:cNvPr id="403491" name="Line 35"/>
          <p:cNvSpPr>
            <a:spLocks noChangeShapeType="1"/>
          </p:cNvSpPr>
          <p:nvPr/>
        </p:nvSpPr>
        <p:spPr bwMode="auto">
          <a:xfrm>
            <a:off x="6515100" y="4724400"/>
            <a:ext cx="0" cy="504825"/>
          </a:xfrm>
          <a:prstGeom prst="line">
            <a:avLst/>
          </a:prstGeom>
          <a:noFill/>
          <a:ln w="28575">
            <a:solidFill>
              <a:schemeClr val="accent1"/>
            </a:solidFill>
            <a:round/>
            <a:tailEnd type="triangle" w="med" len="med"/>
          </a:ln>
          <a:effectLst/>
        </p:spPr>
        <p:txBody>
          <a:bodyPr/>
          <a:lstStyle/>
          <a:p>
            <a:endParaRPr lang="zh-CN" altLang="en-US"/>
          </a:p>
        </p:txBody>
      </p:sp>
      <p:sp>
        <p:nvSpPr>
          <p:cNvPr id="403493" name="AutoShape 37"/>
          <p:cNvSpPr/>
          <p:nvPr/>
        </p:nvSpPr>
        <p:spPr bwMode="auto">
          <a:xfrm>
            <a:off x="1042988" y="1268413"/>
            <a:ext cx="433387" cy="4465637"/>
          </a:xfrm>
          <a:prstGeom prst="leftBrace">
            <a:avLst>
              <a:gd name="adj1" fmla="val 85867"/>
              <a:gd name="adj2" fmla="val 49060"/>
            </a:avLst>
          </a:prstGeom>
          <a:noFill/>
          <a:ln w="12700">
            <a:solidFill>
              <a:schemeClr val="tx1"/>
            </a:solidFill>
            <a:round/>
          </a:ln>
          <a:effectLst/>
        </p:spPr>
        <p:txBody>
          <a:bodyPr wrap="none" anchor="ctr"/>
          <a:lstStyle/>
          <a:p>
            <a:endParaRPr lang="zh-CN" altLang="en-US"/>
          </a:p>
        </p:txBody>
      </p:sp>
      <p:sp>
        <p:nvSpPr>
          <p:cNvPr id="403494" name="AutoShape 38"/>
          <p:cNvSpPr/>
          <p:nvPr/>
        </p:nvSpPr>
        <p:spPr bwMode="auto">
          <a:xfrm>
            <a:off x="7740650" y="1916113"/>
            <a:ext cx="503238" cy="3600450"/>
          </a:xfrm>
          <a:prstGeom prst="rightBrace">
            <a:avLst>
              <a:gd name="adj1" fmla="val 59621"/>
              <a:gd name="adj2" fmla="val 50000"/>
            </a:avLst>
          </a:prstGeom>
          <a:noFill/>
          <a:ln w="12700">
            <a:solidFill>
              <a:schemeClr val="tx1"/>
            </a:solidFill>
            <a:round/>
          </a:ln>
          <a:effectLst/>
        </p:spPr>
        <p:txBody>
          <a:bodyPr wrap="none" anchor="ctr"/>
          <a:lstStyle/>
          <a:p>
            <a:endParaRPr lang="zh-CN" altLang="en-US"/>
          </a:p>
        </p:txBody>
      </p:sp>
      <p:sp>
        <p:nvSpPr>
          <p:cNvPr id="403495" name="Text Box 39"/>
          <p:cNvSpPr txBox="1">
            <a:spLocks noChangeArrowheads="1"/>
          </p:cNvSpPr>
          <p:nvPr/>
        </p:nvSpPr>
        <p:spPr bwMode="auto">
          <a:xfrm>
            <a:off x="250825" y="2852738"/>
            <a:ext cx="649288" cy="1552575"/>
          </a:xfrm>
          <a:prstGeom prst="rect">
            <a:avLst/>
          </a:prstGeom>
          <a:noFill/>
          <a:ln w="12700">
            <a:noFill/>
            <a:miter lim="800000"/>
          </a:ln>
          <a:effectLst/>
        </p:spPr>
        <p:txBody>
          <a:bodyPr>
            <a:spAutoFit/>
          </a:bodyPr>
          <a:lstStyle/>
          <a:p>
            <a:pPr>
              <a:spcBef>
                <a:spcPct val="50000"/>
              </a:spcBef>
            </a:pPr>
            <a:r>
              <a:rPr lang="zh-CN" altLang="en-US" sz="2400" b="1">
                <a:ea typeface="宋体" panose="02010600030101010101" pitchFamily="2" charset="-122"/>
              </a:rPr>
              <a:t>硬件实现</a:t>
            </a:r>
            <a:endParaRPr lang="zh-CN" altLang="en-US" sz="2400" b="1">
              <a:ea typeface="宋体" panose="02010600030101010101" pitchFamily="2" charset="-122"/>
            </a:endParaRPr>
          </a:p>
        </p:txBody>
      </p:sp>
      <p:sp>
        <p:nvSpPr>
          <p:cNvPr id="403496" name="Text Box 40"/>
          <p:cNvSpPr txBox="1">
            <a:spLocks noChangeArrowheads="1"/>
          </p:cNvSpPr>
          <p:nvPr/>
        </p:nvSpPr>
        <p:spPr bwMode="auto">
          <a:xfrm>
            <a:off x="8244408" y="1772816"/>
            <a:ext cx="649287" cy="4154984"/>
          </a:xfrm>
          <a:prstGeom prst="rect">
            <a:avLst/>
          </a:prstGeom>
          <a:noFill/>
          <a:ln w="12700">
            <a:noFill/>
            <a:miter lim="800000"/>
          </a:ln>
          <a:effectLst/>
        </p:spPr>
        <p:txBody>
          <a:bodyPr>
            <a:spAutoFit/>
          </a:bodyPr>
          <a:lstStyle/>
          <a:p>
            <a:pPr>
              <a:spcBef>
                <a:spcPct val="50000"/>
              </a:spcBef>
            </a:pPr>
            <a:r>
              <a:rPr lang="zh-CN" altLang="en-US" sz="2400" b="1" dirty="0" smtClean="0">
                <a:ea typeface="宋体" panose="02010600030101010101" pitchFamily="2" charset="-122"/>
              </a:rPr>
              <a:t>中断服务子程序软件</a:t>
            </a:r>
            <a:r>
              <a:rPr lang="zh-CN" altLang="en-US" sz="2400" b="1" dirty="0">
                <a:ea typeface="宋体" panose="02010600030101010101" pitchFamily="2" charset="-122"/>
              </a:rPr>
              <a:t>实现</a:t>
            </a:r>
            <a:endParaRPr lang="zh-CN" altLang="en-US" sz="2400" b="1" dirty="0">
              <a:ea typeface="宋体" panose="02010600030101010101" pitchFamily="2" charset="-122"/>
            </a:endParaRPr>
          </a:p>
        </p:txBody>
      </p:sp>
      <p:sp>
        <p:nvSpPr>
          <p:cNvPr id="2" name="TextBox 1"/>
          <p:cNvSpPr txBox="1"/>
          <p:nvPr/>
        </p:nvSpPr>
        <p:spPr>
          <a:xfrm>
            <a:off x="1835696" y="6093619"/>
            <a:ext cx="1944216" cy="400110"/>
          </a:xfrm>
          <a:prstGeom prst="rect">
            <a:avLst/>
          </a:prstGeom>
          <a:noFill/>
        </p:spPr>
        <p:txBody>
          <a:bodyPr wrap="square" rtlCol="0">
            <a:spAutoFit/>
          </a:bodyPr>
          <a:lstStyle/>
          <a:p>
            <a:endParaRPr lang="zh-CN" altLang="en-US" dirty="0"/>
          </a:p>
        </p:txBody>
      </p:sp>
      <p:sp>
        <p:nvSpPr>
          <p:cNvPr id="3" name="TextBox 2"/>
          <p:cNvSpPr txBox="1"/>
          <p:nvPr/>
        </p:nvSpPr>
        <p:spPr>
          <a:xfrm>
            <a:off x="796649" y="6237288"/>
            <a:ext cx="3455987" cy="707886"/>
          </a:xfrm>
          <a:prstGeom prst="rect">
            <a:avLst/>
          </a:prstGeom>
          <a:noFill/>
        </p:spPr>
        <p:txBody>
          <a:bodyPr wrap="square" rtlCol="0">
            <a:spAutoFit/>
          </a:bodyPr>
          <a:lstStyle/>
          <a:p>
            <a:r>
              <a:rPr lang="zh-CN" altLang="en-US" b="1" dirty="0">
                <a:solidFill>
                  <a:schemeClr val="tx1"/>
                </a:solidFill>
              </a:rPr>
              <a:t>中断隐指令</a:t>
            </a:r>
            <a:endParaRPr lang="zh-CN" altLang="en-US" b="1" dirty="0">
              <a:solidFill>
                <a:schemeClr val="tx1"/>
              </a:solidFill>
            </a:endParaRPr>
          </a:p>
          <a:p>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a:xfrm>
            <a:off x="611188" y="404813"/>
            <a:ext cx="5257800" cy="372603"/>
          </a:xfrm>
        </p:spPr>
        <p:txBody>
          <a:bodyPr/>
          <a:lstStyle/>
          <a:p>
            <a:r>
              <a:rPr lang="en-US" altLang="zh-CN" dirty="0" smtClean="0"/>
              <a:t>3.1 </a:t>
            </a:r>
            <a:r>
              <a:rPr lang="zh-CN" altLang="en-US" dirty="0" smtClean="0"/>
              <a:t>中断与中断</a:t>
            </a:r>
            <a:r>
              <a:rPr lang="en-US" altLang="zh-CN" dirty="0" smtClean="0"/>
              <a:t>I/O</a:t>
            </a:r>
            <a:endParaRPr lang="zh-CN" altLang="en-US" dirty="0"/>
          </a:p>
        </p:txBody>
      </p:sp>
      <p:sp>
        <p:nvSpPr>
          <p:cNvPr id="398339" name="Rectangle 3"/>
          <p:cNvSpPr>
            <a:spLocks noGrp="1" noChangeArrowheads="1"/>
          </p:cNvSpPr>
          <p:nvPr>
            <p:ph type="body" idx="1"/>
          </p:nvPr>
        </p:nvSpPr>
        <p:spPr>
          <a:xfrm>
            <a:off x="611188" y="977230"/>
            <a:ext cx="7848600" cy="439095"/>
          </a:xfrm>
        </p:spPr>
        <p:txBody>
          <a:bodyPr/>
          <a:lstStyle/>
          <a:p>
            <a:pPr>
              <a:lnSpc>
                <a:spcPct val="105000"/>
              </a:lnSpc>
              <a:spcBef>
                <a:spcPct val="30000"/>
              </a:spcBef>
            </a:pPr>
            <a:r>
              <a:rPr lang="zh-CN" altLang="en-US" dirty="0" smtClean="0">
                <a:ea typeface="宋体" panose="02010600030101010101" pitchFamily="2" charset="-122"/>
              </a:rPr>
              <a:t>有中断的指令周期状态图</a:t>
            </a:r>
            <a:endParaRPr lang="zh-CN" altLang="en-US" sz="2400" dirty="0">
              <a:ea typeface="宋体" panose="02010600030101010101" pitchFamily="2" charset="-122"/>
            </a:endParaRPr>
          </a:p>
        </p:txBody>
      </p:sp>
      <p:pic>
        <p:nvPicPr>
          <p:cNvPr id="560131"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55036" y="1772816"/>
            <a:ext cx="8021420" cy="34563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a:xfrm>
            <a:off x="611188" y="404813"/>
            <a:ext cx="5257800" cy="372603"/>
          </a:xfrm>
        </p:spPr>
        <p:txBody>
          <a:bodyPr/>
          <a:lstStyle/>
          <a:p>
            <a:r>
              <a:rPr lang="en-US" altLang="zh-CN" dirty="0" smtClean="0"/>
              <a:t>3.1 </a:t>
            </a:r>
            <a:r>
              <a:rPr lang="zh-CN" altLang="en-US" dirty="0" smtClean="0"/>
              <a:t>中断与中断</a:t>
            </a:r>
            <a:r>
              <a:rPr lang="en-US" altLang="zh-CN" dirty="0" smtClean="0"/>
              <a:t>I/O</a:t>
            </a:r>
            <a:endParaRPr lang="zh-CN" altLang="en-US" dirty="0"/>
          </a:p>
        </p:txBody>
      </p:sp>
      <p:sp>
        <p:nvSpPr>
          <p:cNvPr id="400387" name="Rectangle 3"/>
          <p:cNvSpPr>
            <a:spLocks noGrp="1" noChangeArrowheads="1"/>
          </p:cNvSpPr>
          <p:nvPr>
            <p:ph type="body" idx="1"/>
          </p:nvPr>
        </p:nvSpPr>
        <p:spPr>
          <a:xfrm>
            <a:off x="539552" y="836712"/>
            <a:ext cx="7848600" cy="4273991"/>
          </a:xfrm>
        </p:spPr>
        <p:txBody>
          <a:bodyPr/>
          <a:lstStyle/>
          <a:p>
            <a:pPr>
              <a:lnSpc>
                <a:spcPct val="105000"/>
              </a:lnSpc>
              <a:spcBef>
                <a:spcPct val="20000"/>
              </a:spcBef>
            </a:pPr>
            <a:r>
              <a:rPr lang="zh-CN" altLang="en-US" sz="2800" dirty="0">
                <a:ea typeface="宋体" panose="02010600030101010101" pitchFamily="2" charset="-122"/>
              </a:rPr>
              <a:t>中断</a:t>
            </a:r>
            <a:r>
              <a:rPr lang="en-US" altLang="zh-CN" sz="2800" dirty="0">
                <a:ea typeface="宋体" panose="02010600030101010101" pitchFamily="2" charset="-122"/>
              </a:rPr>
              <a:t>I/O</a:t>
            </a:r>
            <a:r>
              <a:rPr lang="zh-CN" altLang="en-US" sz="2800" dirty="0">
                <a:ea typeface="宋体" panose="02010600030101010101" pitchFamily="2" charset="-122"/>
              </a:rPr>
              <a:t>接口的基本组成</a:t>
            </a:r>
            <a:endParaRPr lang="zh-CN" altLang="en-US" sz="2800" dirty="0">
              <a:ea typeface="宋体" panose="02010600030101010101" pitchFamily="2" charset="-122"/>
            </a:endParaRPr>
          </a:p>
          <a:p>
            <a:pPr lvl="1">
              <a:lnSpc>
                <a:spcPct val="105000"/>
              </a:lnSpc>
              <a:spcBef>
                <a:spcPct val="20000"/>
              </a:spcBef>
            </a:pPr>
            <a:r>
              <a:rPr lang="en-US" altLang="zh-CN" sz="2800" dirty="0">
                <a:ea typeface="宋体" panose="02010600030101010101" pitchFamily="2" charset="-122"/>
              </a:rPr>
              <a:t>Data Input Register</a:t>
            </a:r>
            <a:endParaRPr lang="en-US" altLang="zh-CN" sz="2800" dirty="0">
              <a:ea typeface="宋体" panose="02010600030101010101" pitchFamily="2" charset="-122"/>
            </a:endParaRPr>
          </a:p>
          <a:p>
            <a:pPr lvl="1">
              <a:lnSpc>
                <a:spcPct val="105000"/>
              </a:lnSpc>
              <a:spcBef>
                <a:spcPct val="20000"/>
              </a:spcBef>
            </a:pPr>
            <a:r>
              <a:rPr lang="en-US" altLang="zh-CN" sz="2800" dirty="0">
                <a:ea typeface="宋体" panose="02010600030101010101" pitchFamily="2" charset="-122"/>
              </a:rPr>
              <a:t>Data Output Register</a:t>
            </a:r>
            <a:endParaRPr lang="en-US" altLang="zh-CN" sz="2800" dirty="0">
              <a:ea typeface="宋体" panose="02010600030101010101" pitchFamily="2" charset="-122"/>
            </a:endParaRPr>
          </a:p>
          <a:p>
            <a:pPr lvl="1">
              <a:lnSpc>
                <a:spcPct val="105000"/>
              </a:lnSpc>
              <a:spcBef>
                <a:spcPct val="20000"/>
              </a:spcBef>
            </a:pPr>
            <a:r>
              <a:rPr lang="en-US" altLang="zh-CN" sz="2800" dirty="0">
                <a:ea typeface="宋体" panose="02010600030101010101" pitchFamily="2" charset="-122"/>
              </a:rPr>
              <a:t>Status Register</a:t>
            </a:r>
            <a:endParaRPr lang="en-US" altLang="zh-CN" sz="2800" dirty="0">
              <a:ea typeface="宋体" panose="02010600030101010101" pitchFamily="2" charset="-122"/>
            </a:endParaRPr>
          </a:p>
          <a:p>
            <a:pPr lvl="1">
              <a:lnSpc>
                <a:spcPct val="105000"/>
              </a:lnSpc>
              <a:spcBef>
                <a:spcPct val="20000"/>
              </a:spcBef>
            </a:pPr>
            <a:r>
              <a:rPr lang="en-US" altLang="zh-CN" sz="2800" dirty="0">
                <a:ea typeface="宋体" panose="02010600030101010101" pitchFamily="2" charset="-122"/>
              </a:rPr>
              <a:t>Control Register</a:t>
            </a:r>
            <a:endParaRPr lang="en-US" altLang="zh-CN" sz="2800" dirty="0">
              <a:ea typeface="宋体" panose="02010600030101010101" pitchFamily="2" charset="-122"/>
            </a:endParaRPr>
          </a:p>
          <a:p>
            <a:pPr lvl="1">
              <a:lnSpc>
                <a:spcPct val="105000"/>
              </a:lnSpc>
              <a:spcBef>
                <a:spcPct val="20000"/>
              </a:spcBef>
            </a:pPr>
            <a:r>
              <a:rPr lang="en-US" altLang="zh-CN" sz="2800" dirty="0">
                <a:ea typeface="宋体" panose="02010600030101010101" pitchFamily="2" charset="-122"/>
              </a:rPr>
              <a:t>Address Selected Logic</a:t>
            </a:r>
            <a:endParaRPr lang="en-US" altLang="zh-CN" sz="2800" dirty="0">
              <a:ea typeface="宋体" panose="02010600030101010101" pitchFamily="2" charset="-122"/>
            </a:endParaRPr>
          </a:p>
          <a:p>
            <a:pPr lvl="1">
              <a:lnSpc>
                <a:spcPct val="105000"/>
              </a:lnSpc>
              <a:spcBef>
                <a:spcPct val="20000"/>
              </a:spcBef>
            </a:pPr>
            <a:r>
              <a:rPr lang="en-US" altLang="zh-CN" sz="2800" dirty="0">
                <a:ea typeface="宋体" panose="02010600030101010101" pitchFamily="2" charset="-122"/>
              </a:rPr>
              <a:t>Interrupt Control Logic</a:t>
            </a:r>
            <a:endParaRPr lang="en-US" altLang="zh-CN" sz="2800" dirty="0">
              <a:ea typeface="宋体" panose="02010600030101010101" pitchFamily="2" charset="-122"/>
            </a:endParaRPr>
          </a:p>
          <a:p>
            <a:pPr lvl="1">
              <a:lnSpc>
                <a:spcPct val="105000"/>
              </a:lnSpc>
              <a:spcBef>
                <a:spcPct val="20000"/>
              </a:spcBef>
            </a:pPr>
            <a:r>
              <a:rPr lang="en-US" altLang="zh-CN" sz="2800" dirty="0">
                <a:ea typeface="宋体" panose="02010600030101010101" pitchFamily="2" charset="-122"/>
              </a:rPr>
              <a:t>Bus Interface Logic </a:t>
            </a:r>
            <a:endParaRPr lang="en-US" altLang="zh-CN" sz="2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a:xfrm>
            <a:off x="611188" y="404813"/>
            <a:ext cx="5257800" cy="372603"/>
          </a:xfrm>
        </p:spPr>
        <p:txBody>
          <a:bodyPr/>
          <a:lstStyle/>
          <a:p>
            <a:r>
              <a:rPr lang="en-US" altLang="zh-CN" dirty="0" smtClean="0"/>
              <a:t>3.1 </a:t>
            </a:r>
            <a:r>
              <a:rPr lang="zh-CN" altLang="en-US" dirty="0" smtClean="0"/>
              <a:t>中断与中断</a:t>
            </a:r>
            <a:r>
              <a:rPr lang="en-US" altLang="zh-CN" dirty="0" smtClean="0"/>
              <a:t>I/O</a:t>
            </a:r>
            <a:endParaRPr lang="zh-CN" altLang="en-US" dirty="0"/>
          </a:p>
        </p:txBody>
      </p:sp>
      <p:sp>
        <p:nvSpPr>
          <p:cNvPr id="400387" name="Rectangle 3"/>
          <p:cNvSpPr>
            <a:spLocks noGrp="1" noChangeArrowheads="1"/>
          </p:cNvSpPr>
          <p:nvPr>
            <p:ph type="body" idx="1"/>
          </p:nvPr>
        </p:nvSpPr>
        <p:spPr>
          <a:xfrm>
            <a:off x="685800" y="914400"/>
            <a:ext cx="7918648" cy="3513782"/>
          </a:xfrm>
        </p:spPr>
        <p:txBody>
          <a:bodyPr/>
          <a:lstStyle/>
          <a:p>
            <a:pPr>
              <a:lnSpc>
                <a:spcPct val="105000"/>
              </a:lnSpc>
              <a:spcBef>
                <a:spcPct val="20000"/>
              </a:spcBef>
            </a:pPr>
            <a:r>
              <a:rPr lang="zh-CN" altLang="en-US" sz="2800" dirty="0" smtClean="0">
                <a:ea typeface="宋体" panose="02010600030101010101" pitchFamily="2" charset="-122"/>
              </a:rPr>
              <a:t>中断</a:t>
            </a:r>
            <a:r>
              <a:rPr lang="en-US" altLang="zh-CN" sz="2800" dirty="0">
                <a:ea typeface="宋体" panose="02010600030101010101" pitchFamily="2" charset="-122"/>
              </a:rPr>
              <a:t>I/O</a:t>
            </a:r>
            <a:r>
              <a:rPr lang="zh-CN" altLang="en-US" sz="2800" dirty="0">
                <a:ea typeface="宋体" panose="02010600030101010101" pitchFamily="2" charset="-122"/>
              </a:rPr>
              <a:t>方式的特点</a:t>
            </a:r>
            <a:endParaRPr lang="zh-CN" altLang="en-US" sz="2800" dirty="0">
              <a:ea typeface="宋体" panose="02010600030101010101" pitchFamily="2" charset="-122"/>
            </a:endParaRPr>
          </a:p>
          <a:p>
            <a:pPr lvl="1">
              <a:lnSpc>
                <a:spcPct val="105000"/>
              </a:lnSpc>
              <a:spcBef>
                <a:spcPct val="20000"/>
              </a:spcBef>
            </a:pPr>
            <a:r>
              <a:rPr lang="en-US" altLang="zh-CN" sz="2400" dirty="0">
                <a:ea typeface="宋体" panose="02010600030101010101" pitchFamily="2" charset="-122"/>
              </a:rPr>
              <a:t>I/O</a:t>
            </a:r>
            <a:r>
              <a:rPr lang="zh-CN" altLang="en-US" sz="2400" dirty="0">
                <a:ea typeface="宋体" panose="02010600030101010101" pitchFamily="2" charset="-122"/>
              </a:rPr>
              <a:t>操作仍然由</a:t>
            </a:r>
            <a:r>
              <a:rPr lang="en-US" altLang="zh-CN" sz="2400" dirty="0">
                <a:ea typeface="宋体" panose="02010600030101010101" pitchFamily="2" charset="-122"/>
              </a:rPr>
              <a:t>CPU</a:t>
            </a:r>
            <a:r>
              <a:rPr lang="zh-CN" altLang="en-US" sz="2400" dirty="0">
                <a:ea typeface="宋体" panose="02010600030101010101" pitchFamily="2" charset="-122"/>
              </a:rPr>
              <a:t>通过</a:t>
            </a:r>
            <a:r>
              <a:rPr lang="en-US" altLang="zh-CN" sz="2400" dirty="0">
                <a:ea typeface="宋体" panose="02010600030101010101" pitchFamily="2" charset="-122"/>
              </a:rPr>
              <a:t>I/O</a:t>
            </a:r>
            <a:r>
              <a:rPr lang="zh-CN" altLang="en-US" sz="2400" dirty="0">
                <a:ea typeface="宋体" panose="02010600030101010101" pitchFamily="2" charset="-122"/>
              </a:rPr>
              <a:t>指令完成</a:t>
            </a:r>
            <a:endParaRPr lang="zh-CN" altLang="en-US" sz="2400" dirty="0">
              <a:ea typeface="宋体" panose="02010600030101010101" pitchFamily="2" charset="-122"/>
            </a:endParaRPr>
          </a:p>
          <a:p>
            <a:pPr lvl="1">
              <a:lnSpc>
                <a:spcPct val="105000"/>
              </a:lnSpc>
              <a:spcBef>
                <a:spcPct val="20000"/>
              </a:spcBef>
            </a:pPr>
            <a:r>
              <a:rPr lang="zh-CN" altLang="en-US" sz="2400" dirty="0">
                <a:ea typeface="宋体" panose="02010600030101010101" pitchFamily="2" charset="-122"/>
              </a:rPr>
              <a:t>在外设准备阶段，</a:t>
            </a:r>
            <a:r>
              <a:rPr lang="en-US" altLang="zh-CN" sz="2400" dirty="0">
                <a:ea typeface="宋体" panose="02010600030101010101" pitchFamily="2" charset="-122"/>
              </a:rPr>
              <a:t>CPU</a:t>
            </a:r>
            <a:r>
              <a:rPr lang="zh-CN" altLang="en-US" sz="2400" dirty="0">
                <a:ea typeface="宋体" panose="02010600030101010101" pitchFamily="2" charset="-122"/>
              </a:rPr>
              <a:t>可以执行其他程序，仅在外设准备就绪后，</a:t>
            </a:r>
            <a:r>
              <a:rPr lang="en-US" altLang="zh-CN" sz="2400" dirty="0">
                <a:ea typeface="宋体" panose="02010600030101010101" pitchFamily="2" charset="-122"/>
              </a:rPr>
              <a:t>CPU</a:t>
            </a:r>
            <a:r>
              <a:rPr lang="zh-CN" altLang="en-US" sz="2400" dirty="0">
                <a:ea typeface="宋体" panose="02010600030101010101" pitchFamily="2" charset="-122"/>
              </a:rPr>
              <a:t>才中断正在执行的程序，处理</a:t>
            </a:r>
            <a:r>
              <a:rPr lang="en-US" altLang="zh-CN" sz="2400" dirty="0">
                <a:ea typeface="宋体" panose="02010600030101010101" pitchFamily="2" charset="-122"/>
              </a:rPr>
              <a:t>I/O</a:t>
            </a:r>
            <a:r>
              <a:rPr lang="zh-CN" altLang="en-US" sz="2400" dirty="0">
                <a:ea typeface="宋体" panose="02010600030101010101" pitchFamily="2" charset="-122"/>
              </a:rPr>
              <a:t>事务。</a:t>
            </a:r>
            <a:endParaRPr lang="zh-CN" altLang="en-US" sz="2400" dirty="0">
              <a:ea typeface="宋体" panose="02010600030101010101" pitchFamily="2" charset="-122"/>
            </a:endParaRPr>
          </a:p>
          <a:p>
            <a:pPr lvl="1">
              <a:lnSpc>
                <a:spcPct val="105000"/>
              </a:lnSpc>
              <a:spcBef>
                <a:spcPct val="20000"/>
              </a:spcBef>
            </a:pPr>
            <a:r>
              <a:rPr lang="zh-CN" altLang="en-US" sz="2400" dirty="0">
                <a:ea typeface="宋体" panose="02010600030101010101" pitchFamily="2" charset="-122"/>
              </a:rPr>
              <a:t>在外设准备阶段，</a:t>
            </a:r>
            <a:r>
              <a:rPr lang="en-US" altLang="zh-CN" sz="2400" dirty="0">
                <a:ea typeface="宋体" panose="02010600030101010101" pitchFamily="2" charset="-122"/>
              </a:rPr>
              <a:t>CPU</a:t>
            </a:r>
            <a:r>
              <a:rPr lang="zh-CN" altLang="en-US" sz="2400" dirty="0">
                <a:ea typeface="宋体" panose="02010600030101010101" pitchFamily="2" charset="-122"/>
              </a:rPr>
              <a:t>与外设的工作可以认为是并行的。</a:t>
            </a:r>
            <a:endParaRPr lang="zh-CN" altLang="en-US" sz="2400" dirty="0">
              <a:ea typeface="宋体" panose="02010600030101010101" pitchFamily="2" charset="-122"/>
            </a:endParaRPr>
          </a:p>
          <a:p>
            <a:pPr lvl="1">
              <a:lnSpc>
                <a:spcPct val="105000"/>
              </a:lnSpc>
              <a:spcBef>
                <a:spcPct val="20000"/>
              </a:spcBef>
            </a:pPr>
            <a:r>
              <a:rPr lang="zh-CN" altLang="en-US" sz="2400" dirty="0">
                <a:ea typeface="宋体" panose="02010600030101010101" pitchFamily="2" charset="-122"/>
              </a:rPr>
              <a:t>中断</a:t>
            </a:r>
            <a:r>
              <a:rPr lang="en-US" altLang="zh-CN" sz="2400" dirty="0">
                <a:ea typeface="宋体" panose="02010600030101010101" pitchFamily="2" charset="-122"/>
              </a:rPr>
              <a:t>I/O</a:t>
            </a:r>
            <a:r>
              <a:rPr lang="zh-CN" altLang="en-US" sz="2400" dirty="0">
                <a:ea typeface="宋体" panose="02010600030101010101" pitchFamily="2" charset="-122"/>
              </a:rPr>
              <a:t>方式是目前最主要的</a:t>
            </a:r>
            <a:r>
              <a:rPr lang="en-US" altLang="zh-CN" sz="2400" dirty="0">
                <a:ea typeface="宋体" panose="02010600030101010101" pitchFamily="2" charset="-122"/>
              </a:rPr>
              <a:t>I/O</a:t>
            </a:r>
            <a:r>
              <a:rPr lang="zh-CN" altLang="en-US" sz="2400" dirty="0">
                <a:ea typeface="宋体" panose="02010600030101010101" pitchFamily="2" charset="-122"/>
              </a:rPr>
              <a:t>方式</a:t>
            </a:r>
            <a:endParaRPr lang="zh-CN" altLang="en-US" sz="24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a:xfrm>
            <a:off x="611188" y="404813"/>
            <a:ext cx="5257800" cy="372603"/>
          </a:xfrm>
        </p:spPr>
        <p:txBody>
          <a:bodyPr/>
          <a:lstStyle/>
          <a:p>
            <a:r>
              <a:rPr lang="en-US" altLang="zh-CN" dirty="0" smtClean="0"/>
              <a:t>3.1 </a:t>
            </a:r>
            <a:r>
              <a:rPr lang="zh-CN" altLang="en-US" dirty="0" smtClean="0"/>
              <a:t>中断与中断</a:t>
            </a:r>
            <a:r>
              <a:rPr lang="en-US" altLang="zh-CN" dirty="0" smtClean="0"/>
              <a:t>I/O</a:t>
            </a:r>
            <a:endParaRPr lang="zh-CN" altLang="en-US" dirty="0"/>
          </a:p>
        </p:txBody>
      </p:sp>
      <p:sp>
        <p:nvSpPr>
          <p:cNvPr id="398339" name="Rectangle 3"/>
          <p:cNvSpPr>
            <a:spLocks noGrp="1" noChangeArrowheads="1"/>
          </p:cNvSpPr>
          <p:nvPr>
            <p:ph type="body" idx="1"/>
          </p:nvPr>
        </p:nvSpPr>
        <p:spPr>
          <a:xfrm>
            <a:off x="611188" y="977230"/>
            <a:ext cx="7848600" cy="4026230"/>
          </a:xfrm>
        </p:spPr>
        <p:txBody>
          <a:bodyPr/>
          <a:lstStyle/>
          <a:p>
            <a:pPr>
              <a:lnSpc>
                <a:spcPct val="105000"/>
              </a:lnSpc>
              <a:spcBef>
                <a:spcPct val="30000"/>
              </a:spcBef>
            </a:pPr>
            <a:r>
              <a:rPr lang="zh-CN" altLang="en-US" sz="3000" dirty="0" smtClean="0">
                <a:ea typeface="宋体" panose="02010600030101010101" pitchFamily="2" charset="-122"/>
              </a:rPr>
              <a:t>多重中断（自学部分）</a:t>
            </a:r>
            <a:endParaRPr lang="en-US" altLang="zh-CN" sz="3000" dirty="0" smtClean="0">
              <a:ea typeface="宋体" panose="02010600030101010101" pitchFamily="2" charset="-122"/>
            </a:endParaRPr>
          </a:p>
          <a:p>
            <a:pPr lvl="1">
              <a:lnSpc>
                <a:spcPct val="105000"/>
              </a:lnSpc>
              <a:spcBef>
                <a:spcPct val="30000"/>
              </a:spcBef>
            </a:pPr>
            <a:r>
              <a:rPr lang="zh-CN" altLang="en-US" sz="2400" dirty="0" smtClean="0">
                <a:ea typeface="宋体" panose="02010600030101010101" pitchFamily="2" charset="-122"/>
              </a:rPr>
              <a:t>多重中断的概念</a:t>
            </a:r>
            <a:endParaRPr lang="en-US" altLang="zh-CN" sz="2400" dirty="0" smtClean="0">
              <a:ea typeface="宋体" panose="02010600030101010101" pitchFamily="2" charset="-122"/>
            </a:endParaRPr>
          </a:p>
          <a:p>
            <a:pPr lvl="1">
              <a:lnSpc>
                <a:spcPct val="105000"/>
              </a:lnSpc>
              <a:spcBef>
                <a:spcPct val="30000"/>
              </a:spcBef>
            </a:pPr>
            <a:r>
              <a:rPr lang="zh-CN" altLang="en-US" sz="2400" dirty="0" smtClean="0">
                <a:ea typeface="宋体" panose="02010600030101010101" pitchFamily="2" charset="-122"/>
              </a:rPr>
              <a:t>实现多重中断的条件</a:t>
            </a:r>
            <a:endParaRPr lang="en-US" altLang="zh-CN" sz="2400" dirty="0" smtClean="0">
              <a:ea typeface="宋体" panose="02010600030101010101" pitchFamily="2" charset="-122"/>
            </a:endParaRPr>
          </a:p>
          <a:p>
            <a:pPr lvl="1">
              <a:lnSpc>
                <a:spcPct val="105000"/>
              </a:lnSpc>
              <a:spcBef>
                <a:spcPct val="30000"/>
              </a:spcBef>
            </a:pPr>
            <a:r>
              <a:rPr lang="zh-CN" altLang="en-US" sz="2400" dirty="0" smtClean="0">
                <a:ea typeface="宋体" panose="02010600030101010101" pitchFamily="2" charset="-122"/>
              </a:rPr>
              <a:t>中断屏蔽触发器</a:t>
            </a:r>
            <a:endParaRPr lang="en-US" altLang="zh-CN" sz="2400" dirty="0" smtClean="0">
              <a:ea typeface="宋体" panose="02010600030101010101" pitchFamily="2" charset="-122"/>
            </a:endParaRPr>
          </a:p>
          <a:p>
            <a:pPr lvl="1">
              <a:lnSpc>
                <a:spcPct val="105000"/>
              </a:lnSpc>
              <a:spcBef>
                <a:spcPct val="30000"/>
              </a:spcBef>
            </a:pPr>
            <a:r>
              <a:rPr lang="zh-CN" altLang="en-US" sz="2400" dirty="0" smtClean="0">
                <a:ea typeface="宋体" panose="02010600030101010101" pitchFamily="2" charset="-122"/>
              </a:rPr>
              <a:t>中断屏蔽字</a:t>
            </a:r>
            <a:endParaRPr lang="en-US" altLang="zh-CN" sz="2400" dirty="0" smtClean="0">
              <a:ea typeface="宋体" panose="02010600030101010101" pitchFamily="2" charset="-122"/>
            </a:endParaRPr>
          </a:p>
          <a:p>
            <a:pPr lvl="1">
              <a:lnSpc>
                <a:spcPct val="105000"/>
              </a:lnSpc>
              <a:spcBef>
                <a:spcPct val="30000"/>
              </a:spcBef>
            </a:pPr>
            <a:r>
              <a:rPr lang="zh-CN" altLang="en-US" sz="2400" dirty="0" smtClean="0">
                <a:ea typeface="宋体" panose="02010600030101010101" pitchFamily="2" charset="-122"/>
              </a:rPr>
              <a:t>中断屏蔽字与中断优先级的关系</a:t>
            </a:r>
            <a:endParaRPr lang="en-US" altLang="zh-CN" sz="2400" dirty="0" smtClean="0">
              <a:ea typeface="宋体" panose="02010600030101010101" pitchFamily="2" charset="-122"/>
            </a:endParaRPr>
          </a:p>
          <a:p>
            <a:pPr lvl="1">
              <a:lnSpc>
                <a:spcPct val="105000"/>
              </a:lnSpc>
              <a:spcBef>
                <a:spcPct val="30000"/>
              </a:spcBef>
            </a:pPr>
            <a:r>
              <a:rPr lang="zh-CN" altLang="en-US" sz="2400" dirty="0" smtClean="0">
                <a:ea typeface="宋体" panose="02010600030101010101" pitchFamily="2" charset="-122"/>
              </a:rPr>
              <a:t>中断处理次序与中断屏蔽字的关系</a:t>
            </a:r>
            <a:endParaRPr lang="en-US" altLang="zh-CN" sz="2400" dirty="0" smtClean="0">
              <a:ea typeface="宋体" panose="02010600030101010101" pitchFamily="2" charset="-122"/>
            </a:endParaRPr>
          </a:p>
          <a:p>
            <a:pPr lvl="1">
              <a:lnSpc>
                <a:spcPct val="105000"/>
              </a:lnSpc>
              <a:spcBef>
                <a:spcPct val="30000"/>
              </a:spcBef>
            </a:pPr>
            <a:r>
              <a:rPr lang="zh-CN" altLang="en-US" sz="2400" dirty="0" smtClean="0">
                <a:ea typeface="宋体" panose="02010600030101010101" pitchFamily="2" charset="-122"/>
              </a:rPr>
              <a:t>多重中断的断点保护</a:t>
            </a:r>
            <a:endParaRPr lang="zh-CN" altLang="en-US" sz="24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a:xfrm>
            <a:off x="684213" y="376238"/>
            <a:ext cx="5257800" cy="693908"/>
          </a:xfrm>
        </p:spPr>
        <p:txBody>
          <a:bodyPr/>
          <a:lstStyle/>
          <a:p>
            <a:r>
              <a:rPr lang="en-US" altLang="zh-CN" dirty="0" smtClean="0"/>
              <a:t>3.2 </a:t>
            </a:r>
            <a:r>
              <a:rPr lang="zh-CN" altLang="en-US" dirty="0" smtClean="0"/>
              <a:t>中断</a:t>
            </a:r>
            <a:r>
              <a:rPr lang="zh-CN" altLang="en-US" dirty="0"/>
              <a:t>控制器</a:t>
            </a:r>
            <a:r>
              <a:rPr lang="zh-CN" altLang="en-US" dirty="0" smtClean="0"/>
              <a:t>8259</a:t>
            </a:r>
            <a:r>
              <a:rPr lang="en-US" altLang="zh-CN" dirty="0" smtClean="0"/>
              <a:t>A </a:t>
            </a:r>
            <a:r>
              <a:rPr lang="zh-CN" altLang="en-US" dirty="0">
                <a:ea typeface="宋体" panose="02010600030101010101" pitchFamily="2" charset="-122"/>
              </a:rPr>
              <a:t>（自学部分）</a:t>
            </a:r>
            <a:br>
              <a:rPr lang="en-US" altLang="zh-CN" dirty="0">
                <a:ea typeface="宋体" panose="02010600030101010101" pitchFamily="2" charset="-122"/>
              </a:rPr>
            </a:br>
            <a:endParaRPr lang="en-US" altLang="zh-CN" dirty="0"/>
          </a:p>
        </p:txBody>
      </p:sp>
      <p:graphicFrame>
        <p:nvGraphicFramePr>
          <p:cNvPr id="401439" name="Object 31"/>
          <p:cNvGraphicFramePr>
            <a:graphicFrameLocks noGrp="1" noChangeAspect="1"/>
          </p:cNvGraphicFramePr>
          <p:nvPr>
            <p:ph idx="1"/>
          </p:nvPr>
        </p:nvGraphicFramePr>
        <p:xfrm>
          <a:off x="468313" y="908050"/>
          <a:ext cx="2971800" cy="5327650"/>
        </p:xfrm>
        <a:graphic>
          <a:graphicData uri="http://schemas.openxmlformats.org/presentationml/2006/ole">
            <mc:AlternateContent xmlns:mc="http://schemas.openxmlformats.org/markup-compatibility/2006">
              <mc:Choice xmlns:v="urn:schemas-microsoft-com:vml" Requires="v">
                <p:oleObj spid="_x0000_s533571" name="VISIO" r:id="rId1" imgW="1877695" imgH="3359150" progId="Visio.Drawing.11">
                  <p:embed/>
                </p:oleObj>
              </mc:Choice>
              <mc:Fallback>
                <p:oleObj name="VISIO" r:id="rId1" imgW="1877695" imgH="3359150" progId="Visio.Drawing.11">
                  <p:embed/>
                  <p:pic>
                    <p:nvPicPr>
                      <p:cNvPr id="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908050"/>
                        <a:ext cx="2971800" cy="532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1441" name="Text Box 33"/>
          <p:cNvSpPr txBox="1">
            <a:spLocks noChangeArrowheads="1"/>
          </p:cNvSpPr>
          <p:nvPr/>
        </p:nvSpPr>
        <p:spPr bwMode="auto">
          <a:xfrm>
            <a:off x="3708400" y="1341438"/>
            <a:ext cx="4751388" cy="4219575"/>
          </a:xfrm>
          <a:prstGeom prst="rect">
            <a:avLst/>
          </a:prstGeom>
          <a:noFill/>
          <a:ln w="12700">
            <a:solidFill>
              <a:schemeClr val="accent1"/>
            </a:solidFill>
            <a:miter lim="800000"/>
          </a:ln>
          <a:effectLst/>
        </p:spPr>
        <p:txBody>
          <a:bodyPr>
            <a:spAutoFit/>
          </a:bodyPr>
          <a:lstStyle/>
          <a:p>
            <a:pPr marL="711200" indent="-711200" algn="l">
              <a:spcBef>
                <a:spcPct val="50000"/>
              </a:spcBef>
            </a:pPr>
            <a:r>
              <a:rPr lang="en-US" altLang="zh-CN" dirty="0">
                <a:solidFill>
                  <a:schemeClr val="tx1"/>
                </a:solidFill>
                <a:ea typeface="宋体" panose="02010600030101010101" pitchFamily="2" charset="-122"/>
              </a:rPr>
              <a:t>D0</a:t>
            </a:r>
            <a:r>
              <a:rPr lang="zh-CN" altLang="en-US" dirty="0">
                <a:solidFill>
                  <a:schemeClr val="tx1"/>
                </a:solidFill>
                <a:ea typeface="宋体" panose="02010600030101010101" pitchFamily="2" charset="-122"/>
              </a:rPr>
              <a:t>－</a:t>
            </a:r>
            <a:r>
              <a:rPr lang="en-US" altLang="zh-CN" dirty="0">
                <a:solidFill>
                  <a:schemeClr val="tx1"/>
                </a:solidFill>
                <a:ea typeface="宋体" panose="02010600030101010101" pitchFamily="2" charset="-122"/>
              </a:rPr>
              <a:t>D7</a:t>
            </a:r>
            <a:r>
              <a:rPr lang="zh-CN" altLang="en-US" dirty="0">
                <a:solidFill>
                  <a:schemeClr val="tx1"/>
                </a:solidFill>
                <a:ea typeface="宋体" panose="02010600030101010101" pitchFamily="2" charset="-122"/>
              </a:rPr>
              <a:t>：双向数据线，通常连接处理器</a:t>
            </a:r>
            <a:endParaRPr lang="zh-CN" altLang="en-US" dirty="0">
              <a:solidFill>
                <a:schemeClr val="tx1"/>
              </a:solidFill>
              <a:ea typeface="宋体" panose="02010600030101010101" pitchFamily="2" charset="-122"/>
            </a:endParaRPr>
          </a:p>
          <a:p>
            <a:pPr marL="711200" indent="-711200" algn="l">
              <a:spcBef>
                <a:spcPct val="50000"/>
              </a:spcBef>
            </a:pPr>
            <a:r>
              <a:rPr lang="en-US" altLang="zh-CN" dirty="0">
                <a:solidFill>
                  <a:schemeClr val="tx1"/>
                </a:solidFill>
                <a:ea typeface="宋体" panose="02010600030101010101" pitchFamily="2" charset="-122"/>
              </a:rPr>
              <a:t>IR0</a:t>
            </a:r>
            <a:r>
              <a:rPr lang="zh-CN" altLang="en-US" dirty="0">
                <a:solidFill>
                  <a:schemeClr val="tx1"/>
                </a:solidFill>
                <a:ea typeface="宋体" panose="02010600030101010101" pitchFamily="2" charset="-122"/>
              </a:rPr>
              <a:t>－</a:t>
            </a:r>
            <a:r>
              <a:rPr lang="en-US" altLang="zh-CN" dirty="0">
                <a:solidFill>
                  <a:schemeClr val="tx1"/>
                </a:solidFill>
                <a:ea typeface="宋体" panose="02010600030101010101" pitchFamily="2" charset="-122"/>
              </a:rPr>
              <a:t>IR7</a:t>
            </a:r>
            <a:r>
              <a:rPr lang="zh-CN" altLang="en-US" dirty="0">
                <a:solidFill>
                  <a:schemeClr val="tx1"/>
                </a:solidFill>
                <a:ea typeface="宋体" panose="02010600030101010101" pitchFamily="2" charset="-122"/>
              </a:rPr>
              <a:t>：中断请求输入，接其他</a:t>
            </a:r>
            <a:r>
              <a:rPr lang="en-US" altLang="zh-CN" dirty="0">
                <a:solidFill>
                  <a:schemeClr val="tx1"/>
                </a:solidFill>
                <a:ea typeface="宋体" panose="02010600030101010101" pitchFamily="2" charset="-122"/>
              </a:rPr>
              <a:t>I/O</a:t>
            </a:r>
            <a:r>
              <a:rPr lang="zh-CN" altLang="en-US" dirty="0">
                <a:solidFill>
                  <a:schemeClr val="tx1"/>
                </a:solidFill>
                <a:ea typeface="宋体" panose="02010600030101010101" pitchFamily="2" charset="-122"/>
              </a:rPr>
              <a:t>接口的中断申请</a:t>
            </a:r>
            <a:endParaRPr lang="zh-CN" altLang="en-US" dirty="0">
              <a:solidFill>
                <a:schemeClr val="tx1"/>
              </a:solidFill>
              <a:ea typeface="宋体" panose="02010600030101010101" pitchFamily="2" charset="-122"/>
            </a:endParaRPr>
          </a:p>
          <a:p>
            <a:pPr marL="711200" indent="-711200" algn="l">
              <a:spcBef>
                <a:spcPct val="50000"/>
              </a:spcBef>
            </a:pPr>
            <a:r>
              <a:rPr lang="en-US" altLang="zh-CN" dirty="0">
                <a:solidFill>
                  <a:schemeClr val="tx1"/>
                </a:solidFill>
                <a:ea typeface="宋体" panose="02010600030101010101" pitchFamily="2" charset="-122"/>
              </a:rPr>
              <a:t>INT</a:t>
            </a:r>
            <a:r>
              <a:rPr lang="zh-CN" altLang="en-US" dirty="0">
                <a:solidFill>
                  <a:schemeClr val="tx1"/>
                </a:solidFill>
                <a:ea typeface="宋体" panose="02010600030101010101" pitchFamily="2" charset="-122"/>
              </a:rPr>
              <a:t>：中断请求输出，接处理器中断请求输入。</a:t>
            </a:r>
            <a:endParaRPr lang="zh-CN" altLang="en-US" dirty="0">
              <a:solidFill>
                <a:schemeClr val="tx1"/>
              </a:solidFill>
              <a:ea typeface="宋体" panose="02010600030101010101" pitchFamily="2" charset="-122"/>
            </a:endParaRPr>
          </a:p>
          <a:p>
            <a:pPr marL="711200" indent="-711200" algn="l">
              <a:spcBef>
                <a:spcPct val="50000"/>
              </a:spcBef>
            </a:pPr>
            <a:r>
              <a:rPr lang="en-US" altLang="zh-CN" dirty="0">
                <a:solidFill>
                  <a:schemeClr val="tx1"/>
                </a:solidFill>
                <a:ea typeface="宋体" panose="02010600030101010101" pitchFamily="2" charset="-122"/>
              </a:rPr>
              <a:t>INTA</a:t>
            </a:r>
            <a:r>
              <a:rPr lang="zh-CN" altLang="en-US" dirty="0">
                <a:solidFill>
                  <a:schemeClr val="tx1"/>
                </a:solidFill>
                <a:ea typeface="宋体" panose="02010600030101010101" pitchFamily="2" charset="-122"/>
              </a:rPr>
              <a:t>：中断响应输入</a:t>
            </a:r>
            <a:endParaRPr lang="zh-CN" altLang="en-US" dirty="0">
              <a:solidFill>
                <a:schemeClr val="tx1"/>
              </a:solidFill>
              <a:ea typeface="宋体" panose="02010600030101010101" pitchFamily="2" charset="-122"/>
            </a:endParaRPr>
          </a:p>
          <a:p>
            <a:pPr marL="711200" indent="-711200" algn="l">
              <a:spcBef>
                <a:spcPct val="50000"/>
              </a:spcBef>
            </a:pPr>
            <a:r>
              <a:rPr lang="en-US" altLang="zh-CN" dirty="0">
                <a:solidFill>
                  <a:schemeClr val="tx1"/>
                </a:solidFill>
                <a:ea typeface="宋体" panose="02010600030101010101" pitchFamily="2" charset="-122"/>
              </a:rPr>
              <a:t>A0</a:t>
            </a:r>
            <a:r>
              <a:rPr lang="zh-CN" altLang="en-US" dirty="0">
                <a:solidFill>
                  <a:schemeClr val="tx1"/>
                </a:solidFill>
                <a:ea typeface="宋体" panose="02010600030101010101" pitchFamily="2" charset="-122"/>
              </a:rPr>
              <a:t>：用于选择</a:t>
            </a:r>
            <a:r>
              <a:rPr lang="en-US" altLang="zh-CN" dirty="0">
                <a:solidFill>
                  <a:schemeClr val="tx1"/>
                </a:solidFill>
                <a:ea typeface="宋体" panose="02010600030101010101" pitchFamily="2" charset="-122"/>
              </a:rPr>
              <a:t>8259</a:t>
            </a:r>
            <a:r>
              <a:rPr lang="zh-CN" altLang="en-US" dirty="0">
                <a:solidFill>
                  <a:schemeClr val="tx1"/>
                </a:solidFill>
                <a:ea typeface="宋体" panose="02010600030101010101" pitchFamily="2" charset="-122"/>
              </a:rPr>
              <a:t>内部的命令字</a:t>
            </a:r>
            <a:endParaRPr lang="zh-CN" altLang="en-US" dirty="0">
              <a:solidFill>
                <a:schemeClr val="tx1"/>
              </a:solidFill>
              <a:ea typeface="宋体" panose="02010600030101010101" pitchFamily="2" charset="-122"/>
            </a:endParaRPr>
          </a:p>
          <a:p>
            <a:pPr marL="711200" indent="-711200" algn="l">
              <a:spcBef>
                <a:spcPct val="50000"/>
              </a:spcBef>
            </a:pPr>
            <a:r>
              <a:rPr lang="en-US" altLang="zh-CN" dirty="0">
                <a:solidFill>
                  <a:schemeClr val="tx1"/>
                </a:solidFill>
                <a:ea typeface="宋体" panose="02010600030101010101" pitchFamily="2" charset="-122"/>
              </a:rPr>
              <a:t>CAS0</a:t>
            </a:r>
            <a:r>
              <a:rPr lang="zh-CN" altLang="en-US" dirty="0">
                <a:solidFill>
                  <a:schemeClr val="tx1"/>
                </a:solidFill>
                <a:ea typeface="宋体" panose="02010600030101010101" pitchFamily="2" charset="-122"/>
              </a:rPr>
              <a:t>－</a:t>
            </a:r>
            <a:r>
              <a:rPr lang="en-US" altLang="zh-CN" dirty="0">
                <a:solidFill>
                  <a:schemeClr val="tx1"/>
                </a:solidFill>
                <a:ea typeface="宋体" panose="02010600030101010101" pitchFamily="2" charset="-122"/>
              </a:rPr>
              <a:t>CAS3</a:t>
            </a:r>
            <a:r>
              <a:rPr lang="zh-CN" altLang="en-US" dirty="0">
                <a:solidFill>
                  <a:schemeClr val="tx1"/>
                </a:solidFill>
                <a:ea typeface="宋体" panose="02010600030101010101" pitchFamily="2" charset="-122"/>
              </a:rPr>
              <a:t>：用于级联</a:t>
            </a:r>
            <a:endParaRPr lang="zh-CN" altLang="en-US" dirty="0">
              <a:solidFill>
                <a:schemeClr val="tx1"/>
              </a:solidFill>
              <a:ea typeface="宋体" panose="02010600030101010101" pitchFamily="2" charset="-122"/>
            </a:endParaRPr>
          </a:p>
          <a:p>
            <a:pPr marL="711200" indent="-711200" algn="l">
              <a:spcBef>
                <a:spcPct val="50000"/>
              </a:spcBef>
            </a:pPr>
            <a:r>
              <a:rPr lang="en-US" altLang="zh-CN" dirty="0">
                <a:solidFill>
                  <a:schemeClr val="tx1"/>
                </a:solidFill>
                <a:ea typeface="宋体" panose="02010600030101010101" pitchFamily="2" charset="-122"/>
              </a:rPr>
              <a:t>CS</a:t>
            </a:r>
            <a:r>
              <a:rPr lang="zh-CN" altLang="en-US" dirty="0">
                <a:solidFill>
                  <a:schemeClr val="tx1"/>
                </a:solidFill>
                <a:ea typeface="宋体" panose="02010600030101010101" pitchFamily="2" charset="-122"/>
              </a:rPr>
              <a:t>：片选信号</a:t>
            </a:r>
            <a:endParaRPr lang="zh-CN" altLang="en-US" dirty="0">
              <a:solidFill>
                <a:schemeClr val="tx1"/>
              </a:solidFill>
              <a:ea typeface="宋体" panose="02010600030101010101" pitchFamily="2" charset="-122"/>
            </a:endParaRPr>
          </a:p>
          <a:p>
            <a:pPr marL="711200" indent="-711200" algn="l">
              <a:spcBef>
                <a:spcPct val="50000"/>
              </a:spcBef>
            </a:pPr>
            <a:r>
              <a:rPr lang="en-US" altLang="zh-CN" dirty="0">
                <a:solidFill>
                  <a:schemeClr val="tx1"/>
                </a:solidFill>
                <a:ea typeface="宋体" panose="02010600030101010101" pitchFamily="2" charset="-122"/>
              </a:rPr>
              <a:t>RD</a:t>
            </a:r>
            <a:r>
              <a:rPr lang="zh-CN" altLang="en-US" dirty="0">
                <a:solidFill>
                  <a:schemeClr val="tx1"/>
                </a:solidFill>
                <a:ea typeface="宋体" panose="02010600030101010101" pitchFamily="2" charset="-122"/>
              </a:rPr>
              <a:t>，</a:t>
            </a:r>
            <a:r>
              <a:rPr lang="en-US" altLang="zh-CN" dirty="0">
                <a:solidFill>
                  <a:schemeClr val="tx1"/>
                </a:solidFill>
                <a:ea typeface="宋体" panose="02010600030101010101" pitchFamily="2" charset="-122"/>
              </a:rPr>
              <a:t>WR</a:t>
            </a:r>
            <a:r>
              <a:rPr lang="zh-CN" altLang="en-US" dirty="0">
                <a:solidFill>
                  <a:schemeClr val="tx1"/>
                </a:solidFill>
                <a:ea typeface="宋体" panose="02010600030101010101" pitchFamily="2" charset="-122"/>
              </a:rPr>
              <a:t>：读写控制信号</a:t>
            </a:r>
            <a:endParaRPr lang="zh-CN" altLang="en-US" dirty="0">
              <a:solidFill>
                <a:schemeClr val="tx1"/>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p:cNvSpPr>
            <a:spLocks noGrp="1" noChangeArrowheads="1"/>
          </p:cNvSpPr>
          <p:nvPr>
            <p:ph type="title"/>
          </p:nvPr>
        </p:nvSpPr>
        <p:spPr>
          <a:xfrm>
            <a:off x="684213" y="376238"/>
            <a:ext cx="5257800" cy="372603"/>
          </a:xfrm>
        </p:spPr>
        <p:txBody>
          <a:bodyPr/>
          <a:lstStyle/>
          <a:p>
            <a:r>
              <a:rPr lang="en-US" altLang="zh-CN" dirty="0" smtClean="0"/>
              <a:t>3.2 </a:t>
            </a:r>
            <a:r>
              <a:rPr lang="zh-CN" altLang="en-US" dirty="0"/>
              <a:t>中断控制器</a:t>
            </a:r>
            <a:r>
              <a:rPr lang="zh-CN" altLang="en-US" dirty="0" smtClean="0"/>
              <a:t>8259</a:t>
            </a:r>
            <a:r>
              <a:rPr lang="en-US" altLang="zh-CN" dirty="0" smtClean="0"/>
              <a:t>A</a:t>
            </a:r>
            <a:endParaRPr lang="en-US" altLang="zh-CN" dirty="0"/>
          </a:p>
        </p:txBody>
      </p:sp>
      <p:graphicFrame>
        <p:nvGraphicFramePr>
          <p:cNvPr id="442373" name="Object 5"/>
          <p:cNvGraphicFramePr>
            <a:graphicFrameLocks noGrp="1" noChangeAspect="1"/>
          </p:cNvGraphicFramePr>
          <p:nvPr>
            <p:ph idx="1"/>
          </p:nvPr>
        </p:nvGraphicFramePr>
        <p:xfrm>
          <a:off x="684213" y="981075"/>
          <a:ext cx="8064500" cy="4448175"/>
        </p:xfrm>
        <a:graphic>
          <a:graphicData uri="http://schemas.openxmlformats.org/presentationml/2006/ole">
            <mc:AlternateContent xmlns:mc="http://schemas.openxmlformats.org/markup-compatibility/2006">
              <mc:Choice xmlns:v="urn:schemas-microsoft-com:vml" Requires="v">
                <p:oleObj spid="_x0000_s534594" name="VISIO" r:id="rId1" imgW="4689475" imgH="2583180" progId="Visio.Drawing.11">
                  <p:embed/>
                </p:oleObj>
              </mc:Choice>
              <mc:Fallback>
                <p:oleObj name="VISIO" r:id="rId1" imgW="4689475" imgH="2583180" progId="Visio.Drawing.11">
                  <p:embed/>
                  <p:pic>
                    <p:nvPicPr>
                      <p:cNvPr id="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981075"/>
                        <a:ext cx="8064500" cy="4448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5858" name="Group 2"/>
          <p:cNvGrpSpPr/>
          <p:nvPr/>
        </p:nvGrpSpPr>
        <p:grpSpPr bwMode="auto">
          <a:xfrm>
            <a:off x="1187450" y="981075"/>
            <a:ext cx="7086600" cy="5159375"/>
            <a:chOff x="584" y="609"/>
            <a:chExt cx="4464" cy="3250"/>
          </a:xfrm>
        </p:grpSpPr>
        <p:sp>
          <p:nvSpPr>
            <p:cNvPr id="505859" name="AutoShape 3" descr="羊皮纸"/>
            <p:cNvSpPr>
              <a:spLocks noChangeArrowheads="1"/>
            </p:cNvSpPr>
            <p:nvPr/>
          </p:nvSpPr>
          <p:spPr bwMode="auto">
            <a:xfrm>
              <a:off x="584" y="609"/>
              <a:ext cx="4464" cy="3250"/>
            </a:xfrm>
            <a:prstGeom prst="verticalScroll">
              <a:avLst>
                <a:gd name="adj" fmla="val 12500"/>
              </a:avLst>
            </a:prstGeom>
            <a:blipFill dpi="0" rotWithShape="1">
              <a:blip r:embed="rId1" cstate="print"/>
              <a:srcRect/>
              <a:tile tx="0" ty="0" sx="100000" sy="100000" flip="none" algn="tl"/>
            </a:blipFill>
            <a:ln w="12700">
              <a:solidFill>
                <a:srgbClr val="FF9900"/>
              </a:solidFill>
              <a:round/>
            </a:ln>
            <a:effectLst/>
          </p:spPr>
          <p:txBody>
            <a:bodyPr lIns="63500" tIns="97200" rIns="63500" bIns="61200" anchor="ctr">
              <a:spAutoFit/>
            </a:bodyPr>
            <a:lstStyle/>
            <a:p>
              <a:endParaRPr lang="zh-CN" altLang="en-US"/>
            </a:p>
          </p:txBody>
        </p:sp>
        <p:sp>
          <p:nvSpPr>
            <p:cNvPr id="505860" name="Rectangle 4"/>
            <p:cNvSpPr>
              <a:spLocks noGrp="1" noChangeArrowheads="1"/>
            </p:cNvSpPr>
            <p:nvPr/>
          </p:nvSpPr>
          <p:spPr bwMode="auto">
            <a:xfrm>
              <a:off x="1225" y="1131"/>
              <a:ext cx="3356" cy="268"/>
            </a:xfrm>
            <a:prstGeom prst="rect">
              <a:avLst/>
            </a:prstGeom>
            <a:noFill/>
            <a:ln>
              <a:noFill/>
            </a:ln>
          </p:spPr>
          <p:txBody>
            <a:bodyPr lIns="63500" tIns="25400" rIns="63500" bIns="25400">
              <a:spAutoFit/>
            </a:bodyPr>
            <a:lstStyle/>
            <a:p>
              <a:pPr>
                <a:lnSpc>
                  <a:spcPct val="87000"/>
                </a:lnSpc>
              </a:pPr>
              <a:r>
                <a:rPr lang="zh-CN" altLang="en-US" sz="2800" b="1" dirty="0" smtClean="0">
                  <a:solidFill>
                    <a:srgbClr val="001ADC"/>
                  </a:solidFill>
                  <a:latin typeface="楷体_GB2312" pitchFamily="49" charset="-122"/>
                  <a:ea typeface="楷体_GB2312" pitchFamily="49" charset="-122"/>
                </a:rPr>
                <a:t>第九部分：输入输出接口</a:t>
              </a:r>
              <a:endParaRPr lang="en-US" altLang="zh-CN" sz="2800" b="1" dirty="0">
                <a:solidFill>
                  <a:srgbClr val="001ADC"/>
                </a:solidFill>
                <a:latin typeface="楷体_GB2312" pitchFamily="49" charset="-122"/>
                <a:ea typeface="楷体_GB2312" pitchFamily="49" charset="-122"/>
              </a:endParaRPr>
            </a:p>
          </p:txBody>
        </p:sp>
        <p:sp>
          <p:nvSpPr>
            <p:cNvPr id="505861" name="Rectangle 5"/>
            <p:cNvSpPr>
              <a:spLocks noChangeArrowheads="1"/>
            </p:cNvSpPr>
            <p:nvPr/>
          </p:nvSpPr>
          <p:spPr bwMode="auto">
            <a:xfrm>
              <a:off x="1354" y="1526"/>
              <a:ext cx="3054" cy="1647"/>
            </a:xfrm>
            <a:prstGeom prst="rect">
              <a:avLst/>
            </a:prstGeom>
            <a:noFill/>
            <a:ln w="28575">
              <a:solidFill>
                <a:srgbClr val="05AD01"/>
              </a:solidFill>
              <a:miter lim="800000"/>
            </a:ln>
            <a:effectLst/>
          </p:spPr>
          <p:txBody>
            <a:bodyPr lIns="63500" tIns="133200" rIns="63500" bIns="133200">
              <a:spAutoFit/>
            </a:bodyPr>
            <a:lstStyle/>
            <a:p>
              <a:pPr marL="609600" indent="-609600" algn="l">
                <a:lnSpc>
                  <a:spcPct val="75000"/>
                </a:lnSpc>
                <a:spcBef>
                  <a:spcPct val="65000"/>
                </a:spcBef>
                <a:buClr>
                  <a:srgbClr val="FF0000"/>
                </a:buClr>
                <a:buSzPct val="100000"/>
                <a:buFont typeface="+mj-ea"/>
                <a:buAutoNum type="ea1JpnChsDbPeriod"/>
              </a:pPr>
              <a:r>
                <a:rPr lang="en-US" altLang="zh-CN" sz="2400" b="1" dirty="0" smtClean="0">
                  <a:solidFill>
                    <a:schemeClr val="accent2"/>
                  </a:solidFill>
                  <a:ea typeface="宋体" panose="02010600030101010101" pitchFamily="2" charset="-122"/>
                </a:rPr>
                <a:t>I/O</a:t>
              </a:r>
              <a:r>
                <a:rPr lang="zh-CN" altLang="en-US" sz="2400" b="1" dirty="0">
                  <a:solidFill>
                    <a:schemeClr val="accent2"/>
                  </a:solidFill>
                  <a:ea typeface="宋体" panose="02010600030101010101" pitchFamily="2" charset="-122"/>
                </a:rPr>
                <a:t>接口</a:t>
              </a:r>
              <a:endParaRPr lang="zh-CN" altLang="en-US" sz="2400" b="1" dirty="0">
                <a:solidFill>
                  <a:schemeClr val="accent2"/>
                </a:solidFill>
                <a:ea typeface="宋体" panose="02010600030101010101" pitchFamily="2" charset="-122"/>
              </a:endParaRPr>
            </a:p>
            <a:p>
              <a:pPr marL="609600" indent="-609600" algn="l">
                <a:lnSpc>
                  <a:spcPct val="75000"/>
                </a:lnSpc>
                <a:spcBef>
                  <a:spcPct val="65000"/>
                </a:spcBef>
                <a:buClr>
                  <a:srgbClr val="FF0000"/>
                </a:buClr>
                <a:buSzPct val="100000"/>
                <a:buFont typeface="+mj-ea"/>
                <a:buAutoNum type="ea1JpnChsDbPeriod"/>
              </a:pPr>
              <a:r>
                <a:rPr lang="zh-CN" altLang="en-US" sz="2400" b="1" dirty="0" smtClean="0">
                  <a:solidFill>
                    <a:srgbClr val="C0C0C0"/>
                  </a:solidFill>
                  <a:ea typeface="宋体" panose="02010600030101010101" pitchFamily="2" charset="-122"/>
                </a:rPr>
                <a:t>程序</a:t>
              </a:r>
              <a:r>
                <a:rPr lang="zh-CN" altLang="en-US" sz="2400" b="1" dirty="0">
                  <a:solidFill>
                    <a:srgbClr val="C0C0C0"/>
                  </a:solidFill>
                  <a:ea typeface="宋体" panose="02010600030101010101" pitchFamily="2" charset="-122"/>
                </a:rPr>
                <a:t>查询</a:t>
              </a:r>
              <a:r>
                <a:rPr lang="en-US" altLang="zh-CN" sz="2400" b="1" dirty="0">
                  <a:solidFill>
                    <a:srgbClr val="C0C0C0"/>
                  </a:solidFill>
                  <a:ea typeface="宋体" panose="02010600030101010101" pitchFamily="2" charset="-122"/>
                </a:rPr>
                <a:t>I/O</a:t>
              </a:r>
              <a:r>
                <a:rPr lang="zh-CN" altLang="en-US" sz="2400" b="1" dirty="0">
                  <a:solidFill>
                    <a:srgbClr val="C0C0C0"/>
                  </a:solidFill>
                  <a:ea typeface="宋体" panose="02010600030101010101" pitchFamily="2" charset="-122"/>
                </a:rPr>
                <a:t>方式</a:t>
              </a:r>
              <a:endParaRPr lang="zh-CN" altLang="en-US" sz="2400" b="1" dirty="0">
                <a:solidFill>
                  <a:srgbClr val="C0C0C0"/>
                </a:solidFill>
                <a:ea typeface="宋体" panose="02010600030101010101" pitchFamily="2" charset="-122"/>
              </a:endParaRPr>
            </a:p>
            <a:p>
              <a:pPr marL="609600" indent="-609600" algn="l">
                <a:lnSpc>
                  <a:spcPct val="75000"/>
                </a:lnSpc>
                <a:spcBef>
                  <a:spcPct val="65000"/>
                </a:spcBef>
                <a:buClr>
                  <a:srgbClr val="FF0000"/>
                </a:buClr>
                <a:buSzPct val="100000"/>
                <a:buFont typeface="+mj-ea"/>
                <a:buAutoNum type="ea1JpnChsDbPeriod"/>
              </a:pPr>
              <a:r>
                <a:rPr lang="zh-CN" altLang="en-US" sz="2400" b="1" dirty="0" smtClean="0">
                  <a:solidFill>
                    <a:srgbClr val="C0C0C0"/>
                  </a:solidFill>
                  <a:ea typeface="宋体" panose="02010600030101010101" pitchFamily="2" charset="-122"/>
                </a:rPr>
                <a:t>中断</a:t>
              </a:r>
              <a:r>
                <a:rPr lang="zh-CN" altLang="en-US" sz="2400" b="1" dirty="0">
                  <a:solidFill>
                    <a:srgbClr val="C0C0C0"/>
                  </a:solidFill>
                  <a:ea typeface="宋体" panose="02010600030101010101" pitchFamily="2" charset="-122"/>
                </a:rPr>
                <a:t>与中断</a:t>
              </a:r>
              <a:r>
                <a:rPr lang="en-US" altLang="zh-CN" sz="2400" b="1" dirty="0">
                  <a:solidFill>
                    <a:srgbClr val="C0C0C0"/>
                  </a:solidFill>
                  <a:ea typeface="宋体" panose="02010600030101010101" pitchFamily="2" charset="-122"/>
                </a:rPr>
                <a:t>I/O</a:t>
              </a:r>
              <a:r>
                <a:rPr lang="zh-CN" altLang="en-US" sz="2400" b="1" dirty="0">
                  <a:solidFill>
                    <a:srgbClr val="C0C0C0"/>
                  </a:solidFill>
                  <a:ea typeface="宋体" panose="02010600030101010101" pitchFamily="2" charset="-122"/>
                </a:rPr>
                <a:t>方式</a:t>
              </a:r>
              <a:endParaRPr lang="zh-CN" altLang="en-US" sz="2400" b="1" dirty="0">
                <a:solidFill>
                  <a:srgbClr val="C0C0C0"/>
                </a:solidFill>
                <a:ea typeface="宋体" panose="02010600030101010101" pitchFamily="2" charset="-122"/>
              </a:endParaRPr>
            </a:p>
            <a:p>
              <a:pPr marL="609600" indent="-609600" algn="l">
                <a:lnSpc>
                  <a:spcPct val="75000"/>
                </a:lnSpc>
                <a:spcBef>
                  <a:spcPct val="65000"/>
                </a:spcBef>
                <a:buClr>
                  <a:srgbClr val="FF0000"/>
                </a:buClr>
                <a:buSzPct val="100000"/>
                <a:buFont typeface="+mj-ea"/>
                <a:buAutoNum type="ea1JpnChsDbPeriod"/>
              </a:pPr>
              <a:r>
                <a:rPr lang="en-US" altLang="zh-CN" sz="2400" b="1" dirty="0" smtClean="0">
                  <a:solidFill>
                    <a:srgbClr val="C0C0C0"/>
                  </a:solidFill>
                  <a:ea typeface="宋体" panose="02010600030101010101" pitchFamily="2" charset="-122"/>
                </a:rPr>
                <a:t>DMA </a:t>
              </a:r>
              <a:r>
                <a:rPr lang="en-US" altLang="zh-CN" sz="2400" b="1" dirty="0">
                  <a:solidFill>
                    <a:srgbClr val="C0C0C0"/>
                  </a:solidFill>
                  <a:ea typeface="宋体" panose="02010600030101010101" pitchFamily="2" charset="-122"/>
                </a:rPr>
                <a:t>I/O</a:t>
              </a:r>
              <a:r>
                <a:rPr lang="zh-CN" altLang="en-US" sz="2400" b="1" dirty="0">
                  <a:solidFill>
                    <a:srgbClr val="C0C0C0"/>
                  </a:solidFill>
                  <a:ea typeface="宋体" panose="02010600030101010101" pitchFamily="2" charset="-122"/>
                </a:rPr>
                <a:t>方式</a:t>
              </a:r>
              <a:endParaRPr lang="zh-CN" altLang="en-US" sz="2400" b="1" dirty="0">
                <a:solidFill>
                  <a:srgbClr val="C0C0C0"/>
                </a:solidFill>
                <a:ea typeface="宋体" panose="02010600030101010101" pitchFamily="2" charset="-122"/>
              </a:endParaRPr>
            </a:p>
            <a:p>
              <a:pPr marL="609600" indent="-609600" algn="l">
                <a:lnSpc>
                  <a:spcPct val="75000"/>
                </a:lnSpc>
                <a:spcBef>
                  <a:spcPct val="65000"/>
                </a:spcBef>
                <a:buClr>
                  <a:srgbClr val="FF0000"/>
                </a:buClr>
                <a:buSzPct val="100000"/>
                <a:buFont typeface="+mj-ea"/>
                <a:buAutoNum type="ea1JpnChsDbPeriod"/>
              </a:pPr>
              <a:r>
                <a:rPr lang="en-US" altLang="zh-CN" sz="2400" b="1" dirty="0" smtClean="0">
                  <a:solidFill>
                    <a:srgbClr val="C0C0C0"/>
                  </a:solidFill>
                  <a:ea typeface="宋体" panose="02010600030101010101" pitchFamily="2" charset="-122"/>
                </a:rPr>
                <a:t>I/O</a:t>
              </a:r>
              <a:r>
                <a:rPr lang="zh-CN" altLang="en-US" sz="2400" b="1" dirty="0">
                  <a:solidFill>
                    <a:srgbClr val="C0C0C0"/>
                  </a:solidFill>
                  <a:ea typeface="宋体" panose="02010600030101010101" pitchFamily="2" charset="-122"/>
                </a:rPr>
                <a:t>通道</a:t>
              </a:r>
              <a:endParaRPr lang="zh-CN" altLang="en-US" sz="2400" b="1" dirty="0">
                <a:solidFill>
                  <a:srgbClr val="C0C0C0"/>
                </a:solidFill>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a:xfrm>
            <a:off x="684213" y="376238"/>
            <a:ext cx="5257800" cy="372603"/>
          </a:xfrm>
        </p:spPr>
        <p:txBody>
          <a:bodyPr/>
          <a:lstStyle/>
          <a:p>
            <a:r>
              <a:rPr lang="en-US" altLang="zh-CN" dirty="0" smtClean="0"/>
              <a:t>3.2 </a:t>
            </a:r>
            <a:r>
              <a:rPr lang="zh-CN" altLang="en-US" dirty="0"/>
              <a:t>中断控制器</a:t>
            </a:r>
            <a:r>
              <a:rPr lang="zh-CN" altLang="en-US" dirty="0" smtClean="0"/>
              <a:t>8259</a:t>
            </a:r>
            <a:r>
              <a:rPr lang="en-US" altLang="zh-CN" dirty="0" smtClean="0"/>
              <a:t>A</a:t>
            </a:r>
            <a:endParaRPr lang="en-US" altLang="zh-CN" dirty="0"/>
          </a:p>
        </p:txBody>
      </p:sp>
      <p:grpSp>
        <p:nvGrpSpPr>
          <p:cNvPr id="2" name="组合 1"/>
          <p:cNvGrpSpPr/>
          <p:nvPr/>
        </p:nvGrpSpPr>
        <p:grpSpPr>
          <a:xfrm>
            <a:off x="677705" y="3181727"/>
            <a:ext cx="8001000" cy="2895600"/>
            <a:chOff x="685800" y="1981200"/>
            <a:chExt cx="8001000" cy="2895600"/>
          </a:xfrm>
        </p:grpSpPr>
        <p:sp>
          <p:nvSpPr>
            <p:cNvPr id="405507" name="Rectangle 3"/>
            <p:cNvSpPr>
              <a:spLocks noChangeArrowheads="1"/>
            </p:cNvSpPr>
            <p:nvPr/>
          </p:nvSpPr>
          <p:spPr bwMode="auto">
            <a:xfrm>
              <a:off x="685800" y="1981200"/>
              <a:ext cx="1371600" cy="2895600"/>
            </a:xfrm>
            <a:prstGeom prst="rect">
              <a:avLst/>
            </a:prstGeom>
            <a:noFill/>
            <a:ln w="12700">
              <a:solidFill>
                <a:schemeClr val="tx1"/>
              </a:solidFill>
              <a:miter lim="800000"/>
            </a:ln>
            <a:effectLst/>
          </p:spPr>
          <p:txBody>
            <a:bodyPr wrap="none" anchor="ctr"/>
            <a:lstStyle/>
            <a:p>
              <a:r>
                <a:rPr lang="zh-CN" altLang="en-US">
                  <a:ea typeface="宋体" panose="02010600030101010101" pitchFamily="2" charset="-122"/>
                </a:rPr>
                <a:t>8086</a:t>
              </a:r>
              <a:endParaRPr lang="zh-CN" altLang="en-US">
                <a:ea typeface="宋体" panose="02010600030101010101" pitchFamily="2" charset="-122"/>
              </a:endParaRPr>
            </a:p>
            <a:p>
              <a:r>
                <a:rPr lang="en-US" altLang="zh-CN">
                  <a:ea typeface="宋体" panose="02010600030101010101" pitchFamily="2" charset="-122"/>
                </a:rPr>
                <a:t>CPU</a:t>
              </a:r>
              <a:endParaRPr lang="en-US" altLang="zh-CN">
                <a:ea typeface="宋体" panose="02010600030101010101" pitchFamily="2" charset="-122"/>
              </a:endParaRPr>
            </a:p>
          </p:txBody>
        </p:sp>
        <p:sp>
          <p:nvSpPr>
            <p:cNvPr id="405508" name="Rectangle 4"/>
            <p:cNvSpPr>
              <a:spLocks noChangeArrowheads="1"/>
            </p:cNvSpPr>
            <p:nvPr/>
          </p:nvSpPr>
          <p:spPr bwMode="auto">
            <a:xfrm>
              <a:off x="3200400" y="2209800"/>
              <a:ext cx="1219200" cy="2286000"/>
            </a:xfrm>
            <a:prstGeom prst="rect">
              <a:avLst/>
            </a:prstGeom>
            <a:noFill/>
            <a:ln w="12700">
              <a:solidFill>
                <a:schemeClr val="tx1"/>
              </a:solidFill>
              <a:miter lim="800000"/>
            </a:ln>
            <a:effectLst/>
          </p:spPr>
          <p:txBody>
            <a:bodyPr wrap="none" anchor="ctr"/>
            <a:lstStyle/>
            <a:p>
              <a:r>
                <a:rPr lang="zh-CN" altLang="en-US" dirty="0" smtClean="0">
                  <a:ea typeface="宋体" panose="02010600030101010101" pitchFamily="2" charset="-122"/>
                </a:rPr>
                <a:t>8259</a:t>
              </a:r>
              <a:r>
                <a:rPr lang="en-US" altLang="zh-CN" dirty="0" smtClean="0">
                  <a:ea typeface="宋体" panose="02010600030101010101" pitchFamily="2" charset="-122"/>
                </a:rPr>
                <a:t>A</a:t>
              </a:r>
              <a:endParaRPr lang="zh-CN" altLang="en-US" dirty="0">
                <a:ea typeface="宋体" panose="02010600030101010101" pitchFamily="2" charset="-122"/>
              </a:endParaRPr>
            </a:p>
            <a:p>
              <a:r>
                <a:rPr lang="en-US" altLang="zh-CN" dirty="0">
                  <a:ea typeface="宋体" panose="02010600030101010101" pitchFamily="2" charset="-122"/>
                </a:rPr>
                <a:t>Interrupt</a:t>
              </a:r>
              <a:endParaRPr lang="en-US" altLang="zh-CN" dirty="0">
                <a:ea typeface="宋体" panose="02010600030101010101" pitchFamily="2" charset="-122"/>
              </a:endParaRPr>
            </a:p>
            <a:p>
              <a:r>
                <a:rPr lang="en-US" altLang="zh-CN" dirty="0">
                  <a:ea typeface="宋体" panose="02010600030101010101" pitchFamily="2" charset="-122"/>
                </a:rPr>
                <a:t>Control</a:t>
              </a:r>
              <a:endParaRPr lang="en-US" altLang="zh-CN" dirty="0">
                <a:ea typeface="宋体" panose="02010600030101010101" pitchFamily="2" charset="-122"/>
              </a:endParaRPr>
            </a:p>
          </p:txBody>
        </p:sp>
        <p:sp>
          <p:nvSpPr>
            <p:cNvPr id="405509" name="Line 5"/>
            <p:cNvSpPr>
              <a:spLocks noChangeShapeType="1"/>
            </p:cNvSpPr>
            <p:nvPr/>
          </p:nvSpPr>
          <p:spPr bwMode="auto">
            <a:xfrm>
              <a:off x="2057400" y="2743200"/>
              <a:ext cx="1143000" cy="0"/>
            </a:xfrm>
            <a:prstGeom prst="line">
              <a:avLst/>
            </a:prstGeom>
            <a:noFill/>
            <a:ln w="12700">
              <a:solidFill>
                <a:schemeClr val="tx1"/>
              </a:solidFill>
              <a:round/>
              <a:tailEnd type="triangle" w="med" len="med"/>
            </a:ln>
            <a:effectLst/>
          </p:spPr>
          <p:txBody>
            <a:bodyPr/>
            <a:lstStyle/>
            <a:p>
              <a:endParaRPr lang="zh-CN" altLang="en-US"/>
            </a:p>
          </p:txBody>
        </p:sp>
        <p:sp>
          <p:nvSpPr>
            <p:cNvPr id="405510" name="Line 6"/>
            <p:cNvSpPr>
              <a:spLocks noChangeShapeType="1"/>
            </p:cNvSpPr>
            <p:nvPr/>
          </p:nvSpPr>
          <p:spPr bwMode="auto">
            <a:xfrm flipH="1">
              <a:off x="2057400" y="3505200"/>
              <a:ext cx="1143000" cy="0"/>
            </a:xfrm>
            <a:prstGeom prst="line">
              <a:avLst/>
            </a:prstGeom>
            <a:noFill/>
            <a:ln w="12700">
              <a:solidFill>
                <a:schemeClr val="tx1"/>
              </a:solidFill>
              <a:round/>
              <a:tailEnd type="triangle" w="med" len="med"/>
            </a:ln>
            <a:effectLst/>
          </p:spPr>
          <p:txBody>
            <a:bodyPr/>
            <a:lstStyle/>
            <a:p>
              <a:endParaRPr lang="zh-CN" altLang="en-US"/>
            </a:p>
          </p:txBody>
        </p:sp>
        <p:sp>
          <p:nvSpPr>
            <p:cNvPr id="405511" name="Text Box 7"/>
            <p:cNvSpPr txBox="1">
              <a:spLocks noChangeArrowheads="1"/>
            </p:cNvSpPr>
            <p:nvPr/>
          </p:nvSpPr>
          <p:spPr bwMode="auto">
            <a:xfrm>
              <a:off x="2275839" y="2406650"/>
              <a:ext cx="762000" cy="336550"/>
            </a:xfrm>
            <a:prstGeom prst="rect">
              <a:avLst/>
            </a:prstGeom>
            <a:noFill/>
            <a:ln w="12700">
              <a:noFill/>
              <a:miter lim="800000"/>
            </a:ln>
            <a:effectLst/>
          </p:spPr>
          <p:txBody>
            <a:bodyPr>
              <a:spAutoFit/>
            </a:bodyPr>
            <a:lstStyle/>
            <a:p>
              <a:pPr>
                <a:spcBef>
                  <a:spcPct val="50000"/>
                </a:spcBef>
              </a:pPr>
              <a:r>
                <a:rPr lang="en-US" altLang="zh-CN" sz="1600" b="1" dirty="0">
                  <a:solidFill>
                    <a:srgbClr val="0408B2"/>
                  </a:solidFill>
                  <a:ea typeface="宋体" panose="02010600030101010101" pitchFamily="2" charset="-122"/>
                </a:rPr>
                <a:t>INTA</a:t>
              </a:r>
              <a:endParaRPr lang="en-US" altLang="zh-CN" sz="1600" b="1" dirty="0">
                <a:solidFill>
                  <a:srgbClr val="0408B2"/>
                </a:solidFill>
                <a:ea typeface="宋体" panose="02010600030101010101" pitchFamily="2" charset="-122"/>
              </a:endParaRPr>
            </a:p>
          </p:txBody>
        </p:sp>
        <p:sp>
          <p:nvSpPr>
            <p:cNvPr id="405512" name="Text Box 8"/>
            <p:cNvSpPr txBox="1">
              <a:spLocks noChangeArrowheads="1"/>
            </p:cNvSpPr>
            <p:nvPr/>
          </p:nvSpPr>
          <p:spPr bwMode="auto">
            <a:xfrm>
              <a:off x="2305927" y="3126309"/>
              <a:ext cx="762000" cy="336550"/>
            </a:xfrm>
            <a:prstGeom prst="rect">
              <a:avLst/>
            </a:prstGeom>
            <a:noFill/>
            <a:ln w="12700">
              <a:noFill/>
              <a:miter lim="800000"/>
            </a:ln>
            <a:effectLst/>
          </p:spPr>
          <p:txBody>
            <a:bodyPr>
              <a:spAutoFit/>
            </a:bodyPr>
            <a:lstStyle/>
            <a:p>
              <a:pPr>
                <a:spcBef>
                  <a:spcPct val="50000"/>
                </a:spcBef>
              </a:pPr>
              <a:r>
                <a:rPr lang="en-US" altLang="zh-CN" sz="1600" b="1" dirty="0">
                  <a:solidFill>
                    <a:srgbClr val="0408B2"/>
                  </a:solidFill>
                  <a:ea typeface="宋体" panose="02010600030101010101" pitchFamily="2" charset="-122"/>
                </a:rPr>
                <a:t>INTR</a:t>
              </a:r>
              <a:endParaRPr lang="en-US" altLang="zh-CN" sz="1600" b="1" dirty="0">
                <a:solidFill>
                  <a:srgbClr val="0408B2"/>
                </a:solidFill>
                <a:ea typeface="宋体" panose="02010600030101010101" pitchFamily="2" charset="-122"/>
              </a:endParaRPr>
            </a:p>
          </p:txBody>
        </p:sp>
        <p:sp>
          <p:nvSpPr>
            <p:cNvPr id="405513" name="Rectangle 9"/>
            <p:cNvSpPr>
              <a:spLocks noChangeArrowheads="1"/>
            </p:cNvSpPr>
            <p:nvPr/>
          </p:nvSpPr>
          <p:spPr bwMode="auto">
            <a:xfrm>
              <a:off x="4724400" y="3352800"/>
              <a:ext cx="762000" cy="990600"/>
            </a:xfrm>
            <a:prstGeom prst="rect">
              <a:avLst/>
            </a:prstGeom>
            <a:noFill/>
            <a:ln w="12700">
              <a:solidFill>
                <a:schemeClr val="tx1"/>
              </a:solidFill>
              <a:miter lim="800000"/>
            </a:ln>
            <a:effectLst/>
          </p:spPr>
          <p:txBody>
            <a:bodyPr wrap="none" anchor="ctr"/>
            <a:lstStyle/>
            <a:p>
              <a:r>
                <a:rPr lang="en-US" altLang="zh-CN" b="1" dirty="0">
                  <a:ea typeface="宋体" panose="02010600030101010101" pitchFamily="2" charset="-122"/>
                </a:rPr>
                <a:t>I/O</a:t>
              </a:r>
              <a:endParaRPr lang="en-US" altLang="zh-CN" b="1" dirty="0">
                <a:ea typeface="宋体" panose="02010600030101010101" pitchFamily="2" charset="-122"/>
              </a:endParaRPr>
            </a:p>
            <a:p>
              <a:r>
                <a:rPr lang="zh-CN" altLang="en-US" b="1" dirty="0">
                  <a:ea typeface="宋体" panose="02010600030101010101" pitchFamily="2" charset="-122"/>
                </a:rPr>
                <a:t>接口</a:t>
              </a:r>
              <a:endParaRPr lang="zh-CN" altLang="en-US" b="1" dirty="0">
                <a:ea typeface="宋体" panose="02010600030101010101" pitchFamily="2" charset="-122"/>
              </a:endParaRPr>
            </a:p>
          </p:txBody>
        </p:sp>
        <p:sp>
          <p:nvSpPr>
            <p:cNvPr id="405514" name="Rectangle 10"/>
            <p:cNvSpPr>
              <a:spLocks noChangeArrowheads="1"/>
            </p:cNvSpPr>
            <p:nvPr/>
          </p:nvSpPr>
          <p:spPr bwMode="auto">
            <a:xfrm>
              <a:off x="5638800" y="3352800"/>
              <a:ext cx="685800" cy="990600"/>
            </a:xfrm>
            <a:prstGeom prst="rect">
              <a:avLst/>
            </a:prstGeom>
            <a:noFill/>
            <a:ln w="12700">
              <a:solidFill>
                <a:schemeClr val="tx1"/>
              </a:solidFill>
              <a:miter lim="800000"/>
            </a:ln>
            <a:effectLst/>
          </p:spPr>
          <p:txBody>
            <a:bodyPr wrap="none" anchor="ctr"/>
            <a:lstStyle/>
            <a:p>
              <a:r>
                <a:rPr lang="en-US" altLang="zh-CN" b="1">
                  <a:ea typeface="宋体" panose="02010600030101010101" pitchFamily="2" charset="-122"/>
                </a:rPr>
                <a:t>I/O</a:t>
              </a:r>
              <a:endParaRPr lang="en-US" altLang="zh-CN" b="1">
                <a:ea typeface="宋体" panose="02010600030101010101" pitchFamily="2" charset="-122"/>
              </a:endParaRPr>
            </a:p>
            <a:p>
              <a:r>
                <a:rPr lang="zh-CN" altLang="en-US" b="1">
                  <a:ea typeface="宋体" panose="02010600030101010101" pitchFamily="2" charset="-122"/>
                </a:rPr>
                <a:t>接口</a:t>
              </a:r>
              <a:endParaRPr lang="zh-CN" altLang="en-US" b="1">
                <a:ea typeface="宋体" panose="02010600030101010101" pitchFamily="2" charset="-122"/>
              </a:endParaRPr>
            </a:p>
          </p:txBody>
        </p:sp>
        <p:sp>
          <p:nvSpPr>
            <p:cNvPr id="405515" name="Rectangle 11"/>
            <p:cNvSpPr>
              <a:spLocks noChangeArrowheads="1"/>
            </p:cNvSpPr>
            <p:nvPr/>
          </p:nvSpPr>
          <p:spPr bwMode="auto">
            <a:xfrm>
              <a:off x="7620000" y="3352800"/>
              <a:ext cx="762000" cy="990600"/>
            </a:xfrm>
            <a:prstGeom prst="rect">
              <a:avLst/>
            </a:prstGeom>
            <a:noFill/>
            <a:ln w="12700">
              <a:solidFill>
                <a:schemeClr val="tx1"/>
              </a:solidFill>
              <a:miter lim="800000"/>
            </a:ln>
            <a:effectLst/>
          </p:spPr>
          <p:txBody>
            <a:bodyPr wrap="none" anchor="ctr"/>
            <a:lstStyle/>
            <a:p>
              <a:r>
                <a:rPr lang="en-US" altLang="zh-CN" b="1">
                  <a:ea typeface="宋体" panose="02010600030101010101" pitchFamily="2" charset="-122"/>
                </a:rPr>
                <a:t>I/O</a:t>
              </a:r>
              <a:endParaRPr lang="en-US" altLang="zh-CN" b="1">
                <a:ea typeface="宋体" panose="02010600030101010101" pitchFamily="2" charset="-122"/>
              </a:endParaRPr>
            </a:p>
            <a:p>
              <a:r>
                <a:rPr lang="zh-CN" altLang="en-US" b="1">
                  <a:ea typeface="宋体" panose="02010600030101010101" pitchFamily="2" charset="-122"/>
                </a:rPr>
                <a:t>接口</a:t>
              </a:r>
              <a:endParaRPr lang="zh-CN" altLang="en-US" b="1">
                <a:ea typeface="宋体" panose="02010600030101010101" pitchFamily="2" charset="-122"/>
              </a:endParaRPr>
            </a:p>
          </p:txBody>
        </p:sp>
        <p:sp>
          <p:nvSpPr>
            <p:cNvPr id="405516" name="Line 12"/>
            <p:cNvSpPr>
              <a:spLocks noChangeShapeType="1"/>
            </p:cNvSpPr>
            <p:nvPr/>
          </p:nvSpPr>
          <p:spPr bwMode="auto">
            <a:xfrm>
              <a:off x="6019800" y="2819400"/>
              <a:ext cx="0" cy="533400"/>
            </a:xfrm>
            <a:prstGeom prst="line">
              <a:avLst/>
            </a:prstGeom>
            <a:noFill/>
            <a:ln w="12700">
              <a:solidFill>
                <a:schemeClr val="tx1"/>
              </a:solidFill>
              <a:round/>
            </a:ln>
            <a:effectLst/>
          </p:spPr>
          <p:txBody>
            <a:bodyPr/>
            <a:lstStyle/>
            <a:p>
              <a:endParaRPr lang="zh-CN" altLang="en-US"/>
            </a:p>
          </p:txBody>
        </p:sp>
        <p:sp>
          <p:nvSpPr>
            <p:cNvPr id="405517" name="Line 13"/>
            <p:cNvSpPr>
              <a:spLocks noChangeShapeType="1"/>
            </p:cNvSpPr>
            <p:nvPr/>
          </p:nvSpPr>
          <p:spPr bwMode="auto">
            <a:xfrm>
              <a:off x="4419600" y="3048000"/>
              <a:ext cx="685800" cy="0"/>
            </a:xfrm>
            <a:prstGeom prst="line">
              <a:avLst/>
            </a:prstGeom>
            <a:noFill/>
            <a:ln w="12700">
              <a:solidFill>
                <a:schemeClr val="tx1"/>
              </a:solidFill>
              <a:round/>
              <a:headEnd type="triangle" w="med" len="med"/>
            </a:ln>
            <a:effectLst/>
          </p:spPr>
          <p:txBody>
            <a:bodyPr/>
            <a:lstStyle/>
            <a:p>
              <a:endParaRPr lang="zh-CN" altLang="en-US"/>
            </a:p>
          </p:txBody>
        </p:sp>
        <p:sp>
          <p:nvSpPr>
            <p:cNvPr id="405518" name="Line 14"/>
            <p:cNvSpPr>
              <a:spLocks noChangeShapeType="1"/>
            </p:cNvSpPr>
            <p:nvPr/>
          </p:nvSpPr>
          <p:spPr bwMode="auto">
            <a:xfrm>
              <a:off x="5105400" y="3048000"/>
              <a:ext cx="0" cy="304800"/>
            </a:xfrm>
            <a:prstGeom prst="line">
              <a:avLst/>
            </a:prstGeom>
            <a:noFill/>
            <a:ln w="12700">
              <a:solidFill>
                <a:schemeClr val="tx1"/>
              </a:solidFill>
              <a:round/>
            </a:ln>
            <a:effectLst/>
          </p:spPr>
          <p:txBody>
            <a:bodyPr/>
            <a:lstStyle/>
            <a:p>
              <a:endParaRPr lang="zh-CN" altLang="en-US"/>
            </a:p>
          </p:txBody>
        </p:sp>
        <p:sp>
          <p:nvSpPr>
            <p:cNvPr id="405519" name="Line 15"/>
            <p:cNvSpPr>
              <a:spLocks noChangeShapeType="1"/>
            </p:cNvSpPr>
            <p:nvPr/>
          </p:nvSpPr>
          <p:spPr bwMode="auto">
            <a:xfrm>
              <a:off x="4419600" y="2514600"/>
              <a:ext cx="3581400" cy="0"/>
            </a:xfrm>
            <a:prstGeom prst="line">
              <a:avLst/>
            </a:prstGeom>
            <a:noFill/>
            <a:ln w="12700">
              <a:solidFill>
                <a:schemeClr val="tx1"/>
              </a:solidFill>
              <a:round/>
              <a:headEnd type="triangle" w="med" len="med"/>
            </a:ln>
            <a:effectLst/>
          </p:spPr>
          <p:txBody>
            <a:bodyPr/>
            <a:lstStyle/>
            <a:p>
              <a:endParaRPr lang="zh-CN" altLang="en-US"/>
            </a:p>
          </p:txBody>
        </p:sp>
        <p:sp>
          <p:nvSpPr>
            <p:cNvPr id="405520" name="Line 16"/>
            <p:cNvSpPr>
              <a:spLocks noChangeShapeType="1"/>
            </p:cNvSpPr>
            <p:nvPr/>
          </p:nvSpPr>
          <p:spPr bwMode="auto">
            <a:xfrm>
              <a:off x="8001000" y="2514600"/>
              <a:ext cx="0" cy="838200"/>
            </a:xfrm>
            <a:prstGeom prst="line">
              <a:avLst/>
            </a:prstGeom>
            <a:noFill/>
            <a:ln w="12700">
              <a:solidFill>
                <a:schemeClr val="tx1"/>
              </a:solidFill>
              <a:round/>
            </a:ln>
            <a:effectLst/>
          </p:spPr>
          <p:txBody>
            <a:bodyPr/>
            <a:lstStyle/>
            <a:p>
              <a:endParaRPr lang="zh-CN" altLang="en-US"/>
            </a:p>
          </p:txBody>
        </p:sp>
        <p:sp>
          <p:nvSpPr>
            <p:cNvPr id="405521" name="Line 17"/>
            <p:cNvSpPr>
              <a:spLocks noChangeShapeType="1"/>
            </p:cNvSpPr>
            <p:nvPr/>
          </p:nvSpPr>
          <p:spPr bwMode="auto">
            <a:xfrm flipH="1">
              <a:off x="4419600" y="2819400"/>
              <a:ext cx="1600200" cy="0"/>
            </a:xfrm>
            <a:prstGeom prst="line">
              <a:avLst/>
            </a:prstGeom>
            <a:noFill/>
            <a:ln w="12700">
              <a:solidFill>
                <a:schemeClr val="tx1"/>
              </a:solidFill>
              <a:round/>
              <a:tailEnd type="triangle" w="med" len="med"/>
            </a:ln>
            <a:effectLst/>
          </p:spPr>
          <p:txBody>
            <a:bodyPr/>
            <a:lstStyle/>
            <a:p>
              <a:endParaRPr lang="zh-CN" altLang="en-US"/>
            </a:p>
          </p:txBody>
        </p:sp>
        <p:sp>
          <p:nvSpPr>
            <p:cNvPr id="405522" name="Line 18"/>
            <p:cNvSpPr>
              <a:spLocks noChangeShapeType="1"/>
            </p:cNvSpPr>
            <p:nvPr/>
          </p:nvSpPr>
          <p:spPr bwMode="auto">
            <a:xfrm>
              <a:off x="6477000" y="3733800"/>
              <a:ext cx="1066800" cy="0"/>
            </a:xfrm>
            <a:prstGeom prst="line">
              <a:avLst/>
            </a:prstGeom>
            <a:noFill/>
            <a:ln w="28575" cap="rnd">
              <a:solidFill>
                <a:schemeClr val="tx1"/>
              </a:solidFill>
              <a:prstDash val="sysDot"/>
              <a:round/>
            </a:ln>
            <a:effectLst/>
          </p:spPr>
          <p:txBody>
            <a:bodyPr/>
            <a:lstStyle/>
            <a:p>
              <a:endParaRPr lang="zh-CN" altLang="en-US"/>
            </a:p>
          </p:txBody>
        </p:sp>
        <p:sp>
          <p:nvSpPr>
            <p:cNvPr id="405523" name="Text Box 19"/>
            <p:cNvSpPr txBox="1">
              <a:spLocks noChangeArrowheads="1"/>
            </p:cNvSpPr>
            <p:nvPr/>
          </p:nvSpPr>
          <p:spPr bwMode="auto">
            <a:xfrm>
              <a:off x="5029200" y="3048000"/>
              <a:ext cx="762000" cy="336550"/>
            </a:xfrm>
            <a:prstGeom prst="rect">
              <a:avLst/>
            </a:prstGeom>
            <a:noFill/>
            <a:ln w="12700">
              <a:noFill/>
              <a:miter lim="800000"/>
            </a:ln>
            <a:effectLst/>
          </p:spPr>
          <p:txBody>
            <a:bodyPr>
              <a:spAutoFit/>
            </a:bodyPr>
            <a:lstStyle/>
            <a:p>
              <a:pPr>
                <a:spcBef>
                  <a:spcPct val="50000"/>
                </a:spcBef>
              </a:pPr>
              <a:r>
                <a:rPr lang="en-US" altLang="zh-CN" sz="1600" b="1">
                  <a:solidFill>
                    <a:srgbClr val="0408B2"/>
                  </a:solidFill>
                  <a:ea typeface="宋体" panose="02010600030101010101" pitchFamily="2" charset="-122"/>
                </a:rPr>
                <a:t>IRQ0</a:t>
              </a:r>
              <a:endParaRPr lang="en-US" altLang="zh-CN" sz="1600" b="1">
                <a:solidFill>
                  <a:srgbClr val="0408B2"/>
                </a:solidFill>
                <a:ea typeface="宋体" panose="02010600030101010101" pitchFamily="2" charset="-122"/>
              </a:endParaRPr>
            </a:p>
          </p:txBody>
        </p:sp>
        <p:sp>
          <p:nvSpPr>
            <p:cNvPr id="405524" name="Text Box 20"/>
            <p:cNvSpPr txBox="1">
              <a:spLocks noChangeArrowheads="1"/>
            </p:cNvSpPr>
            <p:nvPr/>
          </p:nvSpPr>
          <p:spPr bwMode="auto">
            <a:xfrm>
              <a:off x="5943600" y="3048000"/>
              <a:ext cx="762000" cy="336550"/>
            </a:xfrm>
            <a:prstGeom prst="rect">
              <a:avLst/>
            </a:prstGeom>
            <a:noFill/>
            <a:ln w="12700">
              <a:noFill/>
              <a:miter lim="800000"/>
            </a:ln>
            <a:effectLst/>
          </p:spPr>
          <p:txBody>
            <a:bodyPr>
              <a:spAutoFit/>
            </a:bodyPr>
            <a:lstStyle/>
            <a:p>
              <a:pPr>
                <a:spcBef>
                  <a:spcPct val="50000"/>
                </a:spcBef>
              </a:pPr>
              <a:r>
                <a:rPr lang="en-US" altLang="zh-CN" sz="1600" b="1">
                  <a:solidFill>
                    <a:srgbClr val="0408B2"/>
                  </a:solidFill>
                  <a:ea typeface="宋体" panose="02010600030101010101" pitchFamily="2" charset="-122"/>
                </a:rPr>
                <a:t>IRQ1</a:t>
              </a:r>
              <a:endParaRPr lang="en-US" altLang="zh-CN" sz="1600" b="1">
                <a:solidFill>
                  <a:srgbClr val="0408B2"/>
                </a:solidFill>
                <a:ea typeface="宋体" panose="02010600030101010101" pitchFamily="2" charset="-122"/>
              </a:endParaRPr>
            </a:p>
          </p:txBody>
        </p:sp>
        <p:sp>
          <p:nvSpPr>
            <p:cNvPr id="405525" name="Text Box 21"/>
            <p:cNvSpPr txBox="1">
              <a:spLocks noChangeArrowheads="1"/>
            </p:cNvSpPr>
            <p:nvPr/>
          </p:nvSpPr>
          <p:spPr bwMode="auto">
            <a:xfrm>
              <a:off x="7924800" y="3048000"/>
              <a:ext cx="762000" cy="336550"/>
            </a:xfrm>
            <a:prstGeom prst="rect">
              <a:avLst/>
            </a:prstGeom>
            <a:noFill/>
            <a:ln w="12700">
              <a:noFill/>
              <a:miter lim="800000"/>
            </a:ln>
            <a:effectLst/>
          </p:spPr>
          <p:txBody>
            <a:bodyPr>
              <a:spAutoFit/>
            </a:bodyPr>
            <a:lstStyle/>
            <a:p>
              <a:pPr>
                <a:spcBef>
                  <a:spcPct val="50000"/>
                </a:spcBef>
              </a:pPr>
              <a:r>
                <a:rPr lang="en-US" altLang="zh-CN" sz="1600" b="1">
                  <a:solidFill>
                    <a:srgbClr val="0408B2"/>
                  </a:solidFill>
                  <a:ea typeface="宋体" panose="02010600030101010101" pitchFamily="2" charset="-122"/>
                </a:rPr>
                <a:t>IRQ7</a:t>
              </a:r>
              <a:endParaRPr lang="en-US" altLang="zh-CN" sz="1600" b="1">
                <a:solidFill>
                  <a:srgbClr val="0408B2"/>
                </a:solidFill>
                <a:ea typeface="宋体" panose="02010600030101010101" pitchFamily="2" charset="-122"/>
              </a:endParaRPr>
            </a:p>
          </p:txBody>
        </p:sp>
      </p:grpSp>
      <p:sp>
        <p:nvSpPr>
          <p:cNvPr id="405526" name="Text Box 22"/>
          <p:cNvSpPr txBox="1">
            <a:spLocks noChangeArrowheads="1"/>
          </p:cNvSpPr>
          <p:nvPr/>
        </p:nvSpPr>
        <p:spPr bwMode="auto">
          <a:xfrm>
            <a:off x="3293000" y="6064438"/>
            <a:ext cx="3456210" cy="400110"/>
          </a:xfrm>
          <a:prstGeom prst="rect">
            <a:avLst/>
          </a:prstGeom>
          <a:noFill/>
          <a:ln w="12700">
            <a:noFill/>
            <a:miter lim="800000"/>
          </a:ln>
          <a:effectLst/>
        </p:spPr>
        <p:txBody>
          <a:bodyPr wrap="square">
            <a:spAutoFit/>
          </a:bodyPr>
          <a:lstStyle/>
          <a:p>
            <a:pPr>
              <a:spcBef>
                <a:spcPct val="50000"/>
              </a:spcBef>
            </a:pPr>
            <a:r>
              <a:rPr lang="en-US" altLang="zh-CN" dirty="0" smtClean="0">
                <a:solidFill>
                  <a:srgbClr val="0408B2"/>
                </a:solidFill>
                <a:ea typeface="宋体" panose="02010600030101010101" pitchFamily="2" charset="-122"/>
              </a:rPr>
              <a:t>8259</a:t>
            </a:r>
            <a:r>
              <a:rPr lang="zh-CN" altLang="en-US" dirty="0" smtClean="0">
                <a:solidFill>
                  <a:srgbClr val="0408B2"/>
                </a:solidFill>
                <a:ea typeface="宋体" panose="02010600030101010101" pitchFamily="2" charset="-122"/>
              </a:rPr>
              <a:t>与</a:t>
            </a:r>
            <a:r>
              <a:rPr lang="en-US" altLang="zh-CN" dirty="0" smtClean="0">
                <a:solidFill>
                  <a:srgbClr val="0408B2"/>
                </a:solidFill>
                <a:ea typeface="宋体" panose="02010600030101010101" pitchFamily="2" charset="-122"/>
              </a:rPr>
              <a:t>8086</a:t>
            </a:r>
            <a:r>
              <a:rPr lang="zh-CN" altLang="en-US" dirty="0" smtClean="0">
                <a:solidFill>
                  <a:srgbClr val="0408B2"/>
                </a:solidFill>
                <a:ea typeface="宋体" panose="02010600030101010101" pitchFamily="2" charset="-122"/>
              </a:rPr>
              <a:t>的基本连接</a:t>
            </a:r>
            <a:endParaRPr lang="zh-CN" altLang="en-US" dirty="0">
              <a:solidFill>
                <a:srgbClr val="0408B2"/>
              </a:solidFill>
              <a:ea typeface="宋体" panose="02010600030101010101" pitchFamily="2" charset="-122"/>
            </a:endParaRPr>
          </a:p>
        </p:txBody>
      </p:sp>
      <p:sp>
        <p:nvSpPr>
          <p:cNvPr id="24" name="Rectangle 3"/>
          <p:cNvSpPr txBox="1">
            <a:spLocks noChangeArrowheads="1"/>
          </p:cNvSpPr>
          <p:nvPr/>
        </p:nvSpPr>
        <p:spPr bwMode="auto">
          <a:xfrm>
            <a:off x="580410" y="908720"/>
            <a:ext cx="8240061" cy="2221121"/>
          </a:xfrm>
          <a:prstGeom prst="rect">
            <a:avLst/>
          </a:prstGeom>
          <a:noFill/>
          <a:ln w="12700">
            <a:noFill/>
            <a:miter lim="800000"/>
          </a:ln>
          <a:effectLst/>
        </p:spPr>
        <p:txBody>
          <a:bodyPr vert="horz" wrap="square" lIns="63500" tIns="25400" rIns="63500" bIns="25400" numCol="1" anchor="t" anchorCtr="0" compatLnSpc="1">
            <a:spAutoFit/>
          </a:bodyPr>
          <a:lstStyle>
            <a:lvl1pPr marL="284480" indent="-284480" algn="l" rtl="0" eaLnBrk="0" fontAlgn="base" hangingPunct="0">
              <a:lnSpc>
                <a:spcPct val="75000"/>
              </a:lnSpc>
              <a:spcBef>
                <a:spcPct val="65000"/>
              </a:spcBef>
              <a:spcAft>
                <a:spcPct val="0"/>
              </a:spcAft>
              <a:buClr>
                <a:srgbClr val="FF0000"/>
              </a:buClr>
              <a:buSzPct val="100000"/>
              <a:buFont typeface="Wingdings" panose="05000000000000000000" pitchFamily="2" charset="2"/>
              <a:buChar char="v"/>
              <a:defRPr sz="2400" b="1">
                <a:solidFill>
                  <a:schemeClr val="tx1"/>
                </a:solidFill>
                <a:latin typeface="+mn-lt"/>
                <a:ea typeface="+mn-ea"/>
                <a:cs typeface="+mn-cs"/>
              </a:defRPr>
            </a:lvl1pPr>
            <a:lvl2pPr marL="668655" indent="-193675" algn="l" rtl="0" eaLnBrk="0" fontAlgn="base" hangingPunct="0">
              <a:lnSpc>
                <a:spcPct val="85000"/>
              </a:lnSpc>
              <a:spcBef>
                <a:spcPct val="40000"/>
              </a:spcBef>
              <a:spcAft>
                <a:spcPct val="0"/>
              </a:spcAft>
              <a:buClr>
                <a:srgbClr val="001ADC"/>
              </a:buClr>
              <a:buSzPct val="100000"/>
              <a:buFont typeface="Wingdings" panose="05000000000000000000" pitchFamily="2" charset="2"/>
              <a:buChar char="Ø"/>
              <a:defRPr b="1">
                <a:solidFill>
                  <a:schemeClr val="tx1"/>
                </a:solidFill>
                <a:latin typeface="+mn-lt"/>
              </a:defRPr>
            </a:lvl2pPr>
            <a:lvl3pPr marL="1050925" indent="-192405" algn="l" rtl="0" eaLnBrk="0" fontAlgn="base" hangingPunct="0">
              <a:lnSpc>
                <a:spcPct val="85000"/>
              </a:lnSpc>
              <a:spcBef>
                <a:spcPct val="40000"/>
              </a:spcBef>
              <a:spcAft>
                <a:spcPct val="0"/>
              </a:spcAft>
              <a:buClr>
                <a:srgbClr val="05AD01"/>
              </a:buClr>
              <a:buSzPct val="100000"/>
              <a:buFont typeface="Wingdings" panose="05000000000000000000" pitchFamily="2" charset="2"/>
              <a:buChar char="§"/>
              <a:defRPr b="1">
                <a:solidFill>
                  <a:schemeClr val="tx1"/>
                </a:solidFill>
                <a:latin typeface="+mn-lt"/>
              </a:defRPr>
            </a:lvl3pPr>
            <a:lvl4pPr marL="1968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4pPr>
            <a:lvl5pPr marL="2501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5pPr>
            <a:lvl6pPr marL="2959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416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873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3307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05000"/>
              </a:lnSpc>
              <a:spcBef>
                <a:spcPct val="30000"/>
              </a:spcBef>
            </a:pPr>
            <a:r>
              <a:rPr lang="en-US" altLang="zh-CN" sz="2000" kern="0" dirty="0" smtClean="0">
                <a:ea typeface="宋体" panose="02010600030101010101" pitchFamily="2" charset="-122"/>
              </a:rPr>
              <a:t>8259A</a:t>
            </a:r>
            <a:r>
              <a:rPr lang="zh-CN" altLang="en-US" sz="2000" kern="0" dirty="0" smtClean="0">
                <a:ea typeface="宋体" panose="02010600030101010101" pitchFamily="2" charset="-122"/>
              </a:rPr>
              <a:t>与</a:t>
            </a:r>
            <a:r>
              <a:rPr lang="en-US" altLang="zh-CN" sz="2000" kern="0" dirty="0" smtClean="0">
                <a:ea typeface="宋体" panose="02010600030101010101" pitchFamily="2" charset="-122"/>
              </a:rPr>
              <a:t>X86</a:t>
            </a:r>
            <a:r>
              <a:rPr lang="zh-CN" altLang="en-US" sz="2000" kern="0" dirty="0" smtClean="0">
                <a:ea typeface="宋体" panose="02010600030101010101" pitchFamily="2" charset="-122"/>
              </a:rPr>
              <a:t>（</a:t>
            </a:r>
            <a:r>
              <a:rPr lang="en-US" altLang="zh-CN" sz="2000" kern="0" dirty="0" smtClean="0">
                <a:ea typeface="宋体" panose="02010600030101010101" pitchFamily="2" charset="-122"/>
              </a:rPr>
              <a:t>8086</a:t>
            </a:r>
            <a:r>
              <a:rPr lang="zh-CN" altLang="en-US" sz="2000" kern="0" dirty="0" smtClean="0">
                <a:ea typeface="宋体" panose="02010600030101010101" pitchFamily="2" charset="-122"/>
              </a:rPr>
              <a:t>）</a:t>
            </a:r>
            <a:r>
              <a:rPr lang="en-US" altLang="zh-CN" sz="2000" kern="0" dirty="0" smtClean="0">
                <a:ea typeface="宋体" panose="02010600030101010101" pitchFamily="2" charset="-122"/>
              </a:rPr>
              <a:t>CPU</a:t>
            </a:r>
            <a:r>
              <a:rPr lang="zh-CN" altLang="en-US" sz="2000" kern="0" dirty="0" smtClean="0">
                <a:ea typeface="宋体" panose="02010600030101010101" pitchFamily="2" charset="-122"/>
              </a:rPr>
              <a:t>的连接</a:t>
            </a:r>
            <a:endParaRPr lang="en-US" altLang="zh-CN" sz="2000" kern="0" dirty="0" smtClean="0">
              <a:ea typeface="宋体" panose="02010600030101010101" pitchFamily="2" charset="-122"/>
            </a:endParaRPr>
          </a:p>
          <a:p>
            <a:pPr lvl="1">
              <a:lnSpc>
                <a:spcPct val="105000"/>
              </a:lnSpc>
              <a:spcBef>
                <a:spcPct val="30000"/>
              </a:spcBef>
            </a:pPr>
            <a:r>
              <a:rPr lang="en-US" altLang="zh-CN" sz="1600" kern="0" dirty="0" smtClean="0">
                <a:ea typeface="宋体" panose="02010600030101010101" pitchFamily="2" charset="-122"/>
              </a:rPr>
              <a:t>Intel 8086</a:t>
            </a:r>
            <a:r>
              <a:rPr lang="zh-CN" altLang="en-US" sz="1600" kern="0" dirty="0" smtClean="0">
                <a:ea typeface="宋体" panose="02010600030101010101" pitchFamily="2" charset="-122"/>
              </a:rPr>
              <a:t>提供单一的中断请求（</a:t>
            </a:r>
            <a:r>
              <a:rPr lang="en-US" altLang="zh-CN" sz="1600" kern="0" dirty="0" smtClean="0">
                <a:ea typeface="宋体" panose="02010600030101010101" pitchFamily="2" charset="-122"/>
              </a:rPr>
              <a:t>INTR</a:t>
            </a:r>
            <a:r>
              <a:rPr lang="zh-CN" altLang="en-US" sz="1600" kern="0" dirty="0" smtClean="0">
                <a:ea typeface="宋体" panose="02010600030101010101" pitchFamily="2" charset="-122"/>
              </a:rPr>
              <a:t>）线和单一的中断应答（</a:t>
            </a:r>
            <a:r>
              <a:rPr lang="en-US" altLang="zh-CN" sz="1600" kern="0" dirty="0" smtClean="0">
                <a:ea typeface="宋体" panose="02010600030101010101" pitchFamily="2" charset="-122"/>
              </a:rPr>
              <a:t>INTA</a:t>
            </a:r>
            <a:r>
              <a:rPr lang="zh-CN" altLang="en-US" sz="1600" kern="0" dirty="0" smtClean="0">
                <a:ea typeface="宋体" panose="02010600030101010101" pitchFamily="2" charset="-122"/>
              </a:rPr>
              <a:t>）线；</a:t>
            </a:r>
            <a:endParaRPr lang="en-US" altLang="zh-CN" sz="1600" kern="0" dirty="0" smtClean="0">
              <a:ea typeface="宋体" panose="02010600030101010101" pitchFamily="2" charset="-122"/>
            </a:endParaRPr>
          </a:p>
          <a:p>
            <a:pPr lvl="1">
              <a:lnSpc>
                <a:spcPct val="105000"/>
              </a:lnSpc>
              <a:spcBef>
                <a:spcPct val="30000"/>
              </a:spcBef>
            </a:pPr>
            <a:r>
              <a:rPr lang="en-US" altLang="zh-CN" sz="1600" kern="0" dirty="0" smtClean="0">
                <a:ea typeface="宋体" panose="02010600030101010101" pitchFamily="2" charset="-122"/>
              </a:rPr>
              <a:t>8259A</a:t>
            </a:r>
            <a:r>
              <a:rPr lang="zh-CN" altLang="en-US" sz="1600" kern="0" dirty="0" smtClean="0">
                <a:ea typeface="宋体" panose="02010600030101010101" pitchFamily="2" charset="-122"/>
              </a:rPr>
              <a:t>为</a:t>
            </a:r>
            <a:r>
              <a:rPr lang="en-US" altLang="zh-CN" sz="1600" kern="0" dirty="0" smtClean="0">
                <a:ea typeface="宋体" panose="02010600030101010101" pitchFamily="2" charset="-122"/>
              </a:rPr>
              <a:t>CPU</a:t>
            </a:r>
            <a:r>
              <a:rPr lang="zh-CN" altLang="en-US" sz="1600" kern="0" dirty="0" smtClean="0">
                <a:ea typeface="宋体" panose="02010600030101010101" pitchFamily="2" charset="-122"/>
              </a:rPr>
              <a:t>提供中断管理，外设（接口）连接到</a:t>
            </a:r>
            <a:r>
              <a:rPr lang="en-US" altLang="zh-CN" sz="1600" kern="0" dirty="0" smtClean="0">
                <a:ea typeface="宋体" panose="02010600030101010101" pitchFamily="2" charset="-122"/>
              </a:rPr>
              <a:t>8259A</a:t>
            </a:r>
            <a:r>
              <a:rPr lang="zh-CN" altLang="en-US" sz="1600" kern="0" dirty="0" smtClean="0">
                <a:ea typeface="宋体" panose="02010600030101010101" pitchFamily="2" charset="-122"/>
              </a:rPr>
              <a:t>，</a:t>
            </a:r>
            <a:r>
              <a:rPr lang="en-US" altLang="zh-CN" sz="1600" kern="0" dirty="0" smtClean="0">
                <a:ea typeface="宋体" panose="02010600030101010101" pitchFamily="2" charset="-122"/>
              </a:rPr>
              <a:t>8259A</a:t>
            </a:r>
            <a:r>
              <a:rPr lang="zh-CN" altLang="en-US" sz="1600" kern="0" dirty="0" smtClean="0">
                <a:ea typeface="宋体" panose="02010600030101010101" pitchFamily="2" charset="-122"/>
              </a:rPr>
              <a:t>再连接到</a:t>
            </a:r>
            <a:r>
              <a:rPr lang="en-US" altLang="zh-CN" sz="1600" kern="0" dirty="0" smtClean="0">
                <a:ea typeface="宋体" panose="02010600030101010101" pitchFamily="2" charset="-122"/>
              </a:rPr>
              <a:t>CPU</a:t>
            </a:r>
            <a:r>
              <a:rPr lang="zh-CN" altLang="en-US" sz="1600" kern="0" dirty="0" smtClean="0">
                <a:ea typeface="宋体" panose="02010600030101010101" pitchFamily="2" charset="-122"/>
              </a:rPr>
              <a:t>。</a:t>
            </a:r>
            <a:endParaRPr lang="en-US" altLang="zh-CN" sz="1600" kern="0" dirty="0" smtClean="0">
              <a:ea typeface="宋体" panose="02010600030101010101" pitchFamily="2" charset="-122"/>
            </a:endParaRPr>
          </a:p>
          <a:p>
            <a:pPr lvl="1">
              <a:lnSpc>
                <a:spcPct val="105000"/>
              </a:lnSpc>
              <a:spcBef>
                <a:spcPct val="30000"/>
              </a:spcBef>
            </a:pPr>
            <a:r>
              <a:rPr lang="en-US" altLang="zh-CN" sz="1600" kern="0" dirty="0" smtClean="0">
                <a:ea typeface="宋体" panose="02010600030101010101" pitchFamily="2" charset="-122"/>
              </a:rPr>
              <a:t>8259A</a:t>
            </a:r>
            <a:r>
              <a:rPr lang="zh-CN" altLang="en-US" sz="1600" kern="0" dirty="0" smtClean="0">
                <a:ea typeface="宋体" panose="02010600030101010101" pitchFamily="2" charset="-122"/>
              </a:rPr>
              <a:t>从</a:t>
            </a:r>
            <a:r>
              <a:rPr lang="en-US" altLang="zh-CN" sz="1600" kern="0" dirty="0" smtClean="0">
                <a:ea typeface="宋体" panose="02010600030101010101" pitchFamily="2" charset="-122"/>
              </a:rPr>
              <a:t>I/O</a:t>
            </a:r>
            <a:r>
              <a:rPr lang="zh-CN" altLang="en-US" sz="1600" kern="0" dirty="0" smtClean="0">
                <a:ea typeface="宋体" panose="02010600030101010101" pitchFamily="2" charset="-122"/>
              </a:rPr>
              <a:t>接口接收中断请求，确定优先级，通过</a:t>
            </a:r>
            <a:r>
              <a:rPr lang="en-US" altLang="zh-CN" sz="1600" kern="0" dirty="0" smtClean="0">
                <a:ea typeface="宋体" panose="02010600030101010101" pitchFamily="2" charset="-122"/>
              </a:rPr>
              <a:t>INTR</a:t>
            </a:r>
            <a:r>
              <a:rPr lang="zh-CN" altLang="en-US" sz="1600" kern="0" dirty="0" smtClean="0">
                <a:ea typeface="宋体" panose="02010600030101010101" pitchFamily="2" charset="-122"/>
              </a:rPr>
              <a:t>线向处理器发出中断请求；</a:t>
            </a:r>
            <a:r>
              <a:rPr lang="en-US" altLang="zh-CN" sz="1600" kern="0" dirty="0" smtClean="0">
                <a:ea typeface="宋体" panose="02010600030101010101" pitchFamily="2" charset="-122"/>
              </a:rPr>
              <a:t>CPU</a:t>
            </a:r>
            <a:r>
              <a:rPr lang="zh-CN" altLang="en-US" sz="1600" kern="0" dirty="0" smtClean="0">
                <a:ea typeface="宋体" panose="02010600030101010101" pitchFamily="2" charset="-122"/>
              </a:rPr>
              <a:t>通过</a:t>
            </a:r>
            <a:r>
              <a:rPr lang="en-US" altLang="zh-CN" sz="1600" kern="0" dirty="0" smtClean="0">
                <a:ea typeface="宋体" panose="02010600030101010101" pitchFamily="2" charset="-122"/>
              </a:rPr>
              <a:t>INTA</a:t>
            </a:r>
            <a:r>
              <a:rPr lang="zh-CN" altLang="en-US" sz="1600" kern="0" dirty="0" smtClean="0">
                <a:ea typeface="宋体" panose="02010600030101010101" pitchFamily="2" charset="-122"/>
              </a:rPr>
              <a:t>应答，</a:t>
            </a:r>
            <a:r>
              <a:rPr lang="en-US" altLang="zh-CN" sz="1600" kern="0" dirty="0" smtClean="0">
                <a:ea typeface="宋体" panose="02010600030101010101" pitchFamily="2" charset="-122"/>
              </a:rPr>
              <a:t>8259A</a:t>
            </a:r>
            <a:r>
              <a:rPr lang="zh-CN" altLang="en-US" sz="1600" kern="0" dirty="0" smtClean="0">
                <a:ea typeface="宋体" panose="02010600030101010101" pitchFamily="2" charset="-122"/>
              </a:rPr>
              <a:t>将中断向量信息放到数据线上；</a:t>
            </a:r>
            <a:r>
              <a:rPr lang="en-US" altLang="zh-CN" sz="1600" kern="0" dirty="0" smtClean="0">
                <a:ea typeface="宋体" panose="02010600030101010101" pitchFamily="2" charset="-122"/>
              </a:rPr>
              <a:t>CPU</a:t>
            </a:r>
            <a:r>
              <a:rPr lang="zh-CN" altLang="en-US" sz="1600" kern="0" dirty="0" smtClean="0">
                <a:ea typeface="宋体" panose="02010600030101010101" pitchFamily="2" charset="-122"/>
              </a:rPr>
              <a:t>开始处理中断，并直接与</a:t>
            </a:r>
            <a:r>
              <a:rPr lang="en-US" altLang="zh-CN" sz="1600" kern="0" dirty="0" smtClean="0">
                <a:ea typeface="宋体" panose="02010600030101010101" pitchFamily="2" charset="-122"/>
              </a:rPr>
              <a:t>I/O</a:t>
            </a:r>
            <a:r>
              <a:rPr lang="zh-CN" altLang="en-US" sz="1600" kern="0" dirty="0" smtClean="0">
                <a:ea typeface="宋体" panose="02010600030101010101" pitchFamily="2" charset="-122"/>
              </a:rPr>
              <a:t>接口通信完成数据读写。</a:t>
            </a:r>
            <a:endParaRPr lang="en-US" altLang="zh-CN" sz="1600" kern="0" dirty="0" smtClean="0">
              <a:ea typeface="宋体" panose="02010600030101010101" pitchFamily="2" charset="-122"/>
            </a:endParaRPr>
          </a:p>
          <a:p>
            <a:pPr lvl="1">
              <a:lnSpc>
                <a:spcPct val="105000"/>
              </a:lnSpc>
              <a:spcBef>
                <a:spcPct val="30000"/>
              </a:spcBef>
            </a:pPr>
            <a:r>
              <a:rPr lang="en-US" altLang="zh-CN" sz="1600" kern="0" dirty="0" smtClean="0">
                <a:ea typeface="宋体" panose="02010600030101010101" pitchFamily="2" charset="-122"/>
              </a:rPr>
              <a:t>8259A</a:t>
            </a:r>
            <a:r>
              <a:rPr lang="zh-CN" altLang="en-US" sz="1600" kern="0" dirty="0" smtClean="0">
                <a:ea typeface="宋体" panose="02010600030101010101" pitchFamily="2" charset="-122"/>
              </a:rPr>
              <a:t>最多处理</a:t>
            </a:r>
            <a:r>
              <a:rPr lang="en-US" altLang="zh-CN" sz="1600" kern="0" dirty="0" smtClean="0">
                <a:ea typeface="宋体" panose="02010600030101010101" pitchFamily="2" charset="-122"/>
              </a:rPr>
              <a:t>8</a:t>
            </a:r>
            <a:r>
              <a:rPr lang="zh-CN" altLang="en-US" sz="1600" kern="0" dirty="0" smtClean="0">
                <a:ea typeface="宋体" panose="02010600030101010101" pitchFamily="2" charset="-122"/>
              </a:rPr>
              <a:t>个</a:t>
            </a:r>
            <a:r>
              <a:rPr lang="en-US" altLang="zh-CN" sz="1600" kern="0" dirty="0" smtClean="0">
                <a:ea typeface="宋体" panose="02010600030101010101" pitchFamily="2" charset="-122"/>
              </a:rPr>
              <a:t>I/O</a:t>
            </a:r>
            <a:r>
              <a:rPr lang="zh-CN" altLang="en-US" sz="1600" kern="0" dirty="0" smtClean="0">
                <a:ea typeface="宋体" panose="02010600030101010101" pitchFamily="2" charset="-122"/>
              </a:rPr>
              <a:t>接口中断，通过级联可以处理</a:t>
            </a:r>
            <a:r>
              <a:rPr lang="en-US" altLang="zh-CN" sz="1600" kern="0" dirty="0" smtClean="0">
                <a:ea typeface="宋体" panose="02010600030101010101" pitchFamily="2" charset="-122"/>
              </a:rPr>
              <a:t>64</a:t>
            </a:r>
            <a:r>
              <a:rPr lang="zh-CN" altLang="en-US" sz="1600" kern="0" dirty="0" smtClean="0">
                <a:ea typeface="宋体" panose="02010600030101010101" pitchFamily="2" charset="-122"/>
              </a:rPr>
              <a:t>个</a:t>
            </a:r>
            <a:r>
              <a:rPr lang="en-US" altLang="zh-CN" sz="1600" kern="0" dirty="0" smtClean="0">
                <a:ea typeface="宋体" panose="02010600030101010101" pitchFamily="2" charset="-122"/>
              </a:rPr>
              <a:t>I/O</a:t>
            </a:r>
            <a:r>
              <a:rPr lang="zh-CN" altLang="en-US" sz="1600" kern="0" dirty="0" smtClean="0">
                <a:ea typeface="宋体" panose="02010600030101010101" pitchFamily="2" charset="-122"/>
              </a:rPr>
              <a:t>中断。</a:t>
            </a:r>
            <a:endParaRPr lang="en-US" altLang="zh-CN" sz="1600" kern="0" dirty="0" smtClean="0">
              <a:ea typeface="宋体" panose="02010600030101010101" pitchFamily="2" charset="-122"/>
            </a:endParaRPr>
          </a:p>
        </p:txBody>
      </p:sp>
      <p:cxnSp>
        <p:nvCxnSpPr>
          <p:cNvPr id="8" name="直接箭头连接符 7"/>
          <p:cNvCxnSpPr/>
          <p:nvPr/>
        </p:nvCxnSpPr>
        <p:spPr bwMode="auto">
          <a:xfrm flipH="1">
            <a:off x="2049305" y="5373216"/>
            <a:ext cx="1143000" cy="0"/>
          </a:xfrm>
          <a:prstGeom prst="straightConnector1">
            <a:avLst/>
          </a:prstGeom>
          <a:noFill/>
          <a:ln w="12700" cap="flat" cmpd="sng" algn="ctr">
            <a:solidFill>
              <a:schemeClr val="tx1"/>
            </a:solidFill>
            <a:prstDash val="solid"/>
            <a:round/>
            <a:headEnd type="arrow"/>
            <a:tailEnd type="arrow"/>
          </a:ln>
          <a:effectLst/>
        </p:spPr>
      </p:cxnSp>
      <p:sp>
        <p:nvSpPr>
          <p:cNvPr id="31" name="Text Box 8"/>
          <p:cNvSpPr txBox="1">
            <a:spLocks noChangeArrowheads="1"/>
          </p:cNvSpPr>
          <p:nvPr/>
        </p:nvSpPr>
        <p:spPr bwMode="auto">
          <a:xfrm>
            <a:off x="2267744" y="5036666"/>
            <a:ext cx="762000" cy="336550"/>
          </a:xfrm>
          <a:prstGeom prst="rect">
            <a:avLst/>
          </a:prstGeom>
          <a:noFill/>
          <a:ln w="12700">
            <a:noFill/>
            <a:miter lim="800000"/>
          </a:ln>
          <a:effectLst/>
        </p:spPr>
        <p:txBody>
          <a:bodyPr>
            <a:spAutoFit/>
          </a:bodyPr>
          <a:lstStyle/>
          <a:p>
            <a:pPr>
              <a:spcBef>
                <a:spcPct val="50000"/>
              </a:spcBef>
            </a:pPr>
            <a:r>
              <a:rPr lang="en-US" altLang="zh-CN" sz="1600" b="1" dirty="0" smtClean="0">
                <a:solidFill>
                  <a:srgbClr val="0408B2"/>
                </a:solidFill>
                <a:ea typeface="宋体" panose="02010600030101010101" pitchFamily="2" charset="-122"/>
              </a:rPr>
              <a:t>Data</a:t>
            </a:r>
            <a:endParaRPr lang="en-US" altLang="zh-CN" sz="1600" b="1" dirty="0">
              <a:solidFill>
                <a:srgbClr val="0408B2"/>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684213" y="376238"/>
            <a:ext cx="5257800" cy="372603"/>
          </a:xfrm>
        </p:spPr>
        <p:txBody>
          <a:bodyPr/>
          <a:lstStyle/>
          <a:p>
            <a:r>
              <a:rPr lang="en-US" altLang="zh-CN" dirty="0" smtClean="0"/>
              <a:t>3.2 </a:t>
            </a:r>
            <a:r>
              <a:rPr lang="zh-CN" altLang="en-US" dirty="0"/>
              <a:t>中断控制器</a:t>
            </a:r>
            <a:r>
              <a:rPr lang="zh-CN" altLang="en-US" dirty="0" smtClean="0"/>
              <a:t>8259</a:t>
            </a:r>
            <a:r>
              <a:rPr lang="en-US" altLang="zh-CN" dirty="0" smtClean="0"/>
              <a:t>A</a:t>
            </a:r>
            <a:endParaRPr lang="en-US" altLang="zh-CN" dirty="0"/>
          </a:p>
        </p:txBody>
      </p:sp>
      <p:grpSp>
        <p:nvGrpSpPr>
          <p:cNvPr id="2" name="组合 1"/>
          <p:cNvGrpSpPr/>
          <p:nvPr/>
        </p:nvGrpSpPr>
        <p:grpSpPr>
          <a:xfrm>
            <a:off x="685800" y="908769"/>
            <a:ext cx="7415213" cy="5616575"/>
            <a:chOff x="685800" y="908769"/>
            <a:chExt cx="7415213" cy="5616575"/>
          </a:xfrm>
        </p:grpSpPr>
        <p:sp>
          <p:nvSpPr>
            <p:cNvPr id="404483" name="Rectangle 3"/>
            <p:cNvSpPr>
              <a:spLocks noChangeArrowheads="1"/>
            </p:cNvSpPr>
            <p:nvPr/>
          </p:nvSpPr>
          <p:spPr bwMode="auto">
            <a:xfrm>
              <a:off x="685800" y="2124794"/>
              <a:ext cx="1371600" cy="2895600"/>
            </a:xfrm>
            <a:prstGeom prst="rect">
              <a:avLst/>
            </a:prstGeom>
            <a:noFill/>
            <a:ln w="12700">
              <a:solidFill>
                <a:schemeClr val="tx1"/>
              </a:solidFill>
              <a:miter lim="800000"/>
            </a:ln>
            <a:effectLst/>
          </p:spPr>
          <p:txBody>
            <a:bodyPr wrap="none" anchor="ctr"/>
            <a:lstStyle/>
            <a:p>
              <a:r>
                <a:rPr lang="zh-CN" altLang="en-US">
                  <a:ea typeface="宋体" panose="02010600030101010101" pitchFamily="2" charset="-122"/>
                </a:rPr>
                <a:t>8086</a:t>
              </a:r>
              <a:endParaRPr lang="zh-CN" altLang="en-US">
                <a:ea typeface="宋体" panose="02010600030101010101" pitchFamily="2" charset="-122"/>
              </a:endParaRPr>
            </a:p>
            <a:p>
              <a:r>
                <a:rPr lang="en-US" altLang="zh-CN">
                  <a:ea typeface="宋体" panose="02010600030101010101" pitchFamily="2" charset="-122"/>
                </a:rPr>
                <a:t>CPU</a:t>
              </a:r>
              <a:endParaRPr lang="en-US" altLang="zh-CN">
                <a:ea typeface="宋体" panose="02010600030101010101" pitchFamily="2" charset="-122"/>
              </a:endParaRPr>
            </a:p>
          </p:txBody>
        </p:sp>
        <p:sp>
          <p:nvSpPr>
            <p:cNvPr id="404484" name="Rectangle 4"/>
            <p:cNvSpPr>
              <a:spLocks noChangeArrowheads="1"/>
            </p:cNvSpPr>
            <p:nvPr/>
          </p:nvSpPr>
          <p:spPr bwMode="auto">
            <a:xfrm>
              <a:off x="3203575" y="2204169"/>
              <a:ext cx="939800" cy="2089150"/>
            </a:xfrm>
            <a:prstGeom prst="rect">
              <a:avLst/>
            </a:prstGeom>
            <a:noFill/>
            <a:ln w="12700">
              <a:solidFill>
                <a:schemeClr val="tx1"/>
              </a:solidFill>
              <a:miter lim="800000"/>
            </a:ln>
            <a:effectLst/>
          </p:spPr>
          <p:txBody>
            <a:bodyPr wrap="none" anchor="ctr"/>
            <a:lstStyle/>
            <a:p>
              <a:pPr algn="r"/>
              <a:r>
                <a:rPr lang="en-US" altLang="zh-CN" sz="1600" b="1">
                  <a:ea typeface="宋体" panose="02010600030101010101" pitchFamily="2" charset="-122"/>
                </a:rPr>
                <a:t>IR0</a:t>
              </a:r>
              <a:endParaRPr lang="en-US" altLang="zh-CN" sz="1600" b="1">
                <a:ea typeface="宋体" panose="02010600030101010101" pitchFamily="2" charset="-122"/>
              </a:endParaRPr>
            </a:p>
            <a:p>
              <a:pPr algn="r"/>
              <a:r>
                <a:rPr lang="en-US" altLang="zh-CN" sz="1600" b="1">
                  <a:ea typeface="宋体" panose="02010600030101010101" pitchFamily="2" charset="-122"/>
                </a:rPr>
                <a:t>IR1</a:t>
              </a:r>
              <a:endParaRPr lang="en-US" altLang="zh-CN" sz="1600" b="1">
                <a:ea typeface="宋体" panose="02010600030101010101" pitchFamily="2" charset="-122"/>
              </a:endParaRPr>
            </a:p>
            <a:p>
              <a:pPr algn="r"/>
              <a:r>
                <a:rPr lang="en-US" altLang="zh-CN" sz="1600" b="1">
                  <a:ea typeface="宋体" panose="02010600030101010101" pitchFamily="2" charset="-122"/>
                </a:rPr>
                <a:t>IR2</a:t>
              </a:r>
              <a:endParaRPr lang="en-US" altLang="zh-CN" sz="1600" b="1">
                <a:ea typeface="宋体" panose="02010600030101010101" pitchFamily="2" charset="-122"/>
              </a:endParaRPr>
            </a:p>
            <a:p>
              <a:pPr algn="r"/>
              <a:r>
                <a:rPr lang="en-US" altLang="zh-CN" sz="1600" b="1">
                  <a:ea typeface="宋体" panose="02010600030101010101" pitchFamily="2" charset="-122"/>
                </a:rPr>
                <a:t>IR3</a:t>
              </a:r>
              <a:endParaRPr lang="en-US" altLang="zh-CN" sz="1600" b="1">
                <a:ea typeface="宋体" panose="02010600030101010101" pitchFamily="2" charset="-122"/>
              </a:endParaRPr>
            </a:p>
            <a:p>
              <a:pPr algn="r"/>
              <a:r>
                <a:rPr lang="en-US" altLang="zh-CN" sz="1600" b="1">
                  <a:ea typeface="宋体" panose="02010600030101010101" pitchFamily="2" charset="-122"/>
                </a:rPr>
                <a:t>IR4</a:t>
              </a:r>
              <a:endParaRPr lang="en-US" altLang="zh-CN" sz="1600" b="1">
                <a:ea typeface="宋体" panose="02010600030101010101" pitchFamily="2" charset="-122"/>
              </a:endParaRPr>
            </a:p>
            <a:p>
              <a:pPr algn="r"/>
              <a:r>
                <a:rPr lang="en-US" altLang="zh-CN" sz="1600" b="1">
                  <a:ea typeface="宋体" panose="02010600030101010101" pitchFamily="2" charset="-122"/>
                </a:rPr>
                <a:t>IR5</a:t>
              </a:r>
              <a:endParaRPr lang="en-US" altLang="zh-CN" sz="1600" b="1">
                <a:ea typeface="宋体" panose="02010600030101010101" pitchFamily="2" charset="-122"/>
              </a:endParaRPr>
            </a:p>
            <a:p>
              <a:pPr algn="r"/>
              <a:r>
                <a:rPr lang="en-US" altLang="zh-CN" sz="1600" b="1">
                  <a:ea typeface="宋体" panose="02010600030101010101" pitchFamily="2" charset="-122"/>
                </a:rPr>
                <a:t>IR6</a:t>
              </a:r>
              <a:endParaRPr lang="en-US" altLang="zh-CN" sz="1600" b="1">
                <a:ea typeface="宋体" panose="02010600030101010101" pitchFamily="2" charset="-122"/>
              </a:endParaRPr>
            </a:p>
            <a:p>
              <a:pPr algn="r"/>
              <a:r>
                <a:rPr lang="en-US" altLang="zh-CN" sz="1600" b="1">
                  <a:ea typeface="宋体" panose="02010600030101010101" pitchFamily="2" charset="-122"/>
                </a:rPr>
                <a:t>IR7</a:t>
              </a:r>
              <a:endParaRPr lang="en-US" altLang="zh-CN" sz="1600" b="1">
                <a:ea typeface="宋体" panose="02010600030101010101" pitchFamily="2" charset="-122"/>
              </a:endParaRPr>
            </a:p>
          </p:txBody>
        </p:sp>
        <p:sp>
          <p:nvSpPr>
            <p:cNvPr id="404485" name="Line 5"/>
            <p:cNvSpPr>
              <a:spLocks noChangeShapeType="1"/>
            </p:cNvSpPr>
            <p:nvPr/>
          </p:nvSpPr>
          <p:spPr bwMode="auto">
            <a:xfrm>
              <a:off x="2057400" y="2886794"/>
              <a:ext cx="1143000" cy="0"/>
            </a:xfrm>
            <a:prstGeom prst="line">
              <a:avLst/>
            </a:prstGeom>
            <a:noFill/>
            <a:ln w="12700">
              <a:solidFill>
                <a:schemeClr val="tx1"/>
              </a:solidFill>
              <a:round/>
              <a:tailEnd type="triangle" w="med" len="med"/>
            </a:ln>
            <a:effectLst/>
          </p:spPr>
          <p:txBody>
            <a:bodyPr/>
            <a:lstStyle/>
            <a:p>
              <a:endParaRPr lang="zh-CN" altLang="en-US"/>
            </a:p>
          </p:txBody>
        </p:sp>
        <p:sp>
          <p:nvSpPr>
            <p:cNvPr id="404486" name="Line 6"/>
            <p:cNvSpPr>
              <a:spLocks noChangeShapeType="1"/>
            </p:cNvSpPr>
            <p:nvPr/>
          </p:nvSpPr>
          <p:spPr bwMode="auto">
            <a:xfrm flipH="1">
              <a:off x="2057400" y="3648794"/>
              <a:ext cx="1143000" cy="0"/>
            </a:xfrm>
            <a:prstGeom prst="line">
              <a:avLst/>
            </a:prstGeom>
            <a:noFill/>
            <a:ln w="12700">
              <a:solidFill>
                <a:schemeClr val="tx1"/>
              </a:solidFill>
              <a:round/>
              <a:tailEnd type="triangle" w="med" len="med"/>
            </a:ln>
            <a:effectLst/>
          </p:spPr>
          <p:txBody>
            <a:bodyPr/>
            <a:lstStyle/>
            <a:p>
              <a:endParaRPr lang="zh-CN" altLang="en-US"/>
            </a:p>
          </p:txBody>
        </p:sp>
        <p:sp>
          <p:nvSpPr>
            <p:cNvPr id="404487" name="Text Box 7"/>
            <p:cNvSpPr txBox="1">
              <a:spLocks noChangeArrowheads="1"/>
            </p:cNvSpPr>
            <p:nvPr/>
          </p:nvSpPr>
          <p:spPr bwMode="auto">
            <a:xfrm>
              <a:off x="2209800" y="2581994"/>
              <a:ext cx="762000" cy="336550"/>
            </a:xfrm>
            <a:prstGeom prst="rect">
              <a:avLst/>
            </a:prstGeom>
            <a:noFill/>
            <a:ln w="12700">
              <a:noFill/>
              <a:miter lim="800000"/>
            </a:ln>
            <a:effectLst/>
          </p:spPr>
          <p:txBody>
            <a:bodyPr>
              <a:spAutoFit/>
            </a:bodyPr>
            <a:lstStyle/>
            <a:p>
              <a:pPr>
                <a:spcBef>
                  <a:spcPct val="50000"/>
                </a:spcBef>
              </a:pPr>
              <a:r>
                <a:rPr lang="en-US" altLang="zh-CN" sz="1600" b="1">
                  <a:solidFill>
                    <a:srgbClr val="0408B2"/>
                  </a:solidFill>
                  <a:ea typeface="宋体" panose="02010600030101010101" pitchFamily="2" charset="-122"/>
                </a:rPr>
                <a:t>INTA</a:t>
              </a:r>
              <a:endParaRPr lang="en-US" altLang="zh-CN" sz="1600" b="1">
                <a:solidFill>
                  <a:srgbClr val="0408B2"/>
                </a:solidFill>
                <a:ea typeface="宋体" panose="02010600030101010101" pitchFamily="2" charset="-122"/>
              </a:endParaRPr>
            </a:p>
          </p:txBody>
        </p:sp>
        <p:sp>
          <p:nvSpPr>
            <p:cNvPr id="404488" name="Text Box 8"/>
            <p:cNvSpPr txBox="1">
              <a:spLocks noChangeArrowheads="1"/>
            </p:cNvSpPr>
            <p:nvPr/>
          </p:nvSpPr>
          <p:spPr bwMode="auto">
            <a:xfrm>
              <a:off x="2209800" y="3267794"/>
              <a:ext cx="762000" cy="336550"/>
            </a:xfrm>
            <a:prstGeom prst="rect">
              <a:avLst/>
            </a:prstGeom>
            <a:noFill/>
            <a:ln w="12700">
              <a:noFill/>
              <a:miter lim="800000"/>
            </a:ln>
            <a:effectLst/>
          </p:spPr>
          <p:txBody>
            <a:bodyPr>
              <a:spAutoFit/>
            </a:bodyPr>
            <a:lstStyle/>
            <a:p>
              <a:pPr>
                <a:spcBef>
                  <a:spcPct val="50000"/>
                </a:spcBef>
              </a:pPr>
              <a:r>
                <a:rPr lang="en-US" altLang="zh-CN" sz="1600" b="1">
                  <a:solidFill>
                    <a:srgbClr val="0408B2"/>
                  </a:solidFill>
                  <a:ea typeface="宋体" panose="02010600030101010101" pitchFamily="2" charset="-122"/>
                </a:rPr>
                <a:t>INT</a:t>
              </a:r>
              <a:endParaRPr lang="en-US" altLang="zh-CN" sz="1600" b="1">
                <a:solidFill>
                  <a:srgbClr val="0408B2"/>
                </a:solidFill>
                <a:ea typeface="宋体" panose="02010600030101010101" pitchFamily="2" charset="-122"/>
              </a:endParaRPr>
            </a:p>
          </p:txBody>
        </p:sp>
        <p:sp>
          <p:nvSpPr>
            <p:cNvPr id="404500" name="Text Box 20"/>
            <p:cNvSpPr txBox="1">
              <a:spLocks noChangeArrowheads="1"/>
            </p:cNvSpPr>
            <p:nvPr/>
          </p:nvSpPr>
          <p:spPr bwMode="auto">
            <a:xfrm>
              <a:off x="7235825" y="908769"/>
              <a:ext cx="865188" cy="336550"/>
            </a:xfrm>
            <a:prstGeom prst="rect">
              <a:avLst/>
            </a:prstGeom>
            <a:noFill/>
            <a:ln w="12700">
              <a:noFill/>
              <a:miter lim="800000"/>
            </a:ln>
            <a:effectLst/>
          </p:spPr>
          <p:txBody>
            <a:bodyPr>
              <a:spAutoFit/>
            </a:bodyPr>
            <a:lstStyle/>
            <a:p>
              <a:pPr>
                <a:spcBef>
                  <a:spcPct val="50000"/>
                </a:spcBef>
              </a:pPr>
              <a:r>
                <a:rPr lang="en-US" altLang="zh-CN" sz="1600" b="1">
                  <a:solidFill>
                    <a:srgbClr val="0408B2"/>
                  </a:solidFill>
                  <a:ea typeface="宋体" panose="02010600030101010101" pitchFamily="2" charset="-122"/>
                </a:rPr>
                <a:t>IRQ00</a:t>
              </a:r>
              <a:endParaRPr lang="en-US" altLang="zh-CN" sz="1600" b="1">
                <a:solidFill>
                  <a:srgbClr val="0408B2"/>
                </a:solidFill>
                <a:ea typeface="宋体" panose="02010600030101010101" pitchFamily="2" charset="-122"/>
              </a:endParaRPr>
            </a:p>
          </p:txBody>
        </p:sp>
        <p:sp>
          <p:nvSpPr>
            <p:cNvPr id="404502" name="Rectangle 22"/>
            <p:cNvSpPr>
              <a:spLocks noChangeArrowheads="1"/>
            </p:cNvSpPr>
            <p:nvPr/>
          </p:nvSpPr>
          <p:spPr bwMode="auto">
            <a:xfrm>
              <a:off x="5867400" y="908769"/>
              <a:ext cx="939800" cy="2089150"/>
            </a:xfrm>
            <a:prstGeom prst="rect">
              <a:avLst/>
            </a:prstGeom>
            <a:noFill/>
            <a:ln w="12700">
              <a:solidFill>
                <a:schemeClr val="tx1"/>
              </a:solidFill>
              <a:miter lim="800000"/>
            </a:ln>
            <a:effectLst/>
          </p:spPr>
          <p:txBody>
            <a:bodyPr wrap="none" anchor="ctr"/>
            <a:lstStyle/>
            <a:p>
              <a:pPr algn="r"/>
              <a:r>
                <a:rPr lang="en-US" altLang="zh-CN" sz="1600" b="1" dirty="0">
                  <a:ea typeface="宋体" panose="02010600030101010101" pitchFamily="2" charset="-122"/>
                </a:rPr>
                <a:t>IR0</a:t>
              </a:r>
              <a:endParaRPr lang="en-US" altLang="zh-CN" sz="1600" b="1" dirty="0">
                <a:ea typeface="宋体" panose="02010600030101010101" pitchFamily="2" charset="-122"/>
              </a:endParaRPr>
            </a:p>
            <a:p>
              <a:pPr algn="r"/>
              <a:r>
                <a:rPr lang="en-US" altLang="zh-CN" sz="1600" b="1" dirty="0">
                  <a:ea typeface="宋体" panose="02010600030101010101" pitchFamily="2" charset="-122"/>
                </a:rPr>
                <a:t>IR1</a:t>
              </a:r>
              <a:endParaRPr lang="en-US" altLang="zh-CN" sz="1600" b="1" dirty="0">
                <a:ea typeface="宋体" panose="02010600030101010101" pitchFamily="2" charset="-122"/>
              </a:endParaRPr>
            </a:p>
            <a:p>
              <a:pPr algn="r"/>
              <a:r>
                <a:rPr lang="en-US" altLang="zh-CN" sz="1600" b="1" dirty="0">
                  <a:ea typeface="宋体" panose="02010600030101010101" pitchFamily="2" charset="-122"/>
                </a:rPr>
                <a:t>IR2</a:t>
              </a:r>
              <a:endParaRPr lang="en-US" altLang="zh-CN" sz="1600" b="1" dirty="0">
                <a:ea typeface="宋体" panose="02010600030101010101" pitchFamily="2" charset="-122"/>
              </a:endParaRPr>
            </a:p>
            <a:p>
              <a:pPr algn="r"/>
              <a:r>
                <a:rPr lang="en-US" altLang="zh-CN" sz="1600" b="1" dirty="0">
                  <a:ea typeface="宋体" panose="02010600030101010101" pitchFamily="2" charset="-122"/>
                </a:rPr>
                <a:t>IR3</a:t>
              </a:r>
              <a:endParaRPr lang="en-US" altLang="zh-CN" sz="1600" b="1" dirty="0">
                <a:ea typeface="宋体" panose="02010600030101010101" pitchFamily="2" charset="-122"/>
              </a:endParaRPr>
            </a:p>
            <a:p>
              <a:pPr algn="r"/>
              <a:r>
                <a:rPr lang="en-US" altLang="zh-CN" sz="1600" b="1" dirty="0">
                  <a:ea typeface="宋体" panose="02010600030101010101" pitchFamily="2" charset="-122"/>
                </a:rPr>
                <a:t>IR4</a:t>
              </a:r>
              <a:endParaRPr lang="en-US" altLang="zh-CN" sz="1600" b="1" dirty="0">
                <a:ea typeface="宋体" panose="02010600030101010101" pitchFamily="2" charset="-122"/>
              </a:endParaRPr>
            </a:p>
            <a:p>
              <a:pPr algn="r"/>
              <a:r>
                <a:rPr lang="en-US" altLang="zh-CN" sz="1600" b="1" dirty="0">
                  <a:ea typeface="宋体" panose="02010600030101010101" pitchFamily="2" charset="-122"/>
                </a:rPr>
                <a:t>IR5</a:t>
              </a:r>
              <a:endParaRPr lang="en-US" altLang="zh-CN" sz="1600" b="1" dirty="0">
                <a:ea typeface="宋体" panose="02010600030101010101" pitchFamily="2" charset="-122"/>
              </a:endParaRPr>
            </a:p>
            <a:p>
              <a:pPr algn="r"/>
              <a:r>
                <a:rPr lang="en-US" altLang="zh-CN" sz="1600" b="1" dirty="0">
                  <a:ea typeface="宋体" panose="02010600030101010101" pitchFamily="2" charset="-122"/>
                </a:rPr>
                <a:t>IR6</a:t>
              </a:r>
              <a:endParaRPr lang="en-US" altLang="zh-CN" sz="1600" b="1" dirty="0">
                <a:ea typeface="宋体" panose="02010600030101010101" pitchFamily="2" charset="-122"/>
              </a:endParaRPr>
            </a:p>
            <a:p>
              <a:pPr algn="r"/>
              <a:r>
                <a:rPr lang="en-US" altLang="zh-CN" sz="1600" b="1" dirty="0">
                  <a:ea typeface="宋体" panose="02010600030101010101" pitchFamily="2" charset="-122"/>
                </a:rPr>
                <a:t>IR7</a:t>
              </a:r>
              <a:endParaRPr lang="en-US" altLang="zh-CN" sz="1600" b="1" dirty="0">
                <a:ea typeface="宋体" panose="02010600030101010101" pitchFamily="2" charset="-122"/>
              </a:endParaRPr>
            </a:p>
          </p:txBody>
        </p:sp>
        <p:sp>
          <p:nvSpPr>
            <p:cNvPr id="404503" name="Line 23"/>
            <p:cNvSpPr>
              <a:spLocks noChangeShapeType="1"/>
            </p:cNvSpPr>
            <p:nvPr/>
          </p:nvSpPr>
          <p:spPr bwMode="auto">
            <a:xfrm flipH="1">
              <a:off x="6804025" y="1051644"/>
              <a:ext cx="360363" cy="0"/>
            </a:xfrm>
            <a:prstGeom prst="line">
              <a:avLst/>
            </a:prstGeom>
            <a:noFill/>
            <a:ln w="12700">
              <a:solidFill>
                <a:schemeClr val="tx1"/>
              </a:solidFill>
              <a:round/>
              <a:tailEnd type="triangle" w="med" len="med"/>
            </a:ln>
            <a:effectLst/>
          </p:spPr>
          <p:txBody>
            <a:bodyPr/>
            <a:lstStyle/>
            <a:p>
              <a:endParaRPr lang="zh-CN" altLang="en-US"/>
            </a:p>
          </p:txBody>
        </p:sp>
        <p:sp>
          <p:nvSpPr>
            <p:cNvPr id="404504" name="Line 24"/>
            <p:cNvSpPr>
              <a:spLocks noChangeShapeType="1"/>
            </p:cNvSpPr>
            <p:nvPr/>
          </p:nvSpPr>
          <p:spPr bwMode="auto">
            <a:xfrm flipH="1">
              <a:off x="6804025" y="1340569"/>
              <a:ext cx="360363" cy="0"/>
            </a:xfrm>
            <a:prstGeom prst="line">
              <a:avLst/>
            </a:prstGeom>
            <a:noFill/>
            <a:ln w="12700">
              <a:solidFill>
                <a:schemeClr val="tx1"/>
              </a:solidFill>
              <a:round/>
              <a:tailEnd type="triangle" w="med" len="med"/>
            </a:ln>
            <a:effectLst/>
          </p:spPr>
          <p:txBody>
            <a:bodyPr/>
            <a:lstStyle/>
            <a:p>
              <a:endParaRPr lang="zh-CN" altLang="en-US"/>
            </a:p>
          </p:txBody>
        </p:sp>
        <p:sp>
          <p:nvSpPr>
            <p:cNvPr id="404505" name="Line 25"/>
            <p:cNvSpPr>
              <a:spLocks noChangeShapeType="1"/>
            </p:cNvSpPr>
            <p:nvPr/>
          </p:nvSpPr>
          <p:spPr bwMode="auto">
            <a:xfrm>
              <a:off x="6804025" y="1627907"/>
              <a:ext cx="360363" cy="0"/>
            </a:xfrm>
            <a:prstGeom prst="line">
              <a:avLst/>
            </a:prstGeom>
            <a:noFill/>
            <a:ln w="12700">
              <a:solidFill>
                <a:schemeClr val="tx1"/>
              </a:solidFill>
              <a:round/>
              <a:headEnd type="triangle" w="med" len="med"/>
            </a:ln>
            <a:effectLst/>
          </p:spPr>
          <p:txBody>
            <a:bodyPr/>
            <a:lstStyle/>
            <a:p>
              <a:endParaRPr lang="zh-CN" altLang="en-US"/>
            </a:p>
          </p:txBody>
        </p:sp>
        <p:sp>
          <p:nvSpPr>
            <p:cNvPr id="404506" name="Line 26"/>
            <p:cNvSpPr>
              <a:spLocks noChangeShapeType="1"/>
            </p:cNvSpPr>
            <p:nvPr/>
          </p:nvSpPr>
          <p:spPr bwMode="auto">
            <a:xfrm flipV="1">
              <a:off x="6804025" y="1843807"/>
              <a:ext cx="360363" cy="0"/>
            </a:xfrm>
            <a:prstGeom prst="line">
              <a:avLst/>
            </a:prstGeom>
            <a:noFill/>
            <a:ln w="12700">
              <a:solidFill>
                <a:schemeClr val="tx1"/>
              </a:solidFill>
              <a:round/>
              <a:headEnd type="triangle" w="med" len="med"/>
            </a:ln>
            <a:effectLst/>
          </p:spPr>
          <p:txBody>
            <a:bodyPr/>
            <a:lstStyle/>
            <a:p>
              <a:endParaRPr lang="zh-CN" altLang="en-US"/>
            </a:p>
          </p:txBody>
        </p:sp>
        <p:sp>
          <p:nvSpPr>
            <p:cNvPr id="404507" name="Line 27"/>
            <p:cNvSpPr>
              <a:spLocks noChangeShapeType="1"/>
            </p:cNvSpPr>
            <p:nvPr/>
          </p:nvSpPr>
          <p:spPr bwMode="auto">
            <a:xfrm>
              <a:off x="6804025" y="2132732"/>
              <a:ext cx="360363" cy="0"/>
            </a:xfrm>
            <a:prstGeom prst="line">
              <a:avLst/>
            </a:prstGeom>
            <a:noFill/>
            <a:ln w="12700">
              <a:solidFill>
                <a:schemeClr val="tx1"/>
              </a:solidFill>
              <a:round/>
              <a:headEnd type="triangle" w="med" len="med"/>
            </a:ln>
            <a:effectLst/>
          </p:spPr>
          <p:txBody>
            <a:bodyPr/>
            <a:lstStyle/>
            <a:p>
              <a:endParaRPr lang="zh-CN" altLang="en-US"/>
            </a:p>
          </p:txBody>
        </p:sp>
        <p:sp>
          <p:nvSpPr>
            <p:cNvPr id="404508" name="Line 28"/>
            <p:cNvSpPr>
              <a:spLocks noChangeShapeType="1"/>
            </p:cNvSpPr>
            <p:nvPr/>
          </p:nvSpPr>
          <p:spPr bwMode="auto">
            <a:xfrm>
              <a:off x="6804025" y="2348632"/>
              <a:ext cx="360363" cy="0"/>
            </a:xfrm>
            <a:prstGeom prst="line">
              <a:avLst/>
            </a:prstGeom>
            <a:noFill/>
            <a:ln w="12700">
              <a:solidFill>
                <a:schemeClr val="tx1"/>
              </a:solidFill>
              <a:round/>
              <a:headEnd type="triangle" w="med" len="med"/>
            </a:ln>
            <a:effectLst/>
          </p:spPr>
          <p:txBody>
            <a:bodyPr/>
            <a:lstStyle/>
            <a:p>
              <a:endParaRPr lang="zh-CN" altLang="en-US"/>
            </a:p>
          </p:txBody>
        </p:sp>
        <p:sp>
          <p:nvSpPr>
            <p:cNvPr id="404509" name="Line 29"/>
            <p:cNvSpPr>
              <a:spLocks noChangeShapeType="1"/>
            </p:cNvSpPr>
            <p:nvPr/>
          </p:nvSpPr>
          <p:spPr bwMode="auto">
            <a:xfrm>
              <a:off x="6804025" y="2564532"/>
              <a:ext cx="360363" cy="0"/>
            </a:xfrm>
            <a:prstGeom prst="line">
              <a:avLst/>
            </a:prstGeom>
            <a:noFill/>
            <a:ln w="12700">
              <a:solidFill>
                <a:schemeClr val="tx1"/>
              </a:solidFill>
              <a:round/>
              <a:headEnd type="triangle" w="med" len="med"/>
            </a:ln>
            <a:effectLst/>
          </p:spPr>
          <p:txBody>
            <a:bodyPr/>
            <a:lstStyle/>
            <a:p>
              <a:endParaRPr lang="zh-CN" altLang="en-US"/>
            </a:p>
          </p:txBody>
        </p:sp>
        <p:sp>
          <p:nvSpPr>
            <p:cNvPr id="404510" name="Line 30"/>
            <p:cNvSpPr>
              <a:spLocks noChangeShapeType="1"/>
            </p:cNvSpPr>
            <p:nvPr/>
          </p:nvSpPr>
          <p:spPr bwMode="auto">
            <a:xfrm>
              <a:off x="6804025" y="2780432"/>
              <a:ext cx="360363" cy="0"/>
            </a:xfrm>
            <a:prstGeom prst="line">
              <a:avLst/>
            </a:prstGeom>
            <a:noFill/>
            <a:ln w="12700">
              <a:solidFill>
                <a:schemeClr val="tx1"/>
              </a:solidFill>
              <a:round/>
              <a:headEnd type="triangle" w="med" len="med"/>
            </a:ln>
            <a:effectLst/>
          </p:spPr>
          <p:txBody>
            <a:bodyPr/>
            <a:lstStyle/>
            <a:p>
              <a:endParaRPr lang="zh-CN" altLang="en-US"/>
            </a:p>
          </p:txBody>
        </p:sp>
        <p:sp>
          <p:nvSpPr>
            <p:cNvPr id="404512" name="Text Box 32"/>
            <p:cNvSpPr txBox="1">
              <a:spLocks noChangeArrowheads="1"/>
            </p:cNvSpPr>
            <p:nvPr/>
          </p:nvSpPr>
          <p:spPr bwMode="auto">
            <a:xfrm>
              <a:off x="7235825" y="1196107"/>
              <a:ext cx="865188" cy="336550"/>
            </a:xfrm>
            <a:prstGeom prst="rect">
              <a:avLst/>
            </a:prstGeom>
            <a:noFill/>
            <a:ln w="12700">
              <a:noFill/>
              <a:miter lim="800000"/>
            </a:ln>
            <a:effectLst/>
          </p:spPr>
          <p:txBody>
            <a:bodyPr>
              <a:spAutoFit/>
            </a:bodyPr>
            <a:lstStyle/>
            <a:p>
              <a:pPr>
                <a:spcBef>
                  <a:spcPct val="50000"/>
                </a:spcBef>
              </a:pPr>
              <a:r>
                <a:rPr lang="en-US" altLang="zh-CN" sz="1600" b="1">
                  <a:solidFill>
                    <a:srgbClr val="0408B2"/>
                  </a:solidFill>
                  <a:ea typeface="宋体" panose="02010600030101010101" pitchFamily="2" charset="-122"/>
                </a:rPr>
                <a:t>IRQ01</a:t>
              </a:r>
              <a:endParaRPr lang="en-US" altLang="zh-CN" sz="1600" b="1">
                <a:solidFill>
                  <a:srgbClr val="0408B2"/>
                </a:solidFill>
                <a:ea typeface="宋体" panose="02010600030101010101" pitchFamily="2" charset="-122"/>
              </a:endParaRPr>
            </a:p>
          </p:txBody>
        </p:sp>
        <p:sp>
          <p:nvSpPr>
            <p:cNvPr id="404513" name="Text Box 33"/>
            <p:cNvSpPr txBox="1">
              <a:spLocks noChangeArrowheads="1"/>
            </p:cNvSpPr>
            <p:nvPr/>
          </p:nvSpPr>
          <p:spPr bwMode="auto">
            <a:xfrm>
              <a:off x="7164388" y="2564532"/>
              <a:ext cx="865187" cy="336550"/>
            </a:xfrm>
            <a:prstGeom prst="rect">
              <a:avLst/>
            </a:prstGeom>
            <a:noFill/>
            <a:ln w="12700">
              <a:noFill/>
              <a:miter lim="800000"/>
            </a:ln>
            <a:effectLst/>
          </p:spPr>
          <p:txBody>
            <a:bodyPr>
              <a:spAutoFit/>
            </a:bodyPr>
            <a:lstStyle/>
            <a:p>
              <a:pPr>
                <a:spcBef>
                  <a:spcPct val="50000"/>
                </a:spcBef>
              </a:pPr>
              <a:r>
                <a:rPr lang="en-US" altLang="zh-CN" sz="1600" b="1">
                  <a:solidFill>
                    <a:srgbClr val="0408B2"/>
                  </a:solidFill>
                  <a:ea typeface="宋体" panose="02010600030101010101" pitchFamily="2" charset="-122"/>
                </a:rPr>
                <a:t>IRQ07</a:t>
              </a:r>
              <a:endParaRPr lang="en-US" altLang="zh-CN" sz="1600" b="1">
                <a:solidFill>
                  <a:srgbClr val="0408B2"/>
                </a:solidFill>
                <a:ea typeface="宋体" panose="02010600030101010101" pitchFamily="2" charset="-122"/>
              </a:endParaRPr>
            </a:p>
          </p:txBody>
        </p:sp>
        <p:sp>
          <p:nvSpPr>
            <p:cNvPr id="404514" name="Text Box 34"/>
            <p:cNvSpPr txBox="1">
              <a:spLocks noChangeArrowheads="1"/>
            </p:cNvSpPr>
            <p:nvPr/>
          </p:nvSpPr>
          <p:spPr bwMode="auto">
            <a:xfrm>
              <a:off x="7235825" y="4436194"/>
              <a:ext cx="865188" cy="336550"/>
            </a:xfrm>
            <a:prstGeom prst="rect">
              <a:avLst/>
            </a:prstGeom>
            <a:noFill/>
            <a:ln w="12700">
              <a:noFill/>
              <a:miter lim="800000"/>
            </a:ln>
            <a:effectLst/>
          </p:spPr>
          <p:txBody>
            <a:bodyPr>
              <a:spAutoFit/>
            </a:bodyPr>
            <a:lstStyle/>
            <a:p>
              <a:pPr>
                <a:spcBef>
                  <a:spcPct val="50000"/>
                </a:spcBef>
              </a:pPr>
              <a:r>
                <a:rPr lang="en-US" altLang="zh-CN" sz="1600" b="1">
                  <a:solidFill>
                    <a:srgbClr val="0408B2"/>
                  </a:solidFill>
                  <a:ea typeface="宋体" panose="02010600030101010101" pitchFamily="2" charset="-122"/>
                </a:rPr>
                <a:t>IRQ70</a:t>
              </a:r>
              <a:endParaRPr lang="en-US" altLang="zh-CN" sz="1600" b="1">
                <a:solidFill>
                  <a:srgbClr val="0408B2"/>
                </a:solidFill>
                <a:ea typeface="宋体" panose="02010600030101010101" pitchFamily="2" charset="-122"/>
              </a:endParaRPr>
            </a:p>
          </p:txBody>
        </p:sp>
        <p:sp>
          <p:nvSpPr>
            <p:cNvPr id="404515" name="Rectangle 35"/>
            <p:cNvSpPr>
              <a:spLocks noChangeArrowheads="1"/>
            </p:cNvSpPr>
            <p:nvPr/>
          </p:nvSpPr>
          <p:spPr bwMode="auto">
            <a:xfrm>
              <a:off x="5867400" y="4436194"/>
              <a:ext cx="939800" cy="2089150"/>
            </a:xfrm>
            <a:prstGeom prst="rect">
              <a:avLst/>
            </a:prstGeom>
            <a:noFill/>
            <a:ln w="12700">
              <a:solidFill>
                <a:schemeClr val="tx1"/>
              </a:solidFill>
              <a:miter lim="800000"/>
            </a:ln>
            <a:effectLst/>
          </p:spPr>
          <p:txBody>
            <a:bodyPr wrap="none" anchor="ctr"/>
            <a:lstStyle/>
            <a:p>
              <a:pPr algn="r"/>
              <a:r>
                <a:rPr lang="en-US" altLang="zh-CN" sz="1600" b="1" dirty="0">
                  <a:ea typeface="宋体" panose="02010600030101010101" pitchFamily="2" charset="-122"/>
                </a:rPr>
                <a:t>IR0</a:t>
              </a:r>
              <a:endParaRPr lang="en-US" altLang="zh-CN" sz="1600" b="1" dirty="0">
                <a:ea typeface="宋体" panose="02010600030101010101" pitchFamily="2" charset="-122"/>
              </a:endParaRPr>
            </a:p>
            <a:p>
              <a:pPr algn="r"/>
              <a:r>
                <a:rPr lang="en-US" altLang="zh-CN" sz="1600" b="1" dirty="0">
                  <a:ea typeface="宋体" panose="02010600030101010101" pitchFamily="2" charset="-122"/>
                </a:rPr>
                <a:t>IR1</a:t>
              </a:r>
              <a:endParaRPr lang="en-US" altLang="zh-CN" sz="1600" b="1" dirty="0">
                <a:ea typeface="宋体" panose="02010600030101010101" pitchFamily="2" charset="-122"/>
              </a:endParaRPr>
            </a:p>
            <a:p>
              <a:pPr algn="r"/>
              <a:r>
                <a:rPr lang="en-US" altLang="zh-CN" sz="1600" b="1" dirty="0">
                  <a:ea typeface="宋体" panose="02010600030101010101" pitchFamily="2" charset="-122"/>
                </a:rPr>
                <a:t>IR2</a:t>
              </a:r>
              <a:endParaRPr lang="en-US" altLang="zh-CN" sz="1600" b="1" dirty="0">
                <a:ea typeface="宋体" panose="02010600030101010101" pitchFamily="2" charset="-122"/>
              </a:endParaRPr>
            </a:p>
            <a:p>
              <a:pPr algn="r"/>
              <a:r>
                <a:rPr lang="en-US" altLang="zh-CN" sz="1600" b="1" dirty="0">
                  <a:ea typeface="宋体" panose="02010600030101010101" pitchFamily="2" charset="-122"/>
                </a:rPr>
                <a:t>IR3</a:t>
              </a:r>
              <a:endParaRPr lang="en-US" altLang="zh-CN" sz="1600" b="1" dirty="0">
                <a:ea typeface="宋体" panose="02010600030101010101" pitchFamily="2" charset="-122"/>
              </a:endParaRPr>
            </a:p>
            <a:p>
              <a:pPr algn="r"/>
              <a:r>
                <a:rPr lang="en-US" altLang="zh-CN" sz="1600" b="1" dirty="0">
                  <a:ea typeface="宋体" panose="02010600030101010101" pitchFamily="2" charset="-122"/>
                </a:rPr>
                <a:t>IR4</a:t>
              </a:r>
              <a:endParaRPr lang="en-US" altLang="zh-CN" sz="1600" b="1" dirty="0">
                <a:ea typeface="宋体" panose="02010600030101010101" pitchFamily="2" charset="-122"/>
              </a:endParaRPr>
            </a:p>
            <a:p>
              <a:pPr algn="r"/>
              <a:r>
                <a:rPr lang="en-US" altLang="zh-CN" sz="1600" b="1" dirty="0">
                  <a:ea typeface="宋体" panose="02010600030101010101" pitchFamily="2" charset="-122"/>
                </a:rPr>
                <a:t>IR5</a:t>
              </a:r>
              <a:endParaRPr lang="en-US" altLang="zh-CN" sz="1600" b="1" dirty="0">
                <a:ea typeface="宋体" panose="02010600030101010101" pitchFamily="2" charset="-122"/>
              </a:endParaRPr>
            </a:p>
            <a:p>
              <a:pPr algn="r"/>
              <a:r>
                <a:rPr lang="en-US" altLang="zh-CN" sz="1600" b="1" dirty="0">
                  <a:ea typeface="宋体" panose="02010600030101010101" pitchFamily="2" charset="-122"/>
                </a:rPr>
                <a:t>IR6</a:t>
              </a:r>
              <a:endParaRPr lang="en-US" altLang="zh-CN" sz="1600" b="1" dirty="0">
                <a:ea typeface="宋体" panose="02010600030101010101" pitchFamily="2" charset="-122"/>
              </a:endParaRPr>
            </a:p>
            <a:p>
              <a:pPr algn="r"/>
              <a:r>
                <a:rPr lang="en-US" altLang="zh-CN" sz="1600" b="1" dirty="0">
                  <a:ea typeface="宋体" panose="02010600030101010101" pitchFamily="2" charset="-122"/>
                </a:rPr>
                <a:t>IR7</a:t>
              </a:r>
              <a:endParaRPr lang="en-US" altLang="zh-CN" sz="1600" b="1" dirty="0">
                <a:ea typeface="宋体" panose="02010600030101010101" pitchFamily="2" charset="-122"/>
              </a:endParaRPr>
            </a:p>
          </p:txBody>
        </p:sp>
        <p:sp>
          <p:nvSpPr>
            <p:cNvPr id="404516" name="Line 36"/>
            <p:cNvSpPr>
              <a:spLocks noChangeShapeType="1"/>
            </p:cNvSpPr>
            <p:nvPr/>
          </p:nvSpPr>
          <p:spPr bwMode="auto">
            <a:xfrm flipH="1">
              <a:off x="6804025" y="4579069"/>
              <a:ext cx="360363" cy="0"/>
            </a:xfrm>
            <a:prstGeom prst="line">
              <a:avLst/>
            </a:prstGeom>
            <a:noFill/>
            <a:ln w="12700">
              <a:solidFill>
                <a:schemeClr val="tx1"/>
              </a:solidFill>
              <a:round/>
              <a:tailEnd type="triangle" w="med" len="med"/>
            </a:ln>
            <a:effectLst/>
          </p:spPr>
          <p:txBody>
            <a:bodyPr/>
            <a:lstStyle/>
            <a:p>
              <a:endParaRPr lang="zh-CN" altLang="en-US"/>
            </a:p>
          </p:txBody>
        </p:sp>
        <p:sp>
          <p:nvSpPr>
            <p:cNvPr id="404517" name="Line 37"/>
            <p:cNvSpPr>
              <a:spLocks noChangeShapeType="1"/>
            </p:cNvSpPr>
            <p:nvPr/>
          </p:nvSpPr>
          <p:spPr bwMode="auto">
            <a:xfrm flipH="1">
              <a:off x="6804025" y="4867994"/>
              <a:ext cx="360363" cy="0"/>
            </a:xfrm>
            <a:prstGeom prst="line">
              <a:avLst/>
            </a:prstGeom>
            <a:noFill/>
            <a:ln w="12700">
              <a:solidFill>
                <a:schemeClr val="tx1"/>
              </a:solidFill>
              <a:round/>
              <a:tailEnd type="triangle" w="med" len="med"/>
            </a:ln>
            <a:effectLst/>
          </p:spPr>
          <p:txBody>
            <a:bodyPr/>
            <a:lstStyle/>
            <a:p>
              <a:endParaRPr lang="zh-CN" altLang="en-US"/>
            </a:p>
          </p:txBody>
        </p:sp>
        <p:sp>
          <p:nvSpPr>
            <p:cNvPr id="404518" name="Line 38"/>
            <p:cNvSpPr>
              <a:spLocks noChangeShapeType="1"/>
            </p:cNvSpPr>
            <p:nvPr/>
          </p:nvSpPr>
          <p:spPr bwMode="auto">
            <a:xfrm>
              <a:off x="6804025" y="5155332"/>
              <a:ext cx="360363" cy="0"/>
            </a:xfrm>
            <a:prstGeom prst="line">
              <a:avLst/>
            </a:prstGeom>
            <a:noFill/>
            <a:ln w="12700">
              <a:solidFill>
                <a:schemeClr val="tx1"/>
              </a:solidFill>
              <a:round/>
              <a:headEnd type="triangle" w="med" len="med"/>
            </a:ln>
            <a:effectLst/>
          </p:spPr>
          <p:txBody>
            <a:bodyPr/>
            <a:lstStyle/>
            <a:p>
              <a:endParaRPr lang="zh-CN" altLang="en-US"/>
            </a:p>
          </p:txBody>
        </p:sp>
        <p:sp>
          <p:nvSpPr>
            <p:cNvPr id="404519" name="Line 39"/>
            <p:cNvSpPr>
              <a:spLocks noChangeShapeType="1"/>
            </p:cNvSpPr>
            <p:nvPr/>
          </p:nvSpPr>
          <p:spPr bwMode="auto">
            <a:xfrm flipV="1">
              <a:off x="6804025" y="5371232"/>
              <a:ext cx="360363" cy="0"/>
            </a:xfrm>
            <a:prstGeom prst="line">
              <a:avLst/>
            </a:prstGeom>
            <a:noFill/>
            <a:ln w="12700">
              <a:solidFill>
                <a:schemeClr val="tx1"/>
              </a:solidFill>
              <a:round/>
              <a:headEnd type="triangle" w="med" len="med"/>
            </a:ln>
            <a:effectLst/>
          </p:spPr>
          <p:txBody>
            <a:bodyPr/>
            <a:lstStyle/>
            <a:p>
              <a:endParaRPr lang="zh-CN" altLang="en-US"/>
            </a:p>
          </p:txBody>
        </p:sp>
        <p:sp>
          <p:nvSpPr>
            <p:cNvPr id="404520" name="Line 40"/>
            <p:cNvSpPr>
              <a:spLocks noChangeShapeType="1"/>
            </p:cNvSpPr>
            <p:nvPr/>
          </p:nvSpPr>
          <p:spPr bwMode="auto">
            <a:xfrm>
              <a:off x="6804025" y="5660157"/>
              <a:ext cx="360363" cy="0"/>
            </a:xfrm>
            <a:prstGeom prst="line">
              <a:avLst/>
            </a:prstGeom>
            <a:noFill/>
            <a:ln w="12700">
              <a:solidFill>
                <a:schemeClr val="tx1"/>
              </a:solidFill>
              <a:round/>
              <a:headEnd type="triangle" w="med" len="med"/>
            </a:ln>
            <a:effectLst/>
          </p:spPr>
          <p:txBody>
            <a:bodyPr/>
            <a:lstStyle/>
            <a:p>
              <a:endParaRPr lang="zh-CN" altLang="en-US"/>
            </a:p>
          </p:txBody>
        </p:sp>
        <p:sp>
          <p:nvSpPr>
            <p:cNvPr id="404521" name="Line 41"/>
            <p:cNvSpPr>
              <a:spLocks noChangeShapeType="1"/>
            </p:cNvSpPr>
            <p:nvPr/>
          </p:nvSpPr>
          <p:spPr bwMode="auto">
            <a:xfrm>
              <a:off x="6804025" y="5876057"/>
              <a:ext cx="360363" cy="0"/>
            </a:xfrm>
            <a:prstGeom prst="line">
              <a:avLst/>
            </a:prstGeom>
            <a:noFill/>
            <a:ln w="12700">
              <a:solidFill>
                <a:schemeClr val="tx1"/>
              </a:solidFill>
              <a:round/>
              <a:headEnd type="triangle" w="med" len="med"/>
            </a:ln>
            <a:effectLst/>
          </p:spPr>
          <p:txBody>
            <a:bodyPr/>
            <a:lstStyle/>
            <a:p>
              <a:endParaRPr lang="zh-CN" altLang="en-US"/>
            </a:p>
          </p:txBody>
        </p:sp>
        <p:sp>
          <p:nvSpPr>
            <p:cNvPr id="404522" name="Line 42"/>
            <p:cNvSpPr>
              <a:spLocks noChangeShapeType="1"/>
            </p:cNvSpPr>
            <p:nvPr/>
          </p:nvSpPr>
          <p:spPr bwMode="auto">
            <a:xfrm>
              <a:off x="6804025" y="6091957"/>
              <a:ext cx="360363" cy="0"/>
            </a:xfrm>
            <a:prstGeom prst="line">
              <a:avLst/>
            </a:prstGeom>
            <a:noFill/>
            <a:ln w="12700">
              <a:solidFill>
                <a:schemeClr val="tx1"/>
              </a:solidFill>
              <a:round/>
              <a:headEnd type="triangle" w="med" len="med"/>
            </a:ln>
            <a:effectLst/>
          </p:spPr>
          <p:txBody>
            <a:bodyPr/>
            <a:lstStyle/>
            <a:p>
              <a:endParaRPr lang="zh-CN" altLang="en-US"/>
            </a:p>
          </p:txBody>
        </p:sp>
        <p:sp>
          <p:nvSpPr>
            <p:cNvPr id="404523" name="Line 43"/>
            <p:cNvSpPr>
              <a:spLocks noChangeShapeType="1"/>
            </p:cNvSpPr>
            <p:nvPr/>
          </p:nvSpPr>
          <p:spPr bwMode="auto">
            <a:xfrm>
              <a:off x="6804025" y="6307857"/>
              <a:ext cx="360363" cy="0"/>
            </a:xfrm>
            <a:prstGeom prst="line">
              <a:avLst/>
            </a:prstGeom>
            <a:noFill/>
            <a:ln w="12700">
              <a:solidFill>
                <a:schemeClr val="tx1"/>
              </a:solidFill>
              <a:round/>
              <a:headEnd type="triangle" w="med" len="med"/>
            </a:ln>
            <a:effectLst/>
          </p:spPr>
          <p:txBody>
            <a:bodyPr/>
            <a:lstStyle/>
            <a:p>
              <a:endParaRPr lang="zh-CN" altLang="en-US"/>
            </a:p>
          </p:txBody>
        </p:sp>
        <p:sp>
          <p:nvSpPr>
            <p:cNvPr id="404524" name="Text Box 44"/>
            <p:cNvSpPr txBox="1">
              <a:spLocks noChangeArrowheads="1"/>
            </p:cNvSpPr>
            <p:nvPr/>
          </p:nvSpPr>
          <p:spPr bwMode="auto">
            <a:xfrm>
              <a:off x="7235825" y="4723532"/>
              <a:ext cx="865188" cy="336550"/>
            </a:xfrm>
            <a:prstGeom prst="rect">
              <a:avLst/>
            </a:prstGeom>
            <a:noFill/>
            <a:ln w="12700">
              <a:noFill/>
              <a:miter lim="800000"/>
            </a:ln>
            <a:effectLst/>
          </p:spPr>
          <p:txBody>
            <a:bodyPr>
              <a:spAutoFit/>
            </a:bodyPr>
            <a:lstStyle/>
            <a:p>
              <a:pPr>
                <a:spcBef>
                  <a:spcPct val="50000"/>
                </a:spcBef>
              </a:pPr>
              <a:r>
                <a:rPr lang="en-US" altLang="zh-CN" sz="1600" b="1">
                  <a:solidFill>
                    <a:srgbClr val="0408B2"/>
                  </a:solidFill>
                  <a:ea typeface="宋体" panose="02010600030101010101" pitchFamily="2" charset="-122"/>
                </a:rPr>
                <a:t>IRQ71</a:t>
              </a:r>
              <a:endParaRPr lang="en-US" altLang="zh-CN" sz="1600" b="1">
                <a:solidFill>
                  <a:srgbClr val="0408B2"/>
                </a:solidFill>
                <a:ea typeface="宋体" panose="02010600030101010101" pitchFamily="2" charset="-122"/>
              </a:endParaRPr>
            </a:p>
          </p:txBody>
        </p:sp>
        <p:sp>
          <p:nvSpPr>
            <p:cNvPr id="404525" name="Text Box 45"/>
            <p:cNvSpPr txBox="1">
              <a:spLocks noChangeArrowheads="1"/>
            </p:cNvSpPr>
            <p:nvPr/>
          </p:nvSpPr>
          <p:spPr bwMode="auto">
            <a:xfrm>
              <a:off x="7164388" y="6091957"/>
              <a:ext cx="865187" cy="336550"/>
            </a:xfrm>
            <a:prstGeom prst="rect">
              <a:avLst/>
            </a:prstGeom>
            <a:noFill/>
            <a:ln w="12700">
              <a:noFill/>
              <a:miter lim="800000"/>
            </a:ln>
            <a:effectLst/>
          </p:spPr>
          <p:txBody>
            <a:bodyPr>
              <a:spAutoFit/>
            </a:bodyPr>
            <a:lstStyle/>
            <a:p>
              <a:pPr>
                <a:spcBef>
                  <a:spcPct val="50000"/>
                </a:spcBef>
              </a:pPr>
              <a:r>
                <a:rPr lang="en-US" altLang="zh-CN" sz="1600" b="1">
                  <a:solidFill>
                    <a:srgbClr val="0408B2"/>
                  </a:solidFill>
                  <a:ea typeface="宋体" panose="02010600030101010101" pitchFamily="2" charset="-122"/>
                </a:rPr>
                <a:t>IRQ77</a:t>
              </a:r>
              <a:endParaRPr lang="en-US" altLang="zh-CN" sz="1600" b="1">
                <a:solidFill>
                  <a:srgbClr val="0408B2"/>
                </a:solidFill>
                <a:ea typeface="宋体" panose="02010600030101010101" pitchFamily="2" charset="-122"/>
              </a:endParaRPr>
            </a:p>
          </p:txBody>
        </p:sp>
        <p:sp>
          <p:nvSpPr>
            <p:cNvPr id="404538" name="Line 58"/>
            <p:cNvSpPr>
              <a:spLocks noChangeShapeType="1"/>
            </p:cNvSpPr>
            <p:nvPr/>
          </p:nvSpPr>
          <p:spPr bwMode="auto">
            <a:xfrm flipH="1">
              <a:off x="5148263" y="1988269"/>
              <a:ext cx="719137" cy="0"/>
            </a:xfrm>
            <a:prstGeom prst="line">
              <a:avLst/>
            </a:prstGeom>
            <a:noFill/>
            <a:ln w="12700">
              <a:solidFill>
                <a:schemeClr val="tx1"/>
              </a:solidFill>
              <a:round/>
            </a:ln>
            <a:effectLst/>
          </p:spPr>
          <p:txBody>
            <a:bodyPr/>
            <a:lstStyle/>
            <a:p>
              <a:endParaRPr lang="zh-CN" altLang="en-US"/>
            </a:p>
          </p:txBody>
        </p:sp>
        <p:sp>
          <p:nvSpPr>
            <p:cNvPr id="404539" name="Line 59"/>
            <p:cNvSpPr>
              <a:spLocks noChangeShapeType="1"/>
            </p:cNvSpPr>
            <p:nvPr/>
          </p:nvSpPr>
          <p:spPr bwMode="auto">
            <a:xfrm>
              <a:off x="5148263" y="1988269"/>
              <a:ext cx="0" cy="360363"/>
            </a:xfrm>
            <a:prstGeom prst="line">
              <a:avLst/>
            </a:prstGeom>
            <a:noFill/>
            <a:ln w="12700">
              <a:solidFill>
                <a:schemeClr val="tx1"/>
              </a:solidFill>
              <a:round/>
            </a:ln>
            <a:effectLst/>
          </p:spPr>
          <p:txBody>
            <a:bodyPr/>
            <a:lstStyle/>
            <a:p>
              <a:endParaRPr lang="zh-CN" altLang="en-US"/>
            </a:p>
          </p:txBody>
        </p:sp>
        <p:sp>
          <p:nvSpPr>
            <p:cNvPr id="404540" name="Line 60"/>
            <p:cNvSpPr>
              <a:spLocks noChangeShapeType="1"/>
            </p:cNvSpPr>
            <p:nvPr/>
          </p:nvSpPr>
          <p:spPr bwMode="auto">
            <a:xfrm flipH="1">
              <a:off x="4140200" y="2348632"/>
              <a:ext cx="1008063" cy="0"/>
            </a:xfrm>
            <a:prstGeom prst="line">
              <a:avLst/>
            </a:prstGeom>
            <a:noFill/>
            <a:ln w="12700">
              <a:solidFill>
                <a:schemeClr val="tx1"/>
              </a:solidFill>
              <a:round/>
              <a:tailEnd type="triangle" w="med" len="med"/>
            </a:ln>
            <a:effectLst/>
          </p:spPr>
          <p:txBody>
            <a:bodyPr/>
            <a:lstStyle/>
            <a:p>
              <a:endParaRPr lang="zh-CN" altLang="en-US"/>
            </a:p>
          </p:txBody>
        </p:sp>
        <p:sp>
          <p:nvSpPr>
            <p:cNvPr id="404541" name="Line 61"/>
            <p:cNvSpPr>
              <a:spLocks noChangeShapeType="1"/>
            </p:cNvSpPr>
            <p:nvPr/>
          </p:nvSpPr>
          <p:spPr bwMode="auto">
            <a:xfrm flipH="1">
              <a:off x="5076825" y="5517282"/>
              <a:ext cx="790575" cy="0"/>
            </a:xfrm>
            <a:prstGeom prst="line">
              <a:avLst/>
            </a:prstGeom>
            <a:noFill/>
            <a:ln w="12700">
              <a:solidFill>
                <a:schemeClr val="tx1"/>
              </a:solidFill>
              <a:round/>
            </a:ln>
            <a:effectLst/>
          </p:spPr>
          <p:txBody>
            <a:bodyPr/>
            <a:lstStyle/>
            <a:p>
              <a:endParaRPr lang="zh-CN" altLang="en-US"/>
            </a:p>
          </p:txBody>
        </p:sp>
        <p:sp>
          <p:nvSpPr>
            <p:cNvPr id="404542" name="Line 62"/>
            <p:cNvSpPr>
              <a:spLocks noChangeShapeType="1"/>
            </p:cNvSpPr>
            <p:nvPr/>
          </p:nvSpPr>
          <p:spPr bwMode="auto">
            <a:xfrm flipV="1">
              <a:off x="5076825" y="4148857"/>
              <a:ext cx="0" cy="1368425"/>
            </a:xfrm>
            <a:prstGeom prst="line">
              <a:avLst/>
            </a:prstGeom>
            <a:noFill/>
            <a:ln w="12700">
              <a:solidFill>
                <a:schemeClr val="tx1"/>
              </a:solidFill>
              <a:round/>
            </a:ln>
            <a:effectLst/>
          </p:spPr>
          <p:txBody>
            <a:bodyPr/>
            <a:lstStyle/>
            <a:p>
              <a:endParaRPr lang="zh-CN" altLang="en-US"/>
            </a:p>
          </p:txBody>
        </p:sp>
        <p:sp>
          <p:nvSpPr>
            <p:cNvPr id="404543" name="Line 63"/>
            <p:cNvSpPr>
              <a:spLocks noChangeShapeType="1"/>
            </p:cNvSpPr>
            <p:nvPr/>
          </p:nvSpPr>
          <p:spPr bwMode="auto">
            <a:xfrm flipH="1">
              <a:off x="4140200" y="4148857"/>
              <a:ext cx="936625" cy="0"/>
            </a:xfrm>
            <a:prstGeom prst="line">
              <a:avLst/>
            </a:prstGeom>
            <a:noFill/>
            <a:ln w="12700">
              <a:solidFill>
                <a:schemeClr val="tx1"/>
              </a:solidFill>
              <a:round/>
              <a:tailEnd type="triangle" w="med" len="med"/>
            </a:ln>
            <a:effectLst/>
          </p:spPr>
          <p:txBody>
            <a:bodyPr/>
            <a:lstStyle/>
            <a:p>
              <a:endParaRPr lang="zh-CN" altLang="en-US"/>
            </a:p>
          </p:txBody>
        </p:sp>
        <p:sp>
          <p:nvSpPr>
            <p:cNvPr id="404544" name="Line 64"/>
            <p:cNvSpPr>
              <a:spLocks noChangeShapeType="1"/>
            </p:cNvSpPr>
            <p:nvPr/>
          </p:nvSpPr>
          <p:spPr bwMode="auto">
            <a:xfrm flipH="1">
              <a:off x="4140200" y="2635969"/>
              <a:ext cx="1008063" cy="0"/>
            </a:xfrm>
            <a:prstGeom prst="line">
              <a:avLst/>
            </a:prstGeom>
            <a:noFill/>
            <a:ln w="12700">
              <a:solidFill>
                <a:schemeClr val="tx1"/>
              </a:solidFill>
              <a:round/>
              <a:tailEnd type="triangle" w="med" len="med"/>
            </a:ln>
            <a:effectLst/>
          </p:spPr>
          <p:txBody>
            <a:bodyPr/>
            <a:lstStyle/>
            <a:p>
              <a:endParaRPr lang="zh-CN" altLang="en-US"/>
            </a:p>
          </p:txBody>
        </p:sp>
        <p:sp>
          <p:nvSpPr>
            <p:cNvPr id="404545" name="Line 65"/>
            <p:cNvSpPr>
              <a:spLocks noChangeShapeType="1"/>
            </p:cNvSpPr>
            <p:nvPr/>
          </p:nvSpPr>
          <p:spPr bwMode="auto">
            <a:xfrm flipH="1">
              <a:off x="4140200" y="2924894"/>
              <a:ext cx="1008063" cy="0"/>
            </a:xfrm>
            <a:prstGeom prst="line">
              <a:avLst/>
            </a:prstGeom>
            <a:noFill/>
            <a:ln w="12700">
              <a:solidFill>
                <a:schemeClr val="tx1"/>
              </a:solidFill>
              <a:round/>
              <a:tailEnd type="triangle" w="med" len="med"/>
            </a:ln>
            <a:effectLst/>
          </p:spPr>
          <p:txBody>
            <a:bodyPr/>
            <a:lstStyle/>
            <a:p>
              <a:endParaRPr lang="zh-CN" altLang="en-US"/>
            </a:p>
          </p:txBody>
        </p:sp>
        <p:sp>
          <p:nvSpPr>
            <p:cNvPr id="404546" name="Line 66"/>
            <p:cNvSpPr>
              <a:spLocks noChangeShapeType="1"/>
            </p:cNvSpPr>
            <p:nvPr/>
          </p:nvSpPr>
          <p:spPr bwMode="auto">
            <a:xfrm flipH="1">
              <a:off x="4140200" y="3140794"/>
              <a:ext cx="1008063" cy="0"/>
            </a:xfrm>
            <a:prstGeom prst="line">
              <a:avLst/>
            </a:prstGeom>
            <a:noFill/>
            <a:ln w="12700">
              <a:solidFill>
                <a:schemeClr val="tx1"/>
              </a:solidFill>
              <a:round/>
              <a:tailEnd type="triangle" w="med" len="med"/>
            </a:ln>
            <a:effectLst/>
          </p:spPr>
          <p:txBody>
            <a:bodyPr/>
            <a:lstStyle/>
            <a:p>
              <a:endParaRPr lang="zh-CN" altLang="en-US"/>
            </a:p>
          </p:txBody>
        </p:sp>
        <p:sp>
          <p:nvSpPr>
            <p:cNvPr id="404547" name="Line 67"/>
            <p:cNvSpPr>
              <a:spLocks noChangeShapeType="1"/>
            </p:cNvSpPr>
            <p:nvPr/>
          </p:nvSpPr>
          <p:spPr bwMode="auto">
            <a:xfrm flipH="1">
              <a:off x="4140200" y="3428132"/>
              <a:ext cx="1008063" cy="0"/>
            </a:xfrm>
            <a:prstGeom prst="line">
              <a:avLst/>
            </a:prstGeom>
            <a:noFill/>
            <a:ln w="12700">
              <a:solidFill>
                <a:schemeClr val="tx1"/>
              </a:solidFill>
              <a:round/>
              <a:tailEnd type="triangle" w="med" len="med"/>
            </a:ln>
            <a:effectLst/>
          </p:spPr>
          <p:txBody>
            <a:bodyPr/>
            <a:lstStyle/>
            <a:p>
              <a:endParaRPr lang="zh-CN" altLang="en-US"/>
            </a:p>
          </p:txBody>
        </p:sp>
        <p:sp>
          <p:nvSpPr>
            <p:cNvPr id="404548" name="Line 68"/>
            <p:cNvSpPr>
              <a:spLocks noChangeShapeType="1"/>
            </p:cNvSpPr>
            <p:nvPr/>
          </p:nvSpPr>
          <p:spPr bwMode="auto">
            <a:xfrm flipH="1">
              <a:off x="4140200" y="3644032"/>
              <a:ext cx="1008063" cy="0"/>
            </a:xfrm>
            <a:prstGeom prst="line">
              <a:avLst/>
            </a:prstGeom>
            <a:noFill/>
            <a:ln w="12700">
              <a:solidFill>
                <a:schemeClr val="tx1"/>
              </a:solidFill>
              <a:round/>
              <a:tailEnd type="triangle" w="med" len="med"/>
            </a:ln>
            <a:effectLst/>
          </p:spPr>
          <p:txBody>
            <a:bodyPr/>
            <a:lstStyle/>
            <a:p>
              <a:endParaRPr lang="zh-CN" altLang="en-US"/>
            </a:p>
          </p:txBody>
        </p:sp>
        <p:sp>
          <p:nvSpPr>
            <p:cNvPr id="404549" name="Line 69"/>
            <p:cNvSpPr>
              <a:spLocks noChangeShapeType="1"/>
            </p:cNvSpPr>
            <p:nvPr/>
          </p:nvSpPr>
          <p:spPr bwMode="auto">
            <a:xfrm flipH="1">
              <a:off x="4140200" y="3859932"/>
              <a:ext cx="1008063" cy="0"/>
            </a:xfrm>
            <a:prstGeom prst="line">
              <a:avLst/>
            </a:prstGeom>
            <a:noFill/>
            <a:ln w="12700">
              <a:solidFill>
                <a:schemeClr val="tx1"/>
              </a:solidFill>
              <a:round/>
              <a:tailEnd type="triangle" w="med" len="med"/>
            </a:ln>
            <a:effectLst/>
          </p:spPr>
          <p:txBody>
            <a:bodyPr/>
            <a:lstStyle/>
            <a:p>
              <a:endParaRPr lang="zh-CN" altLang="en-US"/>
            </a:p>
          </p:txBody>
        </p:sp>
        <p:sp>
          <p:nvSpPr>
            <p:cNvPr id="404550" name="Text Box 70"/>
            <p:cNvSpPr txBox="1">
              <a:spLocks noChangeArrowheads="1"/>
            </p:cNvSpPr>
            <p:nvPr/>
          </p:nvSpPr>
          <p:spPr bwMode="auto">
            <a:xfrm>
              <a:off x="5178425" y="1700932"/>
              <a:ext cx="762000" cy="336550"/>
            </a:xfrm>
            <a:prstGeom prst="rect">
              <a:avLst/>
            </a:prstGeom>
            <a:noFill/>
            <a:ln w="12700">
              <a:noFill/>
              <a:miter lim="800000"/>
            </a:ln>
            <a:effectLst/>
          </p:spPr>
          <p:txBody>
            <a:bodyPr>
              <a:spAutoFit/>
            </a:bodyPr>
            <a:lstStyle/>
            <a:p>
              <a:pPr>
                <a:spcBef>
                  <a:spcPct val="50000"/>
                </a:spcBef>
              </a:pPr>
              <a:r>
                <a:rPr lang="en-US" altLang="zh-CN" sz="1600" b="1">
                  <a:solidFill>
                    <a:srgbClr val="0408B2"/>
                  </a:solidFill>
                  <a:ea typeface="宋体" panose="02010600030101010101" pitchFamily="2" charset="-122"/>
                </a:rPr>
                <a:t>INT</a:t>
              </a:r>
              <a:endParaRPr lang="en-US" altLang="zh-CN" sz="1600" b="1">
                <a:solidFill>
                  <a:srgbClr val="0408B2"/>
                </a:solidFill>
                <a:ea typeface="宋体" panose="02010600030101010101" pitchFamily="2" charset="-122"/>
              </a:endParaRPr>
            </a:p>
          </p:txBody>
        </p:sp>
        <p:sp>
          <p:nvSpPr>
            <p:cNvPr id="404551" name="Text Box 71"/>
            <p:cNvSpPr txBox="1">
              <a:spLocks noChangeArrowheads="1"/>
            </p:cNvSpPr>
            <p:nvPr/>
          </p:nvSpPr>
          <p:spPr bwMode="auto">
            <a:xfrm>
              <a:off x="5178425" y="5228357"/>
              <a:ext cx="762000" cy="336550"/>
            </a:xfrm>
            <a:prstGeom prst="rect">
              <a:avLst/>
            </a:prstGeom>
            <a:noFill/>
            <a:ln w="12700">
              <a:noFill/>
              <a:miter lim="800000"/>
            </a:ln>
            <a:effectLst/>
          </p:spPr>
          <p:txBody>
            <a:bodyPr>
              <a:spAutoFit/>
            </a:bodyPr>
            <a:lstStyle/>
            <a:p>
              <a:pPr>
                <a:spcBef>
                  <a:spcPct val="50000"/>
                </a:spcBef>
              </a:pPr>
              <a:r>
                <a:rPr lang="en-US" altLang="zh-CN" sz="1600" b="1">
                  <a:solidFill>
                    <a:srgbClr val="0408B2"/>
                  </a:solidFill>
                  <a:ea typeface="宋体" panose="02010600030101010101" pitchFamily="2" charset="-122"/>
                </a:rPr>
                <a:t>INT</a:t>
              </a:r>
              <a:endParaRPr lang="en-US" altLang="zh-CN" sz="1600" b="1">
                <a:solidFill>
                  <a:srgbClr val="0408B2"/>
                </a:solidFill>
                <a:ea typeface="宋体" panose="02010600030101010101" pitchFamily="2" charset="-122"/>
              </a:endParaRPr>
            </a:p>
          </p:txBody>
        </p:sp>
        <p:sp>
          <p:nvSpPr>
            <p:cNvPr id="404552" name="Text Box 72"/>
            <p:cNvSpPr txBox="1">
              <a:spLocks noChangeArrowheads="1"/>
            </p:cNvSpPr>
            <p:nvPr/>
          </p:nvSpPr>
          <p:spPr bwMode="auto">
            <a:xfrm>
              <a:off x="2484438" y="5912569"/>
              <a:ext cx="2592387" cy="396875"/>
            </a:xfrm>
            <a:prstGeom prst="rect">
              <a:avLst/>
            </a:prstGeom>
            <a:noFill/>
            <a:ln w="12700">
              <a:noFill/>
              <a:miter lim="800000"/>
            </a:ln>
            <a:effectLst/>
          </p:spPr>
          <p:txBody>
            <a:bodyPr>
              <a:spAutoFit/>
            </a:bodyPr>
            <a:lstStyle/>
            <a:p>
              <a:pPr>
                <a:spcBef>
                  <a:spcPct val="50000"/>
                </a:spcBef>
              </a:pPr>
              <a:r>
                <a:rPr lang="en-US" altLang="zh-CN">
                  <a:solidFill>
                    <a:srgbClr val="0408B2"/>
                  </a:solidFill>
                  <a:ea typeface="宋体" panose="02010600030101010101" pitchFamily="2" charset="-122"/>
                </a:rPr>
                <a:t>8259</a:t>
              </a:r>
              <a:r>
                <a:rPr lang="zh-CN" altLang="en-US">
                  <a:solidFill>
                    <a:srgbClr val="0408B2"/>
                  </a:solidFill>
                  <a:ea typeface="宋体" panose="02010600030101010101" pitchFamily="2" charset="-122"/>
                </a:rPr>
                <a:t>中断级联连接图</a:t>
              </a:r>
              <a:endParaRPr lang="zh-CN" altLang="en-US">
                <a:solidFill>
                  <a:srgbClr val="0408B2"/>
                </a:solidFill>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a:xfrm>
            <a:off x="611188" y="404813"/>
            <a:ext cx="5257800" cy="372603"/>
          </a:xfrm>
        </p:spPr>
        <p:txBody>
          <a:bodyPr/>
          <a:lstStyle/>
          <a:p>
            <a:r>
              <a:rPr lang="en-US" altLang="zh-CN" dirty="0" smtClean="0"/>
              <a:t>X86</a:t>
            </a:r>
            <a:r>
              <a:rPr lang="zh-CN" altLang="en-US" dirty="0" smtClean="0"/>
              <a:t>的中断处理</a:t>
            </a:r>
            <a:r>
              <a:rPr lang="zh-CN" altLang="en-US" dirty="0">
                <a:ea typeface="宋体" panose="02010600030101010101" pitchFamily="2" charset="-122"/>
              </a:rPr>
              <a:t>（自学部分）</a:t>
            </a:r>
            <a:endParaRPr lang="zh-CN" altLang="en-US" dirty="0"/>
          </a:p>
        </p:txBody>
      </p:sp>
      <p:sp>
        <p:nvSpPr>
          <p:cNvPr id="398339" name="Rectangle 3"/>
          <p:cNvSpPr>
            <a:spLocks noGrp="1" noChangeArrowheads="1"/>
          </p:cNvSpPr>
          <p:nvPr>
            <p:ph type="body" idx="1"/>
          </p:nvPr>
        </p:nvSpPr>
        <p:spPr>
          <a:xfrm>
            <a:off x="611188" y="977230"/>
            <a:ext cx="8065268" cy="5437386"/>
          </a:xfrm>
        </p:spPr>
        <p:txBody>
          <a:bodyPr/>
          <a:lstStyle/>
          <a:p>
            <a:pPr>
              <a:lnSpc>
                <a:spcPct val="100000"/>
              </a:lnSpc>
              <a:spcBef>
                <a:spcPts val="600"/>
              </a:spcBef>
            </a:pPr>
            <a:r>
              <a:rPr lang="en-US" altLang="zh-CN" dirty="0" smtClean="0">
                <a:ea typeface="宋体" panose="02010600030101010101" pitchFamily="2" charset="-122"/>
              </a:rPr>
              <a:t>X86</a:t>
            </a:r>
            <a:r>
              <a:rPr lang="zh-CN" altLang="en-US" dirty="0" smtClean="0">
                <a:ea typeface="宋体" panose="02010600030101010101" pitchFamily="2" charset="-122"/>
              </a:rPr>
              <a:t>中断与异常</a:t>
            </a:r>
            <a:endParaRPr lang="en-US" altLang="zh-CN" dirty="0" smtClean="0">
              <a:ea typeface="宋体" panose="02010600030101010101" pitchFamily="2" charset="-122"/>
            </a:endParaRPr>
          </a:p>
          <a:p>
            <a:pPr lvl="1">
              <a:lnSpc>
                <a:spcPct val="100000"/>
              </a:lnSpc>
              <a:spcBef>
                <a:spcPts val="600"/>
              </a:spcBef>
            </a:pPr>
            <a:r>
              <a:rPr lang="zh-CN" altLang="en-US" sz="2000" dirty="0" smtClean="0">
                <a:ea typeface="宋体" panose="02010600030101010101" pitchFamily="2" charset="-122"/>
              </a:rPr>
              <a:t>中断</a:t>
            </a:r>
            <a:endParaRPr lang="en-US" altLang="zh-CN" sz="2000" dirty="0" smtClean="0">
              <a:ea typeface="宋体" panose="02010600030101010101" pitchFamily="2" charset="-122"/>
            </a:endParaRPr>
          </a:p>
          <a:p>
            <a:pPr lvl="2">
              <a:lnSpc>
                <a:spcPct val="100000"/>
              </a:lnSpc>
              <a:spcBef>
                <a:spcPts val="600"/>
              </a:spcBef>
            </a:pPr>
            <a:r>
              <a:rPr lang="zh-CN" altLang="en-US" sz="2000" dirty="0">
                <a:ea typeface="宋体" panose="02010600030101010101" pitchFamily="2" charset="-122"/>
              </a:rPr>
              <a:t>可</a:t>
            </a:r>
            <a:r>
              <a:rPr lang="zh-CN" altLang="en-US" sz="2000" dirty="0" smtClean="0">
                <a:ea typeface="宋体" panose="02010600030101010101" pitchFamily="2" charset="-122"/>
              </a:rPr>
              <a:t>屏蔽中断：由处理器</a:t>
            </a:r>
            <a:r>
              <a:rPr lang="en-US" altLang="zh-CN" sz="2000" dirty="0" smtClean="0">
                <a:ea typeface="宋体" panose="02010600030101010101" pitchFamily="2" charset="-122"/>
              </a:rPr>
              <a:t>INTR</a:t>
            </a:r>
            <a:r>
              <a:rPr lang="zh-CN" altLang="en-US" sz="2000" dirty="0" smtClean="0">
                <a:ea typeface="宋体" panose="02010600030101010101" pitchFamily="2" charset="-122"/>
              </a:rPr>
              <a:t>引脚接收。中断允许标志（</a:t>
            </a:r>
            <a:r>
              <a:rPr lang="en-US" altLang="zh-CN" sz="2000" dirty="0" smtClean="0">
                <a:ea typeface="宋体" panose="02010600030101010101" pitchFamily="2" charset="-122"/>
              </a:rPr>
              <a:t>IF</a:t>
            </a:r>
            <a:r>
              <a:rPr lang="zh-CN" altLang="en-US" sz="2000" dirty="0" smtClean="0">
                <a:ea typeface="宋体" panose="02010600030101010101" pitchFamily="2" charset="-122"/>
              </a:rPr>
              <a:t>）被置位时，处理器响应中断，否则不响应；</a:t>
            </a:r>
            <a:endParaRPr lang="en-US" altLang="zh-CN" sz="2000" dirty="0" smtClean="0">
              <a:ea typeface="宋体" panose="02010600030101010101" pitchFamily="2" charset="-122"/>
            </a:endParaRPr>
          </a:p>
          <a:p>
            <a:pPr lvl="2">
              <a:lnSpc>
                <a:spcPct val="100000"/>
              </a:lnSpc>
              <a:spcBef>
                <a:spcPts val="600"/>
              </a:spcBef>
            </a:pPr>
            <a:r>
              <a:rPr lang="zh-CN" altLang="en-US" sz="2000" dirty="0" smtClean="0">
                <a:ea typeface="宋体" panose="02010600030101010101" pitchFamily="2" charset="-122"/>
              </a:rPr>
              <a:t>不可屏蔽中断：有处理器</a:t>
            </a:r>
            <a:r>
              <a:rPr lang="en-US" altLang="zh-CN" sz="2000" dirty="0" smtClean="0">
                <a:ea typeface="宋体" panose="02010600030101010101" pitchFamily="2" charset="-122"/>
              </a:rPr>
              <a:t>NMI</a:t>
            </a:r>
            <a:r>
              <a:rPr lang="zh-CN" altLang="en-US" sz="2000" dirty="0" smtClean="0">
                <a:ea typeface="宋体" panose="02010600030101010101" pitchFamily="2" charset="-122"/>
              </a:rPr>
              <a:t>引脚接收。这类中断的响应不能被阻止。</a:t>
            </a:r>
            <a:endParaRPr lang="en-US" altLang="zh-CN" sz="2000" dirty="0" smtClean="0">
              <a:ea typeface="宋体" panose="02010600030101010101" pitchFamily="2" charset="-122"/>
            </a:endParaRPr>
          </a:p>
          <a:p>
            <a:pPr lvl="1">
              <a:lnSpc>
                <a:spcPct val="100000"/>
              </a:lnSpc>
              <a:spcBef>
                <a:spcPts val="600"/>
              </a:spcBef>
            </a:pPr>
            <a:r>
              <a:rPr lang="zh-CN" altLang="en-US" sz="2000" dirty="0" smtClean="0">
                <a:ea typeface="宋体" panose="02010600030101010101" pitchFamily="2" charset="-122"/>
              </a:rPr>
              <a:t>异常</a:t>
            </a:r>
            <a:endParaRPr lang="en-US" altLang="zh-CN" sz="2000" dirty="0" smtClean="0">
              <a:ea typeface="宋体" panose="02010600030101010101" pitchFamily="2" charset="-122"/>
            </a:endParaRPr>
          </a:p>
          <a:p>
            <a:pPr lvl="2">
              <a:lnSpc>
                <a:spcPct val="100000"/>
              </a:lnSpc>
              <a:spcBef>
                <a:spcPts val="600"/>
              </a:spcBef>
            </a:pPr>
            <a:r>
              <a:rPr lang="zh-CN" altLang="en-US" sz="2000" dirty="0" smtClean="0">
                <a:ea typeface="宋体" panose="02010600030101010101" pitchFamily="2" charset="-122"/>
              </a:rPr>
              <a:t>处理器检测的异常：当试图执行一条指令而处理器遇到一盒错误时此异常发生；</a:t>
            </a:r>
            <a:endParaRPr lang="en-US" altLang="zh-CN" sz="2000" dirty="0" smtClean="0">
              <a:ea typeface="宋体" panose="02010600030101010101" pitchFamily="2" charset="-122"/>
            </a:endParaRPr>
          </a:p>
          <a:p>
            <a:pPr lvl="2">
              <a:lnSpc>
                <a:spcPct val="100000"/>
              </a:lnSpc>
              <a:spcBef>
                <a:spcPts val="600"/>
              </a:spcBef>
            </a:pPr>
            <a:r>
              <a:rPr lang="zh-CN" altLang="en-US" sz="2000" dirty="0" smtClean="0">
                <a:ea typeface="宋体" panose="02010600030101010101" pitchFamily="2" charset="-122"/>
              </a:rPr>
              <a:t>程序异常：一些指令（</a:t>
            </a:r>
            <a:r>
              <a:rPr lang="en-US" altLang="zh-CN" sz="2000" dirty="0" smtClean="0">
                <a:ea typeface="宋体" panose="02010600030101010101" pitchFamily="2" charset="-122"/>
              </a:rPr>
              <a:t>INTO</a:t>
            </a:r>
            <a:r>
              <a:rPr lang="zh-CN" altLang="en-US" sz="2000" dirty="0" smtClean="0">
                <a:ea typeface="宋体" panose="02010600030101010101" pitchFamily="2" charset="-122"/>
              </a:rPr>
              <a:t>、</a:t>
            </a:r>
            <a:r>
              <a:rPr lang="en-US" altLang="zh-CN" sz="2000" dirty="0" smtClean="0">
                <a:ea typeface="宋体" panose="02010600030101010101" pitchFamily="2" charset="-122"/>
              </a:rPr>
              <a:t>INT3</a:t>
            </a:r>
            <a:r>
              <a:rPr lang="zh-CN" altLang="en-US" sz="2000" dirty="0" smtClean="0">
                <a:ea typeface="宋体" panose="02010600030101010101" pitchFamily="2" charset="-122"/>
              </a:rPr>
              <a:t>等）能产生异常。</a:t>
            </a:r>
            <a:endParaRPr lang="en-US" altLang="zh-CN" sz="2000" dirty="0" smtClean="0">
              <a:ea typeface="宋体" panose="02010600030101010101" pitchFamily="2" charset="-122"/>
            </a:endParaRPr>
          </a:p>
          <a:p>
            <a:pPr>
              <a:lnSpc>
                <a:spcPct val="100000"/>
              </a:lnSpc>
              <a:spcBef>
                <a:spcPts val="600"/>
              </a:spcBef>
            </a:pPr>
            <a:r>
              <a:rPr lang="en-US" altLang="zh-CN" dirty="0" smtClean="0">
                <a:ea typeface="宋体" panose="02010600030101010101" pitchFamily="2" charset="-122"/>
              </a:rPr>
              <a:t>X86</a:t>
            </a:r>
            <a:r>
              <a:rPr lang="zh-CN" altLang="en-US" dirty="0" smtClean="0">
                <a:ea typeface="宋体" panose="02010600030101010101" pitchFamily="2" charset="-122"/>
              </a:rPr>
              <a:t>中断向量表</a:t>
            </a:r>
            <a:endParaRPr lang="en-US" altLang="zh-CN" dirty="0" smtClean="0">
              <a:ea typeface="宋体" panose="02010600030101010101" pitchFamily="2" charset="-122"/>
            </a:endParaRPr>
          </a:p>
          <a:p>
            <a:pPr lvl="1">
              <a:lnSpc>
                <a:spcPct val="100000"/>
              </a:lnSpc>
              <a:spcBef>
                <a:spcPts val="600"/>
              </a:spcBef>
            </a:pPr>
            <a:r>
              <a:rPr lang="zh-CN" altLang="en-US" dirty="0">
                <a:ea typeface="宋体" panose="02010600030101010101" pitchFamily="2" charset="-122"/>
              </a:rPr>
              <a:t>每</a:t>
            </a:r>
            <a:r>
              <a:rPr lang="zh-CN" altLang="en-US" dirty="0" smtClean="0">
                <a:ea typeface="宋体" panose="02010600030101010101" pitchFamily="2" charset="-122"/>
              </a:rPr>
              <a:t>一类中断被指派一个中断号，中断号作为访问中断向量表的索引；</a:t>
            </a:r>
            <a:endParaRPr lang="en-US" altLang="zh-CN" dirty="0" smtClean="0">
              <a:ea typeface="宋体" panose="02010600030101010101" pitchFamily="2" charset="-122"/>
            </a:endParaRPr>
          </a:p>
          <a:p>
            <a:pPr lvl="1">
              <a:lnSpc>
                <a:spcPct val="100000"/>
              </a:lnSpc>
              <a:spcBef>
                <a:spcPts val="600"/>
              </a:spcBef>
            </a:pPr>
            <a:r>
              <a:rPr lang="zh-CN" altLang="en-US" dirty="0" smtClean="0">
                <a:ea typeface="宋体" panose="02010600030101010101" pitchFamily="2" charset="-122"/>
              </a:rPr>
              <a:t>中断向量是中断服务程序的起始地址（段基址：段内偏移），</a:t>
            </a:r>
            <a:r>
              <a:rPr lang="en-US" altLang="zh-CN" dirty="0" smtClean="0">
                <a:ea typeface="宋体" panose="02010600030101010101" pitchFamily="2" charset="-122"/>
              </a:rPr>
              <a:t>4</a:t>
            </a:r>
            <a:r>
              <a:rPr lang="zh-CN" altLang="en-US" dirty="0" smtClean="0">
                <a:ea typeface="宋体" panose="02010600030101010101" pitchFamily="2" charset="-122"/>
              </a:rPr>
              <a:t>个字节</a:t>
            </a:r>
            <a:endParaRPr lang="en-US" altLang="zh-CN" dirty="0" smtClean="0">
              <a:ea typeface="宋体" panose="02010600030101010101" pitchFamily="2" charset="-122"/>
            </a:endParaRPr>
          </a:p>
          <a:p>
            <a:pPr lvl="1">
              <a:lnSpc>
                <a:spcPct val="100000"/>
              </a:lnSpc>
              <a:spcBef>
                <a:spcPts val="600"/>
              </a:spcBef>
            </a:pPr>
            <a:r>
              <a:rPr lang="zh-CN" altLang="en-US" dirty="0" smtClean="0">
                <a:ea typeface="宋体" panose="02010600030101010101" pitchFamily="2" charset="-122"/>
              </a:rPr>
              <a:t>实地址模式下，</a:t>
            </a:r>
            <a:r>
              <a:rPr lang="zh-CN" altLang="en-US" dirty="0">
                <a:ea typeface="宋体" panose="02010600030101010101" pitchFamily="2" charset="-122"/>
              </a:rPr>
              <a:t>系统刚引导时，内存</a:t>
            </a:r>
            <a:r>
              <a:rPr lang="en-US" altLang="zh-CN" dirty="0">
                <a:solidFill>
                  <a:srgbClr val="FF0000"/>
                </a:solidFill>
                <a:ea typeface="宋体" panose="02010600030101010101" pitchFamily="2" charset="-122"/>
              </a:rPr>
              <a:t>0x00000</a:t>
            </a:r>
            <a:r>
              <a:rPr lang="zh-CN" altLang="en-US" dirty="0">
                <a:solidFill>
                  <a:srgbClr val="FF0000"/>
                </a:solidFill>
                <a:ea typeface="宋体" panose="02010600030101010101" pitchFamily="2" charset="-122"/>
              </a:rPr>
              <a:t>到</a:t>
            </a:r>
            <a:r>
              <a:rPr lang="en-US" altLang="zh-CN" dirty="0">
                <a:solidFill>
                  <a:srgbClr val="FF0000"/>
                </a:solidFill>
                <a:ea typeface="宋体" panose="02010600030101010101" pitchFamily="2" charset="-122"/>
              </a:rPr>
              <a:t>0x0003FF</a:t>
            </a:r>
            <a:r>
              <a:rPr lang="zh-CN" altLang="en-US" dirty="0">
                <a:ea typeface="宋体" panose="02010600030101010101" pitchFamily="2" charset="-122"/>
              </a:rPr>
              <a:t>共</a:t>
            </a:r>
            <a:r>
              <a:rPr lang="en-US" altLang="zh-CN" dirty="0">
                <a:ea typeface="宋体" panose="02010600030101010101" pitchFamily="2" charset="-122"/>
              </a:rPr>
              <a:t>1KB</a:t>
            </a:r>
            <a:r>
              <a:rPr lang="zh-CN" altLang="en-US" dirty="0">
                <a:ea typeface="宋体" panose="02010600030101010101" pitchFamily="2" charset="-122"/>
              </a:rPr>
              <a:t>的空间用于存放中断向量表。每个中断向量</a:t>
            </a:r>
            <a:r>
              <a:rPr lang="zh-CN" altLang="en-US" dirty="0" smtClean="0">
                <a:ea typeface="宋体" panose="02010600030101010101" pitchFamily="2" charset="-122"/>
              </a:rPr>
              <a:t>占</a:t>
            </a:r>
            <a:r>
              <a:rPr lang="en-US" altLang="zh-CN" dirty="0" smtClean="0">
                <a:ea typeface="宋体" panose="02010600030101010101" pitchFamily="2" charset="-122"/>
              </a:rPr>
              <a:t>4</a:t>
            </a:r>
            <a:r>
              <a:rPr lang="zh-CN" altLang="en-US" dirty="0" smtClean="0">
                <a:ea typeface="宋体" panose="02010600030101010101" pitchFamily="2" charset="-122"/>
              </a:rPr>
              <a:t>字节</a:t>
            </a:r>
            <a:r>
              <a:rPr lang="zh-CN" altLang="en-US" dirty="0">
                <a:ea typeface="宋体" panose="02010600030101010101" pitchFamily="2" charset="-122"/>
              </a:rPr>
              <a:t>，</a:t>
            </a:r>
            <a:r>
              <a:rPr lang="zh-CN" altLang="en-US" dirty="0" smtClean="0">
                <a:ea typeface="宋体" panose="02010600030101010101" pitchFamily="2" charset="-122"/>
              </a:rPr>
              <a:t>共</a:t>
            </a:r>
            <a:r>
              <a:rPr lang="en-US" altLang="zh-CN" dirty="0" smtClean="0">
                <a:ea typeface="宋体" panose="02010600030101010101" pitchFamily="2" charset="-122"/>
              </a:rPr>
              <a:t>256</a:t>
            </a:r>
            <a:r>
              <a:rPr lang="zh-CN" altLang="en-US" dirty="0">
                <a:ea typeface="宋体" panose="02010600030101010101" pitchFamily="2" charset="-122"/>
              </a:rPr>
              <a:t>个中断向量。</a:t>
            </a:r>
            <a:endParaRPr lang="en-US" altLang="zh-CN"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a:xfrm>
            <a:off x="611188" y="404813"/>
            <a:ext cx="5257800" cy="372603"/>
          </a:xfrm>
        </p:spPr>
        <p:txBody>
          <a:bodyPr/>
          <a:lstStyle/>
          <a:p>
            <a:r>
              <a:rPr lang="en-US" altLang="zh-CN" dirty="0" smtClean="0"/>
              <a:t>X86</a:t>
            </a:r>
            <a:r>
              <a:rPr lang="zh-CN" altLang="en-US" dirty="0" smtClean="0"/>
              <a:t>的中断处理</a:t>
            </a:r>
            <a:endParaRPr lang="zh-CN" altLang="en-US" dirty="0"/>
          </a:p>
        </p:txBody>
      </p:sp>
      <p:sp>
        <p:nvSpPr>
          <p:cNvPr id="398339" name="Rectangle 3"/>
          <p:cNvSpPr>
            <a:spLocks noGrp="1" noChangeArrowheads="1"/>
          </p:cNvSpPr>
          <p:nvPr>
            <p:ph type="body" idx="1"/>
          </p:nvPr>
        </p:nvSpPr>
        <p:spPr>
          <a:xfrm>
            <a:off x="655334" y="836712"/>
            <a:ext cx="7848600" cy="503728"/>
          </a:xfrm>
        </p:spPr>
        <p:txBody>
          <a:bodyPr/>
          <a:lstStyle/>
          <a:p>
            <a:pPr>
              <a:lnSpc>
                <a:spcPct val="105000"/>
              </a:lnSpc>
              <a:spcBef>
                <a:spcPct val="30000"/>
              </a:spcBef>
            </a:pPr>
            <a:r>
              <a:rPr lang="en-US" altLang="zh-CN" sz="2800" dirty="0" smtClean="0">
                <a:ea typeface="宋体" panose="02010600030101010101" pitchFamily="2" charset="-122"/>
              </a:rPr>
              <a:t>X86</a:t>
            </a:r>
            <a:r>
              <a:rPr lang="zh-CN" altLang="en-US" sz="2800" dirty="0" smtClean="0">
                <a:ea typeface="宋体" panose="02010600030101010101" pitchFamily="2" charset="-122"/>
              </a:rPr>
              <a:t>中断向量表（</a:t>
            </a:r>
            <a:r>
              <a:rPr lang="zh-CN" altLang="en-US" sz="2800" dirty="0">
                <a:ea typeface="宋体" panose="02010600030101010101" pitchFamily="2" charset="-122"/>
              </a:rPr>
              <a:t>自学部分） </a:t>
            </a:r>
            <a:endParaRPr lang="en-US" altLang="zh-CN" sz="2800" dirty="0" smtClean="0">
              <a:ea typeface="宋体" panose="02010600030101010101" pitchFamily="2" charset="-122"/>
            </a:endParaRPr>
          </a:p>
        </p:txBody>
      </p:sp>
      <p:sp>
        <p:nvSpPr>
          <p:cNvPr id="3" name="TextBox 2"/>
          <p:cNvSpPr txBox="1"/>
          <p:nvPr/>
        </p:nvSpPr>
        <p:spPr>
          <a:xfrm>
            <a:off x="981962" y="1412776"/>
            <a:ext cx="5538686" cy="369332"/>
          </a:xfrm>
          <a:prstGeom prst="rect">
            <a:avLst/>
          </a:prstGeom>
          <a:noFill/>
        </p:spPr>
        <p:txBody>
          <a:bodyPr wrap="square" rtlCol="0">
            <a:spAutoFit/>
          </a:bodyPr>
          <a:lstStyle/>
          <a:p>
            <a:pPr algn="l"/>
            <a:r>
              <a:rPr lang="zh-CN" altLang="en-US" sz="1800" b="1" dirty="0" smtClean="0">
                <a:solidFill>
                  <a:srgbClr val="FF0000"/>
                </a:solidFill>
              </a:rPr>
              <a:t>内存地址        中断向量号          用途</a:t>
            </a:r>
            <a:endParaRPr lang="zh-CN" altLang="en-US" sz="1800" b="1" dirty="0">
              <a:solidFill>
                <a:srgbClr val="FF0000"/>
              </a:solidFill>
            </a:endParaRPr>
          </a:p>
        </p:txBody>
      </p:sp>
      <p:pic>
        <p:nvPicPr>
          <p:cNvPr id="560133"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7583" y="1832882"/>
            <a:ext cx="7664697" cy="462045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a:xfrm>
            <a:off x="611188" y="404813"/>
            <a:ext cx="5257800" cy="372603"/>
          </a:xfrm>
        </p:spPr>
        <p:txBody>
          <a:bodyPr/>
          <a:lstStyle/>
          <a:p>
            <a:r>
              <a:rPr lang="en-US" altLang="zh-CN" dirty="0" smtClean="0"/>
              <a:t>X86</a:t>
            </a:r>
            <a:r>
              <a:rPr lang="zh-CN" altLang="en-US" dirty="0" smtClean="0"/>
              <a:t>的中断处理</a:t>
            </a:r>
            <a:endParaRPr lang="zh-CN" altLang="en-US" dirty="0"/>
          </a:p>
        </p:txBody>
      </p:sp>
      <p:sp>
        <p:nvSpPr>
          <p:cNvPr id="398339" name="Rectangle 3"/>
          <p:cNvSpPr>
            <a:spLocks noGrp="1" noChangeArrowheads="1"/>
          </p:cNvSpPr>
          <p:nvPr>
            <p:ph type="body" idx="1"/>
          </p:nvPr>
        </p:nvSpPr>
        <p:spPr>
          <a:xfrm>
            <a:off x="655334" y="836712"/>
            <a:ext cx="7848600" cy="503728"/>
          </a:xfrm>
        </p:spPr>
        <p:txBody>
          <a:bodyPr/>
          <a:lstStyle/>
          <a:p>
            <a:pPr>
              <a:lnSpc>
                <a:spcPct val="105000"/>
              </a:lnSpc>
              <a:spcBef>
                <a:spcPct val="30000"/>
              </a:spcBef>
            </a:pPr>
            <a:r>
              <a:rPr lang="en-US" altLang="zh-CN" sz="2800" dirty="0" smtClean="0">
                <a:ea typeface="宋体" panose="02010600030101010101" pitchFamily="2" charset="-122"/>
              </a:rPr>
              <a:t>X86</a:t>
            </a:r>
            <a:r>
              <a:rPr lang="zh-CN" altLang="en-US" sz="2800" dirty="0" smtClean="0">
                <a:ea typeface="宋体" panose="02010600030101010101" pitchFamily="2" charset="-122"/>
              </a:rPr>
              <a:t>中断向量表（自学部分）</a:t>
            </a:r>
            <a:endParaRPr lang="en-US" altLang="zh-CN" sz="2800" dirty="0" smtClean="0">
              <a:ea typeface="宋体" panose="02010600030101010101" pitchFamily="2" charset="-122"/>
            </a:endParaRPr>
          </a:p>
        </p:txBody>
      </p:sp>
      <p:sp>
        <p:nvSpPr>
          <p:cNvPr id="3" name="TextBox 2"/>
          <p:cNvSpPr txBox="1"/>
          <p:nvPr/>
        </p:nvSpPr>
        <p:spPr>
          <a:xfrm>
            <a:off x="981962" y="1268760"/>
            <a:ext cx="5538686" cy="369332"/>
          </a:xfrm>
          <a:prstGeom prst="rect">
            <a:avLst/>
          </a:prstGeom>
          <a:noFill/>
        </p:spPr>
        <p:txBody>
          <a:bodyPr wrap="square" rtlCol="0">
            <a:spAutoFit/>
          </a:bodyPr>
          <a:lstStyle/>
          <a:p>
            <a:pPr algn="l"/>
            <a:r>
              <a:rPr lang="zh-CN" altLang="en-US" sz="1800" b="1" dirty="0" smtClean="0">
                <a:solidFill>
                  <a:srgbClr val="FF0000"/>
                </a:solidFill>
              </a:rPr>
              <a:t>内存地址        中断向量号          用途</a:t>
            </a:r>
            <a:endParaRPr lang="zh-CN" altLang="en-US" sz="1800" b="1" dirty="0">
              <a:solidFill>
                <a:srgbClr val="FF0000"/>
              </a:solidFill>
            </a:endParaRPr>
          </a:p>
        </p:txBody>
      </p:sp>
      <p:pic>
        <p:nvPicPr>
          <p:cNvPr id="561155"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81962" y="1628800"/>
            <a:ext cx="7190438" cy="489426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a:xfrm>
            <a:off x="611188" y="404813"/>
            <a:ext cx="5257800" cy="372603"/>
          </a:xfrm>
        </p:spPr>
        <p:txBody>
          <a:bodyPr/>
          <a:lstStyle/>
          <a:p>
            <a:r>
              <a:rPr lang="en-US" altLang="zh-CN" dirty="0" smtClean="0"/>
              <a:t>X86</a:t>
            </a:r>
            <a:r>
              <a:rPr lang="zh-CN" altLang="en-US" dirty="0" smtClean="0"/>
              <a:t>的中断处理</a:t>
            </a:r>
            <a:r>
              <a:rPr lang="zh-CN" altLang="en-US" dirty="0">
                <a:ea typeface="宋体" panose="02010600030101010101" pitchFamily="2" charset="-122"/>
              </a:rPr>
              <a:t>（自学部分）</a:t>
            </a:r>
            <a:endParaRPr lang="zh-CN" altLang="en-US" dirty="0"/>
          </a:p>
        </p:txBody>
      </p:sp>
      <p:sp>
        <p:nvSpPr>
          <p:cNvPr id="398339" name="Rectangle 3"/>
          <p:cNvSpPr>
            <a:spLocks noGrp="1" noChangeArrowheads="1"/>
          </p:cNvSpPr>
          <p:nvPr>
            <p:ph type="body" idx="1"/>
          </p:nvPr>
        </p:nvSpPr>
        <p:spPr>
          <a:xfrm>
            <a:off x="611188" y="977230"/>
            <a:ext cx="7848600" cy="4289379"/>
          </a:xfrm>
        </p:spPr>
        <p:txBody>
          <a:bodyPr/>
          <a:lstStyle/>
          <a:p>
            <a:pPr>
              <a:lnSpc>
                <a:spcPct val="105000"/>
              </a:lnSpc>
              <a:spcBef>
                <a:spcPct val="30000"/>
              </a:spcBef>
            </a:pPr>
            <a:r>
              <a:rPr lang="en-US" altLang="zh-CN" sz="2800" dirty="0" smtClean="0">
                <a:ea typeface="宋体" panose="02010600030101010101" pitchFamily="2" charset="-122"/>
              </a:rPr>
              <a:t>X86</a:t>
            </a:r>
            <a:r>
              <a:rPr lang="zh-CN" altLang="en-US" sz="2800" dirty="0" smtClean="0">
                <a:ea typeface="宋体" panose="02010600030101010101" pitchFamily="2" charset="-122"/>
              </a:rPr>
              <a:t>中断处理过程</a:t>
            </a:r>
            <a:endParaRPr lang="en-US" altLang="zh-CN" sz="2800" dirty="0" smtClean="0">
              <a:ea typeface="宋体" panose="02010600030101010101" pitchFamily="2" charset="-122"/>
            </a:endParaRPr>
          </a:p>
          <a:p>
            <a:pPr marL="817880" lvl="1" indent="-342900">
              <a:lnSpc>
                <a:spcPct val="105000"/>
              </a:lnSpc>
              <a:spcBef>
                <a:spcPct val="30000"/>
              </a:spcBef>
              <a:buFont typeface="+mj-lt"/>
              <a:buAutoNum type="arabicPeriod"/>
            </a:pPr>
            <a:r>
              <a:rPr lang="en-US" altLang="zh-CN" sz="2000" dirty="0" smtClean="0">
                <a:ea typeface="宋体" panose="02010600030101010101" pitchFamily="2" charset="-122"/>
              </a:rPr>
              <a:t>FLAG</a:t>
            </a:r>
            <a:r>
              <a:rPr lang="zh-CN" altLang="en-US" sz="2000" dirty="0" smtClean="0">
                <a:ea typeface="宋体" panose="02010600030101010101" pitchFamily="2" charset="-122"/>
              </a:rPr>
              <a:t>寄存器入栈；</a:t>
            </a:r>
            <a:endParaRPr lang="en-US" altLang="zh-CN" sz="2000" dirty="0" smtClean="0">
              <a:ea typeface="宋体" panose="02010600030101010101" pitchFamily="2" charset="-122"/>
            </a:endParaRPr>
          </a:p>
          <a:p>
            <a:pPr marL="817880" lvl="1" indent="-342900">
              <a:lnSpc>
                <a:spcPct val="105000"/>
              </a:lnSpc>
              <a:spcBef>
                <a:spcPct val="30000"/>
              </a:spcBef>
              <a:buFont typeface="+mj-lt"/>
              <a:buAutoNum type="arabicPeriod"/>
            </a:pPr>
            <a:r>
              <a:rPr lang="zh-CN" altLang="en-US" sz="2000" dirty="0" smtClean="0">
                <a:ea typeface="宋体" panose="02010600030101010101" pitchFamily="2" charset="-122"/>
              </a:rPr>
              <a:t>中断（</a:t>
            </a:r>
            <a:r>
              <a:rPr lang="en-US" altLang="zh-CN" sz="2000" dirty="0" smtClean="0">
                <a:ea typeface="宋体" panose="02010600030101010101" pitchFamily="2" charset="-122"/>
              </a:rPr>
              <a:t>IF</a:t>
            </a:r>
            <a:r>
              <a:rPr lang="zh-CN" altLang="en-US" sz="2000" dirty="0" smtClean="0">
                <a:ea typeface="宋体" panose="02010600030101010101" pitchFamily="2" charset="-122"/>
              </a:rPr>
              <a:t>）和自陷（</a:t>
            </a:r>
            <a:r>
              <a:rPr lang="en-US" altLang="zh-CN" sz="2000" dirty="0" smtClean="0">
                <a:ea typeface="宋体" panose="02010600030101010101" pitchFamily="2" charset="-122"/>
              </a:rPr>
              <a:t>TF</a:t>
            </a:r>
            <a:r>
              <a:rPr lang="zh-CN" altLang="en-US" sz="2000" dirty="0" smtClean="0">
                <a:ea typeface="宋体" panose="02010600030101010101" pitchFamily="2" charset="-122"/>
              </a:rPr>
              <a:t>）两个标志清除，这就禁止了</a:t>
            </a:r>
            <a:r>
              <a:rPr lang="en-US" altLang="zh-CN" sz="2000" dirty="0" smtClean="0">
                <a:ea typeface="宋体" panose="02010600030101010101" pitchFamily="2" charset="-122"/>
              </a:rPr>
              <a:t>INTR</a:t>
            </a:r>
            <a:r>
              <a:rPr lang="zh-CN" altLang="en-US" sz="2000" dirty="0" smtClean="0">
                <a:ea typeface="宋体" panose="02010600030101010101" pitchFamily="2" charset="-122"/>
              </a:rPr>
              <a:t>中断、自陷中断或单步中断；</a:t>
            </a:r>
            <a:endParaRPr lang="en-US" altLang="zh-CN" sz="2000" dirty="0" smtClean="0">
              <a:ea typeface="宋体" panose="02010600030101010101" pitchFamily="2" charset="-122"/>
            </a:endParaRPr>
          </a:p>
          <a:p>
            <a:pPr marL="817880" lvl="1" indent="-342900">
              <a:lnSpc>
                <a:spcPct val="105000"/>
              </a:lnSpc>
              <a:spcBef>
                <a:spcPct val="30000"/>
              </a:spcBef>
              <a:buFont typeface="+mj-lt"/>
              <a:buAutoNum type="arabicPeriod"/>
            </a:pPr>
            <a:r>
              <a:rPr lang="zh-CN" altLang="en-US" sz="2000" dirty="0" smtClean="0">
                <a:ea typeface="宋体" panose="02010600030101010101" pitchFamily="2" charset="-122"/>
              </a:rPr>
              <a:t>当前代码段（</a:t>
            </a:r>
            <a:r>
              <a:rPr lang="en-US" altLang="zh-CN" sz="2000" dirty="0" smtClean="0">
                <a:ea typeface="宋体" panose="02010600030101010101" pitchFamily="2" charset="-122"/>
              </a:rPr>
              <a:t>CS</a:t>
            </a:r>
            <a:r>
              <a:rPr lang="zh-CN" altLang="en-US" sz="2000" dirty="0" smtClean="0">
                <a:ea typeface="宋体" panose="02010600030101010101" pitchFamily="2" charset="-122"/>
              </a:rPr>
              <a:t>）寄存器和当前指令指针（</a:t>
            </a:r>
            <a:r>
              <a:rPr lang="en-US" altLang="zh-CN" sz="2000" dirty="0" smtClean="0">
                <a:ea typeface="宋体" panose="02010600030101010101" pitchFamily="2" charset="-122"/>
              </a:rPr>
              <a:t>IP</a:t>
            </a:r>
            <a:r>
              <a:rPr lang="zh-CN" altLang="en-US" sz="2000" dirty="0" smtClean="0">
                <a:ea typeface="宋体" panose="02010600030101010101" pitchFamily="2" charset="-122"/>
              </a:rPr>
              <a:t>）寄存器的内容入栈；</a:t>
            </a:r>
            <a:endParaRPr lang="en-US" altLang="zh-CN" sz="2000" dirty="0" smtClean="0">
              <a:ea typeface="宋体" panose="02010600030101010101" pitchFamily="2" charset="-122"/>
            </a:endParaRPr>
          </a:p>
          <a:p>
            <a:pPr marL="817880" lvl="1" indent="-342900">
              <a:lnSpc>
                <a:spcPct val="105000"/>
              </a:lnSpc>
              <a:spcBef>
                <a:spcPct val="30000"/>
              </a:spcBef>
              <a:buFont typeface="+mj-lt"/>
              <a:buAutoNum type="arabicPeriod"/>
            </a:pPr>
            <a:r>
              <a:rPr lang="zh-CN" altLang="en-US" sz="2000" dirty="0" smtClean="0">
                <a:ea typeface="宋体" panose="02010600030101010101" pitchFamily="2" charset="-122"/>
              </a:rPr>
              <a:t>若中断伴随有错误代码，则错误代码也入栈；</a:t>
            </a:r>
            <a:endParaRPr lang="en-US" altLang="zh-CN" sz="2000" dirty="0" smtClean="0">
              <a:ea typeface="宋体" panose="02010600030101010101" pitchFamily="2" charset="-122"/>
            </a:endParaRPr>
          </a:p>
          <a:p>
            <a:pPr marL="817880" lvl="1" indent="-342900">
              <a:lnSpc>
                <a:spcPct val="105000"/>
              </a:lnSpc>
              <a:spcBef>
                <a:spcPct val="30000"/>
              </a:spcBef>
              <a:buFont typeface="+mj-lt"/>
              <a:buAutoNum type="arabicPeriod"/>
            </a:pPr>
            <a:r>
              <a:rPr lang="zh-CN" altLang="en-US" sz="2000" dirty="0" smtClean="0">
                <a:ea typeface="宋体" panose="02010600030101010101" pitchFamily="2" charset="-122"/>
              </a:rPr>
              <a:t>读取中断向量表的对应内容，将其装入</a:t>
            </a:r>
            <a:r>
              <a:rPr lang="en-US" altLang="zh-CN" sz="2000" dirty="0" smtClean="0">
                <a:ea typeface="宋体" panose="02010600030101010101" pitchFamily="2" charset="-122"/>
              </a:rPr>
              <a:t>CS</a:t>
            </a:r>
            <a:r>
              <a:rPr lang="zh-CN" altLang="en-US" sz="2000" dirty="0" smtClean="0">
                <a:ea typeface="宋体" panose="02010600030101010101" pitchFamily="2" charset="-122"/>
              </a:rPr>
              <a:t>和</a:t>
            </a:r>
            <a:r>
              <a:rPr lang="en-US" altLang="zh-CN" sz="2000" dirty="0" smtClean="0">
                <a:ea typeface="宋体" panose="02010600030101010101" pitchFamily="2" charset="-122"/>
              </a:rPr>
              <a:t>IP</a:t>
            </a:r>
            <a:r>
              <a:rPr lang="zh-CN" altLang="en-US" sz="2000" dirty="0" smtClean="0">
                <a:ea typeface="宋体" panose="02010600030101010101" pitchFamily="2" charset="-122"/>
              </a:rPr>
              <a:t>寄存器。控制转移到中断服务子程序继续执行。</a:t>
            </a:r>
            <a:endParaRPr lang="en-US" altLang="zh-CN" sz="2000" dirty="0" smtClean="0">
              <a:ea typeface="宋体" panose="02010600030101010101" pitchFamily="2" charset="-122"/>
            </a:endParaRPr>
          </a:p>
          <a:p>
            <a:pPr marL="817880" lvl="1" indent="-342900">
              <a:lnSpc>
                <a:spcPct val="105000"/>
              </a:lnSpc>
              <a:spcBef>
                <a:spcPct val="30000"/>
              </a:spcBef>
              <a:buFont typeface="+mj-lt"/>
              <a:buAutoNum type="arabicPeriod"/>
            </a:pPr>
            <a:r>
              <a:rPr lang="zh-CN" altLang="en-US" sz="2000" dirty="0" smtClean="0">
                <a:ea typeface="宋体" panose="02010600030101010101" pitchFamily="2" charset="-122"/>
              </a:rPr>
              <a:t>中断返回：中断服务子程序执行</a:t>
            </a:r>
            <a:r>
              <a:rPr lang="en-US" altLang="zh-CN" sz="2000" dirty="0" smtClean="0">
                <a:ea typeface="宋体" panose="02010600030101010101" pitchFamily="2" charset="-122"/>
              </a:rPr>
              <a:t>IRET</a:t>
            </a:r>
            <a:r>
              <a:rPr lang="zh-CN" altLang="en-US" sz="2000" dirty="0" smtClean="0">
                <a:ea typeface="宋体" panose="02010600030101010101" pitchFamily="2" charset="-122"/>
              </a:rPr>
              <a:t>指令，使得保存在堆栈内的值被取回，实现断点恢复。</a:t>
            </a:r>
            <a:endParaRPr lang="en-US" altLang="zh-CN" sz="2000"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8930" name="Group 2"/>
          <p:cNvGrpSpPr/>
          <p:nvPr/>
        </p:nvGrpSpPr>
        <p:grpSpPr bwMode="auto">
          <a:xfrm>
            <a:off x="1187450" y="981075"/>
            <a:ext cx="7086600" cy="5159375"/>
            <a:chOff x="584" y="609"/>
            <a:chExt cx="4464" cy="3250"/>
          </a:xfrm>
        </p:grpSpPr>
        <p:sp>
          <p:nvSpPr>
            <p:cNvPr id="508931" name="AutoShape 3" descr="羊皮纸"/>
            <p:cNvSpPr>
              <a:spLocks noChangeArrowheads="1"/>
            </p:cNvSpPr>
            <p:nvPr/>
          </p:nvSpPr>
          <p:spPr bwMode="auto">
            <a:xfrm>
              <a:off x="584" y="609"/>
              <a:ext cx="4464" cy="3250"/>
            </a:xfrm>
            <a:prstGeom prst="verticalScroll">
              <a:avLst>
                <a:gd name="adj" fmla="val 12500"/>
              </a:avLst>
            </a:prstGeom>
            <a:blipFill dpi="0" rotWithShape="1">
              <a:blip r:embed="rId1" cstate="print"/>
              <a:srcRect/>
              <a:tile tx="0" ty="0" sx="100000" sy="100000" flip="none" algn="tl"/>
            </a:blipFill>
            <a:ln w="12700">
              <a:solidFill>
                <a:srgbClr val="FF9900"/>
              </a:solidFill>
              <a:round/>
            </a:ln>
            <a:effectLst/>
          </p:spPr>
          <p:txBody>
            <a:bodyPr lIns="63500" tIns="97200" rIns="63500" bIns="61200" anchor="ctr">
              <a:spAutoFit/>
            </a:bodyPr>
            <a:lstStyle/>
            <a:p>
              <a:endParaRPr lang="zh-CN" altLang="en-US"/>
            </a:p>
          </p:txBody>
        </p:sp>
        <p:sp>
          <p:nvSpPr>
            <p:cNvPr id="508932" name="Rectangle 4"/>
            <p:cNvSpPr>
              <a:spLocks noGrp="1" noChangeArrowheads="1"/>
            </p:cNvSpPr>
            <p:nvPr/>
          </p:nvSpPr>
          <p:spPr bwMode="auto">
            <a:xfrm>
              <a:off x="1225" y="1131"/>
              <a:ext cx="3356" cy="268"/>
            </a:xfrm>
            <a:prstGeom prst="rect">
              <a:avLst/>
            </a:prstGeom>
            <a:noFill/>
            <a:ln>
              <a:noFill/>
            </a:ln>
          </p:spPr>
          <p:txBody>
            <a:bodyPr lIns="63500" tIns="25400" rIns="63500" bIns="25400">
              <a:spAutoFit/>
            </a:bodyPr>
            <a:lstStyle/>
            <a:p>
              <a:pPr>
                <a:lnSpc>
                  <a:spcPct val="87000"/>
                </a:lnSpc>
              </a:pPr>
              <a:r>
                <a:rPr lang="zh-CN" altLang="en-US" sz="2800" b="1" dirty="0" smtClean="0">
                  <a:solidFill>
                    <a:srgbClr val="001ADC"/>
                  </a:solidFill>
                  <a:latin typeface="楷体_GB2312" pitchFamily="49" charset="-122"/>
                  <a:ea typeface="楷体_GB2312" pitchFamily="49" charset="-122"/>
                </a:rPr>
                <a:t>第九部分：输入输出接口</a:t>
              </a:r>
              <a:endParaRPr lang="en-US" altLang="zh-CN" sz="2800" b="1" dirty="0">
                <a:solidFill>
                  <a:srgbClr val="001ADC"/>
                </a:solidFill>
                <a:latin typeface="楷体_GB2312" pitchFamily="49" charset="-122"/>
                <a:ea typeface="楷体_GB2312" pitchFamily="49" charset="-122"/>
              </a:endParaRPr>
            </a:p>
          </p:txBody>
        </p:sp>
        <p:sp>
          <p:nvSpPr>
            <p:cNvPr id="508933" name="Rectangle 5"/>
            <p:cNvSpPr>
              <a:spLocks noChangeArrowheads="1"/>
            </p:cNvSpPr>
            <p:nvPr/>
          </p:nvSpPr>
          <p:spPr bwMode="auto">
            <a:xfrm>
              <a:off x="1354" y="1526"/>
              <a:ext cx="3054" cy="1647"/>
            </a:xfrm>
            <a:prstGeom prst="rect">
              <a:avLst/>
            </a:prstGeom>
            <a:noFill/>
            <a:ln w="28575">
              <a:solidFill>
                <a:srgbClr val="05AD01"/>
              </a:solidFill>
              <a:miter lim="800000"/>
            </a:ln>
            <a:effectLst/>
          </p:spPr>
          <p:txBody>
            <a:bodyPr lIns="63500" tIns="133200" rIns="63500" bIns="133200">
              <a:spAutoFit/>
            </a:bodyPr>
            <a:lstStyle/>
            <a:p>
              <a:pPr marL="609600" indent="-609600" algn="l">
                <a:lnSpc>
                  <a:spcPct val="75000"/>
                </a:lnSpc>
                <a:spcBef>
                  <a:spcPct val="65000"/>
                </a:spcBef>
                <a:buClr>
                  <a:srgbClr val="FF0000"/>
                </a:buClr>
                <a:buSzPct val="100000"/>
                <a:buFont typeface="+mj-ea"/>
                <a:buAutoNum type="ea1JpnChsDbPeriod"/>
              </a:pPr>
              <a:r>
                <a:rPr lang="en-US" altLang="zh-CN" sz="2400" b="1" dirty="0" smtClean="0">
                  <a:solidFill>
                    <a:srgbClr val="C0C0C0"/>
                  </a:solidFill>
                  <a:ea typeface="宋体" panose="02010600030101010101" pitchFamily="2" charset="-122"/>
                </a:rPr>
                <a:t>I/O</a:t>
              </a:r>
              <a:r>
                <a:rPr lang="zh-CN" altLang="en-US" sz="2400" b="1" dirty="0">
                  <a:solidFill>
                    <a:srgbClr val="C0C0C0"/>
                  </a:solidFill>
                  <a:ea typeface="宋体" panose="02010600030101010101" pitchFamily="2" charset="-122"/>
                </a:rPr>
                <a:t>接口</a:t>
              </a:r>
              <a:endParaRPr lang="zh-CN" altLang="en-US" sz="2400" b="1" dirty="0">
                <a:solidFill>
                  <a:srgbClr val="C0C0C0"/>
                </a:solidFill>
                <a:ea typeface="宋体" panose="02010600030101010101" pitchFamily="2" charset="-122"/>
              </a:endParaRPr>
            </a:p>
            <a:p>
              <a:pPr marL="609600" indent="-609600" algn="l">
                <a:lnSpc>
                  <a:spcPct val="75000"/>
                </a:lnSpc>
                <a:spcBef>
                  <a:spcPct val="65000"/>
                </a:spcBef>
                <a:buClr>
                  <a:srgbClr val="FF0000"/>
                </a:buClr>
                <a:buSzPct val="100000"/>
                <a:buFont typeface="+mj-ea"/>
                <a:buAutoNum type="ea1JpnChsDbPeriod"/>
              </a:pPr>
              <a:r>
                <a:rPr lang="zh-CN" altLang="en-US" sz="2400" b="1" dirty="0" smtClean="0">
                  <a:solidFill>
                    <a:srgbClr val="C0C0C0"/>
                  </a:solidFill>
                  <a:ea typeface="宋体" panose="02010600030101010101" pitchFamily="2" charset="-122"/>
                </a:rPr>
                <a:t>程序</a:t>
              </a:r>
              <a:r>
                <a:rPr lang="zh-CN" altLang="en-US" sz="2400" b="1" dirty="0">
                  <a:solidFill>
                    <a:srgbClr val="C0C0C0"/>
                  </a:solidFill>
                  <a:ea typeface="宋体" panose="02010600030101010101" pitchFamily="2" charset="-122"/>
                </a:rPr>
                <a:t>查询</a:t>
              </a:r>
              <a:r>
                <a:rPr lang="en-US" altLang="zh-CN" sz="2400" b="1" dirty="0">
                  <a:solidFill>
                    <a:srgbClr val="C0C0C0"/>
                  </a:solidFill>
                  <a:ea typeface="宋体" panose="02010600030101010101" pitchFamily="2" charset="-122"/>
                </a:rPr>
                <a:t>I/O</a:t>
              </a:r>
              <a:r>
                <a:rPr lang="zh-CN" altLang="en-US" sz="2400" b="1" dirty="0">
                  <a:solidFill>
                    <a:srgbClr val="C0C0C0"/>
                  </a:solidFill>
                  <a:ea typeface="宋体" panose="02010600030101010101" pitchFamily="2" charset="-122"/>
                </a:rPr>
                <a:t>方式</a:t>
              </a:r>
              <a:endParaRPr lang="zh-CN" altLang="en-US" sz="2400" b="1" dirty="0">
                <a:solidFill>
                  <a:srgbClr val="C0C0C0"/>
                </a:solidFill>
                <a:ea typeface="宋体" panose="02010600030101010101" pitchFamily="2" charset="-122"/>
              </a:endParaRPr>
            </a:p>
            <a:p>
              <a:pPr marL="609600" indent="-609600" algn="l">
                <a:lnSpc>
                  <a:spcPct val="75000"/>
                </a:lnSpc>
                <a:spcBef>
                  <a:spcPct val="65000"/>
                </a:spcBef>
                <a:buClr>
                  <a:srgbClr val="FF0000"/>
                </a:buClr>
                <a:buSzPct val="100000"/>
                <a:buFont typeface="+mj-ea"/>
                <a:buAutoNum type="ea1JpnChsDbPeriod"/>
              </a:pPr>
              <a:r>
                <a:rPr lang="zh-CN" altLang="en-US" sz="2400" b="1" dirty="0" smtClean="0">
                  <a:solidFill>
                    <a:srgbClr val="C0C0C0"/>
                  </a:solidFill>
                  <a:ea typeface="宋体" panose="02010600030101010101" pitchFamily="2" charset="-122"/>
                </a:rPr>
                <a:t>中断</a:t>
              </a:r>
              <a:r>
                <a:rPr lang="zh-CN" altLang="en-US" sz="2400" b="1" dirty="0">
                  <a:solidFill>
                    <a:srgbClr val="C0C0C0"/>
                  </a:solidFill>
                  <a:ea typeface="宋体" panose="02010600030101010101" pitchFamily="2" charset="-122"/>
                </a:rPr>
                <a:t>与中断</a:t>
              </a:r>
              <a:r>
                <a:rPr lang="en-US" altLang="zh-CN" sz="2400" b="1" dirty="0">
                  <a:solidFill>
                    <a:srgbClr val="C0C0C0"/>
                  </a:solidFill>
                  <a:ea typeface="宋体" panose="02010600030101010101" pitchFamily="2" charset="-122"/>
                </a:rPr>
                <a:t>I/O</a:t>
              </a:r>
              <a:r>
                <a:rPr lang="zh-CN" altLang="en-US" sz="2400" b="1" dirty="0">
                  <a:solidFill>
                    <a:srgbClr val="C0C0C0"/>
                  </a:solidFill>
                  <a:ea typeface="宋体" panose="02010600030101010101" pitchFamily="2" charset="-122"/>
                </a:rPr>
                <a:t>方式</a:t>
              </a:r>
              <a:endParaRPr lang="zh-CN" altLang="en-US" sz="2400" b="1" dirty="0">
                <a:solidFill>
                  <a:srgbClr val="C0C0C0"/>
                </a:solidFill>
                <a:ea typeface="宋体" panose="02010600030101010101" pitchFamily="2" charset="-122"/>
              </a:endParaRPr>
            </a:p>
            <a:p>
              <a:pPr marL="609600" indent="-609600" algn="l">
                <a:lnSpc>
                  <a:spcPct val="75000"/>
                </a:lnSpc>
                <a:spcBef>
                  <a:spcPct val="65000"/>
                </a:spcBef>
                <a:buClr>
                  <a:srgbClr val="FF0000"/>
                </a:buClr>
                <a:buSzPct val="100000"/>
                <a:buFont typeface="+mj-ea"/>
                <a:buAutoNum type="ea1JpnChsDbPeriod"/>
              </a:pPr>
              <a:r>
                <a:rPr lang="en-US" altLang="zh-CN" sz="2400" b="1" dirty="0" smtClean="0">
                  <a:solidFill>
                    <a:schemeClr val="accent2"/>
                  </a:solidFill>
                  <a:ea typeface="宋体" panose="02010600030101010101" pitchFamily="2" charset="-122"/>
                </a:rPr>
                <a:t>DMA </a:t>
              </a:r>
              <a:r>
                <a:rPr lang="en-US" altLang="zh-CN" sz="2400" b="1" dirty="0">
                  <a:solidFill>
                    <a:schemeClr val="accent2"/>
                  </a:solidFill>
                  <a:ea typeface="宋体" panose="02010600030101010101" pitchFamily="2" charset="-122"/>
                </a:rPr>
                <a:t>I/O</a:t>
              </a:r>
              <a:r>
                <a:rPr lang="zh-CN" altLang="en-US" sz="2400" b="1" dirty="0">
                  <a:solidFill>
                    <a:schemeClr val="accent2"/>
                  </a:solidFill>
                  <a:ea typeface="宋体" panose="02010600030101010101" pitchFamily="2" charset="-122"/>
                </a:rPr>
                <a:t>方式</a:t>
              </a:r>
              <a:endParaRPr lang="zh-CN" altLang="en-US" sz="2400" b="1" dirty="0">
                <a:solidFill>
                  <a:schemeClr val="accent2"/>
                </a:solidFill>
                <a:ea typeface="宋体" panose="02010600030101010101" pitchFamily="2" charset="-122"/>
              </a:endParaRPr>
            </a:p>
            <a:p>
              <a:pPr marL="609600" indent="-609600" algn="l">
                <a:lnSpc>
                  <a:spcPct val="75000"/>
                </a:lnSpc>
                <a:spcBef>
                  <a:spcPct val="65000"/>
                </a:spcBef>
                <a:buClr>
                  <a:srgbClr val="FF0000"/>
                </a:buClr>
                <a:buSzPct val="100000"/>
                <a:buFont typeface="+mj-ea"/>
                <a:buAutoNum type="ea1JpnChsDbPeriod"/>
              </a:pPr>
              <a:r>
                <a:rPr lang="en-US" altLang="zh-CN" sz="2400" b="1" dirty="0" smtClean="0">
                  <a:solidFill>
                    <a:srgbClr val="C0C0C0"/>
                  </a:solidFill>
                  <a:ea typeface="宋体" panose="02010600030101010101" pitchFamily="2" charset="-122"/>
                </a:rPr>
                <a:t>I/O</a:t>
              </a:r>
              <a:r>
                <a:rPr lang="zh-CN" altLang="en-US" sz="2400" b="1" dirty="0">
                  <a:solidFill>
                    <a:srgbClr val="C0C0C0"/>
                  </a:solidFill>
                  <a:ea typeface="宋体" panose="02010600030101010101" pitchFamily="2" charset="-122"/>
                </a:rPr>
                <a:t>通道</a:t>
              </a:r>
              <a:endParaRPr lang="zh-CN" altLang="en-US" sz="2400" b="1" dirty="0">
                <a:solidFill>
                  <a:srgbClr val="C0C0C0"/>
                </a:solidFill>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p:cNvSpPr>
            <a:spLocks noGrp="1" noChangeArrowheads="1"/>
          </p:cNvSpPr>
          <p:nvPr>
            <p:ph type="title"/>
          </p:nvPr>
        </p:nvSpPr>
        <p:spPr>
          <a:xfrm>
            <a:off x="611188" y="404813"/>
            <a:ext cx="5257800" cy="372603"/>
          </a:xfrm>
        </p:spPr>
        <p:txBody>
          <a:bodyPr/>
          <a:lstStyle/>
          <a:p>
            <a:r>
              <a:rPr lang="en-US" altLang="zh-CN" i="0" dirty="0" smtClean="0">
                <a:latin typeface="+mn-lt"/>
              </a:rPr>
              <a:t>4.1 </a:t>
            </a:r>
            <a:r>
              <a:rPr lang="en-US" altLang="zh-CN" i="0" dirty="0">
                <a:latin typeface="+mn-lt"/>
              </a:rPr>
              <a:t>DMA</a:t>
            </a:r>
            <a:r>
              <a:rPr lang="zh-CN" altLang="en-US" i="0" dirty="0" smtClean="0">
                <a:latin typeface="+mn-lt"/>
              </a:rPr>
              <a:t>的</a:t>
            </a:r>
            <a:r>
              <a:rPr lang="zh-CN" altLang="en-US" i="0" dirty="0">
                <a:latin typeface="+mn-lt"/>
              </a:rPr>
              <a:t>一般概念</a:t>
            </a:r>
            <a:endParaRPr lang="zh-CN" altLang="en-US" i="0" dirty="0">
              <a:latin typeface="+mn-lt"/>
            </a:endParaRPr>
          </a:p>
        </p:txBody>
      </p:sp>
      <p:sp>
        <p:nvSpPr>
          <p:cNvPr id="436227" name="Rectangle 3"/>
          <p:cNvSpPr>
            <a:spLocks noGrp="1" noChangeArrowheads="1"/>
          </p:cNvSpPr>
          <p:nvPr>
            <p:ph type="body" idx="1"/>
          </p:nvPr>
        </p:nvSpPr>
        <p:spPr>
          <a:xfrm>
            <a:off x="539750" y="908050"/>
            <a:ext cx="8496746" cy="5175776"/>
          </a:xfrm>
        </p:spPr>
        <p:txBody>
          <a:bodyPr/>
          <a:lstStyle/>
          <a:p>
            <a:pPr>
              <a:lnSpc>
                <a:spcPct val="105000"/>
              </a:lnSpc>
              <a:spcBef>
                <a:spcPct val="30000"/>
              </a:spcBef>
            </a:pPr>
            <a:r>
              <a:rPr lang="zh-CN" altLang="en-US" dirty="0">
                <a:ea typeface="宋体" panose="02010600030101010101" pitchFamily="2" charset="-122"/>
              </a:rPr>
              <a:t>程序</a:t>
            </a:r>
            <a:r>
              <a:rPr lang="en-US" altLang="zh-CN" dirty="0">
                <a:ea typeface="宋体" panose="02010600030101010101" pitchFamily="2" charset="-122"/>
              </a:rPr>
              <a:t>I/O</a:t>
            </a:r>
            <a:r>
              <a:rPr lang="zh-CN" altLang="en-US" dirty="0">
                <a:ea typeface="宋体" panose="02010600030101010101" pitchFamily="2" charset="-122"/>
              </a:rPr>
              <a:t>与中断</a:t>
            </a:r>
            <a:r>
              <a:rPr lang="en-US" altLang="zh-CN" dirty="0">
                <a:ea typeface="宋体" panose="02010600030101010101" pitchFamily="2" charset="-122"/>
              </a:rPr>
              <a:t>I/O</a:t>
            </a:r>
            <a:r>
              <a:rPr lang="zh-CN" altLang="en-US" dirty="0">
                <a:ea typeface="宋体" panose="02010600030101010101" pitchFamily="2" charset="-122"/>
              </a:rPr>
              <a:t>的不足</a:t>
            </a:r>
            <a:endParaRPr lang="zh-CN" altLang="en-US" dirty="0">
              <a:ea typeface="宋体" panose="02010600030101010101" pitchFamily="2" charset="-122"/>
            </a:endParaRPr>
          </a:p>
          <a:p>
            <a:pPr lvl="1">
              <a:lnSpc>
                <a:spcPct val="105000"/>
              </a:lnSpc>
              <a:spcBef>
                <a:spcPct val="30000"/>
              </a:spcBef>
            </a:pPr>
            <a:r>
              <a:rPr lang="en-US" altLang="zh-CN" dirty="0">
                <a:ea typeface="宋体" panose="02010600030101010101" pitchFamily="2" charset="-122"/>
              </a:rPr>
              <a:t>I/O</a:t>
            </a:r>
            <a:r>
              <a:rPr lang="zh-CN" altLang="en-US" dirty="0">
                <a:ea typeface="宋体" panose="02010600030101010101" pitchFamily="2" charset="-122"/>
              </a:rPr>
              <a:t>传送速度受处理器测试</a:t>
            </a:r>
            <a:r>
              <a:rPr lang="zh-CN" altLang="en-US" dirty="0" smtClean="0">
                <a:ea typeface="宋体" panose="02010600030101010101" pitchFamily="2" charset="-122"/>
              </a:rPr>
              <a:t>和服务设备速度</a:t>
            </a:r>
            <a:r>
              <a:rPr lang="zh-CN" altLang="en-US" dirty="0">
                <a:ea typeface="宋体" panose="02010600030101010101" pitchFamily="2" charset="-122"/>
              </a:rPr>
              <a:t>的限制</a:t>
            </a:r>
            <a:endParaRPr lang="zh-CN" altLang="en-US" dirty="0">
              <a:ea typeface="宋体" panose="02010600030101010101" pitchFamily="2" charset="-122"/>
            </a:endParaRPr>
          </a:p>
          <a:p>
            <a:pPr lvl="1">
              <a:lnSpc>
                <a:spcPct val="105000"/>
              </a:lnSpc>
              <a:spcBef>
                <a:spcPct val="30000"/>
              </a:spcBef>
            </a:pPr>
            <a:r>
              <a:rPr lang="zh-CN" altLang="en-US" dirty="0">
                <a:ea typeface="宋体" panose="02010600030101010101" pitchFamily="2" charset="-122"/>
              </a:rPr>
              <a:t>处理器直接负责管理</a:t>
            </a:r>
            <a:r>
              <a:rPr lang="en-US" altLang="zh-CN" dirty="0">
                <a:ea typeface="宋体" panose="02010600030101010101" pitchFamily="2" charset="-122"/>
              </a:rPr>
              <a:t>I/O</a:t>
            </a:r>
            <a:r>
              <a:rPr lang="zh-CN" altLang="en-US" dirty="0">
                <a:ea typeface="宋体" panose="02010600030101010101" pitchFamily="2" charset="-122"/>
              </a:rPr>
              <a:t>，对于每一次</a:t>
            </a:r>
            <a:r>
              <a:rPr lang="en-US" altLang="zh-CN" dirty="0">
                <a:ea typeface="宋体" panose="02010600030101010101" pitchFamily="2" charset="-122"/>
              </a:rPr>
              <a:t>I/O</a:t>
            </a:r>
            <a:r>
              <a:rPr lang="zh-CN" altLang="en-US" dirty="0">
                <a:ea typeface="宋体" panose="02010600030101010101" pitchFamily="2" charset="-122"/>
              </a:rPr>
              <a:t>传送，处理器必须执行一些指令</a:t>
            </a:r>
            <a:r>
              <a:rPr lang="zh-CN" altLang="en-US" dirty="0" smtClean="0">
                <a:ea typeface="宋体" panose="02010600030101010101" pitchFamily="2" charset="-122"/>
              </a:rPr>
              <a:t>。</a:t>
            </a:r>
            <a:endParaRPr lang="en-US" altLang="zh-CN" dirty="0" smtClean="0">
              <a:ea typeface="宋体" panose="02010600030101010101" pitchFamily="2" charset="-122"/>
            </a:endParaRPr>
          </a:p>
          <a:p>
            <a:pPr lvl="1">
              <a:lnSpc>
                <a:spcPct val="105000"/>
              </a:lnSpc>
              <a:spcBef>
                <a:spcPct val="30000"/>
              </a:spcBef>
            </a:pPr>
            <a:r>
              <a:rPr lang="zh-CN" altLang="en-US" dirty="0" smtClean="0">
                <a:ea typeface="宋体" panose="02010600030101010101" pitchFamily="2" charset="-122"/>
              </a:rPr>
              <a:t>考虑批量（数据块）传送：</a:t>
            </a:r>
            <a:endParaRPr lang="en-US" altLang="zh-CN" dirty="0" smtClean="0">
              <a:ea typeface="宋体" panose="02010600030101010101" pitchFamily="2" charset="-122"/>
            </a:endParaRPr>
          </a:p>
          <a:p>
            <a:pPr lvl="2">
              <a:lnSpc>
                <a:spcPct val="105000"/>
              </a:lnSpc>
              <a:spcBef>
                <a:spcPct val="30000"/>
              </a:spcBef>
            </a:pPr>
            <a:r>
              <a:rPr lang="zh-CN" altLang="en-US" dirty="0" smtClean="0">
                <a:ea typeface="宋体" panose="02010600030101010101" pitchFamily="2" charset="-122"/>
              </a:rPr>
              <a:t>程序查询</a:t>
            </a:r>
            <a:r>
              <a:rPr lang="en-US" altLang="zh-CN" dirty="0" smtClean="0">
                <a:ea typeface="宋体" panose="02010600030101010101" pitchFamily="2" charset="-122"/>
              </a:rPr>
              <a:t>I/O</a:t>
            </a:r>
            <a:r>
              <a:rPr lang="zh-CN" altLang="en-US" dirty="0" smtClean="0">
                <a:ea typeface="宋体" panose="02010600030101010101" pitchFamily="2" charset="-122"/>
              </a:rPr>
              <a:t>方式：处理器做不了其他工作；</a:t>
            </a:r>
            <a:endParaRPr lang="en-US" altLang="zh-CN" dirty="0" smtClean="0">
              <a:ea typeface="宋体" panose="02010600030101010101" pitchFamily="2" charset="-122"/>
            </a:endParaRPr>
          </a:p>
          <a:p>
            <a:pPr lvl="2">
              <a:lnSpc>
                <a:spcPct val="105000"/>
              </a:lnSpc>
              <a:spcBef>
                <a:spcPct val="30000"/>
              </a:spcBef>
            </a:pPr>
            <a:r>
              <a:rPr lang="zh-CN" altLang="en-US" dirty="0" smtClean="0">
                <a:ea typeface="宋体" panose="02010600030101010101" pitchFamily="2" charset="-122"/>
              </a:rPr>
              <a:t>中断</a:t>
            </a:r>
            <a:r>
              <a:rPr lang="en-US" altLang="zh-CN" dirty="0" smtClean="0">
                <a:ea typeface="宋体" panose="02010600030101010101" pitchFamily="2" charset="-122"/>
              </a:rPr>
              <a:t>I/O</a:t>
            </a:r>
            <a:r>
              <a:rPr lang="zh-CN" altLang="en-US" dirty="0" smtClean="0">
                <a:ea typeface="宋体" panose="02010600030101010101" pitchFamily="2" charset="-122"/>
              </a:rPr>
              <a:t>方式：</a:t>
            </a:r>
            <a:r>
              <a:rPr lang="en-US" altLang="zh-CN" dirty="0" smtClean="0">
                <a:ea typeface="宋体" panose="02010600030101010101" pitchFamily="2" charset="-122"/>
              </a:rPr>
              <a:t>I/O</a:t>
            </a:r>
            <a:r>
              <a:rPr lang="zh-CN" altLang="en-US" dirty="0" smtClean="0">
                <a:ea typeface="宋体" panose="02010600030101010101" pitchFamily="2" charset="-122"/>
              </a:rPr>
              <a:t>传输效率较低。</a:t>
            </a:r>
            <a:endParaRPr lang="zh-CN" altLang="en-US" dirty="0">
              <a:ea typeface="宋体" panose="02010600030101010101" pitchFamily="2" charset="-122"/>
            </a:endParaRPr>
          </a:p>
          <a:p>
            <a:pPr>
              <a:lnSpc>
                <a:spcPct val="105000"/>
              </a:lnSpc>
              <a:spcBef>
                <a:spcPct val="30000"/>
              </a:spcBef>
            </a:pPr>
            <a:r>
              <a:rPr lang="en-US" altLang="zh-CN" dirty="0">
                <a:ea typeface="宋体" panose="02010600030101010101" pitchFamily="2" charset="-122"/>
              </a:rPr>
              <a:t>DMA</a:t>
            </a:r>
            <a:r>
              <a:rPr lang="zh-CN" altLang="en-US" dirty="0">
                <a:ea typeface="宋体" panose="02010600030101010101" pitchFamily="2" charset="-122"/>
              </a:rPr>
              <a:t>（</a:t>
            </a:r>
            <a:r>
              <a:rPr lang="en-US" altLang="zh-CN" dirty="0">
                <a:ea typeface="宋体" panose="02010600030101010101" pitchFamily="2" charset="-122"/>
              </a:rPr>
              <a:t>Direct Memory Access)</a:t>
            </a:r>
            <a:endParaRPr lang="en-US" altLang="zh-CN" dirty="0">
              <a:ea typeface="宋体" panose="02010600030101010101" pitchFamily="2" charset="-122"/>
            </a:endParaRPr>
          </a:p>
          <a:p>
            <a:pPr lvl="1">
              <a:lnSpc>
                <a:spcPct val="105000"/>
              </a:lnSpc>
              <a:spcBef>
                <a:spcPct val="30000"/>
              </a:spcBef>
            </a:pPr>
            <a:r>
              <a:rPr lang="en-US" altLang="zh-CN" dirty="0">
                <a:ea typeface="宋体" panose="02010600030101010101" pitchFamily="2" charset="-122"/>
              </a:rPr>
              <a:t>CPU</a:t>
            </a:r>
            <a:r>
              <a:rPr lang="zh-CN" altLang="en-US" dirty="0">
                <a:ea typeface="宋体" panose="02010600030101010101" pitchFamily="2" charset="-122"/>
              </a:rPr>
              <a:t>对总线的控制被临时禁止。</a:t>
            </a:r>
            <a:endParaRPr lang="zh-CN" altLang="en-US" dirty="0">
              <a:ea typeface="宋体" panose="02010600030101010101" pitchFamily="2" charset="-122"/>
            </a:endParaRPr>
          </a:p>
          <a:p>
            <a:pPr lvl="1">
              <a:lnSpc>
                <a:spcPct val="105000"/>
              </a:lnSpc>
              <a:spcBef>
                <a:spcPct val="30000"/>
              </a:spcBef>
            </a:pPr>
            <a:r>
              <a:rPr lang="en-US" altLang="zh-CN" dirty="0">
                <a:ea typeface="宋体" panose="02010600030101010101" pitchFamily="2" charset="-122"/>
              </a:rPr>
              <a:t>DMA</a:t>
            </a:r>
            <a:r>
              <a:rPr lang="zh-CN" altLang="en-US" dirty="0">
                <a:ea typeface="宋体" panose="02010600030101010101" pitchFamily="2" charset="-122"/>
              </a:rPr>
              <a:t>控制器接管总线控制权，控制数据直接在存储器与外设之间高速交换，</a:t>
            </a:r>
            <a:r>
              <a:rPr lang="en-US" altLang="zh-CN" dirty="0">
                <a:ea typeface="宋体" panose="02010600030101010101" pitchFamily="2" charset="-122"/>
              </a:rPr>
              <a:t>CPU</a:t>
            </a:r>
            <a:r>
              <a:rPr lang="zh-CN" altLang="en-US" dirty="0">
                <a:ea typeface="宋体" panose="02010600030101010101" pitchFamily="2" charset="-122"/>
              </a:rPr>
              <a:t>不再介入具体的</a:t>
            </a:r>
            <a:r>
              <a:rPr lang="en-US" altLang="zh-CN" dirty="0">
                <a:ea typeface="宋体" panose="02010600030101010101" pitchFamily="2" charset="-122"/>
              </a:rPr>
              <a:t>I/O</a:t>
            </a:r>
            <a:r>
              <a:rPr lang="zh-CN" altLang="en-US" dirty="0">
                <a:ea typeface="宋体" panose="02010600030101010101" pitchFamily="2" charset="-122"/>
              </a:rPr>
              <a:t>操作，由</a:t>
            </a:r>
            <a:r>
              <a:rPr lang="en-US" altLang="zh-CN" dirty="0">
                <a:ea typeface="宋体" panose="02010600030101010101" pitchFamily="2" charset="-122"/>
              </a:rPr>
              <a:t>DMA</a:t>
            </a:r>
            <a:r>
              <a:rPr lang="zh-CN" altLang="en-US" dirty="0">
                <a:ea typeface="宋体" panose="02010600030101010101" pitchFamily="2" charset="-122"/>
              </a:rPr>
              <a:t>控制器来负责提供存储器地址信号、读写控制信号等。</a:t>
            </a:r>
            <a:endParaRPr lang="zh-CN" altLang="en-US" dirty="0">
              <a:ea typeface="宋体" panose="02010600030101010101" pitchFamily="2" charset="-122"/>
            </a:endParaRPr>
          </a:p>
          <a:p>
            <a:pPr lvl="1">
              <a:lnSpc>
                <a:spcPct val="105000"/>
              </a:lnSpc>
              <a:spcBef>
                <a:spcPct val="30000"/>
              </a:spcBef>
            </a:pPr>
            <a:r>
              <a:rPr lang="en-US" altLang="zh-CN" dirty="0">
                <a:ea typeface="宋体" panose="02010600030101010101" pitchFamily="2" charset="-122"/>
              </a:rPr>
              <a:t>CPU</a:t>
            </a:r>
            <a:r>
              <a:rPr lang="zh-CN" altLang="en-US" dirty="0">
                <a:ea typeface="宋体" panose="02010600030101010101" pitchFamily="2" charset="-122"/>
              </a:rPr>
              <a:t>与</a:t>
            </a:r>
            <a:r>
              <a:rPr lang="en-US" altLang="zh-CN" dirty="0">
                <a:ea typeface="宋体" panose="02010600030101010101" pitchFamily="2" charset="-122"/>
              </a:rPr>
              <a:t>I/O</a:t>
            </a:r>
            <a:r>
              <a:rPr lang="zh-CN" altLang="en-US" dirty="0">
                <a:ea typeface="宋体" panose="02010600030101010101" pitchFamily="2" charset="-122"/>
              </a:rPr>
              <a:t>设备在更大的程度上并行工作，效率更高。</a:t>
            </a:r>
            <a:endParaRPr lang="zh-CN" altLang="en-US" dirty="0">
              <a:ea typeface="宋体" panose="02010600030101010101" pitchFamily="2" charset="-122"/>
            </a:endParaRPr>
          </a:p>
          <a:p>
            <a:pPr lvl="1">
              <a:lnSpc>
                <a:spcPct val="105000"/>
              </a:lnSpc>
              <a:spcBef>
                <a:spcPct val="30000"/>
              </a:spcBef>
            </a:pPr>
            <a:r>
              <a:rPr lang="en-US" altLang="zh-CN" dirty="0">
                <a:ea typeface="宋体" panose="02010600030101010101" pitchFamily="2" charset="-122"/>
              </a:rPr>
              <a:t>DMA</a:t>
            </a:r>
            <a:r>
              <a:rPr lang="zh-CN" altLang="en-US" dirty="0">
                <a:ea typeface="宋体" panose="02010600030101010101" pitchFamily="2" charset="-122"/>
              </a:rPr>
              <a:t>方式适合高速批量的数据传输，如视频显示刷新、磁盘存储系统的读写，存储器到存储器的传输等。</a:t>
            </a:r>
            <a:endParaRPr lang="zh-CN" altLang="en-US"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ChangeArrowheads="1"/>
          </p:cNvSpPr>
          <p:nvPr>
            <p:ph type="title"/>
          </p:nvPr>
        </p:nvSpPr>
        <p:spPr>
          <a:xfrm>
            <a:off x="611188" y="404813"/>
            <a:ext cx="5257800" cy="372603"/>
          </a:xfrm>
        </p:spPr>
        <p:txBody>
          <a:bodyPr/>
          <a:lstStyle/>
          <a:p>
            <a:r>
              <a:rPr lang="en-US" altLang="zh-CN" i="0" dirty="0" smtClean="0">
                <a:latin typeface="+mn-lt"/>
              </a:rPr>
              <a:t>4.2 </a:t>
            </a:r>
            <a:r>
              <a:rPr lang="en-US" altLang="zh-CN" i="0" dirty="0">
                <a:latin typeface="+mn-lt"/>
              </a:rPr>
              <a:t>DMA</a:t>
            </a:r>
            <a:r>
              <a:rPr lang="zh-CN" altLang="en-US" i="0" dirty="0" smtClean="0">
                <a:latin typeface="+mn-lt"/>
              </a:rPr>
              <a:t>过程</a:t>
            </a:r>
            <a:endParaRPr lang="zh-CN" altLang="en-US" i="0" dirty="0">
              <a:latin typeface="+mn-lt"/>
            </a:endParaRPr>
          </a:p>
        </p:txBody>
      </p:sp>
      <p:sp>
        <p:nvSpPr>
          <p:cNvPr id="437251" name="Rectangle 3"/>
          <p:cNvSpPr>
            <a:spLocks noGrp="1" noChangeArrowheads="1"/>
          </p:cNvSpPr>
          <p:nvPr>
            <p:ph type="body" idx="1"/>
          </p:nvPr>
        </p:nvSpPr>
        <p:spPr>
          <a:xfrm>
            <a:off x="611560" y="980728"/>
            <a:ext cx="8064896" cy="3670748"/>
          </a:xfrm>
        </p:spPr>
        <p:txBody>
          <a:bodyPr/>
          <a:lstStyle/>
          <a:p>
            <a:pPr>
              <a:lnSpc>
                <a:spcPct val="120000"/>
              </a:lnSpc>
              <a:spcBef>
                <a:spcPts val="0"/>
              </a:spcBef>
            </a:pPr>
            <a:r>
              <a:rPr lang="en-US" altLang="zh-CN" sz="2800" dirty="0">
                <a:ea typeface="宋体" panose="02010600030101010101" pitchFamily="2" charset="-122"/>
              </a:rPr>
              <a:t>DMA</a:t>
            </a:r>
            <a:r>
              <a:rPr lang="zh-CN" altLang="en-US" sz="2800" dirty="0">
                <a:ea typeface="宋体" panose="02010600030101010101" pitchFamily="2" charset="-122"/>
              </a:rPr>
              <a:t>请求</a:t>
            </a:r>
            <a:endParaRPr lang="zh-CN" altLang="en-US" sz="2800" dirty="0">
              <a:ea typeface="宋体" panose="02010600030101010101" pitchFamily="2" charset="-122"/>
            </a:endParaRPr>
          </a:p>
          <a:p>
            <a:pPr lvl="1">
              <a:lnSpc>
                <a:spcPct val="120000"/>
              </a:lnSpc>
              <a:spcBef>
                <a:spcPts val="0"/>
              </a:spcBef>
            </a:pPr>
            <a:r>
              <a:rPr lang="zh-CN" altLang="en-US" sz="2000" dirty="0">
                <a:ea typeface="宋体" panose="02010600030101010101" pitchFamily="2" charset="-122"/>
              </a:rPr>
              <a:t>当接口做好数据传输的准备，通过有关逻辑向</a:t>
            </a:r>
            <a:r>
              <a:rPr lang="en-US" altLang="zh-CN" sz="2000" dirty="0">
                <a:ea typeface="宋体" panose="02010600030101010101" pitchFamily="2" charset="-122"/>
              </a:rPr>
              <a:t>CPU</a:t>
            </a:r>
            <a:r>
              <a:rPr lang="zh-CN" altLang="en-US" sz="2000" dirty="0">
                <a:ea typeface="宋体" panose="02010600030101010101" pitchFamily="2" charset="-122"/>
              </a:rPr>
              <a:t>发出</a:t>
            </a:r>
            <a:r>
              <a:rPr lang="en-US" altLang="zh-CN" sz="2000" dirty="0">
                <a:ea typeface="宋体" panose="02010600030101010101" pitchFamily="2" charset="-122"/>
              </a:rPr>
              <a:t>DMA</a:t>
            </a:r>
            <a:r>
              <a:rPr lang="zh-CN" altLang="en-US" sz="2000" dirty="0">
                <a:ea typeface="宋体" panose="02010600030101010101" pitchFamily="2" charset="-122"/>
              </a:rPr>
              <a:t>请求信号。</a:t>
            </a:r>
            <a:endParaRPr lang="zh-CN" altLang="en-US" sz="2000" dirty="0">
              <a:ea typeface="宋体" panose="02010600030101010101" pitchFamily="2" charset="-122"/>
            </a:endParaRPr>
          </a:p>
          <a:p>
            <a:pPr>
              <a:lnSpc>
                <a:spcPct val="120000"/>
              </a:lnSpc>
              <a:spcBef>
                <a:spcPts val="0"/>
              </a:spcBef>
            </a:pPr>
            <a:r>
              <a:rPr lang="en-US" altLang="zh-CN" sz="2800" dirty="0" smtClean="0">
                <a:ea typeface="宋体" panose="02010600030101010101" pitchFamily="2" charset="-122"/>
              </a:rPr>
              <a:t>CPU</a:t>
            </a:r>
            <a:r>
              <a:rPr lang="zh-CN" altLang="en-US" sz="2800" dirty="0">
                <a:ea typeface="宋体" panose="02010600030101010101" pitchFamily="2" charset="-122"/>
              </a:rPr>
              <a:t>的工作：初始化</a:t>
            </a:r>
            <a:r>
              <a:rPr lang="en-US" altLang="zh-CN" sz="2800" dirty="0">
                <a:ea typeface="宋体" panose="02010600030101010101" pitchFamily="2" charset="-122"/>
              </a:rPr>
              <a:t>DMA</a:t>
            </a:r>
            <a:r>
              <a:rPr lang="zh-CN" altLang="en-US" sz="2800" dirty="0">
                <a:ea typeface="宋体" panose="02010600030101010101" pitchFamily="2" charset="-122"/>
              </a:rPr>
              <a:t>控制器</a:t>
            </a:r>
            <a:endParaRPr lang="zh-CN" altLang="en-US" sz="2800" dirty="0">
              <a:ea typeface="宋体" panose="02010600030101010101" pitchFamily="2" charset="-122"/>
            </a:endParaRPr>
          </a:p>
          <a:p>
            <a:pPr lvl="1">
              <a:lnSpc>
                <a:spcPct val="120000"/>
              </a:lnSpc>
              <a:spcBef>
                <a:spcPts val="0"/>
              </a:spcBef>
            </a:pPr>
            <a:r>
              <a:rPr lang="zh-CN" altLang="en-US" sz="2000" dirty="0">
                <a:ea typeface="宋体" panose="02010600030101010101" pitchFamily="2" charset="-122"/>
              </a:rPr>
              <a:t>设置数据传送方向：是请求读还是请求写（对存储器而言）</a:t>
            </a:r>
            <a:endParaRPr lang="zh-CN" altLang="en-US" sz="2000" dirty="0">
              <a:ea typeface="宋体" panose="02010600030101010101" pitchFamily="2" charset="-122"/>
            </a:endParaRPr>
          </a:p>
          <a:p>
            <a:pPr lvl="1">
              <a:lnSpc>
                <a:spcPct val="120000"/>
              </a:lnSpc>
              <a:spcBef>
                <a:spcPts val="0"/>
              </a:spcBef>
            </a:pPr>
            <a:r>
              <a:rPr lang="zh-CN" altLang="en-US" sz="2000" dirty="0">
                <a:ea typeface="宋体" panose="02010600030101010101" pitchFamily="2" charset="-122"/>
              </a:rPr>
              <a:t>设置</a:t>
            </a:r>
            <a:r>
              <a:rPr lang="en-US" altLang="zh-CN" sz="2000" dirty="0">
                <a:ea typeface="宋体" panose="02010600030101010101" pitchFamily="2" charset="-122"/>
              </a:rPr>
              <a:t>I/O</a:t>
            </a:r>
            <a:r>
              <a:rPr lang="zh-CN" altLang="en-US" sz="2000" dirty="0">
                <a:ea typeface="宋体" panose="02010600030101010101" pitchFamily="2" charset="-122"/>
              </a:rPr>
              <a:t>接口地址：</a:t>
            </a:r>
            <a:r>
              <a:rPr lang="en-US" altLang="zh-CN" sz="2000" dirty="0">
                <a:ea typeface="宋体" panose="02010600030101010101" pitchFamily="2" charset="-122"/>
              </a:rPr>
              <a:t>DMA</a:t>
            </a:r>
            <a:r>
              <a:rPr lang="zh-CN" altLang="en-US" sz="2000" dirty="0">
                <a:ea typeface="宋体" panose="02010600030101010101" pitchFamily="2" charset="-122"/>
              </a:rPr>
              <a:t>操作所涉及的</a:t>
            </a:r>
            <a:r>
              <a:rPr lang="en-US" altLang="zh-CN" sz="2000" dirty="0">
                <a:ea typeface="宋体" panose="02010600030101010101" pitchFamily="2" charset="-122"/>
              </a:rPr>
              <a:t>I/O</a:t>
            </a:r>
            <a:r>
              <a:rPr lang="zh-CN" altLang="en-US" sz="2000" dirty="0">
                <a:ea typeface="宋体" panose="02010600030101010101" pitchFamily="2" charset="-122"/>
              </a:rPr>
              <a:t>接口的地址</a:t>
            </a:r>
            <a:endParaRPr lang="zh-CN" altLang="en-US" sz="2000" dirty="0">
              <a:ea typeface="宋体" panose="02010600030101010101" pitchFamily="2" charset="-122"/>
            </a:endParaRPr>
          </a:p>
          <a:p>
            <a:pPr lvl="1">
              <a:lnSpc>
                <a:spcPct val="120000"/>
              </a:lnSpc>
              <a:spcBef>
                <a:spcPts val="0"/>
              </a:spcBef>
            </a:pPr>
            <a:r>
              <a:rPr lang="zh-CN" altLang="en-US" sz="2000" dirty="0">
                <a:ea typeface="宋体" panose="02010600030101010101" pitchFamily="2" charset="-122"/>
              </a:rPr>
              <a:t>设置存储器起始地址：读或写存储器的起始单元地址</a:t>
            </a:r>
            <a:endParaRPr lang="zh-CN" altLang="en-US" sz="2000" dirty="0">
              <a:ea typeface="宋体" panose="02010600030101010101" pitchFamily="2" charset="-122"/>
            </a:endParaRPr>
          </a:p>
          <a:p>
            <a:pPr lvl="1">
              <a:lnSpc>
                <a:spcPct val="120000"/>
              </a:lnSpc>
              <a:spcBef>
                <a:spcPts val="0"/>
              </a:spcBef>
            </a:pPr>
            <a:r>
              <a:rPr lang="zh-CN" altLang="en-US" sz="2000" dirty="0">
                <a:ea typeface="宋体" panose="02010600030101010101" pitchFamily="2" charset="-122"/>
              </a:rPr>
              <a:t>设置传送的数据数量：传送数据的字数</a:t>
            </a:r>
            <a:endParaRPr lang="zh-CN" altLang="en-US" sz="2000" dirty="0">
              <a:ea typeface="宋体" panose="02010600030101010101" pitchFamily="2" charset="-122"/>
            </a:endParaRPr>
          </a:p>
          <a:p>
            <a:pPr lvl="1">
              <a:lnSpc>
                <a:spcPct val="120000"/>
              </a:lnSpc>
              <a:spcBef>
                <a:spcPts val="0"/>
              </a:spcBef>
            </a:pPr>
            <a:r>
              <a:rPr lang="zh-CN" altLang="en-US" sz="2000" dirty="0">
                <a:ea typeface="宋体" panose="02010600030101010101" pitchFamily="2" charset="-122"/>
              </a:rPr>
              <a:t>有关中断方式的设置：</a:t>
            </a:r>
            <a:r>
              <a:rPr lang="en-US" altLang="zh-CN" sz="2000" dirty="0">
                <a:ea typeface="宋体" panose="02010600030101010101" pitchFamily="2" charset="-122"/>
              </a:rPr>
              <a:t>DMA</a:t>
            </a:r>
            <a:r>
              <a:rPr lang="zh-CN" altLang="en-US" sz="2000" dirty="0">
                <a:ea typeface="宋体" panose="02010600030101010101" pitchFamily="2" charset="-122"/>
              </a:rPr>
              <a:t>结束后通过中断方式请求</a:t>
            </a:r>
            <a:r>
              <a:rPr lang="en-US" altLang="zh-CN" sz="2000" dirty="0">
                <a:ea typeface="宋体" panose="02010600030101010101" pitchFamily="2" charset="-122"/>
              </a:rPr>
              <a:t>CPU</a:t>
            </a:r>
            <a:r>
              <a:rPr lang="zh-CN" altLang="en-US" sz="2000" dirty="0" smtClean="0">
                <a:ea typeface="宋体" panose="02010600030101010101" pitchFamily="2" charset="-122"/>
              </a:rPr>
              <a:t>处理</a:t>
            </a:r>
            <a:endParaRPr lang="zh-CN" altLang="en-US" sz="20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a:xfrm>
            <a:off x="611188" y="404813"/>
            <a:ext cx="5257800" cy="372603"/>
          </a:xfrm>
        </p:spPr>
        <p:txBody>
          <a:bodyPr/>
          <a:lstStyle/>
          <a:p>
            <a:r>
              <a:rPr lang="en-US" altLang="zh-CN" i="0" dirty="0" smtClean="0">
                <a:latin typeface="+mn-lt"/>
              </a:rPr>
              <a:t>4.2 DMA</a:t>
            </a:r>
            <a:r>
              <a:rPr lang="zh-CN" altLang="en-US" i="0" dirty="0" smtClean="0">
                <a:latin typeface="+mn-lt"/>
              </a:rPr>
              <a:t>过程</a:t>
            </a:r>
            <a:endParaRPr lang="zh-CN" altLang="en-US" i="0" dirty="0">
              <a:latin typeface="+mn-lt"/>
            </a:endParaRPr>
          </a:p>
        </p:txBody>
      </p:sp>
      <p:sp>
        <p:nvSpPr>
          <p:cNvPr id="443395" name="Rectangle 3"/>
          <p:cNvSpPr>
            <a:spLocks noGrp="1" noChangeArrowheads="1"/>
          </p:cNvSpPr>
          <p:nvPr>
            <p:ph type="body" idx="1"/>
          </p:nvPr>
        </p:nvSpPr>
        <p:spPr>
          <a:xfrm>
            <a:off x="597395" y="791411"/>
            <a:ext cx="8280722" cy="4852610"/>
          </a:xfrm>
        </p:spPr>
        <p:txBody>
          <a:bodyPr/>
          <a:lstStyle/>
          <a:p>
            <a:pPr>
              <a:lnSpc>
                <a:spcPct val="150000"/>
              </a:lnSpc>
              <a:spcBef>
                <a:spcPts val="0"/>
              </a:spcBef>
            </a:pPr>
            <a:r>
              <a:rPr lang="en-US" altLang="zh-CN" sz="2800" dirty="0">
                <a:ea typeface="宋体" panose="02010600030101010101" pitchFamily="2" charset="-122"/>
              </a:rPr>
              <a:t>DMA</a:t>
            </a:r>
            <a:r>
              <a:rPr lang="zh-CN" altLang="en-US" sz="2800" dirty="0">
                <a:ea typeface="宋体" panose="02010600030101010101" pitchFamily="2" charset="-122"/>
              </a:rPr>
              <a:t>操作</a:t>
            </a:r>
            <a:endParaRPr lang="zh-CN" altLang="en-US" sz="2800" dirty="0">
              <a:ea typeface="宋体" panose="02010600030101010101" pitchFamily="2" charset="-122"/>
            </a:endParaRPr>
          </a:p>
          <a:p>
            <a:pPr lvl="1">
              <a:lnSpc>
                <a:spcPct val="150000"/>
              </a:lnSpc>
              <a:spcBef>
                <a:spcPts val="0"/>
              </a:spcBef>
            </a:pPr>
            <a:r>
              <a:rPr lang="en-US" altLang="zh-CN" sz="2000" dirty="0">
                <a:ea typeface="宋体" panose="02010600030101010101" pitchFamily="2" charset="-122"/>
              </a:rPr>
              <a:t>DMA</a:t>
            </a:r>
            <a:r>
              <a:rPr lang="zh-CN" altLang="en-US" sz="2000" dirty="0">
                <a:ea typeface="宋体" panose="02010600030101010101" pitchFamily="2" charset="-122"/>
              </a:rPr>
              <a:t>控制器接到</a:t>
            </a:r>
            <a:r>
              <a:rPr lang="en-US" altLang="zh-CN" sz="2000" dirty="0">
                <a:ea typeface="宋体" panose="02010600030101010101" pitchFamily="2" charset="-122"/>
              </a:rPr>
              <a:t>DMA</a:t>
            </a:r>
            <a:r>
              <a:rPr lang="zh-CN" altLang="en-US" sz="2000" dirty="0">
                <a:ea typeface="宋体" panose="02010600030101010101" pitchFamily="2" charset="-122"/>
              </a:rPr>
              <a:t>应答信号后，通过控制逻辑向系统总线发送存储器地址信号、存储器读写控制信号、</a:t>
            </a:r>
            <a:r>
              <a:rPr lang="en-US" altLang="zh-CN" sz="2000" dirty="0">
                <a:ea typeface="宋体" panose="02010600030101010101" pitchFamily="2" charset="-122"/>
              </a:rPr>
              <a:t>I/O</a:t>
            </a:r>
            <a:r>
              <a:rPr lang="zh-CN" altLang="en-US" sz="2000" dirty="0">
                <a:ea typeface="宋体" panose="02010600030101010101" pitchFamily="2" charset="-122"/>
              </a:rPr>
              <a:t>接口读写控制信号等，完成一次数据传送。这些操作完全</a:t>
            </a:r>
            <a:r>
              <a:rPr lang="zh-CN" altLang="en-US" sz="2000" dirty="0" smtClean="0">
                <a:ea typeface="宋体" panose="02010600030101010101" pitchFamily="2" charset="-122"/>
              </a:rPr>
              <a:t>由</a:t>
            </a:r>
            <a:r>
              <a:rPr lang="en-US" altLang="zh-CN" sz="2000" dirty="0" smtClean="0">
                <a:ea typeface="宋体" panose="02010600030101010101" pitchFamily="2" charset="-122"/>
              </a:rPr>
              <a:t>DMA</a:t>
            </a:r>
            <a:r>
              <a:rPr lang="zh-CN" altLang="en-US" sz="2000" dirty="0" smtClean="0">
                <a:ea typeface="宋体" panose="02010600030101010101" pitchFamily="2" charset="-122"/>
              </a:rPr>
              <a:t>控制器完成。若是单字传输，一般</a:t>
            </a:r>
            <a:r>
              <a:rPr lang="zh-CN" altLang="en-US" sz="2000" dirty="0">
                <a:ea typeface="宋体" panose="02010600030101010101" pitchFamily="2" charset="-122"/>
              </a:rPr>
              <a:t>仅需要一个总线周期，所以这种方式称为</a:t>
            </a:r>
            <a:r>
              <a:rPr lang="zh-CN" altLang="en-US" sz="2000" dirty="0" smtClean="0">
                <a:solidFill>
                  <a:srgbClr val="FF0000"/>
                </a:solidFill>
                <a:ea typeface="宋体" panose="02010600030101010101" pitchFamily="2" charset="-122"/>
              </a:rPr>
              <a:t>周期窃取（</a:t>
            </a:r>
            <a:r>
              <a:rPr lang="en-US" altLang="zh-CN" sz="2000" dirty="0" smtClean="0">
                <a:solidFill>
                  <a:srgbClr val="FF0000"/>
                </a:solidFill>
                <a:ea typeface="宋体" panose="02010600030101010101" pitchFamily="2" charset="-122"/>
              </a:rPr>
              <a:t>cycle-stealing</a:t>
            </a:r>
            <a:r>
              <a:rPr lang="zh-CN" altLang="en-US" sz="2000" dirty="0" smtClean="0">
                <a:solidFill>
                  <a:srgbClr val="FF0000"/>
                </a:solidFill>
                <a:ea typeface="宋体" panose="02010600030101010101" pitchFamily="2" charset="-122"/>
              </a:rPr>
              <a:t>，或者叫周期挪用</a:t>
            </a:r>
            <a:r>
              <a:rPr lang="en-US" altLang="zh-CN" sz="2000" dirty="0" smtClean="0">
                <a:solidFill>
                  <a:srgbClr val="FF0000"/>
                </a:solidFill>
                <a:ea typeface="宋体" panose="02010600030101010101" pitchFamily="2" charset="-122"/>
              </a:rPr>
              <a:t>)</a:t>
            </a:r>
            <a:r>
              <a:rPr lang="zh-CN" altLang="en-US" sz="2000" dirty="0">
                <a:solidFill>
                  <a:srgbClr val="FF0000"/>
                </a:solidFill>
                <a:ea typeface="宋体" panose="02010600030101010101" pitchFamily="2" charset="-122"/>
              </a:rPr>
              <a:t>方式</a:t>
            </a:r>
            <a:r>
              <a:rPr lang="zh-CN" altLang="en-US" sz="2000" dirty="0" smtClean="0">
                <a:ea typeface="宋体" panose="02010600030101010101" pitchFamily="2" charset="-122"/>
              </a:rPr>
              <a:t>。若是成组传输，需要多个总线周期来完成。</a:t>
            </a:r>
            <a:endParaRPr lang="zh-CN" altLang="en-US" sz="2000" dirty="0">
              <a:ea typeface="宋体" panose="02010600030101010101" pitchFamily="2" charset="-122"/>
            </a:endParaRPr>
          </a:p>
          <a:p>
            <a:pPr lvl="1">
              <a:lnSpc>
                <a:spcPct val="150000"/>
              </a:lnSpc>
              <a:spcBef>
                <a:spcPts val="0"/>
              </a:spcBef>
            </a:pPr>
            <a:r>
              <a:rPr lang="zh-CN" altLang="en-US" sz="2000" dirty="0">
                <a:ea typeface="宋体" panose="02010600030101010101" pitchFamily="2" charset="-122"/>
              </a:rPr>
              <a:t>所有数据传送结束后，通过中断方式告知</a:t>
            </a:r>
            <a:r>
              <a:rPr lang="en-US" altLang="zh-CN" sz="2000" dirty="0">
                <a:ea typeface="宋体" panose="02010600030101010101" pitchFamily="2" charset="-122"/>
              </a:rPr>
              <a:t>CPU</a:t>
            </a:r>
            <a:r>
              <a:rPr lang="zh-CN" altLang="en-US" sz="2000" dirty="0">
                <a:ea typeface="宋体" panose="02010600030101010101" pitchFamily="2" charset="-122"/>
              </a:rPr>
              <a:t>进行善后处理。</a:t>
            </a:r>
            <a:endParaRPr lang="zh-CN" altLang="en-US" sz="2000" dirty="0">
              <a:ea typeface="宋体" panose="02010600030101010101" pitchFamily="2" charset="-122"/>
            </a:endParaRPr>
          </a:p>
          <a:p>
            <a:pPr lvl="1">
              <a:lnSpc>
                <a:spcPct val="150000"/>
              </a:lnSpc>
              <a:spcBef>
                <a:spcPts val="0"/>
              </a:spcBef>
            </a:pPr>
            <a:r>
              <a:rPr lang="en-US" altLang="zh-CN" sz="2000" dirty="0">
                <a:ea typeface="宋体" panose="02010600030101010101" pitchFamily="2" charset="-122"/>
              </a:rPr>
              <a:t>CPU</a:t>
            </a:r>
            <a:r>
              <a:rPr lang="zh-CN" altLang="en-US" sz="2000" dirty="0">
                <a:ea typeface="宋体" panose="02010600030101010101" pitchFamily="2" charset="-122"/>
              </a:rPr>
              <a:t>仅在开始</a:t>
            </a:r>
            <a:r>
              <a:rPr lang="en-US" altLang="zh-CN" sz="2000" dirty="0">
                <a:ea typeface="宋体" panose="02010600030101010101" pitchFamily="2" charset="-122"/>
              </a:rPr>
              <a:t>DMA</a:t>
            </a:r>
            <a:r>
              <a:rPr lang="zh-CN" altLang="en-US" sz="2000" dirty="0">
                <a:ea typeface="宋体" panose="02010600030101010101" pitchFamily="2" charset="-122"/>
              </a:rPr>
              <a:t>操作之前和完成</a:t>
            </a:r>
            <a:r>
              <a:rPr lang="en-US" altLang="zh-CN" sz="2000" dirty="0">
                <a:ea typeface="宋体" panose="02010600030101010101" pitchFamily="2" charset="-122"/>
              </a:rPr>
              <a:t>DMA</a:t>
            </a:r>
            <a:r>
              <a:rPr lang="zh-CN" altLang="en-US" sz="2000" dirty="0">
                <a:ea typeface="宋体" panose="02010600030101010101" pitchFamily="2" charset="-122"/>
              </a:rPr>
              <a:t>操作之后参与</a:t>
            </a:r>
            <a:r>
              <a:rPr lang="en-US" altLang="zh-CN" sz="2000" dirty="0">
                <a:ea typeface="宋体" panose="02010600030101010101" pitchFamily="2" charset="-122"/>
              </a:rPr>
              <a:t>I/O</a:t>
            </a:r>
            <a:r>
              <a:rPr lang="zh-CN" altLang="en-US" sz="2000" dirty="0">
                <a:ea typeface="宋体" panose="02010600030101010101" pitchFamily="2" charset="-122"/>
              </a:rPr>
              <a:t>处理，在</a:t>
            </a:r>
            <a:r>
              <a:rPr lang="en-US" altLang="zh-CN" sz="2000" dirty="0">
                <a:ea typeface="宋体" panose="02010600030101010101" pitchFamily="2" charset="-122"/>
              </a:rPr>
              <a:t>DMA</a:t>
            </a:r>
            <a:r>
              <a:rPr lang="zh-CN" altLang="en-US" sz="2000" dirty="0">
                <a:ea typeface="宋体" panose="02010600030101010101" pitchFamily="2" charset="-122"/>
              </a:rPr>
              <a:t>过程中，</a:t>
            </a:r>
            <a:r>
              <a:rPr lang="en-US" altLang="zh-CN" sz="2000" dirty="0">
                <a:ea typeface="宋体" panose="02010600030101010101" pitchFamily="2" charset="-122"/>
              </a:rPr>
              <a:t>CPU</a:t>
            </a:r>
            <a:r>
              <a:rPr lang="zh-CN" altLang="en-US" sz="2000" dirty="0">
                <a:ea typeface="宋体" panose="02010600030101010101" pitchFamily="2" charset="-122"/>
              </a:rPr>
              <a:t>可以运行原来的程序</a:t>
            </a:r>
            <a:endParaRPr lang="en-US" altLang="zh-CN" sz="20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a:xfrm>
            <a:off x="611188" y="404813"/>
            <a:ext cx="5257800" cy="422275"/>
          </a:xfrm>
        </p:spPr>
        <p:txBody>
          <a:bodyPr/>
          <a:lstStyle/>
          <a:p>
            <a:r>
              <a:rPr lang="en-US" altLang="zh-CN" sz="2800" dirty="0" smtClean="0"/>
              <a:t>1.1 </a:t>
            </a:r>
            <a:r>
              <a:rPr lang="en-US" altLang="zh-CN" sz="2800" dirty="0"/>
              <a:t>I/O</a:t>
            </a:r>
            <a:r>
              <a:rPr lang="zh-CN" altLang="en-US" sz="2800" dirty="0"/>
              <a:t>接口</a:t>
            </a:r>
            <a:endParaRPr lang="zh-CN" altLang="en-US" sz="2800" dirty="0"/>
          </a:p>
        </p:txBody>
      </p:sp>
      <p:sp>
        <p:nvSpPr>
          <p:cNvPr id="390147" name="Rectangle 3"/>
          <p:cNvSpPr>
            <a:spLocks noGrp="1" noChangeArrowheads="1"/>
          </p:cNvSpPr>
          <p:nvPr>
            <p:ph type="body" idx="1"/>
          </p:nvPr>
        </p:nvSpPr>
        <p:spPr>
          <a:xfrm>
            <a:off x="468313" y="908050"/>
            <a:ext cx="8305800" cy="2043113"/>
          </a:xfrm>
        </p:spPr>
        <p:txBody>
          <a:bodyPr tIns="61200" bIns="61200"/>
          <a:lstStyle/>
          <a:p>
            <a:pPr>
              <a:lnSpc>
                <a:spcPct val="100000"/>
              </a:lnSpc>
              <a:spcBef>
                <a:spcPct val="5000"/>
              </a:spcBef>
              <a:spcAft>
                <a:spcPct val="5000"/>
              </a:spcAft>
            </a:pPr>
            <a:r>
              <a:rPr lang="zh-CN" altLang="en-US" dirty="0">
                <a:ea typeface="宋体" panose="02010600030101010101" pitchFamily="2" charset="-122"/>
              </a:rPr>
              <a:t>外部设备并不直接挂接在系统总线</a:t>
            </a:r>
            <a:r>
              <a:rPr lang="zh-CN" altLang="en-US" dirty="0" smtClean="0">
                <a:ea typeface="宋体" panose="02010600030101010101" pitchFamily="2" charset="-122"/>
              </a:rPr>
              <a:t>上</a:t>
            </a:r>
            <a:r>
              <a:rPr lang="zh-CN" altLang="en-US" dirty="0">
                <a:ea typeface="宋体" panose="02010600030101010101" pitchFamily="2" charset="-122"/>
              </a:rPr>
              <a:t>，</a:t>
            </a:r>
            <a:r>
              <a:rPr lang="zh-CN" altLang="en-US" dirty="0" smtClean="0">
                <a:ea typeface="宋体" panose="02010600030101010101" pitchFamily="2" charset="-122"/>
              </a:rPr>
              <a:t>而是</a:t>
            </a:r>
            <a:r>
              <a:rPr lang="zh-CN" altLang="en-US" dirty="0">
                <a:ea typeface="宋体" panose="02010600030101010101" pitchFamily="2" charset="-122"/>
              </a:rPr>
              <a:t>通过</a:t>
            </a:r>
            <a:r>
              <a:rPr lang="en-US" altLang="zh-CN" dirty="0">
                <a:ea typeface="宋体" panose="02010600030101010101" pitchFamily="2" charset="-122"/>
              </a:rPr>
              <a:t>I/O</a:t>
            </a:r>
            <a:r>
              <a:rPr lang="zh-CN" altLang="en-US" dirty="0">
                <a:ea typeface="宋体" panose="02010600030101010101" pitchFamily="2" charset="-122"/>
              </a:rPr>
              <a:t>接口为桥梁实现与系统总线的连接</a:t>
            </a:r>
            <a:endParaRPr lang="zh-CN" altLang="en-US" dirty="0">
              <a:ea typeface="宋体" panose="02010600030101010101" pitchFamily="2" charset="-122"/>
            </a:endParaRPr>
          </a:p>
          <a:p>
            <a:pPr lvl="1">
              <a:lnSpc>
                <a:spcPct val="100000"/>
              </a:lnSpc>
              <a:spcBef>
                <a:spcPct val="5000"/>
              </a:spcBef>
              <a:spcAft>
                <a:spcPct val="5000"/>
              </a:spcAft>
            </a:pPr>
            <a:r>
              <a:rPr lang="zh-CN" altLang="en-US" dirty="0">
                <a:ea typeface="宋体" panose="02010600030101010101" pitchFamily="2" charset="-122"/>
              </a:rPr>
              <a:t>各种外设使用不同的操作方法，由</a:t>
            </a:r>
            <a:r>
              <a:rPr lang="en-US" altLang="zh-CN" dirty="0">
                <a:ea typeface="宋体" panose="02010600030101010101" pitchFamily="2" charset="-122"/>
              </a:rPr>
              <a:t>CPU</a:t>
            </a:r>
            <a:r>
              <a:rPr lang="zh-CN" altLang="en-US" dirty="0">
                <a:ea typeface="宋体" panose="02010600030101010101" pitchFamily="2" charset="-122"/>
              </a:rPr>
              <a:t>来直接控制不同的外设不切实际。</a:t>
            </a:r>
            <a:endParaRPr lang="zh-CN" altLang="en-US" dirty="0">
              <a:ea typeface="宋体" panose="02010600030101010101" pitchFamily="2" charset="-122"/>
            </a:endParaRPr>
          </a:p>
          <a:p>
            <a:pPr lvl="1">
              <a:lnSpc>
                <a:spcPct val="100000"/>
              </a:lnSpc>
              <a:spcBef>
                <a:spcPct val="5000"/>
              </a:spcBef>
              <a:spcAft>
                <a:spcPct val="5000"/>
              </a:spcAft>
            </a:pPr>
            <a:r>
              <a:rPr lang="zh-CN" altLang="en-US" dirty="0">
                <a:ea typeface="宋体" panose="02010600030101010101" pitchFamily="2" charset="-122"/>
              </a:rPr>
              <a:t>外设的数据传送速度比存储器和处理器的速度慢得多，使用高速的系统总线与慢速的外设直接连接，不切实际。</a:t>
            </a:r>
            <a:endParaRPr lang="zh-CN" altLang="en-US" dirty="0">
              <a:ea typeface="宋体" panose="02010600030101010101" pitchFamily="2" charset="-122"/>
            </a:endParaRPr>
          </a:p>
          <a:p>
            <a:pPr lvl="1">
              <a:lnSpc>
                <a:spcPct val="100000"/>
              </a:lnSpc>
              <a:spcBef>
                <a:spcPct val="5000"/>
              </a:spcBef>
              <a:spcAft>
                <a:spcPct val="5000"/>
              </a:spcAft>
            </a:pPr>
            <a:r>
              <a:rPr lang="zh-CN" altLang="en-US" dirty="0">
                <a:ea typeface="宋体" panose="02010600030101010101" pitchFamily="2" charset="-122"/>
              </a:rPr>
              <a:t>外设经常使用与处理器不同的数据格式和字长度。</a:t>
            </a:r>
            <a:endParaRPr lang="zh-CN" altLang="en-US" dirty="0">
              <a:ea typeface="宋体" panose="02010600030101010101" pitchFamily="2" charset="-122"/>
            </a:endParaRPr>
          </a:p>
        </p:txBody>
      </p:sp>
      <p:sp>
        <p:nvSpPr>
          <p:cNvPr id="390148" name="AutoShape 4"/>
          <p:cNvSpPr>
            <a:spLocks noChangeArrowheads="1"/>
          </p:cNvSpPr>
          <p:nvPr/>
        </p:nvSpPr>
        <p:spPr bwMode="auto">
          <a:xfrm>
            <a:off x="1371600" y="3068638"/>
            <a:ext cx="6629400" cy="457200"/>
          </a:xfrm>
          <a:prstGeom prst="leftRightArrow">
            <a:avLst>
              <a:gd name="adj1" fmla="val 30556"/>
              <a:gd name="adj2" fmla="val 83711"/>
            </a:avLst>
          </a:prstGeom>
          <a:solidFill>
            <a:srgbClr val="0408B2"/>
          </a:solidFill>
          <a:ln w="12700">
            <a:solidFill>
              <a:srgbClr val="280771"/>
            </a:solidFill>
            <a:miter lim="800000"/>
          </a:ln>
          <a:effectLst/>
        </p:spPr>
        <p:txBody>
          <a:bodyPr wrap="none" anchor="ctr"/>
          <a:lstStyle/>
          <a:p>
            <a:endParaRPr lang="zh-CN" altLang="en-US"/>
          </a:p>
        </p:txBody>
      </p:sp>
      <p:sp>
        <p:nvSpPr>
          <p:cNvPr id="390150" name="Rectangle 6"/>
          <p:cNvSpPr>
            <a:spLocks noChangeArrowheads="1"/>
          </p:cNvSpPr>
          <p:nvPr/>
        </p:nvSpPr>
        <p:spPr bwMode="auto">
          <a:xfrm>
            <a:off x="3505200" y="3906838"/>
            <a:ext cx="1981200" cy="685800"/>
          </a:xfrm>
          <a:prstGeom prst="rect">
            <a:avLst/>
          </a:prstGeom>
          <a:noFill/>
          <a:ln w="12700">
            <a:solidFill>
              <a:schemeClr val="tx1"/>
            </a:solidFill>
            <a:miter lim="800000"/>
          </a:ln>
          <a:effectLst/>
        </p:spPr>
        <p:txBody>
          <a:bodyPr wrap="none" anchor="ctr"/>
          <a:lstStyle/>
          <a:p>
            <a:r>
              <a:rPr lang="en-US" altLang="zh-CN" b="1">
                <a:ea typeface="宋体" panose="02010600030101010101" pitchFamily="2" charset="-122"/>
              </a:rPr>
              <a:t>I/O</a:t>
            </a:r>
            <a:r>
              <a:rPr lang="zh-CN" altLang="en-US" b="1">
                <a:ea typeface="宋体" panose="02010600030101010101" pitchFamily="2" charset="-122"/>
              </a:rPr>
              <a:t>接口</a:t>
            </a:r>
            <a:endParaRPr lang="zh-CN" altLang="en-US" b="1">
              <a:ea typeface="宋体" panose="02010600030101010101" pitchFamily="2" charset="-122"/>
            </a:endParaRPr>
          </a:p>
        </p:txBody>
      </p:sp>
      <p:sp>
        <p:nvSpPr>
          <p:cNvPr id="390152" name="AutoShape 8"/>
          <p:cNvSpPr>
            <a:spLocks noChangeArrowheads="1"/>
          </p:cNvSpPr>
          <p:nvPr/>
        </p:nvSpPr>
        <p:spPr bwMode="auto">
          <a:xfrm>
            <a:off x="4343400" y="3373438"/>
            <a:ext cx="381000" cy="533400"/>
          </a:xfrm>
          <a:prstGeom prst="upDownArrow">
            <a:avLst>
              <a:gd name="adj1" fmla="val 50000"/>
              <a:gd name="adj2" fmla="val 28000"/>
            </a:avLst>
          </a:prstGeom>
          <a:solidFill>
            <a:srgbClr val="D5AD03"/>
          </a:solidFill>
          <a:ln w="12700">
            <a:solidFill>
              <a:schemeClr val="tx1"/>
            </a:solidFill>
            <a:miter lim="800000"/>
          </a:ln>
          <a:effectLst/>
        </p:spPr>
        <p:txBody>
          <a:bodyPr vert="eaVert" wrap="none" anchor="ctr"/>
          <a:lstStyle/>
          <a:p>
            <a:endParaRPr lang="zh-CN" altLang="en-US"/>
          </a:p>
        </p:txBody>
      </p:sp>
      <p:sp>
        <p:nvSpPr>
          <p:cNvPr id="390153" name="Rectangle 9"/>
          <p:cNvSpPr>
            <a:spLocks noChangeArrowheads="1"/>
          </p:cNvSpPr>
          <p:nvPr/>
        </p:nvSpPr>
        <p:spPr bwMode="auto">
          <a:xfrm>
            <a:off x="2819400" y="5354638"/>
            <a:ext cx="3276600" cy="1143000"/>
          </a:xfrm>
          <a:prstGeom prst="rect">
            <a:avLst/>
          </a:prstGeom>
          <a:noFill/>
          <a:ln w="12700">
            <a:solidFill>
              <a:schemeClr val="tx1"/>
            </a:solidFill>
            <a:miter lim="800000"/>
          </a:ln>
          <a:effectLst/>
        </p:spPr>
        <p:txBody>
          <a:bodyPr wrap="none" anchor="ctr"/>
          <a:lstStyle/>
          <a:p>
            <a:r>
              <a:rPr lang="zh-CN" altLang="en-US" sz="2800" b="1">
                <a:solidFill>
                  <a:srgbClr val="0408B2"/>
                </a:solidFill>
                <a:ea typeface="宋体" panose="02010600030101010101" pitchFamily="2" charset="-122"/>
              </a:rPr>
              <a:t>外部设备</a:t>
            </a:r>
            <a:endParaRPr lang="zh-CN" altLang="en-US" sz="2800" b="1">
              <a:solidFill>
                <a:srgbClr val="0408B2"/>
              </a:solidFill>
              <a:ea typeface="宋体" panose="02010600030101010101" pitchFamily="2" charset="-122"/>
            </a:endParaRPr>
          </a:p>
        </p:txBody>
      </p:sp>
      <p:sp>
        <p:nvSpPr>
          <p:cNvPr id="390154" name="Line 10"/>
          <p:cNvSpPr>
            <a:spLocks noChangeShapeType="1"/>
          </p:cNvSpPr>
          <p:nvPr/>
        </p:nvSpPr>
        <p:spPr bwMode="auto">
          <a:xfrm>
            <a:off x="3733800" y="4592638"/>
            <a:ext cx="0" cy="762000"/>
          </a:xfrm>
          <a:prstGeom prst="line">
            <a:avLst/>
          </a:prstGeom>
          <a:noFill/>
          <a:ln w="19050">
            <a:solidFill>
              <a:schemeClr val="accent1"/>
            </a:solidFill>
            <a:round/>
            <a:tailEnd type="triangle" w="med" len="med"/>
          </a:ln>
          <a:effectLst/>
        </p:spPr>
        <p:txBody>
          <a:bodyPr/>
          <a:lstStyle/>
          <a:p>
            <a:endParaRPr lang="zh-CN" altLang="en-US"/>
          </a:p>
        </p:txBody>
      </p:sp>
      <p:sp>
        <p:nvSpPr>
          <p:cNvPr id="390155" name="Line 11"/>
          <p:cNvSpPr>
            <a:spLocks noChangeShapeType="1"/>
          </p:cNvSpPr>
          <p:nvPr/>
        </p:nvSpPr>
        <p:spPr bwMode="auto">
          <a:xfrm flipV="1">
            <a:off x="4114800" y="4592638"/>
            <a:ext cx="0" cy="762000"/>
          </a:xfrm>
          <a:prstGeom prst="line">
            <a:avLst/>
          </a:prstGeom>
          <a:noFill/>
          <a:ln w="28575">
            <a:solidFill>
              <a:schemeClr val="tx1"/>
            </a:solidFill>
            <a:round/>
            <a:tailEnd type="triangle" w="med" len="med"/>
          </a:ln>
          <a:effectLst/>
        </p:spPr>
        <p:txBody>
          <a:bodyPr/>
          <a:lstStyle/>
          <a:p>
            <a:endParaRPr lang="zh-CN" altLang="en-US"/>
          </a:p>
        </p:txBody>
      </p:sp>
      <p:sp>
        <p:nvSpPr>
          <p:cNvPr id="390157" name="AutoShape 13"/>
          <p:cNvSpPr>
            <a:spLocks noChangeArrowheads="1"/>
          </p:cNvSpPr>
          <p:nvPr/>
        </p:nvSpPr>
        <p:spPr bwMode="auto">
          <a:xfrm>
            <a:off x="5105400" y="4592638"/>
            <a:ext cx="228600" cy="762000"/>
          </a:xfrm>
          <a:prstGeom prst="upDownArrow">
            <a:avLst>
              <a:gd name="adj1" fmla="val 50000"/>
              <a:gd name="adj2" fmla="val 66667"/>
            </a:avLst>
          </a:prstGeom>
          <a:solidFill>
            <a:srgbClr val="05AD01"/>
          </a:solidFill>
          <a:ln w="12700">
            <a:solidFill>
              <a:srgbClr val="05AD01"/>
            </a:solidFill>
            <a:miter lim="800000"/>
          </a:ln>
          <a:effectLst/>
        </p:spPr>
        <p:txBody>
          <a:bodyPr vert="eaVert" wrap="none" anchor="ctr"/>
          <a:lstStyle/>
          <a:p>
            <a:endParaRPr lang="zh-CN" altLang="en-US"/>
          </a:p>
        </p:txBody>
      </p:sp>
      <p:sp>
        <p:nvSpPr>
          <p:cNvPr id="390158" name="Text Box 14"/>
          <p:cNvSpPr txBox="1">
            <a:spLocks noChangeArrowheads="1"/>
          </p:cNvSpPr>
          <p:nvPr/>
        </p:nvSpPr>
        <p:spPr bwMode="auto">
          <a:xfrm>
            <a:off x="1676400" y="3373438"/>
            <a:ext cx="1905000" cy="396875"/>
          </a:xfrm>
          <a:prstGeom prst="rect">
            <a:avLst/>
          </a:prstGeom>
          <a:noFill/>
          <a:ln w="12700">
            <a:noFill/>
            <a:miter lim="800000"/>
          </a:ln>
          <a:effectLst/>
        </p:spPr>
        <p:txBody>
          <a:bodyPr>
            <a:spAutoFit/>
          </a:bodyPr>
          <a:lstStyle/>
          <a:p>
            <a:pPr>
              <a:spcBef>
                <a:spcPct val="50000"/>
              </a:spcBef>
            </a:pPr>
            <a:r>
              <a:rPr lang="en-US" altLang="zh-CN">
                <a:solidFill>
                  <a:schemeClr val="tx1"/>
                </a:solidFill>
                <a:ea typeface="宋体" panose="02010600030101010101" pitchFamily="2" charset="-122"/>
              </a:rPr>
              <a:t>System Bus</a:t>
            </a:r>
            <a:endParaRPr lang="en-US" altLang="zh-CN">
              <a:solidFill>
                <a:schemeClr val="tx1"/>
              </a:solidFill>
              <a:ea typeface="宋体" panose="02010600030101010101" pitchFamily="2" charset="-122"/>
            </a:endParaRPr>
          </a:p>
        </p:txBody>
      </p:sp>
      <p:sp>
        <p:nvSpPr>
          <p:cNvPr id="390159" name="Text Box 15"/>
          <p:cNvSpPr txBox="1">
            <a:spLocks noChangeArrowheads="1"/>
          </p:cNvSpPr>
          <p:nvPr/>
        </p:nvSpPr>
        <p:spPr bwMode="auto">
          <a:xfrm>
            <a:off x="5105400" y="4745038"/>
            <a:ext cx="990600" cy="396875"/>
          </a:xfrm>
          <a:prstGeom prst="rect">
            <a:avLst/>
          </a:prstGeom>
          <a:noFill/>
          <a:ln w="12700">
            <a:noFill/>
            <a:miter lim="800000"/>
          </a:ln>
          <a:effectLst/>
        </p:spPr>
        <p:txBody>
          <a:bodyPr>
            <a:spAutoFit/>
          </a:bodyPr>
          <a:lstStyle/>
          <a:p>
            <a:pPr>
              <a:spcBef>
                <a:spcPct val="50000"/>
              </a:spcBef>
            </a:pPr>
            <a:r>
              <a:rPr lang="en-US" altLang="zh-CN">
                <a:solidFill>
                  <a:srgbClr val="05AD01"/>
                </a:solidFill>
                <a:ea typeface="宋体" panose="02010600030101010101" pitchFamily="2" charset="-122"/>
              </a:rPr>
              <a:t>Data</a:t>
            </a:r>
            <a:endParaRPr lang="en-US" altLang="zh-CN">
              <a:solidFill>
                <a:srgbClr val="05AD01"/>
              </a:solidFill>
              <a:ea typeface="宋体" panose="02010600030101010101" pitchFamily="2" charset="-122"/>
            </a:endParaRPr>
          </a:p>
        </p:txBody>
      </p:sp>
      <p:sp>
        <p:nvSpPr>
          <p:cNvPr id="390160" name="Text Box 16"/>
          <p:cNvSpPr txBox="1">
            <a:spLocks noChangeArrowheads="1"/>
          </p:cNvSpPr>
          <p:nvPr/>
        </p:nvSpPr>
        <p:spPr bwMode="auto">
          <a:xfrm>
            <a:off x="2590800" y="4745038"/>
            <a:ext cx="1371600" cy="396875"/>
          </a:xfrm>
          <a:prstGeom prst="rect">
            <a:avLst/>
          </a:prstGeom>
          <a:noFill/>
          <a:ln w="12700">
            <a:noFill/>
            <a:miter lim="800000"/>
          </a:ln>
          <a:effectLst/>
        </p:spPr>
        <p:txBody>
          <a:bodyPr>
            <a:spAutoFit/>
          </a:bodyPr>
          <a:lstStyle/>
          <a:p>
            <a:pPr>
              <a:spcBef>
                <a:spcPct val="50000"/>
              </a:spcBef>
            </a:pPr>
            <a:r>
              <a:rPr lang="en-US" altLang="zh-CN">
                <a:ea typeface="宋体" panose="02010600030101010101" pitchFamily="2" charset="-122"/>
              </a:rPr>
              <a:t>Control</a:t>
            </a:r>
            <a:endParaRPr lang="en-US" altLang="zh-CN">
              <a:ea typeface="宋体" panose="02010600030101010101" pitchFamily="2" charset="-122"/>
            </a:endParaRPr>
          </a:p>
        </p:txBody>
      </p:sp>
      <p:sp>
        <p:nvSpPr>
          <p:cNvPr id="390161" name="Text Box 17"/>
          <p:cNvSpPr txBox="1">
            <a:spLocks noChangeArrowheads="1"/>
          </p:cNvSpPr>
          <p:nvPr/>
        </p:nvSpPr>
        <p:spPr bwMode="auto">
          <a:xfrm>
            <a:off x="4038600" y="4897438"/>
            <a:ext cx="990600" cy="396875"/>
          </a:xfrm>
          <a:prstGeom prst="rect">
            <a:avLst/>
          </a:prstGeom>
          <a:noFill/>
          <a:ln w="12700">
            <a:noFill/>
            <a:miter lim="800000"/>
          </a:ln>
          <a:effectLst/>
        </p:spPr>
        <p:txBody>
          <a:bodyPr>
            <a:spAutoFit/>
          </a:bodyPr>
          <a:lstStyle/>
          <a:p>
            <a:pPr>
              <a:spcBef>
                <a:spcPct val="50000"/>
              </a:spcBef>
            </a:pPr>
            <a:r>
              <a:rPr lang="en-US" altLang="zh-CN">
                <a:solidFill>
                  <a:schemeClr val="tx1"/>
                </a:solidFill>
                <a:ea typeface="宋体" panose="02010600030101010101" pitchFamily="2" charset="-122"/>
              </a:rPr>
              <a:t>Status</a:t>
            </a:r>
            <a:endParaRPr lang="en-US" altLang="zh-CN">
              <a:solidFill>
                <a:schemeClr val="tx1"/>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a:xfrm>
            <a:off x="611188" y="404813"/>
            <a:ext cx="5257800" cy="372603"/>
          </a:xfrm>
        </p:spPr>
        <p:txBody>
          <a:bodyPr/>
          <a:lstStyle/>
          <a:p>
            <a:r>
              <a:rPr lang="en-US" altLang="zh-CN" i="0" dirty="0" smtClean="0">
                <a:latin typeface="+mn-lt"/>
              </a:rPr>
              <a:t>4.2 DMA</a:t>
            </a:r>
            <a:r>
              <a:rPr lang="zh-CN" altLang="en-US" i="0" dirty="0" smtClean="0">
                <a:latin typeface="+mn-lt"/>
              </a:rPr>
              <a:t>过程</a:t>
            </a:r>
            <a:endParaRPr lang="en-US" altLang="zh-CN" i="0" dirty="0">
              <a:latin typeface="+mn-lt"/>
            </a:endParaRPr>
          </a:p>
        </p:txBody>
      </p:sp>
      <p:sp>
        <p:nvSpPr>
          <p:cNvPr id="444423" name="Rectangle 7"/>
          <p:cNvSpPr>
            <a:spLocks noChangeArrowheads="1"/>
          </p:cNvSpPr>
          <p:nvPr/>
        </p:nvSpPr>
        <p:spPr bwMode="auto">
          <a:xfrm>
            <a:off x="539552" y="777416"/>
            <a:ext cx="8208963" cy="5848239"/>
          </a:xfrm>
          <a:prstGeom prst="rect">
            <a:avLst/>
          </a:prstGeom>
          <a:noFill/>
          <a:ln w="12700">
            <a:noFill/>
            <a:miter lim="800000"/>
          </a:ln>
          <a:effectLst/>
        </p:spPr>
        <p:txBody>
          <a:bodyPr lIns="63500" tIns="61200" rIns="63500" bIns="61200">
            <a:spAutoFit/>
          </a:bodyPr>
          <a:lstStyle/>
          <a:p>
            <a:pPr marL="284480" indent="-284480" algn="l">
              <a:lnSpc>
                <a:spcPct val="150000"/>
              </a:lnSpc>
              <a:spcBef>
                <a:spcPts val="0"/>
              </a:spcBef>
              <a:buClr>
                <a:srgbClr val="FF0000"/>
              </a:buClr>
              <a:buSzPct val="100000"/>
              <a:buFont typeface="Wingdings" panose="05000000000000000000" pitchFamily="2" charset="2"/>
              <a:buChar char="v"/>
            </a:pPr>
            <a:r>
              <a:rPr lang="en-US" altLang="zh-CN" sz="2800" b="1" dirty="0">
                <a:solidFill>
                  <a:schemeClr val="tx1"/>
                </a:solidFill>
                <a:ea typeface="宋体" panose="02010600030101010101" pitchFamily="2" charset="-122"/>
              </a:rPr>
              <a:t>DMA</a:t>
            </a:r>
            <a:r>
              <a:rPr lang="zh-CN" altLang="en-US" sz="2800" b="1" dirty="0">
                <a:solidFill>
                  <a:schemeClr val="tx1"/>
                </a:solidFill>
                <a:ea typeface="宋体" panose="02010600030101010101" pitchFamily="2" charset="-122"/>
              </a:rPr>
              <a:t>方式</a:t>
            </a:r>
            <a:endParaRPr lang="zh-CN" altLang="en-US" sz="2800" b="1" dirty="0">
              <a:solidFill>
                <a:schemeClr val="tx1"/>
              </a:solidFill>
              <a:ea typeface="宋体" panose="02010600030101010101" pitchFamily="2" charset="-122"/>
            </a:endParaRPr>
          </a:p>
          <a:p>
            <a:pPr marL="668655" lvl="1" indent="-193675" algn="l">
              <a:lnSpc>
                <a:spcPct val="150000"/>
              </a:lnSpc>
              <a:spcBef>
                <a:spcPts val="0"/>
              </a:spcBef>
              <a:buClr>
                <a:srgbClr val="001ADC"/>
              </a:buClr>
              <a:buSzPct val="100000"/>
              <a:buFont typeface="Wingdings" panose="05000000000000000000" pitchFamily="2" charset="2"/>
              <a:buChar char="Ø"/>
            </a:pPr>
            <a:r>
              <a:rPr lang="zh-CN" altLang="en-US" b="1" dirty="0">
                <a:solidFill>
                  <a:schemeClr val="tx1"/>
                </a:solidFill>
                <a:ea typeface="宋体" panose="02010600030101010101" pitchFamily="2" charset="-122"/>
              </a:rPr>
              <a:t>停止</a:t>
            </a:r>
            <a:r>
              <a:rPr lang="en-US" altLang="zh-CN" b="1" dirty="0">
                <a:solidFill>
                  <a:schemeClr val="tx1"/>
                </a:solidFill>
                <a:ea typeface="宋体" panose="02010600030101010101" pitchFamily="2" charset="-122"/>
              </a:rPr>
              <a:t>CPU</a:t>
            </a:r>
            <a:r>
              <a:rPr lang="zh-CN" altLang="en-US" b="1" dirty="0">
                <a:solidFill>
                  <a:schemeClr val="tx1"/>
                </a:solidFill>
                <a:ea typeface="宋体" panose="02010600030101010101" pitchFamily="2" charset="-122"/>
              </a:rPr>
              <a:t>访问内存（成组传送方式）</a:t>
            </a:r>
            <a:endParaRPr lang="zh-CN" altLang="en-US" b="1" dirty="0">
              <a:solidFill>
                <a:schemeClr val="tx1"/>
              </a:solidFill>
              <a:ea typeface="宋体" panose="02010600030101010101" pitchFamily="2" charset="-122"/>
            </a:endParaRPr>
          </a:p>
          <a:p>
            <a:pPr marL="1050925" lvl="2" indent="-192405" algn="l">
              <a:lnSpc>
                <a:spcPct val="150000"/>
              </a:lnSpc>
              <a:spcBef>
                <a:spcPts val="0"/>
              </a:spcBef>
              <a:buClr>
                <a:srgbClr val="05AD01"/>
              </a:buClr>
              <a:buSzPct val="100000"/>
              <a:buFont typeface="Wingdings" panose="05000000000000000000" pitchFamily="2" charset="2"/>
              <a:buChar char="§"/>
            </a:pPr>
            <a:r>
              <a:rPr lang="zh-CN" altLang="en-US" b="1" dirty="0">
                <a:solidFill>
                  <a:schemeClr val="tx1"/>
                </a:solidFill>
                <a:ea typeface="宋体" panose="02010600030101010101" pitchFamily="2" charset="-122"/>
              </a:rPr>
              <a:t>一次</a:t>
            </a:r>
            <a:r>
              <a:rPr lang="en-US" altLang="zh-CN" b="1" dirty="0">
                <a:solidFill>
                  <a:schemeClr val="tx1"/>
                </a:solidFill>
                <a:ea typeface="宋体" panose="02010600030101010101" pitchFamily="2" charset="-122"/>
              </a:rPr>
              <a:t>DMA</a:t>
            </a:r>
            <a:r>
              <a:rPr lang="zh-CN" altLang="en-US" b="1" dirty="0">
                <a:solidFill>
                  <a:schemeClr val="tx1"/>
                </a:solidFill>
                <a:ea typeface="宋体" panose="02010600030101010101" pitchFamily="2" charset="-122"/>
              </a:rPr>
              <a:t>请求得到响应后，</a:t>
            </a:r>
            <a:r>
              <a:rPr lang="en-US" altLang="zh-CN" b="1" dirty="0">
                <a:solidFill>
                  <a:schemeClr val="tx1"/>
                </a:solidFill>
                <a:ea typeface="宋体" panose="02010600030101010101" pitchFamily="2" charset="-122"/>
              </a:rPr>
              <a:t>DMA</a:t>
            </a:r>
            <a:r>
              <a:rPr lang="zh-CN" altLang="en-US" b="1" dirty="0">
                <a:solidFill>
                  <a:schemeClr val="tx1"/>
                </a:solidFill>
                <a:ea typeface="宋体" panose="02010600030101010101" pitchFamily="2" charset="-122"/>
              </a:rPr>
              <a:t>控制器完全占用总线，进行多次</a:t>
            </a:r>
            <a:r>
              <a:rPr lang="en-US" altLang="zh-CN" b="1" dirty="0">
                <a:solidFill>
                  <a:schemeClr val="tx1"/>
                </a:solidFill>
                <a:ea typeface="宋体" panose="02010600030101010101" pitchFamily="2" charset="-122"/>
              </a:rPr>
              <a:t>DMA</a:t>
            </a:r>
            <a:r>
              <a:rPr lang="zh-CN" altLang="en-US" b="1" dirty="0">
                <a:solidFill>
                  <a:schemeClr val="tx1"/>
                </a:solidFill>
                <a:ea typeface="宋体" panose="02010600030101010101" pitchFamily="2" charset="-122"/>
              </a:rPr>
              <a:t>传送，直到所有数据传送完毕才释放总线，这段时间完全停止</a:t>
            </a:r>
            <a:r>
              <a:rPr lang="en-US" altLang="zh-CN" b="1" dirty="0">
                <a:solidFill>
                  <a:schemeClr val="tx1"/>
                </a:solidFill>
                <a:ea typeface="宋体" panose="02010600030101010101" pitchFamily="2" charset="-122"/>
              </a:rPr>
              <a:t>CPU</a:t>
            </a:r>
            <a:r>
              <a:rPr lang="zh-CN" altLang="en-US" b="1" dirty="0">
                <a:solidFill>
                  <a:schemeClr val="tx1"/>
                </a:solidFill>
                <a:ea typeface="宋体" panose="02010600030101010101" pitchFamily="2" charset="-122"/>
              </a:rPr>
              <a:t>访问内存。</a:t>
            </a:r>
            <a:endParaRPr lang="zh-CN" altLang="en-US" b="1" dirty="0">
              <a:solidFill>
                <a:schemeClr val="tx1"/>
              </a:solidFill>
              <a:ea typeface="宋体" panose="02010600030101010101" pitchFamily="2" charset="-122"/>
            </a:endParaRPr>
          </a:p>
          <a:p>
            <a:pPr marL="1050925" lvl="2" indent="-192405" algn="l">
              <a:lnSpc>
                <a:spcPct val="150000"/>
              </a:lnSpc>
              <a:spcBef>
                <a:spcPts val="0"/>
              </a:spcBef>
              <a:buClr>
                <a:srgbClr val="05AD01"/>
              </a:buClr>
              <a:buSzPct val="100000"/>
              <a:buFont typeface="Wingdings" panose="05000000000000000000" pitchFamily="2" charset="2"/>
              <a:buChar char="§"/>
            </a:pPr>
            <a:r>
              <a:rPr lang="zh-CN" altLang="en-US" b="1" dirty="0">
                <a:solidFill>
                  <a:schemeClr val="tx1"/>
                </a:solidFill>
                <a:ea typeface="宋体" panose="02010600030101010101" pitchFamily="2" charset="-122"/>
              </a:rPr>
              <a:t>适应高速外设与存储器交换数据的情况。</a:t>
            </a:r>
            <a:endParaRPr lang="zh-CN" altLang="en-US" b="1" dirty="0">
              <a:solidFill>
                <a:schemeClr val="tx1"/>
              </a:solidFill>
              <a:ea typeface="宋体" panose="02010600030101010101" pitchFamily="2" charset="-122"/>
            </a:endParaRPr>
          </a:p>
          <a:p>
            <a:pPr marL="668655" lvl="1" indent="-193675" algn="l">
              <a:lnSpc>
                <a:spcPct val="150000"/>
              </a:lnSpc>
              <a:spcBef>
                <a:spcPts val="0"/>
              </a:spcBef>
              <a:buClr>
                <a:srgbClr val="001ADC"/>
              </a:buClr>
              <a:buSzPct val="100000"/>
              <a:buFont typeface="Wingdings" panose="05000000000000000000" pitchFamily="2" charset="2"/>
              <a:buChar char="Ø"/>
            </a:pPr>
            <a:r>
              <a:rPr lang="zh-CN" altLang="en-US" b="1" dirty="0" smtClean="0">
                <a:solidFill>
                  <a:schemeClr val="tx1"/>
                </a:solidFill>
                <a:ea typeface="宋体" panose="02010600030101010101" pitchFamily="2" charset="-122"/>
              </a:rPr>
              <a:t>周期窃取</a:t>
            </a:r>
            <a:r>
              <a:rPr lang="zh-CN" altLang="en-US" b="1" dirty="0">
                <a:solidFill>
                  <a:schemeClr val="tx1"/>
                </a:solidFill>
                <a:ea typeface="宋体" panose="02010600030101010101" pitchFamily="2" charset="-122"/>
              </a:rPr>
              <a:t>方式（单字传送</a:t>
            </a:r>
            <a:r>
              <a:rPr lang="zh-CN" altLang="en-US" b="1" dirty="0" smtClean="0">
                <a:solidFill>
                  <a:schemeClr val="tx1"/>
                </a:solidFill>
                <a:ea typeface="宋体" panose="02010600030101010101" pitchFamily="2" charset="-122"/>
              </a:rPr>
              <a:t>方式</a:t>
            </a:r>
            <a:r>
              <a:rPr lang="en-US" altLang="zh-CN" b="1" dirty="0" smtClean="0">
                <a:solidFill>
                  <a:schemeClr val="tx1"/>
                </a:solidFill>
                <a:ea typeface="宋体" panose="02010600030101010101" pitchFamily="2" charset="-122"/>
              </a:rPr>
              <a:t>,DMA</a:t>
            </a:r>
            <a:r>
              <a:rPr lang="zh-CN" altLang="en-US" b="1" dirty="0" smtClean="0">
                <a:solidFill>
                  <a:schemeClr val="tx1"/>
                </a:solidFill>
                <a:ea typeface="宋体" panose="02010600030101010101" pitchFamily="2" charset="-122"/>
              </a:rPr>
              <a:t>和</a:t>
            </a:r>
            <a:r>
              <a:rPr lang="en-US" altLang="zh-CN" b="1" dirty="0" smtClean="0">
                <a:solidFill>
                  <a:schemeClr val="tx1"/>
                </a:solidFill>
                <a:ea typeface="宋体" panose="02010600030101010101" pitchFamily="2" charset="-122"/>
              </a:rPr>
              <a:t>CPU</a:t>
            </a:r>
            <a:r>
              <a:rPr lang="zh-CN" altLang="en-US" b="1" dirty="0" smtClean="0">
                <a:solidFill>
                  <a:schemeClr val="tx1"/>
                </a:solidFill>
                <a:ea typeface="宋体" panose="02010600030101010101" pitchFamily="2" charset="-122"/>
              </a:rPr>
              <a:t>交替使用总线）</a:t>
            </a:r>
            <a:endParaRPr lang="zh-CN" altLang="en-US" b="1" dirty="0">
              <a:solidFill>
                <a:schemeClr val="tx1"/>
              </a:solidFill>
              <a:ea typeface="宋体" panose="02010600030101010101" pitchFamily="2" charset="-122"/>
            </a:endParaRPr>
          </a:p>
          <a:p>
            <a:pPr marL="1050925" lvl="2" indent="-192405" algn="l">
              <a:lnSpc>
                <a:spcPct val="150000"/>
              </a:lnSpc>
              <a:spcBef>
                <a:spcPts val="0"/>
              </a:spcBef>
              <a:buClr>
                <a:srgbClr val="05AD01"/>
              </a:buClr>
              <a:buSzPct val="100000"/>
              <a:buFont typeface="Wingdings" panose="05000000000000000000" pitchFamily="2" charset="2"/>
              <a:buChar char="§"/>
            </a:pPr>
            <a:r>
              <a:rPr lang="zh-CN" altLang="en-US" b="1" dirty="0">
                <a:solidFill>
                  <a:schemeClr val="tx1"/>
                </a:solidFill>
                <a:ea typeface="宋体" panose="02010600030101010101" pitchFamily="2" charset="-122"/>
              </a:rPr>
              <a:t>每次</a:t>
            </a:r>
            <a:r>
              <a:rPr lang="en-US" altLang="zh-CN" b="1" dirty="0">
                <a:solidFill>
                  <a:schemeClr val="tx1"/>
                </a:solidFill>
                <a:ea typeface="宋体" panose="02010600030101010101" pitchFamily="2" charset="-122"/>
              </a:rPr>
              <a:t>DMA</a:t>
            </a:r>
            <a:r>
              <a:rPr lang="zh-CN" altLang="en-US" b="1" dirty="0">
                <a:solidFill>
                  <a:schemeClr val="tx1"/>
                </a:solidFill>
                <a:ea typeface="宋体" panose="02010600030101010101" pitchFamily="2" charset="-122"/>
              </a:rPr>
              <a:t>请求得到响应后，</a:t>
            </a:r>
            <a:r>
              <a:rPr lang="en-US" altLang="zh-CN" b="1" dirty="0">
                <a:solidFill>
                  <a:schemeClr val="tx1"/>
                </a:solidFill>
                <a:ea typeface="宋体" panose="02010600030101010101" pitchFamily="2" charset="-122"/>
              </a:rPr>
              <a:t>DMA</a:t>
            </a:r>
            <a:r>
              <a:rPr lang="zh-CN" altLang="en-US" b="1" dirty="0">
                <a:solidFill>
                  <a:schemeClr val="tx1"/>
                </a:solidFill>
                <a:ea typeface="宋体" panose="02010600030101010101" pitchFamily="2" charset="-122"/>
              </a:rPr>
              <a:t>控制器窃取一个总线周期完成一次数据传送，然后释放</a:t>
            </a:r>
            <a:r>
              <a:rPr lang="zh-CN" altLang="en-US" b="1" dirty="0" smtClean="0">
                <a:solidFill>
                  <a:schemeClr val="tx1"/>
                </a:solidFill>
                <a:ea typeface="宋体" panose="02010600030101010101" pitchFamily="2" charset="-122"/>
              </a:rPr>
              <a:t>总线，</a:t>
            </a:r>
            <a:r>
              <a:rPr lang="en-US" altLang="zh-CN" b="1" dirty="0" smtClean="0">
                <a:solidFill>
                  <a:schemeClr val="tx1"/>
                </a:solidFill>
                <a:ea typeface="宋体" panose="02010600030101010101" pitchFamily="2" charset="-122"/>
              </a:rPr>
              <a:t>CPU</a:t>
            </a:r>
            <a:r>
              <a:rPr lang="zh-CN" altLang="en-US" b="1" dirty="0" smtClean="0">
                <a:solidFill>
                  <a:schemeClr val="tx1"/>
                </a:solidFill>
                <a:ea typeface="宋体" panose="02010600030101010101" pitchFamily="2" charset="-122"/>
              </a:rPr>
              <a:t>接着使用一个总线周期，然后</a:t>
            </a:r>
            <a:r>
              <a:rPr lang="en-US" altLang="zh-CN" b="1" dirty="0" smtClean="0">
                <a:solidFill>
                  <a:schemeClr val="tx1"/>
                </a:solidFill>
                <a:ea typeface="宋体" panose="02010600030101010101" pitchFamily="2" charset="-122"/>
              </a:rPr>
              <a:t>DMA</a:t>
            </a:r>
            <a:r>
              <a:rPr lang="zh-CN" altLang="en-US" b="1" dirty="0" smtClean="0">
                <a:solidFill>
                  <a:schemeClr val="tx1"/>
                </a:solidFill>
                <a:ea typeface="宋体" panose="02010600030101010101" pitchFamily="2" charset="-122"/>
              </a:rPr>
              <a:t>再窃取一个周期，这样持续循环下去，直到数据传输结束。</a:t>
            </a:r>
            <a:endParaRPr lang="zh-CN" altLang="en-US" b="1" dirty="0">
              <a:solidFill>
                <a:schemeClr val="tx1"/>
              </a:solidFill>
              <a:ea typeface="宋体" panose="02010600030101010101" pitchFamily="2" charset="-122"/>
            </a:endParaRPr>
          </a:p>
          <a:p>
            <a:pPr marL="1050925" lvl="2" indent="-192405" algn="l">
              <a:lnSpc>
                <a:spcPct val="150000"/>
              </a:lnSpc>
              <a:spcBef>
                <a:spcPts val="0"/>
              </a:spcBef>
              <a:buClr>
                <a:srgbClr val="05AD01"/>
              </a:buClr>
              <a:buSzPct val="100000"/>
              <a:buFont typeface="Wingdings" panose="05000000000000000000" pitchFamily="2" charset="2"/>
              <a:buChar char="§"/>
            </a:pPr>
            <a:r>
              <a:rPr lang="zh-CN" altLang="en-US" b="1" dirty="0">
                <a:solidFill>
                  <a:schemeClr val="tx1"/>
                </a:solidFill>
                <a:ea typeface="宋体" panose="02010600030101010101" pitchFamily="2" charset="-122"/>
              </a:rPr>
              <a:t>一般适应存储器速度远高于</a:t>
            </a:r>
            <a:r>
              <a:rPr lang="en-US" altLang="zh-CN" b="1" dirty="0">
                <a:solidFill>
                  <a:schemeClr val="tx1"/>
                </a:solidFill>
                <a:ea typeface="宋体" panose="02010600030101010101" pitchFamily="2" charset="-122"/>
              </a:rPr>
              <a:t>I/O</a:t>
            </a:r>
            <a:r>
              <a:rPr lang="zh-CN" altLang="en-US" b="1" dirty="0">
                <a:solidFill>
                  <a:schemeClr val="tx1"/>
                </a:solidFill>
                <a:ea typeface="宋体" panose="02010600030101010101" pitchFamily="2" charset="-122"/>
              </a:rPr>
              <a:t>设备速度的情况</a:t>
            </a:r>
            <a:r>
              <a:rPr lang="zh-CN" altLang="en-US" b="1" dirty="0" smtClean="0">
                <a:solidFill>
                  <a:schemeClr val="tx1"/>
                </a:solidFill>
                <a:ea typeface="宋体" panose="02010600030101010101" pitchFamily="2" charset="-122"/>
              </a:rPr>
              <a:t>。</a:t>
            </a:r>
            <a:endParaRPr lang="zh-CN" altLang="en-US" b="1" dirty="0">
              <a:solidFill>
                <a:schemeClr val="tx1"/>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213" y="376238"/>
            <a:ext cx="5257800" cy="372603"/>
          </a:xfrm>
        </p:spPr>
        <p:txBody>
          <a:bodyPr/>
          <a:lstStyle/>
          <a:p>
            <a:r>
              <a:rPr lang="en-US" altLang="zh-CN" i="0" dirty="0" smtClean="0">
                <a:latin typeface="+mn-lt"/>
              </a:rPr>
              <a:t>4.2 </a:t>
            </a:r>
            <a:r>
              <a:rPr lang="en-US" altLang="zh-CN" i="0" dirty="0">
                <a:latin typeface="+mn-lt"/>
              </a:rPr>
              <a:t>DMA</a:t>
            </a:r>
            <a:r>
              <a:rPr lang="zh-CN" altLang="en-US" i="0" dirty="0" smtClean="0">
                <a:latin typeface="+mn-lt"/>
              </a:rPr>
              <a:t>过程</a:t>
            </a:r>
            <a:endParaRPr lang="zh-CN" altLang="en-US" i="0" dirty="0">
              <a:latin typeface="+mn-lt"/>
            </a:endParaRPr>
          </a:p>
        </p:txBody>
      </p:sp>
      <p:sp>
        <p:nvSpPr>
          <p:cNvPr id="3" name="内容占位符 2"/>
          <p:cNvSpPr>
            <a:spLocks noGrp="1"/>
          </p:cNvSpPr>
          <p:nvPr>
            <p:ph idx="1"/>
          </p:nvPr>
        </p:nvSpPr>
        <p:spPr>
          <a:xfrm>
            <a:off x="683568" y="5085184"/>
            <a:ext cx="7848600" cy="259045"/>
          </a:xfrm>
        </p:spPr>
        <p:txBody>
          <a:bodyPr/>
          <a:lstStyle/>
          <a:p>
            <a:pPr marL="0" indent="0" algn="ctr">
              <a:buNone/>
            </a:pPr>
            <a:r>
              <a:rPr lang="zh-CN" altLang="en-US" sz="1800" b="0" dirty="0" smtClean="0"/>
              <a:t>指令周期中的</a:t>
            </a:r>
            <a:r>
              <a:rPr lang="en-US" altLang="zh-CN" sz="1800" b="0" dirty="0" smtClean="0"/>
              <a:t>DMA</a:t>
            </a:r>
            <a:r>
              <a:rPr lang="zh-CN" altLang="en-US" sz="1800" b="0" dirty="0" smtClean="0"/>
              <a:t>和中断断点</a:t>
            </a:r>
            <a:endParaRPr lang="zh-CN" altLang="en-US" sz="1800" b="0" dirty="0"/>
          </a:p>
        </p:txBody>
      </p:sp>
      <p:graphicFrame>
        <p:nvGraphicFramePr>
          <p:cNvPr id="559106" name="Object 2"/>
          <p:cNvGraphicFramePr>
            <a:graphicFrameLocks noChangeAspect="1"/>
          </p:cNvGraphicFramePr>
          <p:nvPr/>
        </p:nvGraphicFramePr>
        <p:xfrm>
          <a:off x="539552" y="1484784"/>
          <a:ext cx="8137525" cy="3371850"/>
        </p:xfrm>
        <a:graphic>
          <a:graphicData uri="http://schemas.openxmlformats.org/presentationml/2006/ole">
            <mc:AlternateContent xmlns:mc="http://schemas.openxmlformats.org/markup-compatibility/2006">
              <mc:Choice xmlns:v="urn:schemas-microsoft-com:vml" Requires="v">
                <p:oleObj spid="_x0000_s559173" name="Visio" r:id="rId1" imgW="6781800" imgH="2819400" progId="Visio.Drawing.11">
                  <p:embed/>
                </p:oleObj>
              </mc:Choice>
              <mc:Fallback>
                <p:oleObj name="Visio" r:id="rId1" imgW="6781800" imgH="2819400" progId="Visio.Drawing.11">
                  <p:embed/>
                  <p:pic>
                    <p:nvPicPr>
                      <p:cNvPr id="0" name="Picture 2"/>
                      <p:cNvPicPr>
                        <a:picLocks noChangeAspect="1" noChangeArrowheads="1"/>
                      </p:cNvPicPr>
                      <p:nvPr/>
                    </p:nvPicPr>
                    <p:blipFill>
                      <a:blip r:embed="rId2"/>
                      <a:srcRect/>
                      <a:stretch>
                        <a:fillRect/>
                      </a:stretch>
                    </p:blipFill>
                    <p:spPr bwMode="auto">
                      <a:xfrm>
                        <a:off x="539552" y="1484784"/>
                        <a:ext cx="8137525" cy="337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2"/>
          <p:cNvSpPr>
            <a:spLocks noGrp="1" noChangeArrowheads="1"/>
          </p:cNvSpPr>
          <p:nvPr>
            <p:ph type="title"/>
          </p:nvPr>
        </p:nvSpPr>
        <p:spPr>
          <a:xfrm>
            <a:off x="684213" y="404813"/>
            <a:ext cx="5257800" cy="372603"/>
          </a:xfrm>
        </p:spPr>
        <p:txBody>
          <a:bodyPr/>
          <a:lstStyle/>
          <a:p>
            <a:r>
              <a:rPr lang="en-US" altLang="zh-CN" i="0" dirty="0" smtClean="0">
                <a:latin typeface="+mn-lt"/>
              </a:rPr>
              <a:t>4.3  DMA</a:t>
            </a:r>
            <a:r>
              <a:rPr lang="zh-CN" altLang="en-US" i="0" dirty="0" smtClean="0">
                <a:latin typeface="+mn-lt"/>
              </a:rPr>
              <a:t>控制器</a:t>
            </a:r>
            <a:r>
              <a:rPr lang="zh-CN" altLang="en-US" i="0" dirty="0">
                <a:latin typeface="+mn-lt"/>
              </a:rPr>
              <a:t>的结构</a:t>
            </a:r>
            <a:endParaRPr lang="en-US" altLang="zh-CN" i="0" dirty="0">
              <a:latin typeface="+mn-lt"/>
            </a:endParaRPr>
          </a:p>
        </p:txBody>
      </p:sp>
      <p:sp>
        <p:nvSpPr>
          <p:cNvPr id="441349" name="Text Box 5"/>
          <p:cNvSpPr txBox="1">
            <a:spLocks noChangeArrowheads="1"/>
          </p:cNvSpPr>
          <p:nvPr/>
        </p:nvSpPr>
        <p:spPr bwMode="auto">
          <a:xfrm>
            <a:off x="395536" y="2780719"/>
            <a:ext cx="1080120" cy="1323439"/>
          </a:xfrm>
          <a:prstGeom prst="rect">
            <a:avLst/>
          </a:prstGeom>
          <a:noFill/>
          <a:ln w="12700">
            <a:noFill/>
            <a:miter lim="800000"/>
          </a:ln>
          <a:effectLst/>
        </p:spPr>
        <p:txBody>
          <a:bodyPr wrap="square">
            <a:spAutoFit/>
          </a:bodyPr>
          <a:lstStyle/>
          <a:p>
            <a:pPr>
              <a:spcBef>
                <a:spcPct val="50000"/>
              </a:spcBef>
              <a:buClr>
                <a:schemeClr val="accent1"/>
              </a:buClr>
              <a:buFont typeface="Wingdings" panose="05000000000000000000" pitchFamily="2" charset="2"/>
              <a:buNone/>
            </a:pPr>
            <a:r>
              <a:rPr lang="zh-CN" altLang="en-US" dirty="0">
                <a:solidFill>
                  <a:schemeClr val="tx1"/>
                </a:solidFill>
                <a:ea typeface="宋体" panose="02010600030101010101" pitchFamily="2" charset="-122"/>
              </a:rPr>
              <a:t>可能</a:t>
            </a:r>
            <a:r>
              <a:rPr lang="zh-CN" altLang="en-US" dirty="0" smtClean="0">
                <a:solidFill>
                  <a:schemeClr val="tx1"/>
                </a:solidFill>
                <a:ea typeface="宋体" panose="02010600030101010101" pitchFamily="2" charset="-122"/>
              </a:rPr>
              <a:t>的</a:t>
            </a:r>
            <a:endParaRPr lang="en-US" altLang="zh-CN" dirty="0" smtClean="0">
              <a:solidFill>
                <a:schemeClr val="tx1"/>
              </a:solidFill>
              <a:ea typeface="宋体" panose="02010600030101010101" pitchFamily="2" charset="-122"/>
            </a:endParaRPr>
          </a:p>
          <a:p>
            <a:pPr>
              <a:spcBef>
                <a:spcPct val="50000"/>
              </a:spcBef>
              <a:buClr>
                <a:schemeClr val="accent1"/>
              </a:buClr>
              <a:buFont typeface="Wingdings" panose="05000000000000000000" pitchFamily="2" charset="2"/>
              <a:buNone/>
            </a:pPr>
            <a:r>
              <a:rPr lang="en-US" altLang="zh-CN" dirty="0" smtClean="0">
                <a:solidFill>
                  <a:schemeClr val="tx1"/>
                </a:solidFill>
                <a:ea typeface="宋体" panose="02010600030101010101" pitchFamily="2" charset="-122"/>
              </a:rPr>
              <a:t>DMA</a:t>
            </a:r>
            <a:endParaRPr lang="en-US" altLang="zh-CN" dirty="0" smtClean="0">
              <a:solidFill>
                <a:schemeClr val="tx1"/>
              </a:solidFill>
              <a:ea typeface="宋体" panose="02010600030101010101" pitchFamily="2" charset="-122"/>
            </a:endParaRPr>
          </a:p>
          <a:p>
            <a:pPr>
              <a:spcBef>
                <a:spcPct val="50000"/>
              </a:spcBef>
              <a:buClr>
                <a:schemeClr val="accent1"/>
              </a:buClr>
              <a:buFont typeface="Wingdings" panose="05000000000000000000" pitchFamily="2" charset="2"/>
              <a:buNone/>
            </a:pPr>
            <a:r>
              <a:rPr lang="zh-CN" altLang="en-US" dirty="0" smtClean="0">
                <a:solidFill>
                  <a:schemeClr val="tx1"/>
                </a:solidFill>
                <a:ea typeface="宋体" panose="02010600030101010101" pitchFamily="2" charset="-122"/>
              </a:rPr>
              <a:t>结构</a:t>
            </a:r>
            <a:endParaRPr lang="zh-CN" altLang="en-US" dirty="0">
              <a:solidFill>
                <a:schemeClr val="tx1"/>
              </a:solidFill>
              <a:ea typeface="宋体" panose="02010600030101010101" pitchFamily="2" charset="-122"/>
            </a:endParaRPr>
          </a:p>
        </p:txBody>
      </p:sp>
      <p:pic>
        <p:nvPicPr>
          <p:cNvPr id="441371" name="Picture 2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75656" y="908720"/>
            <a:ext cx="6627813" cy="547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Grp="1" noChangeArrowheads="1"/>
          </p:cNvSpPr>
          <p:nvPr>
            <p:ph type="title"/>
          </p:nvPr>
        </p:nvSpPr>
        <p:spPr>
          <a:xfrm>
            <a:off x="611188" y="404813"/>
            <a:ext cx="5257800" cy="372603"/>
          </a:xfrm>
        </p:spPr>
        <p:txBody>
          <a:bodyPr/>
          <a:lstStyle/>
          <a:p>
            <a:r>
              <a:rPr lang="en-US" altLang="zh-CN" i="0" dirty="0" smtClean="0">
                <a:latin typeface="+mn-lt"/>
              </a:rPr>
              <a:t>4.3  </a:t>
            </a:r>
            <a:r>
              <a:rPr lang="en-US" altLang="zh-CN" i="0" dirty="0">
                <a:latin typeface="+mn-lt"/>
              </a:rPr>
              <a:t>DMA</a:t>
            </a:r>
            <a:r>
              <a:rPr lang="zh-CN" altLang="en-US" i="0" dirty="0">
                <a:latin typeface="+mn-lt"/>
              </a:rPr>
              <a:t>控制器的结构</a:t>
            </a:r>
            <a:endParaRPr lang="zh-CN" altLang="en-US" dirty="0">
              <a:latin typeface="+mn-lt"/>
            </a:endParaRPr>
          </a:p>
        </p:txBody>
      </p:sp>
      <p:graphicFrame>
        <p:nvGraphicFramePr>
          <p:cNvPr id="440325" name="Object 5"/>
          <p:cNvGraphicFramePr>
            <a:graphicFrameLocks noGrp="1" noChangeAspect="1"/>
          </p:cNvGraphicFramePr>
          <p:nvPr>
            <p:ph idx="1"/>
          </p:nvPr>
        </p:nvGraphicFramePr>
        <p:xfrm>
          <a:off x="3059113" y="981075"/>
          <a:ext cx="5905500" cy="5048250"/>
        </p:xfrm>
        <a:graphic>
          <a:graphicData uri="http://schemas.openxmlformats.org/presentationml/2006/ole">
            <mc:AlternateContent xmlns:mc="http://schemas.openxmlformats.org/markup-compatibility/2006">
              <mc:Choice xmlns:v="urn:schemas-microsoft-com:vml" Requires="v">
                <p:oleObj spid="_x0000_s440389" name="VISIO" r:id="rId1" imgW="3936365" imgH="3359150" progId="Visio.Drawing.11">
                  <p:embed/>
                </p:oleObj>
              </mc:Choice>
              <mc:Fallback>
                <p:oleObj name="VISIO" r:id="rId1" imgW="3936365" imgH="3359150" progId="Visio.Drawing.11">
                  <p:embed/>
                  <p:pic>
                    <p:nvPicPr>
                      <p:cNvPr id="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113" y="981075"/>
                        <a:ext cx="5905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0327" name="Text Box 7"/>
          <p:cNvSpPr txBox="1">
            <a:spLocks noChangeArrowheads="1"/>
          </p:cNvSpPr>
          <p:nvPr/>
        </p:nvSpPr>
        <p:spPr bwMode="auto">
          <a:xfrm>
            <a:off x="250825" y="1196975"/>
            <a:ext cx="2736850" cy="4206875"/>
          </a:xfrm>
          <a:prstGeom prst="rect">
            <a:avLst/>
          </a:prstGeom>
          <a:noFill/>
          <a:ln w="12700">
            <a:noFill/>
            <a:miter lim="800000"/>
          </a:ln>
          <a:effectLst/>
        </p:spPr>
        <p:txBody>
          <a:bodyPr>
            <a:spAutoFit/>
          </a:bodyPr>
          <a:lstStyle/>
          <a:p>
            <a:pPr marL="174625" indent="-174625" algn="l">
              <a:spcBef>
                <a:spcPct val="50000"/>
              </a:spcBef>
              <a:buClr>
                <a:schemeClr val="accent1"/>
              </a:buClr>
              <a:buFont typeface="Wingdings" panose="05000000000000000000" pitchFamily="2" charset="2"/>
              <a:buChar char="Ø"/>
            </a:pPr>
            <a:r>
              <a:rPr lang="en-US" altLang="zh-CN" dirty="0">
                <a:solidFill>
                  <a:schemeClr val="tx1"/>
                </a:solidFill>
                <a:ea typeface="宋体" panose="02010600030101010101" pitchFamily="2" charset="-122"/>
              </a:rPr>
              <a:t>Counter</a:t>
            </a:r>
            <a:r>
              <a:rPr lang="zh-CN" altLang="en-US" dirty="0">
                <a:solidFill>
                  <a:schemeClr val="tx1"/>
                </a:solidFill>
                <a:ea typeface="宋体" panose="02010600030101010101" pitchFamily="2" charset="-122"/>
              </a:rPr>
              <a:t>：长度计数器，保存传送数据的字数。</a:t>
            </a:r>
            <a:endParaRPr lang="zh-CN" altLang="en-US" dirty="0">
              <a:solidFill>
                <a:schemeClr val="tx1"/>
              </a:solidFill>
              <a:ea typeface="宋体" panose="02010600030101010101" pitchFamily="2" charset="-122"/>
            </a:endParaRPr>
          </a:p>
          <a:p>
            <a:pPr marL="174625" indent="-174625" algn="l">
              <a:spcBef>
                <a:spcPct val="50000"/>
              </a:spcBef>
              <a:buClr>
                <a:schemeClr val="accent1"/>
              </a:buClr>
              <a:buFont typeface="Wingdings" panose="05000000000000000000" pitchFamily="2" charset="2"/>
              <a:buChar char="Ø"/>
            </a:pPr>
            <a:r>
              <a:rPr lang="en-US" altLang="zh-CN" dirty="0">
                <a:solidFill>
                  <a:schemeClr val="tx1"/>
                </a:solidFill>
                <a:ea typeface="宋体" panose="02010600030101010101" pitchFamily="2" charset="-122"/>
              </a:rPr>
              <a:t>Data </a:t>
            </a:r>
            <a:r>
              <a:rPr lang="en-US" altLang="zh-CN" dirty="0" err="1">
                <a:solidFill>
                  <a:schemeClr val="tx1"/>
                </a:solidFill>
                <a:ea typeface="宋体" panose="02010600030101010101" pitchFamily="2" charset="-122"/>
              </a:rPr>
              <a:t>Reg</a:t>
            </a:r>
            <a:r>
              <a:rPr lang="zh-CN" altLang="en-US" dirty="0" smtClean="0">
                <a:solidFill>
                  <a:schemeClr val="tx1"/>
                </a:solidFill>
                <a:ea typeface="宋体" panose="02010600030101010101" pitchFamily="2" charset="-122"/>
              </a:rPr>
              <a:t>：读写数据缓冲寄存器</a:t>
            </a:r>
            <a:r>
              <a:rPr lang="zh-CN" altLang="en-US" dirty="0">
                <a:solidFill>
                  <a:schemeClr val="tx1"/>
                </a:solidFill>
                <a:ea typeface="宋体" panose="02010600030101010101" pitchFamily="2" charset="-122"/>
              </a:rPr>
              <a:t>。</a:t>
            </a:r>
            <a:endParaRPr lang="zh-CN" altLang="en-US" dirty="0">
              <a:solidFill>
                <a:schemeClr val="tx1"/>
              </a:solidFill>
              <a:ea typeface="宋体" panose="02010600030101010101" pitchFamily="2" charset="-122"/>
            </a:endParaRPr>
          </a:p>
          <a:p>
            <a:pPr marL="174625" indent="-174625" algn="l">
              <a:spcBef>
                <a:spcPct val="50000"/>
              </a:spcBef>
              <a:buClr>
                <a:schemeClr val="accent1"/>
              </a:buClr>
              <a:buFont typeface="Wingdings" panose="05000000000000000000" pitchFamily="2" charset="2"/>
              <a:buChar char="Ø"/>
            </a:pPr>
            <a:r>
              <a:rPr lang="en-US" altLang="zh-CN" dirty="0">
                <a:solidFill>
                  <a:schemeClr val="tx1"/>
                </a:solidFill>
                <a:ea typeface="宋体" panose="02010600030101010101" pitchFamily="2" charset="-122"/>
              </a:rPr>
              <a:t>Address </a:t>
            </a:r>
            <a:r>
              <a:rPr lang="en-US" altLang="zh-CN" dirty="0" err="1">
                <a:solidFill>
                  <a:schemeClr val="tx1"/>
                </a:solidFill>
                <a:ea typeface="宋体" panose="02010600030101010101" pitchFamily="2" charset="-122"/>
              </a:rPr>
              <a:t>Reg</a:t>
            </a:r>
            <a:r>
              <a:rPr lang="zh-CN" altLang="en-US" dirty="0">
                <a:solidFill>
                  <a:schemeClr val="tx1"/>
                </a:solidFill>
                <a:ea typeface="宋体" panose="02010600030101010101" pitchFamily="2" charset="-122"/>
              </a:rPr>
              <a:t>：地址寄存器，向地址总线提供存储器地址。</a:t>
            </a:r>
            <a:endParaRPr lang="zh-CN" altLang="en-US" dirty="0">
              <a:solidFill>
                <a:schemeClr val="tx1"/>
              </a:solidFill>
              <a:ea typeface="宋体" panose="02010600030101010101" pitchFamily="2" charset="-122"/>
            </a:endParaRPr>
          </a:p>
          <a:p>
            <a:pPr marL="174625" indent="-174625" algn="l">
              <a:spcBef>
                <a:spcPct val="50000"/>
              </a:spcBef>
              <a:buClr>
                <a:schemeClr val="accent1"/>
              </a:buClr>
              <a:buFont typeface="Wingdings" panose="05000000000000000000" pitchFamily="2" charset="2"/>
              <a:buChar char="Ø"/>
            </a:pPr>
            <a:r>
              <a:rPr lang="en-US" altLang="zh-CN" dirty="0">
                <a:solidFill>
                  <a:schemeClr val="tx1"/>
                </a:solidFill>
                <a:ea typeface="宋体" panose="02010600030101010101" pitchFamily="2" charset="-122"/>
              </a:rPr>
              <a:t>DMA</a:t>
            </a:r>
            <a:r>
              <a:rPr lang="zh-CN" altLang="en-US" dirty="0">
                <a:solidFill>
                  <a:schemeClr val="tx1"/>
                </a:solidFill>
                <a:ea typeface="宋体" panose="02010600030101010101" pitchFamily="2" charset="-122"/>
              </a:rPr>
              <a:t>控制逻辑</a:t>
            </a:r>
            <a:endParaRPr lang="zh-CN" altLang="en-US" dirty="0">
              <a:solidFill>
                <a:schemeClr val="tx1"/>
              </a:solidFill>
              <a:ea typeface="宋体" panose="02010600030101010101" pitchFamily="2" charset="-122"/>
            </a:endParaRPr>
          </a:p>
          <a:p>
            <a:pPr marL="174625" indent="-174625" algn="l">
              <a:spcBef>
                <a:spcPct val="50000"/>
              </a:spcBef>
              <a:buClr>
                <a:schemeClr val="accent1"/>
              </a:buClr>
              <a:buFont typeface="Wingdings" panose="05000000000000000000" pitchFamily="2" charset="2"/>
              <a:buChar char="Ø"/>
            </a:pPr>
            <a:r>
              <a:rPr lang="en-US" altLang="zh-CN" dirty="0">
                <a:solidFill>
                  <a:schemeClr val="tx1"/>
                </a:solidFill>
                <a:ea typeface="宋体" panose="02010600030101010101" pitchFamily="2" charset="-122"/>
              </a:rPr>
              <a:t>DMA</a:t>
            </a:r>
            <a:r>
              <a:rPr lang="zh-CN" altLang="en-US" dirty="0">
                <a:solidFill>
                  <a:schemeClr val="tx1"/>
                </a:solidFill>
                <a:ea typeface="宋体" panose="02010600030101010101" pitchFamily="2" charset="-122"/>
              </a:rPr>
              <a:t>状态逻辑</a:t>
            </a:r>
            <a:endParaRPr lang="zh-CN" altLang="en-US" dirty="0">
              <a:solidFill>
                <a:schemeClr val="tx1"/>
              </a:solidFill>
              <a:ea typeface="宋体" panose="02010600030101010101" pitchFamily="2" charset="-122"/>
            </a:endParaRPr>
          </a:p>
          <a:p>
            <a:pPr marL="174625" indent="-174625" algn="l">
              <a:spcBef>
                <a:spcPct val="50000"/>
              </a:spcBef>
              <a:buClr>
                <a:schemeClr val="accent1"/>
              </a:buClr>
              <a:buFont typeface="Wingdings" panose="05000000000000000000" pitchFamily="2" charset="2"/>
              <a:buChar char="Ø"/>
            </a:pPr>
            <a:r>
              <a:rPr lang="zh-CN" altLang="en-US" dirty="0">
                <a:solidFill>
                  <a:schemeClr val="tx1"/>
                </a:solidFill>
                <a:ea typeface="宋体" panose="02010600030101010101" pitchFamily="2" charset="-122"/>
              </a:rPr>
              <a:t>中断控制逻辑</a:t>
            </a:r>
            <a:endParaRPr lang="zh-CN" altLang="en-US" dirty="0">
              <a:solidFill>
                <a:schemeClr val="tx1"/>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Grp="1" noChangeArrowheads="1"/>
          </p:cNvSpPr>
          <p:nvPr>
            <p:ph type="title"/>
          </p:nvPr>
        </p:nvSpPr>
        <p:spPr>
          <a:xfrm>
            <a:off x="611188" y="404813"/>
            <a:ext cx="5257800" cy="372603"/>
          </a:xfrm>
        </p:spPr>
        <p:txBody>
          <a:bodyPr/>
          <a:lstStyle/>
          <a:p>
            <a:r>
              <a:rPr lang="en-US" altLang="zh-CN" i="0" dirty="0" smtClean="0">
                <a:latin typeface="+mn-lt"/>
              </a:rPr>
              <a:t>4.3  </a:t>
            </a:r>
            <a:r>
              <a:rPr lang="en-US" altLang="zh-CN" i="0" dirty="0">
                <a:latin typeface="+mn-lt"/>
              </a:rPr>
              <a:t>DMA</a:t>
            </a:r>
            <a:r>
              <a:rPr lang="zh-CN" altLang="en-US" i="0" dirty="0">
                <a:latin typeface="+mn-lt"/>
              </a:rPr>
              <a:t>控制器的结构</a:t>
            </a:r>
            <a:endParaRPr lang="en-US" altLang="zh-CN" dirty="0">
              <a:latin typeface="+mn-lt"/>
            </a:endParaRPr>
          </a:p>
        </p:txBody>
      </p:sp>
      <p:sp>
        <p:nvSpPr>
          <p:cNvPr id="453636" name="Text Box 4"/>
          <p:cNvSpPr txBox="1">
            <a:spLocks noChangeArrowheads="1"/>
          </p:cNvSpPr>
          <p:nvPr/>
        </p:nvSpPr>
        <p:spPr bwMode="auto">
          <a:xfrm>
            <a:off x="827310" y="6237312"/>
            <a:ext cx="7848600" cy="338554"/>
          </a:xfrm>
          <a:prstGeom prst="rect">
            <a:avLst/>
          </a:prstGeom>
          <a:noFill/>
          <a:ln w="12700">
            <a:noFill/>
            <a:miter lim="800000"/>
          </a:ln>
          <a:effectLst/>
        </p:spPr>
        <p:txBody>
          <a:bodyPr>
            <a:spAutoFit/>
          </a:bodyPr>
          <a:lstStyle/>
          <a:p>
            <a:pPr>
              <a:spcBef>
                <a:spcPct val="50000"/>
              </a:spcBef>
              <a:buClr>
                <a:schemeClr val="accent1"/>
              </a:buClr>
            </a:pPr>
            <a:r>
              <a:rPr lang="en-US" altLang="zh-CN" sz="1600" b="1" dirty="0">
                <a:solidFill>
                  <a:schemeClr val="accent2"/>
                </a:solidFill>
                <a:ea typeface="宋体" panose="02010600030101010101" pitchFamily="2" charset="-122"/>
              </a:rPr>
              <a:t>8237A-5 </a:t>
            </a:r>
            <a:r>
              <a:rPr lang="zh-CN" altLang="en-US" sz="1600" b="1" dirty="0">
                <a:solidFill>
                  <a:schemeClr val="accent2"/>
                </a:solidFill>
                <a:ea typeface="宋体" panose="02010600030101010101" pitchFamily="2" charset="-122"/>
              </a:rPr>
              <a:t>可编程</a:t>
            </a:r>
            <a:r>
              <a:rPr lang="en-US" altLang="zh-CN" sz="1600" b="1" dirty="0">
                <a:solidFill>
                  <a:schemeClr val="accent2"/>
                </a:solidFill>
                <a:ea typeface="宋体" panose="02010600030101010101" pitchFamily="2" charset="-122"/>
              </a:rPr>
              <a:t>DMA</a:t>
            </a:r>
            <a:r>
              <a:rPr lang="zh-CN" altLang="en-US" sz="1600" b="1" dirty="0">
                <a:solidFill>
                  <a:schemeClr val="accent2"/>
                </a:solidFill>
                <a:ea typeface="宋体" panose="02010600030101010101" pitchFamily="2" charset="-122"/>
              </a:rPr>
              <a:t>控制器逻辑结构</a:t>
            </a:r>
            <a:endParaRPr lang="zh-CN" altLang="en-US" sz="1600" b="1" dirty="0">
              <a:solidFill>
                <a:schemeClr val="accent2"/>
              </a:solidFill>
              <a:ea typeface="宋体" panose="02010600030101010101" pitchFamily="2" charset="-122"/>
            </a:endParaRPr>
          </a:p>
        </p:txBody>
      </p:sp>
      <p:pic>
        <p:nvPicPr>
          <p:cNvPr id="453661" name="Picture 2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5536" y="908720"/>
            <a:ext cx="8424390" cy="5341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213" y="376238"/>
            <a:ext cx="5257800" cy="372603"/>
          </a:xfrm>
        </p:spPr>
        <p:txBody>
          <a:bodyPr/>
          <a:lstStyle/>
          <a:p>
            <a:r>
              <a:rPr lang="en-US" altLang="zh-CN" i="0" dirty="0" smtClean="0">
                <a:latin typeface="+mn-lt"/>
              </a:rPr>
              <a:t>4.4 DMA</a:t>
            </a:r>
            <a:r>
              <a:rPr lang="zh-CN" altLang="en-US" i="0" dirty="0" smtClean="0">
                <a:latin typeface="+mn-lt"/>
              </a:rPr>
              <a:t>控制器的类型</a:t>
            </a:r>
            <a:endParaRPr lang="zh-CN" altLang="en-US" i="0" dirty="0">
              <a:latin typeface="+mn-lt"/>
            </a:endParaRPr>
          </a:p>
        </p:txBody>
      </p:sp>
      <p:sp>
        <p:nvSpPr>
          <p:cNvPr id="3" name="内容占位符 2"/>
          <p:cNvSpPr>
            <a:spLocks noGrp="1"/>
          </p:cNvSpPr>
          <p:nvPr>
            <p:ph idx="1"/>
          </p:nvPr>
        </p:nvSpPr>
        <p:spPr>
          <a:xfrm>
            <a:off x="539552" y="836712"/>
            <a:ext cx="8136904" cy="2267287"/>
          </a:xfrm>
        </p:spPr>
        <p:txBody>
          <a:bodyPr/>
          <a:lstStyle/>
          <a:p>
            <a:pPr>
              <a:lnSpc>
                <a:spcPct val="150000"/>
              </a:lnSpc>
              <a:spcBef>
                <a:spcPts val="0"/>
              </a:spcBef>
            </a:pPr>
            <a:r>
              <a:rPr lang="zh-CN" altLang="en-US" dirty="0" smtClean="0"/>
              <a:t>选择型</a:t>
            </a:r>
            <a:r>
              <a:rPr lang="en-US" altLang="zh-CN" dirty="0" smtClean="0"/>
              <a:t>DMA</a:t>
            </a:r>
            <a:r>
              <a:rPr lang="zh-CN" altLang="en-US" dirty="0" smtClean="0"/>
              <a:t>控制器</a:t>
            </a:r>
            <a:endParaRPr lang="en-US" altLang="zh-CN" dirty="0" smtClean="0"/>
          </a:p>
          <a:p>
            <a:pPr lvl="1">
              <a:lnSpc>
                <a:spcPct val="150000"/>
              </a:lnSpc>
              <a:spcBef>
                <a:spcPts val="0"/>
              </a:spcBef>
            </a:pPr>
            <a:r>
              <a:rPr lang="zh-CN" altLang="en-US" dirty="0" smtClean="0"/>
              <a:t>物理上可以连接多个</a:t>
            </a:r>
            <a:r>
              <a:rPr lang="en-US" altLang="zh-CN" dirty="0" smtClean="0"/>
              <a:t>I/O</a:t>
            </a:r>
            <a:r>
              <a:rPr lang="zh-CN" altLang="en-US" dirty="0" smtClean="0"/>
              <a:t>接口（外设）；</a:t>
            </a:r>
            <a:endParaRPr lang="en-US" altLang="zh-CN" dirty="0" smtClean="0"/>
          </a:p>
          <a:p>
            <a:pPr lvl="1">
              <a:lnSpc>
                <a:spcPct val="150000"/>
              </a:lnSpc>
              <a:spcBef>
                <a:spcPts val="0"/>
              </a:spcBef>
            </a:pPr>
            <a:r>
              <a:rPr lang="zh-CN" altLang="en-US" dirty="0"/>
              <a:t>逻辑</a:t>
            </a:r>
            <a:r>
              <a:rPr lang="zh-CN" altLang="en-US" dirty="0" smtClean="0"/>
              <a:t>上只能连接一个设备，即在某一时间段只能为其中一台外设服务。</a:t>
            </a:r>
            <a:endParaRPr lang="en-US" altLang="zh-CN" dirty="0" smtClean="0"/>
          </a:p>
          <a:p>
            <a:pPr lvl="1">
              <a:lnSpc>
                <a:spcPct val="150000"/>
              </a:lnSpc>
              <a:spcBef>
                <a:spcPts val="0"/>
              </a:spcBef>
            </a:pPr>
            <a:r>
              <a:rPr lang="zh-CN" altLang="en-US" dirty="0"/>
              <a:t>适应</a:t>
            </a:r>
            <a:r>
              <a:rPr lang="zh-CN" altLang="en-US" dirty="0" smtClean="0"/>
              <a:t>于数据传输率很高（接近于内存）的外设数据传输服务。</a:t>
            </a:r>
            <a:endParaRPr lang="en-US" altLang="zh-CN" dirty="0" smtClean="0"/>
          </a:p>
          <a:p>
            <a:pPr lvl="1">
              <a:lnSpc>
                <a:spcPct val="150000"/>
              </a:lnSpc>
              <a:spcBef>
                <a:spcPts val="0"/>
              </a:spcBef>
            </a:pPr>
            <a:endParaRPr lang="en-US" altLang="zh-CN" dirty="0" smtClean="0"/>
          </a:p>
        </p:txBody>
      </p:sp>
      <p:pic>
        <p:nvPicPr>
          <p:cNvPr id="4" name="图片 3"/>
          <p:cNvPicPr>
            <a:picLocks noChangeAspect="1"/>
          </p:cNvPicPr>
          <p:nvPr/>
        </p:nvPicPr>
        <p:blipFill>
          <a:blip r:embed="rId1"/>
          <a:stretch>
            <a:fillRect/>
          </a:stretch>
        </p:blipFill>
        <p:spPr>
          <a:xfrm>
            <a:off x="1907704" y="2636912"/>
            <a:ext cx="5536849" cy="4004125"/>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213" y="376238"/>
            <a:ext cx="5257800" cy="372603"/>
          </a:xfrm>
        </p:spPr>
        <p:txBody>
          <a:bodyPr/>
          <a:lstStyle/>
          <a:p>
            <a:r>
              <a:rPr lang="en-US" altLang="zh-CN" i="0" dirty="0" smtClean="0">
                <a:latin typeface="+mn-lt"/>
              </a:rPr>
              <a:t>4.4 DMA</a:t>
            </a:r>
            <a:r>
              <a:rPr lang="zh-CN" altLang="en-US" i="0" dirty="0" smtClean="0">
                <a:latin typeface="+mn-lt"/>
              </a:rPr>
              <a:t>控制器的类型</a:t>
            </a:r>
            <a:endParaRPr lang="zh-CN" altLang="en-US" i="0" dirty="0">
              <a:latin typeface="+mn-lt"/>
            </a:endParaRPr>
          </a:p>
        </p:txBody>
      </p:sp>
      <p:sp>
        <p:nvSpPr>
          <p:cNvPr id="3" name="内容占位符 2"/>
          <p:cNvSpPr>
            <a:spLocks noGrp="1"/>
          </p:cNvSpPr>
          <p:nvPr>
            <p:ph idx="1"/>
          </p:nvPr>
        </p:nvSpPr>
        <p:spPr>
          <a:xfrm>
            <a:off x="539552" y="836712"/>
            <a:ext cx="8136904" cy="2631490"/>
          </a:xfrm>
        </p:spPr>
        <p:txBody>
          <a:bodyPr/>
          <a:lstStyle/>
          <a:p>
            <a:pPr>
              <a:lnSpc>
                <a:spcPct val="150000"/>
              </a:lnSpc>
              <a:spcBef>
                <a:spcPts val="0"/>
              </a:spcBef>
            </a:pPr>
            <a:r>
              <a:rPr lang="zh-CN" altLang="en-US" dirty="0" smtClean="0"/>
              <a:t>多路型</a:t>
            </a:r>
            <a:r>
              <a:rPr lang="en-US" altLang="zh-CN" dirty="0" smtClean="0"/>
              <a:t>DMA</a:t>
            </a:r>
            <a:r>
              <a:rPr lang="zh-CN" altLang="en-US" dirty="0" smtClean="0"/>
              <a:t>控制器</a:t>
            </a:r>
            <a:endParaRPr lang="en-US" altLang="zh-CN" dirty="0" smtClean="0"/>
          </a:p>
          <a:p>
            <a:pPr lvl="1">
              <a:lnSpc>
                <a:spcPct val="150000"/>
              </a:lnSpc>
              <a:spcBef>
                <a:spcPts val="0"/>
              </a:spcBef>
            </a:pPr>
            <a:r>
              <a:rPr lang="zh-CN" altLang="en-US" dirty="0"/>
              <a:t>物理</a:t>
            </a:r>
            <a:r>
              <a:rPr lang="zh-CN" altLang="en-US" dirty="0" smtClean="0"/>
              <a:t>上可以连接多个</a:t>
            </a:r>
            <a:r>
              <a:rPr lang="en-US" altLang="zh-CN" dirty="0" smtClean="0"/>
              <a:t>I/O</a:t>
            </a:r>
            <a:r>
              <a:rPr lang="zh-CN" altLang="en-US" dirty="0" smtClean="0"/>
              <a:t>接口（外设）；</a:t>
            </a:r>
            <a:endParaRPr lang="en-US" altLang="zh-CN" dirty="0" smtClean="0"/>
          </a:p>
          <a:p>
            <a:pPr lvl="1">
              <a:lnSpc>
                <a:spcPct val="150000"/>
              </a:lnSpc>
              <a:spcBef>
                <a:spcPts val="0"/>
              </a:spcBef>
            </a:pPr>
            <a:r>
              <a:rPr lang="zh-CN" altLang="en-US" dirty="0"/>
              <a:t>逻辑</a:t>
            </a:r>
            <a:r>
              <a:rPr lang="zh-CN" altLang="en-US" dirty="0" smtClean="0"/>
              <a:t>上</a:t>
            </a:r>
            <a:r>
              <a:rPr lang="zh-CN" altLang="en-US" dirty="0"/>
              <a:t>也可</a:t>
            </a:r>
            <a:r>
              <a:rPr lang="zh-CN" altLang="en-US" dirty="0" smtClean="0"/>
              <a:t>连接多个</a:t>
            </a:r>
            <a:r>
              <a:rPr lang="zh-CN" altLang="en-US" dirty="0"/>
              <a:t>设备</a:t>
            </a:r>
            <a:r>
              <a:rPr lang="zh-CN" altLang="en-US" dirty="0" smtClean="0"/>
              <a:t>，可通过交叉服务的方式为多台</a:t>
            </a:r>
            <a:r>
              <a:rPr lang="zh-CN" altLang="en-US" dirty="0"/>
              <a:t>外设</a:t>
            </a:r>
            <a:r>
              <a:rPr lang="zh-CN" altLang="en-US" dirty="0" smtClean="0"/>
              <a:t>服务；</a:t>
            </a:r>
            <a:endParaRPr lang="en-US" altLang="zh-CN" dirty="0" smtClean="0"/>
          </a:p>
          <a:p>
            <a:pPr lvl="1">
              <a:lnSpc>
                <a:spcPct val="150000"/>
              </a:lnSpc>
              <a:spcBef>
                <a:spcPts val="0"/>
              </a:spcBef>
            </a:pPr>
            <a:r>
              <a:rPr lang="zh-CN" altLang="en-US" dirty="0"/>
              <a:t>多</a:t>
            </a:r>
            <a:r>
              <a:rPr lang="zh-CN" altLang="en-US" dirty="0" smtClean="0"/>
              <a:t>路型</a:t>
            </a:r>
            <a:r>
              <a:rPr lang="en-US" altLang="zh-CN" dirty="0" smtClean="0"/>
              <a:t>DMA</a:t>
            </a:r>
            <a:r>
              <a:rPr lang="zh-CN" altLang="en-US" dirty="0" smtClean="0"/>
              <a:t>控制器内部应包括多个</a:t>
            </a:r>
            <a:r>
              <a:rPr lang="en-US" altLang="zh-CN" dirty="0" smtClean="0"/>
              <a:t>DMA</a:t>
            </a:r>
            <a:r>
              <a:rPr lang="zh-CN" altLang="en-US" dirty="0" smtClean="0"/>
              <a:t>通道；</a:t>
            </a:r>
            <a:endParaRPr lang="en-US" altLang="zh-CN" dirty="0"/>
          </a:p>
          <a:p>
            <a:pPr lvl="1">
              <a:lnSpc>
                <a:spcPct val="150000"/>
              </a:lnSpc>
              <a:spcBef>
                <a:spcPts val="0"/>
              </a:spcBef>
            </a:pPr>
            <a:r>
              <a:rPr lang="zh-CN" altLang="en-US" dirty="0"/>
              <a:t>适应</a:t>
            </a:r>
            <a:r>
              <a:rPr lang="zh-CN" altLang="en-US" dirty="0" smtClean="0"/>
              <a:t>于多个慢速（相对）外设的数据</a:t>
            </a:r>
            <a:r>
              <a:rPr lang="zh-CN" altLang="en-US" dirty="0"/>
              <a:t>传输</a:t>
            </a:r>
            <a:r>
              <a:rPr lang="zh-CN" altLang="en-US" dirty="0" smtClean="0"/>
              <a:t>服务。</a:t>
            </a:r>
            <a:endParaRPr lang="en-US" altLang="zh-CN" dirty="0"/>
          </a:p>
          <a:p>
            <a:pPr lvl="1">
              <a:lnSpc>
                <a:spcPct val="150000"/>
              </a:lnSpc>
              <a:spcBef>
                <a:spcPts val="0"/>
              </a:spcBef>
            </a:pPr>
            <a:endParaRPr lang="en-US" altLang="zh-CN" dirty="0" smtClean="0"/>
          </a:p>
        </p:txBody>
      </p:sp>
      <p:pic>
        <p:nvPicPr>
          <p:cNvPr id="4" name="图片 3"/>
          <p:cNvPicPr>
            <a:picLocks noChangeAspect="1"/>
          </p:cNvPicPr>
          <p:nvPr/>
        </p:nvPicPr>
        <p:blipFill>
          <a:blip r:embed="rId1"/>
          <a:stretch>
            <a:fillRect/>
          </a:stretch>
        </p:blipFill>
        <p:spPr>
          <a:xfrm>
            <a:off x="1619672" y="3068960"/>
            <a:ext cx="5235986" cy="3428560"/>
          </a:xfrm>
          <a:prstGeom prst="rect">
            <a:avLst/>
          </a:prstGeo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9954" name="Group 2"/>
          <p:cNvGrpSpPr/>
          <p:nvPr/>
        </p:nvGrpSpPr>
        <p:grpSpPr bwMode="auto">
          <a:xfrm>
            <a:off x="1187450" y="981075"/>
            <a:ext cx="7086600" cy="5159375"/>
            <a:chOff x="584" y="609"/>
            <a:chExt cx="4464" cy="3250"/>
          </a:xfrm>
        </p:grpSpPr>
        <p:sp>
          <p:nvSpPr>
            <p:cNvPr id="509955" name="AutoShape 3" descr="羊皮纸"/>
            <p:cNvSpPr>
              <a:spLocks noChangeArrowheads="1"/>
            </p:cNvSpPr>
            <p:nvPr/>
          </p:nvSpPr>
          <p:spPr bwMode="auto">
            <a:xfrm>
              <a:off x="584" y="609"/>
              <a:ext cx="4464" cy="3250"/>
            </a:xfrm>
            <a:prstGeom prst="verticalScroll">
              <a:avLst>
                <a:gd name="adj" fmla="val 12500"/>
              </a:avLst>
            </a:prstGeom>
            <a:blipFill dpi="0" rotWithShape="1">
              <a:blip r:embed="rId1" cstate="print"/>
              <a:srcRect/>
              <a:tile tx="0" ty="0" sx="100000" sy="100000" flip="none" algn="tl"/>
            </a:blipFill>
            <a:ln w="12700">
              <a:solidFill>
                <a:srgbClr val="FF9900"/>
              </a:solidFill>
              <a:round/>
            </a:ln>
            <a:effectLst/>
          </p:spPr>
          <p:txBody>
            <a:bodyPr lIns="63500" tIns="97200" rIns="63500" bIns="61200" anchor="ctr">
              <a:spAutoFit/>
            </a:bodyPr>
            <a:lstStyle/>
            <a:p>
              <a:endParaRPr lang="zh-CN" altLang="en-US"/>
            </a:p>
          </p:txBody>
        </p:sp>
        <p:sp>
          <p:nvSpPr>
            <p:cNvPr id="509956" name="Rectangle 4"/>
            <p:cNvSpPr>
              <a:spLocks noGrp="1" noChangeArrowheads="1"/>
            </p:cNvSpPr>
            <p:nvPr/>
          </p:nvSpPr>
          <p:spPr bwMode="auto">
            <a:xfrm>
              <a:off x="1225" y="1131"/>
              <a:ext cx="3356" cy="268"/>
            </a:xfrm>
            <a:prstGeom prst="rect">
              <a:avLst/>
            </a:prstGeom>
            <a:noFill/>
            <a:ln>
              <a:noFill/>
            </a:ln>
          </p:spPr>
          <p:txBody>
            <a:bodyPr lIns="63500" tIns="25400" rIns="63500" bIns="25400">
              <a:spAutoFit/>
            </a:bodyPr>
            <a:lstStyle/>
            <a:p>
              <a:pPr eaLnBrk="1" hangingPunct="1">
                <a:lnSpc>
                  <a:spcPct val="87000"/>
                </a:lnSpc>
              </a:pPr>
              <a:r>
                <a:rPr lang="zh-CN" altLang="en-US" sz="2800" b="1" dirty="0" smtClean="0">
                  <a:solidFill>
                    <a:srgbClr val="001ADC"/>
                  </a:solidFill>
                  <a:latin typeface="楷体_GB2312" pitchFamily="49" charset="-122"/>
                  <a:ea typeface="宋体" panose="02010600030101010101" pitchFamily="2" charset="-122"/>
                </a:rPr>
                <a:t>第九部分：输入输出接口</a:t>
              </a:r>
              <a:endParaRPr lang="en-US" altLang="zh-CN" sz="2800" b="1" dirty="0">
                <a:solidFill>
                  <a:srgbClr val="001ADC"/>
                </a:solidFill>
                <a:latin typeface="楷体_GB2312" pitchFamily="49" charset="-122"/>
                <a:ea typeface="宋体" panose="02010600030101010101" pitchFamily="2" charset="-122"/>
              </a:endParaRPr>
            </a:p>
          </p:txBody>
        </p:sp>
        <p:sp>
          <p:nvSpPr>
            <p:cNvPr id="509957" name="Rectangle 5"/>
            <p:cNvSpPr>
              <a:spLocks noChangeArrowheads="1"/>
            </p:cNvSpPr>
            <p:nvPr/>
          </p:nvSpPr>
          <p:spPr bwMode="auto">
            <a:xfrm>
              <a:off x="1354" y="1526"/>
              <a:ext cx="3054" cy="1647"/>
            </a:xfrm>
            <a:prstGeom prst="rect">
              <a:avLst/>
            </a:prstGeom>
            <a:noFill/>
            <a:ln w="28575">
              <a:solidFill>
                <a:srgbClr val="05AD01"/>
              </a:solidFill>
              <a:miter lim="800000"/>
            </a:ln>
            <a:effectLst/>
          </p:spPr>
          <p:txBody>
            <a:bodyPr lIns="63500" tIns="133200" rIns="63500" bIns="133200">
              <a:spAutoFit/>
            </a:bodyPr>
            <a:lstStyle/>
            <a:p>
              <a:pPr marL="609600" indent="-609600" algn="l" eaLnBrk="1" hangingPunct="1">
                <a:lnSpc>
                  <a:spcPct val="75000"/>
                </a:lnSpc>
                <a:spcBef>
                  <a:spcPct val="65000"/>
                </a:spcBef>
                <a:buClr>
                  <a:srgbClr val="FF0000"/>
                </a:buClr>
                <a:buSzPct val="100000"/>
                <a:buFont typeface="+mj-ea"/>
                <a:buAutoNum type="ea1JpnChsDbPeriod"/>
              </a:pPr>
              <a:r>
                <a:rPr lang="en-US" altLang="zh-CN" sz="2400" b="1" dirty="0" smtClean="0">
                  <a:solidFill>
                    <a:srgbClr val="C0C0C0"/>
                  </a:solidFill>
                  <a:ea typeface="宋体" panose="02010600030101010101" pitchFamily="2" charset="-122"/>
                </a:rPr>
                <a:t>I/O</a:t>
              </a:r>
              <a:r>
                <a:rPr lang="zh-CN" altLang="en-US" sz="2400" b="1" dirty="0">
                  <a:solidFill>
                    <a:srgbClr val="C0C0C0"/>
                  </a:solidFill>
                  <a:ea typeface="宋体" panose="02010600030101010101" pitchFamily="2" charset="-122"/>
                </a:rPr>
                <a:t>接口</a:t>
              </a:r>
              <a:endParaRPr lang="zh-CN" altLang="en-US" sz="2400" b="1" dirty="0">
                <a:solidFill>
                  <a:srgbClr val="C0C0C0"/>
                </a:solidFill>
                <a:ea typeface="宋体" panose="02010600030101010101" pitchFamily="2" charset="-122"/>
              </a:endParaRPr>
            </a:p>
            <a:p>
              <a:pPr marL="609600" indent="-609600" algn="l" eaLnBrk="1" hangingPunct="1">
                <a:lnSpc>
                  <a:spcPct val="75000"/>
                </a:lnSpc>
                <a:spcBef>
                  <a:spcPct val="65000"/>
                </a:spcBef>
                <a:buClr>
                  <a:srgbClr val="FF0000"/>
                </a:buClr>
                <a:buSzPct val="100000"/>
                <a:buFont typeface="+mj-ea"/>
                <a:buAutoNum type="ea1JpnChsDbPeriod"/>
              </a:pPr>
              <a:r>
                <a:rPr lang="zh-CN" altLang="en-US" sz="2400" b="1" dirty="0" smtClean="0">
                  <a:solidFill>
                    <a:srgbClr val="C0C0C0"/>
                  </a:solidFill>
                  <a:ea typeface="宋体" panose="02010600030101010101" pitchFamily="2" charset="-122"/>
                </a:rPr>
                <a:t>程序</a:t>
              </a:r>
              <a:r>
                <a:rPr lang="zh-CN" altLang="en-US" sz="2400" b="1" dirty="0">
                  <a:solidFill>
                    <a:srgbClr val="C0C0C0"/>
                  </a:solidFill>
                  <a:ea typeface="宋体" panose="02010600030101010101" pitchFamily="2" charset="-122"/>
                </a:rPr>
                <a:t>查询</a:t>
              </a:r>
              <a:r>
                <a:rPr lang="en-US" altLang="zh-CN" sz="2400" b="1" dirty="0">
                  <a:solidFill>
                    <a:srgbClr val="C0C0C0"/>
                  </a:solidFill>
                  <a:ea typeface="宋体" panose="02010600030101010101" pitchFamily="2" charset="-122"/>
                </a:rPr>
                <a:t>I/O</a:t>
              </a:r>
              <a:r>
                <a:rPr lang="zh-CN" altLang="en-US" sz="2400" b="1" dirty="0">
                  <a:solidFill>
                    <a:srgbClr val="C0C0C0"/>
                  </a:solidFill>
                  <a:ea typeface="宋体" panose="02010600030101010101" pitchFamily="2" charset="-122"/>
                </a:rPr>
                <a:t>方式</a:t>
              </a:r>
              <a:endParaRPr lang="zh-CN" altLang="en-US" sz="2400" b="1" dirty="0">
                <a:solidFill>
                  <a:srgbClr val="C0C0C0"/>
                </a:solidFill>
                <a:ea typeface="宋体" panose="02010600030101010101" pitchFamily="2" charset="-122"/>
              </a:endParaRPr>
            </a:p>
            <a:p>
              <a:pPr marL="609600" indent="-609600" algn="l" eaLnBrk="1" hangingPunct="1">
                <a:lnSpc>
                  <a:spcPct val="75000"/>
                </a:lnSpc>
                <a:spcBef>
                  <a:spcPct val="65000"/>
                </a:spcBef>
                <a:buClr>
                  <a:srgbClr val="FF0000"/>
                </a:buClr>
                <a:buSzPct val="100000"/>
                <a:buFont typeface="+mj-ea"/>
                <a:buAutoNum type="ea1JpnChsDbPeriod"/>
              </a:pPr>
              <a:r>
                <a:rPr lang="zh-CN" altLang="en-US" sz="2400" b="1" dirty="0" smtClean="0">
                  <a:solidFill>
                    <a:srgbClr val="C0C0C0"/>
                  </a:solidFill>
                  <a:ea typeface="宋体" panose="02010600030101010101" pitchFamily="2" charset="-122"/>
                </a:rPr>
                <a:t>中断</a:t>
              </a:r>
              <a:r>
                <a:rPr lang="zh-CN" altLang="en-US" sz="2400" b="1" dirty="0">
                  <a:solidFill>
                    <a:srgbClr val="C0C0C0"/>
                  </a:solidFill>
                  <a:ea typeface="宋体" panose="02010600030101010101" pitchFamily="2" charset="-122"/>
                </a:rPr>
                <a:t>与中断</a:t>
              </a:r>
              <a:r>
                <a:rPr lang="en-US" altLang="zh-CN" sz="2400" b="1" dirty="0">
                  <a:solidFill>
                    <a:srgbClr val="C0C0C0"/>
                  </a:solidFill>
                  <a:ea typeface="宋体" panose="02010600030101010101" pitchFamily="2" charset="-122"/>
                </a:rPr>
                <a:t>I/O</a:t>
              </a:r>
              <a:r>
                <a:rPr lang="zh-CN" altLang="en-US" sz="2400" b="1" dirty="0">
                  <a:solidFill>
                    <a:srgbClr val="C0C0C0"/>
                  </a:solidFill>
                  <a:ea typeface="宋体" panose="02010600030101010101" pitchFamily="2" charset="-122"/>
                </a:rPr>
                <a:t>方式</a:t>
              </a:r>
              <a:endParaRPr lang="zh-CN" altLang="en-US" sz="2400" b="1" dirty="0">
                <a:solidFill>
                  <a:srgbClr val="C0C0C0"/>
                </a:solidFill>
                <a:ea typeface="宋体" panose="02010600030101010101" pitchFamily="2" charset="-122"/>
              </a:endParaRPr>
            </a:p>
            <a:p>
              <a:pPr marL="609600" indent="-609600" algn="l" eaLnBrk="1" hangingPunct="1">
                <a:lnSpc>
                  <a:spcPct val="75000"/>
                </a:lnSpc>
                <a:spcBef>
                  <a:spcPct val="65000"/>
                </a:spcBef>
                <a:buClr>
                  <a:srgbClr val="FF0000"/>
                </a:buClr>
                <a:buSzPct val="100000"/>
                <a:buFont typeface="+mj-ea"/>
                <a:buAutoNum type="ea1JpnChsDbPeriod"/>
              </a:pPr>
              <a:r>
                <a:rPr lang="en-US" altLang="zh-CN" sz="2400" b="1" dirty="0" smtClean="0">
                  <a:solidFill>
                    <a:srgbClr val="C0C0C0"/>
                  </a:solidFill>
                  <a:ea typeface="宋体" panose="02010600030101010101" pitchFamily="2" charset="-122"/>
                </a:rPr>
                <a:t>DMA </a:t>
              </a:r>
              <a:r>
                <a:rPr lang="en-US" altLang="zh-CN" sz="2400" b="1" dirty="0">
                  <a:solidFill>
                    <a:srgbClr val="C0C0C0"/>
                  </a:solidFill>
                  <a:ea typeface="宋体" panose="02010600030101010101" pitchFamily="2" charset="-122"/>
                </a:rPr>
                <a:t>I/O</a:t>
              </a:r>
              <a:r>
                <a:rPr lang="zh-CN" altLang="en-US" sz="2400" b="1" dirty="0">
                  <a:solidFill>
                    <a:srgbClr val="C0C0C0"/>
                  </a:solidFill>
                  <a:ea typeface="宋体" panose="02010600030101010101" pitchFamily="2" charset="-122"/>
                </a:rPr>
                <a:t>方式</a:t>
              </a:r>
              <a:endParaRPr lang="zh-CN" altLang="en-US" sz="2400" b="1" dirty="0">
                <a:solidFill>
                  <a:srgbClr val="C0C0C0"/>
                </a:solidFill>
                <a:ea typeface="宋体" panose="02010600030101010101" pitchFamily="2" charset="-122"/>
              </a:endParaRPr>
            </a:p>
            <a:p>
              <a:pPr marL="609600" indent="-609600" algn="l" eaLnBrk="1" hangingPunct="1">
                <a:lnSpc>
                  <a:spcPct val="75000"/>
                </a:lnSpc>
                <a:spcBef>
                  <a:spcPct val="65000"/>
                </a:spcBef>
                <a:buClr>
                  <a:srgbClr val="FF0000"/>
                </a:buClr>
                <a:buSzPct val="100000"/>
                <a:buFont typeface="+mj-ea"/>
                <a:buAutoNum type="ea1JpnChsDbPeriod"/>
              </a:pPr>
              <a:r>
                <a:rPr lang="en-US" altLang="zh-CN" sz="2400" b="1" dirty="0" smtClean="0">
                  <a:solidFill>
                    <a:schemeClr val="accent2"/>
                  </a:solidFill>
                  <a:ea typeface="宋体" panose="02010600030101010101" pitchFamily="2" charset="-122"/>
                </a:rPr>
                <a:t>I/O</a:t>
              </a:r>
              <a:r>
                <a:rPr lang="zh-CN" altLang="en-US" sz="2400" b="1" dirty="0">
                  <a:solidFill>
                    <a:schemeClr val="accent2"/>
                  </a:solidFill>
                  <a:ea typeface="宋体" panose="02010600030101010101" pitchFamily="2" charset="-122"/>
                </a:rPr>
                <a:t>通道</a:t>
              </a:r>
              <a:endParaRPr lang="zh-CN" altLang="en-US" sz="2400" b="1" dirty="0">
                <a:solidFill>
                  <a:schemeClr val="accent2"/>
                </a:solidFill>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2"/>
          <p:cNvSpPr>
            <a:spLocks noGrp="1" noChangeArrowheads="1"/>
          </p:cNvSpPr>
          <p:nvPr>
            <p:ph type="title"/>
          </p:nvPr>
        </p:nvSpPr>
        <p:spPr>
          <a:xfrm>
            <a:off x="611188" y="476250"/>
            <a:ext cx="5257800" cy="372603"/>
          </a:xfrm>
        </p:spPr>
        <p:txBody>
          <a:bodyPr/>
          <a:lstStyle/>
          <a:p>
            <a:r>
              <a:rPr lang="en-US" altLang="zh-CN" dirty="0" smtClean="0"/>
              <a:t>5.1 I/O</a:t>
            </a:r>
            <a:r>
              <a:rPr lang="zh-CN" altLang="en-US" dirty="0" smtClean="0"/>
              <a:t>通道及其</a:t>
            </a:r>
            <a:r>
              <a:rPr lang="zh-CN" altLang="en-US" dirty="0"/>
              <a:t>特点</a:t>
            </a:r>
            <a:endParaRPr lang="zh-CN" altLang="en-US" dirty="0"/>
          </a:p>
        </p:txBody>
      </p:sp>
      <p:sp>
        <p:nvSpPr>
          <p:cNvPr id="446467" name="Rectangle 3"/>
          <p:cNvSpPr>
            <a:spLocks noGrp="1" noChangeArrowheads="1"/>
          </p:cNvSpPr>
          <p:nvPr>
            <p:ph type="body" idx="1"/>
          </p:nvPr>
        </p:nvSpPr>
        <p:spPr>
          <a:xfrm>
            <a:off x="683568" y="908720"/>
            <a:ext cx="7848600" cy="5254515"/>
          </a:xfrm>
        </p:spPr>
        <p:txBody>
          <a:bodyPr/>
          <a:lstStyle/>
          <a:p>
            <a:pPr>
              <a:lnSpc>
                <a:spcPct val="150000"/>
              </a:lnSpc>
              <a:spcBef>
                <a:spcPts val="0"/>
              </a:spcBef>
            </a:pPr>
            <a:r>
              <a:rPr lang="en-US" altLang="zh-CN" sz="2800" dirty="0" smtClean="0">
                <a:ea typeface="宋体" panose="02010600030101010101" pitchFamily="2" charset="-122"/>
              </a:rPr>
              <a:t>I/O</a:t>
            </a:r>
            <a:r>
              <a:rPr lang="zh-CN" altLang="en-US" sz="2800" dirty="0" smtClean="0">
                <a:ea typeface="宋体" panose="02010600030101010101" pitchFamily="2" charset="-122"/>
              </a:rPr>
              <a:t>通道的</a:t>
            </a:r>
            <a:r>
              <a:rPr lang="zh-CN" altLang="en-US" sz="2800" dirty="0">
                <a:ea typeface="宋体" panose="02010600030101010101" pitchFamily="2" charset="-122"/>
              </a:rPr>
              <a:t>特点</a:t>
            </a:r>
            <a:endParaRPr lang="zh-CN" altLang="en-US" sz="2800" dirty="0">
              <a:ea typeface="宋体" panose="02010600030101010101" pitchFamily="2" charset="-122"/>
            </a:endParaRPr>
          </a:p>
          <a:p>
            <a:pPr lvl="1">
              <a:lnSpc>
                <a:spcPct val="150000"/>
              </a:lnSpc>
              <a:spcBef>
                <a:spcPts val="0"/>
              </a:spcBef>
            </a:pPr>
            <a:r>
              <a:rPr lang="en-US" altLang="zh-CN" sz="2000" dirty="0" smtClean="0">
                <a:ea typeface="宋体" panose="02010600030101010101" pitchFamily="2" charset="-122"/>
              </a:rPr>
              <a:t>I/O</a:t>
            </a:r>
            <a:r>
              <a:rPr lang="zh-CN" altLang="en-US" sz="2000" dirty="0" smtClean="0">
                <a:ea typeface="宋体" panose="02010600030101010101" pitchFamily="2" charset="-122"/>
              </a:rPr>
              <a:t>通道</a:t>
            </a:r>
            <a:r>
              <a:rPr lang="zh-CN" altLang="en-US" sz="2000" dirty="0">
                <a:ea typeface="宋体" panose="02010600030101010101" pitchFamily="2" charset="-122"/>
              </a:rPr>
              <a:t>是一</a:t>
            </a:r>
            <a:r>
              <a:rPr lang="zh-CN" altLang="en-US" sz="2000" dirty="0" smtClean="0">
                <a:ea typeface="宋体" panose="02010600030101010101" pitchFamily="2" charset="-122"/>
              </a:rPr>
              <a:t>种专用的</a:t>
            </a:r>
            <a:r>
              <a:rPr lang="en-US" altLang="zh-CN" sz="2000" dirty="0" smtClean="0">
                <a:ea typeface="宋体" panose="02010600030101010101" pitchFamily="2" charset="-122"/>
              </a:rPr>
              <a:t>I/O</a:t>
            </a:r>
            <a:r>
              <a:rPr lang="zh-CN" altLang="en-US" sz="2000" dirty="0" smtClean="0">
                <a:ea typeface="宋体" panose="02010600030101010101" pitchFamily="2" charset="-122"/>
              </a:rPr>
              <a:t>控制器，具有</a:t>
            </a:r>
            <a:r>
              <a:rPr lang="zh-CN" altLang="en-US" sz="2000" dirty="0">
                <a:ea typeface="宋体" panose="02010600030101010101" pitchFamily="2" charset="-122"/>
              </a:rPr>
              <a:t>自己的指令系统（基本上都是</a:t>
            </a:r>
            <a:r>
              <a:rPr lang="en-US" altLang="zh-CN" sz="2000" dirty="0">
                <a:ea typeface="宋体" panose="02010600030101010101" pitchFamily="2" charset="-122"/>
              </a:rPr>
              <a:t>I/O</a:t>
            </a:r>
            <a:r>
              <a:rPr lang="zh-CN" altLang="en-US" sz="2000" dirty="0">
                <a:ea typeface="宋体" panose="02010600030101010101" pitchFamily="2" charset="-122"/>
              </a:rPr>
              <a:t>指令</a:t>
            </a:r>
            <a:r>
              <a:rPr lang="zh-CN" altLang="en-US" sz="2000" dirty="0" smtClean="0">
                <a:ea typeface="宋体" panose="02010600030101010101" pitchFamily="2" charset="-122"/>
              </a:rPr>
              <a:t>）和执行这些</a:t>
            </a:r>
            <a:r>
              <a:rPr lang="en-US" altLang="zh-CN" sz="2000" dirty="0" smtClean="0">
                <a:ea typeface="宋体" panose="02010600030101010101" pitchFamily="2" charset="-122"/>
              </a:rPr>
              <a:t>I/O</a:t>
            </a:r>
            <a:r>
              <a:rPr lang="zh-CN" altLang="en-US" sz="2000" dirty="0" smtClean="0">
                <a:ea typeface="宋体" panose="02010600030101010101" pitchFamily="2" charset="-122"/>
              </a:rPr>
              <a:t>指令的专用处理器；</a:t>
            </a:r>
            <a:endParaRPr lang="en-US" altLang="zh-CN" sz="2000" dirty="0" smtClean="0">
              <a:ea typeface="宋体" panose="02010600030101010101" pitchFamily="2" charset="-122"/>
            </a:endParaRPr>
          </a:p>
          <a:p>
            <a:pPr lvl="1">
              <a:lnSpc>
                <a:spcPct val="150000"/>
              </a:lnSpc>
              <a:spcBef>
                <a:spcPts val="0"/>
              </a:spcBef>
            </a:pPr>
            <a:r>
              <a:rPr lang="en-US" altLang="zh-CN" sz="2000" dirty="0">
                <a:ea typeface="宋体" panose="02010600030101010101" pitchFamily="2" charset="-122"/>
              </a:rPr>
              <a:t>I/O</a:t>
            </a:r>
            <a:r>
              <a:rPr lang="zh-CN" altLang="en-US" sz="2000" dirty="0">
                <a:ea typeface="宋体" panose="02010600030101010101" pitchFamily="2" charset="-122"/>
              </a:rPr>
              <a:t>通道执行通道程序来实现和管理</a:t>
            </a:r>
            <a:r>
              <a:rPr lang="en-US" altLang="zh-CN" sz="2000" dirty="0">
                <a:ea typeface="宋体" panose="02010600030101010101" pitchFamily="2" charset="-122"/>
              </a:rPr>
              <a:t>I/O</a:t>
            </a:r>
            <a:r>
              <a:rPr lang="zh-CN" altLang="en-US" sz="2000" dirty="0">
                <a:ea typeface="宋体" panose="02010600030101010101" pitchFamily="2" charset="-122"/>
              </a:rPr>
              <a:t>，</a:t>
            </a:r>
            <a:r>
              <a:rPr lang="en-US" altLang="zh-CN" sz="2000" dirty="0">
                <a:ea typeface="宋体" panose="02010600030101010101" pitchFamily="2" charset="-122"/>
              </a:rPr>
              <a:t>CPU</a:t>
            </a:r>
            <a:r>
              <a:rPr lang="zh-CN" altLang="en-US" sz="2000" dirty="0">
                <a:ea typeface="宋体" panose="02010600030101010101" pitchFamily="2" charset="-122"/>
              </a:rPr>
              <a:t>基本上不需要管理</a:t>
            </a:r>
            <a:r>
              <a:rPr lang="en-US" altLang="zh-CN" sz="2000" dirty="0">
                <a:ea typeface="宋体" panose="02010600030101010101" pitchFamily="2" charset="-122"/>
              </a:rPr>
              <a:t>I/O,CPU</a:t>
            </a:r>
            <a:r>
              <a:rPr lang="zh-CN" altLang="en-US" sz="2000" dirty="0">
                <a:ea typeface="宋体" panose="02010600030101010101" pitchFamily="2" charset="-122"/>
              </a:rPr>
              <a:t>的效率得到更大的提高</a:t>
            </a:r>
            <a:r>
              <a:rPr lang="zh-CN" altLang="en-US" sz="2000" dirty="0" smtClean="0">
                <a:ea typeface="宋体" panose="02010600030101010101" pitchFamily="2" charset="-122"/>
              </a:rPr>
              <a:t>。</a:t>
            </a:r>
            <a:endParaRPr lang="en-US" altLang="zh-CN" sz="2000" dirty="0" smtClean="0">
              <a:ea typeface="宋体" panose="02010600030101010101" pitchFamily="2" charset="-122"/>
            </a:endParaRPr>
          </a:p>
          <a:p>
            <a:pPr lvl="1">
              <a:lnSpc>
                <a:spcPct val="150000"/>
              </a:lnSpc>
              <a:spcBef>
                <a:spcPts val="0"/>
              </a:spcBef>
            </a:pPr>
            <a:r>
              <a:rPr lang="zh-CN" altLang="en-US" sz="2000" dirty="0" smtClean="0">
                <a:ea typeface="宋体" panose="02010600030101010101" pitchFamily="2" charset="-122"/>
              </a:rPr>
              <a:t>通道</a:t>
            </a:r>
            <a:r>
              <a:rPr lang="zh-CN" altLang="en-US" sz="2000" dirty="0">
                <a:ea typeface="宋体" panose="02010600030101010101" pitchFamily="2" charset="-122"/>
              </a:rPr>
              <a:t>程序由操作系统根据</a:t>
            </a:r>
            <a:r>
              <a:rPr lang="en-US" altLang="zh-CN" sz="2000" dirty="0">
                <a:ea typeface="宋体" panose="02010600030101010101" pitchFamily="2" charset="-122"/>
              </a:rPr>
              <a:t>I/O</a:t>
            </a:r>
            <a:r>
              <a:rPr lang="zh-CN" altLang="en-US" sz="2000" dirty="0">
                <a:ea typeface="宋体" panose="02010600030101010101" pitchFamily="2" charset="-122"/>
              </a:rPr>
              <a:t>任务的需求自动生成，存放在存储器中，通道程序由操作系统管理，</a:t>
            </a:r>
            <a:endParaRPr lang="zh-CN" altLang="en-US" sz="2000" dirty="0">
              <a:ea typeface="宋体" panose="02010600030101010101" pitchFamily="2" charset="-122"/>
            </a:endParaRPr>
          </a:p>
          <a:p>
            <a:pPr lvl="1">
              <a:lnSpc>
                <a:spcPct val="150000"/>
              </a:lnSpc>
              <a:spcBef>
                <a:spcPts val="0"/>
              </a:spcBef>
            </a:pPr>
            <a:r>
              <a:rPr lang="en-US" altLang="zh-CN" sz="2000" dirty="0" smtClean="0">
                <a:ea typeface="宋体" panose="02010600030101010101" pitchFamily="2" charset="-122"/>
              </a:rPr>
              <a:t>CPU</a:t>
            </a:r>
            <a:r>
              <a:rPr lang="zh-CN" altLang="en-US" sz="2000" dirty="0" smtClean="0">
                <a:ea typeface="宋体" panose="02010600030101010101" pitchFamily="2" charset="-122"/>
              </a:rPr>
              <a:t>通过请求</a:t>
            </a:r>
            <a:r>
              <a:rPr lang="en-US" altLang="zh-CN" sz="2000" dirty="0" smtClean="0">
                <a:ea typeface="宋体" panose="02010600030101010101" pitchFamily="2" charset="-122"/>
              </a:rPr>
              <a:t>I/O</a:t>
            </a:r>
            <a:r>
              <a:rPr lang="zh-CN" altLang="en-US" sz="2000" dirty="0" smtClean="0">
                <a:ea typeface="宋体" panose="02010600030101010101" pitchFamily="2" charset="-122"/>
              </a:rPr>
              <a:t>通道执行存储器中的通道程序来启动一次</a:t>
            </a:r>
            <a:r>
              <a:rPr lang="en-US" altLang="zh-CN" sz="2000" dirty="0" smtClean="0">
                <a:ea typeface="宋体" panose="02010600030101010101" pitchFamily="2" charset="-122"/>
              </a:rPr>
              <a:t>I/O</a:t>
            </a:r>
            <a:r>
              <a:rPr lang="zh-CN" altLang="en-US" sz="2000" dirty="0" smtClean="0">
                <a:ea typeface="宋体" panose="02010600030101010101" pitchFamily="2" charset="-122"/>
              </a:rPr>
              <a:t>数据传送，通道程序将指定一个或几个设备、一块或几块存储区域、优先级以及出错时的处理行为等，</a:t>
            </a:r>
            <a:r>
              <a:rPr lang="en-US" altLang="zh-CN" sz="2000" dirty="0" smtClean="0">
                <a:ea typeface="宋体" panose="02010600030101010101" pitchFamily="2" charset="-122"/>
              </a:rPr>
              <a:t>I/O</a:t>
            </a:r>
            <a:r>
              <a:rPr lang="zh-CN" altLang="en-US" sz="2000" dirty="0" smtClean="0">
                <a:ea typeface="宋体" panose="02010600030101010101" pitchFamily="2" charset="-122"/>
              </a:rPr>
              <a:t>通道通过执行这些指令来控制数据传送。</a:t>
            </a:r>
            <a:endParaRPr lang="zh-CN" altLang="en-US" sz="2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p:cNvSpPr>
            <a:spLocks noGrp="1" noChangeArrowheads="1"/>
          </p:cNvSpPr>
          <p:nvPr>
            <p:ph type="title"/>
          </p:nvPr>
        </p:nvSpPr>
        <p:spPr>
          <a:xfrm>
            <a:off x="611188" y="333375"/>
            <a:ext cx="5257800" cy="372603"/>
          </a:xfrm>
        </p:spPr>
        <p:txBody>
          <a:bodyPr/>
          <a:lstStyle/>
          <a:p>
            <a:r>
              <a:rPr lang="en-US" altLang="zh-CN" dirty="0"/>
              <a:t>5</a:t>
            </a:r>
            <a:r>
              <a:rPr lang="en-US" altLang="zh-CN" dirty="0" smtClean="0"/>
              <a:t>.2 </a:t>
            </a:r>
            <a:r>
              <a:rPr lang="zh-CN" altLang="en-US" dirty="0"/>
              <a:t>通道分类</a:t>
            </a:r>
            <a:endParaRPr lang="zh-CN" altLang="en-US" dirty="0"/>
          </a:p>
        </p:txBody>
      </p:sp>
      <p:pic>
        <p:nvPicPr>
          <p:cNvPr id="560130" name="Picture 2" descr="在这里插入图片描述"/>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7" y="1196752"/>
            <a:ext cx="9144638" cy="455789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a:xfrm>
            <a:off x="611188" y="333375"/>
            <a:ext cx="5257800" cy="422275"/>
          </a:xfrm>
        </p:spPr>
        <p:txBody>
          <a:bodyPr/>
          <a:lstStyle/>
          <a:p>
            <a:r>
              <a:rPr lang="en-US" altLang="zh-CN" sz="2800" dirty="0" smtClean="0"/>
              <a:t>1.1  </a:t>
            </a:r>
            <a:r>
              <a:rPr lang="en-US" altLang="zh-CN" sz="2800" dirty="0"/>
              <a:t>I/O</a:t>
            </a:r>
            <a:r>
              <a:rPr lang="zh-CN" altLang="en-US" sz="2800" dirty="0"/>
              <a:t>接口</a:t>
            </a:r>
            <a:endParaRPr lang="zh-CN" altLang="en-US" sz="2800" dirty="0"/>
          </a:p>
        </p:txBody>
      </p:sp>
      <p:sp>
        <p:nvSpPr>
          <p:cNvPr id="391171" name="Rectangle 3"/>
          <p:cNvSpPr>
            <a:spLocks noGrp="1" noChangeArrowheads="1"/>
          </p:cNvSpPr>
          <p:nvPr>
            <p:ph type="body" idx="1"/>
          </p:nvPr>
        </p:nvSpPr>
        <p:spPr>
          <a:xfrm>
            <a:off x="609600" y="914400"/>
            <a:ext cx="8139113" cy="5170488"/>
          </a:xfrm>
        </p:spPr>
        <p:txBody>
          <a:bodyPr/>
          <a:lstStyle/>
          <a:p>
            <a:pPr>
              <a:lnSpc>
                <a:spcPct val="105000"/>
              </a:lnSpc>
              <a:spcBef>
                <a:spcPct val="20000"/>
              </a:spcBef>
            </a:pPr>
            <a:r>
              <a:rPr lang="en-US" altLang="zh-CN" sz="3600">
                <a:ea typeface="宋体" panose="02010600030101010101" pitchFamily="2" charset="-122"/>
              </a:rPr>
              <a:t>I/O</a:t>
            </a:r>
            <a:r>
              <a:rPr lang="zh-CN" altLang="en-US" sz="3600">
                <a:ea typeface="宋体" panose="02010600030101010101" pitchFamily="2" charset="-122"/>
              </a:rPr>
              <a:t>接口的功能</a:t>
            </a:r>
            <a:endParaRPr lang="zh-CN" altLang="en-US" sz="3600">
              <a:ea typeface="宋体" panose="02010600030101010101" pitchFamily="2" charset="-122"/>
            </a:endParaRPr>
          </a:p>
          <a:p>
            <a:pPr marL="812800" lvl="1" indent="-338455">
              <a:lnSpc>
                <a:spcPct val="105000"/>
              </a:lnSpc>
              <a:spcBef>
                <a:spcPct val="20000"/>
              </a:spcBef>
            </a:pPr>
            <a:r>
              <a:rPr lang="zh-CN" altLang="en-US" sz="2800">
                <a:ea typeface="宋体" panose="02010600030101010101" pitchFamily="2" charset="-122"/>
              </a:rPr>
              <a:t>识别</a:t>
            </a:r>
            <a:r>
              <a:rPr lang="en-US" altLang="zh-CN" sz="2800">
                <a:ea typeface="宋体" panose="02010600030101010101" pitchFamily="2" charset="-122"/>
              </a:rPr>
              <a:t>I/O</a:t>
            </a:r>
            <a:r>
              <a:rPr lang="zh-CN" altLang="en-US" sz="2800">
                <a:ea typeface="宋体" panose="02010600030101010101" pitchFamily="2" charset="-122"/>
              </a:rPr>
              <a:t>地址，即地址译码；</a:t>
            </a:r>
            <a:endParaRPr lang="zh-CN" altLang="en-US" sz="2800">
              <a:ea typeface="宋体" panose="02010600030101010101" pitchFamily="2" charset="-122"/>
            </a:endParaRPr>
          </a:p>
          <a:p>
            <a:pPr marL="812800" lvl="1" indent="-338455">
              <a:lnSpc>
                <a:spcPct val="105000"/>
              </a:lnSpc>
              <a:spcBef>
                <a:spcPct val="20000"/>
              </a:spcBef>
            </a:pPr>
            <a:r>
              <a:rPr lang="zh-CN" altLang="en-US" sz="2800">
                <a:ea typeface="宋体" panose="02010600030101010101" pitchFamily="2" charset="-122"/>
              </a:rPr>
              <a:t>实现主机与</a:t>
            </a:r>
            <a:r>
              <a:rPr lang="en-US" altLang="zh-CN" sz="2800">
                <a:ea typeface="宋体" panose="02010600030101010101" pitchFamily="2" charset="-122"/>
              </a:rPr>
              <a:t>I/O</a:t>
            </a:r>
            <a:r>
              <a:rPr lang="zh-CN" altLang="en-US" sz="2800">
                <a:ea typeface="宋体" panose="02010600030101010101" pitchFamily="2" charset="-122"/>
              </a:rPr>
              <a:t>设备的数据交换、控制命令的传递和状态检测与传递；</a:t>
            </a:r>
            <a:endParaRPr lang="zh-CN" altLang="en-US" sz="2800">
              <a:ea typeface="宋体" panose="02010600030101010101" pitchFamily="2" charset="-122"/>
            </a:endParaRPr>
          </a:p>
          <a:p>
            <a:pPr marL="812800" lvl="1" indent="-338455">
              <a:lnSpc>
                <a:spcPct val="105000"/>
              </a:lnSpc>
              <a:spcBef>
                <a:spcPct val="20000"/>
              </a:spcBef>
            </a:pPr>
            <a:r>
              <a:rPr lang="zh-CN" altLang="en-US" sz="2800">
                <a:ea typeface="宋体" panose="02010600030101010101" pitchFamily="2" charset="-122"/>
              </a:rPr>
              <a:t>提供缓冲、暂存和驱动能力；</a:t>
            </a:r>
            <a:endParaRPr lang="zh-CN" altLang="en-US" sz="2800">
              <a:ea typeface="宋体" panose="02010600030101010101" pitchFamily="2" charset="-122"/>
            </a:endParaRPr>
          </a:p>
          <a:p>
            <a:pPr marL="812800" lvl="1" indent="-338455">
              <a:lnSpc>
                <a:spcPct val="105000"/>
              </a:lnSpc>
              <a:spcBef>
                <a:spcPct val="20000"/>
              </a:spcBef>
            </a:pPr>
            <a:r>
              <a:rPr lang="zh-CN" altLang="en-US" sz="2800">
                <a:ea typeface="宋体" panose="02010600030101010101" pitchFamily="2" charset="-122"/>
              </a:rPr>
              <a:t>进行数据格式、类型方面的转换（串并行转换，电平转换等）；</a:t>
            </a:r>
            <a:endParaRPr lang="zh-CN" altLang="en-US" sz="2800">
              <a:ea typeface="宋体" panose="02010600030101010101" pitchFamily="2" charset="-122"/>
            </a:endParaRPr>
          </a:p>
          <a:p>
            <a:pPr marL="812800" lvl="1" indent="-338455">
              <a:lnSpc>
                <a:spcPct val="105000"/>
              </a:lnSpc>
              <a:spcBef>
                <a:spcPct val="20000"/>
              </a:spcBef>
            </a:pPr>
            <a:r>
              <a:rPr lang="zh-CN" altLang="en-US" sz="2800">
                <a:ea typeface="宋体" panose="02010600030101010101" pitchFamily="2" charset="-122"/>
              </a:rPr>
              <a:t>支持一定的</a:t>
            </a:r>
            <a:r>
              <a:rPr lang="en-US" altLang="zh-CN" sz="2800">
                <a:ea typeface="宋体" panose="02010600030101010101" pitchFamily="2" charset="-122"/>
              </a:rPr>
              <a:t>I/O</a:t>
            </a:r>
            <a:r>
              <a:rPr lang="zh-CN" altLang="en-US" sz="2800">
                <a:ea typeface="宋体" panose="02010600030101010101" pitchFamily="2" charset="-122"/>
              </a:rPr>
              <a:t>方式（程序查询、程序中断、</a:t>
            </a:r>
            <a:r>
              <a:rPr lang="en-US" altLang="zh-CN" sz="2800">
                <a:ea typeface="宋体" panose="02010600030101010101" pitchFamily="2" charset="-122"/>
              </a:rPr>
              <a:t>DMA</a:t>
            </a:r>
            <a:r>
              <a:rPr lang="zh-CN" altLang="en-US" sz="2800">
                <a:ea typeface="宋体" panose="02010600030101010101" pitchFamily="2" charset="-122"/>
              </a:rPr>
              <a:t>等）；</a:t>
            </a:r>
            <a:endParaRPr lang="zh-CN" altLang="en-US" sz="2800">
              <a:ea typeface="宋体" panose="02010600030101010101" pitchFamily="2" charset="-122"/>
            </a:endParaRPr>
          </a:p>
          <a:p>
            <a:pPr marL="812800" lvl="1" indent="-338455">
              <a:lnSpc>
                <a:spcPct val="105000"/>
              </a:lnSpc>
              <a:spcBef>
                <a:spcPct val="20000"/>
              </a:spcBef>
            </a:pPr>
            <a:r>
              <a:rPr lang="en-US" altLang="zh-CN" sz="2800">
                <a:ea typeface="宋体" panose="02010600030101010101" pitchFamily="2" charset="-122"/>
              </a:rPr>
              <a:t>I/O</a:t>
            </a:r>
            <a:r>
              <a:rPr lang="zh-CN" altLang="en-US" sz="2800">
                <a:ea typeface="宋体" panose="02010600030101010101" pitchFamily="2" charset="-122"/>
              </a:rPr>
              <a:t>控制与定时</a:t>
            </a:r>
            <a:endParaRPr lang="zh-CN" altLang="en-US" sz="2800">
              <a:ea typeface="宋体" panose="02010600030101010101" pitchFamily="2"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p:cNvSpPr>
            <a:spLocks noGrp="1" noChangeArrowheads="1"/>
          </p:cNvSpPr>
          <p:nvPr>
            <p:ph type="title"/>
          </p:nvPr>
        </p:nvSpPr>
        <p:spPr>
          <a:xfrm>
            <a:off x="611188" y="333375"/>
            <a:ext cx="5257800" cy="372603"/>
          </a:xfrm>
        </p:spPr>
        <p:txBody>
          <a:bodyPr/>
          <a:lstStyle/>
          <a:p>
            <a:r>
              <a:rPr lang="en-US" altLang="zh-CN" dirty="0"/>
              <a:t>5</a:t>
            </a:r>
            <a:r>
              <a:rPr lang="en-US" altLang="zh-CN" dirty="0" smtClean="0"/>
              <a:t>.2 </a:t>
            </a:r>
            <a:r>
              <a:rPr lang="zh-CN" altLang="en-US" dirty="0"/>
              <a:t>通道分类</a:t>
            </a:r>
            <a:endParaRPr lang="zh-CN" altLang="en-US" dirty="0"/>
          </a:p>
        </p:txBody>
      </p:sp>
      <p:pic>
        <p:nvPicPr>
          <p:cNvPr id="561154" name="Picture 2" descr="在这里插入图片描述"/>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7504" y="1124744"/>
            <a:ext cx="8928992" cy="41624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p:cNvSpPr>
            <a:spLocks noGrp="1" noChangeArrowheads="1"/>
          </p:cNvSpPr>
          <p:nvPr>
            <p:ph type="title"/>
          </p:nvPr>
        </p:nvSpPr>
        <p:spPr>
          <a:xfrm>
            <a:off x="611188" y="333375"/>
            <a:ext cx="5257800" cy="372603"/>
          </a:xfrm>
        </p:spPr>
        <p:txBody>
          <a:bodyPr/>
          <a:lstStyle/>
          <a:p>
            <a:r>
              <a:rPr lang="en-US" altLang="zh-CN" dirty="0"/>
              <a:t>5</a:t>
            </a:r>
            <a:r>
              <a:rPr lang="en-US" altLang="zh-CN" dirty="0" smtClean="0"/>
              <a:t>.2 </a:t>
            </a:r>
            <a:r>
              <a:rPr lang="zh-CN" altLang="en-US" dirty="0"/>
              <a:t>通道分类</a:t>
            </a:r>
            <a:endParaRPr lang="zh-CN" altLang="en-US" dirty="0"/>
          </a:p>
        </p:txBody>
      </p:sp>
      <p:sp>
        <p:nvSpPr>
          <p:cNvPr id="448515" name="Rectangle 3"/>
          <p:cNvSpPr>
            <a:spLocks noGrp="1" noChangeArrowheads="1"/>
          </p:cNvSpPr>
          <p:nvPr>
            <p:ph type="body" idx="1"/>
          </p:nvPr>
        </p:nvSpPr>
        <p:spPr>
          <a:xfrm>
            <a:off x="539552" y="908720"/>
            <a:ext cx="8208962" cy="2415020"/>
          </a:xfrm>
        </p:spPr>
        <p:txBody>
          <a:bodyPr/>
          <a:lstStyle/>
          <a:p>
            <a:pPr>
              <a:lnSpc>
                <a:spcPct val="120000"/>
              </a:lnSpc>
              <a:spcBef>
                <a:spcPts val="0"/>
              </a:spcBef>
            </a:pPr>
            <a:r>
              <a:rPr lang="zh-CN" altLang="en-US" sz="2800" dirty="0">
                <a:ea typeface="宋体" panose="02010600030101010101" pitchFamily="2" charset="-122"/>
              </a:rPr>
              <a:t>选择通道</a:t>
            </a:r>
            <a:endParaRPr lang="zh-CN" altLang="en-US" sz="2800" dirty="0">
              <a:ea typeface="宋体" panose="02010600030101010101" pitchFamily="2" charset="-122"/>
            </a:endParaRPr>
          </a:p>
          <a:p>
            <a:pPr lvl="1">
              <a:lnSpc>
                <a:spcPct val="120000"/>
              </a:lnSpc>
              <a:spcBef>
                <a:spcPts val="0"/>
              </a:spcBef>
            </a:pPr>
            <a:r>
              <a:rPr lang="zh-CN" altLang="en-US" sz="2000" dirty="0" smtClean="0">
                <a:ea typeface="宋体" panose="02010600030101010101" pitchFamily="2" charset="-122"/>
              </a:rPr>
              <a:t>一般用于高速外部设备的数据传输。</a:t>
            </a:r>
            <a:endParaRPr lang="en-US" altLang="zh-CN" sz="2000" dirty="0" smtClean="0">
              <a:ea typeface="宋体" panose="02010600030101010101" pitchFamily="2" charset="-122"/>
            </a:endParaRPr>
          </a:p>
          <a:p>
            <a:pPr lvl="1">
              <a:lnSpc>
                <a:spcPct val="120000"/>
              </a:lnSpc>
              <a:spcBef>
                <a:spcPts val="0"/>
              </a:spcBef>
            </a:pPr>
            <a:r>
              <a:rPr lang="zh-CN" altLang="en-US" sz="2000" dirty="0" smtClean="0">
                <a:ea typeface="宋体" panose="02010600030101010101" pitchFamily="2" charset="-122"/>
              </a:rPr>
              <a:t>通道</a:t>
            </a:r>
            <a:r>
              <a:rPr lang="zh-CN" altLang="en-US" sz="2000" dirty="0">
                <a:ea typeface="宋体" panose="02010600030101010101" pitchFamily="2" charset="-122"/>
              </a:rPr>
              <a:t>可以连接多台高速设备，但一次只能为其中一台设备服务；</a:t>
            </a:r>
            <a:endParaRPr lang="zh-CN" altLang="en-US" sz="2000" dirty="0">
              <a:ea typeface="宋体" panose="02010600030101010101" pitchFamily="2" charset="-122"/>
            </a:endParaRPr>
          </a:p>
          <a:p>
            <a:pPr lvl="1">
              <a:lnSpc>
                <a:spcPct val="120000"/>
              </a:lnSpc>
              <a:spcBef>
                <a:spcPts val="0"/>
              </a:spcBef>
            </a:pPr>
            <a:r>
              <a:rPr lang="zh-CN" altLang="en-US" sz="2000" dirty="0">
                <a:ea typeface="宋体" panose="02010600030101010101" pitchFamily="2" charset="-122"/>
              </a:rPr>
              <a:t>与一台设备的成组数据传送结束后，才能选择另一台设备；</a:t>
            </a:r>
            <a:endParaRPr lang="zh-CN" altLang="en-US" sz="2000" dirty="0">
              <a:ea typeface="宋体" panose="02010600030101010101" pitchFamily="2" charset="-122"/>
            </a:endParaRPr>
          </a:p>
          <a:p>
            <a:pPr lvl="1">
              <a:lnSpc>
                <a:spcPct val="120000"/>
              </a:lnSpc>
              <a:spcBef>
                <a:spcPts val="0"/>
              </a:spcBef>
            </a:pPr>
            <a:r>
              <a:rPr lang="zh-CN" altLang="en-US" sz="2000" dirty="0">
                <a:ea typeface="宋体" panose="02010600030101010101" pitchFamily="2" charset="-122"/>
              </a:rPr>
              <a:t>通道数据传输率 ＝ 一台设备的数据传输率。</a:t>
            </a:r>
            <a:endParaRPr lang="zh-CN" altLang="en-US" sz="2000" dirty="0">
              <a:ea typeface="宋体" panose="02010600030101010101" pitchFamily="2" charset="-122"/>
            </a:endParaRPr>
          </a:p>
          <a:p>
            <a:pPr lvl="1">
              <a:lnSpc>
                <a:spcPct val="120000"/>
              </a:lnSpc>
              <a:spcBef>
                <a:spcPts val="0"/>
              </a:spcBef>
            </a:pPr>
            <a:r>
              <a:rPr lang="zh-CN" altLang="en-US" sz="2000" dirty="0">
                <a:ea typeface="宋体" panose="02010600030101010101" pitchFamily="2" charset="-122"/>
              </a:rPr>
              <a:t>一旦</a:t>
            </a:r>
            <a:r>
              <a:rPr lang="zh-CN" altLang="en-US" sz="2000" dirty="0" smtClean="0">
                <a:ea typeface="宋体" panose="02010600030101010101" pitchFamily="2" charset="-122"/>
              </a:rPr>
              <a:t>选择</a:t>
            </a:r>
            <a:r>
              <a:rPr lang="zh-CN" altLang="en-US" sz="2000" dirty="0">
                <a:ea typeface="宋体" panose="02010600030101010101" pitchFamily="2" charset="-122"/>
              </a:rPr>
              <a:t>了一个外设，即使该外设没有准备好，也只能等待</a:t>
            </a:r>
            <a:r>
              <a:rPr lang="zh-CN" altLang="en-US" sz="2000" dirty="0" smtClean="0">
                <a:ea typeface="宋体" panose="02010600030101010101" pitchFamily="2" charset="-122"/>
              </a:rPr>
              <a:t>。</a:t>
            </a:r>
            <a:endParaRPr lang="zh-CN" altLang="en-US" sz="2000" dirty="0">
              <a:ea typeface="宋体" panose="02010600030101010101" pitchFamily="2" charset="-122"/>
            </a:endParaRPr>
          </a:p>
        </p:txBody>
      </p:sp>
      <p:pic>
        <p:nvPicPr>
          <p:cNvPr id="56217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71264" y="3356992"/>
            <a:ext cx="8077200" cy="3086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p:cNvSpPr>
            <a:spLocks noGrp="1" noChangeArrowheads="1"/>
          </p:cNvSpPr>
          <p:nvPr>
            <p:ph type="title"/>
          </p:nvPr>
        </p:nvSpPr>
        <p:spPr>
          <a:xfrm>
            <a:off x="611188" y="333375"/>
            <a:ext cx="5257800" cy="372603"/>
          </a:xfrm>
        </p:spPr>
        <p:txBody>
          <a:bodyPr/>
          <a:lstStyle/>
          <a:p>
            <a:r>
              <a:rPr lang="en-US" altLang="zh-CN" dirty="0" smtClean="0"/>
              <a:t>5.2 </a:t>
            </a:r>
            <a:r>
              <a:rPr lang="zh-CN" altLang="en-US" dirty="0"/>
              <a:t>通道分类</a:t>
            </a:r>
            <a:endParaRPr lang="zh-CN" altLang="en-US" dirty="0"/>
          </a:p>
        </p:txBody>
      </p:sp>
      <p:sp>
        <p:nvSpPr>
          <p:cNvPr id="448515" name="Rectangle 3"/>
          <p:cNvSpPr>
            <a:spLocks noGrp="1" noChangeArrowheads="1"/>
          </p:cNvSpPr>
          <p:nvPr>
            <p:ph type="body" idx="1"/>
          </p:nvPr>
        </p:nvSpPr>
        <p:spPr>
          <a:xfrm>
            <a:off x="539552" y="908720"/>
            <a:ext cx="8208962" cy="1405513"/>
          </a:xfrm>
        </p:spPr>
        <p:txBody>
          <a:bodyPr/>
          <a:lstStyle/>
          <a:p>
            <a:pPr>
              <a:lnSpc>
                <a:spcPct val="100000"/>
              </a:lnSpc>
              <a:spcBef>
                <a:spcPts val="0"/>
              </a:spcBef>
            </a:pPr>
            <a:r>
              <a:rPr lang="zh-CN" altLang="en-US" sz="2800" dirty="0" smtClean="0">
                <a:ea typeface="宋体" panose="02010600030101010101" pitchFamily="2" charset="-122"/>
              </a:rPr>
              <a:t>字节多路通道</a:t>
            </a:r>
            <a:endParaRPr lang="zh-CN" altLang="en-US" sz="2800" dirty="0" smtClean="0">
              <a:ea typeface="宋体" panose="02010600030101010101" pitchFamily="2" charset="-122"/>
            </a:endParaRPr>
          </a:p>
          <a:p>
            <a:pPr lvl="1">
              <a:lnSpc>
                <a:spcPct val="100000"/>
              </a:lnSpc>
              <a:spcBef>
                <a:spcPts val="0"/>
              </a:spcBef>
            </a:pPr>
            <a:r>
              <a:rPr lang="zh-CN" altLang="en-US" sz="2000" dirty="0" smtClean="0">
                <a:ea typeface="宋体" panose="02010600030101010101" pitchFamily="2" charset="-122"/>
              </a:rPr>
              <a:t>通道</a:t>
            </a:r>
            <a:r>
              <a:rPr lang="zh-CN" altLang="en-US" sz="2000" dirty="0">
                <a:ea typeface="宋体" panose="02010600030101010101" pitchFamily="2" charset="-122"/>
              </a:rPr>
              <a:t>连接多台慢速外设，通道可以同时为多台设备服务；</a:t>
            </a:r>
            <a:endParaRPr lang="zh-CN" altLang="en-US" sz="2000" dirty="0">
              <a:ea typeface="宋体" panose="02010600030101010101" pitchFamily="2" charset="-122"/>
            </a:endParaRPr>
          </a:p>
          <a:p>
            <a:pPr lvl="1">
              <a:lnSpc>
                <a:spcPct val="100000"/>
              </a:lnSpc>
              <a:spcBef>
                <a:spcPts val="0"/>
              </a:spcBef>
            </a:pPr>
            <a:r>
              <a:rPr lang="zh-CN" altLang="en-US" sz="2000" dirty="0" smtClean="0">
                <a:ea typeface="宋体" panose="02010600030101010101" pitchFamily="2" charset="-122"/>
              </a:rPr>
              <a:t>以</a:t>
            </a:r>
            <a:r>
              <a:rPr lang="zh-CN" altLang="en-US" sz="2000" dirty="0">
                <a:ea typeface="宋体" panose="02010600030101010101" pitchFamily="2" charset="-122"/>
              </a:rPr>
              <a:t>字节为单位交叉传送各外设的数据</a:t>
            </a:r>
            <a:r>
              <a:rPr lang="zh-CN" altLang="en-US" sz="2000" dirty="0" smtClean="0">
                <a:ea typeface="宋体" panose="02010600030101010101" pitchFamily="2" charset="-122"/>
              </a:rPr>
              <a:t>；</a:t>
            </a:r>
            <a:endParaRPr lang="en-US" altLang="zh-CN" sz="2000" dirty="0" smtClean="0">
              <a:ea typeface="宋体" panose="02010600030101010101" pitchFamily="2" charset="-122"/>
            </a:endParaRPr>
          </a:p>
          <a:p>
            <a:pPr lvl="1">
              <a:lnSpc>
                <a:spcPct val="100000"/>
              </a:lnSpc>
              <a:spcBef>
                <a:spcPts val="0"/>
              </a:spcBef>
            </a:pPr>
            <a:r>
              <a:rPr lang="zh-CN" altLang="en-US" sz="2000" dirty="0" smtClean="0">
                <a:ea typeface="宋体" panose="02010600030101010101" pitchFamily="2" charset="-122"/>
              </a:rPr>
              <a:t>通道</a:t>
            </a:r>
            <a:r>
              <a:rPr lang="zh-CN" altLang="en-US" sz="2000" dirty="0">
                <a:ea typeface="宋体" panose="02010600030101010101" pitchFamily="2" charset="-122"/>
              </a:rPr>
              <a:t>的数据传输率 ＝ 各外设的数据传输率之和</a:t>
            </a:r>
            <a:r>
              <a:rPr lang="zh-CN" altLang="en-US" sz="2000" dirty="0" smtClean="0">
                <a:ea typeface="宋体" panose="02010600030101010101" pitchFamily="2" charset="-122"/>
              </a:rPr>
              <a:t>。</a:t>
            </a:r>
            <a:endParaRPr lang="zh-CN" altLang="en-US" sz="2000" dirty="0">
              <a:ea typeface="宋体" panose="02010600030101010101" pitchFamily="2" charset="-122"/>
            </a:endParaRPr>
          </a:p>
        </p:txBody>
      </p:sp>
      <p:pic>
        <p:nvPicPr>
          <p:cNvPr id="56320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31840" y="2492896"/>
            <a:ext cx="5400600" cy="38599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395536" y="3269883"/>
            <a:ext cx="3960440" cy="2031325"/>
          </a:xfrm>
          <a:prstGeom prst="rect">
            <a:avLst/>
          </a:prstGeom>
          <a:noFill/>
        </p:spPr>
        <p:txBody>
          <a:bodyPr wrap="square" rtlCol="0">
            <a:spAutoFit/>
          </a:bodyPr>
          <a:lstStyle/>
          <a:p>
            <a:pPr algn="l"/>
            <a:r>
              <a:rPr lang="zh-CN" altLang="en-US" sz="1800" dirty="0" smtClean="0">
                <a:solidFill>
                  <a:schemeClr val="tx1"/>
                </a:solidFill>
              </a:rPr>
              <a:t>设备字符流</a:t>
            </a:r>
            <a:endParaRPr lang="en-US" altLang="zh-CN" sz="1800" dirty="0" smtClean="0">
              <a:solidFill>
                <a:schemeClr val="tx1"/>
              </a:solidFill>
            </a:endParaRPr>
          </a:p>
          <a:p>
            <a:pPr marL="342900" indent="-342900" algn="l">
              <a:buFont typeface="Wingdings" panose="05000000000000000000" pitchFamily="2" charset="2"/>
              <a:buChar char="Ø"/>
            </a:pPr>
            <a:r>
              <a:rPr lang="zh-CN" altLang="en-US" sz="1800" dirty="0" smtClean="0">
                <a:solidFill>
                  <a:schemeClr val="tx1"/>
                </a:solidFill>
              </a:rPr>
              <a:t>设备</a:t>
            </a:r>
            <a:r>
              <a:rPr lang="en-US" altLang="zh-CN" sz="1800" dirty="0" smtClean="0">
                <a:solidFill>
                  <a:schemeClr val="tx1"/>
                </a:solidFill>
              </a:rPr>
              <a:t>A</a:t>
            </a:r>
            <a:r>
              <a:rPr lang="zh-CN" altLang="en-US" sz="1800" dirty="0" smtClean="0">
                <a:solidFill>
                  <a:schemeClr val="tx1"/>
                </a:solidFill>
              </a:rPr>
              <a:t>：</a:t>
            </a:r>
            <a:r>
              <a:rPr lang="en-US" altLang="zh-CN" sz="1800" dirty="0" smtClean="0">
                <a:solidFill>
                  <a:schemeClr val="tx1"/>
                </a:solidFill>
              </a:rPr>
              <a:t>A</a:t>
            </a:r>
            <a:r>
              <a:rPr lang="en-US" altLang="zh-CN" sz="1800" baseline="-25000" dirty="0" smtClean="0">
                <a:solidFill>
                  <a:schemeClr val="tx1"/>
                </a:solidFill>
              </a:rPr>
              <a:t>1</a:t>
            </a:r>
            <a:r>
              <a:rPr lang="en-US" altLang="zh-CN" sz="1800" dirty="0" smtClean="0">
                <a:solidFill>
                  <a:schemeClr val="tx1"/>
                </a:solidFill>
              </a:rPr>
              <a:t>A</a:t>
            </a:r>
            <a:r>
              <a:rPr lang="en-US" altLang="zh-CN" sz="1800" baseline="-25000" dirty="0">
                <a:solidFill>
                  <a:schemeClr val="tx1"/>
                </a:solidFill>
              </a:rPr>
              <a:t>2</a:t>
            </a:r>
            <a:r>
              <a:rPr lang="en-US" altLang="zh-CN" sz="1800" dirty="0" smtClean="0">
                <a:solidFill>
                  <a:schemeClr val="tx1"/>
                </a:solidFill>
              </a:rPr>
              <a:t>A</a:t>
            </a:r>
            <a:r>
              <a:rPr lang="en-US" altLang="zh-CN" sz="1800" baseline="-25000" dirty="0">
                <a:solidFill>
                  <a:schemeClr val="tx1"/>
                </a:solidFill>
              </a:rPr>
              <a:t>3</a:t>
            </a:r>
            <a:r>
              <a:rPr lang="en-US" altLang="zh-CN" sz="1800" dirty="0" smtClean="0">
                <a:solidFill>
                  <a:schemeClr val="tx1"/>
                </a:solidFill>
              </a:rPr>
              <a:t>A</a:t>
            </a:r>
            <a:r>
              <a:rPr lang="en-US" altLang="zh-CN" sz="1800" baseline="-25000" dirty="0">
                <a:solidFill>
                  <a:schemeClr val="tx1"/>
                </a:solidFill>
              </a:rPr>
              <a:t>4</a:t>
            </a:r>
            <a:endParaRPr lang="en-US" altLang="zh-CN" sz="1800" baseline="-25000" dirty="0">
              <a:solidFill>
                <a:schemeClr val="tx1"/>
              </a:solidFill>
            </a:endParaRPr>
          </a:p>
          <a:p>
            <a:pPr marL="342900" indent="-342900" algn="l">
              <a:buFont typeface="Wingdings" panose="05000000000000000000" pitchFamily="2" charset="2"/>
              <a:buChar char="Ø"/>
            </a:pPr>
            <a:r>
              <a:rPr lang="zh-CN" altLang="en-US" sz="1800" dirty="0" smtClean="0">
                <a:solidFill>
                  <a:schemeClr val="tx1"/>
                </a:solidFill>
              </a:rPr>
              <a:t>设备</a:t>
            </a:r>
            <a:r>
              <a:rPr lang="en-US" altLang="zh-CN" sz="1800" dirty="0" smtClean="0">
                <a:solidFill>
                  <a:schemeClr val="tx1"/>
                </a:solidFill>
              </a:rPr>
              <a:t>B</a:t>
            </a:r>
            <a:r>
              <a:rPr lang="zh-CN" altLang="en-US" sz="1800" dirty="0" smtClean="0">
                <a:solidFill>
                  <a:schemeClr val="tx1"/>
                </a:solidFill>
              </a:rPr>
              <a:t>：</a:t>
            </a:r>
            <a:r>
              <a:rPr lang="en-US" altLang="zh-CN" sz="1800" dirty="0" smtClean="0">
                <a:solidFill>
                  <a:schemeClr val="tx1"/>
                </a:solidFill>
              </a:rPr>
              <a:t>B</a:t>
            </a:r>
            <a:r>
              <a:rPr lang="en-US" altLang="zh-CN" sz="1800" baseline="-25000" dirty="0">
                <a:solidFill>
                  <a:schemeClr val="tx1"/>
                </a:solidFill>
              </a:rPr>
              <a:t>1</a:t>
            </a:r>
            <a:r>
              <a:rPr lang="en-US" altLang="zh-CN" sz="1800" dirty="0" smtClean="0">
                <a:solidFill>
                  <a:schemeClr val="tx1"/>
                </a:solidFill>
              </a:rPr>
              <a:t>B</a:t>
            </a:r>
            <a:r>
              <a:rPr lang="en-US" altLang="zh-CN" sz="1800" baseline="-25000" dirty="0">
                <a:solidFill>
                  <a:schemeClr val="tx1"/>
                </a:solidFill>
              </a:rPr>
              <a:t>2</a:t>
            </a:r>
            <a:r>
              <a:rPr lang="en-US" altLang="zh-CN" sz="1800" dirty="0" smtClean="0">
                <a:solidFill>
                  <a:schemeClr val="tx1"/>
                </a:solidFill>
              </a:rPr>
              <a:t>B</a:t>
            </a:r>
            <a:r>
              <a:rPr lang="en-US" altLang="zh-CN" sz="1800" baseline="-25000" dirty="0">
                <a:solidFill>
                  <a:schemeClr val="tx1"/>
                </a:solidFill>
              </a:rPr>
              <a:t>3</a:t>
            </a:r>
            <a:r>
              <a:rPr lang="en-US" altLang="zh-CN" sz="1800" dirty="0" smtClean="0">
                <a:solidFill>
                  <a:schemeClr val="tx1"/>
                </a:solidFill>
              </a:rPr>
              <a:t>B</a:t>
            </a:r>
            <a:r>
              <a:rPr lang="en-US" altLang="zh-CN" sz="1800" baseline="-25000" dirty="0">
                <a:solidFill>
                  <a:schemeClr val="tx1"/>
                </a:solidFill>
              </a:rPr>
              <a:t>4</a:t>
            </a:r>
            <a:endParaRPr lang="en-US" altLang="zh-CN" sz="1800" baseline="-25000" dirty="0">
              <a:solidFill>
                <a:schemeClr val="tx1"/>
              </a:solidFill>
            </a:endParaRPr>
          </a:p>
          <a:p>
            <a:pPr marL="342900" indent="-342900" algn="l">
              <a:buFont typeface="Wingdings" panose="05000000000000000000" pitchFamily="2" charset="2"/>
              <a:buChar char="Ø"/>
            </a:pPr>
            <a:r>
              <a:rPr lang="zh-CN" altLang="en-US" sz="1800" dirty="0" smtClean="0">
                <a:solidFill>
                  <a:schemeClr val="tx1"/>
                </a:solidFill>
              </a:rPr>
              <a:t>设备</a:t>
            </a:r>
            <a:r>
              <a:rPr lang="en-US" altLang="zh-CN" sz="1800" dirty="0" smtClean="0">
                <a:solidFill>
                  <a:schemeClr val="tx1"/>
                </a:solidFill>
              </a:rPr>
              <a:t>C</a:t>
            </a:r>
            <a:r>
              <a:rPr lang="zh-CN" altLang="en-US" sz="1800" dirty="0" smtClean="0">
                <a:solidFill>
                  <a:schemeClr val="tx1"/>
                </a:solidFill>
              </a:rPr>
              <a:t>：</a:t>
            </a:r>
            <a:r>
              <a:rPr lang="en-US" altLang="zh-CN" sz="1800" dirty="0" smtClean="0">
                <a:solidFill>
                  <a:schemeClr val="tx1"/>
                </a:solidFill>
              </a:rPr>
              <a:t>C</a:t>
            </a:r>
            <a:r>
              <a:rPr lang="en-US" altLang="zh-CN" sz="1800" baseline="-25000" dirty="0">
                <a:solidFill>
                  <a:schemeClr val="tx1"/>
                </a:solidFill>
              </a:rPr>
              <a:t>1</a:t>
            </a:r>
            <a:r>
              <a:rPr lang="en-US" altLang="zh-CN" sz="1800" dirty="0" smtClean="0">
                <a:solidFill>
                  <a:schemeClr val="tx1"/>
                </a:solidFill>
              </a:rPr>
              <a:t>C</a:t>
            </a:r>
            <a:r>
              <a:rPr lang="en-US" altLang="zh-CN" sz="1800" baseline="-25000" dirty="0">
                <a:solidFill>
                  <a:schemeClr val="tx1"/>
                </a:solidFill>
              </a:rPr>
              <a:t>2</a:t>
            </a:r>
            <a:r>
              <a:rPr lang="en-US" altLang="zh-CN" sz="1800" dirty="0" smtClean="0">
                <a:solidFill>
                  <a:schemeClr val="tx1"/>
                </a:solidFill>
              </a:rPr>
              <a:t>C</a:t>
            </a:r>
            <a:r>
              <a:rPr lang="en-US" altLang="zh-CN" sz="1800" baseline="-25000" dirty="0">
                <a:solidFill>
                  <a:schemeClr val="tx1"/>
                </a:solidFill>
              </a:rPr>
              <a:t>3</a:t>
            </a:r>
            <a:r>
              <a:rPr lang="en-US" altLang="zh-CN" sz="1800" dirty="0" smtClean="0">
                <a:solidFill>
                  <a:schemeClr val="tx1"/>
                </a:solidFill>
              </a:rPr>
              <a:t>C</a:t>
            </a:r>
            <a:r>
              <a:rPr lang="en-US" altLang="zh-CN" sz="1800" baseline="-25000" dirty="0">
                <a:solidFill>
                  <a:schemeClr val="tx1"/>
                </a:solidFill>
              </a:rPr>
              <a:t>4</a:t>
            </a:r>
            <a:endParaRPr lang="en-US" altLang="zh-CN" sz="1800" baseline="-25000" dirty="0">
              <a:solidFill>
                <a:schemeClr val="tx1"/>
              </a:solidFill>
            </a:endParaRPr>
          </a:p>
          <a:p>
            <a:pPr algn="l"/>
            <a:endParaRPr lang="en-US" altLang="zh-CN" sz="1800" dirty="0" smtClean="0">
              <a:solidFill>
                <a:schemeClr val="tx1"/>
              </a:solidFill>
            </a:endParaRPr>
          </a:p>
          <a:p>
            <a:pPr algn="l"/>
            <a:r>
              <a:rPr lang="zh-CN" altLang="en-US" sz="1800" dirty="0" smtClean="0">
                <a:solidFill>
                  <a:schemeClr val="tx1"/>
                </a:solidFill>
              </a:rPr>
              <a:t>通道字符流</a:t>
            </a:r>
            <a:endParaRPr lang="en-US" altLang="zh-CN" sz="1800" dirty="0" smtClean="0">
              <a:solidFill>
                <a:schemeClr val="tx1"/>
              </a:solidFill>
            </a:endParaRPr>
          </a:p>
          <a:p>
            <a:pPr marL="285750" indent="-285750" algn="l">
              <a:buFont typeface="Wingdings" panose="05000000000000000000" pitchFamily="2" charset="2"/>
              <a:buChar char="Ø"/>
            </a:pPr>
            <a:r>
              <a:rPr lang="en-US" altLang="zh-CN" sz="1800" dirty="0" smtClean="0">
                <a:solidFill>
                  <a:schemeClr val="tx1"/>
                </a:solidFill>
              </a:rPr>
              <a:t>A</a:t>
            </a:r>
            <a:r>
              <a:rPr lang="en-US" altLang="zh-CN" sz="1800" baseline="-25000" dirty="0" smtClean="0">
                <a:solidFill>
                  <a:schemeClr val="tx1"/>
                </a:solidFill>
              </a:rPr>
              <a:t>1</a:t>
            </a:r>
            <a:r>
              <a:rPr lang="en-US" altLang="zh-CN" sz="1800" dirty="0" smtClean="0">
                <a:solidFill>
                  <a:schemeClr val="tx1"/>
                </a:solidFill>
              </a:rPr>
              <a:t>B</a:t>
            </a:r>
            <a:r>
              <a:rPr lang="en-US" altLang="zh-CN" sz="1800" baseline="-25000" dirty="0" smtClean="0">
                <a:solidFill>
                  <a:schemeClr val="tx1"/>
                </a:solidFill>
              </a:rPr>
              <a:t>1</a:t>
            </a:r>
            <a:r>
              <a:rPr lang="en-US" altLang="zh-CN" sz="1800" dirty="0" smtClean="0">
                <a:solidFill>
                  <a:schemeClr val="tx1"/>
                </a:solidFill>
              </a:rPr>
              <a:t>C</a:t>
            </a:r>
            <a:r>
              <a:rPr lang="en-US" altLang="zh-CN" sz="1800" baseline="-25000" dirty="0" smtClean="0">
                <a:solidFill>
                  <a:schemeClr val="tx1"/>
                </a:solidFill>
              </a:rPr>
              <a:t>1</a:t>
            </a:r>
            <a:r>
              <a:rPr lang="en-US" altLang="zh-CN" sz="1800" dirty="0" smtClean="0">
                <a:solidFill>
                  <a:schemeClr val="tx1"/>
                </a:solidFill>
              </a:rPr>
              <a:t>A</a:t>
            </a:r>
            <a:r>
              <a:rPr lang="en-US" altLang="zh-CN" sz="1800" baseline="-25000" dirty="0" smtClean="0">
                <a:solidFill>
                  <a:schemeClr val="tx1"/>
                </a:solidFill>
              </a:rPr>
              <a:t>2</a:t>
            </a:r>
            <a:r>
              <a:rPr lang="en-US" altLang="zh-CN" sz="1800" dirty="0" smtClean="0">
                <a:solidFill>
                  <a:schemeClr val="tx1"/>
                </a:solidFill>
              </a:rPr>
              <a:t>B</a:t>
            </a:r>
            <a:r>
              <a:rPr lang="en-US" altLang="zh-CN" sz="1800" baseline="-25000" dirty="0" smtClean="0">
                <a:solidFill>
                  <a:schemeClr val="tx1"/>
                </a:solidFill>
              </a:rPr>
              <a:t>2</a:t>
            </a:r>
            <a:r>
              <a:rPr lang="en-US" altLang="zh-CN" sz="1800" dirty="0" smtClean="0">
                <a:solidFill>
                  <a:schemeClr val="tx1"/>
                </a:solidFill>
              </a:rPr>
              <a:t>C</a:t>
            </a:r>
            <a:r>
              <a:rPr lang="en-US" altLang="zh-CN" sz="1800" baseline="-25000" dirty="0" smtClean="0">
                <a:solidFill>
                  <a:schemeClr val="tx1"/>
                </a:solidFill>
              </a:rPr>
              <a:t>2</a:t>
            </a:r>
            <a:r>
              <a:rPr lang="en-US" altLang="zh-CN" sz="1800" dirty="0" smtClean="0">
                <a:solidFill>
                  <a:schemeClr val="tx1"/>
                </a:solidFill>
              </a:rPr>
              <a:t>A</a:t>
            </a:r>
            <a:r>
              <a:rPr lang="en-US" altLang="zh-CN" sz="1800" baseline="-25000" dirty="0" smtClean="0">
                <a:solidFill>
                  <a:schemeClr val="tx1"/>
                </a:solidFill>
              </a:rPr>
              <a:t>3</a:t>
            </a:r>
            <a:r>
              <a:rPr lang="en-US" altLang="zh-CN" sz="1800" dirty="0" smtClean="0">
                <a:solidFill>
                  <a:schemeClr val="tx1"/>
                </a:solidFill>
              </a:rPr>
              <a:t>B</a:t>
            </a:r>
            <a:r>
              <a:rPr lang="en-US" altLang="zh-CN" sz="1800" baseline="-25000" dirty="0" smtClean="0">
                <a:solidFill>
                  <a:schemeClr val="tx1"/>
                </a:solidFill>
              </a:rPr>
              <a:t>3</a:t>
            </a:r>
            <a:r>
              <a:rPr lang="en-US" altLang="zh-CN" sz="1800" dirty="0" smtClean="0">
                <a:solidFill>
                  <a:schemeClr val="tx1"/>
                </a:solidFill>
              </a:rPr>
              <a:t>C</a:t>
            </a:r>
            <a:r>
              <a:rPr lang="en-US" altLang="zh-CN" sz="1800" baseline="-25000" dirty="0" smtClean="0">
                <a:solidFill>
                  <a:schemeClr val="tx1"/>
                </a:solidFill>
              </a:rPr>
              <a:t>3</a:t>
            </a:r>
            <a:r>
              <a:rPr lang="en-US" altLang="zh-CN" sz="1800" dirty="0" smtClean="0">
                <a:solidFill>
                  <a:schemeClr val="tx1"/>
                </a:solidFill>
              </a:rPr>
              <a:t>A</a:t>
            </a:r>
            <a:r>
              <a:rPr lang="en-US" altLang="zh-CN" sz="1800" baseline="-25000" dirty="0" smtClean="0">
                <a:solidFill>
                  <a:schemeClr val="tx1"/>
                </a:solidFill>
              </a:rPr>
              <a:t>4</a:t>
            </a:r>
            <a:r>
              <a:rPr lang="en-US" altLang="zh-CN" sz="1800" dirty="0" smtClean="0">
                <a:solidFill>
                  <a:schemeClr val="tx1"/>
                </a:solidFill>
              </a:rPr>
              <a:t>B</a:t>
            </a:r>
            <a:r>
              <a:rPr lang="en-US" altLang="zh-CN" sz="1800" baseline="-25000" dirty="0" smtClean="0">
                <a:solidFill>
                  <a:schemeClr val="tx1"/>
                </a:solidFill>
              </a:rPr>
              <a:t>4</a:t>
            </a:r>
            <a:r>
              <a:rPr lang="en-US" altLang="zh-CN" sz="1800" dirty="0" smtClean="0">
                <a:solidFill>
                  <a:schemeClr val="tx1"/>
                </a:solidFill>
              </a:rPr>
              <a:t>C</a:t>
            </a:r>
            <a:r>
              <a:rPr lang="en-US" altLang="zh-CN" sz="1800" baseline="-25000" dirty="0">
                <a:solidFill>
                  <a:schemeClr val="tx1"/>
                </a:solidFill>
              </a:rPr>
              <a:t>4</a:t>
            </a:r>
            <a:endParaRPr lang="zh-CN" altLang="en-US" sz="1800" baseline="-25000" dirty="0">
              <a:solidFill>
                <a:schemeClr val="tx1"/>
              </a:solidFil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p:cNvSpPr>
            <a:spLocks noGrp="1" noChangeArrowheads="1"/>
          </p:cNvSpPr>
          <p:nvPr>
            <p:ph type="title"/>
          </p:nvPr>
        </p:nvSpPr>
        <p:spPr>
          <a:xfrm>
            <a:off x="611188" y="333375"/>
            <a:ext cx="5257800" cy="372603"/>
          </a:xfrm>
        </p:spPr>
        <p:txBody>
          <a:bodyPr/>
          <a:lstStyle/>
          <a:p>
            <a:r>
              <a:rPr lang="en-US" altLang="zh-CN" dirty="0" smtClean="0"/>
              <a:t>5.2 </a:t>
            </a:r>
            <a:r>
              <a:rPr lang="zh-CN" altLang="en-US" dirty="0"/>
              <a:t>通道分类</a:t>
            </a:r>
            <a:endParaRPr lang="zh-CN" altLang="en-US" dirty="0"/>
          </a:p>
        </p:txBody>
      </p:sp>
      <p:sp>
        <p:nvSpPr>
          <p:cNvPr id="448515" name="Rectangle 3"/>
          <p:cNvSpPr>
            <a:spLocks noGrp="1" noChangeArrowheads="1"/>
          </p:cNvSpPr>
          <p:nvPr>
            <p:ph type="body" idx="1"/>
          </p:nvPr>
        </p:nvSpPr>
        <p:spPr>
          <a:xfrm>
            <a:off x="539552" y="871359"/>
            <a:ext cx="8208962" cy="1405513"/>
          </a:xfrm>
        </p:spPr>
        <p:txBody>
          <a:bodyPr/>
          <a:lstStyle/>
          <a:p>
            <a:pPr>
              <a:lnSpc>
                <a:spcPct val="100000"/>
              </a:lnSpc>
              <a:spcBef>
                <a:spcPts val="0"/>
              </a:spcBef>
            </a:pPr>
            <a:r>
              <a:rPr lang="zh-CN" altLang="en-US" sz="2800" dirty="0" smtClean="0">
                <a:ea typeface="宋体" panose="02010600030101010101" pitchFamily="2" charset="-122"/>
              </a:rPr>
              <a:t>数组多路通道</a:t>
            </a:r>
            <a:endParaRPr lang="zh-CN" altLang="en-US" sz="2800" dirty="0" smtClean="0">
              <a:ea typeface="宋体" panose="02010600030101010101" pitchFamily="2" charset="-122"/>
            </a:endParaRPr>
          </a:p>
          <a:p>
            <a:pPr lvl="1">
              <a:lnSpc>
                <a:spcPct val="100000"/>
              </a:lnSpc>
              <a:spcBef>
                <a:spcPts val="0"/>
              </a:spcBef>
            </a:pPr>
            <a:r>
              <a:rPr lang="zh-CN" altLang="en-US" sz="2000" dirty="0" smtClean="0">
                <a:ea typeface="宋体" panose="02010600030101010101" pitchFamily="2" charset="-122"/>
              </a:rPr>
              <a:t>通道可以连接多台</a:t>
            </a:r>
            <a:r>
              <a:rPr lang="zh-CN" altLang="en-US" sz="2000" dirty="0">
                <a:ea typeface="宋体" panose="02010600030101010101" pitchFamily="2" charset="-122"/>
              </a:rPr>
              <a:t>高速</a:t>
            </a:r>
            <a:r>
              <a:rPr lang="zh-CN" altLang="en-US" sz="2000" dirty="0" smtClean="0">
                <a:ea typeface="宋体" panose="02010600030101010101" pitchFamily="2" charset="-122"/>
              </a:rPr>
              <a:t>外设，通道可以同时为多台设备服务；</a:t>
            </a:r>
            <a:endParaRPr lang="zh-CN" altLang="en-US" sz="2000" dirty="0" smtClean="0">
              <a:ea typeface="宋体" panose="02010600030101010101" pitchFamily="2" charset="-122"/>
            </a:endParaRPr>
          </a:p>
          <a:p>
            <a:pPr lvl="1">
              <a:lnSpc>
                <a:spcPct val="100000"/>
              </a:lnSpc>
              <a:spcBef>
                <a:spcPts val="0"/>
              </a:spcBef>
            </a:pPr>
            <a:r>
              <a:rPr lang="zh-CN" altLang="en-US" sz="2000" dirty="0" smtClean="0">
                <a:ea typeface="宋体" panose="02010600030101010101" pitchFamily="2" charset="-122"/>
              </a:rPr>
              <a:t>以数据块为单位交叉传送各外设数据。</a:t>
            </a:r>
            <a:endParaRPr lang="zh-CN" altLang="en-US" sz="2000" dirty="0" smtClean="0">
              <a:ea typeface="宋体" panose="02010600030101010101" pitchFamily="2" charset="-122"/>
            </a:endParaRPr>
          </a:p>
          <a:p>
            <a:pPr lvl="1">
              <a:lnSpc>
                <a:spcPct val="100000"/>
              </a:lnSpc>
              <a:spcBef>
                <a:spcPts val="0"/>
              </a:spcBef>
            </a:pPr>
            <a:r>
              <a:rPr lang="zh-CN" altLang="en-US" sz="2000" dirty="0" smtClean="0">
                <a:ea typeface="宋体" panose="02010600030101010101" pitchFamily="2" charset="-122"/>
              </a:rPr>
              <a:t>通道数据传输率 ＝ 各设备数据传输率之和</a:t>
            </a:r>
            <a:endParaRPr lang="zh-CN" altLang="en-US" sz="2000" dirty="0">
              <a:ea typeface="宋体" panose="02010600030101010101" pitchFamily="2" charset="-122"/>
            </a:endParaRPr>
          </a:p>
        </p:txBody>
      </p:sp>
      <p:pic>
        <p:nvPicPr>
          <p:cNvPr id="5642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31840" y="2582962"/>
            <a:ext cx="5616624" cy="40143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323528" y="3068960"/>
            <a:ext cx="4104456" cy="2031325"/>
          </a:xfrm>
          <a:prstGeom prst="rect">
            <a:avLst/>
          </a:prstGeom>
          <a:noFill/>
        </p:spPr>
        <p:txBody>
          <a:bodyPr wrap="square" rtlCol="0">
            <a:spAutoFit/>
          </a:bodyPr>
          <a:lstStyle/>
          <a:p>
            <a:pPr algn="l"/>
            <a:r>
              <a:rPr lang="zh-CN" altLang="en-US" sz="1800" dirty="0" smtClean="0">
                <a:solidFill>
                  <a:schemeClr val="tx1"/>
                </a:solidFill>
              </a:rPr>
              <a:t>设备数据流</a:t>
            </a:r>
            <a:endParaRPr lang="en-US" altLang="zh-CN" sz="1800" dirty="0" smtClean="0">
              <a:solidFill>
                <a:schemeClr val="tx1"/>
              </a:solidFill>
            </a:endParaRPr>
          </a:p>
          <a:p>
            <a:pPr marL="342900" indent="-342900" algn="l">
              <a:buFont typeface="Wingdings" panose="05000000000000000000" pitchFamily="2" charset="2"/>
              <a:buChar char="Ø"/>
            </a:pPr>
            <a:r>
              <a:rPr lang="zh-CN" altLang="en-US" sz="1800" dirty="0" smtClean="0">
                <a:solidFill>
                  <a:schemeClr val="tx1"/>
                </a:solidFill>
              </a:rPr>
              <a:t>设备</a:t>
            </a:r>
            <a:r>
              <a:rPr lang="en-US" altLang="zh-CN" sz="1800" dirty="0" smtClean="0">
                <a:solidFill>
                  <a:schemeClr val="tx1"/>
                </a:solidFill>
              </a:rPr>
              <a:t>A</a:t>
            </a:r>
            <a:r>
              <a:rPr lang="zh-CN" altLang="en-US" sz="1800" dirty="0" smtClean="0">
                <a:solidFill>
                  <a:schemeClr val="tx1"/>
                </a:solidFill>
              </a:rPr>
              <a:t>数据块：</a:t>
            </a:r>
            <a:r>
              <a:rPr lang="en-US" altLang="zh-CN" sz="1800" dirty="0" smtClean="0">
                <a:solidFill>
                  <a:schemeClr val="tx1"/>
                </a:solidFill>
              </a:rPr>
              <a:t>A</a:t>
            </a:r>
            <a:r>
              <a:rPr lang="en-US" altLang="zh-CN" sz="1800" baseline="-25000" dirty="0" smtClean="0">
                <a:solidFill>
                  <a:schemeClr val="tx1"/>
                </a:solidFill>
              </a:rPr>
              <a:t>1</a:t>
            </a:r>
            <a:r>
              <a:rPr lang="en-US" altLang="zh-CN" sz="1800" dirty="0" smtClean="0">
                <a:solidFill>
                  <a:schemeClr val="tx1"/>
                </a:solidFill>
              </a:rPr>
              <a:t>A</a:t>
            </a:r>
            <a:r>
              <a:rPr lang="en-US" altLang="zh-CN" sz="1800" baseline="-25000" dirty="0" smtClean="0">
                <a:solidFill>
                  <a:schemeClr val="tx1"/>
                </a:solidFill>
              </a:rPr>
              <a:t>2</a:t>
            </a:r>
            <a:r>
              <a:rPr lang="en-US" altLang="zh-CN" sz="1800" dirty="0" smtClean="0">
                <a:solidFill>
                  <a:schemeClr val="tx1"/>
                </a:solidFill>
              </a:rPr>
              <a:t>A</a:t>
            </a:r>
            <a:r>
              <a:rPr lang="en-US" altLang="zh-CN" sz="1800" baseline="-25000" dirty="0" smtClean="0">
                <a:solidFill>
                  <a:schemeClr val="tx1"/>
                </a:solidFill>
              </a:rPr>
              <a:t>3</a:t>
            </a:r>
            <a:endParaRPr lang="en-US" altLang="zh-CN" sz="1800" baseline="-25000" dirty="0">
              <a:solidFill>
                <a:schemeClr val="tx1"/>
              </a:solidFill>
            </a:endParaRPr>
          </a:p>
          <a:p>
            <a:pPr marL="342900" indent="-342900" algn="l">
              <a:buFont typeface="Wingdings" panose="05000000000000000000" pitchFamily="2" charset="2"/>
              <a:buChar char="Ø"/>
            </a:pPr>
            <a:r>
              <a:rPr lang="zh-CN" altLang="en-US" sz="1800" dirty="0" smtClean="0">
                <a:solidFill>
                  <a:schemeClr val="tx1"/>
                </a:solidFill>
              </a:rPr>
              <a:t>设备</a:t>
            </a:r>
            <a:r>
              <a:rPr lang="en-US" altLang="zh-CN" sz="1800" dirty="0" smtClean="0">
                <a:solidFill>
                  <a:schemeClr val="tx1"/>
                </a:solidFill>
              </a:rPr>
              <a:t>B</a:t>
            </a:r>
            <a:r>
              <a:rPr lang="zh-CN" altLang="en-US" sz="1800" dirty="0">
                <a:solidFill>
                  <a:schemeClr val="tx1"/>
                </a:solidFill>
              </a:rPr>
              <a:t>数据块</a:t>
            </a:r>
            <a:r>
              <a:rPr lang="zh-CN" altLang="en-US" sz="1800" dirty="0" smtClean="0">
                <a:solidFill>
                  <a:schemeClr val="tx1"/>
                </a:solidFill>
              </a:rPr>
              <a:t>：</a:t>
            </a:r>
            <a:r>
              <a:rPr lang="en-US" altLang="zh-CN" sz="1800" dirty="0" smtClean="0">
                <a:solidFill>
                  <a:schemeClr val="tx1"/>
                </a:solidFill>
              </a:rPr>
              <a:t>B</a:t>
            </a:r>
            <a:r>
              <a:rPr lang="en-US" altLang="zh-CN" sz="1800" baseline="-25000" dirty="0" smtClean="0">
                <a:solidFill>
                  <a:schemeClr val="tx1"/>
                </a:solidFill>
              </a:rPr>
              <a:t>1</a:t>
            </a:r>
            <a:r>
              <a:rPr lang="en-US" altLang="zh-CN" sz="1800" dirty="0" smtClean="0">
                <a:solidFill>
                  <a:schemeClr val="tx1"/>
                </a:solidFill>
              </a:rPr>
              <a:t>B</a:t>
            </a:r>
            <a:r>
              <a:rPr lang="en-US" altLang="zh-CN" sz="1800" baseline="-25000" dirty="0" smtClean="0">
                <a:solidFill>
                  <a:schemeClr val="tx1"/>
                </a:solidFill>
              </a:rPr>
              <a:t>2</a:t>
            </a:r>
            <a:r>
              <a:rPr lang="en-US" altLang="zh-CN" sz="1800" dirty="0" smtClean="0">
                <a:solidFill>
                  <a:schemeClr val="tx1"/>
                </a:solidFill>
              </a:rPr>
              <a:t>B</a:t>
            </a:r>
            <a:r>
              <a:rPr lang="en-US" altLang="zh-CN" sz="1800" baseline="-25000" dirty="0" smtClean="0">
                <a:solidFill>
                  <a:schemeClr val="tx1"/>
                </a:solidFill>
              </a:rPr>
              <a:t>3</a:t>
            </a:r>
            <a:endParaRPr lang="en-US" altLang="zh-CN" sz="1800" baseline="-25000" dirty="0">
              <a:solidFill>
                <a:schemeClr val="tx1"/>
              </a:solidFill>
            </a:endParaRPr>
          </a:p>
          <a:p>
            <a:pPr marL="342900" indent="-342900" algn="l">
              <a:buFont typeface="Wingdings" panose="05000000000000000000" pitchFamily="2" charset="2"/>
              <a:buChar char="Ø"/>
            </a:pPr>
            <a:r>
              <a:rPr lang="zh-CN" altLang="en-US" sz="1800" dirty="0" smtClean="0">
                <a:solidFill>
                  <a:schemeClr val="tx1"/>
                </a:solidFill>
              </a:rPr>
              <a:t>设备</a:t>
            </a:r>
            <a:r>
              <a:rPr lang="en-US" altLang="zh-CN" sz="1800" dirty="0" smtClean="0">
                <a:solidFill>
                  <a:schemeClr val="tx1"/>
                </a:solidFill>
              </a:rPr>
              <a:t>C</a:t>
            </a:r>
            <a:r>
              <a:rPr lang="zh-CN" altLang="en-US" sz="1800" dirty="0">
                <a:solidFill>
                  <a:schemeClr val="tx1"/>
                </a:solidFill>
              </a:rPr>
              <a:t>数据块</a:t>
            </a:r>
            <a:r>
              <a:rPr lang="zh-CN" altLang="en-US" sz="1800" dirty="0" smtClean="0">
                <a:solidFill>
                  <a:schemeClr val="tx1"/>
                </a:solidFill>
              </a:rPr>
              <a:t>：</a:t>
            </a:r>
            <a:r>
              <a:rPr lang="en-US" altLang="zh-CN" sz="1800" dirty="0" smtClean="0">
                <a:solidFill>
                  <a:schemeClr val="tx1"/>
                </a:solidFill>
              </a:rPr>
              <a:t>C</a:t>
            </a:r>
            <a:r>
              <a:rPr lang="en-US" altLang="zh-CN" sz="1800" baseline="-25000" dirty="0" smtClean="0">
                <a:solidFill>
                  <a:schemeClr val="tx1"/>
                </a:solidFill>
              </a:rPr>
              <a:t>1</a:t>
            </a:r>
            <a:r>
              <a:rPr lang="en-US" altLang="zh-CN" sz="1800" dirty="0" smtClean="0">
                <a:solidFill>
                  <a:schemeClr val="tx1"/>
                </a:solidFill>
              </a:rPr>
              <a:t>C</a:t>
            </a:r>
            <a:r>
              <a:rPr lang="en-US" altLang="zh-CN" sz="1800" baseline="-25000" dirty="0" smtClean="0">
                <a:solidFill>
                  <a:schemeClr val="tx1"/>
                </a:solidFill>
              </a:rPr>
              <a:t>2</a:t>
            </a:r>
            <a:r>
              <a:rPr lang="en-US" altLang="zh-CN" sz="1800" dirty="0" smtClean="0">
                <a:solidFill>
                  <a:schemeClr val="tx1"/>
                </a:solidFill>
              </a:rPr>
              <a:t>C</a:t>
            </a:r>
            <a:r>
              <a:rPr lang="en-US" altLang="zh-CN" sz="1800" baseline="-25000" dirty="0" smtClean="0">
                <a:solidFill>
                  <a:schemeClr val="tx1"/>
                </a:solidFill>
              </a:rPr>
              <a:t>3</a:t>
            </a:r>
            <a:endParaRPr lang="en-US" altLang="zh-CN" sz="1800" baseline="-25000" dirty="0">
              <a:solidFill>
                <a:schemeClr val="tx1"/>
              </a:solidFill>
            </a:endParaRPr>
          </a:p>
          <a:p>
            <a:pPr algn="l"/>
            <a:endParaRPr lang="en-US" altLang="zh-CN" sz="1800" dirty="0" smtClean="0">
              <a:solidFill>
                <a:schemeClr val="tx1"/>
              </a:solidFill>
            </a:endParaRPr>
          </a:p>
          <a:p>
            <a:pPr algn="l"/>
            <a:r>
              <a:rPr lang="zh-CN" altLang="en-US" sz="1800" dirty="0" smtClean="0">
                <a:solidFill>
                  <a:schemeClr val="tx1"/>
                </a:solidFill>
              </a:rPr>
              <a:t>通道数据流</a:t>
            </a:r>
            <a:endParaRPr lang="en-US" altLang="zh-CN" sz="1800" dirty="0" smtClean="0">
              <a:solidFill>
                <a:schemeClr val="tx1"/>
              </a:solidFill>
            </a:endParaRPr>
          </a:p>
          <a:p>
            <a:pPr marL="342900" indent="-342900" algn="l">
              <a:buFont typeface="Wingdings" panose="05000000000000000000" pitchFamily="2" charset="2"/>
              <a:buChar char="Ø"/>
            </a:pPr>
            <a:r>
              <a:rPr lang="en-US" altLang="zh-CN" sz="1800" dirty="0" smtClean="0">
                <a:solidFill>
                  <a:schemeClr val="tx1"/>
                </a:solidFill>
              </a:rPr>
              <a:t>A</a:t>
            </a:r>
            <a:r>
              <a:rPr lang="en-US" altLang="zh-CN" sz="1800" baseline="-25000" dirty="0" smtClean="0">
                <a:solidFill>
                  <a:schemeClr val="tx1"/>
                </a:solidFill>
              </a:rPr>
              <a:t>1</a:t>
            </a:r>
            <a:r>
              <a:rPr lang="en-US" altLang="zh-CN" sz="1800" dirty="0" smtClean="0">
                <a:solidFill>
                  <a:schemeClr val="tx1"/>
                </a:solidFill>
              </a:rPr>
              <a:t>A</a:t>
            </a:r>
            <a:r>
              <a:rPr lang="en-US" altLang="zh-CN" sz="1800" baseline="-25000" dirty="0" smtClean="0">
                <a:solidFill>
                  <a:schemeClr val="tx1"/>
                </a:solidFill>
              </a:rPr>
              <a:t>2</a:t>
            </a:r>
            <a:r>
              <a:rPr lang="en-US" altLang="zh-CN" sz="1800" dirty="0" smtClean="0">
                <a:solidFill>
                  <a:schemeClr val="tx1"/>
                </a:solidFill>
              </a:rPr>
              <a:t>A</a:t>
            </a:r>
            <a:r>
              <a:rPr lang="en-US" altLang="zh-CN" sz="1800" baseline="-25000" dirty="0" smtClean="0">
                <a:solidFill>
                  <a:schemeClr val="tx1"/>
                </a:solidFill>
              </a:rPr>
              <a:t>3</a:t>
            </a:r>
            <a:r>
              <a:rPr lang="en-US" altLang="zh-CN" sz="1800" dirty="0" smtClean="0">
                <a:solidFill>
                  <a:schemeClr val="tx1"/>
                </a:solidFill>
              </a:rPr>
              <a:t>B</a:t>
            </a:r>
            <a:r>
              <a:rPr lang="en-US" altLang="zh-CN" sz="1800" baseline="-25000" dirty="0" smtClean="0">
                <a:solidFill>
                  <a:schemeClr val="tx1"/>
                </a:solidFill>
              </a:rPr>
              <a:t>1</a:t>
            </a:r>
            <a:r>
              <a:rPr lang="en-US" altLang="zh-CN" sz="1800" dirty="0" smtClean="0">
                <a:solidFill>
                  <a:schemeClr val="tx1"/>
                </a:solidFill>
              </a:rPr>
              <a:t>B</a:t>
            </a:r>
            <a:r>
              <a:rPr lang="en-US" altLang="zh-CN" sz="1800" baseline="-25000" dirty="0" smtClean="0">
                <a:solidFill>
                  <a:schemeClr val="tx1"/>
                </a:solidFill>
              </a:rPr>
              <a:t>2</a:t>
            </a:r>
            <a:r>
              <a:rPr lang="en-US" altLang="zh-CN" sz="1800" dirty="0" smtClean="0">
                <a:solidFill>
                  <a:schemeClr val="tx1"/>
                </a:solidFill>
              </a:rPr>
              <a:t>B</a:t>
            </a:r>
            <a:r>
              <a:rPr lang="en-US" altLang="zh-CN" sz="1800" baseline="-25000" dirty="0" smtClean="0">
                <a:solidFill>
                  <a:schemeClr val="tx1"/>
                </a:solidFill>
              </a:rPr>
              <a:t>3</a:t>
            </a:r>
            <a:r>
              <a:rPr lang="en-US" altLang="zh-CN" sz="1800" dirty="0" smtClean="0">
                <a:solidFill>
                  <a:schemeClr val="tx1"/>
                </a:solidFill>
              </a:rPr>
              <a:t>C</a:t>
            </a:r>
            <a:r>
              <a:rPr lang="en-US" altLang="zh-CN" sz="1800" baseline="-25000" dirty="0" smtClean="0">
                <a:solidFill>
                  <a:schemeClr val="tx1"/>
                </a:solidFill>
              </a:rPr>
              <a:t>1</a:t>
            </a:r>
            <a:r>
              <a:rPr lang="en-US" altLang="zh-CN" sz="1800" dirty="0" smtClean="0">
                <a:solidFill>
                  <a:schemeClr val="tx1"/>
                </a:solidFill>
              </a:rPr>
              <a:t>C</a:t>
            </a:r>
            <a:r>
              <a:rPr lang="en-US" altLang="zh-CN" sz="1800" baseline="-25000" dirty="0" smtClean="0">
                <a:solidFill>
                  <a:schemeClr val="tx1"/>
                </a:solidFill>
              </a:rPr>
              <a:t>2</a:t>
            </a:r>
            <a:r>
              <a:rPr lang="en-US" altLang="zh-CN" sz="1800" dirty="0" smtClean="0">
                <a:solidFill>
                  <a:schemeClr val="tx1"/>
                </a:solidFill>
              </a:rPr>
              <a:t>C</a:t>
            </a:r>
            <a:r>
              <a:rPr lang="en-US" altLang="zh-CN" sz="1800" baseline="-25000" dirty="0" smtClean="0">
                <a:solidFill>
                  <a:schemeClr val="tx1"/>
                </a:solidFill>
              </a:rPr>
              <a:t>3</a:t>
            </a:r>
            <a:endParaRPr lang="en-US" altLang="zh-CN" sz="1800" baseline="-25000" dirty="0">
              <a:solidFill>
                <a:schemeClr val="tx1"/>
              </a:solidFil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2"/>
          <p:cNvSpPr>
            <a:spLocks noGrp="1" noChangeArrowheads="1"/>
          </p:cNvSpPr>
          <p:nvPr>
            <p:ph type="title"/>
          </p:nvPr>
        </p:nvSpPr>
        <p:spPr>
          <a:xfrm>
            <a:off x="611188" y="476250"/>
            <a:ext cx="5257800" cy="372603"/>
          </a:xfrm>
        </p:spPr>
        <p:txBody>
          <a:bodyPr/>
          <a:lstStyle/>
          <a:p>
            <a:r>
              <a:rPr lang="en-US" altLang="zh-CN" dirty="0" smtClean="0"/>
              <a:t>I/O</a:t>
            </a:r>
            <a:r>
              <a:rPr lang="zh-CN" altLang="en-US" dirty="0" smtClean="0"/>
              <a:t>方式小结</a:t>
            </a:r>
            <a:endParaRPr lang="zh-CN" altLang="en-US" dirty="0"/>
          </a:p>
        </p:txBody>
      </p:sp>
      <p:sp>
        <p:nvSpPr>
          <p:cNvPr id="446467" name="Rectangle 3"/>
          <p:cNvSpPr>
            <a:spLocks noGrp="1" noChangeArrowheads="1"/>
          </p:cNvSpPr>
          <p:nvPr>
            <p:ph type="body" idx="1"/>
          </p:nvPr>
        </p:nvSpPr>
        <p:spPr>
          <a:xfrm>
            <a:off x="683568" y="908720"/>
            <a:ext cx="8062664" cy="5024965"/>
          </a:xfrm>
        </p:spPr>
        <p:txBody>
          <a:bodyPr/>
          <a:lstStyle/>
          <a:p>
            <a:pPr>
              <a:lnSpc>
                <a:spcPct val="105000"/>
              </a:lnSpc>
              <a:spcBef>
                <a:spcPts val="600"/>
              </a:spcBef>
            </a:pPr>
            <a:r>
              <a:rPr lang="en-US" altLang="zh-CN" dirty="0" smtClean="0">
                <a:ea typeface="宋体" panose="02010600030101010101" pitchFamily="2" charset="-122"/>
              </a:rPr>
              <a:t>I/O</a:t>
            </a:r>
            <a:r>
              <a:rPr lang="zh-CN" altLang="en-US" dirty="0">
                <a:ea typeface="宋体" panose="02010600030101010101" pitchFamily="2" charset="-122"/>
              </a:rPr>
              <a:t>方式</a:t>
            </a:r>
            <a:r>
              <a:rPr lang="zh-CN" altLang="en-US" dirty="0" smtClean="0">
                <a:ea typeface="宋体" panose="02010600030101010101" pitchFamily="2" charset="-122"/>
              </a:rPr>
              <a:t>的演变（</a:t>
            </a:r>
            <a:r>
              <a:rPr lang="en-US" altLang="zh-CN" dirty="0" smtClean="0">
                <a:ea typeface="宋体" panose="02010600030101010101" pitchFamily="2" charset="-122"/>
              </a:rPr>
              <a:t>CPU</a:t>
            </a:r>
            <a:r>
              <a:rPr lang="zh-CN" altLang="en-US" dirty="0" smtClean="0">
                <a:ea typeface="宋体" panose="02010600030101010101" pitchFamily="2" charset="-122"/>
              </a:rPr>
              <a:t>从</a:t>
            </a:r>
            <a:r>
              <a:rPr lang="en-US" altLang="zh-CN" dirty="0" smtClean="0">
                <a:ea typeface="宋体" panose="02010600030101010101" pitchFamily="2" charset="-122"/>
              </a:rPr>
              <a:t>I/O</a:t>
            </a:r>
            <a:r>
              <a:rPr lang="zh-CN" altLang="en-US" dirty="0" smtClean="0">
                <a:ea typeface="宋体" panose="02010600030101010101" pitchFamily="2" charset="-122"/>
              </a:rPr>
              <a:t>事务中的解放）</a:t>
            </a:r>
            <a:endParaRPr lang="en-US" altLang="zh-CN" dirty="0" smtClean="0">
              <a:ea typeface="宋体" panose="02010600030101010101" pitchFamily="2" charset="-122"/>
            </a:endParaRPr>
          </a:p>
          <a:p>
            <a:pPr marL="932180" lvl="1" indent="-457200">
              <a:lnSpc>
                <a:spcPct val="105000"/>
              </a:lnSpc>
              <a:spcBef>
                <a:spcPts val="600"/>
              </a:spcBef>
              <a:buFont typeface="+mj-ea"/>
              <a:buAutoNum type="circleNumDbPlain"/>
            </a:pPr>
            <a:r>
              <a:rPr lang="zh-CN" altLang="en-US" sz="2000" dirty="0" smtClean="0">
                <a:solidFill>
                  <a:srgbClr val="FF0000"/>
                </a:solidFill>
                <a:ea typeface="宋体" panose="02010600030101010101" pitchFamily="2" charset="-122"/>
              </a:rPr>
              <a:t>直接控制方式</a:t>
            </a:r>
            <a:r>
              <a:rPr lang="zh-CN" altLang="en-US" sz="2000" dirty="0" smtClean="0">
                <a:ea typeface="宋体" panose="02010600030101010101" pitchFamily="2" charset="-122"/>
              </a:rPr>
              <a:t>：</a:t>
            </a:r>
            <a:r>
              <a:rPr lang="en-US" altLang="zh-CN" sz="2000" dirty="0" smtClean="0">
                <a:ea typeface="宋体" panose="02010600030101010101" pitchFamily="2" charset="-122"/>
              </a:rPr>
              <a:t>CPU</a:t>
            </a:r>
            <a:r>
              <a:rPr lang="zh-CN" altLang="en-US" sz="2000" dirty="0" smtClean="0">
                <a:ea typeface="宋体" panose="02010600030101010101" pitchFamily="2" charset="-122"/>
              </a:rPr>
              <a:t>直接控制外设，主要用于简单的微处理器控制设备；</a:t>
            </a:r>
            <a:endParaRPr lang="en-US" altLang="zh-CN" sz="2000" dirty="0" smtClean="0">
              <a:ea typeface="宋体" panose="02010600030101010101" pitchFamily="2" charset="-122"/>
            </a:endParaRPr>
          </a:p>
          <a:p>
            <a:pPr marL="932180" lvl="1" indent="-457200">
              <a:lnSpc>
                <a:spcPct val="105000"/>
              </a:lnSpc>
              <a:spcBef>
                <a:spcPts val="600"/>
              </a:spcBef>
              <a:buFont typeface="+mj-ea"/>
              <a:buAutoNum type="circleNumDbPlain"/>
            </a:pPr>
            <a:r>
              <a:rPr lang="zh-CN" altLang="en-US" sz="2000" dirty="0" smtClean="0">
                <a:solidFill>
                  <a:srgbClr val="FF0000"/>
                </a:solidFill>
                <a:ea typeface="宋体" panose="02010600030101010101" pitchFamily="2" charset="-122"/>
              </a:rPr>
              <a:t>程序</a:t>
            </a:r>
            <a:r>
              <a:rPr lang="en-US" altLang="zh-CN" sz="2000" dirty="0" smtClean="0">
                <a:solidFill>
                  <a:srgbClr val="FF0000"/>
                </a:solidFill>
                <a:ea typeface="宋体" panose="02010600030101010101" pitchFamily="2" charset="-122"/>
              </a:rPr>
              <a:t>I/O</a:t>
            </a:r>
            <a:r>
              <a:rPr lang="zh-CN" altLang="en-US" sz="2000" dirty="0" smtClean="0">
                <a:solidFill>
                  <a:srgbClr val="FF0000"/>
                </a:solidFill>
                <a:ea typeface="宋体" panose="02010600030101010101" pitchFamily="2" charset="-122"/>
              </a:rPr>
              <a:t>方式</a:t>
            </a:r>
            <a:r>
              <a:rPr lang="zh-CN" altLang="en-US" sz="2000" dirty="0">
                <a:ea typeface="宋体" panose="02010600030101010101" pitchFamily="2" charset="-122"/>
              </a:rPr>
              <a:t>：增加</a:t>
            </a:r>
            <a:r>
              <a:rPr lang="zh-CN" altLang="en-US" sz="2000" dirty="0" smtClean="0">
                <a:ea typeface="宋体" panose="02010600030101010101" pitchFamily="2" charset="-122"/>
              </a:rPr>
              <a:t>控制器和</a:t>
            </a:r>
            <a:r>
              <a:rPr lang="en-US" altLang="zh-CN" sz="2000" dirty="0" smtClean="0">
                <a:ea typeface="宋体" panose="02010600030101010101" pitchFamily="2" charset="-122"/>
              </a:rPr>
              <a:t>I/O</a:t>
            </a:r>
            <a:r>
              <a:rPr lang="zh-CN" altLang="en-US" sz="2000" dirty="0" smtClean="0">
                <a:ea typeface="宋体" panose="02010600030101010101" pitchFamily="2" charset="-122"/>
              </a:rPr>
              <a:t>模块，处理器使用编程</a:t>
            </a:r>
            <a:r>
              <a:rPr lang="en-US" altLang="zh-CN" sz="2000" dirty="0" smtClean="0">
                <a:ea typeface="宋体" panose="02010600030101010101" pitchFamily="2" charset="-122"/>
              </a:rPr>
              <a:t>I/O</a:t>
            </a:r>
            <a:r>
              <a:rPr lang="zh-CN" altLang="en-US" sz="2000" dirty="0" smtClean="0">
                <a:ea typeface="宋体" panose="02010600030101010101" pitchFamily="2" charset="-122"/>
              </a:rPr>
              <a:t>，使处理器从外设的</a:t>
            </a:r>
            <a:r>
              <a:rPr lang="en-US" altLang="zh-CN" sz="2000" dirty="0" smtClean="0">
                <a:ea typeface="宋体" panose="02010600030101010101" pitchFamily="2" charset="-122"/>
              </a:rPr>
              <a:t>I/O</a:t>
            </a:r>
            <a:r>
              <a:rPr lang="zh-CN" altLang="en-US" sz="2000" dirty="0" smtClean="0">
                <a:ea typeface="宋体" panose="02010600030101010101" pitchFamily="2" charset="-122"/>
              </a:rPr>
              <a:t>细节中解脱出来；</a:t>
            </a:r>
            <a:endParaRPr lang="en-US" altLang="zh-CN" sz="2000" dirty="0" smtClean="0">
              <a:ea typeface="宋体" panose="02010600030101010101" pitchFamily="2" charset="-122"/>
            </a:endParaRPr>
          </a:p>
          <a:p>
            <a:pPr marL="932180" lvl="1" indent="-457200">
              <a:lnSpc>
                <a:spcPct val="105000"/>
              </a:lnSpc>
              <a:spcBef>
                <a:spcPts val="600"/>
              </a:spcBef>
              <a:buFont typeface="+mj-ea"/>
              <a:buAutoNum type="circleNumDbPlain"/>
            </a:pPr>
            <a:r>
              <a:rPr lang="zh-CN" altLang="en-US" sz="2000" dirty="0">
                <a:solidFill>
                  <a:srgbClr val="FF0000"/>
                </a:solidFill>
                <a:ea typeface="宋体" panose="02010600030101010101" pitchFamily="2" charset="-122"/>
              </a:rPr>
              <a:t>中断</a:t>
            </a:r>
            <a:r>
              <a:rPr lang="en-US" altLang="zh-CN" sz="2000" dirty="0" smtClean="0">
                <a:solidFill>
                  <a:srgbClr val="FF0000"/>
                </a:solidFill>
                <a:ea typeface="宋体" panose="02010600030101010101" pitchFamily="2" charset="-122"/>
              </a:rPr>
              <a:t>I/O</a:t>
            </a:r>
            <a:r>
              <a:rPr lang="zh-CN" altLang="en-US" sz="2000" dirty="0">
                <a:solidFill>
                  <a:srgbClr val="FF0000"/>
                </a:solidFill>
                <a:ea typeface="宋体" panose="02010600030101010101" pitchFamily="2" charset="-122"/>
              </a:rPr>
              <a:t>方式</a:t>
            </a:r>
            <a:r>
              <a:rPr lang="zh-CN" altLang="en-US" sz="2000" dirty="0">
                <a:ea typeface="宋体" panose="02010600030101010101" pitchFamily="2" charset="-122"/>
              </a:rPr>
              <a:t>：</a:t>
            </a:r>
            <a:r>
              <a:rPr lang="zh-CN" altLang="en-US" sz="2000" dirty="0" smtClean="0">
                <a:ea typeface="宋体" panose="02010600030101010101" pitchFamily="2" charset="-122"/>
              </a:rPr>
              <a:t>增加控制器和</a:t>
            </a:r>
            <a:r>
              <a:rPr lang="en-US" altLang="zh-CN" sz="2000" dirty="0" smtClean="0">
                <a:ea typeface="宋体" panose="02010600030101010101" pitchFamily="2" charset="-122"/>
              </a:rPr>
              <a:t>I/O</a:t>
            </a:r>
            <a:r>
              <a:rPr lang="zh-CN" altLang="en-US" sz="2000" dirty="0" smtClean="0">
                <a:ea typeface="宋体" panose="02010600030101010101" pitchFamily="2" charset="-122"/>
              </a:rPr>
              <a:t>模块，采用中断</a:t>
            </a:r>
            <a:r>
              <a:rPr lang="en-US" altLang="zh-CN" sz="2000" dirty="0" smtClean="0">
                <a:ea typeface="宋体" panose="02010600030101010101" pitchFamily="2" charset="-122"/>
              </a:rPr>
              <a:t>I/O</a:t>
            </a:r>
            <a:r>
              <a:rPr lang="zh-CN" altLang="en-US" sz="2000" dirty="0" smtClean="0">
                <a:ea typeface="宋体" panose="02010600030101010101" pitchFamily="2" charset="-122"/>
              </a:rPr>
              <a:t>方式，处理器不需要浪费时间等待</a:t>
            </a:r>
            <a:r>
              <a:rPr lang="en-US" altLang="zh-CN" sz="2000" dirty="0" smtClean="0">
                <a:ea typeface="宋体" panose="02010600030101010101" pitchFamily="2" charset="-122"/>
              </a:rPr>
              <a:t>I/O</a:t>
            </a:r>
            <a:r>
              <a:rPr lang="zh-CN" altLang="en-US" sz="2000" dirty="0" smtClean="0">
                <a:ea typeface="宋体" panose="02010600030101010101" pitchFamily="2" charset="-122"/>
              </a:rPr>
              <a:t>操作完成，提高了处理器的效率；</a:t>
            </a:r>
            <a:endParaRPr lang="en-US" altLang="zh-CN" sz="2000" dirty="0" smtClean="0">
              <a:ea typeface="宋体" panose="02010600030101010101" pitchFamily="2" charset="-122"/>
            </a:endParaRPr>
          </a:p>
          <a:p>
            <a:pPr marL="932180" lvl="1" indent="-457200">
              <a:lnSpc>
                <a:spcPct val="105000"/>
              </a:lnSpc>
              <a:spcBef>
                <a:spcPts val="600"/>
              </a:spcBef>
              <a:buFont typeface="+mj-ea"/>
              <a:buAutoNum type="circleNumDbPlain"/>
            </a:pPr>
            <a:r>
              <a:rPr lang="en-US" altLang="zh-CN" sz="2000" dirty="0" smtClean="0">
                <a:solidFill>
                  <a:srgbClr val="FF0000"/>
                </a:solidFill>
                <a:ea typeface="宋体" panose="02010600030101010101" pitchFamily="2" charset="-122"/>
              </a:rPr>
              <a:t>DMA</a:t>
            </a:r>
            <a:r>
              <a:rPr lang="zh-CN" altLang="en-US" sz="2000" dirty="0" smtClean="0">
                <a:solidFill>
                  <a:srgbClr val="FF0000"/>
                </a:solidFill>
                <a:ea typeface="宋体" panose="02010600030101010101" pitchFamily="2" charset="-122"/>
              </a:rPr>
              <a:t>方式</a:t>
            </a:r>
            <a:r>
              <a:rPr lang="zh-CN" altLang="en-US" sz="2000" dirty="0">
                <a:ea typeface="宋体" panose="02010600030101010101" pitchFamily="2" charset="-122"/>
              </a:rPr>
              <a:t>： </a:t>
            </a:r>
            <a:r>
              <a:rPr lang="en-US" altLang="zh-CN" sz="2000" dirty="0" smtClean="0">
                <a:ea typeface="宋体" panose="02010600030101010101" pitchFamily="2" charset="-122"/>
              </a:rPr>
              <a:t>I/O</a:t>
            </a:r>
            <a:r>
              <a:rPr lang="zh-CN" altLang="en-US" sz="2000" dirty="0" smtClean="0">
                <a:ea typeface="宋体" panose="02010600030101010101" pitchFamily="2" charset="-122"/>
              </a:rPr>
              <a:t>模块通过</a:t>
            </a:r>
            <a:r>
              <a:rPr lang="en-US" altLang="zh-CN" sz="2000" dirty="0" smtClean="0">
                <a:ea typeface="宋体" panose="02010600030101010101" pitchFamily="2" charset="-122"/>
              </a:rPr>
              <a:t>DMA</a:t>
            </a:r>
            <a:r>
              <a:rPr lang="zh-CN" altLang="en-US" sz="2000" dirty="0" smtClean="0">
                <a:ea typeface="宋体" panose="02010600030101010101" pitchFamily="2" charset="-122"/>
              </a:rPr>
              <a:t>直接存储存储器，除在</a:t>
            </a:r>
            <a:r>
              <a:rPr lang="zh-CN" altLang="en-US" sz="2000" dirty="0">
                <a:ea typeface="宋体" panose="02010600030101010101" pitchFamily="2" charset="-122"/>
              </a:rPr>
              <a:t>传输开始和</a:t>
            </a:r>
            <a:r>
              <a:rPr lang="zh-CN" altLang="en-US" sz="2000" dirty="0" smtClean="0">
                <a:ea typeface="宋体" panose="02010600030101010101" pitchFamily="2" charset="-122"/>
              </a:rPr>
              <a:t>结束时，传输数据不需要处理器参与；</a:t>
            </a:r>
            <a:endParaRPr lang="en-US" altLang="zh-CN" sz="2000" dirty="0" smtClean="0">
              <a:ea typeface="宋体" panose="02010600030101010101" pitchFamily="2" charset="-122"/>
            </a:endParaRPr>
          </a:p>
          <a:p>
            <a:pPr marL="932180" lvl="1" indent="-457200">
              <a:lnSpc>
                <a:spcPct val="105000"/>
              </a:lnSpc>
              <a:spcBef>
                <a:spcPts val="600"/>
              </a:spcBef>
              <a:buFont typeface="+mj-ea"/>
              <a:buAutoNum type="circleNumDbPlain"/>
            </a:pPr>
            <a:r>
              <a:rPr lang="en-US" altLang="zh-CN" sz="2000" dirty="0" smtClean="0">
                <a:solidFill>
                  <a:srgbClr val="FF0000"/>
                </a:solidFill>
                <a:ea typeface="宋体" panose="02010600030101010101" pitchFamily="2" charset="-122"/>
              </a:rPr>
              <a:t>I/O</a:t>
            </a:r>
            <a:r>
              <a:rPr lang="zh-CN" altLang="en-US" sz="2000" dirty="0" smtClean="0">
                <a:solidFill>
                  <a:srgbClr val="FF0000"/>
                </a:solidFill>
                <a:ea typeface="宋体" panose="02010600030101010101" pitchFamily="2" charset="-122"/>
              </a:rPr>
              <a:t>通道方式</a:t>
            </a:r>
            <a:r>
              <a:rPr lang="zh-CN" altLang="en-US" sz="2000" dirty="0">
                <a:ea typeface="宋体" panose="02010600030101010101" pitchFamily="2" charset="-122"/>
              </a:rPr>
              <a:t>： </a:t>
            </a:r>
            <a:r>
              <a:rPr lang="en-US" altLang="zh-CN" sz="2000" dirty="0" smtClean="0">
                <a:ea typeface="宋体" panose="02010600030101010101" pitchFamily="2" charset="-122"/>
              </a:rPr>
              <a:t>I/O</a:t>
            </a:r>
            <a:r>
              <a:rPr lang="zh-CN" altLang="en-US" sz="2000" dirty="0" smtClean="0">
                <a:ea typeface="宋体" panose="02010600030101010101" pitchFamily="2" charset="-122"/>
              </a:rPr>
              <a:t>模块成为有自主控制权的处理器，有处理</a:t>
            </a:r>
            <a:r>
              <a:rPr lang="en-US" altLang="zh-CN" sz="2000" dirty="0" smtClean="0">
                <a:ea typeface="宋体" panose="02010600030101010101" pitchFamily="2" charset="-122"/>
              </a:rPr>
              <a:t>I/O</a:t>
            </a:r>
            <a:r>
              <a:rPr lang="zh-CN" altLang="en-US" sz="2000" dirty="0" smtClean="0">
                <a:ea typeface="宋体" panose="02010600030101010101" pitchFamily="2" charset="-122"/>
              </a:rPr>
              <a:t>的专用指令集。</a:t>
            </a:r>
            <a:r>
              <a:rPr lang="en-US" altLang="zh-CN" sz="2000" dirty="0" smtClean="0">
                <a:ea typeface="宋体" panose="02010600030101010101" pitchFamily="2" charset="-122"/>
              </a:rPr>
              <a:t>CPU</a:t>
            </a:r>
            <a:r>
              <a:rPr lang="zh-CN" altLang="en-US" sz="2000" dirty="0" smtClean="0">
                <a:ea typeface="宋体" panose="02010600030101010101" pitchFamily="2" charset="-122"/>
              </a:rPr>
              <a:t>指示</a:t>
            </a:r>
            <a:r>
              <a:rPr lang="en-US" altLang="zh-CN" sz="2000" dirty="0" smtClean="0">
                <a:ea typeface="宋体" panose="02010600030101010101" pitchFamily="2" charset="-122"/>
              </a:rPr>
              <a:t>I/O</a:t>
            </a:r>
            <a:r>
              <a:rPr lang="zh-CN" altLang="en-US" sz="2000" dirty="0" smtClean="0">
                <a:ea typeface="宋体" panose="02010600030101010101" pitchFamily="2" charset="-122"/>
              </a:rPr>
              <a:t>处理器执行存储器中的</a:t>
            </a:r>
            <a:r>
              <a:rPr lang="en-US" altLang="zh-CN" sz="2000" dirty="0" smtClean="0">
                <a:ea typeface="宋体" panose="02010600030101010101" pitchFamily="2" charset="-122"/>
              </a:rPr>
              <a:t>I/O</a:t>
            </a:r>
            <a:r>
              <a:rPr lang="zh-CN" altLang="en-US" sz="2000" dirty="0" smtClean="0">
                <a:ea typeface="宋体" panose="02010600030101010101" pitchFamily="2" charset="-122"/>
              </a:rPr>
              <a:t>程序，</a:t>
            </a:r>
            <a:r>
              <a:rPr lang="en-US" altLang="zh-CN" sz="2000" dirty="0" smtClean="0">
                <a:ea typeface="宋体" panose="02010600030101010101" pitchFamily="2" charset="-122"/>
              </a:rPr>
              <a:t>I/O</a:t>
            </a:r>
            <a:r>
              <a:rPr lang="zh-CN" altLang="en-US" sz="2000" dirty="0" smtClean="0">
                <a:ea typeface="宋体" panose="02010600030101010101" pitchFamily="2" charset="-122"/>
              </a:rPr>
              <a:t>处理器不需要</a:t>
            </a:r>
            <a:r>
              <a:rPr lang="en-US" altLang="zh-CN" sz="2000" dirty="0" smtClean="0">
                <a:ea typeface="宋体" panose="02010600030101010101" pitchFamily="2" charset="-122"/>
              </a:rPr>
              <a:t>CPU</a:t>
            </a:r>
            <a:r>
              <a:rPr lang="zh-CN" altLang="en-US" sz="2000" dirty="0" smtClean="0">
                <a:ea typeface="宋体" panose="02010600030101010101" pitchFamily="2" charset="-122"/>
              </a:rPr>
              <a:t>干预就能获取并执行</a:t>
            </a:r>
            <a:r>
              <a:rPr lang="en-US" altLang="zh-CN" sz="2000" dirty="0" smtClean="0">
                <a:ea typeface="宋体" panose="02010600030101010101" pitchFamily="2" charset="-122"/>
              </a:rPr>
              <a:t>I/O</a:t>
            </a:r>
            <a:r>
              <a:rPr lang="zh-CN" altLang="en-US" sz="2000" dirty="0" smtClean="0">
                <a:ea typeface="宋体" panose="02010600030101010101" pitchFamily="2" charset="-122"/>
              </a:rPr>
              <a:t>指令。这允许</a:t>
            </a:r>
            <a:r>
              <a:rPr lang="en-US" altLang="zh-CN" sz="2000" dirty="0" smtClean="0">
                <a:ea typeface="宋体" panose="02010600030101010101" pitchFamily="2" charset="-122"/>
              </a:rPr>
              <a:t>CPU</a:t>
            </a:r>
            <a:r>
              <a:rPr lang="zh-CN" altLang="en-US" sz="2000" dirty="0" smtClean="0">
                <a:ea typeface="宋体" panose="02010600030101010101" pitchFamily="2" charset="-122"/>
              </a:rPr>
              <a:t>指派一系列的</a:t>
            </a:r>
            <a:r>
              <a:rPr lang="en-US" altLang="zh-CN" sz="2000" dirty="0" smtClean="0">
                <a:ea typeface="宋体" panose="02010600030101010101" pitchFamily="2" charset="-122"/>
              </a:rPr>
              <a:t>I/O</a:t>
            </a:r>
            <a:r>
              <a:rPr lang="zh-CN" altLang="en-US" sz="2000" dirty="0" smtClean="0">
                <a:ea typeface="宋体" panose="02010600030101010101" pitchFamily="2" charset="-122"/>
              </a:rPr>
              <a:t>活动，并只在整个活动执行完成后才中断</a:t>
            </a:r>
            <a:r>
              <a:rPr lang="en-US" altLang="zh-CN" sz="2000" dirty="0" smtClean="0">
                <a:ea typeface="宋体" panose="02010600030101010101" pitchFamily="2" charset="-122"/>
              </a:rPr>
              <a:t>CPU</a:t>
            </a:r>
            <a:r>
              <a:rPr lang="zh-CN" altLang="en-US" sz="2000" dirty="0" smtClean="0">
                <a:ea typeface="宋体" panose="02010600030101010101" pitchFamily="2" charset="-122"/>
              </a:rPr>
              <a:t>；</a:t>
            </a:r>
            <a:endParaRPr lang="en-US" altLang="zh-CN" sz="2000"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013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99792" y="2060848"/>
            <a:ext cx="6445224" cy="48013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a:xfrm>
            <a:off x="684213" y="376238"/>
            <a:ext cx="5257800" cy="372603"/>
          </a:xfrm>
        </p:spPr>
        <p:txBody>
          <a:bodyPr/>
          <a:lstStyle/>
          <a:p>
            <a:r>
              <a:rPr lang="en-US" altLang="zh-CN" i="0" dirty="0" smtClean="0"/>
              <a:t>MIPS IO</a:t>
            </a:r>
            <a:r>
              <a:rPr lang="zh-CN" altLang="en-US" i="0" dirty="0" smtClean="0"/>
              <a:t>抽象（内存映射）</a:t>
            </a:r>
            <a:endParaRPr lang="zh-CN" altLang="en-US" i="0" dirty="0"/>
          </a:p>
        </p:txBody>
      </p:sp>
      <p:sp>
        <p:nvSpPr>
          <p:cNvPr id="3" name="内容占位符 2"/>
          <p:cNvSpPr>
            <a:spLocks noGrp="1"/>
          </p:cNvSpPr>
          <p:nvPr>
            <p:ph idx="1"/>
          </p:nvPr>
        </p:nvSpPr>
        <p:spPr>
          <a:xfrm>
            <a:off x="611560" y="980728"/>
            <a:ext cx="7848600" cy="1713290"/>
          </a:xfrm>
        </p:spPr>
        <p:txBody>
          <a:bodyPr/>
          <a:lstStyle/>
          <a:p>
            <a:pPr>
              <a:lnSpc>
                <a:spcPct val="150000"/>
              </a:lnSpc>
              <a:spcBef>
                <a:spcPts val="0"/>
              </a:spcBef>
            </a:pPr>
            <a:r>
              <a:rPr lang="en-US" altLang="zh-CN" dirty="0" err="1"/>
              <a:t>a</a:t>
            </a:r>
            <a:r>
              <a:rPr lang="en-US" altLang="zh-CN" dirty="0" err="1" smtClean="0"/>
              <a:t>ddi</a:t>
            </a:r>
            <a:r>
              <a:rPr lang="en-US" altLang="zh-CN" dirty="0" smtClean="0"/>
              <a:t> $t0, $0, 7</a:t>
            </a:r>
            <a:endParaRPr lang="en-US" altLang="zh-CN" dirty="0" smtClean="0"/>
          </a:p>
          <a:p>
            <a:pPr>
              <a:lnSpc>
                <a:spcPct val="150000"/>
              </a:lnSpc>
              <a:spcBef>
                <a:spcPts val="0"/>
              </a:spcBef>
            </a:pPr>
            <a:r>
              <a:rPr lang="en-US" altLang="zh-CN" dirty="0" err="1" smtClean="0"/>
              <a:t>sw</a:t>
            </a:r>
            <a:r>
              <a:rPr lang="en-US" altLang="zh-CN" dirty="0" smtClean="0"/>
              <a:t> $t0, 0xfff4($0)   //</a:t>
            </a:r>
            <a:r>
              <a:rPr lang="zh-CN" altLang="en-US" dirty="0" smtClean="0"/>
              <a:t>写</a:t>
            </a:r>
            <a:endParaRPr lang="en-US" altLang="zh-CN" dirty="0" smtClean="0"/>
          </a:p>
          <a:p>
            <a:pPr>
              <a:lnSpc>
                <a:spcPct val="150000"/>
              </a:lnSpc>
              <a:spcBef>
                <a:spcPts val="0"/>
              </a:spcBef>
            </a:pPr>
            <a:r>
              <a:rPr lang="en-US" altLang="zh-CN" dirty="0" err="1" smtClean="0"/>
              <a:t>Lw</a:t>
            </a:r>
            <a:r>
              <a:rPr lang="en-US" altLang="zh-CN" dirty="0" smtClean="0"/>
              <a:t> $t1, oxfff4($0)   //</a:t>
            </a:r>
            <a:r>
              <a:rPr lang="zh-CN" altLang="en-US" dirty="0" smtClean="0"/>
              <a:t>读</a:t>
            </a:r>
            <a:endParaRPr lang="zh-CN" altLang="en-US" dirty="0"/>
          </a:p>
        </p:txBody>
      </p:sp>
      <p:sp>
        <p:nvSpPr>
          <p:cNvPr id="5" name="TextBox 4"/>
          <p:cNvSpPr txBox="1"/>
          <p:nvPr/>
        </p:nvSpPr>
        <p:spPr>
          <a:xfrm>
            <a:off x="4427984" y="1124744"/>
            <a:ext cx="3312368" cy="461665"/>
          </a:xfrm>
          <a:prstGeom prst="rect">
            <a:avLst/>
          </a:prstGeom>
          <a:noFill/>
        </p:spPr>
        <p:txBody>
          <a:bodyPr wrap="square" rtlCol="0">
            <a:spAutoFit/>
          </a:bodyPr>
          <a:lstStyle/>
          <a:p>
            <a:r>
              <a:rPr lang="zh-CN" altLang="en-US" sz="2400" b="1" dirty="0" smtClean="0"/>
              <a:t>假定：</a:t>
            </a:r>
            <a:r>
              <a:rPr lang="en-US" altLang="zh-CN" sz="2400" b="1" dirty="0" smtClean="0"/>
              <a:t>I/O: Oxfffffff4</a:t>
            </a:r>
            <a:endParaRPr lang="zh-CN" altLang="en-US" sz="2400" b="1"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213" y="376238"/>
            <a:ext cx="5257800" cy="372603"/>
          </a:xfrm>
        </p:spPr>
        <p:txBody>
          <a:bodyPr/>
          <a:lstStyle/>
          <a:p>
            <a:r>
              <a:rPr lang="zh-CN" altLang="en-US" dirty="0" smtClean="0"/>
              <a:t>举例</a:t>
            </a:r>
            <a:endParaRPr lang="zh-CN" altLang="en-US" dirty="0"/>
          </a:p>
        </p:txBody>
      </p:sp>
      <p:sp>
        <p:nvSpPr>
          <p:cNvPr id="3" name="内容占位符 2"/>
          <p:cNvSpPr>
            <a:spLocks noGrp="1"/>
          </p:cNvSpPr>
          <p:nvPr>
            <p:ph idx="1"/>
          </p:nvPr>
        </p:nvSpPr>
        <p:spPr>
          <a:xfrm>
            <a:off x="611560" y="980728"/>
            <a:ext cx="8136904" cy="5314275"/>
          </a:xfrm>
        </p:spPr>
        <p:txBody>
          <a:bodyPr/>
          <a:lstStyle/>
          <a:p>
            <a:pPr>
              <a:lnSpc>
                <a:spcPct val="150000"/>
              </a:lnSpc>
              <a:spcBef>
                <a:spcPts val="0"/>
              </a:spcBef>
            </a:pPr>
            <a:r>
              <a:rPr lang="zh-CN" altLang="en-US" dirty="0" smtClean="0"/>
              <a:t>例：</a:t>
            </a:r>
            <a:endParaRPr lang="en-US" altLang="zh-CN" dirty="0" smtClean="0"/>
          </a:p>
          <a:p>
            <a:pPr marL="449580" lvl="1" indent="25400">
              <a:lnSpc>
                <a:spcPct val="150000"/>
              </a:lnSpc>
              <a:spcBef>
                <a:spcPts val="0"/>
              </a:spcBef>
              <a:buNone/>
            </a:pPr>
            <a:r>
              <a:rPr lang="zh-CN" altLang="en-US" dirty="0" smtClean="0"/>
              <a:t>假设一</a:t>
            </a:r>
            <a:r>
              <a:rPr lang="en-US" altLang="zh-CN" dirty="0" smtClean="0"/>
              <a:t>32</a:t>
            </a:r>
            <a:r>
              <a:rPr lang="zh-CN" altLang="en-US" dirty="0" smtClean="0"/>
              <a:t>位处理器总线时钟频率为</a:t>
            </a:r>
            <a:r>
              <a:rPr lang="en-US" altLang="zh-CN" dirty="0" smtClean="0"/>
              <a:t>400MHz</a:t>
            </a:r>
            <a:r>
              <a:rPr lang="zh-CN" altLang="en-US" dirty="0" smtClean="0"/>
              <a:t>，支持多种总线事务。其中最短的总线事务为存储器读事务，需要</a:t>
            </a:r>
            <a:r>
              <a:rPr lang="en-US" altLang="zh-CN" dirty="0" smtClean="0"/>
              <a:t>4</a:t>
            </a:r>
            <a:r>
              <a:rPr lang="zh-CN" altLang="en-US" dirty="0" smtClean="0"/>
              <a:t>个总线时钟周期，第一个时钟周期传送地址和读命令，第</a:t>
            </a:r>
            <a:r>
              <a:rPr lang="en-US" altLang="zh-CN" dirty="0" smtClean="0"/>
              <a:t>4</a:t>
            </a:r>
            <a:r>
              <a:rPr lang="zh-CN" altLang="en-US" dirty="0" smtClean="0"/>
              <a:t>个时钟周期读取</a:t>
            </a:r>
            <a:r>
              <a:rPr lang="en-US" altLang="zh-CN" dirty="0" smtClean="0"/>
              <a:t>1</a:t>
            </a:r>
            <a:r>
              <a:rPr lang="zh-CN" altLang="en-US" dirty="0" smtClean="0"/>
              <a:t>个字；最长的总线事务是突发传送</a:t>
            </a:r>
            <a:r>
              <a:rPr lang="en-US" altLang="zh-CN" dirty="0" smtClean="0"/>
              <a:t>8</a:t>
            </a:r>
            <a:r>
              <a:rPr lang="zh-CN" altLang="en-US" dirty="0" smtClean="0"/>
              <a:t>次数据，需要</a:t>
            </a:r>
            <a:r>
              <a:rPr lang="en-US" altLang="zh-CN" dirty="0" smtClean="0"/>
              <a:t>11</a:t>
            </a:r>
            <a:r>
              <a:rPr lang="zh-CN" altLang="en-US" dirty="0" smtClean="0"/>
              <a:t>个总线时钟周期完成，第一个时钟周期传送地址和读命令，第</a:t>
            </a:r>
            <a:r>
              <a:rPr lang="en-US" altLang="zh-CN" dirty="0" smtClean="0"/>
              <a:t>4</a:t>
            </a:r>
            <a:r>
              <a:rPr lang="zh-CN" altLang="en-US" dirty="0" smtClean="0"/>
              <a:t>个时钟周期开始连续传送</a:t>
            </a:r>
            <a:r>
              <a:rPr lang="en-US" altLang="zh-CN" dirty="0" smtClean="0"/>
              <a:t>8</a:t>
            </a:r>
            <a:r>
              <a:rPr lang="zh-CN" altLang="en-US" dirty="0" smtClean="0"/>
              <a:t>个字数据，每个时钟周期传送一次数据。</a:t>
            </a:r>
            <a:endParaRPr lang="en-US" altLang="zh-CN" dirty="0" smtClean="0"/>
          </a:p>
          <a:p>
            <a:pPr marL="449580" lvl="1" indent="25400">
              <a:lnSpc>
                <a:spcPct val="150000"/>
              </a:lnSpc>
              <a:spcBef>
                <a:spcPts val="0"/>
              </a:spcBef>
              <a:buNone/>
            </a:pPr>
            <a:r>
              <a:rPr lang="en-US" altLang="zh-CN" dirty="0" smtClean="0"/>
              <a:t>1</a:t>
            </a:r>
            <a:r>
              <a:rPr lang="zh-CN" altLang="en-US" dirty="0" smtClean="0"/>
              <a:t>）该总线是同步总线还是异步总线？</a:t>
            </a:r>
            <a:endParaRPr lang="en-US" altLang="zh-CN" dirty="0" smtClean="0"/>
          </a:p>
          <a:p>
            <a:pPr marL="449580" lvl="1" indent="25400">
              <a:lnSpc>
                <a:spcPct val="150000"/>
              </a:lnSpc>
              <a:spcBef>
                <a:spcPts val="0"/>
              </a:spcBef>
              <a:buNone/>
            </a:pPr>
            <a:r>
              <a:rPr lang="en-US" altLang="zh-CN" dirty="0"/>
              <a:t>2</a:t>
            </a:r>
            <a:r>
              <a:rPr lang="zh-CN" altLang="en-US" dirty="0" smtClean="0"/>
              <a:t>）若处理器一直持续发起最短总线事务，则此时总线数据传输率是多少？</a:t>
            </a:r>
            <a:endParaRPr lang="en-US" altLang="zh-CN" dirty="0" smtClean="0"/>
          </a:p>
          <a:p>
            <a:pPr marL="449580" lvl="1" indent="25400">
              <a:lnSpc>
                <a:spcPct val="150000"/>
              </a:lnSpc>
              <a:spcBef>
                <a:spcPts val="0"/>
              </a:spcBef>
              <a:buNone/>
            </a:pPr>
            <a:r>
              <a:rPr lang="en-US" altLang="zh-CN" dirty="0"/>
              <a:t>3</a:t>
            </a:r>
            <a:r>
              <a:rPr lang="zh-CN" altLang="en-US" dirty="0" smtClean="0"/>
              <a:t>）若处理器一直持续发起最长总线事务，则此时总线数据传输率是多少？</a:t>
            </a:r>
            <a:endParaRPr lang="en-US" altLang="zh-CN" dirty="0" smtClean="0"/>
          </a:p>
          <a:p>
            <a:pPr marL="449580" lvl="1" indent="25400">
              <a:lnSpc>
                <a:spcPct val="150000"/>
              </a:lnSpc>
              <a:spcBef>
                <a:spcPts val="0"/>
              </a:spcBef>
              <a:buNone/>
            </a:pPr>
            <a:r>
              <a:rPr lang="en-US" altLang="zh-CN" dirty="0" smtClean="0"/>
              <a:t>4</a:t>
            </a:r>
            <a:r>
              <a:rPr lang="zh-CN" altLang="en-US" dirty="0" smtClean="0"/>
              <a:t>）总线</a:t>
            </a:r>
            <a:r>
              <a:rPr lang="zh-CN" altLang="en-US" dirty="0"/>
              <a:t>的最大数据传输率为</a:t>
            </a:r>
            <a:r>
              <a:rPr lang="zh-CN" altLang="en-US" dirty="0" smtClean="0"/>
              <a:t>多少？</a:t>
            </a:r>
            <a:endParaRPr lang="en-US" altLang="zh-CN" dirty="0"/>
          </a:p>
          <a:p>
            <a:pPr marL="449580" lvl="1" indent="25400">
              <a:lnSpc>
                <a:spcPct val="150000"/>
              </a:lnSpc>
              <a:spcBef>
                <a:spcPts val="0"/>
              </a:spcBef>
              <a:buNone/>
            </a:pPr>
            <a:endParaRPr lang="zh-CN" altLang="zh-CN" dirty="0" smtClean="0"/>
          </a:p>
          <a:p>
            <a:pPr>
              <a:lnSpc>
                <a:spcPct val="150000"/>
              </a:lnSpc>
              <a:spcBef>
                <a:spcPts val="0"/>
              </a:spcBef>
            </a:pPr>
            <a:endParaRPr lang="zh-CN" altLang="en-US" dirty="0"/>
          </a:p>
        </p:txBody>
      </p:sp>
      <p:sp>
        <p:nvSpPr>
          <p:cNvPr id="4" name="TextBox 3"/>
          <p:cNvSpPr txBox="1"/>
          <p:nvPr/>
        </p:nvSpPr>
        <p:spPr>
          <a:xfrm>
            <a:off x="1403648" y="5517232"/>
            <a:ext cx="6192688" cy="1323439"/>
          </a:xfrm>
          <a:prstGeom prst="rect">
            <a:avLst/>
          </a:prstGeom>
          <a:noFill/>
        </p:spPr>
        <p:txBody>
          <a:bodyPr wrap="square" rtlCol="0">
            <a:spAutoFit/>
          </a:bodyPr>
          <a:lstStyle/>
          <a:p>
            <a:pPr algn="l"/>
            <a:r>
              <a:rPr lang="en-US" altLang="zh-CN" b="1" dirty="0">
                <a:solidFill>
                  <a:schemeClr val="tx1"/>
                </a:solidFill>
              </a:rPr>
              <a:t>1</a:t>
            </a:r>
            <a:r>
              <a:rPr lang="zh-CN" altLang="en-US" b="1" dirty="0">
                <a:solidFill>
                  <a:schemeClr val="tx1"/>
                </a:solidFill>
              </a:rPr>
              <a:t>）同步总线</a:t>
            </a:r>
            <a:endParaRPr lang="en-US" altLang="zh-CN" b="1" dirty="0">
              <a:solidFill>
                <a:schemeClr val="tx1"/>
              </a:solidFill>
            </a:endParaRPr>
          </a:p>
          <a:p>
            <a:pPr algn="l"/>
            <a:r>
              <a:rPr lang="en-US" altLang="zh-CN" b="1" dirty="0">
                <a:solidFill>
                  <a:schemeClr val="tx1"/>
                </a:solidFill>
              </a:rPr>
              <a:t>2</a:t>
            </a:r>
            <a:r>
              <a:rPr lang="zh-CN" altLang="en-US" b="1" dirty="0">
                <a:solidFill>
                  <a:schemeClr val="tx1"/>
                </a:solidFill>
              </a:rPr>
              <a:t>）</a:t>
            </a:r>
            <a:r>
              <a:rPr lang="en-US" altLang="zh-CN" b="1" dirty="0">
                <a:solidFill>
                  <a:schemeClr val="tx1"/>
                </a:solidFill>
              </a:rPr>
              <a:t>400M/4*4=400MByte/s</a:t>
            </a:r>
            <a:endParaRPr lang="en-US" altLang="zh-CN" b="1" dirty="0">
              <a:solidFill>
                <a:schemeClr val="tx1"/>
              </a:solidFill>
            </a:endParaRPr>
          </a:p>
          <a:p>
            <a:pPr algn="l"/>
            <a:r>
              <a:rPr lang="en-US" altLang="zh-CN" b="1" dirty="0">
                <a:solidFill>
                  <a:schemeClr val="tx1"/>
                </a:solidFill>
              </a:rPr>
              <a:t>3) 400M/11*8*4= 1163.636</a:t>
            </a:r>
            <a:r>
              <a:rPr lang="zh-CN" altLang="en-US" b="1" dirty="0">
                <a:solidFill>
                  <a:schemeClr val="tx1"/>
                </a:solidFill>
              </a:rPr>
              <a:t> </a:t>
            </a:r>
            <a:r>
              <a:rPr lang="en-US" altLang="zh-CN" b="1" dirty="0">
                <a:solidFill>
                  <a:schemeClr val="tx1"/>
                </a:solidFill>
              </a:rPr>
              <a:t>MB/s</a:t>
            </a:r>
            <a:endParaRPr lang="zh-CN" altLang="en-US" b="1" dirty="0">
              <a:solidFill>
                <a:schemeClr val="tx1"/>
              </a:solidFill>
            </a:endParaRPr>
          </a:p>
          <a:p>
            <a:endParaRPr lang="zh-CN" altLang="en-US" b="1" dirty="0">
              <a:solidFill>
                <a:schemeClr val="tx1"/>
              </a:solidFill>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213" y="376238"/>
            <a:ext cx="5257800" cy="372603"/>
          </a:xfrm>
        </p:spPr>
        <p:txBody>
          <a:bodyPr/>
          <a:lstStyle/>
          <a:p>
            <a:r>
              <a:rPr lang="zh-CN" altLang="en-US" dirty="0" smtClean="0"/>
              <a:t>举例</a:t>
            </a:r>
            <a:endParaRPr lang="zh-CN" altLang="en-US" dirty="0"/>
          </a:p>
        </p:txBody>
      </p:sp>
      <p:sp>
        <p:nvSpPr>
          <p:cNvPr id="3" name="内容占位符 2"/>
          <p:cNvSpPr>
            <a:spLocks noGrp="1"/>
          </p:cNvSpPr>
          <p:nvPr>
            <p:ph idx="1"/>
          </p:nvPr>
        </p:nvSpPr>
        <p:spPr>
          <a:xfrm>
            <a:off x="611560" y="980728"/>
            <a:ext cx="7848600" cy="4760278"/>
          </a:xfrm>
        </p:spPr>
        <p:txBody>
          <a:bodyPr/>
          <a:lstStyle/>
          <a:p>
            <a:pPr>
              <a:lnSpc>
                <a:spcPct val="150000"/>
              </a:lnSpc>
              <a:spcBef>
                <a:spcPts val="0"/>
              </a:spcBef>
            </a:pPr>
            <a:r>
              <a:rPr lang="zh-CN" altLang="en-US" dirty="0" smtClean="0"/>
              <a:t>例：</a:t>
            </a:r>
            <a:endParaRPr lang="en-US" altLang="zh-CN" dirty="0" smtClean="0"/>
          </a:p>
          <a:p>
            <a:pPr marL="262255" lvl="1" indent="0">
              <a:lnSpc>
                <a:spcPct val="150000"/>
              </a:lnSpc>
              <a:spcBef>
                <a:spcPts val="0"/>
              </a:spcBef>
              <a:buNone/>
            </a:pPr>
            <a:r>
              <a:rPr lang="zh-CN" altLang="zh-CN" dirty="0" smtClean="0"/>
              <a:t>某计算机字长为</a:t>
            </a:r>
            <a:r>
              <a:rPr lang="en-US" altLang="zh-CN" dirty="0" smtClean="0"/>
              <a:t>32</a:t>
            </a:r>
            <a:r>
              <a:rPr lang="zh-CN" altLang="zh-CN" dirty="0" smtClean="0"/>
              <a:t>位，</a:t>
            </a:r>
            <a:r>
              <a:rPr lang="en-US" altLang="zh-CN" dirty="0" smtClean="0"/>
              <a:t>CPU</a:t>
            </a:r>
            <a:r>
              <a:rPr lang="zh-CN" altLang="zh-CN" dirty="0" smtClean="0"/>
              <a:t>主频为</a:t>
            </a:r>
            <a:r>
              <a:rPr lang="en-US" altLang="zh-CN" dirty="0" smtClean="0"/>
              <a:t>500MHz</a:t>
            </a:r>
            <a:r>
              <a:rPr lang="zh-CN" altLang="zh-CN" dirty="0" smtClean="0"/>
              <a:t>，</a:t>
            </a:r>
            <a:r>
              <a:rPr lang="en-US" altLang="zh-CN" dirty="0" smtClean="0"/>
              <a:t>CPI</a:t>
            </a:r>
            <a:r>
              <a:rPr lang="zh-CN" altLang="zh-CN" dirty="0" smtClean="0"/>
              <a:t>为</a:t>
            </a:r>
            <a:r>
              <a:rPr lang="en-US" altLang="zh-CN" dirty="0" smtClean="0"/>
              <a:t>5</a:t>
            </a:r>
            <a:r>
              <a:rPr lang="zh-CN" altLang="zh-CN" dirty="0" smtClean="0"/>
              <a:t>（即执行每条指令平均需</a:t>
            </a:r>
            <a:r>
              <a:rPr lang="en-US" altLang="zh-CN" dirty="0" smtClean="0"/>
              <a:t>5</a:t>
            </a:r>
            <a:r>
              <a:rPr lang="zh-CN" altLang="zh-CN" dirty="0" smtClean="0"/>
              <a:t>个时钟周期）。假定某外设的数据传输率为</a:t>
            </a:r>
            <a:r>
              <a:rPr lang="en-US" altLang="zh-CN" dirty="0" smtClean="0"/>
              <a:t>0.5MB/S</a:t>
            </a:r>
            <a:r>
              <a:rPr lang="zh-CN" altLang="zh-CN" dirty="0" smtClean="0"/>
              <a:t>，采用中断方式与主机进行数据传送，每次传送</a:t>
            </a:r>
            <a:r>
              <a:rPr lang="en-US" altLang="zh-CN" dirty="0" smtClean="0"/>
              <a:t>32</a:t>
            </a:r>
            <a:r>
              <a:rPr lang="zh-CN" altLang="zh-CN" dirty="0" smtClean="0"/>
              <a:t>位，对应的中断服务程序包含</a:t>
            </a:r>
            <a:r>
              <a:rPr lang="en-US" altLang="zh-CN" dirty="0" smtClean="0"/>
              <a:t>18</a:t>
            </a:r>
            <a:r>
              <a:rPr lang="zh-CN" altLang="zh-CN" dirty="0" smtClean="0"/>
              <a:t>条指令，中断服务的其他开销相当于</a:t>
            </a:r>
            <a:r>
              <a:rPr lang="en-US" altLang="zh-CN" dirty="0" smtClean="0"/>
              <a:t>2</a:t>
            </a:r>
            <a:r>
              <a:rPr lang="zh-CN" altLang="zh-CN" dirty="0" smtClean="0"/>
              <a:t>条指令的执行时间。请回答下列问题，要求给出计算过程。</a:t>
            </a:r>
            <a:endParaRPr lang="zh-CN" altLang="zh-CN" dirty="0" smtClean="0"/>
          </a:p>
          <a:p>
            <a:pPr marL="817880" lvl="1" indent="-342900">
              <a:lnSpc>
                <a:spcPct val="150000"/>
              </a:lnSpc>
              <a:spcBef>
                <a:spcPts val="0"/>
              </a:spcBef>
              <a:buFont typeface="+mj-lt"/>
              <a:buAutoNum type="arabicPeriod"/>
            </a:pPr>
            <a:r>
              <a:rPr lang="zh-CN" altLang="zh-CN" dirty="0" smtClean="0"/>
              <a:t>中断方式下</a:t>
            </a:r>
            <a:r>
              <a:rPr lang="en-US" altLang="zh-CN" dirty="0" smtClean="0"/>
              <a:t>CPU</a:t>
            </a:r>
            <a:r>
              <a:rPr lang="zh-CN" altLang="zh-CN" dirty="0" smtClean="0"/>
              <a:t>用于该外设</a:t>
            </a:r>
            <a:r>
              <a:rPr lang="en-US" altLang="zh-CN" dirty="0" smtClean="0"/>
              <a:t>I/O</a:t>
            </a:r>
            <a:r>
              <a:rPr lang="zh-CN" altLang="zh-CN" dirty="0" smtClean="0"/>
              <a:t>的时间占</a:t>
            </a:r>
            <a:r>
              <a:rPr lang="en-US" altLang="zh-CN" dirty="0" smtClean="0"/>
              <a:t>CPU</a:t>
            </a:r>
            <a:r>
              <a:rPr lang="zh-CN" altLang="zh-CN" dirty="0" smtClean="0"/>
              <a:t>时间的百分比是多少？</a:t>
            </a:r>
            <a:endParaRPr lang="zh-CN" altLang="zh-CN" dirty="0" smtClean="0"/>
          </a:p>
          <a:p>
            <a:pPr marL="817880" lvl="1" indent="-342900">
              <a:lnSpc>
                <a:spcPct val="150000"/>
              </a:lnSpc>
              <a:spcBef>
                <a:spcPts val="0"/>
              </a:spcBef>
              <a:buFont typeface="+mj-lt"/>
              <a:buAutoNum type="arabicPeriod"/>
            </a:pPr>
            <a:r>
              <a:rPr lang="zh-CN" altLang="zh-CN" dirty="0" smtClean="0"/>
              <a:t>若该外设的数据传输率为</a:t>
            </a:r>
            <a:r>
              <a:rPr lang="en-US" altLang="zh-CN" dirty="0" smtClean="0"/>
              <a:t>5MB/S</a:t>
            </a:r>
            <a:r>
              <a:rPr lang="zh-CN" altLang="zh-CN" dirty="0" smtClean="0"/>
              <a:t>，改用</a:t>
            </a:r>
            <a:r>
              <a:rPr lang="en-US" altLang="zh-CN" dirty="0" smtClean="0"/>
              <a:t>DMA</a:t>
            </a:r>
            <a:r>
              <a:rPr lang="zh-CN" altLang="zh-CN" dirty="0" smtClean="0"/>
              <a:t>方式传送数据，假定每次</a:t>
            </a:r>
            <a:r>
              <a:rPr lang="en-US" altLang="zh-CN" dirty="0" smtClean="0"/>
              <a:t>DMA</a:t>
            </a:r>
            <a:r>
              <a:rPr lang="zh-CN" altLang="zh-CN" dirty="0" smtClean="0"/>
              <a:t>传送块大小为</a:t>
            </a:r>
            <a:r>
              <a:rPr lang="en-US" altLang="zh-CN" dirty="0" smtClean="0"/>
              <a:t>5000</a:t>
            </a:r>
            <a:r>
              <a:rPr lang="zh-CN" altLang="zh-CN" dirty="0" smtClean="0"/>
              <a:t>字节，且</a:t>
            </a:r>
            <a:r>
              <a:rPr lang="en-US" altLang="zh-CN" dirty="0" smtClean="0"/>
              <a:t>DMA</a:t>
            </a:r>
            <a:r>
              <a:rPr lang="zh-CN" altLang="zh-CN" dirty="0" smtClean="0"/>
              <a:t>预处理和后处理的总开销为</a:t>
            </a:r>
            <a:r>
              <a:rPr lang="en-US" altLang="zh-CN" dirty="0" smtClean="0"/>
              <a:t>500</a:t>
            </a:r>
            <a:r>
              <a:rPr lang="zh-CN" altLang="zh-CN" dirty="0" smtClean="0"/>
              <a:t>个时钟周期，则</a:t>
            </a:r>
            <a:r>
              <a:rPr lang="en-US" altLang="zh-CN" dirty="0" smtClean="0"/>
              <a:t>CPU</a:t>
            </a:r>
            <a:r>
              <a:rPr lang="zh-CN" altLang="zh-CN" dirty="0" smtClean="0"/>
              <a:t>用于该外设</a:t>
            </a:r>
            <a:r>
              <a:rPr lang="en-US" altLang="zh-CN" dirty="0" smtClean="0"/>
              <a:t>I/O</a:t>
            </a:r>
            <a:r>
              <a:rPr lang="zh-CN" altLang="zh-CN" dirty="0" smtClean="0"/>
              <a:t>的时间占整个</a:t>
            </a:r>
            <a:r>
              <a:rPr lang="en-US" altLang="zh-CN" dirty="0" smtClean="0"/>
              <a:t>CPU</a:t>
            </a:r>
            <a:r>
              <a:rPr lang="zh-CN" altLang="zh-CN" dirty="0" smtClean="0"/>
              <a:t>时间的百分比是多少？（假设</a:t>
            </a:r>
            <a:r>
              <a:rPr lang="en-US" altLang="zh-CN" dirty="0" smtClean="0"/>
              <a:t>DMA</a:t>
            </a:r>
            <a:r>
              <a:rPr lang="zh-CN" altLang="zh-CN" dirty="0" smtClean="0"/>
              <a:t>与</a:t>
            </a:r>
            <a:r>
              <a:rPr lang="en-US" altLang="zh-CN" dirty="0" smtClean="0"/>
              <a:t>CPU</a:t>
            </a:r>
            <a:r>
              <a:rPr lang="zh-CN" altLang="zh-CN" dirty="0" smtClean="0"/>
              <a:t>之间没有访内冲突）。</a:t>
            </a:r>
            <a:endParaRPr lang="zh-CN" alt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213" y="376238"/>
            <a:ext cx="5257800" cy="372603"/>
          </a:xfrm>
        </p:spPr>
        <p:txBody>
          <a:bodyPr/>
          <a:lstStyle/>
          <a:p>
            <a:r>
              <a:rPr lang="zh-CN" altLang="en-US" dirty="0" smtClean="0"/>
              <a:t>举例</a:t>
            </a:r>
            <a:endParaRPr lang="zh-CN" altLang="en-US" dirty="0"/>
          </a:p>
        </p:txBody>
      </p:sp>
      <p:sp>
        <p:nvSpPr>
          <p:cNvPr id="3" name="内容占位符 2"/>
          <p:cNvSpPr>
            <a:spLocks noGrp="1"/>
          </p:cNvSpPr>
          <p:nvPr>
            <p:ph idx="1"/>
          </p:nvPr>
        </p:nvSpPr>
        <p:spPr>
          <a:xfrm>
            <a:off x="611560" y="980728"/>
            <a:ext cx="7848600" cy="5868273"/>
          </a:xfrm>
        </p:spPr>
        <p:txBody>
          <a:bodyPr/>
          <a:lstStyle/>
          <a:p>
            <a:pPr marL="0" indent="0">
              <a:lnSpc>
                <a:spcPct val="150000"/>
              </a:lnSpc>
              <a:spcBef>
                <a:spcPts val="0"/>
              </a:spcBef>
              <a:buNone/>
            </a:pPr>
            <a:r>
              <a:rPr lang="en-US" altLang="zh-CN" sz="1800" dirty="0" smtClean="0"/>
              <a:t>1</a:t>
            </a:r>
            <a:r>
              <a:rPr lang="zh-CN" altLang="en-US" sz="1800" dirty="0"/>
              <a:t>）在中断方式下，每</a:t>
            </a:r>
            <a:r>
              <a:rPr lang="en-US" altLang="zh-CN" sz="1800" dirty="0"/>
              <a:t>32</a:t>
            </a:r>
            <a:r>
              <a:rPr lang="zh-CN" altLang="en-US" sz="1800" dirty="0"/>
              <a:t>位（</a:t>
            </a:r>
            <a:r>
              <a:rPr lang="en-US" altLang="zh-CN" sz="1800" dirty="0"/>
              <a:t>4B</a:t>
            </a:r>
            <a:r>
              <a:rPr lang="zh-CN" altLang="en-US" sz="1800" dirty="0"/>
              <a:t>）被中断一次，故每秒中断</a:t>
            </a:r>
            <a:endParaRPr lang="zh-CN" altLang="en-US" sz="1800" dirty="0"/>
          </a:p>
          <a:p>
            <a:pPr marL="0" indent="0">
              <a:lnSpc>
                <a:spcPct val="150000"/>
              </a:lnSpc>
              <a:spcBef>
                <a:spcPts val="0"/>
              </a:spcBef>
              <a:buNone/>
            </a:pPr>
            <a:r>
              <a:rPr lang="en-US" altLang="zh-CN" sz="1800" dirty="0" smtClean="0"/>
              <a:t>0.5MB/4B=0.5*10^6/4=12.5*10^4</a:t>
            </a:r>
            <a:r>
              <a:rPr lang="en-US" altLang="zh-CN" sz="1800" dirty="0"/>
              <a:t>(</a:t>
            </a:r>
            <a:r>
              <a:rPr lang="zh-CN" altLang="en-US" sz="1800" dirty="0"/>
              <a:t>次</a:t>
            </a:r>
            <a:r>
              <a:rPr lang="en-US" altLang="zh-CN" sz="1800" dirty="0"/>
              <a:t>)</a:t>
            </a:r>
            <a:endParaRPr lang="en-US" altLang="zh-CN" sz="1800" dirty="0"/>
          </a:p>
          <a:p>
            <a:pPr marL="0" indent="0">
              <a:lnSpc>
                <a:spcPct val="150000"/>
              </a:lnSpc>
              <a:spcBef>
                <a:spcPts val="0"/>
              </a:spcBef>
              <a:buNone/>
            </a:pPr>
            <a:r>
              <a:rPr lang="zh-CN" altLang="en-US" sz="1800" dirty="0"/>
              <a:t>要注意的是，这里是数据传输率，所以</a:t>
            </a:r>
            <a:r>
              <a:rPr lang="en-US" altLang="zh-CN" sz="1800" dirty="0"/>
              <a:t>1MB=10^6B</a:t>
            </a:r>
            <a:r>
              <a:rPr lang="zh-CN" altLang="en-US" sz="1800" dirty="0"/>
              <a:t>。因为中断服务程序包含</a:t>
            </a:r>
            <a:r>
              <a:rPr lang="en-US" altLang="zh-CN" sz="1800" dirty="0"/>
              <a:t>18</a:t>
            </a:r>
            <a:r>
              <a:rPr lang="zh-CN" altLang="en-US" sz="1800" dirty="0"/>
              <a:t>条指令，中断服务的其他开销相当于</a:t>
            </a:r>
            <a:r>
              <a:rPr lang="en-US" altLang="zh-CN" sz="1800" dirty="0"/>
              <a:t>2</a:t>
            </a:r>
            <a:r>
              <a:rPr lang="zh-CN" altLang="en-US" sz="1800" dirty="0"/>
              <a:t>条指令的执行时间，且执行每条指令平均需</a:t>
            </a:r>
            <a:r>
              <a:rPr lang="en-US" altLang="zh-CN" sz="1800" dirty="0"/>
              <a:t>5</a:t>
            </a:r>
            <a:r>
              <a:rPr lang="zh-CN" altLang="en-US" sz="1800" dirty="0"/>
              <a:t>个时钟周期，所以，</a:t>
            </a:r>
            <a:r>
              <a:rPr lang="en-US" altLang="zh-CN" sz="1800" dirty="0"/>
              <a:t>1</a:t>
            </a:r>
            <a:r>
              <a:rPr lang="zh-CN" altLang="en-US" sz="1800" dirty="0"/>
              <a:t>秒内用于中断的时钟周期数</a:t>
            </a:r>
            <a:r>
              <a:rPr lang="zh-CN" altLang="en-US" sz="1800" dirty="0" smtClean="0"/>
              <a:t>为</a:t>
            </a:r>
            <a:endParaRPr lang="zh-CN" altLang="en-US" sz="1800" dirty="0"/>
          </a:p>
          <a:p>
            <a:pPr marL="0" indent="0">
              <a:lnSpc>
                <a:spcPct val="150000"/>
              </a:lnSpc>
              <a:spcBef>
                <a:spcPts val="0"/>
              </a:spcBef>
              <a:buNone/>
            </a:pPr>
            <a:r>
              <a:rPr lang="zh-CN" altLang="en-US" sz="1800" dirty="0"/>
              <a:t>   （</a:t>
            </a:r>
            <a:r>
              <a:rPr lang="en-US" altLang="zh-CN" sz="1800" dirty="0"/>
              <a:t>18+2</a:t>
            </a:r>
            <a:r>
              <a:rPr lang="zh-CN" altLang="en-US" sz="1800" dirty="0"/>
              <a:t>）*</a:t>
            </a:r>
            <a:r>
              <a:rPr lang="en-US" altLang="zh-CN" sz="1800" dirty="0"/>
              <a:t>5*12.5*10^4=12.5*10^6</a:t>
            </a:r>
            <a:endParaRPr lang="en-US" altLang="zh-CN" sz="1800" dirty="0"/>
          </a:p>
          <a:p>
            <a:pPr marL="0" indent="0">
              <a:lnSpc>
                <a:spcPct val="150000"/>
              </a:lnSpc>
              <a:spcBef>
                <a:spcPts val="0"/>
              </a:spcBef>
              <a:buNone/>
            </a:pPr>
            <a:r>
              <a:rPr lang="en-US" altLang="zh-CN" sz="1800" dirty="0" smtClean="0"/>
              <a:t>   </a:t>
            </a:r>
            <a:r>
              <a:rPr lang="en-US" altLang="zh-CN" sz="1800" dirty="0"/>
              <a:t>((12.5*10^6)/(500*10^6))*100%=2.5%</a:t>
            </a:r>
            <a:endParaRPr lang="en-US" altLang="zh-CN" sz="1800" dirty="0"/>
          </a:p>
          <a:p>
            <a:pPr marL="0" indent="0">
              <a:lnSpc>
                <a:spcPct val="150000"/>
              </a:lnSpc>
              <a:spcBef>
                <a:spcPts val="0"/>
              </a:spcBef>
              <a:buNone/>
            </a:pPr>
            <a:r>
              <a:rPr lang="zh-CN" altLang="en-US" sz="1800" dirty="0" smtClean="0"/>
              <a:t>（</a:t>
            </a:r>
            <a:r>
              <a:rPr lang="en-US" altLang="zh-CN" sz="1800" dirty="0"/>
              <a:t>2</a:t>
            </a:r>
            <a:r>
              <a:rPr lang="zh-CN" altLang="en-US" sz="1800" dirty="0"/>
              <a:t>）在</a:t>
            </a:r>
            <a:r>
              <a:rPr lang="en-US" altLang="zh-CN" sz="1800" dirty="0"/>
              <a:t>DMA</a:t>
            </a:r>
            <a:r>
              <a:rPr lang="zh-CN" altLang="en-US" sz="1800" dirty="0"/>
              <a:t>方式下，每秒进行</a:t>
            </a:r>
            <a:r>
              <a:rPr lang="en-US" altLang="zh-CN" sz="1800" dirty="0"/>
              <a:t>DMA</a:t>
            </a:r>
            <a:r>
              <a:rPr lang="zh-CN" altLang="en-US" sz="1800" dirty="0" smtClean="0"/>
              <a:t>操作</a:t>
            </a:r>
            <a:endParaRPr lang="zh-CN" altLang="en-US" sz="1800" dirty="0"/>
          </a:p>
          <a:p>
            <a:pPr marL="0" indent="0">
              <a:lnSpc>
                <a:spcPct val="150000"/>
              </a:lnSpc>
              <a:spcBef>
                <a:spcPts val="0"/>
              </a:spcBef>
              <a:buNone/>
            </a:pPr>
            <a:r>
              <a:rPr lang="en-US" altLang="zh-CN" sz="1800" dirty="0"/>
              <a:t>5MB/5000B=5*10^6/5000=1*10^3</a:t>
            </a:r>
            <a:r>
              <a:rPr lang="zh-CN" altLang="en-US" sz="1800" dirty="0"/>
              <a:t>次因为</a:t>
            </a:r>
            <a:r>
              <a:rPr lang="en-US" altLang="zh-CN" sz="1800" dirty="0"/>
              <a:t>DMA</a:t>
            </a:r>
            <a:r>
              <a:rPr lang="zh-CN" altLang="en-US" sz="1800" dirty="0"/>
              <a:t>预处理和后处理的总开销为</a:t>
            </a:r>
            <a:r>
              <a:rPr lang="en-US" altLang="zh-CN" sz="1800" dirty="0"/>
              <a:t>500</a:t>
            </a:r>
            <a:r>
              <a:rPr lang="zh-CN" altLang="en-US" sz="1800" dirty="0"/>
              <a:t>个时钟周期，所以</a:t>
            </a:r>
            <a:r>
              <a:rPr lang="en-US" altLang="zh-CN" sz="1800" dirty="0"/>
              <a:t>1</a:t>
            </a:r>
            <a:r>
              <a:rPr lang="zh-CN" altLang="en-US" sz="1800" dirty="0"/>
              <a:t>秒钟之内用于</a:t>
            </a:r>
            <a:r>
              <a:rPr lang="en-US" altLang="zh-CN" sz="1800" dirty="0"/>
              <a:t>DMA</a:t>
            </a:r>
            <a:r>
              <a:rPr lang="zh-CN" altLang="en-US" sz="1800" dirty="0"/>
              <a:t>操作的时钟周期数</a:t>
            </a:r>
            <a:r>
              <a:rPr lang="zh-CN" altLang="en-US" sz="1800" dirty="0" smtClean="0"/>
              <a:t>为</a:t>
            </a:r>
            <a:endParaRPr lang="zh-CN" altLang="en-US" sz="1800" dirty="0"/>
          </a:p>
          <a:p>
            <a:pPr marL="0" indent="0">
              <a:lnSpc>
                <a:spcPct val="150000"/>
              </a:lnSpc>
              <a:spcBef>
                <a:spcPts val="0"/>
              </a:spcBef>
              <a:buNone/>
            </a:pPr>
            <a:r>
              <a:rPr lang="zh-CN" altLang="en-US" sz="1800" dirty="0"/>
              <a:t>　　　　　　</a:t>
            </a:r>
            <a:r>
              <a:rPr lang="en-US" altLang="zh-CN" sz="1800" dirty="0" smtClean="0"/>
              <a:t>500*1*10^3=5*10^5</a:t>
            </a:r>
            <a:endParaRPr lang="en-US" altLang="zh-CN" sz="1800" dirty="0"/>
          </a:p>
          <a:p>
            <a:pPr marL="0" indent="0">
              <a:lnSpc>
                <a:spcPct val="150000"/>
              </a:lnSpc>
              <a:spcBef>
                <a:spcPts val="0"/>
              </a:spcBef>
              <a:buNone/>
            </a:pPr>
            <a:r>
              <a:rPr lang="zh-CN" altLang="en-US" sz="1800" dirty="0"/>
              <a:t>故在</a:t>
            </a:r>
            <a:r>
              <a:rPr lang="en-US" altLang="zh-CN" sz="1800" dirty="0"/>
              <a:t>DMA</a:t>
            </a:r>
            <a:r>
              <a:rPr lang="zh-CN" altLang="en-US" sz="1800" dirty="0"/>
              <a:t>方式下，占整个</a:t>
            </a:r>
            <a:r>
              <a:rPr lang="en-US" altLang="zh-CN" sz="1800" dirty="0"/>
              <a:t>CPU</a:t>
            </a:r>
            <a:r>
              <a:rPr lang="zh-CN" altLang="en-US" sz="1800" dirty="0"/>
              <a:t>时间的百分比是</a:t>
            </a:r>
            <a:endParaRPr lang="zh-CN" altLang="en-US" sz="1800" dirty="0"/>
          </a:p>
          <a:p>
            <a:pPr marL="0" indent="0">
              <a:lnSpc>
                <a:spcPct val="150000"/>
              </a:lnSpc>
              <a:spcBef>
                <a:spcPts val="0"/>
              </a:spcBef>
              <a:buNone/>
            </a:pPr>
            <a:r>
              <a:rPr lang="zh-CN" altLang="en-US" sz="1800" dirty="0" smtClean="0"/>
              <a:t>  </a:t>
            </a:r>
            <a:r>
              <a:rPr lang="zh-CN" altLang="en-US" sz="1800" dirty="0"/>
              <a:t>（（</a:t>
            </a:r>
            <a:r>
              <a:rPr lang="en-US" altLang="zh-CN" sz="1800" dirty="0"/>
              <a:t>5*10^5</a:t>
            </a:r>
            <a:r>
              <a:rPr lang="zh-CN" altLang="en-US" sz="1800" dirty="0"/>
              <a:t>）</a:t>
            </a:r>
            <a:r>
              <a:rPr lang="en-US" altLang="zh-CN" sz="1800" dirty="0"/>
              <a:t>/(500*10^6)</a:t>
            </a:r>
            <a:r>
              <a:rPr lang="zh-CN" altLang="en-US" sz="1800" dirty="0"/>
              <a:t>）*</a:t>
            </a:r>
            <a:r>
              <a:rPr lang="en-US" altLang="zh-CN" sz="1800" dirty="0"/>
              <a:t>100%=0.1%</a:t>
            </a:r>
            <a:endParaRPr lang="en-US" altLang="zh-CN" sz="1800" dirty="0"/>
          </a:p>
          <a:p>
            <a:pPr marL="0" indent="0">
              <a:lnSpc>
                <a:spcPct val="150000"/>
              </a:lnSpc>
              <a:spcBef>
                <a:spcPts val="0"/>
              </a:spcBef>
              <a:buNone/>
            </a:pPr>
            <a:r>
              <a:rPr lang="en-US" altLang="zh-CN" sz="1800" dirty="0" smtClean="0"/>
              <a:t>(</a:t>
            </a:r>
            <a:r>
              <a:rPr lang="zh-CN" altLang="en-US" sz="1800" dirty="0"/>
              <a:t>主频</a:t>
            </a:r>
            <a:r>
              <a:rPr lang="en-US" altLang="zh-CN" sz="1800" dirty="0"/>
              <a:t>500MHz</a:t>
            </a:r>
            <a:r>
              <a:rPr lang="zh-CN" altLang="en-US" sz="1800" dirty="0"/>
              <a:t>即每秒之内的时钟周期数为</a:t>
            </a:r>
            <a:r>
              <a:rPr lang="en-US" altLang="zh-CN" sz="1800" dirty="0"/>
              <a:t>500*10^6)</a:t>
            </a:r>
            <a:endParaRPr lang="en-US" altLang="zh-CN" sz="1800"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Title 3"/>
          <p:cNvSpPr>
            <a:spLocks noGrp="1"/>
          </p:cNvSpPr>
          <p:nvPr>
            <p:ph type="title" idx="4294967295"/>
          </p:nvPr>
        </p:nvSpPr>
        <p:spPr>
          <a:xfrm>
            <a:off x="539750" y="404813"/>
            <a:ext cx="5257800" cy="373062"/>
          </a:xfrm>
        </p:spPr>
        <p:txBody>
          <a:bodyPr/>
          <a:lstStyle/>
          <a:p>
            <a:r>
              <a:rPr lang="zh-CN" altLang="en-US" i="0" dirty="0" smtClean="0">
                <a:latin typeface="Times New Roman" panose="02020603050405020304" pitchFamily="18" charset="0"/>
                <a:cs typeface="Times New Roman" panose="02020603050405020304" pitchFamily="18" charset="0"/>
              </a:rPr>
              <a:t>本章重点</a:t>
            </a:r>
            <a:endParaRPr lang="zh-CN" altLang="en-US" i="0" dirty="0" smtClean="0">
              <a:latin typeface="Times New Roman" panose="02020603050405020304" pitchFamily="18" charset="0"/>
              <a:cs typeface="Times New Roman" panose="02020603050405020304" pitchFamily="18" charset="0"/>
            </a:endParaRPr>
          </a:p>
        </p:txBody>
      </p:sp>
      <p:sp>
        <p:nvSpPr>
          <p:cNvPr id="33795" name="Content Placeholder 4"/>
          <p:cNvSpPr>
            <a:spLocks noGrp="1"/>
          </p:cNvSpPr>
          <p:nvPr>
            <p:ph idx="4294967295"/>
          </p:nvPr>
        </p:nvSpPr>
        <p:spPr>
          <a:xfrm>
            <a:off x="684213" y="908050"/>
            <a:ext cx="7848600" cy="1085425"/>
          </a:xfrm>
        </p:spPr>
        <p:txBody>
          <a:bodyPr/>
          <a:lstStyle/>
          <a:p>
            <a:pPr>
              <a:lnSpc>
                <a:spcPct val="120000"/>
              </a:lnSpc>
              <a:spcBef>
                <a:spcPct val="20000"/>
              </a:spcBef>
              <a:spcAft>
                <a:spcPct val="20000"/>
              </a:spcAft>
            </a:pPr>
            <a:r>
              <a:rPr lang="zh-CN" altLang="en-US" dirty="0" smtClean="0">
                <a:ea typeface="黑体" panose="02010609060101010101" pitchFamily="49" charset="-122"/>
              </a:rPr>
              <a:t>总线的概念、各种总线的工作原理</a:t>
            </a:r>
            <a:endParaRPr lang="en-US" altLang="zh-CN" dirty="0" smtClean="0">
              <a:ea typeface="黑体" panose="02010609060101010101" pitchFamily="49" charset="-122"/>
            </a:endParaRPr>
          </a:p>
          <a:p>
            <a:pPr>
              <a:lnSpc>
                <a:spcPct val="120000"/>
              </a:lnSpc>
              <a:spcBef>
                <a:spcPct val="20000"/>
              </a:spcBef>
              <a:spcAft>
                <a:spcPct val="20000"/>
              </a:spcAft>
            </a:pPr>
            <a:r>
              <a:rPr lang="zh-CN" altLang="en-US" dirty="0" smtClean="0">
                <a:ea typeface="黑体" panose="02010609060101010101" pitchFamily="49" charset="-122"/>
              </a:rPr>
              <a:t>查询、中断、</a:t>
            </a:r>
            <a:r>
              <a:rPr lang="en-US" altLang="zh-CN" dirty="0" smtClean="0">
                <a:ea typeface="黑体" panose="02010609060101010101" pitchFamily="49" charset="-122"/>
              </a:rPr>
              <a:t>DMA</a:t>
            </a:r>
            <a:r>
              <a:rPr lang="zh-CN" altLang="en-US" dirty="0" smtClean="0">
                <a:ea typeface="黑体" panose="02010609060101010101" pitchFamily="49" charset="-122"/>
              </a:rPr>
              <a:t>、</a:t>
            </a:r>
            <a:r>
              <a:rPr lang="en-US" altLang="zh-CN" dirty="0" smtClean="0">
                <a:ea typeface="黑体" panose="02010609060101010101" pitchFamily="49" charset="-122"/>
              </a:rPr>
              <a:t>I/O</a:t>
            </a:r>
            <a:r>
              <a:rPr lang="zh-CN" altLang="en-US" smtClean="0">
                <a:ea typeface="黑体" panose="02010609060101010101" pitchFamily="49" charset="-122"/>
              </a:rPr>
              <a:t>通道工作原理、区别</a:t>
            </a:r>
            <a:endParaRPr lang="zh-CN" altLang="en-US" dirty="0" smtClean="0">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p:cNvSpPr>
            <a:spLocks noGrp="1" noChangeArrowheads="1"/>
          </p:cNvSpPr>
          <p:nvPr>
            <p:ph type="title"/>
          </p:nvPr>
        </p:nvSpPr>
        <p:spPr>
          <a:xfrm>
            <a:off x="684213" y="404813"/>
            <a:ext cx="5257800" cy="422275"/>
          </a:xfrm>
        </p:spPr>
        <p:txBody>
          <a:bodyPr/>
          <a:lstStyle/>
          <a:p>
            <a:r>
              <a:rPr lang="en-US" altLang="zh-CN" sz="2800" dirty="0" smtClean="0"/>
              <a:t>1.1  </a:t>
            </a:r>
            <a:r>
              <a:rPr lang="en-US" altLang="zh-CN" sz="2800" dirty="0"/>
              <a:t>I/O</a:t>
            </a:r>
            <a:r>
              <a:rPr lang="zh-CN" altLang="en-US" sz="2800" dirty="0"/>
              <a:t>接口</a:t>
            </a:r>
            <a:endParaRPr lang="zh-CN" altLang="en-US" sz="2800" dirty="0"/>
          </a:p>
        </p:txBody>
      </p:sp>
      <p:sp>
        <p:nvSpPr>
          <p:cNvPr id="498691" name="Rectangle 3"/>
          <p:cNvSpPr>
            <a:spLocks noGrp="1" noChangeArrowheads="1"/>
          </p:cNvSpPr>
          <p:nvPr>
            <p:ph type="body" idx="1"/>
          </p:nvPr>
        </p:nvSpPr>
        <p:spPr>
          <a:xfrm>
            <a:off x="611188" y="981075"/>
            <a:ext cx="7848600" cy="4530725"/>
          </a:xfrm>
        </p:spPr>
        <p:txBody>
          <a:bodyPr/>
          <a:lstStyle/>
          <a:p>
            <a:pPr>
              <a:lnSpc>
                <a:spcPct val="105000"/>
              </a:lnSpc>
              <a:spcBef>
                <a:spcPct val="20000"/>
              </a:spcBef>
            </a:pPr>
            <a:r>
              <a:rPr lang="en-US" altLang="zh-CN" sz="3200">
                <a:ea typeface="宋体" panose="02010600030101010101" pitchFamily="2" charset="-122"/>
              </a:rPr>
              <a:t>I/O</a:t>
            </a:r>
            <a:r>
              <a:rPr lang="zh-CN" altLang="en-US" sz="3200">
                <a:ea typeface="宋体" panose="02010600030101010101" pitchFamily="2" charset="-122"/>
              </a:rPr>
              <a:t>接口的分类</a:t>
            </a:r>
            <a:endParaRPr lang="zh-CN" altLang="en-US" sz="3200">
              <a:ea typeface="宋体" panose="02010600030101010101" pitchFamily="2" charset="-122"/>
            </a:endParaRPr>
          </a:p>
          <a:p>
            <a:pPr lvl="1">
              <a:lnSpc>
                <a:spcPct val="105000"/>
              </a:lnSpc>
              <a:spcBef>
                <a:spcPct val="20000"/>
              </a:spcBef>
            </a:pPr>
            <a:r>
              <a:rPr lang="zh-CN" altLang="en-US" sz="2400">
                <a:ea typeface="宋体" panose="02010600030101010101" pitchFamily="2" charset="-122"/>
              </a:rPr>
              <a:t>按传送数据格式：串行接口，并行接口</a:t>
            </a:r>
            <a:endParaRPr lang="zh-CN" altLang="en-US" sz="2400">
              <a:ea typeface="宋体" panose="02010600030101010101" pitchFamily="2" charset="-122"/>
            </a:endParaRPr>
          </a:p>
          <a:p>
            <a:pPr lvl="2">
              <a:lnSpc>
                <a:spcPct val="105000"/>
              </a:lnSpc>
              <a:spcBef>
                <a:spcPct val="20000"/>
              </a:spcBef>
            </a:pPr>
            <a:r>
              <a:rPr lang="zh-CN" altLang="en-US" sz="2400">
                <a:ea typeface="宋体" panose="02010600030101010101" pitchFamily="2" charset="-122"/>
              </a:rPr>
              <a:t>串行接口适合速度低、传输距离长的环境</a:t>
            </a:r>
            <a:endParaRPr lang="zh-CN" altLang="en-US" sz="2400">
              <a:ea typeface="宋体" panose="02010600030101010101" pitchFamily="2" charset="-122"/>
            </a:endParaRPr>
          </a:p>
          <a:p>
            <a:pPr lvl="2">
              <a:lnSpc>
                <a:spcPct val="105000"/>
              </a:lnSpc>
              <a:spcBef>
                <a:spcPct val="20000"/>
              </a:spcBef>
            </a:pPr>
            <a:r>
              <a:rPr lang="zh-CN" altLang="en-US" sz="2400">
                <a:ea typeface="宋体" panose="02010600030101010101" pitchFamily="2" charset="-122"/>
              </a:rPr>
              <a:t>并行接口适合速度高、传输距离短的环境</a:t>
            </a:r>
            <a:endParaRPr lang="zh-CN" altLang="en-US" sz="2400">
              <a:ea typeface="宋体" panose="02010600030101010101" pitchFamily="2" charset="-122"/>
            </a:endParaRPr>
          </a:p>
          <a:p>
            <a:pPr lvl="1">
              <a:lnSpc>
                <a:spcPct val="105000"/>
              </a:lnSpc>
              <a:spcBef>
                <a:spcPct val="20000"/>
              </a:spcBef>
            </a:pPr>
            <a:r>
              <a:rPr lang="zh-CN" altLang="en-US" sz="2400">
                <a:ea typeface="宋体" panose="02010600030101010101" pitchFamily="2" charset="-122"/>
              </a:rPr>
              <a:t>按</a:t>
            </a:r>
            <a:r>
              <a:rPr lang="en-US" altLang="zh-CN" sz="2400">
                <a:ea typeface="宋体" panose="02010600030101010101" pitchFamily="2" charset="-122"/>
              </a:rPr>
              <a:t>I/O</a:t>
            </a:r>
            <a:r>
              <a:rPr lang="zh-CN" altLang="en-US" sz="2400">
                <a:ea typeface="宋体" panose="02010600030101010101" pitchFamily="2" charset="-122"/>
              </a:rPr>
              <a:t>方式：程序查询接口、中断接口、</a:t>
            </a:r>
            <a:r>
              <a:rPr lang="en-US" altLang="zh-CN" sz="2400">
                <a:ea typeface="宋体" panose="02010600030101010101" pitchFamily="2" charset="-122"/>
              </a:rPr>
              <a:t>DMA</a:t>
            </a:r>
            <a:r>
              <a:rPr lang="zh-CN" altLang="en-US" sz="2400">
                <a:ea typeface="宋体" panose="02010600030101010101" pitchFamily="2" charset="-122"/>
              </a:rPr>
              <a:t>接口、通道控制接口</a:t>
            </a:r>
            <a:endParaRPr lang="zh-CN" altLang="en-US" sz="2400">
              <a:ea typeface="宋体" panose="02010600030101010101" pitchFamily="2" charset="-122"/>
            </a:endParaRPr>
          </a:p>
          <a:p>
            <a:pPr lvl="1">
              <a:lnSpc>
                <a:spcPct val="105000"/>
              </a:lnSpc>
              <a:spcBef>
                <a:spcPct val="20000"/>
              </a:spcBef>
            </a:pPr>
            <a:r>
              <a:rPr lang="zh-CN" altLang="en-US" sz="2400">
                <a:ea typeface="宋体" panose="02010600030101010101" pitchFamily="2" charset="-122"/>
              </a:rPr>
              <a:t>按时序控制方式：同步接口、异步接口</a:t>
            </a:r>
            <a:endParaRPr lang="zh-CN" altLang="en-US" sz="2400">
              <a:ea typeface="宋体" panose="02010600030101010101" pitchFamily="2" charset="-122"/>
            </a:endParaRPr>
          </a:p>
          <a:p>
            <a:pPr lvl="2">
              <a:lnSpc>
                <a:spcPct val="105000"/>
              </a:lnSpc>
              <a:spcBef>
                <a:spcPct val="20000"/>
              </a:spcBef>
            </a:pPr>
            <a:r>
              <a:rPr lang="zh-CN" altLang="en-US" sz="2400">
                <a:ea typeface="宋体" panose="02010600030101010101" pitchFamily="2" charset="-122"/>
              </a:rPr>
              <a:t>同步接口：数据传送由一个统一的时钟信号同步控制</a:t>
            </a:r>
            <a:endParaRPr lang="zh-CN" altLang="en-US" sz="2400">
              <a:ea typeface="宋体" panose="02010600030101010101" pitchFamily="2" charset="-122"/>
            </a:endParaRPr>
          </a:p>
          <a:p>
            <a:pPr lvl="2">
              <a:lnSpc>
                <a:spcPct val="105000"/>
              </a:lnSpc>
              <a:spcBef>
                <a:spcPct val="20000"/>
              </a:spcBef>
            </a:pPr>
            <a:r>
              <a:rPr lang="zh-CN" altLang="en-US" sz="2400">
                <a:ea typeface="宋体" panose="02010600030101010101" pitchFamily="2" charset="-122"/>
              </a:rPr>
              <a:t>异步接口：数据传送采用异步应答方式控制</a:t>
            </a:r>
            <a:endParaRPr lang="zh-CN" altLang="en-US" sz="2400">
              <a:ea typeface="宋体" panose="02010600030101010101"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1" noChangeArrowheads="1"/>
          </p:cNvSpPr>
          <p:nvPr>
            <p:ph type="title"/>
          </p:nvPr>
        </p:nvSpPr>
        <p:spPr>
          <a:xfrm>
            <a:off x="684213" y="404813"/>
            <a:ext cx="5257800" cy="372603"/>
          </a:xfrm>
        </p:spPr>
        <p:txBody>
          <a:bodyPr/>
          <a:lstStyle/>
          <a:p>
            <a:r>
              <a:rPr lang="en-US" altLang="zh-CN" dirty="0" smtClean="0"/>
              <a:t>1.1  </a:t>
            </a:r>
            <a:r>
              <a:rPr lang="en-US" altLang="zh-CN" dirty="0"/>
              <a:t>I/O</a:t>
            </a:r>
            <a:r>
              <a:rPr lang="zh-CN" altLang="en-US" dirty="0"/>
              <a:t>接口</a:t>
            </a:r>
            <a:endParaRPr lang="zh-CN" altLang="en-US" dirty="0"/>
          </a:p>
        </p:txBody>
      </p:sp>
      <p:sp>
        <p:nvSpPr>
          <p:cNvPr id="499715" name="Rectangle 3"/>
          <p:cNvSpPr>
            <a:spLocks noGrp="1" noChangeArrowheads="1"/>
          </p:cNvSpPr>
          <p:nvPr>
            <p:ph type="body" idx="1"/>
          </p:nvPr>
        </p:nvSpPr>
        <p:spPr>
          <a:xfrm>
            <a:off x="395536" y="980728"/>
            <a:ext cx="7848600" cy="5473358"/>
          </a:xfrm>
        </p:spPr>
        <p:txBody>
          <a:bodyPr/>
          <a:lstStyle/>
          <a:p>
            <a:pPr>
              <a:lnSpc>
                <a:spcPct val="120000"/>
              </a:lnSpc>
              <a:spcBef>
                <a:spcPts val="0"/>
              </a:spcBef>
            </a:pPr>
            <a:r>
              <a:rPr lang="en-US" altLang="zh-CN" sz="3200" dirty="0">
                <a:ea typeface="宋体" panose="02010600030101010101" pitchFamily="2" charset="-122"/>
              </a:rPr>
              <a:t>I/O</a:t>
            </a:r>
            <a:r>
              <a:rPr lang="zh-CN" altLang="en-US" sz="3200" dirty="0">
                <a:ea typeface="宋体" panose="02010600030101010101" pitchFamily="2" charset="-122"/>
              </a:rPr>
              <a:t>设备的编址</a:t>
            </a:r>
            <a:endParaRPr lang="zh-CN" altLang="en-US" sz="3200" dirty="0">
              <a:ea typeface="宋体" panose="02010600030101010101" pitchFamily="2" charset="-122"/>
            </a:endParaRPr>
          </a:p>
          <a:p>
            <a:pPr lvl="1">
              <a:lnSpc>
                <a:spcPct val="120000"/>
              </a:lnSpc>
              <a:spcBef>
                <a:spcPts val="0"/>
              </a:spcBef>
            </a:pPr>
            <a:r>
              <a:rPr lang="en-US" altLang="zh-CN" sz="2400" dirty="0">
                <a:ea typeface="宋体" panose="02010600030101010101" pitchFamily="2" charset="-122"/>
              </a:rPr>
              <a:t>I/O</a:t>
            </a:r>
            <a:r>
              <a:rPr lang="zh-CN" altLang="en-US" sz="2400" dirty="0">
                <a:ea typeface="宋体" panose="02010600030101010101" pitchFamily="2" charset="-122"/>
              </a:rPr>
              <a:t>接口的编址</a:t>
            </a:r>
            <a:endParaRPr lang="zh-CN" altLang="en-US" sz="2400" dirty="0">
              <a:ea typeface="宋体" panose="02010600030101010101" pitchFamily="2" charset="-122"/>
            </a:endParaRPr>
          </a:p>
          <a:p>
            <a:pPr lvl="1">
              <a:lnSpc>
                <a:spcPct val="120000"/>
              </a:lnSpc>
              <a:spcBef>
                <a:spcPts val="0"/>
              </a:spcBef>
            </a:pPr>
            <a:r>
              <a:rPr lang="zh-CN" altLang="en-US" sz="2400" dirty="0">
                <a:ea typeface="宋体" panose="02010600030101010101" pitchFamily="2" charset="-122"/>
              </a:rPr>
              <a:t>编址方式</a:t>
            </a:r>
            <a:endParaRPr lang="zh-CN" altLang="en-US" sz="2400" dirty="0">
              <a:ea typeface="宋体" panose="02010600030101010101" pitchFamily="2" charset="-122"/>
            </a:endParaRPr>
          </a:p>
          <a:p>
            <a:pPr lvl="2">
              <a:lnSpc>
                <a:spcPct val="120000"/>
              </a:lnSpc>
              <a:spcBef>
                <a:spcPts val="0"/>
              </a:spcBef>
            </a:pPr>
            <a:r>
              <a:rPr lang="zh-CN" altLang="en-US" sz="2400" dirty="0">
                <a:ea typeface="宋体" panose="02010600030101010101" pitchFamily="2" charset="-122"/>
              </a:rPr>
              <a:t>独立编址方式：存储器地址与</a:t>
            </a:r>
            <a:r>
              <a:rPr lang="en-US" altLang="zh-CN" sz="2400" dirty="0">
                <a:ea typeface="宋体" panose="02010600030101010101" pitchFamily="2" charset="-122"/>
              </a:rPr>
              <a:t>I/O</a:t>
            </a:r>
            <a:r>
              <a:rPr lang="zh-CN" altLang="en-US" sz="2400" dirty="0">
                <a:ea typeface="宋体" panose="02010600030101010101" pitchFamily="2" charset="-122"/>
              </a:rPr>
              <a:t>地址分开，</a:t>
            </a:r>
            <a:r>
              <a:rPr lang="en-US" altLang="zh-CN" sz="2400" dirty="0">
                <a:ea typeface="宋体" panose="02010600030101010101" pitchFamily="2" charset="-122"/>
              </a:rPr>
              <a:t>CPU</a:t>
            </a:r>
            <a:r>
              <a:rPr lang="zh-CN" altLang="en-US" sz="2400" dirty="0">
                <a:ea typeface="宋体" panose="02010600030101010101" pitchFamily="2" charset="-122"/>
              </a:rPr>
              <a:t>具有专用的</a:t>
            </a:r>
            <a:r>
              <a:rPr lang="en-US" altLang="zh-CN" sz="2400" dirty="0">
                <a:ea typeface="宋体" panose="02010600030101010101" pitchFamily="2" charset="-122"/>
              </a:rPr>
              <a:t>I/O</a:t>
            </a:r>
            <a:r>
              <a:rPr lang="zh-CN" altLang="en-US" sz="2400" dirty="0">
                <a:ea typeface="宋体" panose="02010600030101010101" pitchFamily="2" charset="-122"/>
              </a:rPr>
              <a:t>指令，系统总线中具有区别存储器读写和</a:t>
            </a:r>
            <a:r>
              <a:rPr lang="en-US" altLang="zh-CN" sz="2400" dirty="0">
                <a:ea typeface="宋体" panose="02010600030101010101" pitchFamily="2" charset="-122"/>
              </a:rPr>
              <a:t>I/O</a:t>
            </a:r>
            <a:r>
              <a:rPr lang="zh-CN" altLang="en-US" sz="2400" dirty="0">
                <a:ea typeface="宋体" panose="02010600030101010101" pitchFamily="2" charset="-122"/>
              </a:rPr>
              <a:t>操作的控制信号，并以此区别地址总线上的地址是存储器地址还是</a:t>
            </a:r>
            <a:r>
              <a:rPr lang="en-US" altLang="zh-CN" sz="2400" dirty="0">
                <a:ea typeface="宋体" panose="02010600030101010101" pitchFamily="2" charset="-122"/>
              </a:rPr>
              <a:t>I/O</a:t>
            </a:r>
            <a:r>
              <a:rPr lang="zh-CN" altLang="en-US" sz="2400" dirty="0">
                <a:ea typeface="宋体" panose="02010600030101010101" pitchFamily="2" charset="-122"/>
              </a:rPr>
              <a:t>地址。</a:t>
            </a:r>
            <a:endParaRPr lang="zh-CN" altLang="en-US" sz="2400" dirty="0">
              <a:ea typeface="宋体" panose="02010600030101010101" pitchFamily="2" charset="-122"/>
            </a:endParaRPr>
          </a:p>
          <a:p>
            <a:pPr lvl="2">
              <a:lnSpc>
                <a:spcPct val="120000"/>
              </a:lnSpc>
              <a:spcBef>
                <a:spcPts val="0"/>
              </a:spcBef>
            </a:pPr>
            <a:r>
              <a:rPr lang="zh-CN" altLang="en-US" sz="2400" dirty="0">
                <a:ea typeface="宋体" panose="02010600030101010101" pitchFamily="2" charset="-122"/>
              </a:rPr>
              <a:t>统一编址方式：存储器地址与</a:t>
            </a:r>
            <a:r>
              <a:rPr lang="en-US" altLang="zh-CN" sz="2400" dirty="0">
                <a:ea typeface="宋体" panose="02010600030101010101" pitchFamily="2" charset="-122"/>
              </a:rPr>
              <a:t>I/O</a:t>
            </a:r>
            <a:r>
              <a:rPr lang="zh-CN" altLang="en-US" sz="2400" dirty="0">
                <a:ea typeface="宋体" panose="02010600030101010101" pitchFamily="2" charset="-122"/>
              </a:rPr>
              <a:t>地址统一考虑，地址空间的一部分是存储器，另一部分是</a:t>
            </a:r>
            <a:r>
              <a:rPr lang="en-US" altLang="zh-CN" sz="2400" dirty="0">
                <a:ea typeface="宋体" panose="02010600030101010101" pitchFamily="2" charset="-122"/>
              </a:rPr>
              <a:t>I/O，</a:t>
            </a:r>
            <a:r>
              <a:rPr lang="zh-CN" altLang="en-US" sz="2400" dirty="0">
                <a:ea typeface="宋体" panose="02010600030101010101" pitchFamily="2" charset="-122"/>
              </a:rPr>
              <a:t>支持存储器操作的指令都可用于</a:t>
            </a:r>
            <a:r>
              <a:rPr lang="en-US" altLang="zh-CN" sz="2400" dirty="0">
                <a:ea typeface="宋体" panose="02010600030101010101" pitchFamily="2" charset="-122"/>
              </a:rPr>
              <a:t>I/O</a:t>
            </a:r>
            <a:r>
              <a:rPr lang="zh-CN" altLang="en-US" sz="2400" dirty="0">
                <a:ea typeface="宋体" panose="02010600030101010101" pitchFamily="2" charset="-122"/>
              </a:rPr>
              <a:t>操作。</a:t>
            </a:r>
            <a:endParaRPr lang="zh-CN" altLang="en-US" sz="2400" dirty="0">
              <a:ea typeface="宋体" panose="02010600030101010101" pitchFamily="2" charset="-122"/>
            </a:endParaRPr>
          </a:p>
          <a:p>
            <a:pPr lvl="1">
              <a:lnSpc>
                <a:spcPct val="120000"/>
              </a:lnSpc>
              <a:spcBef>
                <a:spcPts val="0"/>
              </a:spcBef>
            </a:pPr>
            <a:r>
              <a:rPr lang="en-US" altLang="zh-CN" sz="2400" dirty="0">
                <a:ea typeface="宋体" panose="02010600030101010101" pitchFamily="2" charset="-122"/>
              </a:rPr>
              <a:t>I/O</a:t>
            </a:r>
            <a:r>
              <a:rPr lang="zh-CN" altLang="en-US" sz="2400" dirty="0">
                <a:ea typeface="宋体" panose="02010600030101010101" pitchFamily="2" charset="-122"/>
              </a:rPr>
              <a:t>地址（</a:t>
            </a:r>
            <a:r>
              <a:rPr lang="en-US" altLang="zh-CN" sz="2400" dirty="0">
                <a:ea typeface="宋体" panose="02010600030101010101" pitchFamily="2" charset="-122"/>
              </a:rPr>
              <a:t>I/O</a:t>
            </a:r>
            <a:r>
              <a:rPr lang="zh-CN" altLang="en-US" sz="2400" dirty="0">
                <a:ea typeface="宋体" panose="02010600030101010101" pitchFamily="2" charset="-122"/>
              </a:rPr>
              <a:t>接口地址, </a:t>
            </a:r>
            <a:r>
              <a:rPr lang="en-US" altLang="zh-CN" sz="2400" dirty="0">
                <a:ea typeface="宋体" panose="02010600030101010101" pitchFamily="2" charset="-122"/>
              </a:rPr>
              <a:t>I/O</a:t>
            </a:r>
            <a:r>
              <a:rPr lang="zh-CN" altLang="en-US" sz="2400" dirty="0">
                <a:ea typeface="宋体" panose="02010600030101010101" pitchFamily="2" charset="-122"/>
              </a:rPr>
              <a:t>端口地址）：实际上是</a:t>
            </a:r>
            <a:r>
              <a:rPr lang="en-US" altLang="zh-CN" sz="2400" dirty="0">
                <a:ea typeface="宋体" panose="02010600030101010101" pitchFamily="2" charset="-122"/>
              </a:rPr>
              <a:t>I/O</a:t>
            </a:r>
            <a:r>
              <a:rPr lang="zh-CN" altLang="en-US" sz="2400" dirty="0">
                <a:ea typeface="宋体" panose="02010600030101010101" pitchFamily="2" charset="-122"/>
              </a:rPr>
              <a:t>接口电路中寄存器的地址。</a:t>
            </a:r>
            <a:endParaRPr lang="zh-CN" altLang="en-US" sz="2400" dirty="0">
              <a:ea typeface="宋体" panose="02010600030101010101" pitchFamily="2" charset="-122"/>
            </a:endParaRPr>
          </a:p>
        </p:txBody>
      </p:sp>
      <p:pic>
        <p:nvPicPr>
          <p:cNvPr id="56013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440731" y="-315416"/>
            <a:ext cx="3703269" cy="2880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ChangeArrowheads="1"/>
          </p:cNvSpPr>
          <p:nvPr>
            <p:ph type="title"/>
          </p:nvPr>
        </p:nvSpPr>
        <p:spPr>
          <a:xfrm>
            <a:off x="611188" y="404813"/>
            <a:ext cx="5257800" cy="372603"/>
          </a:xfrm>
        </p:spPr>
        <p:txBody>
          <a:bodyPr/>
          <a:lstStyle/>
          <a:p>
            <a:r>
              <a:rPr lang="en-US" altLang="zh-CN" dirty="0" smtClean="0"/>
              <a:t>1.1 </a:t>
            </a:r>
            <a:r>
              <a:rPr lang="en-US" altLang="zh-CN" dirty="0"/>
              <a:t>I/O</a:t>
            </a:r>
            <a:r>
              <a:rPr lang="zh-CN" altLang="en-US" dirty="0"/>
              <a:t>接口</a:t>
            </a:r>
            <a:endParaRPr lang="zh-CN" altLang="en-US" dirty="0"/>
          </a:p>
        </p:txBody>
      </p:sp>
      <p:sp>
        <p:nvSpPr>
          <p:cNvPr id="393219" name="Rectangle 3"/>
          <p:cNvSpPr>
            <a:spLocks noGrp="1" noChangeArrowheads="1"/>
          </p:cNvSpPr>
          <p:nvPr>
            <p:ph type="body" idx="1"/>
          </p:nvPr>
        </p:nvSpPr>
        <p:spPr>
          <a:xfrm>
            <a:off x="684213" y="981075"/>
            <a:ext cx="7848600" cy="325438"/>
          </a:xfrm>
        </p:spPr>
        <p:txBody>
          <a:bodyPr/>
          <a:lstStyle/>
          <a:p>
            <a:r>
              <a:rPr lang="en-US" altLang="zh-CN" dirty="0">
                <a:ea typeface="宋体" panose="02010600030101010101" pitchFamily="2" charset="-122"/>
              </a:rPr>
              <a:t>I/O</a:t>
            </a:r>
            <a:r>
              <a:rPr lang="zh-CN" altLang="en-US" dirty="0">
                <a:ea typeface="宋体" panose="02010600030101010101" pitchFamily="2" charset="-122"/>
              </a:rPr>
              <a:t>接口</a:t>
            </a:r>
            <a:r>
              <a:rPr lang="zh-CN" altLang="en-US" dirty="0" smtClean="0">
                <a:ea typeface="宋体" panose="02010600030101010101" pitchFamily="2" charset="-122"/>
              </a:rPr>
              <a:t>的通用结</a:t>
            </a:r>
            <a:r>
              <a:rPr lang="zh-CN" altLang="en-US" dirty="0">
                <a:ea typeface="宋体" panose="02010600030101010101" pitchFamily="2" charset="-122"/>
              </a:rPr>
              <a:t>构</a:t>
            </a:r>
            <a:endParaRPr lang="zh-CN" altLang="en-US" dirty="0">
              <a:ea typeface="宋体" panose="02010600030101010101" pitchFamily="2" charset="-122"/>
            </a:endParaRPr>
          </a:p>
        </p:txBody>
      </p:sp>
      <p:graphicFrame>
        <p:nvGraphicFramePr>
          <p:cNvPr id="393220" name="Object 4"/>
          <p:cNvGraphicFramePr>
            <a:graphicFrameLocks noChangeAspect="1"/>
          </p:cNvGraphicFramePr>
          <p:nvPr/>
        </p:nvGraphicFramePr>
        <p:xfrm>
          <a:off x="381000" y="1752600"/>
          <a:ext cx="8229600" cy="3690938"/>
        </p:xfrm>
        <a:graphic>
          <a:graphicData uri="http://schemas.openxmlformats.org/presentationml/2006/ole">
            <mc:AlternateContent xmlns:mc="http://schemas.openxmlformats.org/markup-compatibility/2006">
              <mc:Choice xmlns:v="urn:schemas-microsoft-com:vml" Requires="v">
                <p:oleObj spid="_x0000_s393284" name="Visio" r:id="rId1" imgW="6972300" imgH="3133725" progId="Visio.Drawing.11">
                  <p:embed/>
                </p:oleObj>
              </mc:Choice>
              <mc:Fallback>
                <p:oleObj name="Visio" r:id="rId1" imgW="6972300" imgH="3133725" progId="Visio.Drawing.11">
                  <p:embed/>
                  <p:pic>
                    <p:nvPicPr>
                      <p:cNvPr id="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752600"/>
                        <a:ext cx="8229600" cy="3690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a:xfrm>
            <a:off x="611188" y="404813"/>
            <a:ext cx="5257800" cy="372603"/>
          </a:xfrm>
        </p:spPr>
        <p:txBody>
          <a:bodyPr/>
          <a:lstStyle/>
          <a:p>
            <a:r>
              <a:rPr lang="en-US" altLang="zh-CN" dirty="0" smtClean="0"/>
              <a:t>1.1 </a:t>
            </a:r>
            <a:r>
              <a:rPr lang="en-US" altLang="zh-CN" dirty="0"/>
              <a:t>I/O</a:t>
            </a:r>
            <a:r>
              <a:rPr lang="zh-CN" altLang="en-US" dirty="0"/>
              <a:t>接口</a:t>
            </a:r>
            <a:endParaRPr lang="zh-CN" altLang="en-US" dirty="0"/>
          </a:p>
        </p:txBody>
      </p:sp>
      <p:sp>
        <p:nvSpPr>
          <p:cNvPr id="394243" name="Rectangle 3"/>
          <p:cNvSpPr>
            <a:spLocks noGrp="1" noChangeArrowheads="1"/>
          </p:cNvSpPr>
          <p:nvPr>
            <p:ph type="body" idx="1"/>
          </p:nvPr>
        </p:nvSpPr>
        <p:spPr>
          <a:xfrm>
            <a:off x="684213" y="908050"/>
            <a:ext cx="7848600" cy="1011238"/>
          </a:xfrm>
        </p:spPr>
        <p:txBody>
          <a:bodyPr/>
          <a:lstStyle/>
          <a:p>
            <a:r>
              <a:rPr lang="en-US" altLang="zh-CN">
                <a:ea typeface="宋体" panose="02010600030101010101" pitchFamily="2" charset="-122"/>
              </a:rPr>
              <a:t>I/O</a:t>
            </a:r>
            <a:r>
              <a:rPr lang="zh-CN" altLang="en-US">
                <a:ea typeface="宋体" panose="02010600030101010101" pitchFamily="2" charset="-122"/>
              </a:rPr>
              <a:t>接口地址选择（译码）</a:t>
            </a:r>
            <a:endParaRPr lang="zh-CN" altLang="en-US">
              <a:ea typeface="宋体" panose="02010600030101010101" pitchFamily="2" charset="-122"/>
            </a:endParaRPr>
          </a:p>
          <a:p>
            <a:pPr lvl="1"/>
            <a:r>
              <a:rPr lang="en-US" altLang="zh-CN">
                <a:ea typeface="宋体" panose="02010600030101010101" pitchFamily="2" charset="-122"/>
              </a:rPr>
              <a:t>I/O</a:t>
            </a:r>
            <a:r>
              <a:rPr lang="zh-CN" altLang="en-US">
                <a:ea typeface="宋体" panose="02010600030101010101" pitchFamily="2" charset="-122"/>
              </a:rPr>
              <a:t>接口地址是</a:t>
            </a:r>
            <a:r>
              <a:rPr lang="en-US" altLang="zh-CN">
                <a:ea typeface="宋体" panose="02010600030101010101" pitchFamily="2" charset="-122"/>
              </a:rPr>
              <a:t>I/O</a:t>
            </a:r>
            <a:r>
              <a:rPr lang="zh-CN" altLang="en-US">
                <a:ea typeface="宋体" panose="02010600030101010101" pitchFamily="2" charset="-122"/>
              </a:rPr>
              <a:t>接口电路中寄存器的地址</a:t>
            </a:r>
            <a:endParaRPr lang="zh-CN" altLang="en-US">
              <a:ea typeface="宋体" panose="02010600030101010101" pitchFamily="2" charset="-122"/>
            </a:endParaRPr>
          </a:p>
          <a:p>
            <a:pPr lvl="1"/>
            <a:r>
              <a:rPr lang="zh-CN" altLang="en-US">
                <a:ea typeface="宋体" panose="02010600030101010101" pitchFamily="2" charset="-122"/>
              </a:rPr>
              <a:t>单独编址方式下的</a:t>
            </a:r>
            <a:r>
              <a:rPr lang="en-US" altLang="zh-CN">
                <a:ea typeface="宋体" panose="02010600030101010101" pitchFamily="2" charset="-122"/>
              </a:rPr>
              <a:t>I/O</a:t>
            </a:r>
            <a:r>
              <a:rPr lang="zh-CN" altLang="en-US">
                <a:ea typeface="宋体" panose="02010600030101010101" pitchFamily="2" charset="-122"/>
              </a:rPr>
              <a:t>地址选择电路</a:t>
            </a:r>
            <a:endParaRPr lang="zh-CN" altLang="en-US">
              <a:ea typeface="宋体" panose="02010600030101010101" pitchFamily="2" charset="-122"/>
            </a:endParaRPr>
          </a:p>
        </p:txBody>
      </p:sp>
      <p:graphicFrame>
        <p:nvGraphicFramePr>
          <p:cNvPr id="394246" name="Object 6"/>
          <p:cNvGraphicFramePr>
            <a:graphicFrameLocks noChangeAspect="1"/>
          </p:cNvGraphicFramePr>
          <p:nvPr/>
        </p:nvGraphicFramePr>
        <p:xfrm>
          <a:off x="1116013" y="2060575"/>
          <a:ext cx="6524625" cy="4519613"/>
        </p:xfrm>
        <a:graphic>
          <a:graphicData uri="http://schemas.openxmlformats.org/presentationml/2006/ole">
            <mc:AlternateContent xmlns:mc="http://schemas.openxmlformats.org/markup-compatibility/2006">
              <mc:Choice xmlns:v="urn:schemas-microsoft-com:vml" Requires="v">
                <p:oleObj spid="_x0000_s394311" name="VISIO" r:id="rId1" imgW="6320155" imgH="4385945" progId="Visio.Drawing.11">
                  <p:embed/>
                </p:oleObj>
              </mc:Choice>
              <mc:Fallback>
                <p:oleObj name="VISIO" r:id="rId1" imgW="6320155" imgH="4385945" progId="Visio.Drawing.11">
                  <p:embed/>
                  <p:pic>
                    <p:nvPicPr>
                      <p:cNvPr id="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2060575"/>
                        <a:ext cx="6524625" cy="451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CS152-SP98">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CS152-SP98">
      <a:majorFont>
        <a:latin typeface="楷体_GB2312"/>
        <a:ea typeface="楷体_GB2312"/>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en-US" sz="2000" b="0" i="0" u="none" strike="noStrike" cap="none" normalizeH="0" baseline="0" smtClean="0">
            <a:ln>
              <a:noFill/>
            </a:ln>
            <a:solidFill>
              <a:schemeClr val="accent1"/>
            </a:solidFill>
            <a:effectLst/>
            <a:latin typeface="Arial" panose="020B0604020202020204"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en-US" sz="2000" b="0" i="0" u="none" strike="noStrike" cap="none" normalizeH="0" baseline="0" smtClean="0">
            <a:ln>
              <a:noFill/>
            </a:ln>
            <a:solidFill>
              <a:schemeClr val="accent1"/>
            </a:solidFill>
            <a:effectLst/>
            <a:latin typeface="Arial" panose="020B0604020202020204" pitchFamily="34" charset="0"/>
          </a:defRPr>
        </a:defPPr>
      </a:lstStyle>
    </a:lnDef>
  </a:objectDefaults>
  <a:extraClrSchemeLst>
    <a:extraClrScheme>
      <a:clrScheme name="CS152-SP9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152-SP9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S152-SP9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152-SP9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152-SP9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152-SP9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S152-SP9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S152-SP98">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1_CS152-SP98">
      <a:majorFont>
        <a:latin typeface="楷体_GB2312"/>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en-US" sz="2000" b="0" i="0" u="none" strike="noStrike" cap="none" normalizeH="0" baseline="0" smtClean="0">
            <a:ln>
              <a:noFill/>
            </a:ln>
            <a:solidFill>
              <a:schemeClr val="accent1"/>
            </a:solidFill>
            <a:effectLst/>
            <a:latin typeface="Arial" panose="020B0604020202020204"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en-US" sz="2000" b="0" i="0" u="none" strike="noStrike" cap="none" normalizeH="0" baseline="0" smtClean="0">
            <a:ln>
              <a:noFill/>
            </a:ln>
            <a:solidFill>
              <a:schemeClr val="accent1"/>
            </a:solidFill>
            <a:effectLst/>
            <a:latin typeface="Arial" panose="020B0604020202020204" pitchFamily="34" charset="0"/>
          </a:defRPr>
        </a:defPPr>
      </a:lstStyle>
    </a:lnDef>
  </a:objectDefaults>
  <a:extraClrSchemeLst>
    <a:extraClrScheme>
      <a:clrScheme name="1_CS152-SP9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CS152-SP9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CS152-SP9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CS152-SP9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CS152-SP9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CS152-SP9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CS152-SP9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8338</Words>
  <Application>WPS 演示</Application>
  <PresentationFormat>信纸(8.5x11 英寸)</PresentationFormat>
  <Paragraphs>663</Paragraphs>
  <Slides>59</Slides>
  <Notes>14</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6</vt:i4>
      </vt:variant>
      <vt:variant>
        <vt:lpstr>幻灯片标题</vt:lpstr>
      </vt:variant>
      <vt:variant>
        <vt:i4>59</vt:i4>
      </vt:variant>
    </vt:vector>
  </HeadingPairs>
  <TitlesOfParts>
    <vt:vector size="77" baseType="lpstr">
      <vt:lpstr>Arial</vt:lpstr>
      <vt:lpstr>宋体</vt:lpstr>
      <vt:lpstr>Wingdings</vt:lpstr>
      <vt:lpstr>Times New Roman</vt:lpstr>
      <vt:lpstr>楷体_GB2312</vt:lpstr>
      <vt:lpstr>新宋体</vt:lpstr>
      <vt:lpstr>黑体</vt:lpstr>
      <vt:lpstr>华文楷体</vt:lpstr>
      <vt:lpstr>微软雅黑</vt:lpstr>
      <vt:lpstr>Arial Unicode MS</vt:lpstr>
      <vt:lpstr>CS152-SP98</vt:lpstr>
      <vt:lpstr>1_CS152-SP98</vt:lpstr>
      <vt:lpstr>Visio.Drawing.11</vt:lpstr>
      <vt:lpstr>Visio.Drawing.11</vt:lpstr>
      <vt:lpstr>Visio.Drawing.11</vt:lpstr>
      <vt:lpstr>Visio.Drawing.11</vt:lpstr>
      <vt:lpstr>Visio.Drawing.11</vt:lpstr>
      <vt:lpstr>Visio.Drawing.11</vt:lpstr>
      <vt:lpstr>计算机组成原理 (2019级)</vt:lpstr>
      <vt:lpstr>PowerPoint 演示文稿</vt:lpstr>
      <vt:lpstr>PowerPoint 演示文稿</vt:lpstr>
      <vt:lpstr>1.1 I/O接口</vt:lpstr>
      <vt:lpstr>1.1  I/O接口</vt:lpstr>
      <vt:lpstr>1.1  I/O接口</vt:lpstr>
      <vt:lpstr>1.1  I/O接口</vt:lpstr>
      <vt:lpstr>1.1 I/O接口</vt:lpstr>
      <vt:lpstr>1.1 I/O接口</vt:lpstr>
      <vt:lpstr>PowerPoint 演示文稿</vt:lpstr>
      <vt:lpstr>2.1 程序查询I/O方式</vt:lpstr>
      <vt:lpstr>2.1 程序查询I/O方式</vt:lpstr>
      <vt:lpstr>2.1 程序查询I/O方式</vt:lpstr>
      <vt:lpstr>2.1 程序查询I/O方式</vt:lpstr>
      <vt:lpstr>PowerPoint 演示文稿</vt:lpstr>
      <vt:lpstr>3.1 中断与中断I/O</vt:lpstr>
      <vt:lpstr>3.1 中断与中断I/O</vt:lpstr>
      <vt:lpstr>3.1 中断与中断I/O</vt:lpstr>
      <vt:lpstr>3.1 中断与中断I/O</vt:lpstr>
      <vt:lpstr>3.1 中断与中断I/O</vt:lpstr>
      <vt:lpstr>3.1中断与中断I/O</vt:lpstr>
      <vt:lpstr>3.1 中断与中断I/O</vt:lpstr>
      <vt:lpstr>3.1 中断与中断I/O</vt:lpstr>
      <vt:lpstr>3.1 中断与中断I/O</vt:lpstr>
      <vt:lpstr>3.1 中断与中断I/O</vt:lpstr>
      <vt:lpstr>3.1 中断与中断I/O</vt:lpstr>
      <vt:lpstr>3.1 中断与中断I/O</vt:lpstr>
      <vt:lpstr>3.2 中断控制器8259A （自学部分） </vt:lpstr>
      <vt:lpstr>3.2 中断控制器8259A</vt:lpstr>
      <vt:lpstr>3.2 中断控制器8259A</vt:lpstr>
      <vt:lpstr>3.2 中断控制器8259A</vt:lpstr>
      <vt:lpstr>X86的中断处理（自学部分）</vt:lpstr>
      <vt:lpstr>X86的中断处理</vt:lpstr>
      <vt:lpstr>X86的中断处理</vt:lpstr>
      <vt:lpstr>X86的中断处理（自学部分）</vt:lpstr>
      <vt:lpstr>PowerPoint 演示文稿</vt:lpstr>
      <vt:lpstr>4.1 DMA的一般概念</vt:lpstr>
      <vt:lpstr>4.2 DMA过程</vt:lpstr>
      <vt:lpstr>4.2 DMA过程</vt:lpstr>
      <vt:lpstr>4.2 DMA过程</vt:lpstr>
      <vt:lpstr>4.2 DMA过程</vt:lpstr>
      <vt:lpstr>4.3  DMA控制器的结构</vt:lpstr>
      <vt:lpstr>4.3  DMA控制器的结构</vt:lpstr>
      <vt:lpstr>4.3  DMA控制器的结构</vt:lpstr>
      <vt:lpstr>4.4 DMA控制器的类型</vt:lpstr>
      <vt:lpstr>4.4 DMA控制器的类型</vt:lpstr>
      <vt:lpstr>PowerPoint 演示文稿</vt:lpstr>
      <vt:lpstr>5.1 I/O通道及其特点</vt:lpstr>
      <vt:lpstr>5.2 通道分类</vt:lpstr>
      <vt:lpstr>5.2 通道分类</vt:lpstr>
      <vt:lpstr>5.2 通道分类</vt:lpstr>
      <vt:lpstr>5.2 通道分类</vt:lpstr>
      <vt:lpstr>5.2 通道分类</vt:lpstr>
      <vt:lpstr>I/O方式小结</vt:lpstr>
      <vt:lpstr>MIPS IO抽象（内存映射）</vt:lpstr>
      <vt:lpstr>举例</vt:lpstr>
      <vt:lpstr>举例</vt:lpstr>
      <vt:lpstr>举例</vt:lpstr>
      <vt:lpstr>本章重点</vt:lpstr>
    </vt:vector>
  </TitlesOfParts>
  <Company>BUAA</Company>
  <LinksUpToDate>false</LinksUpToDate>
  <SharedDoc>false</SharedDoc>
  <HyperlinksChanged>false</HyperlinksChanged>
  <AppVersion>14.0000</AppVersion>
  <Pages>47</Page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ALU</dc:title>
  <dc:creator>lxd</dc:creator>
  <cp:lastModifiedBy>关翔远</cp:lastModifiedBy>
  <cp:revision>314</cp:revision>
  <cp:lastPrinted>1999-08-22T22:40:00Z</cp:lastPrinted>
  <dcterms:created xsi:type="dcterms:W3CDTF">1997-08-19T16:58:00Z</dcterms:created>
  <dcterms:modified xsi:type="dcterms:W3CDTF">2020-12-31T00:27:43Z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