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8.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 id="2147483691" r:id="rId3"/>
    <p:sldMasterId id="2147483719" r:id="rId4"/>
    <p:sldMasterId id="2147483748" r:id="rId5"/>
    <p:sldMasterId id="2147483774" r:id="rId6"/>
    <p:sldMasterId id="2147483801" r:id="rId7"/>
    <p:sldMasterId id="2147483814" r:id="rId8"/>
    <p:sldMasterId id="2147483827" r:id="rId9"/>
  </p:sldMasterIdLst>
  <p:notesMasterIdLst>
    <p:notesMasterId r:id="rId92"/>
  </p:notesMasterIdLst>
  <p:handoutMasterIdLst>
    <p:handoutMasterId r:id="rId93"/>
  </p:handoutMasterIdLst>
  <p:sldIdLst>
    <p:sldId id="324" r:id="rId10"/>
    <p:sldId id="425" r:id="rId11"/>
    <p:sldId id="325" r:id="rId12"/>
    <p:sldId id="339" r:id="rId13"/>
    <p:sldId id="665" r:id="rId14"/>
    <p:sldId id="389" r:id="rId15"/>
    <p:sldId id="650" r:id="rId16"/>
    <p:sldId id="545" r:id="rId17"/>
    <p:sldId id="549" r:id="rId18"/>
    <p:sldId id="673" r:id="rId19"/>
    <p:sldId id="552" r:id="rId20"/>
    <p:sldId id="553" r:id="rId21"/>
    <p:sldId id="649" r:id="rId22"/>
    <p:sldId id="606" r:id="rId23"/>
    <p:sldId id="607" r:id="rId24"/>
    <p:sldId id="608" r:id="rId25"/>
    <p:sldId id="612" r:id="rId26"/>
    <p:sldId id="390" r:id="rId27"/>
    <p:sldId id="651" r:id="rId28"/>
    <p:sldId id="576" r:id="rId29"/>
    <p:sldId id="652" r:id="rId30"/>
    <p:sldId id="584" r:id="rId31"/>
    <p:sldId id="577" r:id="rId32"/>
    <p:sldId id="578" r:id="rId33"/>
    <p:sldId id="579" r:id="rId34"/>
    <p:sldId id="580" r:id="rId35"/>
    <p:sldId id="581" r:id="rId36"/>
    <p:sldId id="391" r:id="rId37"/>
    <p:sldId id="585" r:id="rId38"/>
    <p:sldId id="432" r:id="rId39"/>
    <p:sldId id="626" r:id="rId40"/>
    <p:sldId id="627" r:id="rId41"/>
    <p:sldId id="628" r:id="rId42"/>
    <p:sldId id="620" r:id="rId43"/>
    <p:sldId id="629" r:id="rId44"/>
    <p:sldId id="630" r:id="rId45"/>
    <p:sldId id="653" r:id="rId46"/>
    <p:sldId id="392" r:id="rId47"/>
    <p:sldId id="655" r:id="rId48"/>
    <p:sldId id="632" r:id="rId49"/>
    <p:sldId id="676" r:id="rId50"/>
    <p:sldId id="438" r:id="rId51"/>
    <p:sldId id="622" r:id="rId52"/>
    <p:sldId id="633" r:id="rId53"/>
    <p:sldId id="634" r:id="rId54"/>
    <p:sldId id="675" r:id="rId55"/>
    <p:sldId id="674" r:id="rId56"/>
    <p:sldId id="393" r:id="rId57"/>
    <p:sldId id="638" r:id="rId58"/>
    <p:sldId id="677" r:id="rId59"/>
    <p:sldId id="678" r:id="rId60"/>
    <p:sldId id="559" r:id="rId61"/>
    <p:sldId id="560" r:id="rId62"/>
    <p:sldId id="679" r:id="rId63"/>
    <p:sldId id="680" r:id="rId64"/>
    <p:sldId id="681" r:id="rId65"/>
    <p:sldId id="395" r:id="rId66"/>
    <p:sldId id="494" r:id="rId67"/>
    <p:sldId id="682" r:id="rId68"/>
    <p:sldId id="497" r:id="rId69"/>
    <p:sldId id="498" r:id="rId70"/>
    <p:sldId id="683" r:id="rId71"/>
    <p:sldId id="684" r:id="rId72"/>
    <p:sldId id="623" r:id="rId73"/>
    <p:sldId id="685" r:id="rId74"/>
    <p:sldId id="396" r:id="rId75"/>
    <p:sldId id="566" r:id="rId76"/>
    <p:sldId id="567" r:id="rId77"/>
    <p:sldId id="656" r:id="rId78"/>
    <p:sldId id="643" r:id="rId79"/>
    <p:sldId id="645" r:id="rId80"/>
    <p:sldId id="672" r:id="rId81"/>
    <p:sldId id="397" r:id="rId82"/>
    <p:sldId id="529" r:id="rId83"/>
    <p:sldId id="659" r:id="rId84"/>
    <p:sldId id="660" r:id="rId85"/>
    <p:sldId id="658" r:id="rId86"/>
    <p:sldId id="686" r:id="rId87"/>
    <p:sldId id="687" r:id="rId88"/>
    <p:sldId id="688" r:id="rId89"/>
    <p:sldId id="689" r:id="rId90"/>
    <p:sldId id="402" r:id="rId91"/>
  </p:sldIdLst>
  <p:sldSz cx="9144000" cy="6858000" type="letter"/>
  <p:notesSz cx="6991350" cy="9282113"/>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DF"/>
    <a:srgbClr val="FFDA3F"/>
    <a:srgbClr val="FFFFBD"/>
    <a:srgbClr val="535CA1"/>
    <a:srgbClr val="DDDDDD"/>
    <a:srgbClr val="EAEAEA"/>
    <a:srgbClr val="F9FDC7"/>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8" autoAdjust="0"/>
    <p:restoredTop sz="92021" autoAdjust="0"/>
  </p:normalViewPr>
  <p:slideViewPr>
    <p:cSldViewPr>
      <p:cViewPr varScale="1">
        <p:scale>
          <a:sx n="61" d="100"/>
          <a:sy n="61" d="100"/>
        </p:scale>
        <p:origin x="1472"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varScale="1">
      <p:scale>
        <a:sx n="1" d="1"/>
        <a:sy n="1" d="1"/>
      </p:scale>
      <p:origin x="0" y="1470"/>
    </p:cViewPr>
  </p:sorterViewPr>
  <p:notesViewPr>
    <p:cSldViewPr>
      <p:cViewPr varScale="1">
        <p:scale>
          <a:sx n="42" d="100"/>
          <a:sy n="42" d="100"/>
        </p:scale>
        <p:origin x="-1230" y="-96"/>
      </p:cViewPr>
      <p:guideLst>
        <p:guide orient="horz" pos="2923"/>
        <p:guide pos="220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viewProps" Target="viewProps.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67.xml"/><Relationship Id="rId3" Type="http://schemas.openxmlformats.org/officeDocument/2006/relationships/slide" Target="slides/slide31.xml"/><Relationship Id="rId7" Type="http://schemas.openxmlformats.org/officeDocument/2006/relationships/slide" Target="slides/slide59.xml"/><Relationship Id="rId12" Type="http://schemas.openxmlformats.org/officeDocument/2006/relationships/slide" Target="slides/slide72.xml"/><Relationship Id="rId2" Type="http://schemas.openxmlformats.org/officeDocument/2006/relationships/slide" Target="slides/slide30.xml"/><Relationship Id="rId1" Type="http://schemas.openxmlformats.org/officeDocument/2006/relationships/slide" Target="slides/slide29.xml"/><Relationship Id="rId6" Type="http://schemas.openxmlformats.org/officeDocument/2006/relationships/slide" Target="slides/slide37.xml"/><Relationship Id="rId11" Type="http://schemas.openxmlformats.org/officeDocument/2006/relationships/slide" Target="slides/slide71.xml"/><Relationship Id="rId5" Type="http://schemas.openxmlformats.org/officeDocument/2006/relationships/slide" Target="slides/slide33.xml"/><Relationship Id="rId10" Type="http://schemas.openxmlformats.org/officeDocument/2006/relationships/slide" Target="slides/slide70.xml"/><Relationship Id="rId4" Type="http://schemas.openxmlformats.org/officeDocument/2006/relationships/slide" Target="slides/slide32.xml"/><Relationship Id="rId9"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jpeg"/><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jpe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822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idx="2"/>
          </p:nvPr>
        </p:nvSpPr>
        <p:spPr bwMode="auto">
          <a:xfrm>
            <a:off x="1190625" y="596900"/>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63" y="4408488"/>
            <a:ext cx="6026150" cy="4176712"/>
          </a:xfrm>
          <a:prstGeom prst="rect">
            <a:avLst/>
          </a:prstGeom>
          <a:noFill/>
          <a:ln w="12700">
            <a:noFill/>
            <a:miter lim="800000"/>
            <a:headEnd/>
            <a:tailEnd/>
          </a:ln>
          <a:effectLst/>
        </p:spPr>
        <p:txBody>
          <a:bodyPr vert="horz" wrap="square" lIns="92017" tIns="45201" rIns="92017" bIns="45201" numCol="1" anchor="t" anchorCtr="0" compatLnSpc="1">
            <a:prstTxWarp prst="textNoShape">
              <a:avLst/>
            </a:prstTxWarp>
          </a:bodyPr>
          <a:lstStyle/>
          <a:p>
            <a:pPr lvl="0"/>
            <a:r>
              <a:rPr lang="en-US" altLang="zh-CN" noProof="0" smtClean="0"/>
              <a:t>We want this to be in font 11 and justify.</a:t>
            </a:r>
          </a:p>
        </p:txBody>
      </p:sp>
    </p:spTree>
    <p:extLst>
      <p:ext uri="{BB962C8B-B14F-4D97-AF65-F5344CB8AC3E}">
        <p14:creationId xmlns:p14="http://schemas.microsoft.com/office/powerpoint/2010/main" val="1251284900"/>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www.baidu.com/s?wd=I/O%E6%8E%A5%E5%8F%A3&amp;tn=44039180_cpr&amp;fenlei=mv6quAkxTZn0IZRqIHckPjm4nH00T1YknHPWP1uBmWPbm1KBuHPW0ZwV5Hcvrjm3rH6sPfKWUMw85HfYnjn4nH6sgvPsT6KdThsqpZwYTjCEQLGCpyw9Uz4Bmy-bIi4WUvYETgN-TLwGUv3EPHmzrjfsPjc1"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s://www.baidu.com/s?wd=%E5%93%8D%E5%BA%94%E6%97%B6%E9%97%B4&amp;tn=44039180_cpr&amp;fenlei=mv6quAkxTZn0IZRqIHckPjm4nH00T1YknHPWP1uBmWPbm1KBuHPW0ZwV5Hcvrjm3rH6sPfKWUMw85HfYnjn4nH6sgvPsT6KdThsqpZwYTjCEQLGCpyw9Uz4Bmy-bIi4WUvYETgN-TLwGUv3EPHmzrjfsPjc1"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42859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90625" y="596900"/>
            <a:ext cx="4622800" cy="34671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12665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noFill/>
          <a:ln w="9525"/>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endParaRPr lang="zh-CN" altLang="en-US" dirty="0" smtClean="0">
              <a:latin typeface="Arial" charset="0"/>
            </a:endParaRPr>
          </a:p>
        </p:txBody>
      </p:sp>
    </p:spTree>
    <p:extLst>
      <p:ext uri="{BB962C8B-B14F-4D97-AF65-F5344CB8AC3E}">
        <p14:creationId xmlns:p14="http://schemas.microsoft.com/office/powerpoint/2010/main" val="491224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63787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a:noFill/>
          <a:ln w="9525"/>
        </p:spPr>
        <p:txBody>
          <a:bodyPr/>
          <a:lstStyle/>
          <a:p>
            <a:endParaRPr kumimoji="1" lang="zh-CN" altLang="en-US" sz="900" dirty="0" smtClean="0">
              <a:latin typeface="Arial" charset="0"/>
            </a:endParaRPr>
          </a:p>
        </p:txBody>
      </p:sp>
    </p:spTree>
    <p:extLst>
      <p:ext uri="{BB962C8B-B14F-4D97-AF65-F5344CB8AC3E}">
        <p14:creationId xmlns:p14="http://schemas.microsoft.com/office/powerpoint/2010/main" val="47148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p:sp>
      <p:sp>
        <p:nvSpPr>
          <p:cNvPr id="342019" name="Rectangle 3"/>
          <p:cNvSpPr>
            <a:spLocks noGrp="1" noChangeArrowheads="1"/>
          </p:cNvSpPr>
          <p:nvPr>
            <p:ph type="body" idx="1"/>
          </p:nvPr>
        </p:nvSpPr>
        <p:spPr>
          <a:noFill/>
          <a:ln w="9525"/>
        </p:spPr>
        <p:txBody>
          <a:bodyPr/>
          <a:lstStyle/>
          <a:p>
            <a:endParaRPr kumimoji="1" lang="zh-CN" altLang="en-US" dirty="0" smtClean="0">
              <a:latin typeface="Arial" charset="0"/>
            </a:endParaRPr>
          </a:p>
        </p:txBody>
      </p:sp>
    </p:spTree>
    <p:extLst>
      <p:ext uri="{BB962C8B-B14F-4D97-AF65-F5344CB8AC3E}">
        <p14:creationId xmlns:p14="http://schemas.microsoft.com/office/powerpoint/2010/main" val="316962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p:sp>
      <p:sp>
        <p:nvSpPr>
          <p:cNvPr id="343043"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1811257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p:sp>
      <p:sp>
        <p:nvSpPr>
          <p:cNvPr id="34406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50564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p:sp>
      <p:sp>
        <p:nvSpPr>
          <p:cNvPr id="348163" name="Rectangle 3"/>
          <p:cNvSpPr>
            <a:spLocks noGrp="1" noChangeArrowheads="1"/>
          </p:cNvSpPr>
          <p:nvPr>
            <p:ph type="body" idx="1"/>
          </p:nvPr>
        </p:nvSpPr>
        <p:spPr>
          <a:noFill/>
          <a:ln w="9525"/>
        </p:spPr>
        <p:txBody>
          <a:bodyPr/>
          <a:lstStyle/>
          <a:p>
            <a:endParaRPr kumimoji="1" lang="zh-CN" altLang="en-US" dirty="0" smtClean="0">
              <a:latin typeface="Arial" charset="0"/>
            </a:endParaRPr>
          </a:p>
        </p:txBody>
      </p:sp>
    </p:spTree>
    <p:extLst>
      <p:ext uri="{BB962C8B-B14F-4D97-AF65-F5344CB8AC3E}">
        <p14:creationId xmlns:p14="http://schemas.microsoft.com/office/powerpoint/2010/main" val="3980004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1731389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p:sp>
      <p:sp>
        <p:nvSpPr>
          <p:cNvPr id="169987" name="Rectangle 3"/>
          <p:cNvSpPr>
            <a:spLocks noGrp="1" noChangeArrowheads="1"/>
          </p:cNvSpPr>
          <p:nvPr>
            <p:ph type="body" idx="1"/>
          </p:nvPr>
        </p:nvSpPr>
        <p:spPr>
          <a:noFill/>
          <a:ln w="9525"/>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231414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ln w="9525"/>
        </p:spPr>
        <p:txBody>
          <a:bodyPr/>
          <a:lstStyle/>
          <a:p>
            <a:pPr lvl="2" eaLnBrk="1" hangingPunct="1">
              <a:lnSpc>
                <a:spcPct val="110000"/>
              </a:lnSpc>
              <a:spcBef>
                <a:spcPct val="15000"/>
              </a:spcBef>
              <a:spcAft>
                <a:spcPct val="15000"/>
              </a:spcAft>
            </a:pPr>
            <a:r>
              <a:rPr lang="en-US" altLang="zh-CN" sz="1000" b="1"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3870616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noFill/>
          <a:ln w="9525"/>
        </p:spPr>
        <p:txBody>
          <a:bodyPr/>
          <a:lstStyle/>
          <a:p>
            <a:endParaRPr lang="en-US" altLang="zh-CN" dirty="0" smtClean="0">
              <a:latin typeface="Arial" charset="0"/>
            </a:endParaRPr>
          </a:p>
        </p:txBody>
      </p:sp>
    </p:spTree>
    <p:extLst>
      <p:ext uri="{BB962C8B-B14F-4D97-AF65-F5344CB8AC3E}">
        <p14:creationId xmlns:p14="http://schemas.microsoft.com/office/powerpoint/2010/main" val="355004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p:sp>
      <p:sp>
        <p:nvSpPr>
          <p:cNvPr id="177155" name="Rectangle 3"/>
          <p:cNvSpPr>
            <a:spLocks noGrp="1" noChangeArrowheads="1"/>
          </p:cNvSpPr>
          <p:nvPr>
            <p:ph type="body" idx="1"/>
          </p:nvPr>
        </p:nvSpPr>
        <p:spPr>
          <a:noFill/>
          <a:ln w="9525"/>
        </p:spPr>
        <p:txBody>
          <a:bodyPr/>
          <a:lstStyle/>
          <a:p>
            <a:r>
              <a:rPr lang="zh-CN" altLang="en-US" dirty="0" smtClean="0">
                <a:latin typeface="Arial" charset="0"/>
              </a:rPr>
              <a:t>状态，转移，以及引起转移的动作</a:t>
            </a:r>
            <a:endParaRPr lang="en-US" altLang="zh-CN" dirty="0" smtClean="0">
              <a:latin typeface="Arial" charset="0"/>
            </a:endParaRPr>
          </a:p>
          <a:p>
            <a:endParaRPr lang="en-US" altLang="zh-CN" dirty="0" smtClean="0">
              <a:latin typeface="Arial" charset="0"/>
            </a:endParaRPr>
          </a:p>
          <a:p>
            <a:endParaRPr lang="zh-CN" altLang="en-US" dirty="0" smtClean="0">
              <a:latin typeface="Arial" charset="0"/>
            </a:endParaRPr>
          </a:p>
        </p:txBody>
      </p:sp>
    </p:spTree>
    <p:extLst>
      <p:ext uri="{BB962C8B-B14F-4D97-AF65-F5344CB8AC3E}">
        <p14:creationId xmlns:p14="http://schemas.microsoft.com/office/powerpoint/2010/main" val="1900798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10570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4130967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noFill/>
          <a:ln w="9525"/>
        </p:spPr>
        <p:txBody>
          <a:bodyPr/>
          <a:lstStyle/>
          <a:p>
            <a:endParaRPr lang="en-US" altLang="zh-CN" dirty="0" smtClean="0">
              <a:latin typeface="Arial" charset="0"/>
            </a:endParaRPr>
          </a:p>
          <a:p>
            <a:endParaRPr lang="zh-CN" altLang="en-US" dirty="0" smtClean="0">
              <a:latin typeface="Arial" charset="0"/>
            </a:endParaRPr>
          </a:p>
        </p:txBody>
      </p:sp>
    </p:spTree>
    <p:extLst>
      <p:ext uri="{BB962C8B-B14F-4D97-AF65-F5344CB8AC3E}">
        <p14:creationId xmlns:p14="http://schemas.microsoft.com/office/powerpoint/2010/main" val="662342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p:sp>
      <p:sp>
        <p:nvSpPr>
          <p:cNvPr id="19046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710544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583053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1836700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b="1" kern="1200" dirty="0" smtClean="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1120816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131117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ln w="9525"/>
        </p:spPr>
        <p:txBody>
          <a:bodyPr/>
          <a:lstStyle/>
          <a:p>
            <a:endParaRPr lang="zh-CN" altLang="en-US" dirty="0" smtClean="0">
              <a:latin typeface="Arial" charset="0"/>
            </a:endParaRPr>
          </a:p>
          <a:p>
            <a:endParaRPr lang="zh-CN" altLang="en-US" dirty="0" smtClean="0">
              <a:latin typeface="Arial" charset="0"/>
            </a:endParaRPr>
          </a:p>
        </p:txBody>
      </p:sp>
    </p:spTree>
    <p:extLst>
      <p:ext uri="{BB962C8B-B14F-4D97-AF65-F5344CB8AC3E}">
        <p14:creationId xmlns:p14="http://schemas.microsoft.com/office/powerpoint/2010/main" val="3455731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a:ln w="9525"/>
        </p:spPr>
        <p:txBody>
          <a:bodyPr lIns="92009" tIns="45198" rIns="92009" bIns="45198"/>
          <a:lstStyle/>
          <a:p>
            <a:r>
              <a:rPr lang="en-US" altLang="zh-CN" dirty="0" smtClean="0">
                <a:latin typeface="Arial" charset="0"/>
              </a:rPr>
              <a:t>4K*4-&gt;8K*8</a:t>
            </a:r>
            <a:endParaRPr lang="zh-CN" altLang="en-US" dirty="0" smtClean="0">
              <a:latin typeface="Arial" charset="0"/>
            </a:endParaRPr>
          </a:p>
        </p:txBody>
      </p:sp>
    </p:spTree>
    <p:extLst>
      <p:ext uri="{BB962C8B-B14F-4D97-AF65-F5344CB8AC3E}">
        <p14:creationId xmlns:p14="http://schemas.microsoft.com/office/powerpoint/2010/main" val="584017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8374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369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2955276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dirty="0" smtClean="0"/>
          </a:p>
          <a:p>
            <a:pPr marL="0" marR="0" indent="0" algn="just" defTabSz="914400" rtl="0" eaLnBrk="0" fontAlgn="base" latinLnBrk="0" hangingPunct="0">
              <a:lnSpc>
                <a:spcPct val="90000"/>
              </a:lnSpc>
              <a:spcBef>
                <a:spcPct val="40000"/>
              </a:spcBef>
              <a:spcAft>
                <a:spcPct val="0"/>
              </a:spcAft>
              <a:buClrTx/>
              <a:buSzTx/>
              <a:buFontTx/>
              <a:buNone/>
              <a:tabLst/>
              <a:defRPr/>
            </a:pPr>
            <a:endParaRPr lang="en-US" altLang="zh-CN" dirty="0" smtClean="0"/>
          </a:p>
          <a:p>
            <a:endParaRPr lang="zh-CN" altLang="en-US" dirty="0"/>
          </a:p>
        </p:txBody>
      </p:sp>
    </p:spTree>
    <p:extLst>
      <p:ext uri="{BB962C8B-B14F-4D97-AF65-F5344CB8AC3E}">
        <p14:creationId xmlns:p14="http://schemas.microsoft.com/office/powerpoint/2010/main" val="2693083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p:sp>
      <p:sp>
        <p:nvSpPr>
          <p:cNvPr id="167939"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17715233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p:sp>
      <p:sp>
        <p:nvSpPr>
          <p:cNvPr id="140291" name="Rectangle 3"/>
          <p:cNvSpPr>
            <a:spLocks noGrp="1" noChangeArrowheads="1"/>
          </p:cNvSpPr>
          <p:nvPr>
            <p:ph type="body" idx="1"/>
          </p:nvPr>
        </p:nvSpPr>
        <p:spPr>
          <a:noFill/>
          <a:ln w="9525"/>
        </p:spPr>
        <p:txBody>
          <a:bodyPr/>
          <a:lstStyle/>
          <a:p>
            <a:endParaRPr lang="zh-CN" altLang="en-US" dirty="0" smtClean="0"/>
          </a:p>
        </p:txBody>
      </p:sp>
    </p:spTree>
    <p:extLst>
      <p:ext uri="{BB962C8B-B14F-4D97-AF65-F5344CB8AC3E}">
        <p14:creationId xmlns:p14="http://schemas.microsoft.com/office/powerpoint/2010/main" val="20216723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p:sp>
      <p:sp>
        <p:nvSpPr>
          <p:cNvPr id="175107" name="Rectangle 3"/>
          <p:cNvSpPr>
            <a:spLocks noGrp="1" noChangeArrowheads="1"/>
          </p:cNvSpPr>
          <p:nvPr>
            <p:ph type="body" idx="1"/>
          </p:nvPr>
        </p:nvSpPr>
        <p:spPr>
          <a:noFill/>
          <a:ln w="9525"/>
        </p:spPr>
        <p:txBody>
          <a:bodyPr/>
          <a:lstStyle/>
          <a:p>
            <a:endParaRPr lang="zh-CN" altLang="en-US" dirty="0" smtClean="0"/>
          </a:p>
          <a:p>
            <a:endParaRPr lang="zh-CN" altLang="en-US" dirty="0" smtClean="0"/>
          </a:p>
        </p:txBody>
      </p:sp>
    </p:spTree>
    <p:extLst>
      <p:ext uri="{BB962C8B-B14F-4D97-AF65-F5344CB8AC3E}">
        <p14:creationId xmlns:p14="http://schemas.microsoft.com/office/powerpoint/2010/main" val="4285370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kern="1200" dirty="0" smtClean="0">
              <a:solidFill>
                <a:schemeClr val="tx1"/>
              </a:solidFill>
              <a:effectLst/>
              <a:latin typeface="Arial" pitchFamily="34" charset="0"/>
              <a:ea typeface="+mn-ea"/>
              <a:cs typeface="+mn-cs"/>
            </a:endParaRPr>
          </a:p>
          <a:p>
            <a:endParaRPr lang="zh-CN" altLang="en-US" dirty="0"/>
          </a:p>
        </p:txBody>
      </p:sp>
    </p:spTree>
    <p:extLst>
      <p:ext uri="{BB962C8B-B14F-4D97-AF65-F5344CB8AC3E}">
        <p14:creationId xmlns:p14="http://schemas.microsoft.com/office/powerpoint/2010/main" val="1609161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92213" y="596900"/>
            <a:ext cx="4624387" cy="3467100"/>
          </a:xfrm>
        </p:spPr>
      </p:sp>
      <p:sp>
        <p:nvSpPr>
          <p:cNvPr id="147459" name="Rectangle 3"/>
          <p:cNvSpPr>
            <a:spLocks noGrp="1" noChangeArrowheads="1"/>
          </p:cNvSpPr>
          <p:nvPr>
            <p:ph type="body" idx="1"/>
          </p:nvPr>
        </p:nvSpPr>
        <p:spPr>
          <a:noFill/>
          <a:ln w="9525"/>
        </p:spPr>
        <p:txBody>
          <a:bodyPr/>
          <a:lstStyle/>
          <a:p>
            <a:endParaRPr lang="zh-CN" altLang="en-US" sz="1200" dirty="0" smtClean="0">
              <a:latin typeface="宋体" charset="-122"/>
            </a:endParaRPr>
          </a:p>
        </p:txBody>
      </p:sp>
    </p:spTree>
    <p:extLst>
      <p:ext uri="{BB962C8B-B14F-4D97-AF65-F5344CB8AC3E}">
        <p14:creationId xmlns:p14="http://schemas.microsoft.com/office/powerpoint/2010/main" val="66943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p:sp>
      <p:sp>
        <p:nvSpPr>
          <p:cNvPr id="75779" name="Rectangle 3"/>
          <p:cNvSpPr>
            <a:spLocks noGrp="1" noChangeArrowheads="1"/>
          </p:cNvSpPr>
          <p:nvPr>
            <p:ph type="body" idx="1"/>
          </p:nvPr>
        </p:nvSpPr>
        <p:spPr>
          <a:noFill/>
          <a:ln w="9525"/>
        </p:spPr>
        <p:txBody>
          <a:bodyPr/>
          <a:lstStyle/>
          <a:p>
            <a:endParaRPr lang="zh-CN" altLang="en-US" dirty="0" smtClean="0">
              <a:latin typeface="Arial" charset="0"/>
            </a:endParaRPr>
          </a:p>
          <a:p>
            <a:r>
              <a:rPr lang="en-US" altLang="zh-CN" dirty="0" smtClean="0">
                <a:latin typeface="Arial" charset="0"/>
              </a:rPr>
              <a:t>1011=-5</a:t>
            </a:r>
            <a:r>
              <a:rPr lang="zh-CN" altLang="en-US" dirty="0" smtClean="0">
                <a:latin typeface="Arial" charset="0"/>
              </a:rPr>
              <a:t>，</a:t>
            </a:r>
          </a:p>
        </p:txBody>
      </p:sp>
    </p:spTree>
    <p:extLst>
      <p:ext uri="{BB962C8B-B14F-4D97-AF65-F5344CB8AC3E}">
        <p14:creationId xmlns:p14="http://schemas.microsoft.com/office/powerpoint/2010/main" val="192418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44050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008063" y="658813"/>
            <a:ext cx="5097462" cy="3822700"/>
          </a:xfrm>
        </p:spPr>
      </p:sp>
      <p:sp>
        <p:nvSpPr>
          <p:cNvPr id="2519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031701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a:ln w="9525"/>
        </p:spPr>
        <p:txBody>
          <a:bodyPr/>
          <a:lstStyle/>
          <a:p>
            <a:r>
              <a:rPr lang="en-US" altLang="zh-CN" sz="1100" dirty="0" err="1" smtClean="0">
                <a:solidFill>
                  <a:srgbClr val="FF0000"/>
                </a:solidFill>
              </a:rPr>
              <a:t>bgtz</a:t>
            </a:r>
            <a:r>
              <a:rPr lang="en-US" altLang="zh-CN" sz="1100" dirty="0" smtClean="0">
                <a:solidFill>
                  <a:srgbClr val="FF0000"/>
                </a:solidFill>
              </a:rPr>
              <a:t> $t0,</a:t>
            </a:r>
            <a:r>
              <a:rPr lang="en-US" altLang="zh-CN" sz="1100" baseline="0" dirty="0" smtClean="0">
                <a:solidFill>
                  <a:srgbClr val="FF0000"/>
                </a:solidFill>
              </a:rPr>
              <a:t> label1</a:t>
            </a:r>
            <a:endParaRPr lang="zh-CN" altLang="en-US" dirty="0" smtClean="0">
              <a:latin typeface="Arial" charset="0"/>
            </a:endParaRPr>
          </a:p>
        </p:txBody>
      </p:sp>
    </p:spTree>
    <p:extLst>
      <p:ext uri="{BB962C8B-B14F-4D97-AF65-F5344CB8AC3E}">
        <p14:creationId xmlns:p14="http://schemas.microsoft.com/office/powerpoint/2010/main" val="2799505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w="9525"/>
        </p:spPr>
        <p:txBody>
          <a:bodyPr/>
          <a:lstStyle/>
          <a:p>
            <a:endParaRPr lang="zh-CN" altLang="en-US" sz="1200" dirty="0" smtClean="0">
              <a:latin typeface="黑体" pitchFamily="2" charset="-122"/>
              <a:ea typeface="黑体" pitchFamily="2" charset="-122"/>
            </a:endParaRPr>
          </a:p>
        </p:txBody>
      </p:sp>
    </p:spTree>
    <p:extLst>
      <p:ext uri="{BB962C8B-B14F-4D97-AF65-F5344CB8AC3E}">
        <p14:creationId xmlns:p14="http://schemas.microsoft.com/office/powerpoint/2010/main" val="3994997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9094554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3725692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17643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938213" y="636588"/>
            <a:ext cx="4945062" cy="3709987"/>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11677" y="4718625"/>
            <a:ext cx="5855773" cy="4464653"/>
          </a:xfrm>
          <a:prstGeom prst="rect">
            <a:avLst/>
          </a:prstGeom>
          <a:solidFill>
            <a:srgbClr val="FFFFFF"/>
          </a:solidFill>
          <a:ln>
            <a:solidFill>
              <a:srgbClr val="000000"/>
            </a:solidFill>
            <a:miter lim="800000"/>
            <a:headEnd/>
            <a:tailEnd/>
          </a:ln>
        </p:spPr>
        <p:txBody>
          <a:bodyPr lIns="95932" tIns="47966" rIns="95932" bIns="47966">
            <a:prstTxWarp prst="textNoShape">
              <a:avLst/>
            </a:prstTxWarp>
          </a:bodyPr>
          <a:lstStyle/>
          <a:p>
            <a:endParaRPr lang="en-US" dirty="0"/>
          </a:p>
        </p:txBody>
      </p:sp>
    </p:spTree>
    <p:extLst>
      <p:ext uri="{BB962C8B-B14F-4D97-AF65-F5344CB8AC3E}">
        <p14:creationId xmlns:p14="http://schemas.microsoft.com/office/powerpoint/2010/main" val="4226042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45659" cy="496412"/>
          </a:xfrm>
          <a:prstGeom prst="rect">
            <a:avLst/>
          </a:prstGeom>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xfrm>
            <a:off x="3850444" y="0"/>
            <a:ext cx="2945659" cy="496412"/>
          </a:xfrm>
          <a:prstGeom prst="rect">
            <a:avLst/>
          </a:prstGeom>
          <a:ln/>
        </p:spPr>
        <p:txBody>
          <a:bodyPr/>
          <a:lstStyle/>
          <a:p>
            <a:fld id="{7F98D040-FFB6-4648-A19B-482B5FA4F16B}" type="datetime3">
              <a:rPr lang="en-AU"/>
              <a:pPr/>
              <a:t>31 December, 2020</a:t>
            </a:fld>
            <a:endParaRPr lang="en-AU"/>
          </a:p>
        </p:txBody>
      </p:sp>
      <p:sp>
        <p:nvSpPr>
          <p:cNvPr id="6" name="Rectangle 6"/>
          <p:cNvSpPr>
            <a:spLocks noGrp="1" noChangeArrowheads="1"/>
          </p:cNvSpPr>
          <p:nvPr>
            <p:ph type="ftr" sz="quarter" idx="4"/>
          </p:nvPr>
        </p:nvSpPr>
        <p:spPr>
          <a:xfrm>
            <a:off x="1" y="9430092"/>
            <a:ext cx="2945659" cy="496412"/>
          </a:xfrm>
          <a:prstGeom prst="rect">
            <a:avLst/>
          </a:prstGeom>
          <a:ln/>
        </p:spPr>
        <p:txBody>
          <a:bodyPr/>
          <a:lstStyle/>
          <a:p>
            <a:r>
              <a:rPr lang="en-AU"/>
              <a:t>Chapter 4 — The Processor</a:t>
            </a:r>
          </a:p>
        </p:txBody>
      </p:sp>
      <p:sp>
        <p:nvSpPr>
          <p:cNvPr id="7" name="Rectangle 7"/>
          <p:cNvSpPr>
            <a:spLocks noGrp="1" noChangeArrowheads="1"/>
          </p:cNvSpPr>
          <p:nvPr>
            <p:ph type="sldNum" sz="quarter" idx="5"/>
          </p:nvPr>
        </p:nvSpPr>
        <p:spPr>
          <a:xfrm>
            <a:off x="3850444" y="9430092"/>
            <a:ext cx="2945659" cy="496412"/>
          </a:xfrm>
          <a:prstGeom prst="rect">
            <a:avLst/>
          </a:prstGeom>
          <a:ln/>
        </p:spPr>
        <p:txBody>
          <a:bodyPr/>
          <a:lstStyle/>
          <a:p>
            <a:fld id="{F6D10A29-AEEE-FC40-BB80-748ECE9067B2}" type="slidenum">
              <a:rPr lang="en-AU"/>
              <a:pPr/>
              <a:t>51</a:t>
            </a:fld>
            <a:endParaRPr lang="en-AU"/>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375894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solidFill>
          </a:ln>
        </p:spPr>
      </p:sp>
      <p:sp>
        <p:nvSpPr>
          <p:cNvPr id="103427" name="备注占位符 2"/>
          <p:cNvSpPr>
            <a:spLocks noGrp="1"/>
          </p:cNvSpPr>
          <p:nvPr>
            <p:ph type="body" idx="1"/>
          </p:nvPr>
        </p:nvSpPr>
        <p:spPr>
          <a:noFill/>
          <a:ln w="9525"/>
        </p:spPr>
        <p:txBody>
          <a:bodyPr/>
          <a:lstStyle/>
          <a:p>
            <a:pPr eaLnBrk="1" hangingPunct="1">
              <a:spcBef>
                <a:spcPct val="0"/>
              </a:spcBef>
            </a:pPr>
            <a:endParaRPr lang="zh-CN" altLang="en-US" smtClean="0">
              <a:latin typeface="Arial" charset="0"/>
            </a:endParaRPr>
          </a:p>
        </p:txBody>
      </p:sp>
      <p:sp>
        <p:nvSpPr>
          <p:cNvPr id="103428" name="灯片编号占位符 3"/>
          <p:cNvSpPr>
            <a:spLocks noGrp="1"/>
          </p:cNvSpPr>
          <p:nvPr>
            <p:ph type="sldNum" sz="quarter" idx="4294967295"/>
          </p:nvPr>
        </p:nvSpPr>
        <p:spPr bwMode="auto">
          <a:xfrm>
            <a:off x="3960813" y="8816975"/>
            <a:ext cx="3028950" cy="463550"/>
          </a:xfrm>
          <a:prstGeom prst="rect">
            <a:avLst/>
          </a:prstGeom>
          <a:noFill/>
          <a:ln>
            <a:miter lim="800000"/>
            <a:headEnd/>
            <a:tailEnd/>
          </a:ln>
        </p:spPr>
        <p:txBody>
          <a:bodyPr lIns="92985" tIns="46493" rIns="92985" bIns="46493"/>
          <a:lstStyle/>
          <a:p>
            <a:fld id="{111646A3-D5F8-4501-8814-5F9560549775}" type="slidenum">
              <a:rPr lang="en-US" altLang="zh-CN"/>
              <a:pPr/>
              <a:t>52</a:t>
            </a:fld>
            <a:endParaRPr lang="en-US" altLang="zh-CN"/>
          </a:p>
        </p:txBody>
      </p:sp>
    </p:spTree>
    <p:extLst>
      <p:ext uri="{BB962C8B-B14F-4D97-AF65-F5344CB8AC3E}">
        <p14:creationId xmlns:p14="http://schemas.microsoft.com/office/powerpoint/2010/main" val="199900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08063" y="658813"/>
            <a:ext cx="5097462" cy="3822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80954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a:solidFill>
              <a:srgbClr val="000000"/>
            </a:solidFill>
          </a:ln>
        </p:spPr>
      </p:sp>
      <p:sp>
        <p:nvSpPr>
          <p:cNvPr id="104451" name="备注占位符 2"/>
          <p:cNvSpPr>
            <a:spLocks noGrp="1"/>
          </p:cNvSpPr>
          <p:nvPr>
            <p:ph type="body" idx="1"/>
          </p:nvPr>
        </p:nvSpPr>
        <p:spPr>
          <a:noFill/>
          <a:ln w="9525"/>
        </p:spPr>
        <p:txBody>
          <a:bodyPr/>
          <a:lstStyle/>
          <a:p>
            <a:pPr eaLnBrk="1" hangingPunct="1">
              <a:spcBef>
                <a:spcPct val="0"/>
              </a:spcBef>
            </a:pPr>
            <a:endParaRPr lang="zh-CN" altLang="en-US" smtClean="0">
              <a:latin typeface="Arial" charset="0"/>
            </a:endParaRPr>
          </a:p>
        </p:txBody>
      </p:sp>
      <p:sp>
        <p:nvSpPr>
          <p:cNvPr id="104452" name="灯片编号占位符 3"/>
          <p:cNvSpPr>
            <a:spLocks noGrp="1"/>
          </p:cNvSpPr>
          <p:nvPr>
            <p:ph type="sldNum" sz="quarter" idx="4294967295"/>
          </p:nvPr>
        </p:nvSpPr>
        <p:spPr bwMode="auto">
          <a:xfrm>
            <a:off x="3960813" y="8816975"/>
            <a:ext cx="3028950" cy="463550"/>
          </a:xfrm>
          <a:prstGeom prst="rect">
            <a:avLst/>
          </a:prstGeom>
          <a:noFill/>
          <a:ln>
            <a:miter lim="800000"/>
            <a:headEnd/>
            <a:tailEnd/>
          </a:ln>
        </p:spPr>
        <p:txBody>
          <a:bodyPr lIns="92985" tIns="46493" rIns="92985" bIns="46493"/>
          <a:lstStyle/>
          <a:p>
            <a:fld id="{EDB390FB-EE2D-4BE2-942A-38F3029DC7CA}" type="slidenum">
              <a:rPr lang="en-US" altLang="zh-CN"/>
              <a:pPr/>
              <a:t>53</a:t>
            </a:fld>
            <a:endParaRPr lang="en-US" altLang="zh-CN"/>
          </a:p>
        </p:txBody>
      </p:sp>
    </p:spTree>
    <p:extLst>
      <p:ext uri="{BB962C8B-B14F-4D97-AF65-F5344CB8AC3E}">
        <p14:creationId xmlns:p14="http://schemas.microsoft.com/office/powerpoint/2010/main" val="869369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Scan figure </a:t>
            </a:r>
            <a:r>
              <a:rPr lang="en-US" dirty="0" smtClean="0"/>
              <a:t>4.54 on p.</a:t>
            </a:r>
            <a:r>
              <a:rPr lang="en-US" baseline="0" dirty="0" smtClean="0"/>
              <a:t> 368.</a:t>
            </a:r>
            <a:endParaRPr lang="en-US" dirty="0"/>
          </a:p>
        </p:txBody>
      </p:sp>
      <p:sp>
        <p:nvSpPr>
          <p:cNvPr id="4" name="Slide Number Placeholder 3"/>
          <p:cNvSpPr>
            <a:spLocks noGrp="1"/>
          </p:cNvSpPr>
          <p:nvPr>
            <p:ph type="sldNum" sz="quarter" idx="10"/>
          </p:nvPr>
        </p:nvSpPr>
        <p:spPr>
          <a:xfrm>
            <a:off x="3850444" y="9430092"/>
            <a:ext cx="2945659" cy="496412"/>
          </a:xfrm>
          <a:prstGeom prst="rect">
            <a:avLst/>
          </a:prstGeom>
        </p:spPr>
        <p:txBody>
          <a:bodyPr/>
          <a:lstStyle/>
          <a:p>
            <a:fld id="{EF97FDFF-7B9F-7D4D-BFC0-AAD1F3D3D3CB}" type="slidenum">
              <a:rPr lang="en-US" smtClean="0"/>
              <a:pPr/>
              <a:t>54</a:t>
            </a:fld>
            <a:endParaRPr lang="en-US" dirty="0"/>
          </a:p>
        </p:txBody>
      </p:sp>
    </p:spTree>
    <p:extLst>
      <p:ext uri="{BB962C8B-B14F-4D97-AF65-F5344CB8AC3E}">
        <p14:creationId xmlns:p14="http://schemas.microsoft.com/office/powerpoint/2010/main" val="35349700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45659" cy="496412"/>
          </a:xfrm>
          <a:prstGeom prst="rect">
            <a:avLst/>
          </a:prstGeom>
          <a:ln/>
        </p:spPr>
        <p:txBody>
          <a:bodyPr/>
          <a:lstStyle/>
          <a:p>
            <a:r>
              <a:rPr lang="en-AU" dirty="0"/>
              <a:t>Morgan </a:t>
            </a:r>
            <a:r>
              <a:rPr lang="en-AU"/>
              <a:t>Kaufmann </a:t>
            </a:r>
            <a:r>
              <a:rPr lang="en-AU" smtClean="0"/>
              <a:t>Publishers</a:t>
            </a:r>
            <a:endParaRPr lang="en-AU" dirty="0"/>
          </a:p>
        </p:txBody>
      </p:sp>
      <p:sp>
        <p:nvSpPr>
          <p:cNvPr id="5" name="Rectangle 3"/>
          <p:cNvSpPr>
            <a:spLocks noGrp="1" noChangeArrowheads="1"/>
          </p:cNvSpPr>
          <p:nvPr>
            <p:ph type="dt" idx="1"/>
          </p:nvPr>
        </p:nvSpPr>
        <p:spPr>
          <a:xfrm>
            <a:off x="3850444" y="0"/>
            <a:ext cx="2945659" cy="496412"/>
          </a:xfrm>
          <a:prstGeom prst="rect">
            <a:avLst/>
          </a:prstGeom>
          <a:ln/>
        </p:spPr>
        <p:txBody>
          <a:bodyPr/>
          <a:lstStyle/>
          <a:p>
            <a:fld id="{A758677E-E141-C64A-A4D0-65BB99340159}" type="datetime3">
              <a:rPr lang="en-AU"/>
              <a:pPr/>
              <a:t>31 December, 2020</a:t>
            </a:fld>
            <a:endParaRPr lang="en-AU"/>
          </a:p>
        </p:txBody>
      </p:sp>
      <p:sp>
        <p:nvSpPr>
          <p:cNvPr id="6" name="Rectangle 6"/>
          <p:cNvSpPr>
            <a:spLocks noGrp="1" noChangeArrowheads="1"/>
          </p:cNvSpPr>
          <p:nvPr>
            <p:ph type="ftr" sz="quarter" idx="4"/>
          </p:nvPr>
        </p:nvSpPr>
        <p:spPr>
          <a:xfrm>
            <a:off x="1" y="9430092"/>
            <a:ext cx="2945659" cy="496412"/>
          </a:xfrm>
          <a:prstGeom prst="rect">
            <a:avLst/>
          </a:prstGeom>
          <a:ln/>
        </p:spPr>
        <p:txBody>
          <a:bodyPr/>
          <a:lstStyle/>
          <a:p>
            <a:r>
              <a:rPr lang="en-AU"/>
              <a:t>Chapter 4 — The Processor</a:t>
            </a:r>
          </a:p>
        </p:txBody>
      </p:sp>
      <p:sp>
        <p:nvSpPr>
          <p:cNvPr id="7" name="Rectangle 7"/>
          <p:cNvSpPr>
            <a:spLocks noGrp="1" noChangeArrowheads="1"/>
          </p:cNvSpPr>
          <p:nvPr>
            <p:ph type="sldNum" sz="quarter" idx="5"/>
          </p:nvPr>
        </p:nvSpPr>
        <p:spPr>
          <a:xfrm>
            <a:off x="3850444" y="9430092"/>
            <a:ext cx="2945659" cy="496412"/>
          </a:xfrm>
          <a:prstGeom prst="rect">
            <a:avLst/>
          </a:prstGeom>
          <a:ln/>
        </p:spPr>
        <p:txBody>
          <a:bodyPr/>
          <a:lstStyle/>
          <a:p>
            <a:fld id="{1064DF24-4FCB-9148-9F9E-F7987219468E}" type="slidenum">
              <a:rPr lang="en-AU"/>
              <a:pPr/>
              <a:t>55</a:t>
            </a:fld>
            <a:endParaRPr lang="en-AU"/>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71952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9138" name="Rectangle 2"/>
          <p:cNvSpPr>
            <a:spLocks noGrp="1" noRot="1" noChangeAspect="1" noChangeArrowheads="1"/>
          </p:cNvSpPr>
          <p:nvPr>
            <p:ph type="sldImg"/>
          </p:nvPr>
        </p:nvSpPr>
        <p:spPr bwMode="auto">
          <a:xfrm>
            <a:off x="936625" y="636588"/>
            <a:ext cx="4945063" cy="3709987"/>
          </a:xfrm>
          <a:prstGeom prst="rect">
            <a:avLst/>
          </a:prstGeom>
          <a:solidFill>
            <a:srgbClr val="FFFFFF"/>
          </a:solidFill>
          <a:ln>
            <a:solidFill>
              <a:srgbClr val="000000"/>
            </a:solidFill>
            <a:miter lim="800000"/>
            <a:headEnd/>
            <a:tailEnd/>
          </a:ln>
        </p:spPr>
      </p:sp>
      <p:sp>
        <p:nvSpPr>
          <p:cNvPr id="2779139" name="Rectangle 3"/>
          <p:cNvSpPr>
            <a:spLocks noGrp="1" noChangeArrowheads="1"/>
          </p:cNvSpPr>
          <p:nvPr>
            <p:ph type="body" idx="1"/>
          </p:nvPr>
        </p:nvSpPr>
        <p:spPr bwMode="auto">
          <a:xfrm>
            <a:off x="511674" y="4718622"/>
            <a:ext cx="5855773" cy="4464653"/>
          </a:xfrm>
          <a:prstGeom prst="rect">
            <a:avLst/>
          </a:prstGeom>
          <a:solidFill>
            <a:srgbClr val="FFFFFF"/>
          </a:solidFill>
          <a:ln>
            <a:solidFill>
              <a:srgbClr val="000000"/>
            </a:solidFill>
            <a:miter lim="800000"/>
            <a:headEnd/>
            <a:tailEnd/>
          </a:ln>
        </p:spPr>
        <p:txBody>
          <a:bodyPr lIns="93993" tIns="46995" rIns="93993" bIns="46995">
            <a:prstTxWarp prst="textNoShape">
              <a:avLst/>
            </a:prstTxWarp>
          </a:bodyPr>
          <a:lstStyle/>
          <a:p>
            <a:endParaRPr lang="en-US"/>
          </a:p>
        </p:txBody>
      </p:sp>
    </p:spTree>
    <p:extLst>
      <p:ext uri="{BB962C8B-B14F-4D97-AF65-F5344CB8AC3E}">
        <p14:creationId xmlns:p14="http://schemas.microsoft.com/office/powerpoint/2010/main" val="947070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Tree>
    <p:extLst>
      <p:ext uri="{BB962C8B-B14F-4D97-AF65-F5344CB8AC3E}">
        <p14:creationId xmlns:p14="http://schemas.microsoft.com/office/powerpoint/2010/main" val="17510074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22937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3104183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a:noFill/>
          <a:ln w="9525"/>
        </p:spPr>
        <p:txBody>
          <a:bodyPr/>
          <a:lstStyle/>
          <a:p>
            <a:pPr marL="209550" indent="-209550"/>
            <a:endParaRPr lang="zh-CN" altLang="en-US" dirty="0" smtClean="0">
              <a:latin typeface="Arial" charset="0"/>
            </a:endParaRPr>
          </a:p>
        </p:txBody>
      </p:sp>
    </p:spTree>
    <p:extLst>
      <p:ext uri="{BB962C8B-B14F-4D97-AF65-F5344CB8AC3E}">
        <p14:creationId xmlns:p14="http://schemas.microsoft.com/office/powerpoint/2010/main" val="2481663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799530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ndParaRPr>
          </a:p>
        </p:txBody>
      </p:sp>
    </p:spTree>
    <p:extLst>
      <p:ext uri="{BB962C8B-B14F-4D97-AF65-F5344CB8AC3E}">
        <p14:creationId xmlns:p14="http://schemas.microsoft.com/office/powerpoint/2010/main" val="28755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ln w="9525"/>
        </p:spPr>
        <p:txBody>
          <a:bodyPr/>
          <a:lstStyle/>
          <a:p>
            <a:pPr lvl="2">
              <a:lnSpc>
                <a:spcPct val="120000"/>
              </a:lnSpc>
              <a:spcBef>
                <a:spcPct val="0"/>
              </a:spcBef>
            </a:pPr>
            <a:endParaRPr lang="zh-CN" altLang="en-US" dirty="0" smtClean="0">
              <a:latin typeface="Arial" charset="0"/>
            </a:endParaRPr>
          </a:p>
        </p:txBody>
      </p:sp>
    </p:spTree>
    <p:extLst>
      <p:ext uri="{BB962C8B-B14F-4D97-AF65-F5344CB8AC3E}">
        <p14:creationId xmlns:p14="http://schemas.microsoft.com/office/powerpoint/2010/main" val="2086194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ln w="9525"/>
        </p:spPr>
        <p:txBody>
          <a:bodyPr/>
          <a:lstStyle/>
          <a:p>
            <a:endParaRPr lang="en-US" altLang="zh-CN" dirty="0" smtClean="0">
              <a:latin typeface="Arial" charset="0"/>
            </a:endParaRPr>
          </a:p>
        </p:txBody>
      </p:sp>
    </p:spTree>
    <p:extLst>
      <p:ext uri="{BB962C8B-B14F-4D97-AF65-F5344CB8AC3E}">
        <p14:creationId xmlns:p14="http://schemas.microsoft.com/office/powerpoint/2010/main" val="4046035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a:ln w="9525"/>
        </p:spPr>
        <p:txBody>
          <a:bodyPr/>
          <a:lstStyle/>
          <a:p>
            <a:endParaRPr lang="zh-CN" altLang="en-US" i="1" dirty="0" smtClean="0">
              <a:latin typeface="黑体" pitchFamily="2" charset="-122"/>
              <a:ea typeface="黑体" pitchFamily="2" charset="-122"/>
            </a:endParaRPr>
          </a:p>
        </p:txBody>
      </p:sp>
    </p:spTree>
    <p:extLst>
      <p:ext uri="{BB962C8B-B14F-4D97-AF65-F5344CB8AC3E}">
        <p14:creationId xmlns:p14="http://schemas.microsoft.com/office/powerpoint/2010/main" val="18771607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p:sp>
      <p:sp>
        <p:nvSpPr>
          <p:cNvPr id="119811" name="Rectangle 3"/>
          <p:cNvSpPr>
            <a:spLocks noGrp="1" noChangeArrowheads="1"/>
          </p:cNvSpPr>
          <p:nvPr>
            <p:ph type="body" idx="1"/>
          </p:nvPr>
        </p:nvSpPr>
        <p:spPr>
          <a:noFill/>
          <a:ln w="9525"/>
        </p:spPr>
        <p:txBody>
          <a:bodyPr/>
          <a:lstStyle/>
          <a:p>
            <a:endParaRPr lang="zh-CN" altLang="en-US" b="1" dirty="0" smtClean="0">
              <a:solidFill>
                <a:srgbClr val="0B2A7E"/>
              </a:solidFill>
              <a:latin typeface="Arial" charset="0"/>
            </a:endParaRPr>
          </a:p>
        </p:txBody>
      </p:sp>
    </p:spTree>
    <p:extLst>
      <p:ext uri="{BB962C8B-B14F-4D97-AF65-F5344CB8AC3E}">
        <p14:creationId xmlns:p14="http://schemas.microsoft.com/office/powerpoint/2010/main" val="19070113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lgn="just">
              <a:lnSpc>
                <a:spcPct val="90000"/>
              </a:lnSpc>
              <a:spcBef>
                <a:spcPct val="40000"/>
              </a:spcBef>
            </a:pPr>
            <a:endParaRPr lang="zh-CN" altLang="en-US" sz="1800" dirty="0">
              <a:latin typeface="黑体" pitchFamily="2" charset="-122"/>
              <a:ea typeface="黑体" pitchFamily="2" charset="-122"/>
            </a:endParaRPr>
          </a:p>
          <a:p>
            <a:endParaRPr lang="zh-CN" altLang="en-US" dirty="0" smtClean="0">
              <a:latin typeface="Arial" charset="0"/>
            </a:endParaRPr>
          </a:p>
        </p:txBody>
      </p:sp>
    </p:spTree>
    <p:extLst>
      <p:ext uri="{BB962C8B-B14F-4D97-AF65-F5344CB8AC3E}">
        <p14:creationId xmlns:p14="http://schemas.microsoft.com/office/powerpoint/2010/main" val="32951736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ndParaRPr>
          </a:p>
        </p:txBody>
      </p:sp>
    </p:spTree>
    <p:extLst>
      <p:ext uri="{BB962C8B-B14F-4D97-AF65-F5344CB8AC3E}">
        <p14:creationId xmlns:p14="http://schemas.microsoft.com/office/powerpoint/2010/main" val="13236841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charset="0"/>
            </a:endParaRPr>
          </a:p>
        </p:txBody>
      </p:sp>
    </p:spTree>
    <p:extLst>
      <p:ext uri="{BB962C8B-B14F-4D97-AF65-F5344CB8AC3E}">
        <p14:creationId xmlns:p14="http://schemas.microsoft.com/office/powerpoint/2010/main" val="4155412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100" kern="1200" dirty="0" smtClean="0">
                <a:solidFill>
                  <a:schemeClr val="tx1"/>
                </a:solidFill>
                <a:effectLst/>
                <a:latin typeface="Arial" pitchFamily="34" charset="0"/>
                <a:ea typeface="+mn-ea"/>
                <a:cs typeface="+mn-cs"/>
              </a:rPr>
              <a:t>若</a:t>
            </a:r>
            <a:r>
              <a:rPr lang="zh-CN" altLang="en-US" sz="1100" kern="1200" dirty="0" smtClean="0">
                <a:solidFill>
                  <a:schemeClr val="tx1"/>
                </a:solidFill>
                <a:effectLst/>
                <a:latin typeface="Arial" pitchFamily="34" charset="0"/>
                <a:ea typeface="+mn-ea"/>
                <a:cs typeface="+mn-cs"/>
              </a:rPr>
              <a:t>页表</a:t>
            </a:r>
            <a:r>
              <a:rPr lang="zh-CN" altLang="zh-CN" sz="1100" kern="1200" dirty="0" smtClean="0">
                <a:solidFill>
                  <a:schemeClr val="tx1"/>
                </a:solidFill>
                <a:effectLst/>
                <a:latin typeface="Arial" pitchFamily="34" charset="0"/>
                <a:ea typeface="+mn-ea"/>
                <a:cs typeface="+mn-cs"/>
              </a:rPr>
              <a:t>缺失，则</a:t>
            </a:r>
            <a:r>
              <a:rPr lang="en-US" altLang="zh-CN" sz="1100" kern="1200" dirty="0" smtClean="0">
                <a:solidFill>
                  <a:schemeClr val="tx1"/>
                </a:solidFill>
                <a:effectLst/>
                <a:latin typeface="Arial" pitchFamily="34" charset="0"/>
                <a:ea typeface="+mn-ea"/>
                <a:cs typeface="+mn-cs"/>
              </a:rPr>
              <a:t>Cache</a:t>
            </a:r>
            <a:r>
              <a:rPr lang="zh-CN" altLang="zh-CN" sz="1100" kern="1200" dirty="0" smtClean="0">
                <a:solidFill>
                  <a:schemeClr val="tx1"/>
                </a:solidFill>
                <a:effectLst/>
                <a:latin typeface="Arial" pitchFamily="34" charset="0"/>
                <a:ea typeface="+mn-ea"/>
                <a:cs typeface="+mn-cs"/>
              </a:rPr>
              <a:t>必然</a:t>
            </a:r>
            <a:r>
              <a:rPr lang="zh-CN" altLang="en-US" sz="1100" kern="1200" dirty="0" smtClean="0">
                <a:solidFill>
                  <a:schemeClr val="tx1"/>
                </a:solidFill>
                <a:effectLst/>
                <a:latin typeface="Arial" pitchFamily="34" charset="0"/>
                <a:ea typeface="+mn-ea"/>
                <a:cs typeface="+mn-cs"/>
              </a:rPr>
              <a:t>缺失？ </a:t>
            </a:r>
            <a:endParaRPr lang="zh-CN" altLang="en-US" dirty="0"/>
          </a:p>
        </p:txBody>
      </p:sp>
    </p:spTree>
    <p:extLst>
      <p:ext uri="{BB962C8B-B14F-4D97-AF65-F5344CB8AC3E}">
        <p14:creationId xmlns:p14="http://schemas.microsoft.com/office/powerpoint/2010/main" val="39881426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w="9525"/>
        </p:spPr>
        <p:txBody>
          <a:bodyPr lIns="92009" tIns="45198" rIns="92009" bIns="45198"/>
          <a:lstStyle/>
          <a:p>
            <a:endParaRPr lang="zh-CN" altLang="en-US" dirty="0" smtClean="0">
              <a:latin typeface="Arial" charset="0"/>
            </a:endParaRPr>
          </a:p>
        </p:txBody>
      </p:sp>
    </p:spTree>
    <p:extLst>
      <p:ext uri="{BB962C8B-B14F-4D97-AF65-F5344CB8AC3E}">
        <p14:creationId xmlns:p14="http://schemas.microsoft.com/office/powerpoint/2010/main" val="20015041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726" indent="-196726"/>
            <a:endParaRPr lang="zh-CN" altLang="en-US" dirty="0" smtClean="0"/>
          </a:p>
        </p:txBody>
      </p:sp>
    </p:spTree>
    <p:extLst>
      <p:ext uri="{BB962C8B-B14F-4D97-AF65-F5344CB8AC3E}">
        <p14:creationId xmlns:p14="http://schemas.microsoft.com/office/powerpoint/2010/main" val="34784375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92213" y="596900"/>
            <a:ext cx="4624387" cy="3467100"/>
          </a:xfrm>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ct val="20000"/>
              </a:spcBef>
              <a:spcAft>
                <a:spcPct val="20000"/>
              </a:spcAft>
            </a:pPr>
            <a:endParaRPr lang="zh-CN" altLang="en-US" sz="900" b="1" dirty="0">
              <a:latin typeface="黑体" pitchFamily="2" charset="-122"/>
              <a:ea typeface="黑体" pitchFamily="2" charset="-122"/>
            </a:endParaRPr>
          </a:p>
        </p:txBody>
      </p:sp>
    </p:spTree>
    <p:extLst>
      <p:ext uri="{BB962C8B-B14F-4D97-AF65-F5344CB8AC3E}">
        <p14:creationId xmlns:p14="http://schemas.microsoft.com/office/powerpoint/2010/main" val="424054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a:noFill/>
          <a:ln w="9525"/>
        </p:spPr>
        <p:txBody>
          <a:bodyPr/>
          <a:lstStyle/>
          <a:p>
            <a:pPr marL="209550" indent="-209550">
              <a:lnSpc>
                <a:spcPct val="70000"/>
              </a:lnSpc>
            </a:pPr>
            <a:endParaRPr lang="zh-CN" altLang="en-US" sz="1000" dirty="0" smtClean="0">
              <a:latin typeface="Arial" charset="0"/>
            </a:endParaRPr>
          </a:p>
        </p:txBody>
      </p:sp>
    </p:spTree>
    <p:extLst>
      <p:ext uri="{BB962C8B-B14F-4D97-AF65-F5344CB8AC3E}">
        <p14:creationId xmlns:p14="http://schemas.microsoft.com/office/powerpoint/2010/main" val="29719609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spcBef>
                <a:spcPct val="20000"/>
              </a:spcBef>
              <a:spcAft>
                <a:spcPct val="20000"/>
              </a:spcAft>
            </a:pPr>
            <a:endParaRPr lang="zh-CN" altLang="en-US" dirty="0" smtClean="0"/>
          </a:p>
        </p:txBody>
      </p:sp>
    </p:spTree>
    <p:extLst>
      <p:ext uri="{BB962C8B-B14F-4D97-AF65-F5344CB8AC3E}">
        <p14:creationId xmlns:p14="http://schemas.microsoft.com/office/powerpoint/2010/main" val="29180727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dirty="0" smtClean="0"/>
              <a:t>链式查询方式</a:t>
            </a:r>
            <a:endParaRPr lang="en-US" altLang="zh-CN" dirty="0" smtClean="0"/>
          </a:p>
          <a:p>
            <a:pPr marL="0" indent="0">
              <a:buNone/>
            </a:pPr>
            <a:r>
              <a:rPr lang="zh-CN" altLang="en-US" dirty="0" smtClean="0"/>
              <a:t>链式查询方式的主要特点：总线授权信号</a:t>
            </a:r>
            <a:r>
              <a:rPr lang="en-US" altLang="zh-CN" dirty="0" smtClean="0"/>
              <a:t>BG</a:t>
            </a:r>
            <a:r>
              <a:rPr lang="zh-CN" altLang="en-US" dirty="0" smtClean="0"/>
              <a:t>串行地从一个</a:t>
            </a:r>
            <a:r>
              <a:rPr lang="en-US" altLang="zh-CN" sz="1100" u="none" strike="noStrike" kern="1200" dirty="0" smtClean="0">
                <a:solidFill>
                  <a:schemeClr val="tx1"/>
                </a:solidFill>
                <a:effectLst/>
                <a:latin typeface="Arial" charset="0"/>
                <a:ea typeface="+mn-ea"/>
                <a:cs typeface="+mn-cs"/>
                <a:hlinkClick r:id="rId3"/>
              </a:rPr>
              <a:t>I/O</a:t>
            </a:r>
            <a:r>
              <a:rPr lang="zh-CN" altLang="en-US" sz="1100" u="none" strike="noStrike" kern="1200" dirty="0" smtClean="0">
                <a:solidFill>
                  <a:schemeClr val="tx1"/>
                </a:solidFill>
                <a:effectLst/>
                <a:latin typeface="Arial" charset="0"/>
                <a:ea typeface="+mn-ea"/>
                <a:cs typeface="+mn-cs"/>
                <a:hlinkClick r:id="rId3"/>
              </a:rPr>
              <a:t>接口</a:t>
            </a:r>
            <a:r>
              <a:rPr lang="zh-CN" altLang="en-US" dirty="0" smtClean="0"/>
              <a:t>传送到下一个</a:t>
            </a:r>
            <a:r>
              <a:rPr lang="en-US" altLang="zh-CN" sz="1100" u="none" strike="noStrike" kern="1200" dirty="0" smtClean="0">
                <a:solidFill>
                  <a:schemeClr val="tx1"/>
                </a:solidFill>
                <a:effectLst/>
                <a:latin typeface="Arial" charset="0"/>
                <a:ea typeface="+mn-ea"/>
                <a:cs typeface="+mn-cs"/>
                <a:hlinkClick r:id="rId3"/>
              </a:rPr>
              <a:t>I/O</a:t>
            </a:r>
            <a:r>
              <a:rPr lang="zh-CN" altLang="en-US" sz="1100" u="none" strike="noStrike" kern="1200" dirty="0" smtClean="0">
                <a:solidFill>
                  <a:schemeClr val="tx1"/>
                </a:solidFill>
                <a:effectLst/>
                <a:latin typeface="Arial" charset="0"/>
                <a:ea typeface="+mn-ea"/>
                <a:cs typeface="+mn-cs"/>
                <a:hlinkClick r:id="rId3"/>
              </a:rPr>
              <a:t>接口</a:t>
            </a:r>
            <a:r>
              <a:rPr lang="zh-CN" altLang="en-US" dirty="0" smtClean="0"/>
              <a:t>。假如</a:t>
            </a:r>
            <a:r>
              <a:rPr lang="en-US" altLang="zh-CN" dirty="0" smtClean="0"/>
              <a:t>BG</a:t>
            </a:r>
            <a:r>
              <a:rPr lang="zh-CN" altLang="en-US" dirty="0" smtClean="0"/>
              <a:t>到达的接口无总线请求，则继续往下查询；假如</a:t>
            </a:r>
            <a:r>
              <a:rPr lang="en-US" altLang="zh-CN" dirty="0" smtClean="0"/>
              <a:t>BG</a:t>
            </a:r>
            <a:r>
              <a:rPr lang="zh-CN" altLang="en-US" dirty="0" smtClean="0"/>
              <a:t>到达的接口有总线请求，</a:t>
            </a:r>
            <a:r>
              <a:rPr lang="en-US" altLang="zh-CN" dirty="0" smtClean="0"/>
              <a:t>BG</a:t>
            </a:r>
            <a:r>
              <a:rPr lang="zh-CN" altLang="en-US" dirty="0" smtClean="0"/>
              <a:t>信号便不再往下查询，该</a:t>
            </a:r>
            <a:r>
              <a:rPr lang="en-US" altLang="zh-CN" sz="1100" u="none" strike="noStrike" kern="1200" dirty="0" smtClean="0">
                <a:solidFill>
                  <a:schemeClr val="tx1"/>
                </a:solidFill>
                <a:effectLst/>
                <a:latin typeface="Arial" charset="0"/>
                <a:ea typeface="+mn-ea"/>
                <a:cs typeface="+mn-cs"/>
                <a:hlinkClick r:id="rId3"/>
              </a:rPr>
              <a:t>I/O</a:t>
            </a:r>
            <a:r>
              <a:rPr lang="zh-CN" altLang="en-US" sz="1100" u="none" strike="noStrike" kern="1200" dirty="0" smtClean="0">
                <a:solidFill>
                  <a:schemeClr val="tx1"/>
                </a:solidFill>
                <a:effectLst/>
                <a:latin typeface="Arial" charset="0"/>
                <a:ea typeface="+mn-ea"/>
                <a:cs typeface="+mn-cs"/>
                <a:hlinkClick r:id="rId3"/>
              </a:rPr>
              <a:t>接口</a:t>
            </a:r>
            <a:r>
              <a:rPr lang="zh-CN" altLang="en-US" dirty="0" smtClean="0"/>
              <a:t>获得了总线控制权。离中央仲裁器最近的设备具有最高优先级，通过接口的优先级排队电路来实现。</a:t>
            </a:r>
            <a:br>
              <a:rPr lang="zh-CN" altLang="en-US" dirty="0" smtClean="0"/>
            </a:br>
            <a:r>
              <a:rPr lang="zh-CN" altLang="en-US" dirty="0" smtClean="0"/>
              <a:t>链式查询方式的优点</a:t>
            </a:r>
            <a:r>
              <a:rPr lang="en-US" altLang="zh-CN" dirty="0" smtClean="0"/>
              <a:t>: </a:t>
            </a:r>
            <a:r>
              <a:rPr lang="zh-CN" altLang="en-US" dirty="0" smtClean="0"/>
              <a:t>只用很少几根线就能按一定优先次序实现总线仲裁，很容易扩充设备。</a:t>
            </a:r>
            <a:br>
              <a:rPr lang="zh-CN" altLang="en-US" dirty="0" smtClean="0"/>
            </a:br>
            <a:r>
              <a:rPr lang="zh-CN" altLang="en-US" dirty="0" smtClean="0"/>
              <a:t>链式查询方式的缺点</a:t>
            </a:r>
            <a:r>
              <a:rPr lang="en-US" altLang="zh-CN" dirty="0" smtClean="0"/>
              <a:t>: </a:t>
            </a:r>
            <a:r>
              <a:rPr lang="zh-CN" altLang="en-US" dirty="0" smtClean="0"/>
              <a:t>对询问链的电路故障很敏感，如果第</a:t>
            </a:r>
            <a:r>
              <a:rPr lang="en-US" altLang="zh-CN" dirty="0" err="1" smtClean="0"/>
              <a:t>i</a:t>
            </a:r>
            <a:r>
              <a:rPr lang="zh-CN" altLang="en-US" dirty="0" smtClean="0"/>
              <a:t>个设备的接口中有关链的电路有故障，那么第</a:t>
            </a:r>
            <a:r>
              <a:rPr lang="en-US" altLang="zh-CN" dirty="0" err="1" smtClean="0"/>
              <a:t>i</a:t>
            </a:r>
            <a:r>
              <a:rPr lang="zh-CN" altLang="en-US" dirty="0" smtClean="0"/>
              <a:t>个以后的设备都不能进行工作。查询链的优先级是固定的，如果优先级高的设备出现频繁的请求时，优先级较低的设备可能长期不能使用总线。</a:t>
            </a:r>
            <a:endParaRPr lang="en-US" altLang="zh-CN" dirty="0" smtClean="0"/>
          </a:p>
          <a:p>
            <a:pPr marL="0" indent="0">
              <a:buNone/>
            </a:pPr>
            <a:r>
              <a:rPr lang="zh-CN" altLang="en-US" dirty="0" smtClean="0"/>
              <a:t/>
            </a:r>
            <a:br>
              <a:rPr lang="zh-CN" altLang="en-US" dirty="0" smtClean="0"/>
            </a:br>
            <a:r>
              <a:rPr lang="en-US" altLang="zh-CN" dirty="0" smtClean="0"/>
              <a:t>(2)</a:t>
            </a:r>
            <a:r>
              <a:rPr lang="zh-CN" altLang="en-US" dirty="0" smtClean="0"/>
              <a:t>计数器定时查询方式</a:t>
            </a:r>
            <a:endParaRPr lang="en-US" altLang="zh-CN" dirty="0" smtClean="0"/>
          </a:p>
          <a:p>
            <a:pPr marL="0" indent="0">
              <a:buNone/>
            </a:pPr>
            <a:r>
              <a:rPr lang="zh-CN" altLang="en-US" dirty="0" smtClean="0"/>
              <a:t/>
            </a:r>
            <a:br>
              <a:rPr lang="zh-CN" altLang="en-US" dirty="0" smtClean="0"/>
            </a:br>
            <a:r>
              <a:rPr lang="zh-CN" altLang="en-US" dirty="0" smtClean="0"/>
              <a:t>总线上的任一设备要求使用总线时，通过</a:t>
            </a:r>
            <a:r>
              <a:rPr lang="en-US" altLang="zh-CN" dirty="0" smtClean="0"/>
              <a:t>BR</a:t>
            </a:r>
            <a:r>
              <a:rPr lang="zh-CN" altLang="en-US" dirty="0" smtClean="0"/>
              <a:t>线发出总线请求。中央仲裁器接到请求信号以后，在</a:t>
            </a:r>
            <a:r>
              <a:rPr lang="en-US" altLang="zh-CN" dirty="0" smtClean="0"/>
              <a:t>BS</a:t>
            </a:r>
            <a:r>
              <a:rPr lang="zh-CN" altLang="en-US" dirty="0" smtClean="0"/>
              <a:t>线为“</a:t>
            </a:r>
            <a:r>
              <a:rPr lang="en-US" altLang="zh-CN" dirty="0" smtClean="0"/>
              <a:t>0”</a:t>
            </a:r>
            <a:r>
              <a:rPr lang="zh-CN" altLang="en-US" dirty="0" smtClean="0"/>
              <a:t>的情况下让计数器开始计数，计数值通过一组地址线发向各设备。每个设备接口都有一个设备地址判别电路，当地址线上的计数值与请求总线的设备地址相一致时，该设备 置“</a:t>
            </a:r>
            <a:r>
              <a:rPr lang="en-US" altLang="zh-CN" dirty="0" smtClean="0"/>
              <a:t>1”BS</a:t>
            </a:r>
            <a:r>
              <a:rPr lang="zh-CN" altLang="en-US" dirty="0" smtClean="0"/>
              <a:t>线，获得了总线使用权，此时中止计数查询。每次计数可以从“</a:t>
            </a:r>
            <a:r>
              <a:rPr lang="en-US" altLang="zh-CN" dirty="0" smtClean="0"/>
              <a:t>0”</a:t>
            </a:r>
            <a:r>
              <a:rPr lang="zh-CN" altLang="en-US" dirty="0" smtClean="0"/>
              <a:t>开始，也可以从中止点开始。如果从“</a:t>
            </a:r>
            <a:r>
              <a:rPr lang="en-US" altLang="zh-CN" dirty="0" smtClean="0"/>
              <a:t>0”</a:t>
            </a:r>
            <a:r>
              <a:rPr lang="zh-CN" altLang="en-US" dirty="0" smtClean="0"/>
              <a:t>开始，各设备的优先次序与链式查询法相同，优先级的顺序是固定的。如果从中止点开始，则每个设备使用总线的优先级相等。计数器的初值也可用程序来设置，这可以方便地改变优先次序，但这种灵活性是以增加线数为代价的。</a:t>
            </a:r>
            <a:endParaRPr lang="en-US" altLang="zh-CN" dirty="0" smtClean="0"/>
          </a:p>
          <a:p>
            <a:pPr marL="0" indent="0">
              <a:buNone/>
            </a:pPr>
            <a:r>
              <a:rPr lang="zh-CN" altLang="en-US" dirty="0" smtClean="0"/>
              <a:t/>
            </a:r>
            <a:br>
              <a:rPr lang="zh-CN" altLang="en-US" dirty="0" smtClean="0"/>
            </a:br>
            <a:r>
              <a:rPr lang="en-US" altLang="zh-CN" dirty="0" smtClean="0"/>
              <a:t>(3)</a:t>
            </a:r>
            <a:r>
              <a:rPr lang="zh-CN" altLang="en-US" dirty="0" smtClean="0"/>
              <a:t>独立请求方式</a:t>
            </a:r>
            <a:endParaRPr lang="en-US" altLang="zh-CN" dirty="0" smtClean="0"/>
          </a:p>
          <a:p>
            <a:pPr marL="0" indent="0">
              <a:buNone/>
            </a:pPr>
            <a:r>
              <a:rPr lang="zh-CN" altLang="en-US" dirty="0" smtClean="0"/>
              <a:t/>
            </a:r>
            <a:br>
              <a:rPr lang="zh-CN" altLang="en-US" dirty="0" smtClean="0"/>
            </a:br>
            <a:r>
              <a:rPr lang="zh-CN" altLang="en-US" dirty="0" smtClean="0"/>
              <a:t>每一个共享总线的设备均有一对总线请求线</a:t>
            </a:r>
            <a:r>
              <a:rPr lang="en-US" altLang="zh-CN" dirty="0" err="1" smtClean="0"/>
              <a:t>BRi</a:t>
            </a:r>
            <a:r>
              <a:rPr lang="zh-CN" altLang="en-US" dirty="0" smtClean="0"/>
              <a:t>和总线授权线</a:t>
            </a:r>
            <a:r>
              <a:rPr lang="en-US" altLang="zh-CN" dirty="0" err="1" smtClean="0"/>
              <a:t>BGi</a:t>
            </a:r>
            <a:r>
              <a:rPr lang="zh-CN" altLang="en-US" dirty="0" smtClean="0"/>
              <a:t>。当设备要求使用总线时，便发出该设备的请求信号。中央仲裁器中的排队电路决定首先响应哪个设备的请求，给设备以授权信号</a:t>
            </a:r>
            <a:r>
              <a:rPr lang="en-US" altLang="zh-CN" dirty="0" err="1" smtClean="0"/>
              <a:t>BGi</a:t>
            </a:r>
            <a:r>
              <a:rPr lang="zh-CN" altLang="en-US" dirty="0" smtClean="0"/>
              <a:t>。独立请求方式的优点：</a:t>
            </a:r>
            <a:r>
              <a:rPr lang="zh-CN" altLang="en-US" sz="1100" u="none" strike="noStrike" kern="1200" dirty="0" smtClean="0">
                <a:solidFill>
                  <a:schemeClr val="tx1"/>
                </a:solidFill>
                <a:effectLst/>
                <a:latin typeface="Arial" charset="0"/>
                <a:ea typeface="+mn-ea"/>
                <a:cs typeface="+mn-cs"/>
                <a:hlinkClick r:id="rId4"/>
              </a:rPr>
              <a:t>响应时间</a:t>
            </a:r>
            <a:r>
              <a:rPr lang="zh-CN" altLang="en-US" dirty="0" smtClean="0"/>
              <a:t>快，确定优先响应的设备所花费的时间少，用不着一个设备接一个设备地查询。其次，对优先次序的控制相当灵活，可以预先固定也可以通过程序来改变优先次序；还可以用屏蔽</a:t>
            </a:r>
            <a:r>
              <a:rPr lang="en-US" altLang="zh-CN" dirty="0" smtClean="0"/>
              <a:t>(</a:t>
            </a:r>
            <a:r>
              <a:rPr lang="zh-CN" altLang="en-US" dirty="0" smtClean="0"/>
              <a:t>禁止</a:t>
            </a:r>
            <a:r>
              <a:rPr lang="en-US" altLang="zh-CN" dirty="0" smtClean="0"/>
              <a:t>)</a:t>
            </a:r>
            <a:r>
              <a:rPr lang="zh-CN" altLang="en-US" dirty="0" smtClean="0"/>
              <a:t>某个请求的办法，不响应来自无效设备的请求。</a:t>
            </a:r>
            <a:br>
              <a:rPr lang="zh-CN" altLang="en-US" dirty="0" smtClean="0"/>
            </a:br>
            <a:r>
              <a:rPr lang="en-US" altLang="zh-CN" dirty="0" smtClean="0"/>
              <a:t>2.</a:t>
            </a:r>
            <a:r>
              <a:rPr lang="zh-CN" altLang="en-US" dirty="0" smtClean="0"/>
              <a:t>分布式仲裁不需要中央仲裁器，每个潜在的主方功能模块都有自己的仲裁号和仲裁器。当它们有总线请求时，把它们唯一的仲裁号发送到共享的仲裁总线上，每个仲裁器将仲裁总线上得到的号与自己的号进行比较。如果仲裁总线上的号大，则它的总线请求不予响应，并撤消它的仲裁号。最后，获胜者的仲裁号保留在仲裁总线上。显然，分布式仲裁是以优先级仲裁策略为基础。</a:t>
            </a:r>
            <a:endParaRPr lang="zh-CN" altLang="en-US" dirty="0"/>
          </a:p>
        </p:txBody>
      </p:sp>
    </p:spTree>
    <p:extLst>
      <p:ext uri="{BB962C8B-B14F-4D97-AF65-F5344CB8AC3E}">
        <p14:creationId xmlns:p14="http://schemas.microsoft.com/office/powerpoint/2010/main" val="34918520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BR</a:t>
            </a:r>
            <a:r>
              <a:rPr lang="zh-CN" altLang="en-US" dirty="0" smtClean="0"/>
              <a:t>：</a:t>
            </a:r>
            <a:r>
              <a:rPr lang="en-US" altLang="zh-CN" dirty="0" smtClean="0"/>
              <a:t>bus request</a:t>
            </a:r>
          </a:p>
          <a:p>
            <a:r>
              <a:rPr lang="en-US" altLang="zh-CN" dirty="0" smtClean="0"/>
              <a:t>BG: bus grant</a:t>
            </a:r>
          </a:p>
          <a:p>
            <a:r>
              <a:rPr lang="zh-CN" altLang="en-US" dirty="0" smtClean="0"/>
              <a:t>链式查询方式连线简单，易于扩充，对电路故障最敏感；计数器定时查询方式优 先级设置较灵活，对故障不敏感，连线及控制过程较复杂；独立请求方式速度最快，但硬件 器件用量大，连线多，成本较高。</a:t>
            </a:r>
            <a:endParaRPr lang="zh-CN" altLang="en-US" dirty="0"/>
          </a:p>
        </p:txBody>
      </p:sp>
    </p:spTree>
    <p:extLst>
      <p:ext uri="{BB962C8B-B14F-4D97-AF65-F5344CB8AC3E}">
        <p14:creationId xmlns:p14="http://schemas.microsoft.com/office/powerpoint/2010/main" val="21112009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dirty="0" smtClean="0"/>
              <a:t>链式查询方式连线简单，易于扩充，对电路故障最敏感；计数器定时查询方式优 先级设置较灵活，对故障不敏感，连线及控制过程较复杂；独立请求方式速度最快，但硬件 器件用量大，连线多，成本较高。</a:t>
            </a:r>
          </a:p>
          <a:p>
            <a:endParaRPr lang="zh-CN" altLang="en-US" dirty="0"/>
          </a:p>
        </p:txBody>
      </p:sp>
    </p:spTree>
    <p:extLst>
      <p:ext uri="{BB962C8B-B14F-4D97-AF65-F5344CB8AC3E}">
        <p14:creationId xmlns:p14="http://schemas.microsoft.com/office/powerpoint/2010/main" val="7856932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dirty="0" smtClean="0"/>
              <a:t>链式查询方式连线简单，易于扩充，对电路故障最敏感；计数器定时查询方式优 先级设置较灵活，对故障不敏感，连线及控制过程较复杂；独立请求方式速度最快，但硬件 器件用量大，连线多，成本较高。</a:t>
            </a:r>
          </a:p>
          <a:p>
            <a:endParaRPr lang="zh-CN" altLang="en-US" dirty="0"/>
          </a:p>
        </p:txBody>
      </p:sp>
    </p:spTree>
    <p:extLst>
      <p:ext uri="{BB962C8B-B14F-4D97-AF65-F5344CB8AC3E}">
        <p14:creationId xmlns:p14="http://schemas.microsoft.com/office/powerpoint/2010/main" val="19705845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212223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24923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ln w="9525"/>
        </p:spPr>
        <p:txBody>
          <a:bodyPr/>
          <a:lstStyle/>
          <a:p>
            <a:endParaRPr lang="zh-CN" altLang="en-US" dirty="0" smtClean="0">
              <a:latin typeface="Arial" charset="0"/>
            </a:endParaRPr>
          </a:p>
        </p:txBody>
      </p:sp>
    </p:spTree>
    <p:extLst>
      <p:ext uri="{BB962C8B-B14F-4D97-AF65-F5344CB8AC3E}">
        <p14:creationId xmlns:p14="http://schemas.microsoft.com/office/powerpoint/2010/main" val="3148529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endParaRPr lang="zh-CN" altLang="en-US" sz="3200">
              <a:solidFill>
                <a:schemeClr val="tx2"/>
              </a:solidFill>
            </a:endParaRPr>
          </a:p>
        </p:txBody>
      </p:sp>
      <p:grpSp>
        <p:nvGrpSpPr>
          <p:cNvPr id="3" name="Group 14"/>
          <p:cNvGrpSpPr>
            <a:grpSpLocks/>
          </p:cNvGrpSpPr>
          <p:nvPr userDrawn="1"/>
        </p:nvGrpSpPr>
        <p:grpSpPr bwMode="auto">
          <a:xfrm>
            <a:off x="7596188" y="188913"/>
            <a:ext cx="1338262" cy="2189162"/>
            <a:chOff x="4704" y="1885"/>
            <a:chExt cx="843" cy="1379"/>
          </a:xfrm>
        </p:grpSpPr>
        <p:sp>
          <p:nvSpPr>
            <p:cNvPr id="4" name="Oval 15"/>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5" name="Oval 16"/>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6" name="Oval 17"/>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7" name="Oval 18"/>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8" name="Oval 19"/>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9" name="Oval 20"/>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 name="Oval 21"/>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1" name="Oval 22"/>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2" name="Oval 23"/>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3" name="Oval 24"/>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4" name="Oval 25"/>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5" name="Oval 26"/>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6" name="Oval 27"/>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7" name="Oval 28"/>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8" name="Oval 29"/>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9" name="Oval 30"/>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0" name="Oval 31"/>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1" name="Oval 32"/>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2" name="Oval 33"/>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3" name="Oval 34"/>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4" name="Oval 35"/>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5" name="Oval 36"/>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6" name="Oval 37"/>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7" name="Oval 38"/>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8" name="Oval 39"/>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29" name="Oval 40"/>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0" name="Oval 41"/>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1" name="Oval 42"/>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2" name="Oval 43"/>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3" name="Oval 44"/>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4" name="Oval 45"/>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grpSp>
      <p:sp>
        <p:nvSpPr>
          <p:cNvPr id="35" name="Rectangle 46"/>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6"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37" name="Rectangle 48"/>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pic>
        <p:nvPicPr>
          <p:cNvPr id="38"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39"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endParaRPr lang="zh-CN" altLang="en-US"/>
          </a:p>
        </p:txBody>
      </p:sp>
      <p:sp>
        <p:nvSpPr>
          <p:cNvPr id="40" name="Line 5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107151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313956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7719521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8264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853825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4802125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188740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4503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76238"/>
            <a:ext cx="1962150" cy="2927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376238"/>
            <a:ext cx="5735637" cy="2927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6092411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163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76238"/>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14800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6923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91237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4014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9476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07907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3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85800" y="1125538"/>
            <a:ext cx="7848600" cy="1861022"/>
          </a:xfrm>
        </p:spPr>
        <p:txBody>
          <a:bodyPr/>
          <a:lstStyle>
            <a:lvl4pPr marL="1600200" indent="-342900">
              <a:defRPr/>
            </a:lvl4pPr>
            <a:lvl5pPr marL="2228850" indent="-342900">
              <a:tabLst>
                <a:tab pos="2171700" algn="l"/>
              </a:tab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525529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20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1764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3584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7957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73512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125538"/>
            <a:ext cx="7848600" cy="2178050"/>
          </a:xfrm>
        </p:spPr>
        <p:txBody>
          <a:bodyPr/>
          <a:lstStyle/>
          <a:p>
            <a:pPr lvl="0"/>
            <a:endParaRPr lang="zh-CN" altLang="en-US" noProof="0"/>
          </a:p>
        </p:txBody>
      </p:sp>
    </p:spTree>
    <p:extLst>
      <p:ext uri="{BB962C8B-B14F-4D97-AF65-F5344CB8AC3E}">
        <p14:creationId xmlns:p14="http://schemas.microsoft.com/office/powerpoint/2010/main" val="3541381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endParaRPr lang="zh-CN" altLang="en-US" sz="3200">
              <a:solidFill>
                <a:srgbClr val="081D58"/>
              </a:solidFill>
              <a:ea typeface="宋体" charset="-122"/>
            </a:endParaRPr>
          </a:p>
        </p:txBody>
      </p:sp>
      <p:grpSp>
        <p:nvGrpSpPr>
          <p:cNvPr id="3" name="Group 14"/>
          <p:cNvGrpSpPr>
            <a:grpSpLocks/>
          </p:cNvGrpSpPr>
          <p:nvPr userDrawn="1"/>
        </p:nvGrpSpPr>
        <p:grpSpPr bwMode="auto">
          <a:xfrm>
            <a:off x="7596188" y="188913"/>
            <a:ext cx="1338262" cy="2189162"/>
            <a:chOff x="4704" y="1885"/>
            <a:chExt cx="843" cy="1379"/>
          </a:xfrm>
        </p:grpSpPr>
        <p:sp>
          <p:nvSpPr>
            <p:cNvPr id="4" name="Oval 15"/>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5" name="Oval 16"/>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6" name="Oval 17"/>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7" name="Oval 18"/>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8" name="Oval 19"/>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9" name="Oval 20"/>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 name="Oval 21"/>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1" name="Oval 22"/>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2" name="Oval 23"/>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3" name="Oval 24"/>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4" name="Oval 25"/>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5" name="Oval 26"/>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6" name="Oval 27"/>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7" name="Oval 28"/>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8" name="Oval 29"/>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9" name="Oval 30"/>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0" name="Oval 31"/>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1" name="Oval 32"/>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2" name="Oval 33"/>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3" name="Oval 34"/>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4" name="Oval 35"/>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5" name="Oval 36"/>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6" name="Oval 37"/>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7" name="Oval 38"/>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8" name="Oval 39"/>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29" name="Oval 40"/>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0" name="Oval 41"/>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1" name="Oval 42"/>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2" name="Oval 43"/>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3" name="Oval 44"/>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4" name="Oval 45"/>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grpSp>
      <p:sp>
        <p:nvSpPr>
          <p:cNvPr id="35" name="Rectangle 46"/>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6" name="Rectangle 47"/>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37" name="Rectangle 48"/>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pic>
        <p:nvPicPr>
          <p:cNvPr id="38" name="Picture 49" descr="buaa_1"/>
          <p:cNvPicPr>
            <a:picLocks noChangeAspect="1" noChangeArrowheads="1"/>
          </p:cNvPicPr>
          <p:nvPr userDrawn="1"/>
        </p:nvPicPr>
        <p:blipFill>
          <a:blip r:embed="rId2" cstate="print"/>
          <a:srcRect/>
          <a:stretch>
            <a:fillRect/>
          </a:stretch>
        </p:blipFill>
        <p:spPr bwMode="auto">
          <a:xfrm>
            <a:off x="0" y="6597650"/>
            <a:ext cx="1331913" cy="287338"/>
          </a:xfrm>
          <a:prstGeom prst="rect">
            <a:avLst/>
          </a:prstGeom>
          <a:noFill/>
          <a:ln w="9525">
            <a:noFill/>
            <a:miter lim="800000"/>
            <a:headEnd/>
            <a:tailEnd/>
          </a:ln>
        </p:spPr>
      </p:pic>
      <p:sp>
        <p:nvSpPr>
          <p:cNvPr id="39" name="Line 5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
        <p:nvSpPr>
          <p:cNvPr id="40" name="Line 5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Tree>
    <p:extLst>
      <p:ext uri="{BB962C8B-B14F-4D97-AF65-F5344CB8AC3E}">
        <p14:creationId xmlns:p14="http://schemas.microsoft.com/office/powerpoint/2010/main" val="35393395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6263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361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4080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28923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67892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23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10416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066176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91909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26984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7783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973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76D01D2A-3E66-48C4-BBBE-E684A9501609}" type="slidenum">
              <a:rPr lang="en-US" altLang="zh-CN"/>
              <a:pPr>
                <a:defRPr/>
              </a:pPr>
              <a:t>‹#›</a:t>
            </a:fld>
            <a:endParaRPr lang="en-US" altLang="zh-CN"/>
          </a:p>
        </p:txBody>
      </p:sp>
    </p:spTree>
    <p:extLst>
      <p:ext uri="{BB962C8B-B14F-4D97-AF65-F5344CB8AC3E}">
        <p14:creationId xmlns:p14="http://schemas.microsoft.com/office/powerpoint/2010/main" val="62630809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标题 6"/>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CCAB7470-36C3-48E9-9C61-02DD9BA30DA6}" type="slidenum">
              <a:rPr lang="en-US" altLang="zh-CN"/>
              <a:pPr>
                <a:defRPr/>
              </a:pPr>
              <a:t>‹#›</a:t>
            </a:fld>
            <a:endParaRPr lang="en-US" altLang="zh-CN"/>
          </a:p>
        </p:txBody>
      </p:sp>
    </p:spTree>
    <p:extLst>
      <p:ext uri="{BB962C8B-B14F-4D97-AF65-F5344CB8AC3E}">
        <p14:creationId xmlns:p14="http://schemas.microsoft.com/office/powerpoint/2010/main" val="38040560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902E8E3-68DE-4A97-A878-D4A243AD3866}" type="slidenum">
              <a:rPr lang="en-US" altLang="zh-CN"/>
              <a:pPr>
                <a:defRPr/>
              </a:pPr>
              <a:t>‹#›</a:t>
            </a:fld>
            <a:endParaRPr lang="en-US" altLang="zh-CN"/>
          </a:p>
        </p:txBody>
      </p:sp>
    </p:spTree>
    <p:extLst>
      <p:ext uri="{BB962C8B-B14F-4D97-AF65-F5344CB8AC3E}">
        <p14:creationId xmlns:p14="http://schemas.microsoft.com/office/powerpoint/2010/main" val="24578102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2" y="765176"/>
            <a:ext cx="420846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765176"/>
            <a:ext cx="4208462"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9E7381D4-DBD0-4E48-B96B-F0E8E567CD59}" type="slidenum">
              <a:rPr lang="en-US" altLang="zh-CN"/>
              <a:pPr>
                <a:defRPr/>
              </a:pPr>
              <a:t>‹#›</a:t>
            </a:fld>
            <a:endParaRPr lang="en-US" altLang="zh-CN"/>
          </a:p>
        </p:txBody>
      </p:sp>
    </p:spTree>
    <p:extLst>
      <p:ext uri="{BB962C8B-B14F-4D97-AF65-F5344CB8AC3E}">
        <p14:creationId xmlns:p14="http://schemas.microsoft.com/office/powerpoint/2010/main" val="27803626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8"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9"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EECE2D52-6C0D-48C4-84F0-AD82A6667636}" type="slidenum">
              <a:rPr lang="en-US" altLang="zh-CN"/>
              <a:pPr>
                <a:defRPr/>
              </a:pPr>
              <a:t>‹#›</a:t>
            </a:fld>
            <a:endParaRPr lang="en-US" altLang="zh-CN"/>
          </a:p>
        </p:txBody>
      </p:sp>
    </p:spTree>
    <p:extLst>
      <p:ext uri="{BB962C8B-B14F-4D97-AF65-F5344CB8AC3E}">
        <p14:creationId xmlns:p14="http://schemas.microsoft.com/office/powerpoint/2010/main" val="40806888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4"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5"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A5428C48-D43C-4A7F-8CE4-1632A971965C}" type="slidenum">
              <a:rPr lang="en-US" altLang="zh-CN"/>
              <a:pPr>
                <a:defRPr/>
              </a:pPr>
              <a:t>‹#›</a:t>
            </a:fld>
            <a:endParaRPr lang="en-US" altLang="zh-CN"/>
          </a:p>
        </p:txBody>
      </p:sp>
    </p:spTree>
    <p:extLst>
      <p:ext uri="{BB962C8B-B14F-4D97-AF65-F5344CB8AC3E}">
        <p14:creationId xmlns:p14="http://schemas.microsoft.com/office/powerpoint/2010/main" val="7802590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3"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4"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DC561EB3-C314-48CE-BCB0-42C292ADE69C}" type="slidenum">
              <a:rPr lang="en-US" altLang="zh-CN"/>
              <a:pPr>
                <a:defRPr/>
              </a:pPr>
              <a:t>‹#›</a:t>
            </a:fld>
            <a:endParaRPr lang="en-US" altLang="zh-CN"/>
          </a:p>
        </p:txBody>
      </p:sp>
    </p:spTree>
    <p:extLst>
      <p:ext uri="{BB962C8B-B14F-4D97-AF65-F5344CB8AC3E}">
        <p14:creationId xmlns:p14="http://schemas.microsoft.com/office/powerpoint/2010/main" val="798210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04A1C9BD-D17C-47D6-8926-E9C6420A97D6}" type="slidenum">
              <a:rPr lang="en-US" altLang="zh-CN"/>
              <a:pPr>
                <a:defRPr/>
              </a:pPr>
              <a:t>‹#›</a:t>
            </a:fld>
            <a:endParaRPr lang="en-US" altLang="zh-CN"/>
          </a:p>
        </p:txBody>
      </p:sp>
    </p:spTree>
    <p:extLst>
      <p:ext uri="{BB962C8B-B14F-4D97-AF65-F5344CB8AC3E}">
        <p14:creationId xmlns:p14="http://schemas.microsoft.com/office/powerpoint/2010/main" val="4706813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7"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FC10ABBB-21CF-4661-8FDE-1CB67C027E1A}" type="slidenum">
              <a:rPr lang="en-US" altLang="zh-CN"/>
              <a:pPr>
                <a:defRPr/>
              </a:pPr>
              <a:t>‹#›</a:t>
            </a:fld>
            <a:endParaRPr lang="en-US" altLang="zh-CN"/>
          </a:p>
        </p:txBody>
      </p:sp>
    </p:spTree>
    <p:extLst>
      <p:ext uri="{BB962C8B-B14F-4D97-AF65-F5344CB8AC3E}">
        <p14:creationId xmlns:p14="http://schemas.microsoft.com/office/powerpoint/2010/main" val="42765940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346513C9-4085-4937-9216-A9EF9C7AE402}" type="slidenum">
              <a:rPr lang="en-US" altLang="zh-CN"/>
              <a:pPr>
                <a:defRPr/>
              </a:pPr>
              <a:t>‹#›</a:t>
            </a:fld>
            <a:endParaRPr lang="en-US" altLang="zh-CN"/>
          </a:p>
        </p:txBody>
      </p:sp>
    </p:spTree>
    <p:extLst>
      <p:ext uri="{BB962C8B-B14F-4D97-AF65-F5344CB8AC3E}">
        <p14:creationId xmlns:p14="http://schemas.microsoft.com/office/powerpoint/2010/main" val="241084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40" y="44449"/>
            <a:ext cx="2141537" cy="64087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49"/>
            <a:ext cx="6275388" cy="64087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atin typeface="Times New Roman" pitchFamily="18" charset="0"/>
              </a:defRPr>
            </a:lvl1pPr>
          </a:lstStyle>
          <a:p>
            <a:pPr>
              <a:defRPr/>
            </a:pPr>
            <a:endParaRPr lang="en-US" altLang="zh-CN"/>
          </a:p>
        </p:txBody>
      </p:sp>
      <p:sp>
        <p:nvSpPr>
          <p:cNvPr id="5" name="Rectangle 4"/>
          <p:cNvSpPr>
            <a:spLocks noGrp="1" noChangeArrowheads="1"/>
          </p:cNvSpPr>
          <p:nvPr>
            <p:ph type="ftr" sz="quarter" idx="11"/>
          </p:nvPr>
        </p:nvSpPr>
        <p:spPr/>
        <p:txBody>
          <a:bodyPr/>
          <a:lstStyle>
            <a:lvl1pPr algn="l">
              <a:defRPr>
                <a:latin typeface="Times New Roman" pitchFamily="18" charset="0"/>
              </a:defRPr>
            </a:lvl1pPr>
          </a:lstStyle>
          <a:p>
            <a:pPr>
              <a:defRPr/>
            </a:pPr>
            <a:r>
              <a:rPr lang="en-US" altLang="zh-CN"/>
              <a:t>GXP</a:t>
            </a:r>
          </a:p>
        </p:txBody>
      </p:sp>
      <p:sp>
        <p:nvSpPr>
          <p:cNvPr id="6" name="Rectangle 5"/>
          <p:cNvSpPr>
            <a:spLocks noGrp="1" noChangeArrowheads="1"/>
          </p:cNvSpPr>
          <p:nvPr>
            <p:ph type="sldNum" sz="quarter" idx="12"/>
          </p:nvPr>
        </p:nvSpPr>
        <p:spPr/>
        <p:txBody>
          <a:bodyPr/>
          <a:lstStyle>
            <a:lvl1pPr>
              <a:defRPr>
                <a:latin typeface="Times New Roman" pitchFamily="18" charset="0"/>
              </a:defRPr>
            </a:lvl1pPr>
          </a:lstStyle>
          <a:p>
            <a:pPr>
              <a:defRPr/>
            </a:pPr>
            <a:fld id="{BE99507E-8263-49EA-8F07-2A26323CD586}" type="slidenum">
              <a:rPr lang="en-US" altLang="zh-CN"/>
              <a:pPr>
                <a:defRPr/>
              </a:pPr>
              <a:t>‹#›</a:t>
            </a:fld>
            <a:endParaRPr lang="en-US" altLang="zh-CN"/>
          </a:p>
        </p:txBody>
      </p:sp>
    </p:spTree>
    <p:extLst>
      <p:ext uri="{BB962C8B-B14F-4D97-AF65-F5344CB8AC3E}">
        <p14:creationId xmlns:p14="http://schemas.microsoft.com/office/powerpoint/2010/main" val="37211242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zh-CN" smtClean="0">
                <a:solidFill>
                  <a:prstClr val="black">
                    <a:tint val="75000"/>
                  </a:prstClr>
                </a:solidFill>
              </a:rPr>
              <a:t>7/24/2012</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Summer 2012 -- Lecture #21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53484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51C37107-CD4F-4207-8999-BED846A06ACB}" type="slidenum">
              <a:rPr lang="en-US" altLang="zh-CN"/>
              <a:pPr>
                <a:defRPr/>
              </a:pPr>
              <a:t>‹#›</a:t>
            </a:fld>
            <a:endParaRPr lang="en-US" altLang="zh-CN"/>
          </a:p>
        </p:txBody>
      </p:sp>
    </p:spTree>
    <p:extLst>
      <p:ext uri="{BB962C8B-B14F-4D97-AF65-F5344CB8AC3E}">
        <p14:creationId xmlns:p14="http://schemas.microsoft.com/office/powerpoint/2010/main" val="5296076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B59A78F4-BF55-45DB-AA69-E626D20F1F82}" type="slidenum">
              <a:rPr lang="en-US" altLang="zh-CN"/>
              <a:pPr>
                <a:defRPr/>
              </a:pPr>
              <a:t>‹#›</a:t>
            </a:fld>
            <a:endParaRPr lang="en-US" altLang="zh-CN"/>
          </a:p>
        </p:txBody>
      </p:sp>
    </p:spTree>
    <p:extLst>
      <p:ext uri="{BB962C8B-B14F-4D97-AF65-F5344CB8AC3E}">
        <p14:creationId xmlns:p14="http://schemas.microsoft.com/office/powerpoint/2010/main" val="14754719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237F57AC-4C40-4472-94B1-59299BF7DDD2}" type="slidenum">
              <a:rPr lang="en-US" altLang="zh-CN"/>
              <a:pPr>
                <a:defRPr/>
              </a:pPr>
              <a:t>‹#›</a:t>
            </a:fld>
            <a:endParaRPr lang="en-US" altLang="zh-CN"/>
          </a:p>
        </p:txBody>
      </p:sp>
    </p:spTree>
    <p:extLst>
      <p:ext uri="{BB962C8B-B14F-4D97-AF65-F5344CB8AC3E}">
        <p14:creationId xmlns:p14="http://schemas.microsoft.com/office/powerpoint/2010/main" val="29730968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65C66A94-314D-4ED8-BE79-077D4D3C1F30}" type="slidenum">
              <a:rPr lang="en-US" altLang="zh-CN"/>
              <a:pPr>
                <a:defRPr/>
              </a:pPr>
              <a:t>‹#›</a:t>
            </a:fld>
            <a:endParaRPr lang="en-US" altLang="zh-CN"/>
          </a:p>
        </p:txBody>
      </p:sp>
    </p:spTree>
    <p:extLst>
      <p:ext uri="{BB962C8B-B14F-4D97-AF65-F5344CB8AC3E}">
        <p14:creationId xmlns:p14="http://schemas.microsoft.com/office/powerpoint/2010/main" val="36058499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Aft>
                <a:spcPts val="0"/>
              </a:spcAft>
              <a:defRPr/>
            </a:lvl1pPr>
          </a:lstStyle>
          <a:p>
            <a:pPr>
              <a:defRPr/>
            </a:pPr>
            <a:fld id="{8906EC83-150E-4DCE-AE76-13DBDA79DB3F}" type="slidenum">
              <a:rPr lang="en-US" altLang="zh-CN"/>
              <a:pPr>
                <a:defRPr/>
              </a:pPr>
              <a:t>‹#›</a:t>
            </a:fld>
            <a:endParaRPr lang="en-US" altLang="zh-CN"/>
          </a:p>
        </p:txBody>
      </p:sp>
    </p:spTree>
    <p:extLst>
      <p:ext uri="{BB962C8B-B14F-4D97-AF65-F5344CB8AC3E}">
        <p14:creationId xmlns:p14="http://schemas.microsoft.com/office/powerpoint/2010/main" val="21318681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Aft>
                <a:spcPts val="0"/>
              </a:spcAft>
              <a:defRPr/>
            </a:lvl1pPr>
          </a:lstStyle>
          <a:p>
            <a:pPr>
              <a:defRPr/>
            </a:pPr>
            <a:fld id="{3289012A-8D42-4776-AEB7-2B5B1CD9C49E}" type="slidenum">
              <a:rPr lang="en-US" altLang="zh-CN"/>
              <a:pPr>
                <a:defRPr/>
              </a:pPr>
              <a:t>‹#›</a:t>
            </a:fld>
            <a:endParaRPr lang="en-US" altLang="zh-CN"/>
          </a:p>
        </p:txBody>
      </p:sp>
    </p:spTree>
    <p:extLst>
      <p:ext uri="{BB962C8B-B14F-4D97-AF65-F5344CB8AC3E}">
        <p14:creationId xmlns:p14="http://schemas.microsoft.com/office/powerpoint/2010/main" val="1191404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3"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fontAlgn="auto">
              <a:spcAft>
                <a:spcPts val="0"/>
              </a:spcAft>
              <a:defRPr/>
            </a:lvl1pPr>
          </a:lstStyle>
          <a:p>
            <a:pPr>
              <a:defRPr/>
            </a:pPr>
            <a:fld id="{091CC6AB-FDAF-4860-BA83-CC6CD88993B5}" type="slidenum">
              <a:rPr lang="en-US" altLang="zh-CN"/>
              <a:pPr>
                <a:defRPr/>
              </a:pPr>
              <a:t>‹#›</a:t>
            </a:fld>
            <a:endParaRPr lang="en-US" altLang="zh-CN"/>
          </a:p>
        </p:txBody>
      </p:sp>
    </p:spTree>
    <p:extLst>
      <p:ext uri="{BB962C8B-B14F-4D97-AF65-F5344CB8AC3E}">
        <p14:creationId xmlns:p14="http://schemas.microsoft.com/office/powerpoint/2010/main" val="33425633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B363879A-C51F-477B-8D15-86A81BA1BB43}" type="slidenum">
              <a:rPr lang="en-US" altLang="zh-CN"/>
              <a:pPr>
                <a:defRPr/>
              </a:pPr>
              <a:t>‹#›</a:t>
            </a:fld>
            <a:endParaRPr lang="en-US" altLang="zh-CN"/>
          </a:p>
        </p:txBody>
      </p:sp>
    </p:spTree>
    <p:extLst>
      <p:ext uri="{BB962C8B-B14F-4D97-AF65-F5344CB8AC3E}">
        <p14:creationId xmlns:p14="http://schemas.microsoft.com/office/powerpoint/2010/main" val="357144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Aft>
                <a:spcPts val="0"/>
              </a:spcAft>
              <a:defRPr/>
            </a:lvl1pPr>
          </a:lstStyle>
          <a:p>
            <a:pPr>
              <a:defRPr/>
            </a:pPr>
            <a:fld id="{C7D4A49B-D8F1-47A8-AD6C-75683730AD54}" type="slidenum">
              <a:rPr lang="en-US" altLang="zh-CN"/>
              <a:pPr>
                <a:defRPr/>
              </a:pPr>
              <a:t>‹#›</a:t>
            </a:fld>
            <a:endParaRPr lang="en-US" altLang="zh-CN"/>
          </a:p>
        </p:txBody>
      </p:sp>
    </p:spTree>
    <p:extLst>
      <p:ext uri="{BB962C8B-B14F-4D97-AF65-F5344CB8AC3E}">
        <p14:creationId xmlns:p14="http://schemas.microsoft.com/office/powerpoint/2010/main" val="18670196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8D1B5428-5C5A-4D1A-B15F-9006D766A352}" type="slidenum">
              <a:rPr lang="en-US" altLang="zh-CN"/>
              <a:pPr>
                <a:defRPr/>
              </a:pPr>
              <a:t>‹#›</a:t>
            </a:fld>
            <a:endParaRPr lang="en-US" altLang="zh-CN"/>
          </a:p>
        </p:txBody>
      </p:sp>
    </p:spTree>
    <p:extLst>
      <p:ext uri="{BB962C8B-B14F-4D97-AF65-F5344CB8AC3E}">
        <p14:creationId xmlns:p14="http://schemas.microsoft.com/office/powerpoint/2010/main" val="9384870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Aft>
                <a:spcPts val="0"/>
              </a:spcAft>
              <a:defRPr/>
            </a:lvl1pPr>
          </a:lstStyle>
          <a:p>
            <a:pPr>
              <a:defRPr/>
            </a:pPr>
            <a:fld id="{CB85DEE3-7868-4AA7-BB09-3C3E953082A9}" type="slidenum">
              <a:rPr lang="en-US" altLang="zh-CN"/>
              <a:pPr>
                <a:defRPr/>
              </a:pPr>
              <a:t>‹#›</a:t>
            </a:fld>
            <a:endParaRPr lang="en-US" altLang="zh-CN"/>
          </a:p>
        </p:txBody>
      </p:sp>
    </p:spTree>
    <p:extLst>
      <p:ext uri="{BB962C8B-B14F-4D97-AF65-F5344CB8AC3E}">
        <p14:creationId xmlns:p14="http://schemas.microsoft.com/office/powerpoint/2010/main" val="42610682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9"/>
          <p:cNvSpPr>
            <a:spLocks noChangeArrowheads="1"/>
          </p:cNvSpPr>
          <p:nvPr userDrawn="1"/>
        </p:nvSpPr>
        <p:spPr bwMode="auto">
          <a:xfrm>
            <a:off x="0" y="0"/>
            <a:ext cx="7451725" cy="549275"/>
          </a:xfrm>
          <a:prstGeom prst="rect">
            <a:avLst/>
          </a:prstGeom>
          <a:solidFill>
            <a:srgbClr val="C30224"/>
          </a:solidFill>
          <a:ln w="9525">
            <a:noFill/>
            <a:miter lim="800000"/>
            <a:headEnd/>
            <a:tailEnd/>
          </a:ln>
        </p:spPr>
        <p:txBody>
          <a:bodyPr wrap="none" anchor="ctr"/>
          <a:lstStyle/>
          <a:p>
            <a:pPr>
              <a:defRPr/>
            </a:pPr>
            <a:endParaRPr lang="zh-CN" altLang="en-US" sz="3200">
              <a:solidFill>
                <a:srgbClr val="081D58"/>
              </a:solidFill>
            </a:endParaRPr>
          </a:p>
        </p:txBody>
      </p:sp>
      <p:sp>
        <p:nvSpPr>
          <p:cNvPr id="3" name="Line 10"/>
          <p:cNvSpPr>
            <a:spLocks noChangeShapeType="1"/>
          </p:cNvSpPr>
          <p:nvPr userDrawn="1"/>
        </p:nvSpPr>
        <p:spPr bwMode="auto">
          <a:xfrm flipV="1">
            <a:off x="468313" y="2852738"/>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sp>
        <p:nvSpPr>
          <p:cNvPr id="4" name="Line 11"/>
          <p:cNvSpPr>
            <a:spLocks noChangeShapeType="1"/>
          </p:cNvSpPr>
          <p:nvPr userDrawn="1"/>
        </p:nvSpPr>
        <p:spPr bwMode="auto">
          <a:xfrm>
            <a:off x="7451725" y="0"/>
            <a:ext cx="0" cy="594995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grpSp>
        <p:nvGrpSpPr>
          <p:cNvPr id="5" name="Group 12"/>
          <p:cNvGrpSpPr>
            <a:grpSpLocks/>
          </p:cNvGrpSpPr>
          <p:nvPr userDrawn="1"/>
        </p:nvGrpSpPr>
        <p:grpSpPr bwMode="auto">
          <a:xfrm>
            <a:off x="7596188" y="188913"/>
            <a:ext cx="1338262" cy="2189162"/>
            <a:chOff x="4704" y="1885"/>
            <a:chExt cx="843" cy="1379"/>
          </a:xfrm>
        </p:grpSpPr>
        <p:sp>
          <p:nvSpPr>
            <p:cNvPr id="6" name="Oval 13"/>
            <p:cNvSpPr>
              <a:spLocks noChangeArrowheads="1"/>
            </p:cNvSpPr>
            <p:nvPr/>
          </p:nvSpPr>
          <p:spPr bwMode="auto">
            <a:xfrm>
              <a:off x="4704"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7" name="Oval 14"/>
            <p:cNvSpPr>
              <a:spLocks noChangeArrowheads="1"/>
            </p:cNvSpPr>
            <p:nvPr/>
          </p:nvSpPr>
          <p:spPr bwMode="auto">
            <a:xfrm>
              <a:off x="4883"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8" name="Oval 15"/>
            <p:cNvSpPr>
              <a:spLocks noChangeArrowheads="1"/>
            </p:cNvSpPr>
            <p:nvPr/>
          </p:nvSpPr>
          <p:spPr bwMode="auto">
            <a:xfrm>
              <a:off x="5062" y="1885"/>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9" name="Oval 16"/>
            <p:cNvSpPr>
              <a:spLocks noChangeArrowheads="1"/>
            </p:cNvSpPr>
            <p:nvPr/>
          </p:nvSpPr>
          <p:spPr bwMode="auto">
            <a:xfrm>
              <a:off x="4704"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0" name="Oval 17"/>
            <p:cNvSpPr>
              <a:spLocks noChangeArrowheads="1"/>
            </p:cNvSpPr>
            <p:nvPr/>
          </p:nvSpPr>
          <p:spPr bwMode="auto">
            <a:xfrm>
              <a:off x="4883"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1" name="Oval 18"/>
            <p:cNvSpPr>
              <a:spLocks noChangeArrowheads="1"/>
            </p:cNvSpPr>
            <p:nvPr/>
          </p:nvSpPr>
          <p:spPr bwMode="auto">
            <a:xfrm>
              <a:off x="5062" y="2064"/>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2" name="Oval 19"/>
            <p:cNvSpPr>
              <a:spLocks noChangeArrowheads="1"/>
            </p:cNvSpPr>
            <p:nvPr/>
          </p:nvSpPr>
          <p:spPr bwMode="auto">
            <a:xfrm>
              <a:off x="5241" y="2064"/>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3" name="Oval 20"/>
            <p:cNvSpPr>
              <a:spLocks noChangeArrowheads="1"/>
            </p:cNvSpPr>
            <p:nvPr/>
          </p:nvSpPr>
          <p:spPr bwMode="auto">
            <a:xfrm>
              <a:off x="4704" y="2243"/>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4" name="Oval 21"/>
            <p:cNvSpPr>
              <a:spLocks noChangeArrowheads="1"/>
            </p:cNvSpPr>
            <p:nvPr/>
          </p:nvSpPr>
          <p:spPr bwMode="auto">
            <a:xfrm>
              <a:off x="4883" y="2243"/>
              <a:ext cx="127" cy="127"/>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5" name="Oval 22"/>
            <p:cNvSpPr>
              <a:spLocks noChangeArrowheads="1"/>
            </p:cNvSpPr>
            <p:nvPr/>
          </p:nvSpPr>
          <p:spPr bwMode="auto">
            <a:xfrm>
              <a:off x="5062" y="2243"/>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6" name="Oval 23"/>
            <p:cNvSpPr>
              <a:spLocks noChangeArrowheads="1"/>
            </p:cNvSpPr>
            <p:nvPr/>
          </p:nvSpPr>
          <p:spPr bwMode="auto">
            <a:xfrm>
              <a:off x="5241" y="2243"/>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7" name="Oval 24"/>
            <p:cNvSpPr>
              <a:spLocks noChangeArrowheads="1"/>
            </p:cNvSpPr>
            <p:nvPr/>
          </p:nvSpPr>
          <p:spPr bwMode="auto">
            <a:xfrm>
              <a:off x="5420" y="2243"/>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8" name="Oval 25"/>
            <p:cNvSpPr>
              <a:spLocks noChangeArrowheads="1"/>
            </p:cNvSpPr>
            <p:nvPr/>
          </p:nvSpPr>
          <p:spPr bwMode="auto">
            <a:xfrm>
              <a:off x="4704" y="2421"/>
              <a:ext cx="127" cy="128"/>
            </a:xfrm>
            <a:prstGeom prst="ellipse">
              <a:avLst/>
            </a:prstGeom>
            <a:solidFill>
              <a:schemeClr val="tx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19" name="Oval 26"/>
            <p:cNvSpPr>
              <a:spLocks noChangeArrowheads="1"/>
            </p:cNvSpPr>
            <p:nvPr/>
          </p:nvSpPr>
          <p:spPr bwMode="auto">
            <a:xfrm>
              <a:off x="4883" y="2421"/>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0" name="Oval 27"/>
            <p:cNvSpPr>
              <a:spLocks noChangeArrowheads="1"/>
            </p:cNvSpPr>
            <p:nvPr/>
          </p:nvSpPr>
          <p:spPr bwMode="auto">
            <a:xfrm>
              <a:off x="5062" y="2421"/>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1" name="Oval 28"/>
            <p:cNvSpPr>
              <a:spLocks noChangeArrowheads="1"/>
            </p:cNvSpPr>
            <p:nvPr/>
          </p:nvSpPr>
          <p:spPr bwMode="auto">
            <a:xfrm>
              <a:off x="5241" y="2421"/>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2" name="Oval 29"/>
            <p:cNvSpPr>
              <a:spLocks noChangeArrowheads="1"/>
            </p:cNvSpPr>
            <p:nvPr/>
          </p:nvSpPr>
          <p:spPr bwMode="auto">
            <a:xfrm>
              <a:off x="4704" y="2600"/>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3" name="Oval 30"/>
            <p:cNvSpPr>
              <a:spLocks noChangeArrowheads="1"/>
            </p:cNvSpPr>
            <p:nvPr/>
          </p:nvSpPr>
          <p:spPr bwMode="auto">
            <a:xfrm>
              <a:off x="4883" y="2600"/>
              <a:ext cx="127" cy="128"/>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4" name="Oval 31"/>
            <p:cNvSpPr>
              <a:spLocks noChangeArrowheads="1"/>
            </p:cNvSpPr>
            <p:nvPr/>
          </p:nvSpPr>
          <p:spPr bwMode="auto">
            <a:xfrm>
              <a:off x="5062" y="2600"/>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5" name="Oval 32"/>
            <p:cNvSpPr>
              <a:spLocks noChangeArrowheads="1"/>
            </p:cNvSpPr>
            <p:nvPr/>
          </p:nvSpPr>
          <p:spPr bwMode="auto">
            <a:xfrm>
              <a:off x="5241" y="2600"/>
              <a:ext cx="127" cy="128"/>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6" name="Oval 33"/>
            <p:cNvSpPr>
              <a:spLocks noChangeArrowheads="1"/>
            </p:cNvSpPr>
            <p:nvPr/>
          </p:nvSpPr>
          <p:spPr bwMode="auto">
            <a:xfrm>
              <a:off x="5420" y="2600"/>
              <a:ext cx="127" cy="128"/>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7" name="Oval 34"/>
            <p:cNvSpPr>
              <a:spLocks noChangeArrowheads="1"/>
            </p:cNvSpPr>
            <p:nvPr/>
          </p:nvSpPr>
          <p:spPr bwMode="auto">
            <a:xfrm>
              <a:off x="4704" y="2779"/>
              <a:ext cx="127" cy="127"/>
            </a:xfrm>
            <a:prstGeom prst="ellipse">
              <a:avLst/>
            </a:prstGeom>
            <a:solidFill>
              <a:schemeClr val="accent2"/>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8" name="Oval 35"/>
            <p:cNvSpPr>
              <a:spLocks noChangeArrowheads="1"/>
            </p:cNvSpPr>
            <p:nvPr/>
          </p:nvSpPr>
          <p:spPr bwMode="auto">
            <a:xfrm>
              <a:off x="4883" y="2779"/>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29" name="Oval 36"/>
            <p:cNvSpPr>
              <a:spLocks noChangeArrowheads="1"/>
            </p:cNvSpPr>
            <p:nvPr/>
          </p:nvSpPr>
          <p:spPr bwMode="auto">
            <a:xfrm>
              <a:off x="5062" y="2779"/>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0" name="Oval 37"/>
            <p:cNvSpPr>
              <a:spLocks noChangeArrowheads="1"/>
            </p:cNvSpPr>
            <p:nvPr/>
          </p:nvSpPr>
          <p:spPr bwMode="auto">
            <a:xfrm>
              <a:off x="5241" y="2779"/>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1" name="Oval 38"/>
            <p:cNvSpPr>
              <a:spLocks noChangeArrowheads="1"/>
            </p:cNvSpPr>
            <p:nvPr/>
          </p:nvSpPr>
          <p:spPr bwMode="auto">
            <a:xfrm>
              <a:off x="4704" y="2958"/>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2" name="Oval 39"/>
            <p:cNvSpPr>
              <a:spLocks noChangeArrowheads="1"/>
            </p:cNvSpPr>
            <p:nvPr/>
          </p:nvSpPr>
          <p:spPr bwMode="auto">
            <a:xfrm>
              <a:off x="4883" y="2958"/>
              <a:ext cx="127" cy="127"/>
            </a:xfrm>
            <a:prstGeom prst="ellipse">
              <a:avLst/>
            </a:prstGeom>
            <a:solidFill>
              <a:schemeClr val="accent1"/>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3" name="Oval 40"/>
            <p:cNvSpPr>
              <a:spLocks noChangeArrowheads="1"/>
            </p:cNvSpPr>
            <p:nvPr/>
          </p:nvSpPr>
          <p:spPr bwMode="auto">
            <a:xfrm>
              <a:off x="5062" y="2958"/>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4" name="Oval 41"/>
            <p:cNvSpPr>
              <a:spLocks noChangeArrowheads="1"/>
            </p:cNvSpPr>
            <p:nvPr/>
          </p:nvSpPr>
          <p:spPr bwMode="auto">
            <a:xfrm>
              <a:off x="5241" y="2958"/>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5" name="Oval 42"/>
            <p:cNvSpPr>
              <a:spLocks noChangeArrowheads="1"/>
            </p:cNvSpPr>
            <p:nvPr/>
          </p:nvSpPr>
          <p:spPr bwMode="auto">
            <a:xfrm>
              <a:off x="4883" y="3137"/>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sp>
          <p:nvSpPr>
            <p:cNvPr id="36" name="Oval 43"/>
            <p:cNvSpPr>
              <a:spLocks noChangeArrowheads="1"/>
            </p:cNvSpPr>
            <p:nvPr/>
          </p:nvSpPr>
          <p:spPr bwMode="auto">
            <a:xfrm>
              <a:off x="5241" y="3137"/>
              <a:ext cx="127" cy="127"/>
            </a:xfrm>
            <a:prstGeom prst="ellipse">
              <a:avLst/>
            </a:prstGeom>
            <a:solidFill>
              <a:schemeClr val="folHlink"/>
            </a:solidFill>
            <a:ln w="9525">
              <a:noFill/>
              <a:round/>
              <a:headEnd/>
              <a:tailEnd/>
            </a:ln>
          </p:spPr>
          <p:txBody>
            <a:bodyPr wrap="none" anchor="ctr"/>
            <a:lstStyle/>
            <a:p>
              <a:pPr algn="ctr" eaLnBrk="0" hangingPunct="0">
                <a:defRPr/>
              </a:pPr>
              <a:endParaRPr lang="zh-CN" altLang="en-US" sz="2400" b="0">
                <a:solidFill>
                  <a:srgbClr val="FC0128"/>
                </a:solidFill>
              </a:endParaRPr>
            </a:p>
          </p:txBody>
        </p:sp>
      </p:grpSp>
      <p:sp>
        <p:nvSpPr>
          <p:cNvPr id="37" name="Rectangle 4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38" name="Rectangle 4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39" name="Rectangle 4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pic>
        <p:nvPicPr>
          <p:cNvPr id="40" name="Picture 47" descr="buaa_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4796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436320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5236985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79225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24606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376723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6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887949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624077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705823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677098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947027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937855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9457551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01579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0850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0124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1617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185868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0332453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187298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38067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568291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62116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72603"/>
          </a:xfrm>
        </p:spPr>
        <p:txBody>
          <a:bodyPr/>
          <a:lstStyle>
            <a:lvl1pPr>
              <a:defRPr i="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319671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1794349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834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4147968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459086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50167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8094611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81861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91869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04813"/>
            <a:ext cx="1962150" cy="289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4213" y="404813"/>
            <a:ext cx="5735637" cy="289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4959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85058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404813"/>
            <a:ext cx="5257800"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25538"/>
            <a:ext cx="3848100" cy="2178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125538"/>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2290763"/>
            <a:ext cx="3848100" cy="1012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25201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307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3.jpe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6.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theme" Target="../theme/theme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theme" Target="../theme/theme8.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theme" Target="../theme/theme9.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7"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8"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chemeClr val="tx2"/>
              </a:solidFill>
              <a:latin typeface="Times New Roman" pitchFamily="18" charset="0"/>
            </a:endParaRPr>
          </a:p>
        </p:txBody>
      </p:sp>
      <p:sp>
        <p:nvSpPr>
          <p:cNvPr id="1029"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a:p>
        </p:txBody>
      </p:sp>
      <p:sp>
        <p:nvSpPr>
          <p:cNvPr id="1030" name="Rectangle 1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1" name="Rectangle 1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2" name="Rectangle 1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p>
        </p:txBody>
      </p:sp>
      <p:sp>
        <p:nvSpPr>
          <p:cNvPr id="1033" name="Text Box 17"/>
          <p:cNvSpPr txBox="1">
            <a:spLocks noChangeArrowheads="1"/>
          </p:cNvSpPr>
          <p:nvPr userDrawn="1"/>
        </p:nvSpPr>
        <p:spPr bwMode="auto">
          <a:xfrm>
            <a:off x="8532813" y="6524625"/>
            <a:ext cx="576262" cy="304800"/>
          </a:xfrm>
          <a:prstGeom prst="rect">
            <a:avLst/>
          </a:prstGeom>
          <a:noFill/>
          <a:ln w="9525">
            <a:noFill/>
            <a:miter lim="800000"/>
            <a:headEnd/>
            <a:tailEnd/>
          </a:ln>
        </p:spPr>
        <p:txBody>
          <a:bodyPr>
            <a:spAutoFit/>
          </a:bodyPr>
          <a:lstStyle/>
          <a:p>
            <a:pPr algn="ctr" eaLnBrk="0" hangingPunct="0">
              <a:spcBef>
                <a:spcPct val="50000"/>
              </a:spcBef>
            </a:pPr>
            <a:fld id="{47FA0CBC-2AE7-4FC2-8FF7-905BB0E1BAAD}" type="slidenum">
              <a:rPr lang="zh-CN" altLang="en-US" sz="1400" b="0">
                <a:solidFill>
                  <a:srgbClr val="000099"/>
                </a:solidFill>
              </a:rPr>
              <a:pPr algn="ctr" eaLnBrk="0" hangingPunct="0">
                <a:spcBef>
                  <a:spcPct val="50000"/>
                </a:spcBef>
              </a:pPr>
              <a:t>‹#›</a:t>
            </a:fld>
            <a:endParaRPr lang="en-US" altLang="zh-CN" sz="1400" b="0">
              <a:solidFill>
                <a:srgbClr val="000099"/>
              </a:solidFill>
            </a:endParaRPr>
          </a:p>
        </p:txBody>
      </p:sp>
      <p:pic>
        <p:nvPicPr>
          <p:cNvPr id="1034" name="Picture 20"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sz="2800"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sz="2400"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ndParaRPr>
          </a:p>
        </p:txBody>
      </p:sp>
      <p:sp>
        <p:nvSpPr>
          <p:cNvPr id="102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sz="2400" b="0">
              <a:solidFill>
                <a:srgbClr val="FC0128"/>
              </a:solidFill>
              <a:latin typeface="Arial" pitchFamily="34" charset="0"/>
            </a:endParaRPr>
          </a:p>
        </p:txBody>
      </p:sp>
      <p:sp>
        <p:nvSpPr>
          <p:cNvPr id="102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pitchFamily="34" charset="0"/>
                <a:ea typeface="宋体" pitchFamily="2" charset="-122"/>
              </a:defRPr>
            </a:lvl1pPr>
            <a:lvl2pPr marL="742950" indent="-285750" eaLnBrk="0" hangingPunct="0">
              <a:defRPr sz="2400">
                <a:solidFill>
                  <a:schemeClr val="accent1"/>
                </a:solidFill>
                <a:latin typeface="Arial" pitchFamily="34" charset="0"/>
                <a:ea typeface="宋体" pitchFamily="2" charset="-122"/>
              </a:defRPr>
            </a:lvl2pPr>
            <a:lvl3pPr marL="1143000" indent="-228600" eaLnBrk="0" hangingPunct="0">
              <a:defRPr sz="2400">
                <a:solidFill>
                  <a:schemeClr val="accent1"/>
                </a:solidFill>
                <a:latin typeface="Arial" pitchFamily="34" charset="0"/>
                <a:ea typeface="宋体" pitchFamily="2" charset="-122"/>
              </a:defRPr>
            </a:lvl3pPr>
            <a:lvl4pPr marL="1600200" indent="-228600" eaLnBrk="0" hangingPunct="0">
              <a:defRPr sz="2400">
                <a:solidFill>
                  <a:schemeClr val="accent1"/>
                </a:solidFill>
                <a:latin typeface="Arial" pitchFamily="34" charset="0"/>
                <a:ea typeface="宋体" pitchFamily="2" charset="-122"/>
              </a:defRPr>
            </a:lvl4pPr>
            <a:lvl5pPr marL="2057400" indent="-228600" eaLnBrk="0" hangingPunct="0">
              <a:defRPr sz="2400">
                <a:solidFill>
                  <a:schemeClr val="accent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accent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accent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accent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accent1"/>
                </a:solidFill>
                <a:latin typeface="Arial" pitchFamily="34" charset="0"/>
                <a:ea typeface="宋体" pitchFamily="2" charset="-122"/>
              </a:defRPr>
            </a:lvl9pPr>
          </a:lstStyle>
          <a:p>
            <a:pPr algn="ctr">
              <a:spcBef>
                <a:spcPct val="50000"/>
              </a:spcBef>
              <a:defRPr/>
            </a:pPr>
            <a:fld id="{8C42A773-480A-4862-A597-1ABB7A336E08}"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034" name="Picture 19"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15137896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404813"/>
            <a:ext cx="5257800" cy="373062"/>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7" name="Rectangle 5"/>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28"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a typeface="宋体" charset="-122"/>
            </a:endParaRPr>
          </a:p>
        </p:txBody>
      </p:sp>
      <p:sp>
        <p:nvSpPr>
          <p:cNvPr id="1029"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a:solidFill>
                <a:srgbClr val="000000"/>
              </a:solidFill>
              <a:ea typeface="宋体" charset="-122"/>
            </a:endParaRPr>
          </a:p>
        </p:txBody>
      </p:sp>
      <p:sp>
        <p:nvSpPr>
          <p:cNvPr id="1030" name="Rectangle 14"/>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1" name="Rectangle 15"/>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2" name="Rectangle 16"/>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1033" name="Text Box 17"/>
          <p:cNvSpPr txBox="1">
            <a:spLocks noChangeArrowheads="1"/>
          </p:cNvSpPr>
          <p:nvPr userDrawn="1"/>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defRPr/>
            </a:pPr>
            <a:fld id="{213E7818-4F8D-4775-B30F-40B003F9DA7A}"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034" name="Picture 20" descr="buaa_1"/>
          <p:cNvPicPr>
            <a:picLocks noChangeAspect="1" noChangeArrowheads="1"/>
          </p:cNvPicPr>
          <p:nvPr userDrawn="1"/>
        </p:nvPicPr>
        <p:blipFill>
          <a:blip r:embed="rId15"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296922934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iming>
    <p:tnLst>
      <p:par>
        <p:cTn id="1" dur="indefinite" restart="never" nodeType="tmRoot"/>
      </p:par>
    </p:tnLst>
  </p:timing>
  <p:txStyles>
    <p:titleStyle>
      <a:lvl1pPr algn="l" rtl="0" eaLnBrk="0" fontAlgn="base" hangingPunct="0">
        <a:lnSpc>
          <a:spcPct val="87000"/>
        </a:lnSpc>
        <a:spcBef>
          <a:spcPct val="0"/>
        </a:spcBef>
        <a:spcAft>
          <a:spcPct val="0"/>
        </a:spcAft>
        <a:defRPr sz="2400" b="1" i="1">
          <a:solidFill>
            <a:srgbClr val="FF0000"/>
          </a:solidFill>
          <a:latin typeface="+mn-lt"/>
          <a:ea typeface="+mj-ea"/>
          <a:cs typeface="+mj-cs"/>
        </a:defRPr>
      </a:lvl1pPr>
      <a:lvl2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Arial" pitchFamily="34" charset="0"/>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spcBef>
          <a:spcPct val="10000"/>
        </a:spcBef>
        <a:spcAft>
          <a:spcPct val="1000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spcBef>
          <a:spcPct val="10000"/>
        </a:spcBef>
        <a:spcAft>
          <a:spcPct val="10000"/>
        </a:spcAft>
        <a:buClr>
          <a:srgbClr val="001ADC"/>
        </a:buClr>
        <a:buSzPct val="100000"/>
        <a:buFont typeface="Wingdings" pitchFamily="2" charset="2"/>
        <a:buChar char="Ø"/>
        <a:defRPr sz="2800" b="1">
          <a:solidFill>
            <a:schemeClr val="tx1"/>
          </a:solidFill>
          <a:latin typeface="+mn-lt"/>
          <a:ea typeface="+mn-ea"/>
        </a:defRPr>
      </a:lvl2pPr>
      <a:lvl3pPr marL="1050925" indent="-192088" algn="l" rtl="0" eaLnBrk="0" fontAlgn="base" hangingPunct="0">
        <a:spcBef>
          <a:spcPct val="10000"/>
        </a:spcBef>
        <a:spcAft>
          <a:spcPct val="10000"/>
        </a:spcAft>
        <a:buClr>
          <a:srgbClr val="05AD01"/>
        </a:buClr>
        <a:buSzPct val="100000"/>
        <a:buFont typeface="Wingdings" pitchFamily="2" charset="2"/>
        <a:buChar char="§"/>
        <a:defRPr sz="2400"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214315" y="765176"/>
            <a:ext cx="87153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22243" name="Rectangle 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kumimoji="1" sz="1400">
                <a:solidFill>
                  <a:srgbClr val="000000"/>
                </a:solidFill>
                <a:latin typeface="Times New Roman"/>
                <a:ea typeface="宋体" charset="-122"/>
                <a:sym typeface="Wingdings" pitchFamily="2" charset="2"/>
              </a:defRPr>
            </a:lvl1pPr>
          </a:lstStyle>
          <a:p>
            <a:pPr>
              <a:defRPr/>
            </a:pPr>
            <a:endParaRPr lang="en-US" altLang="zh-CN" b="0"/>
          </a:p>
        </p:txBody>
      </p:sp>
      <p:sp>
        <p:nvSpPr>
          <p:cNvPr id="522244"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kumimoji="1" sz="1400">
                <a:solidFill>
                  <a:srgbClr val="000000"/>
                </a:solidFill>
                <a:latin typeface="Times New Roman"/>
                <a:ea typeface="宋体" charset="-122"/>
                <a:sym typeface="Wingdings" pitchFamily="2" charset="2"/>
              </a:defRPr>
            </a:lvl1pPr>
          </a:lstStyle>
          <a:p>
            <a:pPr>
              <a:defRPr/>
            </a:pPr>
            <a:r>
              <a:rPr lang="en-US" altLang="zh-CN" b="0"/>
              <a:t>GXP</a:t>
            </a:r>
          </a:p>
        </p:txBody>
      </p:sp>
      <p:sp>
        <p:nvSpPr>
          <p:cNvPr id="522245"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kumimoji="1" sz="1400">
                <a:solidFill>
                  <a:srgbClr val="000000"/>
                </a:solidFill>
                <a:latin typeface="Times New Roman"/>
                <a:ea typeface="宋体" charset="-122"/>
                <a:sym typeface="Wingdings" pitchFamily="2" charset="2"/>
              </a:defRPr>
            </a:lvl1pPr>
          </a:lstStyle>
          <a:p>
            <a:pPr>
              <a:defRPr/>
            </a:pPr>
            <a:fld id="{B76AF73F-F6FD-4BDC-A9EF-5679158CAE76}" type="slidenum">
              <a:rPr lang="en-US" altLang="zh-CN" b="0"/>
              <a:pPr>
                <a:defRPr/>
              </a:pPr>
              <a:t>‹#›</a:t>
            </a:fld>
            <a:endParaRPr lang="en-US" altLang="zh-CN" b="0"/>
          </a:p>
        </p:txBody>
      </p:sp>
      <p:sp>
        <p:nvSpPr>
          <p:cNvPr id="1030" name="Text Box 6"/>
          <p:cNvSpPr txBox="1">
            <a:spLocks noChangeArrowheads="1"/>
          </p:cNvSpPr>
          <p:nvPr/>
        </p:nvSpPr>
        <p:spPr bwMode="auto">
          <a:xfrm>
            <a:off x="4140200" y="6643688"/>
            <a:ext cx="5003800" cy="184666"/>
          </a:xfrm>
          <a:prstGeom prst="rect">
            <a:avLst/>
          </a:prstGeom>
          <a:noFill/>
          <a:ln>
            <a:noFill/>
          </a:ln>
          <a:extLst/>
        </p:spPr>
        <p:txBody>
          <a:bodyPr tIns="0" bIns="0">
            <a:spAutoFit/>
          </a:bodyPr>
          <a:lstStyle>
            <a:lvl1pPr eaLnBrk="0" hangingPunct="0">
              <a:defRPr sz="2800">
                <a:solidFill>
                  <a:schemeClr val="tx1"/>
                </a:solidFill>
                <a:latin typeface="Times New Roman" pitchFamily="18" charset="0"/>
                <a:ea typeface="宋体" charset="-122"/>
                <a:sym typeface="Wingdings" pitchFamily="2" charset="2"/>
              </a:defRPr>
            </a:lvl1pPr>
            <a:lvl2pPr marL="742950" indent="-285750" eaLnBrk="0" hangingPunct="0">
              <a:defRPr sz="2800">
                <a:solidFill>
                  <a:schemeClr val="tx1"/>
                </a:solidFill>
                <a:latin typeface="Times New Roman" pitchFamily="18" charset="0"/>
                <a:ea typeface="宋体" charset="-122"/>
                <a:sym typeface="Wingdings" pitchFamily="2" charset="2"/>
              </a:defRPr>
            </a:lvl2pPr>
            <a:lvl3pPr marL="1143000" indent="-228600" eaLnBrk="0" hangingPunct="0">
              <a:defRPr sz="2800">
                <a:solidFill>
                  <a:schemeClr val="tx1"/>
                </a:solidFill>
                <a:latin typeface="Times New Roman" pitchFamily="18" charset="0"/>
                <a:ea typeface="宋体" charset="-122"/>
                <a:sym typeface="Wingdings" pitchFamily="2" charset="2"/>
              </a:defRPr>
            </a:lvl3pPr>
            <a:lvl4pPr marL="1600200" indent="-228600" eaLnBrk="0" hangingPunct="0">
              <a:defRPr sz="2800">
                <a:solidFill>
                  <a:schemeClr val="tx1"/>
                </a:solidFill>
                <a:latin typeface="Times New Roman" pitchFamily="18" charset="0"/>
                <a:ea typeface="宋体" charset="-122"/>
                <a:sym typeface="Wingdings" pitchFamily="2" charset="2"/>
              </a:defRPr>
            </a:lvl4pPr>
            <a:lvl5pPr marL="2057400" indent="-228600" eaLnBrk="0" hangingPunct="0">
              <a:defRPr sz="2800">
                <a:solidFill>
                  <a:schemeClr val="tx1"/>
                </a:solidFill>
                <a:latin typeface="Times New Roman" pitchFamily="18" charset="0"/>
                <a:ea typeface="宋体" charset="-122"/>
                <a:sym typeface="Wingdings" pitchFamily="2" charset="2"/>
              </a:defRPr>
            </a:lvl5pPr>
            <a:lvl6pPr marL="25146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6pPr>
            <a:lvl7pPr marL="29718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7pPr>
            <a:lvl8pPr marL="34290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8pPr>
            <a:lvl9pPr marL="3886200" indent="-228600" algn="ctr" eaLnBrk="0" fontAlgn="base" hangingPunct="0">
              <a:spcBef>
                <a:spcPct val="20000"/>
              </a:spcBef>
              <a:spcAft>
                <a:spcPct val="0"/>
              </a:spcAft>
              <a:buClr>
                <a:srgbClr val="FF9900"/>
              </a:buClr>
              <a:buFont typeface="Wingdings" pitchFamily="2" charset="2"/>
              <a:defRPr sz="2800">
                <a:solidFill>
                  <a:schemeClr val="tx1"/>
                </a:solidFill>
                <a:latin typeface="Times New Roman" pitchFamily="18" charset="0"/>
                <a:ea typeface="宋体" charset="-122"/>
                <a:sym typeface="Wingdings" pitchFamily="2" charset="2"/>
              </a:defRPr>
            </a:lvl9pPr>
          </a:lstStyle>
          <a:p>
            <a:pPr algn="r" eaLnBrk="1" fontAlgn="ctr" hangingPunct="1">
              <a:defRPr/>
            </a:pPr>
            <a:r>
              <a:rPr kumimoji="1" lang="zh-CN" altLang="en-US" sz="1200" smtClean="0">
                <a:solidFill>
                  <a:srgbClr val="3399FF"/>
                </a:solidFill>
                <a:latin typeface="楷体_GB2312" pitchFamily="49" charset="-122"/>
                <a:ea typeface="楷体_GB2312" pitchFamily="49" charset="-122"/>
              </a:rPr>
              <a:t>北京航空航天大学计算机学院</a:t>
            </a:r>
          </a:p>
        </p:txBody>
      </p:sp>
      <p:sp>
        <p:nvSpPr>
          <p:cNvPr id="2055" name="Line 7"/>
          <p:cNvSpPr>
            <a:spLocks noChangeShapeType="1"/>
          </p:cNvSpPr>
          <p:nvPr/>
        </p:nvSpPr>
        <p:spPr bwMode="auto">
          <a:xfrm flipH="1">
            <a:off x="0" y="6572251"/>
            <a:ext cx="9144000"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kumimoji="1" lang="zh-CN" altLang="en-US" sz="2400" b="0">
              <a:solidFill>
                <a:srgbClr val="000000"/>
              </a:solidFill>
              <a:latin typeface="Times New Roman"/>
              <a:ea typeface="宋体" charset="-122"/>
            </a:endParaRPr>
          </a:p>
        </p:txBody>
      </p:sp>
      <p:pic>
        <p:nvPicPr>
          <p:cNvPr id="2056" name="Picture 8" descr="ppt-titl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1"/>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Grp="1" noChangeArrowheads="1"/>
          </p:cNvSpPr>
          <p:nvPr>
            <p:ph type="title"/>
          </p:nvPr>
        </p:nvSpPr>
        <p:spPr bwMode="auto">
          <a:xfrm>
            <a:off x="214313" y="44451"/>
            <a:ext cx="88582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extLst>
      <p:ext uri="{BB962C8B-B14F-4D97-AF65-F5344CB8AC3E}">
        <p14:creationId xmlns:p14="http://schemas.microsoft.com/office/powerpoint/2010/main" val="147713094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840" r:id="rId12"/>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ea typeface="黑体" pitchFamily="2" charset="-122"/>
        </a:defRPr>
      </a:lvl2pPr>
      <a:lvl3pPr algn="ctr" rtl="0" eaLnBrk="0" fontAlgn="base" hangingPunct="0">
        <a:spcBef>
          <a:spcPct val="0"/>
        </a:spcBef>
        <a:spcAft>
          <a:spcPct val="0"/>
        </a:spcAft>
        <a:defRPr sz="3600">
          <a:solidFill>
            <a:schemeClr val="tx2"/>
          </a:solidFill>
          <a:latin typeface="Times New Roman" pitchFamily="18" charset="0"/>
          <a:ea typeface="黑体" pitchFamily="2" charset="-122"/>
        </a:defRPr>
      </a:lvl3pPr>
      <a:lvl4pPr algn="ctr" rtl="0" eaLnBrk="0" fontAlgn="base" hangingPunct="0">
        <a:spcBef>
          <a:spcPct val="0"/>
        </a:spcBef>
        <a:spcAft>
          <a:spcPct val="0"/>
        </a:spcAft>
        <a:defRPr sz="3600">
          <a:solidFill>
            <a:schemeClr val="tx2"/>
          </a:solidFill>
          <a:latin typeface="Times New Roman" pitchFamily="18" charset="0"/>
          <a:ea typeface="黑体" pitchFamily="2" charset="-122"/>
        </a:defRPr>
      </a:lvl4pPr>
      <a:lvl5pPr algn="ctr" rtl="0" eaLnBrk="0" fontAlgn="base" hangingPunct="0">
        <a:spcBef>
          <a:spcPct val="0"/>
        </a:spcBef>
        <a:spcAft>
          <a:spcPct val="0"/>
        </a:spcAft>
        <a:defRPr sz="3600">
          <a:solidFill>
            <a:schemeClr val="tx2"/>
          </a:solidFill>
          <a:latin typeface="Times New Roman" pitchFamily="18" charset="0"/>
          <a:ea typeface="黑体" pitchFamily="2" charset="-122"/>
        </a:defRPr>
      </a:lvl5pPr>
      <a:lvl6pPr marL="457200" algn="l" rtl="0" fontAlgn="base">
        <a:spcBef>
          <a:spcPct val="0"/>
        </a:spcBef>
        <a:spcAft>
          <a:spcPct val="0"/>
        </a:spcAft>
        <a:defRPr sz="3600">
          <a:solidFill>
            <a:schemeClr val="tx2"/>
          </a:solidFill>
          <a:latin typeface="Times New Roman" pitchFamily="18" charset="0"/>
          <a:ea typeface="黑体" pitchFamily="2" charset="-122"/>
        </a:defRPr>
      </a:lvl6pPr>
      <a:lvl7pPr marL="914400" algn="l" rtl="0" fontAlgn="base">
        <a:spcBef>
          <a:spcPct val="0"/>
        </a:spcBef>
        <a:spcAft>
          <a:spcPct val="0"/>
        </a:spcAft>
        <a:defRPr sz="3600">
          <a:solidFill>
            <a:schemeClr val="tx2"/>
          </a:solidFill>
          <a:latin typeface="Times New Roman" pitchFamily="18" charset="0"/>
          <a:ea typeface="黑体" pitchFamily="2" charset="-122"/>
        </a:defRPr>
      </a:lvl7pPr>
      <a:lvl8pPr marL="1371600" algn="l" rtl="0" fontAlgn="base">
        <a:spcBef>
          <a:spcPct val="0"/>
        </a:spcBef>
        <a:spcAft>
          <a:spcPct val="0"/>
        </a:spcAft>
        <a:defRPr sz="3600">
          <a:solidFill>
            <a:schemeClr val="tx2"/>
          </a:solidFill>
          <a:latin typeface="Times New Roman" pitchFamily="18" charset="0"/>
          <a:ea typeface="黑体" pitchFamily="2" charset="-122"/>
        </a:defRPr>
      </a:lvl8pPr>
      <a:lvl9pPr marL="1828800" algn="l" rtl="0" fontAlgn="base">
        <a:spcBef>
          <a:spcPct val="0"/>
        </a:spcBef>
        <a:spcAft>
          <a:spcPct val="0"/>
        </a:spcAft>
        <a:defRPr sz="3600">
          <a:solidFill>
            <a:schemeClr val="tx2"/>
          </a:solidFill>
          <a:latin typeface="Times New Roman" pitchFamily="18" charset="0"/>
          <a:ea typeface="黑体" pitchFamily="2" charset="-122"/>
        </a:defRPr>
      </a:lvl9pPr>
    </p:titleStyle>
    <p:bodyStyle>
      <a:lvl1pPr marL="342900" indent="-342900" algn="l" rtl="0" eaLnBrk="0" fontAlgn="ctr" hangingPunct="0">
        <a:spcBef>
          <a:spcPct val="20000"/>
        </a:spcBef>
        <a:spcAft>
          <a:spcPct val="0"/>
        </a:spcAft>
        <a:buClr>
          <a:srgbClr val="0000FF"/>
        </a:buClr>
        <a:buFont typeface="Wingdings" pitchFamily="2" charset="2"/>
        <a:buChar char="§"/>
        <a:defRPr sz="3200">
          <a:solidFill>
            <a:schemeClr val="tx1"/>
          </a:solidFill>
          <a:latin typeface="+mn-lt"/>
          <a:ea typeface="+mn-ea"/>
          <a:cs typeface="+mn-cs"/>
        </a:defRPr>
      </a:lvl1pPr>
      <a:lvl2pPr marL="742950" indent="-285750" algn="l" rtl="0" eaLnBrk="0" fontAlgn="ctr" hangingPunct="0">
        <a:spcBef>
          <a:spcPct val="20000"/>
        </a:spcBef>
        <a:spcAft>
          <a:spcPct val="0"/>
        </a:spcAft>
        <a:buClr>
          <a:srgbClr val="009900"/>
        </a:buClr>
        <a:buSzPct val="50000"/>
        <a:buFont typeface="Wingdings" pitchFamily="2" charset="2"/>
        <a:buChar char="q"/>
        <a:defRPr sz="2800">
          <a:solidFill>
            <a:schemeClr val="tx1"/>
          </a:solidFill>
          <a:latin typeface="+mn-lt"/>
          <a:ea typeface="+mn-ea"/>
        </a:defRPr>
      </a:lvl2pPr>
      <a:lvl3pPr marL="1143000" indent="-228600" algn="l" rtl="0" eaLnBrk="0" fontAlgn="ctr"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ctr"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400">
                <a:solidFill>
                  <a:srgbClr val="000000"/>
                </a:solidFill>
                <a:latin typeface="+mn-lt"/>
                <a:ea typeface="+mn-ea"/>
              </a:defRPr>
            </a:lvl1pPr>
          </a:lstStyle>
          <a:p>
            <a:pPr>
              <a:defRPr/>
            </a:pPr>
            <a:endParaRPr lang="en-US" altLang="zh-CN" b="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kumimoji="1" sz="1400">
                <a:solidFill>
                  <a:srgbClr val="000000"/>
                </a:solidFill>
                <a:latin typeface="+mn-lt"/>
                <a:ea typeface="+mn-ea"/>
              </a:defRPr>
            </a:lvl1pPr>
          </a:lstStyle>
          <a:p>
            <a:pPr>
              <a:defRPr/>
            </a:pPr>
            <a:endParaRPr lang="en-US" altLang="zh-CN" b="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400">
                <a:solidFill>
                  <a:srgbClr val="000000"/>
                </a:solidFill>
                <a:latin typeface="+mn-lt"/>
                <a:ea typeface="+mn-ea"/>
              </a:defRPr>
            </a:lvl1pPr>
          </a:lstStyle>
          <a:p>
            <a:pPr>
              <a:defRPr/>
            </a:pPr>
            <a:fld id="{A27B735E-7BD9-41AD-968F-44AA8FC0D84F}" type="slidenum">
              <a:rPr lang="en-US" altLang="zh-CN" b="0"/>
              <a:pPr>
                <a:defRPr/>
              </a:pPr>
              <a:t>‹#›</a:t>
            </a:fld>
            <a:endParaRPr lang="en-US" altLang="zh-CN" b="0"/>
          </a:p>
        </p:txBody>
      </p:sp>
    </p:spTree>
    <p:extLst>
      <p:ext uri="{BB962C8B-B14F-4D97-AF65-F5344CB8AC3E}">
        <p14:creationId xmlns:p14="http://schemas.microsoft.com/office/powerpoint/2010/main" val="185096031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Wingdings"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50000"/>
        <a:buFont typeface="Wingdings"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pPr>
              <a:defRPr/>
            </a:pPr>
            <a:endParaRPr lang="zh-CN" altLang="en-US" sz="2400" b="0">
              <a:solidFill>
                <a:srgbClr val="081D58"/>
              </a:solidFill>
              <a:latin typeface="Times New Roman" pitchFamily="18" charset="0"/>
            </a:endParaRPr>
          </a:p>
        </p:txBody>
      </p:sp>
      <p:sp>
        <p:nvSpPr>
          <p:cNvPr id="16387" name="Rectangle 12"/>
          <p:cNvSpPr>
            <a:spLocks noGrp="1" noChangeArrowheads="1"/>
          </p:cNvSpPr>
          <p:nvPr>
            <p:ph type="title"/>
          </p:nvPr>
        </p:nvSpPr>
        <p:spPr bwMode="auto">
          <a:xfrm>
            <a:off x="684213" y="404813"/>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endParaRPr>
          </a:p>
        </p:txBody>
      </p:sp>
      <p:sp>
        <p:nvSpPr>
          <p:cNvPr id="16389"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endParaRPr>
          </a:p>
        </p:txBody>
      </p:sp>
      <p:sp>
        <p:nvSpPr>
          <p:cNvPr id="1033" name="Text Box 18"/>
          <p:cNvSpPr txBox="1">
            <a:spLocks noChangeArrowheads="1"/>
          </p:cNvSpPr>
          <p:nvPr userDrawn="1"/>
        </p:nvSpPr>
        <p:spPr bwMode="auto">
          <a:xfrm>
            <a:off x="8532813" y="6524625"/>
            <a:ext cx="576262" cy="304800"/>
          </a:xfrm>
          <a:prstGeom prst="rect">
            <a:avLst/>
          </a:prstGeom>
          <a:noFill/>
          <a:ln>
            <a:noFill/>
          </a:ln>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spcBef>
                <a:spcPct val="50000"/>
              </a:spcBef>
              <a:defRPr/>
            </a:pPr>
            <a:fld id="{99B0BCFE-352B-4F48-B760-67AAC587E66D}"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6394" name="Picture 19" descr="buaa_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0222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p:spPr>
        <p:txBody>
          <a:bodyPr wrap="none" anchor="ctr"/>
          <a:lstStyle/>
          <a:p>
            <a:pPr>
              <a:defRPr/>
            </a:pPr>
            <a:endParaRPr lang="zh-CN" altLang="en-US" sz="2400" b="0">
              <a:solidFill>
                <a:srgbClr val="081D58"/>
              </a:solidFill>
              <a:latin typeface="Times New Roman" pitchFamily="18" charset="0"/>
            </a:endParaRPr>
          </a:p>
        </p:txBody>
      </p:sp>
      <p:sp>
        <p:nvSpPr>
          <p:cNvPr id="35843"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userDrawn="1"/>
        </p:nvSpPr>
        <p:spPr bwMode="auto">
          <a:xfrm flipV="1">
            <a:off x="611188" y="836613"/>
            <a:ext cx="8064500" cy="0"/>
          </a:xfrm>
          <a:prstGeom prst="line">
            <a:avLst/>
          </a:prstGeom>
          <a:noFill/>
          <a:ln w="38100">
            <a:solidFill>
              <a:schemeClr val="bg2"/>
            </a:solidFill>
            <a:round/>
            <a:headEnd/>
            <a:tailEnd/>
          </a:ln>
        </p:spPr>
        <p:txBody>
          <a:bodyPr anchor="ctr">
            <a:spAutoFit/>
          </a:bodyPr>
          <a:lstStyle/>
          <a:p>
            <a:pPr>
              <a:defRPr/>
            </a:pPr>
            <a:endParaRPr lang="zh-CN" altLang="en-US" sz="2400" b="0">
              <a:solidFill>
                <a:srgbClr val="FC0128"/>
              </a:solidFill>
              <a:latin typeface="Arial" pitchFamily="34" charset="0"/>
            </a:endParaRPr>
          </a:p>
        </p:txBody>
      </p:sp>
      <p:sp>
        <p:nvSpPr>
          <p:cNvPr id="35845"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defRPr/>
            </a:pPr>
            <a:endParaRPr lang="zh-CN" altLang="en-US" sz="2400" b="0">
              <a:solidFill>
                <a:srgbClr val="FC0128"/>
              </a:solidFill>
              <a:latin typeface="Arial" pitchFamily="34" charset="0"/>
            </a:endParaRPr>
          </a:p>
        </p:txBody>
      </p:sp>
      <p:sp>
        <p:nvSpPr>
          <p:cNvPr id="1031"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defRPr/>
            </a:pPr>
            <a:endParaRPr lang="zh-CN" altLang="en-US" sz="2400" b="0">
              <a:solidFill>
                <a:srgbClr val="FC0128"/>
              </a:solidFill>
              <a:latin typeface="Arial" pitchFamily="34" charset="0"/>
            </a:endParaRPr>
          </a:p>
        </p:txBody>
      </p:sp>
      <p:sp>
        <p:nvSpPr>
          <p:cNvPr id="1032"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defRPr/>
            </a:pPr>
            <a:endParaRPr lang="zh-CN" altLang="en-US" sz="2400" b="0">
              <a:solidFill>
                <a:srgbClr val="FC0128"/>
              </a:solidFill>
              <a:latin typeface="Arial" pitchFamily="34" charset="0"/>
            </a:endParaRPr>
          </a:p>
        </p:txBody>
      </p:sp>
      <p:sp>
        <p:nvSpPr>
          <p:cNvPr id="1033" name="Text Box 18"/>
          <p:cNvSpPr txBox="1">
            <a:spLocks noChangeArrowheads="1"/>
          </p:cNvSpPr>
          <p:nvPr userDrawn="1"/>
        </p:nvSpPr>
        <p:spPr bwMode="auto">
          <a:xfrm>
            <a:off x="8532813" y="6524625"/>
            <a:ext cx="576262" cy="304800"/>
          </a:xfrm>
          <a:prstGeom prst="rect">
            <a:avLst/>
          </a:prstGeom>
          <a:noFill/>
          <a:ln w="9525">
            <a:noFill/>
            <a:miter lim="800000"/>
            <a:headEnd/>
            <a:tailEnd/>
          </a:ln>
        </p:spPr>
        <p:txBody>
          <a:bodyPr>
            <a:spAutoFit/>
          </a:bodyPr>
          <a:lstStyle/>
          <a:p>
            <a:pPr algn="ctr" eaLnBrk="0" hangingPunct="0">
              <a:spcBef>
                <a:spcPct val="50000"/>
              </a:spcBef>
              <a:defRPr/>
            </a:pPr>
            <a:fld id="{72F6EE35-F738-44B0-A4C9-DC5E6E887175}" type="slidenum">
              <a:rPr lang="zh-CN" altLang="en-US" sz="1400" b="0">
                <a:solidFill>
                  <a:srgbClr val="000099"/>
                </a:solidFill>
                <a:latin typeface="Arial" pitchFamily="34" charset="0"/>
              </a:rPr>
              <a:pPr algn="ctr" eaLnBrk="0" hangingPunct="0">
                <a:spcBef>
                  <a:spcPct val="50000"/>
                </a:spcBef>
                <a:defRPr/>
              </a:pPr>
              <a:t>‹#›</a:t>
            </a:fld>
            <a:endParaRPr lang="en-US" altLang="zh-CN" sz="1400" b="0">
              <a:solidFill>
                <a:srgbClr val="000099"/>
              </a:solidFill>
              <a:latin typeface="Arial" pitchFamily="34" charset="0"/>
            </a:endParaRPr>
          </a:p>
        </p:txBody>
      </p:sp>
      <p:pic>
        <p:nvPicPr>
          <p:cNvPr id="35850" name="Picture 19" descr="buaa_1"/>
          <p:cNvPicPr>
            <a:picLocks noChangeAspect="1" noChangeArrowheads="1"/>
          </p:cNvPicPr>
          <p:nvPr userDrawn="1"/>
        </p:nvPicPr>
        <p:blipFill>
          <a:blip r:embed="rId14"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219190060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auto">
          <a:xfrm>
            <a:off x="0" y="0"/>
            <a:ext cx="7380288" cy="260350"/>
          </a:xfrm>
          <a:prstGeom prst="rect">
            <a:avLst/>
          </a:prstGeom>
          <a:solidFill>
            <a:srgbClr val="C30224"/>
          </a:solidFill>
          <a:ln w="9525">
            <a:noFill/>
            <a:miter lim="800000"/>
            <a:headEnd/>
            <a:tailEnd/>
          </a:ln>
        </p:spPr>
        <p:txBody>
          <a:bodyPr wrap="none" anchor="ctr"/>
          <a:lstStyle/>
          <a:p>
            <a:endParaRPr lang="zh-CN" altLang="en-US" sz="2400" b="0">
              <a:solidFill>
                <a:srgbClr val="081D58"/>
              </a:solidFill>
              <a:latin typeface="Times New Roman" pitchFamily="18" charset="0"/>
            </a:endParaRPr>
          </a:p>
        </p:txBody>
      </p:sp>
      <p:sp>
        <p:nvSpPr>
          <p:cNvPr id="1027" name="Rectangle 12"/>
          <p:cNvSpPr>
            <a:spLocks noGrp="1" noChangeArrowheads="1"/>
          </p:cNvSpPr>
          <p:nvPr>
            <p:ph type="title"/>
          </p:nvPr>
        </p:nvSpPr>
        <p:spPr bwMode="auto">
          <a:xfrm>
            <a:off x="684213" y="404813"/>
            <a:ext cx="5257800" cy="36830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28" name="Line 13"/>
          <p:cNvSpPr>
            <a:spLocks noChangeShapeType="1"/>
          </p:cNvSpPr>
          <p:nvPr/>
        </p:nvSpPr>
        <p:spPr bwMode="auto">
          <a:xfrm flipV="1">
            <a:off x="611188" y="836613"/>
            <a:ext cx="8064500" cy="0"/>
          </a:xfrm>
          <a:prstGeom prst="line">
            <a:avLst/>
          </a:prstGeom>
          <a:noFill/>
          <a:ln w="38100">
            <a:solidFill>
              <a:schemeClr val="bg2"/>
            </a:solidFill>
            <a:round/>
            <a:headEnd/>
            <a:tailEnd/>
          </a:ln>
        </p:spPr>
        <p:txBody>
          <a:bodyPr anchor="ctr">
            <a:spAutoFit/>
          </a:bodyPr>
          <a:lstStyle/>
          <a:p>
            <a:endParaRPr lang="zh-CN" altLang="en-US" sz="2400" b="0">
              <a:solidFill>
                <a:srgbClr val="FC0128"/>
              </a:solidFill>
            </a:endParaRPr>
          </a:p>
        </p:txBody>
      </p:sp>
      <p:sp>
        <p:nvSpPr>
          <p:cNvPr id="1029" name="Rectangle 14"/>
          <p:cNvSpPr>
            <a:spLocks noGrp="1" noChangeArrowheads="1"/>
          </p:cNvSpPr>
          <p:nvPr>
            <p:ph type="body" idx="1"/>
          </p:nvPr>
        </p:nvSpPr>
        <p:spPr bwMode="auto">
          <a:xfrm>
            <a:off x="685800" y="1125538"/>
            <a:ext cx="7848600" cy="21780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Rectangle 15"/>
          <p:cNvSpPr>
            <a:spLocks noChangeArrowheads="1"/>
          </p:cNvSpPr>
          <p:nvPr/>
        </p:nvSpPr>
        <p:spPr bwMode="auto">
          <a:xfrm>
            <a:off x="4763" y="6742113"/>
            <a:ext cx="8599487" cy="71437"/>
          </a:xfrm>
          <a:prstGeom prst="rect">
            <a:avLst/>
          </a:prstGeom>
          <a:solidFill>
            <a:srgbClr val="E88000"/>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1" name="Rectangle 16"/>
          <p:cNvSpPr>
            <a:spLocks noChangeArrowheads="1"/>
          </p:cNvSpPr>
          <p:nvPr/>
        </p:nvSpPr>
        <p:spPr bwMode="auto">
          <a:xfrm>
            <a:off x="11113" y="6811963"/>
            <a:ext cx="9140825" cy="73025"/>
          </a:xfrm>
          <a:prstGeom prst="rect">
            <a:avLst/>
          </a:prstGeom>
          <a:solidFill>
            <a:srgbClr val="C95616"/>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2" name="Rectangle 17"/>
          <p:cNvSpPr>
            <a:spLocks noChangeArrowheads="1"/>
          </p:cNvSpPr>
          <p:nvPr/>
        </p:nvSpPr>
        <p:spPr bwMode="auto">
          <a:xfrm>
            <a:off x="1588" y="6577013"/>
            <a:ext cx="8597900" cy="165100"/>
          </a:xfrm>
          <a:prstGeom prst="rect">
            <a:avLst/>
          </a:prstGeom>
          <a:solidFill>
            <a:srgbClr val="FCC24F"/>
          </a:solidFill>
          <a:ln w="9525">
            <a:noFill/>
            <a:miter lim="800000"/>
            <a:headEnd/>
            <a:tailEnd/>
          </a:ln>
        </p:spPr>
        <p:txBody>
          <a:bodyPr wrap="none" anchor="ctr"/>
          <a:lstStyle/>
          <a:p>
            <a:pPr algn="ctr" eaLnBrk="0" hangingPunct="0"/>
            <a:endParaRPr lang="zh-CN" altLang="en-US" sz="2400" b="0">
              <a:solidFill>
                <a:srgbClr val="FC0128"/>
              </a:solidFill>
            </a:endParaRPr>
          </a:p>
        </p:txBody>
      </p:sp>
      <p:sp>
        <p:nvSpPr>
          <p:cNvPr id="1033" name="Text Box 18"/>
          <p:cNvSpPr txBox="1">
            <a:spLocks noChangeArrowheads="1"/>
          </p:cNvSpPr>
          <p:nvPr/>
        </p:nvSpPr>
        <p:spPr bwMode="auto">
          <a:xfrm>
            <a:off x="8532813" y="6524625"/>
            <a:ext cx="576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pitchFamily="34" charset="0"/>
                <a:ea typeface="宋体" pitchFamily="2" charset="-122"/>
              </a:defRPr>
            </a:lvl1pPr>
            <a:lvl2pPr marL="742950" indent="-285750" eaLnBrk="0" hangingPunct="0">
              <a:defRPr sz="2400">
                <a:solidFill>
                  <a:schemeClr val="accent1"/>
                </a:solidFill>
                <a:latin typeface="Arial" pitchFamily="34" charset="0"/>
                <a:ea typeface="宋体" pitchFamily="2" charset="-122"/>
              </a:defRPr>
            </a:lvl2pPr>
            <a:lvl3pPr marL="1143000" indent="-228600" eaLnBrk="0" hangingPunct="0">
              <a:defRPr sz="2400">
                <a:solidFill>
                  <a:schemeClr val="accent1"/>
                </a:solidFill>
                <a:latin typeface="Arial" pitchFamily="34" charset="0"/>
                <a:ea typeface="宋体" pitchFamily="2" charset="-122"/>
              </a:defRPr>
            </a:lvl3pPr>
            <a:lvl4pPr marL="1600200" indent="-228600" eaLnBrk="0" hangingPunct="0">
              <a:defRPr sz="2400">
                <a:solidFill>
                  <a:schemeClr val="accent1"/>
                </a:solidFill>
                <a:latin typeface="Arial" pitchFamily="34" charset="0"/>
                <a:ea typeface="宋体" pitchFamily="2" charset="-122"/>
              </a:defRPr>
            </a:lvl4pPr>
            <a:lvl5pPr marL="2057400" indent="-228600" eaLnBrk="0" hangingPunct="0">
              <a:defRPr sz="2400">
                <a:solidFill>
                  <a:schemeClr val="accent1"/>
                </a:solidFill>
                <a:latin typeface="Arial" pitchFamily="34" charset="0"/>
                <a:ea typeface="宋体" pitchFamily="2" charset="-122"/>
              </a:defRPr>
            </a:lvl5pPr>
            <a:lvl6pPr marL="2514600" indent="-228600" eaLnBrk="0" fontAlgn="base" hangingPunct="0">
              <a:spcBef>
                <a:spcPct val="0"/>
              </a:spcBef>
              <a:spcAft>
                <a:spcPct val="0"/>
              </a:spcAft>
              <a:defRPr sz="2400">
                <a:solidFill>
                  <a:schemeClr val="accent1"/>
                </a:solidFill>
                <a:latin typeface="Arial" pitchFamily="34" charset="0"/>
                <a:ea typeface="宋体" pitchFamily="2" charset="-122"/>
              </a:defRPr>
            </a:lvl6pPr>
            <a:lvl7pPr marL="2971800" indent="-228600" eaLnBrk="0" fontAlgn="base" hangingPunct="0">
              <a:spcBef>
                <a:spcPct val="0"/>
              </a:spcBef>
              <a:spcAft>
                <a:spcPct val="0"/>
              </a:spcAft>
              <a:defRPr sz="2400">
                <a:solidFill>
                  <a:schemeClr val="accent1"/>
                </a:solidFill>
                <a:latin typeface="Arial" pitchFamily="34" charset="0"/>
                <a:ea typeface="宋体" pitchFamily="2" charset="-122"/>
              </a:defRPr>
            </a:lvl7pPr>
            <a:lvl8pPr marL="3429000" indent="-228600" eaLnBrk="0" fontAlgn="base" hangingPunct="0">
              <a:spcBef>
                <a:spcPct val="0"/>
              </a:spcBef>
              <a:spcAft>
                <a:spcPct val="0"/>
              </a:spcAft>
              <a:defRPr sz="2400">
                <a:solidFill>
                  <a:schemeClr val="accent1"/>
                </a:solidFill>
                <a:latin typeface="Arial" pitchFamily="34" charset="0"/>
                <a:ea typeface="宋体" pitchFamily="2" charset="-122"/>
              </a:defRPr>
            </a:lvl8pPr>
            <a:lvl9pPr marL="3886200" indent="-228600" eaLnBrk="0" fontAlgn="base" hangingPunct="0">
              <a:spcBef>
                <a:spcPct val="0"/>
              </a:spcBef>
              <a:spcAft>
                <a:spcPct val="0"/>
              </a:spcAft>
              <a:defRPr sz="2400">
                <a:solidFill>
                  <a:schemeClr val="accent1"/>
                </a:solidFill>
                <a:latin typeface="Arial" pitchFamily="34" charset="0"/>
                <a:ea typeface="宋体" pitchFamily="2" charset="-122"/>
              </a:defRPr>
            </a:lvl9pPr>
          </a:lstStyle>
          <a:p>
            <a:pPr algn="ctr">
              <a:spcBef>
                <a:spcPct val="50000"/>
              </a:spcBef>
              <a:defRPr/>
            </a:pPr>
            <a:fld id="{B30A17A9-96C1-4510-83CD-B4EBD6F63D87}" type="slidenum">
              <a:rPr lang="zh-CN" altLang="en-US" sz="1400" b="0" smtClean="0">
                <a:solidFill>
                  <a:srgbClr val="000099"/>
                </a:solidFill>
              </a:rPr>
              <a:pPr algn="ctr">
                <a:spcBef>
                  <a:spcPct val="50000"/>
                </a:spcBef>
                <a:defRPr/>
              </a:pPr>
              <a:t>‹#›</a:t>
            </a:fld>
            <a:endParaRPr lang="en-US" altLang="zh-CN" sz="1400" b="0" smtClean="0">
              <a:solidFill>
                <a:srgbClr val="000099"/>
              </a:solidFill>
            </a:endParaRPr>
          </a:p>
        </p:txBody>
      </p:sp>
      <p:pic>
        <p:nvPicPr>
          <p:cNvPr id="1034" name="Picture 19" descr="buaa_1"/>
          <p:cNvPicPr>
            <a:picLocks noChangeAspect="1" noChangeArrowheads="1"/>
          </p:cNvPicPr>
          <p:nvPr/>
        </p:nvPicPr>
        <p:blipFill>
          <a:blip r:embed="rId14" cstate="print"/>
          <a:srcRect/>
          <a:stretch>
            <a:fillRect/>
          </a:stretch>
        </p:blipFill>
        <p:spPr bwMode="auto">
          <a:xfrm>
            <a:off x="0" y="6597650"/>
            <a:ext cx="1331913" cy="287338"/>
          </a:xfrm>
          <a:prstGeom prst="rect">
            <a:avLst/>
          </a:prstGeom>
          <a:noFill/>
          <a:ln w="9525">
            <a:noFill/>
            <a:miter lim="800000"/>
            <a:headEnd/>
            <a:tailEnd/>
          </a:ln>
        </p:spPr>
      </p:pic>
    </p:spTree>
    <p:extLst>
      <p:ext uri="{BB962C8B-B14F-4D97-AF65-F5344CB8AC3E}">
        <p14:creationId xmlns:p14="http://schemas.microsoft.com/office/powerpoint/2010/main" val="644224264"/>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0" y="0"/>
            <a:ext cx="7380288" cy="260350"/>
          </a:xfrm>
          <a:prstGeom prst="rect">
            <a:avLst/>
          </a:prstGeom>
          <a:solidFill>
            <a:srgbClr val="C30224"/>
          </a:solidFill>
          <a:ln w="9525">
            <a:noFill/>
            <a:miter lim="800000"/>
            <a:headEnd/>
            <a:tailEnd/>
          </a:ln>
          <a:effectLst/>
        </p:spPr>
        <p:txBody>
          <a:bodyPr wrap="none" anchor="ctr"/>
          <a:lstStyle/>
          <a:p>
            <a:pPr>
              <a:defRPr/>
            </a:pPr>
            <a:endParaRPr lang="zh-CN" altLang="en-US" sz="2400" b="0">
              <a:solidFill>
                <a:srgbClr val="081D58"/>
              </a:solidFill>
              <a:latin typeface="Times New Roman" pitchFamily="18" charset="0"/>
            </a:endParaRPr>
          </a:p>
        </p:txBody>
      </p:sp>
      <p:sp>
        <p:nvSpPr>
          <p:cNvPr id="12291" name="Rectangle 12"/>
          <p:cNvSpPr>
            <a:spLocks noGrp="1" noChangeArrowheads="1"/>
          </p:cNvSpPr>
          <p:nvPr>
            <p:ph type="title"/>
          </p:nvPr>
        </p:nvSpPr>
        <p:spPr bwMode="auto">
          <a:xfrm>
            <a:off x="684213" y="376238"/>
            <a:ext cx="525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zh-CN" altLang="en-US" smtClean="0"/>
              <a:t>标题</a:t>
            </a:r>
          </a:p>
        </p:txBody>
      </p:sp>
      <p:sp>
        <p:nvSpPr>
          <p:cNvPr id="1037" name="Line 13"/>
          <p:cNvSpPr>
            <a:spLocks noChangeShapeType="1"/>
          </p:cNvSpPr>
          <p:nvPr userDrawn="1"/>
        </p:nvSpPr>
        <p:spPr bwMode="auto">
          <a:xfrm flipV="1">
            <a:off x="611188" y="808038"/>
            <a:ext cx="8064500" cy="0"/>
          </a:xfrm>
          <a:prstGeom prst="line">
            <a:avLst/>
          </a:prstGeom>
          <a:noFill/>
          <a:ln w="38100">
            <a:solidFill>
              <a:schemeClr val="bg2"/>
            </a:solidFill>
            <a:round/>
            <a:headEnd/>
            <a:tailEnd/>
          </a:ln>
          <a:effectLst/>
        </p:spPr>
        <p:txBody>
          <a:bodyPr anchor="ctr">
            <a:spAutoFit/>
          </a:bodyPr>
          <a:lstStyle/>
          <a:p>
            <a:pPr algn="ctr" eaLnBrk="0" hangingPunct="0">
              <a:defRPr/>
            </a:pPr>
            <a:endParaRPr lang="zh-CN" altLang="en-US" sz="2000" b="0">
              <a:solidFill>
                <a:srgbClr val="FC0128"/>
              </a:solidFill>
              <a:ea typeface="+mn-ea"/>
            </a:endParaRPr>
          </a:p>
        </p:txBody>
      </p:sp>
      <p:sp>
        <p:nvSpPr>
          <p:cNvPr id="12293" name="Rectangle 14"/>
          <p:cNvSpPr>
            <a:spLocks noGrp="1" noChangeArrowheads="1"/>
          </p:cNvSpPr>
          <p:nvPr>
            <p:ph type="body" idx="1"/>
          </p:nvPr>
        </p:nvSpPr>
        <p:spPr bwMode="auto">
          <a:xfrm>
            <a:off x="685800" y="1125538"/>
            <a:ext cx="78486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9" name="Rectangle 15"/>
          <p:cNvSpPr>
            <a:spLocks noChangeArrowheads="1"/>
          </p:cNvSpPr>
          <p:nvPr userDrawn="1"/>
        </p:nvSpPr>
        <p:spPr bwMode="auto">
          <a:xfrm>
            <a:off x="4763" y="6742113"/>
            <a:ext cx="8599487" cy="71437"/>
          </a:xfrm>
          <a:prstGeom prst="rect">
            <a:avLst/>
          </a:prstGeom>
          <a:solidFill>
            <a:srgbClr val="E88000"/>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0" name="Rectangle 16"/>
          <p:cNvSpPr>
            <a:spLocks noChangeArrowheads="1"/>
          </p:cNvSpPr>
          <p:nvPr userDrawn="1"/>
        </p:nvSpPr>
        <p:spPr bwMode="auto">
          <a:xfrm>
            <a:off x="11113" y="6811963"/>
            <a:ext cx="9140825" cy="73025"/>
          </a:xfrm>
          <a:prstGeom prst="rect">
            <a:avLst/>
          </a:prstGeom>
          <a:solidFill>
            <a:srgbClr val="C95616"/>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1" name="Rectangle 17"/>
          <p:cNvSpPr>
            <a:spLocks noChangeArrowheads="1"/>
          </p:cNvSpPr>
          <p:nvPr userDrawn="1"/>
        </p:nvSpPr>
        <p:spPr bwMode="auto">
          <a:xfrm>
            <a:off x="1588" y="6577013"/>
            <a:ext cx="8597900" cy="165100"/>
          </a:xfrm>
          <a:prstGeom prst="rect">
            <a:avLst/>
          </a:prstGeom>
          <a:solidFill>
            <a:srgbClr val="FCC24F"/>
          </a:solidFill>
          <a:ln w="9525">
            <a:noFill/>
            <a:miter lim="800000"/>
            <a:headEnd/>
            <a:tailEnd/>
          </a:ln>
          <a:effectLst/>
        </p:spPr>
        <p:txBody>
          <a:bodyPr wrap="none" anchor="ctr"/>
          <a:lstStyle/>
          <a:p>
            <a:pPr algn="ctr" eaLnBrk="0" hangingPunct="0">
              <a:defRPr/>
            </a:pPr>
            <a:endParaRPr lang="zh-CN" altLang="en-US" sz="2000" b="0">
              <a:solidFill>
                <a:srgbClr val="FC0128"/>
              </a:solidFill>
              <a:ea typeface="+mn-ea"/>
            </a:endParaRPr>
          </a:p>
        </p:txBody>
      </p:sp>
      <p:sp>
        <p:nvSpPr>
          <p:cNvPr id="1042" name="Text Box 18"/>
          <p:cNvSpPr txBox="1">
            <a:spLocks noChangeArrowheads="1"/>
          </p:cNvSpPr>
          <p:nvPr userDrawn="1"/>
        </p:nvSpPr>
        <p:spPr bwMode="auto">
          <a:xfrm>
            <a:off x="8532813" y="6524625"/>
            <a:ext cx="576262" cy="304800"/>
          </a:xfrm>
          <a:prstGeom prst="rect">
            <a:avLst/>
          </a:prstGeom>
          <a:noFill/>
          <a:ln w="9525">
            <a:noFill/>
            <a:miter lim="800000"/>
            <a:headEnd/>
            <a:tailEnd/>
          </a:ln>
          <a:effectLst/>
        </p:spPr>
        <p:txBody>
          <a:bodyPr>
            <a:spAutoFit/>
          </a:bodyPr>
          <a:lstStyle/>
          <a:p>
            <a:pPr algn="ctr" eaLnBrk="0" hangingPunct="0">
              <a:spcBef>
                <a:spcPct val="50000"/>
              </a:spcBef>
              <a:defRPr/>
            </a:pPr>
            <a:fld id="{DB2AB3CC-9826-4703-845D-3D69FA9BCCE1}" type="slidenum">
              <a:rPr lang="zh-CN" altLang="en-US" sz="1400" b="0">
                <a:solidFill>
                  <a:srgbClr val="000099"/>
                </a:solidFill>
              </a:rPr>
              <a:pPr algn="ctr" eaLnBrk="0" hangingPunct="0">
                <a:spcBef>
                  <a:spcPct val="50000"/>
                </a:spcBef>
                <a:defRPr/>
              </a:pPr>
              <a:t>‹#›</a:t>
            </a:fld>
            <a:endParaRPr lang="en-US" altLang="zh-CN" sz="1400" b="0">
              <a:solidFill>
                <a:srgbClr val="000099"/>
              </a:solidFill>
            </a:endParaRPr>
          </a:p>
        </p:txBody>
      </p:sp>
      <p:pic>
        <p:nvPicPr>
          <p:cNvPr id="12298" name="Picture 19" descr="buaa_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597650"/>
            <a:ext cx="13319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52066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rtl="0" eaLnBrk="0" fontAlgn="base" hangingPunct="0">
        <a:lnSpc>
          <a:spcPct val="87000"/>
        </a:lnSpc>
        <a:spcBef>
          <a:spcPct val="0"/>
        </a:spcBef>
        <a:spcAft>
          <a:spcPct val="0"/>
        </a:spcAft>
        <a:defRPr sz="2400" b="1" i="1">
          <a:solidFill>
            <a:srgbClr val="FF0000"/>
          </a:solidFill>
          <a:latin typeface="+mj-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sz="2800"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sz="2400"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31.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0.png"/><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80.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17.xml"/><Relationship Id="rId7" Type="http://schemas.openxmlformats.org/officeDocument/2006/relationships/oleObject" Target="../embeddings/oleObject13.bin"/><Relationship Id="rId12"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image" Target="../media/image19.wmf"/><Relationship Id="rId5" Type="http://schemas.openxmlformats.org/officeDocument/2006/relationships/oleObject" Target="../embeddings/oleObject12.bin"/><Relationship Id="rId10" Type="http://schemas.openxmlformats.org/officeDocument/2006/relationships/oleObject" Target="../embeddings/oleObject14.bin"/><Relationship Id="rId4" Type="http://schemas.openxmlformats.org/officeDocument/2006/relationships/audio" Target="../media/audio1.wav"/><Relationship Id="rId9"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2.xml"/><Relationship Id="rId1" Type="http://schemas.openxmlformats.org/officeDocument/2006/relationships/vmlDrawing" Target="../drawings/vmlDrawing8.vml"/><Relationship Id="rId6" Type="http://schemas.openxmlformats.org/officeDocument/2006/relationships/image" Target="../media/image23.emf"/><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6.wmf"/><Relationship Id="rId4"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27.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vmlDrawing" Target="../drawings/vmlDrawing11.vml"/><Relationship Id="rId5" Type="http://schemas.openxmlformats.org/officeDocument/2006/relationships/image" Target="../media/image30.emf"/><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5.wmf"/><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8.emf"/><Relationship Id="rId4"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33.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1.emf"/><Relationship Id="rId4" Type="http://schemas.openxmlformats.org/officeDocument/2006/relationships/oleObject" Target="../embeddings/oleObject24.bin"/></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5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6.emf"/><Relationship Id="rId4" Type="http://schemas.openxmlformats.org/officeDocument/2006/relationships/oleObject" Target="../embeddings/oleObject2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7.emf"/><Relationship Id="rId4" Type="http://schemas.openxmlformats.org/officeDocument/2006/relationships/oleObject" Target="../embeddings/oleObject26.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notesSlide" Target="../notesSlides/notesSlide59.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8.wmf"/><Relationship Id="rId5" Type="http://schemas.openxmlformats.org/officeDocument/2006/relationships/oleObject" Target="../embeddings/oleObject27.bin"/><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4.xml"/></Relationships>
</file>

<file path=ppt/slides/_rels/slide71.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65.xml"/><Relationship Id="rId1" Type="http://schemas.openxmlformats.org/officeDocument/2006/relationships/slideLayout" Target="../slideLayouts/slideLayout69.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9.xml"/><Relationship Id="rId1" Type="http://schemas.openxmlformats.org/officeDocument/2006/relationships/vmlDrawing" Target="../drawings/vmlDrawing19.vml"/><Relationship Id="rId5" Type="http://schemas.openxmlformats.org/officeDocument/2006/relationships/image" Target="../media/image54.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9.xml"/><Relationship Id="rId1" Type="http://schemas.openxmlformats.org/officeDocument/2006/relationships/vmlDrawing" Target="../drawings/vmlDrawing20.vml"/><Relationship Id="rId5" Type="http://schemas.openxmlformats.org/officeDocument/2006/relationships/image" Target="../media/image55.emf"/><Relationship Id="rId4" Type="http://schemas.openxmlformats.org/officeDocument/2006/relationships/oleObject" Target="../embeddings/oleObject3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09.xml"/><Relationship Id="rId1" Type="http://schemas.openxmlformats.org/officeDocument/2006/relationships/vmlDrawing" Target="../drawings/vmlDrawing21.vml"/><Relationship Id="rId5" Type="http://schemas.openxmlformats.org/officeDocument/2006/relationships/image" Target="../media/image56.emf"/><Relationship Id="rId4" Type="http://schemas.openxmlformats.org/officeDocument/2006/relationships/oleObject" Target="../embeddings/oleObject31.bin"/></Relationships>
</file>

<file path=ppt/slides/_rels/slide82.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5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idx="4294967295"/>
          </p:nvPr>
        </p:nvSpPr>
        <p:spPr>
          <a:xfrm>
            <a:off x="380007" y="1988840"/>
            <a:ext cx="7072313" cy="2893584"/>
          </a:xfrm>
          <a:solidFill>
            <a:srgbClr val="FFFFFF"/>
          </a:solidFill>
        </p:spPr>
        <p:txBody>
          <a:bodyPr tIns="61200" bIns="61200"/>
          <a:lstStyle/>
          <a:p>
            <a:pPr algn="ctr">
              <a:lnSpc>
                <a:spcPct val="125000"/>
              </a:lnSpc>
            </a:pPr>
            <a:r>
              <a:rPr lang="zh-CN" altLang="en-US" sz="4800" i="0" dirty="0" smtClean="0">
                <a:solidFill>
                  <a:srgbClr val="000066"/>
                </a:solidFill>
                <a:latin typeface="黑体" pitchFamily="2" charset="-122"/>
                <a:ea typeface="黑体" pitchFamily="2" charset="-122"/>
              </a:rPr>
              <a:t>计算机组成</a:t>
            </a:r>
            <a:r>
              <a:rPr lang="en-US" altLang="zh-CN" sz="4800" i="0" dirty="0" smtClean="0">
                <a:solidFill>
                  <a:srgbClr val="000066"/>
                </a:solidFill>
                <a:latin typeface="黑体" pitchFamily="2" charset="-122"/>
                <a:ea typeface="黑体" pitchFamily="2" charset="-122"/>
              </a:rPr>
              <a:t/>
            </a:r>
            <a:br>
              <a:rPr lang="en-US" altLang="zh-CN" sz="4800" i="0" dirty="0" smtClean="0">
                <a:solidFill>
                  <a:srgbClr val="000066"/>
                </a:solidFill>
                <a:latin typeface="黑体" pitchFamily="2" charset="-122"/>
                <a:ea typeface="黑体" pitchFamily="2" charset="-122"/>
              </a:rPr>
            </a:br>
            <a:r>
              <a:rPr lang="zh-CN" altLang="en-US" sz="4800" i="0" dirty="0" smtClean="0">
                <a:solidFill>
                  <a:srgbClr val="000066"/>
                </a:solidFill>
                <a:latin typeface="黑体" pitchFamily="2" charset="-122"/>
                <a:ea typeface="黑体" pitchFamily="2" charset="-122"/>
                <a:cs typeface="Times New Roman" pitchFamily="18" charset="0"/>
              </a:rPr>
              <a:t>课程总复习</a:t>
            </a:r>
            <a:r>
              <a:rPr lang="en-US" altLang="zh-CN" sz="4800" i="0" dirty="0" smtClean="0">
                <a:solidFill>
                  <a:srgbClr val="000066"/>
                </a:solidFill>
                <a:latin typeface="黑体" pitchFamily="2" charset="-122"/>
                <a:ea typeface="黑体" pitchFamily="2" charset="-122"/>
                <a:cs typeface="Times New Roman" pitchFamily="18" charset="0"/>
              </a:rPr>
              <a:t/>
            </a:r>
            <a:br>
              <a:rPr lang="en-US" altLang="zh-CN" sz="4800" i="0" dirty="0" smtClean="0">
                <a:solidFill>
                  <a:srgbClr val="000066"/>
                </a:solidFill>
                <a:latin typeface="黑体" pitchFamily="2" charset="-122"/>
                <a:ea typeface="黑体" pitchFamily="2" charset="-122"/>
                <a:cs typeface="Times New Roman" pitchFamily="18" charset="0"/>
              </a:rPr>
            </a:br>
            <a:r>
              <a:rPr lang="en-US" altLang="zh-CN" sz="4800" i="0" dirty="0" smtClean="0">
                <a:solidFill>
                  <a:srgbClr val="000066"/>
                </a:solidFill>
                <a:latin typeface="黑体" pitchFamily="2" charset="-122"/>
                <a:ea typeface="黑体" pitchFamily="2" charset="-122"/>
                <a:cs typeface="Times New Roman" pitchFamily="18" charset="0"/>
              </a:rPr>
              <a:t>(2019</a:t>
            </a:r>
            <a:r>
              <a:rPr lang="zh-CN" altLang="en-US" sz="4800" i="0" dirty="0" smtClean="0">
                <a:solidFill>
                  <a:srgbClr val="000066"/>
                </a:solidFill>
                <a:latin typeface="黑体" pitchFamily="2" charset="-122"/>
                <a:ea typeface="黑体" pitchFamily="2" charset="-122"/>
                <a:cs typeface="Times New Roman" pitchFamily="18" charset="0"/>
              </a:rPr>
              <a:t>学年</a:t>
            </a:r>
            <a:r>
              <a:rPr lang="en-US" altLang="zh-CN" sz="4800" i="0" dirty="0" smtClean="0">
                <a:solidFill>
                  <a:srgbClr val="000066"/>
                </a:solidFill>
                <a:latin typeface="黑体" pitchFamily="2" charset="-122"/>
                <a:ea typeface="黑体" pitchFamily="2" charset="-122"/>
                <a:cs typeface="Times New Roman" pitchFamily="18" charset="0"/>
              </a:rPr>
              <a:t>)</a:t>
            </a:r>
            <a:endParaRPr lang="en-US" altLang="zh-CN" sz="4800" i="0" dirty="0" smtClean="0">
              <a:solidFill>
                <a:srgbClr val="000066"/>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29" y="394079"/>
            <a:ext cx="3943350" cy="372603"/>
          </a:xfrm>
        </p:spPr>
        <p:txBody>
          <a:bodyPr/>
          <a:lstStyle/>
          <a:p>
            <a:r>
              <a:rPr lang="zh-CN" altLang="en-US" i="0" dirty="0">
                <a:solidFill>
                  <a:schemeClr val="accent1"/>
                </a:solidFill>
                <a:latin typeface="+mj-ea"/>
              </a:rPr>
              <a:t>逻辑代数基本定理</a:t>
            </a:r>
            <a:endParaRPr lang="zh-CN" altLang="en-US" dirty="0"/>
          </a:p>
        </p:txBody>
      </p:sp>
      <p:sp>
        <p:nvSpPr>
          <p:cNvPr id="3" name="文本占位符 2"/>
          <p:cNvSpPr>
            <a:spLocks noGrp="1"/>
          </p:cNvSpPr>
          <p:nvPr>
            <p:ph type="body" sz="half" idx="1"/>
          </p:nvPr>
        </p:nvSpPr>
        <p:spPr>
          <a:xfrm>
            <a:off x="516096" y="794652"/>
            <a:ext cx="5992992" cy="605294"/>
          </a:xfrm>
        </p:spPr>
        <p:txBody>
          <a:bodyPr/>
          <a:lstStyle/>
          <a:p>
            <a:pPr marL="42863" indent="-385763">
              <a:lnSpc>
                <a:spcPct val="150000"/>
              </a:lnSpc>
              <a:buFont typeface="+mj-lt"/>
              <a:buAutoNum type="arabicPeriod" startAt="4"/>
            </a:pPr>
            <a:r>
              <a:rPr lang="zh-CN" altLang="en-US" dirty="0"/>
              <a:t>定理</a:t>
            </a:r>
            <a:r>
              <a:rPr lang="en-US" altLang="zh-CN" dirty="0"/>
              <a:t>4</a:t>
            </a:r>
            <a:r>
              <a:rPr lang="zh-CN" altLang="en-US" dirty="0"/>
              <a:t>：反演律（摩根定律）</a:t>
            </a:r>
            <a:endParaRPr lang="en-US" altLang="zh-CN" dirty="0"/>
          </a:p>
        </p:txBody>
      </p:sp>
      <p:grpSp>
        <p:nvGrpSpPr>
          <p:cNvPr id="7" name="组合 6"/>
          <p:cNvGrpSpPr/>
          <p:nvPr/>
        </p:nvGrpSpPr>
        <p:grpSpPr>
          <a:xfrm>
            <a:off x="901266" y="2033194"/>
            <a:ext cx="7019106" cy="476468"/>
            <a:chOff x="1031309" y="1290404"/>
            <a:chExt cx="6768752" cy="635290"/>
          </a:xfrm>
        </p:grpSpPr>
        <p:sp>
          <p:nvSpPr>
            <p:cNvPr id="5" name="矩形 4"/>
            <p:cNvSpPr/>
            <p:nvPr/>
          </p:nvSpPr>
          <p:spPr bwMode="auto">
            <a:xfrm>
              <a:off x="1031309" y="1290404"/>
              <a:ext cx="6768752" cy="635290"/>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eaLnBrk="0" hangingPunct="0"/>
              <a:endParaRPr lang="zh-CN" altLang="en-US"/>
            </a:p>
          </p:txBody>
        </p:sp>
        <p:graphicFrame>
          <p:nvGraphicFramePr>
            <p:cNvPr id="9" name="Object 4"/>
            <p:cNvGraphicFramePr>
              <a:graphicFrameLocks noChangeAspect="1"/>
            </p:cNvGraphicFramePr>
            <p:nvPr>
              <p:extLst/>
            </p:nvPr>
          </p:nvGraphicFramePr>
          <p:xfrm>
            <a:off x="1271310" y="1443328"/>
            <a:ext cx="6131166" cy="384175"/>
          </p:xfrm>
          <a:graphic>
            <a:graphicData uri="http://schemas.openxmlformats.org/presentationml/2006/ole">
              <mc:AlternateContent xmlns:mc="http://schemas.openxmlformats.org/markup-compatibility/2006">
                <mc:Choice xmlns:v="urn:schemas-microsoft-com:vml" Requires="v">
                  <p:oleObj spid="_x0000_s103468" name="公式" r:id="rId4" imgW="2273040" imgH="228600" progId="Equation.3">
                    <p:embed/>
                  </p:oleObj>
                </mc:Choice>
                <mc:Fallback>
                  <p:oleObj name="公式" r:id="rId4" imgW="2273040" imgH="228600" progId="Equation.3">
                    <p:embed/>
                    <p:pic>
                      <p:nvPicPr>
                        <p:cNvPr id="0" name=""/>
                        <p:cNvPicPr>
                          <a:picLocks noChangeAspect="1" noChangeArrowheads="1"/>
                        </p:cNvPicPr>
                        <p:nvPr/>
                      </p:nvPicPr>
                      <p:blipFill>
                        <a:blip r:embed="rId5"/>
                        <a:srcRect/>
                        <a:stretch>
                          <a:fillRect/>
                        </a:stretch>
                      </p:blipFill>
                      <p:spPr bwMode="auto">
                        <a:xfrm>
                          <a:off x="1271310" y="1443328"/>
                          <a:ext cx="6131166" cy="384175"/>
                        </a:xfrm>
                        <a:prstGeom prst="rect">
                          <a:avLst/>
                        </a:prstGeom>
                        <a:noFill/>
                      </p:spPr>
                    </p:pic>
                  </p:oleObj>
                </mc:Fallback>
              </mc:AlternateContent>
            </a:graphicData>
          </a:graphic>
        </p:graphicFrame>
      </p:grpSp>
      <mc:AlternateContent xmlns:mc="http://schemas.openxmlformats.org/markup-compatibility/2006" xmlns:a14="http://schemas.microsoft.com/office/drawing/2010/main">
        <mc:Choice Requires="a14">
          <p:sp>
            <p:nvSpPr>
              <p:cNvPr id="17" name="文本占位符 2"/>
              <p:cNvSpPr txBox="1">
                <a:spLocks/>
              </p:cNvSpPr>
              <p:nvPr/>
            </p:nvSpPr>
            <p:spPr bwMode="auto">
              <a:xfrm>
                <a:off x="2686235" y="2719213"/>
                <a:ext cx="2268252" cy="2115964"/>
              </a:xfrm>
              <a:prstGeom prst="rect">
                <a:avLst/>
              </a:prstGeom>
              <a:noFill/>
              <a:ln w="12700">
                <a:noFill/>
                <a:miter lim="800000"/>
                <a:headEnd/>
                <a:tailEnd/>
              </a:ln>
            </p:spPr>
            <p:txBody>
              <a:bodyPr vert="horz" wrap="square" lIns="47625" tIns="19050" rIns="47625" bIns="19050" numCol="1" anchor="t" anchorCtr="0" compatLnSpc="1">
                <a:prstTxWarp prst="textNoShape">
                  <a:avLst/>
                </a:prstTxWarp>
                <a:spAutoFit/>
              </a:bodyPr>
              <a:lst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25000"/>
                  </a:lnSpc>
                  <a:spcBef>
                    <a:spcPts val="0"/>
                  </a:spcBef>
                  <a:buNone/>
                </a:pPr>
                <a:r>
                  <a:rPr lang="zh-CN" altLang="en-US" sz="1800" kern="0" dirty="0"/>
                  <a:t>   </a:t>
                </a:r>
                <a14:m>
                  <m:oMath xmlns:m="http://schemas.openxmlformats.org/officeDocument/2006/math">
                    <m:d>
                      <m:dPr>
                        <m:begChr m:val="（"/>
                        <m:endChr m:val="）"/>
                        <m:ctrlPr>
                          <a:rPr lang="zh-CN" altLang="en-US" sz="1800" i="1" kern="0">
                            <a:latin typeface="Cambria Math" panose="02040503050406030204" pitchFamily="18" charset="0"/>
                          </a:rPr>
                        </m:ctrlPr>
                      </m:dPr>
                      <m:e>
                        <m:acc>
                          <m:accPr>
                            <m:chr m:val="̅"/>
                            <m:ctrlPr>
                              <a:rPr lang="zh-CN" altLang="en-US" sz="1800" i="1" kern="0">
                                <a:latin typeface="Cambria Math" panose="02040503050406030204" pitchFamily="18" charset="0"/>
                              </a:rPr>
                            </m:ctrlPr>
                          </m:accPr>
                          <m:e>
                            <m:r>
                              <a:rPr lang="en-US" altLang="zh-CN" sz="1800" i="1" kern="0">
                                <a:latin typeface="Cambria Math" panose="02040503050406030204" pitchFamily="18" charset="0"/>
                              </a:rPr>
                              <m:t>𝑨</m:t>
                            </m:r>
                          </m:e>
                        </m:acc>
                        <m:r>
                          <a:rPr lang="zh-CN" altLang="en-US" sz="1800" i="1" kern="0">
                            <a:latin typeface="Cambria Math" panose="02040503050406030204" pitchFamily="18" charset="0"/>
                          </a:rPr>
                          <m:t>∙</m:t>
                        </m:r>
                        <m:acc>
                          <m:accPr>
                            <m:chr m:val="̅"/>
                            <m:ctrlPr>
                              <a:rPr lang="en-US" altLang="zh-CN" sz="1800" i="1" kern="0">
                                <a:latin typeface="Cambria Math" panose="02040503050406030204" pitchFamily="18" charset="0"/>
                              </a:rPr>
                            </m:ctrlPr>
                          </m:accPr>
                          <m:e>
                            <m:r>
                              <a:rPr lang="en-US" altLang="zh-CN" sz="1800" i="1" kern="0">
                                <a:latin typeface="Cambria Math" panose="02040503050406030204" pitchFamily="18" charset="0"/>
                              </a:rPr>
                              <m:t>𝑩</m:t>
                            </m:r>
                          </m:e>
                        </m:acc>
                      </m:e>
                    </m:d>
                    <m:r>
                      <a:rPr lang="en-US" altLang="zh-CN" sz="1800" i="1" kern="0">
                        <a:latin typeface="Cambria Math" panose="02040503050406030204" pitchFamily="18" charset="0"/>
                      </a:rPr>
                      <m:t>+</m:t>
                    </m:r>
                    <m:d>
                      <m:dPr>
                        <m:ctrlPr>
                          <a:rPr lang="en-US" altLang="zh-CN" sz="1800" i="1" kern="0">
                            <a:latin typeface="Cambria Math" panose="02040503050406030204" pitchFamily="18" charset="0"/>
                          </a:rPr>
                        </m:ctrlPr>
                      </m:dPr>
                      <m:e>
                        <m:r>
                          <a:rPr lang="en-US" altLang="zh-CN" sz="1800" i="1" kern="0">
                            <a:latin typeface="Cambria Math" panose="02040503050406030204" pitchFamily="18" charset="0"/>
                          </a:rPr>
                          <m:t>𝑨</m:t>
                        </m:r>
                        <m:r>
                          <a:rPr lang="en-US" altLang="zh-CN" sz="1800" i="1" kern="0">
                            <a:latin typeface="Cambria Math" panose="02040503050406030204" pitchFamily="18" charset="0"/>
                          </a:rPr>
                          <m:t>+</m:t>
                        </m:r>
                        <m:r>
                          <a:rPr lang="en-US" altLang="zh-CN" sz="1800" i="1" kern="0">
                            <a:latin typeface="Cambria Math" panose="02040503050406030204" pitchFamily="18" charset="0"/>
                          </a:rPr>
                          <m:t>𝑩</m:t>
                        </m:r>
                      </m:e>
                    </m:d>
                  </m:oMath>
                </a14:m>
                <a:endParaRPr lang="en-US" altLang="zh-CN" sz="1800" i="1" kern="0" dirty="0">
                  <a:latin typeface="Cambria Math" panose="02040503050406030204" pitchFamily="18" charset="0"/>
                </a:endParaRPr>
              </a:p>
              <a:p>
                <a:pPr marL="0" indent="0">
                  <a:lnSpc>
                    <a:spcPct val="125000"/>
                  </a:lnSpc>
                  <a:spcBef>
                    <a:spcPts val="0"/>
                  </a:spcBef>
                  <a:buNone/>
                </a:pPr>
                <a14:m>
                  <m:oMathPara xmlns:m="http://schemas.openxmlformats.org/officeDocument/2006/math">
                    <m:oMathParaPr>
                      <m:jc m:val="left"/>
                    </m:oMathParaPr>
                    <m:oMath xmlns:m="http://schemas.openxmlformats.org/officeDocument/2006/math">
                      <m:r>
                        <a:rPr lang="en-US" altLang="zh-CN" sz="1800" i="1" kern="0">
                          <a:latin typeface="Cambria Math" panose="02040503050406030204" pitchFamily="18" charset="0"/>
                        </a:rPr>
                        <m:t>=</m:t>
                      </m:r>
                      <m:d>
                        <m:dPr>
                          <m:ctrlPr>
                            <a:rPr lang="en-US" altLang="zh-CN" sz="1800" i="1" kern="0">
                              <a:latin typeface="Cambria Math" panose="02040503050406030204" pitchFamily="18" charset="0"/>
                            </a:rPr>
                          </m:ctrlPr>
                        </m:dPr>
                        <m:e>
                          <m:acc>
                            <m:accPr>
                              <m:chr m:val="̅"/>
                              <m:ctrlPr>
                                <a:rPr lang="en-US" altLang="zh-CN" sz="1800" i="1" kern="0">
                                  <a:latin typeface="Cambria Math" panose="02040503050406030204" pitchFamily="18" charset="0"/>
                                </a:rPr>
                              </m:ctrlPr>
                            </m:accPr>
                            <m:e>
                              <m:r>
                                <a:rPr lang="en-US" altLang="zh-CN" sz="1800" i="1" kern="0">
                                  <a:latin typeface="Cambria Math" panose="02040503050406030204" pitchFamily="18" charset="0"/>
                                </a:rPr>
                                <m:t>𝑨</m:t>
                              </m:r>
                            </m:e>
                          </m:acc>
                          <m:r>
                            <a:rPr lang="zh-CN" altLang="en-US" sz="1800" i="1" kern="0">
                              <a:latin typeface="Cambria Math" panose="02040503050406030204" pitchFamily="18" charset="0"/>
                            </a:rPr>
                            <m:t>∙</m:t>
                          </m:r>
                          <m:acc>
                            <m:accPr>
                              <m:chr m:val="̅"/>
                              <m:ctrlPr>
                                <a:rPr lang="zh-CN" altLang="en-US" sz="1800" i="1" kern="0">
                                  <a:latin typeface="Cambria Math" panose="02040503050406030204" pitchFamily="18" charset="0"/>
                                </a:rPr>
                              </m:ctrlPr>
                            </m:accPr>
                            <m:e>
                              <m:r>
                                <a:rPr lang="en-US" altLang="zh-CN" sz="1800" i="1" kern="0">
                                  <a:latin typeface="Cambria Math" panose="02040503050406030204" pitchFamily="18" charset="0"/>
                                </a:rPr>
                                <m:t>𝑩</m:t>
                              </m:r>
                            </m:e>
                          </m:acc>
                          <m:r>
                            <a:rPr lang="en-US" altLang="zh-CN" sz="1800" kern="0">
                              <a:latin typeface="Cambria Math" panose="02040503050406030204" pitchFamily="18" charset="0"/>
                            </a:rPr>
                            <m:t>+</m:t>
                          </m:r>
                          <m:r>
                            <a:rPr lang="en-US" altLang="zh-CN" sz="1800" kern="0">
                              <a:latin typeface="Cambria Math" panose="02040503050406030204" pitchFamily="18" charset="0"/>
                            </a:rPr>
                            <m:t>𝐀</m:t>
                          </m:r>
                        </m:e>
                      </m:d>
                      <m:r>
                        <a:rPr lang="en-US" altLang="zh-CN" sz="1800" kern="0">
                          <a:latin typeface="Cambria Math" panose="02040503050406030204" pitchFamily="18" charset="0"/>
                        </a:rPr>
                        <m:t>+</m:t>
                      </m:r>
                      <m:r>
                        <a:rPr lang="en-US" altLang="zh-CN" sz="1800" kern="0">
                          <a:latin typeface="Cambria Math" panose="02040503050406030204" pitchFamily="18" charset="0"/>
                        </a:rPr>
                        <m:t>𝐁</m:t>
                      </m:r>
                    </m:oMath>
                  </m:oMathPara>
                </a14:m>
                <a:endParaRPr lang="en-US" altLang="zh-CN" sz="1800" kern="0" dirty="0">
                  <a:latin typeface="Cambria Math" panose="02040503050406030204" pitchFamily="18" charset="0"/>
                </a:endParaRPr>
              </a:p>
              <a:p>
                <a:pPr marL="0" indent="0">
                  <a:lnSpc>
                    <a:spcPct val="125000"/>
                  </a:lnSpc>
                  <a:spcBef>
                    <a:spcPts val="0"/>
                  </a:spcBef>
                  <a:buNone/>
                </a:pPr>
                <a14:m>
                  <m:oMathPara xmlns:m="http://schemas.openxmlformats.org/officeDocument/2006/math">
                    <m:oMathParaPr>
                      <m:jc m:val="left"/>
                    </m:oMathParaPr>
                    <m:oMath xmlns:m="http://schemas.openxmlformats.org/officeDocument/2006/math">
                      <m:r>
                        <a:rPr lang="en-US" altLang="zh-CN" sz="1800" kern="0">
                          <a:latin typeface="Cambria Math" panose="02040503050406030204" pitchFamily="18" charset="0"/>
                        </a:rPr>
                        <m:t>=</m:t>
                      </m:r>
                      <m:d>
                        <m:dPr>
                          <m:ctrlPr>
                            <a:rPr lang="en-US" altLang="zh-CN" sz="1800" i="1" kern="0">
                              <a:latin typeface="Cambria Math" panose="02040503050406030204" pitchFamily="18" charset="0"/>
                            </a:rPr>
                          </m:ctrlPr>
                        </m:dPr>
                        <m:e>
                          <m:acc>
                            <m:accPr>
                              <m:chr m:val="̅"/>
                              <m:ctrlPr>
                                <a:rPr lang="en-US" altLang="zh-CN" sz="1800" i="1" kern="0">
                                  <a:latin typeface="Cambria Math" panose="02040503050406030204" pitchFamily="18" charset="0"/>
                                </a:rPr>
                              </m:ctrlPr>
                            </m:accPr>
                            <m:e>
                              <m:r>
                                <a:rPr lang="en-US" altLang="zh-CN" sz="1800" i="1" kern="0">
                                  <a:latin typeface="Cambria Math" panose="02040503050406030204" pitchFamily="18" charset="0"/>
                                </a:rPr>
                                <m:t>𝑩</m:t>
                              </m:r>
                            </m:e>
                          </m:acc>
                          <m:r>
                            <a:rPr lang="en-US" altLang="zh-CN" sz="1800" i="1" kern="0">
                              <a:latin typeface="Cambria Math" panose="02040503050406030204" pitchFamily="18" charset="0"/>
                            </a:rPr>
                            <m:t>+</m:t>
                          </m:r>
                          <m:r>
                            <a:rPr lang="en-US" altLang="zh-CN" sz="1800" i="1" kern="0">
                              <a:latin typeface="Cambria Math" panose="02040503050406030204" pitchFamily="18" charset="0"/>
                            </a:rPr>
                            <m:t>𝑨</m:t>
                          </m:r>
                        </m:e>
                      </m:d>
                      <m:r>
                        <a:rPr lang="en-US" altLang="zh-CN" sz="1800" i="1" kern="0">
                          <a:latin typeface="Cambria Math" panose="02040503050406030204" pitchFamily="18" charset="0"/>
                        </a:rPr>
                        <m:t>+</m:t>
                      </m:r>
                      <m:r>
                        <a:rPr lang="en-US" altLang="zh-CN" sz="1800" i="1" kern="0">
                          <a:latin typeface="Cambria Math" panose="02040503050406030204" pitchFamily="18" charset="0"/>
                        </a:rPr>
                        <m:t>𝑩</m:t>
                      </m:r>
                    </m:oMath>
                  </m:oMathPara>
                </a14:m>
                <a:endParaRPr lang="en-US" altLang="zh-CN" sz="1800" i="1" kern="0" dirty="0">
                  <a:latin typeface="Cambria Math" panose="02040503050406030204" pitchFamily="18" charset="0"/>
                </a:endParaRPr>
              </a:p>
              <a:p>
                <a:pPr marL="0" indent="0">
                  <a:lnSpc>
                    <a:spcPct val="125000"/>
                  </a:lnSpc>
                  <a:spcBef>
                    <a:spcPts val="0"/>
                  </a:spcBef>
                  <a:buNone/>
                </a:pPr>
                <a14:m>
                  <m:oMathPara xmlns:m="http://schemas.openxmlformats.org/officeDocument/2006/math">
                    <m:oMathParaPr>
                      <m:jc m:val="left"/>
                    </m:oMathParaPr>
                    <m:oMath xmlns:m="http://schemas.openxmlformats.org/officeDocument/2006/math">
                      <m:r>
                        <a:rPr lang="en-US" altLang="zh-CN" sz="1800" i="1" kern="0">
                          <a:latin typeface="Cambria Math" panose="02040503050406030204" pitchFamily="18" charset="0"/>
                        </a:rPr>
                        <m:t>=</m:t>
                      </m:r>
                      <m:r>
                        <a:rPr lang="en-US" altLang="zh-CN" sz="1800" i="1" kern="0">
                          <a:latin typeface="Cambria Math" panose="02040503050406030204" pitchFamily="18" charset="0"/>
                        </a:rPr>
                        <m:t>𝑨</m:t>
                      </m:r>
                      <m:r>
                        <a:rPr lang="en-US" altLang="zh-CN" sz="1800" i="1" kern="0">
                          <a:latin typeface="Cambria Math" panose="02040503050406030204" pitchFamily="18" charset="0"/>
                        </a:rPr>
                        <m:t>+</m:t>
                      </m:r>
                      <m:d>
                        <m:dPr>
                          <m:begChr m:val="（"/>
                          <m:endChr m:val="）"/>
                          <m:ctrlPr>
                            <a:rPr lang="zh-CN" altLang="en-US" sz="1800" i="1" kern="0">
                              <a:latin typeface="Cambria Math" panose="02040503050406030204" pitchFamily="18" charset="0"/>
                            </a:rPr>
                          </m:ctrlPr>
                        </m:dPr>
                        <m:e>
                          <m:r>
                            <a:rPr lang="en-US" altLang="zh-CN" sz="1800" i="1" kern="0">
                              <a:latin typeface="Cambria Math" panose="02040503050406030204" pitchFamily="18" charset="0"/>
                            </a:rPr>
                            <m:t>𝑩</m:t>
                          </m:r>
                          <m:r>
                            <a:rPr lang="en-US" altLang="zh-CN" sz="1800" i="1" kern="0">
                              <a:latin typeface="Cambria Math" panose="02040503050406030204" pitchFamily="18" charset="0"/>
                            </a:rPr>
                            <m:t>+</m:t>
                          </m:r>
                          <m:acc>
                            <m:accPr>
                              <m:chr m:val="̅"/>
                              <m:ctrlPr>
                                <a:rPr lang="en-US" altLang="zh-CN" sz="1800" i="1" kern="0">
                                  <a:latin typeface="Cambria Math" panose="02040503050406030204" pitchFamily="18" charset="0"/>
                                </a:rPr>
                              </m:ctrlPr>
                            </m:accPr>
                            <m:e>
                              <m:r>
                                <a:rPr lang="en-US" altLang="zh-CN" sz="1800" i="1" kern="0">
                                  <a:latin typeface="Cambria Math" panose="02040503050406030204" pitchFamily="18" charset="0"/>
                                </a:rPr>
                                <m:t>𝑩</m:t>
                              </m:r>
                            </m:e>
                          </m:acc>
                        </m:e>
                      </m:d>
                    </m:oMath>
                  </m:oMathPara>
                </a14:m>
                <a:endParaRPr lang="en-US" altLang="zh-CN" sz="1800" i="1" kern="0" dirty="0">
                  <a:latin typeface="Cambria Math" panose="02040503050406030204" pitchFamily="18" charset="0"/>
                </a:endParaRPr>
              </a:p>
              <a:p>
                <a:pPr marL="0" indent="0">
                  <a:lnSpc>
                    <a:spcPct val="125000"/>
                  </a:lnSpc>
                  <a:spcBef>
                    <a:spcPts val="0"/>
                  </a:spcBef>
                  <a:buNone/>
                </a:pPr>
                <a14:m>
                  <m:oMathPara xmlns:m="http://schemas.openxmlformats.org/officeDocument/2006/math">
                    <m:oMathParaPr>
                      <m:jc m:val="left"/>
                    </m:oMathParaPr>
                    <m:oMath xmlns:m="http://schemas.openxmlformats.org/officeDocument/2006/math">
                      <m:r>
                        <a:rPr lang="en-US" altLang="zh-CN" sz="1800" i="1" kern="0">
                          <a:latin typeface="Cambria Math" panose="02040503050406030204" pitchFamily="18" charset="0"/>
                        </a:rPr>
                        <m:t>=</m:t>
                      </m:r>
                      <m:r>
                        <a:rPr lang="en-US" altLang="zh-CN" sz="1800" i="1" kern="0">
                          <a:latin typeface="Cambria Math" panose="02040503050406030204" pitchFamily="18" charset="0"/>
                        </a:rPr>
                        <m:t>𝑨</m:t>
                      </m:r>
                      <m:r>
                        <a:rPr lang="en-US" altLang="zh-CN" sz="1800" i="1" kern="0">
                          <a:latin typeface="Cambria Math" panose="02040503050406030204" pitchFamily="18" charset="0"/>
                        </a:rPr>
                        <m:t>+</m:t>
                      </m:r>
                      <m:r>
                        <a:rPr lang="en-US" altLang="zh-CN" sz="1800" i="1" kern="0">
                          <a:latin typeface="Cambria Math" panose="02040503050406030204" pitchFamily="18" charset="0"/>
                        </a:rPr>
                        <m:t>𝟏</m:t>
                      </m:r>
                    </m:oMath>
                  </m:oMathPara>
                </a14:m>
                <a:endParaRPr lang="en-US" altLang="zh-CN" sz="1800" i="1" kern="0" dirty="0">
                  <a:latin typeface="Cambria Math" panose="02040503050406030204" pitchFamily="18" charset="0"/>
                </a:endParaRPr>
              </a:p>
              <a:p>
                <a:pPr marL="0" indent="0">
                  <a:lnSpc>
                    <a:spcPct val="125000"/>
                  </a:lnSpc>
                  <a:spcBef>
                    <a:spcPts val="0"/>
                  </a:spcBef>
                  <a:buNone/>
                </a:pPr>
                <a14:m>
                  <m:oMathPara xmlns:m="http://schemas.openxmlformats.org/officeDocument/2006/math">
                    <m:oMathParaPr>
                      <m:jc m:val="left"/>
                    </m:oMathParaPr>
                    <m:oMath xmlns:m="http://schemas.openxmlformats.org/officeDocument/2006/math">
                      <m:r>
                        <a:rPr lang="en-US" altLang="zh-CN" sz="1800" i="1" kern="0">
                          <a:latin typeface="Cambria Math" panose="02040503050406030204" pitchFamily="18" charset="0"/>
                        </a:rPr>
                        <m:t>=</m:t>
                      </m:r>
                      <m:r>
                        <a:rPr lang="en-US" altLang="zh-CN" sz="1800" i="1" kern="0">
                          <a:latin typeface="Cambria Math" panose="02040503050406030204" pitchFamily="18" charset="0"/>
                        </a:rPr>
                        <m:t>𝟏</m:t>
                      </m:r>
                    </m:oMath>
                  </m:oMathPara>
                </a14:m>
                <a:endParaRPr lang="en-US" altLang="zh-CN" sz="1800" kern="0" dirty="0"/>
              </a:p>
            </p:txBody>
          </p:sp>
        </mc:Choice>
        <mc:Fallback xmlns="">
          <p:sp>
            <p:nvSpPr>
              <p:cNvPr id="17" name="文本占位符 2"/>
              <p:cNvSpPr txBox="1">
                <a:spLocks noRot="1" noChangeAspect="1" noMove="1" noResize="1" noEditPoints="1" noAdjustHandles="1" noChangeArrowheads="1" noChangeShapeType="1" noTextEdit="1"/>
              </p:cNvSpPr>
              <p:nvPr/>
            </p:nvSpPr>
            <p:spPr bwMode="auto">
              <a:xfrm>
                <a:off x="3581646" y="2482617"/>
                <a:ext cx="3024336" cy="2821285"/>
              </a:xfrm>
              <a:prstGeom prst="rect">
                <a:avLst/>
              </a:prstGeom>
              <a:blipFill>
                <a:blip r:embed="rId6"/>
                <a:stretch>
                  <a:fillRect/>
                </a:stretch>
              </a:blipFill>
              <a:ln w="12700">
                <a:noFill/>
                <a:miter lim="800000"/>
                <a:headEnd/>
                <a:tailEnd/>
              </a:ln>
            </p:spPr>
            <p:txBody>
              <a:bodyPr/>
              <a:lstStyle/>
              <a:p>
                <a:r>
                  <a:rPr lang="zh-CN" altLang="en-US">
                    <a:noFill/>
                  </a:rPr>
                  <a:t> </a:t>
                </a:r>
              </a:p>
            </p:txBody>
          </p:sp>
        </mc:Fallback>
      </mc:AlternateContent>
      <p:sp>
        <p:nvSpPr>
          <p:cNvPr id="4" name="矩形 3"/>
          <p:cNvSpPr/>
          <p:nvPr/>
        </p:nvSpPr>
        <p:spPr>
          <a:xfrm>
            <a:off x="860024" y="2742863"/>
            <a:ext cx="1998222" cy="369332"/>
          </a:xfrm>
          <a:prstGeom prst="rect">
            <a:avLst/>
          </a:prstGeom>
        </p:spPr>
        <p:txBody>
          <a:bodyPr wrap="square">
            <a:spAutoFit/>
          </a:bodyPr>
          <a:lstStyle/>
          <a:p>
            <a:r>
              <a:rPr lang="zh-CN" altLang="en-US" dirty="0">
                <a:solidFill>
                  <a:schemeClr val="tx1"/>
                </a:solidFill>
                <a:latin typeface="微软雅黑" panose="020B0503020204020204" pitchFamily="34" charset="-122"/>
                <a:ea typeface="微软雅黑" panose="020B0503020204020204" pitchFamily="34" charset="-122"/>
              </a:rPr>
              <a:t>证明：       由于</a:t>
            </a:r>
          </a:p>
        </p:txBody>
      </p:sp>
      <p:sp>
        <p:nvSpPr>
          <p:cNvPr id="8" name="矩形 7"/>
          <p:cNvSpPr/>
          <p:nvPr/>
        </p:nvSpPr>
        <p:spPr>
          <a:xfrm>
            <a:off x="5435344" y="3032648"/>
            <a:ext cx="1034257" cy="1823576"/>
          </a:xfrm>
          <a:prstGeom prst="rect">
            <a:avLst/>
          </a:prstGeom>
        </p:spPr>
        <p:txBody>
          <a:bodyPr wrap="none">
            <a:spAutoFit/>
          </a:bodyPr>
          <a:lstStyle/>
          <a:p>
            <a:pPr>
              <a:lnSpc>
                <a:spcPct val="150000"/>
              </a:lnSpc>
            </a:pPr>
            <a:r>
              <a:rPr lang="zh-CN" altLang="en-US" sz="1500" dirty="0">
                <a:solidFill>
                  <a:schemeClr val="accent2"/>
                </a:solidFill>
                <a:latin typeface="微软雅黑" panose="020B0503020204020204" pitchFamily="34" charset="-122"/>
                <a:ea typeface="微软雅黑" panose="020B0503020204020204" pitchFamily="34" charset="-122"/>
              </a:rPr>
              <a:t>公理</a:t>
            </a:r>
            <a:r>
              <a:rPr lang="en-US" altLang="zh-CN" sz="1500" dirty="0">
                <a:solidFill>
                  <a:schemeClr val="accent2"/>
                </a:solidFill>
                <a:latin typeface="微软雅黑" panose="020B0503020204020204" pitchFamily="34" charset="-122"/>
                <a:ea typeface="微软雅黑" panose="020B0503020204020204" pitchFamily="34" charset="-122"/>
              </a:rPr>
              <a:t>2</a:t>
            </a:r>
          </a:p>
          <a:p>
            <a:pPr>
              <a:lnSpc>
                <a:spcPct val="150000"/>
              </a:lnSpc>
            </a:pPr>
            <a:r>
              <a:rPr lang="zh-CN" altLang="en-US" sz="1500" dirty="0">
                <a:solidFill>
                  <a:schemeClr val="accent2"/>
                </a:solidFill>
                <a:latin typeface="微软雅黑" panose="020B0503020204020204" pitchFamily="34" charset="-122"/>
                <a:ea typeface="微软雅黑" panose="020B0503020204020204" pitchFamily="34" charset="-122"/>
              </a:rPr>
              <a:t>公理</a:t>
            </a:r>
            <a:r>
              <a:rPr lang="en-US" altLang="zh-CN" sz="1500" dirty="0">
                <a:solidFill>
                  <a:schemeClr val="accent2"/>
                </a:solidFill>
                <a:latin typeface="微软雅黑" panose="020B0503020204020204" pitchFamily="34" charset="-122"/>
                <a:ea typeface="微软雅黑" panose="020B0503020204020204" pitchFamily="34" charset="-122"/>
              </a:rPr>
              <a:t>3,4,5</a:t>
            </a:r>
          </a:p>
          <a:p>
            <a:pPr>
              <a:lnSpc>
                <a:spcPct val="150000"/>
              </a:lnSpc>
            </a:pPr>
            <a:r>
              <a:rPr lang="zh-CN" altLang="en-US" sz="1500" dirty="0">
                <a:solidFill>
                  <a:schemeClr val="accent2"/>
                </a:solidFill>
                <a:latin typeface="微软雅黑" panose="020B0503020204020204" pitchFamily="34" charset="-122"/>
                <a:ea typeface="微软雅黑" panose="020B0503020204020204" pitchFamily="34" charset="-122"/>
              </a:rPr>
              <a:t>公理</a:t>
            </a:r>
            <a:r>
              <a:rPr lang="en-US" altLang="zh-CN" sz="1500" dirty="0">
                <a:solidFill>
                  <a:schemeClr val="accent2"/>
                </a:solidFill>
                <a:latin typeface="微软雅黑" panose="020B0503020204020204" pitchFamily="34" charset="-122"/>
                <a:ea typeface="微软雅黑" panose="020B0503020204020204" pitchFamily="34" charset="-122"/>
              </a:rPr>
              <a:t>1,2</a:t>
            </a:r>
          </a:p>
          <a:p>
            <a:pPr>
              <a:lnSpc>
                <a:spcPct val="150000"/>
              </a:lnSpc>
            </a:pPr>
            <a:r>
              <a:rPr lang="zh-CN" altLang="en-US" sz="1500" dirty="0">
                <a:solidFill>
                  <a:schemeClr val="accent2"/>
                </a:solidFill>
                <a:latin typeface="微软雅黑" panose="020B0503020204020204" pitchFamily="34" charset="-122"/>
                <a:ea typeface="微软雅黑" panose="020B0503020204020204" pitchFamily="34" charset="-122"/>
              </a:rPr>
              <a:t>公理</a:t>
            </a:r>
            <a:r>
              <a:rPr lang="en-US" altLang="zh-CN" sz="1500" dirty="0">
                <a:solidFill>
                  <a:schemeClr val="accent2"/>
                </a:solidFill>
                <a:latin typeface="微软雅黑" panose="020B0503020204020204" pitchFamily="34" charset="-122"/>
                <a:ea typeface="微软雅黑" panose="020B0503020204020204" pitchFamily="34" charset="-122"/>
              </a:rPr>
              <a:t>5</a:t>
            </a:r>
          </a:p>
          <a:p>
            <a:pPr>
              <a:lnSpc>
                <a:spcPct val="150000"/>
              </a:lnSpc>
            </a:pPr>
            <a:r>
              <a:rPr lang="zh-CN" altLang="en-US" sz="1500" dirty="0">
                <a:solidFill>
                  <a:schemeClr val="accent2"/>
                </a:solidFill>
                <a:latin typeface="微软雅黑" panose="020B0503020204020204" pitchFamily="34" charset="-122"/>
                <a:ea typeface="微软雅黑" panose="020B0503020204020204" pitchFamily="34" charset="-122"/>
              </a:rPr>
              <a:t>公理</a:t>
            </a:r>
            <a:r>
              <a:rPr lang="en-US" altLang="zh-CN" sz="1500" dirty="0">
                <a:solidFill>
                  <a:schemeClr val="accent2"/>
                </a:solidFill>
                <a:latin typeface="微软雅黑" panose="020B0503020204020204" pitchFamily="34" charset="-122"/>
                <a:ea typeface="微软雅黑" panose="020B0503020204020204" pitchFamily="34" charset="-122"/>
              </a:rPr>
              <a:t>4</a:t>
            </a:r>
          </a:p>
        </p:txBody>
      </p:sp>
      <p:sp>
        <p:nvSpPr>
          <p:cNvPr id="10" name="矩形 9"/>
          <p:cNvSpPr/>
          <p:nvPr/>
        </p:nvSpPr>
        <p:spPr>
          <a:xfrm>
            <a:off x="1859135" y="4896200"/>
            <a:ext cx="877163" cy="369332"/>
          </a:xfrm>
          <a:prstGeom prst="rect">
            <a:avLst/>
          </a:prstGeom>
        </p:spPr>
        <p:txBody>
          <a:bodyPr wrap="none">
            <a:spAutoFit/>
          </a:bodyPr>
          <a:lstStyle/>
          <a:p>
            <a:r>
              <a:rPr lang="zh-CN" altLang="en-US" dirty="0">
                <a:solidFill>
                  <a:schemeClr val="tx1"/>
                </a:solidFill>
                <a:latin typeface="微软雅黑" panose="020B0503020204020204" pitchFamily="34" charset="-122"/>
                <a:ea typeface="微软雅黑" panose="020B0503020204020204" pitchFamily="34" charset="-122"/>
              </a:rPr>
              <a:t>而且：</a:t>
            </a:r>
          </a:p>
        </p:txBody>
      </p:sp>
      <mc:AlternateContent xmlns:mc="http://schemas.openxmlformats.org/markup-compatibility/2006" xmlns:a14="http://schemas.microsoft.com/office/drawing/2010/main">
        <mc:Choice Requires="a14">
          <p:sp>
            <p:nvSpPr>
              <p:cNvPr id="23" name="文本占位符 2"/>
              <p:cNvSpPr txBox="1">
                <a:spLocks/>
              </p:cNvSpPr>
              <p:nvPr/>
            </p:nvSpPr>
            <p:spPr bwMode="auto">
              <a:xfrm>
                <a:off x="2265852" y="4866003"/>
                <a:ext cx="4860540" cy="730969"/>
              </a:xfrm>
              <a:prstGeom prst="rect">
                <a:avLst/>
              </a:prstGeom>
              <a:noFill/>
              <a:ln w="12700">
                <a:noFill/>
                <a:miter lim="800000"/>
                <a:headEnd/>
                <a:tailEnd/>
              </a:ln>
            </p:spPr>
            <p:txBody>
              <a:bodyPr vert="horz" wrap="square" lIns="47625" tIns="19050" rIns="47625" bIns="19050" numCol="1" anchor="t" anchorCtr="0" compatLnSpc="1">
                <a:prstTxWarp prst="textNoShape">
                  <a:avLst/>
                </a:prstTxWarp>
                <a:spAutoFit/>
              </a:bodyPr>
              <a:lstStyle>
                <a:lvl1pPr marL="284163" indent="-284163" algn="l" rtl="0" eaLnBrk="0" fontAlgn="base" hangingPunct="0">
                  <a:lnSpc>
                    <a:spcPct val="75000"/>
                  </a:lnSpc>
                  <a:spcBef>
                    <a:spcPct val="65000"/>
                  </a:spcBef>
                  <a:spcAft>
                    <a:spcPct val="0"/>
                  </a:spcAft>
                  <a:buClr>
                    <a:srgbClr val="FF0000"/>
                  </a:buClr>
                  <a:buSzPct val="100000"/>
                  <a:buFont typeface="Wingdings" pitchFamily="2" charset="2"/>
                  <a:buChar char="v"/>
                  <a:defRPr sz="2400" b="1">
                    <a:solidFill>
                      <a:schemeClr val="tx1"/>
                    </a:solidFill>
                    <a:latin typeface="+mn-lt"/>
                    <a:ea typeface="+mn-ea"/>
                    <a:cs typeface="+mn-cs"/>
                  </a:defRPr>
                </a:lvl1pPr>
                <a:lvl2pPr marL="668338" indent="-193675" algn="l" rtl="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mn-lt"/>
                  </a:defRPr>
                </a:lvl2pPr>
                <a:lvl3pPr marL="1050925" indent="-192088" algn="l" rtl="0" eaLnBrk="0" fontAlgn="base" hangingPunct="0">
                  <a:lnSpc>
                    <a:spcPct val="85000"/>
                  </a:lnSpc>
                  <a:spcBef>
                    <a:spcPct val="40000"/>
                  </a:spcBef>
                  <a:spcAft>
                    <a:spcPct val="0"/>
                  </a:spcAft>
                  <a:buClr>
                    <a:srgbClr val="05AD01"/>
                  </a:buClr>
                  <a:buSzPct val="100000"/>
                  <a:buFont typeface="Wingdings"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marL="0" indent="0">
                  <a:lnSpc>
                    <a:spcPct val="125000"/>
                  </a:lnSpc>
                  <a:spcBef>
                    <a:spcPts val="0"/>
                  </a:spcBef>
                  <a:buNone/>
                </a:pPr>
                <a:r>
                  <a:rPr lang="zh-CN" altLang="en-US" sz="1800" kern="0" dirty="0"/>
                  <a:t>   </a:t>
                </a:r>
                <a14:m>
                  <m:oMath xmlns:m="http://schemas.openxmlformats.org/officeDocument/2006/math">
                    <m:d>
                      <m:dPr>
                        <m:begChr m:val="（"/>
                        <m:endChr m:val="）"/>
                        <m:ctrlPr>
                          <a:rPr lang="zh-CN" altLang="en-US" sz="1800" i="1" kern="0">
                            <a:latin typeface="Cambria Math" panose="02040503050406030204" pitchFamily="18" charset="0"/>
                          </a:rPr>
                        </m:ctrlPr>
                      </m:dPr>
                      <m:e>
                        <m:acc>
                          <m:accPr>
                            <m:chr m:val="̅"/>
                            <m:ctrlPr>
                              <a:rPr lang="zh-CN" altLang="en-US" sz="1800" i="1" kern="0">
                                <a:latin typeface="Cambria Math" panose="02040503050406030204" pitchFamily="18" charset="0"/>
                              </a:rPr>
                            </m:ctrlPr>
                          </m:accPr>
                          <m:e>
                            <m:r>
                              <a:rPr lang="en-US" altLang="zh-CN" sz="1800" i="1" kern="0">
                                <a:latin typeface="Cambria Math" panose="02040503050406030204" pitchFamily="18" charset="0"/>
                              </a:rPr>
                              <m:t>𝑨</m:t>
                            </m:r>
                          </m:e>
                        </m:acc>
                        <m:r>
                          <a:rPr lang="zh-CN" altLang="en-US" sz="1800" i="1" kern="0">
                            <a:latin typeface="Cambria Math" panose="02040503050406030204" pitchFamily="18" charset="0"/>
                          </a:rPr>
                          <m:t>∙</m:t>
                        </m:r>
                        <m:acc>
                          <m:accPr>
                            <m:chr m:val="̅"/>
                            <m:ctrlPr>
                              <a:rPr lang="en-US" altLang="zh-CN" sz="1800" i="1" kern="0">
                                <a:latin typeface="Cambria Math" panose="02040503050406030204" pitchFamily="18" charset="0"/>
                              </a:rPr>
                            </m:ctrlPr>
                          </m:accPr>
                          <m:e>
                            <m:r>
                              <a:rPr lang="en-US" altLang="zh-CN" sz="1800" i="1" kern="0">
                                <a:latin typeface="Cambria Math" panose="02040503050406030204" pitchFamily="18" charset="0"/>
                              </a:rPr>
                              <m:t>𝑩</m:t>
                            </m:r>
                          </m:e>
                        </m:acc>
                      </m:e>
                    </m:d>
                    <m:r>
                      <a:rPr lang="zh-CN" altLang="en-US" sz="1800" i="1" kern="0">
                        <a:latin typeface="Cambria Math" panose="02040503050406030204" pitchFamily="18" charset="0"/>
                      </a:rPr>
                      <m:t>∙</m:t>
                    </m:r>
                    <m:d>
                      <m:dPr>
                        <m:ctrlPr>
                          <a:rPr lang="en-US" altLang="zh-CN" sz="1800" i="1" kern="0">
                            <a:latin typeface="Cambria Math" panose="02040503050406030204" pitchFamily="18" charset="0"/>
                          </a:rPr>
                        </m:ctrlPr>
                      </m:dPr>
                      <m:e>
                        <m:r>
                          <a:rPr lang="en-US" altLang="zh-CN" sz="1800" i="1" kern="0">
                            <a:latin typeface="Cambria Math" panose="02040503050406030204" pitchFamily="18" charset="0"/>
                          </a:rPr>
                          <m:t>𝑨</m:t>
                        </m:r>
                        <m:r>
                          <a:rPr lang="en-US" altLang="zh-CN" sz="1800" i="1" kern="0">
                            <a:latin typeface="Cambria Math" panose="02040503050406030204" pitchFamily="18" charset="0"/>
                          </a:rPr>
                          <m:t>+</m:t>
                        </m:r>
                        <m:r>
                          <a:rPr lang="en-US" altLang="zh-CN" sz="1800" i="1" kern="0">
                            <a:latin typeface="Cambria Math" panose="02040503050406030204" pitchFamily="18" charset="0"/>
                          </a:rPr>
                          <m:t>𝑩</m:t>
                        </m:r>
                      </m:e>
                    </m:d>
                    <m:r>
                      <a:rPr lang="en-US" altLang="zh-CN" sz="1800" i="1" kern="0">
                        <a:latin typeface="Cambria Math" panose="02040503050406030204" pitchFamily="18" charset="0"/>
                      </a:rPr>
                      <m:t>=</m:t>
                    </m:r>
                    <m:d>
                      <m:dPr>
                        <m:ctrlPr>
                          <a:rPr lang="en-US" altLang="zh-CN" sz="1800" i="1" kern="0">
                            <a:latin typeface="Cambria Math" panose="02040503050406030204" pitchFamily="18" charset="0"/>
                          </a:rPr>
                        </m:ctrlPr>
                      </m:dPr>
                      <m:e>
                        <m:acc>
                          <m:accPr>
                            <m:chr m:val="̅"/>
                            <m:ctrlPr>
                              <a:rPr lang="en-US" altLang="zh-CN" sz="1800" i="1" kern="0">
                                <a:latin typeface="Cambria Math" panose="02040503050406030204" pitchFamily="18" charset="0"/>
                              </a:rPr>
                            </m:ctrlPr>
                          </m:accPr>
                          <m:e>
                            <m:r>
                              <a:rPr lang="en-US" altLang="zh-CN" sz="1800" i="1" kern="0">
                                <a:latin typeface="Cambria Math" panose="02040503050406030204" pitchFamily="18" charset="0"/>
                              </a:rPr>
                              <m:t>𝑨</m:t>
                            </m:r>
                          </m:e>
                        </m:acc>
                        <m:r>
                          <a:rPr lang="zh-CN" altLang="en-US" sz="1800" i="1" kern="0">
                            <a:latin typeface="Cambria Math" panose="02040503050406030204" pitchFamily="18" charset="0"/>
                          </a:rPr>
                          <m:t>∙</m:t>
                        </m:r>
                        <m:acc>
                          <m:accPr>
                            <m:chr m:val="̅"/>
                            <m:ctrlPr>
                              <a:rPr lang="zh-CN" altLang="en-US" sz="1800" i="1" kern="0">
                                <a:latin typeface="Cambria Math" panose="02040503050406030204" pitchFamily="18" charset="0"/>
                              </a:rPr>
                            </m:ctrlPr>
                          </m:accPr>
                          <m:e>
                            <m:r>
                              <a:rPr lang="en-US" altLang="zh-CN" sz="1800" i="1" kern="0">
                                <a:latin typeface="Cambria Math" panose="02040503050406030204" pitchFamily="18" charset="0"/>
                              </a:rPr>
                              <m:t>𝑩</m:t>
                            </m:r>
                          </m:e>
                        </m:acc>
                        <m:r>
                          <a:rPr lang="en-US" altLang="zh-CN" sz="1800" i="1" kern="0">
                            <a:latin typeface="Cambria Math" panose="02040503050406030204" pitchFamily="18" charset="0"/>
                            <a:ea typeface="Cambria Math" panose="02040503050406030204" pitchFamily="18" charset="0"/>
                          </a:rPr>
                          <m:t>∙</m:t>
                        </m:r>
                        <m:r>
                          <a:rPr lang="en-US" altLang="zh-CN" sz="1800" kern="0">
                            <a:latin typeface="Cambria Math" panose="02040503050406030204" pitchFamily="18" charset="0"/>
                          </a:rPr>
                          <m:t>𝐀</m:t>
                        </m:r>
                      </m:e>
                    </m:d>
                    <m:r>
                      <a:rPr lang="en-US" altLang="zh-CN" sz="1800" kern="0">
                        <a:latin typeface="Cambria Math" panose="02040503050406030204" pitchFamily="18" charset="0"/>
                      </a:rPr>
                      <m:t>+(</m:t>
                    </m:r>
                    <m:acc>
                      <m:accPr>
                        <m:chr m:val="̅"/>
                        <m:ctrlPr>
                          <a:rPr lang="en-US" altLang="zh-CN" sz="1800" i="1" kern="0">
                            <a:latin typeface="Cambria Math" panose="02040503050406030204" pitchFamily="18" charset="0"/>
                          </a:rPr>
                        </m:ctrlPr>
                      </m:accPr>
                      <m:e>
                        <m:r>
                          <a:rPr lang="en-US" altLang="zh-CN" sz="1800" i="1" kern="0">
                            <a:latin typeface="Cambria Math" panose="02040503050406030204" pitchFamily="18" charset="0"/>
                          </a:rPr>
                          <m:t>𝑨</m:t>
                        </m:r>
                      </m:e>
                    </m:acc>
                    <m:r>
                      <a:rPr lang="zh-CN" altLang="en-US" sz="1800" i="1" kern="0">
                        <a:latin typeface="Cambria Math" panose="02040503050406030204" pitchFamily="18" charset="0"/>
                      </a:rPr>
                      <m:t>∙</m:t>
                    </m:r>
                    <m:acc>
                      <m:accPr>
                        <m:chr m:val="̅"/>
                        <m:ctrlPr>
                          <a:rPr lang="zh-CN" altLang="en-US" sz="1800" i="1" kern="0">
                            <a:latin typeface="Cambria Math" panose="02040503050406030204" pitchFamily="18" charset="0"/>
                          </a:rPr>
                        </m:ctrlPr>
                      </m:accPr>
                      <m:e>
                        <m:r>
                          <a:rPr lang="en-US" altLang="zh-CN" sz="1800" i="1" kern="0">
                            <a:latin typeface="Cambria Math" panose="02040503050406030204" pitchFamily="18" charset="0"/>
                          </a:rPr>
                          <m:t>𝑩</m:t>
                        </m:r>
                      </m:e>
                    </m:acc>
                    <m:r>
                      <a:rPr lang="en-US" altLang="zh-CN" sz="1800" i="1" kern="0">
                        <a:latin typeface="Cambria Math" panose="02040503050406030204" pitchFamily="18" charset="0"/>
                        <a:ea typeface="Cambria Math" panose="02040503050406030204" pitchFamily="18" charset="0"/>
                      </a:rPr>
                      <m:t>∙</m:t>
                    </m:r>
                    <m:r>
                      <a:rPr lang="en-US" altLang="zh-CN" sz="1800" kern="0">
                        <a:latin typeface="Cambria Math" panose="02040503050406030204" pitchFamily="18" charset="0"/>
                      </a:rPr>
                      <m:t>𝐁</m:t>
                    </m:r>
                  </m:oMath>
                </a14:m>
                <a:r>
                  <a:rPr lang="en-US" altLang="zh-CN" sz="1800" kern="0" dirty="0">
                    <a:latin typeface="Cambria Math" panose="02040503050406030204" pitchFamily="18" charset="0"/>
                  </a:rPr>
                  <a:t>)</a:t>
                </a:r>
              </a:p>
              <a:p>
                <a:pPr marL="0" indent="0">
                  <a:lnSpc>
                    <a:spcPct val="125000"/>
                  </a:lnSpc>
                  <a:spcBef>
                    <a:spcPts val="0"/>
                  </a:spcBef>
                  <a:buNone/>
                </a:pPr>
                <a14:m>
                  <m:oMathPara xmlns:m="http://schemas.openxmlformats.org/officeDocument/2006/math">
                    <m:oMathParaPr>
                      <m:jc m:val="left"/>
                    </m:oMathParaPr>
                    <m:oMath xmlns:m="http://schemas.openxmlformats.org/officeDocument/2006/math">
                      <m:r>
                        <a:rPr lang="en-US" altLang="zh-CN" sz="1800" kern="0">
                          <a:latin typeface="Cambria Math" panose="02040503050406030204" pitchFamily="18" charset="0"/>
                        </a:rPr>
                        <m:t>                                      =</m:t>
                      </m:r>
                      <m:r>
                        <a:rPr lang="en-US" altLang="zh-CN" sz="1800" i="1" kern="0">
                          <a:latin typeface="Cambria Math" panose="02040503050406030204" pitchFamily="18" charset="0"/>
                        </a:rPr>
                        <m:t>𝟎</m:t>
                      </m:r>
                      <m:r>
                        <a:rPr lang="en-US" altLang="zh-CN" sz="1800" i="1" kern="0">
                          <a:latin typeface="Cambria Math" panose="02040503050406030204" pitchFamily="18" charset="0"/>
                        </a:rPr>
                        <m:t>+</m:t>
                      </m:r>
                      <m:r>
                        <a:rPr lang="en-US" altLang="zh-CN" sz="1800" i="1" kern="0">
                          <a:latin typeface="Cambria Math" panose="02040503050406030204" pitchFamily="18" charset="0"/>
                        </a:rPr>
                        <m:t>𝟎</m:t>
                      </m:r>
                      <m:r>
                        <a:rPr lang="en-US" altLang="zh-CN" sz="1800" i="1" kern="0">
                          <a:latin typeface="Cambria Math" panose="02040503050406030204" pitchFamily="18" charset="0"/>
                        </a:rPr>
                        <m:t>=</m:t>
                      </m:r>
                      <m:r>
                        <a:rPr lang="en-US" altLang="zh-CN" sz="1800" i="1" kern="0">
                          <a:latin typeface="Cambria Math" panose="02040503050406030204" pitchFamily="18" charset="0"/>
                        </a:rPr>
                        <m:t>𝟎</m:t>
                      </m:r>
                    </m:oMath>
                  </m:oMathPara>
                </a14:m>
                <a:endParaRPr lang="en-US" altLang="zh-CN" sz="1800" kern="0" dirty="0"/>
              </a:p>
            </p:txBody>
          </p:sp>
        </mc:Choice>
        <mc:Fallback xmlns="">
          <p:sp>
            <p:nvSpPr>
              <p:cNvPr id="23" name="文本占位符 2"/>
              <p:cNvSpPr txBox="1">
                <a:spLocks noRot="1" noChangeAspect="1" noMove="1" noResize="1" noEditPoints="1" noAdjustHandles="1" noChangeArrowheads="1" noChangeShapeType="1" noTextEdit="1"/>
              </p:cNvSpPr>
              <p:nvPr/>
            </p:nvSpPr>
            <p:spPr bwMode="auto">
              <a:xfrm>
                <a:off x="3021136" y="5345004"/>
                <a:ext cx="6480720" cy="974626"/>
              </a:xfrm>
              <a:prstGeom prst="rect">
                <a:avLst/>
              </a:prstGeom>
              <a:blipFill>
                <a:blip r:embed="rId7"/>
                <a:stretch>
                  <a:fillRect t="-3125"/>
                </a:stretch>
              </a:blipFill>
              <a:ln w="12700">
                <a:noFill/>
                <a:miter lim="800000"/>
                <a:headEnd/>
                <a:tailEnd/>
              </a:ln>
            </p:spPr>
            <p:txBody>
              <a:bodyPr/>
              <a:lstStyle/>
              <a:p>
                <a:r>
                  <a:rPr lang="zh-CN" altLang="en-US">
                    <a:noFill/>
                  </a:rPr>
                  <a:t> </a:t>
                </a:r>
              </a:p>
            </p:txBody>
          </p:sp>
        </mc:Fallback>
      </mc:AlternateContent>
      <p:sp>
        <p:nvSpPr>
          <p:cNvPr id="11" name="矩形 10"/>
          <p:cNvSpPr/>
          <p:nvPr/>
        </p:nvSpPr>
        <p:spPr>
          <a:xfrm>
            <a:off x="1225107" y="5599535"/>
            <a:ext cx="3558988" cy="369332"/>
          </a:xfrm>
          <a:prstGeom prst="rect">
            <a:avLst/>
          </a:prstGeom>
        </p:spPr>
        <p:txBody>
          <a:bodyPr wrap="none">
            <a:spAutoFit/>
          </a:bodyPr>
          <a:lstStyle/>
          <a:p>
            <a:r>
              <a:rPr lang="zh-CN" altLang="en-US" dirty="0">
                <a:solidFill>
                  <a:schemeClr val="tx1"/>
                </a:solidFill>
                <a:latin typeface="微软雅黑" panose="020B0503020204020204" pitchFamily="34" charset="-122"/>
                <a:ea typeface="微软雅黑" panose="020B0503020204020204" pitchFamily="34" charset="-122"/>
              </a:rPr>
              <a:t>所以，根据公理</a:t>
            </a:r>
            <a:r>
              <a:rPr lang="en-US" altLang="zh-CN" dirty="0">
                <a:solidFill>
                  <a:schemeClr val="tx1"/>
                </a:solidFill>
                <a:latin typeface="微软雅黑" panose="020B0503020204020204" pitchFamily="34" charset="-122"/>
                <a:ea typeface="微软雅黑" panose="020B0503020204020204" pitchFamily="34" charset="-122"/>
              </a:rPr>
              <a:t>5</a:t>
            </a:r>
            <a:r>
              <a:rPr lang="zh-CN" altLang="en-US" dirty="0">
                <a:solidFill>
                  <a:schemeClr val="tx1"/>
                </a:solidFill>
                <a:latin typeface="微软雅黑" panose="020B0503020204020204" pitchFamily="34" charset="-122"/>
                <a:ea typeface="微软雅黑" panose="020B0503020204020204" pitchFamily="34" charset="-122"/>
              </a:rPr>
              <a:t>的唯一性可得：</a:t>
            </a:r>
          </a:p>
        </p:txBody>
      </p:sp>
      <p:graphicFrame>
        <p:nvGraphicFramePr>
          <p:cNvPr id="24" name="Object 55"/>
          <p:cNvGraphicFramePr>
            <a:graphicFrameLocks noChangeAspect="1"/>
          </p:cNvGraphicFramePr>
          <p:nvPr>
            <p:extLst/>
          </p:nvPr>
        </p:nvGraphicFramePr>
        <p:xfrm>
          <a:off x="4743104" y="5608609"/>
          <a:ext cx="1353845" cy="328100"/>
        </p:xfrm>
        <a:graphic>
          <a:graphicData uri="http://schemas.openxmlformats.org/presentationml/2006/ole">
            <mc:AlternateContent xmlns:mc="http://schemas.openxmlformats.org/markup-compatibility/2006">
              <mc:Choice xmlns:v="urn:schemas-microsoft-com:vml" Requires="v">
                <p:oleObj spid="_x0000_s103469" name="Equation" r:id="rId8" imgW="837836" imgH="203112" progId="Equation.3">
                  <p:embed/>
                </p:oleObj>
              </mc:Choice>
              <mc:Fallback>
                <p:oleObj name="Equation" r:id="rId8" imgW="837836" imgH="203112" progId="Equation.3">
                  <p:embed/>
                  <p:pic>
                    <p:nvPicPr>
                      <p:cNvPr id="0" name=""/>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743104" y="5608609"/>
                        <a:ext cx="1353845" cy="328100"/>
                      </a:xfrm>
                      <a:prstGeom prst="rect">
                        <a:avLst/>
                      </a:prstGeom>
                      <a:noFill/>
                      <a:ln>
                        <a:noFill/>
                      </a:ln>
                      <a:effectLst/>
                    </p:spPr>
                  </p:pic>
                </p:oleObj>
              </mc:Fallback>
            </mc:AlternateContent>
          </a:graphicData>
        </a:graphic>
      </p:graphicFrame>
      <p:sp>
        <p:nvSpPr>
          <p:cNvPr id="6" name="文本框 5"/>
          <p:cNvSpPr txBox="1"/>
          <p:nvPr/>
        </p:nvSpPr>
        <p:spPr>
          <a:xfrm>
            <a:off x="3481497" y="1510208"/>
            <a:ext cx="522580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总结：和之反，等于反之积；积之反，等于反之和</a:t>
            </a:r>
          </a:p>
        </p:txBody>
      </p:sp>
      <p:sp>
        <p:nvSpPr>
          <p:cNvPr id="13" name="文本框 12"/>
          <p:cNvSpPr txBox="1"/>
          <p:nvPr/>
        </p:nvSpPr>
        <p:spPr>
          <a:xfrm>
            <a:off x="6848560" y="5524866"/>
            <a:ext cx="1800200" cy="369332"/>
          </a:xfrm>
          <a:prstGeom prst="rect">
            <a:avLst/>
          </a:prstGeom>
          <a:noFill/>
        </p:spPr>
        <p:txBody>
          <a:bodyPr wrap="square" rtlCol="0">
            <a:spAutoFit/>
          </a:bodyPr>
          <a:lstStyle/>
          <a:p>
            <a:r>
              <a:rPr lang="en-US" altLang="zh-CN" dirty="0" smtClean="0"/>
              <a:t>A B = A + B</a:t>
            </a:r>
            <a:endParaRPr lang="zh-CN" altLang="en-US" dirty="0"/>
          </a:p>
        </p:txBody>
      </p:sp>
      <p:cxnSp>
        <p:nvCxnSpPr>
          <p:cNvPr id="15" name="直接连接符 14"/>
          <p:cNvCxnSpPr/>
          <p:nvPr/>
        </p:nvCxnSpPr>
        <p:spPr bwMode="auto">
          <a:xfrm>
            <a:off x="6876256" y="5596972"/>
            <a:ext cx="178128" cy="0"/>
          </a:xfrm>
          <a:prstGeom prst="line">
            <a:avLst/>
          </a:prstGeom>
          <a:noFill/>
          <a:ln w="6350"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7130176" y="5589240"/>
            <a:ext cx="178128" cy="0"/>
          </a:xfrm>
          <a:prstGeom prst="line">
            <a:avLst/>
          </a:prstGeom>
          <a:noFill/>
          <a:ln w="63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6965320" y="5524866"/>
            <a:ext cx="342984" cy="0"/>
          </a:xfrm>
          <a:prstGeom prst="line">
            <a:avLst/>
          </a:prstGeom>
          <a:noFill/>
          <a:ln w="63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948621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68313" y="404664"/>
            <a:ext cx="7991475" cy="372603"/>
          </a:xfrm>
        </p:spPr>
        <p:txBody>
          <a:bodyPr/>
          <a:lstStyle/>
          <a:p>
            <a:r>
              <a:rPr lang="zh-CN" altLang="en-US" i="0" dirty="0" smtClean="0">
                <a:solidFill>
                  <a:schemeClr val="accent1"/>
                </a:solidFill>
              </a:rPr>
              <a:t>逻辑函数的简化法 </a:t>
            </a:r>
            <a:r>
              <a:rPr lang="en-US" altLang="zh-CN" i="0" dirty="0" smtClean="0">
                <a:solidFill>
                  <a:schemeClr val="accent1"/>
                </a:solidFill>
                <a:latin typeface="Arial" charset="0"/>
              </a:rPr>
              <a:t>——</a:t>
            </a:r>
            <a:r>
              <a:rPr lang="en-US" altLang="zh-CN" i="0" dirty="0" smtClean="0">
                <a:solidFill>
                  <a:schemeClr val="accent1"/>
                </a:solidFill>
              </a:rPr>
              <a:t> </a:t>
            </a:r>
            <a:r>
              <a:rPr lang="zh-CN" altLang="en-US" i="0" dirty="0" smtClean="0">
                <a:solidFill>
                  <a:schemeClr val="accent1"/>
                </a:solidFill>
              </a:rPr>
              <a:t>合并乘积项法</a:t>
            </a:r>
          </a:p>
        </p:txBody>
      </p:sp>
      <p:sp>
        <p:nvSpPr>
          <p:cNvPr id="10243" name="Rectangle 3"/>
          <p:cNvSpPr>
            <a:spLocks noGrp="1" noChangeArrowheads="1"/>
          </p:cNvSpPr>
          <p:nvPr>
            <p:ph type="body" idx="4294967295"/>
          </p:nvPr>
        </p:nvSpPr>
        <p:spPr>
          <a:xfrm>
            <a:off x="468313" y="981075"/>
            <a:ext cx="7696200" cy="1079500"/>
          </a:xfrm>
        </p:spPr>
        <p:txBody>
          <a:bodyPr/>
          <a:lstStyle/>
          <a:p>
            <a:pPr>
              <a:lnSpc>
                <a:spcPct val="90000"/>
              </a:lnSpc>
            </a:pPr>
            <a:r>
              <a:rPr lang="zh-CN" altLang="en-US" smtClean="0">
                <a:ea typeface="楷体_GB2312" pitchFamily="49" charset="-122"/>
              </a:rPr>
              <a:t>逻辑函数的公式简化常用的方法（以与或表达式的化简为例）有：合并乘积项法、吸收项法、配项法、消除冗余项法</a:t>
            </a:r>
          </a:p>
        </p:txBody>
      </p:sp>
      <p:sp>
        <p:nvSpPr>
          <p:cNvPr id="10244" name="Text Box 4"/>
          <p:cNvSpPr txBox="1">
            <a:spLocks noChangeArrowheads="1"/>
          </p:cNvSpPr>
          <p:nvPr/>
        </p:nvSpPr>
        <p:spPr bwMode="auto">
          <a:xfrm>
            <a:off x="571500" y="2205038"/>
            <a:ext cx="6797675"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990000"/>
                </a:solidFill>
                <a:latin typeface="华文新魏" pitchFamily="2" charset="-122"/>
                <a:ea typeface="华文新魏" pitchFamily="2" charset="-122"/>
              </a:rPr>
              <a:t>1</a:t>
            </a:r>
            <a:r>
              <a:rPr kumimoji="1" lang="zh-CN" altLang="en-US" sz="2600" b="0" dirty="0">
                <a:solidFill>
                  <a:srgbClr val="990000"/>
                </a:solidFill>
                <a:latin typeface="华文新魏" pitchFamily="2" charset="-122"/>
                <a:ea typeface="华文新魏" pitchFamily="2" charset="-122"/>
              </a:rPr>
              <a:t>、合并乘积项法</a:t>
            </a:r>
            <a:r>
              <a:rPr kumimoji="1" lang="en-US" altLang="zh-CN" sz="2600" b="0" dirty="0">
                <a:solidFill>
                  <a:srgbClr val="990000"/>
                </a:solidFill>
                <a:latin typeface="Times New Roman" pitchFamily="18" charset="0"/>
                <a:ea typeface="华文新魏" pitchFamily="2" charset="-122"/>
              </a:rPr>
              <a:t>——</a:t>
            </a:r>
            <a:r>
              <a:rPr kumimoji="1" lang="zh-CN" altLang="en-US" sz="2600" b="0" dirty="0">
                <a:solidFill>
                  <a:srgbClr val="990000"/>
                </a:solidFill>
                <a:latin typeface="华文新魏" pitchFamily="2" charset="-122"/>
                <a:ea typeface="华文新魏" pitchFamily="2" charset="-122"/>
              </a:rPr>
              <a:t>利用互补律消去</a:t>
            </a:r>
            <a:r>
              <a:rPr kumimoji="1" lang="en-US" altLang="zh-CN" sz="2600" b="0" dirty="0">
                <a:solidFill>
                  <a:srgbClr val="990000"/>
                </a:solidFill>
                <a:latin typeface="华文新魏" pitchFamily="2" charset="-122"/>
                <a:ea typeface="华文新魏" pitchFamily="2" charset="-122"/>
              </a:rPr>
              <a:t>1</a:t>
            </a:r>
            <a:r>
              <a:rPr kumimoji="1" lang="zh-CN" altLang="en-US" sz="2600" b="0" dirty="0">
                <a:solidFill>
                  <a:srgbClr val="990000"/>
                </a:solidFill>
                <a:latin typeface="华文新魏" pitchFamily="2" charset="-122"/>
                <a:ea typeface="华文新魏" pitchFamily="2" charset="-122"/>
              </a:rPr>
              <a:t>个变量</a:t>
            </a:r>
          </a:p>
        </p:txBody>
      </p:sp>
      <p:grpSp>
        <p:nvGrpSpPr>
          <p:cNvPr id="10245" name="Group 9"/>
          <p:cNvGrpSpPr>
            <a:grpSpLocks/>
          </p:cNvGrpSpPr>
          <p:nvPr/>
        </p:nvGrpSpPr>
        <p:grpSpPr bwMode="auto">
          <a:xfrm>
            <a:off x="611188" y="2852738"/>
            <a:ext cx="5043487" cy="455612"/>
            <a:chOff x="-108" y="1965"/>
            <a:chExt cx="3177" cy="287"/>
          </a:xfrm>
        </p:grpSpPr>
        <p:sp>
          <p:nvSpPr>
            <p:cNvPr id="10252" name="Text Box 5"/>
            <p:cNvSpPr txBox="1">
              <a:spLocks noChangeArrowheads="1"/>
            </p:cNvSpPr>
            <p:nvPr/>
          </p:nvSpPr>
          <p:spPr bwMode="auto">
            <a:xfrm>
              <a:off x="-108" y="1978"/>
              <a:ext cx="726" cy="27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000"/>
                <a:t> </a:t>
              </a:r>
            </a:p>
          </p:txBody>
        </p:sp>
        <p:graphicFrame>
          <p:nvGraphicFramePr>
            <p:cNvPr id="10253" name="Object 38"/>
            <p:cNvGraphicFramePr>
              <a:graphicFrameLocks noChangeAspect="1"/>
            </p:cNvGraphicFramePr>
            <p:nvPr/>
          </p:nvGraphicFramePr>
          <p:xfrm>
            <a:off x="527" y="1965"/>
            <a:ext cx="2542" cy="287"/>
          </p:xfrm>
          <a:graphic>
            <a:graphicData uri="http://schemas.openxmlformats.org/presentationml/2006/ole">
              <mc:AlternateContent xmlns:mc="http://schemas.openxmlformats.org/markup-compatibility/2006">
                <mc:Choice xmlns:v="urn:schemas-microsoft-com:vml" Requires="v">
                  <p:oleObj spid="_x0000_s10478" name="公式" r:id="rId4" imgW="1993900" imgH="241300" progId="Equation.3">
                    <p:embed/>
                  </p:oleObj>
                </mc:Choice>
                <mc:Fallback>
                  <p:oleObj name="公式" r:id="rId4" imgW="1993900" imgH="2413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 y="1965"/>
                          <a:ext cx="2542" cy="287"/>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0246" name="Text Box 7"/>
          <p:cNvSpPr txBox="1">
            <a:spLocks noChangeArrowheads="1"/>
          </p:cNvSpPr>
          <p:nvPr/>
        </p:nvSpPr>
        <p:spPr bwMode="auto">
          <a:xfrm>
            <a:off x="755650" y="3516313"/>
            <a:ext cx="1125538" cy="396875"/>
          </a:xfrm>
          <a:prstGeom prst="rect">
            <a:avLst/>
          </a:prstGeom>
          <a:noFill/>
          <a:ln w="9525">
            <a:noFill/>
            <a:miter lim="800000"/>
            <a:headEnd/>
            <a:tailEnd/>
          </a:ln>
        </p:spPr>
        <p:txBody>
          <a:bodyPr>
            <a:spAutoFit/>
          </a:bodyPr>
          <a:lstStyle/>
          <a:p>
            <a:pPr>
              <a:spcBef>
                <a:spcPct val="50000"/>
              </a:spcBef>
            </a:pPr>
            <a:r>
              <a:rPr kumimoji="1" lang="zh-CN" altLang="en-US" sz="2000">
                <a:solidFill>
                  <a:schemeClr val="accent1"/>
                </a:solidFill>
              </a:rPr>
              <a:t>  解：</a:t>
            </a:r>
            <a:r>
              <a:rPr kumimoji="1" lang="zh-CN" altLang="en-US" sz="2000">
                <a:solidFill>
                  <a:srgbClr val="FFFF00"/>
                </a:solidFill>
              </a:rPr>
              <a:t> </a:t>
            </a:r>
          </a:p>
        </p:txBody>
      </p:sp>
      <p:graphicFrame>
        <p:nvGraphicFramePr>
          <p:cNvPr id="10247" name="Object 39"/>
          <p:cNvGraphicFramePr>
            <a:graphicFrameLocks noChangeAspect="1"/>
          </p:cNvGraphicFramePr>
          <p:nvPr/>
        </p:nvGraphicFramePr>
        <p:xfrm>
          <a:off x="1698625" y="3479800"/>
          <a:ext cx="4214813" cy="2325688"/>
        </p:xfrm>
        <a:graphic>
          <a:graphicData uri="http://schemas.openxmlformats.org/presentationml/2006/ole">
            <mc:AlternateContent xmlns:mc="http://schemas.openxmlformats.org/markup-compatibility/2006">
              <mc:Choice xmlns:v="urn:schemas-microsoft-com:vml" Requires="v">
                <p:oleObj spid="_x0000_s10479" name="公式" r:id="rId6" imgW="2082800" imgH="1231900" progId="Equation.3">
                  <p:embed/>
                </p:oleObj>
              </mc:Choice>
              <mc:Fallback>
                <p:oleObj name="公式" r:id="rId6" imgW="2082800" imgH="1231900"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625" y="3479800"/>
                        <a:ext cx="4214813" cy="232568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0248" name="Text Box 10"/>
          <p:cNvSpPr txBox="1">
            <a:spLocks noChangeArrowheads="1"/>
          </p:cNvSpPr>
          <p:nvPr/>
        </p:nvSpPr>
        <p:spPr bwMode="auto">
          <a:xfrm>
            <a:off x="6200775" y="3443288"/>
            <a:ext cx="2128838"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利用分配律展开</a:t>
            </a:r>
            <a:endParaRPr lang="en-US" altLang="zh-CN" sz="2000">
              <a:solidFill>
                <a:schemeClr val="accent1"/>
              </a:solidFill>
            </a:endParaRPr>
          </a:p>
        </p:txBody>
      </p:sp>
      <p:sp>
        <p:nvSpPr>
          <p:cNvPr id="10249" name="Text Box 11"/>
          <p:cNvSpPr txBox="1">
            <a:spLocks noChangeArrowheads="1"/>
          </p:cNvSpPr>
          <p:nvPr/>
        </p:nvSpPr>
        <p:spPr bwMode="auto">
          <a:xfrm>
            <a:off x="6200775" y="3870325"/>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合并</a:t>
            </a:r>
            <a:endParaRPr lang="en-US" altLang="zh-CN" sz="2000">
              <a:solidFill>
                <a:schemeClr val="accent1"/>
              </a:solidFill>
            </a:endParaRPr>
          </a:p>
        </p:txBody>
      </p:sp>
      <p:sp>
        <p:nvSpPr>
          <p:cNvPr id="10250" name="Text Box 12"/>
          <p:cNvSpPr txBox="1">
            <a:spLocks noChangeArrowheads="1"/>
          </p:cNvSpPr>
          <p:nvPr/>
        </p:nvSpPr>
        <p:spPr bwMode="auto">
          <a:xfrm>
            <a:off x="6200775" y="4451350"/>
            <a:ext cx="122396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互补律</a:t>
            </a:r>
            <a:endParaRPr lang="en-US" altLang="zh-CN" sz="2000">
              <a:solidFill>
                <a:srgbClr val="CC0066"/>
              </a:solidFill>
              <a:latin typeface="楷体_GB2312" pitchFamily="49" charset="-122"/>
              <a:ea typeface="楷体_GB2312" pitchFamily="49" charset="-122"/>
            </a:endParaRPr>
          </a:p>
        </p:txBody>
      </p:sp>
      <p:sp>
        <p:nvSpPr>
          <p:cNvPr id="10251" name="Text Box 13"/>
          <p:cNvSpPr txBox="1">
            <a:spLocks noChangeArrowheads="1"/>
          </p:cNvSpPr>
          <p:nvPr/>
        </p:nvSpPr>
        <p:spPr bwMode="auto">
          <a:xfrm>
            <a:off x="6200775" y="4889500"/>
            <a:ext cx="122396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CC0066"/>
                </a:solidFill>
                <a:latin typeface="楷体_GB2312" pitchFamily="49" charset="-122"/>
                <a:ea typeface="楷体_GB2312" pitchFamily="49" charset="-122"/>
              </a:rPr>
              <a:t>互补律</a:t>
            </a:r>
            <a:endParaRPr lang="en-US" altLang="zh-CN" sz="2000">
              <a:solidFill>
                <a:srgbClr val="CC0066"/>
              </a:solidFill>
              <a:latin typeface="楷体_GB2312" pitchFamily="49" charset="-122"/>
              <a:ea typeface="楷体_GB2312" pitchFamily="49" charset="-122"/>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9750" y="404664"/>
            <a:ext cx="7704138" cy="372603"/>
          </a:xfrm>
        </p:spPr>
        <p:txBody>
          <a:bodyPr/>
          <a:lstStyle/>
          <a:p>
            <a:r>
              <a:rPr lang="zh-CN" altLang="en-US" i="0" dirty="0" smtClean="0">
                <a:solidFill>
                  <a:schemeClr val="accent1"/>
                </a:solidFill>
              </a:rPr>
              <a:t>逻辑函数的简化法 </a:t>
            </a:r>
            <a:r>
              <a:rPr lang="en-US" altLang="zh-CN" i="0" dirty="0" smtClean="0">
                <a:solidFill>
                  <a:schemeClr val="accent1"/>
                </a:solidFill>
                <a:latin typeface="Arial" charset="0"/>
              </a:rPr>
              <a:t>——</a:t>
            </a:r>
            <a:r>
              <a:rPr lang="en-US" altLang="zh-CN" i="0" dirty="0" smtClean="0">
                <a:solidFill>
                  <a:schemeClr val="accent1"/>
                </a:solidFill>
              </a:rPr>
              <a:t> </a:t>
            </a:r>
            <a:r>
              <a:rPr lang="zh-CN" altLang="en-US" i="0" dirty="0" smtClean="0">
                <a:solidFill>
                  <a:schemeClr val="accent1"/>
                </a:solidFill>
              </a:rPr>
              <a:t>吸收项法和配项法</a:t>
            </a:r>
            <a:endParaRPr lang="en-US" altLang="zh-CN" i="0" dirty="0" smtClean="0">
              <a:solidFill>
                <a:schemeClr val="accent1"/>
              </a:solidFill>
            </a:endParaRPr>
          </a:p>
        </p:txBody>
      </p:sp>
      <p:sp>
        <p:nvSpPr>
          <p:cNvPr id="11267" name="Text Box 4"/>
          <p:cNvSpPr txBox="1">
            <a:spLocks noChangeArrowheads="1"/>
          </p:cNvSpPr>
          <p:nvPr/>
        </p:nvSpPr>
        <p:spPr bwMode="auto">
          <a:xfrm>
            <a:off x="439738" y="1125538"/>
            <a:ext cx="7923212"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C00000"/>
                </a:solidFill>
                <a:latin typeface="华文新魏" pitchFamily="2" charset="-122"/>
                <a:ea typeface="华文新魏" pitchFamily="2" charset="-122"/>
              </a:rPr>
              <a:t>2</a:t>
            </a:r>
            <a:r>
              <a:rPr kumimoji="1" lang="zh-CN" altLang="en-US" sz="2600" b="0" dirty="0">
                <a:solidFill>
                  <a:srgbClr val="C00000"/>
                </a:solidFill>
                <a:latin typeface="华文新魏" pitchFamily="2" charset="-122"/>
                <a:ea typeface="华文新魏" pitchFamily="2" charset="-122"/>
              </a:rPr>
              <a:t>、吸收项法</a:t>
            </a:r>
            <a:r>
              <a:rPr kumimoji="1" lang="en-US" altLang="zh-CN"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利用吸收律和包含律减少</a:t>
            </a:r>
            <a:r>
              <a:rPr kumimoji="1" lang="zh-CN" altLang="en-US"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与</a:t>
            </a:r>
            <a:r>
              <a:rPr kumimoji="1" lang="zh-CN" altLang="en-US"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项</a:t>
            </a:r>
          </a:p>
        </p:txBody>
      </p:sp>
      <p:sp>
        <p:nvSpPr>
          <p:cNvPr id="11268" name="Text Box 6"/>
          <p:cNvSpPr txBox="1">
            <a:spLocks noChangeArrowheads="1"/>
          </p:cNvSpPr>
          <p:nvPr/>
        </p:nvSpPr>
        <p:spPr bwMode="auto">
          <a:xfrm>
            <a:off x="417513" y="3684588"/>
            <a:ext cx="6764337" cy="436562"/>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dirty="0">
                <a:solidFill>
                  <a:srgbClr val="C00000"/>
                </a:solidFill>
                <a:latin typeface="华文新魏" pitchFamily="2" charset="-122"/>
                <a:ea typeface="华文新魏" pitchFamily="2" charset="-122"/>
              </a:rPr>
              <a:t>3</a:t>
            </a:r>
            <a:r>
              <a:rPr kumimoji="1" lang="zh-CN" altLang="en-US" sz="2600" b="0" dirty="0">
                <a:solidFill>
                  <a:srgbClr val="C00000"/>
                </a:solidFill>
                <a:latin typeface="华文新魏" pitchFamily="2" charset="-122"/>
                <a:ea typeface="华文新魏" pitchFamily="2" charset="-122"/>
              </a:rPr>
              <a:t>、配项法</a:t>
            </a:r>
            <a:r>
              <a:rPr kumimoji="1" lang="en-US" altLang="zh-CN" sz="2600" b="0" dirty="0">
                <a:solidFill>
                  <a:srgbClr val="C00000"/>
                </a:solidFill>
                <a:latin typeface="Times New Roman" pitchFamily="18" charset="0"/>
                <a:ea typeface="华文新魏" pitchFamily="2" charset="-122"/>
              </a:rPr>
              <a:t>——</a:t>
            </a:r>
            <a:r>
              <a:rPr kumimoji="1" lang="zh-CN" altLang="en-US" sz="2600" b="0" dirty="0">
                <a:solidFill>
                  <a:srgbClr val="C00000"/>
                </a:solidFill>
                <a:latin typeface="华文新魏" pitchFamily="2" charset="-122"/>
                <a:ea typeface="华文新魏" pitchFamily="2" charset="-122"/>
              </a:rPr>
              <a:t>利用互补律，配在乘积项上</a:t>
            </a:r>
          </a:p>
        </p:txBody>
      </p:sp>
      <p:grpSp>
        <p:nvGrpSpPr>
          <p:cNvPr id="11269" name="Group 31"/>
          <p:cNvGrpSpPr>
            <a:grpSpLocks/>
          </p:cNvGrpSpPr>
          <p:nvPr/>
        </p:nvGrpSpPr>
        <p:grpSpPr bwMode="auto">
          <a:xfrm>
            <a:off x="323850" y="1628775"/>
            <a:ext cx="5140325" cy="461963"/>
            <a:chOff x="-300" y="1026"/>
            <a:chExt cx="3238" cy="291"/>
          </a:xfrm>
        </p:grpSpPr>
        <p:sp>
          <p:nvSpPr>
            <p:cNvPr id="11297" name="Text Box 9"/>
            <p:cNvSpPr txBox="1">
              <a:spLocks noChangeArrowheads="1"/>
            </p:cNvSpPr>
            <p:nvPr/>
          </p:nvSpPr>
          <p:spPr bwMode="auto">
            <a:xfrm>
              <a:off x="-300" y="1026"/>
              <a:ext cx="1392" cy="29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400"/>
                <a:t> </a:t>
              </a:r>
            </a:p>
          </p:txBody>
        </p:sp>
        <p:graphicFrame>
          <p:nvGraphicFramePr>
            <p:cNvPr id="11298" name="Object 74"/>
            <p:cNvGraphicFramePr>
              <a:graphicFrameLocks noChangeAspect="1"/>
            </p:cNvGraphicFramePr>
            <p:nvPr/>
          </p:nvGraphicFramePr>
          <p:xfrm>
            <a:off x="380" y="1026"/>
            <a:ext cx="2558" cy="241"/>
          </p:xfrm>
          <a:graphic>
            <a:graphicData uri="http://schemas.openxmlformats.org/presentationml/2006/ole">
              <mc:AlternateContent xmlns:mc="http://schemas.openxmlformats.org/markup-compatibility/2006">
                <mc:Choice xmlns:v="urn:schemas-microsoft-com:vml" Requires="v">
                  <p:oleObj spid="_x0000_s11751" name="公式" r:id="rId4" imgW="2005729" imgH="203112" progId="Equation.3">
                    <p:embed/>
                  </p:oleObj>
                </mc:Choice>
                <mc:Fallback>
                  <p:oleObj name="公式" r:id="rId4" imgW="2005729" imgH="203112" progId="Equation.3">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 y="1026"/>
                          <a:ext cx="2558" cy="241"/>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11270" name="Group 32"/>
          <p:cNvGrpSpPr>
            <a:grpSpLocks/>
          </p:cNvGrpSpPr>
          <p:nvPr/>
        </p:nvGrpSpPr>
        <p:grpSpPr bwMode="auto">
          <a:xfrm>
            <a:off x="419100" y="4084638"/>
            <a:ext cx="3827463" cy="449262"/>
            <a:chOff x="0" y="2525"/>
            <a:chExt cx="2411" cy="283"/>
          </a:xfrm>
        </p:grpSpPr>
        <p:sp>
          <p:nvSpPr>
            <p:cNvPr id="11295" name="Text Box 22"/>
            <p:cNvSpPr txBox="1">
              <a:spLocks noChangeArrowheads="1"/>
            </p:cNvSpPr>
            <p:nvPr/>
          </p:nvSpPr>
          <p:spPr bwMode="auto">
            <a:xfrm>
              <a:off x="0" y="2525"/>
              <a:ext cx="1464" cy="271"/>
            </a:xfrm>
            <a:prstGeom prst="rect">
              <a:avLst/>
            </a:prstGeom>
            <a:noFill/>
            <a:ln w="9525">
              <a:noFill/>
              <a:miter lim="800000"/>
              <a:headEnd/>
              <a:tailEnd/>
            </a:ln>
          </p:spPr>
          <p:txBody>
            <a:bodyPr>
              <a:spAutoFit/>
            </a:bodyPr>
            <a:lstStyle/>
            <a:p>
              <a:pPr>
                <a:spcBef>
                  <a:spcPct val="50000"/>
                </a:spcBef>
              </a:pPr>
              <a:r>
                <a:rPr kumimoji="1" lang="zh-CN" altLang="en-US" sz="2200"/>
                <a:t>化简</a:t>
              </a:r>
              <a:r>
                <a:rPr kumimoji="1" lang="zh-CN" altLang="en-US" sz="2000"/>
                <a:t> </a:t>
              </a:r>
            </a:p>
          </p:txBody>
        </p:sp>
        <p:graphicFrame>
          <p:nvGraphicFramePr>
            <p:cNvPr id="11296" name="Object 75"/>
            <p:cNvGraphicFramePr>
              <a:graphicFrameLocks noChangeAspect="1"/>
            </p:cNvGraphicFramePr>
            <p:nvPr/>
          </p:nvGraphicFramePr>
          <p:xfrm>
            <a:off x="711" y="2566"/>
            <a:ext cx="1700" cy="242"/>
          </p:xfrm>
          <a:graphic>
            <a:graphicData uri="http://schemas.openxmlformats.org/presentationml/2006/ole">
              <mc:AlternateContent xmlns:mc="http://schemas.openxmlformats.org/markup-compatibility/2006">
                <mc:Choice xmlns:v="urn:schemas-microsoft-com:vml" Requires="v">
                  <p:oleObj spid="_x0000_s11752" name="公式" r:id="rId6" imgW="1333500" imgH="203200" progId="Equation.3">
                    <p:embed/>
                  </p:oleObj>
                </mc:Choice>
                <mc:Fallback>
                  <p:oleObj name="公式" r:id="rId6" imgW="1333500" imgH="203200" progId="Equation.3">
                    <p:embed/>
                    <p:pic>
                      <p:nvPicPr>
                        <p:cNvPr id="0"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 y="2566"/>
                          <a:ext cx="1700" cy="242"/>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11271" name="Group 37"/>
          <p:cNvGrpSpPr>
            <a:grpSpLocks/>
          </p:cNvGrpSpPr>
          <p:nvPr/>
        </p:nvGrpSpPr>
        <p:grpSpPr bwMode="auto">
          <a:xfrm>
            <a:off x="5180013" y="2957513"/>
            <a:ext cx="1692275" cy="700087"/>
            <a:chOff x="3737" y="1832"/>
            <a:chExt cx="1066" cy="441"/>
          </a:xfrm>
        </p:grpSpPr>
        <p:sp>
          <p:nvSpPr>
            <p:cNvPr id="11293" name="AutoShape 35"/>
            <p:cNvSpPr>
              <a:spLocks noChangeArrowheads="1"/>
            </p:cNvSpPr>
            <p:nvPr/>
          </p:nvSpPr>
          <p:spPr bwMode="auto">
            <a:xfrm>
              <a:off x="3737" y="1832"/>
              <a:ext cx="1066" cy="441"/>
            </a:xfrm>
            <a:prstGeom prst="wedgeRoundRectCallout">
              <a:avLst>
                <a:gd name="adj1" fmla="val -90620"/>
                <a:gd name="adj2" fmla="val -29815"/>
                <a:gd name="adj3" fmla="val 16667"/>
              </a:avLst>
            </a:prstGeom>
            <a:solidFill>
              <a:srgbClr val="FFCC66"/>
            </a:solidFill>
            <a:ln w="9525">
              <a:noFill/>
              <a:miter lim="800000"/>
              <a:headEnd/>
              <a:tailEnd/>
            </a:ln>
          </p:spPr>
          <p:txBody>
            <a:bodyPr anchor="b"/>
            <a:lstStyle/>
            <a:p>
              <a:pPr fontAlgn="t"/>
              <a:r>
                <a:rPr lang="zh-CN" altLang="en-US" sz="2000">
                  <a:latin typeface="楷体_GB2312" pitchFamily="49" charset="-122"/>
                  <a:ea typeface="楷体_GB2312" pitchFamily="49" charset="-122"/>
                </a:rPr>
                <a:t>由吸收律</a:t>
              </a:r>
              <a:r>
                <a:rPr lang="en-US" altLang="zh-CN" sz="2000">
                  <a:ea typeface="楷体_GB2312" pitchFamily="49" charset="-122"/>
                </a:rPr>
                <a:t>3</a:t>
              </a:r>
            </a:p>
            <a:p>
              <a:pPr fontAlgn="t"/>
              <a:r>
                <a:rPr lang="en-US" altLang="zh-CN" sz="2000" i="1">
                  <a:latin typeface="楷体_GB2312" pitchFamily="49" charset="-122"/>
                  <a:ea typeface="楷体_GB2312" pitchFamily="49" charset="-122"/>
                </a:rPr>
                <a:t>A</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AB</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A</a:t>
              </a:r>
              <a:r>
                <a:rPr lang="en-US" altLang="zh-CN" sz="2000">
                  <a:latin typeface="楷体_GB2312" pitchFamily="49" charset="-122"/>
                  <a:ea typeface="楷体_GB2312" pitchFamily="49" charset="-122"/>
                </a:rPr>
                <a:t>+</a:t>
              </a:r>
              <a:r>
                <a:rPr lang="en-US" altLang="zh-CN" sz="2000" i="1">
                  <a:latin typeface="楷体_GB2312" pitchFamily="49" charset="-122"/>
                  <a:ea typeface="楷体_GB2312" pitchFamily="49" charset="-122"/>
                </a:rPr>
                <a:t>B</a:t>
              </a:r>
            </a:p>
          </p:txBody>
        </p:sp>
        <p:sp>
          <p:nvSpPr>
            <p:cNvPr id="11294" name="Line 36"/>
            <p:cNvSpPr>
              <a:spLocks noChangeShapeType="1"/>
            </p:cNvSpPr>
            <p:nvPr/>
          </p:nvSpPr>
          <p:spPr bwMode="auto">
            <a:xfrm>
              <a:off x="3991" y="2028"/>
              <a:ext cx="113" cy="0"/>
            </a:xfrm>
            <a:prstGeom prst="line">
              <a:avLst/>
            </a:prstGeom>
            <a:noFill/>
            <a:ln w="19050">
              <a:solidFill>
                <a:schemeClr val="tx1"/>
              </a:solidFill>
              <a:round/>
              <a:headEnd/>
              <a:tailEnd/>
            </a:ln>
          </p:spPr>
          <p:txBody>
            <a:bodyPr/>
            <a:lstStyle/>
            <a:p>
              <a:endParaRPr lang="zh-CN" altLang="en-US"/>
            </a:p>
          </p:txBody>
        </p:sp>
      </p:grpSp>
      <p:sp>
        <p:nvSpPr>
          <p:cNvPr id="11272" name="Oval 38"/>
          <p:cNvSpPr>
            <a:spLocks noChangeArrowheads="1"/>
          </p:cNvSpPr>
          <p:nvPr/>
        </p:nvSpPr>
        <p:spPr bwMode="auto">
          <a:xfrm>
            <a:off x="3635375" y="2457450"/>
            <a:ext cx="1404938" cy="431800"/>
          </a:xfrm>
          <a:prstGeom prst="ellipse">
            <a:avLst/>
          </a:prstGeom>
          <a:noFill/>
          <a:ln w="19050" algn="ctr">
            <a:solidFill>
              <a:srgbClr val="FF0066"/>
            </a:solidFill>
            <a:prstDash val="dash"/>
            <a:round/>
            <a:headEnd/>
            <a:tailEnd/>
          </a:ln>
        </p:spPr>
        <p:txBody>
          <a:bodyPr wrap="none" anchor="ctr"/>
          <a:lstStyle/>
          <a:p>
            <a:endParaRPr lang="zh-CN" altLang="en-US" sz="2400"/>
          </a:p>
        </p:txBody>
      </p:sp>
      <p:sp>
        <p:nvSpPr>
          <p:cNvPr id="11273" name="Oval 39"/>
          <p:cNvSpPr>
            <a:spLocks noChangeArrowheads="1"/>
          </p:cNvSpPr>
          <p:nvPr/>
        </p:nvSpPr>
        <p:spPr bwMode="auto">
          <a:xfrm>
            <a:off x="4319588" y="4441825"/>
            <a:ext cx="1189037" cy="431800"/>
          </a:xfrm>
          <a:prstGeom prst="ellipse">
            <a:avLst/>
          </a:prstGeom>
          <a:noFill/>
          <a:ln w="19050" algn="ctr">
            <a:solidFill>
              <a:srgbClr val="FF0066"/>
            </a:solidFill>
            <a:prstDash val="dash"/>
            <a:round/>
            <a:headEnd/>
            <a:tailEnd/>
          </a:ln>
        </p:spPr>
        <p:txBody>
          <a:bodyPr wrap="none" anchor="ctr"/>
          <a:lstStyle/>
          <a:p>
            <a:endParaRPr lang="zh-CN" altLang="en-US" sz="2400"/>
          </a:p>
        </p:txBody>
      </p:sp>
      <p:sp>
        <p:nvSpPr>
          <p:cNvPr id="11274" name="Text Box 40"/>
          <p:cNvSpPr txBox="1">
            <a:spLocks noChangeArrowheads="1"/>
          </p:cNvSpPr>
          <p:nvPr/>
        </p:nvSpPr>
        <p:spPr bwMode="auto">
          <a:xfrm>
            <a:off x="5800725" y="4430713"/>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配项</a:t>
            </a:r>
            <a:endParaRPr lang="zh-CN" altLang="en-US" sz="2000">
              <a:solidFill>
                <a:srgbClr val="D42A7F"/>
              </a:solidFill>
            </a:endParaRPr>
          </a:p>
        </p:txBody>
      </p:sp>
      <p:sp>
        <p:nvSpPr>
          <p:cNvPr id="11275" name="Text Box 41"/>
          <p:cNvSpPr txBox="1">
            <a:spLocks noChangeArrowheads="1"/>
          </p:cNvSpPr>
          <p:nvPr/>
        </p:nvSpPr>
        <p:spPr bwMode="auto">
          <a:xfrm>
            <a:off x="5800725" y="4778375"/>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展开</a:t>
            </a:r>
            <a:endParaRPr lang="en-US" altLang="zh-CN" sz="2000">
              <a:solidFill>
                <a:srgbClr val="D42A7F"/>
              </a:solidFill>
            </a:endParaRPr>
          </a:p>
        </p:txBody>
      </p:sp>
      <p:sp>
        <p:nvSpPr>
          <p:cNvPr id="11276" name="Text Box 42"/>
          <p:cNvSpPr txBox="1">
            <a:spLocks noChangeArrowheads="1"/>
          </p:cNvSpPr>
          <p:nvPr/>
        </p:nvSpPr>
        <p:spPr bwMode="auto">
          <a:xfrm>
            <a:off x="5800725" y="5218113"/>
            <a:ext cx="900113"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合并</a:t>
            </a:r>
            <a:endParaRPr lang="en-US" altLang="zh-CN" sz="2000">
              <a:solidFill>
                <a:srgbClr val="D42A7F"/>
              </a:solidFill>
            </a:endParaRPr>
          </a:p>
        </p:txBody>
      </p:sp>
      <p:sp>
        <p:nvSpPr>
          <p:cNvPr id="11277" name="Text Box 43"/>
          <p:cNvSpPr txBox="1">
            <a:spLocks noChangeArrowheads="1"/>
          </p:cNvSpPr>
          <p:nvPr/>
        </p:nvSpPr>
        <p:spPr bwMode="auto">
          <a:xfrm>
            <a:off x="5759450" y="5592763"/>
            <a:ext cx="1606550" cy="400050"/>
          </a:xfrm>
          <a:prstGeom prst="rect">
            <a:avLst/>
          </a:prstGeom>
          <a:noFill/>
          <a:ln w="9525" algn="ctr">
            <a:noFill/>
            <a:miter lim="800000"/>
            <a:headEnd/>
            <a:tailEnd/>
          </a:ln>
        </p:spPr>
        <p:txBody>
          <a:bodyPr>
            <a:spAutoFit/>
          </a:bodyPr>
          <a:lstStyle/>
          <a:p>
            <a:pPr>
              <a:buFont typeface="Wingdings" pitchFamily="2" charset="2"/>
              <a:buNone/>
            </a:pPr>
            <a:r>
              <a:rPr lang="en-US" altLang="zh-CN" sz="2000">
                <a:solidFill>
                  <a:srgbClr val="D42A7F"/>
                </a:solidFill>
                <a:latin typeface="楷体_GB2312" pitchFamily="49" charset="-122"/>
                <a:ea typeface="楷体_GB2312" pitchFamily="49" charset="-122"/>
              </a:rPr>
              <a:t>1</a:t>
            </a:r>
            <a:r>
              <a:rPr lang="zh-CN" altLang="en-US" sz="2000">
                <a:solidFill>
                  <a:srgbClr val="D42A7F"/>
                </a:solidFill>
                <a:latin typeface="楷体_GB2312" pitchFamily="49" charset="-122"/>
                <a:ea typeface="楷体_GB2312" pitchFamily="49" charset="-122"/>
              </a:rPr>
              <a:t>律、互补律</a:t>
            </a:r>
            <a:endParaRPr lang="en-US" altLang="zh-CN" sz="2000">
              <a:solidFill>
                <a:srgbClr val="D42A7F"/>
              </a:solidFill>
              <a:latin typeface="楷体_GB2312" pitchFamily="49" charset="-122"/>
              <a:ea typeface="楷体_GB2312" pitchFamily="49" charset="-122"/>
            </a:endParaRPr>
          </a:p>
        </p:txBody>
      </p:sp>
      <p:sp>
        <p:nvSpPr>
          <p:cNvPr id="11278" name="Text Box 44"/>
          <p:cNvSpPr txBox="1">
            <a:spLocks noChangeArrowheads="1"/>
          </p:cNvSpPr>
          <p:nvPr/>
        </p:nvSpPr>
        <p:spPr bwMode="auto">
          <a:xfrm>
            <a:off x="3132138" y="6024563"/>
            <a:ext cx="503237" cy="307975"/>
          </a:xfrm>
          <a:prstGeom prst="rect">
            <a:avLst/>
          </a:prstGeom>
          <a:solidFill>
            <a:schemeClr val="bg1"/>
          </a:solidFill>
          <a:ln w="9525" algn="ctr">
            <a:noFill/>
            <a:miter lim="800000"/>
            <a:headEnd/>
            <a:tailEnd/>
          </a:ln>
        </p:spPr>
        <p:txBody>
          <a:bodyPr>
            <a:spAutoFit/>
          </a:bodyPr>
          <a:lstStyle/>
          <a:p>
            <a:pPr marL="282575" indent="-282575">
              <a:spcBef>
                <a:spcPct val="50000"/>
              </a:spcBef>
              <a:buFont typeface="Wingdings" pitchFamily="2" charset="2"/>
              <a:buNone/>
            </a:pPr>
            <a:endParaRPr lang="zh-CN" altLang="en-US" sz="1400"/>
          </a:p>
        </p:txBody>
      </p:sp>
      <p:sp>
        <p:nvSpPr>
          <p:cNvPr id="11279" name="Text Box 45"/>
          <p:cNvSpPr txBox="1">
            <a:spLocks noChangeArrowheads="1"/>
          </p:cNvSpPr>
          <p:nvPr/>
        </p:nvSpPr>
        <p:spPr bwMode="auto">
          <a:xfrm>
            <a:off x="5954713" y="1957388"/>
            <a:ext cx="1925637" cy="400050"/>
          </a:xfrm>
          <a:prstGeom prst="rect">
            <a:avLst/>
          </a:prstGeom>
          <a:noFill/>
          <a:ln w="9525" algn="ctr">
            <a:noFill/>
            <a:miter lim="800000"/>
            <a:headEnd/>
            <a:tailEnd/>
          </a:ln>
        </p:spPr>
        <p:txBody>
          <a:bodyPr>
            <a:spAutoFit/>
          </a:bodyPr>
          <a:lstStyle/>
          <a:p>
            <a:pPr>
              <a:buFont typeface="Wingdings" pitchFamily="2" charset="2"/>
              <a:buNone/>
            </a:pPr>
            <a:r>
              <a:rPr lang="zh-CN" altLang="en-US" sz="2000">
                <a:solidFill>
                  <a:srgbClr val="D42A7F"/>
                </a:solidFill>
                <a:latin typeface="楷体_GB2312" pitchFamily="49" charset="-122"/>
                <a:ea typeface="楷体_GB2312" pitchFamily="49" charset="-122"/>
              </a:rPr>
              <a:t>合并乘积项</a:t>
            </a:r>
            <a:endParaRPr lang="en-US" altLang="zh-CN" sz="2000">
              <a:solidFill>
                <a:srgbClr val="D42A7F"/>
              </a:solidFill>
            </a:endParaRPr>
          </a:p>
        </p:txBody>
      </p:sp>
      <p:grpSp>
        <p:nvGrpSpPr>
          <p:cNvPr id="11280" name="Group 103"/>
          <p:cNvGrpSpPr>
            <a:grpSpLocks/>
          </p:cNvGrpSpPr>
          <p:nvPr/>
        </p:nvGrpSpPr>
        <p:grpSpPr bwMode="auto">
          <a:xfrm>
            <a:off x="900113" y="2024063"/>
            <a:ext cx="4900612" cy="1187450"/>
            <a:chOff x="567" y="1275"/>
            <a:chExt cx="3087" cy="748"/>
          </a:xfrm>
        </p:grpSpPr>
        <p:sp>
          <p:nvSpPr>
            <p:cNvPr id="11290" name="Text Box 16"/>
            <p:cNvSpPr txBox="1">
              <a:spLocks noChangeArrowheads="1"/>
            </p:cNvSpPr>
            <p:nvPr/>
          </p:nvSpPr>
          <p:spPr bwMode="auto">
            <a:xfrm>
              <a:off x="567" y="1275"/>
              <a:ext cx="573" cy="250"/>
            </a:xfrm>
            <a:prstGeom prst="rect">
              <a:avLst/>
            </a:prstGeom>
            <a:noFill/>
            <a:ln w="9525">
              <a:noFill/>
              <a:miter lim="800000"/>
              <a:headEnd/>
              <a:tailEnd/>
            </a:ln>
          </p:spPr>
          <p:txBody>
            <a:bodyPr>
              <a:spAutoFit/>
            </a:bodyPr>
            <a:lstStyle/>
            <a:p>
              <a:pPr>
                <a:spcBef>
                  <a:spcPct val="50000"/>
                </a:spcBef>
              </a:pPr>
              <a:r>
                <a:rPr kumimoji="1" lang="zh-CN" altLang="en-US" sz="2000"/>
                <a:t>解： </a:t>
              </a:r>
            </a:p>
          </p:txBody>
        </p:sp>
        <p:graphicFrame>
          <p:nvGraphicFramePr>
            <p:cNvPr id="11291" name="Object 76"/>
            <p:cNvGraphicFramePr>
              <a:graphicFrameLocks noChangeAspect="1"/>
            </p:cNvGraphicFramePr>
            <p:nvPr/>
          </p:nvGraphicFramePr>
          <p:xfrm>
            <a:off x="1096" y="1298"/>
            <a:ext cx="2558" cy="725"/>
          </p:xfrm>
          <a:graphic>
            <a:graphicData uri="http://schemas.openxmlformats.org/presentationml/2006/ole">
              <mc:AlternateContent xmlns:mc="http://schemas.openxmlformats.org/markup-compatibility/2006">
                <mc:Choice xmlns:v="urn:schemas-microsoft-com:vml" Requires="v">
                  <p:oleObj spid="_x0000_s11753" name="公式" r:id="rId8" imgW="2006600" imgH="787400" progId="Equation.3">
                    <p:embed/>
                  </p:oleObj>
                </mc:Choice>
                <mc:Fallback>
                  <p:oleObj name="公式" r:id="rId8" imgW="2006600" imgH="787400" progId="Equation.3">
                    <p:embed/>
                    <p:pic>
                      <p:nvPicPr>
                        <p:cNvPr id="0" name="Picture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 y="1298"/>
                          <a:ext cx="2558" cy="72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1292" name="Line 101"/>
            <p:cNvSpPr>
              <a:spLocks noChangeShapeType="1"/>
            </p:cNvSpPr>
            <p:nvPr/>
          </p:nvSpPr>
          <p:spPr bwMode="auto">
            <a:xfrm>
              <a:off x="2314" y="1629"/>
              <a:ext cx="755" cy="0"/>
            </a:xfrm>
            <a:prstGeom prst="line">
              <a:avLst/>
            </a:prstGeom>
            <a:noFill/>
            <a:ln w="19050">
              <a:solidFill>
                <a:schemeClr val="tx1"/>
              </a:solidFill>
              <a:round/>
              <a:headEnd/>
              <a:tailEnd/>
            </a:ln>
          </p:spPr>
          <p:txBody>
            <a:bodyPr/>
            <a:lstStyle/>
            <a:p>
              <a:endParaRPr lang="zh-CN" altLang="en-US"/>
            </a:p>
          </p:txBody>
        </p:sp>
      </p:grpSp>
      <p:sp>
        <p:nvSpPr>
          <p:cNvPr id="11281" name="Text Box 104"/>
          <p:cNvSpPr txBox="1">
            <a:spLocks noChangeArrowheads="1"/>
          </p:cNvSpPr>
          <p:nvPr/>
        </p:nvSpPr>
        <p:spPr bwMode="auto">
          <a:xfrm>
            <a:off x="5945188" y="2309813"/>
            <a:ext cx="2032000" cy="641350"/>
          </a:xfrm>
          <a:prstGeom prst="rect">
            <a:avLst/>
          </a:prstGeom>
          <a:noFill/>
          <a:ln w="9525" algn="ctr">
            <a:noFill/>
            <a:miter lim="800000"/>
            <a:headEnd/>
            <a:tailEnd/>
          </a:ln>
        </p:spPr>
        <p:txBody>
          <a:bodyPr>
            <a:spAutoFit/>
          </a:bodyPr>
          <a:lstStyle/>
          <a:p>
            <a:pPr>
              <a:lnSpc>
                <a:spcPct val="90000"/>
              </a:lnSpc>
              <a:buFont typeface="Wingdings" pitchFamily="2" charset="2"/>
              <a:buNone/>
            </a:pP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同或</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和</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异或</a:t>
            </a:r>
            <a:r>
              <a:rPr lang="zh-CN" altLang="en-US" sz="2000">
                <a:solidFill>
                  <a:srgbClr val="D42A7F"/>
                </a:solidFill>
                <a:ea typeface="楷体_GB2312" pitchFamily="49" charset="-122"/>
              </a:rPr>
              <a:t>”</a:t>
            </a:r>
            <a:r>
              <a:rPr lang="zh-CN" altLang="en-US" sz="2000">
                <a:solidFill>
                  <a:srgbClr val="D42A7F"/>
                </a:solidFill>
                <a:latin typeface="楷体_GB2312" pitchFamily="49" charset="-122"/>
                <a:ea typeface="楷体_GB2312" pitchFamily="49" charset="-122"/>
              </a:rPr>
              <a:t>互为反函数</a:t>
            </a:r>
            <a:endParaRPr lang="en-US" altLang="zh-CN" sz="2000">
              <a:solidFill>
                <a:srgbClr val="D42A7F"/>
              </a:solidFill>
            </a:endParaRPr>
          </a:p>
        </p:txBody>
      </p:sp>
      <p:sp>
        <p:nvSpPr>
          <p:cNvPr id="11282" name="AutoShape 105"/>
          <p:cNvSpPr>
            <a:spLocks noChangeArrowheads="1"/>
          </p:cNvSpPr>
          <p:nvPr/>
        </p:nvSpPr>
        <p:spPr bwMode="auto">
          <a:xfrm>
            <a:off x="4333875" y="2286000"/>
            <a:ext cx="219075" cy="311150"/>
          </a:xfrm>
          <a:prstGeom prst="downArrow">
            <a:avLst>
              <a:gd name="adj1" fmla="val 50000"/>
              <a:gd name="adj2" fmla="val 35507"/>
            </a:avLst>
          </a:prstGeom>
          <a:solidFill>
            <a:srgbClr val="FF0066"/>
          </a:solidFill>
          <a:ln w="9525" algn="ctr">
            <a:noFill/>
            <a:miter lim="800000"/>
            <a:headEnd/>
            <a:tailEnd/>
          </a:ln>
        </p:spPr>
        <p:txBody>
          <a:bodyPr wrap="none" anchor="ctr"/>
          <a:lstStyle/>
          <a:p>
            <a:endParaRPr lang="zh-CN" altLang="en-US" sz="2400"/>
          </a:p>
        </p:txBody>
      </p:sp>
      <p:grpSp>
        <p:nvGrpSpPr>
          <p:cNvPr id="11283" name="Group 108"/>
          <p:cNvGrpSpPr>
            <a:grpSpLocks/>
          </p:cNvGrpSpPr>
          <p:nvPr/>
        </p:nvGrpSpPr>
        <p:grpSpPr bwMode="auto">
          <a:xfrm>
            <a:off x="909638" y="4465638"/>
            <a:ext cx="4849812" cy="1936750"/>
            <a:chOff x="573" y="2813"/>
            <a:chExt cx="3055" cy="1220"/>
          </a:xfrm>
        </p:grpSpPr>
        <p:grpSp>
          <p:nvGrpSpPr>
            <p:cNvPr id="11285" name="Group 29"/>
            <p:cNvGrpSpPr>
              <a:grpSpLocks/>
            </p:cNvGrpSpPr>
            <p:nvPr/>
          </p:nvGrpSpPr>
          <p:grpSpPr bwMode="auto">
            <a:xfrm>
              <a:off x="573" y="2813"/>
              <a:ext cx="3055" cy="1220"/>
              <a:chOff x="573" y="2765"/>
              <a:chExt cx="3055" cy="1220"/>
            </a:xfrm>
          </p:grpSpPr>
          <p:sp>
            <p:nvSpPr>
              <p:cNvPr id="11288" name="Text Box 26"/>
              <p:cNvSpPr txBox="1">
                <a:spLocks noChangeArrowheads="1"/>
              </p:cNvSpPr>
              <p:nvPr/>
            </p:nvSpPr>
            <p:spPr bwMode="auto">
              <a:xfrm>
                <a:off x="573" y="2772"/>
                <a:ext cx="573" cy="250"/>
              </a:xfrm>
              <a:prstGeom prst="rect">
                <a:avLst/>
              </a:prstGeom>
              <a:noFill/>
              <a:ln w="9525">
                <a:noFill/>
                <a:miter lim="800000"/>
                <a:headEnd/>
                <a:tailEnd/>
              </a:ln>
            </p:spPr>
            <p:txBody>
              <a:bodyPr>
                <a:spAutoFit/>
              </a:bodyPr>
              <a:lstStyle/>
              <a:p>
                <a:pPr>
                  <a:spcBef>
                    <a:spcPct val="50000"/>
                  </a:spcBef>
                </a:pPr>
                <a:r>
                  <a:rPr kumimoji="1" lang="zh-CN" altLang="en-US" sz="2000"/>
                  <a:t>解： </a:t>
                </a:r>
              </a:p>
            </p:txBody>
          </p:sp>
          <p:graphicFrame>
            <p:nvGraphicFramePr>
              <p:cNvPr id="11289" name="Object 77"/>
              <p:cNvGraphicFramePr>
                <a:graphicFrameLocks noChangeAspect="1"/>
              </p:cNvGraphicFramePr>
              <p:nvPr/>
            </p:nvGraphicFramePr>
            <p:xfrm>
              <a:off x="1078" y="2765"/>
              <a:ext cx="2550" cy="1220"/>
            </p:xfrm>
            <a:graphic>
              <a:graphicData uri="http://schemas.openxmlformats.org/presentationml/2006/ole">
                <mc:AlternateContent xmlns:mc="http://schemas.openxmlformats.org/markup-compatibility/2006">
                  <mc:Choice xmlns:v="urn:schemas-microsoft-com:vml" Requires="v">
                    <p:oleObj spid="_x0000_s11754" name="公式" r:id="rId10" imgW="1955800" imgH="1219200" progId="Equation.3">
                      <p:embed/>
                    </p:oleObj>
                  </mc:Choice>
                  <mc:Fallback>
                    <p:oleObj name="公式" r:id="rId10" imgW="1955800" imgH="1219200" progId="Equation.3">
                      <p:embed/>
                      <p:pic>
                        <p:nvPicPr>
                          <p:cNvPr id="0" name="Picture 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8" y="2765"/>
                            <a:ext cx="2550" cy="1220"/>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1286" name="Text Box 106"/>
            <p:cNvSpPr txBox="1">
              <a:spLocks noChangeArrowheads="1"/>
            </p:cNvSpPr>
            <p:nvPr/>
          </p:nvSpPr>
          <p:spPr bwMode="auto">
            <a:xfrm>
              <a:off x="2262" y="3474"/>
              <a:ext cx="347" cy="136"/>
            </a:xfrm>
            <a:prstGeom prst="rect">
              <a:avLst/>
            </a:prstGeom>
            <a:solidFill>
              <a:srgbClr val="FFFFFF"/>
            </a:solidFill>
            <a:ln w="9525" algn="ctr">
              <a:noFill/>
              <a:miter lim="800000"/>
              <a:headEnd/>
              <a:tailEnd/>
            </a:ln>
          </p:spPr>
          <p:txBody>
            <a:bodyPr>
              <a:spAutoFit/>
            </a:bodyPr>
            <a:lstStyle/>
            <a:p>
              <a:pPr marL="282575" indent="-282575">
                <a:spcBef>
                  <a:spcPct val="50000"/>
                </a:spcBef>
                <a:buFont typeface="Wingdings" pitchFamily="2" charset="2"/>
                <a:buNone/>
              </a:pPr>
              <a:endParaRPr lang="en-US" altLang="zh-CN" sz="800" i="1">
                <a:latin typeface="Times New Roman" pitchFamily="18" charset="0"/>
              </a:endParaRPr>
            </a:p>
          </p:txBody>
        </p:sp>
        <p:sp>
          <p:nvSpPr>
            <p:cNvPr id="11287" name="Line 107"/>
            <p:cNvSpPr>
              <a:spLocks noChangeShapeType="1"/>
            </p:cNvSpPr>
            <p:nvPr/>
          </p:nvSpPr>
          <p:spPr bwMode="auto">
            <a:xfrm>
              <a:off x="2258" y="3584"/>
              <a:ext cx="127" cy="0"/>
            </a:xfrm>
            <a:prstGeom prst="line">
              <a:avLst/>
            </a:prstGeom>
            <a:noFill/>
            <a:ln w="9525">
              <a:solidFill>
                <a:schemeClr val="tx1"/>
              </a:solidFill>
              <a:round/>
              <a:headEnd/>
              <a:tailEnd/>
            </a:ln>
          </p:spPr>
          <p:txBody>
            <a:bodyPr/>
            <a:lstStyle/>
            <a:p>
              <a:endParaRPr lang="zh-CN" altLang="en-US"/>
            </a:p>
          </p:txBody>
        </p:sp>
      </p:grpSp>
      <p:sp>
        <p:nvSpPr>
          <p:cNvPr id="11284" name="Text Box 109"/>
          <p:cNvSpPr txBox="1">
            <a:spLocks noChangeArrowheads="1"/>
          </p:cNvSpPr>
          <p:nvPr/>
        </p:nvSpPr>
        <p:spPr bwMode="auto">
          <a:xfrm>
            <a:off x="3162300" y="6126163"/>
            <a:ext cx="457200" cy="215900"/>
          </a:xfrm>
          <a:prstGeom prst="rect">
            <a:avLst/>
          </a:prstGeom>
          <a:solidFill>
            <a:srgbClr val="FFFFFF"/>
          </a:solidFill>
          <a:ln w="9525" algn="ctr">
            <a:noFill/>
            <a:miter lim="800000"/>
            <a:headEnd/>
            <a:tailEnd/>
          </a:ln>
        </p:spPr>
        <p:txBody>
          <a:bodyPr>
            <a:spAutoFit/>
          </a:bodyPr>
          <a:lstStyle/>
          <a:p>
            <a:pPr marL="282575" indent="-282575">
              <a:spcBef>
                <a:spcPct val="50000"/>
              </a:spcBef>
              <a:buFont typeface="Wingdings" pitchFamily="2" charset="2"/>
              <a:buNone/>
            </a:pPr>
            <a:endParaRPr lang="zh-CN" altLang="en-US" sz="80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611188" y="404813"/>
            <a:ext cx="7561262" cy="368300"/>
          </a:xfrm>
        </p:spPr>
        <p:txBody>
          <a:bodyPr/>
          <a:lstStyle/>
          <a:p>
            <a:r>
              <a:rPr lang="zh-CN" altLang="en-US" i="0" smtClean="0">
                <a:solidFill>
                  <a:schemeClr val="accent1"/>
                </a:solidFill>
                <a:latin typeface="Times New Roman" pitchFamily="18" charset="0"/>
                <a:cs typeface="Times New Roman" pitchFamily="18" charset="0"/>
              </a:rPr>
              <a:t>组合逻辑电路的结构和特点</a:t>
            </a:r>
          </a:p>
        </p:txBody>
      </p:sp>
      <p:sp>
        <p:nvSpPr>
          <p:cNvPr id="122883" name="Rectangle 3"/>
          <p:cNvSpPr>
            <a:spLocks noGrp="1" noChangeArrowheads="1"/>
          </p:cNvSpPr>
          <p:nvPr>
            <p:ph type="body" idx="4294967295"/>
          </p:nvPr>
        </p:nvSpPr>
        <p:spPr>
          <a:xfrm>
            <a:off x="395288" y="998538"/>
            <a:ext cx="8424862" cy="342900"/>
          </a:xfrm>
        </p:spPr>
        <p:txBody>
          <a:bodyPr/>
          <a:lstStyle/>
          <a:p>
            <a:pPr marL="0" indent="0" eaLnBrk="1" hangingPunct="1">
              <a:lnSpc>
                <a:spcPct val="80000"/>
              </a:lnSpc>
              <a:spcBef>
                <a:spcPct val="50000"/>
              </a:spcBef>
              <a:buSzPct val="110000"/>
            </a:pPr>
            <a:r>
              <a:rPr lang="zh-CN" altLang="en-US" smtClean="0">
                <a:latin typeface="宋体" pitchFamily="2" charset="-122"/>
                <a:ea typeface="宋体" pitchFamily="2" charset="-122"/>
              </a:rPr>
              <a:t> </a:t>
            </a:r>
            <a:r>
              <a:rPr lang="zh-CN" altLang="en-US" smtClean="0">
                <a:latin typeface="黑体" pitchFamily="2" charset="-122"/>
                <a:ea typeface="黑体" pitchFamily="2" charset="-122"/>
              </a:rPr>
              <a:t>数字电路分类：</a:t>
            </a:r>
            <a:r>
              <a:rPr kumimoji="1" lang="zh-CN" altLang="en-US" smtClean="0">
                <a:solidFill>
                  <a:srgbClr val="CC0066"/>
                </a:solidFill>
                <a:ea typeface="宋体" pitchFamily="2" charset="-122"/>
              </a:rPr>
              <a:t>组合</a:t>
            </a:r>
            <a:r>
              <a:rPr lang="zh-CN" altLang="en-US" smtClean="0">
                <a:latin typeface="宋体" pitchFamily="2" charset="-122"/>
                <a:ea typeface="宋体" pitchFamily="2" charset="-122"/>
              </a:rPr>
              <a:t>逻辑电路和</a:t>
            </a:r>
            <a:r>
              <a:rPr kumimoji="1" lang="zh-CN" altLang="en-US" smtClean="0">
                <a:solidFill>
                  <a:srgbClr val="CC0066"/>
                </a:solidFill>
                <a:ea typeface="宋体" pitchFamily="2" charset="-122"/>
              </a:rPr>
              <a:t>时序</a:t>
            </a:r>
            <a:r>
              <a:rPr lang="zh-CN" altLang="en-US" smtClean="0">
                <a:latin typeface="宋体" pitchFamily="2" charset="-122"/>
                <a:ea typeface="宋体" pitchFamily="2" charset="-122"/>
              </a:rPr>
              <a:t>逻辑电路</a:t>
            </a:r>
            <a:endParaRPr kumimoji="1" lang="zh-CN" altLang="en-US" smtClean="0">
              <a:solidFill>
                <a:srgbClr val="CC3300"/>
              </a:solidFill>
              <a:ea typeface="宋体" pitchFamily="2" charset="-122"/>
            </a:endParaRPr>
          </a:p>
        </p:txBody>
      </p:sp>
      <p:sp>
        <p:nvSpPr>
          <p:cNvPr id="122902" name="Rectangle 22"/>
          <p:cNvSpPr>
            <a:spLocks noChangeArrowheads="1"/>
          </p:cNvSpPr>
          <p:nvPr/>
        </p:nvSpPr>
        <p:spPr bwMode="auto">
          <a:xfrm>
            <a:off x="250825" y="4978400"/>
            <a:ext cx="8208963" cy="1619250"/>
          </a:xfrm>
          <a:prstGeom prst="rect">
            <a:avLst/>
          </a:prstGeom>
          <a:noFill/>
          <a:ln w="9525">
            <a:noFill/>
            <a:miter lim="800000"/>
            <a:headEnd/>
            <a:tailEnd/>
          </a:ln>
        </p:spPr>
        <p:txBody>
          <a:bodyPr/>
          <a:lstStyle/>
          <a:p>
            <a:pPr marL="357188" indent="-179388">
              <a:spcBef>
                <a:spcPct val="10000"/>
              </a:spcBef>
              <a:spcAft>
                <a:spcPct val="10000"/>
              </a:spcAft>
              <a:buClr>
                <a:srgbClr val="FC0128"/>
              </a:buClr>
              <a:buSzPct val="110000"/>
              <a:buFont typeface="Wingdings" pitchFamily="2" charset="2"/>
              <a:buChar char="v"/>
            </a:pPr>
            <a:r>
              <a:rPr kumimoji="1" lang="zh-CN" altLang="en-US" sz="2400">
                <a:solidFill>
                  <a:srgbClr val="000000"/>
                </a:solidFill>
                <a:latin typeface="黑体" pitchFamily="2" charset="-122"/>
                <a:ea typeface="黑体" pitchFamily="2" charset="-122"/>
              </a:rPr>
              <a:t> 特点</a:t>
            </a:r>
          </a:p>
          <a:p>
            <a:pPr marL="719138" lvl="1" indent="-179388" eaLnBrk="0" hangingPunct="0">
              <a:spcBef>
                <a:spcPct val="10000"/>
              </a:spcBef>
              <a:spcAft>
                <a:spcPct val="10000"/>
              </a:spcAft>
              <a:buClr>
                <a:srgbClr val="063DE8"/>
              </a:buClr>
              <a:buSzPct val="110000"/>
              <a:buFont typeface="Wingdings" pitchFamily="2" charset="2"/>
              <a:buChar char="Ø"/>
            </a:pPr>
            <a:r>
              <a:rPr kumimoji="1" lang="zh-CN" altLang="en-US" sz="2000">
                <a:solidFill>
                  <a:srgbClr val="000000"/>
                </a:solidFill>
              </a:rPr>
              <a:t>由逻辑门电路组成</a:t>
            </a:r>
          </a:p>
          <a:p>
            <a:pPr marL="719138" lvl="1" indent="-179388" eaLnBrk="0" hangingPunct="0">
              <a:spcBef>
                <a:spcPct val="10000"/>
              </a:spcBef>
              <a:spcAft>
                <a:spcPct val="10000"/>
              </a:spcAft>
              <a:buClr>
                <a:srgbClr val="063DE8"/>
              </a:buClr>
              <a:buSzPct val="110000"/>
              <a:buFont typeface="Wingdings" pitchFamily="2" charset="2"/>
              <a:buChar char="Ø"/>
            </a:pPr>
            <a:r>
              <a:rPr kumimoji="1" lang="zh-CN" altLang="en-US" sz="2000">
                <a:solidFill>
                  <a:srgbClr val="000000"/>
                </a:solidFill>
              </a:rPr>
              <a:t>输出不能再直接反馈到输入（不能有环路），没有存储电路</a:t>
            </a:r>
          </a:p>
          <a:p>
            <a:pPr marL="719138" lvl="1" indent="-179388" eaLnBrk="0" hangingPunct="0">
              <a:spcBef>
                <a:spcPct val="10000"/>
              </a:spcBef>
              <a:spcAft>
                <a:spcPct val="10000"/>
              </a:spcAft>
              <a:buClr>
                <a:srgbClr val="063DE8"/>
              </a:buClr>
              <a:buSzPct val="110000"/>
              <a:buFont typeface="Wingdings" pitchFamily="2" charset="2"/>
              <a:buChar char="Ø"/>
            </a:pPr>
            <a:r>
              <a:rPr kumimoji="1" lang="zh-CN" altLang="en-US" sz="2000">
                <a:solidFill>
                  <a:srgbClr val="000000"/>
                </a:solidFill>
              </a:rPr>
              <a:t>当时的输出仅由当时的输入决定</a:t>
            </a:r>
            <a:r>
              <a:rPr kumimoji="1" lang="en-US" altLang="zh-CN" sz="2000">
                <a:solidFill>
                  <a:srgbClr val="000000"/>
                </a:solidFill>
              </a:rPr>
              <a:t>——</a:t>
            </a:r>
            <a:r>
              <a:rPr kumimoji="1" lang="zh-CN" altLang="en-US" sz="2000">
                <a:solidFill>
                  <a:srgbClr val="000000"/>
                </a:solidFill>
              </a:rPr>
              <a:t>速度快</a:t>
            </a:r>
            <a:endParaRPr lang="zh-CN" altLang="en-US" sz="2000">
              <a:solidFill>
                <a:srgbClr val="A50021"/>
              </a:solidFill>
              <a:ea typeface="黑体" pitchFamily="2" charset="-122"/>
            </a:endParaRPr>
          </a:p>
        </p:txBody>
      </p:sp>
      <p:sp>
        <p:nvSpPr>
          <p:cNvPr id="122903" name="Rectangle 23"/>
          <p:cNvSpPr>
            <a:spLocks noChangeArrowheads="1"/>
          </p:cNvSpPr>
          <p:nvPr/>
        </p:nvSpPr>
        <p:spPr bwMode="auto">
          <a:xfrm>
            <a:off x="179388" y="1341438"/>
            <a:ext cx="8172450" cy="2663825"/>
          </a:xfrm>
          <a:prstGeom prst="rect">
            <a:avLst/>
          </a:prstGeom>
          <a:noFill/>
          <a:ln w="9525">
            <a:noFill/>
            <a:miter lim="800000"/>
            <a:headEnd/>
            <a:tailEnd/>
          </a:ln>
        </p:spPr>
        <p:txBody>
          <a:bodyPr/>
          <a:lstStyle/>
          <a:p>
            <a:pPr marL="361950" indent="-179388">
              <a:lnSpc>
                <a:spcPct val="110000"/>
              </a:lnSpc>
              <a:spcBef>
                <a:spcPct val="10000"/>
              </a:spcBef>
              <a:spcAft>
                <a:spcPct val="10000"/>
              </a:spcAft>
              <a:buClr>
                <a:srgbClr val="FC0128"/>
              </a:buClr>
              <a:buSzPct val="110000"/>
              <a:buFont typeface="Wingdings" pitchFamily="2" charset="2"/>
              <a:buChar char="v"/>
            </a:pPr>
            <a:r>
              <a:rPr kumimoji="1" lang="zh-CN" altLang="en-US" sz="2400">
                <a:solidFill>
                  <a:srgbClr val="000000"/>
                </a:solidFill>
                <a:latin typeface="黑体" pitchFamily="2" charset="-122"/>
                <a:ea typeface="黑体" pitchFamily="2" charset="-122"/>
                <a:cs typeface="Times New Roman" pitchFamily="18" charset="0"/>
              </a:rPr>
              <a:t> 组合逻辑电路</a:t>
            </a:r>
          </a:p>
          <a:p>
            <a:pPr marL="742950" lvl="1" indent="-285750">
              <a:lnSpc>
                <a:spcPct val="110000"/>
              </a:lnSpc>
              <a:spcBef>
                <a:spcPct val="10000"/>
              </a:spcBef>
              <a:spcAft>
                <a:spcPct val="10000"/>
              </a:spcAft>
              <a:buClr>
                <a:srgbClr val="FC0128"/>
              </a:buClr>
              <a:buSzPct val="110000"/>
              <a:buFont typeface="Wingdings" pitchFamily="2" charset="2"/>
              <a:buChar char="Ø"/>
            </a:pPr>
            <a:r>
              <a:rPr kumimoji="1" lang="zh-CN" altLang="en-US" sz="2000">
                <a:solidFill>
                  <a:srgbClr val="000000"/>
                </a:solidFill>
                <a:latin typeface="Times New Roman" pitchFamily="18" charset="0"/>
                <a:ea typeface="黑体" pitchFamily="2" charset="-122"/>
                <a:cs typeface="Times New Roman" pitchFamily="18" charset="0"/>
              </a:rPr>
              <a:t>是将逻辑门以一定的方式组合在一起，使其具有一定逻辑功能的数字电路。</a:t>
            </a:r>
          </a:p>
          <a:p>
            <a:pPr marL="742950" lvl="1" indent="-285750">
              <a:lnSpc>
                <a:spcPct val="110000"/>
              </a:lnSpc>
              <a:spcBef>
                <a:spcPct val="10000"/>
              </a:spcBef>
              <a:spcAft>
                <a:spcPct val="10000"/>
              </a:spcAft>
              <a:buClr>
                <a:srgbClr val="FC0128"/>
              </a:buClr>
              <a:buSzPct val="110000"/>
              <a:buFont typeface="Wingdings" pitchFamily="2" charset="2"/>
              <a:buChar char="Ø"/>
            </a:pPr>
            <a:r>
              <a:rPr kumimoji="1" lang="zh-CN" altLang="en-US" sz="2000">
                <a:solidFill>
                  <a:srgbClr val="000000"/>
                </a:solidFill>
                <a:latin typeface="Times New Roman" pitchFamily="18" charset="0"/>
                <a:ea typeface="黑体" pitchFamily="2" charset="-122"/>
                <a:cs typeface="Times New Roman" pitchFamily="18" charset="0"/>
              </a:rPr>
              <a:t>是一种</a:t>
            </a:r>
            <a:r>
              <a:rPr kumimoji="1" lang="zh-CN" altLang="en-US" sz="2000">
                <a:solidFill>
                  <a:srgbClr val="CC0066"/>
                </a:solidFill>
                <a:latin typeface="Times New Roman" pitchFamily="18" charset="0"/>
                <a:ea typeface="黑体" pitchFamily="2" charset="-122"/>
                <a:cs typeface="Times New Roman" pitchFamily="18" charset="0"/>
              </a:rPr>
              <a:t>无记忆</a:t>
            </a:r>
            <a:r>
              <a:rPr kumimoji="1" lang="zh-CN" altLang="en-US" sz="2000">
                <a:solidFill>
                  <a:srgbClr val="000000"/>
                </a:solidFill>
                <a:latin typeface="Times New Roman" pitchFamily="18" charset="0"/>
                <a:ea typeface="黑体" pitchFamily="2" charset="-122"/>
                <a:cs typeface="Times New Roman" pitchFamily="18" charset="0"/>
              </a:rPr>
              <a:t>电路 </a:t>
            </a:r>
            <a:r>
              <a:rPr kumimoji="1" lang="en-US" altLang="zh-CN" sz="2000">
                <a:solidFill>
                  <a:srgbClr val="000000"/>
                </a:solidFill>
                <a:latin typeface="Times New Roman" pitchFamily="18" charset="0"/>
                <a:ea typeface="黑体" pitchFamily="2" charset="-122"/>
                <a:cs typeface="Times New Roman" pitchFamily="18" charset="0"/>
              </a:rPr>
              <a:t>—— </a:t>
            </a:r>
            <a:r>
              <a:rPr kumimoji="1" lang="zh-CN" altLang="en-US" sz="2000">
                <a:solidFill>
                  <a:srgbClr val="000000"/>
                </a:solidFill>
                <a:latin typeface="Times New Roman" pitchFamily="18" charset="0"/>
                <a:ea typeface="黑体" pitchFamily="2" charset="-122"/>
                <a:cs typeface="Times New Roman" pitchFamily="18" charset="0"/>
              </a:rPr>
              <a:t>任一时刻的输出信号仅取决于该时刻的输入信号，而与信号作用前电路原来所处的状态无关。</a:t>
            </a:r>
          </a:p>
          <a:p>
            <a:pPr marL="742950" lvl="1" indent="-285750" eaLnBrk="0" hangingPunct="0">
              <a:lnSpc>
                <a:spcPct val="110000"/>
              </a:lnSpc>
              <a:spcBef>
                <a:spcPct val="10000"/>
              </a:spcBef>
              <a:buClr>
                <a:srgbClr val="FF0000"/>
              </a:buClr>
              <a:buSzPct val="100000"/>
              <a:buFont typeface="Wingdings" pitchFamily="2" charset="2"/>
              <a:buChar char="Ø"/>
            </a:pPr>
            <a:r>
              <a:rPr kumimoji="1" lang="zh-CN" altLang="en-US" sz="2000">
                <a:solidFill>
                  <a:srgbClr val="000000"/>
                </a:solidFill>
                <a:latin typeface="Times New Roman" pitchFamily="18" charset="0"/>
                <a:ea typeface="黑体" pitchFamily="2" charset="-122"/>
                <a:cs typeface="Times New Roman" pitchFamily="18" charset="0"/>
              </a:rPr>
              <a:t>常用的组合逻辑电路：算术逻辑运算电路、</a:t>
            </a:r>
            <a:r>
              <a:rPr kumimoji="1" lang="en-US" altLang="zh-CN" sz="2000">
                <a:solidFill>
                  <a:srgbClr val="000000"/>
                </a:solidFill>
                <a:latin typeface="Times New Roman" pitchFamily="18" charset="0"/>
                <a:ea typeface="黑体" pitchFamily="2" charset="-122"/>
                <a:cs typeface="Times New Roman" pitchFamily="18" charset="0"/>
              </a:rPr>
              <a:t> </a:t>
            </a:r>
            <a:r>
              <a:rPr kumimoji="1" lang="zh-CN" altLang="en-US" sz="2000">
                <a:solidFill>
                  <a:srgbClr val="000000"/>
                </a:solidFill>
                <a:latin typeface="Times New Roman" pitchFamily="18" charset="0"/>
                <a:ea typeface="黑体" pitchFamily="2" charset="-122"/>
                <a:cs typeface="Times New Roman" pitchFamily="18" charset="0"/>
              </a:rPr>
              <a:t>编码器</a:t>
            </a:r>
            <a:r>
              <a:rPr kumimoji="1" lang="en-US" altLang="zh-CN" sz="2000">
                <a:solidFill>
                  <a:srgbClr val="000000"/>
                </a:solidFill>
                <a:latin typeface="Times New Roman" pitchFamily="18" charset="0"/>
                <a:ea typeface="黑体" pitchFamily="2" charset="-122"/>
                <a:cs typeface="Times New Roman" pitchFamily="18" charset="0"/>
              </a:rPr>
              <a:t>/</a:t>
            </a:r>
            <a:r>
              <a:rPr kumimoji="1" lang="zh-CN" altLang="en-US" sz="2000">
                <a:solidFill>
                  <a:srgbClr val="000000"/>
                </a:solidFill>
                <a:latin typeface="Times New Roman" pitchFamily="18" charset="0"/>
                <a:ea typeface="黑体" pitchFamily="2" charset="-122"/>
                <a:cs typeface="Times New Roman" pitchFamily="18" charset="0"/>
              </a:rPr>
              <a:t>译码器、数据选择器、数值比较器、奇偶校验器等</a:t>
            </a:r>
          </a:p>
        </p:txBody>
      </p:sp>
      <p:grpSp>
        <p:nvGrpSpPr>
          <p:cNvPr id="2" name="Group 26"/>
          <p:cNvGrpSpPr>
            <a:grpSpLocks/>
          </p:cNvGrpSpPr>
          <p:nvPr/>
        </p:nvGrpSpPr>
        <p:grpSpPr bwMode="auto">
          <a:xfrm>
            <a:off x="1692275" y="4078288"/>
            <a:ext cx="5791200" cy="1222375"/>
            <a:chOff x="1613" y="2456"/>
            <a:chExt cx="3648" cy="770"/>
          </a:xfrm>
        </p:grpSpPr>
        <p:sp>
          <p:nvSpPr>
            <p:cNvPr id="128007" name="Rectangle 8"/>
            <p:cNvSpPr>
              <a:spLocks noChangeArrowheads="1"/>
            </p:cNvSpPr>
            <p:nvPr/>
          </p:nvSpPr>
          <p:spPr bwMode="auto">
            <a:xfrm>
              <a:off x="2621" y="2458"/>
              <a:ext cx="1632" cy="768"/>
            </a:xfrm>
            <a:prstGeom prst="rect">
              <a:avLst/>
            </a:prstGeom>
            <a:solidFill>
              <a:srgbClr val="C1F3F7"/>
            </a:solidFill>
            <a:ln w="28575">
              <a:solidFill>
                <a:schemeClr val="tx1"/>
              </a:solidFill>
              <a:miter lim="800000"/>
              <a:headEnd/>
              <a:tailEnd/>
            </a:ln>
          </p:spPr>
          <p:txBody>
            <a:bodyPr wrap="none" anchor="ctr"/>
            <a:lstStyle/>
            <a:p>
              <a:endParaRPr lang="zh-CN" altLang="en-US" sz="2400">
                <a:solidFill>
                  <a:srgbClr val="FC0128"/>
                </a:solidFill>
              </a:endParaRPr>
            </a:p>
          </p:txBody>
        </p:sp>
        <p:sp>
          <p:nvSpPr>
            <p:cNvPr id="128008" name="Line 9"/>
            <p:cNvSpPr>
              <a:spLocks noChangeShapeType="1"/>
            </p:cNvSpPr>
            <p:nvPr/>
          </p:nvSpPr>
          <p:spPr bwMode="auto">
            <a:xfrm>
              <a:off x="1949" y="2600"/>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09" name="Line 10"/>
            <p:cNvSpPr>
              <a:spLocks noChangeShapeType="1"/>
            </p:cNvSpPr>
            <p:nvPr/>
          </p:nvSpPr>
          <p:spPr bwMode="auto">
            <a:xfrm>
              <a:off x="1949" y="2744"/>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0" name="Line 11"/>
            <p:cNvSpPr>
              <a:spLocks noChangeShapeType="1"/>
            </p:cNvSpPr>
            <p:nvPr/>
          </p:nvSpPr>
          <p:spPr bwMode="auto">
            <a:xfrm>
              <a:off x="1949" y="3082"/>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1" name="Line 12"/>
            <p:cNvSpPr>
              <a:spLocks noChangeShapeType="1"/>
            </p:cNvSpPr>
            <p:nvPr/>
          </p:nvSpPr>
          <p:spPr bwMode="auto">
            <a:xfrm>
              <a:off x="4253" y="2600"/>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2" name="Line 13"/>
            <p:cNvSpPr>
              <a:spLocks noChangeShapeType="1"/>
            </p:cNvSpPr>
            <p:nvPr/>
          </p:nvSpPr>
          <p:spPr bwMode="auto">
            <a:xfrm>
              <a:off x="4253" y="2744"/>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3" name="Line 14"/>
            <p:cNvSpPr>
              <a:spLocks noChangeShapeType="1"/>
            </p:cNvSpPr>
            <p:nvPr/>
          </p:nvSpPr>
          <p:spPr bwMode="auto">
            <a:xfrm>
              <a:off x="4253" y="3092"/>
              <a:ext cx="672" cy="0"/>
            </a:xfrm>
            <a:prstGeom prst="line">
              <a:avLst/>
            </a:prstGeom>
            <a:noFill/>
            <a:ln w="9525">
              <a:solidFill>
                <a:schemeClr val="tx1"/>
              </a:solidFill>
              <a:round/>
              <a:headEnd/>
              <a:tailEnd type="triangle" w="med" len="med"/>
            </a:ln>
          </p:spPr>
          <p:txBody>
            <a:bodyPr/>
            <a:lstStyle/>
            <a:p>
              <a:endParaRPr lang="zh-CN" altLang="en-US" sz="2400" b="0">
                <a:solidFill>
                  <a:srgbClr val="FC0128"/>
                </a:solidFill>
              </a:endParaRPr>
            </a:p>
          </p:txBody>
        </p:sp>
        <p:sp>
          <p:nvSpPr>
            <p:cNvPr id="128014" name="Text Box 15"/>
            <p:cNvSpPr txBox="1">
              <a:spLocks noChangeArrowheads="1"/>
            </p:cNvSpPr>
            <p:nvPr/>
          </p:nvSpPr>
          <p:spPr bwMode="auto">
            <a:xfrm>
              <a:off x="1661" y="245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X</a:t>
              </a:r>
              <a:r>
                <a:rPr kumimoji="1" lang="en-US" altLang="zh-CN" sz="1600" baseline="-25000">
                  <a:solidFill>
                    <a:srgbClr val="000000"/>
                  </a:solidFill>
                </a:rPr>
                <a:t>0</a:t>
              </a:r>
              <a:endParaRPr kumimoji="1" lang="en-US" altLang="zh-CN" sz="1600">
                <a:solidFill>
                  <a:srgbClr val="000000"/>
                </a:solidFill>
              </a:endParaRPr>
            </a:p>
          </p:txBody>
        </p:sp>
        <p:sp>
          <p:nvSpPr>
            <p:cNvPr id="128015" name="Text Box 16"/>
            <p:cNvSpPr txBox="1">
              <a:spLocks noChangeArrowheads="1"/>
            </p:cNvSpPr>
            <p:nvPr/>
          </p:nvSpPr>
          <p:spPr bwMode="auto">
            <a:xfrm>
              <a:off x="1661" y="2628"/>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X</a:t>
              </a:r>
              <a:r>
                <a:rPr kumimoji="1" lang="en-US" altLang="zh-CN" sz="1600" baseline="-25000">
                  <a:solidFill>
                    <a:srgbClr val="000000"/>
                  </a:solidFill>
                </a:rPr>
                <a:t>1</a:t>
              </a:r>
              <a:endParaRPr kumimoji="1" lang="en-US" altLang="zh-CN" sz="1600">
                <a:solidFill>
                  <a:srgbClr val="000000"/>
                </a:solidFill>
              </a:endParaRPr>
            </a:p>
          </p:txBody>
        </p:sp>
        <p:sp>
          <p:nvSpPr>
            <p:cNvPr id="128016" name="Text Box 17"/>
            <p:cNvSpPr txBox="1">
              <a:spLocks noChangeArrowheads="1"/>
            </p:cNvSpPr>
            <p:nvPr/>
          </p:nvSpPr>
          <p:spPr bwMode="auto">
            <a:xfrm>
              <a:off x="1613" y="296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X</a:t>
              </a:r>
              <a:r>
                <a:rPr kumimoji="1" lang="en-US" altLang="zh-CN" sz="1600" baseline="-25000">
                  <a:solidFill>
                    <a:srgbClr val="000000"/>
                  </a:solidFill>
                </a:rPr>
                <a:t>i-1</a:t>
              </a:r>
              <a:endParaRPr kumimoji="1" lang="en-US" altLang="zh-CN" sz="1600">
                <a:solidFill>
                  <a:srgbClr val="000000"/>
                </a:solidFill>
              </a:endParaRPr>
            </a:p>
          </p:txBody>
        </p:sp>
        <p:sp>
          <p:nvSpPr>
            <p:cNvPr id="128017" name="Text Box 18"/>
            <p:cNvSpPr txBox="1">
              <a:spLocks noChangeArrowheads="1"/>
            </p:cNvSpPr>
            <p:nvPr/>
          </p:nvSpPr>
          <p:spPr bwMode="auto">
            <a:xfrm>
              <a:off x="4877" y="248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Y</a:t>
              </a:r>
              <a:r>
                <a:rPr kumimoji="1" lang="en-US" altLang="zh-CN" sz="1600" baseline="-25000">
                  <a:solidFill>
                    <a:srgbClr val="000000"/>
                  </a:solidFill>
                </a:rPr>
                <a:t>0</a:t>
              </a:r>
              <a:endParaRPr kumimoji="1" lang="en-US" altLang="zh-CN" sz="1600">
                <a:solidFill>
                  <a:srgbClr val="000000"/>
                </a:solidFill>
              </a:endParaRPr>
            </a:p>
          </p:txBody>
        </p:sp>
        <p:sp>
          <p:nvSpPr>
            <p:cNvPr id="128018" name="Text Box 19"/>
            <p:cNvSpPr txBox="1">
              <a:spLocks noChangeArrowheads="1"/>
            </p:cNvSpPr>
            <p:nvPr/>
          </p:nvSpPr>
          <p:spPr bwMode="auto">
            <a:xfrm>
              <a:off x="4877" y="2648"/>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Y</a:t>
              </a:r>
              <a:r>
                <a:rPr kumimoji="1" lang="en-US" altLang="zh-CN" sz="1600" baseline="-25000">
                  <a:solidFill>
                    <a:srgbClr val="000000"/>
                  </a:solidFill>
                </a:rPr>
                <a:t>1</a:t>
              </a:r>
              <a:endParaRPr kumimoji="1" lang="en-US" altLang="zh-CN" sz="1600">
                <a:solidFill>
                  <a:srgbClr val="000000"/>
                </a:solidFill>
              </a:endParaRPr>
            </a:p>
          </p:txBody>
        </p:sp>
        <p:sp>
          <p:nvSpPr>
            <p:cNvPr id="128019" name="Text Box 20"/>
            <p:cNvSpPr txBox="1">
              <a:spLocks noChangeArrowheads="1"/>
            </p:cNvSpPr>
            <p:nvPr/>
          </p:nvSpPr>
          <p:spPr bwMode="auto">
            <a:xfrm>
              <a:off x="4877" y="2986"/>
              <a:ext cx="384" cy="212"/>
            </a:xfrm>
            <a:prstGeom prst="rect">
              <a:avLst/>
            </a:prstGeom>
            <a:noFill/>
            <a:ln w="9525">
              <a:noFill/>
              <a:miter lim="800000"/>
              <a:headEnd/>
              <a:tailEnd/>
            </a:ln>
          </p:spPr>
          <p:txBody>
            <a:bodyPr>
              <a:spAutoFit/>
            </a:bodyPr>
            <a:lstStyle/>
            <a:p>
              <a:pPr algn="ctr">
                <a:spcBef>
                  <a:spcPct val="50000"/>
                </a:spcBef>
              </a:pPr>
              <a:r>
                <a:rPr kumimoji="1" lang="en-US" altLang="zh-CN" sz="1600" i="1">
                  <a:solidFill>
                    <a:srgbClr val="000000"/>
                  </a:solidFill>
                </a:rPr>
                <a:t>Y</a:t>
              </a:r>
              <a:r>
                <a:rPr kumimoji="1" lang="en-US" altLang="zh-CN" sz="1600" baseline="-25000">
                  <a:solidFill>
                    <a:srgbClr val="000000"/>
                  </a:solidFill>
                </a:rPr>
                <a:t>j-1</a:t>
              </a:r>
              <a:endParaRPr kumimoji="1" lang="en-US" altLang="zh-CN" sz="1600">
                <a:solidFill>
                  <a:srgbClr val="000000"/>
                </a:solidFill>
              </a:endParaRPr>
            </a:p>
          </p:txBody>
        </p:sp>
        <p:sp>
          <p:nvSpPr>
            <p:cNvPr id="128020" name="Text Box 21"/>
            <p:cNvSpPr txBox="1">
              <a:spLocks noChangeArrowheads="1"/>
            </p:cNvSpPr>
            <p:nvPr/>
          </p:nvSpPr>
          <p:spPr bwMode="auto">
            <a:xfrm>
              <a:off x="2813" y="2698"/>
              <a:ext cx="1248" cy="250"/>
            </a:xfrm>
            <a:prstGeom prst="rect">
              <a:avLst/>
            </a:prstGeom>
            <a:noFill/>
            <a:ln w="9525">
              <a:noFill/>
              <a:miter lim="800000"/>
              <a:headEnd/>
              <a:tailEnd/>
            </a:ln>
          </p:spPr>
          <p:txBody>
            <a:bodyPr>
              <a:spAutoFit/>
            </a:bodyPr>
            <a:lstStyle/>
            <a:p>
              <a:pPr algn="ctr">
                <a:spcBef>
                  <a:spcPct val="50000"/>
                </a:spcBef>
              </a:pPr>
              <a:r>
                <a:rPr kumimoji="1" lang="zh-CN" altLang="en-US" sz="2000">
                  <a:solidFill>
                    <a:srgbClr val="000000"/>
                  </a:solidFill>
                  <a:ea typeface="楷体_GB2312" pitchFamily="49" charset="-122"/>
                </a:rPr>
                <a:t>组合逻辑电路</a:t>
              </a:r>
            </a:p>
          </p:txBody>
        </p:sp>
        <p:sp>
          <p:nvSpPr>
            <p:cNvPr id="128021" name="Text Box 24"/>
            <p:cNvSpPr txBox="1">
              <a:spLocks noChangeArrowheads="1"/>
            </p:cNvSpPr>
            <p:nvPr/>
          </p:nvSpPr>
          <p:spPr bwMode="black">
            <a:xfrm rot="5400000">
              <a:off x="1693" y="2824"/>
              <a:ext cx="302" cy="250"/>
            </a:xfrm>
            <a:prstGeom prst="rect">
              <a:avLst/>
            </a:prstGeom>
            <a:noFill/>
            <a:ln w="9525" algn="ctr">
              <a:noFill/>
              <a:miter lim="800000"/>
              <a:headEnd/>
              <a:tailEnd/>
            </a:ln>
          </p:spPr>
          <p:txBody>
            <a:bodyPr>
              <a:spAutoFit/>
            </a:bodyPr>
            <a:lstStyle/>
            <a:p>
              <a:pPr>
                <a:spcBef>
                  <a:spcPct val="50000"/>
                </a:spcBef>
              </a:pPr>
              <a:r>
                <a:rPr lang="en-US" altLang="zh-CN" sz="2000">
                  <a:solidFill>
                    <a:srgbClr val="000000"/>
                  </a:solidFill>
                  <a:latin typeface="宋体" pitchFamily="2" charset="-122"/>
                </a:rPr>
                <a:t>…</a:t>
              </a:r>
              <a:endParaRPr lang="en-US" altLang="zh-CN" sz="2000">
                <a:solidFill>
                  <a:srgbClr val="000000"/>
                </a:solidFill>
              </a:endParaRPr>
            </a:p>
          </p:txBody>
        </p:sp>
        <p:sp>
          <p:nvSpPr>
            <p:cNvPr id="128022" name="Text Box 25"/>
            <p:cNvSpPr txBox="1">
              <a:spLocks noChangeArrowheads="1"/>
            </p:cNvSpPr>
            <p:nvPr/>
          </p:nvSpPr>
          <p:spPr bwMode="black">
            <a:xfrm rot="5400000">
              <a:off x="4901" y="2820"/>
              <a:ext cx="302" cy="250"/>
            </a:xfrm>
            <a:prstGeom prst="rect">
              <a:avLst/>
            </a:prstGeom>
            <a:noFill/>
            <a:ln w="9525" algn="ctr">
              <a:noFill/>
              <a:miter lim="800000"/>
              <a:headEnd/>
              <a:tailEnd/>
            </a:ln>
          </p:spPr>
          <p:txBody>
            <a:bodyPr>
              <a:spAutoFit/>
            </a:bodyPr>
            <a:lstStyle/>
            <a:p>
              <a:pPr>
                <a:spcBef>
                  <a:spcPct val="50000"/>
                </a:spcBef>
              </a:pPr>
              <a:r>
                <a:rPr lang="en-US" altLang="zh-CN" sz="2000">
                  <a:solidFill>
                    <a:srgbClr val="000000"/>
                  </a:solidFill>
                  <a:latin typeface="宋体" pitchFamily="2" charset="-122"/>
                </a:rPr>
                <a:t>…</a:t>
              </a:r>
              <a:endParaRPr lang="en-US" altLang="zh-CN" sz="2000">
                <a:solidFill>
                  <a:srgbClr val="000000"/>
                </a:solidFill>
              </a:endParaRPr>
            </a:p>
          </p:txBody>
        </p:sp>
      </p:grpSp>
    </p:spTree>
    <p:extLst>
      <p:ext uri="{BB962C8B-B14F-4D97-AF65-F5344CB8AC3E}">
        <p14:creationId xmlns:p14="http://schemas.microsoft.com/office/powerpoint/2010/main" val="3658530072"/>
      </p:ext>
    </p:extLst>
  </p:cSld>
  <p:clrMapOvr>
    <a:masterClrMapping/>
  </p:clrMapOvr>
  <p:transition spd="med">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3">
                                            <p:txEl>
                                              <p:pRg st="0" end="0"/>
                                            </p:txEl>
                                          </p:spTgt>
                                        </p:tgtEl>
                                        <p:attrNameLst>
                                          <p:attrName>style.visibility</p:attrName>
                                        </p:attrNameLst>
                                      </p:cBhvr>
                                      <p:to>
                                        <p:strVal val="visible"/>
                                      </p:to>
                                    </p:set>
                                    <p:anim calcmode="lin" valueType="num">
                                      <p:cBhvr additive="base">
                                        <p:cTn id="13" dur="500" fill="hold"/>
                                        <p:tgtEl>
                                          <p:spTgt spid="1229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2903">
                                            <p:txEl>
                                              <p:pRg st="1" end="1"/>
                                            </p:txEl>
                                          </p:spTgt>
                                        </p:tgtEl>
                                        <p:attrNameLst>
                                          <p:attrName>style.visibility</p:attrName>
                                        </p:attrNameLst>
                                      </p:cBhvr>
                                      <p:to>
                                        <p:strVal val="visible"/>
                                      </p:to>
                                    </p:set>
                                    <p:anim calcmode="lin" valueType="num">
                                      <p:cBhvr additive="base">
                                        <p:cTn id="17" dur="500" fill="hold"/>
                                        <p:tgtEl>
                                          <p:spTgt spid="12290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290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2903">
                                            <p:txEl>
                                              <p:pRg st="2" end="2"/>
                                            </p:txEl>
                                          </p:spTgt>
                                        </p:tgtEl>
                                        <p:attrNameLst>
                                          <p:attrName>style.visibility</p:attrName>
                                        </p:attrNameLst>
                                      </p:cBhvr>
                                      <p:to>
                                        <p:strVal val="visible"/>
                                      </p:to>
                                    </p:set>
                                    <p:anim calcmode="lin" valueType="num">
                                      <p:cBhvr additive="base">
                                        <p:cTn id="21" dur="500" fill="hold"/>
                                        <p:tgtEl>
                                          <p:spTgt spid="12290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90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2903">
                                            <p:txEl>
                                              <p:pRg st="3" end="3"/>
                                            </p:txEl>
                                          </p:spTgt>
                                        </p:tgtEl>
                                        <p:attrNameLst>
                                          <p:attrName>style.visibility</p:attrName>
                                        </p:attrNameLst>
                                      </p:cBhvr>
                                      <p:to>
                                        <p:strVal val="visible"/>
                                      </p:to>
                                    </p:set>
                                    <p:anim calcmode="lin" valueType="num">
                                      <p:cBhvr additive="base">
                                        <p:cTn id="25" dur="500" fill="hold"/>
                                        <p:tgtEl>
                                          <p:spTgt spid="1229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22902">
                                            <p:txEl>
                                              <p:pRg st="0" end="0"/>
                                            </p:txEl>
                                          </p:spTgt>
                                        </p:tgtEl>
                                        <p:attrNameLst>
                                          <p:attrName>style.visibility</p:attrName>
                                        </p:attrNameLst>
                                      </p:cBhvr>
                                      <p:to>
                                        <p:strVal val="visible"/>
                                      </p:to>
                                    </p:set>
                                    <p:anim calcmode="lin" valueType="num">
                                      <p:cBhvr additive="base">
                                        <p:cTn id="36" dur="500" fill="hold"/>
                                        <p:tgtEl>
                                          <p:spTgt spid="12290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290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22902">
                                            <p:txEl>
                                              <p:pRg st="1" end="1"/>
                                            </p:txEl>
                                          </p:spTgt>
                                        </p:tgtEl>
                                        <p:attrNameLst>
                                          <p:attrName>style.visibility</p:attrName>
                                        </p:attrNameLst>
                                      </p:cBhvr>
                                      <p:to>
                                        <p:strVal val="visible"/>
                                      </p:to>
                                    </p:set>
                                    <p:anim calcmode="lin" valueType="num">
                                      <p:cBhvr additive="base">
                                        <p:cTn id="40" dur="500" fill="hold"/>
                                        <p:tgtEl>
                                          <p:spTgt spid="122902">
                                            <p:txEl>
                                              <p:pRg st="1" end="1"/>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22902">
                                            <p:txEl>
                                              <p:pRg st="1" end="1"/>
                                            </p:txEl>
                                          </p:spTgt>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22902">
                                            <p:txEl>
                                              <p:pRg st="2" end="2"/>
                                            </p:txEl>
                                          </p:spTgt>
                                        </p:tgtEl>
                                        <p:attrNameLst>
                                          <p:attrName>style.visibility</p:attrName>
                                        </p:attrNameLst>
                                      </p:cBhvr>
                                      <p:to>
                                        <p:strVal val="visible"/>
                                      </p:to>
                                    </p:set>
                                    <p:anim calcmode="lin" valueType="num">
                                      <p:cBhvr additive="base">
                                        <p:cTn id="44" dur="500" fill="hold"/>
                                        <p:tgtEl>
                                          <p:spTgt spid="122902">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22902">
                                            <p:txEl>
                                              <p:pRg st="2" end="2"/>
                                            </p:txEl>
                                          </p:spTgt>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122902">
                                            <p:txEl>
                                              <p:pRg st="3" end="3"/>
                                            </p:txEl>
                                          </p:spTgt>
                                        </p:tgtEl>
                                        <p:attrNameLst>
                                          <p:attrName>style.visibility</p:attrName>
                                        </p:attrNameLst>
                                      </p:cBhvr>
                                      <p:to>
                                        <p:strVal val="visible"/>
                                      </p:to>
                                    </p:set>
                                    <p:anim calcmode="lin" valueType="num">
                                      <p:cBhvr additive="base">
                                        <p:cTn id="48" dur="500" fill="hold"/>
                                        <p:tgtEl>
                                          <p:spTgt spid="122902">
                                            <p:txEl>
                                              <p:pRg st="3" end="3"/>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2290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allAtOnce" autoUpdateAnimBg="0"/>
      <p:bldP spid="122903" grpId="0" build="allAtOnce"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idx="4294967295"/>
          </p:nvPr>
        </p:nvSpPr>
        <p:spPr>
          <a:xfrm>
            <a:off x="611188" y="404813"/>
            <a:ext cx="5257800" cy="368300"/>
          </a:xfrm>
        </p:spPr>
        <p:txBody>
          <a:bodyPr/>
          <a:lstStyle/>
          <a:p>
            <a:r>
              <a:rPr lang="zh-CN" altLang="en-US" i="0" smtClean="0">
                <a:solidFill>
                  <a:schemeClr val="accent1"/>
                </a:solidFill>
                <a:latin typeface="Times New Roman" pitchFamily="18" charset="0"/>
                <a:cs typeface="Times New Roman" pitchFamily="18" charset="0"/>
              </a:rPr>
              <a:t>数据选择器</a:t>
            </a:r>
          </a:p>
        </p:txBody>
      </p:sp>
      <p:sp>
        <p:nvSpPr>
          <p:cNvPr id="137219" name="Rectangle 3"/>
          <p:cNvSpPr>
            <a:spLocks noGrp="1" noChangeArrowheads="1"/>
          </p:cNvSpPr>
          <p:nvPr>
            <p:ph type="body" sz="half" idx="4294967295"/>
          </p:nvPr>
        </p:nvSpPr>
        <p:spPr>
          <a:xfrm>
            <a:off x="0" y="908050"/>
            <a:ext cx="9037638" cy="2832100"/>
          </a:xfrm>
        </p:spPr>
        <p:txBody>
          <a:bodyPr/>
          <a:lstStyle/>
          <a:p>
            <a:pPr marL="381000" indent="-381000">
              <a:lnSpc>
                <a:spcPct val="110000"/>
              </a:lnSpc>
              <a:spcBef>
                <a:spcPct val="15000"/>
              </a:spcBef>
              <a:spcAft>
                <a:spcPct val="15000"/>
              </a:spcAft>
            </a:pPr>
            <a:r>
              <a:rPr kumimoji="1" lang="zh-CN" altLang="en-US" sz="2200" smtClean="0">
                <a:latin typeface="Times New Roman" pitchFamily="18" charset="0"/>
                <a:ea typeface="宋体" pitchFamily="2" charset="-122"/>
                <a:cs typeface="Times New Roman" pitchFamily="18" charset="0"/>
              </a:rPr>
              <a:t>从一组输入数据选出其中需要的一个数据作为输出的过程叫做</a:t>
            </a:r>
            <a:r>
              <a:rPr kumimoji="1" lang="zh-CN" altLang="en-US" sz="2200" smtClean="0">
                <a:solidFill>
                  <a:srgbClr val="FF0000"/>
                </a:solidFill>
                <a:latin typeface="Times New Roman" pitchFamily="18" charset="0"/>
                <a:ea typeface="宋体" pitchFamily="2" charset="-122"/>
                <a:cs typeface="Times New Roman" pitchFamily="18" charset="0"/>
              </a:rPr>
              <a:t>数据选择</a:t>
            </a:r>
            <a:r>
              <a:rPr kumimoji="1" lang="zh-CN" altLang="en-US" sz="2200" smtClean="0">
                <a:latin typeface="Times New Roman" pitchFamily="18" charset="0"/>
                <a:ea typeface="宋体" pitchFamily="2" charset="-122"/>
                <a:cs typeface="Times New Roman" pitchFamily="18" charset="0"/>
              </a:rPr>
              <a:t>，具有数据选择功能的电路称为</a:t>
            </a:r>
            <a:r>
              <a:rPr kumimoji="1" lang="zh-CN" altLang="en-US" sz="2200" smtClean="0">
                <a:solidFill>
                  <a:srgbClr val="FF0000"/>
                </a:solidFill>
                <a:latin typeface="Times New Roman" pitchFamily="18" charset="0"/>
                <a:ea typeface="宋体" pitchFamily="2" charset="-122"/>
                <a:cs typeface="Times New Roman" pitchFamily="18" charset="0"/>
              </a:rPr>
              <a:t>数据选择器（</a:t>
            </a:r>
            <a:r>
              <a:rPr kumimoji="1" lang="en-US" altLang="zh-CN" sz="2200" smtClean="0">
                <a:solidFill>
                  <a:srgbClr val="FF0000"/>
                </a:solidFill>
                <a:latin typeface="Times New Roman" pitchFamily="18" charset="0"/>
                <a:ea typeface="宋体" pitchFamily="2" charset="-122"/>
                <a:cs typeface="Times New Roman" pitchFamily="18" charset="0"/>
              </a:rPr>
              <a:t>Data Selector</a:t>
            </a:r>
            <a:r>
              <a:rPr kumimoji="1" lang="zh-CN" altLang="en-US" sz="2200" smtClean="0">
                <a:solidFill>
                  <a:srgbClr val="FF0000"/>
                </a:solidFill>
                <a:latin typeface="Times New Roman" pitchFamily="18" charset="0"/>
                <a:ea typeface="宋体" pitchFamily="2" charset="-122"/>
                <a:cs typeface="Times New Roman" pitchFamily="18" charset="0"/>
              </a:rPr>
              <a:t>）</a:t>
            </a:r>
            <a:r>
              <a:rPr kumimoji="1" lang="zh-CN" altLang="en-US" sz="2200" smtClean="0">
                <a:latin typeface="Times New Roman" pitchFamily="18" charset="0"/>
                <a:ea typeface="宋体" pitchFamily="2" charset="-122"/>
                <a:cs typeface="Times New Roman" pitchFamily="18" charset="0"/>
              </a:rPr>
              <a:t>。</a:t>
            </a:r>
          </a:p>
          <a:p>
            <a:pPr marL="381000" indent="-381000">
              <a:lnSpc>
                <a:spcPct val="110000"/>
              </a:lnSpc>
              <a:spcBef>
                <a:spcPct val="15000"/>
              </a:spcBef>
              <a:spcAft>
                <a:spcPct val="15000"/>
              </a:spcAft>
            </a:pPr>
            <a:r>
              <a:rPr kumimoji="1" lang="zh-CN" altLang="en-US" sz="2200" smtClean="0">
                <a:latin typeface="Times New Roman" pitchFamily="18" charset="0"/>
                <a:ea typeface="宋体" pitchFamily="2" charset="-122"/>
                <a:cs typeface="Times New Roman" pitchFamily="18" charset="0"/>
              </a:rPr>
              <a:t>数据选择器又称</a:t>
            </a:r>
            <a:r>
              <a:rPr kumimoji="1" lang="zh-CN" altLang="en-US" sz="2200" smtClean="0">
                <a:solidFill>
                  <a:srgbClr val="FF0000"/>
                </a:solidFill>
                <a:latin typeface="Times New Roman" pitchFamily="18" charset="0"/>
                <a:ea typeface="宋体" pitchFamily="2" charset="-122"/>
                <a:cs typeface="Times New Roman" pitchFamily="18" charset="0"/>
              </a:rPr>
              <a:t>多路选择器</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solidFill>
                  <a:srgbClr val="FF0000"/>
                </a:solidFill>
                <a:latin typeface="Times New Roman" pitchFamily="18" charset="0"/>
                <a:ea typeface="宋体" pitchFamily="2" charset="-122"/>
                <a:cs typeface="Times New Roman" pitchFamily="18" charset="0"/>
              </a:rPr>
              <a:t>Multiplexer</a:t>
            </a:r>
            <a:r>
              <a:rPr kumimoji="1" lang="zh-CN" altLang="en-US" sz="2200" smtClean="0">
                <a:latin typeface="Times New Roman" pitchFamily="18" charset="0"/>
                <a:ea typeface="宋体" pitchFamily="2" charset="-122"/>
                <a:cs typeface="Times New Roman" pitchFamily="18" charset="0"/>
              </a:rPr>
              <a:t>，多路器），它是以“与或非”门 或  以“与或”门为主体的组合逻辑电路。它在选择控制信号的作用下，能从多路平行输入数据中任选一路数据作为输出。 </a:t>
            </a:r>
          </a:p>
          <a:p>
            <a:pPr marL="381000" indent="-381000">
              <a:lnSpc>
                <a:spcPct val="110000"/>
              </a:lnSpc>
              <a:spcBef>
                <a:spcPct val="15000"/>
              </a:spcBef>
              <a:spcAft>
                <a:spcPct val="15000"/>
              </a:spcAft>
            </a:pPr>
            <a:r>
              <a:rPr kumimoji="1" lang="zh-CN" altLang="en-US" sz="2200" smtClean="0">
                <a:latin typeface="Times New Roman" pitchFamily="18" charset="0"/>
                <a:ea typeface="宋体" pitchFamily="2" charset="-122"/>
                <a:cs typeface="Times New Roman" pitchFamily="18" charset="0"/>
              </a:rPr>
              <a:t>常用的集成数据选择器有四</a:t>
            </a:r>
            <a:r>
              <a:rPr kumimoji="1" lang="en-US" altLang="zh-CN" sz="2200" smtClean="0">
                <a:latin typeface="Times New Roman" pitchFamily="18" charset="0"/>
                <a:ea typeface="宋体" pitchFamily="2" charset="-122"/>
                <a:cs typeface="Times New Roman" pitchFamily="18" charset="0"/>
              </a:rPr>
              <a:t>2</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157</a:t>
            </a:r>
            <a:r>
              <a:rPr kumimoji="1" lang="zh-CN" altLang="en-US" sz="2200" smtClean="0">
                <a:latin typeface="Times New Roman" pitchFamily="18" charset="0"/>
                <a:ea typeface="宋体" pitchFamily="2" charset="-122"/>
                <a:cs typeface="Times New Roman" pitchFamily="18" charset="0"/>
              </a:rPr>
              <a:t>）、双</a:t>
            </a:r>
            <a:r>
              <a:rPr kumimoji="1" lang="en-US" altLang="zh-CN" sz="2200" smtClean="0">
                <a:latin typeface="Times New Roman" pitchFamily="18" charset="0"/>
                <a:ea typeface="宋体" pitchFamily="2" charset="-122"/>
                <a:cs typeface="Times New Roman" pitchFamily="18" charset="0"/>
              </a:rPr>
              <a:t>4</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153</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8</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151</a:t>
            </a:r>
            <a:r>
              <a:rPr kumimoji="1" lang="zh-CN" altLang="en-US" sz="2200" smtClean="0">
                <a:latin typeface="Times New Roman" pitchFamily="18" charset="0"/>
                <a:ea typeface="宋体" pitchFamily="2" charset="-122"/>
                <a:cs typeface="Times New Roman" pitchFamily="18" charset="0"/>
              </a:rPr>
              <a:t>）及</a:t>
            </a:r>
            <a:r>
              <a:rPr kumimoji="1" lang="en-US" altLang="zh-CN" sz="2200" smtClean="0">
                <a:latin typeface="Times New Roman" pitchFamily="18" charset="0"/>
                <a:ea typeface="宋体" pitchFamily="2" charset="-122"/>
                <a:cs typeface="Times New Roman" pitchFamily="18" charset="0"/>
              </a:rPr>
              <a:t>16</a:t>
            </a:r>
            <a:r>
              <a:rPr kumimoji="1" lang="zh-CN" altLang="en-US" sz="2200" smtClean="0">
                <a:latin typeface="Times New Roman" pitchFamily="18" charset="0"/>
                <a:ea typeface="宋体" pitchFamily="2" charset="-122"/>
                <a:cs typeface="Times New Roman" pitchFamily="18" charset="0"/>
              </a:rPr>
              <a:t>选</a:t>
            </a:r>
            <a:r>
              <a:rPr kumimoji="1" lang="en-US" altLang="zh-CN" sz="2200" smtClean="0">
                <a:latin typeface="Times New Roman" pitchFamily="18" charset="0"/>
                <a:ea typeface="宋体" pitchFamily="2" charset="-122"/>
                <a:cs typeface="Times New Roman" pitchFamily="18" charset="0"/>
              </a:rPr>
              <a:t>1</a:t>
            </a:r>
            <a:r>
              <a:rPr kumimoji="1" lang="zh-CN" altLang="en-US" sz="2200" smtClean="0">
                <a:latin typeface="Times New Roman" pitchFamily="18" charset="0"/>
                <a:ea typeface="宋体" pitchFamily="2" charset="-122"/>
                <a:cs typeface="Times New Roman" pitchFamily="18" charset="0"/>
              </a:rPr>
              <a:t>（</a:t>
            </a:r>
            <a:r>
              <a:rPr kumimoji="1" lang="en-US" altLang="zh-CN" sz="2200" smtClean="0">
                <a:latin typeface="Times New Roman" pitchFamily="18" charset="0"/>
                <a:ea typeface="宋体" pitchFamily="2" charset="-122"/>
                <a:cs typeface="Times New Roman" pitchFamily="18" charset="0"/>
              </a:rPr>
              <a:t>74</a:t>
            </a:r>
            <a:r>
              <a:rPr kumimoji="1" lang="en-US" altLang="zh-CN" sz="2200" smtClean="0">
                <a:latin typeface="Times New Roman" pitchFamily="18" charset="0"/>
                <a:ea typeface="宋体" pitchFamily="2" charset="-122"/>
                <a:cs typeface="Times New Roman" pitchFamily="18" charset="0"/>
                <a:sym typeface="Symbol" pitchFamily="18" charset="2"/>
              </a:rPr>
              <a:t></a:t>
            </a:r>
            <a:r>
              <a:rPr kumimoji="1" lang="en-US" altLang="zh-CN" sz="2200" smtClean="0">
                <a:latin typeface="Times New Roman" pitchFamily="18" charset="0"/>
                <a:ea typeface="宋体" pitchFamily="2" charset="-122"/>
                <a:cs typeface="Times New Roman" pitchFamily="18" charset="0"/>
              </a:rPr>
              <a:t>150</a:t>
            </a:r>
            <a:r>
              <a:rPr kumimoji="1" lang="zh-CN" altLang="en-US" sz="2200" smtClean="0">
                <a:latin typeface="Times New Roman" pitchFamily="18" charset="0"/>
                <a:ea typeface="宋体" pitchFamily="2" charset="-122"/>
                <a:cs typeface="Times New Roman" pitchFamily="18" charset="0"/>
              </a:rPr>
              <a:t>）数据选择器等。 </a:t>
            </a:r>
          </a:p>
        </p:txBody>
      </p:sp>
      <p:grpSp>
        <p:nvGrpSpPr>
          <p:cNvPr id="2" name="Group 240"/>
          <p:cNvGrpSpPr>
            <a:grpSpLocks/>
          </p:cNvGrpSpPr>
          <p:nvPr/>
        </p:nvGrpSpPr>
        <p:grpSpPr bwMode="auto">
          <a:xfrm>
            <a:off x="327025" y="3889375"/>
            <a:ext cx="5729288" cy="2492375"/>
            <a:chOff x="161" y="2450"/>
            <a:chExt cx="3609" cy="1570"/>
          </a:xfrm>
        </p:grpSpPr>
        <p:sp>
          <p:nvSpPr>
            <p:cNvPr id="172038" name="Rectangle 216"/>
            <p:cNvSpPr>
              <a:spLocks noChangeArrowheads="1"/>
            </p:cNvSpPr>
            <p:nvPr/>
          </p:nvSpPr>
          <p:spPr bwMode="auto">
            <a:xfrm>
              <a:off x="1514" y="2531"/>
              <a:ext cx="1200" cy="624"/>
            </a:xfrm>
            <a:prstGeom prst="rect">
              <a:avLst/>
            </a:prstGeom>
            <a:noFill/>
            <a:ln w="28575">
              <a:solidFill>
                <a:schemeClr val="tx1"/>
              </a:solidFill>
              <a:miter lim="800000"/>
              <a:headEnd/>
              <a:tailEnd/>
            </a:ln>
          </p:spPr>
          <p:txBody>
            <a:bodyPr wrap="none" anchor="ctr"/>
            <a:lstStyle/>
            <a:p>
              <a:pPr algn="ctr"/>
              <a:endParaRPr kumimoji="1" lang="zh-CN" altLang="en-US" b="1">
                <a:solidFill>
                  <a:srgbClr val="993366"/>
                </a:solidFill>
                <a:latin typeface="Times New Roman" pitchFamily="18" charset="0"/>
                <a:cs typeface="Times New Roman" pitchFamily="18" charset="0"/>
              </a:endParaRPr>
            </a:p>
          </p:txBody>
        </p:sp>
        <p:sp>
          <p:nvSpPr>
            <p:cNvPr id="172039" name="Line 217"/>
            <p:cNvSpPr>
              <a:spLocks noChangeShapeType="1"/>
            </p:cNvSpPr>
            <p:nvPr/>
          </p:nvSpPr>
          <p:spPr bwMode="auto">
            <a:xfrm>
              <a:off x="1274" y="2627"/>
              <a:ext cx="240" cy="0"/>
            </a:xfrm>
            <a:prstGeom prst="line">
              <a:avLst/>
            </a:prstGeom>
            <a:noFill/>
            <a:ln w="19050">
              <a:solidFill>
                <a:schemeClr val="tx1"/>
              </a:solidFill>
              <a:round/>
              <a:headEnd/>
              <a:tailEnd/>
            </a:ln>
          </p:spPr>
          <p:txBody>
            <a:bodyPr/>
            <a:lstStyle/>
            <a:p>
              <a:endParaRPr lang="zh-CN" altLang="en-US"/>
            </a:p>
          </p:txBody>
        </p:sp>
        <p:sp>
          <p:nvSpPr>
            <p:cNvPr id="172040" name="Line 218"/>
            <p:cNvSpPr>
              <a:spLocks noChangeShapeType="1"/>
            </p:cNvSpPr>
            <p:nvPr/>
          </p:nvSpPr>
          <p:spPr bwMode="auto">
            <a:xfrm>
              <a:off x="1274" y="2771"/>
              <a:ext cx="240" cy="0"/>
            </a:xfrm>
            <a:prstGeom prst="line">
              <a:avLst/>
            </a:prstGeom>
            <a:noFill/>
            <a:ln w="19050">
              <a:solidFill>
                <a:schemeClr val="tx1"/>
              </a:solidFill>
              <a:round/>
              <a:headEnd/>
              <a:tailEnd/>
            </a:ln>
          </p:spPr>
          <p:txBody>
            <a:bodyPr/>
            <a:lstStyle/>
            <a:p>
              <a:endParaRPr lang="zh-CN" altLang="en-US"/>
            </a:p>
          </p:txBody>
        </p:sp>
        <p:sp>
          <p:nvSpPr>
            <p:cNvPr id="172041" name="Line 219"/>
            <p:cNvSpPr>
              <a:spLocks noChangeShapeType="1"/>
            </p:cNvSpPr>
            <p:nvPr/>
          </p:nvSpPr>
          <p:spPr bwMode="auto">
            <a:xfrm>
              <a:off x="1274" y="3107"/>
              <a:ext cx="240" cy="0"/>
            </a:xfrm>
            <a:prstGeom prst="line">
              <a:avLst/>
            </a:prstGeom>
            <a:noFill/>
            <a:ln w="19050">
              <a:solidFill>
                <a:schemeClr val="tx1"/>
              </a:solidFill>
              <a:round/>
              <a:headEnd/>
              <a:tailEnd/>
            </a:ln>
          </p:spPr>
          <p:txBody>
            <a:bodyPr/>
            <a:lstStyle/>
            <a:p>
              <a:endParaRPr lang="zh-CN" altLang="en-US"/>
            </a:p>
          </p:txBody>
        </p:sp>
        <p:sp>
          <p:nvSpPr>
            <p:cNvPr id="172042" name="Line 220"/>
            <p:cNvSpPr>
              <a:spLocks noChangeShapeType="1"/>
            </p:cNvSpPr>
            <p:nvPr/>
          </p:nvSpPr>
          <p:spPr bwMode="auto">
            <a:xfrm>
              <a:off x="2714" y="2867"/>
              <a:ext cx="288" cy="0"/>
            </a:xfrm>
            <a:prstGeom prst="line">
              <a:avLst/>
            </a:prstGeom>
            <a:noFill/>
            <a:ln w="19050">
              <a:solidFill>
                <a:schemeClr val="tx1"/>
              </a:solidFill>
              <a:round/>
              <a:headEnd/>
              <a:tailEnd/>
            </a:ln>
          </p:spPr>
          <p:txBody>
            <a:bodyPr/>
            <a:lstStyle/>
            <a:p>
              <a:endParaRPr lang="zh-CN" altLang="en-US"/>
            </a:p>
          </p:txBody>
        </p:sp>
        <p:sp>
          <p:nvSpPr>
            <p:cNvPr id="172043" name="Line 221"/>
            <p:cNvSpPr>
              <a:spLocks noChangeShapeType="1"/>
            </p:cNvSpPr>
            <p:nvPr/>
          </p:nvSpPr>
          <p:spPr bwMode="auto">
            <a:xfrm>
              <a:off x="1418" y="2819"/>
              <a:ext cx="0" cy="240"/>
            </a:xfrm>
            <a:prstGeom prst="line">
              <a:avLst/>
            </a:prstGeom>
            <a:noFill/>
            <a:ln w="19050">
              <a:solidFill>
                <a:schemeClr val="tx1"/>
              </a:solidFill>
              <a:prstDash val="sysDot"/>
              <a:round/>
              <a:headEnd/>
              <a:tailEnd/>
            </a:ln>
          </p:spPr>
          <p:txBody>
            <a:bodyPr/>
            <a:lstStyle/>
            <a:p>
              <a:endParaRPr lang="zh-CN" altLang="en-US"/>
            </a:p>
          </p:txBody>
        </p:sp>
        <p:sp>
          <p:nvSpPr>
            <p:cNvPr id="172044" name="Line 222"/>
            <p:cNvSpPr>
              <a:spLocks noChangeShapeType="1"/>
            </p:cNvSpPr>
            <p:nvPr/>
          </p:nvSpPr>
          <p:spPr bwMode="auto">
            <a:xfrm>
              <a:off x="2570" y="3155"/>
              <a:ext cx="0" cy="240"/>
            </a:xfrm>
            <a:prstGeom prst="line">
              <a:avLst/>
            </a:prstGeom>
            <a:noFill/>
            <a:ln w="19050">
              <a:solidFill>
                <a:schemeClr val="tx1"/>
              </a:solidFill>
              <a:round/>
              <a:headEnd/>
              <a:tailEnd/>
            </a:ln>
          </p:spPr>
          <p:txBody>
            <a:bodyPr/>
            <a:lstStyle/>
            <a:p>
              <a:endParaRPr lang="zh-CN" altLang="en-US"/>
            </a:p>
          </p:txBody>
        </p:sp>
        <p:sp>
          <p:nvSpPr>
            <p:cNvPr id="172045" name="Line 223"/>
            <p:cNvSpPr>
              <a:spLocks noChangeShapeType="1"/>
            </p:cNvSpPr>
            <p:nvPr/>
          </p:nvSpPr>
          <p:spPr bwMode="auto">
            <a:xfrm>
              <a:off x="2282" y="3155"/>
              <a:ext cx="0" cy="240"/>
            </a:xfrm>
            <a:prstGeom prst="line">
              <a:avLst/>
            </a:prstGeom>
            <a:noFill/>
            <a:ln w="19050">
              <a:solidFill>
                <a:schemeClr val="tx1"/>
              </a:solidFill>
              <a:round/>
              <a:headEnd/>
              <a:tailEnd/>
            </a:ln>
          </p:spPr>
          <p:txBody>
            <a:bodyPr/>
            <a:lstStyle/>
            <a:p>
              <a:endParaRPr lang="zh-CN" altLang="en-US"/>
            </a:p>
          </p:txBody>
        </p:sp>
        <p:sp>
          <p:nvSpPr>
            <p:cNvPr id="172046" name="Line 224"/>
            <p:cNvSpPr>
              <a:spLocks noChangeShapeType="1"/>
            </p:cNvSpPr>
            <p:nvPr/>
          </p:nvSpPr>
          <p:spPr bwMode="auto">
            <a:xfrm>
              <a:off x="1658" y="3155"/>
              <a:ext cx="0" cy="240"/>
            </a:xfrm>
            <a:prstGeom prst="line">
              <a:avLst/>
            </a:prstGeom>
            <a:noFill/>
            <a:ln w="19050">
              <a:solidFill>
                <a:schemeClr val="tx1"/>
              </a:solidFill>
              <a:round/>
              <a:headEnd/>
              <a:tailEnd/>
            </a:ln>
          </p:spPr>
          <p:txBody>
            <a:bodyPr/>
            <a:lstStyle/>
            <a:p>
              <a:endParaRPr lang="zh-CN" altLang="en-US"/>
            </a:p>
          </p:txBody>
        </p:sp>
        <p:sp>
          <p:nvSpPr>
            <p:cNvPr id="172047" name="Line 225"/>
            <p:cNvSpPr>
              <a:spLocks noChangeShapeType="1"/>
            </p:cNvSpPr>
            <p:nvPr/>
          </p:nvSpPr>
          <p:spPr bwMode="auto">
            <a:xfrm>
              <a:off x="1850" y="3299"/>
              <a:ext cx="240" cy="0"/>
            </a:xfrm>
            <a:prstGeom prst="line">
              <a:avLst/>
            </a:prstGeom>
            <a:noFill/>
            <a:ln w="19050">
              <a:solidFill>
                <a:schemeClr val="tx1"/>
              </a:solidFill>
              <a:prstDash val="sysDot"/>
              <a:round/>
              <a:headEnd/>
              <a:tailEnd/>
            </a:ln>
          </p:spPr>
          <p:txBody>
            <a:bodyPr/>
            <a:lstStyle/>
            <a:p>
              <a:endParaRPr lang="zh-CN" altLang="en-US"/>
            </a:p>
          </p:txBody>
        </p:sp>
        <p:sp>
          <p:nvSpPr>
            <p:cNvPr id="80913" name="Text Box 226"/>
            <p:cNvSpPr txBox="1">
              <a:spLocks noChangeArrowheads="1"/>
            </p:cNvSpPr>
            <p:nvPr/>
          </p:nvSpPr>
          <p:spPr bwMode="auto">
            <a:xfrm>
              <a:off x="986" y="2450"/>
              <a:ext cx="336" cy="250"/>
            </a:xfrm>
            <a:prstGeom prst="rect">
              <a:avLst/>
            </a:prstGeom>
            <a:noFill/>
            <a:ln w="9525">
              <a:noFill/>
              <a:miter lim="800000"/>
              <a:headEnd/>
              <a:tailEnd/>
            </a:ln>
          </p:spPr>
          <p:txBody>
            <a:bodyPr>
              <a:spAutoFit/>
            </a:bodyPr>
            <a:lstStyle/>
            <a:p>
              <a:pPr>
                <a:spcBef>
                  <a:spcPct val="50000"/>
                </a:spcBef>
                <a:defRPr/>
              </a:pPr>
              <a:r>
                <a:rPr kumimoji="1" lang="en-US" altLang="zh-CN" sz="2000" b="1" i="1" dirty="0">
                  <a:solidFill>
                    <a:schemeClr val="accent1">
                      <a:lumMod val="75000"/>
                    </a:schemeClr>
                  </a:solidFill>
                  <a:latin typeface="Times New Roman" panose="02020603050405020304" pitchFamily="18" charset="0"/>
                  <a:cs typeface="Times New Roman" panose="02020603050405020304" pitchFamily="18" charset="0"/>
                </a:rPr>
                <a:t>D</a:t>
              </a:r>
              <a:r>
                <a:rPr kumimoji="1" lang="en-US" altLang="zh-CN" sz="2000" b="1" baseline="-25000" dirty="0">
                  <a:solidFill>
                    <a:schemeClr val="accent1">
                      <a:lumMod val="75000"/>
                    </a:schemeClr>
                  </a:solidFill>
                  <a:latin typeface="Times New Roman" panose="02020603050405020304" pitchFamily="18" charset="0"/>
                  <a:cs typeface="Times New Roman" panose="02020603050405020304" pitchFamily="18" charset="0"/>
                </a:rPr>
                <a:t>0</a:t>
              </a:r>
            </a:p>
          </p:txBody>
        </p:sp>
        <p:sp>
          <p:nvSpPr>
            <p:cNvPr id="80914" name="Rectangle 227"/>
            <p:cNvSpPr>
              <a:spLocks noChangeArrowheads="1"/>
            </p:cNvSpPr>
            <p:nvPr/>
          </p:nvSpPr>
          <p:spPr bwMode="auto">
            <a:xfrm>
              <a:off x="986" y="2633"/>
              <a:ext cx="319" cy="250"/>
            </a:xfrm>
            <a:prstGeom prst="rect">
              <a:avLst/>
            </a:prstGeom>
            <a:noFill/>
            <a:ln w="9525">
              <a:noFill/>
              <a:miter lim="800000"/>
              <a:headEnd/>
              <a:tailEnd/>
            </a:ln>
          </p:spPr>
          <p:txBody>
            <a:bodyPr>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D</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1</a:t>
              </a:r>
            </a:p>
          </p:txBody>
        </p:sp>
        <p:sp>
          <p:nvSpPr>
            <p:cNvPr id="80915" name="Rectangle 228"/>
            <p:cNvSpPr>
              <a:spLocks noChangeArrowheads="1"/>
            </p:cNvSpPr>
            <p:nvPr/>
          </p:nvSpPr>
          <p:spPr bwMode="auto">
            <a:xfrm>
              <a:off x="908" y="2951"/>
              <a:ext cx="433" cy="250"/>
            </a:xfrm>
            <a:prstGeom prst="rect">
              <a:avLst/>
            </a:prstGeom>
            <a:noFill/>
            <a:ln w="9525">
              <a:noFill/>
              <a:miter lim="800000"/>
              <a:headEnd/>
              <a:tailEnd/>
            </a:ln>
          </p:spPr>
          <p:txBody>
            <a:bodyPr>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D</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n-1</a:t>
              </a:r>
            </a:p>
          </p:txBody>
        </p:sp>
        <p:sp>
          <p:nvSpPr>
            <p:cNvPr id="80916" name="Rectangle 229"/>
            <p:cNvSpPr>
              <a:spLocks noChangeArrowheads="1"/>
            </p:cNvSpPr>
            <p:nvPr/>
          </p:nvSpPr>
          <p:spPr bwMode="auto">
            <a:xfrm>
              <a:off x="2426" y="3378"/>
              <a:ext cx="275" cy="250"/>
            </a:xfrm>
            <a:prstGeom prst="rect">
              <a:avLst/>
            </a:prstGeom>
            <a:noFill/>
            <a:ln w="9525">
              <a:noFill/>
              <a:miter lim="800000"/>
              <a:headEnd/>
              <a:tailEnd/>
            </a:ln>
          </p:spPr>
          <p:txBody>
            <a:bodyPr wrap="none">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A</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0</a:t>
              </a:r>
            </a:p>
          </p:txBody>
        </p:sp>
        <p:sp>
          <p:nvSpPr>
            <p:cNvPr id="80917" name="Rectangle 230"/>
            <p:cNvSpPr>
              <a:spLocks noChangeArrowheads="1"/>
            </p:cNvSpPr>
            <p:nvPr/>
          </p:nvSpPr>
          <p:spPr bwMode="auto">
            <a:xfrm>
              <a:off x="2138" y="3347"/>
              <a:ext cx="319" cy="250"/>
            </a:xfrm>
            <a:prstGeom prst="rect">
              <a:avLst/>
            </a:prstGeom>
            <a:noFill/>
            <a:ln w="9525">
              <a:noFill/>
              <a:miter lim="800000"/>
              <a:headEnd/>
              <a:tailEnd/>
            </a:ln>
          </p:spPr>
          <p:txBody>
            <a:bodyPr>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A</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1</a:t>
              </a:r>
            </a:p>
          </p:txBody>
        </p:sp>
        <p:sp>
          <p:nvSpPr>
            <p:cNvPr id="80918" name="Rectangle 231"/>
            <p:cNvSpPr>
              <a:spLocks noChangeArrowheads="1"/>
            </p:cNvSpPr>
            <p:nvPr/>
          </p:nvSpPr>
          <p:spPr bwMode="auto">
            <a:xfrm>
              <a:off x="1514" y="3378"/>
              <a:ext cx="397" cy="250"/>
            </a:xfrm>
            <a:prstGeom prst="rect">
              <a:avLst/>
            </a:prstGeom>
            <a:noFill/>
            <a:ln w="9525">
              <a:noFill/>
              <a:miter lim="800000"/>
              <a:headEnd/>
              <a:tailEnd/>
            </a:ln>
          </p:spPr>
          <p:txBody>
            <a:bodyPr wrap="none">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A</a:t>
              </a:r>
              <a:r>
                <a:rPr kumimoji="1" lang="en-US" altLang="zh-CN" sz="2000" b="1" baseline="-25000">
                  <a:solidFill>
                    <a:schemeClr val="accent1">
                      <a:lumMod val="75000"/>
                    </a:schemeClr>
                  </a:solidFill>
                  <a:latin typeface="Times New Roman" panose="02020603050405020304" pitchFamily="18" charset="0"/>
                  <a:cs typeface="Times New Roman" panose="02020603050405020304" pitchFamily="18" charset="0"/>
                </a:rPr>
                <a:t>m-1</a:t>
              </a:r>
            </a:p>
          </p:txBody>
        </p:sp>
        <p:sp>
          <p:nvSpPr>
            <p:cNvPr id="80919" name="Rectangle 232"/>
            <p:cNvSpPr>
              <a:spLocks noChangeArrowheads="1"/>
            </p:cNvSpPr>
            <p:nvPr/>
          </p:nvSpPr>
          <p:spPr bwMode="auto">
            <a:xfrm>
              <a:off x="2810" y="2610"/>
              <a:ext cx="214" cy="250"/>
            </a:xfrm>
            <a:prstGeom prst="rect">
              <a:avLst/>
            </a:prstGeom>
            <a:noFill/>
            <a:ln w="38100">
              <a:noFill/>
              <a:miter lim="800000"/>
              <a:headEnd/>
              <a:tailEnd/>
            </a:ln>
          </p:spPr>
          <p:txBody>
            <a:bodyPr wrap="none">
              <a:spAutoFit/>
            </a:bodyPr>
            <a:lstStyle/>
            <a:p>
              <a:pPr>
                <a:spcBef>
                  <a:spcPct val="50000"/>
                </a:spcBef>
                <a:defRPr/>
              </a:pPr>
              <a:r>
                <a:rPr kumimoji="1" lang="en-US" altLang="zh-CN" sz="2000" b="1" i="1">
                  <a:solidFill>
                    <a:schemeClr val="accent1">
                      <a:lumMod val="75000"/>
                    </a:schemeClr>
                  </a:solidFill>
                  <a:latin typeface="Times New Roman" panose="02020603050405020304" pitchFamily="18" charset="0"/>
                  <a:cs typeface="Times New Roman" panose="02020603050405020304" pitchFamily="18" charset="0"/>
                </a:rPr>
                <a:t>Y</a:t>
              </a:r>
            </a:p>
          </p:txBody>
        </p:sp>
        <p:sp>
          <p:nvSpPr>
            <p:cNvPr id="172055" name="Rectangle 233"/>
            <p:cNvSpPr>
              <a:spLocks noChangeArrowheads="1"/>
            </p:cNvSpPr>
            <p:nvPr/>
          </p:nvSpPr>
          <p:spPr bwMode="auto">
            <a:xfrm>
              <a:off x="1634" y="2708"/>
              <a:ext cx="921" cy="250"/>
            </a:xfrm>
            <a:prstGeom prst="rect">
              <a:avLst/>
            </a:prstGeom>
            <a:noFill/>
            <a:ln w="38100">
              <a:noFill/>
              <a:miter lim="800000"/>
              <a:headEnd/>
              <a:tailEnd/>
            </a:ln>
          </p:spPr>
          <p:txBody>
            <a:bodyPr wrap="none">
              <a:spAutoFit/>
            </a:bodyPr>
            <a:lstStyle/>
            <a:p>
              <a:r>
                <a:rPr kumimoji="1" lang="zh-CN" altLang="en-US" sz="2000" b="1">
                  <a:solidFill>
                    <a:schemeClr val="tx1"/>
                  </a:solidFill>
                  <a:latin typeface="Times New Roman" pitchFamily="18" charset="0"/>
                  <a:cs typeface="Times New Roman" pitchFamily="18" charset="0"/>
                </a:rPr>
                <a:t>数据选择器</a:t>
              </a:r>
            </a:p>
          </p:txBody>
        </p:sp>
        <p:sp>
          <p:nvSpPr>
            <p:cNvPr id="172056" name="AutoShape 234"/>
            <p:cNvSpPr>
              <a:spLocks/>
            </p:cNvSpPr>
            <p:nvPr/>
          </p:nvSpPr>
          <p:spPr bwMode="auto">
            <a:xfrm>
              <a:off x="746" y="2567"/>
              <a:ext cx="192" cy="576"/>
            </a:xfrm>
            <a:prstGeom prst="leftBrace">
              <a:avLst>
                <a:gd name="adj1" fmla="val 25000"/>
                <a:gd name="adj2" fmla="val 49255"/>
              </a:avLst>
            </a:prstGeom>
            <a:noFill/>
            <a:ln w="28575">
              <a:solidFill>
                <a:srgbClr val="FF0000"/>
              </a:solidFill>
              <a:round/>
              <a:headEnd/>
              <a:tailEnd/>
            </a:ln>
          </p:spPr>
          <p:txBody>
            <a:bodyPr wrap="none" anchor="ctr"/>
            <a:lstStyle/>
            <a:p>
              <a:endParaRPr lang="zh-CN" altLang="en-US" b="1">
                <a:latin typeface="Times New Roman" pitchFamily="18" charset="0"/>
                <a:cs typeface="Times New Roman" pitchFamily="18" charset="0"/>
              </a:endParaRPr>
            </a:p>
          </p:txBody>
        </p:sp>
        <p:sp>
          <p:nvSpPr>
            <p:cNvPr id="172057" name="Text Box 235"/>
            <p:cNvSpPr txBox="1">
              <a:spLocks noChangeArrowheads="1"/>
            </p:cNvSpPr>
            <p:nvPr/>
          </p:nvSpPr>
          <p:spPr bwMode="auto">
            <a:xfrm>
              <a:off x="161" y="2638"/>
              <a:ext cx="658" cy="442"/>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1"/>
                  </a:solidFill>
                  <a:latin typeface="Times New Roman" pitchFamily="18" charset="0"/>
                  <a:cs typeface="Times New Roman" pitchFamily="18" charset="0"/>
                </a:rPr>
                <a:t>数据输入端</a:t>
              </a:r>
            </a:p>
          </p:txBody>
        </p:sp>
        <p:sp>
          <p:nvSpPr>
            <p:cNvPr id="172058" name="Text Box 236"/>
            <p:cNvSpPr txBox="1">
              <a:spLocks noChangeArrowheads="1"/>
            </p:cNvSpPr>
            <p:nvPr/>
          </p:nvSpPr>
          <p:spPr bwMode="auto">
            <a:xfrm>
              <a:off x="3050" y="2723"/>
              <a:ext cx="720"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tx1"/>
                  </a:solidFill>
                  <a:latin typeface="Times New Roman" pitchFamily="18" charset="0"/>
                  <a:cs typeface="Times New Roman" pitchFamily="18" charset="0"/>
                </a:rPr>
                <a:t>输出端</a:t>
              </a:r>
            </a:p>
          </p:txBody>
        </p:sp>
        <p:sp>
          <p:nvSpPr>
            <p:cNvPr id="172059" name="AutoShape 237"/>
            <p:cNvSpPr>
              <a:spLocks/>
            </p:cNvSpPr>
            <p:nvPr/>
          </p:nvSpPr>
          <p:spPr bwMode="auto">
            <a:xfrm rot="-5342590">
              <a:off x="1994" y="3224"/>
              <a:ext cx="192" cy="960"/>
            </a:xfrm>
            <a:prstGeom prst="leftBrace">
              <a:avLst>
                <a:gd name="adj1" fmla="val 41667"/>
                <a:gd name="adj2" fmla="val 50000"/>
              </a:avLst>
            </a:prstGeom>
            <a:noFill/>
            <a:ln w="28575">
              <a:solidFill>
                <a:srgbClr val="FF0000"/>
              </a:solidFill>
              <a:round/>
              <a:headEnd/>
              <a:tailEnd/>
            </a:ln>
          </p:spPr>
          <p:txBody>
            <a:bodyPr vert="eaVert" wrap="none" anchor="ctr"/>
            <a:lstStyle/>
            <a:p>
              <a:endParaRPr lang="zh-CN" altLang="en-US" b="1">
                <a:latin typeface="Times New Roman" pitchFamily="18" charset="0"/>
                <a:cs typeface="Times New Roman" pitchFamily="18" charset="0"/>
              </a:endParaRPr>
            </a:p>
          </p:txBody>
        </p:sp>
        <p:sp>
          <p:nvSpPr>
            <p:cNvPr id="172060" name="Rectangle 238"/>
            <p:cNvSpPr>
              <a:spLocks noChangeArrowheads="1"/>
            </p:cNvSpPr>
            <p:nvPr/>
          </p:nvSpPr>
          <p:spPr bwMode="auto">
            <a:xfrm>
              <a:off x="1290" y="3770"/>
              <a:ext cx="1887" cy="250"/>
            </a:xfrm>
            <a:prstGeom prst="rect">
              <a:avLst/>
            </a:prstGeom>
            <a:noFill/>
            <a:ln w="9525">
              <a:noFill/>
              <a:miter lim="800000"/>
              <a:headEnd/>
              <a:tailEnd/>
            </a:ln>
          </p:spPr>
          <p:txBody>
            <a:bodyPr wrap="none">
              <a:spAutoFit/>
            </a:bodyPr>
            <a:lstStyle/>
            <a:p>
              <a:pPr>
                <a:spcBef>
                  <a:spcPct val="50000"/>
                </a:spcBef>
              </a:pPr>
              <a:r>
                <a:rPr kumimoji="1" lang="zh-CN" altLang="en-US" sz="2000" b="1">
                  <a:solidFill>
                    <a:schemeClr val="tx1"/>
                  </a:solidFill>
                  <a:latin typeface="Times New Roman" pitchFamily="18" charset="0"/>
                  <a:cs typeface="Times New Roman" pitchFamily="18" charset="0"/>
                </a:rPr>
                <a:t>选择控制端（地址信号）</a:t>
              </a:r>
            </a:p>
          </p:txBody>
        </p:sp>
      </p:grpSp>
      <p:sp>
        <p:nvSpPr>
          <p:cNvPr id="137455" name="Text Box 239"/>
          <p:cNvSpPr txBox="1">
            <a:spLocks noChangeArrowheads="1"/>
          </p:cNvSpPr>
          <p:nvPr/>
        </p:nvSpPr>
        <p:spPr bwMode="auto">
          <a:xfrm>
            <a:off x="5343525" y="5129213"/>
            <a:ext cx="3267075" cy="860425"/>
          </a:xfrm>
          <a:prstGeom prst="rect">
            <a:avLst/>
          </a:prstGeom>
          <a:solidFill>
            <a:srgbClr val="FFFFFF"/>
          </a:solidFill>
          <a:ln w="38100">
            <a:solidFill>
              <a:srgbClr val="FF0000"/>
            </a:solidFill>
            <a:miter lim="800000"/>
            <a:headEnd/>
            <a:tailEnd/>
          </a:ln>
        </p:spPr>
        <p:txBody>
          <a:bodyPr>
            <a:spAutoFit/>
          </a:bodyPr>
          <a:lstStyle/>
          <a:p>
            <a:pPr>
              <a:spcBef>
                <a:spcPct val="50000"/>
              </a:spcBef>
            </a:pPr>
            <a:r>
              <a:rPr kumimoji="1" lang="zh-CN" altLang="en-US" b="1">
                <a:solidFill>
                  <a:srgbClr val="000000"/>
                </a:solidFill>
                <a:latin typeface="Times New Roman" pitchFamily="18" charset="0"/>
                <a:cs typeface="Times New Roman" pitchFamily="18" charset="0"/>
              </a:rPr>
              <a:t>若有</a:t>
            </a:r>
            <a:r>
              <a:rPr kumimoji="1" lang="en-US" altLang="zh-CN" b="1">
                <a:solidFill>
                  <a:srgbClr val="000000"/>
                </a:solidFill>
                <a:latin typeface="Times New Roman" pitchFamily="18" charset="0"/>
                <a:cs typeface="Times New Roman" pitchFamily="18" charset="0"/>
              </a:rPr>
              <a:t>n</a:t>
            </a:r>
            <a:r>
              <a:rPr kumimoji="1" lang="zh-CN" altLang="en-US" b="1">
                <a:solidFill>
                  <a:srgbClr val="000000"/>
                </a:solidFill>
                <a:latin typeface="Times New Roman" pitchFamily="18" charset="0"/>
                <a:cs typeface="Times New Roman" pitchFamily="18" charset="0"/>
              </a:rPr>
              <a:t>个输入，则称为</a:t>
            </a:r>
            <a:r>
              <a:rPr kumimoji="1" lang="en-US" altLang="zh-CN" b="1">
                <a:solidFill>
                  <a:srgbClr val="000000"/>
                </a:solidFill>
                <a:latin typeface="Times New Roman" pitchFamily="18" charset="0"/>
                <a:cs typeface="Times New Roman" pitchFamily="18" charset="0"/>
              </a:rPr>
              <a:t>n</a:t>
            </a:r>
            <a:r>
              <a:rPr kumimoji="1" lang="zh-CN" altLang="en-US" b="1">
                <a:solidFill>
                  <a:srgbClr val="000000"/>
                </a:solidFill>
                <a:latin typeface="Times New Roman" pitchFamily="18" charset="0"/>
                <a:cs typeface="Times New Roman" pitchFamily="18" charset="0"/>
              </a:rPr>
              <a:t>选</a:t>
            </a:r>
            <a:r>
              <a:rPr kumimoji="1" lang="en-US" altLang="zh-CN" b="1">
                <a:solidFill>
                  <a:srgbClr val="000000"/>
                </a:solidFill>
                <a:latin typeface="Times New Roman" pitchFamily="18" charset="0"/>
                <a:cs typeface="Times New Roman" pitchFamily="18" charset="0"/>
              </a:rPr>
              <a:t>1</a:t>
            </a:r>
            <a:r>
              <a:rPr kumimoji="1" lang="zh-CN" altLang="en-US" b="1">
                <a:solidFill>
                  <a:srgbClr val="000000"/>
                </a:solidFill>
                <a:latin typeface="Times New Roman" pitchFamily="18" charset="0"/>
                <a:cs typeface="Times New Roman" pitchFamily="18" charset="0"/>
              </a:rPr>
              <a:t>数据选择器。</a:t>
            </a:r>
          </a:p>
        </p:txBody>
      </p:sp>
    </p:spTree>
    <p:extLst>
      <p:ext uri="{BB962C8B-B14F-4D97-AF65-F5344CB8AC3E}">
        <p14:creationId xmlns:p14="http://schemas.microsoft.com/office/powerpoint/2010/main" val="3735091020"/>
      </p:ext>
    </p:extLst>
  </p:cSld>
  <p:clrMapOvr>
    <a:masterClrMapping/>
  </p:clrMapOvr>
  <p:transition spd="med">
    <p:blinds dir="vert"/>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7455"/>
                                        </p:tgtEl>
                                        <p:attrNameLst>
                                          <p:attrName>style.visibility</p:attrName>
                                        </p:attrNameLst>
                                      </p:cBhvr>
                                      <p:to>
                                        <p:strVal val="visible"/>
                                      </p:to>
                                    </p:set>
                                    <p:anim calcmode="lin" valueType="num">
                                      <p:cBhvr additive="base">
                                        <p:cTn id="30" dur="500" fill="hold"/>
                                        <p:tgtEl>
                                          <p:spTgt spid="137455"/>
                                        </p:tgtEl>
                                        <p:attrNameLst>
                                          <p:attrName>ppt_x</p:attrName>
                                        </p:attrNameLst>
                                      </p:cBhvr>
                                      <p:tavLst>
                                        <p:tav tm="0">
                                          <p:val>
                                            <p:strVal val="1+#ppt_w/2"/>
                                          </p:val>
                                        </p:tav>
                                        <p:tav tm="100000">
                                          <p:val>
                                            <p:strVal val="#ppt_x"/>
                                          </p:val>
                                        </p:tav>
                                      </p:tavLst>
                                    </p:anim>
                                    <p:anim calcmode="lin" valueType="num">
                                      <p:cBhvr additive="base">
                                        <p:cTn id="31" dur="500" fill="hold"/>
                                        <p:tgtEl>
                                          <p:spTgt spid="1374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5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539750" y="404813"/>
            <a:ext cx="5257800" cy="372603"/>
          </a:xfrm>
        </p:spPr>
        <p:txBody>
          <a:bodyPr/>
          <a:lstStyle/>
          <a:p>
            <a:r>
              <a:rPr lang="en-US" altLang="zh-CN" i="0" dirty="0" smtClean="0">
                <a:solidFill>
                  <a:schemeClr val="accent1"/>
                </a:solidFill>
                <a:latin typeface="Times New Roman" pitchFamily="18" charset="0"/>
                <a:cs typeface="Times New Roman" pitchFamily="18" charset="0"/>
              </a:rPr>
              <a:t>8</a:t>
            </a:r>
            <a:r>
              <a:rPr lang="zh-CN" altLang="en-US" i="0" dirty="0" smtClean="0">
                <a:solidFill>
                  <a:schemeClr val="accent1"/>
                </a:solidFill>
                <a:latin typeface="Times New Roman" pitchFamily="18" charset="0"/>
                <a:cs typeface="Times New Roman" pitchFamily="18" charset="0"/>
              </a:rPr>
              <a:t>选</a:t>
            </a:r>
            <a:r>
              <a:rPr lang="en-US" altLang="zh-CN" i="0" dirty="0" smtClean="0">
                <a:solidFill>
                  <a:schemeClr val="accent1"/>
                </a:solidFill>
                <a:latin typeface="Times New Roman" pitchFamily="18" charset="0"/>
                <a:cs typeface="Times New Roman" pitchFamily="18" charset="0"/>
              </a:rPr>
              <a:t>1</a:t>
            </a:r>
            <a:r>
              <a:rPr lang="zh-CN" altLang="en-US" i="0" dirty="0" smtClean="0">
                <a:solidFill>
                  <a:schemeClr val="accent1"/>
                </a:solidFill>
                <a:latin typeface="Times New Roman" pitchFamily="18" charset="0"/>
                <a:cs typeface="Times New Roman" pitchFamily="18" charset="0"/>
              </a:rPr>
              <a:t>数据选择</a:t>
            </a:r>
            <a:r>
              <a:rPr lang="zh-CN" altLang="en-US" i="0" dirty="0">
                <a:solidFill>
                  <a:schemeClr val="accent1"/>
                </a:solidFill>
                <a:latin typeface="Times New Roman" pitchFamily="18" charset="0"/>
                <a:cs typeface="Times New Roman" pitchFamily="18" charset="0"/>
              </a:rPr>
              <a:t>器的功能</a:t>
            </a:r>
            <a:r>
              <a:rPr lang="zh-CN" altLang="en-US" i="0" dirty="0" smtClean="0">
                <a:solidFill>
                  <a:schemeClr val="accent1"/>
                </a:solidFill>
                <a:latin typeface="Times New Roman" pitchFamily="18" charset="0"/>
                <a:cs typeface="Times New Roman" pitchFamily="18" charset="0"/>
              </a:rPr>
              <a:t>（</a:t>
            </a:r>
            <a:r>
              <a:rPr lang="en-US" altLang="zh-CN" i="0" dirty="0" smtClean="0">
                <a:solidFill>
                  <a:schemeClr val="accent1"/>
                </a:solidFill>
                <a:latin typeface="Times New Roman" pitchFamily="18" charset="0"/>
                <a:cs typeface="Times New Roman" pitchFamily="18" charset="0"/>
              </a:rPr>
              <a:t>1</a:t>
            </a:r>
            <a:r>
              <a:rPr lang="zh-CN" altLang="en-US" i="0" dirty="0" smtClean="0">
                <a:solidFill>
                  <a:schemeClr val="accent1"/>
                </a:solidFill>
                <a:latin typeface="Times New Roman" pitchFamily="18" charset="0"/>
                <a:cs typeface="Times New Roman" pitchFamily="18" charset="0"/>
              </a:rPr>
              <a:t>）</a:t>
            </a:r>
          </a:p>
        </p:txBody>
      </p:sp>
      <p:sp>
        <p:nvSpPr>
          <p:cNvPr id="28676" name="Text Box 4"/>
          <p:cNvSpPr txBox="1">
            <a:spLocks noChangeArrowheads="1"/>
          </p:cNvSpPr>
          <p:nvPr/>
        </p:nvSpPr>
        <p:spPr bwMode="auto">
          <a:xfrm>
            <a:off x="633413" y="1052513"/>
            <a:ext cx="4586287" cy="409575"/>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b="1">
                <a:solidFill>
                  <a:srgbClr val="990000"/>
                </a:solidFill>
                <a:ea typeface="华文新魏" pitchFamily="2" charset="-122"/>
              </a:rPr>
              <a:t>2</a:t>
            </a:r>
            <a:r>
              <a:rPr kumimoji="1" lang="zh-CN" altLang="en-US" b="1">
                <a:solidFill>
                  <a:srgbClr val="990000"/>
                </a:solidFill>
                <a:ea typeface="华文新魏" pitchFamily="2" charset="-122"/>
              </a:rPr>
              <a:t>、</a:t>
            </a:r>
            <a:r>
              <a:rPr kumimoji="1" lang="en-US" altLang="zh-CN" b="1">
                <a:solidFill>
                  <a:srgbClr val="990000"/>
                </a:solidFill>
                <a:ea typeface="华文新魏" pitchFamily="2" charset="-122"/>
              </a:rPr>
              <a:t>8</a:t>
            </a:r>
            <a:r>
              <a:rPr kumimoji="1" lang="zh-CN" altLang="en-US" b="1">
                <a:solidFill>
                  <a:srgbClr val="990000"/>
                </a:solidFill>
                <a:ea typeface="华文新魏" pitchFamily="2" charset="-122"/>
              </a:rPr>
              <a:t>选</a:t>
            </a:r>
            <a:r>
              <a:rPr kumimoji="1" lang="en-US" altLang="zh-CN" b="1">
                <a:solidFill>
                  <a:srgbClr val="990000"/>
                </a:solidFill>
                <a:ea typeface="华文新魏" pitchFamily="2" charset="-122"/>
              </a:rPr>
              <a:t>1</a:t>
            </a:r>
            <a:r>
              <a:rPr kumimoji="1" lang="zh-CN" altLang="en-US" b="1">
                <a:solidFill>
                  <a:srgbClr val="990000"/>
                </a:solidFill>
                <a:ea typeface="华文新魏" pitchFamily="2" charset="-122"/>
              </a:rPr>
              <a:t>数据选择器（</a:t>
            </a:r>
            <a:r>
              <a:rPr kumimoji="1" lang="en-US" altLang="zh-CN" b="1">
                <a:solidFill>
                  <a:srgbClr val="990000"/>
                </a:solidFill>
                <a:ea typeface="华文新魏" pitchFamily="2" charset="-122"/>
              </a:rPr>
              <a:t>74151</a:t>
            </a:r>
            <a:r>
              <a:rPr kumimoji="1" lang="zh-CN" altLang="en-US" b="1">
                <a:solidFill>
                  <a:srgbClr val="990000"/>
                </a:solidFill>
                <a:ea typeface="华文新魏" pitchFamily="2" charset="-122"/>
              </a:rPr>
              <a:t>）</a:t>
            </a:r>
          </a:p>
        </p:txBody>
      </p:sp>
      <p:sp>
        <p:nvSpPr>
          <p:cNvPr id="142471" name="Text Box 135"/>
          <p:cNvSpPr txBox="1">
            <a:spLocks noChangeArrowheads="1"/>
          </p:cNvSpPr>
          <p:nvPr/>
        </p:nvSpPr>
        <p:spPr bwMode="auto">
          <a:xfrm>
            <a:off x="395288" y="1749425"/>
            <a:ext cx="3429000" cy="449263"/>
          </a:xfrm>
          <a:prstGeom prst="rect">
            <a:avLst/>
          </a:prstGeom>
          <a:noFill/>
          <a:ln w="9525">
            <a:noFill/>
            <a:miter lim="800000"/>
            <a:headEnd/>
            <a:tailEnd/>
          </a:ln>
        </p:spPr>
        <p:txBody>
          <a:bodyPr>
            <a:spAutoFit/>
          </a:bodyPr>
          <a:lstStyle/>
          <a:p>
            <a:pPr marL="381000" indent="-180000" eaLnBrk="0" hangingPunct="0">
              <a:lnSpc>
                <a:spcPct val="105000"/>
              </a:lnSpc>
              <a:buClr>
                <a:schemeClr val="accent1"/>
              </a:buClr>
              <a:buSzPct val="100000"/>
              <a:buFont typeface="Wingdings" pitchFamily="2" charset="2"/>
              <a:buChar char="v"/>
              <a:defRPr/>
            </a:pPr>
            <a:r>
              <a:rPr lang="zh-CN" altLang="en-US" sz="2200" b="1" kern="0" dirty="0">
                <a:solidFill>
                  <a:srgbClr val="000000"/>
                </a:solidFill>
                <a:latin typeface="Arial" pitchFamily="34" charset="0"/>
                <a:sym typeface="Wingdings" pitchFamily="2" charset="2"/>
              </a:rPr>
              <a:t>逻辑图与逻辑符号</a:t>
            </a:r>
          </a:p>
        </p:txBody>
      </p:sp>
      <p:grpSp>
        <p:nvGrpSpPr>
          <p:cNvPr id="28678" name="Group 136"/>
          <p:cNvGrpSpPr>
            <a:grpSpLocks/>
          </p:cNvGrpSpPr>
          <p:nvPr/>
        </p:nvGrpSpPr>
        <p:grpSpPr bwMode="auto">
          <a:xfrm>
            <a:off x="3613150" y="965200"/>
            <a:ext cx="5591175" cy="3173413"/>
            <a:chOff x="1092" y="237"/>
            <a:chExt cx="3530" cy="2074"/>
          </a:xfrm>
        </p:grpSpPr>
        <p:sp>
          <p:nvSpPr>
            <p:cNvPr id="28705" name="Text Box 137"/>
            <p:cNvSpPr txBox="1">
              <a:spLocks noChangeArrowheads="1"/>
            </p:cNvSpPr>
            <p:nvPr/>
          </p:nvSpPr>
          <p:spPr bwMode="auto">
            <a:xfrm>
              <a:off x="4319" y="2064"/>
              <a:ext cx="303"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EN</a:t>
              </a:r>
            </a:p>
          </p:txBody>
        </p:sp>
        <p:grpSp>
          <p:nvGrpSpPr>
            <p:cNvPr id="28706" name="Group 138"/>
            <p:cNvGrpSpPr>
              <a:grpSpLocks/>
            </p:cNvGrpSpPr>
            <p:nvPr/>
          </p:nvGrpSpPr>
          <p:grpSpPr bwMode="auto">
            <a:xfrm>
              <a:off x="1092" y="237"/>
              <a:ext cx="3464" cy="2007"/>
              <a:chOff x="1092" y="237"/>
              <a:chExt cx="3464" cy="2007"/>
            </a:xfrm>
          </p:grpSpPr>
          <p:sp>
            <p:nvSpPr>
              <p:cNvPr id="28707" name="Text Box 139"/>
              <p:cNvSpPr txBox="1">
                <a:spLocks noChangeArrowheads="1"/>
              </p:cNvSpPr>
              <p:nvPr/>
            </p:nvSpPr>
            <p:spPr bwMode="auto">
              <a:xfrm>
                <a:off x="4360" y="1333"/>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08" name="Text Box 140"/>
              <p:cNvSpPr txBox="1">
                <a:spLocks noChangeArrowheads="1"/>
              </p:cNvSpPr>
              <p:nvPr/>
            </p:nvSpPr>
            <p:spPr bwMode="auto">
              <a:xfrm>
                <a:off x="1092" y="1180"/>
                <a:ext cx="303"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2</a:t>
                </a:r>
                <a:endParaRPr lang="en-US" altLang="zh-CN" sz="1400" b="1">
                  <a:solidFill>
                    <a:schemeClr val="tx1"/>
                  </a:solidFill>
                </a:endParaRPr>
              </a:p>
            </p:txBody>
          </p:sp>
          <p:sp>
            <p:nvSpPr>
              <p:cNvPr id="28709" name="Text Box 141"/>
              <p:cNvSpPr txBox="1">
                <a:spLocks noChangeArrowheads="1"/>
              </p:cNvSpPr>
              <p:nvPr/>
            </p:nvSpPr>
            <p:spPr bwMode="auto">
              <a:xfrm>
                <a:off x="1092" y="1427"/>
                <a:ext cx="303" cy="248"/>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1</a:t>
                </a:r>
                <a:endParaRPr lang="en-US" altLang="zh-CN" sz="1400" b="1">
                  <a:solidFill>
                    <a:schemeClr val="tx1"/>
                  </a:solidFill>
                </a:endParaRPr>
              </a:p>
            </p:txBody>
          </p:sp>
          <p:sp>
            <p:nvSpPr>
              <p:cNvPr id="28710" name="Text Box 142"/>
              <p:cNvSpPr txBox="1">
                <a:spLocks noChangeArrowheads="1"/>
              </p:cNvSpPr>
              <p:nvPr/>
            </p:nvSpPr>
            <p:spPr bwMode="auto">
              <a:xfrm>
                <a:off x="1100" y="1675"/>
                <a:ext cx="303"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A</a:t>
                </a:r>
                <a:r>
                  <a:rPr lang="en-US" altLang="zh-CN" sz="1400" b="1" baseline="-25000">
                    <a:solidFill>
                      <a:schemeClr val="tx1"/>
                    </a:solidFill>
                  </a:rPr>
                  <a:t>0</a:t>
                </a:r>
                <a:endParaRPr lang="en-US" altLang="zh-CN" sz="1400" b="1">
                  <a:solidFill>
                    <a:schemeClr val="tx1"/>
                  </a:solidFill>
                </a:endParaRPr>
              </a:p>
            </p:txBody>
          </p:sp>
          <p:sp>
            <p:nvSpPr>
              <p:cNvPr id="28711" name="Text Box 143"/>
              <p:cNvSpPr txBox="1">
                <a:spLocks noChangeArrowheads="1"/>
              </p:cNvSpPr>
              <p:nvPr/>
            </p:nvSpPr>
            <p:spPr bwMode="auto">
              <a:xfrm>
                <a:off x="1878" y="1997"/>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7</a:t>
                </a:r>
              </a:p>
            </p:txBody>
          </p:sp>
          <p:sp>
            <p:nvSpPr>
              <p:cNvPr id="28712" name="Text Box 144"/>
              <p:cNvSpPr txBox="1">
                <a:spLocks noChangeArrowheads="1"/>
              </p:cNvSpPr>
              <p:nvPr/>
            </p:nvSpPr>
            <p:spPr bwMode="auto">
              <a:xfrm>
                <a:off x="2165" y="1993"/>
                <a:ext cx="295" cy="248"/>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6</a:t>
                </a:r>
              </a:p>
            </p:txBody>
          </p:sp>
          <p:sp>
            <p:nvSpPr>
              <p:cNvPr id="28713" name="Text Box 145"/>
              <p:cNvSpPr txBox="1">
                <a:spLocks noChangeArrowheads="1"/>
              </p:cNvSpPr>
              <p:nvPr/>
            </p:nvSpPr>
            <p:spPr bwMode="auto">
              <a:xfrm>
                <a:off x="2493" y="1997"/>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5</a:t>
                </a:r>
              </a:p>
            </p:txBody>
          </p:sp>
          <p:sp>
            <p:nvSpPr>
              <p:cNvPr id="28714" name="Text Box 146"/>
              <p:cNvSpPr txBox="1">
                <a:spLocks noChangeArrowheads="1"/>
              </p:cNvSpPr>
              <p:nvPr/>
            </p:nvSpPr>
            <p:spPr bwMode="auto">
              <a:xfrm>
                <a:off x="2779" y="1993"/>
                <a:ext cx="295" cy="248"/>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4</a:t>
                </a:r>
              </a:p>
            </p:txBody>
          </p:sp>
          <p:sp>
            <p:nvSpPr>
              <p:cNvPr id="28715" name="Text Box 147"/>
              <p:cNvSpPr txBox="1">
                <a:spLocks noChangeArrowheads="1"/>
              </p:cNvSpPr>
              <p:nvPr/>
            </p:nvSpPr>
            <p:spPr bwMode="auto">
              <a:xfrm>
                <a:off x="3074" y="1992"/>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3</a:t>
                </a:r>
              </a:p>
            </p:txBody>
          </p:sp>
          <p:sp>
            <p:nvSpPr>
              <p:cNvPr id="28716" name="Text Box 148"/>
              <p:cNvSpPr txBox="1">
                <a:spLocks noChangeArrowheads="1"/>
              </p:cNvSpPr>
              <p:nvPr/>
            </p:nvSpPr>
            <p:spPr bwMode="auto">
              <a:xfrm>
                <a:off x="3361" y="1989"/>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2</a:t>
                </a:r>
              </a:p>
            </p:txBody>
          </p:sp>
          <p:sp>
            <p:nvSpPr>
              <p:cNvPr id="28717" name="Text Box 149"/>
              <p:cNvSpPr txBox="1">
                <a:spLocks noChangeArrowheads="1"/>
              </p:cNvSpPr>
              <p:nvPr/>
            </p:nvSpPr>
            <p:spPr bwMode="auto">
              <a:xfrm>
                <a:off x="3689" y="1992"/>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1</a:t>
                </a:r>
              </a:p>
            </p:txBody>
          </p:sp>
          <p:sp>
            <p:nvSpPr>
              <p:cNvPr id="28718" name="Text Box 150"/>
              <p:cNvSpPr txBox="1">
                <a:spLocks noChangeArrowheads="1"/>
              </p:cNvSpPr>
              <p:nvPr/>
            </p:nvSpPr>
            <p:spPr bwMode="auto">
              <a:xfrm>
                <a:off x="3975" y="1989"/>
                <a:ext cx="295"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0</a:t>
                </a:r>
              </a:p>
            </p:txBody>
          </p:sp>
          <p:sp>
            <p:nvSpPr>
              <p:cNvPr id="28719" name="Text Box 151"/>
              <p:cNvSpPr txBox="1">
                <a:spLocks noChangeArrowheads="1"/>
              </p:cNvSpPr>
              <p:nvPr/>
            </p:nvSpPr>
            <p:spPr bwMode="auto">
              <a:xfrm>
                <a:off x="1338" y="1227"/>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0" name="Text Box 152"/>
              <p:cNvSpPr txBox="1">
                <a:spLocks noChangeArrowheads="1"/>
              </p:cNvSpPr>
              <p:nvPr/>
            </p:nvSpPr>
            <p:spPr bwMode="auto">
              <a:xfrm>
                <a:off x="1583" y="1227"/>
                <a:ext cx="197"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1" name="Text Box 153"/>
              <p:cNvSpPr txBox="1">
                <a:spLocks noChangeArrowheads="1"/>
              </p:cNvSpPr>
              <p:nvPr/>
            </p:nvSpPr>
            <p:spPr bwMode="auto">
              <a:xfrm>
                <a:off x="1338" y="1475"/>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2" name="Text Box 154"/>
              <p:cNvSpPr txBox="1">
                <a:spLocks noChangeArrowheads="1"/>
              </p:cNvSpPr>
              <p:nvPr/>
            </p:nvSpPr>
            <p:spPr bwMode="auto">
              <a:xfrm>
                <a:off x="1583" y="1475"/>
                <a:ext cx="197"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3" name="Text Box 155"/>
              <p:cNvSpPr txBox="1">
                <a:spLocks noChangeArrowheads="1"/>
              </p:cNvSpPr>
              <p:nvPr/>
            </p:nvSpPr>
            <p:spPr bwMode="auto">
              <a:xfrm>
                <a:off x="1346" y="1722"/>
                <a:ext cx="197" cy="165"/>
              </a:xfrm>
              <a:prstGeom prst="rect">
                <a:avLst/>
              </a:prstGeom>
              <a:noFill/>
              <a:ln w="1587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4" name="Text Box 156"/>
              <p:cNvSpPr txBox="1">
                <a:spLocks noChangeArrowheads="1"/>
              </p:cNvSpPr>
              <p:nvPr/>
            </p:nvSpPr>
            <p:spPr bwMode="auto">
              <a:xfrm>
                <a:off x="1592" y="1722"/>
                <a:ext cx="196" cy="165"/>
              </a:xfrm>
              <a:prstGeom prst="rect">
                <a:avLst/>
              </a:prstGeom>
              <a:noFill/>
              <a:ln w="1587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725" name="Oval 157"/>
              <p:cNvSpPr>
                <a:spLocks noChangeArrowheads="1"/>
              </p:cNvSpPr>
              <p:nvPr/>
            </p:nvSpPr>
            <p:spPr bwMode="auto">
              <a:xfrm>
                <a:off x="4442" y="1304"/>
                <a:ext cx="31" cy="30"/>
              </a:xfrm>
              <a:prstGeom prst="ellipse">
                <a:avLst/>
              </a:prstGeom>
              <a:noFill/>
              <a:ln w="9525">
                <a:solidFill>
                  <a:schemeClr val="tx1"/>
                </a:solidFill>
                <a:round/>
                <a:headEnd/>
                <a:tailEnd/>
              </a:ln>
            </p:spPr>
            <p:txBody>
              <a:bodyPr/>
              <a:lstStyle/>
              <a:p>
                <a:endParaRPr lang="zh-CN" altLang="en-US" b="1"/>
              </a:p>
            </p:txBody>
          </p:sp>
          <p:sp>
            <p:nvSpPr>
              <p:cNvPr id="28726" name="Rectangle 158"/>
              <p:cNvSpPr>
                <a:spLocks noChangeArrowheads="1"/>
              </p:cNvSpPr>
              <p:nvPr/>
            </p:nvSpPr>
            <p:spPr bwMode="auto">
              <a:xfrm>
                <a:off x="4358" y="1340"/>
                <a:ext cx="196" cy="114"/>
              </a:xfrm>
              <a:prstGeom prst="rect">
                <a:avLst/>
              </a:prstGeom>
              <a:noFill/>
              <a:ln w="15875">
                <a:solidFill>
                  <a:schemeClr val="tx1"/>
                </a:solidFill>
                <a:miter lim="800000"/>
                <a:headEnd/>
                <a:tailEnd/>
              </a:ln>
            </p:spPr>
            <p:txBody>
              <a:bodyPr/>
              <a:lstStyle/>
              <a:p>
                <a:endParaRPr lang="zh-CN" altLang="en-US" b="1"/>
              </a:p>
            </p:txBody>
          </p:sp>
          <p:sp>
            <p:nvSpPr>
              <p:cNvPr id="28727" name="Rectangle 159"/>
              <p:cNvSpPr>
                <a:spLocks noChangeArrowheads="1"/>
              </p:cNvSpPr>
              <p:nvPr/>
            </p:nvSpPr>
            <p:spPr bwMode="auto">
              <a:xfrm>
                <a:off x="1387" y="1227"/>
                <a:ext cx="98" cy="165"/>
              </a:xfrm>
              <a:prstGeom prst="rect">
                <a:avLst/>
              </a:prstGeom>
              <a:noFill/>
              <a:ln w="15875">
                <a:solidFill>
                  <a:schemeClr val="tx1"/>
                </a:solidFill>
                <a:miter lim="800000"/>
                <a:headEnd/>
                <a:tailEnd/>
              </a:ln>
            </p:spPr>
            <p:txBody>
              <a:bodyPr/>
              <a:lstStyle/>
              <a:p>
                <a:endParaRPr lang="zh-CN" altLang="en-US" b="1"/>
              </a:p>
            </p:txBody>
          </p:sp>
          <p:sp>
            <p:nvSpPr>
              <p:cNvPr id="28728" name="Rectangle 160"/>
              <p:cNvSpPr>
                <a:spLocks noChangeArrowheads="1"/>
              </p:cNvSpPr>
              <p:nvPr/>
            </p:nvSpPr>
            <p:spPr bwMode="auto">
              <a:xfrm>
                <a:off x="1633" y="1227"/>
                <a:ext cx="98" cy="165"/>
              </a:xfrm>
              <a:prstGeom prst="rect">
                <a:avLst/>
              </a:prstGeom>
              <a:noFill/>
              <a:ln w="15875">
                <a:solidFill>
                  <a:schemeClr val="tx1"/>
                </a:solidFill>
                <a:miter lim="800000"/>
                <a:headEnd/>
                <a:tailEnd/>
              </a:ln>
            </p:spPr>
            <p:txBody>
              <a:bodyPr/>
              <a:lstStyle/>
              <a:p>
                <a:endParaRPr lang="zh-CN" altLang="en-US" b="1"/>
              </a:p>
            </p:txBody>
          </p:sp>
          <p:sp>
            <p:nvSpPr>
              <p:cNvPr id="28729" name="Rectangle 161"/>
              <p:cNvSpPr>
                <a:spLocks noChangeArrowheads="1"/>
              </p:cNvSpPr>
              <p:nvPr/>
            </p:nvSpPr>
            <p:spPr bwMode="auto">
              <a:xfrm>
                <a:off x="1633" y="1475"/>
                <a:ext cx="98" cy="165"/>
              </a:xfrm>
              <a:prstGeom prst="rect">
                <a:avLst/>
              </a:prstGeom>
              <a:noFill/>
              <a:ln w="15875">
                <a:solidFill>
                  <a:schemeClr val="tx1"/>
                </a:solidFill>
                <a:miter lim="800000"/>
                <a:headEnd/>
                <a:tailEnd/>
              </a:ln>
            </p:spPr>
            <p:txBody>
              <a:bodyPr/>
              <a:lstStyle/>
              <a:p>
                <a:endParaRPr lang="zh-CN" altLang="en-US" b="1"/>
              </a:p>
            </p:txBody>
          </p:sp>
          <p:sp>
            <p:nvSpPr>
              <p:cNvPr id="28730" name="Oval 162"/>
              <p:cNvSpPr>
                <a:spLocks noChangeArrowheads="1"/>
              </p:cNvSpPr>
              <p:nvPr/>
            </p:nvSpPr>
            <p:spPr bwMode="auto">
              <a:xfrm>
                <a:off x="1560" y="1543"/>
                <a:ext cx="32" cy="30"/>
              </a:xfrm>
              <a:prstGeom prst="ellipse">
                <a:avLst/>
              </a:prstGeom>
              <a:solidFill>
                <a:srgbClr val="FFFFFF"/>
              </a:solidFill>
              <a:ln w="9525">
                <a:solidFill>
                  <a:schemeClr val="tx1"/>
                </a:solidFill>
                <a:round/>
                <a:headEnd/>
                <a:tailEnd/>
              </a:ln>
            </p:spPr>
            <p:txBody>
              <a:bodyPr/>
              <a:lstStyle/>
              <a:p>
                <a:endParaRPr lang="zh-CN" altLang="en-US" b="1"/>
              </a:p>
            </p:txBody>
          </p:sp>
          <p:sp>
            <p:nvSpPr>
              <p:cNvPr id="28731" name="Rectangle 163"/>
              <p:cNvSpPr>
                <a:spLocks noChangeArrowheads="1"/>
              </p:cNvSpPr>
              <p:nvPr/>
            </p:nvSpPr>
            <p:spPr bwMode="auto">
              <a:xfrm>
                <a:off x="1395" y="1722"/>
                <a:ext cx="98" cy="165"/>
              </a:xfrm>
              <a:prstGeom prst="rect">
                <a:avLst/>
              </a:prstGeom>
              <a:noFill/>
              <a:ln w="15875">
                <a:solidFill>
                  <a:schemeClr val="tx1"/>
                </a:solidFill>
                <a:miter lim="800000"/>
                <a:headEnd/>
                <a:tailEnd/>
              </a:ln>
            </p:spPr>
            <p:txBody>
              <a:bodyPr/>
              <a:lstStyle/>
              <a:p>
                <a:endParaRPr lang="zh-CN" altLang="en-US" b="1"/>
              </a:p>
            </p:txBody>
          </p:sp>
          <p:sp>
            <p:nvSpPr>
              <p:cNvPr id="28732" name="Rectangle 164"/>
              <p:cNvSpPr>
                <a:spLocks noChangeArrowheads="1"/>
              </p:cNvSpPr>
              <p:nvPr/>
            </p:nvSpPr>
            <p:spPr bwMode="auto">
              <a:xfrm>
                <a:off x="1641" y="1722"/>
                <a:ext cx="98" cy="165"/>
              </a:xfrm>
              <a:prstGeom prst="rect">
                <a:avLst/>
              </a:prstGeom>
              <a:noFill/>
              <a:ln w="15875">
                <a:solidFill>
                  <a:schemeClr val="tx1"/>
                </a:solidFill>
                <a:miter lim="800000"/>
                <a:headEnd/>
                <a:tailEnd/>
              </a:ln>
            </p:spPr>
            <p:txBody>
              <a:bodyPr/>
              <a:lstStyle/>
              <a:p>
                <a:endParaRPr lang="zh-CN" altLang="en-US" b="1"/>
              </a:p>
            </p:txBody>
          </p:sp>
          <p:sp>
            <p:nvSpPr>
              <p:cNvPr id="28733" name="Oval 165"/>
              <p:cNvSpPr>
                <a:spLocks noChangeArrowheads="1"/>
              </p:cNvSpPr>
              <p:nvPr/>
            </p:nvSpPr>
            <p:spPr bwMode="auto">
              <a:xfrm>
                <a:off x="1739" y="1790"/>
                <a:ext cx="31" cy="30"/>
              </a:xfrm>
              <a:prstGeom prst="ellipse">
                <a:avLst/>
              </a:prstGeom>
              <a:noFill/>
              <a:ln w="9525">
                <a:solidFill>
                  <a:schemeClr val="tx1"/>
                </a:solidFill>
                <a:round/>
                <a:headEnd/>
                <a:tailEnd/>
              </a:ln>
            </p:spPr>
            <p:txBody>
              <a:bodyPr/>
              <a:lstStyle/>
              <a:p>
                <a:endParaRPr lang="zh-CN" altLang="en-US" b="1"/>
              </a:p>
            </p:txBody>
          </p:sp>
          <p:sp>
            <p:nvSpPr>
              <p:cNvPr id="28734" name="Oval 166"/>
              <p:cNvSpPr>
                <a:spLocks noChangeArrowheads="1"/>
              </p:cNvSpPr>
              <p:nvPr/>
            </p:nvSpPr>
            <p:spPr bwMode="auto">
              <a:xfrm>
                <a:off x="1569" y="1790"/>
                <a:ext cx="31" cy="30"/>
              </a:xfrm>
              <a:prstGeom prst="ellipse">
                <a:avLst/>
              </a:prstGeom>
              <a:solidFill>
                <a:srgbClr val="FFFFFF"/>
              </a:solidFill>
              <a:ln w="9525">
                <a:solidFill>
                  <a:schemeClr val="tx1"/>
                </a:solidFill>
                <a:round/>
                <a:headEnd/>
                <a:tailEnd/>
              </a:ln>
            </p:spPr>
            <p:txBody>
              <a:bodyPr/>
              <a:lstStyle/>
              <a:p>
                <a:endParaRPr lang="zh-CN" altLang="en-US" b="1"/>
              </a:p>
            </p:txBody>
          </p:sp>
          <p:sp>
            <p:nvSpPr>
              <p:cNvPr id="28735" name="Text Box 167"/>
              <p:cNvSpPr txBox="1">
                <a:spLocks noChangeArrowheads="1"/>
              </p:cNvSpPr>
              <p:nvPr/>
            </p:nvSpPr>
            <p:spPr bwMode="auto">
              <a:xfrm>
                <a:off x="3009" y="713"/>
                <a:ext cx="295" cy="247"/>
              </a:xfrm>
              <a:prstGeom prst="rect">
                <a:avLst/>
              </a:prstGeom>
              <a:noFill/>
              <a:ln w="9525">
                <a:noFill/>
                <a:miter lim="800000"/>
                <a:headEnd/>
                <a:tailEnd/>
              </a:ln>
            </p:spPr>
            <p:txBody>
              <a:bodyPr/>
              <a:lstStyle/>
              <a:p>
                <a:pPr algn="ctr" eaLnBrk="0" hangingPunct="0"/>
                <a:r>
                  <a:rPr lang="zh-CN" altLang="en-US" sz="1400" b="1">
                    <a:solidFill>
                      <a:schemeClr val="tx1"/>
                    </a:solidFill>
                  </a:rPr>
                  <a:t>≥</a:t>
                </a:r>
                <a:r>
                  <a:rPr lang="en-US" altLang="zh-CN" sz="1400" b="1">
                    <a:solidFill>
                      <a:schemeClr val="tx1"/>
                    </a:solidFill>
                  </a:rPr>
                  <a:t>1</a:t>
                </a:r>
              </a:p>
            </p:txBody>
          </p:sp>
          <p:sp>
            <p:nvSpPr>
              <p:cNvPr id="28736" name="Text Box 168"/>
              <p:cNvSpPr txBox="1">
                <a:spLocks noChangeArrowheads="1"/>
              </p:cNvSpPr>
              <p:nvPr/>
            </p:nvSpPr>
            <p:spPr bwMode="auto">
              <a:xfrm>
                <a:off x="1987" y="873"/>
                <a:ext cx="229" cy="186"/>
              </a:xfrm>
              <a:prstGeom prst="rect">
                <a:avLst/>
              </a:prstGeom>
              <a:noFill/>
              <a:ln w="9525">
                <a:noFill/>
                <a:miter lim="800000"/>
                <a:headEnd/>
                <a:tailEnd/>
              </a:ln>
            </p:spPr>
            <p:txBody>
              <a:bodyPr/>
              <a:lstStyle/>
              <a:p>
                <a:pPr algn="ctr" eaLnBrk="0" hangingPunct="0"/>
                <a:r>
                  <a:rPr lang="en-US" altLang="zh-CN" sz="1400" b="1">
                    <a:solidFill>
                      <a:schemeClr val="tx1"/>
                    </a:solidFill>
                  </a:rPr>
                  <a:t>&amp;</a:t>
                </a:r>
              </a:p>
            </p:txBody>
          </p:sp>
          <p:grpSp>
            <p:nvGrpSpPr>
              <p:cNvPr id="28737" name="Group 169"/>
              <p:cNvGrpSpPr>
                <a:grpSpLocks/>
              </p:cNvGrpSpPr>
              <p:nvPr/>
            </p:nvGrpSpPr>
            <p:grpSpPr bwMode="auto">
              <a:xfrm>
                <a:off x="1952" y="711"/>
                <a:ext cx="2368" cy="342"/>
                <a:chOff x="1921" y="3786"/>
                <a:chExt cx="4320" cy="468"/>
              </a:xfrm>
            </p:grpSpPr>
            <p:grpSp>
              <p:nvGrpSpPr>
                <p:cNvPr id="28843" name="Group 170"/>
                <p:cNvGrpSpPr>
                  <a:grpSpLocks/>
                </p:cNvGrpSpPr>
                <p:nvPr/>
              </p:nvGrpSpPr>
              <p:grpSpPr bwMode="auto">
                <a:xfrm>
                  <a:off x="1921" y="4027"/>
                  <a:ext cx="4320" cy="227"/>
                  <a:chOff x="1921" y="4098"/>
                  <a:chExt cx="4320" cy="156"/>
                </a:xfrm>
              </p:grpSpPr>
              <p:grpSp>
                <p:nvGrpSpPr>
                  <p:cNvPr id="28845" name="Group 171"/>
                  <p:cNvGrpSpPr>
                    <a:grpSpLocks/>
                  </p:cNvGrpSpPr>
                  <p:nvPr/>
                </p:nvGrpSpPr>
                <p:grpSpPr bwMode="auto">
                  <a:xfrm>
                    <a:off x="1921" y="4098"/>
                    <a:ext cx="2160" cy="156"/>
                    <a:chOff x="1921" y="4098"/>
                    <a:chExt cx="2160" cy="156"/>
                  </a:xfrm>
                </p:grpSpPr>
                <p:sp>
                  <p:nvSpPr>
                    <p:cNvPr id="28851" name="Rectangle 172"/>
                    <p:cNvSpPr>
                      <a:spLocks noChangeArrowheads="1"/>
                    </p:cNvSpPr>
                    <p:nvPr/>
                  </p:nvSpPr>
                  <p:spPr bwMode="auto">
                    <a:xfrm>
                      <a:off x="1921" y="4098"/>
                      <a:ext cx="540" cy="156"/>
                    </a:xfrm>
                    <a:prstGeom prst="rect">
                      <a:avLst/>
                    </a:prstGeom>
                    <a:noFill/>
                    <a:ln w="19050">
                      <a:solidFill>
                        <a:schemeClr val="tx1"/>
                      </a:solidFill>
                      <a:miter lim="800000"/>
                      <a:headEnd/>
                      <a:tailEnd/>
                    </a:ln>
                  </p:spPr>
                  <p:txBody>
                    <a:bodyPr/>
                    <a:lstStyle/>
                    <a:p>
                      <a:endParaRPr lang="zh-CN" altLang="en-US" b="1"/>
                    </a:p>
                  </p:txBody>
                </p:sp>
                <p:sp>
                  <p:nvSpPr>
                    <p:cNvPr id="28852" name="Rectangle 173"/>
                    <p:cNvSpPr>
                      <a:spLocks noChangeArrowheads="1"/>
                    </p:cNvSpPr>
                    <p:nvPr/>
                  </p:nvSpPr>
                  <p:spPr bwMode="auto">
                    <a:xfrm>
                      <a:off x="2461" y="4098"/>
                      <a:ext cx="540" cy="156"/>
                    </a:xfrm>
                    <a:prstGeom prst="rect">
                      <a:avLst/>
                    </a:prstGeom>
                    <a:noFill/>
                    <a:ln w="19050">
                      <a:solidFill>
                        <a:schemeClr val="tx1"/>
                      </a:solidFill>
                      <a:miter lim="800000"/>
                      <a:headEnd/>
                      <a:tailEnd/>
                    </a:ln>
                  </p:spPr>
                  <p:txBody>
                    <a:bodyPr/>
                    <a:lstStyle/>
                    <a:p>
                      <a:endParaRPr lang="zh-CN" altLang="en-US" b="1"/>
                    </a:p>
                  </p:txBody>
                </p:sp>
                <p:sp>
                  <p:nvSpPr>
                    <p:cNvPr id="28853" name="Rectangle 174"/>
                    <p:cNvSpPr>
                      <a:spLocks noChangeArrowheads="1"/>
                    </p:cNvSpPr>
                    <p:nvPr/>
                  </p:nvSpPr>
                  <p:spPr bwMode="auto">
                    <a:xfrm>
                      <a:off x="3001" y="4098"/>
                      <a:ext cx="540" cy="156"/>
                    </a:xfrm>
                    <a:prstGeom prst="rect">
                      <a:avLst/>
                    </a:prstGeom>
                    <a:noFill/>
                    <a:ln w="19050">
                      <a:solidFill>
                        <a:schemeClr val="tx1"/>
                      </a:solidFill>
                      <a:miter lim="800000"/>
                      <a:headEnd/>
                      <a:tailEnd/>
                    </a:ln>
                  </p:spPr>
                  <p:txBody>
                    <a:bodyPr/>
                    <a:lstStyle/>
                    <a:p>
                      <a:endParaRPr lang="zh-CN" altLang="en-US" b="1"/>
                    </a:p>
                  </p:txBody>
                </p:sp>
                <p:sp>
                  <p:nvSpPr>
                    <p:cNvPr id="28854" name="Rectangle 175"/>
                    <p:cNvSpPr>
                      <a:spLocks noChangeArrowheads="1"/>
                    </p:cNvSpPr>
                    <p:nvPr/>
                  </p:nvSpPr>
                  <p:spPr bwMode="auto">
                    <a:xfrm>
                      <a:off x="3541" y="4098"/>
                      <a:ext cx="540" cy="156"/>
                    </a:xfrm>
                    <a:prstGeom prst="rect">
                      <a:avLst/>
                    </a:prstGeom>
                    <a:noFill/>
                    <a:ln w="19050">
                      <a:solidFill>
                        <a:schemeClr val="tx1"/>
                      </a:solidFill>
                      <a:miter lim="800000"/>
                      <a:headEnd/>
                      <a:tailEnd/>
                    </a:ln>
                  </p:spPr>
                  <p:txBody>
                    <a:bodyPr/>
                    <a:lstStyle/>
                    <a:p>
                      <a:endParaRPr lang="zh-CN" altLang="en-US" b="1"/>
                    </a:p>
                  </p:txBody>
                </p:sp>
              </p:grpSp>
              <p:grpSp>
                <p:nvGrpSpPr>
                  <p:cNvPr id="28846" name="Group 176"/>
                  <p:cNvGrpSpPr>
                    <a:grpSpLocks/>
                  </p:cNvGrpSpPr>
                  <p:nvPr/>
                </p:nvGrpSpPr>
                <p:grpSpPr bwMode="auto">
                  <a:xfrm>
                    <a:off x="4081" y="4098"/>
                    <a:ext cx="2160" cy="156"/>
                    <a:chOff x="1921" y="4098"/>
                    <a:chExt cx="2160" cy="156"/>
                  </a:xfrm>
                </p:grpSpPr>
                <p:sp>
                  <p:nvSpPr>
                    <p:cNvPr id="28847" name="Rectangle 177"/>
                    <p:cNvSpPr>
                      <a:spLocks noChangeArrowheads="1"/>
                    </p:cNvSpPr>
                    <p:nvPr/>
                  </p:nvSpPr>
                  <p:spPr bwMode="auto">
                    <a:xfrm>
                      <a:off x="1921" y="4098"/>
                      <a:ext cx="540" cy="156"/>
                    </a:xfrm>
                    <a:prstGeom prst="rect">
                      <a:avLst/>
                    </a:prstGeom>
                    <a:noFill/>
                    <a:ln w="19050">
                      <a:solidFill>
                        <a:schemeClr val="tx1"/>
                      </a:solidFill>
                      <a:miter lim="800000"/>
                      <a:headEnd/>
                      <a:tailEnd/>
                    </a:ln>
                  </p:spPr>
                  <p:txBody>
                    <a:bodyPr/>
                    <a:lstStyle/>
                    <a:p>
                      <a:endParaRPr lang="zh-CN" altLang="en-US" b="1"/>
                    </a:p>
                  </p:txBody>
                </p:sp>
                <p:sp>
                  <p:nvSpPr>
                    <p:cNvPr id="28848" name="Rectangle 178"/>
                    <p:cNvSpPr>
                      <a:spLocks noChangeArrowheads="1"/>
                    </p:cNvSpPr>
                    <p:nvPr/>
                  </p:nvSpPr>
                  <p:spPr bwMode="auto">
                    <a:xfrm>
                      <a:off x="2461" y="4098"/>
                      <a:ext cx="540" cy="156"/>
                    </a:xfrm>
                    <a:prstGeom prst="rect">
                      <a:avLst/>
                    </a:prstGeom>
                    <a:noFill/>
                    <a:ln w="19050">
                      <a:solidFill>
                        <a:schemeClr val="tx1"/>
                      </a:solidFill>
                      <a:miter lim="800000"/>
                      <a:headEnd/>
                      <a:tailEnd/>
                    </a:ln>
                  </p:spPr>
                  <p:txBody>
                    <a:bodyPr/>
                    <a:lstStyle/>
                    <a:p>
                      <a:endParaRPr lang="zh-CN" altLang="en-US" b="1"/>
                    </a:p>
                  </p:txBody>
                </p:sp>
                <p:sp>
                  <p:nvSpPr>
                    <p:cNvPr id="28849" name="Rectangle 179"/>
                    <p:cNvSpPr>
                      <a:spLocks noChangeArrowheads="1"/>
                    </p:cNvSpPr>
                    <p:nvPr/>
                  </p:nvSpPr>
                  <p:spPr bwMode="auto">
                    <a:xfrm>
                      <a:off x="3001" y="4098"/>
                      <a:ext cx="540" cy="156"/>
                    </a:xfrm>
                    <a:prstGeom prst="rect">
                      <a:avLst/>
                    </a:prstGeom>
                    <a:noFill/>
                    <a:ln w="19050">
                      <a:solidFill>
                        <a:schemeClr val="tx1"/>
                      </a:solidFill>
                      <a:miter lim="800000"/>
                      <a:headEnd/>
                      <a:tailEnd/>
                    </a:ln>
                  </p:spPr>
                  <p:txBody>
                    <a:bodyPr/>
                    <a:lstStyle/>
                    <a:p>
                      <a:endParaRPr lang="zh-CN" altLang="en-US" b="1"/>
                    </a:p>
                  </p:txBody>
                </p:sp>
                <p:sp>
                  <p:nvSpPr>
                    <p:cNvPr id="28850" name="Rectangle 180"/>
                    <p:cNvSpPr>
                      <a:spLocks noChangeArrowheads="1"/>
                    </p:cNvSpPr>
                    <p:nvPr/>
                  </p:nvSpPr>
                  <p:spPr bwMode="auto">
                    <a:xfrm>
                      <a:off x="3541" y="4098"/>
                      <a:ext cx="540" cy="156"/>
                    </a:xfrm>
                    <a:prstGeom prst="rect">
                      <a:avLst/>
                    </a:prstGeom>
                    <a:noFill/>
                    <a:ln w="19050">
                      <a:solidFill>
                        <a:schemeClr val="tx1"/>
                      </a:solidFill>
                      <a:miter lim="800000"/>
                      <a:headEnd/>
                      <a:tailEnd/>
                    </a:ln>
                  </p:spPr>
                  <p:txBody>
                    <a:bodyPr/>
                    <a:lstStyle/>
                    <a:p>
                      <a:endParaRPr lang="zh-CN" altLang="en-US" b="1"/>
                    </a:p>
                  </p:txBody>
                </p:sp>
              </p:grpSp>
            </p:grpSp>
            <p:sp>
              <p:nvSpPr>
                <p:cNvPr id="28844" name="Rectangle 181"/>
                <p:cNvSpPr>
                  <a:spLocks noChangeArrowheads="1"/>
                </p:cNvSpPr>
                <p:nvPr/>
              </p:nvSpPr>
              <p:spPr bwMode="auto">
                <a:xfrm>
                  <a:off x="1921" y="3786"/>
                  <a:ext cx="4320" cy="468"/>
                </a:xfrm>
                <a:prstGeom prst="rect">
                  <a:avLst/>
                </a:prstGeom>
                <a:noFill/>
                <a:ln w="19050">
                  <a:solidFill>
                    <a:schemeClr val="tx1"/>
                  </a:solidFill>
                  <a:miter lim="800000"/>
                  <a:headEnd/>
                  <a:tailEnd/>
                </a:ln>
              </p:spPr>
              <p:txBody>
                <a:bodyPr/>
                <a:lstStyle/>
                <a:p>
                  <a:endParaRPr lang="zh-CN" altLang="en-US" b="1"/>
                </a:p>
              </p:txBody>
            </p:sp>
          </p:grpSp>
          <p:sp>
            <p:nvSpPr>
              <p:cNvPr id="28738" name="Line 182"/>
              <p:cNvSpPr>
                <a:spLocks noChangeShapeType="1"/>
              </p:cNvSpPr>
              <p:nvPr/>
            </p:nvSpPr>
            <p:spPr bwMode="auto">
              <a:xfrm>
                <a:off x="1993" y="1062"/>
                <a:ext cx="0" cy="990"/>
              </a:xfrm>
              <a:prstGeom prst="line">
                <a:avLst/>
              </a:prstGeom>
              <a:noFill/>
              <a:ln w="9525">
                <a:solidFill>
                  <a:schemeClr val="tx1"/>
                </a:solidFill>
                <a:round/>
                <a:headEnd/>
                <a:tailEnd/>
              </a:ln>
            </p:spPr>
            <p:txBody>
              <a:bodyPr/>
              <a:lstStyle/>
              <a:p>
                <a:endParaRPr lang="zh-CN" altLang="en-US"/>
              </a:p>
            </p:txBody>
          </p:sp>
          <p:sp>
            <p:nvSpPr>
              <p:cNvPr id="28739" name="Line 183"/>
              <p:cNvSpPr>
                <a:spLocks noChangeShapeType="1"/>
              </p:cNvSpPr>
              <p:nvPr/>
            </p:nvSpPr>
            <p:spPr bwMode="auto">
              <a:xfrm>
                <a:off x="2280" y="1062"/>
                <a:ext cx="0" cy="990"/>
              </a:xfrm>
              <a:prstGeom prst="line">
                <a:avLst/>
              </a:prstGeom>
              <a:noFill/>
              <a:ln w="9525">
                <a:solidFill>
                  <a:schemeClr val="tx1"/>
                </a:solidFill>
                <a:round/>
                <a:headEnd/>
                <a:tailEnd/>
              </a:ln>
            </p:spPr>
            <p:txBody>
              <a:bodyPr/>
              <a:lstStyle/>
              <a:p>
                <a:endParaRPr lang="zh-CN" altLang="en-US"/>
              </a:p>
            </p:txBody>
          </p:sp>
          <p:sp>
            <p:nvSpPr>
              <p:cNvPr id="28740" name="Line 184"/>
              <p:cNvSpPr>
                <a:spLocks noChangeShapeType="1"/>
              </p:cNvSpPr>
              <p:nvPr/>
            </p:nvSpPr>
            <p:spPr bwMode="auto">
              <a:xfrm>
                <a:off x="2591" y="1062"/>
                <a:ext cx="0" cy="990"/>
              </a:xfrm>
              <a:prstGeom prst="line">
                <a:avLst/>
              </a:prstGeom>
              <a:noFill/>
              <a:ln w="9525">
                <a:solidFill>
                  <a:schemeClr val="tx1"/>
                </a:solidFill>
                <a:round/>
                <a:headEnd/>
                <a:tailEnd/>
              </a:ln>
            </p:spPr>
            <p:txBody>
              <a:bodyPr/>
              <a:lstStyle/>
              <a:p>
                <a:endParaRPr lang="zh-CN" altLang="en-US"/>
              </a:p>
            </p:txBody>
          </p:sp>
          <p:sp>
            <p:nvSpPr>
              <p:cNvPr id="28741" name="Line 185"/>
              <p:cNvSpPr>
                <a:spLocks noChangeShapeType="1"/>
              </p:cNvSpPr>
              <p:nvPr/>
            </p:nvSpPr>
            <p:spPr bwMode="auto">
              <a:xfrm>
                <a:off x="2894" y="1062"/>
                <a:ext cx="0" cy="990"/>
              </a:xfrm>
              <a:prstGeom prst="line">
                <a:avLst/>
              </a:prstGeom>
              <a:noFill/>
              <a:ln w="9525">
                <a:solidFill>
                  <a:schemeClr val="tx1"/>
                </a:solidFill>
                <a:round/>
                <a:headEnd/>
                <a:tailEnd/>
              </a:ln>
            </p:spPr>
            <p:txBody>
              <a:bodyPr/>
              <a:lstStyle/>
              <a:p>
                <a:endParaRPr lang="zh-CN" altLang="en-US"/>
              </a:p>
            </p:txBody>
          </p:sp>
          <p:sp>
            <p:nvSpPr>
              <p:cNvPr id="28742" name="Line 186"/>
              <p:cNvSpPr>
                <a:spLocks noChangeShapeType="1"/>
              </p:cNvSpPr>
              <p:nvPr/>
            </p:nvSpPr>
            <p:spPr bwMode="auto">
              <a:xfrm>
                <a:off x="3189" y="1062"/>
                <a:ext cx="0" cy="990"/>
              </a:xfrm>
              <a:prstGeom prst="line">
                <a:avLst/>
              </a:prstGeom>
              <a:noFill/>
              <a:ln w="9525">
                <a:solidFill>
                  <a:schemeClr val="tx1"/>
                </a:solidFill>
                <a:round/>
                <a:headEnd/>
                <a:tailEnd/>
              </a:ln>
            </p:spPr>
            <p:txBody>
              <a:bodyPr/>
              <a:lstStyle/>
              <a:p>
                <a:endParaRPr lang="zh-CN" altLang="en-US"/>
              </a:p>
            </p:txBody>
          </p:sp>
          <p:sp>
            <p:nvSpPr>
              <p:cNvPr id="28743" name="Line 187"/>
              <p:cNvSpPr>
                <a:spLocks noChangeShapeType="1"/>
              </p:cNvSpPr>
              <p:nvPr/>
            </p:nvSpPr>
            <p:spPr bwMode="auto">
              <a:xfrm>
                <a:off x="3476" y="1062"/>
                <a:ext cx="0" cy="990"/>
              </a:xfrm>
              <a:prstGeom prst="line">
                <a:avLst/>
              </a:prstGeom>
              <a:noFill/>
              <a:ln w="9525">
                <a:solidFill>
                  <a:schemeClr val="tx1"/>
                </a:solidFill>
                <a:round/>
                <a:headEnd/>
                <a:tailEnd/>
              </a:ln>
            </p:spPr>
            <p:txBody>
              <a:bodyPr/>
              <a:lstStyle/>
              <a:p>
                <a:endParaRPr lang="zh-CN" altLang="en-US"/>
              </a:p>
            </p:txBody>
          </p:sp>
          <p:sp>
            <p:nvSpPr>
              <p:cNvPr id="28744" name="Line 188"/>
              <p:cNvSpPr>
                <a:spLocks noChangeShapeType="1"/>
              </p:cNvSpPr>
              <p:nvPr/>
            </p:nvSpPr>
            <p:spPr bwMode="auto">
              <a:xfrm>
                <a:off x="3779" y="1062"/>
                <a:ext cx="0" cy="990"/>
              </a:xfrm>
              <a:prstGeom prst="line">
                <a:avLst/>
              </a:prstGeom>
              <a:noFill/>
              <a:ln w="9525">
                <a:solidFill>
                  <a:schemeClr val="tx1"/>
                </a:solidFill>
                <a:round/>
                <a:headEnd/>
                <a:tailEnd/>
              </a:ln>
            </p:spPr>
            <p:txBody>
              <a:bodyPr/>
              <a:lstStyle/>
              <a:p>
                <a:endParaRPr lang="zh-CN" altLang="en-US"/>
              </a:p>
            </p:txBody>
          </p:sp>
          <p:sp>
            <p:nvSpPr>
              <p:cNvPr id="28745" name="Line 189"/>
              <p:cNvSpPr>
                <a:spLocks noChangeShapeType="1"/>
              </p:cNvSpPr>
              <p:nvPr/>
            </p:nvSpPr>
            <p:spPr bwMode="auto">
              <a:xfrm>
                <a:off x="4065" y="1062"/>
                <a:ext cx="0" cy="990"/>
              </a:xfrm>
              <a:prstGeom prst="line">
                <a:avLst/>
              </a:prstGeom>
              <a:noFill/>
              <a:ln w="9525">
                <a:solidFill>
                  <a:schemeClr val="tx1"/>
                </a:solidFill>
                <a:round/>
                <a:headEnd/>
                <a:tailEnd/>
              </a:ln>
            </p:spPr>
            <p:txBody>
              <a:bodyPr/>
              <a:lstStyle/>
              <a:p>
                <a:endParaRPr lang="zh-CN" altLang="en-US"/>
              </a:p>
            </p:txBody>
          </p:sp>
          <p:sp>
            <p:nvSpPr>
              <p:cNvPr id="28746" name="Line 190"/>
              <p:cNvSpPr>
                <a:spLocks noChangeShapeType="1"/>
              </p:cNvSpPr>
              <p:nvPr/>
            </p:nvSpPr>
            <p:spPr bwMode="auto">
              <a:xfrm>
                <a:off x="2206" y="1062"/>
                <a:ext cx="0" cy="83"/>
              </a:xfrm>
              <a:prstGeom prst="line">
                <a:avLst/>
              </a:prstGeom>
              <a:noFill/>
              <a:ln w="9525">
                <a:solidFill>
                  <a:schemeClr val="tx1"/>
                </a:solidFill>
                <a:round/>
                <a:headEnd/>
                <a:tailEnd/>
              </a:ln>
            </p:spPr>
            <p:txBody>
              <a:bodyPr/>
              <a:lstStyle/>
              <a:p>
                <a:endParaRPr lang="zh-CN" altLang="en-US"/>
              </a:p>
            </p:txBody>
          </p:sp>
          <p:sp>
            <p:nvSpPr>
              <p:cNvPr id="28747" name="Line 191"/>
              <p:cNvSpPr>
                <a:spLocks noChangeShapeType="1"/>
              </p:cNvSpPr>
              <p:nvPr/>
            </p:nvSpPr>
            <p:spPr bwMode="auto">
              <a:xfrm>
                <a:off x="2206" y="1145"/>
                <a:ext cx="2261" cy="0"/>
              </a:xfrm>
              <a:prstGeom prst="line">
                <a:avLst/>
              </a:prstGeom>
              <a:noFill/>
              <a:ln w="9525">
                <a:solidFill>
                  <a:schemeClr val="tx1"/>
                </a:solidFill>
                <a:round/>
                <a:headEnd/>
                <a:tailEnd/>
              </a:ln>
            </p:spPr>
            <p:txBody>
              <a:bodyPr/>
              <a:lstStyle/>
              <a:p>
                <a:endParaRPr lang="zh-CN" altLang="en-US"/>
              </a:p>
            </p:txBody>
          </p:sp>
          <p:sp>
            <p:nvSpPr>
              <p:cNvPr id="28748" name="Line 192"/>
              <p:cNvSpPr>
                <a:spLocks noChangeShapeType="1"/>
              </p:cNvSpPr>
              <p:nvPr/>
            </p:nvSpPr>
            <p:spPr bwMode="auto">
              <a:xfrm flipV="1">
                <a:off x="2501" y="1062"/>
                <a:ext cx="0" cy="83"/>
              </a:xfrm>
              <a:prstGeom prst="line">
                <a:avLst/>
              </a:prstGeom>
              <a:noFill/>
              <a:ln w="9525">
                <a:solidFill>
                  <a:schemeClr val="tx1"/>
                </a:solidFill>
                <a:round/>
                <a:headEnd/>
                <a:tailEnd/>
              </a:ln>
            </p:spPr>
            <p:txBody>
              <a:bodyPr/>
              <a:lstStyle/>
              <a:p>
                <a:endParaRPr lang="zh-CN" altLang="en-US"/>
              </a:p>
            </p:txBody>
          </p:sp>
          <p:sp>
            <p:nvSpPr>
              <p:cNvPr id="28749" name="Line 193"/>
              <p:cNvSpPr>
                <a:spLocks noChangeShapeType="1"/>
              </p:cNvSpPr>
              <p:nvPr/>
            </p:nvSpPr>
            <p:spPr bwMode="auto">
              <a:xfrm flipV="1">
                <a:off x="2796" y="1062"/>
                <a:ext cx="0" cy="83"/>
              </a:xfrm>
              <a:prstGeom prst="line">
                <a:avLst/>
              </a:prstGeom>
              <a:noFill/>
              <a:ln w="9525">
                <a:solidFill>
                  <a:schemeClr val="tx1"/>
                </a:solidFill>
                <a:round/>
                <a:headEnd/>
                <a:tailEnd/>
              </a:ln>
            </p:spPr>
            <p:txBody>
              <a:bodyPr/>
              <a:lstStyle/>
              <a:p>
                <a:endParaRPr lang="zh-CN" altLang="en-US"/>
              </a:p>
            </p:txBody>
          </p:sp>
          <p:sp>
            <p:nvSpPr>
              <p:cNvPr id="28750" name="Line 194"/>
              <p:cNvSpPr>
                <a:spLocks noChangeShapeType="1"/>
              </p:cNvSpPr>
              <p:nvPr/>
            </p:nvSpPr>
            <p:spPr bwMode="auto">
              <a:xfrm flipV="1">
                <a:off x="3091" y="1062"/>
                <a:ext cx="0" cy="83"/>
              </a:xfrm>
              <a:prstGeom prst="line">
                <a:avLst/>
              </a:prstGeom>
              <a:noFill/>
              <a:ln w="9525">
                <a:solidFill>
                  <a:schemeClr val="tx1"/>
                </a:solidFill>
                <a:round/>
                <a:headEnd/>
                <a:tailEnd/>
              </a:ln>
            </p:spPr>
            <p:txBody>
              <a:bodyPr/>
              <a:lstStyle/>
              <a:p>
                <a:endParaRPr lang="zh-CN" altLang="en-US"/>
              </a:p>
            </p:txBody>
          </p:sp>
          <p:sp>
            <p:nvSpPr>
              <p:cNvPr id="28751" name="Line 195"/>
              <p:cNvSpPr>
                <a:spLocks noChangeShapeType="1"/>
              </p:cNvSpPr>
              <p:nvPr/>
            </p:nvSpPr>
            <p:spPr bwMode="auto">
              <a:xfrm flipV="1">
                <a:off x="3386" y="1062"/>
                <a:ext cx="0" cy="83"/>
              </a:xfrm>
              <a:prstGeom prst="line">
                <a:avLst/>
              </a:prstGeom>
              <a:noFill/>
              <a:ln w="9525">
                <a:solidFill>
                  <a:schemeClr val="tx1"/>
                </a:solidFill>
                <a:round/>
                <a:headEnd/>
                <a:tailEnd/>
              </a:ln>
            </p:spPr>
            <p:txBody>
              <a:bodyPr/>
              <a:lstStyle/>
              <a:p>
                <a:endParaRPr lang="zh-CN" altLang="en-US"/>
              </a:p>
            </p:txBody>
          </p:sp>
          <p:sp>
            <p:nvSpPr>
              <p:cNvPr id="28752" name="Line 196"/>
              <p:cNvSpPr>
                <a:spLocks noChangeShapeType="1"/>
              </p:cNvSpPr>
              <p:nvPr/>
            </p:nvSpPr>
            <p:spPr bwMode="auto">
              <a:xfrm flipV="1">
                <a:off x="3680" y="1062"/>
                <a:ext cx="0" cy="83"/>
              </a:xfrm>
              <a:prstGeom prst="line">
                <a:avLst/>
              </a:prstGeom>
              <a:noFill/>
              <a:ln w="9525">
                <a:solidFill>
                  <a:schemeClr val="tx1"/>
                </a:solidFill>
                <a:round/>
                <a:headEnd/>
                <a:tailEnd/>
              </a:ln>
            </p:spPr>
            <p:txBody>
              <a:bodyPr/>
              <a:lstStyle/>
              <a:p>
                <a:endParaRPr lang="zh-CN" altLang="en-US"/>
              </a:p>
            </p:txBody>
          </p:sp>
          <p:sp>
            <p:nvSpPr>
              <p:cNvPr id="28753" name="Line 197"/>
              <p:cNvSpPr>
                <a:spLocks noChangeShapeType="1"/>
              </p:cNvSpPr>
              <p:nvPr/>
            </p:nvSpPr>
            <p:spPr bwMode="auto">
              <a:xfrm flipV="1">
                <a:off x="3975" y="1062"/>
                <a:ext cx="0" cy="83"/>
              </a:xfrm>
              <a:prstGeom prst="line">
                <a:avLst/>
              </a:prstGeom>
              <a:noFill/>
              <a:ln w="9525">
                <a:solidFill>
                  <a:schemeClr val="tx1"/>
                </a:solidFill>
                <a:round/>
                <a:headEnd/>
                <a:tailEnd/>
              </a:ln>
            </p:spPr>
            <p:txBody>
              <a:bodyPr/>
              <a:lstStyle/>
              <a:p>
                <a:endParaRPr lang="zh-CN" altLang="en-US"/>
              </a:p>
            </p:txBody>
          </p:sp>
          <p:sp>
            <p:nvSpPr>
              <p:cNvPr id="28754" name="Line 198"/>
              <p:cNvSpPr>
                <a:spLocks noChangeShapeType="1"/>
              </p:cNvSpPr>
              <p:nvPr/>
            </p:nvSpPr>
            <p:spPr bwMode="auto">
              <a:xfrm flipV="1">
                <a:off x="4270" y="1062"/>
                <a:ext cx="0" cy="83"/>
              </a:xfrm>
              <a:prstGeom prst="line">
                <a:avLst/>
              </a:prstGeom>
              <a:noFill/>
              <a:ln w="9525">
                <a:solidFill>
                  <a:schemeClr val="tx1"/>
                </a:solidFill>
                <a:round/>
                <a:headEnd/>
                <a:tailEnd/>
              </a:ln>
            </p:spPr>
            <p:txBody>
              <a:bodyPr/>
              <a:lstStyle/>
              <a:p>
                <a:endParaRPr lang="zh-CN" altLang="en-US"/>
              </a:p>
            </p:txBody>
          </p:sp>
          <p:sp>
            <p:nvSpPr>
              <p:cNvPr id="28755" name="Oval 199"/>
              <p:cNvSpPr>
                <a:spLocks noChangeArrowheads="1"/>
              </p:cNvSpPr>
              <p:nvPr/>
            </p:nvSpPr>
            <p:spPr bwMode="auto">
              <a:xfrm>
                <a:off x="2485"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6" name="Oval 200"/>
              <p:cNvSpPr>
                <a:spLocks noChangeArrowheads="1"/>
              </p:cNvSpPr>
              <p:nvPr/>
            </p:nvSpPr>
            <p:spPr bwMode="auto">
              <a:xfrm>
                <a:off x="2781"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7" name="Oval 201"/>
              <p:cNvSpPr>
                <a:spLocks noChangeArrowheads="1"/>
              </p:cNvSpPr>
              <p:nvPr/>
            </p:nvSpPr>
            <p:spPr bwMode="auto">
              <a:xfrm>
                <a:off x="3076"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8" name="Oval 202"/>
              <p:cNvSpPr>
                <a:spLocks noChangeArrowheads="1"/>
              </p:cNvSpPr>
              <p:nvPr/>
            </p:nvSpPr>
            <p:spPr bwMode="auto">
              <a:xfrm>
                <a:off x="3371"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59" name="Oval 203"/>
              <p:cNvSpPr>
                <a:spLocks noChangeArrowheads="1"/>
              </p:cNvSpPr>
              <p:nvPr/>
            </p:nvSpPr>
            <p:spPr bwMode="auto">
              <a:xfrm>
                <a:off x="3666"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60" name="Oval 204"/>
              <p:cNvSpPr>
                <a:spLocks noChangeArrowheads="1"/>
              </p:cNvSpPr>
              <p:nvPr/>
            </p:nvSpPr>
            <p:spPr bwMode="auto">
              <a:xfrm>
                <a:off x="3961"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61" name="Oval 205"/>
              <p:cNvSpPr>
                <a:spLocks noChangeArrowheads="1"/>
              </p:cNvSpPr>
              <p:nvPr/>
            </p:nvSpPr>
            <p:spPr bwMode="auto">
              <a:xfrm>
                <a:off x="4256" y="1131"/>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62" name="Line 206"/>
              <p:cNvSpPr>
                <a:spLocks noChangeShapeType="1"/>
              </p:cNvSpPr>
              <p:nvPr/>
            </p:nvSpPr>
            <p:spPr bwMode="auto">
              <a:xfrm>
                <a:off x="1272" y="1296"/>
                <a:ext cx="106" cy="0"/>
              </a:xfrm>
              <a:prstGeom prst="line">
                <a:avLst/>
              </a:prstGeom>
              <a:noFill/>
              <a:ln w="9525">
                <a:solidFill>
                  <a:schemeClr val="tx1"/>
                </a:solidFill>
                <a:round/>
                <a:headEnd/>
                <a:tailEnd/>
              </a:ln>
            </p:spPr>
            <p:txBody>
              <a:bodyPr/>
              <a:lstStyle/>
              <a:p>
                <a:endParaRPr lang="zh-CN" altLang="en-US"/>
              </a:p>
            </p:txBody>
          </p:sp>
          <p:sp>
            <p:nvSpPr>
              <p:cNvPr id="28763" name="Oval 207"/>
              <p:cNvSpPr>
                <a:spLocks noChangeArrowheads="1"/>
              </p:cNvSpPr>
              <p:nvPr/>
            </p:nvSpPr>
            <p:spPr bwMode="auto">
              <a:xfrm>
                <a:off x="1485" y="1296"/>
                <a:ext cx="31" cy="30"/>
              </a:xfrm>
              <a:prstGeom prst="ellipse">
                <a:avLst/>
              </a:prstGeom>
              <a:noFill/>
              <a:ln w="9525">
                <a:solidFill>
                  <a:schemeClr val="tx1"/>
                </a:solidFill>
                <a:round/>
                <a:headEnd/>
                <a:tailEnd/>
              </a:ln>
            </p:spPr>
            <p:txBody>
              <a:bodyPr/>
              <a:lstStyle/>
              <a:p>
                <a:endParaRPr lang="zh-CN" altLang="en-US" b="1"/>
              </a:p>
            </p:txBody>
          </p:sp>
          <p:sp>
            <p:nvSpPr>
              <p:cNvPr id="28764" name="Oval 208"/>
              <p:cNvSpPr>
                <a:spLocks noChangeArrowheads="1"/>
              </p:cNvSpPr>
              <p:nvPr/>
            </p:nvSpPr>
            <p:spPr bwMode="auto">
              <a:xfrm>
                <a:off x="1731" y="1296"/>
                <a:ext cx="31" cy="30"/>
              </a:xfrm>
              <a:prstGeom prst="ellipse">
                <a:avLst/>
              </a:prstGeom>
              <a:noFill/>
              <a:ln w="9525">
                <a:solidFill>
                  <a:schemeClr val="tx1"/>
                </a:solidFill>
                <a:round/>
                <a:headEnd/>
                <a:tailEnd/>
              </a:ln>
            </p:spPr>
            <p:txBody>
              <a:bodyPr/>
              <a:lstStyle/>
              <a:p>
                <a:endParaRPr lang="zh-CN" altLang="en-US" b="1"/>
              </a:p>
            </p:txBody>
          </p:sp>
          <p:sp>
            <p:nvSpPr>
              <p:cNvPr id="28765" name="Line 209"/>
              <p:cNvSpPr>
                <a:spLocks noChangeShapeType="1"/>
              </p:cNvSpPr>
              <p:nvPr/>
            </p:nvSpPr>
            <p:spPr bwMode="auto">
              <a:xfrm>
                <a:off x="1518" y="1310"/>
                <a:ext cx="105" cy="0"/>
              </a:xfrm>
              <a:prstGeom prst="line">
                <a:avLst/>
              </a:prstGeom>
              <a:noFill/>
              <a:ln w="9525">
                <a:solidFill>
                  <a:schemeClr val="tx1"/>
                </a:solidFill>
                <a:round/>
                <a:headEnd/>
                <a:tailEnd/>
              </a:ln>
            </p:spPr>
            <p:txBody>
              <a:bodyPr/>
              <a:lstStyle/>
              <a:p>
                <a:endParaRPr lang="zh-CN" altLang="en-US"/>
              </a:p>
            </p:txBody>
          </p:sp>
          <p:sp>
            <p:nvSpPr>
              <p:cNvPr id="28766" name="Oval 210"/>
              <p:cNvSpPr>
                <a:spLocks noChangeArrowheads="1"/>
              </p:cNvSpPr>
              <p:nvPr/>
            </p:nvSpPr>
            <p:spPr bwMode="auto">
              <a:xfrm>
                <a:off x="1561" y="1296"/>
                <a:ext cx="31" cy="30"/>
              </a:xfrm>
              <a:prstGeom prst="ellipse">
                <a:avLst/>
              </a:prstGeom>
              <a:solidFill>
                <a:srgbClr val="FFFFFF"/>
              </a:solidFill>
              <a:ln w="9525">
                <a:solidFill>
                  <a:schemeClr val="tx1"/>
                </a:solidFill>
                <a:round/>
                <a:headEnd/>
                <a:tailEnd/>
              </a:ln>
            </p:spPr>
            <p:txBody>
              <a:bodyPr/>
              <a:lstStyle/>
              <a:p>
                <a:endParaRPr lang="zh-CN" altLang="en-US" b="1"/>
              </a:p>
            </p:txBody>
          </p:sp>
          <p:sp>
            <p:nvSpPr>
              <p:cNvPr id="28767" name="Line 211"/>
              <p:cNvSpPr>
                <a:spLocks noChangeShapeType="1"/>
              </p:cNvSpPr>
              <p:nvPr/>
            </p:nvSpPr>
            <p:spPr bwMode="auto">
              <a:xfrm>
                <a:off x="1772" y="1310"/>
                <a:ext cx="1278" cy="0"/>
              </a:xfrm>
              <a:prstGeom prst="line">
                <a:avLst/>
              </a:prstGeom>
              <a:noFill/>
              <a:ln w="9525">
                <a:solidFill>
                  <a:schemeClr val="tx1"/>
                </a:solidFill>
                <a:round/>
                <a:headEnd/>
                <a:tailEnd/>
              </a:ln>
            </p:spPr>
            <p:txBody>
              <a:bodyPr/>
              <a:lstStyle/>
              <a:p>
                <a:endParaRPr lang="zh-CN" altLang="en-US"/>
              </a:p>
            </p:txBody>
          </p:sp>
          <p:sp>
            <p:nvSpPr>
              <p:cNvPr id="28768" name="Line 212"/>
              <p:cNvSpPr>
                <a:spLocks noChangeShapeType="1"/>
              </p:cNvSpPr>
              <p:nvPr/>
            </p:nvSpPr>
            <p:spPr bwMode="auto">
              <a:xfrm flipV="1">
                <a:off x="3050" y="1062"/>
                <a:ext cx="0" cy="248"/>
              </a:xfrm>
              <a:prstGeom prst="line">
                <a:avLst/>
              </a:prstGeom>
              <a:noFill/>
              <a:ln w="9525">
                <a:solidFill>
                  <a:schemeClr val="tx1"/>
                </a:solidFill>
                <a:round/>
                <a:headEnd/>
                <a:tailEnd/>
              </a:ln>
            </p:spPr>
            <p:txBody>
              <a:bodyPr/>
              <a:lstStyle/>
              <a:p>
                <a:endParaRPr lang="zh-CN" altLang="en-US"/>
              </a:p>
            </p:txBody>
          </p:sp>
          <p:sp>
            <p:nvSpPr>
              <p:cNvPr id="28769" name="Line 213"/>
              <p:cNvSpPr>
                <a:spLocks noChangeShapeType="1"/>
              </p:cNvSpPr>
              <p:nvPr/>
            </p:nvSpPr>
            <p:spPr bwMode="auto">
              <a:xfrm>
                <a:off x="2755" y="1062"/>
                <a:ext cx="0" cy="248"/>
              </a:xfrm>
              <a:prstGeom prst="line">
                <a:avLst/>
              </a:prstGeom>
              <a:noFill/>
              <a:ln w="9525">
                <a:solidFill>
                  <a:schemeClr val="tx1"/>
                </a:solidFill>
                <a:round/>
                <a:headEnd/>
                <a:tailEnd/>
              </a:ln>
            </p:spPr>
            <p:txBody>
              <a:bodyPr/>
              <a:lstStyle/>
              <a:p>
                <a:endParaRPr lang="zh-CN" altLang="en-US"/>
              </a:p>
            </p:txBody>
          </p:sp>
          <p:sp>
            <p:nvSpPr>
              <p:cNvPr id="28770" name="Line 214"/>
              <p:cNvSpPr>
                <a:spLocks noChangeShapeType="1"/>
              </p:cNvSpPr>
              <p:nvPr/>
            </p:nvSpPr>
            <p:spPr bwMode="auto">
              <a:xfrm>
                <a:off x="2460" y="1062"/>
                <a:ext cx="0" cy="248"/>
              </a:xfrm>
              <a:prstGeom prst="line">
                <a:avLst/>
              </a:prstGeom>
              <a:noFill/>
              <a:ln w="9525">
                <a:solidFill>
                  <a:schemeClr val="tx1"/>
                </a:solidFill>
                <a:round/>
                <a:headEnd/>
                <a:tailEnd/>
              </a:ln>
            </p:spPr>
            <p:txBody>
              <a:bodyPr/>
              <a:lstStyle/>
              <a:p>
                <a:endParaRPr lang="zh-CN" altLang="en-US"/>
              </a:p>
            </p:txBody>
          </p:sp>
          <p:sp>
            <p:nvSpPr>
              <p:cNvPr id="28771" name="Line 215"/>
              <p:cNvSpPr>
                <a:spLocks noChangeShapeType="1"/>
              </p:cNvSpPr>
              <p:nvPr/>
            </p:nvSpPr>
            <p:spPr bwMode="auto">
              <a:xfrm>
                <a:off x="2165" y="1062"/>
                <a:ext cx="0" cy="248"/>
              </a:xfrm>
              <a:prstGeom prst="line">
                <a:avLst/>
              </a:prstGeom>
              <a:noFill/>
              <a:ln w="9525">
                <a:solidFill>
                  <a:schemeClr val="tx1"/>
                </a:solidFill>
                <a:round/>
                <a:headEnd/>
                <a:tailEnd/>
              </a:ln>
            </p:spPr>
            <p:txBody>
              <a:bodyPr/>
              <a:lstStyle/>
              <a:p>
                <a:endParaRPr lang="zh-CN" altLang="en-US"/>
              </a:p>
            </p:txBody>
          </p:sp>
          <p:sp>
            <p:nvSpPr>
              <p:cNvPr id="28772" name="Line 216"/>
              <p:cNvSpPr>
                <a:spLocks noChangeShapeType="1"/>
              </p:cNvSpPr>
              <p:nvPr/>
            </p:nvSpPr>
            <p:spPr bwMode="auto">
              <a:xfrm>
                <a:off x="1575" y="1332"/>
                <a:ext cx="0" cy="90"/>
              </a:xfrm>
              <a:prstGeom prst="line">
                <a:avLst/>
              </a:prstGeom>
              <a:noFill/>
              <a:ln w="9525">
                <a:solidFill>
                  <a:schemeClr val="tx1"/>
                </a:solidFill>
                <a:round/>
                <a:headEnd/>
                <a:tailEnd/>
              </a:ln>
            </p:spPr>
            <p:txBody>
              <a:bodyPr/>
              <a:lstStyle/>
              <a:p>
                <a:endParaRPr lang="zh-CN" altLang="en-US"/>
              </a:p>
            </p:txBody>
          </p:sp>
          <p:sp>
            <p:nvSpPr>
              <p:cNvPr id="28773" name="Line 217"/>
              <p:cNvSpPr>
                <a:spLocks noChangeShapeType="1"/>
              </p:cNvSpPr>
              <p:nvPr/>
            </p:nvSpPr>
            <p:spPr bwMode="auto">
              <a:xfrm>
                <a:off x="1575" y="1422"/>
                <a:ext cx="2654" cy="0"/>
              </a:xfrm>
              <a:prstGeom prst="line">
                <a:avLst/>
              </a:prstGeom>
              <a:noFill/>
              <a:ln w="9525">
                <a:solidFill>
                  <a:schemeClr val="tx1"/>
                </a:solidFill>
                <a:round/>
                <a:headEnd/>
                <a:tailEnd/>
              </a:ln>
            </p:spPr>
            <p:txBody>
              <a:bodyPr/>
              <a:lstStyle/>
              <a:p>
                <a:endParaRPr lang="zh-CN" altLang="en-US"/>
              </a:p>
            </p:txBody>
          </p:sp>
          <p:sp>
            <p:nvSpPr>
              <p:cNvPr id="28774" name="Line 218"/>
              <p:cNvSpPr>
                <a:spLocks noChangeShapeType="1"/>
              </p:cNvSpPr>
              <p:nvPr/>
            </p:nvSpPr>
            <p:spPr bwMode="auto">
              <a:xfrm flipV="1">
                <a:off x="4229" y="1062"/>
                <a:ext cx="0" cy="360"/>
              </a:xfrm>
              <a:prstGeom prst="line">
                <a:avLst/>
              </a:prstGeom>
              <a:noFill/>
              <a:ln w="9525">
                <a:solidFill>
                  <a:schemeClr val="tx1"/>
                </a:solidFill>
                <a:round/>
                <a:headEnd/>
                <a:tailEnd/>
              </a:ln>
            </p:spPr>
            <p:txBody>
              <a:bodyPr/>
              <a:lstStyle/>
              <a:p>
                <a:endParaRPr lang="zh-CN" altLang="en-US"/>
              </a:p>
            </p:txBody>
          </p:sp>
          <p:sp>
            <p:nvSpPr>
              <p:cNvPr id="28775" name="Line 219"/>
              <p:cNvSpPr>
                <a:spLocks noChangeShapeType="1"/>
              </p:cNvSpPr>
              <p:nvPr/>
            </p:nvSpPr>
            <p:spPr bwMode="auto">
              <a:xfrm>
                <a:off x="3934" y="1062"/>
                <a:ext cx="0" cy="360"/>
              </a:xfrm>
              <a:prstGeom prst="line">
                <a:avLst/>
              </a:prstGeom>
              <a:noFill/>
              <a:ln w="9525">
                <a:solidFill>
                  <a:schemeClr val="tx1"/>
                </a:solidFill>
                <a:round/>
                <a:headEnd/>
                <a:tailEnd/>
              </a:ln>
            </p:spPr>
            <p:txBody>
              <a:bodyPr/>
              <a:lstStyle/>
              <a:p>
                <a:endParaRPr lang="zh-CN" altLang="en-US"/>
              </a:p>
            </p:txBody>
          </p:sp>
          <p:sp>
            <p:nvSpPr>
              <p:cNvPr id="28776" name="Line 220"/>
              <p:cNvSpPr>
                <a:spLocks noChangeShapeType="1"/>
              </p:cNvSpPr>
              <p:nvPr/>
            </p:nvSpPr>
            <p:spPr bwMode="auto">
              <a:xfrm>
                <a:off x="3640" y="1062"/>
                <a:ext cx="0" cy="360"/>
              </a:xfrm>
              <a:prstGeom prst="line">
                <a:avLst/>
              </a:prstGeom>
              <a:noFill/>
              <a:ln w="9525">
                <a:solidFill>
                  <a:schemeClr val="tx1"/>
                </a:solidFill>
                <a:round/>
                <a:headEnd/>
                <a:tailEnd/>
              </a:ln>
            </p:spPr>
            <p:txBody>
              <a:bodyPr/>
              <a:lstStyle/>
              <a:p>
                <a:endParaRPr lang="zh-CN" altLang="en-US"/>
              </a:p>
            </p:txBody>
          </p:sp>
          <p:sp>
            <p:nvSpPr>
              <p:cNvPr id="28777" name="Line 221"/>
              <p:cNvSpPr>
                <a:spLocks noChangeShapeType="1"/>
              </p:cNvSpPr>
              <p:nvPr/>
            </p:nvSpPr>
            <p:spPr bwMode="auto">
              <a:xfrm>
                <a:off x="3345" y="1062"/>
                <a:ext cx="0" cy="360"/>
              </a:xfrm>
              <a:prstGeom prst="line">
                <a:avLst/>
              </a:prstGeom>
              <a:noFill/>
              <a:ln w="9525">
                <a:solidFill>
                  <a:schemeClr val="tx1"/>
                </a:solidFill>
                <a:round/>
                <a:headEnd/>
                <a:tailEnd/>
              </a:ln>
            </p:spPr>
            <p:txBody>
              <a:bodyPr/>
              <a:lstStyle/>
              <a:p>
                <a:endParaRPr lang="zh-CN" altLang="en-US"/>
              </a:p>
            </p:txBody>
          </p:sp>
          <p:sp>
            <p:nvSpPr>
              <p:cNvPr id="28778" name="Oval 222"/>
              <p:cNvSpPr>
                <a:spLocks noChangeArrowheads="1"/>
              </p:cNvSpPr>
              <p:nvPr/>
            </p:nvSpPr>
            <p:spPr bwMode="auto">
              <a:xfrm>
                <a:off x="2149" y="1296"/>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79" name="Oval 223"/>
              <p:cNvSpPr>
                <a:spLocks noChangeArrowheads="1"/>
              </p:cNvSpPr>
              <p:nvPr/>
            </p:nvSpPr>
            <p:spPr bwMode="auto">
              <a:xfrm>
                <a:off x="2445" y="1296"/>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0" name="Oval 224"/>
              <p:cNvSpPr>
                <a:spLocks noChangeArrowheads="1"/>
              </p:cNvSpPr>
              <p:nvPr/>
            </p:nvSpPr>
            <p:spPr bwMode="auto">
              <a:xfrm>
                <a:off x="2740" y="1296"/>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1" name="Oval 225"/>
              <p:cNvSpPr>
                <a:spLocks noChangeArrowheads="1"/>
              </p:cNvSpPr>
              <p:nvPr/>
            </p:nvSpPr>
            <p:spPr bwMode="auto">
              <a:xfrm>
                <a:off x="3328" y="14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2" name="Oval 226"/>
              <p:cNvSpPr>
                <a:spLocks noChangeArrowheads="1"/>
              </p:cNvSpPr>
              <p:nvPr/>
            </p:nvSpPr>
            <p:spPr bwMode="auto">
              <a:xfrm>
                <a:off x="3625" y="14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3" name="Oval 227"/>
              <p:cNvSpPr>
                <a:spLocks noChangeArrowheads="1"/>
              </p:cNvSpPr>
              <p:nvPr/>
            </p:nvSpPr>
            <p:spPr bwMode="auto">
              <a:xfrm>
                <a:off x="3920" y="14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784" name="Line 228"/>
              <p:cNvSpPr>
                <a:spLocks noChangeShapeType="1"/>
              </p:cNvSpPr>
              <p:nvPr/>
            </p:nvSpPr>
            <p:spPr bwMode="auto">
              <a:xfrm>
                <a:off x="1272" y="1543"/>
                <a:ext cx="106" cy="0"/>
              </a:xfrm>
              <a:prstGeom prst="line">
                <a:avLst/>
              </a:prstGeom>
              <a:noFill/>
              <a:ln w="9525">
                <a:solidFill>
                  <a:schemeClr val="tx1"/>
                </a:solidFill>
                <a:round/>
                <a:headEnd/>
                <a:tailEnd/>
              </a:ln>
            </p:spPr>
            <p:txBody>
              <a:bodyPr/>
              <a:lstStyle/>
              <a:p>
                <a:endParaRPr lang="zh-CN" altLang="en-US"/>
              </a:p>
            </p:txBody>
          </p:sp>
          <p:sp>
            <p:nvSpPr>
              <p:cNvPr id="28785" name="Rectangle 229"/>
              <p:cNvSpPr>
                <a:spLocks noChangeArrowheads="1"/>
              </p:cNvSpPr>
              <p:nvPr/>
            </p:nvSpPr>
            <p:spPr bwMode="auto">
              <a:xfrm>
                <a:off x="1387" y="1475"/>
                <a:ext cx="98" cy="165"/>
              </a:xfrm>
              <a:prstGeom prst="rect">
                <a:avLst/>
              </a:prstGeom>
              <a:noFill/>
              <a:ln w="19050">
                <a:solidFill>
                  <a:schemeClr val="tx1"/>
                </a:solidFill>
                <a:miter lim="800000"/>
                <a:headEnd/>
                <a:tailEnd/>
              </a:ln>
            </p:spPr>
            <p:txBody>
              <a:bodyPr/>
              <a:lstStyle/>
              <a:p>
                <a:endParaRPr lang="zh-CN" altLang="en-US" b="1"/>
              </a:p>
            </p:txBody>
          </p:sp>
          <p:sp>
            <p:nvSpPr>
              <p:cNvPr id="28786" name="Oval 230"/>
              <p:cNvSpPr>
                <a:spLocks noChangeArrowheads="1"/>
              </p:cNvSpPr>
              <p:nvPr/>
            </p:nvSpPr>
            <p:spPr bwMode="auto">
              <a:xfrm>
                <a:off x="1485" y="1543"/>
                <a:ext cx="31" cy="30"/>
              </a:xfrm>
              <a:prstGeom prst="ellipse">
                <a:avLst/>
              </a:prstGeom>
              <a:noFill/>
              <a:ln w="9525">
                <a:solidFill>
                  <a:schemeClr val="tx1"/>
                </a:solidFill>
                <a:round/>
                <a:headEnd/>
                <a:tailEnd/>
              </a:ln>
            </p:spPr>
            <p:txBody>
              <a:bodyPr/>
              <a:lstStyle/>
              <a:p>
                <a:endParaRPr lang="zh-CN" altLang="en-US" b="1"/>
              </a:p>
            </p:txBody>
          </p:sp>
          <p:sp>
            <p:nvSpPr>
              <p:cNvPr id="28787" name="Oval 231"/>
              <p:cNvSpPr>
                <a:spLocks noChangeArrowheads="1"/>
              </p:cNvSpPr>
              <p:nvPr/>
            </p:nvSpPr>
            <p:spPr bwMode="auto">
              <a:xfrm>
                <a:off x="1731" y="1543"/>
                <a:ext cx="31" cy="30"/>
              </a:xfrm>
              <a:prstGeom prst="ellipse">
                <a:avLst/>
              </a:prstGeom>
              <a:noFill/>
              <a:ln w="9525">
                <a:solidFill>
                  <a:schemeClr val="tx1"/>
                </a:solidFill>
                <a:round/>
                <a:headEnd/>
                <a:tailEnd/>
              </a:ln>
            </p:spPr>
            <p:txBody>
              <a:bodyPr/>
              <a:lstStyle/>
              <a:p>
                <a:endParaRPr lang="zh-CN" altLang="en-US" b="1"/>
              </a:p>
            </p:txBody>
          </p:sp>
          <p:sp>
            <p:nvSpPr>
              <p:cNvPr id="28788" name="Line 232"/>
              <p:cNvSpPr>
                <a:spLocks noChangeShapeType="1"/>
              </p:cNvSpPr>
              <p:nvPr/>
            </p:nvSpPr>
            <p:spPr bwMode="auto">
              <a:xfrm>
                <a:off x="1518" y="1557"/>
                <a:ext cx="105" cy="0"/>
              </a:xfrm>
              <a:prstGeom prst="line">
                <a:avLst/>
              </a:prstGeom>
              <a:noFill/>
              <a:ln w="9525">
                <a:solidFill>
                  <a:schemeClr val="tx1"/>
                </a:solidFill>
                <a:round/>
                <a:headEnd/>
                <a:tailEnd/>
              </a:ln>
            </p:spPr>
            <p:txBody>
              <a:bodyPr/>
              <a:lstStyle/>
              <a:p>
                <a:endParaRPr lang="zh-CN" altLang="en-US"/>
              </a:p>
            </p:txBody>
          </p:sp>
          <p:sp>
            <p:nvSpPr>
              <p:cNvPr id="28789" name="Line 233"/>
              <p:cNvSpPr>
                <a:spLocks noChangeShapeType="1"/>
              </p:cNvSpPr>
              <p:nvPr/>
            </p:nvSpPr>
            <p:spPr bwMode="auto">
              <a:xfrm>
                <a:off x="1764" y="1557"/>
                <a:ext cx="1832" cy="0"/>
              </a:xfrm>
              <a:prstGeom prst="line">
                <a:avLst/>
              </a:prstGeom>
              <a:noFill/>
              <a:ln w="9525">
                <a:solidFill>
                  <a:schemeClr val="tx1"/>
                </a:solidFill>
                <a:round/>
                <a:headEnd/>
                <a:tailEnd/>
              </a:ln>
            </p:spPr>
            <p:txBody>
              <a:bodyPr/>
              <a:lstStyle/>
              <a:p>
                <a:endParaRPr lang="zh-CN" altLang="en-US"/>
              </a:p>
            </p:txBody>
          </p:sp>
          <p:sp>
            <p:nvSpPr>
              <p:cNvPr id="28790" name="Line 234"/>
              <p:cNvSpPr>
                <a:spLocks noChangeShapeType="1"/>
              </p:cNvSpPr>
              <p:nvPr/>
            </p:nvSpPr>
            <p:spPr bwMode="auto">
              <a:xfrm flipV="1">
                <a:off x="3596" y="1062"/>
                <a:ext cx="0" cy="495"/>
              </a:xfrm>
              <a:prstGeom prst="line">
                <a:avLst/>
              </a:prstGeom>
              <a:noFill/>
              <a:ln w="9525">
                <a:solidFill>
                  <a:schemeClr val="tx1"/>
                </a:solidFill>
                <a:round/>
                <a:headEnd/>
                <a:tailEnd/>
              </a:ln>
            </p:spPr>
            <p:txBody>
              <a:bodyPr/>
              <a:lstStyle/>
              <a:p>
                <a:endParaRPr lang="zh-CN" altLang="en-US"/>
              </a:p>
            </p:txBody>
          </p:sp>
          <p:sp>
            <p:nvSpPr>
              <p:cNvPr id="28791" name="Line 235"/>
              <p:cNvSpPr>
                <a:spLocks noChangeShapeType="1"/>
              </p:cNvSpPr>
              <p:nvPr/>
            </p:nvSpPr>
            <p:spPr bwMode="auto">
              <a:xfrm flipV="1">
                <a:off x="3291" y="1062"/>
                <a:ext cx="0" cy="495"/>
              </a:xfrm>
              <a:prstGeom prst="line">
                <a:avLst/>
              </a:prstGeom>
              <a:noFill/>
              <a:ln w="9525">
                <a:solidFill>
                  <a:schemeClr val="tx1"/>
                </a:solidFill>
                <a:round/>
                <a:headEnd/>
                <a:tailEnd/>
              </a:ln>
            </p:spPr>
            <p:txBody>
              <a:bodyPr/>
              <a:lstStyle/>
              <a:p>
                <a:endParaRPr lang="zh-CN" altLang="en-US"/>
              </a:p>
            </p:txBody>
          </p:sp>
          <p:sp>
            <p:nvSpPr>
              <p:cNvPr id="28792" name="Line 236"/>
              <p:cNvSpPr>
                <a:spLocks noChangeShapeType="1"/>
              </p:cNvSpPr>
              <p:nvPr/>
            </p:nvSpPr>
            <p:spPr bwMode="auto">
              <a:xfrm flipV="1">
                <a:off x="2375" y="1062"/>
                <a:ext cx="0" cy="495"/>
              </a:xfrm>
              <a:prstGeom prst="line">
                <a:avLst/>
              </a:prstGeom>
              <a:noFill/>
              <a:ln w="9525">
                <a:solidFill>
                  <a:schemeClr val="tx1"/>
                </a:solidFill>
                <a:round/>
                <a:headEnd/>
                <a:tailEnd/>
              </a:ln>
            </p:spPr>
            <p:txBody>
              <a:bodyPr/>
              <a:lstStyle/>
              <a:p>
                <a:endParaRPr lang="zh-CN" altLang="en-US"/>
              </a:p>
            </p:txBody>
          </p:sp>
          <p:sp>
            <p:nvSpPr>
              <p:cNvPr id="28793" name="Line 237"/>
              <p:cNvSpPr>
                <a:spLocks noChangeShapeType="1"/>
              </p:cNvSpPr>
              <p:nvPr/>
            </p:nvSpPr>
            <p:spPr bwMode="auto">
              <a:xfrm flipV="1">
                <a:off x="2102" y="1062"/>
                <a:ext cx="0" cy="495"/>
              </a:xfrm>
              <a:prstGeom prst="line">
                <a:avLst/>
              </a:prstGeom>
              <a:noFill/>
              <a:ln w="9525">
                <a:solidFill>
                  <a:schemeClr val="tx1"/>
                </a:solidFill>
                <a:round/>
                <a:headEnd/>
                <a:tailEnd/>
              </a:ln>
            </p:spPr>
            <p:txBody>
              <a:bodyPr/>
              <a:lstStyle/>
              <a:p>
                <a:endParaRPr lang="zh-CN" altLang="en-US"/>
              </a:p>
            </p:txBody>
          </p:sp>
          <p:sp>
            <p:nvSpPr>
              <p:cNvPr id="28794" name="Line 238"/>
              <p:cNvSpPr>
                <a:spLocks noChangeShapeType="1"/>
              </p:cNvSpPr>
              <p:nvPr/>
            </p:nvSpPr>
            <p:spPr bwMode="auto">
              <a:xfrm flipV="1">
                <a:off x="3000" y="1062"/>
                <a:ext cx="0" cy="609"/>
              </a:xfrm>
              <a:prstGeom prst="line">
                <a:avLst/>
              </a:prstGeom>
              <a:noFill/>
              <a:ln w="9525">
                <a:solidFill>
                  <a:schemeClr val="tx1"/>
                </a:solidFill>
                <a:round/>
                <a:headEnd/>
                <a:tailEnd/>
              </a:ln>
            </p:spPr>
            <p:txBody>
              <a:bodyPr/>
              <a:lstStyle/>
              <a:p>
                <a:endParaRPr lang="zh-CN" altLang="en-US"/>
              </a:p>
            </p:txBody>
          </p:sp>
          <p:sp>
            <p:nvSpPr>
              <p:cNvPr id="28795" name="Line 239"/>
              <p:cNvSpPr>
                <a:spLocks noChangeShapeType="1"/>
              </p:cNvSpPr>
              <p:nvPr/>
            </p:nvSpPr>
            <p:spPr bwMode="auto">
              <a:xfrm>
                <a:off x="1575" y="1584"/>
                <a:ext cx="0" cy="87"/>
              </a:xfrm>
              <a:prstGeom prst="line">
                <a:avLst/>
              </a:prstGeom>
              <a:noFill/>
              <a:ln w="9525">
                <a:solidFill>
                  <a:schemeClr val="tx1"/>
                </a:solidFill>
                <a:round/>
                <a:headEnd/>
                <a:tailEnd/>
              </a:ln>
            </p:spPr>
            <p:txBody>
              <a:bodyPr/>
              <a:lstStyle/>
              <a:p>
                <a:endParaRPr lang="zh-CN" altLang="en-US"/>
              </a:p>
            </p:txBody>
          </p:sp>
          <p:sp>
            <p:nvSpPr>
              <p:cNvPr id="28796" name="Line 240"/>
              <p:cNvSpPr>
                <a:spLocks noChangeShapeType="1"/>
              </p:cNvSpPr>
              <p:nvPr/>
            </p:nvSpPr>
            <p:spPr bwMode="auto">
              <a:xfrm>
                <a:off x="1575" y="1671"/>
                <a:ext cx="2601" cy="0"/>
              </a:xfrm>
              <a:prstGeom prst="line">
                <a:avLst/>
              </a:prstGeom>
              <a:noFill/>
              <a:ln w="9525">
                <a:solidFill>
                  <a:schemeClr val="tx1"/>
                </a:solidFill>
                <a:round/>
                <a:headEnd/>
                <a:tailEnd/>
              </a:ln>
            </p:spPr>
            <p:txBody>
              <a:bodyPr/>
              <a:lstStyle/>
              <a:p>
                <a:endParaRPr lang="zh-CN" altLang="en-US"/>
              </a:p>
            </p:txBody>
          </p:sp>
          <p:sp>
            <p:nvSpPr>
              <p:cNvPr id="28797" name="Line 241"/>
              <p:cNvSpPr>
                <a:spLocks noChangeShapeType="1"/>
              </p:cNvSpPr>
              <p:nvPr/>
            </p:nvSpPr>
            <p:spPr bwMode="auto">
              <a:xfrm flipV="1">
                <a:off x="4176" y="1062"/>
                <a:ext cx="0" cy="609"/>
              </a:xfrm>
              <a:prstGeom prst="line">
                <a:avLst/>
              </a:prstGeom>
              <a:noFill/>
              <a:ln w="9525">
                <a:solidFill>
                  <a:schemeClr val="tx1"/>
                </a:solidFill>
                <a:round/>
                <a:headEnd/>
                <a:tailEnd/>
              </a:ln>
            </p:spPr>
            <p:txBody>
              <a:bodyPr/>
              <a:lstStyle/>
              <a:p>
                <a:endParaRPr lang="zh-CN" altLang="en-US"/>
              </a:p>
            </p:txBody>
          </p:sp>
          <p:sp>
            <p:nvSpPr>
              <p:cNvPr id="28798" name="Line 242"/>
              <p:cNvSpPr>
                <a:spLocks noChangeShapeType="1"/>
              </p:cNvSpPr>
              <p:nvPr/>
            </p:nvSpPr>
            <p:spPr bwMode="auto">
              <a:xfrm flipV="1">
                <a:off x="3876" y="1062"/>
                <a:ext cx="0" cy="609"/>
              </a:xfrm>
              <a:prstGeom prst="line">
                <a:avLst/>
              </a:prstGeom>
              <a:noFill/>
              <a:ln w="9525">
                <a:solidFill>
                  <a:schemeClr val="tx1"/>
                </a:solidFill>
                <a:round/>
                <a:headEnd/>
                <a:tailEnd/>
              </a:ln>
            </p:spPr>
            <p:txBody>
              <a:bodyPr/>
              <a:lstStyle/>
              <a:p>
                <a:endParaRPr lang="zh-CN" altLang="en-US"/>
              </a:p>
            </p:txBody>
          </p:sp>
          <p:sp>
            <p:nvSpPr>
              <p:cNvPr id="28799" name="Line 243"/>
              <p:cNvSpPr>
                <a:spLocks noChangeShapeType="1"/>
              </p:cNvSpPr>
              <p:nvPr/>
            </p:nvSpPr>
            <p:spPr bwMode="auto">
              <a:xfrm flipV="1">
                <a:off x="2700" y="1062"/>
                <a:ext cx="0" cy="609"/>
              </a:xfrm>
              <a:prstGeom prst="line">
                <a:avLst/>
              </a:prstGeom>
              <a:noFill/>
              <a:ln w="9525">
                <a:solidFill>
                  <a:schemeClr val="tx1"/>
                </a:solidFill>
                <a:round/>
                <a:headEnd/>
                <a:tailEnd/>
              </a:ln>
            </p:spPr>
            <p:txBody>
              <a:bodyPr/>
              <a:lstStyle/>
              <a:p>
                <a:endParaRPr lang="zh-CN" altLang="en-US"/>
              </a:p>
            </p:txBody>
          </p:sp>
          <p:sp>
            <p:nvSpPr>
              <p:cNvPr id="28800" name="Oval 244"/>
              <p:cNvSpPr>
                <a:spLocks noChangeArrowheads="1"/>
              </p:cNvSpPr>
              <p:nvPr/>
            </p:nvSpPr>
            <p:spPr bwMode="auto">
              <a:xfrm>
                <a:off x="2083" y="154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1" name="Oval 245"/>
              <p:cNvSpPr>
                <a:spLocks noChangeArrowheads="1"/>
              </p:cNvSpPr>
              <p:nvPr/>
            </p:nvSpPr>
            <p:spPr bwMode="auto">
              <a:xfrm>
                <a:off x="2362" y="154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2" name="Oval 246"/>
              <p:cNvSpPr>
                <a:spLocks noChangeArrowheads="1"/>
              </p:cNvSpPr>
              <p:nvPr/>
            </p:nvSpPr>
            <p:spPr bwMode="auto">
              <a:xfrm>
                <a:off x="3281" y="154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3" name="Oval 247"/>
              <p:cNvSpPr>
                <a:spLocks noChangeArrowheads="1"/>
              </p:cNvSpPr>
              <p:nvPr/>
            </p:nvSpPr>
            <p:spPr bwMode="auto">
              <a:xfrm>
                <a:off x="2681" y="1649"/>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4" name="Oval 248"/>
              <p:cNvSpPr>
                <a:spLocks noChangeArrowheads="1"/>
              </p:cNvSpPr>
              <p:nvPr/>
            </p:nvSpPr>
            <p:spPr bwMode="auto">
              <a:xfrm>
                <a:off x="2984" y="1649"/>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5" name="Oval 249"/>
              <p:cNvSpPr>
                <a:spLocks noChangeArrowheads="1"/>
              </p:cNvSpPr>
              <p:nvPr/>
            </p:nvSpPr>
            <p:spPr bwMode="auto">
              <a:xfrm>
                <a:off x="3862" y="1649"/>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06" name="Line 250"/>
              <p:cNvSpPr>
                <a:spLocks noChangeShapeType="1"/>
              </p:cNvSpPr>
              <p:nvPr/>
            </p:nvSpPr>
            <p:spPr bwMode="auto">
              <a:xfrm>
                <a:off x="1280" y="1790"/>
                <a:ext cx="106" cy="0"/>
              </a:xfrm>
              <a:prstGeom prst="line">
                <a:avLst/>
              </a:prstGeom>
              <a:noFill/>
              <a:ln w="9525">
                <a:solidFill>
                  <a:schemeClr val="tx1"/>
                </a:solidFill>
                <a:round/>
                <a:headEnd/>
                <a:tailEnd/>
              </a:ln>
            </p:spPr>
            <p:txBody>
              <a:bodyPr/>
              <a:lstStyle/>
              <a:p>
                <a:endParaRPr lang="zh-CN" altLang="en-US"/>
              </a:p>
            </p:txBody>
          </p:sp>
          <p:sp>
            <p:nvSpPr>
              <p:cNvPr id="28807" name="Oval 251"/>
              <p:cNvSpPr>
                <a:spLocks noChangeArrowheads="1"/>
              </p:cNvSpPr>
              <p:nvPr/>
            </p:nvSpPr>
            <p:spPr bwMode="auto">
              <a:xfrm>
                <a:off x="1493" y="1790"/>
                <a:ext cx="32" cy="31"/>
              </a:xfrm>
              <a:prstGeom prst="ellipse">
                <a:avLst/>
              </a:prstGeom>
              <a:noFill/>
              <a:ln w="9525">
                <a:solidFill>
                  <a:schemeClr val="tx1"/>
                </a:solidFill>
                <a:round/>
                <a:headEnd/>
                <a:tailEnd/>
              </a:ln>
            </p:spPr>
            <p:txBody>
              <a:bodyPr/>
              <a:lstStyle/>
              <a:p>
                <a:endParaRPr lang="zh-CN" altLang="en-US" b="1"/>
              </a:p>
            </p:txBody>
          </p:sp>
          <p:sp>
            <p:nvSpPr>
              <p:cNvPr id="28808" name="Line 252"/>
              <p:cNvSpPr>
                <a:spLocks noChangeShapeType="1"/>
              </p:cNvSpPr>
              <p:nvPr/>
            </p:nvSpPr>
            <p:spPr bwMode="auto">
              <a:xfrm>
                <a:off x="1526" y="1805"/>
                <a:ext cx="106" cy="0"/>
              </a:xfrm>
              <a:prstGeom prst="line">
                <a:avLst/>
              </a:prstGeom>
              <a:noFill/>
              <a:ln w="9525">
                <a:solidFill>
                  <a:schemeClr val="tx1"/>
                </a:solidFill>
                <a:round/>
                <a:headEnd/>
                <a:tailEnd/>
              </a:ln>
            </p:spPr>
            <p:txBody>
              <a:bodyPr/>
              <a:lstStyle/>
              <a:p>
                <a:endParaRPr lang="zh-CN" altLang="en-US"/>
              </a:p>
            </p:txBody>
          </p:sp>
          <p:sp>
            <p:nvSpPr>
              <p:cNvPr id="28809" name="Line 253"/>
              <p:cNvSpPr>
                <a:spLocks noChangeShapeType="1"/>
              </p:cNvSpPr>
              <p:nvPr/>
            </p:nvSpPr>
            <p:spPr bwMode="auto">
              <a:xfrm flipV="1">
                <a:off x="3829" y="1062"/>
                <a:ext cx="0" cy="743"/>
              </a:xfrm>
              <a:prstGeom prst="line">
                <a:avLst/>
              </a:prstGeom>
              <a:noFill/>
              <a:ln w="9525">
                <a:solidFill>
                  <a:schemeClr val="tx1"/>
                </a:solidFill>
                <a:round/>
                <a:headEnd/>
                <a:tailEnd/>
              </a:ln>
            </p:spPr>
            <p:txBody>
              <a:bodyPr/>
              <a:lstStyle/>
              <a:p>
                <a:endParaRPr lang="zh-CN" altLang="en-US"/>
              </a:p>
            </p:txBody>
          </p:sp>
          <p:sp>
            <p:nvSpPr>
              <p:cNvPr id="28810" name="Line 254"/>
              <p:cNvSpPr>
                <a:spLocks noChangeShapeType="1"/>
              </p:cNvSpPr>
              <p:nvPr/>
            </p:nvSpPr>
            <p:spPr bwMode="auto">
              <a:xfrm flipV="1">
                <a:off x="3245" y="1062"/>
                <a:ext cx="0" cy="743"/>
              </a:xfrm>
              <a:prstGeom prst="line">
                <a:avLst/>
              </a:prstGeom>
              <a:noFill/>
              <a:ln w="9525">
                <a:solidFill>
                  <a:schemeClr val="tx1"/>
                </a:solidFill>
                <a:round/>
                <a:headEnd/>
                <a:tailEnd/>
              </a:ln>
            </p:spPr>
            <p:txBody>
              <a:bodyPr/>
              <a:lstStyle/>
              <a:p>
                <a:endParaRPr lang="zh-CN" altLang="en-US"/>
              </a:p>
            </p:txBody>
          </p:sp>
          <p:sp>
            <p:nvSpPr>
              <p:cNvPr id="28811" name="Line 255"/>
              <p:cNvSpPr>
                <a:spLocks noChangeShapeType="1"/>
              </p:cNvSpPr>
              <p:nvPr/>
            </p:nvSpPr>
            <p:spPr bwMode="auto">
              <a:xfrm flipV="1">
                <a:off x="2644" y="1062"/>
                <a:ext cx="0" cy="743"/>
              </a:xfrm>
              <a:prstGeom prst="line">
                <a:avLst/>
              </a:prstGeom>
              <a:noFill/>
              <a:ln w="9525">
                <a:solidFill>
                  <a:schemeClr val="tx1"/>
                </a:solidFill>
                <a:round/>
                <a:headEnd/>
                <a:tailEnd/>
              </a:ln>
            </p:spPr>
            <p:txBody>
              <a:bodyPr/>
              <a:lstStyle/>
              <a:p>
                <a:endParaRPr lang="zh-CN" altLang="en-US"/>
              </a:p>
            </p:txBody>
          </p:sp>
          <p:sp>
            <p:nvSpPr>
              <p:cNvPr id="28812" name="Line 256"/>
              <p:cNvSpPr>
                <a:spLocks noChangeShapeType="1"/>
              </p:cNvSpPr>
              <p:nvPr/>
            </p:nvSpPr>
            <p:spPr bwMode="auto">
              <a:xfrm flipV="1">
                <a:off x="2043" y="1062"/>
                <a:ext cx="0" cy="743"/>
              </a:xfrm>
              <a:prstGeom prst="line">
                <a:avLst/>
              </a:prstGeom>
              <a:noFill/>
              <a:ln w="9525">
                <a:solidFill>
                  <a:schemeClr val="tx1"/>
                </a:solidFill>
                <a:round/>
                <a:headEnd/>
                <a:tailEnd/>
              </a:ln>
            </p:spPr>
            <p:txBody>
              <a:bodyPr/>
              <a:lstStyle/>
              <a:p>
                <a:endParaRPr lang="zh-CN" altLang="en-US"/>
              </a:p>
            </p:txBody>
          </p:sp>
          <p:sp>
            <p:nvSpPr>
              <p:cNvPr id="28813" name="Line 257"/>
              <p:cNvSpPr>
                <a:spLocks noChangeShapeType="1"/>
              </p:cNvSpPr>
              <p:nvPr/>
            </p:nvSpPr>
            <p:spPr bwMode="auto">
              <a:xfrm flipH="1">
                <a:off x="1768" y="1806"/>
                <a:ext cx="2059" cy="0"/>
              </a:xfrm>
              <a:prstGeom prst="line">
                <a:avLst/>
              </a:prstGeom>
              <a:noFill/>
              <a:ln w="9525">
                <a:solidFill>
                  <a:schemeClr val="tx1"/>
                </a:solidFill>
                <a:round/>
                <a:headEnd/>
                <a:tailEnd/>
              </a:ln>
            </p:spPr>
            <p:txBody>
              <a:bodyPr/>
              <a:lstStyle/>
              <a:p>
                <a:endParaRPr lang="zh-CN" altLang="en-US"/>
              </a:p>
            </p:txBody>
          </p:sp>
          <p:sp>
            <p:nvSpPr>
              <p:cNvPr id="28814" name="Line 258"/>
              <p:cNvSpPr>
                <a:spLocks noChangeShapeType="1"/>
              </p:cNvSpPr>
              <p:nvPr/>
            </p:nvSpPr>
            <p:spPr bwMode="auto">
              <a:xfrm>
                <a:off x="1583" y="1807"/>
                <a:ext cx="0" cy="117"/>
              </a:xfrm>
              <a:prstGeom prst="line">
                <a:avLst/>
              </a:prstGeom>
              <a:noFill/>
              <a:ln w="9525">
                <a:solidFill>
                  <a:schemeClr val="tx1"/>
                </a:solidFill>
                <a:round/>
                <a:headEnd/>
                <a:tailEnd/>
              </a:ln>
            </p:spPr>
            <p:txBody>
              <a:bodyPr/>
              <a:lstStyle/>
              <a:p>
                <a:endParaRPr lang="zh-CN" altLang="en-US"/>
              </a:p>
            </p:txBody>
          </p:sp>
          <p:sp>
            <p:nvSpPr>
              <p:cNvPr id="28815" name="Line 259"/>
              <p:cNvSpPr>
                <a:spLocks noChangeShapeType="1"/>
              </p:cNvSpPr>
              <p:nvPr/>
            </p:nvSpPr>
            <p:spPr bwMode="auto">
              <a:xfrm>
                <a:off x="1583" y="1924"/>
                <a:ext cx="2539" cy="0"/>
              </a:xfrm>
              <a:prstGeom prst="line">
                <a:avLst/>
              </a:prstGeom>
              <a:noFill/>
              <a:ln w="9525">
                <a:solidFill>
                  <a:schemeClr val="tx1"/>
                </a:solidFill>
                <a:round/>
                <a:headEnd/>
                <a:tailEnd/>
              </a:ln>
            </p:spPr>
            <p:txBody>
              <a:bodyPr/>
              <a:lstStyle/>
              <a:p>
                <a:endParaRPr lang="zh-CN" altLang="en-US"/>
              </a:p>
            </p:txBody>
          </p:sp>
          <p:sp>
            <p:nvSpPr>
              <p:cNvPr id="28816" name="Line 260"/>
              <p:cNvSpPr>
                <a:spLocks noChangeShapeType="1"/>
              </p:cNvSpPr>
              <p:nvPr/>
            </p:nvSpPr>
            <p:spPr bwMode="auto">
              <a:xfrm flipV="1">
                <a:off x="4122" y="1054"/>
                <a:ext cx="0" cy="870"/>
              </a:xfrm>
              <a:prstGeom prst="line">
                <a:avLst/>
              </a:prstGeom>
              <a:noFill/>
              <a:ln w="9525">
                <a:solidFill>
                  <a:schemeClr val="tx1"/>
                </a:solidFill>
                <a:round/>
                <a:headEnd/>
                <a:tailEnd/>
              </a:ln>
            </p:spPr>
            <p:txBody>
              <a:bodyPr/>
              <a:lstStyle/>
              <a:p>
                <a:endParaRPr lang="zh-CN" altLang="en-US"/>
              </a:p>
            </p:txBody>
          </p:sp>
          <p:sp>
            <p:nvSpPr>
              <p:cNvPr id="28817" name="Line 261"/>
              <p:cNvSpPr>
                <a:spLocks noChangeShapeType="1"/>
              </p:cNvSpPr>
              <p:nvPr/>
            </p:nvSpPr>
            <p:spPr bwMode="auto">
              <a:xfrm flipV="1">
                <a:off x="3536" y="1054"/>
                <a:ext cx="0" cy="870"/>
              </a:xfrm>
              <a:prstGeom prst="line">
                <a:avLst/>
              </a:prstGeom>
              <a:noFill/>
              <a:ln w="9525">
                <a:solidFill>
                  <a:schemeClr val="tx1"/>
                </a:solidFill>
                <a:round/>
                <a:headEnd/>
                <a:tailEnd/>
              </a:ln>
            </p:spPr>
            <p:txBody>
              <a:bodyPr/>
              <a:lstStyle/>
              <a:p>
                <a:endParaRPr lang="zh-CN" altLang="en-US"/>
              </a:p>
            </p:txBody>
          </p:sp>
          <p:sp>
            <p:nvSpPr>
              <p:cNvPr id="28818" name="Line 262"/>
              <p:cNvSpPr>
                <a:spLocks noChangeShapeType="1"/>
              </p:cNvSpPr>
              <p:nvPr/>
            </p:nvSpPr>
            <p:spPr bwMode="auto">
              <a:xfrm flipV="1">
                <a:off x="2950" y="1054"/>
                <a:ext cx="0" cy="870"/>
              </a:xfrm>
              <a:prstGeom prst="line">
                <a:avLst/>
              </a:prstGeom>
              <a:noFill/>
              <a:ln w="9525">
                <a:solidFill>
                  <a:schemeClr val="tx1"/>
                </a:solidFill>
                <a:round/>
                <a:headEnd/>
                <a:tailEnd/>
              </a:ln>
            </p:spPr>
            <p:txBody>
              <a:bodyPr/>
              <a:lstStyle/>
              <a:p>
                <a:endParaRPr lang="zh-CN" altLang="en-US"/>
              </a:p>
            </p:txBody>
          </p:sp>
          <p:sp>
            <p:nvSpPr>
              <p:cNvPr id="28819" name="Line 263"/>
              <p:cNvSpPr>
                <a:spLocks noChangeShapeType="1"/>
              </p:cNvSpPr>
              <p:nvPr/>
            </p:nvSpPr>
            <p:spPr bwMode="auto">
              <a:xfrm flipV="1">
                <a:off x="2332" y="1054"/>
                <a:ext cx="0" cy="870"/>
              </a:xfrm>
              <a:prstGeom prst="line">
                <a:avLst/>
              </a:prstGeom>
              <a:noFill/>
              <a:ln w="9525">
                <a:solidFill>
                  <a:schemeClr val="tx1"/>
                </a:solidFill>
                <a:round/>
                <a:headEnd/>
                <a:tailEnd/>
              </a:ln>
            </p:spPr>
            <p:txBody>
              <a:bodyPr/>
              <a:lstStyle/>
              <a:p>
                <a:endParaRPr lang="zh-CN" altLang="en-US"/>
              </a:p>
            </p:txBody>
          </p:sp>
          <p:sp>
            <p:nvSpPr>
              <p:cNvPr id="28820" name="Oval 264"/>
              <p:cNvSpPr>
                <a:spLocks noChangeArrowheads="1"/>
              </p:cNvSpPr>
              <p:nvPr/>
            </p:nvSpPr>
            <p:spPr bwMode="auto">
              <a:xfrm>
                <a:off x="2026" y="1790"/>
                <a:ext cx="31" cy="31"/>
              </a:xfrm>
              <a:prstGeom prst="ellipse">
                <a:avLst/>
              </a:prstGeom>
              <a:solidFill>
                <a:schemeClr val="tx1"/>
              </a:solidFill>
              <a:ln w="9525">
                <a:solidFill>
                  <a:schemeClr val="tx1"/>
                </a:solidFill>
                <a:round/>
                <a:headEnd/>
                <a:tailEnd/>
              </a:ln>
            </p:spPr>
            <p:txBody>
              <a:bodyPr/>
              <a:lstStyle/>
              <a:p>
                <a:endParaRPr lang="zh-CN" altLang="en-US" b="1"/>
              </a:p>
            </p:txBody>
          </p:sp>
          <p:sp>
            <p:nvSpPr>
              <p:cNvPr id="28821" name="Oval 265"/>
              <p:cNvSpPr>
                <a:spLocks noChangeArrowheads="1"/>
              </p:cNvSpPr>
              <p:nvPr/>
            </p:nvSpPr>
            <p:spPr bwMode="auto">
              <a:xfrm>
                <a:off x="2634" y="1790"/>
                <a:ext cx="31" cy="31"/>
              </a:xfrm>
              <a:prstGeom prst="ellipse">
                <a:avLst/>
              </a:prstGeom>
              <a:solidFill>
                <a:schemeClr val="tx1"/>
              </a:solidFill>
              <a:ln w="9525">
                <a:solidFill>
                  <a:schemeClr val="tx1"/>
                </a:solidFill>
                <a:round/>
                <a:headEnd/>
                <a:tailEnd/>
              </a:ln>
            </p:spPr>
            <p:txBody>
              <a:bodyPr/>
              <a:lstStyle/>
              <a:p>
                <a:endParaRPr lang="zh-CN" altLang="en-US" b="1"/>
              </a:p>
            </p:txBody>
          </p:sp>
          <p:sp>
            <p:nvSpPr>
              <p:cNvPr id="28822" name="Oval 266"/>
              <p:cNvSpPr>
                <a:spLocks noChangeArrowheads="1"/>
              </p:cNvSpPr>
              <p:nvPr/>
            </p:nvSpPr>
            <p:spPr bwMode="auto">
              <a:xfrm>
                <a:off x="3232" y="1790"/>
                <a:ext cx="31" cy="31"/>
              </a:xfrm>
              <a:prstGeom prst="ellipse">
                <a:avLst/>
              </a:prstGeom>
              <a:solidFill>
                <a:schemeClr val="tx1"/>
              </a:solidFill>
              <a:ln w="9525">
                <a:solidFill>
                  <a:schemeClr val="tx1"/>
                </a:solidFill>
                <a:round/>
                <a:headEnd/>
                <a:tailEnd/>
              </a:ln>
            </p:spPr>
            <p:txBody>
              <a:bodyPr/>
              <a:lstStyle/>
              <a:p>
                <a:endParaRPr lang="zh-CN" altLang="en-US" b="1"/>
              </a:p>
            </p:txBody>
          </p:sp>
          <p:sp>
            <p:nvSpPr>
              <p:cNvPr id="28823" name="Oval 267"/>
              <p:cNvSpPr>
                <a:spLocks noChangeArrowheads="1"/>
              </p:cNvSpPr>
              <p:nvPr/>
            </p:nvSpPr>
            <p:spPr bwMode="auto">
              <a:xfrm>
                <a:off x="2314" y="19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24" name="Oval 268"/>
              <p:cNvSpPr>
                <a:spLocks noChangeArrowheads="1"/>
              </p:cNvSpPr>
              <p:nvPr/>
            </p:nvSpPr>
            <p:spPr bwMode="auto">
              <a:xfrm>
                <a:off x="2937" y="19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25" name="Oval 269"/>
              <p:cNvSpPr>
                <a:spLocks noChangeArrowheads="1"/>
              </p:cNvSpPr>
              <p:nvPr/>
            </p:nvSpPr>
            <p:spPr bwMode="auto">
              <a:xfrm>
                <a:off x="3517" y="1908"/>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26" name="Line 270"/>
              <p:cNvSpPr>
                <a:spLocks noChangeShapeType="1"/>
              </p:cNvSpPr>
              <p:nvPr/>
            </p:nvSpPr>
            <p:spPr bwMode="auto">
              <a:xfrm flipV="1">
                <a:off x="4459" y="1137"/>
                <a:ext cx="0" cy="165"/>
              </a:xfrm>
              <a:prstGeom prst="line">
                <a:avLst/>
              </a:prstGeom>
              <a:noFill/>
              <a:ln w="9525">
                <a:solidFill>
                  <a:schemeClr val="tx1"/>
                </a:solidFill>
                <a:round/>
                <a:headEnd/>
                <a:tailEnd/>
              </a:ln>
            </p:spPr>
            <p:txBody>
              <a:bodyPr/>
              <a:lstStyle/>
              <a:p>
                <a:endParaRPr lang="zh-CN" altLang="en-US"/>
              </a:p>
            </p:txBody>
          </p:sp>
          <p:sp>
            <p:nvSpPr>
              <p:cNvPr id="28827" name="Line 271"/>
              <p:cNvSpPr>
                <a:spLocks noChangeShapeType="1"/>
              </p:cNvSpPr>
              <p:nvPr/>
            </p:nvSpPr>
            <p:spPr bwMode="auto">
              <a:xfrm>
                <a:off x="4418" y="2087"/>
                <a:ext cx="98" cy="0"/>
              </a:xfrm>
              <a:prstGeom prst="line">
                <a:avLst/>
              </a:prstGeom>
              <a:noFill/>
              <a:ln w="9525">
                <a:solidFill>
                  <a:schemeClr val="tx1"/>
                </a:solidFill>
                <a:round/>
                <a:headEnd/>
                <a:tailEnd/>
              </a:ln>
            </p:spPr>
            <p:txBody>
              <a:bodyPr/>
              <a:lstStyle/>
              <a:p>
                <a:endParaRPr lang="zh-CN" altLang="en-US"/>
              </a:p>
            </p:txBody>
          </p:sp>
          <p:sp>
            <p:nvSpPr>
              <p:cNvPr id="28828" name="Line 272"/>
              <p:cNvSpPr>
                <a:spLocks noChangeShapeType="1"/>
              </p:cNvSpPr>
              <p:nvPr/>
            </p:nvSpPr>
            <p:spPr bwMode="auto">
              <a:xfrm>
                <a:off x="4459" y="1451"/>
                <a:ext cx="0" cy="608"/>
              </a:xfrm>
              <a:prstGeom prst="line">
                <a:avLst/>
              </a:prstGeom>
              <a:noFill/>
              <a:ln w="9525">
                <a:solidFill>
                  <a:schemeClr val="tx1"/>
                </a:solidFill>
                <a:round/>
                <a:headEnd/>
                <a:tailEnd/>
              </a:ln>
            </p:spPr>
            <p:txBody>
              <a:bodyPr/>
              <a:lstStyle/>
              <a:p>
                <a:endParaRPr lang="zh-CN" altLang="en-US"/>
              </a:p>
            </p:txBody>
          </p:sp>
          <p:grpSp>
            <p:nvGrpSpPr>
              <p:cNvPr id="28829" name="Group 273"/>
              <p:cNvGrpSpPr>
                <a:grpSpLocks/>
              </p:cNvGrpSpPr>
              <p:nvPr/>
            </p:nvGrpSpPr>
            <p:grpSpPr bwMode="auto">
              <a:xfrm>
                <a:off x="3109" y="237"/>
                <a:ext cx="571" cy="471"/>
                <a:chOff x="3109" y="192"/>
                <a:chExt cx="571" cy="471"/>
              </a:xfrm>
            </p:grpSpPr>
            <p:sp>
              <p:nvSpPr>
                <p:cNvPr id="28831" name="Text Box 274"/>
                <p:cNvSpPr txBox="1">
                  <a:spLocks noChangeArrowheads="1"/>
                </p:cNvSpPr>
                <p:nvPr/>
              </p:nvSpPr>
              <p:spPr bwMode="auto">
                <a:xfrm>
                  <a:off x="3337" y="398"/>
                  <a:ext cx="196" cy="165"/>
                </a:xfrm>
                <a:prstGeom prst="rect">
                  <a:avLst/>
                </a:prstGeom>
                <a:noFill/>
                <a:ln w="9525">
                  <a:noFill/>
                  <a:miter lim="800000"/>
                  <a:headEnd/>
                  <a:tailEnd/>
                </a:ln>
              </p:spPr>
              <p:txBody>
                <a:bodyPr/>
                <a:lstStyle/>
                <a:p>
                  <a:pPr algn="ctr" eaLnBrk="0" hangingPunct="0">
                    <a:lnSpc>
                      <a:spcPct val="72000"/>
                    </a:lnSpc>
                  </a:pPr>
                  <a:r>
                    <a:rPr lang="en-US" altLang="zh-CN" sz="1400" b="1">
                      <a:solidFill>
                        <a:schemeClr val="tx1"/>
                      </a:solidFill>
                      <a:ea typeface="MingLiU" pitchFamily="49" charset="-120"/>
                    </a:rPr>
                    <a:t>1</a:t>
                  </a:r>
                </a:p>
              </p:txBody>
            </p:sp>
            <p:sp>
              <p:nvSpPr>
                <p:cNvPr id="28832" name="Text Box 275"/>
                <p:cNvSpPr txBox="1">
                  <a:spLocks noChangeArrowheads="1"/>
                </p:cNvSpPr>
                <p:nvPr/>
              </p:nvSpPr>
              <p:spPr bwMode="auto">
                <a:xfrm>
                  <a:off x="3109" y="263"/>
                  <a:ext cx="270" cy="172"/>
                </a:xfrm>
                <a:prstGeom prst="rect">
                  <a:avLst/>
                </a:prstGeom>
                <a:noFill/>
                <a:ln w="9525">
                  <a:noFill/>
                  <a:miter lim="800000"/>
                  <a:headEnd/>
                  <a:tailEnd/>
                </a:ln>
              </p:spPr>
              <p:txBody>
                <a:bodyPr/>
                <a:lstStyle/>
                <a:p>
                  <a:pPr algn="just" eaLnBrk="0" hangingPunct="0">
                    <a:lnSpc>
                      <a:spcPct val="64000"/>
                    </a:lnSpc>
                  </a:pPr>
                  <a:r>
                    <a:rPr lang="en-US" altLang="zh-CN" sz="1400" b="1">
                      <a:solidFill>
                        <a:schemeClr val="tx1"/>
                      </a:solidFill>
                    </a:rPr>
                    <a:t>Y</a:t>
                  </a:r>
                </a:p>
              </p:txBody>
            </p:sp>
            <p:sp>
              <p:nvSpPr>
                <p:cNvPr id="28833" name="Text Box 276"/>
                <p:cNvSpPr txBox="1">
                  <a:spLocks noChangeArrowheads="1"/>
                </p:cNvSpPr>
                <p:nvPr/>
              </p:nvSpPr>
              <p:spPr bwMode="auto">
                <a:xfrm>
                  <a:off x="3386" y="192"/>
                  <a:ext cx="294" cy="247"/>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Y</a:t>
                  </a:r>
                </a:p>
              </p:txBody>
            </p:sp>
            <p:sp>
              <p:nvSpPr>
                <p:cNvPr id="28834" name="Rectangle 277"/>
                <p:cNvSpPr>
                  <a:spLocks noChangeArrowheads="1"/>
                </p:cNvSpPr>
                <p:nvPr/>
              </p:nvSpPr>
              <p:spPr bwMode="auto">
                <a:xfrm>
                  <a:off x="3328" y="410"/>
                  <a:ext cx="196" cy="113"/>
                </a:xfrm>
                <a:prstGeom prst="rect">
                  <a:avLst/>
                </a:prstGeom>
                <a:noFill/>
                <a:ln w="15875">
                  <a:solidFill>
                    <a:schemeClr val="tx1"/>
                  </a:solidFill>
                  <a:miter lim="800000"/>
                  <a:headEnd/>
                  <a:tailEnd/>
                </a:ln>
              </p:spPr>
              <p:txBody>
                <a:bodyPr/>
                <a:lstStyle/>
                <a:p>
                  <a:endParaRPr lang="zh-CN" altLang="en-US" b="1"/>
                </a:p>
              </p:txBody>
            </p:sp>
            <p:sp>
              <p:nvSpPr>
                <p:cNvPr id="28835" name="Line 278"/>
                <p:cNvSpPr>
                  <a:spLocks noChangeShapeType="1"/>
                </p:cNvSpPr>
                <p:nvPr/>
              </p:nvSpPr>
              <p:spPr bwMode="auto">
                <a:xfrm>
                  <a:off x="3180" y="266"/>
                  <a:ext cx="62" cy="0"/>
                </a:xfrm>
                <a:prstGeom prst="line">
                  <a:avLst/>
                </a:prstGeom>
                <a:noFill/>
                <a:ln w="9525">
                  <a:solidFill>
                    <a:schemeClr val="tx1"/>
                  </a:solidFill>
                  <a:round/>
                  <a:headEnd/>
                  <a:tailEnd/>
                </a:ln>
              </p:spPr>
              <p:txBody>
                <a:bodyPr/>
                <a:lstStyle/>
                <a:p>
                  <a:endParaRPr lang="zh-CN" altLang="en-US"/>
                </a:p>
              </p:txBody>
            </p:sp>
            <p:sp>
              <p:nvSpPr>
                <p:cNvPr id="28836" name="Oval 279"/>
                <p:cNvSpPr>
                  <a:spLocks noChangeArrowheads="1"/>
                </p:cNvSpPr>
                <p:nvPr/>
              </p:nvSpPr>
              <p:spPr bwMode="auto">
                <a:xfrm>
                  <a:off x="3115" y="627"/>
                  <a:ext cx="37" cy="36"/>
                </a:xfrm>
                <a:prstGeom prst="ellipse">
                  <a:avLst/>
                </a:prstGeom>
                <a:noFill/>
                <a:ln w="9525">
                  <a:solidFill>
                    <a:schemeClr val="tx1"/>
                  </a:solidFill>
                  <a:round/>
                  <a:headEnd/>
                  <a:tailEnd/>
                </a:ln>
              </p:spPr>
              <p:txBody>
                <a:bodyPr/>
                <a:lstStyle/>
                <a:p>
                  <a:endParaRPr lang="zh-CN" altLang="en-US" b="1"/>
                </a:p>
              </p:txBody>
            </p:sp>
            <p:sp>
              <p:nvSpPr>
                <p:cNvPr id="28837" name="Oval 280"/>
                <p:cNvSpPr>
                  <a:spLocks noChangeArrowheads="1"/>
                </p:cNvSpPr>
                <p:nvPr/>
              </p:nvSpPr>
              <p:spPr bwMode="auto">
                <a:xfrm>
                  <a:off x="3115" y="573"/>
                  <a:ext cx="31" cy="30"/>
                </a:xfrm>
                <a:prstGeom prst="ellipse">
                  <a:avLst/>
                </a:prstGeom>
                <a:solidFill>
                  <a:schemeClr val="tx1"/>
                </a:solidFill>
                <a:ln w="9525">
                  <a:solidFill>
                    <a:schemeClr val="tx1"/>
                  </a:solidFill>
                  <a:round/>
                  <a:headEnd/>
                  <a:tailEnd/>
                </a:ln>
              </p:spPr>
              <p:txBody>
                <a:bodyPr/>
                <a:lstStyle/>
                <a:p>
                  <a:endParaRPr lang="zh-CN" altLang="en-US" b="1"/>
                </a:p>
              </p:txBody>
            </p:sp>
            <p:sp>
              <p:nvSpPr>
                <p:cNvPr id="28838" name="Oval 281"/>
                <p:cNvSpPr>
                  <a:spLocks noChangeArrowheads="1"/>
                </p:cNvSpPr>
                <p:nvPr/>
              </p:nvSpPr>
              <p:spPr bwMode="auto">
                <a:xfrm>
                  <a:off x="3410" y="370"/>
                  <a:ext cx="31" cy="30"/>
                </a:xfrm>
                <a:prstGeom prst="ellipse">
                  <a:avLst/>
                </a:prstGeom>
                <a:noFill/>
                <a:ln w="9525">
                  <a:solidFill>
                    <a:schemeClr val="tx1"/>
                  </a:solidFill>
                  <a:round/>
                  <a:headEnd/>
                  <a:tailEnd/>
                </a:ln>
              </p:spPr>
              <p:txBody>
                <a:bodyPr/>
                <a:lstStyle/>
                <a:p>
                  <a:endParaRPr lang="zh-CN" altLang="en-US" b="1"/>
                </a:p>
              </p:txBody>
            </p:sp>
            <p:sp>
              <p:nvSpPr>
                <p:cNvPr id="28839" name="Line 282"/>
                <p:cNvSpPr>
                  <a:spLocks noChangeShapeType="1"/>
                </p:cNvSpPr>
                <p:nvPr/>
              </p:nvSpPr>
              <p:spPr bwMode="auto">
                <a:xfrm flipV="1">
                  <a:off x="3427" y="275"/>
                  <a:ext cx="0" cy="90"/>
                </a:xfrm>
                <a:prstGeom prst="line">
                  <a:avLst/>
                </a:prstGeom>
                <a:noFill/>
                <a:ln w="9525">
                  <a:solidFill>
                    <a:schemeClr val="tx1"/>
                  </a:solidFill>
                  <a:round/>
                  <a:headEnd/>
                  <a:tailEnd/>
                </a:ln>
              </p:spPr>
              <p:txBody>
                <a:bodyPr/>
                <a:lstStyle/>
                <a:p>
                  <a:endParaRPr lang="zh-CN" altLang="en-US"/>
                </a:p>
              </p:txBody>
            </p:sp>
            <p:sp>
              <p:nvSpPr>
                <p:cNvPr id="28840" name="Line 283"/>
                <p:cNvSpPr>
                  <a:spLocks noChangeShapeType="1"/>
                </p:cNvSpPr>
                <p:nvPr/>
              </p:nvSpPr>
              <p:spPr bwMode="auto">
                <a:xfrm>
                  <a:off x="3132" y="298"/>
                  <a:ext cx="0" cy="330"/>
                </a:xfrm>
                <a:prstGeom prst="line">
                  <a:avLst/>
                </a:prstGeom>
                <a:noFill/>
                <a:ln w="9525">
                  <a:solidFill>
                    <a:schemeClr val="tx1"/>
                  </a:solidFill>
                  <a:round/>
                  <a:headEnd/>
                  <a:tailEnd/>
                </a:ln>
              </p:spPr>
              <p:txBody>
                <a:bodyPr/>
                <a:lstStyle/>
                <a:p>
                  <a:endParaRPr lang="zh-CN" altLang="en-US"/>
                </a:p>
              </p:txBody>
            </p:sp>
            <p:sp>
              <p:nvSpPr>
                <p:cNvPr id="28841" name="Line 284"/>
                <p:cNvSpPr>
                  <a:spLocks noChangeShapeType="1"/>
                </p:cNvSpPr>
                <p:nvPr/>
              </p:nvSpPr>
              <p:spPr bwMode="auto">
                <a:xfrm>
                  <a:off x="3132" y="589"/>
                  <a:ext cx="295" cy="0"/>
                </a:xfrm>
                <a:prstGeom prst="line">
                  <a:avLst/>
                </a:prstGeom>
                <a:noFill/>
                <a:ln w="9525">
                  <a:solidFill>
                    <a:schemeClr val="tx1"/>
                  </a:solidFill>
                  <a:round/>
                  <a:headEnd/>
                  <a:tailEnd/>
                </a:ln>
              </p:spPr>
              <p:txBody>
                <a:bodyPr/>
                <a:lstStyle/>
                <a:p>
                  <a:endParaRPr lang="zh-CN" altLang="en-US"/>
                </a:p>
              </p:txBody>
            </p:sp>
            <p:sp>
              <p:nvSpPr>
                <p:cNvPr id="28842" name="Line 285"/>
                <p:cNvSpPr>
                  <a:spLocks noChangeShapeType="1"/>
                </p:cNvSpPr>
                <p:nvPr/>
              </p:nvSpPr>
              <p:spPr bwMode="auto">
                <a:xfrm flipV="1">
                  <a:off x="3427" y="506"/>
                  <a:ext cx="0" cy="83"/>
                </a:xfrm>
                <a:prstGeom prst="line">
                  <a:avLst/>
                </a:prstGeom>
                <a:noFill/>
                <a:ln w="9525">
                  <a:solidFill>
                    <a:schemeClr val="tx1"/>
                  </a:solidFill>
                  <a:round/>
                  <a:headEnd/>
                  <a:tailEnd/>
                </a:ln>
              </p:spPr>
              <p:txBody>
                <a:bodyPr/>
                <a:lstStyle/>
                <a:p>
                  <a:endParaRPr lang="zh-CN" altLang="en-US"/>
                </a:p>
              </p:txBody>
            </p:sp>
          </p:grpSp>
          <p:sp>
            <p:nvSpPr>
              <p:cNvPr id="28830" name="Line 286"/>
              <p:cNvSpPr>
                <a:spLocks noChangeShapeType="1"/>
              </p:cNvSpPr>
              <p:nvPr/>
            </p:nvSpPr>
            <p:spPr bwMode="auto">
              <a:xfrm>
                <a:off x="1575" y="1559"/>
                <a:ext cx="0" cy="45"/>
              </a:xfrm>
              <a:prstGeom prst="line">
                <a:avLst/>
              </a:prstGeom>
              <a:noFill/>
              <a:ln w="9525">
                <a:solidFill>
                  <a:schemeClr val="tx1"/>
                </a:solidFill>
                <a:round/>
                <a:headEnd/>
                <a:tailEnd/>
              </a:ln>
            </p:spPr>
            <p:txBody>
              <a:bodyPr/>
              <a:lstStyle/>
              <a:p>
                <a:endParaRPr lang="zh-CN" altLang="en-US"/>
              </a:p>
            </p:txBody>
          </p:sp>
        </p:grpSp>
      </p:grpSp>
      <p:grpSp>
        <p:nvGrpSpPr>
          <p:cNvPr id="28679" name="Group 287"/>
          <p:cNvGrpSpPr>
            <a:grpSpLocks/>
          </p:cNvGrpSpPr>
          <p:nvPr/>
        </p:nvGrpSpPr>
        <p:grpSpPr bwMode="auto">
          <a:xfrm>
            <a:off x="350838" y="2365375"/>
            <a:ext cx="3057525" cy="1401763"/>
            <a:chOff x="3168" y="2544"/>
            <a:chExt cx="1926" cy="883"/>
          </a:xfrm>
        </p:grpSpPr>
        <p:sp>
          <p:nvSpPr>
            <p:cNvPr id="28681" name="Line 288"/>
            <p:cNvSpPr>
              <a:spLocks noChangeShapeType="1"/>
            </p:cNvSpPr>
            <p:nvPr/>
          </p:nvSpPr>
          <p:spPr bwMode="auto">
            <a:xfrm>
              <a:off x="3734" y="3267"/>
              <a:ext cx="0" cy="160"/>
            </a:xfrm>
            <a:prstGeom prst="line">
              <a:avLst/>
            </a:prstGeom>
            <a:noFill/>
            <a:ln w="19050">
              <a:solidFill>
                <a:schemeClr val="tx1"/>
              </a:solidFill>
              <a:round/>
              <a:headEnd/>
              <a:tailEnd/>
            </a:ln>
          </p:spPr>
          <p:txBody>
            <a:bodyPr/>
            <a:lstStyle/>
            <a:p>
              <a:endParaRPr lang="zh-CN" altLang="en-US"/>
            </a:p>
          </p:txBody>
        </p:sp>
        <p:sp>
          <p:nvSpPr>
            <p:cNvPr id="28682" name="Line 289"/>
            <p:cNvSpPr>
              <a:spLocks noChangeShapeType="1"/>
            </p:cNvSpPr>
            <p:nvPr/>
          </p:nvSpPr>
          <p:spPr bwMode="auto">
            <a:xfrm>
              <a:off x="3893" y="3267"/>
              <a:ext cx="0" cy="160"/>
            </a:xfrm>
            <a:prstGeom prst="line">
              <a:avLst/>
            </a:prstGeom>
            <a:noFill/>
            <a:ln w="19050">
              <a:solidFill>
                <a:schemeClr val="tx1"/>
              </a:solidFill>
              <a:round/>
              <a:headEnd/>
              <a:tailEnd/>
            </a:ln>
          </p:spPr>
          <p:txBody>
            <a:bodyPr/>
            <a:lstStyle/>
            <a:p>
              <a:endParaRPr lang="zh-CN" altLang="en-US"/>
            </a:p>
          </p:txBody>
        </p:sp>
        <p:sp>
          <p:nvSpPr>
            <p:cNvPr id="28683" name="Line 290"/>
            <p:cNvSpPr>
              <a:spLocks noChangeShapeType="1"/>
            </p:cNvSpPr>
            <p:nvPr/>
          </p:nvSpPr>
          <p:spPr bwMode="auto">
            <a:xfrm>
              <a:off x="4044" y="3267"/>
              <a:ext cx="0" cy="160"/>
            </a:xfrm>
            <a:prstGeom prst="line">
              <a:avLst/>
            </a:prstGeom>
            <a:noFill/>
            <a:ln w="19050">
              <a:solidFill>
                <a:schemeClr val="tx1"/>
              </a:solidFill>
              <a:round/>
              <a:headEnd/>
              <a:tailEnd/>
            </a:ln>
          </p:spPr>
          <p:txBody>
            <a:bodyPr/>
            <a:lstStyle/>
            <a:p>
              <a:endParaRPr lang="zh-CN" altLang="en-US"/>
            </a:p>
          </p:txBody>
        </p:sp>
        <p:sp>
          <p:nvSpPr>
            <p:cNvPr id="28684" name="Line 291"/>
            <p:cNvSpPr>
              <a:spLocks noChangeShapeType="1"/>
            </p:cNvSpPr>
            <p:nvPr/>
          </p:nvSpPr>
          <p:spPr bwMode="auto">
            <a:xfrm>
              <a:off x="4203" y="3267"/>
              <a:ext cx="0" cy="160"/>
            </a:xfrm>
            <a:prstGeom prst="line">
              <a:avLst/>
            </a:prstGeom>
            <a:noFill/>
            <a:ln w="19050">
              <a:solidFill>
                <a:schemeClr val="tx1"/>
              </a:solidFill>
              <a:round/>
              <a:headEnd/>
              <a:tailEnd/>
            </a:ln>
          </p:spPr>
          <p:txBody>
            <a:bodyPr/>
            <a:lstStyle/>
            <a:p>
              <a:endParaRPr lang="zh-CN" altLang="en-US"/>
            </a:p>
          </p:txBody>
        </p:sp>
        <p:sp>
          <p:nvSpPr>
            <p:cNvPr id="28685" name="Line 292"/>
            <p:cNvSpPr>
              <a:spLocks noChangeShapeType="1"/>
            </p:cNvSpPr>
            <p:nvPr/>
          </p:nvSpPr>
          <p:spPr bwMode="auto">
            <a:xfrm>
              <a:off x="4354" y="3267"/>
              <a:ext cx="0" cy="160"/>
            </a:xfrm>
            <a:prstGeom prst="line">
              <a:avLst/>
            </a:prstGeom>
            <a:noFill/>
            <a:ln w="19050">
              <a:solidFill>
                <a:schemeClr val="tx1"/>
              </a:solidFill>
              <a:round/>
              <a:headEnd/>
              <a:tailEnd/>
            </a:ln>
          </p:spPr>
          <p:txBody>
            <a:bodyPr/>
            <a:lstStyle/>
            <a:p>
              <a:endParaRPr lang="zh-CN" altLang="en-US"/>
            </a:p>
          </p:txBody>
        </p:sp>
        <p:sp>
          <p:nvSpPr>
            <p:cNvPr id="28686" name="Line 293"/>
            <p:cNvSpPr>
              <a:spLocks noChangeShapeType="1"/>
            </p:cNvSpPr>
            <p:nvPr/>
          </p:nvSpPr>
          <p:spPr bwMode="auto">
            <a:xfrm>
              <a:off x="4513" y="3267"/>
              <a:ext cx="0" cy="160"/>
            </a:xfrm>
            <a:prstGeom prst="line">
              <a:avLst/>
            </a:prstGeom>
            <a:noFill/>
            <a:ln w="19050">
              <a:solidFill>
                <a:schemeClr val="tx1"/>
              </a:solidFill>
              <a:round/>
              <a:headEnd/>
              <a:tailEnd/>
            </a:ln>
          </p:spPr>
          <p:txBody>
            <a:bodyPr/>
            <a:lstStyle/>
            <a:p>
              <a:endParaRPr lang="zh-CN" altLang="en-US"/>
            </a:p>
          </p:txBody>
        </p:sp>
        <p:sp>
          <p:nvSpPr>
            <p:cNvPr id="28687" name="Line 294"/>
            <p:cNvSpPr>
              <a:spLocks noChangeShapeType="1"/>
            </p:cNvSpPr>
            <p:nvPr/>
          </p:nvSpPr>
          <p:spPr bwMode="auto">
            <a:xfrm>
              <a:off x="4664" y="3267"/>
              <a:ext cx="0" cy="160"/>
            </a:xfrm>
            <a:prstGeom prst="line">
              <a:avLst/>
            </a:prstGeom>
            <a:noFill/>
            <a:ln w="19050">
              <a:solidFill>
                <a:schemeClr val="tx1"/>
              </a:solidFill>
              <a:round/>
              <a:headEnd/>
              <a:tailEnd/>
            </a:ln>
          </p:spPr>
          <p:txBody>
            <a:bodyPr/>
            <a:lstStyle/>
            <a:p>
              <a:endParaRPr lang="zh-CN" altLang="en-US"/>
            </a:p>
          </p:txBody>
        </p:sp>
        <p:sp>
          <p:nvSpPr>
            <p:cNvPr id="28688" name="Line 295"/>
            <p:cNvSpPr>
              <a:spLocks noChangeShapeType="1"/>
            </p:cNvSpPr>
            <p:nvPr/>
          </p:nvSpPr>
          <p:spPr bwMode="auto">
            <a:xfrm>
              <a:off x="4814" y="3267"/>
              <a:ext cx="0" cy="160"/>
            </a:xfrm>
            <a:prstGeom prst="line">
              <a:avLst/>
            </a:prstGeom>
            <a:noFill/>
            <a:ln w="19050">
              <a:solidFill>
                <a:schemeClr val="tx1"/>
              </a:solidFill>
              <a:round/>
              <a:headEnd/>
              <a:tailEnd/>
            </a:ln>
          </p:spPr>
          <p:txBody>
            <a:bodyPr/>
            <a:lstStyle/>
            <a:p>
              <a:endParaRPr lang="zh-CN" altLang="en-US"/>
            </a:p>
          </p:txBody>
        </p:sp>
        <p:sp>
          <p:nvSpPr>
            <p:cNvPr id="28689" name="Oval 296"/>
            <p:cNvSpPr>
              <a:spLocks noChangeArrowheads="1"/>
            </p:cNvSpPr>
            <p:nvPr/>
          </p:nvSpPr>
          <p:spPr bwMode="auto">
            <a:xfrm>
              <a:off x="4349" y="2671"/>
              <a:ext cx="40" cy="35"/>
            </a:xfrm>
            <a:prstGeom prst="ellipse">
              <a:avLst/>
            </a:prstGeom>
            <a:noFill/>
            <a:ln w="19050">
              <a:solidFill>
                <a:schemeClr val="tx1"/>
              </a:solidFill>
              <a:round/>
              <a:headEnd/>
              <a:tailEnd/>
            </a:ln>
          </p:spPr>
          <p:txBody>
            <a:bodyPr/>
            <a:lstStyle/>
            <a:p>
              <a:endParaRPr lang="zh-CN" altLang="en-US" b="1"/>
            </a:p>
          </p:txBody>
        </p:sp>
        <p:sp>
          <p:nvSpPr>
            <p:cNvPr id="28690" name="Line 297"/>
            <p:cNvSpPr>
              <a:spLocks noChangeShapeType="1"/>
            </p:cNvSpPr>
            <p:nvPr/>
          </p:nvSpPr>
          <p:spPr bwMode="auto">
            <a:xfrm>
              <a:off x="4371" y="2544"/>
              <a:ext cx="0" cy="131"/>
            </a:xfrm>
            <a:prstGeom prst="line">
              <a:avLst/>
            </a:prstGeom>
            <a:noFill/>
            <a:ln w="19050">
              <a:solidFill>
                <a:schemeClr val="tx1"/>
              </a:solidFill>
              <a:round/>
              <a:headEnd/>
              <a:tailEnd/>
            </a:ln>
          </p:spPr>
          <p:txBody>
            <a:bodyPr/>
            <a:lstStyle/>
            <a:p>
              <a:endParaRPr lang="zh-CN" altLang="en-US"/>
            </a:p>
          </p:txBody>
        </p:sp>
        <p:sp>
          <p:nvSpPr>
            <p:cNvPr id="28691" name="Line 298"/>
            <p:cNvSpPr>
              <a:spLocks noChangeShapeType="1"/>
            </p:cNvSpPr>
            <p:nvPr/>
          </p:nvSpPr>
          <p:spPr bwMode="auto">
            <a:xfrm>
              <a:off x="4133" y="2546"/>
              <a:ext cx="0" cy="160"/>
            </a:xfrm>
            <a:prstGeom prst="line">
              <a:avLst/>
            </a:prstGeom>
            <a:noFill/>
            <a:ln w="19050">
              <a:solidFill>
                <a:schemeClr val="tx1"/>
              </a:solidFill>
              <a:round/>
              <a:headEnd/>
              <a:tailEnd/>
            </a:ln>
          </p:spPr>
          <p:txBody>
            <a:bodyPr/>
            <a:lstStyle/>
            <a:p>
              <a:endParaRPr lang="zh-CN" altLang="en-US"/>
            </a:p>
          </p:txBody>
        </p:sp>
        <p:sp>
          <p:nvSpPr>
            <p:cNvPr id="28692" name="Line 299"/>
            <p:cNvSpPr>
              <a:spLocks noChangeShapeType="1"/>
            </p:cNvSpPr>
            <p:nvPr/>
          </p:nvSpPr>
          <p:spPr bwMode="auto">
            <a:xfrm>
              <a:off x="3177" y="2930"/>
              <a:ext cx="212" cy="0"/>
            </a:xfrm>
            <a:prstGeom prst="line">
              <a:avLst/>
            </a:prstGeom>
            <a:noFill/>
            <a:ln w="19050">
              <a:solidFill>
                <a:schemeClr val="tx1"/>
              </a:solidFill>
              <a:round/>
              <a:headEnd/>
              <a:tailEnd/>
            </a:ln>
          </p:spPr>
          <p:txBody>
            <a:bodyPr/>
            <a:lstStyle/>
            <a:p>
              <a:endParaRPr lang="zh-CN" altLang="en-US"/>
            </a:p>
          </p:txBody>
        </p:sp>
        <p:sp>
          <p:nvSpPr>
            <p:cNvPr id="28693" name="Line 300"/>
            <p:cNvSpPr>
              <a:spLocks noChangeShapeType="1"/>
            </p:cNvSpPr>
            <p:nvPr/>
          </p:nvSpPr>
          <p:spPr bwMode="auto">
            <a:xfrm>
              <a:off x="3177" y="3052"/>
              <a:ext cx="212" cy="0"/>
            </a:xfrm>
            <a:prstGeom prst="line">
              <a:avLst/>
            </a:prstGeom>
            <a:noFill/>
            <a:ln w="19050">
              <a:solidFill>
                <a:schemeClr val="tx1"/>
              </a:solidFill>
              <a:round/>
              <a:headEnd/>
              <a:tailEnd/>
            </a:ln>
          </p:spPr>
          <p:txBody>
            <a:bodyPr/>
            <a:lstStyle/>
            <a:p>
              <a:endParaRPr lang="zh-CN" altLang="en-US"/>
            </a:p>
          </p:txBody>
        </p:sp>
        <p:sp>
          <p:nvSpPr>
            <p:cNvPr id="28694" name="Line 301"/>
            <p:cNvSpPr>
              <a:spLocks noChangeShapeType="1"/>
            </p:cNvSpPr>
            <p:nvPr/>
          </p:nvSpPr>
          <p:spPr bwMode="auto">
            <a:xfrm>
              <a:off x="3177" y="3177"/>
              <a:ext cx="212" cy="0"/>
            </a:xfrm>
            <a:prstGeom prst="line">
              <a:avLst/>
            </a:prstGeom>
            <a:noFill/>
            <a:ln w="19050">
              <a:solidFill>
                <a:schemeClr val="tx1"/>
              </a:solidFill>
              <a:round/>
              <a:headEnd/>
              <a:tailEnd/>
            </a:ln>
          </p:spPr>
          <p:txBody>
            <a:bodyPr/>
            <a:lstStyle/>
            <a:p>
              <a:endParaRPr lang="zh-CN" altLang="en-US"/>
            </a:p>
          </p:txBody>
        </p:sp>
        <p:sp>
          <p:nvSpPr>
            <p:cNvPr id="28695" name="Line 302"/>
            <p:cNvSpPr>
              <a:spLocks noChangeShapeType="1"/>
            </p:cNvSpPr>
            <p:nvPr/>
          </p:nvSpPr>
          <p:spPr bwMode="auto">
            <a:xfrm>
              <a:off x="3168" y="2801"/>
              <a:ext cx="180" cy="0"/>
            </a:xfrm>
            <a:prstGeom prst="line">
              <a:avLst/>
            </a:prstGeom>
            <a:noFill/>
            <a:ln w="19050">
              <a:solidFill>
                <a:schemeClr val="tx1"/>
              </a:solidFill>
              <a:round/>
              <a:headEnd/>
              <a:tailEnd/>
            </a:ln>
          </p:spPr>
          <p:txBody>
            <a:bodyPr/>
            <a:lstStyle/>
            <a:p>
              <a:endParaRPr lang="zh-CN" altLang="en-US"/>
            </a:p>
          </p:txBody>
        </p:sp>
        <p:sp>
          <p:nvSpPr>
            <p:cNvPr id="28696" name="Line 303"/>
            <p:cNvSpPr>
              <a:spLocks noChangeShapeType="1"/>
            </p:cNvSpPr>
            <p:nvPr/>
          </p:nvSpPr>
          <p:spPr bwMode="auto">
            <a:xfrm>
              <a:off x="4327" y="2735"/>
              <a:ext cx="67" cy="0"/>
            </a:xfrm>
            <a:prstGeom prst="line">
              <a:avLst/>
            </a:prstGeom>
            <a:noFill/>
            <a:ln w="19050">
              <a:solidFill>
                <a:schemeClr val="tx1"/>
              </a:solidFill>
              <a:round/>
              <a:headEnd/>
              <a:tailEnd/>
            </a:ln>
          </p:spPr>
          <p:txBody>
            <a:bodyPr/>
            <a:lstStyle/>
            <a:p>
              <a:endParaRPr lang="zh-CN" altLang="en-US"/>
            </a:p>
          </p:txBody>
        </p:sp>
        <p:sp>
          <p:nvSpPr>
            <p:cNvPr id="28697" name="Rectangle 304"/>
            <p:cNvSpPr>
              <a:spLocks noChangeArrowheads="1"/>
            </p:cNvSpPr>
            <p:nvPr/>
          </p:nvSpPr>
          <p:spPr bwMode="auto">
            <a:xfrm>
              <a:off x="3389" y="2705"/>
              <a:ext cx="1699" cy="562"/>
            </a:xfrm>
            <a:prstGeom prst="rect">
              <a:avLst/>
            </a:prstGeom>
            <a:noFill/>
            <a:ln w="19050">
              <a:solidFill>
                <a:schemeClr val="tx1"/>
              </a:solidFill>
              <a:miter lim="800000"/>
              <a:headEnd/>
              <a:tailEnd/>
            </a:ln>
          </p:spPr>
          <p:txBody>
            <a:bodyPr/>
            <a:lstStyle/>
            <a:p>
              <a:endParaRPr lang="zh-CN" altLang="en-US" b="1"/>
            </a:p>
          </p:txBody>
        </p:sp>
        <p:sp>
          <p:nvSpPr>
            <p:cNvPr id="28698" name="Oval 305"/>
            <p:cNvSpPr>
              <a:spLocks noChangeArrowheads="1"/>
            </p:cNvSpPr>
            <p:nvPr/>
          </p:nvSpPr>
          <p:spPr bwMode="auto">
            <a:xfrm>
              <a:off x="3336" y="2778"/>
              <a:ext cx="40" cy="35"/>
            </a:xfrm>
            <a:prstGeom prst="ellipse">
              <a:avLst/>
            </a:prstGeom>
            <a:noFill/>
            <a:ln w="19050">
              <a:solidFill>
                <a:schemeClr val="tx1"/>
              </a:solidFill>
              <a:round/>
              <a:headEnd/>
              <a:tailEnd/>
            </a:ln>
          </p:spPr>
          <p:txBody>
            <a:bodyPr/>
            <a:lstStyle/>
            <a:p>
              <a:endParaRPr lang="zh-CN" altLang="en-US" b="1"/>
            </a:p>
          </p:txBody>
        </p:sp>
        <p:sp>
          <p:nvSpPr>
            <p:cNvPr id="28699" name="Line 306"/>
            <p:cNvSpPr>
              <a:spLocks noChangeShapeType="1"/>
            </p:cNvSpPr>
            <p:nvPr/>
          </p:nvSpPr>
          <p:spPr bwMode="auto">
            <a:xfrm>
              <a:off x="3408" y="2744"/>
              <a:ext cx="96" cy="0"/>
            </a:xfrm>
            <a:prstGeom prst="line">
              <a:avLst/>
            </a:prstGeom>
            <a:noFill/>
            <a:ln w="19050">
              <a:solidFill>
                <a:schemeClr val="tx1"/>
              </a:solidFill>
              <a:round/>
              <a:headEnd/>
              <a:tailEnd/>
            </a:ln>
          </p:spPr>
          <p:txBody>
            <a:bodyPr/>
            <a:lstStyle/>
            <a:p>
              <a:endParaRPr lang="zh-CN" altLang="en-US"/>
            </a:p>
          </p:txBody>
        </p:sp>
        <p:sp>
          <p:nvSpPr>
            <p:cNvPr id="28700" name="Text Box 307"/>
            <p:cNvSpPr txBox="1">
              <a:spLocks noChangeArrowheads="1"/>
            </p:cNvSpPr>
            <p:nvPr/>
          </p:nvSpPr>
          <p:spPr bwMode="auto">
            <a:xfrm>
              <a:off x="4023" y="2691"/>
              <a:ext cx="319" cy="240"/>
            </a:xfrm>
            <a:prstGeom prst="rect">
              <a:avLst/>
            </a:prstGeom>
            <a:noFill/>
            <a:ln w="9525">
              <a:noFill/>
              <a:miter lim="800000"/>
              <a:headEnd/>
              <a:tailEnd/>
            </a:ln>
          </p:spPr>
          <p:txBody>
            <a:bodyPr/>
            <a:lstStyle/>
            <a:p>
              <a:pPr algn="just" eaLnBrk="0" hangingPunct="0"/>
              <a:r>
                <a:rPr lang="en-US" altLang="zh-CN" sz="1400" b="1">
                  <a:solidFill>
                    <a:schemeClr val="tx1"/>
                  </a:solidFill>
                </a:rPr>
                <a:t>Y</a:t>
              </a:r>
            </a:p>
          </p:txBody>
        </p:sp>
        <p:sp>
          <p:nvSpPr>
            <p:cNvPr id="28701" name="Text Box 308"/>
            <p:cNvSpPr txBox="1">
              <a:spLocks noChangeArrowheads="1"/>
            </p:cNvSpPr>
            <p:nvPr/>
          </p:nvSpPr>
          <p:spPr bwMode="auto">
            <a:xfrm>
              <a:off x="4253" y="2699"/>
              <a:ext cx="319" cy="240"/>
            </a:xfrm>
            <a:prstGeom prst="rect">
              <a:avLst/>
            </a:prstGeom>
            <a:noFill/>
            <a:ln w="9525">
              <a:noFill/>
              <a:miter lim="800000"/>
              <a:headEnd/>
              <a:tailEnd/>
            </a:ln>
          </p:spPr>
          <p:txBody>
            <a:bodyPr/>
            <a:lstStyle/>
            <a:p>
              <a:pPr algn="just" eaLnBrk="0" hangingPunct="0"/>
              <a:r>
                <a:rPr lang="en-US" altLang="zh-CN" sz="1400" b="1">
                  <a:solidFill>
                    <a:schemeClr val="tx1"/>
                  </a:solidFill>
                </a:rPr>
                <a:t>Y</a:t>
              </a:r>
            </a:p>
          </p:txBody>
        </p:sp>
        <p:sp>
          <p:nvSpPr>
            <p:cNvPr id="28702" name="Text Box 309"/>
            <p:cNvSpPr txBox="1">
              <a:spLocks noChangeArrowheads="1"/>
            </p:cNvSpPr>
            <p:nvPr/>
          </p:nvSpPr>
          <p:spPr bwMode="auto">
            <a:xfrm>
              <a:off x="3351" y="2717"/>
              <a:ext cx="318" cy="561"/>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EN</a:t>
              </a:r>
            </a:p>
            <a:p>
              <a:pPr algn="just" eaLnBrk="0" hangingPunct="0">
                <a:lnSpc>
                  <a:spcPct val="96000"/>
                </a:lnSpc>
              </a:pPr>
              <a:r>
                <a:rPr lang="en-US" altLang="zh-CN" sz="1400" b="1">
                  <a:solidFill>
                    <a:schemeClr val="tx1"/>
                  </a:solidFill>
                </a:rPr>
                <a:t>A2</a:t>
              </a:r>
            </a:p>
            <a:p>
              <a:pPr algn="just" eaLnBrk="0" hangingPunct="0">
                <a:lnSpc>
                  <a:spcPct val="96000"/>
                </a:lnSpc>
              </a:pPr>
              <a:r>
                <a:rPr lang="en-US" altLang="zh-CN" sz="1400" b="1">
                  <a:solidFill>
                    <a:schemeClr val="tx1"/>
                  </a:solidFill>
                </a:rPr>
                <a:t>A1</a:t>
              </a:r>
            </a:p>
            <a:p>
              <a:pPr algn="just" eaLnBrk="0" hangingPunct="0">
                <a:lnSpc>
                  <a:spcPct val="96000"/>
                </a:lnSpc>
              </a:pPr>
              <a:r>
                <a:rPr lang="en-US" altLang="zh-CN" sz="1400" b="1">
                  <a:solidFill>
                    <a:schemeClr val="tx1"/>
                  </a:solidFill>
                </a:rPr>
                <a:t>A0</a:t>
              </a:r>
            </a:p>
          </p:txBody>
        </p:sp>
        <p:sp>
          <p:nvSpPr>
            <p:cNvPr id="28703" name="Text Box 310"/>
            <p:cNvSpPr txBox="1">
              <a:spLocks noChangeArrowheads="1"/>
            </p:cNvSpPr>
            <p:nvPr/>
          </p:nvSpPr>
          <p:spPr bwMode="auto">
            <a:xfrm>
              <a:off x="3625" y="3081"/>
              <a:ext cx="1469" cy="241"/>
            </a:xfrm>
            <a:prstGeom prst="rect">
              <a:avLst/>
            </a:prstGeom>
            <a:noFill/>
            <a:ln w="9525">
              <a:noFill/>
              <a:miter lim="800000"/>
              <a:headEnd/>
              <a:tailEnd/>
            </a:ln>
          </p:spPr>
          <p:txBody>
            <a:bodyPr/>
            <a:lstStyle/>
            <a:p>
              <a:pPr algn="just" eaLnBrk="0" hangingPunct="0">
                <a:lnSpc>
                  <a:spcPct val="96000"/>
                </a:lnSpc>
              </a:pPr>
              <a:r>
                <a:rPr lang="en-US" altLang="zh-CN" sz="1400" b="1">
                  <a:solidFill>
                    <a:schemeClr val="tx1"/>
                  </a:solidFill>
                </a:rPr>
                <a:t>D</a:t>
              </a:r>
              <a:r>
                <a:rPr lang="en-US" altLang="zh-CN" sz="1400" b="1" baseline="-25000">
                  <a:solidFill>
                    <a:schemeClr val="tx1"/>
                  </a:solidFill>
                </a:rPr>
                <a:t>7  </a:t>
              </a:r>
              <a:r>
                <a:rPr lang="en-US" altLang="zh-CN" sz="1400" b="1">
                  <a:solidFill>
                    <a:schemeClr val="tx1"/>
                  </a:solidFill>
                </a:rPr>
                <a:t>D</a:t>
              </a:r>
              <a:r>
                <a:rPr lang="en-US" altLang="zh-CN" sz="1400" b="1" baseline="-25000">
                  <a:solidFill>
                    <a:schemeClr val="tx1"/>
                  </a:solidFill>
                </a:rPr>
                <a:t>6  </a:t>
              </a:r>
              <a:r>
                <a:rPr lang="en-US" altLang="zh-CN" sz="1400" b="1">
                  <a:solidFill>
                    <a:schemeClr val="tx1"/>
                  </a:solidFill>
                </a:rPr>
                <a:t>D</a:t>
              </a:r>
              <a:r>
                <a:rPr lang="en-US" altLang="zh-CN" sz="1400" b="1" baseline="-25000">
                  <a:solidFill>
                    <a:schemeClr val="tx1"/>
                  </a:solidFill>
                </a:rPr>
                <a:t>5  </a:t>
              </a:r>
              <a:r>
                <a:rPr lang="en-US" altLang="zh-CN" sz="1400" b="1">
                  <a:solidFill>
                    <a:schemeClr val="tx1"/>
                  </a:solidFill>
                </a:rPr>
                <a:t>D</a:t>
              </a:r>
              <a:r>
                <a:rPr lang="en-US" altLang="zh-CN" sz="1400" b="1" baseline="-25000">
                  <a:solidFill>
                    <a:schemeClr val="tx1"/>
                  </a:solidFill>
                </a:rPr>
                <a:t>4  </a:t>
              </a:r>
              <a:r>
                <a:rPr lang="en-US" altLang="zh-CN" sz="1400" b="1">
                  <a:solidFill>
                    <a:schemeClr val="tx1"/>
                  </a:solidFill>
                </a:rPr>
                <a:t>D</a:t>
              </a:r>
              <a:r>
                <a:rPr lang="en-US" altLang="zh-CN" sz="1400" b="1" baseline="-25000">
                  <a:solidFill>
                    <a:schemeClr val="tx1"/>
                  </a:solidFill>
                </a:rPr>
                <a:t>3  </a:t>
              </a:r>
              <a:r>
                <a:rPr lang="en-US" altLang="zh-CN" sz="1400" b="1">
                  <a:solidFill>
                    <a:schemeClr val="tx1"/>
                  </a:solidFill>
                </a:rPr>
                <a:t>D</a:t>
              </a:r>
              <a:r>
                <a:rPr lang="en-US" altLang="zh-CN" sz="1400" b="1" baseline="-25000">
                  <a:solidFill>
                    <a:schemeClr val="tx1"/>
                  </a:solidFill>
                </a:rPr>
                <a:t>2  </a:t>
              </a:r>
              <a:r>
                <a:rPr lang="en-US" altLang="zh-CN" sz="1400" b="1">
                  <a:solidFill>
                    <a:schemeClr val="tx1"/>
                  </a:solidFill>
                </a:rPr>
                <a:t>D</a:t>
              </a:r>
              <a:r>
                <a:rPr lang="en-US" altLang="zh-CN" sz="1400" b="1" baseline="-25000">
                  <a:solidFill>
                    <a:schemeClr val="tx1"/>
                  </a:solidFill>
                </a:rPr>
                <a:t>1  </a:t>
              </a:r>
              <a:r>
                <a:rPr lang="en-US" altLang="zh-CN" sz="1400" b="1">
                  <a:solidFill>
                    <a:schemeClr val="tx1"/>
                  </a:solidFill>
                </a:rPr>
                <a:t>D</a:t>
              </a:r>
              <a:r>
                <a:rPr lang="en-US" altLang="zh-CN" sz="1400" b="1" baseline="-25000">
                  <a:solidFill>
                    <a:schemeClr val="tx1"/>
                  </a:solidFill>
                </a:rPr>
                <a:t>0</a:t>
              </a:r>
              <a:endParaRPr lang="en-US" altLang="zh-CN" sz="1400" b="1">
                <a:solidFill>
                  <a:schemeClr val="tx1"/>
                </a:solidFill>
              </a:endParaRPr>
            </a:p>
          </p:txBody>
        </p:sp>
        <p:sp>
          <p:nvSpPr>
            <p:cNvPr id="28704" name="Text Box 311"/>
            <p:cNvSpPr txBox="1">
              <a:spLocks noChangeArrowheads="1"/>
            </p:cNvSpPr>
            <p:nvPr/>
          </p:nvSpPr>
          <p:spPr bwMode="auto">
            <a:xfrm>
              <a:off x="3590" y="2885"/>
              <a:ext cx="1354" cy="241"/>
            </a:xfrm>
            <a:prstGeom prst="rect">
              <a:avLst/>
            </a:prstGeom>
            <a:noFill/>
            <a:ln w="9525">
              <a:noFill/>
              <a:miter lim="800000"/>
              <a:headEnd/>
              <a:tailEnd/>
            </a:ln>
          </p:spPr>
          <p:txBody>
            <a:bodyPr/>
            <a:lstStyle/>
            <a:p>
              <a:pPr algn="ctr" eaLnBrk="0" hangingPunct="0"/>
              <a:r>
                <a:rPr lang="en-US" altLang="zh-CN" sz="1400" b="1">
                  <a:solidFill>
                    <a:schemeClr val="tx1"/>
                  </a:solidFill>
                </a:rPr>
                <a:t>MUX</a:t>
              </a:r>
              <a:r>
                <a:rPr lang="zh-CN" altLang="en-US" sz="1400" b="1">
                  <a:solidFill>
                    <a:schemeClr val="tx1"/>
                  </a:solidFill>
                </a:rPr>
                <a:t>（</a:t>
              </a:r>
              <a:r>
                <a:rPr lang="en-US" altLang="zh-CN" sz="1400" b="1">
                  <a:solidFill>
                    <a:schemeClr val="tx1"/>
                  </a:solidFill>
                </a:rPr>
                <a:t>74LS151</a:t>
              </a:r>
              <a:r>
                <a:rPr lang="zh-CN" altLang="en-US" sz="1400" b="1">
                  <a:solidFill>
                    <a:schemeClr val="tx1"/>
                  </a:solidFill>
                </a:rPr>
                <a:t>）</a:t>
              </a:r>
            </a:p>
          </p:txBody>
        </p:sp>
      </p:grpSp>
      <p:sp>
        <p:nvSpPr>
          <p:cNvPr id="142648" name="Text Box 312"/>
          <p:cNvSpPr txBox="1">
            <a:spLocks noChangeArrowheads="1"/>
          </p:cNvSpPr>
          <p:nvPr/>
        </p:nvSpPr>
        <p:spPr bwMode="auto">
          <a:xfrm>
            <a:off x="4819650" y="4475163"/>
            <a:ext cx="4229100" cy="1481137"/>
          </a:xfrm>
          <a:prstGeom prst="rect">
            <a:avLst/>
          </a:prstGeom>
          <a:noFill/>
          <a:ln w="9525">
            <a:noFill/>
            <a:miter lim="800000"/>
            <a:headEnd/>
            <a:tailEnd/>
          </a:ln>
        </p:spPr>
        <p:txBody>
          <a:bodyPr>
            <a:spAutoFit/>
          </a:bodyPr>
          <a:lstStyle/>
          <a:p>
            <a:pPr marL="381000" indent="-179388" eaLnBrk="0" hangingPunct="0">
              <a:lnSpc>
                <a:spcPct val="105000"/>
              </a:lnSpc>
              <a:buClr>
                <a:schemeClr val="accent1"/>
              </a:buClr>
              <a:buSzPct val="100000"/>
              <a:buFont typeface="Wingdings" pitchFamily="2" charset="2"/>
              <a:buChar char="v"/>
            </a:pPr>
            <a:r>
              <a:rPr lang="zh-CN" altLang="en-US" sz="2200" b="1">
                <a:solidFill>
                  <a:srgbClr val="000000"/>
                </a:solidFill>
                <a:sym typeface="Wingdings" pitchFamily="2" charset="2"/>
              </a:rPr>
              <a:t>功能</a:t>
            </a:r>
            <a:r>
              <a:rPr kumimoji="1" lang="zh-CN" altLang="en-US" b="1">
                <a:solidFill>
                  <a:srgbClr val="CC3300"/>
                </a:solidFill>
              </a:rPr>
              <a:t>①</a:t>
            </a:r>
            <a:endParaRPr lang="zh-CN" altLang="en-US" sz="2200" b="1">
              <a:solidFill>
                <a:srgbClr val="000000"/>
              </a:solidFill>
              <a:sym typeface="Wingdings" pitchFamily="2" charset="2"/>
            </a:endParaRPr>
          </a:p>
          <a:p>
            <a:pPr marL="381000" indent="-179388">
              <a:lnSpc>
                <a:spcPct val="110000"/>
              </a:lnSpc>
            </a:pPr>
            <a:r>
              <a:rPr kumimoji="1" lang="en-US" altLang="zh-CN" sz="2000" b="1">
                <a:solidFill>
                  <a:srgbClr val="CC3300"/>
                </a:solidFill>
              </a:rPr>
              <a:t>      A</a:t>
            </a:r>
            <a:r>
              <a:rPr kumimoji="1" lang="en-US" altLang="zh-CN" sz="2000" b="1" baseline="-25000">
                <a:solidFill>
                  <a:srgbClr val="CC3300"/>
                </a:solidFill>
              </a:rPr>
              <a:t>2</a:t>
            </a:r>
            <a:r>
              <a:rPr kumimoji="1" lang="en-US" altLang="zh-CN" sz="2000" b="1">
                <a:solidFill>
                  <a:srgbClr val="CC3300"/>
                </a:solidFill>
              </a:rPr>
              <a:t>A</a:t>
            </a:r>
            <a:r>
              <a:rPr kumimoji="1" lang="en-US" altLang="zh-CN" sz="2000" b="1" baseline="-25000">
                <a:solidFill>
                  <a:srgbClr val="CC3300"/>
                </a:solidFill>
              </a:rPr>
              <a:t>1</a:t>
            </a:r>
            <a:r>
              <a:rPr kumimoji="1" lang="en-US" altLang="zh-CN" sz="2000" b="1">
                <a:solidFill>
                  <a:srgbClr val="CC3300"/>
                </a:solidFill>
              </a:rPr>
              <a:t>A</a:t>
            </a:r>
            <a:r>
              <a:rPr kumimoji="1" lang="en-US" altLang="zh-CN" sz="2000" b="1" baseline="-25000">
                <a:solidFill>
                  <a:srgbClr val="CC3300"/>
                </a:solidFill>
              </a:rPr>
              <a:t>0</a:t>
            </a:r>
            <a:r>
              <a:rPr kumimoji="1" lang="zh-CN" altLang="en-US" sz="2000" b="1">
                <a:solidFill>
                  <a:srgbClr val="CC3300"/>
                </a:solidFill>
              </a:rPr>
              <a:t>为控制端</a:t>
            </a:r>
            <a:r>
              <a:rPr kumimoji="1" lang="en-US" altLang="zh-CN" sz="2000" b="1">
                <a:solidFill>
                  <a:schemeClr val="tx1"/>
                </a:solidFill>
              </a:rPr>
              <a:t>——</a:t>
            </a:r>
          </a:p>
          <a:p>
            <a:pPr marL="381000" indent="-179388">
              <a:lnSpc>
                <a:spcPct val="110000"/>
              </a:lnSpc>
            </a:pPr>
            <a:r>
              <a:rPr kumimoji="1" lang="en-US" altLang="zh-CN" sz="2000" b="1">
                <a:solidFill>
                  <a:schemeClr val="tx1"/>
                </a:solidFill>
              </a:rPr>
              <a:t>     8</a:t>
            </a:r>
            <a:r>
              <a:rPr kumimoji="1" lang="zh-CN" altLang="en-US" sz="2000" b="1">
                <a:solidFill>
                  <a:schemeClr val="tx1"/>
                </a:solidFill>
              </a:rPr>
              <a:t>选</a:t>
            </a:r>
            <a:r>
              <a:rPr kumimoji="1" lang="en-US" altLang="zh-CN" sz="2000" b="1">
                <a:solidFill>
                  <a:schemeClr val="tx1"/>
                </a:solidFill>
              </a:rPr>
              <a:t>1</a:t>
            </a:r>
            <a:r>
              <a:rPr kumimoji="1" lang="zh-CN" altLang="en-US" sz="2000" b="1">
                <a:solidFill>
                  <a:srgbClr val="CC0066"/>
                </a:solidFill>
              </a:rPr>
              <a:t>数据选择器</a:t>
            </a:r>
            <a:r>
              <a:rPr kumimoji="1" lang="zh-CN" altLang="en-US" sz="2000" b="1">
                <a:solidFill>
                  <a:schemeClr val="tx1"/>
                </a:solidFill>
              </a:rPr>
              <a:t>（</a:t>
            </a:r>
            <a:r>
              <a:rPr kumimoji="1" lang="en-US" altLang="zh-CN" sz="2000" b="1">
                <a:solidFill>
                  <a:schemeClr val="tx1"/>
                </a:solidFill>
              </a:rPr>
              <a:t>8</a:t>
            </a:r>
            <a:r>
              <a:rPr kumimoji="1" lang="zh-CN" altLang="en-US" sz="2000" b="1">
                <a:solidFill>
                  <a:schemeClr val="tx1"/>
                </a:solidFill>
              </a:rPr>
              <a:t>路开关）</a:t>
            </a:r>
            <a:endParaRPr kumimoji="1" lang="en-US" altLang="zh-CN" sz="2000" b="1">
              <a:solidFill>
                <a:schemeClr val="tx1"/>
              </a:solidFill>
            </a:endParaRPr>
          </a:p>
          <a:p>
            <a:pPr marL="381000" indent="-179388">
              <a:lnSpc>
                <a:spcPct val="110000"/>
              </a:lnSpc>
            </a:pPr>
            <a:r>
              <a:rPr kumimoji="1" lang="zh-CN" altLang="en-US" sz="2000" b="1">
                <a:solidFill>
                  <a:schemeClr val="tx1"/>
                </a:solidFill>
              </a:rPr>
              <a:t>     在</a:t>
            </a:r>
            <a:r>
              <a:rPr kumimoji="1" lang="en-US" altLang="zh-CN" sz="2000" b="1">
                <a:solidFill>
                  <a:schemeClr val="tx1"/>
                </a:solidFill>
              </a:rPr>
              <a:t>/EN=0</a:t>
            </a:r>
            <a:r>
              <a:rPr kumimoji="1" lang="zh-CN" altLang="en-US" sz="2000" b="1">
                <a:solidFill>
                  <a:schemeClr val="tx1"/>
                </a:solidFill>
              </a:rPr>
              <a:t>时</a:t>
            </a:r>
          </a:p>
        </p:txBody>
      </p:sp>
      <p:graphicFrame>
        <p:nvGraphicFramePr>
          <p:cNvPr id="142649" name="Object 182"/>
          <p:cNvGraphicFramePr>
            <a:graphicFrameLocks noChangeAspect="1"/>
          </p:cNvGraphicFramePr>
          <p:nvPr/>
        </p:nvGraphicFramePr>
        <p:xfrm>
          <a:off x="285750" y="4122738"/>
          <a:ext cx="3951288" cy="2133600"/>
        </p:xfrm>
        <a:graphic>
          <a:graphicData uri="http://schemas.openxmlformats.org/presentationml/2006/ole">
            <mc:AlternateContent xmlns:mc="http://schemas.openxmlformats.org/markup-compatibility/2006">
              <mc:Choice xmlns:v="urn:schemas-microsoft-com:vml" Requires="v">
                <p:oleObj spid="_x0000_s76896" name="公式" r:id="rId5" imgW="1942920" imgH="1498320" progId="Equation.3">
                  <p:embed/>
                </p:oleObj>
              </mc:Choice>
              <mc:Fallback>
                <p:oleObj name="公式" r:id="rId5" imgW="1942920" imgH="1498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4122738"/>
                        <a:ext cx="3951288" cy="2133600"/>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2868628554"/>
      </p:ext>
    </p:extLst>
  </p:cSld>
  <p:clrMapOvr>
    <a:masterClrMapping/>
  </p:clrMapOvr>
  <p:transition spd="med">
    <p:blinds dir="vert"/>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649"/>
                                        </p:tgtEl>
                                        <p:attrNameLst>
                                          <p:attrName>style.visibility</p:attrName>
                                        </p:attrNameLst>
                                      </p:cBhvr>
                                      <p:to>
                                        <p:strVal val="visible"/>
                                      </p:to>
                                    </p:set>
                                    <p:anim calcmode="lin" valueType="num">
                                      <p:cBhvr additive="base">
                                        <p:cTn id="7" dur="500" fill="hold"/>
                                        <p:tgtEl>
                                          <p:spTgt spid="142649"/>
                                        </p:tgtEl>
                                        <p:attrNameLst>
                                          <p:attrName>ppt_x</p:attrName>
                                        </p:attrNameLst>
                                      </p:cBhvr>
                                      <p:tavLst>
                                        <p:tav tm="0">
                                          <p:val>
                                            <p:strVal val="0-#ppt_w/2"/>
                                          </p:val>
                                        </p:tav>
                                        <p:tav tm="100000">
                                          <p:val>
                                            <p:strVal val="#ppt_x"/>
                                          </p:val>
                                        </p:tav>
                                      </p:tavLst>
                                    </p:anim>
                                    <p:anim calcmode="lin" valueType="num">
                                      <p:cBhvr additive="base">
                                        <p:cTn id="8" dur="500" fill="hold"/>
                                        <p:tgtEl>
                                          <p:spTgt spid="1426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2648"/>
                                        </p:tgtEl>
                                        <p:attrNameLst>
                                          <p:attrName>style.visibility</p:attrName>
                                        </p:attrNameLst>
                                      </p:cBhvr>
                                      <p:to>
                                        <p:strVal val="visible"/>
                                      </p:to>
                                    </p:set>
                                    <p:anim calcmode="lin" valueType="num">
                                      <p:cBhvr additive="base">
                                        <p:cTn id="13" dur="500" fill="hold"/>
                                        <p:tgtEl>
                                          <p:spTgt spid="142648"/>
                                        </p:tgtEl>
                                        <p:attrNameLst>
                                          <p:attrName>ppt_x</p:attrName>
                                        </p:attrNameLst>
                                      </p:cBhvr>
                                      <p:tavLst>
                                        <p:tav tm="0">
                                          <p:val>
                                            <p:strVal val="1+#ppt_w/2"/>
                                          </p:val>
                                        </p:tav>
                                        <p:tav tm="100000">
                                          <p:val>
                                            <p:strVal val="#ppt_x"/>
                                          </p:val>
                                        </p:tav>
                                      </p:tavLst>
                                    </p:anim>
                                    <p:anim calcmode="lin" valueType="num">
                                      <p:cBhvr additive="base">
                                        <p:cTn id="14" dur="500" fill="hold"/>
                                        <p:tgtEl>
                                          <p:spTgt spid="1426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539750" y="404813"/>
            <a:ext cx="5257800" cy="368300"/>
          </a:xfrm>
        </p:spPr>
        <p:txBody>
          <a:bodyPr/>
          <a:lstStyle/>
          <a:p>
            <a:r>
              <a:rPr lang="en-US" altLang="zh-CN" i="0" dirty="0" smtClean="0">
                <a:solidFill>
                  <a:schemeClr val="accent1"/>
                </a:solidFill>
                <a:latin typeface="Times New Roman" pitchFamily="18" charset="0"/>
                <a:cs typeface="Times New Roman" pitchFamily="18" charset="0"/>
              </a:rPr>
              <a:t>8</a:t>
            </a:r>
            <a:r>
              <a:rPr lang="zh-CN" altLang="en-US" i="0" dirty="0" smtClean="0">
                <a:solidFill>
                  <a:schemeClr val="accent1"/>
                </a:solidFill>
                <a:latin typeface="Times New Roman" pitchFamily="18" charset="0"/>
                <a:cs typeface="Times New Roman" pitchFamily="18" charset="0"/>
              </a:rPr>
              <a:t>选</a:t>
            </a:r>
            <a:r>
              <a:rPr lang="en-US" altLang="zh-CN" i="0" dirty="0" smtClean="0">
                <a:solidFill>
                  <a:schemeClr val="accent1"/>
                </a:solidFill>
                <a:latin typeface="Times New Roman" pitchFamily="18" charset="0"/>
                <a:cs typeface="Times New Roman" pitchFamily="18" charset="0"/>
              </a:rPr>
              <a:t>1</a:t>
            </a:r>
            <a:r>
              <a:rPr lang="zh-CN" altLang="en-US" i="0" dirty="0" smtClean="0">
                <a:solidFill>
                  <a:schemeClr val="accent1"/>
                </a:solidFill>
                <a:latin typeface="Times New Roman" pitchFamily="18" charset="0"/>
                <a:cs typeface="Times New Roman" pitchFamily="18" charset="0"/>
              </a:rPr>
              <a:t>数据选择器的功能（</a:t>
            </a:r>
            <a:r>
              <a:rPr lang="en-US" altLang="zh-CN" i="0" dirty="0" smtClean="0">
                <a:solidFill>
                  <a:schemeClr val="accent1"/>
                </a:solidFill>
                <a:latin typeface="Times New Roman" pitchFamily="18" charset="0"/>
                <a:cs typeface="Times New Roman" pitchFamily="18" charset="0"/>
              </a:rPr>
              <a:t>2</a:t>
            </a:r>
            <a:r>
              <a:rPr lang="zh-CN" altLang="en-US" i="0" dirty="0" smtClean="0">
                <a:solidFill>
                  <a:schemeClr val="accent1"/>
                </a:solidFill>
                <a:latin typeface="Times New Roman" pitchFamily="18" charset="0"/>
                <a:cs typeface="Times New Roman" pitchFamily="18" charset="0"/>
              </a:rPr>
              <a:t>）</a:t>
            </a:r>
          </a:p>
        </p:txBody>
      </p:sp>
      <p:sp>
        <p:nvSpPr>
          <p:cNvPr id="142650" name="Text Box 314"/>
          <p:cNvSpPr txBox="1">
            <a:spLocks noChangeArrowheads="1"/>
          </p:cNvSpPr>
          <p:nvPr/>
        </p:nvSpPr>
        <p:spPr bwMode="auto">
          <a:xfrm>
            <a:off x="3009900" y="981075"/>
            <a:ext cx="5867400" cy="2335213"/>
          </a:xfrm>
          <a:prstGeom prst="rect">
            <a:avLst/>
          </a:prstGeom>
          <a:noFill/>
          <a:ln w="9525">
            <a:noFill/>
            <a:miter lim="800000"/>
            <a:headEnd/>
            <a:tailEnd/>
          </a:ln>
        </p:spPr>
        <p:txBody>
          <a:bodyPr>
            <a:spAutoFit/>
          </a:bodyPr>
          <a:lstStyle/>
          <a:p>
            <a:pPr>
              <a:lnSpc>
                <a:spcPct val="120000"/>
              </a:lnSpc>
              <a:spcBef>
                <a:spcPct val="20000"/>
              </a:spcBef>
              <a:spcAft>
                <a:spcPct val="20000"/>
              </a:spcAft>
            </a:pPr>
            <a:r>
              <a:rPr kumimoji="1" lang="zh-CN" altLang="en-US" sz="2000" b="1">
                <a:solidFill>
                  <a:srgbClr val="CC3300"/>
                </a:solidFill>
              </a:rPr>
              <a:t>功能 ②： </a:t>
            </a:r>
            <a:r>
              <a:rPr kumimoji="1" lang="en-US" altLang="zh-CN" sz="2000" b="1">
                <a:solidFill>
                  <a:srgbClr val="CC3300"/>
                </a:solidFill>
              </a:rPr>
              <a:t>D</a:t>
            </a:r>
            <a:r>
              <a:rPr kumimoji="1" lang="en-US" altLang="zh-CN" sz="2000" b="1" baseline="-25000">
                <a:solidFill>
                  <a:srgbClr val="CC3300"/>
                </a:solidFill>
              </a:rPr>
              <a:t>7</a:t>
            </a:r>
            <a:r>
              <a:rPr kumimoji="1" lang="en-US" altLang="zh-CN" sz="2000" b="1">
                <a:solidFill>
                  <a:srgbClr val="CC3300"/>
                </a:solidFill>
              </a:rPr>
              <a:t> </a:t>
            </a:r>
            <a:r>
              <a:rPr kumimoji="1" lang="zh-CN" altLang="en-US" sz="2000" b="1">
                <a:solidFill>
                  <a:srgbClr val="CC3300"/>
                </a:solidFill>
              </a:rPr>
              <a:t>～ </a:t>
            </a:r>
            <a:r>
              <a:rPr kumimoji="1" lang="en-US" altLang="zh-CN" sz="2000" b="1">
                <a:solidFill>
                  <a:srgbClr val="CC3300"/>
                </a:solidFill>
              </a:rPr>
              <a:t>D</a:t>
            </a:r>
            <a:r>
              <a:rPr kumimoji="1" lang="en-US" altLang="zh-CN" sz="2000" b="1" baseline="-25000">
                <a:solidFill>
                  <a:srgbClr val="CC3300"/>
                </a:solidFill>
              </a:rPr>
              <a:t>0</a:t>
            </a:r>
            <a:r>
              <a:rPr kumimoji="1" lang="zh-CN" altLang="en-US" sz="2000" b="1">
                <a:solidFill>
                  <a:srgbClr val="CC3300"/>
                </a:solidFill>
              </a:rPr>
              <a:t>为控制端</a:t>
            </a:r>
            <a:r>
              <a:rPr kumimoji="1" lang="en-US" altLang="zh-CN" sz="2000" b="1">
                <a:solidFill>
                  <a:schemeClr val="tx1"/>
                </a:solidFill>
              </a:rPr>
              <a:t>——</a:t>
            </a:r>
            <a:r>
              <a:rPr kumimoji="1" lang="zh-CN" altLang="en-US" sz="2000" b="1">
                <a:solidFill>
                  <a:srgbClr val="CC0066"/>
                </a:solidFill>
              </a:rPr>
              <a:t>多功能运算电路</a:t>
            </a:r>
            <a:endParaRPr kumimoji="1" lang="en-US" altLang="zh-CN" sz="2000" b="1">
              <a:solidFill>
                <a:schemeClr val="tx1"/>
              </a:solidFill>
            </a:endParaRPr>
          </a:p>
          <a:p>
            <a:pPr eaLnBrk="0" hangingPunct="0">
              <a:lnSpc>
                <a:spcPct val="120000"/>
              </a:lnSpc>
              <a:spcBef>
                <a:spcPct val="20000"/>
              </a:spcBef>
              <a:spcAft>
                <a:spcPct val="20000"/>
              </a:spcAft>
              <a:buClr>
                <a:schemeClr val="accent2"/>
              </a:buClr>
              <a:buSzPct val="90000"/>
              <a:buFont typeface="Wingdings" pitchFamily="2" charset="2"/>
              <a:buChar char="Ø"/>
            </a:pPr>
            <a:r>
              <a:rPr lang="zh-CN" altLang="en-US" sz="1800" b="1">
                <a:solidFill>
                  <a:srgbClr val="000000"/>
                </a:solidFill>
              </a:rPr>
              <a:t>通过</a:t>
            </a:r>
            <a:r>
              <a:rPr lang="en-US" altLang="zh-CN" sz="1800" b="1">
                <a:solidFill>
                  <a:srgbClr val="000000"/>
                </a:solidFill>
              </a:rPr>
              <a:t>D</a:t>
            </a:r>
            <a:r>
              <a:rPr lang="en-US" altLang="zh-CN" sz="1800" b="1" baseline="-25000">
                <a:solidFill>
                  <a:srgbClr val="000000"/>
                </a:solidFill>
              </a:rPr>
              <a:t>7</a:t>
            </a:r>
            <a:r>
              <a:rPr lang="en-US" altLang="zh-CN" sz="1800" b="1">
                <a:solidFill>
                  <a:srgbClr val="000000"/>
                </a:solidFill>
              </a:rPr>
              <a:t>~D</a:t>
            </a:r>
            <a:r>
              <a:rPr lang="en-US" altLang="zh-CN" sz="1800" b="1" baseline="-25000">
                <a:solidFill>
                  <a:srgbClr val="000000"/>
                </a:solidFill>
              </a:rPr>
              <a:t>0</a:t>
            </a:r>
            <a:r>
              <a:rPr lang="zh-CN" altLang="en-US" sz="1800" b="1">
                <a:solidFill>
                  <a:srgbClr val="000000"/>
                </a:solidFill>
              </a:rPr>
              <a:t>取不同的值，从输入变量</a:t>
            </a:r>
            <a:r>
              <a:rPr lang="en-US" altLang="zh-CN" sz="1800" b="1">
                <a:solidFill>
                  <a:srgbClr val="000000"/>
                </a:solidFill>
              </a:rPr>
              <a:t>A</a:t>
            </a:r>
            <a:r>
              <a:rPr lang="en-US" altLang="zh-CN" sz="1800" b="1" baseline="-25000">
                <a:solidFill>
                  <a:srgbClr val="000000"/>
                </a:solidFill>
              </a:rPr>
              <a:t>2 </a:t>
            </a:r>
            <a:r>
              <a:rPr lang="zh-CN" altLang="en-US" sz="1800" b="1">
                <a:solidFill>
                  <a:srgbClr val="000000"/>
                </a:solidFill>
              </a:rPr>
              <a:t>、</a:t>
            </a:r>
            <a:r>
              <a:rPr lang="en-US" altLang="zh-CN" sz="1800" b="1">
                <a:solidFill>
                  <a:srgbClr val="000000"/>
                </a:solidFill>
              </a:rPr>
              <a:t>A</a:t>
            </a:r>
            <a:r>
              <a:rPr lang="en-US" altLang="zh-CN" sz="1800" b="1" baseline="-25000">
                <a:solidFill>
                  <a:srgbClr val="000000"/>
                </a:solidFill>
              </a:rPr>
              <a:t>1</a:t>
            </a:r>
            <a:r>
              <a:rPr lang="zh-CN" altLang="en-US" sz="1800" b="1">
                <a:solidFill>
                  <a:srgbClr val="000000"/>
                </a:solidFill>
              </a:rPr>
              <a:t>、</a:t>
            </a:r>
            <a:r>
              <a:rPr lang="en-US" altLang="zh-CN" sz="1800" b="1">
                <a:solidFill>
                  <a:srgbClr val="000000"/>
                </a:solidFill>
              </a:rPr>
              <a:t>A</a:t>
            </a:r>
            <a:r>
              <a:rPr lang="en-US" altLang="zh-CN" sz="1800" b="1" baseline="-25000">
                <a:solidFill>
                  <a:srgbClr val="000000"/>
                </a:solidFill>
              </a:rPr>
              <a:t>0</a:t>
            </a:r>
            <a:r>
              <a:rPr lang="zh-CN" altLang="en-US" sz="1800" b="1">
                <a:solidFill>
                  <a:srgbClr val="000000"/>
                </a:solidFill>
              </a:rPr>
              <a:t>的各个最小项中选取某几个最小项输出，实现不同的运算电路</a:t>
            </a:r>
            <a:endParaRPr lang="en-US" altLang="zh-CN" sz="1800" b="1">
              <a:solidFill>
                <a:srgbClr val="000000"/>
              </a:solidFill>
            </a:endParaRPr>
          </a:p>
          <a:p>
            <a:pPr eaLnBrk="0" hangingPunct="0">
              <a:lnSpc>
                <a:spcPct val="120000"/>
              </a:lnSpc>
              <a:spcBef>
                <a:spcPct val="20000"/>
              </a:spcBef>
              <a:spcAft>
                <a:spcPct val="20000"/>
              </a:spcAft>
              <a:buClr>
                <a:schemeClr val="accent2"/>
              </a:buClr>
              <a:buSzPct val="90000"/>
              <a:buFont typeface="Wingdings" pitchFamily="2" charset="2"/>
              <a:buChar char="Ø"/>
            </a:pPr>
            <a:r>
              <a:rPr kumimoji="1" lang="zh-CN" altLang="en-US" sz="1800" b="1">
                <a:solidFill>
                  <a:schemeClr val="tx1"/>
                </a:solidFill>
              </a:rPr>
              <a:t>有</a:t>
            </a:r>
            <a:r>
              <a:rPr kumimoji="1" lang="en-US" altLang="zh-CN" sz="1800" b="1">
                <a:solidFill>
                  <a:schemeClr val="tx1"/>
                </a:solidFill>
              </a:rPr>
              <a:t>2</a:t>
            </a:r>
            <a:r>
              <a:rPr kumimoji="1" lang="en-US" altLang="zh-CN" sz="1800" b="1" baseline="30000">
                <a:solidFill>
                  <a:schemeClr val="tx1"/>
                </a:solidFill>
              </a:rPr>
              <a:t>8</a:t>
            </a:r>
            <a:r>
              <a:rPr kumimoji="1" lang="en-US" altLang="zh-CN" sz="1800" b="1">
                <a:solidFill>
                  <a:schemeClr val="tx1"/>
                </a:solidFill>
              </a:rPr>
              <a:t>=256</a:t>
            </a:r>
            <a:r>
              <a:rPr kumimoji="1" lang="zh-CN" altLang="en-US" sz="1800" b="1">
                <a:solidFill>
                  <a:schemeClr val="tx1"/>
                </a:solidFill>
              </a:rPr>
              <a:t>种功能</a:t>
            </a:r>
            <a:r>
              <a:rPr kumimoji="1" lang="en-US" altLang="zh-CN" sz="1800" b="1">
                <a:solidFill>
                  <a:schemeClr val="tx1"/>
                </a:solidFill>
              </a:rPr>
              <a:t>——</a:t>
            </a:r>
            <a:r>
              <a:rPr kumimoji="1" lang="zh-CN" altLang="en-US" sz="1800" b="1">
                <a:solidFill>
                  <a:schemeClr val="tx1"/>
                </a:solidFill>
              </a:rPr>
              <a:t>包含</a:t>
            </a:r>
            <a:r>
              <a:rPr kumimoji="1" lang="en-US" altLang="zh-CN" sz="1800" b="1">
                <a:solidFill>
                  <a:schemeClr val="tx1"/>
                </a:solidFill>
              </a:rPr>
              <a:t>3</a:t>
            </a:r>
            <a:r>
              <a:rPr kumimoji="1" lang="zh-CN" altLang="en-US" sz="1800" b="1">
                <a:solidFill>
                  <a:schemeClr val="tx1"/>
                </a:solidFill>
              </a:rPr>
              <a:t>变量的各种最小项表达式</a:t>
            </a:r>
            <a:r>
              <a:rPr kumimoji="1" lang="en-US" altLang="zh-CN" sz="1800" b="1">
                <a:solidFill>
                  <a:schemeClr val="tx1"/>
                </a:solidFill>
              </a:rPr>
              <a:t>——</a:t>
            </a:r>
            <a:r>
              <a:rPr kumimoji="1" lang="zh-CN" altLang="en-US" sz="1800" b="1">
                <a:solidFill>
                  <a:schemeClr val="tx1"/>
                </a:solidFill>
              </a:rPr>
              <a:t>可实现任意</a:t>
            </a:r>
            <a:r>
              <a:rPr kumimoji="1" lang="zh-CN" altLang="en-US" sz="1800" b="1">
                <a:solidFill>
                  <a:srgbClr val="CC0066"/>
                </a:solidFill>
              </a:rPr>
              <a:t>组合逻辑电路</a:t>
            </a:r>
            <a:r>
              <a:rPr kumimoji="1" lang="zh-CN" altLang="en-US" sz="1800" b="1">
                <a:solidFill>
                  <a:schemeClr val="tx1"/>
                </a:solidFill>
              </a:rPr>
              <a:t>的设计。</a:t>
            </a:r>
            <a:endParaRPr kumimoji="1" lang="zh-CN" altLang="en-US" sz="1800" b="1">
              <a:solidFill>
                <a:srgbClr val="000000"/>
              </a:solidFill>
              <a:sym typeface="Wingdings" pitchFamily="2" charset="2"/>
            </a:endParaRPr>
          </a:p>
        </p:txBody>
      </p:sp>
      <p:grpSp>
        <p:nvGrpSpPr>
          <p:cNvPr id="29701" name="Group 17"/>
          <p:cNvGrpSpPr>
            <a:grpSpLocks/>
          </p:cNvGrpSpPr>
          <p:nvPr/>
        </p:nvGrpSpPr>
        <p:grpSpPr bwMode="auto">
          <a:xfrm>
            <a:off x="549275" y="1125538"/>
            <a:ext cx="1935163" cy="3930650"/>
            <a:chOff x="113" y="754"/>
            <a:chExt cx="1219" cy="2476"/>
          </a:xfrm>
        </p:grpSpPr>
        <p:sp>
          <p:nvSpPr>
            <p:cNvPr id="29703" name="Text Box 26"/>
            <p:cNvSpPr txBox="1">
              <a:spLocks noChangeArrowheads="1"/>
            </p:cNvSpPr>
            <p:nvPr/>
          </p:nvSpPr>
          <p:spPr bwMode="auto">
            <a:xfrm>
              <a:off x="113" y="754"/>
              <a:ext cx="1219" cy="441"/>
            </a:xfrm>
            <a:prstGeom prst="rect">
              <a:avLst/>
            </a:prstGeom>
            <a:noFill/>
            <a:ln w="9525">
              <a:noFill/>
              <a:miter lim="800000"/>
              <a:headEnd/>
              <a:tailEnd/>
            </a:ln>
          </p:spPr>
          <p:txBody>
            <a:bodyPr>
              <a:spAutoFit/>
            </a:bodyPr>
            <a:lstStyle/>
            <a:p>
              <a:pPr algn="ctr">
                <a:spcBef>
                  <a:spcPct val="50000"/>
                </a:spcBef>
              </a:pPr>
              <a:r>
                <a:rPr kumimoji="1" lang="zh-CN" altLang="en-US" sz="2000" b="1">
                  <a:solidFill>
                    <a:srgbClr val="CC6600"/>
                  </a:solidFill>
                  <a:ea typeface="楷体_GB2312" pitchFamily="49" charset="-122"/>
                </a:rPr>
                <a:t>功能表（</a:t>
              </a:r>
              <a:r>
                <a:rPr kumimoji="1" lang="en-US" altLang="zh-CN" sz="2000" b="1">
                  <a:solidFill>
                    <a:srgbClr val="CC6600"/>
                  </a:solidFill>
                  <a:ea typeface="楷体_GB2312" pitchFamily="49" charset="-122"/>
                </a:rPr>
                <a:t>EN=0</a:t>
              </a:r>
              <a:r>
                <a:rPr kumimoji="1" lang="zh-CN" altLang="en-US" sz="2000" b="1">
                  <a:solidFill>
                    <a:srgbClr val="CC6600"/>
                  </a:solidFill>
                  <a:ea typeface="楷体_GB2312" pitchFamily="49" charset="-122"/>
                </a:rPr>
                <a:t>）</a:t>
              </a:r>
            </a:p>
          </p:txBody>
        </p:sp>
        <p:sp>
          <p:nvSpPr>
            <p:cNvPr id="29704" name="Rectangle 27"/>
            <p:cNvSpPr>
              <a:spLocks noChangeArrowheads="1"/>
            </p:cNvSpPr>
            <p:nvPr/>
          </p:nvSpPr>
          <p:spPr bwMode="auto">
            <a:xfrm>
              <a:off x="919" y="1519"/>
              <a:ext cx="336" cy="1699"/>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0</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1</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2</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3</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4</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5</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6</a:t>
              </a:r>
            </a:p>
            <a:p>
              <a:pPr algn="ctr" eaLnBrk="0" hangingPunct="0">
                <a:spcBef>
                  <a:spcPct val="20000"/>
                </a:spcBef>
                <a:buClr>
                  <a:schemeClr val="bg2"/>
                </a:buClr>
                <a:buFont typeface="Wingdings" pitchFamily="2" charset="2"/>
                <a:buNone/>
              </a:pPr>
              <a:r>
                <a:rPr lang="en-US" altLang="zh-CN" sz="1800" b="1">
                  <a:solidFill>
                    <a:schemeClr val="tx1"/>
                  </a:solidFill>
                </a:rPr>
                <a:t>D</a:t>
              </a:r>
              <a:r>
                <a:rPr lang="en-US" altLang="zh-CN" sz="1800" b="1" baseline="-25000">
                  <a:solidFill>
                    <a:schemeClr val="tx1"/>
                  </a:solidFill>
                </a:rPr>
                <a:t>7</a:t>
              </a:r>
            </a:p>
            <a:p>
              <a:pPr algn="ctr" eaLnBrk="0" hangingPunct="0">
                <a:spcBef>
                  <a:spcPct val="20000"/>
                </a:spcBef>
                <a:buClr>
                  <a:schemeClr val="bg2"/>
                </a:buClr>
                <a:buFont typeface="Wingdings" pitchFamily="2" charset="2"/>
                <a:buNone/>
              </a:pPr>
              <a:endParaRPr lang="en-US" altLang="zh-CN" sz="1800" b="1" baseline="-25000">
                <a:solidFill>
                  <a:schemeClr val="tx1"/>
                </a:solidFill>
              </a:endParaRPr>
            </a:p>
          </p:txBody>
        </p:sp>
        <p:sp>
          <p:nvSpPr>
            <p:cNvPr id="29705" name="Rectangle 28"/>
            <p:cNvSpPr>
              <a:spLocks noChangeArrowheads="1"/>
            </p:cNvSpPr>
            <p:nvPr/>
          </p:nvSpPr>
          <p:spPr bwMode="auto">
            <a:xfrm>
              <a:off x="187" y="1519"/>
              <a:ext cx="720" cy="1711"/>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0   0  0</a:t>
              </a:r>
            </a:p>
            <a:p>
              <a:pPr algn="ctr" eaLnBrk="0" hangingPunct="0">
                <a:spcBef>
                  <a:spcPct val="20000"/>
                </a:spcBef>
                <a:buClr>
                  <a:schemeClr val="bg2"/>
                </a:buClr>
                <a:buFont typeface="Wingdings" pitchFamily="2" charset="2"/>
                <a:buNone/>
              </a:pPr>
              <a:r>
                <a:rPr lang="en-US" altLang="zh-CN" sz="1800" b="1">
                  <a:solidFill>
                    <a:schemeClr val="tx1"/>
                  </a:solidFill>
                </a:rPr>
                <a:t>0   0  1</a:t>
              </a:r>
            </a:p>
            <a:p>
              <a:pPr algn="ctr" eaLnBrk="0" hangingPunct="0">
                <a:spcBef>
                  <a:spcPct val="20000"/>
                </a:spcBef>
                <a:buClr>
                  <a:schemeClr val="bg2"/>
                </a:buClr>
                <a:buFont typeface="Wingdings" pitchFamily="2" charset="2"/>
                <a:buNone/>
              </a:pPr>
              <a:r>
                <a:rPr lang="en-US" altLang="zh-CN" sz="1800" b="1">
                  <a:solidFill>
                    <a:schemeClr val="tx1"/>
                  </a:solidFill>
                </a:rPr>
                <a:t>0   1  0</a:t>
              </a:r>
            </a:p>
            <a:p>
              <a:pPr algn="ctr" eaLnBrk="0" hangingPunct="0">
                <a:spcBef>
                  <a:spcPct val="20000"/>
                </a:spcBef>
                <a:buClr>
                  <a:schemeClr val="bg2"/>
                </a:buClr>
                <a:buFont typeface="Wingdings" pitchFamily="2" charset="2"/>
                <a:buNone/>
              </a:pPr>
              <a:r>
                <a:rPr lang="en-US" altLang="zh-CN" sz="1800" b="1">
                  <a:solidFill>
                    <a:schemeClr val="tx1"/>
                  </a:solidFill>
                </a:rPr>
                <a:t>0   1  1</a:t>
              </a:r>
            </a:p>
            <a:p>
              <a:pPr algn="ctr" eaLnBrk="0" hangingPunct="0">
                <a:spcBef>
                  <a:spcPct val="20000"/>
                </a:spcBef>
                <a:buClr>
                  <a:schemeClr val="bg2"/>
                </a:buClr>
                <a:buFont typeface="Wingdings" pitchFamily="2" charset="2"/>
                <a:buNone/>
              </a:pPr>
              <a:r>
                <a:rPr lang="en-US" altLang="zh-CN" sz="1800" b="1">
                  <a:solidFill>
                    <a:schemeClr val="tx1"/>
                  </a:solidFill>
                </a:rPr>
                <a:t>1   0  0</a:t>
              </a:r>
            </a:p>
            <a:p>
              <a:pPr algn="ctr" eaLnBrk="0" hangingPunct="0">
                <a:spcBef>
                  <a:spcPct val="20000"/>
                </a:spcBef>
                <a:buClr>
                  <a:schemeClr val="bg2"/>
                </a:buClr>
                <a:buFont typeface="Wingdings" pitchFamily="2" charset="2"/>
                <a:buNone/>
              </a:pPr>
              <a:r>
                <a:rPr lang="en-US" altLang="zh-CN" sz="1800" b="1">
                  <a:solidFill>
                    <a:schemeClr val="tx1"/>
                  </a:solidFill>
                </a:rPr>
                <a:t>1   0  1</a:t>
              </a:r>
            </a:p>
            <a:p>
              <a:pPr algn="ctr" eaLnBrk="0" hangingPunct="0">
                <a:spcBef>
                  <a:spcPct val="20000"/>
                </a:spcBef>
                <a:buClr>
                  <a:schemeClr val="bg2"/>
                </a:buClr>
                <a:buFont typeface="Wingdings" pitchFamily="2" charset="2"/>
                <a:buNone/>
              </a:pPr>
              <a:r>
                <a:rPr lang="en-US" altLang="zh-CN" sz="1800" b="1">
                  <a:solidFill>
                    <a:schemeClr val="tx1"/>
                  </a:solidFill>
                </a:rPr>
                <a:t>1   1  0</a:t>
              </a:r>
            </a:p>
            <a:p>
              <a:pPr algn="ctr" eaLnBrk="0" hangingPunct="0">
                <a:spcBef>
                  <a:spcPct val="20000"/>
                </a:spcBef>
                <a:buClr>
                  <a:schemeClr val="bg2"/>
                </a:buClr>
                <a:buFont typeface="Wingdings" pitchFamily="2" charset="2"/>
                <a:buNone/>
              </a:pPr>
              <a:r>
                <a:rPr lang="en-US" altLang="zh-CN" sz="1800" b="1">
                  <a:solidFill>
                    <a:schemeClr val="tx1"/>
                  </a:solidFill>
                </a:rPr>
                <a:t>1   1  1</a:t>
              </a:r>
            </a:p>
            <a:p>
              <a:pPr algn="ctr" eaLnBrk="0" hangingPunct="0">
                <a:spcBef>
                  <a:spcPct val="20000"/>
                </a:spcBef>
                <a:buClr>
                  <a:schemeClr val="bg2"/>
                </a:buClr>
                <a:buFont typeface="Wingdings" pitchFamily="2" charset="2"/>
                <a:buNone/>
              </a:pPr>
              <a:endParaRPr lang="en-US" altLang="zh-CN" sz="1800" b="1">
                <a:solidFill>
                  <a:schemeClr val="tx1"/>
                </a:solidFill>
              </a:endParaRPr>
            </a:p>
          </p:txBody>
        </p:sp>
        <p:sp>
          <p:nvSpPr>
            <p:cNvPr id="29706" name="Rectangle 29"/>
            <p:cNvSpPr>
              <a:spLocks noChangeArrowheads="1"/>
            </p:cNvSpPr>
            <p:nvPr/>
          </p:nvSpPr>
          <p:spPr bwMode="auto">
            <a:xfrm>
              <a:off x="919" y="1234"/>
              <a:ext cx="336" cy="285"/>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Y</a:t>
              </a:r>
            </a:p>
          </p:txBody>
        </p:sp>
        <p:sp>
          <p:nvSpPr>
            <p:cNvPr id="29707" name="Rectangle 30"/>
            <p:cNvSpPr>
              <a:spLocks noChangeArrowheads="1"/>
            </p:cNvSpPr>
            <p:nvPr/>
          </p:nvSpPr>
          <p:spPr bwMode="auto">
            <a:xfrm>
              <a:off x="158" y="1234"/>
              <a:ext cx="797" cy="268"/>
            </a:xfrm>
            <a:prstGeom prst="rect">
              <a:avLst/>
            </a:prstGeom>
            <a:noFill/>
            <a:ln w="9525">
              <a:noFill/>
              <a:miter lim="800000"/>
              <a:headEnd/>
              <a:tailEnd/>
            </a:ln>
          </p:spPr>
          <p:txBody>
            <a:bodyPr/>
            <a:lstStyle/>
            <a:p>
              <a:pPr algn="ctr" eaLnBrk="0" hangingPunct="0">
                <a:spcBef>
                  <a:spcPct val="20000"/>
                </a:spcBef>
                <a:buClr>
                  <a:schemeClr val="bg2"/>
                </a:buClr>
                <a:buFont typeface="Wingdings" pitchFamily="2" charset="2"/>
                <a:buNone/>
              </a:pPr>
              <a:r>
                <a:rPr lang="en-US" altLang="zh-CN" sz="1800" b="1">
                  <a:solidFill>
                    <a:schemeClr val="tx1"/>
                  </a:solidFill>
                </a:rPr>
                <a:t>A</a:t>
              </a:r>
              <a:r>
                <a:rPr lang="en-US" altLang="zh-CN" sz="1800" b="1" baseline="-25000">
                  <a:solidFill>
                    <a:schemeClr val="tx1"/>
                  </a:solidFill>
                </a:rPr>
                <a:t>2</a:t>
              </a:r>
              <a:r>
                <a:rPr lang="en-US" altLang="zh-CN" sz="1800" b="1">
                  <a:solidFill>
                    <a:schemeClr val="tx1"/>
                  </a:solidFill>
                </a:rPr>
                <a:t>  A</a:t>
              </a:r>
              <a:r>
                <a:rPr lang="en-US" altLang="zh-CN" sz="1800" b="1" baseline="-25000">
                  <a:solidFill>
                    <a:schemeClr val="tx1"/>
                  </a:solidFill>
                </a:rPr>
                <a:t>1</a:t>
              </a:r>
              <a:r>
                <a:rPr lang="en-US" altLang="zh-CN" sz="1800" b="1">
                  <a:solidFill>
                    <a:schemeClr val="tx1"/>
                  </a:solidFill>
                </a:rPr>
                <a:t> A</a:t>
              </a:r>
              <a:r>
                <a:rPr lang="en-US" altLang="zh-CN" sz="1800" b="1" baseline="-25000">
                  <a:solidFill>
                    <a:schemeClr val="tx1"/>
                  </a:solidFill>
                </a:rPr>
                <a:t>0</a:t>
              </a:r>
            </a:p>
          </p:txBody>
        </p:sp>
        <p:sp>
          <p:nvSpPr>
            <p:cNvPr id="29708" name="Line 31"/>
            <p:cNvSpPr>
              <a:spLocks noChangeShapeType="1"/>
            </p:cNvSpPr>
            <p:nvPr/>
          </p:nvSpPr>
          <p:spPr bwMode="auto">
            <a:xfrm>
              <a:off x="199" y="1234"/>
              <a:ext cx="1056" cy="0"/>
            </a:xfrm>
            <a:prstGeom prst="line">
              <a:avLst/>
            </a:prstGeom>
            <a:noFill/>
            <a:ln w="28575" cap="sq">
              <a:solidFill>
                <a:schemeClr val="tx1"/>
              </a:solidFill>
              <a:round/>
              <a:headEnd/>
              <a:tailEnd/>
            </a:ln>
          </p:spPr>
          <p:txBody>
            <a:bodyPr/>
            <a:lstStyle/>
            <a:p>
              <a:endParaRPr lang="zh-CN" altLang="en-US"/>
            </a:p>
          </p:txBody>
        </p:sp>
        <p:sp>
          <p:nvSpPr>
            <p:cNvPr id="29709" name="Line 32"/>
            <p:cNvSpPr>
              <a:spLocks noChangeShapeType="1"/>
            </p:cNvSpPr>
            <p:nvPr/>
          </p:nvSpPr>
          <p:spPr bwMode="auto">
            <a:xfrm>
              <a:off x="199" y="1519"/>
              <a:ext cx="1056" cy="0"/>
            </a:xfrm>
            <a:prstGeom prst="line">
              <a:avLst/>
            </a:prstGeom>
            <a:noFill/>
            <a:ln w="12700">
              <a:solidFill>
                <a:schemeClr val="tx1"/>
              </a:solidFill>
              <a:round/>
              <a:headEnd/>
              <a:tailEnd/>
            </a:ln>
          </p:spPr>
          <p:txBody>
            <a:bodyPr/>
            <a:lstStyle/>
            <a:p>
              <a:endParaRPr lang="zh-CN" altLang="en-US"/>
            </a:p>
          </p:txBody>
        </p:sp>
        <p:sp>
          <p:nvSpPr>
            <p:cNvPr id="29710" name="Line 33"/>
            <p:cNvSpPr>
              <a:spLocks noChangeShapeType="1"/>
            </p:cNvSpPr>
            <p:nvPr/>
          </p:nvSpPr>
          <p:spPr bwMode="auto">
            <a:xfrm>
              <a:off x="199" y="3205"/>
              <a:ext cx="1056" cy="0"/>
            </a:xfrm>
            <a:prstGeom prst="line">
              <a:avLst/>
            </a:prstGeom>
            <a:noFill/>
            <a:ln w="28575" cap="sq">
              <a:solidFill>
                <a:schemeClr val="tx1"/>
              </a:solidFill>
              <a:round/>
              <a:headEnd/>
              <a:tailEnd/>
            </a:ln>
          </p:spPr>
          <p:txBody>
            <a:bodyPr/>
            <a:lstStyle/>
            <a:p>
              <a:endParaRPr lang="zh-CN" altLang="en-US"/>
            </a:p>
          </p:txBody>
        </p:sp>
        <p:sp>
          <p:nvSpPr>
            <p:cNvPr id="29711" name="Line 35"/>
            <p:cNvSpPr>
              <a:spLocks noChangeShapeType="1"/>
            </p:cNvSpPr>
            <p:nvPr/>
          </p:nvSpPr>
          <p:spPr bwMode="auto">
            <a:xfrm flipH="1">
              <a:off x="890" y="1234"/>
              <a:ext cx="29" cy="1960"/>
            </a:xfrm>
            <a:prstGeom prst="line">
              <a:avLst/>
            </a:prstGeom>
            <a:noFill/>
            <a:ln w="12700">
              <a:solidFill>
                <a:schemeClr val="tx1"/>
              </a:solidFill>
              <a:round/>
              <a:headEnd/>
              <a:tailEnd/>
            </a:ln>
          </p:spPr>
          <p:txBody>
            <a:bodyPr/>
            <a:lstStyle/>
            <a:p>
              <a:endParaRPr lang="zh-CN" altLang="en-US"/>
            </a:p>
          </p:txBody>
        </p:sp>
        <p:sp>
          <p:nvSpPr>
            <p:cNvPr id="29712" name="Line 37"/>
            <p:cNvSpPr>
              <a:spLocks noChangeShapeType="1"/>
            </p:cNvSpPr>
            <p:nvPr/>
          </p:nvSpPr>
          <p:spPr bwMode="auto">
            <a:xfrm flipH="1">
              <a:off x="521" y="981"/>
              <a:ext cx="181" cy="0"/>
            </a:xfrm>
            <a:prstGeom prst="line">
              <a:avLst/>
            </a:prstGeom>
            <a:noFill/>
            <a:ln w="9525">
              <a:solidFill>
                <a:srgbClr val="CC6600"/>
              </a:solidFill>
              <a:round/>
              <a:headEnd/>
              <a:tailEnd/>
            </a:ln>
          </p:spPr>
          <p:txBody>
            <a:bodyPr/>
            <a:lstStyle/>
            <a:p>
              <a:endParaRPr lang="zh-CN" altLang="en-US"/>
            </a:p>
          </p:txBody>
        </p:sp>
      </p:grpSp>
      <p:sp>
        <p:nvSpPr>
          <p:cNvPr id="196" name="Text Box 314"/>
          <p:cNvSpPr txBox="1">
            <a:spLocks noChangeArrowheads="1"/>
          </p:cNvSpPr>
          <p:nvPr/>
        </p:nvSpPr>
        <p:spPr bwMode="auto">
          <a:xfrm>
            <a:off x="3276600" y="4721225"/>
            <a:ext cx="5867400" cy="1631950"/>
          </a:xfrm>
          <a:prstGeom prst="rect">
            <a:avLst/>
          </a:prstGeom>
          <a:noFill/>
          <a:ln w="9525">
            <a:noFill/>
            <a:miter lim="800000"/>
            <a:headEnd/>
            <a:tailEnd/>
          </a:ln>
        </p:spPr>
        <p:txBody>
          <a:bodyPr>
            <a:spAutoFit/>
          </a:bodyPr>
          <a:lstStyle/>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0000_0000</a:t>
            </a:r>
            <a:r>
              <a:rPr lang="zh-CN" altLang="zh-CN" sz="2000" b="1">
                <a:solidFill>
                  <a:srgbClr val="000000"/>
                </a:solidFill>
              </a:rPr>
              <a:t>时，</a:t>
            </a:r>
            <a:r>
              <a:rPr lang="en-US" altLang="zh-CN" sz="2000" b="1">
                <a:solidFill>
                  <a:srgbClr val="000000"/>
                </a:solidFill>
              </a:rPr>
              <a:t>Y=0</a:t>
            </a:r>
            <a:r>
              <a:rPr lang="zh-CN" altLang="zh-CN" sz="2000" b="1">
                <a:solidFill>
                  <a:srgbClr val="000000"/>
                </a:solidFill>
              </a:rPr>
              <a:t>；</a:t>
            </a:r>
            <a:endParaRPr lang="en-US" altLang="zh-CN" sz="2000" b="1">
              <a:solidFill>
                <a:srgbClr val="000000"/>
              </a:solidFill>
            </a:endParaRPr>
          </a:p>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1111_1111</a:t>
            </a:r>
            <a:r>
              <a:rPr lang="zh-CN" altLang="zh-CN" sz="2000" b="1">
                <a:solidFill>
                  <a:srgbClr val="000000"/>
                </a:solidFill>
              </a:rPr>
              <a:t>时，</a:t>
            </a:r>
            <a:r>
              <a:rPr lang="en-US" altLang="zh-CN" sz="2000" b="1">
                <a:solidFill>
                  <a:srgbClr val="000000"/>
                </a:solidFill>
              </a:rPr>
              <a:t>Y=1</a:t>
            </a:r>
            <a:r>
              <a:rPr lang="zh-CN" altLang="zh-CN" sz="2000" b="1">
                <a:solidFill>
                  <a:srgbClr val="000000"/>
                </a:solidFill>
              </a:rPr>
              <a:t>；</a:t>
            </a:r>
            <a:endParaRPr lang="en-US" altLang="zh-CN" sz="2000" b="1">
              <a:solidFill>
                <a:srgbClr val="000000"/>
              </a:solidFill>
            </a:endParaRPr>
          </a:p>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0000_0001</a:t>
            </a:r>
            <a:r>
              <a:rPr lang="zh-CN" altLang="zh-CN" sz="2000" b="1">
                <a:solidFill>
                  <a:srgbClr val="000000"/>
                </a:solidFill>
              </a:rPr>
              <a:t>时，</a:t>
            </a:r>
            <a:r>
              <a:rPr lang="en-US" altLang="zh-CN" sz="2000" b="1">
                <a:solidFill>
                  <a:srgbClr val="000000"/>
                </a:solidFill>
              </a:rPr>
              <a:t>Y=m</a:t>
            </a:r>
            <a:r>
              <a:rPr lang="en-US" altLang="zh-CN" sz="2000" b="1" baseline="-25000">
                <a:solidFill>
                  <a:srgbClr val="000000"/>
                </a:solidFill>
              </a:rPr>
              <a:t>0</a:t>
            </a:r>
            <a:r>
              <a:rPr lang="zh-CN" altLang="en-US" sz="2000" b="1">
                <a:solidFill>
                  <a:srgbClr val="000000"/>
                </a:solidFill>
              </a:rPr>
              <a:t>；</a:t>
            </a:r>
            <a:endParaRPr lang="en-US" altLang="zh-CN" sz="2000" b="1">
              <a:solidFill>
                <a:srgbClr val="000000"/>
              </a:solidFill>
            </a:endParaRPr>
          </a:p>
          <a:p>
            <a:r>
              <a:rPr lang="zh-CN" altLang="zh-CN" sz="2000" b="1">
                <a:solidFill>
                  <a:srgbClr val="000000"/>
                </a:solidFill>
              </a:rPr>
              <a:t>当</a:t>
            </a:r>
            <a:r>
              <a:rPr lang="en-US" altLang="zh-CN" sz="2000" b="1">
                <a:solidFill>
                  <a:srgbClr val="000000"/>
                </a:solidFill>
              </a:rPr>
              <a:t>D</a:t>
            </a:r>
            <a:r>
              <a:rPr lang="en-US" altLang="zh-CN" sz="2000" b="1" baseline="-25000">
                <a:solidFill>
                  <a:srgbClr val="000000"/>
                </a:solidFill>
              </a:rPr>
              <a:t>7</a:t>
            </a:r>
            <a:r>
              <a:rPr lang="en-US" altLang="zh-CN" sz="2000" b="1">
                <a:solidFill>
                  <a:srgbClr val="000000"/>
                </a:solidFill>
              </a:rPr>
              <a:t> </a:t>
            </a:r>
            <a:r>
              <a:rPr lang="zh-CN" altLang="zh-CN" sz="2000" b="1">
                <a:solidFill>
                  <a:srgbClr val="000000"/>
                </a:solidFill>
              </a:rPr>
              <a:t>～ </a:t>
            </a:r>
            <a:r>
              <a:rPr lang="en-US" altLang="zh-CN" sz="2000" b="1">
                <a:solidFill>
                  <a:srgbClr val="000000"/>
                </a:solidFill>
              </a:rPr>
              <a:t>D</a:t>
            </a:r>
            <a:r>
              <a:rPr lang="en-US" altLang="zh-CN" sz="2000" b="1" baseline="-25000">
                <a:solidFill>
                  <a:srgbClr val="000000"/>
                </a:solidFill>
              </a:rPr>
              <a:t>0</a:t>
            </a:r>
            <a:r>
              <a:rPr lang="zh-CN" altLang="zh-CN" sz="2000" b="1">
                <a:solidFill>
                  <a:srgbClr val="000000"/>
                </a:solidFill>
              </a:rPr>
              <a:t>为</a:t>
            </a:r>
            <a:r>
              <a:rPr lang="en-US" altLang="zh-CN" sz="2000" b="1">
                <a:solidFill>
                  <a:srgbClr val="000000"/>
                </a:solidFill>
              </a:rPr>
              <a:t>1010_0101</a:t>
            </a:r>
            <a:r>
              <a:rPr lang="zh-CN" altLang="zh-CN" sz="2000" b="1">
                <a:solidFill>
                  <a:srgbClr val="000000"/>
                </a:solidFill>
              </a:rPr>
              <a:t>时，</a:t>
            </a:r>
            <a:r>
              <a:rPr lang="en-US" altLang="zh-CN" sz="2000" b="1">
                <a:solidFill>
                  <a:srgbClr val="000000"/>
                </a:solidFill>
              </a:rPr>
              <a:t>Y=m</a:t>
            </a:r>
            <a:r>
              <a:rPr lang="en-US" altLang="zh-CN" sz="2000" b="1" baseline="-25000">
                <a:solidFill>
                  <a:srgbClr val="000000"/>
                </a:solidFill>
              </a:rPr>
              <a:t>7</a:t>
            </a:r>
            <a:r>
              <a:rPr lang="en-US" altLang="zh-CN" sz="2000" b="1">
                <a:solidFill>
                  <a:srgbClr val="000000"/>
                </a:solidFill>
              </a:rPr>
              <a:t>+m</a:t>
            </a:r>
            <a:r>
              <a:rPr lang="en-US" altLang="zh-CN" sz="2000" b="1" baseline="-25000">
                <a:solidFill>
                  <a:srgbClr val="000000"/>
                </a:solidFill>
              </a:rPr>
              <a:t>5</a:t>
            </a:r>
            <a:r>
              <a:rPr lang="en-US" altLang="zh-CN" sz="2000" b="1">
                <a:solidFill>
                  <a:srgbClr val="000000"/>
                </a:solidFill>
              </a:rPr>
              <a:t>+m</a:t>
            </a:r>
            <a:r>
              <a:rPr lang="en-US" altLang="zh-CN" sz="2000" b="1" baseline="-25000">
                <a:solidFill>
                  <a:srgbClr val="000000"/>
                </a:solidFill>
              </a:rPr>
              <a:t>2</a:t>
            </a:r>
            <a:r>
              <a:rPr lang="en-US" altLang="zh-CN" sz="2000" b="1">
                <a:solidFill>
                  <a:srgbClr val="000000"/>
                </a:solidFill>
              </a:rPr>
              <a:t>+m</a:t>
            </a:r>
            <a:r>
              <a:rPr lang="en-US" altLang="zh-CN" sz="2000" b="1" baseline="-25000">
                <a:solidFill>
                  <a:srgbClr val="000000"/>
                </a:solidFill>
              </a:rPr>
              <a:t>0</a:t>
            </a:r>
            <a:r>
              <a:rPr lang="zh-CN" altLang="en-US" sz="2000" b="1">
                <a:solidFill>
                  <a:srgbClr val="000000"/>
                </a:solidFill>
              </a:rPr>
              <a:t>。</a:t>
            </a:r>
            <a:endParaRPr lang="en-US" altLang="zh-CN" sz="2000" b="1">
              <a:solidFill>
                <a:srgbClr val="000000"/>
              </a:solidFill>
            </a:endParaRPr>
          </a:p>
          <a:p>
            <a:endParaRPr lang="zh-CN" altLang="en-US" sz="2000" b="1">
              <a:solidFill>
                <a:srgbClr val="000000"/>
              </a:solidFill>
            </a:endParaRPr>
          </a:p>
        </p:txBody>
      </p:sp>
      <p:graphicFrame>
        <p:nvGraphicFramePr>
          <p:cNvPr id="10" name="Object 16"/>
          <p:cNvGraphicFramePr>
            <a:graphicFrameLocks noChangeAspect="1"/>
          </p:cNvGraphicFramePr>
          <p:nvPr/>
        </p:nvGraphicFramePr>
        <p:xfrm>
          <a:off x="3879850" y="3625850"/>
          <a:ext cx="4029075" cy="650875"/>
        </p:xfrm>
        <a:graphic>
          <a:graphicData uri="http://schemas.openxmlformats.org/presentationml/2006/ole">
            <mc:AlternateContent xmlns:mc="http://schemas.openxmlformats.org/markup-compatibility/2006">
              <mc:Choice xmlns:v="urn:schemas-microsoft-com:vml" Requires="v">
                <p:oleObj spid="_x0000_s77921" name="公式" r:id="rId5" imgW="1981080" imgH="457200" progId="Equation.3">
                  <p:embed/>
                </p:oleObj>
              </mc:Choice>
              <mc:Fallback>
                <p:oleObj name="公式" r:id="rId5" imgW="19810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850" y="3625850"/>
                        <a:ext cx="4029075" cy="650875"/>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Tree>
    <p:extLst>
      <p:ext uri="{BB962C8B-B14F-4D97-AF65-F5344CB8AC3E}">
        <p14:creationId xmlns:p14="http://schemas.microsoft.com/office/powerpoint/2010/main" val="1566493491"/>
      </p:ext>
    </p:extLst>
  </p:cSld>
  <p:clrMapOvr>
    <a:masterClrMapping/>
  </p:clrMapOvr>
  <p:transition spd="med">
    <p:blinds dir="vert"/>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2650"/>
                                        </p:tgtEl>
                                        <p:attrNameLst>
                                          <p:attrName>style.visibility</p:attrName>
                                        </p:attrNameLst>
                                      </p:cBhvr>
                                      <p:to>
                                        <p:strVal val="visible"/>
                                      </p:to>
                                    </p:set>
                                    <p:anim calcmode="lin" valueType="num">
                                      <p:cBhvr additive="base">
                                        <p:cTn id="7" dur="500" fill="hold"/>
                                        <p:tgtEl>
                                          <p:spTgt spid="142650"/>
                                        </p:tgtEl>
                                        <p:attrNameLst>
                                          <p:attrName>ppt_x</p:attrName>
                                        </p:attrNameLst>
                                      </p:cBhvr>
                                      <p:tavLst>
                                        <p:tav tm="0">
                                          <p:val>
                                            <p:strVal val="1+#ppt_w/2"/>
                                          </p:val>
                                        </p:tav>
                                        <p:tav tm="100000">
                                          <p:val>
                                            <p:strVal val="#ppt_x"/>
                                          </p:val>
                                        </p:tav>
                                      </p:tavLst>
                                    </p:anim>
                                    <p:anim calcmode="lin" valueType="num">
                                      <p:cBhvr additive="base">
                                        <p:cTn id="8" dur="500" fill="hold"/>
                                        <p:tgtEl>
                                          <p:spTgt spid="142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cBhvr additive="base">
                                        <p:cTn id="19" dur="500" fill="hold"/>
                                        <p:tgtEl>
                                          <p:spTgt spid="196"/>
                                        </p:tgtEl>
                                        <p:attrNameLst>
                                          <p:attrName>ppt_x</p:attrName>
                                        </p:attrNameLst>
                                      </p:cBhvr>
                                      <p:tavLst>
                                        <p:tav tm="0">
                                          <p:val>
                                            <p:strVal val="#ppt_x"/>
                                          </p:val>
                                        </p:tav>
                                        <p:tav tm="100000">
                                          <p:val>
                                            <p:strVal val="#ppt_x"/>
                                          </p:val>
                                        </p:tav>
                                      </p:tavLst>
                                    </p:anim>
                                    <p:anim calcmode="lin" valueType="num">
                                      <p:cBhvr additive="base">
                                        <p:cTn id="20"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50" grpId="0" autoUpdateAnimBg="0"/>
      <p:bldP spid="19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idx="4294967295"/>
          </p:nvPr>
        </p:nvSpPr>
        <p:spPr>
          <a:xfrm>
            <a:off x="684213" y="404813"/>
            <a:ext cx="6767512" cy="368300"/>
          </a:xfrm>
        </p:spPr>
        <p:txBody>
          <a:bodyPr/>
          <a:lstStyle/>
          <a:p>
            <a:pPr>
              <a:spcBef>
                <a:spcPct val="50000"/>
              </a:spcBef>
            </a:pPr>
            <a:r>
              <a:rPr lang="zh-CN" altLang="en-US" i="0" smtClean="0">
                <a:solidFill>
                  <a:schemeClr val="accent1"/>
                </a:solidFill>
                <a:latin typeface="Times New Roman" pitchFamily="18" charset="0"/>
                <a:cs typeface="Times New Roman" pitchFamily="18" charset="0"/>
              </a:rPr>
              <a:t>利用数据选择器实现逻辑函数</a:t>
            </a:r>
            <a:endParaRPr lang="en-US" altLang="zh-CN" i="0" smtClean="0">
              <a:solidFill>
                <a:schemeClr val="accent1"/>
              </a:solidFill>
              <a:latin typeface="Times New Roman" pitchFamily="18" charset="0"/>
              <a:cs typeface="Times New Roman" pitchFamily="18" charset="0"/>
            </a:endParaRPr>
          </a:p>
        </p:txBody>
      </p:sp>
      <p:sp>
        <p:nvSpPr>
          <p:cNvPr id="297088" name="Text Box 128"/>
          <p:cNvSpPr txBox="1">
            <a:spLocks noChangeArrowheads="1"/>
          </p:cNvSpPr>
          <p:nvPr/>
        </p:nvSpPr>
        <p:spPr bwMode="auto">
          <a:xfrm>
            <a:off x="695325" y="2060575"/>
            <a:ext cx="6972300" cy="1108075"/>
          </a:xfrm>
          <a:prstGeom prst="rect">
            <a:avLst/>
          </a:prstGeom>
          <a:noFill/>
          <a:ln w="38100">
            <a:noFill/>
            <a:miter lim="800000"/>
            <a:headEnd/>
            <a:tailEnd/>
          </a:ln>
        </p:spPr>
        <p:txBody>
          <a:bodyPr>
            <a:spAutoFit/>
          </a:bodyPr>
          <a:lstStyle/>
          <a:p>
            <a:pPr>
              <a:lnSpc>
                <a:spcPct val="110000"/>
              </a:lnSpc>
            </a:pPr>
            <a:r>
              <a:rPr kumimoji="1" lang="zh-CN" altLang="en-US" sz="2000" b="1">
                <a:solidFill>
                  <a:schemeClr val="tx1"/>
                </a:solidFill>
                <a:ea typeface="楷体_GB2312" pitchFamily="49" charset="-122"/>
              </a:rPr>
              <a:t>解：使用</a:t>
            </a:r>
            <a:r>
              <a:rPr kumimoji="1" lang="en-US" altLang="zh-CN" sz="2000" b="1">
                <a:solidFill>
                  <a:schemeClr val="tx1"/>
                </a:solidFill>
                <a:ea typeface="楷体_GB2312" pitchFamily="49" charset="-122"/>
              </a:rPr>
              <a:t>8</a:t>
            </a:r>
            <a:r>
              <a:rPr kumimoji="1" lang="zh-CN" altLang="en-US" sz="2000" b="1">
                <a:solidFill>
                  <a:schemeClr val="tx1"/>
                </a:solidFill>
                <a:ea typeface="楷体_GB2312" pitchFamily="49" charset="-122"/>
              </a:rPr>
              <a:t>选</a:t>
            </a:r>
            <a:r>
              <a:rPr kumimoji="1" lang="en-US" altLang="zh-CN" sz="2000" b="1">
                <a:solidFill>
                  <a:schemeClr val="tx1"/>
                </a:solidFill>
                <a:ea typeface="楷体_GB2312" pitchFamily="49" charset="-122"/>
              </a:rPr>
              <a:t>1</a:t>
            </a:r>
            <a:r>
              <a:rPr kumimoji="1" lang="zh-CN" altLang="en-US" sz="2000" b="1">
                <a:solidFill>
                  <a:schemeClr val="tx1"/>
                </a:solidFill>
                <a:ea typeface="楷体_GB2312" pitchFamily="49" charset="-122"/>
              </a:rPr>
              <a:t>数据选择器</a:t>
            </a:r>
            <a:r>
              <a:rPr kumimoji="1" lang="en-US" altLang="zh-CN" sz="2000" b="1">
                <a:solidFill>
                  <a:schemeClr val="tx1"/>
                </a:solidFill>
                <a:ea typeface="楷体_GB2312" pitchFamily="49" charset="-122"/>
              </a:rPr>
              <a:t>74</a:t>
            </a:r>
            <a:r>
              <a:rPr kumimoji="1" lang="en-US" altLang="zh-CN" sz="2000" b="1">
                <a:solidFill>
                  <a:schemeClr val="tx1"/>
                </a:solidFill>
                <a:ea typeface="楷体_GB2312" pitchFamily="49" charset="-122"/>
                <a:sym typeface="Symbol" pitchFamily="18" charset="2"/>
              </a:rPr>
              <a:t>151</a:t>
            </a:r>
          </a:p>
          <a:p>
            <a:pPr>
              <a:lnSpc>
                <a:spcPct val="110000"/>
              </a:lnSpc>
            </a:pPr>
            <a:r>
              <a:rPr kumimoji="1" lang="zh-CN" altLang="en-US" sz="2000" b="1">
                <a:solidFill>
                  <a:schemeClr val="tx1"/>
                </a:solidFill>
                <a:ea typeface="楷体_GB2312" pitchFamily="49" charset="-122"/>
              </a:rPr>
              <a:t>      将逻辑函数的输入变量作为数据选择器的地址输入。</a:t>
            </a:r>
            <a:endParaRPr kumimoji="1" lang="en-US" altLang="zh-CN" sz="2000" b="1">
              <a:solidFill>
                <a:schemeClr val="tx1"/>
              </a:solidFill>
              <a:ea typeface="楷体_GB2312" pitchFamily="49" charset="-122"/>
            </a:endParaRPr>
          </a:p>
          <a:p>
            <a:pPr>
              <a:lnSpc>
                <a:spcPct val="110000"/>
              </a:lnSpc>
            </a:pPr>
            <a:r>
              <a:rPr lang="zh-CN" altLang="en-US" sz="2000" b="1">
                <a:solidFill>
                  <a:schemeClr val="tx1"/>
                </a:solidFill>
              </a:rPr>
              <a:t>      首先将组合逻辑函数变换为最小项之和的标准形式：</a:t>
            </a:r>
            <a:endParaRPr lang="en-US" altLang="zh-CN" sz="2000" b="1">
              <a:solidFill>
                <a:schemeClr val="tx1"/>
              </a:solidFill>
            </a:endParaRPr>
          </a:p>
        </p:txBody>
      </p:sp>
      <p:sp>
        <p:nvSpPr>
          <p:cNvPr id="297149" name="Text Box 189"/>
          <p:cNvSpPr txBox="1">
            <a:spLocks noChangeArrowheads="1"/>
          </p:cNvSpPr>
          <p:nvPr/>
        </p:nvSpPr>
        <p:spPr bwMode="auto">
          <a:xfrm>
            <a:off x="1116013" y="5013325"/>
            <a:ext cx="3613150" cy="1209675"/>
          </a:xfrm>
          <a:prstGeom prst="rect">
            <a:avLst/>
          </a:prstGeom>
          <a:noFill/>
          <a:ln w="38100">
            <a:noFill/>
            <a:miter lim="800000"/>
            <a:headEnd/>
            <a:tailEnd/>
          </a:ln>
        </p:spPr>
        <p:txBody>
          <a:bodyPr>
            <a:spAutoFit/>
          </a:bodyPr>
          <a:lstStyle/>
          <a:p>
            <a:pPr>
              <a:lnSpc>
                <a:spcPct val="110000"/>
              </a:lnSpc>
            </a:pPr>
            <a:r>
              <a:rPr kumimoji="1" lang="zh-CN" altLang="en-US" sz="2200" b="1">
                <a:solidFill>
                  <a:schemeClr val="tx1"/>
                </a:solidFill>
              </a:rPr>
              <a:t>比较</a:t>
            </a:r>
            <a:r>
              <a:rPr kumimoji="1" lang="en-US" altLang="zh-CN" sz="2200" b="1" i="1">
                <a:solidFill>
                  <a:schemeClr val="tx1"/>
                </a:solidFill>
              </a:rPr>
              <a:t>F</a:t>
            </a:r>
            <a:r>
              <a:rPr kumimoji="1" lang="zh-CN" altLang="en-US" sz="2200" b="1">
                <a:solidFill>
                  <a:schemeClr val="tx1"/>
                </a:solidFill>
              </a:rPr>
              <a:t>和</a:t>
            </a:r>
            <a:r>
              <a:rPr kumimoji="1" lang="en-US" altLang="zh-CN" sz="2200" b="1" i="1">
                <a:solidFill>
                  <a:schemeClr val="tx1"/>
                </a:solidFill>
              </a:rPr>
              <a:t>Y</a:t>
            </a:r>
            <a:r>
              <a:rPr kumimoji="1" lang="zh-CN" altLang="en-US" sz="2200" b="1">
                <a:solidFill>
                  <a:schemeClr val="tx1"/>
                </a:solidFill>
              </a:rPr>
              <a:t>，得：</a:t>
            </a:r>
          </a:p>
          <a:p>
            <a:pPr>
              <a:lnSpc>
                <a:spcPct val="110000"/>
              </a:lnSpc>
            </a:pPr>
            <a:r>
              <a:rPr kumimoji="1" lang="en-US" altLang="zh-CN" sz="2200" b="1">
                <a:solidFill>
                  <a:schemeClr val="tx1"/>
                </a:solidFill>
              </a:rPr>
              <a:t>D</a:t>
            </a:r>
            <a:r>
              <a:rPr kumimoji="1" lang="en-US" altLang="zh-CN" sz="2200" b="1" baseline="-25000">
                <a:solidFill>
                  <a:schemeClr val="tx1"/>
                </a:solidFill>
              </a:rPr>
              <a:t>0</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1</a:t>
            </a:r>
            <a:r>
              <a:rPr kumimoji="1" lang="en-US" altLang="zh-CN" sz="2200" b="1">
                <a:solidFill>
                  <a:schemeClr val="tx1"/>
                </a:solidFill>
              </a:rPr>
              <a:t>=1</a:t>
            </a:r>
            <a:r>
              <a:rPr kumimoji="1" lang="zh-CN" altLang="en-US" sz="2200" b="1" i="1">
                <a:solidFill>
                  <a:schemeClr val="tx1"/>
                </a:solidFill>
              </a:rPr>
              <a:t>，</a:t>
            </a:r>
            <a:r>
              <a:rPr kumimoji="1" lang="en-US" altLang="zh-CN" sz="2200" b="1">
                <a:solidFill>
                  <a:schemeClr val="tx1"/>
                </a:solidFill>
              </a:rPr>
              <a:t>D</a:t>
            </a:r>
            <a:r>
              <a:rPr kumimoji="1" lang="en-US" altLang="zh-CN" sz="2200" b="1" baseline="-25000">
                <a:solidFill>
                  <a:schemeClr val="tx1"/>
                </a:solidFill>
              </a:rPr>
              <a:t>2</a:t>
            </a:r>
            <a:r>
              <a:rPr kumimoji="1" lang="en-US" altLang="zh-CN" sz="2200" b="1">
                <a:solidFill>
                  <a:schemeClr val="tx1"/>
                </a:solidFill>
              </a:rPr>
              <a:t>=1</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3</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4</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5</a:t>
            </a:r>
            <a:r>
              <a:rPr kumimoji="1" lang="en-US" altLang="zh-CN" sz="2200" b="1">
                <a:solidFill>
                  <a:schemeClr val="tx1"/>
                </a:solidFill>
              </a:rPr>
              <a:t>=0</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6</a:t>
            </a:r>
            <a:r>
              <a:rPr kumimoji="1" lang="en-US" altLang="zh-CN" sz="2200" b="1">
                <a:solidFill>
                  <a:schemeClr val="tx1"/>
                </a:solidFill>
              </a:rPr>
              <a:t>=1</a:t>
            </a:r>
            <a:r>
              <a:rPr kumimoji="1" lang="zh-CN" altLang="en-US" sz="2200" b="1">
                <a:solidFill>
                  <a:schemeClr val="tx1"/>
                </a:solidFill>
              </a:rPr>
              <a:t>，</a:t>
            </a:r>
            <a:r>
              <a:rPr kumimoji="1" lang="en-US" altLang="zh-CN" sz="2200" b="1">
                <a:solidFill>
                  <a:schemeClr val="tx1"/>
                </a:solidFill>
              </a:rPr>
              <a:t>D</a:t>
            </a:r>
            <a:r>
              <a:rPr kumimoji="1" lang="en-US" altLang="zh-CN" sz="2200" b="1" baseline="-25000">
                <a:solidFill>
                  <a:schemeClr val="tx1"/>
                </a:solidFill>
              </a:rPr>
              <a:t>7</a:t>
            </a:r>
            <a:r>
              <a:rPr kumimoji="1" lang="en-US" altLang="zh-CN" sz="2200" b="1">
                <a:solidFill>
                  <a:schemeClr val="tx1"/>
                </a:solidFill>
              </a:rPr>
              <a:t>=1</a:t>
            </a:r>
            <a:endParaRPr kumimoji="1" lang="zh-CN" altLang="en-US" sz="2200" b="1">
              <a:solidFill>
                <a:schemeClr val="tx1"/>
              </a:solidFill>
            </a:endParaRPr>
          </a:p>
        </p:txBody>
      </p:sp>
      <p:grpSp>
        <p:nvGrpSpPr>
          <p:cNvPr id="2" name="Group 208"/>
          <p:cNvGrpSpPr>
            <a:grpSpLocks/>
          </p:cNvGrpSpPr>
          <p:nvPr/>
        </p:nvGrpSpPr>
        <p:grpSpPr bwMode="auto">
          <a:xfrm>
            <a:off x="5183188" y="3213100"/>
            <a:ext cx="3636962" cy="2946400"/>
            <a:chOff x="1740" y="2464"/>
            <a:chExt cx="2291" cy="1856"/>
          </a:xfrm>
        </p:grpSpPr>
        <p:sp>
          <p:nvSpPr>
            <p:cNvPr id="30733" name="Rectangle 139"/>
            <p:cNvSpPr>
              <a:spLocks noChangeArrowheads="1"/>
            </p:cNvSpPr>
            <p:nvPr/>
          </p:nvSpPr>
          <p:spPr bwMode="auto">
            <a:xfrm>
              <a:off x="2246" y="2900"/>
              <a:ext cx="1784" cy="848"/>
            </a:xfrm>
            <a:prstGeom prst="rect">
              <a:avLst/>
            </a:prstGeom>
            <a:noFill/>
            <a:ln w="38100">
              <a:solidFill>
                <a:schemeClr val="tx1"/>
              </a:solidFill>
              <a:miter lim="800000"/>
              <a:headEnd/>
              <a:tailEnd/>
            </a:ln>
          </p:spPr>
          <p:txBody>
            <a:bodyPr wrap="none" anchor="ctr"/>
            <a:lstStyle/>
            <a:p>
              <a:endParaRPr lang="zh-CN" altLang="en-US" b="1"/>
            </a:p>
          </p:txBody>
        </p:sp>
        <p:sp>
          <p:nvSpPr>
            <p:cNvPr id="30734" name="Text Box 140"/>
            <p:cNvSpPr txBox="1">
              <a:spLocks noChangeArrowheads="1"/>
            </p:cNvSpPr>
            <p:nvPr/>
          </p:nvSpPr>
          <p:spPr bwMode="auto">
            <a:xfrm>
              <a:off x="2606" y="3146"/>
              <a:ext cx="1209" cy="288"/>
            </a:xfrm>
            <a:prstGeom prst="rect">
              <a:avLst/>
            </a:prstGeom>
            <a:noFill/>
            <a:ln w="38100">
              <a:noFill/>
              <a:miter lim="800000"/>
              <a:headEnd/>
              <a:tailEnd/>
            </a:ln>
          </p:spPr>
          <p:txBody>
            <a:bodyPr>
              <a:spAutoFit/>
            </a:bodyPr>
            <a:lstStyle/>
            <a:p>
              <a:pPr>
                <a:spcBef>
                  <a:spcPct val="50000"/>
                </a:spcBef>
              </a:pPr>
              <a:r>
                <a:rPr kumimoji="1" lang="zh-CN" altLang="en-US" b="1">
                  <a:solidFill>
                    <a:srgbClr val="FF9900"/>
                  </a:solidFill>
                </a:rPr>
                <a:t>   </a:t>
              </a:r>
              <a:r>
                <a:rPr kumimoji="1" lang="en-US" altLang="zh-CN" b="1">
                  <a:solidFill>
                    <a:srgbClr val="FF9900"/>
                  </a:solidFill>
                </a:rPr>
                <a:t>74</a:t>
              </a:r>
              <a:r>
                <a:rPr kumimoji="1" lang="en-US" altLang="zh-CN" b="1">
                  <a:solidFill>
                    <a:srgbClr val="FF9900"/>
                  </a:solidFill>
                  <a:sym typeface="Symbol" pitchFamily="18" charset="2"/>
                </a:rPr>
                <a:t>151</a:t>
              </a:r>
              <a:endParaRPr kumimoji="1" lang="en-US" altLang="zh-CN" b="1">
                <a:solidFill>
                  <a:srgbClr val="FF9900"/>
                </a:solidFill>
              </a:endParaRPr>
            </a:p>
          </p:txBody>
        </p:sp>
        <p:sp>
          <p:nvSpPr>
            <p:cNvPr id="30735" name="Text Box 141"/>
            <p:cNvSpPr txBox="1">
              <a:spLocks noChangeArrowheads="1"/>
            </p:cNvSpPr>
            <p:nvPr/>
          </p:nvSpPr>
          <p:spPr bwMode="auto">
            <a:xfrm>
              <a:off x="2291" y="3445"/>
              <a:ext cx="1740" cy="446"/>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D</a:t>
              </a:r>
              <a:r>
                <a:rPr kumimoji="1" lang="en-US" altLang="zh-CN" sz="2000" b="1" baseline="-25000">
                  <a:solidFill>
                    <a:schemeClr val="tx1"/>
                  </a:solidFill>
                </a:rPr>
                <a:t>7 </a:t>
              </a:r>
              <a:r>
                <a:rPr kumimoji="1" lang="en-US" altLang="zh-CN" sz="2000" b="1">
                  <a:solidFill>
                    <a:schemeClr val="tx1"/>
                  </a:solidFill>
                </a:rPr>
                <a:t>D</a:t>
              </a:r>
              <a:r>
                <a:rPr kumimoji="1" lang="en-US" altLang="zh-CN" sz="2000" b="1" baseline="-25000">
                  <a:solidFill>
                    <a:schemeClr val="tx1"/>
                  </a:solidFill>
                </a:rPr>
                <a:t>6 </a:t>
              </a:r>
              <a:r>
                <a:rPr kumimoji="1" lang="en-US" altLang="zh-CN" sz="2000" b="1">
                  <a:solidFill>
                    <a:schemeClr val="tx1"/>
                  </a:solidFill>
                </a:rPr>
                <a:t>D</a:t>
              </a:r>
              <a:r>
                <a:rPr kumimoji="1" lang="en-US" altLang="zh-CN" sz="2000" b="1" baseline="-25000">
                  <a:solidFill>
                    <a:schemeClr val="tx1"/>
                  </a:solidFill>
                </a:rPr>
                <a:t>5 </a:t>
              </a:r>
              <a:r>
                <a:rPr kumimoji="1" lang="en-US" altLang="zh-CN" sz="2000" b="1">
                  <a:solidFill>
                    <a:schemeClr val="tx1"/>
                  </a:solidFill>
                </a:rPr>
                <a:t>D</a:t>
              </a:r>
              <a:r>
                <a:rPr kumimoji="1" lang="en-US" altLang="zh-CN" sz="2000" b="1" baseline="-25000">
                  <a:solidFill>
                    <a:schemeClr val="tx1"/>
                  </a:solidFill>
                </a:rPr>
                <a:t>4 </a:t>
              </a:r>
              <a:r>
                <a:rPr kumimoji="1" lang="en-US" altLang="zh-CN" sz="2000" b="1">
                  <a:solidFill>
                    <a:schemeClr val="tx1"/>
                  </a:solidFill>
                </a:rPr>
                <a:t>D</a:t>
              </a:r>
              <a:r>
                <a:rPr kumimoji="1" lang="en-US" altLang="zh-CN" sz="2000" b="1" baseline="-25000">
                  <a:solidFill>
                    <a:schemeClr val="tx1"/>
                  </a:solidFill>
                </a:rPr>
                <a:t>3  </a:t>
              </a:r>
              <a:r>
                <a:rPr kumimoji="1" lang="en-US" altLang="zh-CN" sz="2000" b="1">
                  <a:solidFill>
                    <a:schemeClr val="tx1"/>
                  </a:solidFill>
                </a:rPr>
                <a:t>D</a:t>
              </a:r>
              <a:r>
                <a:rPr kumimoji="1" lang="en-US" altLang="zh-CN" sz="2000" b="1" baseline="-25000">
                  <a:solidFill>
                    <a:schemeClr val="tx1"/>
                  </a:solidFill>
                </a:rPr>
                <a:t>2 </a:t>
              </a:r>
              <a:r>
                <a:rPr kumimoji="1" lang="en-US" altLang="zh-CN" sz="2000" b="1">
                  <a:solidFill>
                    <a:schemeClr val="tx1"/>
                  </a:solidFill>
                </a:rPr>
                <a:t>D</a:t>
              </a:r>
              <a:r>
                <a:rPr kumimoji="1" lang="en-US" altLang="zh-CN" sz="2000" b="1" baseline="-25000">
                  <a:solidFill>
                    <a:schemeClr val="tx1"/>
                  </a:solidFill>
                </a:rPr>
                <a:t>1 </a:t>
              </a:r>
              <a:r>
                <a:rPr kumimoji="1" lang="en-US" altLang="zh-CN" sz="2000" b="1">
                  <a:solidFill>
                    <a:schemeClr val="tx1"/>
                  </a:solidFill>
                </a:rPr>
                <a:t>D</a:t>
              </a:r>
              <a:r>
                <a:rPr kumimoji="1" lang="en-US" altLang="zh-CN" sz="2000" b="1" baseline="-25000">
                  <a:solidFill>
                    <a:schemeClr val="tx1"/>
                  </a:solidFill>
                </a:rPr>
                <a:t>0</a:t>
              </a:r>
            </a:p>
          </p:txBody>
        </p:sp>
        <p:sp>
          <p:nvSpPr>
            <p:cNvPr id="30736" name="Text Box 142"/>
            <p:cNvSpPr txBox="1">
              <a:spLocks noChangeArrowheads="1"/>
            </p:cNvSpPr>
            <p:nvPr/>
          </p:nvSpPr>
          <p:spPr bwMode="auto">
            <a:xfrm>
              <a:off x="2212" y="3115"/>
              <a:ext cx="351" cy="330"/>
            </a:xfrm>
            <a:prstGeom prst="rect">
              <a:avLst/>
            </a:prstGeom>
            <a:noFill/>
            <a:ln w="38100">
              <a:noFill/>
              <a:miter lim="800000"/>
              <a:headEnd/>
              <a:tailEnd/>
            </a:ln>
          </p:spPr>
          <p:txBody>
            <a:bodyPr>
              <a:spAutoFit/>
            </a:bodyPr>
            <a:lstStyle/>
            <a:p>
              <a:pPr>
                <a:lnSpc>
                  <a:spcPct val="70000"/>
                </a:lnSpc>
                <a:spcBef>
                  <a:spcPct val="50000"/>
                </a:spcBef>
              </a:pPr>
              <a:r>
                <a:rPr kumimoji="1" lang="en-US" altLang="zh-CN" sz="2000" b="1">
                  <a:solidFill>
                    <a:schemeClr val="tx1"/>
                  </a:solidFill>
                </a:rPr>
                <a:t>A</a:t>
              </a:r>
              <a:r>
                <a:rPr kumimoji="1" lang="en-US" altLang="zh-CN" sz="2000" b="1" baseline="-25000">
                  <a:solidFill>
                    <a:schemeClr val="tx1"/>
                  </a:solidFill>
                </a:rPr>
                <a:t>1</a:t>
              </a:r>
              <a:r>
                <a:rPr kumimoji="1" lang="en-US" altLang="zh-CN" sz="2000" b="1">
                  <a:solidFill>
                    <a:schemeClr val="tx1"/>
                  </a:solidFill>
                </a:rPr>
                <a:t>A</a:t>
              </a:r>
              <a:r>
                <a:rPr kumimoji="1" lang="en-US" altLang="zh-CN" sz="2000" b="1" baseline="-25000">
                  <a:solidFill>
                    <a:schemeClr val="tx1"/>
                  </a:solidFill>
                </a:rPr>
                <a:t>0</a:t>
              </a:r>
            </a:p>
          </p:txBody>
        </p:sp>
        <p:sp>
          <p:nvSpPr>
            <p:cNvPr id="30737" name="Text Box 143"/>
            <p:cNvSpPr txBox="1">
              <a:spLocks noChangeArrowheads="1"/>
            </p:cNvSpPr>
            <p:nvPr/>
          </p:nvSpPr>
          <p:spPr bwMode="auto">
            <a:xfrm>
              <a:off x="3013" y="2856"/>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Y</a:t>
              </a:r>
              <a:endParaRPr kumimoji="1" lang="en-US" altLang="zh-CN" sz="2000" b="1" baseline="-25000">
                <a:solidFill>
                  <a:schemeClr val="tx1"/>
                </a:solidFill>
              </a:endParaRPr>
            </a:p>
          </p:txBody>
        </p:sp>
        <p:sp>
          <p:nvSpPr>
            <p:cNvPr id="30738" name="Text Box 144"/>
            <p:cNvSpPr txBox="1">
              <a:spLocks noChangeArrowheads="1"/>
            </p:cNvSpPr>
            <p:nvPr/>
          </p:nvSpPr>
          <p:spPr bwMode="auto">
            <a:xfrm>
              <a:off x="2212" y="2878"/>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A</a:t>
              </a:r>
              <a:r>
                <a:rPr kumimoji="1" lang="en-US" altLang="zh-CN" sz="2000" b="1" baseline="-25000">
                  <a:solidFill>
                    <a:schemeClr val="tx1"/>
                  </a:solidFill>
                </a:rPr>
                <a:t>2</a:t>
              </a:r>
            </a:p>
          </p:txBody>
        </p:sp>
        <p:sp>
          <p:nvSpPr>
            <p:cNvPr id="30739" name="Line 145"/>
            <p:cNvSpPr>
              <a:spLocks noChangeShapeType="1"/>
            </p:cNvSpPr>
            <p:nvPr/>
          </p:nvSpPr>
          <p:spPr bwMode="auto">
            <a:xfrm flipV="1">
              <a:off x="3128" y="2679"/>
              <a:ext cx="0" cy="224"/>
            </a:xfrm>
            <a:prstGeom prst="line">
              <a:avLst/>
            </a:prstGeom>
            <a:noFill/>
            <a:ln w="38100">
              <a:solidFill>
                <a:schemeClr val="tx1"/>
              </a:solidFill>
              <a:round/>
              <a:headEnd/>
              <a:tailEnd/>
            </a:ln>
          </p:spPr>
          <p:txBody>
            <a:bodyPr/>
            <a:lstStyle/>
            <a:p>
              <a:endParaRPr lang="zh-CN" altLang="en-US"/>
            </a:p>
          </p:txBody>
        </p:sp>
        <p:sp>
          <p:nvSpPr>
            <p:cNvPr id="30740" name="Text Box 146"/>
            <p:cNvSpPr txBox="1">
              <a:spLocks noChangeArrowheads="1"/>
            </p:cNvSpPr>
            <p:nvPr/>
          </p:nvSpPr>
          <p:spPr bwMode="auto">
            <a:xfrm>
              <a:off x="3037" y="2464"/>
              <a:ext cx="351"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F</a:t>
              </a:r>
            </a:p>
          </p:txBody>
        </p:sp>
        <p:grpSp>
          <p:nvGrpSpPr>
            <p:cNvPr id="30741" name="Group 147"/>
            <p:cNvGrpSpPr>
              <a:grpSpLocks/>
            </p:cNvGrpSpPr>
            <p:nvPr/>
          </p:nvGrpSpPr>
          <p:grpSpPr bwMode="auto">
            <a:xfrm>
              <a:off x="1740" y="2846"/>
              <a:ext cx="508" cy="633"/>
              <a:chOff x="1740" y="2767"/>
              <a:chExt cx="508" cy="633"/>
            </a:xfrm>
          </p:grpSpPr>
          <p:sp>
            <p:nvSpPr>
              <p:cNvPr id="30761" name="Line 148"/>
              <p:cNvSpPr>
                <a:spLocks noChangeShapeType="1"/>
              </p:cNvSpPr>
              <p:nvPr/>
            </p:nvSpPr>
            <p:spPr bwMode="auto">
              <a:xfrm flipH="1">
                <a:off x="1943" y="2936"/>
                <a:ext cx="305" cy="0"/>
              </a:xfrm>
              <a:prstGeom prst="line">
                <a:avLst/>
              </a:prstGeom>
              <a:noFill/>
              <a:ln w="38100">
                <a:solidFill>
                  <a:schemeClr val="tx1"/>
                </a:solidFill>
                <a:round/>
                <a:headEnd/>
                <a:tailEnd/>
              </a:ln>
            </p:spPr>
            <p:txBody>
              <a:bodyPr/>
              <a:lstStyle/>
              <a:p>
                <a:endParaRPr lang="zh-CN" altLang="en-US"/>
              </a:p>
            </p:txBody>
          </p:sp>
          <p:sp>
            <p:nvSpPr>
              <p:cNvPr id="30762" name="Line 149"/>
              <p:cNvSpPr>
                <a:spLocks noChangeShapeType="1"/>
              </p:cNvSpPr>
              <p:nvPr/>
            </p:nvSpPr>
            <p:spPr bwMode="auto">
              <a:xfrm flipH="1">
                <a:off x="1931" y="3117"/>
                <a:ext cx="305" cy="0"/>
              </a:xfrm>
              <a:prstGeom prst="line">
                <a:avLst/>
              </a:prstGeom>
              <a:noFill/>
              <a:ln w="38100">
                <a:solidFill>
                  <a:schemeClr val="tx1"/>
                </a:solidFill>
                <a:round/>
                <a:headEnd/>
                <a:tailEnd/>
              </a:ln>
            </p:spPr>
            <p:txBody>
              <a:bodyPr/>
              <a:lstStyle/>
              <a:p>
                <a:endParaRPr lang="zh-CN" altLang="en-US"/>
              </a:p>
            </p:txBody>
          </p:sp>
          <p:sp>
            <p:nvSpPr>
              <p:cNvPr id="30763" name="Line 150"/>
              <p:cNvSpPr>
                <a:spLocks noChangeShapeType="1"/>
              </p:cNvSpPr>
              <p:nvPr/>
            </p:nvSpPr>
            <p:spPr bwMode="auto">
              <a:xfrm flipH="1">
                <a:off x="1932" y="3286"/>
                <a:ext cx="305" cy="0"/>
              </a:xfrm>
              <a:prstGeom prst="line">
                <a:avLst/>
              </a:prstGeom>
              <a:noFill/>
              <a:ln w="38100">
                <a:solidFill>
                  <a:schemeClr val="tx1"/>
                </a:solidFill>
                <a:round/>
                <a:headEnd/>
                <a:tailEnd/>
              </a:ln>
            </p:spPr>
            <p:txBody>
              <a:bodyPr/>
              <a:lstStyle/>
              <a:p>
                <a:endParaRPr lang="zh-CN" altLang="en-US"/>
              </a:p>
            </p:txBody>
          </p:sp>
          <p:sp>
            <p:nvSpPr>
              <p:cNvPr id="30764" name="Text Box 151"/>
              <p:cNvSpPr txBox="1">
                <a:spLocks noChangeArrowheads="1"/>
              </p:cNvSpPr>
              <p:nvPr/>
            </p:nvSpPr>
            <p:spPr bwMode="auto">
              <a:xfrm>
                <a:off x="1752" y="2767"/>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A</a:t>
                </a:r>
              </a:p>
            </p:txBody>
          </p:sp>
          <p:sp>
            <p:nvSpPr>
              <p:cNvPr id="30765" name="Text Box 152"/>
              <p:cNvSpPr txBox="1">
                <a:spLocks noChangeArrowheads="1"/>
              </p:cNvSpPr>
              <p:nvPr/>
            </p:nvSpPr>
            <p:spPr bwMode="auto">
              <a:xfrm>
                <a:off x="1740" y="2970"/>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B</a:t>
                </a:r>
              </a:p>
            </p:txBody>
          </p:sp>
          <p:sp>
            <p:nvSpPr>
              <p:cNvPr id="30766" name="Text Box 153"/>
              <p:cNvSpPr txBox="1">
                <a:spLocks noChangeArrowheads="1"/>
              </p:cNvSpPr>
              <p:nvPr/>
            </p:nvSpPr>
            <p:spPr bwMode="auto">
              <a:xfrm>
                <a:off x="1740" y="3150"/>
                <a:ext cx="328" cy="250"/>
              </a:xfrm>
              <a:prstGeom prst="rect">
                <a:avLst/>
              </a:prstGeom>
              <a:noFill/>
              <a:ln w="38100">
                <a:noFill/>
                <a:miter lim="800000"/>
                <a:headEnd/>
                <a:tailEnd/>
              </a:ln>
            </p:spPr>
            <p:txBody>
              <a:bodyPr>
                <a:spAutoFit/>
              </a:bodyPr>
              <a:lstStyle/>
              <a:p>
                <a:pPr>
                  <a:spcBef>
                    <a:spcPct val="50000"/>
                  </a:spcBef>
                </a:pPr>
                <a:r>
                  <a:rPr kumimoji="1" lang="en-US" altLang="zh-CN" sz="2000" b="1">
                    <a:solidFill>
                      <a:schemeClr val="tx1"/>
                    </a:solidFill>
                  </a:rPr>
                  <a:t>C</a:t>
                </a:r>
              </a:p>
            </p:txBody>
          </p:sp>
        </p:grpSp>
        <p:grpSp>
          <p:nvGrpSpPr>
            <p:cNvPr id="30742" name="Group 154"/>
            <p:cNvGrpSpPr>
              <a:grpSpLocks/>
            </p:cNvGrpSpPr>
            <p:nvPr/>
          </p:nvGrpSpPr>
          <p:grpSpPr bwMode="auto">
            <a:xfrm>
              <a:off x="3299" y="3749"/>
              <a:ext cx="429" cy="571"/>
              <a:chOff x="3299" y="3659"/>
              <a:chExt cx="429" cy="571"/>
            </a:xfrm>
          </p:grpSpPr>
          <p:sp>
            <p:nvSpPr>
              <p:cNvPr id="30759" name="Line 155"/>
              <p:cNvSpPr>
                <a:spLocks noChangeShapeType="1"/>
              </p:cNvSpPr>
              <p:nvPr/>
            </p:nvSpPr>
            <p:spPr bwMode="auto">
              <a:xfrm>
                <a:off x="3648" y="3659"/>
                <a:ext cx="0" cy="430"/>
              </a:xfrm>
              <a:prstGeom prst="line">
                <a:avLst/>
              </a:prstGeom>
              <a:noFill/>
              <a:ln w="38100">
                <a:solidFill>
                  <a:srgbClr val="FF0066"/>
                </a:solidFill>
                <a:round/>
                <a:headEnd/>
                <a:tailEnd/>
              </a:ln>
            </p:spPr>
            <p:txBody>
              <a:bodyPr/>
              <a:lstStyle/>
              <a:p>
                <a:endParaRPr lang="zh-CN" altLang="en-US"/>
              </a:p>
            </p:txBody>
          </p:sp>
          <p:sp>
            <p:nvSpPr>
              <p:cNvPr id="30760" name="Text Box 156"/>
              <p:cNvSpPr txBox="1">
                <a:spLocks noChangeArrowheads="1"/>
              </p:cNvSpPr>
              <p:nvPr/>
            </p:nvSpPr>
            <p:spPr bwMode="auto">
              <a:xfrm>
                <a:off x="3299" y="3942"/>
                <a:ext cx="429" cy="288"/>
              </a:xfrm>
              <a:prstGeom prst="rect">
                <a:avLst/>
              </a:prstGeom>
              <a:noFill/>
              <a:ln w="38100">
                <a:noFill/>
                <a:miter lim="800000"/>
                <a:headEnd/>
                <a:tailEnd/>
              </a:ln>
            </p:spPr>
            <p:txBody>
              <a:bodyPr>
                <a:spAutoFit/>
              </a:bodyPr>
              <a:lstStyle/>
              <a:p>
                <a:pPr>
                  <a:spcBef>
                    <a:spcPct val="50000"/>
                  </a:spcBef>
                </a:pPr>
                <a:r>
                  <a:rPr kumimoji="1" lang="zh-CN" altLang="en-US" b="1">
                    <a:solidFill>
                      <a:srgbClr val="CC6600"/>
                    </a:solidFill>
                  </a:rPr>
                  <a:t>“</a:t>
                </a:r>
                <a:r>
                  <a:rPr kumimoji="1" lang="en-US" altLang="zh-CN" b="1">
                    <a:solidFill>
                      <a:srgbClr val="CC6600"/>
                    </a:solidFill>
                  </a:rPr>
                  <a:t>1”</a:t>
                </a:r>
              </a:p>
            </p:txBody>
          </p:sp>
        </p:grpSp>
        <p:sp>
          <p:nvSpPr>
            <p:cNvPr id="30743" name="Freeform 158"/>
            <p:cNvSpPr>
              <a:spLocks/>
            </p:cNvSpPr>
            <p:nvPr/>
          </p:nvSpPr>
          <p:spPr bwMode="auto">
            <a:xfrm>
              <a:off x="3456" y="3769"/>
              <a:ext cx="192" cy="236"/>
            </a:xfrm>
            <a:custGeom>
              <a:avLst/>
              <a:gdLst>
                <a:gd name="T0" fmla="*/ 0 w 192"/>
                <a:gd name="T1" fmla="*/ 0 h 101"/>
                <a:gd name="T2" fmla="*/ 0 w 192"/>
                <a:gd name="T3" fmla="*/ 2147483647 h 101"/>
                <a:gd name="T4" fmla="*/ 192 w 192"/>
                <a:gd name="T5" fmla="*/ 2147483647 h 101"/>
                <a:gd name="T6" fmla="*/ 0 60000 65536"/>
                <a:gd name="T7" fmla="*/ 0 60000 65536"/>
                <a:gd name="T8" fmla="*/ 0 60000 65536"/>
                <a:gd name="T9" fmla="*/ 0 w 192"/>
                <a:gd name="T10" fmla="*/ 0 h 101"/>
                <a:gd name="T11" fmla="*/ 192 w 192"/>
                <a:gd name="T12" fmla="*/ 101 h 101"/>
              </a:gdLst>
              <a:ahLst/>
              <a:cxnLst>
                <a:cxn ang="T6">
                  <a:pos x="T0" y="T1"/>
                </a:cxn>
                <a:cxn ang="T7">
                  <a:pos x="T2" y="T3"/>
                </a:cxn>
                <a:cxn ang="T8">
                  <a:pos x="T4" y="T5"/>
                </a:cxn>
              </a:cxnLst>
              <a:rect l="T9" t="T10" r="T11" b="T12"/>
              <a:pathLst>
                <a:path w="192" h="101">
                  <a:moveTo>
                    <a:pt x="0" y="0"/>
                  </a:moveTo>
                  <a:lnTo>
                    <a:pt x="0" y="101"/>
                  </a:lnTo>
                  <a:lnTo>
                    <a:pt x="192" y="101"/>
                  </a:lnTo>
                </a:path>
              </a:pathLst>
            </a:custGeom>
            <a:noFill/>
            <a:ln w="38100">
              <a:solidFill>
                <a:srgbClr val="FF0066"/>
              </a:solidFill>
              <a:round/>
              <a:headEnd/>
              <a:tailEnd/>
            </a:ln>
          </p:spPr>
          <p:txBody>
            <a:bodyPr/>
            <a:lstStyle/>
            <a:p>
              <a:endParaRPr lang="zh-CN" altLang="en-US" b="1"/>
            </a:p>
          </p:txBody>
        </p:sp>
        <p:sp>
          <p:nvSpPr>
            <p:cNvPr id="30744" name="Oval 159"/>
            <p:cNvSpPr>
              <a:spLocks noChangeArrowheads="1"/>
            </p:cNvSpPr>
            <p:nvPr/>
          </p:nvSpPr>
          <p:spPr bwMode="auto">
            <a:xfrm>
              <a:off x="3623" y="3991"/>
              <a:ext cx="49" cy="49"/>
            </a:xfrm>
            <a:prstGeom prst="ellipse">
              <a:avLst/>
            </a:prstGeom>
            <a:solidFill>
              <a:srgbClr val="FF0066"/>
            </a:solidFill>
            <a:ln w="38100">
              <a:solidFill>
                <a:srgbClr val="FF0066"/>
              </a:solidFill>
              <a:round/>
              <a:headEnd/>
              <a:tailEnd/>
            </a:ln>
          </p:spPr>
          <p:txBody>
            <a:bodyPr wrap="none" anchor="ctr"/>
            <a:lstStyle/>
            <a:p>
              <a:endParaRPr lang="zh-CN" altLang="en-US" b="1"/>
            </a:p>
          </p:txBody>
        </p:sp>
        <p:sp>
          <p:nvSpPr>
            <p:cNvPr id="30745" name="Oval 162"/>
            <p:cNvSpPr>
              <a:spLocks noChangeArrowheads="1"/>
            </p:cNvSpPr>
            <p:nvPr/>
          </p:nvSpPr>
          <p:spPr bwMode="auto">
            <a:xfrm>
              <a:off x="3431" y="3981"/>
              <a:ext cx="49" cy="49"/>
            </a:xfrm>
            <a:prstGeom prst="ellipse">
              <a:avLst/>
            </a:prstGeom>
            <a:solidFill>
              <a:srgbClr val="FF0066"/>
            </a:solidFill>
            <a:ln w="38100">
              <a:solidFill>
                <a:srgbClr val="FF0066"/>
              </a:solidFill>
              <a:round/>
              <a:headEnd/>
              <a:tailEnd/>
            </a:ln>
          </p:spPr>
          <p:txBody>
            <a:bodyPr wrap="none" anchor="ctr"/>
            <a:lstStyle/>
            <a:p>
              <a:endParaRPr lang="zh-CN" altLang="en-US" b="1"/>
            </a:p>
          </p:txBody>
        </p:sp>
        <p:sp>
          <p:nvSpPr>
            <p:cNvPr id="30746" name="Freeform 164"/>
            <p:cNvSpPr>
              <a:spLocks/>
            </p:cNvSpPr>
            <p:nvPr/>
          </p:nvSpPr>
          <p:spPr bwMode="auto">
            <a:xfrm>
              <a:off x="2440" y="3750"/>
              <a:ext cx="587" cy="259"/>
            </a:xfrm>
            <a:custGeom>
              <a:avLst/>
              <a:gdLst>
                <a:gd name="T0" fmla="*/ 0 w 587"/>
                <a:gd name="T1" fmla="*/ 0 h 259"/>
                <a:gd name="T2" fmla="*/ 0 w 587"/>
                <a:gd name="T3" fmla="*/ 259 h 259"/>
                <a:gd name="T4" fmla="*/ 587 w 587"/>
                <a:gd name="T5" fmla="*/ 259 h 259"/>
                <a:gd name="T6" fmla="*/ 0 60000 65536"/>
                <a:gd name="T7" fmla="*/ 0 60000 65536"/>
                <a:gd name="T8" fmla="*/ 0 60000 65536"/>
                <a:gd name="T9" fmla="*/ 0 w 587"/>
                <a:gd name="T10" fmla="*/ 0 h 259"/>
                <a:gd name="T11" fmla="*/ 587 w 587"/>
                <a:gd name="T12" fmla="*/ 259 h 259"/>
              </a:gdLst>
              <a:ahLst/>
              <a:cxnLst>
                <a:cxn ang="T6">
                  <a:pos x="T0" y="T1"/>
                </a:cxn>
                <a:cxn ang="T7">
                  <a:pos x="T2" y="T3"/>
                </a:cxn>
                <a:cxn ang="T8">
                  <a:pos x="T4" y="T5"/>
                </a:cxn>
              </a:cxnLst>
              <a:rect l="T9" t="T10" r="T11" b="T12"/>
              <a:pathLst>
                <a:path w="587" h="259">
                  <a:moveTo>
                    <a:pt x="0" y="0"/>
                  </a:moveTo>
                  <a:lnTo>
                    <a:pt x="0" y="259"/>
                  </a:lnTo>
                  <a:lnTo>
                    <a:pt x="587" y="259"/>
                  </a:lnTo>
                </a:path>
              </a:pathLst>
            </a:custGeom>
            <a:noFill/>
            <a:ln w="38100">
              <a:solidFill>
                <a:srgbClr val="FF0066"/>
              </a:solidFill>
              <a:round/>
              <a:headEnd/>
              <a:tailEnd/>
            </a:ln>
          </p:spPr>
          <p:txBody>
            <a:bodyPr/>
            <a:lstStyle/>
            <a:p>
              <a:endParaRPr lang="zh-CN" altLang="en-US" b="1"/>
            </a:p>
          </p:txBody>
        </p:sp>
        <p:sp>
          <p:nvSpPr>
            <p:cNvPr id="30747" name="Line 166"/>
            <p:cNvSpPr>
              <a:spLocks noChangeShapeType="1"/>
            </p:cNvSpPr>
            <p:nvPr/>
          </p:nvSpPr>
          <p:spPr bwMode="auto">
            <a:xfrm>
              <a:off x="2643" y="3750"/>
              <a:ext cx="0" cy="248"/>
            </a:xfrm>
            <a:prstGeom prst="line">
              <a:avLst/>
            </a:prstGeom>
            <a:noFill/>
            <a:ln w="38100">
              <a:solidFill>
                <a:srgbClr val="FF0066"/>
              </a:solidFill>
              <a:round/>
              <a:headEnd/>
              <a:tailEnd/>
            </a:ln>
          </p:spPr>
          <p:txBody>
            <a:bodyPr/>
            <a:lstStyle/>
            <a:p>
              <a:endParaRPr lang="zh-CN" altLang="en-US"/>
            </a:p>
          </p:txBody>
        </p:sp>
        <p:sp>
          <p:nvSpPr>
            <p:cNvPr id="30748" name="Oval 167"/>
            <p:cNvSpPr>
              <a:spLocks noChangeArrowheads="1"/>
            </p:cNvSpPr>
            <p:nvPr/>
          </p:nvSpPr>
          <p:spPr bwMode="auto">
            <a:xfrm>
              <a:off x="2608" y="3991"/>
              <a:ext cx="50" cy="50"/>
            </a:xfrm>
            <a:prstGeom prst="ellipse">
              <a:avLst/>
            </a:prstGeom>
            <a:solidFill>
              <a:srgbClr val="FF0066"/>
            </a:solidFill>
            <a:ln w="38100">
              <a:solidFill>
                <a:srgbClr val="FF0066"/>
              </a:solidFill>
              <a:round/>
              <a:headEnd/>
              <a:tailEnd/>
            </a:ln>
          </p:spPr>
          <p:txBody>
            <a:bodyPr wrap="none" anchor="ctr"/>
            <a:lstStyle/>
            <a:p>
              <a:endParaRPr lang="zh-CN" altLang="en-US" b="1"/>
            </a:p>
          </p:txBody>
        </p:sp>
        <p:grpSp>
          <p:nvGrpSpPr>
            <p:cNvPr id="30749" name="Group 168"/>
            <p:cNvGrpSpPr>
              <a:grpSpLocks/>
            </p:cNvGrpSpPr>
            <p:nvPr/>
          </p:nvGrpSpPr>
          <p:grpSpPr bwMode="auto">
            <a:xfrm>
              <a:off x="3795" y="3750"/>
              <a:ext cx="124" cy="384"/>
              <a:chOff x="3795" y="3671"/>
              <a:chExt cx="124" cy="384"/>
            </a:xfrm>
          </p:grpSpPr>
          <p:sp>
            <p:nvSpPr>
              <p:cNvPr id="30757" name="Line 169"/>
              <p:cNvSpPr>
                <a:spLocks noChangeShapeType="1"/>
              </p:cNvSpPr>
              <p:nvPr/>
            </p:nvSpPr>
            <p:spPr bwMode="auto">
              <a:xfrm>
                <a:off x="3863" y="3671"/>
                <a:ext cx="0" cy="384"/>
              </a:xfrm>
              <a:prstGeom prst="line">
                <a:avLst/>
              </a:prstGeom>
              <a:noFill/>
              <a:ln w="38100">
                <a:solidFill>
                  <a:schemeClr val="tx1"/>
                </a:solidFill>
                <a:round/>
                <a:headEnd/>
                <a:tailEnd/>
              </a:ln>
            </p:spPr>
            <p:txBody>
              <a:bodyPr/>
              <a:lstStyle/>
              <a:p>
                <a:endParaRPr lang="zh-CN" altLang="en-US"/>
              </a:p>
            </p:txBody>
          </p:sp>
          <p:sp>
            <p:nvSpPr>
              <p:cNvPr id="30758" name="Line 170"/>
              <p:cNvSpPr>
                <a:spLocks noChangeShapeType="1"/>
              </p:cNvSpPr>
              <p:nvPr/>
            </p:nvSpPr>
            <p:spPr bwMode="auto">
              <a:xfrm>
                <a:off x="3795" y="4055"/>
                <a:ext cx="124" cy="0"/>
              </a:xfrm>
              <a:prstGeom prst="line">
                <a:avLst/>
              </a:prstGeom>
              <a:noFill/>
              <a:ln w="38100">
                <a:solidFill>
                  <a:schemeClr val="tx1"/>
                </a:solidFill>
                <a:round/>
                <a:headEnd/>
                <a:tailEnd/>
              </a:ln>
            </p:spPr>
            <p:txBody>
              <a:bodyPr/>
              <a:lstStyle/>
              <a:p>
                <a:endParaRPr lang="zh-CN" altLang="en-US"/>
              </a:p>
            </p:txBody>
          </p:sp>
        </p:grpSp>
        <p:sp>
          <p:nvSpPr>
            <p:cNvPr id="30750" name="Freeform 172"/>
            <p:cNvSpPr>
              <a:spLocks/>
            </p:cNvSpPr>
            <p:nvPr/>
          </p:nvSpPr>
          <p:spPr bwMode="auto">
            <a:xfrm>
              <a:off x="2846" y="3750"/>
              <a:ext cx="1017" cy="158"/>
            </a:xfrm>
            <a:custGeom>
              <a:avLst/>
              <a:gdLst>
                <a:gd name="T0" fmla="*/ 0 w 1017"/>
                <a:gd name="T1" fmla="*/ 0 h 158"/>
                <a:gd name="T2" fmla="*/ 0 w 1017"/>
                <a:gd name="T3" fmla="*/ 158 h 158"/>
                <a:gd name="T4" fmla="*/ 1017 w 1017"/>
                <a:gd name="T5" fmla="*/ 158 h 158"/>
                <a:gd name="T6" fmla="*/ 0 60000 65536"/>
                <a:gd name="T7" fmla="*/ 0 60000 65536"/>
                <a:gd name="T8" fmla="*/ 0 60000 65536"/>
                <a:gd name="T9" fmla="*/ 0 w 1017"/>
                <a:gd name="T10" fmla="*/ 0 h 158"/>
                <a:gd name="T11" fmla="*/ 1017 w 1017"/>
                <a:gd name="T12" fmla="*/ 158 h 158"/>
              </a:gdLst>
              <a:ahLst/>
              <a:cxnLst>
                <a:cxn ang="T6">
                  <a:pos x="T0" y="T1"/>
                </a:cxn>
                <a:cxn ang="T7">
                  <a:pos x="T2" y="T3"/>
                </a:cxn>
                <a:cxn ang="T8">
                  <a:pos x="T4" y="T5"/>
                </a:cxn>
              </a:cxnLst>
              <a:rect l="T9" t="T10" r="T11" b="T12"/>
              <a:pathLst>
                <a:path w="1017" h="158">
                  <a:moveTo>
                    <a:pt x="0" y="0"/>
                  </a:moveTo>
                  <a:lnTo>
                    <a:pt x="0" y="158"/>
                  </a:lnTo>
                  <a:lnTo>
                    <a:pt x="1017" y="158"/>
                  </a:lnTo>
                </a:path>
              </a:pathLst>
            </a:custGeom>
            <a:noFill/>
            <a:ln w="38100">
              <a:solidFill>
                <a:schemeClr val="tx1"/>
              </a:solidFill>
              <a:round/>
              <a:headEnd/>
              <a:tailEnd/>
            </a:ln>
          </p:spPr>
          <p:txBody>
            <a:bodyPr/>
            <a:lstStyle/>
            <a:p>
              <a:endParaRPr lang="zh-CN" altLang="en-US" b="1"/>
            </a:p>
          </p:txBody>
        </p:sp>
        <p:sp>
          <p:nvSpPr>
            <p:cNvPr id="30751" name="Line 173"/>
            <p:cNvSpPr>
              <a:spLocks noChangeShapeType="1"/>
            </p:cNvSpPr>
            <p:nvPr/>
          </p:nvSpPr>
          <p:spPr bwMode="auto">
            <a:xfrm>
              <a:off x="3242" y="3738"/>
              <a:ext cx="0" cy="158"/>
            </a:xfrm>
            <a:prstGeom prst="line">
              <a:avLst/>
            </a:prstGeom>
            <a:noFill/>
            <a:ln w="38100">
              <a:solidFill>
                <a:schemeClr val="tx1"/>
              </a:solidFill>
              <a:round/>
              <a:headEnd/>
              <a:tailEnd/>
            </a:ln>
          </p:spPr>
          <p:txBody>
            <a:bodyPr/>
            <a:lstStyle/>
            <a:p>
              <a:endParaRPr lang="zh-CN" altLang="en-US"/>
            </a:p>
          </p:txBody>
        </p:sp>
        <p:sp>
          <p:nvSpPr>
            <p:cNvPr id="30752" name="Oval 174"/>
            <p:cNvSpPr>
              <a:spLocks noChangeArrowheads="1"/>
            </p:cNvSpPr>
            <p:nvPr/>
          </p:nvSpPr>
          <p:spPr bwMode="auto">
            <a:xfrm>
              <a:off x="3217" y="3879"/>
              <a:ext cx="49" cy="49"/>
            </a:xfrm>
            <a:prstGeom prst="ellipse">
              <a:avLst/>
            </a:prstGeom>
            <a:solidFill>
              <a:schemeClr val="tx1"/>
            </a:solidFill>
            <a:ln w="38100">
              <a:solidFill>
                <a:schemeClr val="tx1"/>
              </a:solidFill>
              <a:round/>
              <a:headEnd/>
              <a:tailEnd/>
            </a:ln>
          </p:spPr>
          <p:txBody>
            <a:bodyPr wrap="none" anchor="ctr"/>
            <a:lstStyle/>
            <a:p>
              <a:endParaRPr lang="zh-CN" altLang="en-US" b="1"/>
            </a:p>
          </p:txBody>
        </p:sp>
        <p:sp>
          <p:nvSpPr>
            <p:cNvPr id="30753" name="Oval 190"/>
            <p:cNvSpPr>
              <a:spLocks noChangeArrowheads="1"/>
            </p:cNvSpPr>
            <p:nvPr/>
          </p:nvSpPr>
          <p:spPr bwMode="auto">
            <a:xfrm>
              <a:off x="3841" y="3885"/>
              <a:ext cx="49" cy="49"/>
            </a:xfrm>
            <a:prstGeom prst="ellipse">
              <a:avLst/>
            </a:prstGeom>
            <a:solidFill>
              <a:schemeClr val="tx1"/>
            </a:solidFill>
            <a:ln w="38100">
              <a:solidFill>
                <a:schemeClr val="tx1"/>
              </a:solidFill>
              <a:round/>
              <a:headEnd/>
              <a:tailEnd/>
            </a:ln>
          </p:spPr>
          <p:txBody>
            <a:bodyPr wrap="none" anchor="ctr"/>
            <a:lstStyle/>
            <a:p>
              <a:endParaRPr lang="zh-CN" altLang="en-US" b="1"/>
            </a:p>
          </p:txBody>
        </p:sp>
        <p:sp>
          <p:nvSpPr>
            <p:cNvPr id="30754" name="Line 203"/>
            <p:cNvSpPr>
              <a:spLocks noChangeShapeType="1"/>
            </p:cNvSpPr>
            <p:nvPr/>
          </p:nvSpPr>
          <p:spPr bwMode="black">
            <a:xfrm flipH="1">
              <a:off x="3034" y="3754"/>
              <a:ext cx="0" cy="153"/>
            </a:xfrm>
            <a:prstGeom prst="line">
              <a:avLst/>
            </a:prstGeom>
            <a:noFill/>
            <a:ln w="28575">
              <a:solidFill>
                <a:schemeClr val="tx1"/>
              </a:solidFill>
              <a:round/>
              <a:headEnd/>
              <a:tailEnd/>
            </a:ln>
          </p:spPr>
          <p:txBody>
            <a:bodyPr/>
            <a:lstStyle/>
            <a:p>
              <a:endParaRPr lang="zh-CN" altLang="en-US"/>
            </a:p>
          </p:txBody>
        </p:sp>
        <p:sp>
          <p:nvSpPr>
            <p:cNvPr id="30755" name="Line 204"/>
            <p:cNvSpPr>
              <a:spLocks noChangeShapeType="1"/>
            </p:cNvSpPr>
            <p:nvPr/>
          </p:nvSpPr>
          <p:spPr bwMode="black">
            <a:xfrm>
              <a:off x="3034" y="4013"/>
              <a:ext cx="422" cy="0"/>
            </a:xfrm>
            <a:prstGeom prst="line">
              <a:avLst/>
            </a:prstGeom>
            <a:noFill/>
            <a:ln w="28575">
              <a:solidFill>
                <a:srgbClr val="FF0066"/>
              </a:solidFill>
              <a:round/>
              <a:headEnd/>
              <a:tailEnd/>
            </a:ln>
          </p:spPr>
          <p:txBody>
            <a:bodyPr/>
            <a:lstStyle/>
            <a:p>
              <a:endParaRPr lang="zh-CN" altLang="en-US"/>
            </a:p>
          </p:txBody>
        </p:sp>
        <p:sp>
          <p:nvSpPr>
            <p:cNvPr id="30756" name="Oval 205"/>
            <p:cNvSpPr>
              <a:spLocks noChangeArrowheads="1"/>
            </p:cNvSpPr>
            <p:nvPr/>
          </p:nvSpPr>
          <p:spPr bwMode="black">
            <a:xfrm>
              <a:off x="3014" y="3878"/>
              <a:ext cx="56" cy="56"/>
            </a:xfrm>
            <a:prstGeom prst="ellipse">
              <a:avLst/>
            </a:prstGeom>
            <a:solidFill>
              <a:schemeClr val="tx1"/>
            </a:solidFill>
            <a:ln w="9525" algn="ctr">
              <a:solidFill>
                <a:schemeClr val="tx1"/>
              </a:solidFill>
              <a:round/>
              <a:headEnd/>
              <a:tailEnd/>
            </a:ln>
          </p:spPr>
          <p:txBody>
            <a:bodyPr wrap="none" anchor="ctr"/>
            <a:lstStyle/>
            <a:p>
              <a:endParaRPr lang="zh-CN" altLang="en-US" b="1"/>
            </a:p>
          </p:txBody>
        </p:sp>
      </p:grpSp>
      <p:graphicFrame>
        <p:nvGraphicFramePr>
          <p:cNvPr id="142649" name="Object 40"/>
          <p:cNvGraphicFramePr>
            <a:graphicFrameLocks noChangeAspect="1"/>
          </p:cNvGraphicFramePr>
          <p:nvPr/>
        </p:nvGraphicFramePr>
        <p:xfrm>
          <a:off x="555625" y="3789363"/>
          <a:ext cx="4437063" cy="1155700"/>
        </p:xfrm>
        <a:graphic>
          <a:graphicData uri="http://schemas.openxmlformats.org/presentationml/2006/ole">
            <mc:AlternateContent xmlns:mc="http://schemas.openxmlformats.org/markup-compatibility/2006">
              <mc:Choice xmlns:v="urn:schemas-microsoft-com:vml" Requires="v">
                <p:oleObj spid="_x0000_s79135" name="公式" r:id="rId5" imgW="1879560" imgH="698400" progId="Equation.3">
                  <p:embed/>
                </p:oleObj>
              </mc:Choice>
              <mc:Fallback>
                <p:oleObj name="公式" r:id="rId5" imgW="1879560" imgH="698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 y="3789363"/>
                        <a:ext cx="4437063" cy="1155700"/>
                      </a:xfrm>
                      <a:prstGeom prst="rect">
                        <a:avLst/>
                      </a:prstGeom>
                      <a:solidFill>
                        <a:srgbClr val="FFFFBD"/>
                      </a:solidFill>
                      <a:effectLst>
                        <a:outerShdw dist="53882" dir="13500000" algn="ctr" rotWithShape="0">
                          <a:srgbClr val="808080">
                            <a:alpha val="50000"/>
                          </a:srgbClr>
                        </a:outerShdw>
                      </a:effectLst>
                    </p:spPr>
                  </p:pic>
                </p:oleObj>
              </mc:Fallback>
            </mc:AlternateContent>
          </a:graphicData>
        </a:graphic>
      </p:graphicFrame>
      <p:sp>
        <p:nvSpPr>
          <p:cNvPr id="30729" name="Rectangle 59"/>
          <p:cNvSpPr>
            <a:spLocks noChangeArrowheads="1"/>
          </p:cNvSpPr>
          <p:nvPr/>
        </p:nvSpPr>
        <p:spPr bwMode="black">
          <a:xfrm>
            <a:off x="0" y="-230188"/>
            <a:ext cx="184150" cy="460376"/>
          </a:xfrm>
          <a:prstGeom prst="rect">
            <a:avLst/>
          </a:prstGeom>
          <a:noFill/>
          <a:ln w="9525" algn="ctr">
            <a:noFill/>
            <a:miter lim="800000"/>
            <a:headEnd/>
            <a:tailEnd/>
          </a:ln>
          <a:effectLst>
            <a:prstShdw prst="shdw17" dist="17961" dir="2700000">
              <a:srgbClr val="999999">
                <a:alpha val="50000"/>
              </a:srgbClr>
            </a:prstShdw>
          </a:effectLst>
        </p:spPr>
        <p:txBody>
          <a:bodyPr wrap="none" anchor="ctr">
            <a:spAutoFit/>
          </a:bodyPr>
          <a:lstStyle/>
          <a:p>
            <a:endParaRPr lang="zh-CN" altLang="en-US" b="1"/>
          </a:p>
        </p:txBody>
      </p:sp>
      <p:grpSp>
        <p:nvGrpSpPr>
          <p:cNvPr id="30730" name="组合 59"/>
          <p:cNvGrpSpPr>
            <a:grpSpLocks/>
          </p:cNvGrpSpPr>
          <p:nvPr/>
        </p:nvGrpSpPr>
        <p:grpSpPr bwMode="auto">
          <a:xfrm>
            <a:off x="468313" y="962025"/>
            <a:ext cx="5807075" cy="954088"/>
            <a:chOff x="3203574" y="2316163"/>
            <a:chExt cx="5807076" cy="953934"/>
          </a:xfrm>
        </p:grpSpPr>
        <p:sp>
          <p:nvSpPr>
            <p:cNvPr id="30732" name="Text Box 126"/>
            <p:cNvSpPr txBox="1">
              <a:spLocks noChangeArrowheads="1"/>
            </p:cNvSpPr>
            <p:nvPr/>
          </p:nvSpPr>
          <p:spPr bwMode="auto">
            <a:xfrm>
              <a:off x="3203574" y="2316163"/>
              <a:ext cx="5807076" cy="461665"/>
            </a:xfrm>
            <a:prstGeom prst="rect">
              <a:avLst/>
            </a:prstGeom>
            <a:noFill/>
            <a:ln w="38100">
              <a:noFill/>
              <a:miter lim="800000"/>
              <a:headEnd/>
              <a:tailEnd/>
            </a:ln>
          </p:spPr>
          <p:txBody>
            <a:bodyPr>
              <a:spAutoFit/>
            </a:bodyPr>
            <a:lstStyle/>
            <a:p>
              <a:pPr>
                <a:spcBef>
                  <a:spcPct val="50000"/>
                </a:spcBef>
              </a:pPr>
              <a:r>
                <a:rPr kumimoji="1" lang="zh-CN" altLang="en-US" b="1">
                  <a:solidFill>
                    <a:schemeClr val="tx1"/>
                  </a:solidFill>
                </a:rPr>
                <a:t>利用数据选择器实现逻辑函数</a:t>
              </a:r>
              <a:endParaRPr kumimoji="1" lang="en-US" altLang="zh-CN" b="1">
                <a:solidFill>
                  <a:srgbClr val="FF0066"/>
                </a:solidFill>
              </a:endParaRPr>
            </a:p>
          </p:txBody>
        </p:sp>
        <p:graphicFrame>
          <p:nvGraphicFramePr>
            <p:cNvPr id="30724" name="Object 44" descr="水滴"/>
            <p:cNvGraphicFramePr>
              <a:graphicFrameLocks noChangeAspect="1"/>
            </p:cNvGraphicFramePr>
            <p:nvPr/>
          </p:nvGraphicFramePr>
          <p:xfrm>
            <a:off x="4781549" y="2819400"/>
            <a:ext cx="3695701" cy="450697"/>
          </p:xfrm>
          <a:graphic>
            <a:graphicData uri="http://schemas.openxmlformats.org/presentationml/2006/ole">
              <mc:AlternateContent xmlns:mc="http://schemas.openxmlformats.org/markup-compatibility/2006">
                <mc:Choice xmlns:v="urn:schemas-microsoft-com:vml" Requires="v">
                  <p:oleObj spid="_x0000_s79136" name="公式" r:id="rId7" imgW="1955800" imgH="241300" progId="Equation.3">
                    <p:embed/>
                  </p:oleObj>
                </mc:Choice>
                <mc:Fallback>
                  <p:oleObj name="公式" r:id="rId7" imgW="19558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549" y="2819400"/>
                          <a:ext cx="3695701" cy="450697"/>
                        </a:xfrm>
                        <a:prstGeom prst="rect">
                          <a:avLst/>
                        </a:prstGeom>
                        <a:blipFill dpi="0" rotWithShape="0">
                          <a:blip r:embed="rId9"/>
                          <a:srcRect/>
                          <a:tile tx="0" ty="0" sx="100000" sy="100000" flip="none" algn="tl"/>
                        </a:blipFill>
                      </p:spPr>
                    </p:pic>
                  </p:oleObj>
                </mc:Fallback>
              </mc:AlternateContent>
            </a:graphicData>
          </a:graphic>
        </p:graphicFrame>
      </p:grpSp>
      <p:sp>
        <p:nvSpPr>
          <p:cNvPr id="30731" name="Rectangle 61"/>
          <p:cNvSpPr>
            <a:spLocks noChangeArrowheads="1"/>
          </p:cNvSpPr>
          <p:nvPr/>
        </p:nvSpPr>
        <p:spPr bwMode="black">
          <a:xfrm>
            <a:off x="0" y="-230188"/>
            <a:ext cx="184150" cy="460376"/>
          </a:xfrm>
          <a:prstGeom prst="rect">
            <a:avLst/>
          </a:prstGeom>
          <a:noFill/>
          <a:ln w="9525" algn="ctr">
            <a:noFill/>
            <a:miter lim="800000"/>
            <a:headEnd/>
            <a:tailEnd/>
          </a:ln>
          <a:effectLst>
            <a:prstShdw prst="shdw17" dist="17961" dir="2700000">
              <a:srgbClr val="999999">
                <a:alpha val="50000"/>
              </a:srgbClr>
            </a:prstShdw>
          </a:effectLst>
        </p:spPr>
        <p:txBody>
          <a:bodyPr wrap="none" anchor="ctr">
            <a:spAutoFit/>
          </a:bodyPr>
          <a:lstStyle/>
          <a:p>
            <a:endParaRPr lang="zh-CN" altLang="en-US" b="1"/>
          </a:p>
        </p:txBody>
      </p:sp>
      <p:graphicFrame>
        <p:nvGraphicFramePr>
          <p:cNvPr id="81980" name="Object 46" descr="白色大理石"/>
          <p:cNvGraphicFramePr>
            <a:graphicFrameLocks noChangeAspect="1"/>
          </p:cNvGraphicFramePr>
          <p:nvPr/>
        </p:nvGraphicFramePr>
        <p:xfrm>
          <a:off x="993775" y="3141663"/>
          <a:ext cx="6099175" cy="476250"/>
        </p:xfrm>
        <a:graphic>
          <a:graphicData uri="http://schemas.openxmlformats.org/presentationml/2006/ole">
            <mc:AlternateContent xmlns:mc="http://schemas.openxmlformats.org/markup-compatibility/2006">
              <mc:Choice xmlns:v="urn:schemas-microsoft-com:vml" Requires="v">
                <p:oleObj spid="_x0000_s79137" name="公式" r:id="rId10" imgW="3175000" imgH="254000" progId="Equation.3">
                  <p:embed/>
                </p:oleObj>
              </mc:Choice>
              <mc:Fallback>
                <p:oleObj name="公式" r:id="rId10" imgW="3175000" imgH="254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3775" y="3141663"/>
                        <a:ext cx="6099175" cy="476250"/>
                      </a:xfrm>
                      <a:prstGeom prst="rect">
                        <a:avLst/>
                      </a:prstGeom>
                      <a:blipFill dpi="0" rotWithShape="0">
                        <a:blip r:embed="rId12"/>
                        <a:srcRect/>
                        <a:tile tx="0" ty="0" sx="100000" sy="100000" flip="none" algn="tl"/>
                      </a:blipFill>
                    </p:spPr>
                  </p:pic>
                </p:oleObj>
              </mc:Fallback>
            </mc:AlternateContent>
          </a:graphicData>
        </a:graphic>
      </p:graphicFrame>
    </p:spTree>
    <p:extLst>
      <p:ext uri="{BB962C8B-B14F-4D97-AF65-F5344CB8AC3E}">
        <p14:creationId xmlns:p14="http://schemas.microsoft.com/office/powerpoint/2010/main" val="3144640241"/>
      </p:ext>
    </p:extLst>
  </p:cSld>
  <p:clrMapOvr>
    <a:masterClrMapping/>
  </p:clrMapOvr>
  <p:transition spd="med">
    <p:blinds dir="vert"/>
    <p:sndAc>
      <p:stSnd>
        <p:snd r:embed="rId4"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88"/>
                                        </p:tgtEl>
                                        <p:attrNameLst>
                                          <p:attrName>style.visibility</p:attrName>
                                        </p:attrNameLst>
                                      </p:cBhvr>
                                      <p:to>
                                        <p:strVal val="visible"/>
                                      </p:to>
                                    </p:set>
                                    <p:anim calcmode="lin" valueType="num">
                                      <p:cBhvr additive="base">
                                        <p:cTn id="7" dur="500" fill="hold"/>
                                        <p:tgtEl>
                                          <p:spTgt spid="297088"/>
                                        </p:tgtEl>
                                        <p:attrNameLst>
                                          <p:attrName>ppt_x</p:attrName>
                                        </p:attrNameLst>
                                      </p:cBhvr>
                                      <p:tavLst>
                                        <p:tav tm="0">
                                          <p:val>
                                            <p:strVal val="0-#ppt_w/2"/>
                                          </p:val>
                                        </p:tav>
                                        <p:tav tm="100000">
                                          <p:val>
                                            <p:strVal val="#ppt_x"/>
                                          </p:val>
                                        </p:tav>
                                      </p:tavLst>
                                    </p:anim>
                                    <p:anim calcmode="lin" valueType="num">
                                      <p:cBhvr additive="base">
                                        <p:cTn id="8" dur="500" fill="hold"/>
                                        <p:tgtEl>
                                          <p:spTgt spid="2970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1980"/>
                                        </p:tgtEl>
                                        <p:attrNameLst>
                                          <p:attrName>style.visibility</p:attrName>
                                        </p:attrNameLst>
                                      </p:cBhvr>
                                      <p:to>
                                        <p:strVal val="visible"/>
                                      </p:to>
                                    </p:set>
                                    <p:animEffect transition="in" filter="blinds(horizontal)">
                                      <p:cBhvr>
                                        <p:cTn id="13" dur="500"/>
                                        <p:tgtEl>
                                          <p:spTgt spid="8198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2649"/>
                                        </p:tgtEl>
                                        <p:attrNameLst>
                                          <p:attrName>style.visibility</p:attrName>
                                        </p:attrNameLst>
                                      </p:cBhvr>
                                      <p:to>
                                        <p:strVal val="visible"/>
                                      </p:to>
                                    </p:set>
                                    <p:animEffect transition="in" filter="blinds(horizontal)">
                                      <p:cBhvr>
                                        <p:cTn id="18" dur="500"/>
                                        <p:tgtEl>
                                          <p:spTgt spid="14264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7149"/>
                                        </p:tgtEl>
                                        <p:attrNameLst>
                                          <p:attrName>style.visibility</p:attrName>
                                        </p:attrNameLst>
                                      </p:cBhvr>
                                      <p:to>
                                        <p:strVal val="visible"/>
                                      </p:to>
                                    </p:set>
                                    <p:anim calcmode="lin" valueType="num">
                                      <p:cBhvr additive="base">
                                        <p:cTn id="23" dur="500" fill="hold"/>
                                        <p:tgtEl>
                                          <p:spTgt spid="297149"/>
                                        </p:tgtEl>
                                        <p:attrNameLst>
                                          <p:attrName>ppt_x</p:attrName>
                                        </p:attrNameLst>
                                      </p:cBhvr>
                                      <p:tavLst>
                                        <p:tav tm="0">
                                          <p:val>
                                            <p:strVal val="#ppt_x"/>
                                          </p:val>
                                        </p:tav>
                                        <p:tav tm="100000">
                                          <p:val>
                                            <p:strVal val="#ppt_x"/>
                                          </p:val>
                                        </p:tav>
                                      </p:tavLst>
                                    </p:anim>
                                    <p:anim calcmode="lin" valueType="num">
                                      <p:cBhvr additive="base">
                                        <p:cTn id="24" dur="500" fill="hold"/>
                                        <p:tgtEl>
                                          <p:spTgt spid="29714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8" grpId="0" autoUpdateAnimBg="0"/>
      <p:bldP spid="2971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1188" y="333375"/>
            <a:ext cx="5257800" cy="488950"/>
          </a:xfrm>
        </p:spPr>
        <p:txBody>
          <a:bodyPr/>
          <a:lstStyle/>
          <a:p>
            <a:pPr>
              <a:lnSpc>
                <a:spcPct val="120000"/>
              </a:lnSpc>
            </a:pPr>
            <a:r>
              <a:rPr lang="zh-CN" altLang="en-US" smtClean="0"/>
              <a:t>第三讲：时序逻辑设计（</a:t>
            </a:r>
            <a:r>
              <a:rPr lang="en-US" altLang="zh-CN" smtClean="0"/>
              <a:t>8</a:t>
            </a:r>
            <a:r>
              <a:rPr lang="zh-CN" altLang="en-US" smtClean="0"/>
              <a:t>学时）</a:t>
            </a:r>
            <a:endParaRPr lang="en-US" altLang="zh-CN" smtClean="0"/>
          </a:p>
        </p:txBody>
      </p:sp>
      <p:sp>
        <p:nvSpPr>
          <p:cNvPr id="16387" name="Rectangle 3"/>
          <p:cNvSpPr>
            <a:spLocks noGrp="1" noChangeArrowheads="1"/>
          </p:cNvSpPr>
          <p:nvPr>
            <p:ph type="body" idx="1"/>
          </p:nvPr>
        </p:nvSpPr>
        <p:spPr>
          <a:xfrm>
            <a:off x="657225" y="836613"/>
            <a:ext cx="7947025" cy="5673725"/>
          </a:xfrm>
        </p:spPr>
        <p:txBody>
          <a:bodyPr tIns="97200" bIns="61200"/>
          <a:lstStyle/>
          <a:p>
            <a:pPr>
              <a:lnSpc>
                <a:spcPct val="120000"/>
              </a:lnSpc>
              <a:spcBef>
                <a:spcPct val="0"/>
              </a:spcBef>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掌握触发器、寄存器的结构和工作原理，掌握有限状态机、同步时序逻辑电路的设计方法和分析方法，具备使用仿真工具开发时序逻辑电路的能力。</a:t>
            </a:r>
            <a:endParaRPr lang="en-US" altLang="zh-CN" sz="1800" dirty="0" smtClean="0">
              <a:ea typeface="黑体" pitchFamily="2" charset="-122"/>
            </a:endParaRPr>
          </a:p>
          <a:p>
            <a:pPr>
              <a:lnSpc>
                <a:spcPct val="120000"/>
              </a:lnSpc>
              <a:spcBef>
                <a:spcPct val="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锁存器和触发器</a:t>
            </a:r>
            <a:endParaRPr lang="en-US" altLang="zh-CN" sz="1800" dirty="0" smtClean="0">
              <a:ea typeface="黑体" pitchFamily="2" charset="-122"/>
            </a:endParaRPr>
          </a:p>
          <a:p>
            <a:pPr lvl="2">
              <a:lnSpc>
                <a:spcPct val="120000"/>
              </a:lnSpc>
              <a:spcBef>
                <a:spcPct val="0"/>
              </a:spcBef>
            </a:pPr>
            <a:r>
              <a:rPr lang="en-US" altLang="zh-CN" sz="1800" dirty="0" smtClean="0">
                <a:ea typeface="黑体" pitchFamily="2" charset="-122"/>
              </a:rPr>
              <a:t>SR</a:t>
            </a:r>
            <a:r>
              <a:rPr lang="zh-CN" altLang="en-US" sz="1800" dirty="0" smtClean="0">
                <a:ea typeface="黑体" pitchFamily="2" charset="-122"/>
              </a:rPr>
              <a:t>锁存器、</a:t>
            </a:r>
            <a:r>
              <a:rPr lang="en-US" altLang="zh-CN" sz="1800" dirty="0" smtClean="0">
                <a:ea typeface="黑体" pitchFamily="2" charset="-122"/>
              </a:rPr>
              <a:t>D</a:t>
            </a:r>
            <a:r>
              <a:rPr lang="zh-CN" altLang="en-US" sz="1800" dirty="0" smtClean="0">
                <a:ea typeface="黑体" pitchFamily="2" charset="-122"/>
              </a:rPr>
              <a:t>锁存器</a:t>
            </a:r>
            <a:endParaRPr lang="en-US" altLang="zh-CN" sz="1800" dirty="0" smtClean="0">
              <a:ea typeface="黑体" pitchFamily="2" charset="-122"/>
            </a:endParaRPr>
          </a:p>
          <a:p>
            <a:pPr lvl="2">
              <a:lnSpc>
                <a:spcPct val="120000"/>
              </a:lnSpc>
              <a:spcBef>
                <a:spcPct val="0"/>
              </a:spcBef>
            </a:pPr>
            <a:r>
              <a:rPr lang="en-US" altLang="zh-CN" sz="1800" dirty="0" smtClean="0">
                <a:ea typeface="黑体" pitchFamily="2" charset="-122"/>
              </a:rPr>
              <a:t>D</a:t>
            </a:r>
            <a:r>
              <a:rPr lang="zh-CN" altLang="en-US" sz="1800" dirty="0" smtClean="0">
                <a:ea typeface="黑体" pitchFamily="2" charset="-122"/>
              </a:rPr>
              <a:t>触发器</a:t>
            </a:r>
            <a:endParaRPr lang="en-US" altLang="zh-CN" sz="1800" dirty="0" smtClean="0">
              <a:ea typeface="黑体" pitchFamily="2" charset="-122"/>
            </a:endParaRPr>
          </a:p>
          <a:p>
            <a:pPr lvl="2">
              <a:lnSpc>
                <a:spcPct val="120000"/>
              </a:lnSpc>
              <a:spcBef>
                <a:spcPct val="0"/>
              </a:spcBef>
            </a:pPr>
            <a:r>
              <a:rPr lang="en-US" altLang="zh-CN" sz="1800" dirty="0" smtClean="0">
                <a:ea typeface="黑体" pitchFamily="2" charset="-122"/>
              </a:rPr>
              <a:t>JK</a:t>
            </a:r>
            <a:r>
              <a:rPr lang="zh-CN" altLang="en-US" sz="1800" dirty="0" smtClean="0">
                <a:ea typeface="黑体" pitchFamily="2" charset="-122"/>
              </a:rPr>
              <a:t>触发器</a:t>
            </a:r>
            <a:endParaRPr lang="en-US" altLang="zh-CN" sz="1800" dirty="0" smtClean="0">
              <a:ea typeface="黑体" pitchFamily="2" charset="-122"/>
            </a:endParaRPr>
          </a:p>
          <a:p>
            <a:pPr lvl="1">
              <a:lnSpc>
                <a:spcPct val="120000"/>
              </a:lnSpc>
              <a:spcBef>
                <a:spcPct val="0"/>
              </a:spcBef>
            </a:pPr>
            <a:r>
              <a:rPr lang="zh-CN" altLang="en-US" sz="1800" dirty="0" smtClean="0">
                <a:solidFill>
                  <a:srgbClr val="FF0000"/>
                </a:solidFill>
                <a:ea typeface="黑体" pitchFamily="2" charset="-122"/>
              </a:rPr>
              <a:t>有限状态机（</a:t>
            </a:r>
            <a:r>
              <a:rPr lang="en-US" altLang="zh-CN" sz="1800" dirty="0" smtClean="0">
                <a:solidFill>
                  <a:srgbClr val="FF0000"/>
                </a:solidFill>
                <a:ea typeface="黑体" pitchFamily="2" charset="-122"/>
              </a:rPr>
              <a:t>FSM</a:t>
            </a:r>
            <a:r>
              <a:rPr lang="zh-CN" altLang="en-US" sz="1800" dirty="0" smtClean="0">
                <a:solidFill>
                  <a:srgbClr val="FF0000"/>
                </a:solidFill>
                <a:ea typeface="黑体" pitchFamily="2" charset="-122"/>
              </a:rPr>
              <a:t>）</a:t>
            </a:r>
            <a:endParaRPr lang="en-US" altLang="zh-CN" sz="1800" dirty="0" smtClean="0">
              <a:solidFill>
                <a:srgbClr val="FF0000"/>
              </a:solidFill>
              <a:ea typeface="黑体" pitchFamily="2" charset="-122"/>
            </a:endParaRPr>
          </a:p>
          <a:p>
            <a:pPr lvl="2">
              <a:lnSpc>
                <a:spcPct val="120000"/>
              </a:lnSpc>
              <a:spcBef>
                <a:spcPct val="0"/>
              </a:spcBef>
            </a:pPr>
            <a:r>
              <a:rPr lang="en-US" altLang="zh-CN" sz="1600" dirty="0" smtClean="0">
                <a:solidFill>
                  <a:srgbClr val="FF0000"/>
                </a:solidFill>
                <a:ea typeface="黑体" pitchFamily="2" charset="-122"/>
              </a:rPr>
              <a:t>Moore</a:t>
            </a:r>
            <a:r>
              <a:rPr lang="zh-CN" altLang="en-US" sz="1600" dirty="0" smtClean="0">
                <a:solidFill>
                  <a:srgbClr val="FF0000"/>
                </a:solidFill>
                <a:ea typeface="黑体" pitchFamily="2" charset="-122"/>
              </a:rPr>
              <a:t>型</a:t>
            </a:r>
            <a:r>
              <a:rPr lang="en-US" altLang="zh-CN" sz="1600" dirty="0" smtClean="0">
                <a:solidFill>
                  <a:srgbClr val="FF0000"/>
                </a:solidFill>
                <a:ea typeface="黑体" pitchFamily="2" charset="-122"/>
              </a:rPr>
              <a:t>FSM</a:t>
            </a:r>
          </a:p>
          <a:p>
            <a:pPr lvl="2">
              <a:lnSpc>
                <a:spcPct val="120000"/>
              </a:lnSpc>
              <a:spcBef>
                <a:spcPct val="0"/>
              </a:spcBef>
            </a:pPr>
            <a:r>
              <a:rPr lang="en-US" altLang="zh-CN" sz="1600" dirty="0" smtClean="0">
                <a:solidFill>
                  <a:srgbClr val="FF0000"/>
                </a:solidFill>
                <a:ea typeface="黑体" pitchFamily="2" charset="-122"/>
              </a:rPr>
              <a:t>Mealy</a:t>
            </a:r>
            <a:r>
              <a:rPr lang="zh-CN" altLang="en-US" sz="1600" dirty="0" smtClean="0">
                <a:solidFill>
                  <a:srgbClr val="FF0000"/>
                </a:solidFill>
                <a:ea typeface="黑体" pitchFamily="2" charset="-122"/>
              </a:rPr>
              <a:t>型</a:t>
            </a:r>
            <a:r>
              <a:rPr lang="en-US" altLang="zh-CN" sz="1600" dirty="0" smtClean="0">
                <a:solidFill>
                  <a:srgbClr val="FF0000"/>
                </a:solidFill>
                <a:ea typeface="黑体" pitchFamily="2" charset="-122"/>
              </a:rPr>
              <a:t>FSM</a:t>
            </a:r>
          </a:p>
          <a:p>
            <a:pPr lvl="1">
              <a:lnSpc>
                <a:spcPct val="120000"/>
              </a:lnSpc>
              <a:spcBef>
                <a:spcPct val="0"/>
              </a:spcBef>
            </a:pPr>
            <a:r>
              <a:rPr lang="zh-CN" altLang="en-US" sz="1800" dirty="0" smtClean="0">
                <a:ea typeface="黑体" pitchFamily="2" charset="-122"/>
              </a:rPr>
              <a:t>时序逻辑电路设计分析</a:t>
            </a:r>
            <a:endParaRPr lang="en-US" altLang="zh-CN" sz="1800" dirty="0" smtClean="0">
              <a:ea typeface="黑体" pitchFamily="2" charset="-122"/>
            </a:endParaRPr>
          </a:p>
          <a:p>
            <a:pPr lvl="2">
              <a:lnSpc>
                <a:spcPct val="120000"/>
              </a:lnSpc>
              <a:spcBef>
                <a:spcPct val="0"/>
              </a:spcBef>
            </a:pPr>
            <a:r>
              <a:rPr lang="zh-CN" altLang="en-US" sz="1600" dirty="0" smtClean="0">
                <a:ea typeface="黑体" pitchFamily="2" charset="-122"/>
              </a:rPr>
              <a:t>数据寄存器</a:t>
            </a:r>
            <a:endParaRPr lang="en-US" altLang="zh-CN" sz="1600" dirty="0" smtClean="0">
              <a:ea typeface="黑体" pitchFamily="2" charset="-122"/>
            </a:endParaRPr>
          </a:p>
          <a:p>
            <a:pPr lvl="2">
              <a:lnSpc>
                <a:spcPct val="120000"/>
              </a:lnSpc>
              <a:spcBef>
                <a:spcPct val="0"/>
              </a:spcBef>
            </a:pPr>
            <a:r>
              <a:rPr lang="zh-CN" altLang="en-US" sz="1600" dirty="0" smtClean="0">
                <a:ea typeface="黑体" pitchFamily="2" charset="-122"/>
              </a:rPr>
              <a:t>移位寄存器</a:t>
            </a:r>
            <a:endParaRPr lang="en-US" altLang="zh-CN" sz="1600" dirty="0" smtClean="0">
              <a:ea typeface="黑体" pitchFamily="2" charset="-122"/>
            </a:endParaRPr>
          </a:p>
          <a:p>
            <a:pPr lvl="2">
              <a:lnSpc>
                <a:spcPct val="120000"/>
              </a:lnSpc>
              <a:spcBef>
                <a:spcPct val="0"/>
              </a:spcBef>
            </a:pPr>
            <a:r>
              <a:rPr lang="zh-CN" altLang="en-US" sz="1600" dirty="0" smtClean="0">
                <a:ea typeface="黑体" pitchFamily="2" charset="-122"/>
              </a:rPr>
              <a:t>计数器</a:t>
            </a:r>
            <a:endParaRPr lang="en-US" altLang="zh-CN" sz="1600" dirty="0" smtClean="0">
              <a:ea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2"/>
          <p:cNvSpPr>
            <a:spLocks noGrp="1" noChangeArrowheads="1"/>
          </p:cNvSpPr>
          <p:nvPr>
            <p:ph type="title" idx="4294967295"/>
          </p:nvPr>
        </p:nvSpPr>
        <p:spPr>
          <a:xfrm>
            <a:off x="610344" y="332656"/>
            <a:ext cx="5257800" cy="435632"/>
          </a:xfrm>
        </p:spPr>
        <p:txBody>
          <a:bodyPr/>
          <a:lstStyle/>
          <a:p>
            <a:pPr lvl="1">
              <a:lnSpc>
                <a:spcPct val="120000"/>
              </a:lnSpc>
            </a:pPr>
            <a:r>
              <a:rPr lang="zh-CN" altLang="en-US" i="0" dirty="0">
                <a:latin typeface="黑体" pitchFamily="2" charset="-122"/>
                <a:ea typeface="黑体" pitchFamily="2" charset="-122"/>
                <a:cs typeface="+mj-cs"/>
              </a:rPr>
              <a:t>锁存器和触发器</a:t>
            </a:r>
            <a:endParaRPr lang="en-US" altLang="zh-CN" i="0" dirty="0">
              <a:latin typeface="黑体" pitchFamily="2" charset="-122"/>
              <a:ea typeface="黑体" pitchFamily="2" charset="-122"/>
              <a:cs typeface="+mj-cs"/>
            </a:endParaRPr>
          </a:p>
        </p:txBody>
      </p:sp>
      <p:sp>
        <p:nvSpPr>
          <p:cNvPr id="49155" name="Rectangle 27"/>
          <p:cNvSpPr>
            <a:spLocks noChangeArrowheads="1"/>
          </p:cNvSpPr>
          <p:nvPr/>
        </p:nvSpPr>
        <p:spPr bwMode="auto">
          <a:xfrm>
            <a:off x="620713" y="1006602"/>
            <a:ext cx="8064500" cy="5446734"/>
          </a:xfrm>
          <a:prstGeom prst="rect">
            <a:avLst/>
          </a:prstGeom>
          <a:noFill/>
          <a:ln w="9525">
            <a:noFill/>
            <a:miter lim="800000"/>
            <a:headEnd/>
            <a:tailEnd/>
          </a:ln>
        </p:spPr>
        <p:txBody>
          <a:bodyPr/>
          <a:lstStyle/>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基本</a:t>
            </a:r>
            <a:r>
              <a:rPr lang="en-US" altLang="zh-CN" sz="2400" dirty="0">
                <a:solidFill>
                  <a:srgbClr val="FF0000"/>
                </a:solidFill>
              </a:rPr>
              <a:t>RS</a:t>
            </a:r>
            <a:r>
              <a:rPr lang="zh-CN" altLang="en-US" sz="2400" dirty="0">
                <a:solidFill>
                  <a:srgbClr val="FF0000"/>
                </a:solidFill>
              </a:rPr>
              <a:t>锁存器</a:t>
            </a:r>
            <a:r>
              <a:rPr lang="zh-CN" altLang="en-US" sz="2400" dirty="0">
                <a:solidFill>
                  <a:srgbClr val="000000"/>
                </a:solidFill>
              </a:rPr>
              <a:t>：具有保持、置</a:t>
            </a:r>
            <a:r>
              <a:rPr lang="en-US" altLang="zh-CN" sz="2400" dirty="0">
                <a:solidFill>
                  <a:srgbClr val="000000"/>
                </a:solidFill>
              </a:rPr>
              <a:t>0</a:t>
            </a:r>
            <a:r>
              <a:rPr lang="zh-CN" altLang="en-US" sz="2400" dirty="0">
                <a:solidFill>
                  <a:srgbClr val="000000"/>
                </a:solidFill>
              </a:rPr>
              <a:t>、置</a:t>
            </a:r>
            <a:r>
              <a:rPr lang="en-US" altLang="zh-CN" sz="2400" dirty="0">
                <a:solidFill>
                  <a:srgbClr val="000000"/>
                </a:solidFill>
              </a:rPr>
              <a:t>1</a:t>
            </a:r>
            <a:r>
              <a:rPr lang="zh-CN" altLang="en-US" sz="2400" dirty="0">
                <a:solidFill>
                  <a:srgbClr val="000000"/>
                </a:solidFill>
              </a:rPr>
              <a:t>功能，其输入信号可以直接控制锁存器的输出</a:t>
            </a:r>
          </a:p>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钟控</a:t>
            </a:r>
            <a:r>
              <a:rPr lang="en-US" altLang="zh-CN" sz="2400" dirty="0">
                <a:solidFill>
                  <a:srgbClr val="FF0000"/>
                </a:solidFill>
              </a:rPr>
              <a:t>RS</a:t>
            </a:r>
            <a:r>
              <a:rPr lang="zh-CN" altLang="en-US" sz="2400" dirty="0">
                <a:solidFill>
                  <a:srgbClr val="FF0000"/>
                </a:solidFill>
              </a:rPr>
              <a:t>锁存器</a:t>
            </a:r>
            <a:r>
              <a:rPr lang="zh-CN" altLang="en-US" sz="2400" dirty="0" smtClean="0">
                <a:solidFill>
                  <a:srgbClr val="000000"/>
                </a:solidFill>
              </a:rPr>
              <a:t>：</a:t>
            </a:r>
            <a:r>
              <a:rPr lang="en-US" altLang="zh-CN" sz="2400" dirty="0" smtClean="0">
                <a:solidFill>
                  <a:srgbClr val="000000"/>
                </a:solidFill>
              </a:rPr>
              <a:t>CP</a:t>
            </a:r>
            <a:r>
              <a:rPr lang="zh-CN" altLang="en-US" sz="2400" dirty="0" smtClean="0">
                <a:solidFill>
                  <a:srgbClr val="000000"/>
                </a:solidFill>
              </a:rPr>
              <a:t>有效（高电平或低电平）时</a:t>
            </a:r>
            <a:r>
              <a:rPr lang="zh-CN" altLang="en-US" sz="2400" dirty="0">
                <a:solidFill>
                  <a:srgbClr val="000000"/>
                </a:solidFill>
              </a:rPr>
              <a:t>，锁存器的状态随输入变化（约束条件</a:t>
            </a:r>
            <a:r>
              <a:rPr lang="en-US" altLang="zh-CN" sz="2400" dirty="0">
                <a:solidFill>
                  <a:srgbClr val="000000"/>
                </a:solidFill>
              </a:rPr>
              <a:t>R</a:t>
            </a:r>
            <a:r>
              <a:rPr lang="zh-CN" altLang="en-US" sz="2400" dirty="0">
                <a:solidFill>
                  <a:srgbClr val="000000"/>
                </a:solidFill>
              </a:rPr>
              <a:t>、</a:t>
            </a:r>
            <a:r>
              <a:rPr lang="en-US" altLang="zh-CN" sz="2400" dirty="0">
                <a:solidFill>
                  <a:srgbClr val="000000"/>
                </a:solidFill>
              </a:rPr>
              <a:t>S</a:t>
            </a:r>
            <a:r>
              <a:rPr lang="zh-CN" altLang="en-US" sz="2400" dirty="0">
                <a:solidFill>
                  <a:srgbClr val="000000"/>
                </a:solidFill>
              </a:rPr>
              <a:t>不能同时为</a:t>
            </a:r>
            <a:r>
              <a:rPr lang="en-US" altLang="zh-CN" sz="2400" dirty="0">
                <a:solidFill>
                  <a:srgbClr val="000000"/>
                </a:solidFill>
              </a:rPr>
              <a:t>1</a:t>
            </a:r>
            <a:r>
              <a:rPr lang="zh-CN" altLang="en-US" sz="2400" dirty="0">
                <a:solidFill>
                  <a:srgbClr val="000000"/>
                </a:solidFill>
              </a:rPr>
              <a:t>）</a:t>
            </a:r>
          </a:p>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钟控</a:t>
            </a:r>
            <a:r>
              <a:rPr lang="en-US" altLang="zh-CN" sz="2400" dirty="0">
                <a:solidFill>
                  <a:srgbClr val="FF0000"/>
                </a:solidFill>
              </a:rPr>
              <a:t>D</a:t>
            </a:r>
            <a:r>
              <a:rPr lang="zh-CN" altLang="en-US" sz="2400" dirty="0">
                <a:solidFill>
                  <a:srgbClr val="FF0000"/>
                </a:solidFill>
              </a:rPr>
              <a:t>锁存器</a:t>
            </a:r>
            <a:r>
              <a:rPr lang="zh-CN" altLang="en-US" sz="2400" dirty="0">
                <a:solidFill>
                  <a:srgbClr val="000000"/>
                </a:solidFill>
              </a:rPr>
              <a:t>：为消除钟控</a:t>
            </a:r>
            <a:r>
              <a:rPr lang="en-US" altLang="zh-CN" sz="2400" dirty="0" smtClean="0">
                <a:solidFill>
                  <a:srgbClr val="000000"/>
                </a:solidFill>
              </a:rPr>
              <a:t>RS</a:t>
            </a:r>
            <a:r>
              <a:rPr lang="zh-CN" altLang="en-US" sz="2400" dirty="0" smtClean="0">
                <a:solidFill>
                  <a:srgbClr val="000000"/>
                </a:solidFill>
              </a:rPr>
              <a:t>锁存器的</a:t>
            </a:r>
            <a:r>
              <a:rPr lang="zh-CN" altLang="en-US" sz="2400" dirty="0">
                <a:solidFill>
                  <a:srgbClr val="000000"/>
                </a:solidFill>
              </a:rPr>
              <a:t>不定状态，将钟控</a:t>
            </a:r>
            <a:r>
              <a:rPr lang="en-US" altLang="zh-CN" sz="2400" dirty="0">
                <a:solidFill>
                  <a:srgbClr val="000000"/>
                </a:solidFill>
              </a:rPr>
              <a:t>RS</a:t>
            </a:r>
            <a:r>
              <a:rPr lang="zh-CN" altLang="en-US" sz="2400" dirty="0">
                <a:solidFill>
                  <a:srgbClr val="000000"/>
                </a:solidFill>
              </a:rPr>
              <a:t>锁存器双端输入改为单端输入（</a:t>
            </a:r>
            <a:r>
              <a:rPr lang="en-US" altLang="zh-CN" sz="2400" dirty="0">
                <a:solidFill>
                  <a:srgbClr val="000000"/>
                </a:solidFill>
              </a:rPr>
              <a:t>D</a:t>
            </a:r>
            <a:r>
              <a:rPr lang="zh-CN" altLang="en-US" sz="2400" dirty="0">
                <a:solidFill>
                  <a:srgbClr val="000000"/>
                </a:solidFill>
              </a:rPr>
              <a:t>），即</a:t>
            </a:r>
            <a:r>
              <a:rPr lang="en-US" altLang="zh-CN" sz="2400" dirty="0">
                <a:solidFill>
                  <a:srgbClr val="000000"/>
                </a:solidFill>
              </a:rPr>
              <a:t>D</a:t>
            </a:r>
            <a:r>
              <a:rPr lang="zh-CN" altLang="en-US" sz="2400" dirty="0">
                <a:solidFill>
                  <a:srgbClr val="000000"/>
                </a:solidFill>
              </a:rPr>
              <a:t>锁存器</a:t>
            </a:r>
            <a:endParaRPr lang="en-US" altLang="zh-CN" sz="2400" dirty="0">
              <a:solidFill>
                <a:srgbClr val="000000"/>
              </a:solidFill>
            </a:endParaRPr>
          </a:p>
          <a:p>
            <a:pPr marL="265113" indent="-265113" eaLnBrk="0" hangingPunct="0">
              <a:lnSpc>
                <a:spcPct val="125000"/>
              </a:lnSpc>
              <a:spcBef>
                <a:spcPts val="400"/>
              </a:spcBef>
              <a:spcAft>
                <a:spcPts val="400"/>
              </a:spcAft>
              <a:buClr>
                <a:srgbClr val="FC0128"/>
              </a:buClr>
              <a:buFont typeface="Wingdings" pitchFamily="2" charset="2"/>
              <a:buChar char="v"/>
            </a:pPr>
            <a:r>
              <a:rPr lang="en-US" altLang="zh-CN" sz="2400" dirty="0">
                <a:solidFill>
                  <a:srgbClr val="FF0000"/>
                </a:solidFill>
              </a:rPr>
              <a:t>D</a:t>
            </a:r>
            <a:r>
              <a:rPr lang="zh-CN" altLang="en-US" sz="2400" dirty="0">
                <a:solidFill>
                  <a:srgbClr val="FF0000"/>
                </a:solidFill>
              </a:rPr>
              <a:t>触发器</a:t>
            </a:r>
            <a:r>
              <a:rPr lang="zh-CN" altLang="en-US" sz="2400" dirty="0">
                <a:solidFill>
                  <a:srgbClr val="000000"/>
                </a:solidFill>
              </a:rPr>
              <a:t>：两个</a:t>
            </a:r>
            <a:r>
              <a:rPr lang="zh-CN" altLang="en-US" sz="2400" dirty="0" smtClean="0">
                <a:solidFill>
                  <a:srgbClr val="000000"/>
                </a:solidFill>
              </a:rPr>
              <a:t>反相钟</a:t>
            </a:r>
            <a:r>
              <a:rPr lang="zh-CN" altLang="en-US" sz="2400" dirty="0">
                <a:solidFill>
                  <a:srgbClr val="000000"/>
                </a:solidFill>
              </a:rPr>
              <a:t>控</a:t>
            </a:r>
            <a:r>
              <a:rPr lang="en-US" altLang="zh-CN" sz="2400" dirty="0">
                <a:solidFill>
                  <a:srgbClr val="000000"/>
                </a:solidFill>
              </a:rPr>
              <a:t>D</a:t>
            </a:r>
            <a:r>
              <a:rPr lang="zh-CN" altLang="en-US" sz="2400" dirty="0">
                <a:solidFill>
                  <a:srgbClr val="000000"/>
                </a:solidFill>
              </a:rPr>
              <a:t>锁存器构成</a:t>
            </a:r>
            <a:r>
              <a:rPr lang="en-US" altLang="zh-CN" sz="2400" dirty="0">
                <a:solidFill>
                  <a:srgbClr val="000000"/>
                </a:solidFill>
              </a:rPr>
              <a:t>D</a:t>
            </a:r>
            <a:r>
              <a:rPr lang="zh-CN" altLang="en-US" sz="2400" dirty="0">
                <a:solidFill>
                  <a:srgbClr val="000000"/>
                </a:solidFill>
              </a:rPr>
              <a:t>触发器。时钟信号</a:t>
            </a:r>
            <a:r>
              <a:rPr lang="en-US" altLang="zh-CN" sz="2400" dirty="0">
                <a:solidFill>
                  <a:srgbClr val="000000"/>
                </a:solidFill>
              </a:rPr>
              <a:t>CP</a:t>
            </a:r>
            <a:r>
              <a:rPr lang="zh-CN" altLang="en-US" sz="2400" dirty="0">
                <a:solidFill>
                  <a:srgbClr val="000000"/>
                </a:solidFill>
              </a:rPr>
              <a:t>的边沿（上升沿或下降沿）触发</a:t>
            </a:r>
            <a:endParaRPr lang="en-US" altLang="zh-CN" sz="2400" dirty="0">
              <a:solidFill>
                <a:srgbClr val="000000"/>
              </a:solidFill>
            </a:endParaRPr>
          </a:p>
          <a:p>
            <a:pPr marL="265113" indent="-265113" eaLnBrk="0" hangingPunct="0">
              <a:lnSpc>
                <a:spcPct val="125000"/>
              </a:lnSpc>
              <a:spcBef>
                <a:spcPts val="400"/>
              </a:spcBef>
              <a:spcAft>
                <a:spcPts val="400"/>
              </a:spcAft>
              <a:buClr>
                <a:srgbClr val="FC0128"/>
              </a:buClr>
              <a:buFont typeface="Wingdings" pitchFamily="2" charset="2"/>
              <a:buChar char="v"/>
            </a:pPr>
            <a:r>
              <a:rPr lang="en-US" altLang="zh-CN" sz="2400" dirty="0" smtClean="0">
                <a:solidFill>
                  <a:srgbClr val="FF0000"/>
                </a:solidFill>
              </a:rPr>
              <a:t>JK</a:t>
            </a:r>
            <a:r>
              <a:rPr lang="zh-CN" altLang="en-US" sz="2400" dirty="0" smtClean="0">
                <a:solidFill>
                  <a:srgbClr val="FF0000"/>
                </a:solidFill>
              </a:rPr>
              <a:t>触发器</a:t>
            </a:r>
            <a:r>
              <a:rPr lang="zh-CN" altLang="en-US" sz="2400" dirty="0" smtClean="0">
                <a:solidFill>
                  <a:srgbClr val="000000"/>
                </a:solidFill>
              </a:rPr>
              <a:t>：是一种功能全面，而且没有约束条件的</a:t>
            </a:r>
            <a:r>
              <a:rPr lang="en-US" altLang="zh-CN" sz="2400" dirty="0" smtClean="0">
                <a:solidFill>
                  <a:srgbClr val="000000"/>
                </a:solidFill>
              </a:rPr>
              <a:t>FF</a:t>
            </a:r>
          </a:p>
          <a:p>
            <a:pPr marL="265113" indent="-265113" eaLnBrk="0" hangingPunct="0">
              <a:lnSpc>
                <a:spcPct val="125000"/>
              </a:lnSpc>
              <a:spcBef>
                <a:spcPts val="400"/>
              </a:spcBef>
              <a:spcAft>
                <a:spcPts val="400"/>
              </a:spcAft>
              <a:buClr>
                <a:srgbClr val="FC0128"/>
              </a:buClr>
              <a:buFont typeface="Wingdings" pitchFamily="2" charset="2"/>
              <a:buChar char="v"/>
            </a:pPr>
            <a:r>
              <a:rPr lang="zh-CN" altLang="en-US" sz="2400" dirty="0">
                <a:solidFill>
                  <a:srgbClr val="FF0000"/>
                </a:solidFill>
              </a:rPr>
              <a:t>寄存器</a:t>
            </a:r>
            <a:r>
              <a:rPr lang="zh-CN" altLang="en-US" sz="2400" dirty="0">
                <a:solidFill>
                  <a:srgbClr val="000000"/>
                </a:solidFill>
              </a:rPr>
              <a:t>：由共享时钟信号</a:t>
            </a:r>
            <a:r>
              <a:rPr lang="en-US" altLang="zh-CN" sz="2400" dirty="0">
                <a:solidFill>
                  <a:srgbClr val="000000"/>
                </a:solidFill>
              </a:rPr>
              <a:t>CLK</a:t>
            </a:r>
            <a:r>
              <a:rPr lang="zh-CN" altLang="en-US" sz="2400" dirty="0">
                <a:solidFill>
                  <a:srgbClr val="000000"/>
                </a:solidFill>
              </a:rPr>
              <a:t>的多个</a:t>
            </a:r>
            <a:r>
              <a:rPr lang="en-US" altLang="zh-CN" sz="2400" dirty="0">
                <a:solidFill>
                  <a:srgbClr val="000000"/>
                </a:solidFill>
              </a:rPr>
              <a:t>D</a:t>
            </a:r>
            <a:r>
              <a:rPr lang="zh-CN" altLang="en-US" sz="2400" dirty="0">
                <a:solidFill>
                  <a:srgbClr val="000000"/>
                </a:solidFill>
              </a:rPr>
              <a:t>触发器</a:t>
            </a:r>
            <a:r>
              <a:rPr lang="zh-CN" altLang="en-US" sz="2400" dirty="0" smtClean="0">
                <a:solidFill>
                  <a:srgbClr val="000000"/>
                </a:solidFill>
              </a:rPr>
              <a:t>构成</a:t>
            </a:r>
            <a:endParaRPr lang="en-US" altLang="zh-CN" sz="2400" dirty="0" smtClean="0">
              <a:solidFill>
                <a:srgbClr val="000000"/>
              </a:solidFill>
            </a:endParaRPr>
          </a:p>
        </p:txBody>
      </p:sp>
    </p:spTree>
    <p:extLst>
      <p:ext uri="{BB962C8B-B14F-4D97-AF65-F5344CB8AC3E}">
        <p14:creationId xmlns:p14="http://schemas.microsoft.com/office/powerpoint/2010/main" val="2590734310"/>
      </p:ext>
    </p:extLst>
  </p:cSld>
  <p:clrMapOvr>
    <a:masterClrMapping/>
  </p:clrMapOvr>
  <p:transition spd="med">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txBox="1">
            <a:spLocks noChangeArrowheads="1"/>
          </p:cNvSpPr>
          <p:nvPr/>
        </p:nvSpPr>
        <p:spPr bwMode="auto">
          <a:xfrm>
            <a:off x="684212" y="981075"/>
            <a:ext cx="8568307" cy="5461000"/>
          </a:xfrm>
          <a:prstGeom prst="rect">
            <a:avLst/>
          </a:prstGeom>
          <a:noFill/>
          <a:ln w="9525">
            <a:noFill/>
            <a:miter lim="800000"/>
            <a:headEnd/>
            <a:tailEnd/>
          </a:ln>
          <a:effectLst/>
        </p:spPr>
        <p:txBody>
          <a:bodyPr/>
          <a:lstStyle/>
          <a:p>
            <a:pPr marL="284163" indent="-284163" eaLnBrk="0" hangingPunct="0">
              <a:lnSpc>
                <a:spcPct val="114000"/>
              </a:lnSpc>
              <a:spcBef>
                <a:spcPts val="600"/>
              </a:spcBef>
              <a:spcAft>
                <a:spcPts val="600"/>
              </a:spcAft>
              <a:buClr>
                <a:srgbClr val="FF0000"/>
              </a:buClr>
              <a:buSzPct val="100000"/>
              <a:buFont typeface="Wingdings" pitchFamily="2" charset="2"/>
              <a:buChar char="v"/>
            </a:pPr>
            <a:r>
              <a:rPr lang="zh-CN" altLang="en-US" sz="2400" dirty="0">
                <a:latin typeface="微软雅黑" pitchFamily="34" charset="-122"/>
                <a:ea typeface="微软雅黑" pitchFamily="34" charset="-122"/>
              </a:rPr>
              <a:t>课程成绩</a:t>
            </a:r>
            <a:endParaRPr lang="en-US" altLang="zh-CN" sz="2400" dirty="0">
              <a:latin typeface="微软雅黑" pitchFamily="34" charset="-122"/>
              <a:ea typeface="微软雅黑" pitchFamily="34" charset="-122"/>
            </a:endParaRPr>
          </a:p>
          <a:p>
            <a:pPr marL="668338" lvl="1" indent="-193675" eaLnBrk="0" hangingPunct="0">
              <a:lnSpc>
                <a:spcPct val="114000"/>
              </a:lnSpc>
              <a:spcBef>
                <a:spcPts val="600"/>
              </a:spcBef>
              <a:spcAft>
                <a:spcPts val="600"/>
              </a:spcAft>
              <a:buClr>
                <a:srgbClr val="001ADC"/>
              </a:buClr>
              <a:buSzPct val="100000"/>
              <a:buFont typeface="Wingdings" pitchFamily="2" charset="2"/>
              <a:buChar char="Ø"/>
            </a:pPr>
            <a:r>
              <a:rPr lang="zh-CN" altLang="en-US" sz="2400" b="0" dirty="0" smtClean="0">
                <a:latin typeface="微软雅黑" pitchFamily="34" charset="-122"/>
                <a:ea typeface="微软雅黑" pitchFamily="34" charset="-122"/>
              </a:rPr>
              <a:t>作业及平时</a:t>
            </a:r>
            <a:r>
              <a:rPr lang="zh-CN" altLang="en-US" sz="2400" b="0" dirty="0">
                <a:latin typeface="微软雅黑" pitchFamily="34" charset="-122"/>
                <a:ea typeface="微软雅黑" pitchFamily="34" charset="-122"/>
              </a:rPr>
              <a:t>成绩</a:t>
            </a:r>
            <a:r>
              <a:rPr lang="en-US" altLang="zh-CN" sz="2400" b="0" dirty="0" smtClean="0">
                <a:latin typeface="微软雅黑" pitchFamily="34" charset="-122"/>
                <a:ea typeface="微软雅黑" pitchFamily="34" charset="-122"/>
              </a:rPr>
              <a:t>10%</a:t>
            </a:r>
            <a:r>
              <a:rPr lang="zh-CN" altLang="en-US" sz="2400" b="0" dirty="0" smtClean="0">
                <a:latin typeface="微软雅黑" pitchFamily="34" charset="-122"/>
                <a:ea typeface="微软雅黑" pitchFamily="34" charset="-122"/>
              </a:rPr>
              <a:t>；期终笔试成绩</a:t>
            </a:r>
            <a:r>
              <a:rPr lang="en-US" altLang="zh-CN" sz="2400" b="0" dirty="0" smtClean="0">
                <a:latin typeface="微软雅黑" pitchFamily="34" charset="-122"/>
                <a:ea typeface="微软雅黑" pitchFamily="34" charset="-122"/>
              </a:rPr>
              <a:t>50%</a:t>
            </a:r>
            <a:r>
              <a:rPr lang="zh-CN" altLang="en-US" sz="2400" b="0" dirty="0" smtClean="0">
                <a:latin typeface="微软雅黑" pitchFamily="34" charset="-122"/>
                <a:ea typeface="微软雅黑" pitchFamily="34" charset="-122"/>
              </a:rPr>
              <a:t>；实验成绩 </a:t>
            </a:r>
            <a:r>
              <a:rPr lang="en-US" altLang="zh-CN" sz="2400" b="0" dirty="0" smtClean="0">
                <a:latin typeface="微软雅黑" pitchFamily="34" charset="-122"/>
                <a:ea typeface="微软雅黑" pitchFamily="34" charset="-122"/>
              </a:rPr>
              <a:t>40%</a:t>
            </a:r>
            <a:endParaRPr lang="zh-CN" altLang="en-US" sz="2400" b="0" dirty="0">
              <a:latin typeface="微软雅黑" pitchFamily="34" charset="-122"/>
              <a:ea typeface="微软雅黑" pitchFamily="34" charset="-122"/>
            </a:endParaRPr>
          </a:p>
          <a:p>
            <a:pPr marL="284163" indent="-284163" eaLnBrk="0" hangingPunct="0">
              <a:lnSpc>
                <a:spcPct val="114000"/>
              </a:lnSpc>
              <a:spcBef>
                <a:spcPts val="600"/>
              </a:spcBef>
              <a:spcAft>
                <a:spcPts val="600"/>
              </a:spcAft>
              <a:buClr>
                <a:srgbClr val="FF0000"/>
              </a:buClr>
              <a:buSzPct val="100000"/>
              <a:buFont typeface="Wingdings" pitchFamily="2" charset="2"/>
              <a:buChar char="v"/>
            </a:pPr>
            <a:r>
              <a:rPr lang="zh-CN" altLang="en-US" sz="2400" dirty="0">
                <a:latin typeface="微软雅黑" pitchFamily="34" charset="-122"/>
                <a:ea typeface="微软雅黑" pitchFamily="34" charset="-122"/>
              </a:rPr>
              <a:t>试题类型</a:t>
            </a:r>
            <a:endParaRPr lang="en-US" altLang="zh-CN" sz="240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smtClean="0">
                <a:latin typeface="微软雅黑" pitchFamily="34" charset="-122"/>
                <a:ea typeface="微软雅黑" pitchFamily="34" charset="-122"/>
              </a:rPr>
              <a:t>选择题（</a:t>
            </a:r>
            <a:r>
              <a:rPr lang="en-US" altLang="zh-CN" sz="2400" b="0" dirty="0" smtClean="0">
                <a:latin typeface="微软雅黑" pitchFamily="34" charset="-122"/>
                <a:ea typeface="微软雅黑" pitchFamily="34" charset="-122"/>
              </a:rPr>
              <a:t>10</a:t>
            </a:r>
            <a:r>
              <a:rPr lang="zh-CN" altLang="en-US"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2</a:t>
            </a:r>
            <a:r>
              <a:rPr lang="zh-CN" altLang="en-US" sz="2400" b="0" dirty="0" smtClean="0">
                <a:latin typeface="微软雅黑" pitchFamily="34" charset="-122"/>
                <a:ea typeface="微软雅黑" pitchFamily="34" charset="-122"/>
              </a:rPr>
              <a:t>）、简答题（</a:t>
            </a:r>
            <a:r>
              <a:rPr lang="en-US" altLang="zh-CN" sz="2400" b="0" dirty="0" smtClean="0">
                <a:latin typeface="微软雅黑" pitchFamily="34" charset="-122"/>
                <a:ea typeface="微软雅黑" pitchFamily="34" charset="-122"/>
              </a:rPr>
              <a:t>4</a:t>
            </a:r>
            <a:r>
              <a:rPr lang="zh-CN" altLang="en-US"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5</a:t>
            </a:r>
            <a:r>
              <a:rPr lang="zh-CN" altLang="en-US" sz="2400" b="0" dirty="0" smtClean="0">
                <a:latin typeface="微软雅黑" pitchFamily="34" charset="-122"/>
                <a:ea typeface="微软雅黑" pitchFamily="34" charset="-122"/>
              </a:rPr>
              <a:t>）、</a:t>
            </a:r>
            <a:r>
              <a:rPr lang="en-US" altLang="zh-CN" sz="2400" b="0" dirty="0" smtClean="0">
                <a:latin typeface="微软雅黑" pitchFamily="34" charset="-122"/>
                <a:ea typeface="微软雅黑" pitchFamily="34" charset="-122"/>
              </a:rPr>
              <a:t>MIPS</a:t>
            </a:r>
            <a:r>
              <a:rPr lang="zh-CN" altLang="en-US" sz="2400" b="0" dirty="0" smtClean="0">
                <a:latin typeface="微软雅黑" pitchFamily="34" charset="-122"/>
                <a:ea typeface="微软雅黑" pitchFamily="34" charset="-122"/>
              </a:rPr>
              <a:t>汇编、综合设计题（基本上每章一道大题）</a:t>
            </a:r>
            <a:endParaRPr lang="en-US" altLang="zh-CN" sz="2400" dirty="0">
              <a:latin typeface="微软雅黑" pitchFamily="34" charset="-122"/>
              <a:ea typeface="微软雅黑" pitchFamily="34" charset="-122"/>
            </a:endParaRPr>
          </a:p>
          <a:p>
            <a:pPr marL="284163" indent="-284163">
              <a:lnSpc>
                <a:spcPct val="114000"/>
              </a:lnSpc>
              <a:spcBef>
                <a:spcPts val="600"/>
              </a:spcBef>
              <a:spcAft>
                <a:spcPts val="600"/>
              </a:spcAft>
              <a:buClr>
                <a:srgbClr val="FF0000"/>
              </a:buClr>
              <a:buSzPct val="100000"/>
              <a:buFont typeface="Wingdings" pitchFamily="2" charset="2"/>
              <a:buChar char="v"/>
            </a:pPr>
            <a:r>
              <a:rPr lang="zh-CN" altLang="en-US" sz="2400" dirty="0">
                <a:latin typeface="微软雅黑" pitchFamily="34" charset="-122"/>
                <a:ea typeface="微软雅黑" pitchFamily="34" charset="-122"/>
              </a:rPr>
              <a:t> 试题</a:t>
            </a:r>
            <a:r>
              <a:rPr lang="zh-CN" altLang="en-US" sz="2400" dirty="0" smtClean="0">
                <a:latin typeface="微软雅黑" pitchFamily="34" charset="-122"/>
                <a:ea typeface="微软雅黑" pitchFamily="34" charset="-122"/>
              </a:rPr>
              <a:t>知识</a:t>
            </a:r>
            <a:r>
              <a:rPr lang="zh-CN" altLang="en-US" sz="2400" dirty="0">
                <a:latin typeface="微软雅黑" pitchFamily="34" charset="-122"/>
                <a:ea typeface="微软雅黑" pitchFamily="34" charset="-122"/>
              </a:rPr>
              <a:t>点分布</a:t>
            </a:r>
            <a:endParaRPr lang="en-US" altLang="zh-CN" sz="240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a:latin typeface="微软雅黑" pitchFamily="34" charset="-122"/>
                <a:ea typeface="微软雅黑" pitchFamily="34" charset="-122"/>
              </a:rPr>
              <a:t>数字逻辑部分： </a:t>
            </a:r>
            <a:r>
              <a:rPr lang="zh-CN" altLang="en-US" sz="2400" b="0" dirty="0" smtClean="0">
                <a:latin typeface="微软雅黑" pitchFamily="34" charset="-122"/>
                <a:ea typeface="微软雅黑" pitchFamily="34" charset="-122"/>
              </a:rPr>
              <a:t>约</a:t>
            </a:r>
            <a:r>
              <a:rPr lang="en-US" altLang="zh-CN" sz="2400" b="0" dirty="0" smtClean="0">
                <a:latin typeface="微软雅黑" pitchFamily="34" charset="-122"/>
                <a:ea typeface="微软雅黑" pitchFamily="34" charset="-122"/>
              </a:rPr>
              <a:t>25%</a:t>
            </a:r>
            <a:endParaRPr lang="zh-CN" altLang="en-US" sz="2400" b="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a:latin typeface="微软雅黑" pitchFamily="34" charset="-122"/>
                <a:ea typeface="微软雅黑" pitchFamily="34" charset="-122"/>
              </a:rPr>
              <a:t>汇编语言部分</a:t>
            </a:r>
            <a:r>
              <a:rPr lang="zh-CN" altLang="en-US" sz="2400" b="0" dirty="0" smtClean="0">
                <a:latin typeface="微软雅黑" pitchFamily="34" charset="-122"/>
                <a:ea typeface="微软雅黑" pitchFamily="34" charset="-122"/>
              </a:rPr>
              <a:t>： 约</a:t>
            </a:r>
            <a:r>
              <a:rPr lang="en-US" altLang="zh-CN" sz="2400" b="0" dirty="0" smtClean="0">
                <a:latin typeface="微软雅黑" pitchFamily="34" charset="-122"/>
                <a:ea typeface="微软雅黑" pitchFamily="34" charset="-122"/>
              </a:rPr>
              <a:t>15%</a:t>
            </a:r>
            <a:endParaRPr lang="en-US" altLang="zh-CN" sz="2400" b="0" dirty="0">
              <a:latin typeface="微软雅黑" pitchFamily="34" charset="-122"/>
              <a:ea typeface="微软雅黑" pitchFamily="34" charset="-122"/>
            </a:endParaRPr>
          </a:p>
          <a:p>
            <a:pPr marL="668338" lvl="1" indent="-193675">
              <a:lnSpc>
                <a:spcPct val="114000"/>
              </a:lnSpc>
              <a:spcBef>
                <a:spcPts val="600"/>
              </a:spcBef>
              <a:spcAft>
                <a:spcPts val="600"/>
              </a:spcAft>
              <a:buClr>
                <a:srgbClr val="001ADC"/>
              </a:buClr>
              <a:buSzPct val="100000"/>
              <a:buFont typeface="Wingdings" pitchFamily="2" charset="2"/>
              <a:buChar char="Ø"/>
            </a:pPr>
            <a:r>
              <a:rPr lang="zh-CN" altLang="en-US" sz="2400" b="0" dirty="0">
                <a:latin typeface="微软雅黑" pitchFamily="34" charset="-122"/>
                <a:ea typeface="微软雅黑" pitchFamily="34" charset="-122"/>
              </a:rPr>
              <a:t>组成原理部分</a:t>
            </a:r>
            <a:r>
              <a:rPr lang="zh-CN" altLang="en-US" sz="2400" b="0" dirty="0" smtClean="0">
                <a:latin typeface="微软雅黑" pitchFamily="34" charset="-122"/>
                <a:ea typeface="微软雅黑" pitchFamily="34" charset="-122"/>
              </a:rPr>
              <a:t>： 约</a:t>
            </a:r>
            <a:r>
              <a:rPr lang="en-US" altLang="zh-CN" sz="2400" b="0" dirty="0" smtClean="0">
                <a:latin typeface="微软雅黑" pitchFamily="34" charset="-122"/>
                <a:ea typeface="微软雅黑" pitchFamily="34" charset="-122"/>
              </a:rPr>
              <a:t>60%</a:t>
            </a:r>
          </a:p>
        </p:txBody>
      </p:sp>
      <p:sp>
        <p:nvSpPr>
          <p:cNvPr id="5123" name="Rectangle 2"/>
          <p:cNvSpPr>
            <a:spLocks noChangeArrowheads="1"/>
          </p:cNvSpPr>
          <p:nvPr/>
        </p:nvSpPr>
        <p:spPr bwMode="auto">
          <a:xfrm>
            <a:off x="611188" y="396875"/>
            <a:ext cx="5257800" cy="372603"/>
          </a:xfrm>
          <a:prstGeom prst="rect">
            <a:avLst/>
          </a:prstGeom>
          <a:noFill/>
          <a:ln w="12700">
            <a:noFill/>
            <a:miter lim="800000"/>
            <a:headEnd/>
            <a:tailEnd/>
          </a:ln>
        </p:spPr>
        <p:txBody>
          <a:bodyPr lIns="63500" tIns="25400" rIns="63500" bIns="25400">
            <a:spAutoFit/>
          </a:bodyPr>
          <a:lstStyle/>
          <a:p>
            <a:pPr eaLnBrk="0" hangingPunct="0">
              <a:lnSpc>
                <a:spcPct val="87000"/>
              </a:lnSpc>
            </a:pPr>
            <a:r>
              <a:rPr lang="zh-CN" altLang="en-US" sz="2400" dirty="0" smtClean="0">
                <a:solidFill>
                  <a:srgbClr val="FF0000"/>
                </a:solidFill>
                <a:latin typeface="黑体" pitchFamily="2" charset="-122"/>
                <a:ea typeface="黑体" pitchFamily="2" charset="-122"/>
              </a:rPr>
              <a:t>课程成绩及期终考试</a:t>
            </a:r>
            <a:endParaRPr lang="zh-CN" altLang="en-US" sz="2400" dirty="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zh-CN" altLang="en-US" i="0" dirty="0">
                <a:latin typeface="黑体" pitchFamily="2" charset="-122"/>
                <a:ea typeface="黑体" pitchFamily="2" charset="-122"/>
              </a:rPr>
              <a:t>有限状态机</a:t>
            </a:r>
          </a:p>
        </p:txBody>
      </p:sp>
      <p:grpSp>
        <p:nvGrpSpPr>
          <p:cNvPr id="8" name="组合 7"/>
          <p:cNvGrpSpPr>
            <a:grpSpLocks/>
          </p:cNvGrpSpPr>
          <p:nvPr/>
        </p:nvGrpSpPr>
        <p:grpSpPr bwMode="auto">
          <a:xfrm>
            <a:off x="777875" y="2708920"/>
            <a:ext cx="7905750" cy="1528762"/>
            <a:chOff x="777991" y="3059038"/>
            <a:chExt cx="7905466" cy="1529462"/>
          </a:xfrm>
        </p:grpSpPr>
        <p:pic>
          <p:nvPicPr>
            <p:cNvPr id="54280" name="图片 2"/>
            <p:cNvPicPr>
              <a:picLocks noChangeAspect="1"/>
            </p:cNvPicPr>
            <p:nvPr/>
          </p:nvPicPr>
          <p:blipFill>
            <a:blip r:embed="rId3" cstate="print"/>
            <a:srcRect/>
            <a:stretch>
              <a:fillRect/>
            </a:stretch>
          </p:blipFill>
          <p:spPr bwMode="auto">
            <a:xfrm>
              <a:off x="2292967" y="3059038"/>
              <a:ext cx="5314950" cy="1162050"/>
            </a:xfrm>
            <a:prstGeom prst="rect">
              <a:avLst/>
            </a:prstGeom>
            <a:noFill/>
            <a:ln w="9525">
              <a:noFill/>
              <a:miter lim="800000"/>
              <a:headEnd/>
              <a:tailEnd/>
            </a:ln>
          </p:spPr>
        </p:pic>
        <p:sp>
          <p:nvSpPr>
            <p:cNvPr id="54281" name="矩形 4"/>
            <p:cNvSpPr>
              <a:spLocks noChangeArrowheads="1"/>
            </p:cNvSpPr>
            <p:nvPr/>
          </p:nvSpPr>
          <p:spPr bwMode="auto">
            <a:xfrm>
              <a:off x="777991" y="4191443"/>
              <a:ext cx="7905466" cy="397057"/>
            </a:xfrm>
            <a:prstGeom prst="rect">
              <a:avLst/>
            </a:prstGeom>
            <a:noFill/>
            <a:ln w="9525">
              <a:noFill/>
              <a:miter lim="800000"/>
              <a:headEnd/>
              <a:tailEnd/>
            </a:ln>
          </p:spPr>
          <p:txBody>
            <a:bodyPr>
              <a:spAutoFit/>
            </a:bodyPr>
            <a:lstStyle/>
            <a:p>
              <a:pPr marL="0" lvl="2" algn="ctr"/>
              <a:r>
                <a:rPr kumimoji="1" lang="en-US" altLang="zh-CN" sz="2000" b="1">
                  <a:solidFill>
                    <a:srgbClr val="FF0000"/>
                  </a:solidFill>
                  <a:latin typeface="黑体" pitchFamily="2" charset="-122"/>
                  <a:ea typeface="黑体" pitchFamily="2" charset="-122"/>
                </a:rPr>
                <a:t>Moore</a:t>
              </a:r>
              <a:r>
                <a:rPr kumimoji="1" lang="zh-CN" altLang="en-US" sz="2000" b="1">
                  <a:solidFill>
                    <a:srgbClr val="FF0000"/>
                  </a:solidFill>
                  <a:latin typeface="黑体" pitchFamily="2" charset="-122"/>
                  <a:ea typeface="黑体" pitchFamily="2" charset="-122"/>
                </a:rPr>
                <a:t>型有限状态机</a:t>
              </a:r>
              <a:endParaRPr lang="zh-CN" altLang="en-US" sz="2000" b="1">
                <a:solidFill>
                  <a:schemeClr val="accent2"/>
                </a:solidFill>
                <a:latin typeface="黑体" pitchFamily="2" charset="-122"/>
                <a:ea typeface="黑体" pitchFamily="2" charset="-122"/>
              </a:endParaRPr>
            </a:p>
          </p:txBody>
        </p:sp>
      </p:grpSp>
      <p:grpSp>
        <p:nvGrpSpPr>
          <p:cNvPr id="9" name="组合 8"/>
          <p:cNvGrpSpPr>
            <a:grpSpLocks/>
          </p:cNvGrpSpPr>
          <p:nvPr/>
        </p:nvGrpSpPr>
        <p:grpSpPr bwMode="auto">
          <a:xfrm>
            <a:off x="2292350" y="4437112"/>
            <a:ext cx="5410200" cy="1739900"/>
            <a:chOff x="2292967" y="4667157"/>
            <a:chExt cx="5410200" cy="1740014"/>
          </a:xfrm>
        </p:grpSpPr>
        <p:pic>
          <p:nvPicPr>
            <p:cNvPr id="54278" name="图片 3"/>
            <p:cNvPicPr>
              <a:picLocks noChangeAspect="1"/>
            </p:cNvPicPr>
            <p:nvPr/>
          </p:nvPicPr>
          <p:blipFill>
            <a:blip r:embed="rId4" cstate="print"/>
            <a:srcRect/>
            <a:stretch>
              <a:fillRect/>
            </a:stretch>
          </p:blipFill>
          <p:spPr bwMode="auto">
            <a:xfrm>
              <a:off x="2292967" y="4667157"/>
              <a:ext cx="5410200" cy="1362075"/>
            </a:xfrm>
            <a:prstGeom prst="rect">
              <a:avLst/>
            </a:prstGeom>
            <a:noFill/>
            <a:ln w="9525">
              <a:noFill/>
              <a:miter lim="800000"/>
              <a:headEnd/>
              <a:tailEnd/>
            </a:ln>
          </p:spPr>
        </p:pic>
        <p:sp>
          <p:nvSpPr>
            <p:cNvPr id="54279" name="矩形 30"/>
            <p:cNvSpPr>
              <a:spLocks noChangeArrowheads="1"/>
            </p:cNvSpPr>
            <p:nvPr/>
          </p:nvSpPr>
          <p:spPr bwMode="auto">
            <a:xfrm>
              <a:off x="3550267" y="6010270"/>
              <a:ext cx="2360613" cy="396901"/>
            </a:xfrm>
            <a:prstGeom prst="rect">
              <a:avLst/>
            </a:prstGeom>
            <a:noFill/>
            <a:ln w="9525">
              <a:noFill/>
              <a:miter lim="800000"/>
              <a:headEnd/>
              <a:tailEnd/>
            </a:ln>
          </p:spPr>
          <p:txBody>
            <a:bodyPr wrap="none">
              <a:spAutoFit/>
            </a:bodyPr>
            <a:lstStyle/>
            <a:p>
              <a:pPr algn="ctr"/>
              <a:r>
                <a:rPr kumimoji="1" lang="en-US" altLang="zh-CN" sz="2000" b="1">
                  <a:solidFill>
                    <a:srgbClr val="FF0000"/>
                  </a:solidFill>
                  <a:latin typeface="黑体" pitchFamily="2" charset="-122"/>
                  <a:ea typeface="黑体" pitchFamily="2" charset="-122"/>
                </a:rPr>
                <a:t>Mealy</a:t>
              </a:r>
              <a:r>
                <a:rPr kumimoji="1" lang="zh-CN" altLang="en-US" sz="2000" b="1">
                  <a:solidFill>
                    <a:srgbClr val="FF0000"/>
                  </a:solidFill>
                  <a:latin typeface="黑体" pitchFamily="2" charset="-122"/>
                  <a:ea typeface="黑体" pitchFamily="2" charset="-122"/>
                </a:rPr>
                <a:t>型有限状态机</a:t>
              </a:r>
              <a:endParaRPr lang="zh-CN" altLang="en-US" sz="2000" b="1">
                <a:solidFill>
                  <a:srgbClr val="052EAE"/>
                </a:solidFill>
                <a:latin typeface="黑体" pitchFamily="2" charset="-122"/>
                <a:ea typeface="黑体" pitchFamily="2" charset="-122"/>
              </a:endParaRPr>
            </a:p>
          </p:txBody>
        </p:sp>
      </p:grpSp>
      <p:sp>
        <p:nvSpPr>
          <p:cNvPr id="54277" name="Rectangle 3"/>
          <p:cNvSpPr>
            <a:spLocks noChangeArrowheads="1"/>
          </p:cNvSpPr>
          <p:nvPr/>
        </p:nvSpPr>
        <p:spPr bwMode="auto">
          <a:xfrm>
            <a:off x="611188" y="981075"/>
            <a:ext cx="8137525" cy="1493037"/>
          </a:xfrm>
          <a:prstGeom prst="rect">
            <a:avLst/>
          </a:prstGeom>
          <a:solidFill>
            <a:srgbClr val="FFFFFF"/>
          </a:solidFill>
          <a:ln w="76200">
            <a:noFill/>
            <a:miter lim="800000"/>
            <a:headEnd/>
            <a:tailEnd/>
          </a:ln>
        </p:spPr>
        <p:txBody>
          <a:bodyPr>
            <a:spAutoFit/>
          </a:bodyPr>
          <a:lstStyle/>
          <a:p>
            <a:pPr marL="107950" indent="-179388">
              <a:lnSpc>
                <a:spcPts val="3500"/>
              </a:lnSpc>
              <a:spcBef>
                <a:spcPct val="10000"/>
              </a:spcBef>
              <a:spcAft>
                <a:spcPct val="10000"/>
              </a:spcAft>
              <a:buClr>
                <a:schemeClr val="accent1"/>
              </a:buClr>
              <a:buSzPct val="110000"/>
              <a:buFont typeface="Wingdings" pitchFamily="2" charset="2"/>
              <a:buChar char="v"/>
            </a:pPr>
            <a:r>
              <a:rPr kumimoji="1" lang="zh-CN" altLang="en-US" sz="2400" b="1" dirty="0">
                <a:solidFill>
                  <a:schemeClr val="tx1"/>
                </a:solidFill>
                <a:latin typeface="宋体" pitchFamily="2" charset="-122"/>
              </a:rPr>
              <a:t>根据输出信号产生的机理不同，有限状态机可分成两类：</a:t>
            </a:r>
          </a:p>
          <a:p>
            <a:pPr marL="647700" lvl="2" indent="-179388">
              <a:lnSpc>
                <a:spcPts val="3500"/>
              </a:lnSpc>
              <a:spcBef>
                <a:spcPct val="10000"/>
              </a:spcBef>
              <a:spcAft>
                <a:spcPct val="10000"/>
              </a:spcAft>
              <a:buClr>
                <a:schemeClr val="accent2"/>
              </a:buClr>
              <a:buSzPct val="110000"/>
              <a:buFont typeface="Wingdings" pitchFamily="2" charset="2"/>
              <a:buChar char="Ø"/>
            </a:pPr>
            <a:r>
              <a:rPr kumimoji="1" lang="zh-CN" altLang="en-US" sz="2000" b="1" dirty="0">
                <a:solidFill>
                  <a:schemeClr val="tx1"/>
                </a:solidFill>
                <a:latin typeface="黑体" pitchFamily="2" charset="-122"/>
                <a:ea typeface="黑体" pitchFamily="2" charset="-122"/>
              </a:rPr>
              <a:t>摩尔</a:t>
            </a:r>
            <a:r>
              <a:rPr kumimoji="1" lang="en-US" altLang="zh-CN" sz="2000" b="1" dirty="0">
                <a:solidFill>
                  <a:schemeClr val="tx1"/>
                </a:solidFill>
                <a:latin typeface="黑体" pitchFamily="2" charset="-122"/>
                <a:ea typeface="黑体" pitchFamily="2" charset="-122"/>
              </a:rPr>
              <a:t>(Moore)</a:t>
            </a:r>
            <a:r>
              <a:rPr kumimoji="1" lang="zh-CN" altLang="en-US" sz="2000" b="1" dirty="0">
                <a:solidFill>
                  <a:schemeClr val="tx1"/>
                </a:solidFill>
                <a:latin typeface="黑体" pitchFamily="2" charset="-122"/>
                <a:ea typeface="黑体" pitchFamily="2" charset="-122"/>
              </a:rPr>
              <a:t>型状态机</a:t>
            </a:r>
            <a:r>
              <a:rPr kumimoji="1" lang="zh-CN" altLang="en-US" sz="2000" b="1" dirty="0">
                <a:solidFill>
                  <a:schemeClr val="tx1"/>
                </a:solidFill>
                <a:latin typeface="宋体" pitchFamily="2" charset="-122"/>
              </a:rPr>
              <a:t>： 输出信号仅与</a:t>
            </a:r>
            <a:r>
              <a:rPr kumimoji="1" lang="zh-CN" altLang="en-US" sz="2000" b="1" dirty="0">
                <a:solidFill>
                  <a:schemeClr val="tx1"/>
                </a:solidFill>
                <a:latin typeface="黑体" pitchFamily="2" charset="-122"/>
                <a:ea typeface="黑体" pitchFamily="2" charset="-122"/>
              </a:rPr>
              <a:t>当前状态</a:t>
            </a:r>
            <a:r>
              <a:rPr kumimoji="1" lang="zh-CN" altLang="en-US" sz="2000" b="1" dirty="0">
                <a:solidFill>
                  <a:schemeClr val="tx1"/>
                </a:solidFill>
                <a:latin typeface="宋体" pitchFamily="2" charset="-122"/>
              </a:rPr>
              <a:t>有关</a:t>
            </a:r>
          </a:p>
          <a:p>
            <a:pPr marL="647700" lvl="2" indent="-179388">
              <a:lnSpc>
                <a:spcPts val="3500"/>
              </a:lnSpc>
              <a:spcBef>
                <a:spcPct val="10000"/>
              </a:spcBef>
              <a:spcAft>
                <a:spcPct val="10000"/>
              </a:spcAft>
              <a:buClr>
                <a:schemeClr val="accent2"/>
              </a:buClr>
              <a:buSzPct val="110000"/>
              <a:buFont typeface="Wingdings" pitchFamily="2" charset="2"/>
              <a:buChar char="Ø"/>
            </a:pPr>
            <a:r>
              <a:rPr kumimoji="1" lang="zh-CN" altLang="en-US" sz="2000" b="1" dirty="0">
                <a:solidFill>
                  <a:schemeClr val="tx1"/>
                </a:solidFill>
                <a:latin typeface="黑体" pitchFamily="2" charset="-122"/>
                <a:ea typeface="黑体" pitchFamily="2" charset="-122"/>
              </a:rPr>
              <a:t>米里</a:t>
            </a:r>
            <a:r>
              <a:rPr kumimoji="1" lang="en-US" altLang="zh-CN" sz="2000" b="1" dirty="0">
                <a:solidFill>
                  <a:schemeClr val="tx1"/>
                </a:solidFill>
                <a:latin typeface="黑体" pitchFamily="2" charset="-122"/>
                <a:ea typeface="黑体" pitchFamily="2" charset="-122"/>
              </a:rPr>
              <a:t>(Mealy)</a:t>
            </a:r>
            <a:r>
              <a:rPr kumimoji="1" lang="zh-CN" altLang="en-US" sz="2000" b="1" dirty="0">
                <a:solidFill>
                  <a:schemeClr val="tx1"/>
                </a:solidFill>
                <a:latin typeface="黑体" pitchFamily="2" charset="-122"/>
                <a:ea typeface="黑体" pitchFamily="2" charset="-122"/>
              </a:rPr>
              <a:t>型状态机</a:t>
            </a:r>
            <a:r>
              <a:rPr kumimoji="1" lang="zh-CN" altLang="en-US" sz="2000" b="1" dirty="0">
                <a:solidFill>
                  <a:schemeClr val="tx1"/>
                </a:solidFill>
                <a:latin typeface="宋体" pitchFamily="2" charset="-122"/>
              </a:rPr>
              <a:t>： 输出信号与</a:t>
            </a:r>
            <a:r>
              <a:rPr kumimoji="1" lang="zh-CN" altLang="en-US" sz="2000" b="1" dirty="0">
                <a:solidFill>
                  <a:schemeClr val="tx1"/>
                </a:solidFill>
                <a:latin typeface="黑体" pitchFamily="2" charset="-122"/>
                <a:ea typeface="黑体" pitchFamily="2" charset="-122"/>
              </a:rPr>
              <a:t>当前状态</a:t>
            </a:r>
            <a:r>
              <a:rPr kumimoji="1" lang="zh-CN" altLang="en-US" sz="2000" b="1" dirty="0">
                <a:solidFill>
                  <a:schemeClr val="tx1"/>
                </a:solidFill>
                <a:latin typeface="宋体" pitchFamily="2" charset="-122"/>
              </a:rPr>
              <a:t>及</a:t>
            </a:r>
            <a:r>
              <a:rPr kumimoji="1" lang="zh-CN" altLang="en-US" sz="2000" b="1" dirty="0">
                <a:solidFill>
                  <a:schemeClr val="tx1"/>
                </a:solidFill>
                <a:latin typeface="黑体" pitchFamily="2" charset="-122"/>
                <a:ea typeface="黑体" pitchFamily="2" charset="-122"/>
              </a:rPr>
              <a:t>输入信号</a:t>
            </a:r>
            <a:r>
              <a:rPr kumimoji="1" lang="zh-CN" altLang="en-US" sz="2000" b="1" dirty="0">
                <a:solidFill>
                  <a:schemeClr val="tx1"/>
                </a:solidFill>
                <a:latin typeface="宋体" pitchFamily="2" charset="-122"/>
              </a:rPr>
              <a:t>有关</a:t>
            </a:r>
            <a:endParaRPr lang="zh-CN" altLang="en-US" sz="2000" b="1" dirty="0">
              <a:solidFill>
                <a:schemeClr val="tx1"/>
              </a:solidFill>
              <a:latin typeface="宋体" pitchFamily="2" charset="-122"/>
            </a:endParaRPr>
          </a:p>
        </p:txBody>
      </p:sp>
    </p:spTree>
    <p:extLst>
      <p:ext uri="{BB962C8B-B14F-4D97-AF65-F5344CB8AC3E}">
        <p14:creationId xmlns:p14="http://schemas.microsoft.com/office/powerpoint/2010/main" val="3169056828"/>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5"/>
          <p:cNvSpPr>
            <a:spLocks noGrp="1"/>
          </p:cNvSpPr>
          <p:nvPr>
            <p:ph type="title" idx="4294967295"/>
          </p:nvPr>
        </p:nvSpPr>
        <p:spPr>
          <a:xfrm>
            <a:off x="539750" y="404813"/>
            <a:ext cx="5257800" cy="373062"/>
          </a:xfrm>
        </p:spPr>
        <p:txBody>
          <a:bodyPr/>
          <a:lstStyle/>
          <a:p>
            <a:pPr>
              <a:defRPr/>
            </a:pPr>
            <a:r>
              <a:rPr lang="en-US" altLang="zh-CN" i="0" dirty="0" smtClean="0">
                <a:solidFill>
                  <a:schemeClr val="accent1"/>
                </a:solidFill>
                <a:latin typeface="+mn-lt"/>
              </a:rPr>
              <a:t>Moore</a:t>
            </a:r>
            <a:r>
              <a:rPr lang="zh-CN" altLang="en-US" i="0" dirty="0" smtClean="0">
                <a:solidFill>
                  <a:schemeClr val="accent1"/>
                </a:solidFill>
                <a:latin typeface="+mn-lt"/>
              </a:rPr>
              <a:t>型</a:t>
            </a:r>
            <a:r>
              <a:rPr lang="en-US" altLang="zh-CN" i="0" dirty="0" smtClean="0">
                <a:solidFill>
                  <a:schemeClr val="accent1"/>
                </a:solidFill>
                <a:latin typeface="+mn-lt"/>
              </a:rPr>
              <a:t>FSM</a:t>
            </a:r>
            <a:r>
              <a:rPr lang="zh-CN" altLang="en-US" i="0" dirty="0" smtClean="0">
                <a:solidFill>
                  <a:schemeClr val="accent1"/>
                </a:solidFill>
                <a:latin typeface="+mn-lt"/>
              </a:rPr>
              <a:t>设计</a:t>
            </a:r>
          </a:p>
        </p:txBody>
      </p:sp>
      <p:sp>
        <p:nvSpPr>
          <p:cNvPr id="56323" name="Rectangle 5"/>
          <p:cNvSpPr>
            <a:spLocks noChangeArrowheads="1"/>
          </p:cNvSpPr>
          <p:nvPr/>
        </p:nvSpPr>
        <p:spPr bwMode="auto">
          <a:xfrm>
            <a:off x="468313" y="854074"/>
            <a:ext cx="8267700" cy="2646363"/>
          </a:xfrm>
          <a:prstGeom prst="rect">
            <a:avLst/>
          </a:prstGeom>
          <a:noFill/>
          <a:ln w="9525">
            <a:noFill/>
            <a:miter lim="800000"/>
            <a:headEnd/>
            <a:tailEnd/>
          </a:ln>
        </p:spPr>
        <p:txBody>
          <a:bodyPr/>
          <a:lstStyle/>
          <a:p>
            <a:pPr marL="363538" indent="-363538">
              <a:lnSpc>
                <a:spcPts val="3200"/>
              </a:lnSpc>
              <a:buClr>
                <a:srgbClr val="FC0128"/>
              </a:buClr>
              <a:buSzPct val="110000"/>
              <a:buFont typeface="Wingdings" pitchFamily="2" charset="2"/>
              <a:buChar char="v"/>
            </a:pPr>
            <a:r>
              <a:rPr kumimoji="1" lang="en-US" altLang="zh-CN" sz="2000" dirty="0">
                <a:solidFill>
                  <a:srgbClr val="000000"/>
                </a:solidFill>
              </a:rPr>
              <a:t>Moore</a:t>
            </a:r>
            <a:r>
              <a:rPr kumimoji="1" lang="zh-CN" altLang="en-US" sz="2000" dirty="0">
                <a:solidFill>
                  <a:srgbClr val="000000"/>
                </a:solidFill>
              </a:rPr>
              <a:t>型</a:t>
            </a:r>
            <a:r>
              <a:rPr kumimoji="1" lang="en-US" altLang="zh-CN" sz="2000" dirty="0">
                <a:solidFill>
                  <a:srgbClr val="000000"/>
                </a:solidFill>
              </a:rPr>
              <a:t>FSM</a:t>
            </a:r>
            <a:r>
              <a:rPr kumimoji="1" lang="zh-CN" altLang="en-US" sz="2000" dirty="0">
                <a:solidFill>
                  <a:srgbClr val="000000"/>
                </a:solidFill>
              </a:rPr>
              <a:t>的表示方法</a:t>
            </a:r>
          </a:p>
          <a:p>
            <a:pPr marL="711200" lvl="2" indent="-179388">
              <a:lnSpc>
                <a:spcPts val="3200"/>
              </a:lnSpc>
              <a:buClr>
                <a:srgbClr val="063DE8"/>
              </a:buClr>
              <a:buSzPct val="110000"/>
              <a:buFont typeface="Wingdings" pitchFamily="2" charset="2"/>
              <a:buChar char="Ø"/>
            </a:pPr>
            <a:r>
              <a:rPr kumimoji="1" lang="zh-CN" altLang="en-US" sz="2000" dirty="0">
                <a:solidFill>
                  <a:srgbClr val="000000"/>
                </a:solidFill>
              </a:rPr>
              <a:t>状态图</a:t>
            </a:r>
            <a:r>
              <a:rPr kumimoji="1" lang="zh-CN" altLang="en-US" sz="2000" dirty="0">
                <a:solidFill>
                  <a:srgbClr val="000000"/>
                </a:solidFill>
                <a:cs typeface="Arial" charset="0"/>
              </a:rPr>
              <a:t>（</a:t>
            </a:r>
            <a:r>
              <a:rPr kumimoji="1" lang="en-US" altLang="zh-CN" sz="2000" dirty="0">
                <a:solidFill>
                  <a:srgbClr val="000000"/>
                </a:solidFill>
                <a:cs typeface="Arial" charset="0"/>
              </a:rPr>
              <a:t>State Diagram</a:t>
            </a:r>
            <a:r>
              <a:rPr kumimoji="1" lang="zh-CN" altLang="en-US" sz="2000" dirty="0">
                <a:solidFill>
                  <a:srgbClr val="000000"/>
                </a:solidFill>
                <a:cs typeface="Arial" charset="0"/>
              </a:rPr>
              <a:t>）：圆圈表示状态，圈内“</a:t>
            </a:r>
            <a:r>
              <a:rPr kumimoji="1" lang="en-US" altLang="zh-CN" sz="2000" dirty="0">
                <a:solidFill>
                  <a:srgbClr val="000000"/>
                </a:solidFill>
                <a:cs typeface="Arial" charset="0"/>
              </a:rPr>
              <a:t>Q2Q1Q0 / D”</a:t>
            </a:r>
            <a:r>
              <a:rPr kumimoji="1" lang="zh-CN" altLang="en-US" sz="2000" dirty="0">
                <a:solidFill>
                  <a:srgbClr val="000000"/>
                </a:solidFill>
                <a:cs typeface="Arial" charset="0"/>
              </a:rPr>
              <a:t>分别表示状态组合</a:t>
            </a:r>
            <a:r>
              <a:rPr kumimoji="1" lang="en-US" altLang="zh-CN" sz="2000" dirty="0">
                <a:solidFill>
                  <a:srgbClr val="000000"/>
                </a:solidFill>
                <a:cs typeface="Arial" charset="0"/>
              </a:rPr>
              <a:t>Q2Q1Q0</a:t>
            </a:r>
            <a:r>
              <a:rPr kumimoji="1" lang="zh-CN" altLang="en-US" sz="2000" dirty="0">
                <a:solidFill>
                  <a:srgbClr val="000000"/>
                </a:solidFill>
                <a:cs typeface="Arial" charset="0"/>
              </a:rPr>
              <a:t>（或状态编码）及输出信号</a:t>
            </a:r>
            <a:r>
              <a:rPr kumimoji="1" lang="en-US" altLang="zh-CN" sz="2000" dirty="0">
                <a:solidFill>
                  <a:srgbClr val="000000"/>
                </a:solidFill>
                <a:cs typeface="Arial" charset="0"/>
              </a:rPr>
              <a:t>D</a:t>
            </a:r>
            <a:r>
              <a:rPr kumimoji="1" lang="zh-CN" altLang="en-US" sz="2000" dirty="0">
                <a:solidFill>
                  <a:srgbClr val="000000"/>
                </a:solidFill>
                <a:cs typeface="Arial" charset="0"/>
              </a:rPr>
              <a:t>；带箭头的线段表示状态转移，线段上的文字表示转移发生时的信号输入</a:t>
            </a:r>
            <a:endParaRPr kumimoji="1" lang="en-US" altLang="zh-CN" sz="2000" dirty="0">
              <a:solidFill>
                <a:srgbClr val="000000"/>
              </a:solidFill>
              <a:cs typeface="Arial" charset="0"/>
            </a:endParaRPr>
          </a:p>
          <a:p>
            <a:pPr marL="711200" lvl="2" indent="-179388">
              <a:lnSpc>
                <a:spcPts val="3200"/>
              </a:lnSpc>
              <a:buClr>
                <a:srgbClr val="063DE8"/>
              </a:buClr>
              <a:buSzPct val="110000"/>
              <a:buFont typeface="Wingdings" pitchFamily="2" charset="2"/>
              <a:buChar char="Ø"/>
            </a:pPr>
            <a:r>
              <a:rPr kumimoji="1" lang="zh-CN" altLang="en-US" sz="2000" dirty="0">
                <a:solidFill>
                  <a:srgbClr val="000000"/>
                </a:solidFill>
              </a:rPr>
              <a:t>状态表</a:t>
            </a:r>
            <a:r>
              <a:rPr kumimoji="1" lang="zh-CN" altLang="en-US" sz="2000" dirty="0">
                <a:solidFill>
                  <a:srgbClr val="000000"/>
                </a:solidFill>
                <a:cs typeface="Arial" charset="0"/>
              </a:rPr>
              <a:t>（</a:t>
            </a:r>
            <a:r>
              <a:rPr kumimoji="1" lang="en-US" altLang="zh-CN" sz="2000" dirty="0">
                <a:solidFill>
                  <a:srgbClr val="000000"/>
                </a:solidFill>
                <a:cs typeface="Arial" charset="0"/>
              </a:rPr>
              <a:t>State Table</a:t>
            </a:r>
            <a:r>
              <a:rPr kumimoji="1" lang="zh-CN" altLang="en-US" sz="2000" dirty="0">
                <a:solidFill>
                  <a:srgbClr val="000000"/>
                </a:solidFill>
                <a:cs typeface="Arial" charset="0"/>
              </a:rPr>
              <a:t>）：状态转换</a:t>
            </a:r>
            <a:r>
              <a:rPr kumimoji="1" lang="zh-CN" altLang="en-US" sz="2000" dirty="0" smtClean="0">
                <a:solidFill>
                  <a:srgbClr val="000000"/>
                </a:solidFill>
                <a:cs typeface="Arial" charset="0"/>
              </a:rPr>
              <a:t>表，反映下一状态与当前状态和输入的关系</a:t>
            </a:r>
            <a:endParaRPr kumimoji="1" lang="en-US" altLang="zh-CN" sz="2000" dirty="0">
              <a:solidFill>
                <a:srgbClr val="000000"/>
              </a:solidFill>
            </a:endParaRPr>
          </a:p>
        </p:txBody>
      </p:sp>
      <p:grpSp>
        <p:nvGrpSpPr>
          <p:cNvPr id="56324" name="组合 2"/>
          <p:cNvGrpSpPr>
            <a:grpSpLocks/>
          </p:cNvGrpSpPr>
          <p:nvPr/>
        </p:nvGrpSpPr>
        <p:grpSpPr bwMode="auto">
          <a:xfrm>
            <a:off x="1547664" y="3300435"/>
            <a:ext cx="6096000" cy="3271837"/>
            <a:chOff x="1907704" y="3158907"/>
            <a:chExt cx="6096275" cy="3271484"/>
          </a:xfrm>
        </p:grpSpPr>
        <p:graphicFrame>
          <p:nvGraphicFramePr>
            <p:cNvPr id="56325" name="Object 5"/>
            <p:cNvGraphicFramePr>
              <a:graphicFrameLocks noChangeAspect="1"/>
            </p:cNvGraphicFramePr>
            <p:nvPr/>
          </p:nvGraphicFramePr>
          <p:xfrm>
            <a:off x="6776246" y="3979803"/>
            <a:ext cx="1227733" cy="357388"/>
          </p:xfrm>
          <a:graphic>
            <a:graphicData uri="http://schemas.openxmlformats.org/presentationml/2006/ole">
              <mc:AlternateContent xmlns:mc="http://schemas.openxmlformats.org/markup-compatibility/2006">
                <mc:Choice xmlns:v="urn:schemas-microsoft-com:vml" Requires="v">
                  <p:oleObj spid="_x0000_s92206" name="公式" r:id="rId4" imgW="825500" imgH="241300" progId="Equation.3">
                    <p:embed/>
                  </p:oleObj>
                </mc:Choice>
                <mc:Fallback>
                  <p:oleObj name="公式" r:id="rId4" imgW="8255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6246" y="3979803"/>
                          <a:ext cx="1227733" cy="3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31"/>
            <p:cNvSpPr txBox="1">
              <a:spLocks noChangeArrowheads="1"/>
            </p:cNvSpPr>
            <p:nvPr/>
          </p:nvSpPr>
          <p:spPr bwMode="auto">
            <a:xfrm>
              <a:off x="3071394" y="6092290"/>
              <a:ext cx="2433747" cy="338101"/>
            </a:xfrm>
            <a:prstGeom prst="rect">
              <a:avLst/>
            </a:prstGeom>
            <a:noFill/>
            <a:ln w="38100">
              <a:noFill/>
              <a:miter lim="800000"/>
              <a:headEnd/>
              <a:tailEnd/>
            </a:ln>
          </p:spPr>
          <p:txBody>
            <a:bodyPr>
              <a:spAutoFit/>
            </a:bodyPr>
            <a:lstStyle/>
            <a:p>
              <a:pPr algn="ctr">
                <a:defRPr/>
              </a:pPr>
              <a:r>
                <a:rPr lang="en-US" altLang="zh-CN" sz="1600" b="0" dirty="0">
                  <a:solidFill>
                    <a:srgbClr val="063DE8">
                      <a:lumMod val="75000"/>
                    </a:srgbClr>
                  </a:solidFill>
                  <a:latin typeface="Arial"/>
                </a:rPr>
                <a:t>Moore</a:t>
              </a:r>
              <a:r>
                <a:rPr lang="zh-CN" altLang="en-US" sz="1600" b="0" dirty="0">
                  <a:solidFill>
                    <a:srgbClr val="063DE8">
                      <a:lumMod val="75000"/>
                    </a:srgbClr>
                  </a:solidFill>
                  <a:latin typeface="Arial"/>
                </a:rPr>
                <a:t>型</a:t>
              </a:r>
              <a:r>
                <a:rPr lang="en-US" altLang="zh-CN" sz="1600" b="0" dirty="0">
                  <a:solidFill>
                    <a:srgbClr val="063DE8">
                      <a:lumMod val="75000"/>
                    </a:srgbClr>
                  </a:solidFill>
                  <a:latin typeface="Arial"/>
                </a:rPr>
                <a:t>FSM</a:t>
              </a:r>
              <a:r>
                <a:rPr lang="zh-CN" altLang="en-US" sz="1600" b="0" dirty="0">
                  <a:solidFill>
                    <a:srgbClr val="063DE8">
                      <a:lumMod val="75000"/>
                    </a:srgbClr>
                  </a:solidFill>
                  <a:latin typeface="Arial"/>
                </a:rPr>
                <a:t>状态转换图</a:t>
              </a:r>
            </a:p>
          </p:txBody>
        </p:sp>
        <p:pic>
          <p:nvPicPr>
            <p:cNvPr id="56327" name="图片 1"/>
            <p:cNvPicPr>
              <a:picLocks noChangeAspect="1"/>
            </p:cNvPicPr>
            <p:nvPr/>
          </p:nvPicPr>
          <p:blipFill>
            <a:blip r:embed="rId6" cstate="print"/>
            <a:srcRect/>
            <a:stretch>
              <a:fillRect/>
            </a:stretch>
          </p:blipFill>
          <p:spPr bwMode="auto">
            <a:xfrm>
              <a:off x="1907704" y="3158907"/>
              <a:ext cx="4257635" cy="2591848"/>
            </a:xfrm>
            <a:prstGeom prst="rect">
              <a:avLst/>
            </a:prstGeom>
            <a:noFill/>
            <a:ln w="9525">
              <a:noFill/>
              <a:miter lim="800000"/>
              <a:headEnd/>
              <a:tailEnd/>
            </a:ln>
          </p:spPr>
        </p:pic>
      </p:grpSp>
    </p:spTree>
    <p:extLst>
      <p:ext uri="{BB962C8B-B14F-4D97-AF65-F5344CB8AC3E}">
        <p14:creationId xmlns:p14="http://schemas.microsoft.com/office/powerpoint/2010/main" val="1504287919"/>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5"/>
          <p:cNvSpPr>
            <a:spLocks noGrp="1"/>
          </p:cNvSpPr>
          <p:nvPr>
            <p:ph type="title" idx="4294967295"/>
          </p:nvPr>
        </p:nvSpPr>
        <p:spPr>
          <a:xfrm>
            <a:off x="539750" y="404813"/>
            <a:ext cx="5257800" cy="373062"/>
          </a:xfrm>
        </p:spPr>
        <p:txBody>
          <a:bodyPr/>
          <a:lstStyle/>
          <a:p>
            <a:pPr>
              <a:defRPr/>
            </a:pPr>
            <a:r>
              <a:rPr lang="en-US" altLang="zh-CN" i="0" dirty="0" smtClean="0">
                <a:solidFill>
                  <a:schemeClr val="accent1"/>
                </a:solidFill>
                <a:latin typeface="+mn-lt"/>
              </a:rPr>
              <a:t>Mealy</a:t>
            </a:r>
            <a:r>
              <a:rPr lang="zh-CN" altLang="en-US" i="0" dirty="0">
                <a:solidFill>
                  <a:schemeClr val="accent1"/>
                </a:solidFill>
                <a:latin typeface="+mn-lt"/>
              </a:rPr>
              <a:t>型</a:t>
            </a:r>
            <a:r>
              <a:rPr lang="en-US" altLang="zh-CN" i="0" dirty="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65539" name="Rectangle 5"/>
          <p:cNvSpPr>
            <a:spLocks noChangeArrowheads="1"/>
          </p:cNvSpPr>
          <p:nvPr/>
        </p:nvSpPr>
        <p:spPr bwMode="auto">
          <a:xfrm>
            <a:off x="539750" y="908050"/>
            <a:ext cx="8269288" cy="2767013"/>
          </a:xfrm>
          <a:prstGeom prst="rect">
            <a:avLst/>
          </a:prstGeom>
          <a:noFill/>
          <a:ln w="9525">
            <a:noFill/>
            <a:miter lim="800000"/>
            <a:headEnd/>
            <a:tailEnd/>
          </a:ln>
        </p:spPr>
        <p:txBody>
          <a:bodyPr/>
          <a:lstStyle/>
          <a:p>
            <a:pPr marL="363538" indent="-363538">
              <a:lnSpc>
                <a:spcPts val="3200"/>
              </a:lnSpc>
              <a:spcBef>
                <a:spcPct val="15000"/>
              </a:spcBef>
              <a:spcAft>
                <a:spcPct val="15000"/>
              </a:spcAft>
              <a:buClr>
                <a:schemeClr val="accent1"/>
              </a:buClr>
              <a:buSzPct val="110000"/>
              <a:buFont typeface="Wingdings" pitchFamily="2" charset="2"/>
              <a:buChar char="v"/>
            </a:pPr>
            <a:r>
              <a:rPr kumimoji="1" lang="en-US" altLang="zh-CN" b="1" dirty="0">
                <a:solidFill>
                  <a:srgbClr val="000000"/>
                </a:solidFill>
              </a:rPr>
              <a:t>Mealy</a:t>
            </a:r>
            <a:r>
              <a:rPr kumimoji="1" lang="zh-CN" altLang="en-US" b="1" dirty="0">
                <a:solidFill>
                  <a:srgbClr val="000000"/>
                </a:solidFill>
              </a:rPr>
              <a:t>型</a:t>
            </a:r>
            <a:r>
              <a:rPr kumimoji="1" lang="en-US" altLang="zh-CN" b="1" dirty="0">
                <a:solidFill>
                  <a:srgbClr val="000000"/>
                </a:solidFill>
              </a:rPr>
              <a:t>FSM</a:t>
            </a:r>
            <a:r>
              <a:rPr kumimoji="1" lang="zh-CN" altLang="en-US" b="1" dirty="0">
                <a:solidFill>
                  <a:srgbClr val="000000"/>
                </a:solidFill>
              </a:rPr>
              <a:t>的表示方法 </a:t>
            </a:r>
            <a:r>
              <a:rPr kumimoji="1" lang="en-US" altLang="zh-CN" b="1" dirty="0">
                <a:solidFill>
                  <a:srgbClr val="000000"/>
                </a:solidFill>
              </a:rPr>
              <a:t>—— </a:t>
            </a:r>
            <a:r>
              <a:rPr kumimoji="1" lang="zh-CN" altLang="en-US" b="1" dirty="0">
                <a:solidFill>
                  <a:srgbClr val="000000"/>
                </a:solidFill>
                <a:ea typeface="黑体" pitchFamily="2" charset="-122"/>
              </a:rPr>
              <a:t>状态图</a:t>
            </a:r>
          </a:p>
          <a:p>
            <a:pPr marL="711200" lvl="2" indent="-179388">
              <a:lnSpc>
                <a:spcPts val="3200"/>
              </a:lnSpc>
              <a:spcBef>
                <a:spcPct val="15000"/>
              </a:spcBef>
              <a:spcAft>
                <a:spcPct val="15000"/>
              </a:spcAft>
              <a:buClr>
                <a:schemeClr val="accent2"/>
              </a:buClr>
              <a:buSzPct val="110000"/>
              <a:buFont typeface="Wingdings" pitchFamily="2" charset="2"/>
              <a:buChar char="Ø"/>
            </a:pPr>
            <a:r>
              <a:rPr kumimoji="1" lang="zh-CN" altLang="en-US" sz="2000" b="1" dirty="0">
                <a:solidFill>
                  <a:srgbClr val="000000"/>
                </a:solidFill>
                <a:cs typeface="Arial" charset="0"/>
              </a:rPr>
              <a:t>圆圈表示状态，带箭头的线段表示状态转移</a:t>
            </a:r>
          </a:p>
          <a:p>
            <a:pPr marL="711200" lvl="2" indent="-179388">
              <a:lnSpc>
                <a:spcPts val="3200"/>
              </a:lnSpc>
              <a:spcBef>
                <a:spcPct val="15000"/>
              </a:spcBef>
              <a:spcAft>
                <a:spcPct val="15000"/>
              </a:spcAft>
              <a:buClr>
                <a:schemeClr val="accent2"/>
              </a:buClr>
              <a:buSzPct val="110000"/>
              <a:buFont typeface="Wingdings" pitchFamily="2" charset="2"/>
              <a:buChar char="Ø"/>
            </a:pPr>
            <a:r>
              <a:rPr kumimoji="1" lang="zh-CN" altLang="en-US" sz="2000" b="1" dirty="0">
                <a:solidFill>
                  <a:srgbClr val="000000"/>
                </a:solidFill>
                <a:cs typeface="Arial" charset="0"/>
              </a:rPr>
              <a:t>状态圈内“</a:t>
            </a:r>
            <a:r>
              <a:rPr kumimoji="1" lang="en-US" altLang="zh-CN" sz="2000" b="1" dirty="0">
                <a:solidFill>
                  <a:srgbClr val="000000"/>
                </a:solidFill>
                <a:cs typeface="Arial" charset="0"/>
              </a:rPr>
              <a:t>S0</a:t>
            </a:r>
            <a:r>
              <a:rPr kumimoji="1" lang="zh-CN" altLang="en-US" sz="2000" b="1" dirty="0">
                <a:solidFill>
                  <a:srgbClr val="000000"/>
                </a:solidFill>
                <a:cs typeface="Arial" charset="0"/>
              </a:rPr>
              <a:t>”、“</a:t>
            </a:r>
            <a:r>
              <a:rPr kumimoji="1" lang="en-US" altLang="zh-CN" sz="2000" b="1" dirty="0">
                <a:solidFill>
                  <a:srgbClr val="000000"/>
                </a:solidFill>
                <a:cs typeface="Arial" charset="0"/>
              </a:rPr>
              <a:t>S1</a:t>
            </a:r>
            <a:r>
              <a:rPr kumimoji="1" lang="zh-CN" altLang="en-US" sz="2000" b="1" dirty="0">
                <a:solidFill>
                  <a:srgbClr val="000000"/>
                </a:solidFill>
                <a:cs typeface="Arial" charset="0"/>
              </a:rPr>
              <a:t>”等代表状态名（对应状态编码）</a:t>
            </a:r>
          </a:p>
          <a:p>
            <a:pPr marL="711200" lvl="2" indent="-179388">
              <a:lnSpc>
                <a:spcPts val="3200"/>
              </a:lnSpc>
              <a:spcBef>
                <a:spcPct val="20000"/>
              </a:spcBef>
              <a:spcAft>
                <a:spcPct val="20000"/>
              </a:spcAft>
              <a:buClr>
                <a:schemeClr val="accent2"/>
              </a:buClr>
              <a:buSzPct val="110000"/>
              <a:buFont typeface="Wingdings" pitchFamily="2" charset="2"/>
              <a:buChar char="Ø"/>
            </a:pPr>
            <a:r>
              <a:rPr kumimoji="1" lang="zh-CN" altLang="en-US" sz="2000" b="1" dirty="0">
                <a:solidFill>
                  <a:srgbClr val="000000"/>
                </a:solidFill>
                <a:cs typeface="Arial" charset="0"/>
              </a:rPr>
              <a:t>与</a:t>
            </a:r>
            <a:r>
              <a:rPr kumimoji="1" lang="en-US" altLang="zh-CN" sz="2000" b="1" dirty="0">
                <a:solidFill>
                  <a:srgbClr val="000000"/>
                </a:solidFill>
                <a:cs typeface="Arial" charset="0"/>
              </a:rPr>
              <a:t>Moore</a:t>
            </a:r>
            <a:r>
              <a:rPr kumimoji="1" lang="zh-CN" altLang="en-US" sz="2000" b="1" dirty="0">
                <a:solidFill>
                  <a:srgbClr val="000000"/>
                </a:solidFill>
                <a:cs typeface="Arial" charset="0"/>
              </a:rPr>
              <a:t>型</a:t>
            </a:r>
            <a:r>
              <a:rPr kumimoji="1" lang="en-US" altLang="zh-CN" sz="2000" b="1" dirty="0">
                <a:solidFill>
                  <a:srgbClr val="000000"/>
                </a:solidFill>
                <a:cs typeface="Arial" charset="0"/>
              </a:rPr>
              <a:t>FSM</a:t>
            </a:r>
            <a:r>
              <a:rPr kumimoji="1" lang="zh-CN" altLang="en-US" sz="2000" b="1" dirty="0">
                <a:solidFill>
                  <a:srgbClr val="000000"/>
                </a:solidFill>
                <a:cs typeface="Arial" charset="0"/>
              </a:rPr>
              <a:t>不一样的是，输出信号不再标注在圈内，而是以“输入</a:t>
            </a:r>
            <a:r>
              <a:rPr kumimoji="1" lang="en-US" altLang="zh-CN" sz="2000" b="1" dirty="0">
                <a:solidFill>
                  <a:srgbClr val="000000"/>
                </a:solidFill>
                <a:cs typeface="Arial" charset="0"/>
              </a:rPr>
              <a:t>/</a:t>
            </a:r>
            <a:r>
              <a:rPr kumimoji="1" lang="zh-CN" altLang="en-US" sz="2000" b="1" dirty="0">
                <a:solidFill>
                  <a:srgbClr val="000000"/>
                </a:solidFill>
                <a:cs typeface="Arial" charset="0"/>
              </a:rPr>
              <a:t>输出</a:t>
            </a:r>
            <a:r>
              <a:rPr kumimoji="1" lang="en-US" altLang="zh-CN" sz="2000" b="1" dirty="0">
                <a:solidFill>
                  <a:srgbClr val="000000"/>
                </a:solidFill>
                <a:cs typeface="Arial" charset="0"/>
              </a:rPr>
              <a:t>” </a:t>
            </a:r>
            <a:r>
              <a:rPr kumimoji="1" lang="zh-CN" altLang="en-US" sz="2000" b="1" dirty="0">
                <a:solidFill>
                  <a:srgbClr val="000000"/>
                </a:solidFill>
                <a:cs typeface="Arial" charset="0"/>
              </a:rPr>
              <a:t>的形式标注在状态转移线上</a:t>
            </a:r>
            <a:r>
              <a:rPr kumimoji="1" lang="zh-CN" altLang="en-US" sz="2000" b="1" dirty="0" smtClean="0">
                <a:solidFill>
                  <a:srgbClr val="000000"/>
                </a:solidFill>
                <a:cs typeface="Arial" charset="0"/>
              </a:rPr>
              <a:t>：</a:t>
            </a:r>
            <a:r>
              <a:rPr kumimoji="1" lang="en-US" altLang="zh-CN" sz="2000" b="1" dirty="0" smtClean="0">
                <a:solidFill>
                  <a:srgbClr val="000000"/>
                </a:solidFill>
                <a:cs typeface="Arial" charset="0"/>
              </a:rPr>
              <a:t>“</a:t>
            </a:r>
            <a:r>
              <a:rPr kumimoji="1" lang="zh-CN" altLang="en-US" sz="2000" b="1" dirty="0" smtClean="0">
                <a:solidFill>
                  <a:srgbClr val="000000"/>
                </a:solidFill>
                <a:cs typeface="Arial" charset="0"/>
              </a:rPr>
              <a:t>输入</a:t>
            </a:r>
            <a:r>
              <a:rPr kumimoji="1" lang="zh-CN" altLang="en-US" sz="2000" b="1" dirty="0">
                <a:solidFill>
                  <a:srgbClr val="000000"/>
                </a:solidFill>
                <a:cs typeface="Arial" charset="0"/>
              </a:rPr>
              <a:t>”表示引起状态转换的输入信号；   “输出”表示状态转换同时产生的输出信号</a:t>
            </a:r>
            <a:endParaRPr kumimoji="1" lang="en-US" altLang="zh-CN" sz="2000" b="1" dirty="0">
              <a:solidFill>
                <a:srgbClr val="000000"/>
              </a:solidFill>
              <a:cs typeface="Arial" charset="0"/>
            </a:endParaRPr>
          </a:p>
        </p:txBody>
      </p:sp>
      <p:grpSp>
        <p:nvGrpSpPr>
          <p:cNvPr id="65540" name="Group 7"/>
          <p:cNvGrpSpPr>
            <a:grpSpLocks/>
          </p:cNvGrpSpPr>
          <p:nvPr/>
        </p:nvGrpSpPr>
        <p:grpSpPr bwMode="auto">
          <a:xfrm>
            <a:off x="1476375" y="4057650"/>
            <a:ext cx="6086475" cy="2466975"/>
            <a:chOff x="930" y="2452"/>
            <a:chExt cx="3834" cy="1554"/>
          </a:xfrm>
        </p:grpSpPr>
        <p:sp>
          <p:nvSpPr>
            <p:cNvPr id="65541" name="Text Box 31"/>
            <p:cNvSpPr txBox="1">
              <a:spLocks noChangeArrowheads="1"/>
            </p:cNvSpPr>
            <p:nvPr/>
          </p:nvSpPr>
          <p:spPr bwMode="auto">
            <a:xfrm>
              <a:off x="1928" y="3793"/>
              <a:ext cx="1532" cy="213"/>
            </a:xfrm>
            <a:prstGeom prst="rect">
              <a:avLst/>
            </a:prstGeom>
            <a:noFill/>
            <a:ln w="38100">
              <a:noFill/>
              <a:miter lim="800000"/>
              <a:headEnd/>
              <a:tailEnd/>
            </a:ln>
          </p:spPr>
          <p:txBody>
            <a:bodyPr>
              <a:spAutoFit/>
            </a:bodyPr>
            <a:lstStyle/>
            <a:p>
              <a:pPr algn="ctr"/>
              <a:r>
                <a:rPr lang="en-US" altLang="zh-CN" sz="1600" b="1">
                  <a:solidFill>
                    <a:srgbClr val="052EAE"/>
                  </a:solidFill>
                </a:rPr>
                <a:t>Mealy</a:t>
              </a:r>
              <a:r>
                <a:rPr lang="zh-CN" altLang="en-US" sz="1600" b="1">
                  <a:solidFill>
                    <a:srgbClr val="052EAE"/>
                  </a:solidFill>
                </a:rPr>
                <a:t>型</a:t>
              </a:r>
              <a:r>
                <a:rPr lang="en-US" altLang="zh-CN" sz="1600" b="1">
                  <a:solidFill>
                    <a:srgbClr val="052EAE"/>
                  </a:solidFill>
                </a:rPr>
                <a:t>FSM</a:t>
              </a:r>
              <a:r>
                <a:rPr lang="zh-CN" altLang="en-US" sz="1600" b="1">
                  <a:solidFill>
                    <a:srgbClr val="052EAE"/>
                  </a:solidFill>
                </a:rPr>
                <a:t>状态转换图</a:t>
              </a:r>
            </a:p>
          </p:txBody>
        </p:sp>
        <p:pic>
          <p:nvPicPr>
            <p:cNvPr id="65542" name="图片 1"/>
            <p:cNvPicPr>
              <a:picLocks noChangeAspect="1"/>
            </p:cNvPicPr>
            <p:nvPr/>
          </p:nvPicPr>
          <p:blipFill>
            <a:blip r:embed="rId3" cstate="print"/>
            <a:srcRect/>
            <a:stretch>
              <a:fillRect/>
            </a:stretch>
          </p:blipFill>
          <p:spPr bwMode="auto">
            <a:xfrm>
              <a:off x="930" y="2452"/>
              <a:ext cx="3834" cy="1309"/>
            </a:xfrm>
            <a:prstGeom prst="rect">
              <a:avLst/>
            </a:prstGeom>
            <a:noFill/>
            <a:ln w="9525">
              <a:solidFill>
                <a:srgbClr val="C00000"/>
              </a:solidFill>
              <a:miter lim="800000"/>
              <a:headEnd/>
              <a:tailEnd/>
            </a:ln>
          </p:spPr>
        </p:pic>
      </p:grpSp>
    </p:spTree>
    <p:extLst>
      <p:ext uri="{BB962C8B-B14F-4D97-AF65-F5344CB8AC3E}">
        <p14:creationId xmlns:p14="http://schemas.microsoft.com/office/powerpoint/2010/main" val="946210460"/>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68611" name="内容占位符 5"/>
          <p:cNvSpPr>
            <a:spLocks noGrp="1"/>
          </p:cNvSpPr>
          <p:nvPr>
            <p:ph idx="4294967295"/>
          </p:nvPr>
        </p:nvSpPr>
        <p:spPr>
          <a:xfrm>
            <a:off x="395288" y="908050"/>
            <a:ext cx="8534430" cy="1270091"/>
          </a:xfrm>
        </p:spPr>
        <p:txBody>
          <a:bodyPr/>
          <a:lstStyle/>
          <a:p>
            <a:pPr marL="803275" indent="-803275">
              <a:lnSpc>
                <a:spcPct val="110000"/>
              </a:lnSpc>
              <a:spcBef>
                <a:spcPct val="0"/>
              </a:spcBef>
              <a:buFont typeface="Wingdings" pitchFamily="2" charset="2"/>
              <a:buNone/>
            </a:pPr>
            <a:r>
              <a:rPr kumimoji="1" lang="en-US" altLang="zh-CN" sz="2000" dirty="0" smtClean="0">
                <a:solidFill>
                  <a:schemeClr val="accent1"/>
                </a:solidFill>
                <a:ea typeface="宋体-18030" pitchFamily="49" charset="-122"/>
                <a:cs typeface="宋体-18030" pitchFamily="49" charset="-122"/>
              </a:rPr>
              <a:t>【</a:t>
            </a:r>
            <a:r>
              <a:rPr kumimoji="1" lang="zh-CN" altLang="en-US" sz="2000" dirty="0" smtClean="0">
                <a:solidFill>
                  <a:schemeClr val="accent1"/>
                </a:solidFill>
                <a:ea typeface="宋体-18030" pitchFamily="49" charset="-122"/>
                <a:cs typeface="宋体-18030" pitchFamily="49" charset="-122"/>
              </a:rPr>
              <a:t>例</a:t>
            </a:r>
            <a:r>
              <a:rPr kumimoji="1" lang="en-US" altLang="zh-CN" sz="2000" dirty="0" smtClean="0">
                <a:solidFill>
                  <a:schemeClr val="accent1"/>
                </a:solidFill>
                <a:ea typeface="宋体-18030" pitchFamily="49" charset="-122"/>
                <a:cs typeface="宋体-18030" pitchFamily="49" charset="-122"/>
              </a:rPr>
              <a:t>】</a:t>
            </a:r>
            <a:r>
              <a:rPr kumimoji="1" lang="zh-CN" altLang="en-US" dirty="0" smtClean="0">
                <a:ea typeface="宋体-18030" pitchFamily="49" charset="-122"/>
                <a:cs typeface="宋体-18030" pitchFamily="49" charset="-122"/>
              </a:rPr>
              <a:t>二进制序列检测器：检测器接收到二进制序列“</a:t>
            </a:r>
            <a:r>
              <a:rPr kumimoji="1" lang="en-US" altLang="zh-CN" dirty="0" smtClean="0">
                <a:solidFill>
                  <a:srgbClr val="FF0000"/>
                </a:solidFill>
                <a:ea typeface="宋体-18030" pitchFamily="49" charset="-122"/>
                <a:cs typeface="宋体-18030" pitchFamily="49" charset="-122"/>
              </a:rPr>
              <a:t>1101</a:t>
            </a:r>
            <a:r>
              <a:rPr kumimoji="1" lang="zh-CN" altLang="en-US" dirty="0" smtClean="0">
                <a:ea typeface="宋体-18030" pitchFamily="49" charset="-122"/>
                <a:cs typeface="宋体-18030" pitchFamily="49" charset="-122"/>
              </a:rPr>
              <a:t>”时，输出检测标志为</a:t>
            </a:r>
            <a:r>
              <a:rPr kumimoji="1" lang="en-US" altLang="zh-CN" dirty="0" smtClean="0">
                <a:ea typeface="宋体-18030" pitchFamily="49" charset="-122"/>
                <a:cs typeface="宋体-18030" pitchFamily="49" charset="-122"/>
              </a:rPr>
              <a:t>1</a:t>
            </a:r>
            <a:r>
              <a:rPr kumimoji="1" lang="zh-CN" altLang="en-US" dirty="0" smtClean="0">
                <a:ea typeface="宋体-18030" pitchFamily="49" charset="-122"/>
                <a:cs typeface="宋体-18030" pitchFamily="49" charset="-122"/>
              </a:rPr>
              <a:t>，否则输出检测标志为</a:t>
            </a:r>
            <a:r>
              <a:rPr kumimoji="1" lang="en-US" altLang="zh-CN" dirty="0" smtClean="0">
                <a:ea typeface="宋体-18030" pitchFamily="49" charset="-122"/>
                <a:cs typeface="宋体-18030" pitchFamily="49" charset="-122"/>
              </a:rPr>
              <a:t>0</a:t>
            </a:r>
            <a:r>
              <a:rPr kumimoji="1" lang="zh-CN" altLang="en-US" sz="2000" dirty="0" smtClean="0">
                <a:ea typeface="宋体-18030" pitchFamily="49" charset="-122"/>
                <a:cs typeface="宋体-18030" pitchFamily="49" charset="-122"/>
              </a:rPr>
              <a:t>。</a:t>
            </a:r>
            <a:r>
              <a:rPr kumimoji="1" lang="zh-CN" altLang="en-US" dirty="0">
                <a:ea typeface="宋体-18030" pitchFamily="49" charset="-122"/>
                <a:cs typeface="宋体-18030" pitchFamily="49" charset="-122"/>
              </a:rPr>
              <a:t>给定一个输入二进制序列，写出输出二进制</a:t>
            </a:r>
            <a:r>
              <a:rPr kumimoji="1" lang="zh-CN" altLang="en-US" dirty="0" smtClean="0">
                <a:ea typeface="宋体-18030" pitchFamily="49" charset="-122"/>
                <a:cs typeface="宋体-18030" pitchFamily="49" charset="-122"/>
              </a:rPr>
              <a:t>序列。</a:t>
            </a:r>
            <a:endParaRPr kumimoji="1" lang="zh-CN" altLang="en-US" dirty="0">
              <a:ea typeface="宋体-18030" pitchFamily="49" charset="-122"/>
              <a:cs typeface="宋体-18030" pitchFamily="49" charset="-122"/>
            </a:endParaRPr>
          </a:p>
        </p:txBody>
      </p:sp>
      <p:sp>
        <p:nvSpPr>
          <p:cNvPr id="7" name="内容占位符 5"/>
          <p:cNvSpPr txBox="1">
            <a:spLocks/>
          </p:cNvSpPr>
          <p:nvPr/>
        </p:nvSpPr>
        <p:spPr bwMode="auto">
          <a:xfrm>
            <a:off x="513571" y="2178141"/>
            <a:ext cx="8297863" cy="390491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sz="2000" b="1" dirty="0">
                <a:ea typeface="宋体-18030" pitchFamily="49" charset="-122"/>
                <a:cs typeface="宋体-18030" pitchFamily="49" charset="-122"/>
              </a:rPr>
              <a:t>解</a:t>
            </a:r>
            <a:r>
              <a:rPr kumimoji="1" lang="zh-CN" altLang="en-US" sz="2000" b="1" dirty="0" smtClean="0">
                <a:ea typeface="宋体-18030" pitchFamily="49" charset="-122"/>
                <a:cs typeface="宋体-18030" pitchFamily="49" charset="-122"/>
                <a:sym typeface="Wingdings" pitchFamily="2" charset="2"/>
              </a:rPr>
              <a:t>：</a:t>
            </a:r>
            <a:r>
              <a:rPr kumimoji="1" lang="zh-CN" altLang="en-US" sz="2000" b="1" dirty="0" smtClean="0">
                <a:solidFill>
                  <a:schemeClr val="tx1"/>
                </a:solidFill>
                <a:ea typeface="宋体-18030" pitchFamily="49" charset="-122"/>
                <a:cs typeface="宋体-18030" pitchFamily="49" charset="-122"/>
                <a:sym typeface="Wingdings" pitchFamily="2" charset="2"/>
              </a:rPr>
              <a:t>（</a:t>
            </a:r>
            <a:r>
              <a:rPr kumimoji="1" lang="en-US" altLang="zh-CN" sz="2000" b="1" dirty="0">
                <a:solidFill>
                  <a:schemeClr val="tx1"/>
                </a:solidFill>
                <a:ea typeface="宋体-18030" pitchFamily="49" charset="-122"/>
                <a:cs typeface="宋体-18030" pitchFamily="49" charset="-122"/>
                <a:sym typeface="Wingdings" pitchFamily="2" charset="2"/>
              </a:rPr>
              <a:t>1</a:t>
            </a:r>
            <a:r>
              <a:rPr kumimoji="1" lang="zh-CN" altLang="en-US" sz="2000" b="1" dirty="0">
                <a:solidFill>
                  <a:schemeClr val="tx1"/>
                </a:solidFill>
                <a:ea typeface="宋体-18030" pitchFamily="49" charset="-122"/>
                <a:cs typeface="宋体-18030" pitchFamily="49" charset="-122"/>
                <a:sym typeface="Wingdings" pitchFamily="2" charset="2"/>
              </a:rPr>
              <a:t>）检测</a:t>
            </a:r>
            <a:r>
              <a:rPr kumimoji="1" lang="zh-CN" altLang="en-US" sz="2000" b="1" dirty="0">
                <a:solidFill>
                  <a:schemeClr val="tx1"/>
                </a:solidFill>
                <a:ea typeface="宋体-18030" pitchFamily="49" charset="-122"/>
                <a:cs typeface="宋体-18030" pitchFamily="49" charset="-122"/>
              </a:rPr>
              <a:t>器</a:t>
            </a:r>
            <a:r>
              <a:rPr kumimoji="1" lang="en-US" altLang="zh-CN" sz="2000" b="1" dirty="0">
                <a:solidFill>
                  <a:schemeClr val="tx1"/>
                </a:solidFill>
                <a:ea typeface="宋体-18030" pitchFamily="49" charset="-122"/>
                <a:cs typeface="宋体-18030" pitchFamily="49" charset="-122"/>
              </a:rPr>
              <a:t>FSM</a:t>
            </a:r>
            <a:r>
              <a:rPr kumimoji="1" lang="zh-CN" altLang="en-US" sz="2000" b="1" dirty="0">
                <a:solidFill>
                  <a:schemeClr val="tx1"/>
                </a:solidFill>
                <a:ea typeface="宋体-18030" pitchFamily="49" charset="-122"/>
                <a:cs typeface="宋体-18030" pitchFamily="49" charset="-122"/>
              </a:rPr>
              <a:t>模型</a:t>
            </a:r>
            <a:endParaRPr kumimoji="1" lang="en-US" altLang="zh-CN" sz="2000" b="1" dirty="0">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dirty="0">
                <a:solidFill>
                  <a:schemeClr val="tx1"/>
                </a:solidFill>
                <a:ea typeface="宋体-18030" pitchFamily="49" charset="-122"/>
                <a:cs typeface="宋体-18030" pitchFamily="49" charset="-122"/>
              </a:rPr>
              <a:t>输入：</a:t>
            </a:r>
            <a:r>
              <a:rPr kumimoji="1" lang="en-US" altLang="zh-CN" sz="1800" b="1" dirty="0">
                <a:solidFill>
                  <a:schemeClr val="tx1"/>
                </a:solidFill>
                <a:ea typeface="宋体-18030" pitchFamily="49" charset="-122"/>
                <a:cs typeface="宋体-18030" pitchFamily="49" charset="-122"/>
              </a:rPr>
              <a:t> </a:t>
            </a:r>
            <a:r>
              <a:rPr kumimoji="1" lang="zh-CN" altLang="en-US" sz="1800" b="1" dirty="0">
                <a:solidFill>
                  <a:schemeClr val="tx1"/>
                </a:solidFill>
                <a:ea typeface="宋体-18030" pitchFamily="49" charset="-122"/>
                <a:cs typeface="宋体-18030" pitchFamily="49" charset="-122"/>
              </a:rPr>
              <a:t>二进制序列输入信号 </a:t>
            </a:r>
            <a:r>
              <a:rPr kumimoji="1" lang="en-US" altLang="zh-CN" sz="1800" b="1" dirty="0">
                <a:solidFill>
                  <a:schemeClr val="tx1"/>
                </a:solidFill>
                <a:ea typeface="宋体-18030" pitchFamily="49" charset="-122"/>
                <a:cs typeface="宋体-18030" pitchFamily="49" charset="-122"/>
              </a:rPr>
              <a:t>A</a:t>
            </a:r>
            <a:r>
              <a:rPr kumimoji="1" lang="zh-CN" altLang="en-US" sz="1800" b="1" dirty="0">
                <a:solidFill>
                  <a:schemeClr val="tx1"/>
                </a:solidFill>
                <a:ea typeface="宋体-18030" pitchFamily="49" charset="-122"/>
                <a:cs typeface="宋体-18030" pitchFamily="49" charset="-122"/>
              </a:rPr>
              <a:t>，</a:t>
            </a:r>
            <a:r>
              <a:rPr kumimoji="1" lang="en-US" altLang="zh-CN" sz="1800" b="1" dirty="0">
                <a:solidFill>
                  <a:schemeClr val="tx1"/>
                </a:solidFill>
                <a:ea typeface="宋体-18030" pitchFamily="49" charset="-122"/>
                <a:cs typeface="宋体-18030" pitchFamily="49" charset="-122"/>
              </a:rPr>
              <a:t>1</a:t>
            </a:r>
            <a:r>
              <a:rPr kumimoji="1" lang="zh-CN" altLang="en-US" sz="1800" b="1" dirty="0">
                <a:solidFill>
                  <a:schemeClr val="tx1"/>
                </a:solidFill>
                <a:ea typeface="宋体-18030" pitchFamily="49" charset="-122"/>
                <a:cs typeface="宋体-18030" pitchFamily="49" charset="-122"/>
              </a:rPr>
              <a:t>位</a:t>
            </a:r>
            <a:endParaRPr kumimoji="1" lang="en-US" altLang="zh-CN" sz="1800" b="1" dirty="0">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dirty="0">
                <a:solidFill>
                  <a:schemeClr val="tx1"/>
                </a:solidFill>
                <a:ea typeface="宋体-18030" pitchFamily="49" charset="-122"/>
                <a:cs typeface="宋体-18030" pitchFamily="49" charset="-122"/>
              </a:rPr>
              <a:t>输出：</a:t>
            </a:r>
            <a:r>
              <a:rPr kumimoji="1" lang="en-US" altLang="zh-CN" sz="1800" b="1" dirty="0">
                <a:solidFill>
                  <a:schemeClr val="tx1"/>
                </a:solidFill>
                <a:ea typeface="宋体-18030" pitchFamily="49" charset="-122"/>
                <a:cs typeface="宋体-18030" pitchFamily="49" charset="-122"/>
              </a:rPr>
              <a:t> </a:t>
            </a:r>
            <a:r>
              <a:rPr kumimoji="1" lang="zh-CN" altLang="en-US" sz="1800" b="1" dirty="0">
                <a:solidFill>
                  <a:schemeClr val="tx1"/>
                </a:solidFill>
                <a:ea typeface="宋体-18030" pitchFamily="49" charset="-122"/>
                <a:cs typeface="宋体-18030" pitchFamily="49" charset="-122"/>
              </a:rPr>
              <a:t>检测标志信号 </a:t>
            </a:r>
            <a:r>
              <a:rPr kumimoji="1" lang="en-US" altLang="zh-CN" sz="1800" b="1" dirty="0">
                <a:solidFill>
                  <a:schemeClr val="tx1"/>
                </a:solidFill>
                <a:ea typeface="宋体-18030" pitchFamily="49" charset="-122"/>
                <a:cs typeface="宋体-18030" pitchFamily="49" charset="-122"/>
              </a:rPr>
              <a:t>Y</a:t>
            </a:r>
            <a:r>
              <a:rPr kumimoji="1" lang="zh-CN" altLang="en-US" sz="2000" b="1" dirty="0">
                <a:solidFill>
                  <a:schemeClr val="tx1"/>
                </a:solidFill>
                <a:ea typeface="宋体-18030" pitchFamily="49" charset="-122"/>
                <a:cs typeface="宋体-18030" pitchFamily="49" charset="-122"/>
              </a:rPr>
              <a:t>，</a:t>
            </a:r>
            <a:r>
              <a:rPr kumimoji="1" lang="en-US" altLang="zh-CN" sz="1800" b="1" dirty="0">
                <a:solidFill>
                  <a:schemeClr val="tx1"/>
                </a:solidFill>
                <a:ea typeface="宋体-18030" pitchFamily="49" charset="-122"/>
                <a:cs typeface="宋体-18030" pitchFamily="49" charset="-122"/>
              </a:rPr>
              <a:t>1</a:t>
            </a:r>
            <a:r>
              <a:rPr kumimoji="1" lang="zh-CN" altLang="en-US" sz="1800" b="1" dirty="0">
                <a:solidFill>
                  <a:schemeClr val="tx1"/>
                </a:solidFill>
                <a:ea typeface="宋体-18030" pitchFamily="49" charset="-122"/>
                <a:cs typeface="宋体-18030" pitchFamily="49" charset="-122"/>
              </a:rPr>
              <a:t>位</a:t>
            </a:r>
            <a:endParaRPr kumimoji="1" lang="en-US" altLang="zh-CN" sz="1800" b="1" dirty="0">
              <a:solidFill>
                <a:schemeClr val="tx1"/>
              </a:solidFill>
              <a:ea typeface="宋体-18030" pitchFamily="49" charset="-122"/>
              <a:cs typeface="宋体-18030" pitchFamily="49" charset="-12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1800" b="1" dirty="0">
                <a:solidFill>
                  <a:schemeClr val="tx1"/>
                </a:solidFill>
                <a:ea typeface="宋体-18030" pitchFamily="49" charset="-122"/>
                <a:cs typeface="宋体-18030" pitchFamily="49" charset="-122"/>
              </a:rPr>
              <a:t>状态：共</a:t>
            </a:r>
            <a:r>
              <a:rPr kumimoji="1" lang="en-US" altLang="zh-CN" sz="1800" b="1" dirty="0">
                <a:solidFill>
                  <a:schemeClr val="tx1"/>
                </a:solidFill>
                <a:ea typeface="宋体-18030" pitchFamily="49" charset="-122"/>
                <a:cs typeface="宋体-18030" pitchFamily="49" charset="-122"/>
              </a:rPr>
              <a:t>5</a:t>
            </a:r>
            <a:r>
              <a:rPr kumimoji="1" lang="zh-CN" altLang="en-US" sz="1800" b="1" dirty="0">
                <a:solidFill>
                  <a:schemeClr val="tx1"/>
                </a:solidFill>
                <a:ea typeface="宋体-18030" pitchFamily="49" charset="-122"/>
                <a:cs typeface="宋体-18030" pitchFamily="49" charset="-122"/>
              </a:rPr>
              <a:t>个不同状态</a:t>
            </a:r>
            <a:endParaRPr kumimoji="1" lang="en-US" altLang="zh-CN" sz="1800" b="1" dirty="0">
              <a:solidFill>
                <a:schemeClr val="tx1"/>
              </a:solidFill>
              <a:ea typeface="宋体-18030" pitchFamily="49" charset="-122"/>
              <a:cs typeface="宋体-18030" pitchFamily="49" charset="-12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dirty="0">
                <a:solidFill>
                  <a:schemeClr val="tx1"/>
                </a:solidFill>
                <a:ea typeface="宋体-18030" pitchFamily="49" charset="-122"/>
                <a:cs typeface="宋体-18030" pitchFamily="49" charset="-122"/>
                <a:sym typeface="Wingdings" pitchFamily="2" charset="2"/>
              </a:rPr>
              <a:t>S0</a:t>
            </a:r>
            <a:r>
              <a:rPr kumimoji="1" lang="zh-CN" altLang="en-US" sz="2000" b="1" dirty="0">
                <a:solidFill>
                  <a:schemeClr val="tx1"/>
                </a:solidFill>
                <a:ea typeface="宋体-18030" pitchFamily="49" charset="-122"/>
                <a:cs typeface="宋体-18030" pitchFamily="49" charset="-122"/>
                <a:sym typeface="Wingdings" pitchFamily="2" charset="2"/>
              </a:rPr>
              <a:t>：未收到第一个有效位（</a:t>
            </a:r>
            <a:r>
              <a:rPr kumimoji="1" lang="zh-CN" altLang="en-US" sz="2000" b="1" dirty="0">
                <a:solidFill>
                  <a:srgbClr val="052EAE"/>
                </a:solidFill>
                <a:ea typeface="宋体-18030" pitchFamily="49" charset="-122"/>
                <a:cs typeface="宋体-18030" pitchFamily="49" charset="-122"/>
                <a:sym typeface="Wingdings" pitchFamily="2" charset="2"/>
              </a:rPr>
              <a:t>输入为</a:t>
            </a:r>
            <a:r>
              <a:rPr kumimoji="1" lang="en-US" altLang="zh-CN" sz="2000" b="1" dirty="0">
                <a:solidFill>
                  <a:srgbClr val="052EAE"/>
                </a:solidFill>
                <a:ea typeface="宋体-18030" pitchFamily="49" charset="-122"/>
                <a:cs typeface="宋体-18030" pitchFamily="49" charset="-122"/>
                <a:sym typeface="Wingdings" pitchFamily="2" charset="2"/>
              </a:rPr>
              <a:t>0</a:t>
            </a:r>
            <a:r>
              <a:rPr kumimoji="1" lang="zh-CN" altLang="en-US" sz="2000" b="1" dirty="0">
                <a:solidFill>
                  <a:schemeClr val="tx1"/>
                </a:solidFill>
                <a:ea typeface="宋体-18030" pitchFamily="49" charset="-122"/>
                <a:cs typeface="宋体-18030" pitchFamily="49" charset="-122"/>
                <a:sym typeface="Wingdings" pitchFamily="2" charset="2"/>
              </a:rPr>
              <a:t>，</a:t>
            </a:r>
            <a:r>
              <a:rPr kumimoji="1" lang="zh-CN" altLang="en-US" sz="2000" b="1" dirty="0">
                <a:solidFill>
                  <a:srgbClr val="FF0000"/>
                </a:solidFill>
                <a:ea typeface="宋体-18030" pitchFamily="49" charset="-122"/>
                <a:cs typeface="宋体-18030" pitchFamily="49" charset="-122"/>
                <a:sym typeface="Wingdings" pitchFamily="2" charset="2"/>
              </a:rPr>
              <a:t>输出</a:t>
            </a:r>
            <a:r>
              <a:rPr kumimoji="1" lang="en-US" altLang="zh-CN" sz="2000" b="1" dirty="0">
                <a:solidFill>
                  <a:srgbClr val="FF0000"/>
                </a:solidFill>
                <a:ea typeface="宋体-18030" pitchFamily="49" charset="-122"/>
                <a:cs typeface="宋体-18030" pitchFamily="49" charset="-122"/>
                <a:sym typeface="Wingdings" pitchFamily="2" charset="2"/>
              </a:rPr>
              <a:t>0</a:t>
            </a:r>
            <a:r>
              <a:rPr kumimoji="1" lang="zh-CN" altLang="en-US" sz="2000" b="1" dirty="0">
                <a:solidFill>
                  <a:schemeClr val="tx1"/>
                </a:solidFill>
                <a:ea typeface="宋体-18030" pitchFamily="49" charset="-122"/>
                <a:cs typeface="宋体-18030" pitchFamily="49" charset="-122"/>
                <a:sym typeface="Wingdings" pitchFamily="2" charset="2"/>
              </a:rPr>
              <a:t>）</a:t>
            </a:r>
            <a:endParaRPr kumimoji="1" lang="en-US" altLang="zh-CN" sz="2000" b="1" dirty="0">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dirty="0">
                <a:solidFill>
                  <a:schemeClr val="tx1"/>
                </a:solidFill>
                <a:ea typeface="宋体-18030" pitchFamily="49" charset="-122"/>
                <a:cs typeface="宋体-18030" pitchFamily="49" charset="-122"/>
                <a:sym typeface="Wingdings" pitchFamily="2" charset="2"/>
              </a:rPr>
              <a:t>S1</a:t>
            </a:r>
            <a:r>
              <a:rPr kumimoji="1" lang="zh-CN" altLang="en-US" sz="2000" b="1" dirty="0">
                <a:solidFill>
                  <a:schemeClr val="tx1"/>
                </a:solidFill>
                <a:ea typeface="宋体-18030" pitchFamily="49" charset="-122"/>
                <a:cs typeface="宋体-18030" pitchFamily="49" charset="-122"/>
                <a:sym typeface="Wingdings" pitchFamily="2" charset="2"/>
              </a:rPr>
              <a:t>：收到第一个有效位（</a:t>
            </a:r>
            <a:r>
              <a:rPr kumimoji="1" lang="zh-CN" altLang="en-US" sz="2000" b="1" dirty="0">
                <a:solidFill>
                  <a:srgbClr val="052EAE"/>
                </a:solidFill>
                <a:ea typeface="宋体-18030" pitchFamily="49" charset="-122"/>
                <a:cs typeface="宋体-18030" pitchFamily="49" charset="-122"/>
                <a:sym typeface="Wingdings" pitchFamily="2" charset="2"/>
              </a:rPr>
              <a:t>输入为</a:t>
            </a:r>
            <a:r>
              <a:rPr kumimoji="1" lang="en-US" altLang="zh-CN" sz="2000" b="1" dirty="0">
                <a:solidFill>
                  <a:srgbClr val="052EAE"/>
                </a:solidFill>
                <a:ea typeface="宋体-18030" pitchFamily="49" charset="-122"/>
                <a:cs typeface="宋体-18030" pitchFamily="49" charset="-122"/>
                <a:sym typeface="Wingdings" pitchFamily="2" charset="2"/>
              </a:rPr>
              <a:t>1</a:t>
            </a:r>
            <a:r>
              <a:rPr kumimoji="1" lang="zh-CN" altLang="en-US" sz="2000" b="1" dirty="0">
                <a:solidFill>
                  <a:schemeClr val="tx1"/>
                </a:solidFill>
                <a:ea typeface="宋体-18030" pitchFamily="49" charset="-122"/>
                <a:cs typeface="宋体-18030" pitchFamily="49" charset="-122"/>
                <a:sym typeface="Wingdings" pitchFamily="2" charset="2"/>
              </a:rPr>
              <a:t>，</a:t>
            </a:r>
            <a:r>
              <a:rPr kumimoji="1" lang="zh-CN" altLang="en-US" sz="2000" b="1" dirty="0">
                <a:solidFill>
                  <a:srgbClr val="FF0000"/>
                </a:solidFill>
                <a:ea typeface="宋体-18030" pitchFamily="49" charset="-122"/>
                <a:cs typeface="宋体-18030" pitchFamily="49" charset="-122"/>
                <a:sym typeface="Wingdings" pitchFamily="2" charset="2"/>
              </a:rPr>
              <a:t>输出</a:t>
            </a:r>
            <a:r>
              <a:rPr kumimoji="1" lang="en-US" altLang="zh-CN" sz="2000" b="1" dirty="0">
                <a:solidFill>
                  <a:srgbClr val="FF0000"/>
                </a:solidFill>
                <a:ea typeface="宋体-18030" pitchFamily="49" charset="-122"/>
                <a:cs typeface="宋体-18030" pitchFamily="49" charset="-122"/>
                <a:sym typeface="Wingdings" pitchFamily="2" charset="2"/>
              </a:rPr>
              <a:t>0</a:t>
            </a:r>
            <a:r>
              <a:rPr kumimoji="1" lang="zh-CN" altLang="en-US" sz="2000" b="1" dirty="0">
                <a:solidFill>
                  <a:schemeClr val="tx1"/>
                </a:solidFill>
                <a:ea typeface="宋体-18030" pitchFamily="49" charset="-122"/>
                <a:cs typeface="宋体-18030" pitchFamily="49" charset="-122"/>
                <a:sym typeface="Wingdings" pitchFamily="2" charset="2"/>
              </a:rPr>
              <a:t>）</a:t>
            </a:r>
            <a:endParaRPr kumimoji="1" lang="en-US" altLang="zh-CN" sz="2000" b="1" dirty="0">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dirty="0">
                <a:solidFill>
                  <a:schemeClr val="tx1"/>
                </a:solidFill>
                <a:ea typeface="宋体-18030" pitchFamily="49" charset="-122"/>
                <a:cs typeface="宋体-18030" pitchFamily="49" charset="-122"/>
                <a:sym typeface="Wingdings" pitchFamily="2" charset="2"/>
              </a:rPr>
              <a:t>S2</a:t>
            </a:r>
            <a:r>
              <a:rPr kumimoji="1" lang="zh-CN" altLang="en-US" sz="2000" b="1" dirty="0">
                <a:solidFill>
                  <a:schemeClr val="tx1"/>
                </a:solidFill>
                <a:ea typeface="宋体-18030" pitchFamily="49" charset="-122"/>
                <a:cs typeface="宋体-18030" pitchFamily="49" charset="-122"/>
                <a:sym typeface="Wingdings" pitchFamily="2" charset="2"/>
              </a:rPr>
              <a:t>：收到第二个有效位（即</a:t>
            </a:r>
            <a:r>
              <a:rPr kumimoji="1" lang="en-US" altLang="zh-CN" sz="2000" b="1" dirty="0">
                <a:solidFill>
                  <a:schemeClr val="tx1"/>
                </a:solidFill>
                <a:ea typeface="宋体-18030" pitchFamily="49" charset="-122"/>
                <a:cs typeface="宋体-18030" pitchFamily="49" charset="-122"/>
                <a:sym typeface="Wingdings" pitchFamily="2" charset="2"/>
              </a:rPr>
              <a:t>S1</a:t>
            </a:r>
            <a:r>
              <a:rPr kumimoji="1" lang="zh-CN" altLang="en-US" sz="2000" b="1" dirty="0">
                <a:solidFill>
                  <a:schemeClr val="tx1"/>
                </a:solidFill>
                <a:ea typeface="宋体-18030" pitchFamily="49" charset="-122"/>
                <a:cs typeface="宋体-18030" pitchFamily="49" charset="-122"/>
                <a:sym typeface="Wingdings" pitchFamily="2" charset="2"/>
              </a:rPr>
              <a:t>后</a:t>
            </a:r>
            <a:r>
              <a:rPr kumimoji="1" lang="zh-CN" altLang="en-US" sz="2000" b="1" dirty="0">
                <a:solidFill>
                  <a:srgbClr val="052EAE"/>
                </a:solidFill>
                <a:ea typeface="宋体-18030" pitchFamily="49" charset="-122"/>
                <a:cs typeface="宋体-18030" pitchFamily="49" charset="-122"/>
                <a:sym typeface="Wingdings" pitchFamily="2" charset="2"/>
              </a:rPr>
              <a:t>输入为</a:t>
            </a:r>
            <a:r>
              <a:rPr kumimoji="1" lang="en-US" altLang="zh-CN" sz="2000" b="1" dirty="0">
                <a:solidFill>
                  <a:srgbClr val="052EAE"/>
                </a:solidFill>
                <a:ea typeface="宋体-18030" pitchFamily="49" charset="-122"/>
                <a:cs typeface="宋体-18030" pitchFamily="49" charset="-122"/>
                <a:sym typeface="Wingdings" pitchFamily="2" charset="2"/>
              </a:rPr>
              <a:t>1</a:t>
            </a:r>
            <a:r>
              <a:rPr kumimoji="1" lang="zh-CN" altLang="en-US" sz="2000" b="1" dirty="0">
                <a:solidFill>
                  <a:schemeClr val="tx1"/>
                </a:solidFill>
                <a:ea typeface="宋体-18030" pitchFamily="49" charset="-122"/>
                <a:cs typeface="宋体-18030" pitchFamily="49" charset="-122"/>
                <a:sym typeface="Wingdings" pitchFamily="2" charset="2"/>
              </a:rPr>
              <a:t>，</a:t>
            </a:r>
            <a:r>
              <a:rPr kumimoji="1" lang="zh-CN" altLang="en-US" sz="2000" b="1" dirty="0">
                <a:solidFill>
                  <a:srgbClr val="FF0000"/>
                </a:solidFill>
                <a:ea typeface="宋体-18030" pitchFamily="49" charset="-122"/>
                <a:cs typeface="宋体-18030" pitchFamily="49" charset="-122"/>
                <a:sym typeface="Wingdings" pitchFamily="2" charset="2"/>
              </a:rPr>
              <a:t>输出</a:t>
            </a:r>
            <a:r>
              <a:rPr kumimoji="1" lang="en-US" altLang="zh-CN" sz="2000" b="1" dirty="0">
                <a:solidFill>
                  <a:srgbClr val="FF0000"/>
                </a:solidFill>
                <a:ea typeface="宋体-18030" pitchFamily="49" charset="-122"/>
                <a:cs typeface="宋体-18030" pitchFamily="49" charset="-122"/>
                <a:sym typeface="Wingdings" pitchFamily="2" charset="2"/>
              </a:rPr>
              <a:t>0</a:t>
            </a:r>
            <a:r>
              <a:rPr kumimoji="1" lang="zh-CN" altLang="en-US" sz="2000" b="1" dirty="0">
                <a:solidFill>
                  <a:schemeClr val="tx1"/>
                </a:solidFill>
                <a:ea typeface="宋体-18030" pitchFamily="49" charset="-122"/>
                <a:cs typeface="宋体-18030" pitchFamily="49" charset="-122"/>
                <a:sym typeface="Wingdings" pitchFamily="2" charset="2"/>
              </a:rPr>
              <a:t>）</a:t>
            </a:r>
            <a:endParaRPr kumimoji="1" lang="en-US" altLang="zh-CN" sz="2000" b="1" dirty="0">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dirty="0">
                <a:solidFill>
                  <a:schemeClr val="tx1"/>
                </a:solidFill>
                <a:ea typeface="宋体-18030" pitchFamily="49" charset="-122"/>
                <a:cs typeface="宋体-18030" pitchFamily="49" charset="-122"/>
                <a:sym typeface="Wingdings" pitchFamily="2" charset="2"/>
              </a:rPr>
              <a:t>S3</a:t>
            </a:r>
            <a:r>
              <a:rPr kumimoji="1" lang="zh-CN" altLang="en-US" sz="2000" b="1" dirty="0">
                <a:solidFill>
                  <a:schemeClr val="tx1"/>
                </a:solidFill>
                <a:ea typeface="宋体-18030" pitchFamily="49" charset="-122"/>
                <a:cs typeface="宋体-18030" pitchFamily="49" charset="-122"/>
                <a:sym typeface="Wingdings" pitchFamily="2" charset="2"/>
              </a:rPr>
              <a:t>：收到第三个有效位（即</a:t>
            </a:r>
            <a:r>
              <a:rPr kumimoji="1" lang="en-US" altLang="zh-CN" sz="2000" b="1" dirty="0">
                <a:solidFill>
                  <a:schemeClr val="tx1"/>
                </a:solidFill>
                <a:ea typeface="宋体-18030" pitchFamily="49" charset="-122"/>
                <a:cs typeface="宋体-18030" pitchFamily="49" charset="-122"/>
                <a:sym typeface="Wingdings" pitchFamily="2" charset="2"/>
              </a:rPr>
              <a:t>S2</a:t>
            </a:r>
            <a:r>
              <a:rPr kumimoji="1" lang="zh-CN" altLang="en-US" sz="2000" b="1" dirty="0">
                <a:solidFill>
                  <a:schemeClr val="tx1"/>
                </a:solidFill>
                <a:ea typeface="宋体-18030" pitchFamily="49" charset="-122"/>
                <a:cs typeface="宋体-18030" pitchFamily="49" charset="-122"/>
                <a:sym typeface="Wingdings" pitchFamily="2" charset="2"/>
              </a:rPr>
              <a:t>后</a:t>
            </a:r>
            <a:r>
              <a:rPr kumimoji="1" lang="zh-CN" altLang="en-US" sz="2000" b="1" dirty="0">
                <a:solidFill>
                  <a:srgbClr val="052EAE"/>
                </a:solidFill>
                <a:ea typeface="宋体-18030" pitchFamily="49" charset="-122"/>
                <a:cs typeface="宋体-18030" pitchFamily="49" charset="-122"/>
                <a:sym typeface="Wingdings" pitchFamily="2" charset="2"/>
              </a:rPr>
              <a:t>输入为</a:t>
            </a:r>
            <a:r>
              <a:rPr kumimoji="1" lang="en-US" altLang="zh-CN" sz="2000" b="1" dirty="0">
                <a:solidFill>
                  <a:srgbClr val="052EAE"/>
                </a:solidFill>
                <a:ea typeface="宋体-18030" pitchFamily="49" charset="-122"/>
                <a:cs typeface="宋体-18030" pitchFamily="49" charset="-122"/>
                <a:sym typeface="Wingdings" pitchFamily="2" charset="2"/>
              </a:rPr>
              <a:t>0</a:t>
            </a:r>
            <a:r>
              <a:rPr kumimoji="1" lang="zh-CN" altLang="en-US" sz="2000" b="1" dirty="0">
                <a:solidFill>
                  <a:schemeClr val="tx1"/>
                </a:solidFill>
                <a:ea typeface="宋体-18030" pitchFamily="49" charset="-122"/>
                <a:cs typeface="宋体-18030" pitchFamily="49" charset="-122"/>
                <a:sym typeface="Wingdings" pitchFamily="2" charset="2"/>
              </a:rPr>
              <a:t>，</a:t>
            </a:r>
            <a:r>
              <a:rPr kumimoji="1" lang="zh-CN" altLang="en-US" sz="2000" b="1" dirty="0">
                <a:solidFill>
                  <a:srgbClr val="FF0000"/>
                </a:solidFill>
                <a:ea typeface="宋体-18030" pitchFamily="49" charset="-122"/>
                <a:cs typeface="宋体-18030" pitchFamily="49" charset="-122"/>
                <a:sym typeface="Wingdings" pitchFamily="2" charset="2"/>
              </a:rPr>
              <a:t>输出</a:t>
            </a:r>
            <a:r>
              <a:rPr kumimoji="1" lang="en-US" altLang="zh-CN" sz="2000" b="1" dirty="0">
                <a:solidFill>
                  <a:srgbClr val="FF0000"/>
                </a:solidFill>
                <a:ea typeface="宋体-18030" pitchFamily="49" charset="-122"/>
                <a:cs typeface="宋体-18030" pitchFamily="49" charset="-122"/>
                <a:sym typeface="Wingdings" pitchFamily="2" charset="2"/>
              </a:rPr>
              <a:t>0 </a:t>
            </a:r>
            <a:r>
              <a:rPr kumimoji="1" lang="zh-CN" altLang="en-US" sz="2000" b="1" dirty="0">
                <a:solidFill>
                  <a:schemeClr val="tx1"/>
                </a:solidFill>
                <a:ea typeface="宋体-18030" pitchFamily="49" charset="-122"/>
                <a:cs typeface="宋体-18030" pitchFamily="49" charset="-122"/>
                <a:sym typeface="Wingdings" pitchFamily="2" charset="2"/>
              </a:rPr>
              <a:t>）</a:t>
            </a:r>
            <a:endParaRPr kumimoji="1" lang="en-US" altLang="zh-CN" sz="2000" b="1" dirty="0">
              <a:solidFill>
                <a:schemeClr val="tx1"/>
              </a:solidFill>
              <a:ea typeface="宋体-18030" pitchFamily="49" charset="-122"/>
              <a:cs typeface="宋体-18030" pitchFamily="49" charset="-122"/>
              <a:sym typeface="Wingdings" pitchFamily="2" charset="2"/>
            </a:endParaRPr>
          </a:p>
          <a:p>
            <a:pPr marL="1050925" lvl="2" indent="-192088" eaLnBrk="0" hangingPunct="0">
              <a:lnSpc>
                <a:spcPct val="120000"/>
              </a:lnSpc>
              <a:spcBef>
                <a:spcPct val="5000"/>
              </a:spcBef>
              <a:spcAft>
                <a:spcPct val="5000"/>
              </a:spcAft>
              <a:buClr>
                <a:srgbClr val="05AD01"/>
              </a:buClr>
              <a:buSzPct val="100000"/>
              <a:buFont typeface="Wingdings" pitchFamily="2" charset="2"/>
              <a:buChar char="§"/>
            </a:pPr>
            <a:r>
              <a:rPr kumimoji="1" lang="en-US" altLang="zh-CN" sz="2000" b="1" dirty="0">
                <a:solidFill>
                  <a:schemeClr val="tx1"/>
                </a:solidFill>
                <a:ea typeface="宋体-18030" pitchFamily="49" charset="-122"/>
                <a:cs typeface="宋体-18030" pitchFamily="49" charset="-122"/>
                <a:sym typeface="Wingdings" pitchFamily="2" charset="2"/>
              </a:rPr>
              <a:t>S4</a:t>
            </a:r>
            <a:r>
              <a:rPr kumimoji="1" lang="zh-CN" altLang="en-US" sz="2000" b="1" dirty="0">
                <a:solidFill>
                  <a:schemeClr val="tx1"/>
                </a:solidFill>
                <a:ea typeface="宋体-18030" pitchFamily="49" charset="-122"/>
                <a:cs typeface="宋体-18030" pitchFamily="49" charset="-122"/>
                <a:sym typeface="Wingdings" pitchFamily="2" charset="2"/>
              </a:rPr>
              <a:t>：连续收到四个有效位（即</a:t>
            </a:r>
            <a:r>
              <a:rPr kumimoji="1" lang="en-US" altLang="zh-CN" sz="2000" b="1" dirty="0">
                <a:solidFill>
                  <a:schemeClr val="tx1"/>
                </a:solidFill>
                <a:ea typeface="宋体-18030" pitchFamily="49" charset="-122"/>
                <a:cs typeface="宋体-18030" pitchFamily="49" charset="-122"/>
                <a:sym typeface="Wingdings" pitchFamily="2" charset="2"/>
              </a:rPr>
              <a:t>S3</a:t>
            </a:r>
            <a:r>
              <a:rPr kumimoji="1" lang="zh-CN" altLang="en-US" sz="2000" b="1" dirty="0">
                <a:solidFill>
                  <a:schemeClr val="tx1"/>
                </a:solidFill>
                <a:ea typeface="宋体-18030" pitchFamily="49" charset="-122"/>
                <a:cs typeface="宋体-18030" pitchFamily="49" charset="-122"/>
                <a:sym typeface="Wingdings" pitchFamily="2" charset="2"/>
              </a:rPr>
              <a:t>后</a:t>
            </a:r>
            <a:r>
              <a:rPr kumimoji="1" lang="zh-CN" altLang="en-US" sz="2000" b="1" dirty="0">
                <a:solidFill>
                  <a:srgbClr val="052EAE"/>
                </a:solidFill>
                <a:ea typeface="宋体-18030" pitchFamily="49" charset="-122"/>
                <a:cs typeface="宋体-18030" pitchFamily="49" charset="-122"/>
                <a:sym typeface="Wingdings" pitchFamily="2" charset="2"/>
              </a:rPr>
              <a:t>输入为</a:t>
            </a:r>
            <a:r>
              <a:rPr kumimoji="1" lang="en-US" altLang="zh-CN" sz="2000" b="1" dirty="0">
                <a:solidFill>
                  <a:srgbClr val="052EAE"/>
                </a:solidFill>
                <a:ea typeface="宋体-18030" pitchFamily="49" charset="-122"/>
                <a:cs typeface="宋体-18030" pitchFamily="49" charset="-122"/>
                <a:sym typeface="Wingdings" pitchFamily="2" charset="2"/>
              </a:rPr>
              <a:t>1</a:t>
            </a:r>
            <a:r>
              <a:rPr kumimoji="1" lang="zh-CN" altLang="en-US" sz="2000" b="1" dirty="0">
                <a:solidFill>
                  <a:schemeClr val="tx1"/>
                </a:solidFill>
                <a:ea typeface="宋体-18030" pitchFamily="49" charset="-122"/>
                <a:cs typeface="宋体-18030" pitchFamily="49" charset="-122"/>
                <a:sym typeface="Wingdings" pitchFamily="2" charset="2"/>
              </a:rPr>
              <a:t>，</a:t>
            </a:r>
            <a:r>
              <a:rPr kumimoji="1" lang="zh-CN" altLang="en-US" sz="2000" b="1" dirty="0">
                <a:solidFill>
                  <a:srgbClr val="FF0000"/>
                </a:solidFill>
                <a:ea typeface="宋体-18030" pitchFamily="49" charset="-122"/>
                <a:cs typeface="宋体-18030" pitchFamily="49" charset="-122"/>
                <a:sym typeface="Wingdings" pitchFamily="2" charset="2"/>
              </a:rPr>
              <a:t>输出</a:t>
            </a:r>
            <a:r>
              <a:rPr kumimoji="1" lang="en-US" altLang="zh-CN" sz="2000" b="1" dirty="0">
                <a:solidFill>
                  <a:srgbClr val="FF0000"/>
                </a:solidFill>
                <a:ea typeface="宋体-18030" pitchFamily="49" charset="-122"/>
                <a:cs typeface="宋体-18030" pitchFamily="49" charset="-122"/>
                <a:sym typeface="Wingdings" pitchFamily="2" charset="2"/>
              </a:rPr>
              <a:t>1 </a:t>
            </a:r>
            <a:r>
              <a:rPr kumimoji="1" lang="zh-CN" altLang="en-US" sz="2000" b="1" dirty="0">
                <a:solidFill>
                  <a:schemeClr val="tx1"/>
                </a:solidFill>
                <a:ea typeface="宋体-18030" pitchFamily="49" charset="-122"/>
                <a:cs typeface="宋体-18030" pitchFamily="49" charset="-122"/>
                <a:sym typeface="Wingdings" pitchFamily="2" charset="2"/>
              </a:rPr>
              <a:t>）</a:t>
            </a:r>
            <a:endParaRPr kumimoji="1" lang="en-US" altLang="zh-CN" sz="2000" b="1" dirty="0">
              <a:solidFill>
                <a:schemeClr val="tx1"/>
              </a:solidFill>
              <a:ea typeface="宋体-18030" pitchFamily="49" charset="-122"/>
              <a:cs typeface="宋体-18030" pitchFamily="49" charset="-122"/>
              <a:sym typeface="Wingdings" pitchFamily="2" charset="2"/>
            </a:endParaRPr>
          </a:p>
          <a:p>
            <a:pPr marL="668338" lvl="1" indent="-193675" eaLnBrk="0" hangingPunct="0">
              <a:lnSpc>
                <a:spcPct val="120000"/>
              </a:lnSpc>
              <a:spcBef>
                <a:spcPct val="5000"/>
              </a:spcBef>
              <a:spcAft>
                <a:spcPct val="5000"/>
              </a:spcAft>
              <a:buClr>
                <a:srgbClr val="001ADC"/>
              </a:buClr>
              <a:buSzPct val="100000"/>
              <a:buFont typeface="Wingdings" pitchFamily="2" charset="2"/>
              <a:buChar char="Ø"/>
            </a:pPr>
            <a:r>
              <a:rPr kumimoji="1" lang="zh-CN" altLang="en-US" sz="2000" b="1" dirty="0">
                <a:solidFill>
                  <a:schemeClr val="tx1"/>
                </a:solidFill>
                <a:ea typeface="宋体-18030" pitchFamily="49" charset="-122"/>
                <a:cs typeface="宋体-18030" pitchFamily="49" charset="-122"/>
                <a:sym typeface="Wingdings" pitchFamily="2" charset="2"/>
              </a:rPr>
              <a:t>状态寄存器：</a:t>
            </a:r>
            <a:r>
              <a:rPr kumimoji="1" lang="en-US" altLang="zh-CN" sz="2000" b="1" dirty="0">
                <a:solidFill>
                  <a:schemeClr val="tx1"/>
                </a:solidFill>
                <a:ea typeface="宋体-18030" pitchFamily="49" charset="-122"/>
                <a:cs typeface="宋体-18030" pitchFamily="49" charset="-122"/>
                <a:sym typeface="Wingdings" pitchFamily="2" charset="2"/>
              </a:rPr>
              <a:t>3</a:t>
            </a:r>
            <a:r>
              <a:rPr kumimoji="1" lang="zh-CN" altLang="en-US" sz="2000" b="1" dirty="0">
                <a:solidFill>
                  <a:schemeClr val="tx1"/>
                </a:solidFill>
                <a:ea typeface="宋体-18030" pitchFamily="49" charset="-122"/>
                <a:cs typeface="宋体-18030" pitchFamily="49" charset="-122"/>
                <a:sym typeface="Wingdings" pitchFamily="2" charset="2"/>
              </a:rPr>
              <a:t>位</a:t>
            </a:r>
            <a:endParaRPr lang="zh-CN" altLang="en-US" sz="2000" b="1" dirty="0">
              <a:solidFill>
                <a:schemeClr val="tx1"/>
              </a:solidFill>
            </a:endParaRPr>
          </a:p>
        </p:txBody>
      </p:sp>
    </p:spTree>
    <p:extLst>
      <p:ext uri="{BB962C8B-B14F-4D97-AF65-F5344CB8AC3E}">
        <p14:creationId xmlns:p14="http://schemas.microsoft.com/office/powerpoint/2010/main" val="1962203212"/>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69635" name="内容占位符 5"/>
          <p:cNvSpPr txBox="1">
            <a:spLocks/>
          </p:cNvSpPr>
          <p:nvPr/>
        </p:nvSpPr>
        <p:spPr bwMode="auto">
          <a:xfrm>
            <a:off x="234950" y="981075"/>
            <a:ext cx="8297863"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2</a:t>
            </a:r>
            <a:r>
              <a:rPr kumimoji="1" lang="zh-CN" altLang="en-US" sz="2000" b="1">
                <a:solidFill>
                  <a:schemeClr val="tx1"/>
                </a:solidFill>
                <a:ea typeface="宋体-18030" pitchFamily="49" charset="-122"/>
                <a:cs typeface="宋体-18030" pitchFamily="49" charset="-122"/>
                <a:sym typeface="Wingdings" pitchFamily="2" charset="2"/>
              </a:rPr>
              <a:t>）画出</a:t>
            </a:r>
            <a:r>
              <a:rPr kumimoji="1" lang="zh-CN" altLang="en-US" sz="2000" b="1">
                <a:solidFill>
                  <a:schemeClr val="tx1"/>
                </a:solidFill>
                <a:ea typeface="黑体" pitchFamily="2" charset="-122"/>
                <a:cs typeface="宋体-18030" pitchFamily="49" charset="-122"/>
                <a:sym typeface="Wingdings" pitchFamily="2" charset="2"/>
              </a:rPr>
              <a:t>状态转换图</a:t>
            </a:r>
            <a:endParaRPr lang="zh-CN" altLang="en-US" sz="2000" b="1">
              <a:solidFill>
                <a:schemeClr val="tx1"/>
              </a:solidFill>
              <a:ea typeface="黑体" pitchFamily="2" charset="-122"/>
            </a:endParaRPr>
          </a:p>
        </p:txBody>
      </p:sp>
      <p:sp>
        <p:nvSpPr>
          <p:cNvPr id="69636" name="椭圆 2"/>
          <p:cNvSpPr>
            <a:spLocks noChangeArrowheads="1"/>
          </p:cNvSpPr>
          <p:nvPr/>
        </p:nvSpPr>
        <p:spPr bwMode="auto">
          <a:xfrm>
            <a:off x="1936750" y="2311400"/>
            <a:ext cx="792163" cy="649288"/>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S0</a:t>
            </a:r>
            <a:endParaRPr lang="zh-CN" altLang="en-US" sz="2000">
              <a:solidFill>
                <a:schemeClr val="tx1"/>
              </a:solidFill>
            </a:endParaRPr>
          </a:p>
        </p:txBody>
      </p:sp>
      <p:sp>
        <p:nvSpPr>
          <p:cNvPr id="69637" name="椭圆 9"/>
          <p:cNvSpPr>
            <a:spLocks noChangeArrowheads="1"/>
          </p:cNvSpPr>
          <p:nvPr/>
        </p:nvSpPr>
        <p:spPr bwMode="auto">
          <a:xfrm>
            <a:off x="4016375" y="2878138"/>
            <a:ext cx="792163"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S1</a:t>
            </a:r>
            <a:endParaRPr lang="zh-CN" altLang="en-US" sz="2000">
              <a:solidFill>
                <a:schemeClr val="tx1"/>
              </a:solidFill>
            </a:endParaRPr>
          </a:p>
        </p:txBody>
      </p:sp>
      <p:sp>
        <p:nvSpPr>
          <p:cNvPr id="69638" name="椭圆 10"/>
          <p:cNvSpPr>
            <a:spLocks noChangeArrowheads="1"/>
          </p:cNvSpPr>
          <p:nvPr/>
        </p:nvSpPr>
        <p:spPr bwMode="auto">
          <a:xfrm>
            <a:off x="4202113" y="4579938"/>
            <a:ext cx="792162" cy="649287"/>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S2</a:t>
            </a:r>
            <a:endParaRPr lang="zh-CN" altLang="en-US" sz="2000">
              <a:solidFill>
                <a:schemeClr val="tx1"/>
              </a:solidFill>
            </a:endParaRPr>
          </a:p>
        </p:txBody>
      </p:sp>
      <p:sp>
        <p:nvSpPr>
          <p:cNvPr id="69639" name="椭圆 11"/>
          <p:cNvSpPr>
            <a:spLocks noChangeArrowheads="1"/>
          </p:cNvSpPr>
          <p:nvPr/>
        </p:nvSpPr>
        <p:spPr bwMode="auto">
          <a:xfrm>
            <a:off x="2330450" y="5229225"/>
            <a:ext cx="792163"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S3</a:t>
            </a:r>
            <a:endParaRPr lang="zh-CN" altLang="en-US" sz="2000">
              <a:solidFill>
                <a:schemeClr val="tx1"/>
              </a:solidFill>
            </a:endParaRPr>
          </a:p>
        </p:txBody>
      </p:sp>
      <p:sp>
        <p:nvSpPr>
          <p:cNvPr id="69640" name="椭圆 12"/>
          <p:cNvSpPr>
            <a:spLocks noChangeArrowheads="1"/>
          </p:cNvSpPr>
          <p:nvPr/>
        </p:nvSpPr>
        <p:spPr bwMode="auto">
          <a:xfrm>
            <a:off x="776288" y="3813175"/>
            <a:ext cx="792162" cy="647700"/>
          </a:xfrm>
          <a:prstGeom prst="ellipse">
            <a:avLst/>
          </a:prstGeom>
          <a:solidFill>
            <a:srgbClr val="FFFFCC"/>
          </a:solidFill>
          <a:ln w="12700" algn="ctr">
            <a:solidFill>
              <a:schemeClr val="tx1"/>
            </a:solidFill>
            <a:round/>
            <a:headEnd/>
            <a:tailEnd/>
          </a:ln>
        </p:spPr>
        <p:txBody>
          <a:bodyPr/>
          <a:lstStyle/>
          <a:p>
            <a:pPr algn="ctr" eaLnBrk="0" hangingPunct="0"/>
            <a:r>
              <a:rPr lang="en-US" altLang="zh-CN" sz="2000">
                <a:solidFill>
                  <a:schemeClr val="tx1"/>
                </a:solidFill>
              </a:rPr>
              <a:t>S4</a:t>
            </a:r>
            <a:endParaRPr lang="zh-CN" altLang="en-US" sz="2000">
              <a:solidFill>
                <a:schemeClr val="tx1"/>
              </a:solidFill>
            </a:endParaRPr>
          </a:p>
        </p:txBody>
      </p:sp>
      <p:grpSp>
        <p:nvGrpSpPr>
          <p:cNvPr id="56" name="组合 55"/>
          <p:cNvGrpSpPr>
            <a:grpSpLocks/>
          </p:cNvGrpSpPr>
          <p:nvPr/>
        </p:nvGrpSpPr>
        <p:grpSpPr bwMode="auto">
          <a:xfrm>
            <a:off x="2728913" y="2465388"/>
            <a:ext cx="1403350" cy="506412"/>
            <a:chOff x="4364596" y="2226256"/>
            <a:chExt cx="1402454" cy="506284"/>
          </a:xfrm>
        </p:grpSpPr>
        <p:cxnSp>
          <p:nvCxnSpPr>
            <p:cNvPr id="69674" name="直接箭头连接符 4"/>
            <p:cNvCxnSpPr>
              <a:cxnSpLocks noChangeShapeType="1"/>
              <a:stCxn id="69636" idx="6"/>
              <a:endCxn id="69637" idx="1"/>
            </p:cNvCxnSpPr>
            <p:nvPr/>
          </p:nvCxnSpPr>
          <p:spPr bwMode="auto">
            <a:xfrm>
              <a:off x="4364596" y="2396016"/>
              <a:ext cx="1402454" cy="336524"/>
            </a:xfrm>
            <a:prstGeom prst="straightConnector1">
              <a:avLst/>
            </a:prstGeom>
            <a:noFill/>
            <a:ln w="12700" algn="ctr">
              <a:solidFill>
                <a:srgbClr val="FF0000"/>
              </a:solidFill>
              <a:round/>
              <a:headEnd/>
              <a:tailEnd type="triangle" w="med" len="med"/>
            </a:ln>
          </p:spPr>
        </p:cxnSp>
        <p:sp>
          <p:nvSpPr>
            <p:cNvPr id="69675" name="文本框 13"/>
            <p:cNvSpPr txBox="1">
              <a:spLocks noChangeArrowheads="1"/>
            </p:cNvSpPr>
            <p:nvPr/>
          </p:nvSpPr>
          <p:spPr bwMode="auto">
            <a:xfrm>
              <a:off x="4832609" y="2226256"/>
              <a:ext cx="648873" cy="396774"/>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58" name="组合 57"/>
          <p:cNvGrpSpPr>
            <a:grpSpLocks/>
          </p:cNvGrpSpPr>
          <p:nvPr/>
        </p:nvGrpSpPr>
        <p:grpSpPr bwMode="auto">
          <a:xfrm>
            <a:off x="4527550" y="3463925"/>
            <a:ext cx="712788" cy="1139825"/>
            <a:chOff x="6190042" y="3393998"/>
            <a:chExt cx="713162" cy="1141018"/>
          </a:xfrm>
        </p:grpSpPr>
        <p:cxnSp>
          <p:nvCxnSpPr>
            <p:cNvPr id="69672" name="直接箭头连接符 15"/>
            <p:cNvCxnSpPr>
              <a:cxnSpLocks noChangeShapeType="1"/>
            </p:cNvCxnSpPr>
            <p:nvPr/>
          </p:nvCxnSpPr>
          <p:spPr bwMode="auto">
            <a:xfrm>
              <a:off x="6190042" y="3393998"/>
              <a:ext cx="145352" cy="1141018"/>
            </a:xfrm>
            <a:prstGeom prst="straightConnector1">
              <a:avLst/>
            </a:prstGeom>
            <a:noFill/>
            <a:ln w="12700" algn="ctr">
              <a:solidFill>
                <a:srgbClr val="FF0000"/>
              </a:solidFill>
              <a:round/>
              <a:headEnd/>
              <a:tailEnd type="triangle" w="med" len="med"/>
            </a:ln>
          </p:spPr>
        </p:cxnSp>
        <p:sp>
          <p:nvSpPr>
            <p:cNvPr id="69673" name="文本框 21"/>
            <p:cNvSpPr txBox="1">
              <a:spLocks noChangeArrowheads="1"/>
            </p:cNvSpPr>
            <p:nvPr/>
          </p:nvSpPr>
          <p:spPr bwMode="auto">
            <a:xfrm>
              <a:off x="6255164" y="3646675"/>
              <a:ext cx="648040" cy="397290"/>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54" name="组合 53"/>
          <p:cNvGrpSpPr>
            <a:grpSpLocks/>
          </p:cNvGrpSpPr>
          <p:nvPr/>
        </p:nvGrpSpPr>
        <p:grpSpPr bwMode="auto">
          <a:xfrm>
            <a:off x="2030413" y="1663700"/>
            <a:ext cx="658812" cy="801688"/>
            <a:chOff x="3665759" y="1423908"/>
            <a:chExt cx="658500" cy="802398"/>
          </a:xfrm>
        </p:grpSpPr>
        <p:sp>
          <p:nvSpPr>
            <p:cNvPr id="69670" name="任意多边形 30"/>
            <p:cNvSpPr>
              <a:spLocks noChangeArrowheads="1"/>
            </p:cNvSpPr>
            <p:nvPr/>
          </p:nvSpPr>
          <p:spPr bwMode="auto">
            <a:xfrm rot="-324647">
              <a:off x="3665759" y="1826550"/>
              <a:ext cx="565249" cy="399756"/>
            </a:xfrm>
            <a:custGeom>
              <a:avLst/>
              <a:gdLst>
                <a:gd name="T0" fmla="*/ 0 w 577367"/>
                <a:gd name="T1" fmla="*/ 337211 h 426124"/>
                <a:gd name="T2" fmla="*/ 119512 w 577367"/>
                <a:gd name="T3" fmla="*/ 32386 h 426124"/>
                <a:gd name="T4" fmla="*/ 451489 w 577367"/>
                <a:gd name="T5" fmla="*/ 44580 h 426124"/>
                <a:gd name="T6" fmla="*/ 544442 w 577367"/>
                <a:gd name="T7" fmla="*/ 349404 h 426124"/>
                <a:gd name="T8" fmla="*/ 544442 w 577367"/>
                <a:gd name="T9" fmla="*/ 337211 h 426124"/>
                <a:gd name="T10" fmla="*/ 0 60000 65536"/>
                <a:gd name="T11" fmla="*/ 0 60000 65536"/>
                <a:gd name="T12" fmla="*/ 0 60000 65536"/>
                <a:gd name="T13" fmla="*/ 0 60000 65536"/>
                <a:gd name="T14" fmla="*/ 0 60000 65536"/>
                <a:gd name="T15" fmla="*/ 0 w 577367"/>
                <a:gd name="T16" fmla="*/ 0 h 426124"/>
                <a:gd name="T17" fmla="*/ 577367 w 577367"/>
                <a:gd name="T18" fmla="*/ 426124 h 426124"/>
              </a:gdLst>
              <a:ahLst/>
              <a:cxnLst>
                <a:cxn ang="T10">
                  <a:pos x="T0" y="T1"/>
                </a:cxn>
                <a:cxn ang="T11">
                  <a:pos x="T2" y="T3"/>
                </a:cxn>
                <a:cxn ang="T12">
                  <a:pos x="T4" y="T5"/>
                </a:cxn>
                <a:cxn ang="T13">
                  <a:pos x="T6" y="T7"/>
                </a:cxn>
                <a:cxn ang="T14">
                  <a:pos x="T8" y="T9"/>
                </a:cxn>
              </a:cxnLst>
              <a:rect l="T15" t="T16" r="T17" b="T18"/>
              <a:pathLst>
                <a:path w="577367" h="426124">
                  <a:moveTo>
                    <a:pt x="0" y="383163"/>
                  </a:moveTo>
                  <a:cubicBezTo>
                    <a:pt x="23091" y="237690"/>
                    <a:pt x="46182" y="92217"/>
                    <a:pt x="124691" y="36799"/>
                  </a:cubicBezTo>
                  <a:cubicBezTo>
                    <a:pt x="203200" y="-18619"/>
                    <a:pt x="397164" y="-9382"/>
                    <a:pt x="471055" y="50654"/>
                  </a:cubicBezTo>
                  <a:cubicBezTo>
                    <a:pt x="544946" y="110690"/>
                    <a:pt x="551873" y="341600"/>
                    <a:pt x="568036" y="397018"/>
                  </a:cubicBezTo>
                  <a:cubicBezTo>
                    <a:pt x="584199" y="452436"/>
                    <a:pt x="576117" y="417799"/>
                    <a:pt x="568036" y="383163"/>
                  </a:cubicBezTo>
                </a:path>
              </a:pathLst>
            </a:custGeom>
            <a:noFill/>
            <a:ln w="12700" algn="ctr">
              <a:solidFill>
                <a:srgbClr val="FF0000"/>
              </a:solidFill>
              <a:round/>
              <a:headEnd/>
              <a:tailEnd type="triangle" w="med" len="med"/>
            </a:ln>
          </p:spPr>
          <p:txBody>
            <a:bodyPr/>
            <a:lstStyle/>
            <a:p>
              <a:endParaRPr lang="zh-CN" altLang="en-US"/>
            </a:p>
          </p:txBody>
        </p:sp>
        <p:sp>
          <p:nvSpPr>
            <p:cNvPr id="69671" name="文本框 32"/>
            <p:cNvSpPr txBox="1">
              <a:spLocks noChangeArrowheads="1"/>
            </p:cNvSpPr>
            <p:nvPr/>
          </p:nvSpPr>
          <p:spPr bwMode="auto">
            <a:xfrm>
              <a:off x="3676866" y="1423908"/>
              <a:ext cx="647393" cy="397227"/>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0" name="组合 59"/>
          <p:cNvGrpSpPr>
            <a:grpSpLocks/>
          </p:cNvGrpSpPr>
          <p:nvPr/>
        </p:nvGrpSpPr>
        <p:grpSpPr bwMode="auto">
          <a:xfrm>
            <a:off x="3122613" y="5133975"/>
            <a:ext cx="1195387" cy="623888"/>
            <a:chOff x="4758257" y="4893860"/>
            <a:chExt cx="1195617" cy="624215"/>
          </a:xfrm>
        </p:grpSpPr>
        <p:cxnSp>
          <p:nvCxnSpPr>
            <p:cNvPr id="69668" name="直接箭头连接符 22"/>
            <p:cNvCxnSpPr>
              <a:cxnSpLocks noChangeShapeType="1"/>
              <a:stCxn id="69638" idx="3"/>
              <a:endCxn id="69639" idx="6"/>
            </p:cNvCxnSpPr>
            <p:nvPr/>
          </p:nvCxnSpPr>
          <p:spPr bwMode="auto">
            <a:xfrm flipH="1">
              <a:off x="4758257" y="4893860"/>
              <a:ext cx="1195617" cy="418944"/>
            </a:xfrm>
            <a:prstGeom prst="straightConnector1">
              <a:avLst/>
            </a:prstGeom>
            <a:noFill/>
            <a:ln w="12700" algn="ctr">
              <a:solidFill>
                <a:srgbClr val="FF0000"/>
              </a:solidFill>
              <a:round/>
              <a:headEnd/>
              <a:tailEnd type="triangle" w="med" len="med"/>
            </a:ln>
          </p:spPr>
        </p:cxnSp>
        <p:sp>
          <p:nvSpPr>
            <p:cNvPr id="69669" name="文本框 33"/>
            <p:cNvSpPr txBox="1">
              <a:spLocks noChangeArrowheads="1"/>
            </p:cNvSpPr>
            <p:nvPr/>
          </p:nvSpPr>
          <p:spPr bwMode="auto">
            <a:xfrm>
              <a:off x="5266355" y="5120992"/>
              <a:ext cx="647824" cy="397083"/>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1" name="组合 60"/>
          <p:cNvGrpSpPr>
            <a:grpSpLocks/>
          </p:cNvGrpSpPr>
          <p:nvPr/>
        </p:nvGrpSpPr>
        <p:grpSpPr bwMode="auto">
          <a:xfrm>
            <a:off x="1265238" y="4460875"/>
            <a:ext cx="1130300" cy="882650"/>
            <a:chOff x="2901109" y="4221088"/>
            <a:chExt cx="1130265" cy="882244"/>
          </a:xfrm>
        </p:grpSpPr>
        <p:cxnSp>
          <p:nvCxnSpPr>
            <p:cNvPr id="69666" name="直接箭头连接符 34"/>
            <p:cNvCxnSpPr>
              <a:cxnSpLocks noChangeShapeType="1"/>
            </p:cNvCxnSpPr>
            <p:nvPr/>
          </p:nvCxnSpPr>
          <p:spPr bwMode="auto">
            <a:xfrm flipH="1" flipV="1">
              <a:off x="2958340" y="4221088"/>
              <a:ext cx="1073034" cy="882244"/>
            </a:xfrm>
            <a:prstGeom prst="straightConnector1">
              <a:avLst/>
            </a:prstGeom>
            <a:noFill/>
            <a:ln w="12700" algn="ctr">
              <a:solidFill>
                <a:srgbClr val="FF0000"/>
              </a:solidFill>
              <a:round/>
              <a:headEnd/>
              <a:tailEnd type="triangle" w="med" len="med"/>
            </a:ln>
          </p:spPr>
        </p:cxnSp>
        <p:sp>
          <p:nvSpPr>
            <p:cNvPr id="69667" name="文本框 37"/>
            <p:cNvSpPr txBox="1">
              <a:spLocks noChangeArrowheads="1"/>
            </p:cNvSpPr>
            <p:nvPr/>
          </p:nvSpPr>
          <p:spPr bwMode="auto">
            <a:xfrm>
              <a:off x="2901109" y="4570177"/>
              <a:ext cx="647680" cy="396693"/>
            </a:xfrm>
            <a:prstGeom prst="rect">
              <a:avLst/>
            </a:prstGeom>
            <a:noFill/>
            <a:ln w="9525">
              <a:noFill/>
              <a:miter lim="800000"/>
              <a:headEnd/>
              <a:tailEnd/>
            </a:ln>
          </p:spPr>
          <p:txBody>
            <a:bodyPr>
              <a:spAutoFit/>
            </a:bodyPr>
            <a:lstStyle/>
            <a:p>
              <a:r>
                <a:rPr lang="en-US" altLang="zh-CN" sz="2000">
                  <a:solidFill>
                    <a:schemeClr val="accent2"/>
                  </a:solidFill>
                </a:rPr>
                <a:t>1/</a:t>
              </a:r>
              <a:r>
                <a:rPr lang="en-US" altLang="zh-CN" sz="2000"/>
                <a:t>1</a:t>
              </a:r>
              <a:endParaRPr lang="zh-CN" altLang="en-US" sz="2000"/>
            </a:p>
          </p:txBody>
        </p:sp>
      </p:grpSp>
      <p:grpSp>
        <p:nvGrpSpPr>
          <p:cNvPr id="63" name="组合 62"/>
          <p:cNvGrpSpPr>
            <a:grpSpLocks/>
          </p:cNvGrpSpPr>
          <p:nvPr/>
        </p:nvGrpSpPr>
        <p:grpSpPr bwMode="auto">
          <a:xfrm>
            <a:off x="1065213" y="2895600"/>
            <a:ext cx="1104900" cy="892175"/>
            <a:chOff x="2699792" y="2655233"/>
            <a:chExt cx="1106150" cy="892893"/>
          </a:xfrm>
        </p:grpSpPr>
        <p:cxnSp>
          <p:nvCxnSpPr>
            <p:cNvPr id="69664" name="直接箭头连接符 38"/>
            <p:cNvCxnSpPr>
              <a:cxnSpLocks noChangeShapeType="1"/>
            </p:cNvCxnSpPr>
            <p:nvPr/>
          </p:nvCxnSpPr>
          <p:spPr bwMode="auto">
            <a:xfrm flipV="1">
              <a:off x="2794853" y="2655233"/>
              <a:ext cx="1011089" cy="892893"/>
            </a:xfrm>
            <a:prstGeom prst="straightConnector1">
              <a:avLst/>
            </a:prstGeom>
            <a:noFill/>
            <a:ln w="12700" algn="ctr">
              <a:solidFill>
                <a:srgbClr val="FF0000"/>
              </a:solidFill>
              <a:round/>
              <a:headEnd/>
              <a:tailEnd type="triangle" w="med" len="med"/>
            </a:ln>
          </p:spPr>
        </p:cxnSp>
        <p:sp>
          <p:nvSpPr>
            <p:cNvPr id="69665" name="文本框 40"/>
            <p:cNvSpPr txBox="1">
              <a:spLocks noChangeArrowheads="1"/>
            </p:cNvSpPr>
            <p:nvPr/>
          </p:nvSpPr>
          <p:spPr bwMode="auto">
            <a:xfrm>
              <a:off x="2699792" y="2860185"/>
              <a:ext cx="648433" cy="397195"/>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57" name="组合 56"/>
          <p:cNvGrpSpPr>
            <a:grpSpLocks/>
          </p:cNvGrpSpPr>
          <p:nvPr/>
        </p:nvGrpSpPr>
        <p:grpSpPr bwMode="auto">
          <a:xfrm>
            <a:off x="2613025" y="2852738"/>
            <a:ext cx="1403350" cy="563562"/>
            <a:chOff x="4248597" y="2612504"/>
            <a:chExt cx="1402454" cy="563849"/>
          </a:xfrm>
        </p:grpSpPr>
        <p:cxnSp>
          <p:nvCxnSpPr>
            <p:cNvPr id="69662" name="直接箭头连接符 41"/>
            <p:cNvCxnSpPr>
              <a:cxnSpLocks noChangeShapeType="1"/>
            </p:cNvCxnSpPr>
            <p:nvPr/>
          </p:nvCxnSpPr>
          <p:spPr bwMode="auto">
            <a:xfrm flipH="1" flipV="1">
              <a:off x="4248597" y="2612504"/>
              <a:ext cx="1402454" cy="336524"/>
            </a:xfrm>
            <a:prstGeom prst="straightConnector1">
              <a:avLst/>
            </a:prstGeom>
            <a:noFill/>
            <a:ln w="12700" algn="ctr">
              <a:solidFill>
                <a:srgbClr val="FF0000"/>
              </a:solidFill>
              <a:round/>
              <a:headEnd/>
              <a:tailEnd type="triangle" w="med" len="med"/>
            </a:ln>
          </p:spPr>
        </p:cxnSp>
        <p:sp>
          <p:nvSpPr>
            <p:cNvPr id="69663" name="文本框 44"/>
            <p:cNvSpPr txBox="1">
              <a:spLocks noChangeArrowheads="1"/>
            </p:cNvSpPr>
            <p:nvPr/>
          </p:nvSpPr>
          <p:spPr bwMode="auto">
            <a:xfrm>
              <a:off x="4518300" y="2779276"/>
              <a:ext cx="648873" cy="397077"/>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59" name="组合 58"/>
          <p:cNvGrpSpPr>
            <a:grpSpLocks/>
          </p:cNvGrpSpPr>
          <p:nvPr/>
        </p:nvGrpSpPr>
        <p:grpSpPr bwMode="auto">
          <a:xfrm>
            <a:off x="4632325" y="5057775"/>
            <a:ext cx="803275" cy="682625"/>
            <a:chOff x="6267158" y="4817294"/>
            <a:chExt cx="802840" cy="682971"/>
          </a:xfrm>
        </p:grpSpPr>
        <p:sp>
          <p:nvSpPr>
            <p:cNvPr id="69660" name="任意多边形 46"/>
            <p:cNvSpPr>
              <a:spLocks noChangeArrowheads="1"/>
            </p:cNvSpPr>
            <p:nvPr/>
          </p:nvSpPr>
          <p:spPr bwMode="auto">
            <a:xfrm rot="19776746" flipV="1">
              <a:off x="6267158" y="4817294"/>
              <a:ext cx="450435" cy="317001"/>
            </a:xfrm>
            <a:custGeom>
              <a:avLst/>
              <a:gdLst>
                <a:gd name="T0" fmla="*/ 0 w 577367"/>
                <a:gd name="T1" fmla="*/ 212048 h 426124"/>
                <a:gd name="T2" fmla="*/ 75892 w 577367"/>
                <a:gd name="T3" fmla="*/ 20365 h 426124"/>
                <a:gd name="T4" fmla="*/ 286703 w 577367"/>
                <a:gd name="T5" fmla="*/ 28032 h 426124"/>
                <a:gd name="T6" fmla="*/ 345729 w 577367"/>
                <a:gd name="T7" fmla="*/ 219715 h 426124"/>
                <a:gd name="T8" fmla="*/ 345729 w 577367"/>
                <a:gd name="T9" fmla="*/ 212048 h 426124"/>
                <a:gd name="T10" fmla="*/ 0 60000 65536"/>
                <a:gd name="T11" fmla="*/ 0 60000 65536"/>
                <a:gd name="T12" fmla="*/ 0 60000 65536"/>
                <a:gd name="T13" fmla="*/ 0 60000 65536"/>
                <a:gd name="T14" fmla="*/ 0 60000 65536"/>
                <a:gd name="T15" fmla="*/ 0 w 577367"/>
                <a:gd name="T16" fmla="*/ 0 h 426124"/>
                <a:gd name="T17" fmla="*/ 577367 w 577367"/>
                <a:gd name="T18" fmla="*/ 426124 h 426124"/>
              </a:gdLst>
              <a:ahLst/>
              <a:cxnLst>
                <a:cxn ang="T10">
                  <a:pos x="T0" y="T1"/>
                </a:cxn>
                <a:cxn ang="T11">
                  <a:pos x="T2" y="T3"/>
                </a:cxn>
                <a:cxn ang="T12">
                  <a:pos x="T4" y="T5"/>
                </a:cxn>
                <a:cxn ang="T13">
                  <a:pos x="T6" y="T7"/>
                </a:cxn>
                <a:cxn ang="T14">
                  <a:pos x="T8" y="T9"/>
                </a:cxn>
              </a:cxnLst>
              <a:rect l="T15" t="T16" r="T17" b="T18"/>
              <a:pathLst>
                <a:path w="577367" h="426124">
                  <a:moveTo>
                    <a:pt x="0" y="383163"/>
                  </a:moveTo>
                  <a:cubicBezTo>
                    <a:pt x="23091" y="237690"/>
                    <a:pt x="46182" y="92217"/>
                    <a:pt x="124691" y="36799"/>
                  </a:cubicBezTo>
                  <a:cubicBezTo>
                    <a:pt x="203200" y="-18619"/>
                    <a:pt x="397164" y="-9382"/>
                    <a:pt x="471055" y="50654"/>
                  </a:cubicBezTo>
                  <a:cubicBezTo>
                    <a:pt x="544946" y="110690"/>
                    <a:pt x="551873" y="341600"/>
                    <a:pt x="568036" y="397018"/>
                  </a:cubicBezTo>
                  <a:cubicBezTo>
                    <a:pt x="584199" y="452436"/>
                    <a:pt x="576117" y="417799"/>
                    <a:pt x="568036" y="383163"/>
                  </a:cubicBezTo>
                </a:path>
              </a:pathLst>
            </a:custGeom>
            <a:noFill/>
            <a:ln w="12700" algn="ctr">
              <a:solidFill>
                <a:srgbClr val="FF0000"/>
              </a:solidFill>
              <a:round/>
              <a:headEnd/>
              <a:tailEnd type="triangle" w="med" len="med"/>
            </a:ln>
          </p:spPr>
          <p:txBody>
            <a:bodyPr rot="10800000"/>
            <a:lstStyle/>
            <a:p>
              <a:endParaRPr lang="zh-CN" altLang="en-US"/>
            </a:p>
          </p:txBody>
        </p:sp>
        <p:sp>
          <p:nvSpPr>
            <p:cNvPr id="69661" name="文本框 48"/>
            <p:cNvSpPr txBox="1">
              <a:spLocks noChangeArrowheads="1"/>
            </p:cNvSpPr>
            <p:nvPr/>
          </p:nvSpPr>
          <p:spPr bwMode="auto">
            <a:xfrm>
              <a:off x="6422649" y="5103189"/>
              <a:ext cx="647349" cy="397076"/>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grpSp>
        <p:nvGrpSpPr>
          <p:cNvPr id="62" name="组合 61"/>
          <p:cNvGrpSpPr>
            <a:grpSpLocks/>
          </p:cNvGrpSpPr>
          <p:nvPr/>
        </p:nvGrpSpPr>
        <p:grpSpPr bwMode="auto">
          <a:xfrm>
            <a:off x="2333625" y="2960688"/>
            <a:ext cx="901700" cy="2268537"/>
            <a:chOff x="3968552" y="2720052"/>
            <a:chExt cx="901398" cy="2268716"/>
          </a:xfrm>
        </p:grpSpPr>
        <p:cxnSp>
          <p:nvCxnSpPr>
            <p:cNvPr id="69658" name="直接箭头连接符 49"/>
            <p:cNvCxnSpPr>
              <a:cxnSpLocks noChangeShapeType="1"/>
              <a:stCxn id="69639" idx="0"/>
              <a:endCxn id="69636" idx="4"/>
            </p:cNvCxnSpPr>
            <p:nvPr/>
          </p:nvCxnSpPr>
          <p:spPr bwMode="auto">
            <a:xfrm flipH="1" flipV="1">
              <a:off x="3968552" y="2720052"/>
              <a:ext cx="393661" cy="2268716"/>
            </a:xfrm>
            <a:prstGeom prst="straightConnector1">
              <a:avLst/>
            </a:prstGeom>
            <a:noFill/>
            <a:ln w="12700" algn="ctr">
              <a:solidFill>
                <a:srgbClr val="FF0000"/>
              </a:solidFill>
              <a:round/>
              <a:headEnd/>
              <a:tailEnd type="triangle" w="med" len="med"/>
            </a:ln>
          </p:spPr>
        </p:cxnSp>
        <p:sp>
          <p:nvSpPr>
            <p:cNvPr id="69659" name="文本框 51"/>
            <p:cNvSpPr txBox="1">
              <a:spLocks noChangeArrowheads="1"/>
            </p:cNvSpPr>
            <p:nvPr/>
          </p:nvSpPr>
          <p:spPr bwMode="auto">
            <a:xfrm>
              <a:off x="4222467" y="4042544"/>
              <a:ext cx="647483" cy="396906"/>
            </a:xfrm>
            <a:prstGeom prst="rect">
              <a:avLst/>
            </a:prstGeom>
            <a:noFill/>
            <a:ln w="9525">
              <a:noFill/>
              <a:miter lim="800000"/>
              <a:headEnd/>
              <a:tailEnd/>
            </a:ln>
          </p:spPr>
          <p:txBody>
            <a:bodyPr>
              <a:spAutoFit/>
            </a:bodyPr>
            <a:lstStyle/>
            <a:p>
              <a:r>
                <a:rPr lang="en-US" altLang="zh-CN" sz="2000">
                  <a:solidFill>
                    <a:schemeClr val="accent2"/>
                  </a:solidFill>
                </a:rPr>
                <a:t>0/0</a:t>
              </a:r>
              <a:endParaRPr lang="zh-CN" altLang="en-US" sz="2000">
                <a:solidFill>
                  <a:schemeClr val="accent2"/>
                </a:solidFill>
              </a:endParaRPr>
            </a:p>
          </p:txBody>
        </p:sp>
      </p:grpSp>
      <p:grpSp>
        <p:nvGrpSpPr>
          <p:cNvPr id="62464" name="组合 62463"/>
          <p:cNvGrpSpPr>
            <a:grpSpLocks/>
          </p:cNvGrpSpPr>
          <p:nvPr/>
        </p:nvGrpSpPr>
        <p:grpSpPr bwMode="auto">
          <a:xfrm>
            <a:off x="1568450" y="3430588"/>
            <a:ext cx="2563813" cy="755650"/>
            <a:chOff x="3203848" y="3190796"/>
            <a:chExt cx="2563202" cy="756322"/>
          </a:xfrm>
        </p:grpSpPr>
        <p:cxnSp>
          <p:nvCxnSpPr>
            <p:cNvPr id="69656" name="直接箭头连接符 52"/>
            <p:cNvCxnSpPr>
              <a:cxnSpLocks noChangeShapeType="1"/>
              <a:endCxn id="69637" idx="3"/>
            </p:cNvCxnSpPr>
            <p:nvPr/>
          </p:nvCxnSpPr>
          <p:spPr bwMode="auto">
            <a:xfrm flipV="1">
              <a:off x="3203848" y="3190796"/>
              <a:ext cx="2563202" cy="756322"/>
            </a:xfrm>
            <a:prstGeom prst="straightConnector1">
              <a:avLst/>
            </a:prstGeom>
            <a:noFill/>
            <a:ln w="12700" algn="ctr">
              <a:solidFill>
                <a:srgbClr val="FF0000"/>
              </a:solidFill>
              <a:round/>
              <a:headEnd/>
              <a:tailEnd type="triangle" w="med" len="med"/>
            </a:ln>
          </p:spPr>
        </p:cxnSp>
        <p:sp>
          <p:nvSpPr>
            <p:cNvPr id="69657" name="文本框 54"/>
            <p:cNvSpPr txBox="1">
              <a:spLocks noChangeArrowheads="1"/>
            </p:cNvSpPr>
            <p:nvPr/>
          </p:nvSpPr>
          <p:spPr bwMode="auto">
            <a:xfrm>
              <a:off x="3304756" y="3398288"/>
              <a:ext cx="648072" cy="400110"/>
            </a:xfrm>
            <a:prstGeom prst="rect">
              <a:avLst/>
            </a:prstGeom>
            <a:noFill/>
            <a:ln w="9525">
              <a:noFill/>
              <a:miter lim="800000"/>
              <a:headEnd/>
              <a:tailEnd/>
            </a:ln>
          </p:spPr>
          <p:txBody>
            <a:bodyPr>
              <a:spAutoFit/>
            </a:bodyPr>
            <a:lstStyle/>
            <a:p>
              <a:r>
                <a:rPr lang="en-US" altLang="zh-CN" sz="2000">
                  <a:solidFill>
                    <a:schemeClr val="accent2"/>
                  </a:solidFill>
                </a:rPr>
                <a:t>1/0</a:t>
              </a:r>
              <a:endParaRPr lang="zh-CN" altLang="en-US" sz="2000">
                <a:solidFill>
                  <a:schemeClr val="accent2"/>
                </a:solidFill>
              </a:endParaRPr>
            </a:p>
          </p:txBody>
        </p:sp>
      </p:grpSp>
      <p:cxnSp>
        <p:nvCxnSpPr>
          <p:cNvPr id="69651" name="直接箭头连接符 62475"/>
          <p:cNvCxnSpPr>
            <a:cxnSpLocks noChangeShapeType="1"/>
            <a:endCxn id="69636" idx="2"/>
          </p:cNvCxnSpPr>
          <p:nvPr/>
        </p:nvCxnSpPr>
        <p:spPr bwMode="auto">
          <a:xfrm>
            <a:off x="1160463" y="2466975"/>
            <a:ext cx="776287" cy="169863"/>
          </a:xfrm>
          <a:prstGeom prst="straightConnector1">
            <a:avLst/>
          </a:prstGeom>
          <a:noFill/>
          <a:ln w="12700" algn="ctr">
            <a:solidFill>
              <a:schemeClr val="accent1"/>
            </a:solidFill>
            <a:round/>
            <a:headEnd/>
            <a:tailEnd type="triangle" w="med" len="med"/>
          </a:ln>
        </p:spPr>
      </p:cxnSp>
      <p:sp>
        <p:nvSpPr>
          <p:cNvPr id="69652" name="文本框 62476"/>
          <p:cNvSpPr txBox="1">
            <a:spLocks noChangeArrowheads="1"/>
          </p:cNvSpPr>
          <p:nvPr/>
        </p:nvSpPr>
        <p:spPr bwMode="auto">
          <a:xfrm>
            <a:off x="366713" y="2262188"/>
            <a:ext cx="781050" cy="366712"/>
          </a:xfrm>
          <a:prstGeom prst="rect">
            <a:avLst/>
          </a:prstGeom>
          <a:noFill/>
          <a:ln w="9525">
            <a:noFill/>
            <a:miter lim="800000"/>
            <a:headEnd/>
            <a:tailEnd/>
          </a:ln>
        </p:spPr>
        <p:txBody>
          <a:bodyPr wrap="none">
            <a:spAutoFit/>
          </a:bodyPr>
          <a:lstStyle/>
          <a:p>
            <a:r>
              <a:rPr lang="en-US" altLang="zh-CN" sz="1800">
                <a:solidFill>
                  <a:schemeClr val="accent2"/>
                </a:solidFill>
              </a:rPr>
              <a:t>Reset</a:t>
            </a:r>
            <a:endParaRPr lang="zh-CN" altLang="en-US" sz="1800">
              <a:solidFill>
                <a:schemeClr val="accent2"/>
              </a:solidFill>
            </a:endParaRPr>
          </a:p>
        </p:txBody>
      </p:sp>
      <p:grpSp>
        <p:nvGrpSpPr>
          <p:cNvPr id="69653" name="Group 44"/>
          <p:cNvGrpSpPr>
            <a:grpSpLocks/>
          </p:cNvGrpSpPr>
          <p:nvPr/>
        </p:nvGrpSpPr>
        <p:grpSpPr bwMode="auto">
          <a:xfrm>
            <a:off x="5543550" y="1557338"/>
            <a:ext cx="3600450" cy="4465637"/>
            <a:chOff x="249" y="1071"/>
            <a:chExt cx="2268" cy="2813"/>
          </a:xfrm>
        </p:grpSpPr>
        <p:sp>
          <p:nvSpPr>
            <p:cNvPr id="69654" name="Rectangle 43"/>
            <p:cNvSpPr>
              <a:spLocks noChangeArrowheads="1"/>
            </p:cNvSpPr>
            <p:nvPr/>
          </p:nvSpPr>
          <p:spPr bwMode="auto">
            <a:xfrm>
              <a:off x="249" y="1071"/>
              <a:ext cx="2132" cy="2813"/>
            </a:xfrm>
            <a:prstGeom prst="rect">
              <a:avLst/>
            </a:prstGeom>
            <a:solidFill>
              <a:srgbClr val="CCFFCC"/>
            </a:solidFill>
            <a:ln w="9525">
              <a:solidFill>
                <a:srgbClr val="CCFFCC"/>
              </a:solidFill>
              <a:miter lim="800000"/>
              <a:headEnd/>
              <a:tailEnd/>
            </a:ln>
            <a:effectLst>
              <a:prstShdw prst="shdw13" dist="53882" dir="13500000">
                <a:srgbClr val="7A997A">
                  <a:alpha val="50000"/>
                </a:srgbClr>
              </a:prstShdw>
            </a:effectLst>
          </p:spPr>
          <p:txBody>
            <a:bodyPr wrap="none" anchor="ctr"/>
            <a:lstStyle/>
            <a:p>
              <a:endParaRPr lang="zh-CN" altLang="en-US"/>
            </a:p>
          </p:txBody>
        </p:sp>
        <p:sp>
          <p:nvSpPr>
            <p:cNvPr id="69655" name="内容占位符 5"/>
            <p:cNvSpPr txBox="1">
              <a:spLocks/>
            </p:cNvSpPr>
            <p:nvPr/>
          </p:nvSpPr>
          <p:spPr bwMode="auto">
            <a:xfrm>
              <a:off x="295" y="1071"/>
              <a:ext cx="2222" cy="2810"/>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spcBef>
                  <a:spcPct val="5000"/>
                </a:spcBef>
                <a:spcAft>
                  <a:spcPct val="5000"/>
                </a:spcAft>
                <a:buClr>
                  <a:srgbClr val="FF0000"/>
                </a:buClr>
                <a:buSzPct val="100000"/>
                <a:buFont typeface="Wingdings" pitchFamily="2" charset="2"/>
                <a:buNone/>
              </a:pPr>
              <a:r>
                <a:rPr kumimoji="1" lang="zh-CN" altLang="en-US" b="1">
                  <a:solidFill>
                    <a:schemeClr val="tx1"/>
                  </a:solidFill>
                </a:rPr>
                <a:t>“</a:t>
              </a:r>
              <a:r>
                <a:rPr kumimoji="1" lang="en-US" altLang="zh-CN" b="1">
                  <a:solidFill>
                    <a:srgbClr val="FF0000"/>
                  </a:solidFill>
                </a:rPr>
                <a:t>1101</a:t>
              </a:r>
              <a:r>
                <a:rPr kumimoji="1" lang="zh-CN" altLang="en-US" b="1">
                  <a:solidFill>
                    <a:schemeClr val="tx1"/>
                  </a:solidFill>
                </a:rPr>
                <a:t>”</a:t>
              </a:r>
              <a:r>
                <a:rPr kumimoji="1" lang="zh-CN" altLang="en-US" sz="2000" b="1">
                  <a:solidFill>
                    <a:schemeClr val="tx1"/>
                  </a:solidFill>
                  <a:ea typeface="宋体-18030" pitchFamily="49" charset="-122"/>
                  <a:cs typeface="宋体-18030" pitchFamily="49" charset="-122"/>
                  <a:sym typeface="Wingdings" pitchFamily="2" charset="2"/>
                </a:rPr>
                <a:t>检测</a:t>
              </a:r>
              <a:r>
                <a:rPr kumimoji="1" lang="zh-CN" altLang="en-US" sz="2000" b="1">
                  <a:solidFill>
                    <a:schemeClr val="tx1"/>
                  </a:solidFill>
                  <a:ea typeface="宋体-18030" pitchFamily="49" charset="-122"/>
                  <a:cs typeface="宋体-18030" pitchFamily="49" charset="-122"/>
                </a:rPr>
                <a:t>器</a:t>
              </a:r>
              <a:r>
                <a:rPr kumimoji="1" lang="en-US" altLang="zh-CN" sz="2000" b="1">
                  <a:solidFill>
                    <a:schemeClr val="tx1"/>
                  </a:solidFill>
                  <a:ea typeface="宋体-18030" pitchFamily="49" charset="-122"/>
                  <a:cs typeface="宋体-18030" pitchFamily="49" charset="-122"/>
                </a:rPr>
                <a:t>FSM</a:t>
              </a:r>
              <a:r>
                <a:rPr kumimoji="1" lang="zh-CN" altLang="en-US" sz="2000" b="1">
                  <a:solidFill>
                    <a:schemeClr val="tx1"/>
                  </a:solidFill>
                  <a:ea typeface="宋体-18030" pitchFamily="49" charset="-122"/>
                  <a:cs typeface="宋体-18030" pitchFamily="49" charset="-122"/>
                </a:rPr>
                <a:t>模型：</a:t>
              </a:r>
              <a:endParaRPr kumimoji="1" lang="en-US" altLang="zh-CN" sz="2000" b="1">
                <a:solidFill>
                  <a:schemeClr val="tx1"/>
                </a:solidFill>
                <a:ea typeface="宋体-18030" pitchFamily="49" charset="-122"/>
                <a:cs typeface="宋体-18030" pitchFamily="49" charset="-12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S0</a:t>
              </a:r>
              <a:r>
                <a:rPr kumimoji="1" lang="zh-CN" altLang="en-US" sz="2000" b="1">
                  <a:solidFill>
                    <a:schemeClr val="tx1"/>
                  </a:solidFill>
                  <a:ea typeface="宋体-18030" pitchFamily="49" charset="-122"/>
                  <a:cs typeface="宋体-18030" pitchFamily="49" charset="-122"/>
                  <a:sym typeface="Wingdings" pitchFamily="2" charset="2"/>
                </a:rPr>
                <a:t>：未收到第一个有效位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：收到第一个有效位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：收到第二个有效位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S1</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：收到第三个有效位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S2</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0</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0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en-US" altLang="zh-CN" sz="2000" b="1">
                  <a:solidFill>
                    <a:schemeClr val="tx1"/>
                  </a:solidFill>
                  <a:ea typeface="宋体-18030" pitchFamily="49" charset="-122"/>
                  <a:cs typeface="宋体-18030" pitchFamily="49" charset="-122"/>
                  <a:sym typeface="Wingdings" pitchFamily="2" charset="2"/>
                </a:rPr>
                <a:t>S4</a:t>
              </a:r>
              <a:r>
                <a:rPr kumimoji="1" lang="zh-CN" altLang="en-US" sz="2000" b="1">
                  <a:solidFill>
                    <a:schemeClr val="tx1"/>
                  </a:solidFill>
                  <a:ea typeface="宋体-18030" pitchFamily="49" charset="-122"/>
                  <a:cs typeface="宋体-18030" pitchFamily="49" charset="-122"/>
                  <a:sym typeface="Wingdings" pitchFamily="2" charset="2"/>
                </a:rPr>
                <a:t>：连续收到四个有效位</a:t>
              </a:r>
            </a:p>
            <a:p>
              <a:pPr marL="512763" indent="-512763" eaLnBrk="0" hangingPunct="0">
                <a:lnSpc>
                  <a:spcPct val="120000"/>
                </a:lnSpc>
                <a:spcBef>
                  <a:spcPct val="5000"/>
                </a:spcBef>
                <a:spcAft>
                  <a:spcPct val="5000"/>
                </a:spcAft>
                <a:buClr>
                  <a:srgbClr val="05AD01"/>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（即</a:t>
              </a:r>
              <a:r>
                <a:rPr kumimoji="1" lang="en-US" altLang="zh-CN" sz="2000" b="1">
                  <a:solidFill>
                    <a:schemeClr val="tx1"/>
                  </a:solidFill>
                  <a:ea typeface="宋体-18030" pitchFamily="49" charset="-122"/>
                  <a:cs typeface="宋体-18030" pitchFamily="49" charset="-122"/>
                  <a:sym typeface="Wingdings" pitchFamily="2" charset="2"/>
                </a:rPr>
                <a:t>S3</a:t>
              </a:r>
              <a:r>
                <a:rPr kumimoji="1" lang="zh-CN" altLang="en-US" sz="2000" b="1">
                  <a:solidFill>
                    <a:schemeClr val="tx1"/>
                  </a:solidFill>
                  <a:ea typeface="宋体-18030" pitchFamily="49" charset="-122"/>
                  <a:cs typeface="宋体-18030" pitchFamily="49" charset="-122"/>
                  <a:sym typeface="Wingdings" pitchFamily="2" charset="2"/>
                </a:rPr>
                <a:t>后</a:t>
              </a:r>
              <a:r>
                <a:rPr kumimoji="1" lang="zh-CN" altLang="en-US" sz="2000" b="1">
                  <a:solidFill>
                    <a:srgbClr val="052EAE"/>
                  </a:solidFill>
                  <a:ea typeface="宋体-18030" pitchFamily="49" charset="-122"/>
                  <a:cs typeface="宋体-18030" pitchFamily="49" charset="-122"/>
                  <a:sym typeface="Wingdings" pitchFamily="2" charset="2"/>
                </a:rPr>
                <a:t>输入为</a:t>
              </a:r>
              <a:r>
                <a:rPr kumimoji="1" lang="en-US" altLang="zh-CN" sz="2000" b="1">
                  <a:solidFill>
                    <a:srgbClr val="052EAE"/>
                  </a:solidFill>
                  <a:ea typeface="宋体-18030" pitchFamily="49" charset="-122"/>
                  <a:cs typeface="宋体-18030" pitchFamily="49" charset="-122"/>
                  <a:sym typeface="Wingdings" pitchFamily="2" charset="2"/>
                </a:rPr>
                <a:t>1</a:t>
              </a:r>
              <a:r>
                <a:rPr kumimoji="1" lang="zh-CN" altLang="en-US" sz="2000" b="1">
                  <a:solidFill>
                    <a:schemeClr val="tx1"/>
                  </a:solidFill>
                  <a:ea typeface="宋体-18030" pitchFamily="49" charset="-122"/>
                  <a:cs typeface="宋体-18030" pitchFamily="49" charset="-122"/>
                  <a:sym typeface="Wingdings" pitchFamily="2" charset="2"/>
                </a:rPr>
                <a:t>，</a:t>
              </a:r>
              <a:r>
                <a:rPr kumimoji="1" lang="zh-CN" altLang="en-US" sz="2000" b="1">
                  <a:solidFill>
                    <a:srgbClr val="FF0000"/>
                  </a:solidFill>
                  <a:ea typeface="宋体-18030" pitchFamily="49" charset="-122"/>
                  <a:cs typeface="宋体-18030" pitchFamily="49" charset="-122"/>
                  <a:sym typeface="Wingdings" pitchFamily="2" charset="2"/>
                </a:rPr>
                <a:t>输出</a:t>
              </a:r>
              <a:r>
                <a:rPr kumimoji="1" lang="en-US" altLang="zh-CN" sz="2000" b="1">
                  <a:solidFill>
                    <a:srgbClr val="FF0000"/>
                  </a:solidFill>
                  <a:ea typeface="宋体-18030" pitchFamily="49" charset="-122"/>
                  <a:cs typeface="宋体-18030" pitchFamily="49" charset="-122"/>
                  <a:sym typeface="Wingdings" pitchFamily="2" charset="2"/>
                </a:rPr>
                <a:t>1 </a:t>
              </a:r>
              <a:r>
                <a:rPr kumimoji="1" lang="zh-CN" altLang="en-US" sz="2000" b="1">
                  <a:solidFill>
                    <a:schemeClr val="tx1"/>
                  </a:solidFill>
                  <a:ea typeface="宋体-18030" pitchFamily="49" charset="-122"/>
                  <a:cs typeface="宋体-18030" pitchFamily="49" charset="-122"/>
                  <a:sym typeface="Wingdings" pitchFamily="2" charset="2"/>
                </a:rPr>
                <a:t>）</a:t>
              </a:r>
              <a:endParaRPr kumimoji="1" lang="en-US" altLang="zh-CN" sz="2000" b="1">
                <a:solidFill>
                  <a:schemeClr val="tx1"/>
                </a:solidFill>
                <a:ea typeface="宋体-18030" pitchFamily="49" charset="-122"/>
                <a:cs typeface="宋体-18030" pitchFamily="49" charset="-122"/>
                <a:sym typeface="Wingdings" pitchFamily="2" charset="2"/>
              </a:endParaRPr>
            </a:p>
          </p:txBody>
        </p:sp>
      </p:grpSp>
    </p:spTree>
    <p:extLst>
      <p:ext uri="{BB962C8B-B14F-4D97-AF65-F5344CB8AC3E}">
        <p14:creationId xmlns:p14="http://schemas.microsoft.com/office/powerpoint/2010/main" val="1495311889"/>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70659" name="内容占位符 5"/>
          <p:cNvSpPr txBox="1">
            <a:spLocks/>
          </p:cNvSpPr>
          <p:nvPr/>
        </p:nvSpPr>
        <p:spPr bwMode="auto">
          <a:xfrm>
            <a:off x="395288" y="996950"/>
            <a:ext cx="8297862"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3</a:t>
            </a:r>
            <a:r>
              <a:rPr kumimoji="1" lang="zh-CN" altLang="en-US" sz="2000" b="1">
                <a:solidFill>
                  <a:schemeClr val="tx1"/>
                </a:solidFill>
                <a:ea typeface="宋体-18030" pitchFamily="49" charset="-122"/>
                <a:cs typeface="宋体-18030" pitchFamily="49" charset="-122"/>
                <a:sym typeface="Wingdings" pitchFamily="2" charset="2"/>
              </a:rPr>
              <a:t>）根据状态转换图得到</a:t>
            </a:r>
            <a:r>
              <a:rPr kumimoji="1" lang="zh-CN" altLang="en-US" sz="2000" b="1">
                <a:solidFill>
                  <a:schemeClr val="tx1"/>
                </a:solidFill>
                <a:ea typeface="黑体" pitchFamily="2" charset="-122"/>
                <a:cs typeface="宋体-18030" pitchFamily="49" charset="-122"/>
                <a:sym typeface="Wingdings" pitchFamily="2" charset="2"/>
              </a:rPr>
              <a:t>状态转换表</a:t>
            </a:r>
            <a:endParaRPr lang="zh-CN" altLang="en-US" b="1">
              <a:solidFill>
                <a:schemeClr val="tx1"/>
              </a:solidFill>
              <a:ea typeface="黑体" pitchFamily="2" charset="-122"/>
            </a:endParaRPr>
          </a:p>
        </p:txBody>
      </p:sp>
      <p:graphicFrame>
        <p:nvGraphicFramePr>
          <p:cNvPr id="340035" name="Group 67"/>
          <p:cNvGraphicFramePr>
            <a:graphicFrameLocks noGrp="1"/>
          </p:cNvGraphicFramePr>
          <p:nvPr/>
        </p:nvGraphicFramePr>
        <p:xfrm>
          <a:off x="534988" y="1773238"/>
          <a:ext cx="4900612" cy="4435475"/>
        </p:xfrm>
        <a:graphic>
          <a:graphicData uri="http://schemas.openxmlformats.org/drawingml/2006/table">
            <a:tbl>
              <a:tblPr/>
              <a:tblGrid>
                <a:gridCol w="1444625"/>
                <a:gridCol w="936625"/>
                <a:gridCol w="1655762"/>
                <a:gridCol w="863600"/>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当前状态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输入</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A</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endParaRPr kumimoji="0" lang="zh-CN" altLang="en-US" sz="1800" b="1" i="0" u="none" strike="noStrike" cap="none" normalizeH="0" baseline="0" smtClean="0">
                        <a:ln>
                          <a:noFill/>
                        </a:ln>
                        <a:solidFill>
                          <a:schemeClr val="bg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下一状态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输出</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Y</a:t>
                      </a:r>
                      <a:r>
                        <a:rPr kumimoji="0" lang="zh-CN" altLang="en-US"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S3</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S2</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S3</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S3</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011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S4</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100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1"/>
                          </a:solidFill>
                          <a:effectLst/>
                          <a:latin typeface="Arial" charset="0"/>
                          <a:ea typeface="宋体" pitchFamily="2" charset="-122"/>
                        </a:rPr>
                        <a:t>1</a:t>
                      </a:r>
                      <a:endParaRPr kumimoji="0" lang="zh-CN" altLang="en-US" sz="18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S4</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100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S0</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S4</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100</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S1</a:t>
                      </a:r>
                      <a:r>
                        <a:rPr kumimoji="0" lang="zh-CN" altLang="en-US" sz="1800" b="1"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accent1"/>
                          </a:solidFill>
                          <a:effectLst/>
                          <a:latin typeface="Arial" charset="0"/>
                          <a:ea typeface="宋体" pitchFamily="2" charset="-122"/>
                        </a:rPr>
                        <a:t>001</a:t>
                      </a: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70722" name="图片 3"/>
          <p:cNvPicPr>
            <a:picLocks noChangeAspect="1"/>
          </p:cNvPicPr>
          <p:nvPr/>
        </p:nvPicPr>
        <p:blipFill>
          <a:blip r:embed="rId3" cstate="print"/>
          <a:srcRect/>
          <a:stretch>
            <a:fillRect/>
          </a:stretch>
        </p:blipFill>
        <p:spPr bwMode="auto">
          <a:xfrm>
            <a:off x="5478463" y="1677988"/>
            <a:ext cx="3486150" cy="3019425"/>
          </a:xfrm>
          <a:prstGeom prst="rect">
            <a:avLst/>
          </a:prstGeom>
          <a:noFill/>
          <a:ln w="9525">
            <a:noFill/>
            <a:miter lim="800000"/>
            <a:headEnd/>
            <a:tailEnd/>
          </a:ln>
        </p:spPr>
      </p:pic>
    </p:spTree>
    <p:extLst>
      <p:ext uri="{BB962C8B-B14F-4D97-AF65-F5344CB8AC3E}">
        <p14:creationId xmlns:p14="http://schemas.microsoft.com/office/powerpoint/2010/main" val="508677343"/>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71683" name="内容占位符 5"/>
          <p:cNvSpPr txBox="1">
            <a:spLocks/>
          </p:cNvSpPr>
          <p:nvPr/>
        </p:nvSpPr>
        <p:spPr bwMode="auto">
          <a:xfrm>
            <a:off x="539750" y="1052513"/>
            <a:ext cx="8297863"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4</a:t>
            </a:r>
            <a:r>
              <a:rPr kumimoji="1" lang="zh-CN" altLang="en-US" sz="2000" b="1">
                <a:solidFill>
                  <a:schemeClr val="tx1"/>
                </a:solidFill>
                <a:ea typeface="宋体-18030" pitchFamily="49" charset="-122"/>
                <a:cs typeface="宋体-18030" pitchFamily="49" charset="-122"/>
                <a:sym typeface="Wingdings" pitchFamily="2" charset="2"/>
              </a:rPr>
              <a:t>）根据状态转换表写出 </a:t>
            </a:r>
            <a:r>
              <a:rPr kumimoji="1" lang="zh-CN" altLang="en-US" sz="2000" b="1">
                <a:solidFill>
                  <a:schemeClr val="tx1"/>
                </a:solidFill>
                <a:ea typeface="黑体" pitchFamily="2" charset="-122"/>
                <a:cs typeface="宋体-18030" pitchFamily="49" charset="-122"/>
                <a:sym typeface="Wingdings" pitchFamily="2" charset="2"/>
              </a:rPr>
              <a:t>次态逻辑表达式 </a:t>
            </a:r>
            <a:r>
              <a:rPr kumimoji="1" lang="zh-CN" altLang="en-US" sz="2000" b="1">
                <a:solidFill>
                  <a:schemeClr val="tx1"/>
                </a:solidFill>
                <a:ea typeface="宋体-18030" pitchFamily="49" charset="-122"/>
                <a:cs typeface="宋体-18030" pitchFamily="49" charset="-122"/>
                <a:sym typeface="Wingdings" pitchFamily="2" charset="2"/>
              </a:rPr>
              <a:t>和 </a:t>
            </a:r>
            <a:r>
              <a:rPr kumimoji="1" lang="zh-CN" altLang="en-US" sz="2000" b="1">
                <a:solidFill>
                  <a:schemeClr val="tx1"/>
                </a:solidFill>
                <a:ea typeface="黑体" pitchFamily="2" charset="-122"/>
                <a:sym typeface="Wingdings" pitchFamily="2" charset="2"/>
              </a:rPr>
              <a:t>输出逻辑表达式</a:t>
            </a:r>
          </a:p>
        </p:txBody>
      </p:sp>
      <p:graphicFrame>
        <p:nvGraphicFramePr>
          <p:cNvPr id="342086" name="Group 70"/>
          <p:cNvGraphicFramePr>
            <a:graphicFrameLocks noGrp="1"/>
          </p:cNvGraphicFramePr>
          <p:nvPr/>
        </p:nvGraphicFramePr>
        <p:xfrm>
          <a:off x="4703763" y="1806575"/>
          <a:ext cx="4189412" cy="4435475"/>
        </p:xfrm>
        <a:graphic>
          <a:graphicData uri="http://schemas.openxmlformats.org/drawingml/2006/table">
            <a:tbl>
              <a:tblPr/>
              <a:tblGrid>
                <a:gridCol w="1439862"/>
                <a:gridCol w="647700"/>
                <a:gridCol w="1439863"/>
                <a:gridCol w="661987"/>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当前状态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输入</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A</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endParaRPr kumimoji="0" lang="zh-CN" altLang="en-US" sz="1800" b="1" i="0" u="none" strike="noStrike" cap="none" normalizeH="0" baseline="0" smtClean="0">
                        <a:ln>
                          <a:noFill/>
                        </a:ln>
                        <a:solidFill>
                          <a:schemeClr val="bg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下一状态</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2</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1</a:t>
                      </a:r>
                      <a:r>
                        <a:rPr kumimoji="0" lang="en-US" altLang="zh-CN" sz="1800" b="1" i="0" u="none" strike="noStrike" cap="none" normalizeH="0" baseline="0" smtClean="0">
                          <a:ln>
                            <a:noFill/>
                          </a:ln>
                          <a:solidFill>
                            <a:srgbClr val="FF0000"/>
                          </a:solidFill>
                          <a:effectLst/>
                          <a:latin typeface="黑体" pitchFamily="2" charset="-122"/>
                          <a:ea typeface="黑体" pitchFamily="2" charset="-122"/>
                        </a:rPr>
                        <a:t>S</a:t>
                      </a:r>
                      <a:r>
                        <a:rPr kumimoji="0" lang="en-US" altLang="zh-CN" sz="1800" b="1" i="0" u="none" strike="noStrike" cap="none" normalizeH="0" baseline="0" smtClean="0">
                          <a:ln>
                            <a:noFill/>
                          </a:ln>
                          <a:solidFill>
                            <a:srgbClr val="FF0000"/>
                          </a:solidFill>
                          <a:effectLst/>
                          <a:latin typeface="Arial"/>
                          <a:ea typeface="黑体" pitchFamily="2" charset="-122"/>
                        </a:rPr>
                        <a:t>’</a:t>
                      </a:r>
                      <a:r>
                        <a:rPr kumimoji="0" lang="en-US" altLang="zh-CN" sz="1800" b="1" i="0" u="none" strike="noStrike" cap="none" normalizeH="0" baseline="-25000" smtClean="0">
                          <a:ln>
                            <a:noFill/>
                          </a:ln>
                          <a:solidFill>
                            <a:srgbClr val="FF0000"/>
                          </a:solidFill>
                          <a:effectLst/>
                          <a:latin typeface="黑体" pitchFamily="2" charset="-122"/>
                          <a:ea typeface="黑体" pitchFamily="2" charset="-122"/>
                        </a:rPr>
                        <a:t>0</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黑体" pitchFamily="2" charset="-122"/>
                          <a:ea typeface="黑体" pitchFamily="2" charset="-122"/>
                        </a:rPr>
                        <a:t>输出</a:t>
                      </a:r>
                      <a:endParaRPr kumimoji="0" lang="en-US" altLang="zh-CN" sz="1800" b="1" i="0" u="none" strike="noStrike" cap="none" normalizeH="0" baseline="0" smtClean="0">
                        <a:ln>
                          <a:noFill/>
                        </a:ln>
                        <a:solidFill>
                          <a:schemeClr val="bg1"/>
                        </a:solidFill>
                        <a:effectLst/>
                        <a:latin typeface="黑体" pitchFamily="2" charset="-122"/>
                        <a:ea typeface="黑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r>
                        <a:rPr kumimoji="0" lang="en-US" altLang="zh-CN" sz="1800" b="1" i="0" u="none" strike="noStrike" cap="none" normalizeH="0" baseline="0" smtClean="0">
                          <a:ln>
                            <a:noFill/>
                          </a:ln>
                          <a:solidFill>
                            <a:schemeClr val="accent1"/>
                          </a:solidFill>
                          <a:effectLst/>
                          <a:latin typeface="黑体" pitchFamily="2" charset="-122"/>
                          <a:ea typeface="黑体" pitchFamily="2" charset="-122"/>
                        </a:rPr>
                        <a:t>Y</a:t>
                      </a:r>
                      <a:r>
                        <a:rPr kumimoji="0" lang="en-US" altLang="zh-CN" sz="1800" b="1" i="0" u="none" strike="noStrike" cap="none" normalizeH="0" baseline="0" smtClean="0">
                          <a:ln>
                            <a:noFill/>
                          </a:ln>
                          <a:solidFill>
                            <a:schemeClr val="bg1"/>
                          </a:solidFill>
                          <a:effectLst/>
                          <a:latin typeface="黑体" pitchFamily="2" charset="-122"/>
                          <a:ea typeface="黑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086F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S3</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en-US" altLang="zh-CN" sz="1800" b="1" i="0" u="none" strike="noStrike" cap="none" normalizeH="0" baseline="0" smtClean="0">
                          <a:ln>
                            <a:noFill/>
                          </a:ln>
                          <a:solidFill>
                            <a:schemeClr val="tx1"/>
                          </a:solidFill>
                          <a:effectLst/>
                          <a:latin typeface="Arial" charset="0"/>
                          <a:ea typeface="宋体" pitchFamily="2" charset="-122"/>
                        </a:rPr>
                        <a:t>11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S2</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accent1"/>
                          </a:solidFill>
                          <a:effectLst/>
                          <a:latin typeface="Arial" charset="0"/>
                          <a:ea typeface="宋体" pitchFamily="2" charset="-122"/>
                        </a:rPr>
                        <a:t>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S3</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S3</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011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S4</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en-US" altLang="zh-CN" sz="1800" b="0" i="0" u="none" strike="noStrike" cap="none" normalizeH="0" baseline="0" smtClean="0">
                          <a:ln>
                            <a:noFill/>
                          </a:ln>
                          <a:solidFill>
                            <a:schemeClr val="accent1"/>
                          </a:solidFill>
                          <a:effectLst/>
                          <a:latin typeface="Arial" charset="0"/>
                          <a:ea typeface="宋体" pitchFamily="2" charset="-122"/>
                        </a:rPr>
                        <a:t>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1"/>
                          </a:solidFill>
                          <a:effectLst/>
                          <a:latin typeface="Arial" charset="0"/>
                          <a:ea typeface="宋体" pitchFamily="2" charset="-122"/>
                        </a:rPr>
                        <a:t>1</a:t>
                      </a:r>
                      <a:endParaRPr kumimoji="0" lang="zh-CN" altLang="en-US" sz="1800" b="1" i="0" u="none" strike="noStrike" cap="none" normalizeH="0" baseline="0" smtClean="0">
                        <a:ln>
                          <a:noFill/>
                        </a:ln>
                        <a:solidFill>
                          <a:schemeClr val="accent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S4</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100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S0</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S4</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100</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1</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S1</a:t>
                      </a:r>
                      <a:r>
                        <a:rPr kumimoji="0" lang="zh-CN" altLang="en-US" sz="1800" b="0" i="0" u="none" strike="noStrike" cap="none" normalizeH="0" baseline="0" smtClean="0">
                          <a:ln>
                            <a:noFill/>
                          </a:ln>
                          <a:solidFill>
                            <a:schemeClr val="tx1"/>
                          </a:solidFill>
                          <a:effectLst/>
                          <a:latin typeface="Arial" charset="0"/>
                          <a:ea typeface="宋体" pitchFamily="2" charset="-122"/>
                        </a:rPr>
                        <a:t>（</a:t>
                      </a:r>
                      <a:r>
                        <a:rPr kumimoji="0" lang="en-US" altLang="zh-CN" sz="1800" b="0" i="0" u="none" strike="noStrike" cap="none" normalizeH="0" baseline="0" smtClean="0">
                          <a:ln>
                            <a:noFill/>
                          </a:ln>
                          <a:solidFill>
                            <a:schemeClr val="accent1"/>
                          </a:solidFill>
                          <a:effectLst/>
                          <a:latin typeface="Arial" charset="0"/>
                          <a:ea typeface="宋体" pitchFamily="2" charset="-122"/>
                        </a:rPr>
                        <a:t>00</a:t>
                      </a:r>
                      <a:r>
                        <a:rPr kumimoji="0" lang="en-US" altLang="zh-CN" sz="1800" b="1" i="0" u="none" strike="noStrike" cap="none" normalizeH="0" baseline="0" smtClean="0">
                          <a:ln>
                            <a:noFill/>
                          </a:ln>
                          <a:solidFill>
                            <a:schemeClr val="tx1"/>
                          </a:solidFill>
                          <a:effectLst/>
                          <a:latin typeface="Arial" charset="0"/>
                          <a:ea typeface="宋体" pitchFamily="2" charset="-122"/>
                        </a:rPr>
                        <a:t>1</a:t>
                      </a:r>
                      <a:r>
                        <a:rPr kumimoji="0" lang="zh-CN" altLang="en-US" sz="1800" b="0" i="0" u="none" strike="noStrike" cap="none" normalizeH="0" baseline="0" smtClean="0">
                          <a:ln>
                            <a:noFill/>
                          </a:ln>
                          <a:solidFill>
                            <a:schemeClr val="tx1"/>
                          </a:solidFill>
                          <a:effectLst/>
                          <a:latin typeface="Arial"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accent2"/>
                          </a:solidFill>
                          <a:effectLst/>
                          <a:latin typeface="Arial" charset="0"/>
                          <a:ea typeface="宋体" pitchFamily="2" charset="-122"/>
                        </a:rPr>
                        <a:t>0</a:t>
                      </a:r>
                      <a:endParaRPr kumimoji="0" lang="zh-CN" altLang="en-US" sz="1800" b="1" i="0" u="none" strike="noStrike" cap="none" normalizeH="0" baseline="0" smtClean="0">
                        <a:ln>
                          <a:noFill/>
                        </a:ln>
                        <a:solidFill>
                          <a:schemeClr val="accent2"/>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1746" name="Object 66"/>
          <p:cNvGraphicFramePr>
            <a:graphicFrameLocks noChangeAspect="1"/>
          </p:cNvGraphicFramePr>
          <p:nvPr/>
        </p:nvGraphicFramePr>
        <p:xfrm>
          <a:off x="4508500" y="3321050"/>
          <a:ext cx="127000" cy="215900"/>
        </p:xfrm>
        <a:graphic>
          <a:graphicData uri="http://schemas.openxmlformats.org/presentationml/2006/ole">
            <mc:AlternateContent xmlns:mc="http://schemas.openxmlformats.org/markup-compatibility/2006">
              <mc:Choice xmlns:v="urn:schemas-microsoft-com:vml" Requires="v">
                <p:oleObj spid="_x0000_s71902" name="公式" r:id="rId4" imgW="126780" imgH="215526" progId="Equation.3">
                  <p:embed/>
                </p:oleObj>
              </mc:Choice>
              <mc:Fallback>
                <p:oleObj name="公式" r:id="rId4" imgW="126780" imgH="215526"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0" y="3321050"/>
                        <a:ext cx="1270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7"/>
          <p:cNvGraphicFramePr>
            <a:graphicFrameLocks noChangeAspect="1"/>
          </p:cNvGraphicFramePr>
          <p:nvPr/>
        </p:nvGraphicFramePr>
        <p:xfrm>
          <a:off x="471488" y="2095500"/>
          <a:ext cx="4124325" cy="2882900"/>
        </p:xfrm>
        <a:graphic>
          <a:graphicData uri="http://schemas.openxmlformats.org/presentationml/2006/ole">
            <mc:AlternateContent xmlns:mc="http://schemas.openxmlformats.org/markup-compatibility/2006">
              <mc:Choice xmlns:v="urn:schemas-microsoft-com:vml" Requires="v">
                <p:oleObj spid="_x0000_s71903" name="公式" r:id="rId6" imgW="2324100" imgH="1625600" progId="Equation.3">
                  <p:embed/>
                </p:oleObj>
              </mc:Choice>
              <mc:Fallback>
                <p:oleObj name="公式" r:id="rId6" imgW="2324100" imgH="1625600"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88" y="2095500"/>
                        <a:ext cx="4124325" cy="288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7393200"/>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4"/>
          <p:cNvSpPr>
            <a:spLocks noGrp="1"/>
          </p:cNvSpPr>
          <p:nvPr>
            <p:ph type="title" idx="4294967295"/>
          </p:nvPr>
        </p:nvSpPr>
        <p:spPr>
          <a:xfrm>
            <a:off x="539750" y="404813"/>
            <a:ext cx="6858000" cy="373062"/>
          </a:xfrm>
        </p:spPr>
        <p:txBody>
          <a:bodyPr/>
          <a:lstStyle/>
          <a:p>
            <a:pPr>
              <a:defRPr/>
            </a:pPr>
            <a:r>
              <a:rPr lang="en-US" altLang="zh-CN" i="0" dirty="0" smtClean="0">
                <a:solidFill>
                  <a:schemeClr val="accent1"/>
                </a:solidFill>
                <a:latin typeface="+mn-lt"/>
              </a:rPr>
              <a:t>FSM</a:t>
            </a:r>
            <a:r>
              <a:rPr lang="zh-CN" altLang="en-US" i="0" dirty="0">
                <a:solidFill>
                  <a:schemeClr val="accent1"/>
                </a:solidFill>
                <a:latin typeface="+mn-lt"/>
              </a:rPr>
              <a:t>设计</a:t>
            </a:r>
            <a:endParaRPr lang="zh-CN" altLang="en-US" i="0" dirty="0" smtClean="0">
              <a:solidFill>
                <a:schemeClr val="accent1"/>
              </a:solidFill>
              <a:latin typeface="+mn-lt"/>
            </a:endParaRPr>
          </a:p>
        </p:txBody>
      </p:sp>
      <p:sp>
        <p:nvSpPr>
          <p:cNvPr id="72707" name="内容占位符 5"/>
          <p:cNvSpPr txBox="1">
            <a:spLocks/>
          </p:cNvSpPr>
          <p:nvPr/>
        </p:nvSpPr>
        <p:spPr bwMode="auto">
          <a:xfrm>
            <a:off x="468313" y="925513"/>
            <a:ext cx="8297862" cy="415925"/>
          </a:xfrm>
          <a:prstGeom prst="rect">
            <a:avLst/>
          </a:prstGeom>
          <a:noFill/>
          <a:ln w="12700">
            <a:noFill/>
            <a:miter lim="800000"/>
            <a:headEnd/>
            <a:tailEnd/>
          </a:ln>
        </p:spPr>
        <p:txBody>
          <a:bodyPr lIns="63500" tIns="25400" rIns="63500" bIns="25400">
            <a:spAutoFit/>
          </a:bodyPr>
          <a:lstStyle/>
          <a:p>
            <a:pPr marL="512763" indent="-512763" eaLnBrk="0" hangingPunct="0">
              <a:lnSpc>
                <a:spcPct val="120000"/>
              </a:lnSpc>
              <a:buClr>
                <a:srgbClr val="FF0000"/>
              </a:buClr>
              <a:buSzPct val="100000"/>
              <a:buFont typeface="Wingdings" pitchFamily="2" charset="2"/>
              <a:buNone/>
            </a:pPr>
            <a:r>
              <a:rPr kumimoji="1" lang="zh-CN" altLang="en-US" sz="2000" b="1">
                <a:solidFill>
                  <a:schemeClr val="tx1"/>
                </a:solidFill>
                <a:ea typeface="宋体-18030" pitchFamily="49" charset="-122"/>
                <a:cs typeface="宋体-18030" pitchFamily="49" charset="-122"/>
                <a:sym typeface="Wingdings" pitchFamily="2" charset="2"/>
              </a:rPr>
              <a:t>（</a:t>
            </a:r>
            <a:r>
              <a:rPr kumimoji="1" lang="en-US" altLang="zh-CN" sz="2000" b="1">
                <a:solidFill>
                  <a:schemeClr val="tx1"/>
                </a:solidFill>
                <a:ea typeface="宋体-18030" pitchFamily="49" charset="-122"/>
                <a:cs typeface="宋体-18030" pitchFamily="49" charset="-122"/>
                <a:sym typeface="Wingdings" pitchFamily="2" charset="2"/>
              </a:rPr>
              <a:t>4</a:t>
            </a:r>
            <a:r>
              <a:rPr kumimoji="1" lang="zh-CN" altLang="en-US" sz="2000" b="1">
                <a:solidFill>
                  <a:schemeClr val="tx1"/>
                </a:solidFill>
                <a:ea typeface="宋体-18030" pitchFamily="49" charset="-122"/>
                <a:cs typeface="宋体-18030" pitchFamily="49" charset="-122"/>
                <a:sym typeface="Wingdings" pitchFamily="2" charset="2"/>
              </a:rPr>
              <a:t>）根据逻辑表达式画出 </a:t>
            </a:r>
            <a:r>
              <a:rPr kumimoji="1" lang="zh-CN" altLang="en-US" sz="2000" b="1">
                <a:solidFill>
                  <a:schemeClr val="tx1"/>
                </a:solidFill>
                <a:ea typeface="黑体" pitchFamily="2" charset="-122"/>
                <a:cs typeface="宋体-18030" pitchFamily="49" charset="-122"/>
                <a:sym typeface="Wingdings" pitchFamily="2" charset="2"/>
              </a:rPr>
              <a:t>逻辑图</a:t>
            </a:r>
            <a:endParaRPr lang="zh-CN" altLang="en-US" b="1">
              <a:solidFill>
                <a:schemeClr val="tx1"/>
              </a:solidFill>
            </a:endParaRPr>
          </a:p>
        </p:txBody>
      </p:sp>
      <p:grpSp>
        <p:nvGrpSpPr>
          <p:cNvPr id="72708" name="组合 12"/>
          <p:cNvGrpSpPr>
            <a:grpSpLocks/>
          </p:cNvGrpSpPr>
          <p:nvPr/>
        </p:nvGrpSpPr>
        <p:grpSpPr bwMode="auto">
          <a:xfrm>
            <a:off x="395288" y="1484313"/>
            <a:ext cx="8353425" cy="4864100"/>
            <a:chOff x="395536" y="1660738"/>
            <a:chExt cx="8352928" cy="4864606"/>
          </a:xfrm>
        </p:grpSpPr>
        <p:sp>
          <p:nvSpPr>
            <p:cNvPr id="72711" name="矩形 9"/>
            <p:cNvSpPr>
              <a:spLocks noChangeArrowheads="1"/>
            </p:cNvSpPr>
            <p:nvPr/>
          </p:nvSpPr>
          <p:spPr bwMode="auto">
            <a:xfrm>
              <a:off x="395536" y="1660738"/>
              <a:ext cx="8352928" cy="4864606"/>
            </a:xfrm>
            <a:prstGeom prst="rect">
              <a:avLst/>
            </a:prstGeom>
            <a:solidFill>
              <a:srgbClr val="FFFFCC"/>
            </a:solidFill>
            <a:ln w="12700" algn="ctr">
              <a:solidFill>
                <a:schemeClr val="tx1"/>
              </a:solidFill>
              <a:round/>
              <a:headEnd/>
              <a:tailEnd/>
            </a:ln>
          </p:spPr>
          <p:txBody>
            <a:bodyPr/>
            <a:lstStyle/>
            <a:p>
              <a:pPr algn="ctr" eaLnBrk="0" hangingPunct="0"/>
              <a:endParaRPr lang="zh-CN" altLang="en-US"/>
            </a:p>
          </p:txBody>
        </p:sp>
        <p:graphicFrame>
          <p:nvGraphicFramePr>
            <p:cNvPr id="72712" name="Object 6"/>
            <p:cNvGraphicFramePr>
              <a:graphicFrameLocks noChangeAspect="1"/>
            </p:cNvGraphicFramePr>
            <p:nvPr/>
          </p:nvGraphicFramePr>
          <p:xfrm>
            <a:off x="4652516" y="3321050"/>
            <a:ext cx="127000" cy="215900"/>
          </p:xfrm>
          <a:graphic>
            <a:graphicData uri="http://schemas.openxmlformats.org/presentationml/2006/ole">
              <mc:AlternateContent xmlns:mc="http://schemas.openxmlformats.org/markup-compatibility/2006">
                <mc:Choice xmlns:v="urn:schemas-microsoft-com:vml" Requires="v">
                  <p:oleObj spid="_x0000_s72926" name="公式" r:id="rId4" imgW="126780" imgH="215526" progId="Equation.3">
                    <p:embed/>
                  </p:oleObj>
                </mc:Choice>
                <mc:Fallback>
                  <p:oleObj name="公式" r:id="rId4" imgW="126780" imgH="215526"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516" y="3321050"/>
                          <a:ext cx="1270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3" name="Object 7"/>
            <p:cNvGraphicFramePr>
              <a:graphicFrameLocks noChangeAspect="1"/>
            </p:cNvGraphicFramePr>
            <p:nvPr/>
          </p:nvGraphicFramePr>
          <p:xfrm>
            <a:off x="5707136" y="4077072"/>
            <a:ext cx="2681288" cy="1892300"/>
          </p:xfrm>
          <a:graphic>
            <a:graphicData uri="http://schemas.openxmlformats.org/presentationml/2006/ole">
              <mc:AlternateContent xmlns:mc="http://schemas.openxmlformats.org/markup-compatibility/2006">
                <mc:Choice xmlns:v="urn:schemas-microsoft-com:vml" Requires="v">
                  <p:oleObj spid="_x0000_s72927" name="公式" r:id="rId6" imgW="1511300" imgH="1066800" progId="Equation.3">
                    <p:embed/>
                  </p:oleObj>
                </mc:Choice>
                <mc:Fallback>
                  <p:oleObj name="公式" r:id="rId6" imgW="1511300" imgH="1066800" progId="Equation.3">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7136" y="4077072"/>
                          <a:ext cx="2681288" cy="189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2714" name="图片 11"/>
            <p:cNvPicPr>
              <a:picLocks noChangeAspect="1"/>
            </p:cNvPicPr>
            <p:nvPr/>
          </p:nvPicPr>
          <p:blipFill>
            <a:blip r:embed="rId8" cstate="print"/>
            <a:srcRect/>
            <a:stretch>
              <a:fillRect/>
            </a:stretch>
          </p:blipFill>
          <p:spPr bwMode="auto">
            <a:xfrm>
              <a:off x="623490" y="1671207"/>
              <a:ext cx="6468790" cy="4785153"/>
            </a:xfrm>
            <a:prstGeom prst="rect">
              <a:avLst/>
            </a:prstGeom>
            <a:noFill/>
            <a:ln w="9525">
              <a:noFill/>
              <a:miter lim="800000"/>
              <a:headEnd/>
              <a:tailEnd/>
            </a:ln>
          </p:spPr>
        </p:pic>
      </p:grpSp>
      <p:sp>
        <p:nvSpPr>
          <p:cNvPr id="344073" name="Text Box 9"/>
          <p:cNvSpPr txBox="1">
            <a:spLocks noChangeArrowheads="1"/>
          </p:cNvSpPr>
          <p:nvPr/>
        </p:nvSpPr>
        <p:spPr bwMode="auto">
          <a:xfrm>
            <a:off x="1835150" y="1484313"/>
            <a:ext cx="1003300" cy="33655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zh-CN" altLang="en-US" sz="1600" b="1"/>
              <a:t>次态逻辑</a:t>
            </a:r>
          </a:p>
        </p:txBody>
      </p:sp>
      <p:sp>
        <p:nvSpPr>
          <p:cNvPr id="344074" name="Text Box 10"/>
          <p:cNvSpPr txBox="1">
            <a:spLocks noChangeArrowheads="1"/>
          </p:cNvSpPr>
          <p:nvPr/>
        </p:nvSpPr>
        <p:spPr bwMode="auto">
          <a:xfrm>
            <a:off x="5651500" y="1484313"/>
            <a:ext cx="1003300" cy="336550"/>
          </a:xfrm>
          <a:prstGeom prst="rect">
            <a:avLst/>
          </a:prstGeom>
          <a:noFill/>
          <a:ln>
            <a:noFill/>
          </a:ln>
          <a:effectLst>
            <a:prstShdw prst="shdw13" dist="53882" dir="135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defRPr/>
            </a:pPr>
            <a:r>
              <a:rPr lang="zh-CN" altLang="en-US" sz="1600" b="1"/>
              <a:t>输出逻辑</a:t>
            </a:r>
          </a:p>
        </p:txBody>
      </p:sp>
    </p:spTree>
    <p:extLst>
      <p:ext uri="{BB962C8B-B14F-4D97-AF65-F5344CB8AC3E}">
        <p14:creationId xmlns:p14="http://schemas.microsoft.com/office/powerpoint/2010/main" val="2831167821"/>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188" y="333375"/>
            <a:ext cx="5257800" cy="488950"/>
          </a:xfrm>
        </p:spPr>
        <p:txBody>
          <a:bodyPr/>
          <a:lstStyle/>
          <a:p>
            <a:pPr>
              <a:lnSpc>
                <a:spcPct val="120000"/>
              </a:lnSpc>
            </a:pPr>
            <a:r>
              <a:rPr lang="zh-CN" altLang="en-US" smtClean="0"/>
              <a:t>第四讲：主存储器（</a:t>
            </a:r>
            <a:r>
              <a:rPr lang="en-US" altLang="zh-CN" smtClean="0"/>
              <a:t>4</a:t>
            </a:r>
            <a:r>
              <a:rPr lang="zh-CN" altLang="en-US" smtClean="0"/>
              <a:t>学时）</a:t>
            </a:r>
            <a:endParaRPr lang="en-US" altLang="zh-CN" smtClean="0"/>
          </a:p>
        </p:txBody>
      </p:sp>
      <p:sp>
        <p:nvSpPr>
          <p:cNvPr id="24579" name="Rectangle 3"/>
          <p:cNvSpPr>
            <a:spLocks noGrp="1" noChangeArrowheads="1"/>
          </p:cNvSpPr>
          <p:nvPr>
            <p:ph type="body" idx="1"/>
          </p:nvPr>
        </p:nvSpPr>
        <p:spPr>
          <a:xfrm>
            <a:off x="684213" y="836613"/>
            <a:ext cx="7848600" cy="5569633"/>
          </a:xfrm>
        </p:spPr>
        <p:txBody>
          <a:bodyPr tIns="97200" bIns="61200"/>
          <a:lstStyle/>
          <a:p>
            <a:pPr>
              <a:lnSpc>
                <a:spcPct val="114000"/>
              </a:lnSpc>
            </a:pPr>
            <a:r>
              <a:rPr lang="zh-CN" altLang="en-US" sz="2000" dirty="0" smtClean="0">
                <a:ea typeface="黑体" pitchFamily="2" charset="-122"/>
              </a:rPr>
              <a:t>目标</a:t>
            </a:r>
            <a:endParaRPr lang="en-US" altLang="zh-CN" sz="2000" dirty="0" smtClean="0">
              <a:ea typeface="黑体" pitchFamily="2" charset="-122"/>
            </a:endParaRPr>
          </a:p>
          <a:p>
            <a:pPr lvl="1">
              <a:lnSpc>
                <a:spcPct val="114000"/>
              </a:lnSpc>
            </a:pPr>
            <a:r>
              <a:rPr lang="zh-CN" altLang="en-US" sz="1800" dirty="0" smtClean="0">
                <a:ea typeface="黑体" pitchFamily="2" charset="-122"/>
              </a:rPr>
              <a:t>了解存储单元电路的工作原理，掌握主存储器的结构特点、工作原理和构造方法。</a:t>
            </a:r>
            <a:endParaRPr lang="en-US" altLang="zh-CN" sz="1800" dirty="0" smtClean="0">
              <a:ea typeface="黑体" pitchFamily="2" charset="-122"/>
            </a:endParaRPr>
          </a:p>
          <a:p>
            <a:pPr>
              <a:lnSpc>
                <a:spcPct val="114000"/>
              </a:lnSpc>
            </a:pPr>
            <a:r>
              <a:rPr lang="zh-CN" altLang="en-US" sz="2000" dirty="0" smtClean="0">
                <a:ea typeface="黑体" pitchFamily="2" charset="-122"/>
              </a:rPr>
              <a:t>主要内容</a:t>
            </a:r>
            <a:endParaRPr lang="en-US" altLang="zh-CN" sz="2000" dirty="0" smtClean="0">
              <a:ea typeface="黑体" pitchFamily="2" charset="-122"/>
            </a:endParaRPr>
          </a:p>
          <a:p>
            <a:pPr lvl="1">
              <a:lnSpc>
                <a:spcPct val="114000"/>
              </a:lnSpc>
            </a:pPr>
            <a:r>
              <a:rPr lang="zh-CN" altLang="en-US" sz="1800" dirty="0" smtClean="0">
                <a:ea typeface="黑体" pitchFamily="2" charset="-122"/>
              </a:rPr>
              <a:t>存储单元电路</a:t>
            </a:r>
            <a:endParaRPr lang="en-US" altLang="zh-CN" sz="1800" dirty="0" smtClean="0">
              <a:ea typeface="黑体" pitchFamily="2" charset="-122"/>
            </a:endParaRPr>
          </a:p>
          <a:p>
            <a:pPr lvl="2">
              <a:lnSpc>
                <a:spcPct val="114000"/>
              </a:lnSpc>
            </a:pPr>
            <a:r>
              <a:rPr lang="en-US" altLang="zh-CN" sz="1800" dirty="0" smtClean="0">
                <a:ea typeface="黑体" pitchFamily="2" charset="-122"/>
              </a:rPr>
              <a:t>SRAM</a:t>
            </a:r>
            <a:r>
              <a:rPr lang="zh-CN" altLang="en-US" sz="1800" dirty="0" smtClean="0">
                <a:ea typeface="黑体" pitchFamily="2" charset="-122"/>
              </a:rPr>
              <a:t>存期单元电路</a:t>
            </a:r>
            <a:endParaRPr lang="en-US" altLang="zh-CN" sz="1800" dirty="0" smtClean="0">
              <a:ea typeface="黑体" pitchFamily="2" charset="-122"/>
            </a:endParaRPr>
          </a:p>
          <a:p>
            <a:pPr lvl="2">
              <a:lnSpc>
                <a:spcPct val="114000"/>
              </a:lnSpc>
            </a:pPr>
            <a:r>
              <a:rPr lang="en-US" altLang="zh-CN" sz="1800" dirty="0" smtClean="0">
                <a:ea typeface="黑体" pitchFamily="2" charset="-122"/>
              </a:rPr>
              <a:t>DRAM</a:t>
            </a:r>
            <a:r>
              <a:rPr lang="zh-CN" altLang="en-US" sz="1800" dirty="0" smtClean="0">
                <a:ea typeface="黑体" pitchFamily="2" charset="-122"/>
              </a:rPr>
              <a:t>存储单元电路</a:t>
            </a:r>
            <a:endParaRPr lang="en-US" altLang="zh-CN" sz="1800" dirty="0" smtClean="0">
              <a:ea typeface="黑体" pitchFamily="2" charset="-122"/>
            </a:endParaRPr>
          </a:p>
          <a:p>
            <a:pPr lvl="2">
              <a:lnSpc>
                <a:spcPct val="114000"/>
              </a:lnSpc>
            </a:pPr>
            <a:r>
              <a:rPr lang="en-US" altLang="zh-CN" sz="1800" dirty="0" smtClean="0">
                <a:ea typeface="黑体" pitchFamily="2" charset="-122"/>
              </a:rPr>
              <a:t>ROM</a:t>
            </a:r>
            <a:r>
              <a:rPr lang="zh-CN" altLang="en-US" sz="1800" dirty="0" smtClean="0">
                <a:ea typeface="黑体" pitchFamily="2" charset="-122"/>
              </a:rPr>
              <a:t>存储单元电路</a:t>
            </a:r>
            <a:endParaRPr lang="en-US" altLang="zh-CN" sz="1800" dirty="0" smtClean="0">
              <a:ea typeface="黑体" pitchFamily="2" charset="-122"/>
            </a:endParaRPr>
          </a:p>
          <a:p>
            <a:pPr lvl="1">
              <a:lnSpc>
                <a:spcPct val="114000"/>
              </a:lnSpc>
            </a:pPr>
            <a:r>
              <a:rPr lang="zh-CN" altLang="en-US" sz="1800" dirty="0" smtClean="0">
                <a:ea typeface="黑体" pitchFamily="2" charset="-122"/>
              </a:rPr>
              <a:t>主存储器的结构</a:t>
            </a:r>
            <a:endParaRPr lang="en-US" altLang="zh-CN" sz="1800" dirty="0" smtClean="0">
              <a:ea typeface="黑体" pitchFamily="2" charset="-122"/>
            </a:endParaRPr>
          </a:p>
          <a:p>
            <a:pPr lvl="2">
              <a:lnSpc>
                <a:spcPct val="114000"/>
              </a:lnSpc>
            </a:pPr>
            <a:r>
              <a:rPr lang="en-US" altLang="zh-CN" sz="1600" dirty="0" smtClean="0">
                <a:ea typeface="黑体" pitchFamily="2" charset="-122"/>
              </a:rPr>
              <a:t>SRAM</a:t>
            </a:r>
            <a:r>
              <a:rPr lang="zh-CN" altLang="en-US" sz="1600" dirty="0" smtClean="0">
                <a:ea typeface="黑体" pitchFamily="2" charset="-122"/>
              </a:rPr>
              <a:t>芯片的内部结构</a:t>
            </a:r>
            <a:endParaRPr lang="en-US" altLang="zh-CN" sz="1600" dirty="0" smtClean="0">
              <a:ea typeface="黑体" pitchFamily="2" charset="-122"/>
            </a:endParaRPr>
          </a:p>
          <a:p>
            <a:pPr lvl="2">
              <a:lnSpc>
                <a:spcPct val="114000"/>
              </a:lnSpc>
            </a:pPr>
            <a:r>
              <a:rPr lang="en-US" altLang="zh-CN" sz="1600" dirty="0" smtClean="0">
                <a:ea typeface="黑体" pitchFamily="2" charset="-122"/>
              </a:rPr>
              <a:t>DRAM</a:t>
            </a:r>
            <a:r>
              <a:rPr lang="zh-CN" altLang="en-US" sz="1600" dirty="0" smtClean="0">
                <a:ea typeface="黑体" pitchFamily="2" charset="-122"/>
              </a:rPr>
              <a:t>芯片的内部结构</a:t>
            </a:r>
            <a:endParaRPr lang="en-US" altLang="zh-CN" sz="1600" dirty="0" smtClean="0">
              <a:ea typeface="黑体" pitchFamily="2" charset="-122"/>
            </a:endParaRPr>
          </a:p>
          <a:p>
            <a:pPr lvl="1">
              <a:lnSpc>
                <a:spcPct val="114000"/>
              </a:lnSpc>
            </a:pPr>
            <a:r>
              <a:rPr lang="zh-CN" altLang="en-US" sz="1800" dirty="0" smtClean="0">
                <a:solidFill>
                  <a:schemeClr val="accent1"/>
                </a:solidFill>
                <a:ea typeface="黑体" pitchFamily="2" charset="-122"/>
              </a:rPr>
              <a:t>存储器的扩展</a:t>
            </a:r>
            <a:endParaRPr lang="en-US" altLang="zh-CN" sz="1800" dirty="0" smtClean="0">
              <a:solidFill>
                <a:schemeClr val="accent1"/>
              </a:solidFill>
              <a:ea typeface="黑体" pitchFamily="2" charset="-122"/>
            </a:endParaRPr>
          </a:p>
          <a:p>
            <a:pPr lvl="2">
              <a:lnSpc>
                <a:spcPct val="114000"/>
              </a:lnSpc>
            </a:pPr>
            <a:r>
              <a:rPr lang="zh-CN" altLang="en-US" sz="1600" dirty="0" smtClean="0">
                <a:solidFill>
                  <a:schemeClr val="accent1"/>
                </a:solidFill>
                <a:latin typeface="黑体" pitchFamily="2" charset="-122"/>
                <a:ea typeface="黑体" pitchFamily="2" charset="-122"/>
              </a:rPr>
              <a:t>芯片容量的基本描述（字单元数 </a:t>
            </a:r>
            <a:r>
              <a:rPr lang="en-US" altLang="zh-CN" sz="1600" dirty="0" smtClean="0">
                <a:solidFill>
                  <a:schemeClr val="accent1"/>
                </a:solidFill>
                <a:latin typeface="黑体" pitchFamily="2" charset="-122"/>
                <a:ea typeface="黑体" pitchFamily="2" charset="-122"/>
              </a:rPr>
              <a:t>X </a:t>
            </a:r>
            <a:r>
              <a:rPr lang="zh-CN" altLang="en-US" sz="1600" dirty="0" smtClean="0">
                <a:solidFill>
                  <a:schemeClr val="accent1"/>
                </a:solidFill>
                <a:latin typeface="黑体" pitchFamily="2" charset="-122"/>
                <a:ea typeface="黑体" pitchFamily="2" charset="-122"/>
              </a:rPr>
              <a:t>每个字单元的位数</a:t>
            </a:r>
            <a:r>
              <a:rPr lang="en-US" altLang="zh-CN" sz="1600" dirty="0" smtClean="0">
                <a:solidFill>
                  <a:schemeClr val="accent1"/>
                </a:solidFill>
                <a:latin typeface="黑体" pitchFamily="2" charset="-122"/>
                <a:ea typeface="黑体" pitchFamily="2" charset="-122"/>
              </a:rPr>
              <a:t>, 2n x m</a:t>
            </a:r>
            <a:r>
              <a:rPr lang="zh-CN" altLang="en-US" sz="1600" dirty="0" smtClean="0">
                <a:solidFill>
                  <a:schemeClr val="accent1"/>
                </a:solidFill>
                <a:latin typeface="黑体" pitchFamily="2" charset="-122"/>
                <a:ea typeface="黑体" pitchFamily="2" charset="-122"/>
              </a:rPr>
              <a:t>）</a:t>
            </a:r>
            <a:r>
              <a:rPr lang="en-US" altLang="zh-CN" sz="1600" dirty="0" smtClean="0">
                <a:solidFill>
                  <a:schemeClr val="accent1"/>
                </a:solidFill>
                <a:latin typeface="黑体" pitchFamily="2" charset="-122"/>
                <a:ea typeface="黑体" pitchFamily="2" charset="-122"/>
              </a:rPr>
              <a:t> </a:t>
            </a:r>
          </a:p>
          <a:p>
            <a:pPr lvl="2">
              <a:lnSpc>
                <a:spcPct val="114000"/>
              </a:lnSpc>
            </a:pPr>
            <a:r>
              <a:rPr lang="zh-CN" altLang="en-US" sz="1600" dirty="0" smtClean="0">
                <a:solidFill>
                  <a:schemeClr val="accent1"/>
                </a:solidFill>
                <a:latin typeface="黑体" pitchFamily="2" charset="-122"/>
                <a:ea typeface="黑体" pitchFamily="2" charset="-122"/>
              </a:rPr>
              <a:t>存储器的扩展方法</a:t>
            </a:r>
            <a:endParaRPr lang="en-US" altLang="zh-CN" sz="1600" dirty="0" smtClean="0">
              <a:solidFill>
                <a:schemeClr val="accent1"/>
              </a:solidFill>
              <a:latin typeface="黑体" pitchFamily="2" charset="-122"/>
              <a:ea typeface="黑体" pitchFamily="2" charset="-122"/>
            </a:endParaRPr>
          </a:p>
          <a:p>
            <a:pPr lvl="1">
              <a:lnSpc>
                <a:spcPct val="114000"/>
              </a:lnSpc>
            </a:pPr>
            <a:r>
              <a:rPr lang="en-US" altLang="zh-CN" sz="2000" dirty="0" smtClean="0">
                <a:solidFill>
                  <a:srgbClr val="FF0000"/>
                </a:solidFill>
                <a:latin typeface="黑体" pitchFamily="2" charset="-122"/>
                <a:ea typeface="黑体" pitchFamily="2" charset="-122"/>
              </a:rPr>
              <a:t>DRAM</a:t>
            </a:r>
            <a:r>
              <a:rPr lang="zh-CN" altLang="en-US" sz="2000" dirty="0" smtClean="0">
                <a:solidFill>
                  <a:srgbClr val="FF0000"/>
                </a:solidFill>
                <a:latin typeface="黑体" pitchFamily="2" charset="-122"/>
                <a:ea typeface="黑体" pitchFamily="2" charset="-122"/>
              </a:rPr>
              <a:t>的刷新</a:t>
            </a:r>
            <a:endParaRPr lang="en-US" altLang="zh-CN" sz="2000" dirty="0" smtClean="0">
              <a:solidFill>
                <a:srgbClr val="FF0000"/>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750" y="396875"/>
            <a:ext cx="5867400" cy="372603"/>
          </a:xfrm>
          <a:noFill/>
        </p:spPr>
        <p:txBody>
          <a:bodyPr/>
          <a:lstStyle/>
          <a:p>
            <a:r>
              <a:rPr lang="zh-CN" altLang="en-US" dirty="0" smtClean="0">
                <a:latin typeface="黑体" pitchFamily="2" charset="-122"/>
                <a:ea typeface="黑体" pitchFamily="2" charset="-122"/>
              </a:rPr>
              <a:t>存储芯片和存储器的容量描述</a:t>
            </a:r>
            <a:endParaRPr lang="en-US" altLang="zh-CN" dirty="0" smtClean="0">
              <a:latin typeface="黑体" pitchFamily="2" charset="-122"/>
              <a:ea typeface="黑体" pitchFamily="2" charset="-122"/>
            </a:endParaRPr>
          </a:p>
        </p:txBody>
      </p:sp>
      <p:sp>
        <p:nvSpPr>
          <p:cNvPr id="482307" name="Rectangle 3"/>
          <p:cNvSpPr>
            <a:spLocks noChangeArrowheads="1"/>
          </p:cNvSpPr>
          <p:nvPr/>
        </p:nvSpPr>
        <p:spPr bwMode="auto">
          <a:xfrm>
            <a:off x="506413" y="908050"/>
            <a:ext cx="8458200" cy="671513"/>
          </a:xfrm>
          <a:prstGeom prst="rect">
            <a:avLst/>
          </a:prstGeom>
          <a:noFill/>
          <a:ln w="12700">
            <a:noFill/>
            <a:miter lim="800000"/>
            <a:headEnd/>
            <a:tailEnd/>
          </a:ln>
        </p:spPr>
        <p:txBody>
          <a:bodyPr lIns="63500" tIns="25400" rIns="63500" bIns="25400">
            <a:spAutoFit/>
          </a:bodyPr>
          <a:lstStyle/>
          <a:p>
            <a:pPr marL="284163" indent="-284163" eaLnBrk="0" hangingPunct="0">
              <a:lnSpc>
                <a:spcPct val="170000"/>
              </a:lnSpc>
              <a:buClr>
                <a:srgbClr val="FF0000"/>
              </a:buClr>
              <a:buSzPct val="100000"/>
              <a:buFont typeface="Wingdings" pitchFamily="2" charset="2"/>
              <a:buChar char="v"/>
            </a:pPr>
            <a:r>
              <a:rPr lang="zh-CN" altLang="en-US" b="1">
                <a:solidFill>
                  <a:schemeClr val="tx1"/>
                </a:solidFill>
              </a:rPr>
              <a:t>存储芯片容量的基本描述（</a:t>
            </a:r>
            <a:r>
              <a:rPr lang="zh-CN" altLang="en-US" b="1">
                <a:solidFill>
                  <a:schemeClr val="tx1"/>
                </a:solidFill>
                <a:ea typeface="黑体" pitchFamily="2" charset="-122"/>
              </a:rPr>
              <a:t>字单元数</a:t>
            </a:r>
            <a:r>
              <a:rPr lang="en-US" altLang="zh-CN" b="1">
                <a:solidFill>
                  <a:schemeClr val="tx1"/>
                </a:solidFill>
                <a:ea typeface="黑体" pitchFamily="2" charset="-122"/>
              </a:rPr>
              <a:t>×</a:t>
            </a:r>
            <a:r>
              <a:rPr lang="zh-CN" altLang="en-US" b="1">
                <a:solidFill>
                  <a:schemeClr val="tx1"/>
                </a:solidFill>
                <a:ea typeface="黑体" pitchFamily="2" charset="-122"/>
              </a:rPr>
              <a:t>每个字单元的位数</a:t>
            </a:r>
            <a:r>
              <a:rPr lang="zh-CN" altLang="en-US" b="1">
                <a:solidFill>
                  <a:schemeClr val="tx1"/>
                </a:solidFill>
              </a:rPr>
              <a:t>）</a:t>
            </a:r>
            <a:endParaRPr lang="zh-CN" altLang="en-US" sz="2000" b="1">
              <a:latin typeface="宋体" pitchFamily="2" charset="-122"/>
            </a:endParaRPr>
          </a:p>
        </p:txBody>
      </p:sp>
      <p:sp>
        <p:nvSpPr>
          <p:cNvPr id="482308" name="Rectangle 4"/>
          <p:cNvSpPr>
            <a:spLocks noChangeArrowheads="1"/>
          </p:cNvSpPr>
          <p:nvPr/>
        </p:nvSpPr>
        <p:spPr bwMode="auto">
          <a:xfrm>
            <a:off x="361950" y="5119890"/>
            <a:ext cx="8458200" cy="1045414"/>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Char char="Ø"/>
            </a:pPr>
            <a:r>
              <a:rPr lang="en-US" altLang="zh-CN" sz="2000" b="1" dirty="0">
                <a:solidFill>
                  <a:srgbClr val="FF0000"/>
                </a:solidFill>
                <a:latin typeface="华文细黑" pitchFamily="2" charset="-122"/>
                <a:ea typeface="华文细黑" pitchFamily="2" charset="-122"/>
              </a:rPr>
              <a:t>64K×8 </a:t>
            </a:r>
            <a:r>
              <a:rPr lang="zh-CN" altLang="en-US" sz="2000" b="1" dirty="0">
                <a:solidFill>
                  <a:srgbClr val="FF0000"/>
                </a:solidFill>
                <a:latin typeface="华文细黑" pitchFamily="2" charset="-122"/>
                <a:ea typeface="华文细黑" pitchFamily="2" charset="-122"/>
              </a:rPr>
              <a:t>：</a:t>
            </a:r>
            <a:r>
              <a:rPr lang="en-US" altLang="zh-CN" sz="2000" b="1" dirty="0">
                <a:solidFill>
                  <a:schemeClr val="tx1"/>
                </a:solidFill>
                <a:latin typeface="华文细黑" pitchFamily="2" charset="-122"/>
                <a:ea typeface="华文细黑" pitchFamily="2" charset="-122"/>
              </a:rPr>
              <a:t>65536</a:t>
            </a:r>
            <a:r>
              <a:rPr lang="zh-CN" altLang="en-US" sz="2000" b="1" dirty="0">
                <a:solidFill>
                  <a:schemeClr val="tx1"/>
                </a:solidFill>
                <a:latin typeface="华文细黑" pitchFamily="2" charset="-122"/>
                <a:ea typeface="华文细黑" pitchFamily="2" charset="-122"/>
              </a:rPr>
              <a:t>（</a:t>
            </a:r>
            <a:r>
              <a:rPr lang="en-US" altLang="zh-CN" sz="2000" b="1" dirty="0">
                <a:solidFill>
                  <a:schemeClr val="tx1"/>
                </a:solidFill>
                <a:latin typeface="华文细黑" pitchFamily="2" charset="-122"/>
                <a:ea typeface="华文细黑" pitchFamily="2" charset="-122"/>
              </a:rPr>
              <a:t>64K</a:t>
            </a:r>
            <a:r>
              <a:rPr lang="zh-CN" altLang="en-US" sz="2000" b="1" dirty="0">
                <a:solidFill>
                  <a:schemeClr val="tx1"/>
                </a:solidFill>
                <a:latin typeface="华文细黑" pitchFamily="2" charset="-122"/>
                <a:ea typeface="华文细黑" pitchFamily="2" charset="-122"/>
              </a:rPr>
              <a:t>）个字单元，每个</a:t>
            </a:r>
            <a:r>
              <a:rPr lang="zh-CN" altLang="en-US" sz="1800" b="1" dirty="0">
                <a:solidFill>
                  <a:schemeClr val="tx1"/>
                </a:solidFill>
                <a:latin typeface="华文细黑" pitchFamily="2" charset="-122"/>
                <a:ea typeface="华文细黑" pitchFamily="2" charset="-122"/>
              </a:rPr>
              <a:t>字</a:t>
            </a:r>
            <a:r>
              <a:rPr lang="zh-CN" altLang="en-US" sz="2000" b="1" dirty="0">
                <a:solidFill>
                  <a:schemeClr val="tx1"/>
                </a:solidFill>
                <a:latin typeface="华文细黑" pitchFamily="2" charset="-122"/>
                <a:ea typeface="华文细黑" pitchFamily="2" charset="-122"/>
              </a:rPr>
              <a:t>单元</a:t>
            </a:r>
            <a:r>
              <a:rPr lang="en-US" altLang="zh-CN" sz="2000" b="1" dirty="0">
                <a:solidFill>
                  <a:schemeClr val="tx1"/>
                </a:solidFill>
                <a:latin typeface="华文细黑" pitchFamily="2" charset="-122"/>
                <a:ea typeface="华文细黑" pitchFamily="2" charset="-122"/>
              </a:rPr>
              <a:t>8</a:t>
            </a:r>
            <a:r>
              <a:rPr lang="zh-CN" altLang="en-US" sz="2000" b="1" dirty="0" smtClean="0">
                <a:solidFill>
                  <a:schemeClr val="tx1"/>
                </a:solidFill>
                <a:latin typeface="华文细黑" pitchFamily="2" charset="-122"/>
                <a:ea typeface="华文细黑" pitchFamily="2" charset="-122"/>
              </a:rPr>
              <a:t>位，</a:t>
            </a:r>
            <a:r>
              <a:rPr lang="zh-CN" altLang="en-US" sz="2000" b="1" dirty="0" smtClean="0">
                <a:solidFill>
                  <a:srgbClr val="FF0000"/>
                </a:solidFill>
                <a:latin typeface="华文细黑" pitchFamily="2" charset="-122"/>
                <a:ea typeface="华文细黑" pitchFamily="2" charset="-122"/>
              </a:rPr>
              <a:t>也即</a:t>
            </a:r>
            <a:r>
              <a:rPr lang="en-US" altLang="zh-CN" sz="2000" b="1" dirty="0" smtClean="0">
                <a:solidFill>
                  <a:srgbClr val="FF0000"/>
                </a:solidFill>
                <a:latin typeface="华文细黑" pitchFamily="2" charset="-122"/>
                <a:ea typeface="华文细黑" pitchFamily="2" charset="-122"/>
              </a:rPr>
              <a:t>64KB</a:t>
            </a:r>
            <a:endParaRPr lang="zh-CN" altLang="en-US" sz="2000" b="1" dirty="0">
              <a:solidFill>
                <a:srgbClr val="FF0000"/>
              </a:solidFill>
              <a:latin typeface="华文细黑" pitchFamily="2" charset="-122"/>
              <a:ea typeface="华文细黑" pitchFamily="2" charset="-122"/>
            </a:endParaRPr>
          </a:p>
          <a:p>
            <a:pPr marL="668338" lvl="1" indent="-193675" eaLnBrk="0" hangingPunct="0">
              <a:lnSpc>
                <a:spcPct val="170000"/>
              </a:lnSpc>
              <a:buClr>
                <a:srgbClr val="0532C3"/>
              </a:buClr>
              <a:buSzPct val="100000"/>
              <a:buFont typeface="Wingdings" pitchFamily="2" charset="2"/>
              <a:buNone/>
            </a:pPr>
            <a:r>
              <a:rPr lang="zh-CN" altLang="en-US" sz="1800" b="1" dirty="0"/>
              <a:t>有多少个存储位元？需要多少条地址线？多少条数据线？</a:t>
            </a:r>
          </a:p>
        </p:txBody>
      </p:sp>
      <p:sp>
        <p:nvSpPr>
          <p:cNvPr id="482309" name="Rectangle 5"/>
          <p:cNvSpPr>
            <a:spLocks noChangeArrowheads="1"/>
          </p:cNvSpPr>
          <p:nvPr/>
        </p:nvSpPr>
        <p:spPr bwMode="auto">
          <a:xfrm>
            <a:off x="323850" y="1484759"/>
            <a:ext cx="8458200" cy="1603375"/>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Char char="Ø"/>
            </a:pPr>
            <a:r>
              <a:rPr lang="en-US" altLang="zh-CN" sz="2000" b="1" dirty="0">
                <a:solidFill>
                  <a:schemeClr val="tx1"/>
                </a:solidFill>
                <a:latin typeface="华文细黑" pitchFamily="2" charset="-122"/>
                <a:ea typeface="华文细黑" pitchFamily="2" charset="-122"/>
              </a:rPr>
              <a:t>1K × 2 </a:t>
            </a:r>
            <a:r>
              <a:rPr lang="zh-CN" altLang="en-US" sz="2000" b="1" dirty="0">
                <a:solidFill>
                  <a:schemeClr val="tx1"/>
                </a:solidFill>
                <a:latin typeface="华文细黑" pitchFamily="2" charset="-122"/>
                <a:ea typeface="华文细黑" pitchFamily="2" charset="-122"/>
              </a:rPr>
              <a:t>：1024 个字单元，每个字单元 </a:t>
            </a:r>
            <a:r>
              <a:rPr lang="en-US" altLang="zh-CN" sz="2000" b="1" dirty="0">
                <a:solidFill>
                  <a:schemeClr val="tx1"/>
                </a:solidFill>
                <a:latin typeface="华文细黑" pitchFamily="2" charset="-122"/>
                <a:ea typeface="华文细黑" pitchFamily="2" charset="-122"/>
              </a:rPr>
              <a:t>2 </a:t>
            </a:r>
            <a:r>
              <a:rPr lang="zh-CN" altLang="en-US" sz="2000" b="1" dirty="0">
                <a:solidFill>
                  <a:schemeClr val="tx1"/>
                </a:solidFill>
                <a:latin typeface="华文细黑" pitchFamily="2" charset="-122"/>
                <a:ea typeface="华文细黑" pitchFamily="2" charset="-122"/>
              </a:rPr>
              <a:t>位（二进制位）</a:t>
            </a: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意味着任一时刻可以（也只能）访问</a:t>
            </a:r>
            <a:r>
              <a:rPr lang="en-US" altLang="zh-CN" sz="2000" b="1" dirty="0">
                <a:latin typeface="宋体" pitchFamily="2" charset="-122"/>
              </a:rPr>
              <a:t>1024</a:t>
            </a:r>
            <a:r>
              <a:rPr lang="zh-CN" altLang="en-US" sz="2000" b="1" dirty="0">
                <a:latin typeface="宋体" pitchFamily="2" charset="-122"/>
              </a:rPr>
              <a:t>个独立字单元中的</a:t>
            </a: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任意一个，每次读写的数据位数是一个字单元的容量（</a:t>
            </a:r>
            <a:r>
              <a:rPr lang="en-US" altLang="zh-CN" sz="2000" b="1" dirty="0">
                <a:latin typeface="宋体" pitchFamily="2" charset="-122"/>
              </a:rPr>
              <a:t>2</a:t>
            </a:r>
            <a:r>
              <a:rPr lang="zh-CN" altLang="en-US" sz="2000" b="1" dirty="0">
                <a:latin typeface="宋体" pitchFamily="2" charset="-122"/>
              </a:rPr>
              <a:t>位）</a:t>
            </a:r>
          </a:p>
        </p:txBody>
      </p:sp>
      <p:sp>
        <p:nvSpPr>
          <p:cNvPr id="482310" name="Rectangle 6"/>
          <p:cNvSpPr>
            <a:spLocks noChangeArrowheads="1"/>
          </p:cNvSpPr>
          <p:nvPr/>
        </p:nvSpPr>
        <p:spPr bwMode="auto">
          <a:xfrm>
            <a:off x="323850" y="3069084"/>
            <a:ext cx="8458200" cy="2120900"/>
          </a:xfrm>
          <a:prstGeom prst="rect">
            <a:avLst/>
          </a:prstGeom>
          <a:noFill/>
          <a:ln w="12700">
            <a:noFill/>
            <a:miter lim="800000"/>
            <a:headEnd/>
            <a:tailEnd/>
          </a:ln>
        </p:spPr>
        <p:txBody>
          <a:bodyPr lIns="63500" tIns="25400" rIns="63500" bIns="25400">
            <a:spAutoFit/>
          </a:bodyPr>
          <a:lstStyle/>
          <a:p>
            <a:pPr marL="668338" lvl="1" indent="-193675" eaLnBrk="0" hangingPunct="0">
              <a:lnSpc>
                <a:spcPct val="170000"/>
              </a:lnSpc>
              <a:buClr>
                <a:srgbClr val="0532C3"/>
              </a:buClr>
              <a:buSzPct val="100000"/>
              <a:buFont typeface="Wingdings" pitchFamily="2" charset="2"/>
              <a:buNone/>
            </a:pPr>
            <a:r>
              <a:rPr lang="zh-CN" altLang="en-US" sz="2000" b="1" dirty="0">
                <a:solidFill>
                  <a:schemeClr val="tx1"/>
                </a:solidFill>
                <a:latin typeface="华文细黑" pitchFamily="2" charset="-122"/>
                <a:ea typeface="华文细黑" pitchFamily="2" charset="-122"/>
              </a:rPr>
              <a:t>对于</a:t>
            </a:r>
            <a:r>
              <a:rPr lang="en-US" altLang="zh-CN" sz="2000" b="1" dirty="0">
                <a:solidFill>
                  <a:schemeClr val="tx1"/>
                </a:solidFill>
                <a:latin typeface="华文细黑" pitchFamily="2" charset="-122"/>
                <a:ea typeface="华文细黑" pitchFamily="2" charset="-122"/>
              </a:rPr>
              <a:t>1K X 2</a:t>
            </a:r>
            <a:r>
              <a:rPr lang="zh-CN" altLang="en-US" sz="2000" b="1" dirty="0">
                <a:solidFill>
                  <a:schemeClr val="tx1"/>
                </a:solidFill>
                <a:latin typeface="华文细黑" pitchFamily="2" charset="-122"/>
                <a:ea typeface="华文细黑" pitchFamily="2" charset="-122"/>
              </a:rPr>
              <a:t>的存储芯片：</a:t>
            </a:r>
          </a:p>
          <a:p>
            <a:pPr marL="668338" lvl="1" indent="-193675" eaLnBrk="0" hangingPunct="0">
              <a:lnSpc>
                <a:spcPct val="170000"/>
              </a:lnSpc>
              <a:buClr>
                <a:srgbClr val="0532C3"/>
              </a:buClr>
              <a:buSzPct val="100000"/>
              <a:buFont typeface="Wingdings" pitchFamily="2" charset="2"/>
              <a:buNone/>
            </a:pPr>
            <a:r>
              <a:rPr lang="zh-CN" altLang="en-US" sz="2000" b="1" dirty="0"/>
              <a:t>有多少个存储位元？</a:t>
            </a:r>
            <a:r>
              <a:rPr lang="zh-CN" altLang="en-US" sz="2000" b="1" dirty="0">
                <a:solidFill>
                  <a:schemeClr val="tx1"/>
                </a:solidFill>
              </a:rPr>
              <a:t>共</a:t>
            </a:r>
            <a:r>
              <a:rPr lang="en-US" altLang="zh-CN" sz="2000" b="1" dirty="0">
                <a:solidFill>
                  <a:schemeClr val="tx1"/>
                </a:solidFill>
                <a:latin typeface="华文细黑" pitchFamily="2" charset="-122"/>
                <a:ea typeface="华文细黑" pitchFamily="2" charset="-122"/>
              </a:rPr>
              <a:t>1K</a:t>
            </a:r>
            <a:r>
              <a:rPr lang="zh-CN" altLang="en-US" sz="2000" b="1" dirty="0">
                <a:solidFill>
                  <a:schemeClr val="tx1"/>
                </a:solidFill>
                <a:latin typeface="华文细黑" pitchFamily="2" charset="-122"/>
                <a:ea typeface="华文细黑" pitchFamily="2" charset="-122"/>
              </a:rPr>
              <a:t>个（</a:t>
            </a:r>
            <a:r>
              <a:rPr lang="en-US" altLang="zh-CN" sz="2000" b="1" dirty="0">
                <a:solidFill>
                  <a:schemeClr val="tx1"/>
                </a:solidFill>
                <a:latin typeface="华文细黑" pitchFamily="2" charset="-122"/>
                <a:ea typeface="华文细黑" pitchFamily="2" charset="-122"/>
              </a:rPr>
              <a:t>1024</a:t>
            </a:r>
            <a:r>
              <a:rPr lang="zh-CN" altLang="en-US" sz="2000" b="1" dirty="0">
                <a:solidFill>
                  <a:schemeClr val="tx1"/>
                </a:solidFill>
                <a:latin typeface="华文细黑" pitchFamily="2" charset="-122"/>
                <a:ea typeface="华文细黑" pitchFamily="2" charset="-122"/>
              </a:rPr>
              <a:t>个）字单元，</a:t>
            </a:r>
            <a:r>
              <a:rPr lang="zh-CN" altLang="en-US" sz="2000" b="1" dirty="0">
                <a:solidFill>
                  <a:schemeClr val="tx1"/>
                </a:solidFill>
              </a:rPr>
              <a:t>每个字单元</a:t>
            </a:r>
            <a:r>
              <a:rPr lang="en-US" altLang="zh-CN" sz="2000" b="1" dirty="0">
                <a:solidFill>
                  <a:schemeClr val="tx1"/>
                </a:solidFill>
              </a:rPr>
              <a:t>2</a:t>
            </a:r>
            <a:r>
              <a:rPr lang="zh-CN" altLang="en-US" sz="2000" b="1" dirty="0">
                <a:solidFill>
                  <a:schemeClr val="tx1"/>
                </a:solidFill>
              </a:rPr>
              <a:t>位</a:t>
            </a:r>
            <a:endParaRPr lang="zh-CN" altLang="en-US" sz="2000" b="1" dirty="0">
              <a:latin typeface="宋体" pitchFamily="2" charset="-122"/>
            </a:endParaRP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需多少条地址线？</a:t>
            </a:r>
            <a:r>
              <a:rPr lang="zh-CN" altLang="en-US" sz="2000" b="1" dirty="0">
                <a:solidFill>
                  <a:schemeClr val="tx1"/>
                </a:solidFill>
                <a:latin typeface="华文细黑" pitchFamily="2" charset="-122"/>
                <a:ea typeface="华文细黑" pitchFamily="2" charset="-122"/>
              </a:rPr>
              <a:t>按字单元寻址，</a:t>
            </a:r>
            <a:r>
              <a:rPr lang="en-US" altLang="zh-CN" sz="2000" b="1" dirty="0">
                <a:solidFill>
                  <a:schemeClr val="tx1"/>
                </a:solidFill>
                <a:latin typeface="华文细黑" pitchFamily="2" charset="-122"/>
                <a:ea typeface="华文细黑" pitchFamily="2" charset="-122"/>
              </a:rPr>
              <a:t>1024</a:t>
            </a:r>
            <a:r>
              <a:rPr lang="zh-CN" altLang="en-US" sz="2000" b="1" dirty="0">
                <a:solidFill>
                  <a:schemeClr val="tx1"/>
                </a:solidFill>
                <a:latin typeface="华文细黑" pitchFamily="2" charset="-122"/>
                <a:ea typeface="华文细黑" pitchFamily="2" charset="-122"/>
              </a:rPr>
              <a:t>个（</a:t>
            </a:r>
            <a:r>
              <a:rPr lang="en-US" altLang="zh-CN" sz="2000" b="1" dirty="0">
                <a:solidFill>
                  <a:schemeClr val="tx1"/>
                </a:solidFill>
                <a:latin typeface="华文细黑" pitchFamily="2" charset="-122"/>
                <a:ea typeface="华文细黑" pitchFamily="2" charset="-122"/>
              </a:rPr>
              <a:t>2</a:t>
            </a:r>
            <a:r>
              <a:rPr lang="en-US" altLang="zh-CN" sz="2000" b="1" baseline="30000" dirty="0">
                <a:solidFill>
                  <a:schemeClr val="tx1"/>
                </a:solidFill>
                <a:latin typeface="华文细黑" pitchFamily="2" charset="-122"/>
                <a:ea typeface="华文细黑" pitchFamily="2" charset="-122"/>
              </a:rPr>
              <a:t>10</a:t>
            </a:r>
            <a:r>
              <a:rPr lang="zh-CN" altLang="en-US" sz="2000" b="1" dirty="0">
                <a:solidFill>
                  <a:schemeClr val="tx1"/>
                </a:solidFill>
                <a:latin typeface="华文细黑" pitchFamily="2" charset="-122"/>
                <a:ea typeface="华文细黑" pitchFamily="2" charset="-122"/>
              </a:rPr>
              <a:t>个）字单元</a:t>
            </a:r>
          </a:p>
          <a:p>
            <a:pPr marL="668338" lvl="1" indent="-193675" eaLnBrk="0" hangingPunct="0">
              <a:lnSpc>
                <a:spcPct val="170000"/>
              </a:lnSpc>
              <a:buClr>
                <a:srgbClr val="0532C3"/>
              </a:buClr>
              <a:buSzPct val="100000"/>
              <a:buFont typeface="Wingdings" pitchFamily="2" charset="2"/>
              <a:buNone/>
            </a:pPr>
            <a:r>
              <a:rPr lang="zh-CN" altLang="en-US" sz="2000" b="1" dirty="0">
                <a:latin typeface="宋体" pitchFamily="2" charset="-122"/>
              </a:rPr>
              <a:t>需要多少条数据线？</a:t>
            </a:r>
            <a:r>
              <a:rPr lang="zh-CN" altLang="en-US" sz="2000" b="1" dirty="0">
                <a:solidFill>
                  <a:schemeClr val="tx1"/>
                </a:solidFill>
                <a:latin typeface="华文细黑" pitchFamily="2" charset="-122"/>
                <a:ea typeface="华文细黑" pitchFamily="2" charset="-122"/>
              </a:rPr>
              <a:t>一次访问一个字单元，每个字</a:t>
            </a:r>
            <a:r>
              <a:rPr lang="zh-CN" altLang="en-US" sz="1800" b="1" dirty="0">
                <a:solidFill>
                  <a:schemeClr val="tx1"/>
                </a:solidFill>
              </a:rPr>
              <a:t>单元</a:t>
            </a:r>
            <a:r>
              <a:rPr lang="zh-CN" altLang="en-US" sz="2000" b="1" dirty="0">
                <a:solidFill>
                  <a:schemeClr val="tx1"/>
                </a:solidFill>
                <a:latin typeface="华文细黑" pitchFamily="2" charset="-122"/>
                <a:ea typeface="华文细黑" pitchFamily="2" charset="-122"/>
              </a:rPr>
              <a:t>是</a:t>
            </a:r>
            <a:r>
              <a:rPr lang="en-US" altLang="zh-CN" sz="2000" b="1" dirty="0">
                <a:solidFill>
                  <a:schemeClr val="tx1"/>
                </a:solidFill>
                <a:latin typeface="华文细黑" pitchFamily="2" charset="-122"/>
                <a:ea typeface="华文细黑" pitchFamily="2" charset="-122"/>
              </a:rPr>
              <a:t>2</a:t>
            </a:r>
            <a:r>
              <a:rPr lang="zh-CN" altLang="en-US" sz="2000" b="1" dirty="0">
                <a:solidFill>
                  <a:schemeClr val="tx1"/>
                </a:solidFill>
                <a:latin typeface="华文细黑" pitchFamily="2" charset="-122"/>
                <a:ea typeface="华文细黑" pitchFamily="2" charset="-122"/>
              </a:rPr>
              <a:t>位</a:t>
            </a:r>
          </a:p>
        </p:txBody>
      </p:sp>
      <p:sp>
        <p:nvSpPr>
          <p:cNvPr id="482311" name="Rectangle 7"/>
          <p:cNvSpPr>
            <a:spLocks noChangeArrowheads="1"/>
          </p:cNvSpPr>
          <p:nvPr/>
        </p:nvSpPr>
        <p:spPr bwMode="auto">
          <a:xfrm>
            <a:off x="7451725" y="3086547"/>
            <a:ext cx="1296988" cy="2070100"/>
          </a:xfrm>
          <a:prstGeom prst="rect">
            <a:avLst/>
          </a:prstGeom>
          <a:noFill/>
          <a:ln w="12700">
            <a:noFill/>
            <a:miter lim="800000"/>
            <a:headEnd/>
            <a:tailEnd/>
          </a:ln>
        </p:spPr>
        <p:txBody>
          <a:bodyPr lIns="63500" tIns="25400" rIns="63500" bIns="25400">
            <a:spAutoFit/>
          </a:bodyPr>
          <a:lstStyle/>
          <a:p>
            <a:pPr marL="668338" lvl="1" indent="-193675" algn="r" eaLnBrk="0" hangingPunct="0">
              <a:lnSpc>
                <a:spcPct val="170000"/>
              </a:lnSpc>
              <a:buClr>
                <a:srgbClr val="0532C3"/>
              </a:buClr>
              <a:buSzPct val="100000"/>
              <a:buFont typeface="Wingdings" pitchFamily="2" charset="2"/>
              <a:buNone/>
            </a:pPr>
            <a:endParaRPr lang="zh-CN" altLang="en-US" sz="2000" b="1">
              <a:solidFill>
                <a:schemeClr val="tx1"/>
              </a:solidFill>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1800" b="1">
                <a:latin typeface="华文细黑" pitchFamily="2" charset="-122"/>
                <a:ea typeface="华文细黑" pitchFamily="2" charset="-122"/>
              </a:rPr>
              <a:t>2048</a:t>
            </a:r>
            <a:endParaRPr lang="en-US" altLang="zh-CN" sz="2000" b="1">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2000" b="1">
                <a:latin typeface="宋体" pitchFamily="2" charset="-122"/>
              </a:rPr>
              <a:t>10</a:t>
            </a:r>
            <a:endParaRPr lang="en-US" altLang="zh-CN" sz="2000" b="1">
              <a:solidFill>
                <a:schemeClr val="tx1"/>
              </a:solidFill>
              <a:latin typeface="华文细黑" pitchFamily="2" charset="-122"/>
              <a:ea typeface="华文细黑" pitchFamily="2" charset="-122"/>
            </a:endParaRPr>
          </a:p>
          <a:p>
            <a:pPr marL="668338" lvl="1" indent="-193675" algn="r" eaLnBrk="0" hangingPunct="0">
              <a:lnSpc>
                <a:spcPct val="170000"/>
              </a:lnSpc>
              <a:buClr>
                <a:srgbClr val="0532C3"/>
              </a:buClr>
              <a:buSzPct val="100000"/>
              <a:buFont typeface="Wingdings" pitchFamily="2" charset="2"/>
              <a:buNone/>
            </a:pPr>
            <a:r>
              <a:rPr lang="en-US" altLang="zh-CN" sz="2000" b="1">
                <a:latin typeface="宋体" pitchFamily="2" charset="-122"/>
              </a:rPr>
              <a:t>2</a:t>
            </a:r>
            <a:endParaRPr lang="zh-CN" altLang="en-US" sz="2000" b="1">
              <a:solidFill>
                <a:schemeClr val="tx1"/>
              </a:solidFill>
              <a:latin typeface="华文细黑" pitchFamily="2" charset="-122"/>
              <a:ea typeface="华文细黑" pitchFamily="2" charset="-122"/>
            </a:endParaRPr>
          </a:p>
        </p:txBody>
      </p:sp>
    </p:spTree>
    <p:extLst>
      <p:ext uri="{BB962C8B-B14F-4D97-AF65-F5344CB8AC3E}">
        <p14:creationId xmlns:p14="http://schemas.microsoft.com/office/powerpoint/2010/main" val="14772821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2625" y="417513"/>
            <a:ext cx="5257800" cy="372603"/>
          </a:xfrm>
        </p:spPr>
        <p:txBody>
          <a:bodyPr/>
          <a:lstStyle/>
          <a:p>
            <a:r>
              <a:rPr lang="zh-CN" altLang="en-US" dirty="0" smtClean="0">
                <a:latin typeface="黑体" pitchFamily="2" charset="-122"/>
                <a:ea typeface="黑体" pitchFamily="2" charset="-122"/>
              </a:rPr>
              <a:t>课程内容概况</a:t>
            </a:r>
          </a:p>
        </p:txBody>
      </p:sp>
      <p:graphicFrame>
        <p:nvGraphicFramePr>
          <p:cNvPr id="19520" name="Group 64"/>
          <p:cNvGraphicFramePr>
            <a:graphicFrameLocks noGrp="1"/>
          </p:cNvGraphicFramePr>
          <p:nvPr>
            <p:extLst>
              <p:ext uri="{D42A27DB-BD31-4B8C-83A1-F6EECF244321}">
                <p14:modId xmlns:p14="http://schemas.microsoft.com/office/powerpoint/2010/main" val="2058570824"/>
              </p:ext>
            </p:extLst>
          </p:nvPr>
        </p:nvGraphicFramePr>
        <p:xfrm>
          <a:off x="830263" y="1125538"/>
          <a:ext cx="7558161" cy="4959922"/>
        </p:xfrm>
        <a:graphic>
          <a:graphicData uri="http://schemas.openxmlformats.org/drawingml/2006/table">
            <a:tbl>
              <a:tblPr/>
              <a:tblGrid>
                <a:gridCol w="1841474"/>
                <a:gridCol w="5716687"/>
              </a:tblGrid>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黑体" pitchFamily="2" charset="-122"/>
                          <a:ea typeface="黑体" pitchFamily="2" charset="-122"/>
                        </a:rPr>
                        <a:t>序号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536D2"/>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FFFFFF"/>
                          </a:solidFill>
                          <a:effectLst/>
                          <a:latin typeface="黑体" pitchFamily="2" charset="-122"/>
                          <a:ea typeface="黑体" pitchFamily="2" charset="-122"/>
                        </a:rPr>
                        <a:t>内容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536D2"/>
                    </a:solidFill>
                  </a:tcPr>
                </a:tc>
              </a:tr>
              <a:tr h="51593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第一讲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计算机组成概述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第二讲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组合逻辑设计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6988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第三讲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时序逻辑设计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第四讲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主存储器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第五讲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指令系统与</a:t>
                      </a:r>
                      <a:r>
                        <a:rPr kumimoji="0" lang="en-US" altLang="zh-CN" sz="2400" b="1" i="0" u="none" strike="noStrike" cap="none" normalizeH="0" baseline="0" smtClean="0">
                          <a:ln>
                            <a:noFill/>
                          </a:ln>
                          <a:solidFill>
                            <a:srgbClr val="000000"/>
                          </a:solidFill>
                          <a:effectLst/>
                          <a:latin typeface="黑体" pitchFamily="2" charset="-122"/>
                          <a:ea typeface="黑体" pitchFamily="2" charset="-122"/>
                        </a:rPr>
                        <a:t>MIPS</a:t>
                      </a:r>
                      <a:r>
                        <a:rPr kumimoji="0" lang="zh-CN" altLang="en-US" sz="2400" b="1" i="0" u="none" strike="noStrike" cap="none" normalizeH="0" baseline="0" smtClean="0">
                          <a:ln>
                            <a:noFill/>
                          </a:ln>
                          <a:solidFill>
                            <a:srgbClr val="000000"/>
                          </a:solidFill>
                          <a:effectLst/>
                          <a:latin typeface="黑体" pitchFamily="2" charset="-122"/>
                          <a:ea typeface="黑体" pitchFamily="2" charset="-122"/>
                        </a:rPr>
                        <a:t>汇编语言</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6988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第六讲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rPr>
                        <a:t>MIPS</a:t>
                      </a:r>
                      <a:r>
                        <a:rPr kumimoji="0" lang="zh-CN" altLang="en-US" sz="2400" b="1" i="0" u="none" strike="noStrike" cap="none" normalizeH="0" baseline="0" smtClean="0">
                          <a:ln>
                            <a:noFill/>
                          </a:ln>
                          <a:solidFill>
                            <a:srgbClr val="000000"/>
                          </a:solidFill>
                          <a:effectLst/>
                          <a:latin typeface="黑体" pitchFamily="2" charset="-122"/>
                          <a:ea typeface="黑体" pitchFamily="2" charset="-122"/>
                        </a:rPr>
                        <a:t>处理器设计</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第七讲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高速缓冲存储器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r h="369888">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第八讲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虚拟存储系统</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7"/>
                    </a:solidFill>
                  </a:tcPr>
                </a:tc>
              </a:tr>
              <a:tr h="371475">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rPr>
                        <a:t>第九讲</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c>
                  <a:txBody>
                    <a:bodyPr/>
                    <a:lstStyle>
                      <a:lvl1pPr eaLnBrk="0" hangingPunct="0">
                        <a:spcBef>
                          <a:spcPct val="10000"/>
                        </a:spcBef>
                        <a:spcAft>
                          <a:spcPct val="10000"/>
                        </a:spcAft>
                        <a:buClr>
                          <a:srgbClr val="FF0000"/>
                        </a:buClr>
                        <a:buSzPct val="100000"/>
                        <a:buFont typeface="Wingdings" pitchFamily="2" charset="2"/>
                        <a:defRPr sz="2000" b="1">
                          <a:solidFill>
                            <a:schemeClr val="tx1"/>
                          </a:solidFill>
                          <a:latin typeface="Arial" pitchFamily="34" charset="0"/>
                          <a:ea typeface="宋体" pitchFamily="2" charset="-122"/>
                        </a:defRPr>
                      </a:lvl1pPr>
                      <a:lvl2pPr marL="742950" indent="-285750" eaLnBrk="0" hangingPunct="0">
                        <a:spcBef>
                          <a:spcPct val="10000"/>
                        </a:spcBef>
                        <a:spcAft>
                          <a:spcPct val="10000"/>
                        </a:spcAft>
                        <a:buClr>
                          <a:srgbClr val="001ADC"/>
                        </a:buClr>
                        <a:buSzPct val="100000"/>
                        <a:buFont typeface="Wingdings" pitchFamily="2" charset="2"/>
                        <a:defRPr sz="2400" b="1">
                          <a:solidFill>
                            <a:schemeClr val="tx1"/>
                          </a:solidFill>
                          <a:latin typeface="Arial" pitchFamily="34" charset="0"/>
                          <a:ea typeface="宋体" pitchFamily="2" charset="-122"/>
                        </a:defRPr>
                      </a:lvl2pPr>
                      <a:lvl3pPr marL="1143000" indent="-228600" eaLnBrk="0" hangingPunct="0">
                        <a:spcBef>
                          <a:spcPct val="10000"/>
                        </a:spcBef>
                        <a:spcAft>
                          <a:spcPct val="10000"/>
                        </a:spcAft>
                        <a:buClr>
                          <a:srgbClr val="05AD01"/>
                        </a:buClr>
                        <a:buSzPct val="100000"/>
                        <a:buFont typeface="Wingdings" pitchFamily="2" charset="2"/>
                        <a:defRPr sz="2000" b="1">
                          <a:solidFill>
                            <a:schemeClr val="tx1"/>
                          </a:solidFill>
                          <a:latin typeface="Arial" pitchFamily="34" charset="0"/>
                          <a:ea typeface="宋体" pitchFamily="2" charset="-122"/>
                        </a:defRPr>
                      </a:lvl3pPr>
                      <a:lvl4pPr marL="1600200" indent="-228600" eaLnBrk="0" hangingPunct="0">
                        <a:spcBef>
                          <a:spcPct val="20000"/>
                        </a:spcBef>
                        <a:defRPr>
                          <a:solidFill>
                            <a:schemeClr val="tx1"/>
                          </a:solidFill>
                          <a:latin typeface="Times New Roman" pitchFamily="18" charset="0"/>
                          <a:ea typeface="宋体" pitchFamily="2" charset="-122"/>
                        </a:defRPr>
                      </a:lvl4pPr>
                      <a:lvl5pPr marL="2057400" indent="-228600" eaLnBrk="0" hangingPunct="0">
                        <a:spcBef>
                          <a:spcPct val="20000"/>
                        </a:spcBef>
                        <a:defRPr>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黑体" pitchFamily="2" charset="-122"/>
                          <a:ea typeface="黑体" pitchFamily="2" charset="-122"/>
                        </a:rPr>
                        <a:t>总线与输入输出方式</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E"/>
                    </a:solid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539750" y="404813"/>
            <a:ext cx="6696075" cy="368300"/>
          </a:xfrm>
        </p:spPr>
        <p:txBody>
          <a:bodyPr/>
          <a:lstStyle/>
          <a:p>
            <a:r>
              <a:rPr lang="zh-CN" altLang="en-US" i="0" smtClean="0">
                <a:latin typeface="黑体" pitchFamily="2" charset="-122"/>
                <a:ea typeface="黑体" pitchFamily="2" charset="-122"/>
              </a:rPr>
              <a:t>主存储器扩展方法</a:t>
            </a:r>
          </a:p>
        </p:txBody>
      </p:sp>
      <p:sp>
        <p:nvSpPr>
          <p:cNvPr id="633859" name="Rectangle 3"/>
          <p:cNvSpPr>
            <a:spLocks noChangeArrowheads="1"/>
          </p:cNvSpPr>
          <p:nvPr/>
        </p:nvSpPr>
        <p:spPr bwMode="auto">
          <a:xfrm>
            <a:off x="549580" y="799331"/>
            <a:ext cx="8137525" cy="5542030"/>
          </a:xfrm>
          <a:prstGeom prst="rect">
            <a:avLst/>
          </a:prstGeom>
          <a:noFill/>
          <a:ln w="12700">
            <a:noFill/>
            <a:miter lim="800000"/>
            <a:headEnd/>
            <a:tailEnd/>
          </a:ln>
          <a:effectLst/>
        </p:spPr>
        <p:txBody>
          <a:bodyPr lIns="63500" tIns="25400" rIns="63500" bIns="25400">
            <a:spAutoFit/>
          </a:bodyPr>
          <a:lstStyle>
            <a:lvl1pPr marL="457200" indent="-4572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1pPr>
            <a:lvl2pPr marL="931863" indent="-4572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2pPr>
            <a:lvl3pPr marL="11430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3pPr>
            <a:lvl4pPr marL="16002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4pPr>
            <a:lvl5pPr marL="2057400" indent="-228600" eaLnBrk="0" hangingPunct="0">
              <a:lnSpc>
                <a:spcPct val="85000"/>
              </a:lnSpc>
              <a:spcBef>
                <a:spcPct val="40000"/>
              </a:spcBef>
              <a:buClr>
                <a:srgbClr val="001ADC"/>
              </a:buClr>
              <a:buSzPct val="100000"/>
              <a:buFont typeface="Wingdings" pitchFamily="2" charset="2"/>
              <a:buChar char="Ø"/>
              <a:defRPr b="1">
                <a:solidFill>
                  <a:schemeClr val="tx1"/>
                </a:solidFill>
                <a:latin typeface="Arial" pitchFamily="34" charset="0"/>
                <a:ea typeface="宋体" pitchFamily="2" charset="-122"/>
              </a:defRPr>
            </a:lvl5pPr>
            <a:lvl6pPr marL="25146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6pPr>
            <a:lvl7pPr marL="29718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7pPr>
            <a:lvl8pPr marL="34290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8pPr>
            <a:lvl9pPr marL="3886200" indent="-228600" eaLnBrk="0" fontAlgn="base" hangingPunct="0">
              <a:lnSpc>
                <a:spcPct val="85000"/>
              </a:lnSpc>
              <a:spcBef>
                <a:spcPct val="40000"/>
              </a:spcBef>
              <a:spcAft>
                <a:spcPct val="0"/>
              </a:spcAft>
              <a:buClr>
                <a:srgbClr val="001ADC"/>
              </a:buClr>
              <a:buSzPct val="100000"/>
              <a:buFont typeface="Wingdings" pitchFamily="2" charset="2"/>
              <a:buChar char="Ø"/>
              <a:defRPr b="1">
                <a:solidFill>
                  <a:schemeClr val="tx1"/>
                </a:solidFill>
                <a:latin typeface="Arial" pitchFamily="34" charset="0"/>
                <a:ea typeface="宋体" pitchFamily="2" charset="-122"/>
              </a:defRPr>
            </a:lvl9pPr>
          </a:lstStyle>
          <a:p>
            <a:pPr>
              <a:lnSpc>
                <a:spcPct val="120000"/>
              </a:lnSpc>
              <a:spcBef>
                <a:spcPct val="65000"/>
              </a:spcBef>
              <a:buClr>
                <a:srgbClr val="FF0000"/>
              </a:buClr>
              <a:defRPr/>
            </a:pPr>
            <a:r>
              <a:rPr lang="zh-CN" altLang="en-US" sz="2400" dirty="0" smtClean="0">
                <a:effectLst>
                  <a:outerShdw blurRad="38100" dist="38100" dir="2700000" algn="tl">
                    <a:srgbClr val="C0C0C0"/>
                  </a:outerShdw>
                </a:effectLst>
                <a:ea typeface="黑体" pitchFamily="2" charset="-122"/>
              </a:rPr>
              <a:t>混合扩展的</a:t>
            </a:r>
            <a:r>
              <a:rPr lang="zh-CN" altLang="en-US" sz="2400" dirty="0" smtClean="0">
                <a:effectLst>
                  <a:outerShdw blurRad="38100" dist="38100" dir="2700000" algn="tl">
                    <a:srgbClr val="C0C0C0"/>
                  </a:outerShdw>
                </a:effectLst>
                <a:ea typeface="黑体" pitchFamily="2" charset="-122"/>
                <a:sym typeface="Symbol" pitchFamily="18" charset="2"/>
              </a:rPr>
              <a:t>基本思路</a:t>
            </a:r>
            <a:endParaRPr lang="zh-CN" altLang="en-US" sz="2400" dirty="0" smtClean="0">
              <a:ea typeface="黑体" pitchFamily="2" charset="-122"/>
              <a:sym typeface="Symbol" pitchFamily="18" charset="2"/>
            </a:endParaRPr>
          </a:p>
          <a:p>
            <a:pPr lvl="1">
              <a:lnSpc>
                <a:spcPct val="120000"/>
              </a:lnSpc>
              <a:buFont typeface="Wingdings" pitchFamily="2" charset="2"/>
              <a:buAutoNum type="arabicPeriod"/>
              <a:defRPr/>
            </a:pPr>
            <a:r>
              <a:rPr lang="zh-CN" altLang="en-US" sz="2000" dirty="0" smtClean="0">
                <a:latin typeface="华文细黑" pitchFamily="2" charset="-122"/>
                <a:ea typeface="黑体" pitchFamily="2" charset="-122"/>
                <a:sym typeface="Symbol" pitchFamily="18" charset="2"/>
              </a:rPr>
              <a:t>确定每个芯片的地址</a:t>
            </a:r>
            <a:r>
              <a:rPr lang="zh-CN" altLang="en-US" dirty="0" smtClean="0">
                <a:ea typeface="黑体" pitchFamily="2" charset="-122"/>
                <a:sym typeface="Symbol" pitchFamily="18" charset="2"/>
              </a:rPr>
              <a:t>位</a:t>
            </a:r>
            <a:r>
              <a:rPr lang="zh-CN" altLang="en-US" sz="2000" dirty="0" smtClean="0">
                <a:latin typeface="华文细黑" pitchFamily="2" charset="-122"/>
                <a:ea typeface="黑体" pitchFamily="2" charset="-122"/>
                <a:sym typeface="Symbol" pitchFamily="18" charset="2"/>
              </a:rPr>
              <a:t>数、数据位数。</a:t>
            </a:r>
          </a:p>
          <a:p>
            <a:pPr lvl="1">
              <a:lnSpc>
                <a:spcPct val="120000"/>
              </a:lnSpc>
              <a:buFont typeface="Wingdings" pitchFamily="2" charset="2"/>
              <a:buAutoNum type="arabicPeriod"/>
              <a:defRPr/>
            </a:pPr>
            <a:r>
              <a:rPr lang="zh-CN" altLang="en-US" sz="2000" dirty="0" smtClean="0">
                <a:latin typeface="华文细黑" pitchFamily="2" charset="-122"/>
                <a:ea typeface="黑体" pitchFamily="2" charset="-122"/>
                <a:sym typeface="Symbol" pitchFamily="18" charset="2"/>
              </a:rPr>
              <a:t>确定整个存储空间所需的地址总线和数据总线的数量。</a:t>
            </a:r>
          </a:p>
          <a:p>
            <a:pPr lvl="1">
              <a:lnSpc>
                <a:spcPct val="120000"/>
              </a:lnSpc>
              <a:buFont typeface="Wingdings" pitchFamily="2" charset="2"/>
              <a:buAutoNum type="arabicPeriod"/>
              <a:defRPr/>
            </a:pPr>
            <a:r>
              <a:rPr lang="zh-CN" altLang="en-US" sz="2000" dirty="0" smtClean="0">
                <a:latin typeface="华文细黑" pitchFamily="2" charset="-122"/>
                <a:ea typeface="黑体" pitchFamily="2" charset="-122"/>
                <a:sym typeface="Symbol" pitchFamily="18" charset="2"/>
              </a:rPr>
              <a:t>计算所需芯片的数量，确定每个芯片在整个存储空间中的地址空间范围、位空间范围</a:t>
            </a:r>
            <a:r>
              <a:rPr lang="zh-CN" altLang="en-US" sz="2000" dirty="0">
                <a:latin typeface="华文细黑" pitchFamily="2" charset="-122"/>
                <a:ea typeface="黑体" pitchFamily="2" charset="-122"/>
                <a:sym typeface="Symbol" pitchFamily="18" charset="2"/>
              </a:rPr>
              <a:t> </a:t>
            </a:r>
            <a:endParaRPr lang="zh-CN" altLang="en-US" sz="2000" dirty="0" smtClean="0">
              <a:latin typeface="华文细黑" pitchFamily="2" charset="-122"/>
              <a:ea typeface="黑体" pitchFamily="2" charset="-122"/>
              <a:sym typeface="Symbol" pitchFamily="18" charset="2"/>
            </a:endParaRP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所有芯片的地址全部连接到地址总线对应的地址线上。</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同一字空间的存储芯片</a:t>
            </a:r>
            <a:r>
              <a:rPr lang="en-US" altLang="zh-CN" sz="2000" dirty="0" smtClean="0">
                <a:latin typeface="华文细黑" pitchFamily="2" charset="-122"/>
                <a:ea typeface="华文细黑" pitchFamily="2" charset="-122"/>
                <a:sym typeface="Symbol" pitchFamily="18" charset="2"/>
              </a:rPr>
              <a:t>CS</a:t>
            </a:r>
            <a:r>
              <a:rPr lang="zh-CN" altLang="en-US" sz="2000" dirty="0" smtClean="0">
                <a:latin typeface="华文细黑" pitchFamily="2" charset="-122"/>
                <a:ea typeface="华文细黑" pitchFamily="2" charset="-122"/>
                <a:sym typeface="Symbol" pitchFamily="18" charset="2"/>
              </a:rPr>
              <a:t>信号连在一起。</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同一位空间的数据线连在一起，并连接到对应的数据总线上。</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根据每个芯片的地址空间范围，设计芯片所需要的片选信号逻辑，</a:t>
            </a:r>
            <a:r>
              <a:rPr lang="en-US" altLang="zh-CN" sz="2000" dirty="0" smtClean="0">
                <a:latin typeface="华文细黑" pitchFamily="2" charset="-122"/>
                <a:ea typeface="华文细黑" pitchFamily="2" charset="-122"/>
                <a:sym typeface="Symbol" pitchFamily="18" charset="2"/>
              </a:rPr>
              <a:t>CS</a:t>
            </a:r>
            <a:r>
              <a:rPr lang="zh-CN" altLang="en-US" sz="2000" dirty="0" smtClean="0">
                <a:latin typeface="华文细黑" pitchFamily="2" charset="-122"/>
                <a:ea typeface="华文细黑" pitchFamily="2" charset="-122"/>
                <a:sym typeface="Symbol" pitchFamily="18" charset="2"/>
              </a:rPr>
              <a:t>逻辑电路的输入一定是地址总线中没有连接到芯片的地址管脚上的那部分地址线。</a:t>
            </a:r>
          </a:p>
          <a:p>
            <a:pPr lvl="1">
              <a:lnSpc>
                <a:spcPct val="120000"/>
              </a:lnSpc>
              <a:buFont typeface="Wingdings" pitchFamily="2" charset="2"/>
              <a:buAutoNum type="arabicPeriod"/>
              <a:defRPr/>
            </a:pPr>
            <a:r>
              <a:rPr lang="zh-CN" altLang="en-US" sz="2000" dirty="0" smtClean="0">
                <a:latin typeface="华文细黑" pitchFamily="2" charset="-122"/>
                <a:ea typeface="华文细黑" pitchFamily="2" charset="-122"/>
                <a:sym typeface="Symbol" pitchFamily="18" charset="2"/>
              </a:rPr>
              <a:t>统一读写控制。</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1188" y="404813"/>
            <a:ext cx="6408737" cy="373062"/>
          </a:xfrm>
        </p:spPr>
        <p:txBody>
          <a:bodyPr/>
          <a:lstStyle/>
          <a:p>
            <a:r>
              <a:rPr lang="zh-CN" altLang="en-US" dirty="0" smtClean="0">
                <a:latin typeface="黑体" pitchFamily="2" charset="-122"/>
                <a:ea typeface="黑体" pitchFamily="2" charset="-122"/>
              </a:rPr>
              <a:t>存储器芯片的扩展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混合扩展</a:t>
            </a:r>
            <a:endParaRPr lang="en-US" altLang="zh-CN" dirty="0" smtClean="0">
              <a:latin typeface="黑体" pitchFamily="2" charset="-122"/>
              <a:ea typeface="黑体" pitchFamily="2" charset="-122"/>
            </a:endParaRPr>
          </a:p>
        </p:txBody>
      </p:sp>
      <p:sp>
        <p:nvSpPr>
          <p:cNvPr id="403459" name="Rectangle 3"/>
          <p:cNvSpPr>
            <a:spLocks noGrp="1" noChangeArrowheads="1"/>
          </p:cNvSpPr>
          <p:nvPr>
            <p:ph type="body" idx="1"/>
          </p:nvPr>
        </p:nvSpPr>
        <p:spPr>
          <a:xfrm>
            <a:off x="395288" y="908050"/>
            <a:ext cx="5761037" cy="5740400"/>
          </a:xfrm>
          <a:ln>
            <a:solidFill>
              <a:srgbClr val="336600"/>
            </a:solidFill>
          </a:ln>
        </p:spPr>
        <p:txBody>
          <a:bodyPr/>
          <a:lstStyle/>
          <a:p>
            <a:pPr marL="363538" indent="-363538">
              <a:lnSpc>
                <a:spcPct val="120000"/>
              </a:lnSpc>
              <a:spcBef>
                <a:spcPts val="0"/>
              </a:spcBef>
              <a:buFont typeface="Wingdings" pitchFamily="2" charset="2"/>
              <a:buNone/>
              <a:defRPr/>
            </a:pPr>
            <a:r>
              <a:rPr lang="zh-CN" altLang="en-US" sz="2000" dirty="0" smtClean="0">
                <a:ea typeface="宋体" pitchFamily="2" charset="-122"/>
              </a:rPr>
              <a:t>例：</a:t>
            </a:r>
            <a:r>
              <a:rPr lang="en-US" altLang="zh-CN" sz="2000" dirty="0" smtClean="0">
                <a:ea typeface="宋体" pitchFamily="2" charset="-122"/>
              </a:rPr>
              <a:t>4Kx4 SRAM</a:t>
            </a:r>
            <a:r>
              <a:rPr lang="zh-CN" altLang="en-US" sz="2000" dirty="0" smtClean="0">
                <a:ea typeface="宋体" pitchFamily="2" charset="-122"/>
              </a:rPr>
              <a:t>存储芯片构成</a:t>
            </a:r>
            <a:r>
              <a:rPr lang="en-US" altLang="zh-CN" sz="2000" dirty="0" smtClean="0">
                <a:ea typeface="宋体" pitchFamily="2" charset="-122"/>
              </a:rPr>
              <a:t>16Kx8</a:t>
            </a:r>
            <a:r>
              <a:rPr lang="zh-CN" altLang="en-US" sz="2000" dirty="0" smtClean="0">
                <a:ea typeface="宋体" pitchFamily="2" charset="-122"/>
              </a:rPr>
              <a:t>的存储器</a:t>
            </a:r>
          </a:p>
          <a:p>
            <a:pPr marL="736600" lvl="1">
              <a:lnSpc>
                <a:spcPct val="120000"/>
              </a:lnSpc>
              <a:spcBef>
                <a:spcPts val="0"/>
              </a:spcBef>
              <a:defRPr/>
            </a:pPr>
            <a:r>
              <a:rPr lang="en-US" altLang="zh-CN" sz="1800" dirty="0" smtClean="0">
                <a:ea typeface="宋体" pitchFamily="2" charset="-122"/>
              </a:rPr>
              <a:t>4K×4</a:t>
            </a:r>
            <a:r>
              <a:rPr lang="zh-CN" altLang="en-US" sz="1800" dirty="0" smtClean="0">
                <a:ea typeface="宋体" pitchFamily="2" charset="-122"/>
              </a:rPr>
              <a:t>芯片：</a:t>
            </a:r>
            <a:endParaRPr lang="en-US" altLang="zh-CN" sz="1800" dirty="0" smtClean="0">
              <a:ea typeface="宋体" pitchFamily="2" charset="-122"/>
            </a:endParaRPr>
          </a:p>
          <a:p>
            <a:pPr marL="1119187" lvl="2">
              <a:lnSpc>
                <a:spcPct val="120000"/>
              </a:lnSpc>
              <a:spcBef>
                <a:spcPts val="0"/>
              </a:spcBef>
              <a:defRPr/>
            </a:pPr>
            <a:r>
              <a:rPr lang="en-US" altLang="zh-CN" sz="1800" dirty="0" smtClean="0">
                <a:ea typeface="宋体" pitchFamily="2" charset="-122"/>
              </a:rPr>
              <a:t>12</a:t>
            </a:r>
            <a:r>
              <a:rPr lang="zh-CN" altLang="en-US" sz="1800" dirty="0" smtClean="0">
                <a:ea typeface="宋体" pitchFamily="2" charset="-122"/>
              </a:rPr>
              <a:t>个地址管脚 </a:t>
            </a:r>
            <a:r>
              <a:rPr lang="en-US" altLang="zh-CN" sz="1800" dirty="0" smtClean="0">
                <a:solidFill>
                  <a:srgbClr val="FF0000"/>
                </a:solidFill>
                <a:ea typeface="宋体" pitchFamily="2" charset="-122"/>
              </a:rPr>
              <a:t>A11</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A0</a:t>
            </a:r>
          </a:p>
          <a:p>
            <a:pPr marL="1119187" lvl="2">
              <a:lnSpc>
                <a:spcPct val="120000"/>
              </a:lnSpc>
              <a:spcBef>
                <a:spcPts val="0"/>
              </a:spcBef>
              <a:defRPr/>
            </a:pPr>
            <a:r>
              <a:rPr lang="en-US" altLang="zh-CN" sz="1800" dirty="0" smtClean="0">
                <a:ea typeface="宋体" pitchFamily="2" charset="-122"/>
              </a:rPr>
              <a:t>4</a:t>
            </a:r>
            <a:r>
              <a:rPr lang="zh-CN" altLang="en-US" sz="1800" dirty="0" smtClean="0">
                <a:ea typeface="宋体" pitchFamily="2" charset="-122"/>
              </a:rPr>
              <a:t>个数据管脚 </a:t>
            </a:r>
            <a:r>
              <a:rPr lang="en-US" altLang="zh-CN" sz="1800" dirty="0" smtClean="0">
                <a:solidFill>
                  <a:srgbClr val="FF0000"/>
                </a:solidFill>
                <a:ea typeface="宋体" pitchFamily="2" charset="-122"/>
              </a:rPr>
              <a:t>D3</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D0</a:t>
            </a:r>
          </a:p>
          <a:p>
            <a:pPr marL="1119187" lvl="2">
              <a:lnSpc>
                <a:spcPct val="120000"/>
              </a:lnSpc>
              <a:spcBef>
                <a:spcPts val="0"/>
              </a:spcBef>
              <a:defRPr/>
            </a:pPr>
            <a:r>
              <a:rPr lang="en-US" altLang="zh-CN" sz="1800" dirty="0" smtClean="0">
                <a:ea typeface="宋体" pitchFamily="2" charset="-122"/>
              </a:rPr>
              <a:t>1</a:t>
            </a:r>
            <a:r>
              <a:rPr lang="zh-CN" altLang="en-US" sz="1800" dirty="0" smtClean="0">
                <a:ea typeface="宋体" pitchFamily="2" charset="-122"/>
              </a:rPr>
              <a:t>个片选输入管脚 </a:t>
            </a:r>
            <a:r>
              <a:rPr lang="en-US" altLang="zh-CN" sz="1800" dirty="0" smtClean="0">
                <a:solidFill>
                  <a:srgbClr val="FF0000"/>
                </a:solidFill>
                <a:ea typeface="宋体" pitchFamily="2" charset="-122"/>
              </a:rPr>
              <a:t>CS</a:t>
            </a:r>
            <a:r>
              <a:rPr lang="zh-CN" altLang="en-US" sz="1800" dirty="0" smtClean="0">
                <a:solidFill>
                  <a:srgbClr val="FF0000"/>
                </a:solidFill>
                <a:ea typeface="宋体" pitchFamily="2" charset="-122"/>
              </a:rPr>
              <a:t>＃</a:t>
            </a:r>
            <a:endParaRPr lang="en-US" altLang="zh-CN" sz="1800" dirty="0" smtClean="0">
              <a:solidFill>
                <a:srgbClr val="FF0000"/>
              </a:solidFill>
              <a:ea typeface="宋体" pitchFamily="2" charset="-122"/>
            </a:endParaRPr>
          </a:p>
          <a:p>
            <a:pPr marL="1119187" lvl="2">
              <a:lnSpc>
                <a:spcPct val="120000"/>
              </a:lnSpc>
              <a:spcBef>
                <a:spcPts val="0"/>
              </a:spcBef>
              <a:defRPr/>
            </a:pPr>
            <a:r>
              <a:rPr lang="en-US" altLang="zh-CN" sz="1800" dirty="0" smtClean="0">
                <a:ea typeface="宋体" pitchFamily="2" charset="-122"/>
              </a:rPr>
              <a:t>1</a:t>
            </a:r>
            <a:r>
              <a:rPr lang="zh-CN" altLang="en-US" sz="1800" dirty="0" smtClean="0">
                <a:ea typeface="宋体" pitchFamily="2" charset="-122"/>
              </a:rPr>
              <a:t>个读写控制管脚 </a:t>
            </a:r>
            <a:r>
              <a:rPr lang="en-US" altLang="zh-CN" sz="1800" dirty="0" smtClean="0">
                <a:solidFill>
                  <a:srgbClr val="FF0000"/>
                </a:solidFill>
                <a:ea typeface="宋体" pitchFamily="2" charset="-122"/>
              </a:rPr>
              <a:t>WE#</a:t>
            </a:r>
          </a:p>
          <a:p>
            <a:pPr marL="1119187" lvl="2">
              <a:lnSpc>
                <a:spcPct val="120000"/>
              </a:lnSpc>
              <a:spcBef>
                <a:spcPts val="0"/>
              </a:spcBef>
              <a:defRPr/>
            </a:pPr>
            <a:r>
              <a:rPr lang="zh-CN" altLang="en-US" sz="1800" dirty="0" smtClean="0">
                <a:ea typeface="宋体" pitchFamily="2" charset="-122"/>
              </a:rPr>
              <a:t>芯片地址空间：</a:t>
            </a:r>
            <a:r>
              <a:rPr lang="en-US" altLang="zh-CN" sz="1800" dirty="0" smtClean="0">
                <a:solidFill>
                  <a:srgbClr val="FF0000"/>
                </a:solidFill>
                <a:ea typeface="宋体" pitchFamily="2" charset="-122"/>
              </a:rPr>
              <a:t>000H</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FFF </a:t>
            </a:r>
            <a:r>
              <a:rPr lang="en-US" altLang="zh-CN" sz="1800" dirty="0" smtClean="0">
                <a:ea typeface="宋体" pitchFamily="2" charset="-122"/>
              </a:rPr>
              <a:t>H</a:t>
            </a:r>
          </a:p>
          <a:p>
            <a:pPr marL="736600" lvl="1">
              <a:lnSpc>
                <a:spcPct val="120000"/>
              </a:lnSpc>
              <a:spcBef>
                <a:spcPts val="0"/>
              </a:spcBef>
              <a:defRPr/>
            </a:pPr>
            <a:r>
              <a:rPr lang="en-US" altLang="zh-CN" sz="1800" dirty="0" smtClean="0">
                <a:ea typeface="宋体" pitchFamily="2" charset="-122"/>
              </a:rPr>
              <a:t>CPU</a:t>
            </a:r>
            <a:r>
              <a:rPr lang="zh-CN" altLang="en-US" sz="1800" dirty="0" smtClean="0">
                <a:ea typeface="宋体" pitchFamily="2" charset="-122"/>
              </a:rPr>
              <a:t>向存储器提供：</a:t>
            </a:r>
          </a:p>
          <a:p>
            <a:pPr marL="1108075" lvl="2">
              <a:lnSpc>
                <a:spcPct val="120000"/>
              </a:lnSpc>
              <a:spcBef>
                <a:spcPts val="0"/>
              </a:spcBef>
              <a:defRPr/>
            </a:pPr>
            <a:r>
              <a:rPr lang="zh-CN" altLang="en-US" sz="1800" dirty="0" smtClean="0">
                <a:ea typeface="宋体" pitchFamily="2" charset="-122"/>
              </a:rPr>
              <a:t>地址总线</a:t>
            </a:r>
            <a:r>
              <a:rPr lang="en-US" altLang="zh-CN" sz="1800" dirty="0" smtClean="0">
                <a:ea typeface="宋体" pitchFamily="2" charset="-122"/>
              </a:rPr>
              <a:t>14</a:t>
            </a:r>
            <a:r>
              <a:rPr lang="zh-CN" altLang="en-US" sz="1800" dirty="0" smtClean="0">
                <a:ea typeface="宋体" pitchFamily="2" charset="-122"/>
              </a:rPr>
              <a:t>根：</a:t>
            </a:r>
            <a:r>
              <a:rPr lang="en-US" altLang="zh-CN" sz="1800" dirty="0" smtClean="0">
                <a:solidFill>
                  <a:srgbClr val="FF0000"/>
                </a:solidFill>
                <a:ea typeface="宋体" pitchFamily="2" charset="-122"/>
              </a:rPr>
              <a:t>AB13</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AB0</a:t>
            </a:r>
          </a:p>
          <a:p>
            <a:pPr marL="1108075" lvl="2">
              <a:lnSpc>
                <a:spcPct val="120000"/>
              </a:lnSpc>
              <a:spcBef>
                <a:spcPts val="0"/>
              </a:spcBef>
              <a:defRPr/>
            </a:pPr>
            <a:r>
              <a:rPr lang="zh-CN" altLang="en-US" sz="1800" dirty="0" smtClean="0">
                <a:ea typeface="宋体" pitchFamily="2" charset="-122"/>
              </a:rPr>
              <a:t>数据总线</a:t>
            </a:r>
            <a:r>
              <a:rPr lang="en-US" altLang="zh-CN" sz="1800" dirty="0" smtClean="0">
                <a:ea typeface="宋体" pitchFamily="2" charset="-122"/>
              </a:rPr>
              <a:t>8</a:t>
            </a:r>
            <a:r>
              <a:rPr lang="zh-CN" altLang="en-US" sz="1800" dirty="0" smtClean="0">
                <a:ea typeface="宋体" pitchFamily="2" charset="-122"/>
              </a:rPr>
              <a:t>根：</a:t>
            </a:r>
            <a:r>
              <a:rPr lang="en-US" altLang="zh-CN" sz="1800" dirty="0" smtClean="0">
                <a:solidFill>
                  <a:srgbClr val="FF0000"/>
                </a:solidFill>
                <a:ea typeface="宋体" pitchFamily="2" charset="-122"/>
              </a:rPr>
              <a:t>DB7</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DB0</a:t>
            </a:r>
          </a:p>
          <a:p>
            <a:pPr marL="1108075" lvl="2">
              <a:lnSpc>
                <a:spcPct val="120000"/>
              </a:lnSpc>
              <a:spcBef>
                <a:spcPts val="0"/>
              </a:spcBef>
              <a:defRPr/>
            </a:pPr>
            <a:r>
              <a:rPr lang="zh-CN" altLang="en-US" sz="1800" dirty="0" smtClean="0">
                <a:ea typeface="宋体" pitchFamily="2" charset="-122"/>
              </a:rPr>
              <a:t>读写控制信号：</a:t>
            </a:r>
            <a:r>
              <a:rPr lang="en-US" altLang="zh-CN" sz="1800" dirty="0" err="1" smtClean="0">
                <a:solidFill>
                  <a:srgbClr val="FF0000"/>
                </a:solidFill>
                <a:ea typeface="宋体" pitchFamily="2" charset="-122"/>
              </a:rPr>
              <a:t>MemW</a:t>
            </a:r>
            <a:endParaRPr lang="en-US" altLang="zh-CN" sz="1800" dirty="0" smtClean="0">
              <a:solidFill>
                <a:srgbClr val="FF0000"/>
              </a:solidFill>
              <a:ea typeface="宋体" pitchFamily="2" charset="-122"/>
            </a:endParaRPr>
          </a:p>
          <a:p>
            <a:pPr marL="1119187" lvl="2">
              <a:lnSpc>
                <a:spcPct val="120000"/>
              </a:lnSpc>
              <a:spcBef>
                <a:spcPts val="0"/>
              </a:spcBef>
              <a:defRPr/>
            </a:pPr>
            <a:r>
              <a:rPr lang="zh-CN" altLang="en-US" sz="1800" dirty="0" smtClean="0">
                <a:ea typeface="宋体" pitchFamily="2" charset="-122"/>
              </a:rPr>
              <a:t>存储器地址空间：</a:t>
            </a:r>
            <a:r>
              <a:rPr lang="en-US" altLang="zh-CN" sz="1800" dirty="0" smtClean="0">
                <a:solidFill>
                  <a:srgbClr val="FF0000"/>
                </a:solidFill>
                <a:ea typeface="宋体" pitchFamily="2" charset="-122"/>
              </a:rPr>
              <a:t>0000H</a:t>
            </a:r>
            <a:r>
              <a:rPr lang="zh-CN" altLang="en-US" sz="1800" dirty="0" smtClean="0">
                <a:solidFill>
                  <a:srgbClr val="FF0000"/>
                </a:solidFill>
                <a:ea typeface="宋体" pitchFamily="2" charset="-122"/>
              </a:rPr>
              <a:t>～</a:t>
            </a:r>
            <a:r>
              <a:rPr lang="en-US" altLang="zh-CN" sz="1800" dirty="0" smtClean="0">
                <a:solidFill>
                  <a:srgbClr val="FF0000"/>
                </a:solidFill>
                <a:ea typeface="宋体" pitchFamily="2" charset="-122"/>
              </a:rPr>
              <a:t>3FFF </a:t>
            </a:r>
            <a:r>
              <a:rPr lang="en-US" altLang="zh-CN" sz="1800" dirty="0" smtClean="0">
                <a:ea typeface="宋体" pitchFamily="2" charset="-122"/>
              </a:rPr>
              <a:t>H</a:t>
            </a:r>
          </a:p>
          <a:p>
            <a:pPr marL="736600" lvl="1">
              <a:lnSpc>
                <a:spcPct val="120000"/>
              </a:lnSpc>
              <a:spcBef>
                <a:spcPts val="0"/>
              </a:spcBef>
              <a:defRPr/>
            </a:pPr>
            <a:r>
              <a:rPr lang="zh-CN" altLang="en-US" sz="1800" dirty="0" smtClean="0">
                <a:ea typeface="宋体" pitchFamily="2" charset="-122"/>
              </a:rPr>
              <a:t>需要芯片数：（</a:t>
            </a:r>
            <a:r>
              <a:rPr lang="en-US" altLang="zh-CN" sz="1800" dirty="0" smtClean="0">
                <a:ea typeface="宋体" pitchFamily="2" charset="-122"/>
              </a:rPr>
              <a:t>16K×8) / (4K×4</a:t>
            </a:r>
            <a:r>
              <a:rPr lang="zh-CN" altLang="en-US" sz="1800" dirty="0" smtClean="0">
                <a:ea typeface="宋体" pitchFamily="2" charset="-122"/>
              </a:rPr>
              <a:t>）</a:t>
            </a:r>
            <a:r>
              <a:rPr lang="en-US" altLang="zh-CN" sz="1800" dirty="0" smtClean="0">
                <a:ea typeface="宋体" pitchFamily="2" charset="-122"/>
              </a:rPr>
              <a:t>= 4X2= </a:t>
            </a:r>
            <a:r>
              <a:rPr lang="en-US" altLang="zh-CN" sz="1800" dirty="0" smtClean="0">
                <a:solidFill>
                  <a:srgbClr val="FF0000"/>
                </a:solidFill>
                <a:ea typeface="宋体" pitchFamily="2" charset="-122"/>
              </a:rPr>
              <a:t>8</a:t>
            </a:r>
            <a:r>
              <a:rPr lang="zh-CN" altLang="en-US" sz="1800" dirty="0" smtClean="0">
                <a:solidFill>
                  <a:srgbClr val="FF0000"/>
                </a:solidFill>
                <a:ea typeface="宋体" pitchFamily="2" charset="-122"/>
              </a:rPr>
              <a:t>片</a:t>
            </a:r>
            <a:endParaRPr lang="en-US" altLang="zh-CN" sz="1800" dirty="0" smtClean="0">
              <a:solidFill>
                <a:srgbClr val="FF0000"/>
              </a:solidFill>
              <a:ea typeface="宋体" pitchFamily="2" charset="-122"/>
            </a:endParaRPr>
          </a:p>
          <a:p>
            <a:pPr marL="1119187" lvl="2">
              <a:lnSpc>
                <a:spcPct val="120000"/>
              </a:lnSpc>
              <a:spcBef>
                <a:spcPts val="0"/>
              </a:spcBef>
              <a:defRPr/>
            </a:pPr>
            <a:r>
              <a:rPr lang="zh-CN" altLang="en-US" sz="1800" dirty="0" smtClean="0">
                <a:ea typeface="宋体" pitchFamily="2" charset="-122"/>
              </a:rPr>
              <a:t>分</a:t>
            </a:r>
            <a:r>
              <a:rPr lang="en-US" altLang="zh-CN" sz="1800" dirty="0" smtClean="0">
                <a:ea typeface="宋体" pitchFamily="2" charset="-122"/>
              </a:rPr>
              <a:t>4</a:t>
            </a:r>
            <a:r>
              <a:rPr lang="zh-CN" altLang="en-US" sz="1800" dirty="0" smtClean="0">
                <a:ea typeface="宋体" pitchFamily="2" charset="-122"/>
              </a:rPr>
              <a:t>组（字扩展），每组</a:t>
            </a:r>
            <a:r>
              <a:rPr lang="en-US" altLang="zh-CN" sz="1800" dirty="0" smtClean="0">
                <a:ea typeface="宋体" pitchFamily="2" charset="-122"/>
              </a:rPr>
              <a:t>2</a:t>
            </a:r>
            <a:r>
              <a:rPr lang="zh-CN" altLang="en-US" sz="1800" dirty="0" smtClean="0">
                <a:ea typeface="宋体" pitchFamily="2" charset="-122"/>
              </a:rPr>
              <a:t>个芯片（</a:t>
            </a:r>
            <a:r>
              <a:rPr lang="zh-CN" altLang="en-US" sz="1800" dirty="0">
                <a:ea typeface="宋体" pitchFamily="2" charset="-122"/>
              </a:rPr>
              <a:t>位扩展</a:t>
            </a:r>
            <a:r>
              <a:rPr lang="zh-CN" altLang="en-US" sz="1800" dirty="0" smtClean="0">
                <a:ea typeface="宋体" pitchFamily="2" charset="-122"/>
              </a:rPr>
              <a:t>）</a:t>
            </a:r>
            <a:endParaRPr lang="en-US" altLang="zh-CN" sz="1800" dirty="0" smtClean="0">
              <a:ea typeface="宋体" pitchFamily="2" charset="-122"/>
            </a:endParaRPr>
          </a:p>
          <a:p>
            <a:pPr marL="736600" lvl="1">
              <a:lnSpc>
                <a:spcPct val="120000"/>
              </a:lnSpc>
              <a:spcBef>
                <a:spcPts val="0"/>
              </a:spcBef>
              <a:defRPr/>
            </a:pPr>
            <a:r>
              <a:rPr lang="zh-CN" altLang="en-US" sz="1800" dirty="0">
                <a:ea typeface="宋体" pitchFamily="2" charset="-122"/>
              </a:rPr>
              <a:t>一个</a:t>
            </a:r>
            <a:r>
              <a:rPr lang="en-US" altLang="zh-CN" sz="1800" dirty="0">
                <a:ea typeface="宋体" pitchFamily="2" charset="-122"/>
              </a:rPr>
              <a:t>2-4</a:t>
            </a:r>
            <a:r>
              <a:rPr lang="zh-CN" altLang="en-US" sz="1800" dirty="0">
                <a:ea typeface="宋体" pitchFamily="2" charset="-122"/>
              </a:rPr>
              <a:t>译码器产生</a:t>
            </a:r>
            <a:r>
              <a:rPr lang="en-US" altLang="zh-CN" sz="1800" dirty="0">
                <a:ea typeface="宋体" pitchFamily="2" charset="-122"/>
              </a:rPr>
              <a:t>4</a:t>
            </a:r>
            <a:r>
              <a:rPr lang="zh-CN" altLang="en-US" sz="1800" dirty="0">
                <a:ea typeface="宋体" pitchFamily="2" charset="-122"/>
              </a:rPr>
              <a:t>个片选信号</a:t>
            </a:r>
          </a:p>
          <a:p>
            <a:pPr marL="1119187" lvl="2">
              <a:lnSpc>
                <a:spcPct val="120000"/>
              </a:lnSpc>
              <a:spcBef>
                <a:spcPts val="0"/>
              </a:spcBef>
              <a:defRPr/>
            </a:pPr>
            <a:r>
              <a:rPr lang="zh-CN" altLang="en-US" sz="1800" dirty="0">
                <a:ea typeface="宋体" pitchFamily="2" charset="-122"/>
              </a:rPr>
              <a:t>译码器输入：</a:t>
            </a:r>
            <a:r>
              <a:rPr lang="en-US" altLang="zh-CN" sz="1800" dirty="0" smtClean="0">
                <a:solidFill>
                  <a:srgbClr val="FF0000"/>
                </a:solidFill>
                <a:ea typeface="宋体" pitchFamily="2" charset="-122"/>
              </a:rPr>
              <a:t>AB13~AB12</a:t>
            </a:r>
            <a:endParaRPr lang="en-US" altLang="zh-CN" sz="1800" dirty="0">
              <a:solidFill>
                <a:srgbClr val="FF0000"/>
              </a:solidFill>
              <a:ea typeface="宋体" pitchFamily="2" charset="-122"/>
            </a:endParaRPr>
          </a:p>
          <a:p>
            <a:pPr marL="1119187" lvl="2">
              <a:lnSpc>
                <a:spcPct val="120000"/>
              </a:lnSpc>
              <a:spcBef>
                <a:spcPts val="0"/>
              </a:spcBef>
              <a:defRPr/>
            </a:pPr>
            <a:r>
              <a:rPr lang="zh-CN" altLang="en-US" sz="1800" dirty="0">
                <a:ea typeface="宋体" pitchFamily="2" charset="-122"/>
              </a:rPr>
              <a:t>译码器输出：</a:t>
            </a:r>
            <a:r>
              <a:rPr lang="zh-CN" altLang="en-US" sz="1800" dirty="0">
                <a:solidFill>
                  <a:srgbClr val="FF0000"/>
                </a:solidFill>
                <a:ea typeface="宋体" pitchFamily="2" charset="-122"/>
              </a:rPr>
              <a:t>分别接</a:t>
            </a:r>
            <a:r>
              <a:rPr lang="en-US" altLang="zh-CN" sz="1800" dirty="0" smtClean="0">
                <a:solidFill>
                  <a:srgbClr val="FF0000"/>
                </a:solidFill>
                <a:ea typeface="宋体" pitchFamily="2" charset="-122"/>
              </a:rPr>
              <a:t>4</a:t>
            </a:r>
            <a:r>
              <a:rPr lang="zh-CN" altLang="en-US" sz="1800" dirty="0" smtClean="0">
                <a:solidFill>
                  <a:srgbClr val="FF0000"/>
                </a:solidFill>
                <a:ea typeface="宋体" pitchFamily="2" charset="-122"/>
              </a:rPr>
              <a:t>组芯</a:t>
            </a:r>
            <a:r>
              <a:rPr lang="zh-CN" altLang="en-US" sz="1800" dirty="0">
                <a:solidFill>
                  <a:srgbClr val="FF0000"/>
                </a:solidFill>
                <a:ea typeface="宋体" pitchFamily="2" charset="-122"/>
              </a:rPr>
              <a:t>片片选管脚</a:t>
            </a:r>
          </a:p>
        </p:txBody>
      </p:sp>
      <p:grpSp>
        <p:nvGrpSpPr>
          <p:cNvPr id="2" name="Group 33"/>
          <p:cNvGrpSpPr>
            <a:grpSpLocks/>
          </p:cNvGrpSpPr>
          <p:nvPr/>
        </p:nvGrpSpPr>
        <p:grpSpPr bwMode="auto">
          <a:xfrm>
            <a:off x="6227763" y="1484313"/>
            <a:ext cx="2592387" cy="4465637"/>
            <a:chOff x="657" y="1207"/>
            <a:chExt cx="1633" cy="2813"/>
          </a:xfrm>
        </p:grpSpPr>
        <p:sp>
          <p:nvSpPr>
            <p:cNvPr id="63493" name="Rectangle 7"/>
            <p:cNvSpPr>
              <a:spLocks noChangeArrowheads="1"/>
            </p:cNvSpPr>
            <p:nvPr/>
          </p:nvSpPr>
          <p:spPr bwMode="auto">
            <a:xfrm>
              <a:off x="1020" y="1207"/>
              <a:ext cx="907" cy="2314"/>
            </a:xfrm>
            <a:prstGeom prst="rect">
              <a:avLst/>
            </a:prstGeom>
            <a:solidFill>
              <a:srgbClr val="B2B2B2"/>
            </a:solidFill>
            <a:ln w="12700">
              <a:solidFill>
                <a:schemeClr val="tx1"/>
              </a:solidFill>
              <a:miter lim="800000"/>
              <a:headEnd/>
              <a:tailEnd/>
            </a:ln>
          </p:spPr>
          <p:txBody>
            <a:bodyPr wrap="none" anchor="ctr"/>
            <a:lstStyle/>
            <a:p>
              <a:pPr algn="ctr" eaLnBrk="0" hangingPunct="0"/>
              <a:r>
                <a:rPr lang="en-US" altLang="zh-CN" sz="2400" b="0">
                  <a:solidFill>
                    <a:srgbClr val="FC0128"/>
                  </a:solidFill>
                  <a:latin typeface="Arial" pitchFamily="34" charset="0"/>
                </a:rPr>
                <a:t>4K×4</a:t>
              </a:r>
            </a:p>
          </p:txBody>
        </p:sp>
        <p:sp>
          <p:nvSpPr>
            <p:cNvPr id="63494" name="Line 8"/>
            <p:cNvSpPr>
              <a:spLocks noChangeShapeType="1"/>
            </p:cNvSpPr>
            <p:nvPr/>
          </p:nvSpPr>
          <p:spPr bwMode="auto">
            <a:xfrm>
              <a:off x="657" y="152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5" name="Line 9"/>
            <p:cNvSpPr>
              <a:spLocks noChangeShapeType="1"/>
            </p:cNvSpPr>
            <p:nvPr/>
          </p:nvSpPr>
          <p:spPr bwMode="auto">
            <a:xfrm>
              <a:off x="657" y="170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6" name="Line 10"/>
            <p:cNvSpPr>
              <a:spLocks noChangeShapeType="1"/>
            </p:cNvSpPr>
            <p:nvPr/>
          </p:nvSpPr>
          <p:spPr bwMode="auto">
            <a:xfrm>
              <a:off x="657" y="188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7" name="Line 11"/>
            <p:cNvSpPr>
              <a:spLocks noChangeShapeType="1"/>
            </p:cNvSpPr>
            <p:nvPr/>
          </p:nvSpPr>
          <p:spPr bwMode="auto">
            <a:xfrm>
              <a:off x="657" y="134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8" name="Line 12"/>
            <p:cNvSpPr>
              <a:spLocks noChangeShapeType="1"/>
            </p:cNvSpPr>
            <p:nvPr/>
          </p:nvSpPr>
          <p:spPr bwMode="auto">
            <a:xfrm>
              <a:off x="657" y="206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499" name="Line 13"/>
            <p:cNvSpPr>
              <a:spLocks noChangeShapeType="1"/>
            </p:cNvSpPr>
            <p:nvPr/>
          </p:nvSpPr>
          <p:spPr bwMode="auto">
            <a:xfrm>
              <a:off x="657" y="2431"/>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0" name="Line 14"/>
            <p:cNvSpPr>
              <a:spLocks noChangeShapeType="1"/>
            </p:cNvSpPr>
            <p:nvPr/>
          </p:nvSpPr>
          <p:spPr bwMode="auto">
            <a:xfrm>
              <a:off x="657" y="261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1" name="Line 15"/>
            <p:cNvSpPr>
              <a:spLocks noChangeShapeType="1"/>
            </p:cNvSpPr>
            <p:nvPr/>
          </p:nvSpPr>
          <p:spPr bwMode="auto">
            <a:xfrm>
              <a:off x="657" y="279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2" name="Line 16"/>
            <p:cNvSpPr>
              <a:spLocks noChangeShapeType="1"/>
            </p:cNvSpPr>
            <p:nvPr/>
          </p:nvSpPr>
          <p:spPr bwMode="auto">
            <a:xfrm>
              <a:off x="657" y="2250"/>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3" name="Line 17"/>
            <p:cNvSpPr>
              <a:spLocks noChangeShapeType="1"/>
            </p:cNvSpPr>
            <p:nvPr/>
          </p:nvSpPr>
          <p:spPr bwMode="auto">
            <a:xfrm>
              <a:off x="657" y="297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4" name="Line 18"/>
            <p:cNvSpPr>
              <a:spLocks noChangeShapeType="1"/>
            </p:cNvSpPr>
            <p:nvPr/>
          </p:nvSpPr>
          <p:spPr bwMode="auto">
            <a:xfrm>
              <a:off x="657" y="315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5" name="Line 19"/>
            <p:cNvSpPr>
              <a:spLocks noChangeShapeType="1"/>
            </p:cNvSpPr>
            <p:nvPr/>
          </p:nvSpPr>
          <p:spPr bwMode="auto">
            <a:xfrm>
              <a:off x="657" y="333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3506" name="Text Box 20"/>
            <p:cNvSpPr txBox="1">
              <a:spLocks noChangeArrowheads="1"/>
            </p:cNvSpPr>
            <p:nvPr/>
          </p:nvSpPr>
          <p:spPr bwMode="auto">
            <a:xfrm>
              <a:off x="1020" y="1253"/>
              <a:ext cx="272" cy="2163"/>
            </a:xfrm>
            <a:prstGeom prst="rect">
              <a:avLst/>
            </a:prstGeom>
            <a:noFill/>
            <a:ln w="12700">
              <a:noFill/>
              <a:miter lim="800000"/>
              <a:headEnd/>
              <a:tailEnd/>
            </a:ln>
          </p:spPr>
          <p:txBody>
            <a:bodyPr lIns="36000" tIns="36000" bIns="36000">
              <a:spAutoFit/>
            </a:bodyPr>
            <a:lstStyle/>
            <a:p>
              <a:pPr algn="ctr" eaLnBrk="0" fontAlgn="ctr" hangingPunct="0">
                <a:spcBef>
                  <a:spcPct val="58000"/>
                </a:spcBef>
              </a:pPr>
              <a:r>
                <a:rPr lang="en-US" altLang="zh-CN" sz="1200">
                  <a:solidFill>
                    <a:srgbClr val="990000"/>
                  </a:solidFill>
                  <a:latin typeface="Arial" pitchFamily="34" charset="0"/>
                </a:rPr>
                <a:t>A0</a:t>
              </a:r>
            </a:p>
            <a:p>
              <a:pPr algn="ctr" eaLnBrk="0" fontAlgn="ctr" hangingPunct="0">
                <a:spcBef>
                  <a:spcPct val="58000"/>
                </a:spcBef>
              </a:pPr>
              <a:r>
                <a:rPr lang="en-US" altLang="zh-CN" sz="1200">
                  <a:solidFill>
                    <a:srgbClr val="990000"/>
                  </a:solidFill>
                  <a:latin typeface="Arial" pitchFamily="34" charset="0"/>
                </a:rPr>
                <a:t>A1</a:t>
              </a:r>
            </a:p>
            <a:p>
              <a:pPr algn="ctr" eaLnBrk="0" fontAlgn="ctr" hangingPunct="0">
                <a:spcBef>
                  <a:spcPct val="58000"/>
                </a:spcBef>
              </a:pPr>
              <a:r>
                <a:rPr lang="en-US" altLang="zh-CN" sz="1200">
                  <a:solidFill>
                    <a:srgbClr val="990000"/>
                  </a:solidFill>
                  <a:latin typeface="Arial" pitchFamily="34" charset="0"/>
                </a:rPr>
                <a:t>A2</a:t>
              </a:r>
            </a:p>
            <a:p>
              <a:pPr algn="ctr" eaLnBrk="0" fontAlgn="ctr" hangingPunct="0">
                <a:spcBef>
                  <a:spcPct val="58000"/>
                </a:spcBef>
              </a:pPr>
              <a:r>
                <a:rPr lang="en-US" altLang="zh-CN" sz="1200">
                  <a:solidFill>
                    <a:srgbClr val="990000"/>
                  </a:solidFill>
                  <a:latin typeface="Arial" pitchFamily="34" charset="0"/>
                </a:rPr>
                <a:t>A3</a:t>
              </a:r>
            </a:p>
            <a:p>
              <a:pPr algn="ctr" eaLnBrk="0" fontAlgn="ctr" hangingPunct="0">
                <a:spcBef>
                  <a:spcPct val="58000"/>
                </a:spcBef>
              </a:pPr>
              <a:r>
                <a:rPr lang="en-US" altLang="zh-CN" sz="1200">
                  <a:solidFill>
                    <a:srgbClr val="990000"/>
                  </a:solidFill>
                  <a:latin typeface="Arial" pitchFamily="34" charset="0"/>
                </a:rPr>
                <a:t>A4</a:t>
              </a:r>
            </a:p>
            <a:p>
              <a:pPr algn="ctr" eaLnBrk="0" fontAlgn="ctr" hangingPunct="0">
                <a:spcBef>
                  <a:spcPct val="58000"/>
                </a:spcBef>
              </a:pPr>
              <a:r>
                <a:rPr lang="en-US" altLang="zh-CN" sz="1200">
                  <a:solidFill>
                    <a:srgbClr val="990000"/>
                  </a:solidFill>
                  <a:latin typeface="Arial" pitchFamily="34" charset="0"/>
                </a:rPr>
                <a:t>A5</a:t>
              </a:r>
            </a:p>
            <a:p>
              <a:pPr algn="ctr" eaLnBrk="0" fontAlgn="ctr" hangingPunct="0">
                <a:spcBef>
                  <a:spcPct val="58000"/>
                </a:spcBef>
              </a:pPr>
              <a:r>
                <a:rPr lang="en-US" altLang="zh-CN" sz="1200">
                  <a:solidFill>
                    <a:srgbClr val="990000"/>
                  </a:solidFill>
                  <a:latin typeface="Arial" pitchFamily="34" charset="0"/>
                </a:rPr>
                <a:t>A6</a:t>
              </a:r>
            </a:p>
            <a:p>
              <a:pPr algn="ctr" eaLnBrk="0" fontAlgn="ctr" hangingPunct="0">
                <a:spcBef>
                  <a:spcPct val="58000"/>
                </a:spcBef>
              </a:pPr>
              <a:r>
                <a:rPr lang="en-US" altLang="zh-CN" sz="1200">
                  <a:solidFill>
                    <a:srgbClr val="990000"/>
                  </a:solidFill>
                  <a:latin typeface="Arial" pitchFamily="34" charset="0"/>
                </a:rPr>
                <a:t>A7</a:t>
              </a:r>
            </a:p>
            <a:p>
              <a:pPr algn="ctr" eaLnBrk="0" fontAlgn="ctr" hangingPunct="0">
                <a:spcBef>
                  <a:spcPct val="58000"/>
                </a:spcBef>
              </a:pPr>
              <a:r>
                <a:rPr lang="en-US" altLang="zh-CN" sz="1200">
                  <a:solidFill>
                    <a:srgbClr val="990000"/>
                  </a:solidFill>
                  <a:latin typeface="Arial" pitchFamily="34" charset="0"/>
                </a:rPr>
                <a:t>A8</a:t>
              </a:r>
            </a:p>
            <a:p>
              <a:pPr algn="ctr" eaLnBrk="0" fontAlgn="ctr" hangingPunct="0">
                <a:spcBef>
                  <a:spcPct val="58000"/>
                </a:spcBef>
              </a:pPr>
              <a:r>
                <a:rPr lang="en-US" altLang="zh-CN" sz="1200">
                  <a:solidFill>
                    <a:srgbClr val="990000"/>
                  </a:solidFill>
                  <a:latin typeface="Arial" pitchFamily="34" charset="0"/>
                </a:rPr>
                <a:t>A9</a:t>
              </a:r>
            </a:p>
            <a:p>
              <a:pPr algn="ctr" eaLnBrk="0" fontAlgn="ctr" hangingPunct="0">
                <a:spcBef>
                  <a:spcPct val="58000"/>
                </a:spcBef>
              </a:pPr>
              <a:r>
                <a:rPr lang="en-US" altLang="zh-CN" sz="1200">
                  <a:solidFill>
                    <a:srgbClr val="990000"/>
                  </a:solidFill>
                  <a:latin typeface="Arial" pitchFamily="34" charset="0"/>
                </a:rPr>
                <a:t>A10</a:t>
              </a:r>
            </a:p>
            <a:p>
              <a:pPr algn="ctr" eaLnBrk="0" fontAlgn="ctr" hangingPunct="0">
                <a:spcBef>
                  <a:spcPct val="58000"/>
                </a:spcBef>
              </a:pPr>
              <a:r>
                <a:rPr lang="en-US" altLang="zh-CN" sz="1200">
                  <a:solidFill>
                    <a:srgbClr val="990000"/>
                  </a:solidFill>
                  <a:latin typeface="Arial" pitchFamily="34" charset="0"/>
                </a:rPr>
                <a:t>A11</a:t>
              </a:r>
            </a:p>
          </p:txBody>
        </p:sp>
        <p:sp>
          <p:nvSpPr>
            <p:cNvPr id="63507" name="Line 21"/>
            <p:cNvSpPr>
              <a:spLocks noChangeShapeType="1"/>
            </p:cNvSpPr>
            <p:nvPr/>
          </p:nvSpPr>
          <p:spPr bwMode="auto">
            <a:xfrm>
              <a:off x="1927" y="2069"/>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08" name="Line 22"/>
            <p:cNvSpPr>
              <a:spLocks noChangeShapeType="1"/>
            </p:cNvSpPr>
            <p:nvPr/>
          </p:nvSpPr>
          <p:spPr bwMode="auto">
            <a:xfrm>
              <a:off x="1927" y="2250"/>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09" name="Line 23"/>
            <p:cNvSpPr>
              <a:spLocks noChangeShapeType="1"/>
            </p:cNvSpPr>
            <p:nvPr/>
          </p:nvSpPr>
          <p:spPr bwMode="auto">
            <a:xfrm>
              <a:off x="1927" y="2432"/>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10" name="Line 24"/>
            <p:cNvSpPr>
              <a:spLocks noChangeShapeType="1"/>
            </p:cNvSpPr>
            <p:nvPr/>
          </p:nvSpPr>
          <p:spPr bwMode="auto">
            <a:xfrm>
              <a:off x="1927" y="2613"/>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3511" name="Text Box 25"/>
            <p:cNvSpPr txBox="1">
              <a:spLocks noChangeArrowheads="1"/>
            </p:cNvSpPr>
            <p:nvPr/>
          </p:nvSpPr>
          <p:spPr bwMode="auto">
            <a:xfrm>
              <a:off x="1655" y="1979"/>
              <a:ext cx="363" cy="719"/>
            </a:xfrm>
            <a:prstGeom prst="rect">
              <a:avLst/>
            </a:prstGeom>
            <a:noFill/>
            <a:ln w="12700">
              <a:noFill/>
              <a:miter lim="800000"/>
              <a:headEnd/>
              <a:tailEnd/>
            </a:ln>
          </p:spPr>
          <p:txBody>
            <a:bodyPr>
              <a:spAutoFit/>
            </a:bodyPr>
            <a:lstStyle/>
            <a:p>
              <a:pPr algn="ctr" eaLnBrk="0" hangingPunct="0">
                <a:spcBef>
                  <a:spcPct val="58000"/>
                </a:spcBef>
              </a:pPr>
              <a:r>
                <a:rPr lang="en-US" altLang="zh-CN" sz="1200">
                  <a:solidFill>
                    <a:srgbClr val="006600"/>
                  </a:solidFill>
                  <a:latin typeface="Arial" pitchFamily="34" charset="0"/>
                </a:rPr>
                <a:t>D0</a:t>
              </a:r>
            </a:p>
            <a:p>
              <a:pPr algn="ctr" eaLnBrk="0" hangingPunct="0">
                <a:spcBef>
                  <a:spcPct val="58000"/>
                </a:spcBef>
              </a:pPr>
              <a:r>
                <a:rPr lang="en-US" altLang="zh-CN" sz="1200">
                  <a:solidFill>
                    <a:srgbClr val="006600"/>
                  </a:solidFill>
                  <a:latin typeface="Arial" pitchFamily="34" charset="0"/>
                </a:rPr>
                <a:t>D1</a:t>
              </a:r>
            </a:p>
            <a:p>
              <a:pPr algn="ctr" eaLnBrk="0" hangingPunct="0">
                <a:spcBef>
                  <a:spcPct val="58000"/>
                </a:spcBef>
              </a:pPr>
              <a:r>
                <a:rPr lang="en-US" altLang="zh-CN" sz="1200">
                  <a:solidFill>
                    <a:srgbClr val="006600"/>
                  </a:solidFill>
                  <a:latin typeface="Arial" pitchFamily="34" charset="0"/>
                </a:rPr>
                <a:t>D2</a:t>
              </a:r>
            </a:p>
            <a:p>
              <a:pPr algn="ctr" eaLnBrk="0" hangingPunct="0">
                <a:spcBef>
                  <a:spcPct val="58000"/>
                </a:spcBef>
              </a:pPr>
              <a:r>
                <a:rPr lang="en-US" altLang="zh-CN" sz="1200">
                  <a:solidFill>
                    <a:srgbClr val="006600"/>
                  </a:solidFill>
                  <a:latin typeface="Arial" pitchFamily="34" charset="0"/>
                </a:rPr>
                <a:t>D3</a:t>
              </a:r>
            </a:p>
          </p:txBody>
        </p:sp>
        <p:sp>
          <p:nvSpPr>
            <p:cNvPr id="63512" name="Oval 26"/>
            <p:cNvSpPr>
              <a:spLocks noChangeArrowheads="1"/>
            </p:cNvSpPr>
            <p:nvPr/>
          </p:nvSpPr>
          <p:spPr bwMode="auto">
            <a:xfrm>
              <a:off x="1202"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3513" name="Line 28"/>
            <p:cNvSpPr>
              <a:spLocks noChangeShapeType="1"/>
            </p:cNvSpPr>
            <p:nvPr/>
          </p:nvSpPr>
          <p:spPr bwMode="auto">
            <a:xfrm>
              <a:off x="1247"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3514" name="Text Box 29"/>
            <p:cNvSpPr txBox="1">
              <a:spLocks noChangeArrowheads="1"/>
            </p:cNvSpPr>
            <p:nvPr/>
          </p:nvSpPr>
          <p:spPr bwMode="auto">
            <a:xfrm>
              <a:off x="1066"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CS#</a:t>
              </a:r>
            </a:p>
          </p:txBody>
        </p:sp>
        <p:sp>
          <p:nvSpPr>
            <p:cNvPr id="63515" name="Oval 30"/>
            <p:cNvSpPr>
              <a:spLocks noChangeArrowheads="1"/>
            </p:cNvSpPr>
            <p:nvPr/>
          </p:nvSpPr>
          <p:spPr bwMode="auto">
            <a:xfrm>
              <a:off x="1610"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3516" name="Line 31"/>
            <p:cNvSpPr>
              <a:spLocks noChangeShapeType="1"/>
            </p:cNvSpPr>
            <p:nvPr/>
          </p:nvSpPr>
          <p:spPr bwMode="auto">
            <a:xfrm>
              <a:off x="1655"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3517" name="Text Box 32"/>
            <p:cNvSpPr txBox="1">
              <a:spLocks noChangeArrowheads="1"/>
            </p:cNvSpPr>
            <p:nvPr/>
          </p:nvSpPr>
          <p:spPr bwMode="auto">
            <a:xfrm>
              <a:off x="1474"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WE#</a:t>
              </a:r>
            </a:p>
          </p:txBody>
        </p:sp>
      </p:grpSp>
    </p:spTree>
    <p:extLst>
      <p:ext uri="{BB962C8B-B14F-4D97-AF65-F5344CB8AC3E}">
        <p14:creationId xmlns:p14="http://schemas.microsoft.com/office/powerpoint/2010/main" val="2073582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3459">
                                            <p:bg/>
                                          </p:spTgt>
                                        </p:tgtEl>
                                        <p:attrNameLst>
                                          <p:attrName>style.visibility</p:attrName>
                                        </p:attrNameLst>
                                      </p:cBhvr>
                                      <p:to>
                                        <p:strVal val="visible"/>
                                      </p:to>
                                    </p:set>
                                    <p:animEffect transition="in" filter="blinds(horizontal)">
                                      <p:cBhvr>
                                        <p:cTn id="7" dur="500"/>
                                        <p:tgtEl>
                                          <p:spTgt spid="40345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3459">
                                            <p:txEl>
                                              <p:pRg st="0" end="0"/>
                                            </p:txEl>
                                          </p:spTgt>
                                        </p:tgtEl>
                                        <p:attrNameLst>
                                          <p:attrName>style.visibility</p:attrName>
                                        </p:attrNameLst>
                                      </p:cBhvr>
                                      <p:to>
                                        <p:strVal val="visible"/>
                                      </p:to>
                                    </p:set>
                                    <p:animEffect transition="in" filter="blinds(horizontal)">
                                      <p:cBhvr>
                                        <p:cTn id="10" dur="500"/>
                                        <p:tgtEl>
                                          <p:spTgt spid="403459">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3459">
                                            <p:txEl>
                                              <p:pRg st="1" end="1"/>
                                            </p:txEl>
                                          </p:spTgt>
                                        </p:tgtEl>
                                        <p:attrNameLst>
                                          <p:attrName>style.visibility</p:attrName>
                                        </p:attrNameLst>
                                      </p:cBhvr>
                                      <p:to>
                                        <p:strVal val="visible"/>
                                      </p:to>
                                    </p:set>
                                    <p:animEffect transition="in" filter="blinds(horizontal)">
                                      <p:cBhvr>
                                        <p:cTn id="15" dur="500"/>
                                        <p:tgtEl>
                                          <p:spTgt spid="40345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3459">
                                            <p:txEl>
                                              <p:pRg st="2" end="2"/>
                                            </p:txEl>
                                          </p:spTgt>
                                        </p:tgtEl>
                                        <p:attrNameLst>
                                          <p:attrName>style.visibility</p:attrName>
                                        </p:attrNameLst>
                                      </p:cBhvr>
                                      <p:to>
                                        <p:strVal val="visible"/>
                                      </p:to>
                                    </p:set>
                                    <p:animEffect transition="in" filter="blinds(horizontal)">
                                      <p:cBhvr>
                                        <p:cTn id="18" dur="500"/>
                                        <p:tgtEl>
                                          <p:spTgt spid="403459">
                                            <p:txEl>
                                              <p:pRg st="2" end="2"/>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3459">
                                            <p:txEl>
                                              <p:pRg st="3" end="3"/>
                                            </p:txEl>
                                          </p:spTgt>
                                        </p:tgtEl>
                                        <p:attrNameLst>
                                          <p:attrName>style.visibility</p:attrName>
                                        </p:attrNameLst>
                                      </p:cBhvr>
                                      <p:to>
                                        <p:strVal val="visible"/>
                                      </p:to>
                                    </p:set>
                                    <p:animEffect transition="in" filter="blinds(horizontal)">
                                      <p:cBhvr>
                                        <p:cTn id="21" dur="500"/>
                                        <p:tgtEl>
                                          <p:spTgt spid="403459">
                                            <p:txEl>
                                              <p:pRg st="3" end="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3459">
                                            <p:txEl>
                                              <p:pRg st="4" end="4"/>
                                            </p:txEl>
                                          </p:spTgt>
                                        </p:tgtEl>
                                        <p:attrNameLst>
                                          <p:attrName>style.visibility</p:attrName>
                                        </p:attrNameLst>
                                      </p:cBhvr>
                                      <p:to>
                                        <p:strVal val="visible"/>
                                      </p:to>
                                    </p:set>
                                    <p:animEffect transition="in" filter="blinds(horizontal)">
                                      <p:cBhvr>
                                        <p:cTn id="24" dur="500"/>
                                        <p:tgtEl>
                                          <p:spTgt spid="403459">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animEffect transition="in" filter="blinds(horizontal)">
                                      <p:cBhvr>
                                        <p:cTn id="27" dur="500"/>
                                        <p:tgtEl>
                                          <p:spTgt spid="403459">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03459">
                                            <p:txEl>
                                              <p:pRg st="6" end="6"/>
                                            </p:txEl>
                                          </p:spTgt>
                                        </p:tgtEl>
                                        <p:attrNameLst>
                                          <p:attrName>style.visibility</p:attrName>
                                        </p:attrNameLst>
                                      </p:cBhvr>
                                      <p:to>
                                        <p:strVal val="visible"/>
                                      </p:to>
                                    </p:set>
                                    <p:animEffect transition="in" filter="blinds(horizontal)">
                                      <p:cBhvr>
                                        <p:cTn id="33" dur="500"/>
                                        <p:tgtEl>
                                          <p:spTgt spid="40345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3459">
                                            <p:txEl>
                                              <p:pRg st="7" end="7"/>
                                            </p:txEl>
                                          </p:spTgt>
                                        </p:tgtEl>
                                        <p:attrNameLst>
                                          <p:attrName>style.visibility</p:attrName>
                                        </p:attrNameLst>
                                      </p:cBhvr>
                                      <p:to>
                                        <p:strVal val="visible"/>
                                      </p:to>
                                    </p:set>
                                    <p:animEffect transition="in" filter="blinds(horizontal)">
                                      <p:cBhvr>
                                        <p:cTn id="38" dur="500"/>
                                        <p:tgtEl>
                                          <p:spTgt spid="403459">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03459">
                                            <p:txEl>
                                              <p:pRg st="8" end="8"/>
                                            </p:txEl>
                                          </p:spTgt>
                                        </p:tgtEl>
                                        <p:attrNameLst>
                                          <p:attrName>style.visibility</p:attrName>
                                        </p:attrNameLst>
                                      </p:cBhvr>
                                      <p:to>
                                        <p:strVal val="visible"/>
                                      </p:to>
                                    </p:set>
                                    <p:animEffect transition="in" filter="blinds(horizontal)">
                                      <p:cBhvr>
                                        <p:cTn id="41" dur="500"/>
                                        <p:tgtEl>
                                          <p:spTgt spid="403459">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03459">
                                            <p:txEl>
                                              <p:pRg st="9" end="9"/>
                                            </p:txEl>
                                          </p:spTgt>
                                        </p:tgtEl>
                                        <p:attrNameLst>
                                          <p:attrName>style.visibility</p:attrName>
                                        </p:attrNameLst>
                                      </p:cBhvr>
                                      <p:to>
                                        <p:strVal val="visible"/>
                                      </p:to>
                                    </p:set>
                                    <p:animEffect transition="in" filter="blinds(horizontal)">
                                      <p:cBhvr>
                                        <p:cTn id="44" dur="500"/>
                                        <p:tgtEl>
                                          <p:spTgt spid="403459">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03459">
                                            <p:txEl>
                                              <p:pRg st="10" end="10"/>
                                            </p:txEl>
                                          </p:spTgt>
                                        </p:tgtEl>
                                        <p:attrNameLst>
                                          <p:attrName>style.visibility</p:attrName>
                                        </p:attrNameLst>
                                      </p:cBhvr>
                                      <p:to>
                                        <p:strVal val="visible"/>
                                      </p:to>
                                    </p:set>
                                    <p:animEffect transition="in" filter="blinds(horizontal)">
                                      <p:cBhvr>
                                        <p:cTn id="47" dur="500"/>
                                        <p:tgtEl>
                                          <p:spTgt spid="403459">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03459">
                                            <p:txEl>
                                              <p:pRg st="11" end="11"/>
                                            </p:txEl>
                                          </p:spTgt>
                                        </p:tgtEl>
                                        <p:attrNameLst>
                                          <p:attrName>style.visibility</p:attrName>
                                        </p:attrNameLst>
                                      </p:cBhvr>
                                      <p:to>
                                        <p:strVal val="visible"/>
                                      </p:to>
                                    </p:set>
                                    <p:animEffect transition="in" filter="blinds(horizontal)">
                                      <p:cBhvr>
                                        <p:cTn id="50" dur="500"/>
                                        <p:tgtEl>
                                          <p:spTgt spid="403459">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3459">
                                            <p:txEl>
                                              <p:pRg st="12" end="12"/>
                                            </p:txEl>
                                          </p:spTgt>
                                        </p:tgtEl>
                                        <p:attrNameLst>
                                          <p:attrName>style.visibility</p:attrName>
                                        </p:attrNameLst>
                                      </p:cBhvr>
                                      <p:to>
                                        <p:strVal val="visible"/>
                                      </p:to>
                                    </p:set>
                                    <p:animEffect transition="in" filter="blinds(horizontal)">
                                      <p:cBhvr>
                                        <p:cTn id="55" dur="500"/>
                                        <p:tgtEl>
                                          <p:spTgt spid="403459">
                                            <p:txEl>
                                              <p:pRg st="12" end="12"/>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3459">
                                            <p:txEl>
                                              <p:pRg st="13" end="13"/>
                                            </p:txEl>
                                          </p:spTgt>
                                        </p:tgtEl>
                                        <p:attrNameLst>
                                          <p:attrName>style.visibility</p:attrName>
                                        </p:attrNameLst>
                                      </p:cBhvr>
                                      <p:to>
                                        <p:strVal val="visible"/>
                                      </p:to>
                                    </p:set>
                                    <p:animEffect transition="in" filter="blinds(horizontal)">
                                      <p:cBhvr>
                                        <p:cTn id="58" dur="500"/>
                                        <p:tgtEl>
                                          <p:spTgt spid="403459">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3459">
                                            <p:txEl>
                                              <p:pRg st="14" end="1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3459">
                                            <p:txEl>
                                              <p:pRg st="15" end="1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345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bldLvl="2"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188" y="404813"/>
            <a:ext cx="6913562" cy="373062"/>
          </a:xfrm>
        </p:spPr>
        <p:txBody>
          <a:bodyPr/>
          <a:lstStyle/>
          <a:p>
            <a:r>
              <a:rPr lang="zh-CN" altLang="en-US" dirty="0" smtClean="0">
                <a:latin typeface="黑体" pitchFamily="2" charset="-122"/>
                <a:ea typeface="黑体" pitchFamily="2" charset="-122"/>
              </a:rPr>
              <a:t>存储器芯片的扩展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混合扩展</a:t>
            </a:r>
          </a:p>
        </p:txBody>
      </p:sp>
      <p:sp>
        <p:nvSpPr>
          <p:cNvPr id="64515" name="Rectangle 3"/>
          <p:cNvSpPr>
            <a:spLocks noGrp="1" noChangeArrowheads="1"/>
          </p:cNvSpPr>
          <p:nvPr>
            <p:ph type="body" idx="1"/>
          </p:nvPr>
        </p:nvSpPr>
        <p:spPr>
          <a:xfrm>
            <a:off x="609600" y="1057275"/>
            <a:ext cx="7994650" cy="355600"/>
          </a:xfrm>
        </p:spPr>
        <p:txBody>
          <a:bodyPr/>
          <a:lstStyle/>
          <a:p>
            <a:pPr>
              <a:lnSpc>
                <a:spcPct val="100000"/>
              </a:lnSpc>
              <a:spcBef>
                <a:spcPct val="50000"/>
              </a:spcBef>
              <a:buFont typeface="Wingdings" pitchFamily="2" charset="2"/>
              <a:buNone/>
            </a:pPr>
            <a:r>
              <a:rPr lang="en-US" altLang="zh-CN" sz="2000" smtClean="0">
                <a:ea typeface="宋体" pitchFamily="2" charset="-122"/>
              </a:rPr>
              <a:t>4Kx4 SRAM</a:t>
            </a:r>
            <a:r>
              <a:rPr lang="zh-CN" altLang="en-US" sz="2000" smtClean="0">
                <a:ea typeface="宋体" pitchFamily="2" charset="-122"/>
              </a:rPr>
              <a:t>存储芯片构成16</a:t>
            </a:r>
            <a:r>
              <a:rPr lang="en-US" altLang="zh-CN" sz="2000" smtClean="0">
                <a:ea typeface="宋体" pitchFamily="2" charset="-122"/>
              </a:rPr>
              <a:t>Kx8</a:t>
            </a:r>
            <a:r>
              <a:rPr lang="zh-CN" altLang="en-US" sz="2000" smtClean="0">
                <a:ea typeface="宋体" pitchFamily="2" charset="-122"/>
              </a:rPr>
              <a:t>的存储器地址空间划分</a:t>
            </a:r>
          </a:p>
        </p:txBody>
      </p:sp>
      <p:grpSp>
        <p:nvGrpSpPr>
          <p:cNvPr id="64516" name="Group 4"/>
          <p:cNvGrpSpPr>
            <a:grpSpLocks/>
          </p:cNvGrpSpPr>
          <p:nvPr/>
        </p:nvGrpSpPr>
        <p:grpSpPr bwMode="auto">
          <a:xfrm>
            <a:off x="5508625" y="1843088"/>
            <a:ext cx="2592388" cy="4465637"/>
            <a:chOff x="657" y="1207"/>
            <a:chExt cx="1633" cy="2813"/>
          </a:xfrm>
        </p:grpSpPr>
        <p:sp>
          <p:nvSpPr>
            <p:cNvPr id="64530" name="Rectangle 5"/>
            <p:cNvSpPr>
              <a:spLocks noChangeArrowheads="1"/>
            </p:cNvSpPr>
            <p:nvPr/>
          </p:nvSpPr>
          <p:spPr bwMode="auto">
            <a:xfrm>
              <a:off x="1020" y="1207"/>
              <a:ext cx="907" cy="2314"/>
            </a:xfrm>
            <a:prstGeom prst="rect">
              <a:avLst/>
            </a:prstGeom>
            <a:solidFill>
              <a:srgbClr val="B2B2B2"/>
            </a:solidFill>
            <a:ln w="12700">
              <a:solidFill>
                <a:schemeClr val="tx1"/>
              </a:solidFill>
              <a:miter lim="800000"/>
              <a:headEnd/>
              <a:tailEnd/>
            </a:ln>
          </p:spPr>
          <p:txBody>
            <a:bodyPr wrap="none" anchor="ctr"/>
            <a:lstStyle/>
            <a:p>
              <a:pPr algn="ctr" eaLnBrk="0" hangingPunct="0"/>
              <a:r>
                <a:rPr lang="en-US" altLang="zh-CN" sz="2400" b="0">
                  <a:solidFill>
                    <a:srgbClr val="FC0128"/>
                  </a:solidFill>
                  <a:latin typeface="Arial" pitchFamily="34" charset="0"/>
                </a:rPr>
                <a:t>4K×4</a:t>
              </a:r>
            </a:p>
          </p:txBody>
        </p:sp>
        <p:sp>
          <p:nvSpPr>
            <p:cNvPr id="64531" name="Line 6"/>
            <p:cNvSpPr>
              <a:spLocks noChangeShapeType="1"/>
            </p:cNvSpPr>
            <p:nvPr/>
          </p:nvSpPr>
          <p:spPr bwMode="auto">
            <a:xfrm>
              <a:off x="657" y="152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2" name="Line 7"/>
            <p:cNvSpPr>
              <a:spLocks noChangeShapeType="1"/>
            </p:cNvSpPr>
            <p:nvPr/>
          </p:nvSpPr>
          <p:spPr bwMode="auto">
            <a:xfrm>
              <a:off x="657" y="170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3" name="Line 8"/>
            <p:cNvSpPr>
              <a:spLocks noChangeShapeType="1"/>
            </p:cNvSpPr>
            <p:nvPr/>
          </p:nvSpPr>
          <p:spPr bwMode="auto">
            <a:xfrm>
              <a:off x="657" y="188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4" name="Line 9"/>
            <p:cNvSpPr>
              <a:spLocks noChangeShapeType="1"/>
            </p:cNvSpPr>
            <p:nvPr/>
          </p:nvSpPr>
          <p:spPr bwMode="auto">
            <a:xfrm>
              <a:off x="657" y="134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5" name="Line 10"/>
            <p:cNvSpPr>
              <a:spLocks noChangeShapeType="1"/>
            </p:cNvSpPr>
            <p:nvPr/>
          </p:nvSpPr>
          <p:spPr bwMode="auto">
            <a:xfrm>
              <a:off x="657" y="206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6" name="Line 11"/>
            <p:cNvSpPr>
              <a:spLocks noChangeShapeType="1"/>
            </p:cNvSpPr>
            <p:nvPr/>
          </p:nvSpPr>
          <p:spPr bwMode="auto">
            <a:xfrm>
              <a:off x="657" y="2431"/>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7" name="Line 12"/>
            <p:cNvSpPr>
              <a:spLocks noChangeShapeType="1"/>
            </p:cNvSpPr>
            <p:nvPr/>
          </p:nvSpPr>
          <p:spPr bwMode="auto">
            <a:xfrm>
              <a:off x="657" y="2613"/>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8" name="Line 13"/>
            <p:cNvSpPr>
              <a:spLocks noChangeShapeType="1"/>
            </p:cNvSpPr>
            <p:nvPr/>
          </p:nvSpPr>
          <p:spPr bwMode="auto">
            <a:xfrm>
              <a:off x="657" y="2794"/>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39" name="Line 14"/>
            <p:cNvSpPr>
              <a:spLocks noChangeShapeType="1"/>
            </p:cNvSpPr>
            <p:nvPr/>
          </p:nvSpPr>
          <p:spPr bwMode="auto">
            <a:xfrm>
              <a:off x="657" y="2250"/>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0" name="Line 15"/>
            <p:cNvSpPr>
              <a:spLocks noChangeShapeType="1"/>
            </p:cNvSpPr>
            <p:nvPr/>
          </p:nvSpPr>
          <p:spPr bwMode="auto">
            <a:xfrm>
              <a:off x="657" y="2976"/>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1" name="Line 16"/>
            <p:cNvSpPr>
              <a:spLocks noChangeShapeType="1"/>
            </p:cNvSpPr>
            <p:nvPr/>
          </p:nvSpPr>
          <p:spPr bwMode="auto">
            <a:xfrm>
              <a:off x="657" y="3157"/>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2" name="Line 17"/>
            <p:cNvSpPr>
              <a:spLocks noChangeShapeType="1"/>
            </p:cNvSpPr>
            <p:nvPr/>
          </p:nvSpPr>
          <p:spPr bwMode="auto">
            <a:xfrm>
              <a:off x="657" y="3339"/>
              <a:ext cx="363" cy="0"/>
            </a:xfrm>
            <a:prstGeom prst="line">
              <a:avLst/>
            </a:prstGeom>
            <a:noFill/>
            <a:ln w="28575">
              <a:solidFill>
                <a:srgbClr val="CC0000"/>
              </a:solidFill>
              <a:round/>
              <a:headEnd/>
              <a:tailEnd type="triangle" w="med" len="med"/>
            </a:ln>
          </p:spPr>
          <p:txBody>
            <a:bodyPr/>
            <a:lstStyle/>
            <a:p>
              <a:endParaRPr lang="zh-CN" altLang="en-US" sz="2400" b="0">
                <a:solidFill>
                  <a:srgbClr val="FC0128"/>
                </a:solidFill>
                <a:latin typeface="Arial" pitchFamily="34" charset="0"/>
              </a:endParaRPr>
            </a:p>
          </p:txBody>
        </p:sp>
        <p:sp>
          <p:nvSpPr>
            <p:cNvPr id="64543" name="Text Box 18"/>
            <p:cNvSpPr txBox="1">
              <a:spLocks noChangeArrowheads="1"/>
            </p:cNvSpPr>
            <p:nvPr/>
          </p:nvSpPr>
          <p:spPr bwMode="auto">
            <a:xfrm>
              <a:off x="1020" y="1253"/>
              <a:ext cx="272" cy="2163"/>
            </a:xfrm>
            <a:prstGeom prst="rect">
              <a:avLst/>
            </a:prstGeom>
            <a:noFill/>
            <a:ln w="12700">
              <a:noFill/>
              <a:miter lim="800000"/>
              <a:headEnd/>
              <a:tailEnd/>
            </a:ln>
          </p:spPr>
          <p:txBody>
            <a:bodyPr lIns="36000" tIns="36000" bIns="36000">
              <a:spAutoFit/>
            </a:bodyPr>
            <a:lstStyle/>
            <a:p>
              <a:pPr algn="ctr" eaLnBrk="0" fontAlgn="ctr" hangingPunct="0">
                <a:spcBef>
                  <a:spcPct val="58000"/>
                </a:spcBef>
              </a:pPr>
              <a:r>
                <a:rPr lang="en-US" altLang="zh-CN" sz="1200">
                  <a:solidFill>
                    <a:srgbClr val="990000"/>
                  </a:solidFill>
                  <a:latin typeface="Arial" pitchFamily="34" charset="0"/>
                </a:rPr>
                <a:t>A0</a:t>
              </a:r>
            </a:p>
            <a:p>
              <a:pPr algn="ctr" eaLnBrk="0" fontAlgn="ctr" hangingPunct="0">
                <a:spcBef>
                  <a:spcPct val="58000"/>
                </a:spcBef>
              </a:pPr>
              <a:r>
                <a:rPr lang="en-US" altLang="zh-CN" sz="1200">
                  <a:solidFill>
                    <a:srgbClr val="990000"/>
                  </a:solidFill>
                  <a:latin typeface="Arial" pitchFamily="34" charset="0"/>
                </a:rPr>
                <a:t>A1</a:t>
              </a:r>
            </a:p>
            <a:p>
              <a:pPr algn="ctr" eaLnBrk="0" fontAlgn="ctr" hangingPunct="0">
                <a:spcBef>
                  <a:spcPct val="58000"/>
                </a:spcBef>
              </a:pPr>
              <a:r>
                <a:rPr lang="en-US" altLang="zh-CN" sz="1200">
                  <a:solidFill>
                    <a:srgbClr val="990000"/>
                  </a:solidFill>
                  <a:latin typeface="Arial" pitchFamily="34" charset="0"/>
                </a:rPr>
                <a:t>A2</a:t>
              </a:r>
            </a:p>
            <a:p>
              <a:pPr algn="ctr" eaLnBrk="0" fontAlgn="ctr" hangingPunct="0">
                <a:spcBef>
                  <a:spcPct val="58000"/>
                </a:spcBef>
              </a:pPr>
              <a:r>
                <a:rPr lang="en-US" altLang="zh-CN" sz="1200">
                  <a:solidFill>
                    <a:srgbClr val="990000"/>
                  </a:solidFill>
                  <a:latin typeface="Arial" pitchFamily="34" charset="0"/>
                </a:rPr>
                <a:t>A3</a:t>
              </a:r>
            </a:p>
            <a:p>
              <a:pPr algn="ctr" eaLnBrk="0" fontAlgn="ctr" hangingPunct="0">
                <a:spcBef>
                  <a:spcPct val="58000"/>
                </a:spcBef>
              </a:pPr>
              <a:r>
                <a:rPr lang="en-US" altLang="zh-CN" sz="1200">
                  <a:solidFill>
                    <a:srgbClr val="990000"/>
                  </a:solidFill>
                  <a:latin typeface="Arial" pitchFamily="34" charset="0"/>
                </a:rPr>
                <a:t>A4</a:t>
              </a:r>
            </a:p>
            <a:p>
              <a:pPr algn="ctr" eaLnBrk="0" fontAlgn="ctr" hangingPunct="0">
                <a:spcBef>
                  <a:spcPct val="58000"/>
                </a:spcBef>
              </a:pPr>
              <a:r>
                <a:rPr lang="en-US" altLang="zh-CN" sz="1200">
                  <a:solidFill>
                    <a:srgbClr val="990000"/>
                  </a:solidFill>
                  <a:latin typeface="Arial" pitchFamily="34" charset="0"/>
                </a:rPr>
                <a:t>A5</a:t>
              </a:r>
            </a:p>
            <a:p>
              <a:pPr algn="ctr" eaLnBrk="0" fontAlgn="ctr" hangingPunct="0">
                <a:spcBef>
                  <a:spcPct val="58000"/>
                </a:spcBef>
              </a:pPr>
              <a:r>
                <a:rPr lang="en-US" altLang="zh-CN" sz="1200">
                  <a:solidFill>
                    <a:srgbClr val="990000"/>
                  </a:solidFill>
                  <a:latin typeface="Arial" pitchFamily="34" charset="0"/>
                </a:rPr>
                <a:t>A6</a:t>
              </a:r>
            </a:p>
            <a:p>
              <a:pPr algn="ctr" eaLnBrk="0" fontAlgn="ctr" hangingPunct="0">
                <a:spcBef>
                  <a:spcPct val="58000"/>
                </a:spcBef>
              </a:pPr>
              <a:r>
                <a:rPr lang="en-US" altLang="zh-CN" sz="1200">
                  <a:solidFill>
                    <a:srgbClr val="990000"/>
                  </a:solidFill>
                  <a:latin typeface="Arial" pitchFamily="34" charset="0"/>
                </a:rPr>
                <a:t>A7</a:t>
              </a:r>
            </a:p>
            <a:p>
              <a:pPr algn="ctr" eaLnBrk="0" fontAlgn="ctr" hangingPunct="0">
                <a:spcBef>
                  <a:spcPct val="58000"/>
                </a:spcBef>
              </a:pPr>
              <a:r>
                <a:rPr lang="en-US" altLang="zh-CN" sz="1200">
                  <a:solidFill>
                    <a:srgbClr val="990000"/>
                  </a:solidFill>
                  <a:latin typeface="Arial" pitchFamily="34" charset="0"/>
                </a:rPr>
                <a:t>A8</a:t>
              </a:r>
            </a:p>
            <a:p>
              <a:pPr algn="ctr" eaLnBrk="0" fontAlgn="ctr" hangingPunct="0">
                <a:spcBef>
                  <a:spcPct val="58000"/>
                </a:spcBef>
              </a:pPr>
              <a:r>
                <a:rPr lang="en-US" altLang="zh-CN" sz="1200">
                  <a:solidFill>
                    <a:srgbClr val="990000"/>
                  </a:solidFill>
                  <a:latin typeface="Arial" pitchFamily="34" charset="0"/>
                </a:rPr>
                <a:t>A9</a:t>
              </a:r>
            </a:p>
            <a:p>
              <a:pPr algn="ctr" eaLnBrk="0" fontAlgn="ctr" hangingPunct="0">
                <a:spcBef>
                  <a:spcPct val="58000"/>
                </a:spcBef>
              </a:pPr>
              <a:r>
                <a:rPr lang="en-US" altLang="zh-CN" sz="1200">
                  <a:solidFill>
                    <a:srgbClr val="990000"/>
                  </a:solidFill>
                  <a:latin typeface="Arial" pitchFamily="34" charset="0"/>
                </a:rPr>
                <a:t>A10</a:t>
              </a:r>
            </a:p>
            <a:p>
              <a:pPr algn="ctr" eaLnBrk="0" fontAlgn="ctr" hangingPunct="0">
                <a:spcBef>
                  <a:spcPct val="58000"/>
                </a:spcBef>
              </a:pPr>
              <a:r>
                <a:rPr lang="en-US" altLang="zh-CN" sz="1200">
                  <a:solidFill>
                    <a:srgbClr val="990000"/>
                  </a:solidFill>
                  <a:latin typeface="Arial" pitchFamily="34" charset="0"/>
                </a:rPr>
                <a:t>A11</a:t>
              </a:r>
            </a:p>
          </p:txBody>
        </p:sp>
        <p:sp>
          <p:nvSpPr>
            <p:cNvPr id="64544" name="Line 19"/>
            <p:cNvSpPr>
              <a:spLocks noChangeShapeType="1"/>
            </p:cNvSpPr>
            <p:nvPr/>
          </p:nvSpPr>
          <p:spPr bwMode="auto">
            <a:xfrm>
              <a:off x="1927" y="2069"/>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5" name="Line 20"/>
            <p:cNvSpPr>
              <a:spLocks noChangeShapeType="1"/>
            </p:cNvSpPr>
            <p:nvPr/>
          </p:nvSpPr>
          <p:spPr bwMode="auto">
            <a:xfrm>
              <a:off x="1927" y="2250"/>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6" name="Line 21"/>
            <p:cNvSpPr>
              <a:spLocks noChangeShapeType="1"/>
            </p:cNvSpPr>
            <p:nvPr/>
          </p:nvSpPr>
          <p:spPr bwMode="auto">
            <a:xfrm>
              <a:off x="1927" y="2432"/>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7" name="Line 22"/>
            <p:cNvSpPr>
              <a:spLocks noChangeShapeType="1"/>
            </p:cNvSpPr>
            <p:nvPr/>
          </p:nvSpPr>
          <p:spPr bwMode="auto">
            <a:xfrm>
              <a:off x="1927" y="2613"/>
              <a:ext cx="363" cy="0"/>
            </a:xfrm>
            <a:prstGeom prst="line">
              <a:avLst/>
            </a:prstGeom>
            <a:noFill/>
            <a:ln w="28575">
              <a:solidFill>
                <a:srgbClr val="006600"/>
              </a:solidFill>
              <a:round/>
              <a:headEnd type="triangle" w="med" len="med"/>
              <a:tailEnd type="triangle" w="med" len="med"/>
            </a:ln>
          </p:spPr>
          <p:txBody>
            <a:bodyPr/>
            <a:lstStyle/>
            <a:p>
              <a:endParaRPr lang="zh-CN" altLang="en-US" sz="2400" b="0">
                <a:solidFill>
                  <a:srgbClr val="FC0128"/>
                </a:solidFill>
                <a:latin typeface="Arial" pitchFamily="34" charset="0"/>
              </a:endParaRPr>
            </a:p>
          </p:txBody>
        </p:sp>
        <p:sp>
          <p:nvSpPr>
            <p:cNvPr id="64548" name="Text Box 23"/>
            <p:cNvSpPr txBox="1">
              <a:spLocks noChangeArrowheads="1"/>
            </p:cNvSpPr>
            <p:nvPr/>
          </p:nvSpPr>
          <p:spPr bwMode="auto">
            <a:xfrm>
              <a:off x="1655" y="1979"/>
              <a:ext cx="363" cy="719"/>
            </a:xfrm>
            <a:prstGeom prst="rect">
              <a:avLst/>
            </a:prstGeom>
            <a:noFill/>
            <a:ln w="12700">
              <a:noFill/>
              <a:miter lim="800000"/>
              <a:headEnd/>
              <a:tailEnd/>
            </a:ln>
          </p:spPr>
          <p:txBody>
            <a:bodyPr>
              <a:spAutoFit/>
            </a:bodyPr>
            <a:lstStyle/>
            <a:p>
              <a:pPr algn="ctr" eaLnBrk="0" hangingPunct="0">
                <a:spcBef>
                  <a:spcPct val="58000"/>
                </a:spcBef>
              </a:pPr>
              <a:r>
                <a:rPr lang="en-US" altLang="zh-CN" sz="1200">
                  <a:solidFill>
                    <a:srgbClr val="006600"/>
                  </a:solidFill>
                  <a:latin typeface="Arial" pitchFamily="34" charset="0"/>
                </a:rPr>
                <a:t>D0</a:t>
              </a:r>
            </a:p>
            <a:p>
              <a:pPr algn="ctr" eaLnBrk="0" hangingPunct="0">
                <a:spcBef>
                  <a:spcPct val="58000"/>
                </a:spcBef>
              </a:pPr>
              <a:r>
                <a:rPr lang="en-US" altLang="zh-CN" sz="1200">
                  <a:solidFill>
                    <a:srgbClr val="006600"/>
                  </a:solidFill>
                  <a:latin typeface="Arial" pitchFamily="34" charset="0"/>
                </a:rPr>
                <a:t>D1</a:t>
              </a:r>
            </a:p>
            <a:p>
              <a:pPr algn="ctr" eaLnBrk="0" hangingPunct="0">
                <a:spcBef>
                  <a:spcPct val="58000"/>
                </a:spcBef>
              </a:pPr>
              <a:r>
                <a:rPr lang="en-US" altLang="zh-CN" sz="1200">
                  <a:solidFill>
                    <a:srgbClr val="006600"/>
                  </a:solidFill>
                  <a:latin typeface="Arial" pitchFamily="34" charset="0"/>
                </a:rPr>
                <a:t>D2</a:t>
              </a:r>
            </a:p>
            <a:p>
              <a:pPr algn="ctr" eaLnBrk="0" hangingPunct="0">
                <a:spcBef>
                  <a:spcPct val="58000"/>
                </a:spcBef>
              </a:pPr>
              <a:r>
                <a:rPr lang="en-US" altLang="zh-CN" sz="1200">
                  <a:solidFill>
                    <a:srgbClr val="006600"/>
                  </a:solidFill>
                  <a:latin typeface="Arial" pitchFamily="34" charset="0"/>
                </a:rPr>
                <a:t>D3</a:t>
              </a:r>
            </a:p>
          </p:txBody>
        </p:sp>
        <p:sp>
          <p:nvSpPr>
            <p:cNvPr id="64549" name="Oval 24"/>
            <p:cNvSpPr>
              <a:spLocks noChangeArrowheads="1"/>
            </p:cNvSpPr>
            <p:nvPr/>
          </p:nvSpPr>
          <p:spPr bwMode="auto">
            <a:xfrm>
              <a:off x="1202"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4550" name="Line 25"/>
            <p:cNvSpPr>
              <a:spLocks noChangeShapeType="1"/>
            </p:cNvSpPr>
            <p:nvPr/>
          </p:nvSpPr>
          <p:spPr bwMode="auto">
            <a:xfrm>
              <a:off x="1247"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4551" name="Text Box 26"/>
            <p:cNvSpPr txBox="1">
              <a:spLocks noChangeArrowheads="1"/>
            </p:cNvSpPr>
            <p:nvPr/>
          </p:nvSpPr>
          <p:spPr bwMode="auto">
            <a:xfrm>
              <a:off x="1066"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CS#</a:t>
              </a:r>
            </a:p>
          </p:txBody>
        </p:sp>
        <p:sp>
          <p:nvSpPr>
            <p:cNvPr id="64552" name="Oval 27"/>
            <p:cNvSpPr>
              <a:spLocks noChangeArrowheads="1"/>
            </p:cNvSpPr>
            <p:nvPr/>
          </p:nvSpPr>
          <p:spPr bwMode="auto">
            <a:xfrm>
              <a:off x="1610" y="3475"/>
              <a:ext cx="90" cy="91"/>
            </a:xfrm>
            <a:prstGeom prst="ellipse">
              <a:avLst/>
            </a:prstGeom>
            <a:solidFill>
              <a:schemeClr val="bg1"/>
            </a:solidFill>
            <a:ln w="12700">
              <a:solidFill>
                <a:srgbClr val="CC0000"/>
              </a:solidFill>
              <a:round/>
              <a:headEnd/>
              <a:tailEnd/>
            </a:ln>
          </p:spPr>
          <p:txBody>
            <a:bodyPr wrap="none" anchor="ctr"/>
            <a:lstStyle/>
            <a:p>
              <a:pPr algn="ctr" eaLnBrk="0" hangingPunct="0"/>
              <a:endParaRPr lang="zh-CN" altLang="en-US" sz="2400" b="0">
                <a:solidFill>
                  <a:srgbClr val="FC0128"/>
                </a:solidFill>
                <a:latin typeface="Arial" pitchFamily="34" charset="0"/>
              </a:endParaRPr>
            </a:p>
          </p:txBody>
        </p:sp>
        <p:sp>
          <p:nvSpPr>
            <p:cNvPr id="64553" name="Line 28"/>
            <p:cNvSpPr>
              <a:spLocks noChangeShapeType="1"/>
            </p:cNvSpPr>
            <p:nvPr/>
          </p:nvSpPr>
          <p:spPr bwMode="auto">
            <a:xfrm>
              <a:off x="1655" y="3566"/>
              <a:ext cx="0" cy="272"/>
            </a:xfrm>
            <a:prstGeom prst="line">
              <a:avLst/>
            </a:prstGeom>
            <a:noFill/>
            <a:ln w="28575">
              <a:solidFill>
                <a:schemeClr val="tx1"/>
              </a:solidFill>
              <a:round/>
              <a:headEnd/>
              <a:tailEnd/>
            </a:ln>
          </p:spPr>
          <p:txBody>
            <a:bodyPr/>
            <a:lstStyle/>
            <a:p>
              <a:endParaRPr lang="zh-CN" altLang="en-US" sz="2400" b="0">
                <a:solidFill>
                  <a:srgbClr val="FC0128"/>
                </a:solidFill>
                <a:latin typeface="Arial" pitchFamily="34" charset="0"/>
              </a:endParaRPr>
            </a:p>
          </p:txBody>
        </p:sp>
        <p:sp>
          <p:nvSpPr>
            <p:cNvPr id="64554" name="Text Box 29"/>
            <p:cNvSpPr txBox="1">
              <a:spLocks noChangeArrowheads="1"/>
            </p:cNvSpPr>
            <p:nvPr/>
          </p:nvSpPr>
          <p:spPr bwMode="auto">
            <a:xfrm>
              <a:off x="1474" y="3847"/>
              <a:ext cx="363" cy="173"/>
            </a:xfrm>
            <a:prstGeom prst="rect">
              <a:avLst/>
            </a:prstGeom>
            <a:noFill/>
            <a:ln w="12700">
              <a:noFill/>
              <a:miter lim="800000"/>
              <a:headEnd/>
              <a:tailEnd/>
            </a:ln>
          </p:spPr>
          <p:txBody>
            <a:bodyPr>
              <a:spAutoFit/>
            </a:bodyPr>
            <a:lstStyle/>
            <a:p>
              <a:pPr algn="ctr" eaLnBrk="0" hangingPunct="0">
                <a:spcBef>
                  <a:spcPct val="50000"/>
                </a:spcBef>
              </a:pPr>
              <a:r>
                <a:rPr lang="en-US" altLang="zh-CN" sz="1200">
                  <a:solidFill>
                    <a:srgbClr val="000000"/>
                  </a:solidFill>
                  <a:latin typeface="Arial" pitchFamily="34" charset="0"/>
                </a:rPr>
                <a:t>WE#</a:t>
              </a:r>
            </a:p>
          </p:txBody>
        </p:sp>
      </p:grpSp>
      <p:grpSp>
        <p:nvGrpSpPr>
          <p:cNvPr id="64517" name="Group 42"/>
          <p:cNvGrpSpPr>
            <a:grpSpLocks/>
          </p:cNvGrpSpPr>
          <p:nvPr/>
        </p:nvGrpSpPr>
        <p:grpSpPr bwMode="auto">
          <a:xfrm>
            <a:off x="1116013" y="1843088"/>
            <a:ext cx="2592387" cy="4141787"/>
            <a:chOff x="703" y="981"/>
            <a:chExt cx="1633" cy="2609"/>
          </a:xfrm>
        </p:grpSpPr>
        <p:sp>
          <p:nvSpPr>
            <p:cNvPr id="64518" name="Rectangle 30"/>
            <p:cNvSpPr>
              <a:spLocks noChangeArrowheads="1"/>
            </p:cNvSpPr>
            <p:nvPr/>
          </p:nvSpPr>
          <p:spPr bwMode="auto">
            <a:xfrm>
              <a:off x="1384" y="102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19" name="Text Box 31"/>
            <p:cNvSpPr txBox="1">
              <a:spLocks noChangeArrowheads="1"/>
            </p:cNvSpPr>
            <p:nvPr/>
          </p:nvSpPr>
          <p:spPr bwMode="auto">
            <a:xfrm>
              <a:off x="703" y="98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a:solidFill>
                    <a:srgbClr val="FC0128"/>
                  </a:solidFill>
                  <a:latin typeface="Arial" pitchFamily="34" charset="0"/>
                </a:rPr>
                <a:t>0 </a:t>
              </a:r>
              <a:r>
                <a:rPr lang="en-US" altLang="zh-CN" sz="1600">
                  <a:solidFill>
                    <a:srgbClr val="000000"/>
                  </a:solidFill>
                  <a:latin typeface="Arial" pitchFamily="34" charset="0"/>
                </a:rPr>
                <a:t>000 </a:t>
              </a:r>
              <a:r>
                <a:rPr lang="en-US" altLang="zh-CN" sz="1600">
                  <a:solidFill>
                    <a:srgbClr val="063DE8"/>
                  </a:solidFill>
                  <a:latin typeface="Arial" pitchFamily="34" charset="0"/>
                </a:rPr>
                <a:t>H</a:t>
              </a:r>
            </a:p>
            <a:p>
              <a:pPr algn="ctr" eaLnBrk="0" hangingPunct="0">
                <a:spcBef>
                  <a:spcPct val="160000"/>
                </a:spcBef>
              </a:pPr>
              <a:r>
                <a:rPr lang="en-US" altLang="zh-CN" sz="1600">
                  <a:solidFill>
                    <a:srgbClr val="FC0128"/>
                  </a:solidFill>
                  <a:latin typeface="Arial" pitchFamily="34" charset="0"/>
                </a:rPr>
                <a:t>0 </a:t>
              </a:r>
              <a:r>
                <a:rPr lang="en-US" altLang="zh-CN" sz="1600">
                  <a:solidFill>
                    <a:srgbClr val="000000"/>
                  </a:solidFill>
                  <a:latin typeface="Arial" pitchFamily="34" charset="0"/>
                </a:rPr>
                <a:t>FFF </a:t>
              </a:r>
              <a:r>
                <a:rPr lang="en-US" altLang="zh-CN" sz="1600">
                  <a:solidFill>
                    <a:srgbClr val="063DE8"/>
                  </a:solidFill>
                  <a:latin typeface="Arial" pitchFamily="34" charset="0"/>
                </a:rPr>
                <a:t>H</a:t>
              </a:r>
            </a:p>
          </p:txBody>
        </p:sp>
        <p:sp>
          <p:nvSpPr>
            <p:cNvPr id="64520" name="Rectangle 32"/>
            <p:cNvSpPr>
              <a:spLocks noChangeArrowheads="1"/>
            </p:cNvSpPr>
            <p:nvPr/>
          </p:nvSpPr>
          <p:spPr bwMode="auto">
            <a:xfrm>
              <a:off x="1883" y="102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1" name="Rectangle 33"/>
            <p:cNvSpPr>
              <a:spLocks noChangeArrowheads="1"/>
            </p:cNvSpPr>
            <p:nvPr/>
          </p:nvSpPr>
          <p:spPr bwMode="auto">
            <a:xfrm>
              <a:off x="1384" y="166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2" name="Text Box 34"/>
            <p:cNvSpPr txBox="1">
              <a:spLocks noChangeArrowheads="1"/>
            </p:cNvSpPr>
            <p:nvPr/>
          </p:nvSpPr>
          <p:spPr bwMode="auto">
            <a:xfrm>
              <a:off x="703" y="166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a:solidFill>
                    <a:srgbClr val="FC0128"/>
                  </a:solidFill>
                  <a:latin typeface="Arial" pitchFamily="34" charset="0"/>
                </a:rPr>
                <a:t>1 </a:t>
              </a:r>
              <a:r>
                <a:rPr lang="en-US" altLang="zh-CN" sz="1600">
                  <a:solidFill>
                    <a:srgbClr val="000000"/>
                  </a:solidFill>
                  <a:latin typeface="Arial" pitchFamily="34" charset="0"/>
                </a:rPr>
                <a:t>000 </a:t>
              </a:r>
              <a:r>
                <a:rPr lang="en-US" altLang="zh-CN" sz="1600">
                  <a:solidFill>
                    <a:srgbClr val="063DE8"/>
                  </a:solidFill>
                  <a:latin typeface="Arial" pitchFamily="34" charset="0"/>
                </a:rPr>
                <a:t>H</a:t>
              </a:r>
            </a:p>
            <a:p>
              <a:pPr algn="ctr" eaLnBrk="0" hangingPunct="0">
                <a:spcBef>
                  <a:spcPct val="160000"/>
                </a:spcBef>
              </a:pPr>
              <a:r>
                <a:rPr lang="en-US" altLang="zh-CN" sz="1600">
                  <a:solidFill>
                    <a:srgbClr val="FC0128"/>
                  </a:solidFill>
                  <a:latin typeface="Arial" pitchFamily="34" charset="0"/>
                </a:rPr>
                <a:t>1 </a:t>
              </a:r>
              <a:r>
                <a:rPr lang="en-US" altLang="zh-CN" sz="1600">
                  <a:solidFill>
                    <a:srgbClr val="000000"/>
                  </a:solidFill>
                  <a:latin typeface="Arial" pitchFamily="34" charset="0"/>
                </a:rPr>
                <a:t>FFF </a:t>
              </a:r>
              <a:r>
                <a:rPr lang="en-US" altLang="zh-CN" sz="1600">
                  <a:solidFill>
                    <a:srgbClr val="063DE8"/>
                  </a:solidFill>
                  <a:latin typeface="Arial" pitchFamily="34" charset="0"/>
                </a:rPr>
                <a:t>H</a:t>
              </a:r>
            </a:p>
          </p:txBody>
        </p:sp>
        <p:sp>
          <p:nvSpPr>
            <p:cNvPr id="64523" name="Rectangle 35"/>
            <p:cNvSpPr>
              <a:spLocks noChangeArrowheads="1"/>
            </p:cNvSpPr>
            <p:nvPr/>
          </p:nvSpPr>
          <p:spPr bwMode="auto">
            <a:xfrm>
              <a:off x="1883" y="166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4" name="Rectangle 36"/>
            <p:cNvSpPr>
              <a:spLocks noChangeArrowheads="1"/>
            </p:cNvSpPr>
            <p:nvPr/>
          </p:nvSpPr>
          <p:spPr bwMode="auto">
            <a:xfrm>
              <a:off x="1384" y="234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5" name="Text Box 37"/>
            <p:cNvSpPr txBox="1">
              <a:spLocks noChangeArrowheads="1"/>
            </p:cNvSpPr>
            <p:nvPr/>
          </p:nvSpPr>
          <p:spPr bwMode="auto">
            <a:xfrm>
              <a:off x="703" y="2321"/>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dirty="0">
                  <a:solidFill>
                    <a:srgbClr val="FC0128"/>
                  </a:solidFill>
                  <a:latin typeface="Arial" pitchFamily="34" charset="0"/>
                </a:rPr>
                <a:t>2 </a:t>
              </a:r>
              <a:r>
                <a:rPr lang="en-US" altLang="zh-CN" sz="1600" dirty="0">
                  <a:solidFill>
                    <a:srgbClr val="000000"/>
                  </a:solidFill>
                  <a:latin typeface="Arial" pitchFamily="34" charset="0"/>
                </a:rPr>
                <a:t>000 </a:t>
              </a:r>
              <a:r>
                <a:rPr lang="en-US" altLang="zh-CN" sz="1600" dirty="0">
                  <a:solidFill>
                    <a:srgbClr val="063DE8"/>
                  </a:solidFill>
                  <a:latin typeface="Arial" pitchFamily="34" charset="0"/>
                </a:rPr>
                <a:t>H</a:t>
              </a:r>
            </a:p>
            <a:p>
              <a:pPr algn="ctr" eaLnBrk="0" hangingPunct="0">
                <a:spcBef>
                  <a:spcPct val="160000"/>
                </a:spcBef>
              </a:pPr>
              <a:r>
                <a:rPr lang="en-US" altLang="zh-CN" sz="1600" dirty="0">
                  <a:solidFill>
                    <a:srgbClr val="FC0128"/>
                  </a:solidFill>
                  <a:latin typeface="Arial" pitchFamily="34" charset="0"/>
                </a:rPr>
                <a:t>2 </a:t>
              </a:r>
              <a:r>
                <a:rPr lang="en-US" altLang="zh-CN" sz="1600" dirty="0">
                  <a:solidFill>
                    <a:srgbClr val="000000"/>
                  </a:solidFill>
                  <a:latin typeface="Arial" pitchFamily="34" charset="0"/>
                </a:rPr>
                <a:t>FFF </a:t>
              </a:r>
              <a:r>
                <a:rPr lang="en-US" altLang="zh-CN" sz="1600" dirty="0">
                  <a:solidFill>
                    <a:srgbClr val="063DE8"/>
                  </a:solidFill>
                  <a:latin typeface="Arial" pitchFamily="34" charset="0"/>
                </a:rPr>
                <a:t>H</a:t>
              </a:r>
            </a:p>
          </p:txBody>
        </p:sp>
        <p:sp>
          <p:nvSpPr>
            <p:cNvPr id="64526" name="Rectangle 38"/>
            <p:cNvSpPr>
              <a:spLocks noChangeArrowheads="1"/>
            </p:cNvSpPr>
            <p:nvPr/>
          </p:nvSpPr>
          <p:spPr bwMode="auto">
            <a:xfrm>
              <a:off x="1883" y="2341"/>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7" name="Rectangle 39"/>
            <p:cNvSpPr>
              <a:spLocks noChangeArrowheads="1"/>
            </p:cNvSpPr>
            <p:nvPr/>
          </p:nvSpPr>
          <p:spPr bwMode="auto">
            <a:xfrm>
              <a:off x="1384" y="297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sp>
          <p:nvSpPr>
            <p:cNvPr id="64528" name="Text Box 40"/>
            <p:cNvSpPr txBox="1">
              <a:spLocks noChangeArrowheads="1"/>
            </p:cNvSpPr>
            <p:nvPr/>
          </p:nvSpPr>
          <p:spPr bwMode="auto">
            <a:xfrm>
              <a:off x="703" y="2978"/>
              <a:ext cx="681" cy="612"/>
            </a:xfrm>
            <a:prstGeom prst="rect">
              <a:avLst/>
            </a:prstGeom>
            <a:noFill/>
            <a:ln w="12700">
              <a:noFill/>
              <a:miter lim="800000"/>
              <a:headEnd/>
              <a:tailEnd/>
            </a:ln>
          </p:spPr>
          <p:txBody>
            <a:bodyPr>
              <a:spAutoFit/>
            </a:bodyPr>
            <a:lstStyle/>
            <a:p>
              <a:pPr algn="ctr" eaLnBrk="0" hangingPunct="0">
                <a:spcBef>
                  <a:spcPct val="160000"/>
                </a:spcBef>
              </a:pPr>
              <a:r>
                <a:rPr lang="en-US" altLang="zh-CN" sz="1600" dirty="0">
                  <a:solidFill>
                    <a:srgbClr val="FC0128"/>
                  </a:solidFill>
                  <a:latin typeface="Arial" pitchFamily="34" charset="0"/>
                </a:rPr>
                <a:t>3 </a:t>
              </a:r>
              <a:r>
                <a:rPr lang="en-US" altLang="zh-CN" sz="1600" dirty="0">
                  <a:solidFill>
                    <a:srgbClr val="000000"/>
                  </a:solidFill>
                  <a:latin typeface="Arial" pitchFamily="34" charset="0"/>
                </a:rPr>
                <a:t>000 </a:t>
              </a:r>
              <a:r>
                <a:rPr lang="en-US" altLang="zh-CN" sz="1600" dirty="0">
                  <a:solidFill>
                    <a:srgbClr val="063DE8"/>
                  </a:solidFill>
                  <a:latin typeface="Arial" pitchFamily="34" charset="0"/>
                </a:rPr>
                <a:t>H</a:t>
              </a:r>
            </a:p>
            <a:p>
              <a:pPr algn="ctr" eaLnBrk="0" hangingPunct="0">
                <a:spcBef>
                  <a:spcPct val="160000"/>
                </a:spcBef>
              </a:pPr>
              <a:r>
                <a:rPr lang="en-US" altLang="zh-CN" sz="1600" dirty="0">
                  <a:solidFill>
                    <a:srgbClr val="FC0128"/>
                  </a:solidFill>
                  <a:latin typeface="Arial" pitchFamily="34" charset="0"/>
                </a:rPr>
                <a:t>3 </a:t>
              </a:r>
              <a:r>
                <a:rPr lang="en-US" altLang="zh-CN" sz="1600" dirty="0">
                  <a:solidFill>
                    <a:srgbClr val="000000"/>
                  </a:solidFill>
                  <a:latin typeface="Arial" pitchFamily="34" charset="0"/>
                </a:rPr>
                <a:t>FFF </a:t>
              </a:r>
              <a:r>
                <a:rPr lang="en-US" altLang="zh-CN" sz="1600" dirty="0">
                  <a:solidFill>
                    <a:srgbClr val="063DE8"/>
                  </a:solidFill>
                  <a:latin typeface="Arial" pitchFamily="34" charset="0"/>
                </a:rPr>
                <a:t>H</a:t>
              </a:r>
            </a:p>
          </p:txBody>
        </p:sp>
        <p:sp>
          <p:nvSpPr>
            <p:cNvPr id="64529" name="Rectangle 41"/>
            <p:cNvSpPr>
              <a:spLocks noChangeArrowheads="1"/>
            </p:cNvSpPr>
            <p:nvPr/>
          </p:nvSpPr>
          <p:spPr bwMode="auto">
            <a:xfrm>
              <a:off x="1883" y="2976"/>
              <a:ext cx="453" cy="59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altLang="zh-CN">
                  <a:solidFill>
                    <a:srgbClr val="FC0128"/>
                  </a:solidFill>
                  <a:latin typeface="Arial" pitchFamily="34" charset="0"/>
                </a:rPr>
                <a:t>4K×4</a:t>
              </a:r>
            </a:p>
          </p:txBody>
        </p:sp>
      </p:grpSp>
    </p:spTree>
    <p:extLst>
      <p:ext uri="{BB962C8B-B14F-4D97-AF65-F5344CB8AC3E}">
        <p14:creationId xmlns:p14="http://schemas.microsoft.com/office/powerpoint/2010/main" val="3432773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8163" y="404813"/>
            <a:ext cx="8066087" cy="373062"/>
          </a:xfrm>
        </p:spPr>
        <p:txBody>
          <a:bodyPr/>
          <a:lstStyle/>
          <a:p>
            <a:r>
              <a:rPr lang="zh-CN" altLang="en-US" i="0" dirty="0" smtClean="0">
                <a:latin typeface="黑体" pitchFamily="2" charset="-122"/>
                <a:ea typeface="黑体" pitchFamily="2" charset="-122"/>
              </a:rPr>
              <a:t>存储器芯片的扩展 </a:t>
            </a:r>
            <a:r>
              <a:rPr lang="en-US" altLang="zh-CN" i="0" dirty="0" smtClean="0">
                <a:latin typeface="黑体" pitchFamily="2" charset="-122"/>
                <a:ea typeface="黑体" pitchFamily="2" charset="-122"/>
              </a:rPr>
              <a:t>—— </a:t>
            </a:r>
            <a:r>
              <a:rPr lang="zh-CN" altLang="en-US" i="0" dirty="0" smtClean="0">
                <a:latin typeface="黑体" pitchFamily="2" charset="-122"/>
                <a:ea typeface="黑体" pitchFamily="2" charset="-122"/>
              </a:rPr>
              <a:t>混合扩展</a:t>
            </a:r>
          </a:p>
        </p:txBody>
      </p:sp>
      <p:sp>
        <p:nvSpPr>
          <p:cNvPr id="404483" name="Rectangle 3"/>
          <p:cNvSpPr>
            <a:spLocks noGrp="1" noChangeArrowheads="1"/>
          </p:cNvSpPr>
          <p:nvPr>
            <p:ph type="body" sz="half" idx="1"/>
          </p:nvPr>
        </p:nvSpPr>
        <p:spPr>
          <a:xfrm>
            <a:off x="250825" y="981075"/>
            <a:ext cx="2447925" cy="1511300"/>
          </a:xfrm>
        </p:spPr>
        <p:txBody>
          <a:bodyPr/>
          <a:lstStyle/>
          <a:p>
            <a:pPr>
              <a:lnSpc>
                <a:spcPct val="100000"/>
              </a:lnSpc>
              <a:spcBef>
                <a:spcPct val="40000"/>
              </a:spcBef>
              <a:spcAft>
                <a:spcPct val="10000"/>
              </a:spcAft>
              <a:buFont typeface="Wingdings" pitchFamily="2" charset="2"/>
              <a:buNone/>
            </a:pPr>
            <a:r>
              <a:rPr lang="en-US" altLang="zh-CN" smtClean="0">
                <a:ea typeface="宋体" pitchFamily="2" charset="-122"/>
              </a:rPr>
              <a:t>   4Kx4 SRAM</a:t>
            </a:r>
            <a:r>
              <a:rPr lang="zh-CN" altLang="en-US" smtClean="0">
                <a:ea typeface="宋体" pitchFamily="2" charset="-122"/>
              </a:rPr>
              <a:t>存储芯片构成16</a:t>
            </a:r>
            <a:r>
              <a:rPr lang="en-US" altLang="zh-CN" smtClean="0">
                <a:ea typeface="宋体" pitchFamily="2" charset="-122"/>
              </a:rPr>
              <a:t>Kx8</a:t>
            </a:r>
            <a:r>
              <a:rPr lang="zh-CN" altLang="en-US" smtClean="0">
                <a:ea typeface="宋体" pitchFamily="2" charset="-122"/>
              </a:rPr>
              <a:t>的存储器连接图</a:t>
            </a:r>
          </a:p>
        </p:txBody>
      </p:sp>
      <p:graphicFrame>
        <p:nvGraphicFramePr>
          <p:cNvPr id="65540" name="Object 55"/>
          <p:cNvGraphicFramePr>
            <a:graphicFrameLocks noGrp="1" noChangeAspect="1"/>
          </p:cNvGraphicFramePr>
          <p:nvPr>
            <p:ph sz="half" idx="2"/>
            <p:extLst>
              <p:ext uri="{D42A27DB-BD31-4B8C-83A1-F6EECF244321}">
                <p14:modId xmlns:p14="http://schemas.microsoft.com/office/powerpoint/2010/main" val="2769827850"/>
              </p:ext>
            </p:extLst>
          </p:nvPr>
        </p:nvGraphicFramePr>
        <p:xfrm>
          <a:off x="4066655" y="981075"/>
          <a:ext cx="5077345" cy="4992386"/>
        </p:xfrm>
        <a:graphic>
          <a:graphicData uri="http://schemas.openxmlformats.org/presentationml/2006/ole">
            <mc:AlternateContent xmlns:mc="http://schemas.openxmlformats.org/markup-compatibility/2006">
              <mc:Choice xmlns:v="urn:schemas-microsoft-com:vml" Requires="v">
                <p:oleObj spid="_x0000_s80972" name="Visio" r:id="rId4" imgW="5665318" imgH="6399276" progId="Visio.Drawing.11">
                  <p:embed/>
                </p:oleObj>
              </mc:Choice>
              <mc:Fallback>
                <p:oleObj name="Visio" r:id="rId4" imgW="5665318" imgH="6399276"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6655" y="981075"/>
                        <a:ext cx="5077345" cy="4992386"/>
                      </a:xfrm>
                      <a:prstGeom prst="rect">
                        <a:avLst/>
                      </a:prstGeom>
                      <a:solidFill>
                        <a:schemeClr val="bg1"/>
                      </a:solidFill>
                      <a:ln w="12700">
                        <a:solidFill>
                          <a:srgbClr val="336600"/>
                        </a:solidFill>
                        <a:miter lim="800000"/>
                        <a:headEnd/>
                        <a:tailEnd/>
                      </a:ln>
                      <a:effectLst/>
                      <a:extLst/>
                    </p:spPr>
                  </p:pic>
                </p:oleObj>
              </mc:Fallback>
            </mc:AlternateContent>
          </a:graphicData>
        </a:graphic>
      </p:graphicFrame>
      <p:sp>
        <p:nvSpPr>
          <p:cNvPr id="2" name="矩形 1"/>
          <p:cNvSpPr/>
          <p:nvPr/>
        </p:nvSpPr>
        <p:spPr>
          <a:xfrm>
            <a:off x="179512" y="2852936"/>
            <a:ext cx="4572000" cy="1754326"/>
          </a:xfrm>
          <a:prstGeom prst="rect">
            <a:avLst/>
          </a:prstGeom>
        </p:spPr>
        <p:txBody>
          <a:bodyPr>
            <a:spAutoFit/>
          </a:bodyPr>
          <a:lstStyle/>
          <a:p>
            <a:pPr indent="304800" algn="just">
              <a:lnSpc>
                <a:spcPct val="150000"/>
              </a:lnSpc>
              <a:spcAft>
                <a:spcPts val="0"/>
              </a:spcAft>
            </a:pPr>
            <a:r>
              <a:rPr lang="en-US" altLang="zh-CN" kern="100" dirty="0">
                <a:solidFill>
                  <a:srgbClr val="FF0000"/>
                </a:solidFill>
                <a:latin typeface="Times New Roman" panose="02020603050405020304" pitchFamily="18" charset="0"/>
              </a:rPr>
              <a:t>/CS0 = ~ (~AB12 &amp; ~AB13)   </a:t>
            </a:r>
            <a:endParaRPr lang="zh-CN" altLang="zh-CN" sz="1400" kern="100" dirty="0">
              <a:latin typeface="Times New Roman" panose="02020603050405020304" pitchFamily="18" charset="0"/>
            </a:endParaRPr>
          </a:p>
          <a:p>
            <a:pPr indent="304800" algn="just">
              <a:lnSpc>
                <a:spcPct val="150000"/>
              </a:lnSpc>
              <a:spcAft>
                <a:spcPts val="0"/>
              </a:spcAft>
            </a:pPr>
            <a:r>
              <a:rPr lang="en-US" altLang="zh-CN" kern="100" dirty="0">
                <a:solidFill>
                  <a:srgbClr val="FF0000"/>
                </a:solidFill>
                <a:latin typeface="Times New Roman" panose="02020603050405020304" pitchFamily="18" charset="0"/>
              </a:rPr>
              <a:t>/CS1 = ~ (~AB12 &amp; AB13)   </a:t>
            </a:r>
            <a:endParaRPr lang="zh-CN" altLang="zh-CN" sz="1400" kern="100" dirty="0">
              <a:latin typeface="Times New Roman" panose="02020603050405020304" pitchFamily="18" charset="0"/>
            </a:endParaRPr>
          </a:p>
          <a:p>
            <a:pPr indent="304800" algn="just">
              <a:lnSpc>
                <a:spcPct val="150000"/>
              </a:lnSpc>
              <a:spcAft>
                <a:spcPts val="0"/>
              </a:spcAft>
            </a:pPr>
            <a:r>
              <a:rPr lang="en-US" altLang="zh-CN" kern="100" dirty="0">
                <a:solidFill>
                  <a:srgbClr val="FF0000"/>
                </a:solidFill>
                <a:latin typeface="Times New Roman" panose="02020603050405020304" pitchFamily="18" charset="0"/>
              </a:rPr>
              <a:t>/CS2 = ~ ( AB12 &amp; ~AB13)   </a:t>
            </a:r>
            <a:endParaRPr lang="zh-CN" altLang="zh-CN" sz="1400" kern="100" dirty="0">
              <a:latin typeface="Times New Roman" panose="02020603050405020304" pitchFamily="18" charset="0"/>
            </a:endParaRPr>
          </a:p>
          <a:p>
            <a:pPr indent="304800" algn="just">
              <a:lnSpc>
                <a:spcPct val="150000"/>
              </a:lnSpc>
              <a:spcAft>
                <a:spcPts val="0"/>
              </a:spcAft>
            </a:pPr>
            <a:r>
              <a:rPr lang="en-US" altLang="zh-CN" kern="100" dirty="0">
                <a:solidFill>
                  <a:srgbClr val="FF0000"/>
                </a:solidFill>
                <a:latin typeface="Times New Roman" panose="02020603050405020304" pitchFamily="18" charset="0"/>
              </a:rPr>
              <a:t>/CS3 = ~ ( AB12 &amp; AB13)</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756158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additive="base">
                                        <p:cTn id="7" dur="500" fill="hold"/>
                                        <p:tgtEl>
                                          <p:spTgt spid="404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4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684213" y="404813"/>
            <a:ext cx="7848600" cy="373062"/>
          </a:xfrm>
        </p:spPr>
        <p:txBody>
          <a:bodyPr/>
          <a:lstStyle/>
          <a:p>
            <a:r>
              <a:rPr lang="zh-CN" altLang="en-US" dirty="0" smtClean="0">
                <a:latin typeface="黑体" pitchFamily="2" charset="-122"/>
                <a:ea typeface="黑体" pitchFamily="2" charset="-122"/>
              </a:rPr>
              <a:t>存储器芯片的扩展示例 </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异种芯片</a:t>
            </a:r>
          </a:p>
        </p:txBody>
      </p:sp>
      <p:pic>
        <p:nvPicPr>
          <p:cNvPr id="75779" name="Picture 2"/>
          <p:cNvPicPr>
            <a:picLocks noChangeAspect="1" noChangeArrowheads="1"/>
          </p:cNvPicPr>
          <p:nvPr/>
        </p:nvPicPr>
        <p:blipFill>
          <a:blip r:embed="rId3" cstate="print"/>
          <a:srcRect/>
          <a:stretch>
            <a:fillRect/>
          </a:stretch>
        </p:blipFill>
        <p:spPr bwMode="auto">
          <a:xfrm>
            <a:off x="755650" y="908050"/>
            <a:ext cx="8353425" cy="742950"/>
          </a:xfrm>
          <a:prstGeom prst="rect">
            <a:avLst/>
          </a:prstGeom>
          <a:noFill/>
          <a:ln w="9525">
            <a:noFill/>
            <a:miter lim="800000"/>
            <a:headEnd/>
            <a:tailEnd/>
          </a:ln>
        </p:spPr>
      </p:pic>
      <p:pic>
        <p:nvPicPr>
          <p:cNvPr id="138244" name="Picture 4"/>
          <p:cNvPicPr>
            <a:picLocks noChangeAspect="1" noChangeArrowheads="1"/>
          </p:cNvPicPr>
          <p:nvPr/>
        </p:nvPicPr>
        <p:blipFill>
          <a:blip r:embed="rId4" cstate="print"/>
          <a:srcRect/>
          <a:stretch>
            <a:fillRect/>
          </a:stretch>
        </p:blipFill>
        <p:spPr bwMode="auto">
          <a:xfrm>
            <a:off x="415925" y="1651000"/>
            <a:ext cx="7324725" cy="1981200"/>
          </a:xfrm>
          <a:prstGeom prst="rect">
            <a:avLst/>
          </a:prstGeom>
          <a:noFill/>
          <a:ln w="9525">
            <a:noFill/>
            <a:miter lim="800000"/>
            <a:headEnd/>
            <a:tailEnd/>
          </a:ln>
        </p:spPr>
      </p:pic>
      <p:grpSp>
        <p:nvGrpSpPr>
          <p:cNvPr id="6" name="组合 5"/>
          <p:cNvGrpSpPr>
            <a:grpSpLocks/>
          </p:cNvGrpSpPr>
          <p:nvPr/>
        </p:nvGrpSpPr>
        <p:grpSpPr bwMode="auto">
          <a:xfrm>
            <a:off x="827088" y="3716338"/>
            <a:ext cx="8066087" cy="2881312"/>
            <a:chOff x="827584" y="3717032"/>
            <a:chExt cx="8064896" cy="2880320"/>
          </a:xfrm>
        </p:grpSpPr>
        <p:pic>
          <p:nvPicPr>
            <p:cNvPr id="75782" name="Picture 5"/>
            <p:cNvPicPr>
              <a:picLocks noChangeAspect="1" noChangeArrowheads="1"/>
            </p:cNvPicPr>
            <p:nvPr/>
          </p:nvPicPr>
          <p:blipFill>
            <a:blip r:embed="rId5" cstate="print"/>
            <a:srcRect/>
            <a:stretch>
              <a:fillRect/>
            </a:stretch>
          </p:blipFill>
          <p:spPr bwMode="auto">
            <a:xfrm>
              <a:off x="827584" y="3721455"/>
              <a:ext cx="7488832" cy="2875897"/>
            </a:xfrm>
            <a:prstGeom prst="rect">
              <a:avLst/>
            </a:prstGeom>
            <a:noFill/>
            <a:ln w="9525">
              <a:noFill/>
              <a:miter lim="800000"/>
              <a:headEnd/>
              <a:tailEnd/>
            </a:ln>
          </p:spPr>
        </p:pic>
        <p:sp>
          <p:nvSpPr>
            <p:cNvPr id="75783" name="TextBox 3"/>
            <p:cNvSpPr txBox="1">
              <a:spLocks noChangeArrowheads="1"/>
            </p:cNvSpPr>
            <p:nvPr/>
          </p:nvSpPr>
          <p:spPr bwMode="auto">
            <a:xfrm>
              <a:off x="3995936" y="3717032"/>
              <a:ext cx="432048" cy="338554"/>
            </a:xfrm>
            <a:prstGeom prst="rect">
              <a:avLst/>
            </a:prstGeom>
            <a:noFill/>
            <a:ln w="9525">
              <a:noFill/>
              <a:miter lim="800000"/>
              <a:headEnd/>
              <a:tailEnd/>
            </a:ln>
          </p:spPr>
          <p:txBody>
            <a:bodyPr>
              <a:spAutoFit/>
            </a:bodyPr>
            <a:lstStyle/>
            <a:p>
              <a:r>
                <a:rPr lang="en-US" altLang="zh-CN" sz="1600" i="1"/>
                <a:t>00</a:t>
              </a:r>
              <a:endParaRPr lang="zh-CN" altLang="en-US" sz="1600" i="1"/>
            </a:p>
          </p:txBody>
        </p:sp>
        <p:sp>
          <p:nvSpPr>
            <p:cNvPr id="75784" name="TextBox 8"/>
            <p:cNvSpPr txBox="1">
              <a:spLocks noChangeArrowheads="1"/>
            </p:cNvSpPr>
            <p:nvPr/>
          </p:nvSpPr>
          <p:spPr bwMode="auto">
            <a:xfrm>
              <a:off x="3923928" y="3954542"/>
              <a:ext cx="432048" cy="338554"/>
            </a:xfrm>
            <a:prstGeom prst="rect">
              <a:avLst/>
            </a:prstGeom>
            <a:noFill/>
            <a:ln w="9525">
              <a:noFill/>
              <a:miter lim="800000"/>
              <a:headEnd/>
              <a:tailEnd/>
            </a:ln>
          </p:spPr>
          <p:txBody>
            <a:bodyPr>
              <a:spAutoFit/>
            </a:bodyPr>
            <a:lstStyle/>
            <a:p>
              <a:r>
                <a:rPr lang="en-US" altLang="zh-CN" sz="1600" i="1"/>
                <a:t>01</a:t>
              </a:r>
              <a:endParaRPr lang="zh-CN" altLang="en-US" sz="1600" i="1"/>
            </a:p>
          </p:txBody>
        </p:sp>
        <p:sp>
          <p:nvSpPr>
            <p:cNvPr id="75785" name="TextBox 9"/>
            <p:cNvSpPr txBox="1">
              <a:spLocks noChangeArrowheads="1"/>
            </p:cNvSpPr>
            <p:nvPr/>
          </p:nvSpPr>
          <p:spPr bwMode="auto">
            <a:xfrm>
              <a:off x="3491880" y="4581128"/>
              <a:ext cx="432048" cy="338554"/>
            </a:xfrm>
            <a:prstGeom prst="rect">
              <a:avLst/>
            </a:prstGeom>
            <a:noFill/>
            <a:ln w="9525">
              <a:noFill/>
              <a:miter lim="800000"/>
              <a:headEnd/>
              <a:tailEnd/>
            </a:ln>
          </p:spPr>
          <p:txBody>
            <a:bodyPr>
              <a:spAutoFit/>
            </a:bodyPr>
            <a:lstStyle/>
            <a:p>
              <a:r>
                <a:rPr lang="en-US" altLang="zh-CN" sz="1600" i="1"/>
                <a:t>11</a:t>
              </a:r>
              <a:endParaRPr lang="zh-CN" altLang="en-US" sz="1600" i="1"/>
            </a:p>
          </p:txBody>
        </p:sp>
        <p:sp>
          <p:nvSpPr>
            <p:cNvPr id="75786" name="TextBox 10"/>
            <p:cNvSpPr txBox="1">
              <a:spLocks noChangeArrowheads="1"/>
            </p:cNvSpPr>
            <p:nvPr/>
          </p:nvSpPr>
          <p:spPr bwMode="auto">
            <a:xfrm>
              <a:off x="3851920" y="4149080"/>
              <a:ext cx="432048" cy="338554"/>
            </a:xfrm>
            <a:prstGeom prst="rect">
              <a:avLst/>
            </a:prstGeom>
            <a:noFill/>
            <a:ln w="9525">
              <a:noFill/>
              <a:miter lim="800000"/>
              <a:headEnd/>
              <a:tailEnd/>
            </a:ln>
          </p:spPr>
          <p:txBody>
            <a:bodyPr>
              <a:spAutoFit/>
            </a:bodyPr>
            <a:lstStyle/>
            <a:p>
              <a:r>
                <a:rPr lang="en-US" altLang="zh-CN" sz="1600" i="1"/>
                <a:t>10</a:t>
              </a:r>
              <a:endParaRPr lang="zh-CN" altLang="en-US" sz="1600" i="1"/>
            </a:p>
          </p:txBody>
        </p:sp>
        <p:sp>
          <p:nvSpPr>
            <p:cNvPr id="75787" name="TextBox 11"/>
            <p:cNvSpPr txBox="1">
              <a:spLocks noChangeArrowheads="1"/>
            </p:cNvSpPr>
            <p:nvPr/>
          </p:nvSpPr>
          <p:spPr bwMode="auto">
            <a:xfrm>
              <a:off x="4860032" y="4725144"/>
              <a:ext cx="576064" cy="338554"/>
            </a:xfrm>
            <a:prstGeom prst="rect">
              <a:avLst/>
            </a:prstGeom>
            <a:noFill/>
            <a:ln w="9525">
              <a:noFill/>
              <a:miter lim="800000"/>
              <a:headEnd/>
              <a:tailEnd/>
            </a:ln>
          </p:spPr>
          <p:txBody>
            <a:bodyPr>
              <a:spAutoFit/>
            </a:bodyPr>
            <a:lstStyle/>
            <a:p>
              <a:r>
                <a:rPr lang="en-US" altLang="zh-CN" sz="1600" i="1"/>
                <a:t>001</a:t>
              </a:r>
              <a:endParaRPr lang="zh-CN" altLang="en-US" sz="1600" i="1"/>
            </a:p>
          </p:txBody>
        </p:sp>
        <p:sp>
          <p:nvSpPr>
            <p:cNvPr id="75788" name="TextBox 12"/>
            <p:cNvSpPr txBox="1">
              <a:spLocks noChangeArrowheads="1"/>
            </p:cNvSpPr>
            <p:nvPr/>
          </p:nvSpPr>
          <p:spPr bwMode="auto">
            <a:xfrm>
              <a:off x="6804248" y="4647584"/>
              <a:ext cx="576064" cy="338554"/>
            </a:xfrm>
            <a:prstGeom prst="rect">
              <a:avLst/>
            </a:prstGeom>
            <a:noFill/>
            <a:ln w="9525">
              <a:noFill/>
              <a:miter lim="800000"/>
              <a:headEnd/>
              <a:tailEnd/>
            </a:ln>
          </p:spPr>
          <p:txBody>
            <a:bodyPr>
              <a:spAutoFit/>
            </a:bodyPr>
            <a:lstStyle/>
            <a:p>
              <a:r>
                <a:rPr lang="en-US" altLang="zh-CN" sz="1600" i="1"/>
                <a:t>000</a:t>
              </a:r>
              <a:endParaRPr lang="zh-CN" altLang="en-US" sz="1600" i="1"/>
            </a:p>
          </p:txBody>
        </p:sp>
        <p:sp>
          <p:nvSpPr>
            <p:cNvPr id="75789" name="矩形 4"/>
            <p:cNvSpPr>
              <a:spLocks noChangeArrowheads="1"/>
            </p:cNvSpPr>
            <p:nvPr/>
          </p:nvSpPr>
          <p:spPr bwMode="auto">
            <a:xfrm>
              <a:off x="7462449" y="4060929"/>
              <a:ext cx="1430031" cy="954107"/>
            </a:xfrm>
            <a:prstGeom prst="rect">
              <a:avLst/>
            </a:prstGeom>
            <a:noFill/>
            <a:ln w="9525">
              <a:noFill/>
              <a:miter lim="800000"/>
              <a:headEnd/>
              <a:tailEnd/>
            </a:ln>
          </p:spPr>
          <p:txBody>
            <a:bodyPr>
              <a:spAutoFit/>
            </a:bodyPr>
            <a:lstStyle/>
            <a:p>
              <a:r>
                <a:rPr lang="en-US" altLang="zh-CN" sz="1400" b="1">
                  <a:solidFill>
                    <a:srgbClr val="C00000"/>
                  </a:solidFill>
                  <a:latin typeface="Times New Roman" pitchFamily="18" charset="0"/>
                  <a:cs typeface="Times New Roman" pitchFamily="18" charset="0"/>
                </a:rPr>
                <a:t>ROM</a:t>
              </a:r>
              <a:r>
                <a:rPr lang="zh-CN" altLang="en-US" sz="1400" b="1">
                  <a:solidFill>
                    <a:srgbClr val="C00000"/>
                  </a:solidFill>
                  <a:latin typeface="Times New Roman" pitchFamily="18" charset="0"/>
                  <a:cs typeface="Times New Roman" pitchFamily="18" charset="0"/>
                </a:rPr>
                <a:t>片选由高</a:t>
              </a:r>
              <a:r>
                <a:rPr lang="en-US" altLang="zh-CN" sz="1400" b="1">
                  <a:solidFill>
                    <a:srgbClr val="C00000"/>
                  </a:solidFill>
                  <a:latin typeface="Times New Roman" pitchFamily="18" charset="0"/>
                  <a:cs typeface="Times New Roman" pitchFamily="18" charset="0"/>
                </a:rPr>
                <a:t>3</a:t>
              </a:r>
              <a:r>
                <a:rPr lang="zh-CN" altLang="en-US" sz="1400" b="1">
                  <a:solidFill>
                    <a:srgbClr val="C00000"/>
                  </a:solidFill>
                  <a:latin typeface="Times New Roman" pitchFamily="18" charset="0"/>
                  <a:cs typeface="Times New Roman" pitchFamily="18" charset="0"/>
                </a:rPr>
                <a:t>位地址确定。</a:t>
              </a:r>
              <a:endParaRPr lang="en-US" altLang="zh-CN" sz="1400" b="1">
                <a:solidFill>
                  <a:srgbClr val="C00000"/>
                </a:solidFill>
                <a:latin typeface="Times New Roman" pitchFamily="18" charset="0"/>
                <a:cs typeface="Times New Roman" pitchFamily="18" charset="0"/>
              </a:endParaRPr>
            </a:p>
            <a:p>
              <a:r>
                <a:rPr lang="en-US" altLang="zh-CN" sz="1400" b="1">
                  <a:solidFill>
                    <a:srgbClr val="C00000"/>
                  </a:solidFill>
                  <a:latin typeface="Times New Roman" pitchFamily="18" charset="0"/>
                  <a:cs typeface="Times New Roman" pitchFamily="18" charset="0"/>
                </a:rPr>
                <a:t>RAM</a:t>
              </a:r>
              <a:r>
                <a:rPr lang="zh-CN" altLang="en-US" sz="1400" b="1">
                  <a:solidFill>
                    <a:srgbClr val="C00000"/>
                  </a:solidFill>
                  <a:latin typeface="Times New Roman" pitchFamily="18" charset="0"/>
                  <a:cs typeface="Times New Roman" pitchFamily="18" charset="0"/>
                </a:rPr>
                <a:t>片选由高</a:t>
              </a:r>
              <a:r>
                <a:rPr lang="en-US" altLang="zh-CN" sz="1400" b="1">
                  <a:solidFill>
                    <a:srgbClr val="C00000"/>
                  </a:solidFill>
                  <a:latin typeface="Times New Roman" pitchFamily="18" charset="0"/>
                  <a:cs typeface="Times New Roman" pitchFamily="18" charset="0"/>
                </a:rPr>
                <a:t>2</a:t>
              </a:r>
              <a:r>
                <a:rPr lang="zh-CN" altLang="en-US" sz="1400" b="1">
                  <a:solidFill>
                    <a:srgbClr val="C00000"/>
                  </a:solidFill>
                  <a:latin typeface="Times New Roman" pitchFamily="18" charset="0"/>
                  <a:cs typeface="Times New Roman" pitchFamily="18" charset="0"/>
                </a:rPr>
                <a:t>位地址确定。</a:t>
              </a:r>
            </a:p>
          </p:txBody>
        </p:sp>
      </p:grpSp>
    </p:spTree>
    <p:extLst>
      <p:ext uri="{BB962C8B-B14F-4D97-AF65-F5344CB8AC3E}">
        <p14:creationId xmlns:p14="http://schemas.microsoft.com/office/powerpoint/2010/main" val="1370811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fade">
                                      <p:cBhvr>
                                        <p:cTn id="7" dur="1000"/>
                                        <p:tgtEl>
                                          <p:spTgt spid="138244"/>
                                        </p:tgtEl>
                                      </p:cBhvr>
                                    </p:animEffect>
                                    <p:anim calcmode="lin" valueType="num">
                                      <p:cBhvr>
                                        <p:cTn id="8" dur="1000" fill="hold"/>
                                        <p:tgtEl>
                                          <p:spTgt spid="138244"/>
                                        </p:tgtEl>
                                        <p:attrNameLst>
                                          <p:attrName>ppt_x</p:attrName>
                                        </p:attrNameLst>
                                      </p:cBhvr>
                                      <p:tavLst>
                                        <p:tav tm="0">
                                          <p:val>
                                            <p:strVal val="#ppt_x"/>
                                          </p:val>
                                        </p:tav>
                                        <p:tav tm="100000">
                                          <p:val>
                                            <p:strVal val="#ppt_x"/>
                                          </p:val>
                                        </p:tav>
                                      </p:tavLst>
                                    </p:anim>
                                    <p:anim calcmode="lin" valueType="num">
                                      <p:cBhvr>
                                        <p:cTn id="9" dur="1000" fill="hold"/>
                                        <p:tgtEl>
                                          <p:spTgt spid="13824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1234" name="Object 2"/>
          <p:cNvGraphicFramePr>
            <a:graphicFrameLocks noChangeAspect="1"/>
          </p:cNvGraphicFramePr>
          <p:nvPr/>
        </p:nvGraphicFramePr>
        <p:xfrm>
          <a:off x="755650" y="1268413"/>
          <a:ext cx="6156325" cy="4681537"/>
        </p:xfrm>
        <a:graphic>
          <a:graphicData uri="http://schemas.openxmlformats.org/presentationml/2006/ole">
            <mc:AlternateContent xmlns:mc="http://schemas.openxmlformats.org/markup-compatibility/2006">
              <mc:Choice xmlns:v="urn:schemas-microsoft-com:vml" Requires="v">
                <p:oleObj spid="_x0000_s81995" name="VISIO" r:id="rId4" imgW="7234428" imgH="6205728" progId="Visio.Drawing.11">
                  <p:embed/>
                </p:oleObj>
              </mc:Choice>
              <mc:Fallback>
                <p:oleObj name="VISIO" r:id="rId4" imgW="7234428" imgH="62057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268413"/>
                        <a:ext cx="6156325" cy="468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7" name="Rectangle 3"/>
          <p:cNvSpPr>
            <a:spLocks noGrp="1" noChangeArrowheads="1"/>
          </p:cNvSpPr>
          <p:nvPr>
            <p:ph type="title"/>
          </p:nvPr>
        </p:nvSpPr>
        <p:spPr>
          <a:xfrm>
            <a:off x="611188" y="392113"/>
            <a:ext cx="5867400" cy="373062"/>
          </a:xfrm>
        </p:spPr>
        <p:txBody>
          <a:bodyPr/>
          <a:lstStyle/>
          <a:p>
            <a:r>
              <a:rPr lang="en-US" altLang="zh-CN" dirty="0" smtClean="0">
                <a:latin typeface="黑体" pitchFamily="2" charset="-122"/>
                <a:ea typeface="黑体" pitchFamily="2" charset="-122"/>
              </a:rPr>
              <a:t>DRAM</a:t>
            </a:r>
            <a:r>
              <a:rPr lang="zh-CN" altLang="en-US" dirty="0" smtClean="0">
                <a:latin typeface="黑体" pitchFamily="2" charset="-122"/>
                <a:ea typeface="黑体" pitchFamily="2" charset="-122"/>
              </a:rPr>
              <a:t>刷新</a:t>
            </a:r>
          </a:p>
        </p:txBody>
      </p:sp>
      <p:sp>
        <p:nvSpPr>
          <p:cNvPr id="351236" name="Rectangle 4"/>
          <p:cNvSpPr>
            <a:spLocks noChangeArrowheads="1"/>
          </p:cNvSpPr>
          <p:nvPr/>
        </p:nvSpPr>
        <p:spPr bwMode="auto">
          <a:xfrm>
            <a:off x="684213" y="912813"/>
            <a:ext cx="8024812" cy="355600"/>
          </a:xfrm>
          <a:prstGeom prst="rect">
            <a:avLst/>
          </a:prstGeom>
          <a:noFill/>
          <a:ln w="12700">
            <a:noFill/>
            <a:miter lim="800000"/>
            <a:headEnd/>
            <a:tailEnd/>
          </a:ln>
        </p:spPr>
        <p:txBody>
          <a:bodyPr lIns="63500" tIns="25400" rIns="63500" bIns="25400">
            <a:spAutoFit/>
          </a:bodyPr>
          <a:lstStyle/>
          <a:p>
            <a:pPr marL="284163" indent="-284163" eaLnBrk="0" hangingPunct="0">
              <a:spcBef>
                <a:spcPct val="65000"/>
              </a:spcBef>
              <a:buClr>
                <a:srgbClr val="FF0000"/>
              </a:buClr>
              <a:buSzPct val="100000"/>
              <a:buFont typeface="Wingdings" pitchFamily="2" charset="2"/>
              <a:buChar char="v"/>
            </a:pPr>
            <a:r>
              <a:rPr lang="zh-CN" altLang="en-US" sz="2000" b="1">
                <a:solidFill>
                  <a:schemeClr val="tx1"/>
                </a:solidFill>
              </a:rPr>
              <a:t>二维地址结构（</a:t>
            </a:r>
            <a:r>
              <a:rPr lang="en-US" altLang="zh-CN" sz="2000" b="1">
                <a:solidFill>
                  <a:schemeClr val="tx1"/>
                </a:solidFill>
                <a:latin typeface="Times New Roman" pitchFamily="18" charset="0"/>
              </a:rPr>
              <a:t> 4096</a:t>
            </a:r>
            <a:r>
              <a:rPr lang="en-US" altLang="zh-CN" sz="2000" b="1">
                <a:solidFill>
                  <a:schemeClr val="tx1"/>
                </a:solidFill>
                <a:latin typeface="Times New Roman" pitchFamily="18" charset="0"/>
                <a:cs typeface="Times New Roman" pitchFamily="18" charset="0"/>
              </a:rPr>
              <a:t>* </a:t>
            </a:r>
            <a:r>
              <a:rPr lang="en-US" altLang="zh-CN" sz="2000" b="1">
                <a:solidFill>
                  <a:schemeClr val="tx1"/>
                </a:solidFill>
                <a:latin typeface="Times New Roman" pitchFamily="18" charset="0"/>
              </a:rPr>
              <a:t>4  </a:t>
            </a:r>
            <a:r>
              <a:rPr lang="en-US" altLang="zh-CN" sz="2000" b="1">
                <a:solidFill>
                  <a:schemeClr val="tx1"/>
                </a:solidFill>
              </a:rPr>
              <a:t>DRAM）</a:t>
            </a:r>
            <a:endParaRPr lang="zh-CN" altLang="en-US" sz="1800" b="1">
              <a:solidFill>
                <a:schemeClr val="tx1"/>
              </a:solidFill>
              <a:latin typeface="宋体" pitchFamily="2" charset="-122"/>
            </a:endParaRPr>
          </a:p>
        </p:txBody>
      </p:sp>
      <p:sp>
        <p:nvSpPr>
          <p:cNvPr id="351239" name="AutoShape 7"/>
          <p:cNvSpPr>
            <a:spLocks noChangeArrowheads="1"/>
          </p:cNvSpPr>
          <p:nvPr/>
        </p:nvSpPr>
        <p:spPr bwMode="auto">
          <a:xfrm>
            <a:off x="900112" y="6021389"/>
            <a:ext cx="7743853" cy="575963"/>
          </a:xfrm>
          <a:prstGeom prst="wedgeRoundRectCallout">
            <a:avLst>
              <a:gd name="adj1" fmla="val -50504"/>
              <a:gd name="adj2" fmla="val 24560"/>
              <a:gd name="adj3" fmla="val 16667"/>
            </a:avLst>
          </a:prstGeom>
          <a:solidFill>
            <a:schemeClr val="tx2"/>
          </a:solidFill>
          <a:ln w="12700">
            <a:solidFill>
              <a:schemeClr val="tx1"/>
            </a:solidFill>
            <a:miter lim="800000"/>
            <a:headEnd/>
            <a:tailEnd/>
          </a:ln>
        </p:spPr>
        <p:txBody>
          <a:bodyPr/>
          <a:lstStyle/>
          <a:p>
            <a:pPr algn="ctr" eaLnBrk="0" hangingPunct="0">
              <a:buClr>
                <a:srgbClr val="FF0000"/>
              </a:buClr>
              <a:buSzPct val="100000"/>
            </a:pPr>
            <a:r>
              <a:rPr lang="zh-CN" altLang="en-US" sz="2800" b="1" dirty="0">
                <a:solidFill>
                  <a:schemeClr val="bg1"/>
                </a:solidFill>
                <a:latin typeface="黑体" pitchFamily="2" charset="-122"/>
                <a:ea typeface="黑体" pitchFamily="2" charset="-122"/>
              </a:rPr>
              <a:t>按行刷新，每次刷新</a:t>
            </a:r>
            <a:r>
              <a:rPr lang="en-US" altLang="zh-CN" sz="2800" b="1" dirty="0">
                <a:solidFill>
                  <a:schemeClr val="bg1"/>
                </a:solidFill>
                <a:latin typeface="黑体" pitchFamily="2" charset="-122"/>
                <a:ea typeface="黑体" pitchFamily="2" charset="-122"/>
              </a:rPr>
              <a:t>1</a:t>
            </a:r>
            <a:r>
              <a:rPr lang="zh-CN" altLang="en-US" sz="2800" b="1" dirty="0" smtClean="0">
                <a:solidFill>
                  <a:schemeClr val="bg1"/>
                </a:solidFill>
                <a:latin typeface="黑体" pitchFamily="2" charset="-122"/>
                <a:ea typeface="黑体" pitchFamily="2" charset="-122"/>
              </a:rPr>
              <a:t>行</a:t>
            </a:r>
            <a:r>
              <a:rPr lang="en-US" altLang="zh-CN" sz="2800" b="1" dirty="0" smtClean="0">
                <a:solidFill>
                  <a:schemeClr val="bg1"/>
                </a:solidFill>
                <a:latin typeface="黑体" pitchFamily="2" charset="-122"/>
                <a:ea typeface="黑体" pitchFamily="2" charset="-122"/>
              </a:rPr>
              <a:t> </a:t>
            </a:r>
            <a:endParaRPr lang="en-US" altLang="zh-CN" sz="2800" b="1" dirty="0">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707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1234"/>
                                        </p:tgtEl>
                                        <p:attrNameLst>
                                          <p:attrName>style.visibility</p:attrName>
                                        </p:attrNameLst>
                                      </p:cBhvr>
                                      <p:to>
                                        <p:strVal val="visible"/>
                                      </p:to>
                                    </p:set>
                                    <p:anim calcmode="lin" valueType="num">
                                      <p:cBhvr additive="base">
                                        <p:cTn id="13" dur="500" fill="hold"/>
                                        <p:tgtEl>
                                          <p:spTgt spid="351234"/>
                                        </p:tgtEl>
                                        <p:attrNameLst>
                                          <p:attrName>ppt_x</p:attrName>
                                        </p:attrNameLst>
                                      </p:cBhvr>
                                      <p:tavLst>
                                        <p:tav tm="0">
                                          <p:val>
                                            <p:strVal val="0-#ppt_w/2"/>
                                          </p:val>
                                        </p:tav>
                                        <p:tav tm="100000">
                                          <p:val>
                                            <p:strVal val="#ppt_x"/>
                                          </p:val>
                                        </p:tav>
                                      </p:tavLst>
                                    </p:anim>
                                    <p:anim calcmode="lin" valueType="num">
                                      <p:cBhvr additive="base">
                                        <p:cTn id="14" dur="500" fill="hold"/>
                                        <p:tgtEl>
                                          <p:spTgt spid="3512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51239"/>
                                        </p:tgtEl>
                                        <p:attrNameLst>
                                          <p:attrName>style.visibility</p:attrName>
                                        </p:attrNameLst>
                                      </p:cBhvr>
                                      <p:to>
                                        <p:strVal val="visible"/>
                                      </p:to>
                                    </p:set>
                                    <p:anim calcmode="lin" valueType="num">
                                      <p:cBhvr additive="base">
                                        <p:cTn id="19" dur="500" fill="hold"/>
                                        <p:tgtEl>
                                          <p:spTgt spid="351239"/>
                                        </p:tgtEl>
                                        <p:attrNameLst>
                                          <p:attrName>ppt_x</p:attrName>
                                        </p:attrNameLst>
                                      </p:cBhvr>
                                      <p:tavLst>
                                        <p:tav tm="0">
                                          <p:val>
                                            <p:strVal val="#ppt_x"/>
                                          </p:val>
                                        </p:tav>
                                        <p:tav tm="100000">
                                          <p:val>
                                            <p:strVal val="#ppt_x"/>
                                          </p:val>
                                        </p:tav>
                                      </p:tavLst>
                                    </p:anim>
                                    <p:anim calcmode="lin" valueType="num">
                                      <p:cBhvr additive="base">
                                        <p:cTn id="20" dur="500" fill="hold"/>
                                        <p:tgtEl>
                                          <p:spTgt spid="3512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utoUpdateAnimBg="0"/>
      <p:bldP spid="351239"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9750" y="396404"/>
            <a:ext cx="5867400" cy="372603"/>
          </a:xfrm>
        </p:spPr>
        <p:txBody>
          <a:bodyPr/>
          <a:lstStyle/>
          <a:p>
            <a:r>
              <a:rPr lang="zh-CN" altLang="en-US" dirty="0" smtClean="0">
                <a:latin typeface="黑体" pitchFamily="2" charset="-122"/>
                <a:ea typeface="黑体" pitchFamily="2" charset="-122"/>
              </a:rPr>
              <a:t>存储芯片示例</a:t>
            </a:r>
          </a:p>
        </p:txBody>
      </p:sp>
      <p:sp>
        <p:nvSpPr>
          <p:cNvPr id="47107" name="Rectangle 3"/>
          <p:cNvSpPr>
            <a:spLocks noChangeArrowheads="1"/>
          </p:cNvSpPr>
          <p:nvPr/>
        </p:nvSpPr>
        <p:spPr bwMode="auto">
          <a:xfrm>
            <a:off x="539750" y="908050"/>
            <a:ext cx="8461375" cy="359073"/>
          </a:xfrm>
          <a:prstGeom prst="rect">
            <a:avLst/>
          </a:prstGeom>
          <a:noFill/>
          <a:ln w="12700">
            <a:noFill/>
            <a:miter lim="800000"/>
            <a:headEnd/>
            <a:tailEnd/>
          </a:ln>
        </p:spPr>
        <p:txBody>
          <a:bodyPr wrap="square" lIns="63500" tIns="25400" rIns="63500" bIns="25400">
            <a:spAutoFit/>
          </a:bodyPr>
          <a:lstStyle/>
          <a:p>
            <a:pPr marL="284163" indent="-284163" eaLnBrk="0" hangingPunct="0">
              <a:spcBef>
                <a:spcPct val="65000"/>
              </a:spcBef>
              <a:buClr>
                <a:srgbClr val="FF0000"/>
              </a:buClr>
              <a:buSzPct val="100000"/>
              <a:buFont typeface="Wingdings" pitchFamily="2" charset="2"/>
              <a:buChar char="v"/>
            </a:pPr>
            <a:r>
              <a:rPr lang="en-US" altLang="zh-CN" sz="2000" b="1" dirty="0">
                <a:solidFill>
                  <a:schemeClr val="tx1"/>
                </a:solidFill>
              </a:rPr>
              <a:t>DRAM </a:t>
            </a:r>
            <a:r>
              <a:rPr lang="zh-CN" altLang="en-US" sz="2000" b="1" dirty="0">
                <a:solidFill>
                  <a:schemeClr val="tx1"/>
                </a:solidFill>
                <a:latin typeface="Times New Roman" pitchFamily="18" charset="0"/>
                <a:cs typeface="Times New Roman" pitchFamily="18" charset="0"/>
              </a:rPr>
              <a:t>4</a:t>
            </a:r>
            <a:r>
              <a:rPr lang="en-US" altLang="zh-CN" sz="2000" b="1" dirty="0">
                <a:solidFill>
                  <a:schemeClr val="tx1"/>
                </a:solidFill>
                <a:latin typeface="Times New Roman" pitchFamily="18" charset="0"/>
                <a:cs typeface="Times New Roman" pitchFamily="18" charset="0"/>
              </a:rPr>
              <a:t>M*4 DRAM</a:t>
            </a:r>
            <a:r>
              <a:rPr lang="zh-CN" altLang="en-US" sz="2000" b="1" dirty="0">
                <a:solidFill>
                  <a:schemeClr val="tx1"/>
                </a:solidFill>
                <a:latin typeface="宋体" pitchFamily="2" charset="-122"/>
              </a:rPr>
              <a:t>芯片</a:t>
            </a:r>
            <a:r>
              <a:rPr lang="zh-CN" altLang="en-US" sz="2000" b="1" dirty="0" smtClean="0">
                <a:solidFill>
                  <a:schemeClr val="tx1"/>
                </a:solidFill>
                <a:latin typeface="宋体" pitchFamily="2" charset="-122"/>
              </a:rPr>
              <a:t>结构</a:t>
            </a:r>
            <a:endParaRPr lang="zh-CN" altLang="en-US" sz="1800" b="1" dirty="0">
              <a:solidFill>
                <a:schemeClr val="tx1"/>
              </a:solidFill>
              <a:latin typeface="宋体" pitchFamily="2" charset="-122"/>
            </a:endParaRPr>
          </a:p>
        </p:txBody>
      </p:sp>
      <p:graphicFrame>
        <p:nvGraphicFramePr>
          <p:cNvPr id="47108" name="Object 4"/>
          <p:cNvGraphicFramePr>
            <a:graphicFrameLocks noChangeAspect="1"/>
          </p:cNvGraphicFramePr>
          <p:nvPr/>
        </p:nvGraphicFramePr>
        <p:xfrm>
          <a:off x="395288" y="1412875"/>
          <a:ext cx="8294687" cy="5016500"/>
        </p:xfrm>
        <a:graphic>
          <a:graphicData uri="http://schemas.openxmlformats.org/presentationml/2006/ole">
            <mc:AlternateContent xmlns:mc="http://schemas.openxmlformats.org/markup-compatibility/2006">
              <mc:Choice xmlns:v="urn:schemas-microsoft-com:vml" Requires="v">
                <p:oleObj spid="_x0000_s83019" name="VISIO" r:id="rId4" imgW="4852416" imgH="2941320" progId="Visio.Drawing.11">
                  <p:embed/>
                </p:oleObj>
              </mc:Choice>
              <mc:Fallback>
                <p:oleObj name="VISIO" r:id="rId4" imgW="4852416" imgH="29413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412875"/>
                        <a:ext cx="8294687" cy="501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109" name="Picture 9"/>
          <p:cNvPicPr>
            <a:picLocks noChangeAspect="1" noChangeArrowheads="1"/>
          </p:cNvPicPr>
          <p:nvPr/>
        </p:nvPicPr>
        <p:blipFill>
          <a:blip r:embed="rId6" cstate="print"/>
          <a:srcRect/>
          <a:stretch>
            <a:fillRect/>
          </a:stretch>
        </p:blipFill>
        <p:spPr bwMode="auto">
          <a:xfrm>
            <a:off x="107950" y="1233488"/>
            <a:ext cx="8893175" cy="5364162"/>
          </a:xfrm>
          <a:prstGeom prst="rect">
            <a:avLst/>
          </a:prstGeom>
          <a:noFill/>
          <a:ln w="9525">
            <a:noFill/>
            <a:miter lim="800000"/>
            <a:headEnd/>
            <a:tailEnd/>
          </a:ln>
          <a:effectLst/>
        </p:spPr>
      </p:pic>
    </p:spTree>
    <p:extLst>
      <p:ext uri="{BB962C8B-B14F-4D97-AF65-F5344CB8AC3E}">
        <p14:creationId xmlns:p14="http://schemas.microsoft.com/office/powerpoint/2010/main" val="378942697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8313" y="404813"/>
            <a:ext cx="5257800" cy="373062"/>
          </a:xfrm>
        </p:spPr>
        <p:txBody>
          <a:bodyPr/>
          <a:lstStyle/>
          <a:p>
            <a:r>
              <a:rPr lang="en-US" altLang="zh-CN" dirty="0" smtClean="0">
                <a:latin typeface="黑体" pitchFamily="2" charset="-122"/>
                <a:ea typeface="黑体" pitchFamily="2" charset="-122"/>
              </a:rPr>
              <a:t>DRAM</a:t>
            </a:r>
            <a:r>
              <a:rPr lang="zh-CN" altLang="en-US" dirty="0" smtClean="0">
                <a:latin typeface="黑体" pitchFamily="2" charset="-122"/>
                <a:ea typeface="黑体" pitchFamily="2" charset="-122"/>
              </a:rPr>
              <a:t>刷新方式</a:t>
            </a:r>
          </a:p>
        </p:txBody>
      </p:sp>
      <p:graphicFrame>
        <p:nvGraphicFramePr>
          <p:cNvPr id="527363" name="Object 3"/>
          <p:cNvGraphicFramePr>
            <a:graphicFrameLocks noChangeAspect="1"/>
          </p:cNvGraphicFramePr>
          <p:nvPr>
            <p:extLst>
              <p:ext uri="{D42A27DB-BD31-4B8C-83A1-F6EECF244321}">
                <p14:modId xmlns:p14="http://schemas.microsoft.com/office/powerpoint/2010/main" val="4278552628"/>
              </p:ext>
            </p:extLst>
          </p:nvPr>
        </p:nvGraphicFramePr>
        <p:xfrm>
          <a:off x="179512" y="1196752"/>
          <a:ext cx="8856984" cy="3663950"/>
        </p:xfrm>
        <a:graphic>
          <a:graphicData uri="http://schemas.openxmlformats.org/presentationml/2006/ole">
            <mc:AlternateContent xmlns:mc="http://schemas.openxmlformats.org/markup-compatibility/2006">
              <mc:Choice xmlns:v="urn:schemas-microsoft-com:vml" Requires="v">
                <p:oleObj spid="_x0000_s93229" name="Visio" r:id="rId4" imgW="5520899" imgH="2434917" progId="Visio.Drawing.11">
                  <p:embed/>
                </p:oleObj>
              </mc:Choice>
              <mc:Fallback>
                <p:oleObj name="Visio" r:id="rId4" imgW="5520899" imgH="243491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196752"/>
                        <a:ext cx="8856984" cy="3663950"/>
                      </a:xfrm>
                      <a:prstGeom prst="rect">
                        <a:avLst/>
                      </a:prstGeom>
                      <a:noFill/>
                      <a:ln>
                        <a:noFill/>
                      </a:ln>
                      <a:effectLst/>
                      <a:extLst/>
                    </p:spPr>
                  </p:pic>
                </p:oleObj>
              </mc:Fallback>
            </mc:AlternateContent>
          </a:graphicData>
        </a:graphic>
      </p:graphicFrame>
      <p:sp>
        <p:nvSpPr>
          <p:cNvPr id="2" name="文本框 1"/>
          <p:cNvSpPr txBox="1"/>
          <p:nvPr/>
        </p:nvSpPr>
        <p:spPr>
          <a:xfrm>
            <a:off x="1331640" y="5301208"/>
            <a:ext cx="6336704" cy="400110"/>
          </a:xfrm>
          <a:prstGeom prst="rect">
            <a:avLst/>
          </a:prstGeom>
          <a:noFill/>
        </p:spPr>
        <p:txBody>
          <a:bodyPr wrap="square" rtlCol="0">
            <a:spAutoFit/>
          </a:bodyPr>
          <a:lstStyle/>
          <a:p>
            <a:r>
              <a:rPr lang="zh-CN" altLang="en-US" sz="2000" dirty="0" smtClean="0"/>
              <a:t>刷新周期：</a:t>
            </a:r>
            <a:r>
              <a:rPr lang="zh-CN" altLang="zh-CN" sz="2000" dirty="0" smtClean="0"/>
              <a:t>存储单元</a:t>
            </a:r>
            <a:r>
              <a:rPr lang="zh-CN" altLang="en-US" sz="2000" dirty="0" smtClean="0"/>
              <a:t>最长</a:t>
            </a:r>
            <a:r>
              <a:rPr lang="zh-CN" altLang="zh-CN" sz="2000" dirty="0" smtClean="0"/>
              <a:t>刷新</a:t>
            </a:r>
            <a:r>
              <a:rPr lang="zh-CN" altLang="zh-CN" sz="2000" dirty="0"/>
              <a:t>间隔</a:t>
            </a:r>
            <a:endParaRPr lang="zh-CN" altLang="en-US" sz="2000" dirty="0"/>
          </a:p>
        </p:txBody>
      </p:sp>
    </p:spTree>
    <p:extLst>
      <p:ext uri="{BB962C8B-B14F-4D97-AF65-F5344CB8AC3E}">
        <p14:creationId xmlns:p14="http://schemas.microsoft.com/office/powerpoint/2010/main" val="3863453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7363"/>
                                        </p:tgtEl>
                                        <p:attrNameLst>
                                          <p:attrName>style.visibility</p:attrName>
                                        </p:attrNameLst>
                                      </p:cBhvr>
                                      <p:to>
                                        <p:strVal val="visible"/>
                                      </p:to>
                                    </p:set>
                                    <p:anim calcmode="lin" valueType="num">
                                      <p:cBhvr additive="base">
                                        <p:cTn id="7" dur="500" fill="hold"/>
                                        <p:tgtEl>
                                          <p:spTgt spid="527363"/>
                                        </p:tgtEl>
                                        <p:attrNameLst>
                                          <p:attrName>ppt_x</p:attrName>
                                        </p:attrNameLst>
                                      </p:cBhvr>
                                      <p:tavLst>
                                        <p:tav tm="0">
                                          <p:val>
                                            <p:strVal val="0-#ppt_w/2"/>
                                          </p:val>
                                        </p:tav>
                                        <p:tav tm="100000">
                                          <p:val>
                                            <p:strVal val="#ppt_x"/>
                                          </p:val>
                                        </p:tav>
                                      </p:tavLst>
                                    </p:anim>
                                    <p:anim calcmode="lin" valueType="num">
                                      <p:cBhvr additive="base">
                                        <p:cTn id="8" dur="500" fill="hold"/>
                                        <p:tgtEl>
                                          <p:spTgt spid="527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750" y="333375"/>
            <a:ext cx="6911975" cy="488950"/>
          </a:xfrm>
        </p:spPr>
        <p:txBody>
          <a:bodyPr/>
          <a:lstStyle/>
          <a:p>
            <a:pPr>
              <a:lnSpc>
                <a:spcPct val="120000"/>
              </a:lnSpc>
            </a:pPr>
            <a:r>
              <a:rPr lang="zh-CN" altLang="en-US" smtClean="0"/>
              <a:t>第五讲：指令系统与</a:t>
            </a:r>
            <a:r>
              <a:rPr lang="en-US" altLang="zh-CN" smtClean="0"/>
              <a:t>MIPS</a:t>
            </a:r>
            <a:r>
              <a:rPr lang="zh-CN" altLang="en-US" smtClean="0"/>
              <a:t>汇编语言（</a:t>
            </a:r>
            <a:r>
              <a:rPr lang="en-US" altLang="zh-CN" smtClean="0"/>
              <a:t>6</a:t>
            </a:r>
            <a:r>
              <a:rPr lang="zh-CN" altLang="en-US" smtClean="0"/>
              <a:t>学时）</a:t>
            </a:r>
            <a:endParaRPr lang="en-US" altLang="zh-CN" smtClean="0"/>
          </a:p>
        </p:txBody>
      </p:sp>
      <p:sp>
        <p:nvSpPr>
          <p:cNvPr id="28675" name="Rectangle 3"/>
          <p:cNvSpPr>
            <a:spLocks noGrp="1" noChangeArrowheads="1"/>
          </p:cNvSpPr>
          <p:nvPr>
            <p:ph type="body" idx="1"/>
          </p:nvPr>
        </p:nvSpPr>
        <p:spPr>
          <a:xfrm>
            <a:off x="611188" y="908050"/>
            <a:ext cx="8065268" cy="4010232"/>
          </a:xfrm>
        </p:spPr>
        <p:txBody>
          <a:bodyPr tIns="97200" bIns="61200"/>
          <a:lstStyle/>
          <a:p>
            <a:pPr>
              <a:lnSpc>
                <a:spcPct val="120000"/>
              </a:lnSpc>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pPr>
            <a:r>
              <a:rPr lang="zh-CN" altLang="en-US" sz="1800" dirty="0" smtClean="0">
                <a:ea typeface="黑体" pitchFamily="2" charset="-122"/>
              </a:rPr>
              <a:t>以</a:t>
            </a:r>
            <a:r>
              <a:rPr lang="en-US" altLang="zh-CN" sz="1800" dirty="0" smtClean="0">
                <a:ea typeface="黑体" pitchFamily="2" charset="-122"/>
              </a:rPr>
              <a:t>MIPS</a:t>
            </a:r>
            <a:r>
              <a:rPr lang="zh-CN" altLang="en-US" sz="1800" dirty="0" smtClean="0">
                <a:ea typeface="黑体" pitchFamily="2" charset="-122"/>
              </a:rPr>
              <a:t>两种指令系统为研究对象，学习并掌握计算机指令系统的格式、寻址方式和设计方法；学习并掌握</a:t>
            </a:r>
            <a:r>
              <a:rPr lang="en-US" altLang="zh-CN" sz="1800" dirty="0" smtClean="0">
                <a:ea typeface="黑体" pitchFamily="2" charset="-122"/>
              </a:rPr>
              <a:t>MIPS</a:t>
            </a:r>
            <a:r>
              <a:rPr lang="zh-CN" altLang="en-US" sz="1800" dirty="0" smtClean="0">
                <a:ea typeface="黑体" pitchFamily="2" charset="-122"/>
              </a:rPr>
              <a:t>汇编语言编程。</a:t>
            </a:r>
            <a:endParaRPr lang="en-US" altLang="zh-CN" sz="1800" dirty="0" smtClean="0">
              <a:ea typeface="黑体" pitchFamily="2" charset="-122"/>
            </a:endParaRPr>
          </a:p>
          <a:p>
            <a:pPr>
              <a:lnSpc>
                <a:spcPct val="120000"/>
              </a:lnSpc>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pPr>
            <a:r>
              <a:rPr lang="zh-CN" altLang="en-US" sz="1800" dirty="0" smtClean="0">
                <a:ea typeface="黑体" pitchFamily="2" charset="-122"/>
              </a:rPr>
              <a:t>指令系统概述</a:t>
            </a:r>
            <a:endParaRPr lang="en-US" altLang="zh-CN" sz="1800" dirty="0" smtClean="0">
              <a:ea typeface="黑体" pitchFamily="2" charset="-122"/>
            </a:endParaRPr>
          </a:p>
          <a:p>
            <a:pPr lvl="2">
              <a:lnSpc>
                <a:spcPct val="120000"/>
              </a:lnSpc>
            </a:pPr>
            <a:r>
              <a:rPr lang="zh-CN" altLang="en-US" sz="1800" dirty="0" smtClean="0">
                <a:ea typeface="黑体" pitchFamily="2" charset="-122"/>
              </a:rPr>
              <a:t>指令系统的基本要素</a:t>
            </a:r>
            <a:endParaRPr lang="en-US" altLang="zh-CN" sz="1800" dirty="0" smtClean="0">
              <a:ea typeface="黑体" pitchFamily="2" charset="-122"/>
            </a:endParaRPr>
          </a:p>
          <a:p>
            <a:pPr lvl="2">
              <a:lnSpc>
                <a:spcPct val="120000"/>
              </a:lnSpc>
            </a:pPr>
            <a:r>
              <a:rPr lang="zh-CN" altLang="en-US" sz="1800" dirty="0" smtClean="0">
                <a:solidFill>
                  <a:srgbClr val="FF0000"/>
                </a:solidFill>
                <a:ea typeface="黑体" pitchFamily="2" charset="-122"/>
              </a:rPr>
              <a:t>指令格式</a:t>
            </a:r>
            <a:endParaRPr lang="en-US" altLang="zh-CN" sz="1800" dirty="0" smtClean="0">
              <a:solidFill>
                <a:srgbClr val="FF0000"/>
              </a:solidFill>
              <a:ea typeface="黑体" pitchFamily="2" charset="-122"/>
            </a:endParaRPr>
          </a:p>
          <a:p>
            <a:pPr lvl="2">
              <a:lnSpc>
                <a:spcPct val="120000"/>
              </a:lnSpc>
            </a:pPr>
            <a:r>
              <a:rPr lang="zh-CN" altLang="en-US" sz="1800" dirty="0" smtClean="0">
                <a:solidFill>
                  <a:srgbClr val="FF0000"/>
                </a:solidFill>
                <a:ea typeface="黑体" pitchFamily="2" charset="-122"/>
              </a:rPr>
              <a:t>寻址方式</a:t>
            </a:r>
            <a:endParaRPr lang="en-US" altLang="zh-CN" sz="1800" dirty="0" smtClean="0">
              <a:solidFill>
                <a:srgbClr val="FF0000"/>
              </a:solidFill>
              <a:ea typeface="黑体" pitchFamily="2" charset="-122"/>
            </a:endParaRPr>
          </a:p>
          <a:p>
            <a:pPr lvl="1">
              <a:lnSpc>
                <a:spcPct val="120000"/>
              </a:lnSpc>
            </a:pPr>
            <a:r>
              <a:rPr lang="en-US" altLang="zh-CN" sz="1800" dirty="0" smtClean="0">
                <a:solidFill>
                  <a:srgbClr val="FF0000"/>
                </a:solidFill>
                <a:ea typeface="黑体" pitchFamily="2" charset="-122"/>
              </a:rPr>
              <a:t>MIPS</a:t>
            </a:r>
            <a:r>
              <a:rPr lang="zh-CN" altLang="en-US" sz="1800" dirty="0" smtClean="0">
                <a:solidFill>
                  <a:srgbClr val="FF0000"/>
                </a:solidFill>
                <a:ea typeface="黑体" pitchFamily="2" charset="-122"/>
              </a:rPr>
              <a:t>指令系统</a:t>
            </a:r>
            <a:endParaRPr lang="en-US" altLang="zh-CN" sz="1800" dirty="0" smtClean="0">
              <a:ea typeface="黑体" pitchFamily="2" charset="-122"/>
            </a:endParaRPr>
          </a:p>
          <a:p>
            <a:pPr lvl="1">
              <a:lnSpc>
                <a:spcPct val="120000"/>
              </a:lnSpc>
            </a:pPr>
            <a:r>
              <a:rPr lang="en-US" altLang="zh-CN" sz="1800" dirty="0" smtClean="0">
                <a:solidFill>
                  <a:schemeClr val="accent1"/>
                </a:solidFill>
                <a:ea typeface="黑体" pitchFamily="2" charset="-122"/>
              </a:rPr>
              <a:t>MIPS</a:t>
            </a:r>
            <a:r>
              <a:rPr lang="zh-CN" altLang="en-US" sz="1800" dirty="0" smtClean="0">
                <a:solidFill>
                  <a:schemeClr val="accent1"/>
                </a:solidFill>
                <a:ea typeface="黑体" pitchFamily="2" charset="-122"/>
              </a:rPr>
              <a:t>汇编语言编程</a:t>
            </a:r>
            <a:endParaRPr lang="en-US" altLang="zh-CN" sz="1800" dirty="0" smtClean="0">
              <a:ea typeface="黑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396875"/>
            <a:ext cx="5257800" cy="372603"/>
          </a:xfrm>
        </p:spPr>
        <p:txBody>
          <a:bodyPr/>
          <a:lstStyle/>
          <a:p>
            <a:r>
              <a:rPr lang="zh-CN" altLang="en-US" dirty="0" smtClean="0">
                <a:latin typeface="黑体" pitchFamily="2" charset="-122"/>
                <a:ea typeface="黑体" pitchFamily="2" charset="-122"/>
              </a:rPr>
              <a:t>指令格式</a:t>
            </a:r>
          </a:p>
        </p:txBody>
      </p:sp>
      <p:sp>
        <p:nvSpPr>
          <p:cNvPr id="27651" name="Rectangle 3"/>
          <p:cNvSpPr>
            <a:spLocks noGrp="1" noChangeArrowheads="1"/>
          </p:cNvSpPr>
          <p:nvPr>
            <p:ph type="body" idx="1"/>
          </p:nvPr>
        </p:nvSpPr>
        <p:spPr>
          <a:xfrm>
            <a:off x="577850" y="839788"/>
            <a:ext cx="8458200" cy="2157412"/>
          </a:xfrm>
        </p:spPr>
        <p:txBody>
          <a:bodyPr/>
          <a:lstStyle/>
          <a:p>
            <a:pPr>
              <a:lnSpc>
                <a:spcPct val="150000"/>
              </a:lnSpc>
            </a:pPr>
            <a:r>
              <a:rPr lang="zh-CN" altLang="en-US" smtClean="0">
                <a:latin typeface="黑体" pitchFamily="2" charset="-122"/>
                <a:ea typeface="黑体" pitchFamily="2" charset="-122"/>
              </a:rPr>
              <a:t> 机器指令：</a:t>
            </a:r>
            <a:r>
              <a:rPr lang="zh-CN" altLang="en-US" sz="1800" smtClean="0">
                <a:latin typeface="宋体" charset="-122"/>
              </a:rPr>
              <a:t>计算机硬件可以执行的表示一种基本操作的二进制代码</a:t>
            </a:r>
          </a:p>
          <a:p>
            <a:pPr lvl="1">
              <a:lnSpc>
                <a:spcPct val="150000"/>
              </a:lnSpc>
            </a:pPr>
            <a:r>
              <a:rPr lang="zh-CN" altLang="en-US" sz="2000" smtClean="0">
                <a:latin typeface="华文细黑" pitchFamily="2" charset="-122"/>
                <a:ea typeface="华文细黑" pitchFamily="2" charset="-122"/>
              </a:rPr>
              <a:t>指令格式：操作码 ＋ 操作数（操作数地址）</a:t>
            </a:r>
          </a:p>
          <a:p>
            <a:pPr lvl="1">
              <a:lnSpc>
                <a:spcPct val="150000"/>
              </a:lnSpc>
            </a:pPr>
            <a:r>
              <a:rPr lang="zh-CN" altLang="en-US" sz="2000" smtClean="0">
                <a:latin typeface="华文细黑" pitchFamily="2" charset="-122"/>
                <a:ea typeface="华文细黑" pitchFamily="2" charset="-122"/>
              </a:rPr>
              <a:t>操作码：指明指令的操作性质</a:t>
            </a:r>
          </a:p>
          <a:p>
            <a:pPr lvl="1">
              <a:lnSpc>
                <a:spcPct val="150000"/>
              </a:lnSpc>
            </a:pPr>
            <a:r>
              <a:rPr lang="zh-CN" altLang="en-US" sz="2000" smtClean="0">
                <a:latin typeface="华文细黑" pitchFamily="2" charset="-122"/>
                <a:ea typeface="华文细黑" pitchFamily="2" charset="-122"/>
              </a:rPr>
              <a:t>操作数（地址）：指明操作数的位置（或操作数本身）</a:t>
            </a:r>
          </a:p>
        </p:txBody>
      </p:sp>
      <p:grpSp>
        <p:nvGrpSpPr>
          <p:cNvPr id="2" name="Group 4"/>
          <p:cNvGrpSpPr>
            <a:grpSpLocks/>
          </p:cNvGrpSpPr>
          <p:nvPr/>
        </p:nvGrpSpPr>
        <p:grpSpPr bwMode="auto">
          <a:xfrm>
            <a:off x="1296988" y="3284538"/>
            <a:ext cx="5867400" cy="1066800"/>
            <a:chOff x="720" y="1872"/>
            <a:chExt cx="3696" cy="672"/>
          </a:xfrm>
        </p:grpSpPr>
        <p:sp>
          <p:nvSpPr>
            <p:cNvPr id="27654" name="Rectangle 5"/>
            <p:cNvSpPr>
              <a:spLocks noChangeArrowheads="1"/>
            </p:cNvSpPr>
            <p:nvPr/>
          </p:nvSpPr>
          <p:spPr bwMode="auto">
            <a:xfrm>
              <a:off x="720" y="1872"/>
              <a:ext cx="1488" cy="384"/>
            </a:xfrm>
            <a:prstGeom prst="rect">
              <a:avLst/>
            </a:prstGeom>
            <a:solidFill>
              <a:srgbClr val="C0C0C0"/>
            </a:solidFill>
            <a:ln w="12700">
              <a:solidFill>
                <a:schemeClr val="tx1"/>
              </a:solidFill>
              <a:miter lim="800000"/>
              <a:headEnd/>
              <a:tailEnd/>
            </a:ln>
          </p:spPr>
          <p:txBody>
            <a:bodyPr wrap="none" anchor="ctr"/>
            <a:lstStyle/>
            <a:p>
              <a:pPr algn="ctr" eaLnBrk="0" hangingPunct="0"/>
              <a:r>
                <a:rPr lang="zh-CN" altLang="en-US" sz="2400" b="0">
                  <a:solidFill>
                    <a:srgbClr val="FC0128"/>
                  </a:solidFill>
                  <a:ea typeface="宋体" charset="-122"/>
                </a:rPr>
                <a:t>操作码</a:t>
              </a:r>
            </a:p>
          </p:txBody>
        </p:sp>
        <p:sp>
          <p:nvSpPr>
            <p:cNvPr id="27655" name="Rectangle 6"/>
            <p:cNvSpPr>
              <a:spLocks noChangeArrowheads="1"/>
            </p:cNvSpPr>
            <p:nvPr/>
          </p:nvSpPr>
          <p:spPr bwMode="auto">
            <a:xfrm>
              <a:off x="2208" y="1872"/>
              <a:ext cx="2208" cy="384"/>
            </a:xfrm>
            <a:prstGeom prst="rect">
              <a:avLst/>
            </a:prstGeom>
            <a:solidFill>
              <a:srgbClr val="FFFF99"/>
            </a:solidFill>
            <a:ln w="12700">
              <a:solidFill>
                <a:schemeClr val="tx1"/>
              </a:solidFill>
              <a:miter lim="800000"/>
              <a:headEnd/>
              <a:tailEnd/>
            </a:ln>
          </p:spPr>
          <p:txBody>
            <a:bodyPr wrap="none" anchor="ctr"/>
            <a:lstStyle/>
            <a:p>
              <a:pPr algn="ctr" eaLnBrk="0" hangingPunct="0"/>
              <a:r>
                <a:rPr lang="zh-CN" altLang="en-US" sz="2400" b="0">
                  <a:solidFill>
                    <a:srgbClr val="001ADC"/>
                  </a:solidFill>
                  <a:ea typeface="宋体" charset="-122"/>
                </a:rPr>
                <a:t>操作数地址</a:t>
              </a:r>
            </a:p>
          </p:txBody>
        </p:sp>
        <p:sp>
          <p:nvSpPr>
            <p:cNvPr id="27656" name="Rectangle 7"/>
            <p:cNvSpPr>
              <a:spLocks noChangeArrowheads="1"/>
            </p:cNvSpPr>
            <p:nvPr/>
          </p:nvSpPr>
          <p:spPr bwMode="auto">
            <a:xfrm>
              <a:off x="720" y="2304"/>
              <a:ext cx="3696" cy="240"/>
            </a:xfrm>
            <a:prstGeom prst="rect">
              <a:avLst/>
            </a:prstGeom>
            <a:noFill/>
            <a:ln w="12700">
              <a:solidFill>
                <a:schemeClr val="tx1"/>
              </a:solidFill>
              <a:miter lim="800000"/>
              <a:headEnd/>
              <a:tailEnd/>
            </a:ln>
          </p:spPr>
          <p:txBody>
            <a:bodyPr wrap="none" anchor="ctr"/>
            <a:lstStyle/>
            <a:p>
              <a:pPr algn="ctr" eaLnBrk="0" hangingPunct="0"/>
              <a:r>
                <a:rPr lang="zh-CN" altLang="en-US" sz="2400" b="0" dirty="0">
                  <a:solidFill>
                    <a:srgbClr val="FC0128"/>
                  </a:solidFill>
                  <a:ea typeface="宋体" charset="-122"/>
                </a:rPr>
                <a:t>11010101 10000100 01010001 10100000</a:t>
              </a:r>
            </a:p>
          </p:txBody>
        </p:sp>
      </p:grpSp>
      <p:sp>
        <p:nvSpPr>
          <p:cNvPr id="27653" name="Rectangle 9"/>
          <p:cNvSpPr>
            <a:spLocks noChangeArrowheads="1"/>
          </p:cNvSpPr>
          <p:nvPr/>
        </p:nvSpPr>
        <p:spPr bwMode="auto">
          <a:xfrm>
            <a:off x="478143" y="4653136"/>
            <a:ext cx="7439025" cy="1512888"/>
          </a:xfrm>
          <a:prstGeom prst="rect">
            <a:avLst/>
          </a:prstGeom>
          <a:noFill/>
          <a:ln w="12700">
            <a:noFill/>
            <a:miter lim="800000"/>
            <a:headEnd/>
            <a:tailEnd/>
          </a:ln>
        </p:spPr>
        <p:txBody>
          <a:bodyPr lIns="63500" tIns="25400" rIns="63500" bIns="25400">
            <a:spAutoFit/>
          </a:bodyPr>
          <a:lstStyle/>
          <a:p>
            <a:pPr marL="284163" indent="-284163" eaLnBrk="0" hangingPunct="0">
              <a:lnSpc>
                <a:spcPct val="150000"/>
              </a:lnSpc>
              <a:buClr>
                <a:srgbClr val="FF0000"/>
              </a:buClr>
              <a:buSzPct val="100000"/>
              <a:buFont typeface="Wingdings" pitchFamily="2" charset="2"/>
              <a:buChar char="v"/>
            </a:pPr>
            <a:r>
              <a:rPr lang="zh-CN" altLang="en-US" sz="2400" dirty="0">
                <a:solidFill>
                  <a:srgbClr val="000000"/>
                </a:solidFill>
                <a:latin typeface="黑体" pitchFamily="2" charset="-122"/>
                <a:ea typeface="黑体" pitchFamily="2" charset="-122"/>
              </a:rPr>
              <a:t> 指令的表示</a:t>
            </a:r>
          </a:p>
          <a:p>
            <a:pPr marL="668338" lvl="1" indent="-193675" eaLnBrk="0" hangingPunct="0">
              <a:lnSpc>
                <a:spcPct val="150000"/>
              </a:lnSpc>
              <a:buClr>
                <a:srgbClr val="001ADC"/>
              </a:buClr>
              <a:buSzPct val="100000"/>
              <a:buFont typeface="Wingdings" pitchFamily="2" charset="2"/>
              <a:buChar char="Ø"/>
            </a:pPr>
            <a:r>
              <a:rPr lang="zh-CN" altLang="en-US" sz="2000" dirty="0">
                <a:solidFill>
                  <a:srgbClr val="000000"/>
                </a:solidFill>
                <a:latin typeface="华文细黑" pitchFamily="2" charset="-122"/>
                <a:ea typeface="华文细黑" pitchFamily="2" charset="-122"/>
              </a:rPr>
              <a:t>机器表示：二进制代码   </a:t>
            </a:r>
            <a:endParaRPr lang="en-US" altLang="zh-CN" sz="2000" dirty="0">
              <a:solidFill>
                <a:srgbClr val="000000"/>
              </a:solidFill>
              <a:latin typeface="华文细黑" pitchFamily="2" charset="-122"/>
              <a:ea typeface="华文细黑" pitchFamily="2" charset="-122"/>
            </a:endParaRPr>
          </a:p>
          <a:p>
            <a:pPr marL="668338" lvl="1" indent="-193675" eaLnBrk="0" hangingPunct="0">
              <a:lnSpc>
                <a:spcPct val="150000"/>
              </a:lnSpc>
              <a:buClr>
                <a:srgbClr val="001ADC"/>
              </a:buClr>
              <a:buSzPct val="100000"/>
              <a:buFont typeface="Wingdings" pitchFamily="2" charset="2"/>
              <a:buChar char="Ø"/>
            </a:pPr>
            <a:r>
              <a:rPr lang="zh-CN" altLang="en-US" sz="2000" dirty="0">
                <a:solidFill>
                  <a:srgbClr val="000000"/>
                </a:solidFill>
                <a:latin typeface="华文细黑" pitchFamily="2" charset="-122"/>
                <a:ea typeface="华文细黑" pitchFamily="2" charset="-122"/>
              </a:rPr>
              <a:t>符号化表示：助记符，如：</a:t>
            </a:r>
            <a:r>
              <a:rPr lang="en-US" altLang="zh-CN" sz="2000" dirty="0">
                <a:solidFill>
                  <a:srgbClr val="000000"/>
                </a:solidFill>
                <a:latin typeface="华文细黑" pitchFamily="2" charset="-122"/>
                <a:ea typeface="华文细黑" pitchFamily="2" charset="-122"/>
              </a:rPr>
              <a:t>   MOV AX, BX</a:t>
            </a:r>
            <a:endParaRPr lang="zh-CN" altLang="en-US" sz="2000" dirty="0">
              <a:solidFill>
                <a:srgbClr val="000000"/>
              </a:solidFill>
              <a:latin typeface="华文细黑" pitchFamily="2" charset="-122"/>
              <a:ea typeface="华文细黑" pitchFamily="2" charset="-122"/>
            </a:endParaRPr>
          </a:p>
        </p:txBody>
      </p:sp>
    </p:spTree>
    <p:extLst>
      <p:ext uri="{BB962C8B-B14F-4D97-AF65-F5344CB8AC3E}">
        <p14:creationId xmlns:p14="http://schemas.microsoft.com/office/powerpoint/2010/main" val="1660999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404813"/>
            <a:ext cx="7920037" cy="368300"/>
          </a:xfrm>
        </p:spPr>
        <p:txBody>
          <a:bodyPr/>
          <a:lstStyle/>
          <a:p>
            <a:r>
              <a:rPr lang="zh-CN" altLang="en-US" dirty="0" smtClean="0"/>
              <a:t>第一讲：计算机组成概述（</a:t>
            </a:r>
            <a:r>
              <a:rPr lang="en-US" altLang="zh-CN" dirty="0" smtClean="0"/>
              <a:t>4</a:t>
            </a:r>
            <a:r>
              <a:rPr lang="zh-CN" altLang="en-US" dirty="0" smtClean="0"/>
              <a:t>学时）</a:t>
            </a:r>
          </a:p>
        </p:txBody>
      </p:sp>
      <p:sp>
        <p:nvSpPr>
          <p:cNvPr id="6147" name="Rectangle 3"/>
          <p:cNvSpPr>
            <a:spLocks noGrp="1" noChangeArrowheads="1"/>
          </p:cNvSpPr>
          <p:nvPr>
            <p:ph type="body" idx="1"/>
          </p:nvPr>
        </p:nvSpPr>
        <p:spPr>
          <a:xfrm>
            <a:off x="657225" y="981075"/>
            <a:ext cx="7848600" cy="5257800"/>
          </a:xfrm>
        </p:spPr>
        <p:txBody>
          <a:bodyPr tIns="97200" bIns="61200"/>
          <a:lstStyle/>
          <a:p>
            <a:pPr>
              <a:lnSpc>
                <a:spcPct val="130000"/>
              </a:lnSpc>
            </a:pPr>
            <a:r>
              <a:rPr lang="zh-CN" altLang="en-US" sz="2000" dirty="0" smtClean="0">
                <a:latin typeface="黑体" pitchFamily="2" charset="-122"/>
                <a:ea typeface="黑体" pitchFamily="2" charset="-122"/>
              </a:rPr>
              <a:t>目标</a:t>
            </a:r>
            <a:endParaRPr lang="en-US" altLang="zh-CN" sz="2000" dirty="0" smtClean="0">
              <a:latin typeface="黑体" pitchFamily="2" charset="-122"/>
              <a:ea typeface="黑体" pitchFamily="2" charset="-122"/>
            </a:endParaRPr>
          </a:p>
          <a:p>
            <a:pPr lvl="1">
              <a:lnSpc>
                <a:spcPct val="130000"/>
              </a:lnSpc>
            </a:pPr>
            <a:r>
              <a:rPr lang="zh-CN" altLang="en-US" sz="1800" dirty="0" smtClean="0">
                <a:latin typeface="黑体" pitchFamily="2" charset="-122"/>
                <a:ea typeface="黑体" pitchFamily="2" charset="-122"/>
              </a:rPr>
              <a:t>了解计算机系统的基本功能、组成框架、典型结构及层次关系，掌握计算机中数的表示方法及常用编码。</a:t>
            </a:r>
            <a:endParaRPr lang="en-US" altLang="zh-CN" sz="1800" dirty="0" smtClean="0">
              <a:latin typeface="黑体" pitchFamily="2" charset="-122"/>
              <a:ea typeface="黑体" pitchFamily="2" charset="-122"/>
            </a:endParaRPr>
          </a:p>
          <a:p>
            <a:pPr>
              <a:lnSpc>
                <a:spcPct val="130000"/>
              </a:lnSpc>
            </a:pPr>
            <a:r>
              <a:rPr lang="zh-CN" altLang="en-US" sz="2000" dirty="0" smtClean="0">
                <a:latin typeface="黑体" pitchFamily="2" charset="-122"/>
                <a:ea typeface="黑体" pitchFamily="2" charset="-122"/>
              </a:rPr>
              <a:t>主要内容</a:t>
            </a:r>
            <a:endParaRPr lang="en-US" altLang="zh-CN" sz="2000" dirty="0" smtClean="0">
              <a:latin typeface="黑体" pitchFamily="2" charset="-122"/>
              <a:ea typeface="黑体" pitchFamily="2" charset="-122"/>
            </a:endParaRPr>
          </a:p>
          <a:p>
            <a:pPr lvl="1">
              <a:lnSpc>
                <a:spcPct val="130000"/>
              </a:lnSpc>
            </a:pPr>
            <a:r>
              <a:rPr lang="zh-CN" altLang="en-US" sz="1800" dirty="0" smtClean="0">
                <a:latin typeface="黑体" pitchFamily="2" charset="-122"/>
                <a:ea typeface="黑体" pitchFamily="2" charset="-122"/>
              </a:rPr>
              <a:t>计算机系统的基本组成</a:t>
            </a:r>
            <a:endParaRPr lang="en-US" altLang="zh-CN" sz="1800" dirty="0" smtClean="0">
              <a:latin typeface="黑体" pitchFamily="2" charset="-122"/>
              <a:ea typeface="黑体" pitchFamily="2" charset="-122"/>
            </a:endParaRPr>
          </a:p>
          <a:p>
            <a:pPr lvl="1">
              <a:lnSpc>
                <a:spcPct val="130000"/>
              </a:lnSpc>
            </a:pPr>
            <a:r>
              <a:rPr lang="zh-CN" altLang="en-US" sz="1800" dirty="0" smtClean="0">
                <a:latin typeface="黑体" pitchFamily="2" charset="-122"/>
                <a:ea typeface="黑体" pitchFamily="2" charset="-122"/>
              </a:rPr>
              <a:t>计算机系统的典型架构与层次关系</a:t>
            </a:r>
            <a:endParaRPr lang="en-US" altLang="zh-CN" sz="1800" dirty="0" smtClean="0">
              <a:latin typeface="黑体" pitchFamily="2" charset="-122"/>
              <a:ea typeface="黑体" pitchFamily="2" charset="-122"/>
            </a:endParaRPr>
          </a:p>
          <a:p>
            <a:pPr lvl="1">
              <a:lnSpc>
                <a:spcPct val="130000"/>
              </a:lnSpc>
            </a:pPr>
            <a:r>
              <a:rPr lang="zh-CN" altLang="en-US" sz="1800" dirty="0" smtClean="0">
                <a:latin typeface="黑体" pitchFamily="2" charset="-122"/>
                <a:ea typeface="黑体" pitchFamily="2" charset="-122"/>
              </a:rPr>
              <a:t>计算机中数的表示</a:t>
            </a:r>
            <a:endParaRPr lang="en-US" altLang="zh-CN" sz="1800" dirty="0" smtClean="0">
              <a:latin typeface="黑体" pitchFamily="2" charset="-122"/>
              <a:ea typeface="黑体" pitchFamily="2" charset="-122"/>
            </a:endParaRPr>
          </a:p>
          <a:p>
            <a:pPr lvl="2">
              <a:lnSpc>
                <a:spcPct val="130000"/>
              </a:lnSpc>
            </a:pPr>
            <a:r>
              <a:rPr lang="zh-CN" altLang="en-US" sz="1600" dirty="0" smtClean="0">
                <a:solidFill>
                  <a:srgbClr val="FF0000"/>
                </a:solidFill>
                <a:latin typeface="黑体" pitchFamily="2" charset="-122"/>
                <a:ea typeface="黑体" pitchFamily="2" charset="-122"/>
              </a:rPr>
              <a:t>定点数的表示（原码、反码、补码）</a:t>
            </a:r>
            <a:endParaRPr lang="en-US" altLang="zh-CN" sz="1600" dirty="0" smtClean="0">
              <a:solidFill>
                <a:srgbClr val="FF0000"/>
              </a:solidFill>
              <a:latin typeface="黑体" pitchFamily="2" charset="-122"/>
              <a:ea typeface="黑体" pitchFamily="2" charset="-122"/>
            </a:endParaRPr>
          </a:p>
          <a:p>
            <a:pPr lvl="2">
              <a:lnSpc>
                <a:spcPct val="130000"/>
              </a:lnSpc>
            </a:pPr>
            <a:r>
              <a:rPr lang="zh-CN" altLang="en-US" sz="1600" dirty="0" smtClean="0">
                <a:solidFill>
                  <a:srgbClr val="FF0000"/>
                </a:solidFill>
                <a:latin typeface="黑体" pitchFamily="2" charset="-122"/>
                <a:ea typeface="黑体" pitchFamily="2" charset="-122"/>
              </a:rPr>
              <a:t>浮点数的表示</a:t>
            </a:r>
            <a:endParaRPr lang="en-US" altLang="zh-CN" sz="1600" dirty="0" smtClean="0">
              <a:solidFill>
                <a:srgbClr val="FF0000"/>
              </a:solidFill>
              <a:latin typeface="黑体" pitchFamily="2" charset="-122"/>
              <a:ea typeface="黑体" pitchFamily="2" charset="-122"/>
            </a:endParaRPr>
          </a:p>
          <a:p>
            <a:pPr lvl="2">
              <a:lnSpc>
                <a:spcPct val="130000"/>
              </a:lnSpc>
            </a:pPr>
            <a:r>
              <a:rPr lang="zh-CN" altLang="en-US" sz="1600" dirty="0" smtClean="0">
                <a:latin typeface="黑体" pitchFamily="2" charset="-122"/>
                <a:ea typeface="黑体" pitchFamily="2" charset="-122"/>
              </a:rPr>
              <a:t>其他编码（格雷码、循环码、</a:t>
            </a:r>
            <a:r>
              <a:rPr lang="en-US" altLang="zh-CN" sz="1600" dirty="0" smtClean="0">
                <a:latin typeface="黑体" pitchFamily="2" charset="-122"/>
                <a:ea typeface="黑体" pitchFamily="2" charset="-122"/>
              </a:rPr>
              <a:t>ASCII</a:t>
            </a:r>
            <a:r>
              <a:rPr lang="zh-CN" altLang="en-US" sz="1600" dirty="0" smtClean="0">
                <a:latin typeface="黑体" pitchFamily="2" charset="-122"/>
                <a:ea typeface="黑体" pitchFamily="2" charset="-122"/>
              </a:rPr>
              <a:t>码、汉字编码）</a:t>
            </a:r>
            <a:endParaRPr lang="en-US" altLang="zh-CN" sz="1600" dirty="0" smtClean="0">
              <a:latin typeface="黑体" pitchFamily="2" charset="-122"/>
              <a:ea typeface="黑体" pitchFamily="2" charset="-122"/>
            </a:endParaRPr>
          </a:p>
          <a:p>
            <a:pPr lvl="1">
              <a:lnSpc>
                <a:spcPct val="130000"/>
              </a:lnSpc>
            </a:pPr>
            <a:r>
              <a:rPr lang="zh-CN" altLang="en-US" sz="1800" dirty="0" smtClean="0">
                <a:latin typeface="黑体" pitchFamily="2" charset="-122"/>
                <a:ea typeface="黑体" pitchFamily="2" charset="-122"/>
              </a:rPr>
              <a:t>计算机的程序执行原理简介</a:t>
            </a:r>
            <a:endParaRPr lang="en-US" altLang="zh-CN" sz="1800" dirty="0" smtClean="0">
              <a:latin typeface="黑体" pitchFamily="2" charset="-122"/>
              <a:ea typeface="黑体" pitchFamily="2" charset="-122"/>
            </a:endParaRPr>
          </a:p>
          <a:p>
            <a:pPr lvl="2">
              <a:lnSpc>
                <a:spcPct val="130000"/>
              </a:lnSpc>
            </a:pPr>
            <a:r>
              <a:rPr lang="zh-CN" altLang="en-US" sz="1600" dirty="0" smtClean="0">
                <a:latin typeface="黑体" pitchFamily="2" charset="-122"/>
                <a:ea typeface="黑体" pitchFamily="2" charset="-122"/>
              </a:rPr>
              <a:t>指令的含义简介</a:t>
            </a:r>
            <a:endParaRPr lang="en-US" altLang="zh-CN" sz="1600" dirty="0" smtClean="0">
              <a:latin typeface="黑体" pitchFamily="2" charset="-122"/>
              <a:ea typeface="黑体" pitchFamily="2" charset="-122"/>
            </a:endParaRPr>
          </a:p>
          <a:p>
            <a:pPr lvl="2">
              <a:lnSpc>
                <a:spcPct val="130000"/>
              </a:lnSpc>
            </a:pPr>
            <a:r>
              <a:rPr lang="zh-CN" altLang="en-US" sz="1600" dirty="0" smtClean="0">
                <a:latin typeface="黑体" pitchFamily="2" charset="-122"/>
                <a:ea typeface="黑体" pitchFamily="2" charset="-122"/>
              </a:rPr>
              <a:t>程序的执行过程简介</a:t>
            </a:r>
            <a:endParaRPr lang="en-US" altLang="zh-CN" sz="1600"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539552" y="404664"/>
            <a:ext cx="5257800" cy="373062"/>
          </a:xfrm>
        </p:spPr>
        <p:txBody>
          <a:bodyPr/>
          <a:lstStyle/>
          <a:p>
            <a:r>
              <a:rPr lang="zh-CN" altLang="en-US" dirty="0">
                <a:latin typeface="黑体" pitchFamily="2" charset="-122"/>
                <a:ea typeface="黑体" pitchFamily="2" charset="-122"/>
              </a:rPr>
              <a:t>操作数</a:t>
            </a:r>
          </a:p>
        </p:txBody>
      </p:sp>
      <p:sp>
        <p:nvSpPr>
          <p:cNvPr id="3" name="内容占位符 2"/>
          <p:cNvSpPr>
            <a:spLocks noGrp="1"/>
          </p:cNvSpPr>
          <p:nvPr>
            <p:ph idx="1"/>
          </p:nvPr>
        </p:nvSpPr>
        <p:spPr>
          <a:xfrm>
            <a:off x="611188" y="992188"/>
            <a:ext cx="7848600" cy="4058547"/>
          </a:xfrm>
        </p:spPr>
        <p:txBody>
          <a:bodyPr/>
          <a:lstStyle/>
          <a:p>
            <a:pPr>
              <a:defRPr/>
            </a:pPr>
            <a:r>
              <a:rPr lang="zh-CN" altLang="en-US" sz="2000" dirty="0" smtClean="0"/>
              <a:t>操作数的类型</a:t>
            </a:r>
            <a:endParaRPr lang="en-US" altLang="zh-CN" sz="2000" dirty="0" smtClean="0"/>
          </a:p>
          <a:p>
            <a:pPr lvl="1">
              <a:defRPr/>
            </a:pPr>
            <a:r>
              <a:rPr lang="zh-CN" altLang="en-US" sz="1600" dirty="0" smtClean="0"/>
              <a:t>数值（无符号、定点、浮点）</a:t>
            </a:r>
            <a:endParaRPr lang="en-US" altLang="zh-CN" sz="1600" dirty="0" smtClean="0"/>
          </a:p>
          <a:p>
            <a:pPr lvl="1">
              <a:defRPr/>
            </a:pPr>
            <a:r>
              <a:rPr lang="zh-CN" altLang="en-US" sz="1600" dirty="0" smtClean="0"/>
              <a:t>逻辑型数、字符</a:t>
            </a:r>
            <a:endParaRPr lang="en-US" altLang="zh-CN" sz="1600" dirty="0" smtClean="0"/>
          </a:p>
          <a:p>
            <a:pPr lvl="1">
              <a:defRPr/>
            </a:pPr>
            <a:r>
              <a:rPr lang="zh-CN" altLang="en-US" sz="1600" dirty="0" smtClean="0"/>
              <a:t>地址（操作数地址、指令地址）</a:t>
            </a:r>
            <a:endParaRPr lang="en-US" altLang="zh-CN" sz="1600" dirty="0" smtClean="0"/>
          </a:p>
          <a:p>
            <a:pPr>
              <a:defRPr/>
            </a:pPr>
            <a:r>
              <a:rPr lang="zh-CN" altLang="en-US" sz="2000" dirty="0" smtClean="0"/>
              <a:t>操作数的位置</a:t>
            </a:r>
          </a:p>
          <a:p>
            <a:pPr lvl="1">
              <a:defRPr/>
            </a:pPr>
            <a:r>
              <a:rPr lang="zh-CN" altLang="en-US" sz="1600" dirty="0" smtClean="0"/>
              <a:t>存储器（存储器地址）</a:t>
            </a:r>
          </a:p>
          <a:p>
            <a:pPr lvl="1">
              <a:defRPr/>
            </a:pPr>
            <a:r>
              <a:rPr lang="zh-CN" altLang="en-US" sz="1600" dirty="0" smtClean="0"/>
              <a:t>寄存器（寄存器地址）</a:t>
            </a:r>
          </a:p>
          <a:p>
            <a:pPr lvl="1">
              <a:defRPr/>
            </a:pPr>
            <a:r>
              <a:rPr lang="zh-CN" altLang="en-US" sz="1600" dirty="0" smtClean="0"/>
              <a:t>输入输出端口（输入输出端口地址）</a:t>
            </a:r>
            <a:endParaRPr lang="en-US" altLang="zh-CN" sz="1600" dirty="0" smtClean="0"/>
          </a:p>
          <a:p>
            <a:pPr>
              <a:defRPr/>
            </a:pPr>
            <a:r>
              <a:rPr lang="zh-CN" altLang="en-US" sz="2000" dirty="0" smtClean="0"/>
              <a:t>操作数的存储方式</a:t>
            </a:r>
            <a:endParaRPr lang="en-US" altLang="zh-CN" sz="2000" dirty="0" smtClean="0"/>
          </a:p>
          <a:p>
            <a:pPr lvl="1">
              <a:defRPr/>
            </a:pPr>
            <a:r>
              <a:rPr lang="zh-CN" altLang="en-US" sz="1600" dirty="0" smtClean="0"/>
              <a:t>大端（</a:t>
            </a:r>
            <a:r>
              <a:rPr lang="en-US" altLang="zh-CN" sz="1600" dirty="0" smtClean="0"/>
              <a:t>big-endian</a:t>
            </a:r>
            <a:r>
              <a:rPr lang="zh-CN" altLang="en-US" sz="1600" dirty="0" smtClean="0"/>
              <a:t>）次序：</a:t>
            </a:r>
            <a:r>
              <a:rPr lang="zh-CN" altLang="en-US" sz="1600" dirty="0" smtClean="0">
                <a:solidFill>
                  <a:srgbClr val="FF0000"/>
                </a:solidFill>
              </a:rPr>
              <a:t>最高</a:t>
            </a:r>
            <a:r>
              <a:rPr lang="zh-CN" altLang="en-US" sz="1600" dirty="0" smtClean="0"/>
              <a:t>有效字节存储在地址</a:t>
            </a:r>
            <a:r>
              <a:rPr lang="zh-CN" altLang="en-US" sz="1600" dirty="0" smtClean="0">
                <a:solidFill>
                  <a:srgbClr val="FF0000"/>
                </a:solidFill>
              </a:rPr>
              <a:t>最小</a:t>
            </a:r>
            <a:r>
              <a:rPr lang="zh-CN" altLang="en-US" sz="1600" dirty="0" smtClean="0"/>
              <a:t>位置</a:t>
            </a:r>
            <a:endParaRPr lang="en-US" altLang="zh-CN" sz="1600" dirty="0" smtClean="0"/>
          </a:p>
          <a:p>
            <a:pPr lvl="1">
              <a:defRPr/>
            </a:pPr>
            <a:r>
              <a:rPr lang="zh-CN" altLang="en-US" sz="1600" dirty="0" smtClean="0"/>
              <a:t>小端（</a:t>
            </a:r>
            <a:r>
              <a:rPr lang="en-US" altLang="zh-CN" sz="1600" dirty="0" smtClean="0"/>
              <a:t>little-endian</a:t>
            </a:r>
            <a:r>
              <a:rPr lang="zh-CN" altLang="en-US" sz="1600" dirty="0" smtClean="0"/>
              <a:t>）次序：</a:t>
            </a:r>
            <a:r>
              <a:rPr lang="zh-CN" altLang="en-US" sz="1600" dirty="0" smtClean="0">
                <a:solidFill>
                  <a:srgbClr val="FF0000"/>
                </a:solidFill>
              </a:rPr>
              <a:t>最低</a:t>
            </a:r>
            <a:r>
              <a:rPr lang="zh-CN" altLang="en-US" sz="1600" dirty="0" smtClean="0"/>
              <a:t>有效字节存储在地址</a:t>
            </a:r>
            <a:r>
              <a:rPr lang="zh-CN" altLang="en-US" sz="1600" dirty="0" smtClean="0">
                <a:solidFill>
                  <a:srgbClr val="FF0000"/>
                </a:solidFill>
              </a:rPr>
              <a:t>最小</a:t>
            </a:r>
            <a:r>
              <a:rPr lang="zh-CN" altLang="en-US" sz="1600" dirty="0" smtClean="0"/>
              <a:t>位置</a:t>
            </a:r>
            <a:endParaRPr lang="en-US" altLang="zh-CN" sz="1600" dirty="0" smtClean="0"/>
          </a:p>
          <a:p>
            <a:pPr lvl="1">
              <a:defRPr/>
            </a:pPr>
            <a:endParaRPr lang="en-US" altLang="zh-CN" sz="1600" dirty="0" smtClean="0"/>
          </a:p>
          <a:p>
            <a:pPr lvl="1" indent="-668338">
              <a:buFont typeface="Wingdings" pitchFamily="2" charset="2"/>
              <a:buNone/>
              <a:defRPr/>
            </a:pPr>
            <a:r>
              <a:rPr lang="zh-CN" altLang="en-US" sz="1600" dirty="0" smtClean="0"/>
              <a:t>例：  </a:t>
            </a:r>
            <a:r>
              <a:rPr lang="en-US" altLang="zh-CN" sz="1600" dirty="0" err="1" smtClean="0"/>
              <a:t>Int</a:t>
            </a:r>
            <a:r>
              <a:rPr lang="en-US" altLang="zh-CN" sz="1600" dirty="0" smtClean="0"/>
              <a:t>   a;  //0x12345678 </a:t>
            </a:r>
            <a:endParaRPr lang="zh-CN" altLang="en-US" sz="1600" dirty="0"/>
          </a:p>
        </p:txBody>
      </p:sp>
      <p:sp>
        <p:nvSpPr>
          <p:cNvPr id="8196" name="矩形 5"/>
          <p:cNvSpPr>
            <a:spLocks noChangeArrowheads="1"/>
          </p:cNvSpPr>
          <p:nvPr/>
        </p:nvSpPr>
        <p:spPr bwMode="auto">
          <a:xfrm>
            <a:off x="4278313" y="5057775"/>
            <a:ext cx="928687" cy="285750"/>
          </a:xfrm>
          <a:prstGeom prst="rect">
            <a:avLst/>
          </a:prstGeom>
          <a:noFill/>
          <a:ln w="6350" algn="ctr">
            <a:solidFill>
              <a:schemeClr val="tx1"/>
            </a:solidFill>
            <a:round/>
            <a:headEnd/>
            <a:tailEnd/>
          </a:ln>
        </p:spPr>
        <p:txBody>
          <a:bodyPr lIns="63500" tIns="25400" rIns="63500" bIns="25400">
            <a:spAutoFit/>
          </a:bodyPr>
          <a:lstStyle/>
          <a:p>
            <a:pPr indent="30163"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12</a:t>
            </a:r>
            <a:endParaRPr lang="zh-CN" altLang="en-US">
              <a:solidFill>
                <a:srgbClr val="000000"/>
              </a:solidFill>
              <a:ea typeface="宋体" charset="-122"/>
            </a:endParaRPr>
          </a:p>
        </p:txBody>
      </p:sp>
      <p:sp>
        <p:nvSpPr>
          <p:cNvPr id="8197" name="矩形 6"/>
          <p:cNvSpPr>
            <a:spLocks noChangeArrowheads="1"/>
          </p:cNvSpPr>
          <p:nvPr/>
        </p:nvSpPr>
        <p:spPr bwMode="auto">
          <a:xfrm>
            <a:off x="4357688" y="6286500"/>
            <a:ext cx="914400" cy="914400"/>
          </a:xfrm>
          <a:prstGeom prst="rect">
            <a:avLst/>
          </a:prstGeom>
          <a:noFill/>
          <a:ln w="12700" algn="ctr">
            <a:noFill/>
            <a:round/>
            <a:headEnd/>
            <a:tailEnd/>
          </a:ln>
        </p:spPr>
        <p:txBody>
          <a:bodyPr lIns="63500" tIns="25400" rIns="63500" bIns="25400">
            <a:spAutoFit/>
          </a:bodyPr>
          <a:lstStyle/>
          <a:p>
            <a:pPr marL="668338" indent="-193675" eaLnBrk="0" hangingPunct="0">
              <a:lnSpc>
                <a:spcPct val="85000"/>
              </a:lnSpc>
              <a:spcBef>
                <a:spcPct val="40000"/>
              </a:spcBef>
              <a:buClr>
                <a:srgbClr val="001ADC"/>
              </a:buClr>
              <a:buSzPct val="100000"/>
              <a:buFont typeface="Wingdings" pitchFamily="2" charset="2"/>
              <a:buChar char="Ø"/>
            </a:pPr>
            <a:endParaRPr lang="zh-CN" altLang="en-US">
              <a:solidFill>
                <a:srgbClr val="000000"/>
              </a:solidFill>
              <a:ea typeface="宋体" charset="-122"/>
            </a:endParaRPr>
          </a:p>
        </p:txBody>
      </p:sp>
      <p:sp>
        <p:nvSpPr>
          <p:cNvPr id="8198" name="矩形 7"/>
          <p:cNvSpPr>
            <a:spLocks noChangeArrowheads="1"/>
          </p:cNvSpPr>
          <p:nvPr/>
        </p:nvSpPr>
        <p:spPr bwMode="auto">
          <a:xfrm>
            <a:off x="4278313" y="5343525"/>
            <a:ext cx="928687" cy="285750"/>
          </a:xfrm>
          <a:prstGeom prst="rect">
            <a:avLst/>
          </a:prstGeom>
          <a:noFill/>
          <a:ln w="6350" algn="ctr">
            <a:solidFill>
              <a:schemeClr val="tx1"/>
            </a:solidFill>
            <a:round/>
            <a:headEnd/>
            <a:tailEnd/>
          </a:ln>
        </p:spPr>
        <p:txBody>
          <a:bodyPr lIns="63500" tIns="25400" rIns="63500" bIns="25400">
            <a:spAutoFit/>
          </a:bodyPr>
          <a:lstStyle/>
          <a:p>
            <a:pPr marL="668338" indent="-720725"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34</a:t>
            </a:r>
            <a:endParaRPr lang="zh-CN" altLang="en-US">
              <a:solidFill>
                <a:srgbClr val="000000"/>
              </a:solidFill>
              <a:ea typeface="宋体" charset="-122"/>
            </a:endParaRPr>
          </a:p>
        </p:txBody>
      </p:sp>
      <p:sp>
        <p:nvSpPr>
          <p:cNvPr id="8199" name="矩形 8"/>
          <p:cNvSpPr>
            <a:spLocks noChangeArrowheads="1"/>
          </p:cNvSpPr>
          <p:nvPr/>
        </p:nvSpPr>
        <p:spPr bwMode="auto">
          <a:xfrm>
            <a:off x="4278313" y="5629275"/>
            <a:ext cx="928687" cy="285750"/>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56</a:t>
            </a:r>
            <a:endParaRPr lang="zh-CN" altLang="en-US">
              <a:solidFill>
                <a:srgbClr val="000000"/>
              </a:solidFill>
              <a:ea typeface="宋体" charset="-122"/>
            </a:endParaRPr>
          </a:p>
        </p:txBody>
      </p:sp>
      <p:sp>
        <p:nvSpPr>
          <p:cNvPr id="8200" name="矩形 9"/>
          <p:cNvSpPr>
            <a:spLocks noChangeArrowheads="1"/>
          </p:cNvSpPr>
          <p:nvPr/>
        </p:nvSpPr>
        <p:spPr bwMode="auto">
          <a:xfrm>
            <a:off x="4278313" y="5913438"/>
            <a:ext cx="928687" cy="287337"/>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78</a:t>
            </a:r>
            <a:endParaRPr lang="zh-CN" altLang="en-US">
              <a:solidFill>
                <a:srgbClr val="000000"/>
              </a:solidFill>
              <a:ea typeface="宋体" charset="-122"/>
            </a:endParaRPr>
          </a:p>
        </p:txBody>
      </p:sp>
      <p:sp>
        <p:nvSpPr>
          <p:cNvPr id="8201" name="TextBox 10"/>
          <p:cNvSpPr txBox="1">
            <a:spLocks noChangeArrowheads="1"/>
          </p:cNvSpPr>
          <p:nvPr/>
        </p:nvSpPr>
        <p:spPr bwMode="auto">
          <a:xfrm>
            <a:off x="4278313" y="4699000"/>
            <a:ext cx="928687" cy="327025"/>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值</a:t>
            </a:r>
          </a:p>
        </p:txBody>
      </p:sp>
      <p:sp>
        <p:nvSpPr>
          <p:cNvPr id="8202" name="TextBox 11"/>
          <p:cNvSpPr txBox="1">
            <a:spLocks noChangeArrowheads="1"/>
          </p:cNvSpPr>
          <p:nvPr/>
        </p:nvSpPr>
        <p:spPr bwMode="auto">
          <a:xfrm>
            <a:off x="3492500" y="4768850"/>
            <a:ext cx="1000125" cy="328613"/>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地址</a:t>
            </a:r>
          </a:p>
        </p:txBody>
      </p:sp>
      <p:sp>
        <p:nvSpPr>
          <p:cNvPr id="8203" name="TextBox 12"/>
          <p:cNvSpPr txBox="1">
            <a:spLocks noChangeArrowheads="1"/>
          </p:cNvSpPr>
          <p:nvPr/>
        </p:nvSpPr>
        <p:spPr bwMode="auto">
          <a:xfrm>
            <a:off x="3706813" y="505618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a+0</a:t>
            </a:r>
            <a:endParaRPr lang="zh-CN" altLang="en-US">
              <a:solidFill>
                <a:srgbClr val="000000"/>
              </a:solidFill>
              <a:ea typeface="宋体" charset="-122"/>
            </a:endParaRPr>
          </a:p>
        </p:txBody>
      </p:sp>
      <p:sp>
        <p:nvSpPr>
          <p:cNvPr id="8204" name="TextBox 13"/>
          <p:cNvSpPr txBox="1">
            <a:spLocks noChangeArrowheads="1"/>
          </p:cNvSpPr>
          <p:nvPr/>
        </p:nvSpPr>
        <p:spPr bwMode="auto">
          <a:xfrm>
            <a:off x="3706813" y="534193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a+1</a:t>
            </a:r>
            <a:endParaRPr lang="zh-CN" altLang="en-US">
              <a:solidFill>
                <a:srgbClr val="000000"/>
              </a:solidFill>
              <a:ea typeface="宋体" charset="-122"/>
            </a:endParaRPr>
          </a:p>
        </p:txBody>
      </p:sp>
      <p:sp>
        <p:nvSpPr>
          <p:cNvPr id="8205" name="TextBox 14"/>
          <p:cNvSpPr txBox="1">
            <a:spLocks noChangeArrowheads="1"/>
          </p:cNvSpPr>
          <p:nvPr/>
        </p:nvSpPr>
        <p:spPr bwMode="auto">
          <a:xfrm>
            <a:off x="3706813" y="562768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a+2</a:t>
            </a:r>
            <a:endParaRPr lang="zh-CN" altLang="en-US">
              <a:solidFill>
                <a:srgbClr val="000000"/>
              </a:solidFill>
              <a:ea typeface="宋体" charset="-122"/>
            </a:endParaRPr>
          </a:p>
        </p:txBody>
      </p:sp>
      <p:sp>
        <p:nvSpPr>
          <p:cNvPr id="8206" name="TextBox 15"/>
          <p:cNvSpPr txBox="1">
            <a:spLocks noChangeArrowheads="1"/>
          </p:cNvSpPr>
          <p:nvPr/>
        </p:nvSpPr>
        <p:spPr bwMode="auto">
          <a:xfrm>
            <a:off x="3706813" y="5913438"/>
            <a:ext cx="571500"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a+3</a:t>
            </a:r>
            <a:endParaRPr lang="zh-CN" altLang="en-US">
              <a:solidFill>
                <a:srgbClr val="000000"/>
              </a:solidFill>
              <a:ea typeface="宋体" charset="-122"/>
            </a:endParaRPr>
          </a:p>
        </p:txBody>
      </p:sp>
      <p:sp>
        <p:nvSpPr>
          <p:cNvPr id="8207" name="矩形 16"/>
          <p:cNvSpPr>
            <a:spLocks noChangeArrowheads="1"/>
          </p:cNvSpPr>
          <p:nvPr/>
        </p:nvSpPr>
        <p:spPr bwMode="auto">
          <a:xfrm>
            <a:off x="6850063" y="5127625"/>
            <a:ext cx="928687" cy="287338"/>
          </a:xfrm>
          <a:prstGeom prst="rect">
            <a:avLst/>
          </a:prstGeom>
          <a:noFill/>
          <a:ln w="6350" algn="ctr">
            <a:solidFill>
              <a:schemeClr val="tx1"/>
            </a:solidFill>
            <a:round/>
            <a:headEnd/>
            <a:tailEnd/>
          </a:ln>
        </p:spPr>
        <p:txBody>
          <a:bodyPr lIns="63500" tIns="25400" rIns="63500" bIns="25400">
            <a:spAutoFit/>
          </a:bodyPr>
          <a:lstStyle/>
          <a:p>
            <a:pPr indent="30163"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78</a:t>
            </a:r>
            <a:endParaRPr lang="zh-CN" altLang="en-US" dirty="0">
              <a:solidFill>
                <a:srgbClr val="000000"/>
              </a:solidFill>
              <a:ea typeface="宋体" charset="-122"/>
            </a:endParaRPr>
          </a:p>
        </p:txBody>
      </p:sp>
      <p:sp>
        <p:nvSpPr>
          <p:cNvPr id="8208" name="矩形 17"/>
          <p:cNvSpPr>
            <a:spLocks noChangeArrowheads="1"/>
          </p:cNvSpPr>
          <p:nvPr/>
        </p:nvSpPr>
        <p:spPr bwMode="auto">
          <a:xfrm>
            <a:off x="6850063" y="5413375"/>
            <a:ext cx="928687" cy="287338"/>
          </a:xfrm>
          <a:prstGeom prst="rect">
            <a:avLst/>
          </a:prstGeom>
          <a:noFill/>
          <a:ln w="6350" algn="ctr">
            <a:solidFill>
              <a:schemeClr val="tx1"/>
            </a:solidFill>
            <a:round/>
            <a:headEnd/>
            <a:tailEnd/>
          </a:ln>
        </p:spPr>
        <p:txBody>
          <a:bodyPr lIns="63500" tIns="25400" rIns="63500" bIns="25400">
            <a:spAutoFit/>
          </a:bodyPr>
          <a:lstStyle/>
          <a:p>
            <a:pPr marL="668338" indent="-720725"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56</a:t>
            </a:r>
            <a:endParaRPr lang="zh-CN" altLang="en-US" dirty="0">
              <a:solidFill>
                <a:srgbClr val="000000"/>
              </a:solidFill>
              <a:ea typeface="宋体" charset="-122"/>
            </a:endParaRPr>
          </a:p>
        </p:txBody>
      </p:sp>
      <p:sp>
        <p:nvSpPr>
          <p:cNvPr id="8209" name="矩形 18"/>
          <p:cNvSpPr>
            <a:spLocks noChangeArrowheads="1"/>
          </p:cNvSpPr>
          <p:nvPr/>
        </p:nvSpPr>
        <p:spPr bwMode="auto">
          <a:xfrm>
            <a:off x="6850063" y="5699125"/>
            <a:ext cx="928687" cy="287338"/>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34</a:t>
            </a:r>
            <a:endParaRPr lang="zh-CN" altLang="en-US" dirty="0">
              <a:solidFill>
                <a:srgbClr val="000000"/>
              </a:solidFill>
              <a:ea typeface="宋体" charset="-122"/>
            </a:endParaRPr>
          </a:p>
        </p:txBody>
      </p:sp>
      <p:sp>
        <p:nvSpPr>
          <p:cNvPr id="8210" name="矩形 19"/>
          <p:cNvSpPr>
            <a:spLocks noChangeArrowheads="1"/>
          </p:cNvSpPr>
          <p:nvPr/>
        </p:nvSpPr>
        <p:spPr bwMode="auto">
          <a:xfrm>
            <a:off x="6850063" y="5983288"/>
            <a:ext cx="928687" cy="287337"/>
          </a:xfrm>
          <a:prstGeom prst="rect">
            <a:avLst/>
          </a:prstGeom>
          <a:noFill/>
          <a:ln w="6350" algn="ctr">
            <a:solidFill>
              <a:schemeClr val="tx1"/>
            </a:solidFill>
            <a:round/>
            <a:headEnd/>
            <a:tailEnd/>
          </a:ln>
        </p:spPr>
        <p:txBody>
          <a:bodyPr lIns="63500" tIns="25400" rIns="63500" bIns="25400">
            <a:spAutoFit/>
          </a:bodyPr>
          <a:lstStyle/>
          <a:p>
            <a:pPr marL="668338" indent="-638175" algn="ctr" eaLnBrk="0" hangingPunct="0">
              <a:lnSpc>
                <a:spcPct val="85000"/>
              </a:lnSpc>
              <a:spcBef>
                <a:spcPct val="40000"/>
              </a:spcBef>
              <a:buClr>
                <a:srgbClr val="001ADC"/>
              </a:buClr>
              <a:buSzPct val="100000"/>
              <a:buFont typeface="Wingdings" pitchFamily="2" charset="2"/>
              <a:buNone/>
            </a:pPr>
            <a:r>
              <a:rPr lang="en-US" altLang="zh-CN" dirty="0">
                <a:solidFill>
                  <a:srgbClr val="000000"/>
                </a:solidFill>
                <a:ea typeface="宋体" charset="-122"/>
              </a:rPr>
              <a:t>12</a:t>
            </a:r>
            <a:endParaRPr lang="zh-CN" altLang="en-US" dirty="0">
              <a:solidFill>
                <a:srgbClr val="000000"/>
              </a:solidFill>
              <a:ea typeface="宋体" charset="-122"/>
            </a:endParaRPr>
          </a:p>
        </p:txBody>
      </p:sp>
      <p:sp>
        <p:nvSpPr>
          <p:cNvPr id="8211" name="TextBox 20"/>
          <p:cNvSpPr txBox="1">
            <a:spLocks noChangeArrowheads="1"/>
          </p:cNvSpPr>
          <p:nvPr/>
        </p:nvSpPr>
        <p:spPr bwMode="auto">
          <a:xfrm>
            <a:off x="6850063" y="4768850"/>
            <a:ext cx="928687" cy="328613"/>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值</a:t>
            </a:r>
          </a:p>
        </p:txBody>
      </p:sp>
      <p:sp>
        <p:nvSpPr>
          <p:cNvPr id="8212" name="TextBox 21"/>
          <p:cNvSpPr txBox="1">
            <a:spLocks noChangeArrowheads="1"/>
          </p:cNvSpPr>
          <p:nvPr/>
        </p:nvSpPr>
        <p:spPr bwMode="auto">
          <a:xfrm>
            <a:off x="6207125" y="4840288"/>
            <a:ext cx="785813" cy="328612"/>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地址</a:t>
            </a:r>
          </a:p>
        </p:txBody>
      </p:sp>
      <p:sp>
        <p:nvSpPr>
          <p:cNvPr id="8213" name="TextBox 22"/>
          <p:cNvSpPr txBox="1">
            <a:spLocks noChangeArrowheads="1"/>
          </p:cNvSpPr>
          <p:nvPr/>
        </p:nvSpPr>
        <p:spPr bwMode="auto">
          <a:xfrm>
            <a:off x="6278563" y="512603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a+0</a:t>
            </a:r>
            <a:endParaRPr lang="zh-CN" altLang="en-US">
              <a:solidFill>
                <a:srgbClr val="000000"/>
              </a:solidFill>
              <a:ea typeface="宋体" charset="-122"/>
            </a:endParaRPr>
          </a:p>
        </p:txBody>
      </p:sp>
      <p:sp>
        <p:nvSpPr>
          <p:cNvPr id="8214" name="TextBox 23"/>
          <p:cNvSpPr txBox="1">
            <a:spLocks noChangeArrowheads="1"/>
          </p:cNvSpPr>
          <p:nvPr/>
        </p:nvSpPr>
        <p:spPr bwMode="auto">
          <a:xfrm>
            <a:off x="6278563" y="541178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a+1</a:t>
            </a:r>
            <a:endParaRPr lang="zh-CN" altLang="en-US">
              <a:solidFill>
                <a:srgbClr val="000000"/>
              </a:solidFill>
              <a:ea typeface="宋体" charset="-122"/>
            </a:endParaRPr>
          </a:p>
        </p:txBody>
      </p:sp>
      <p:sp>
        <p:nvSpPr>
          <p:cNvPr id="8215" name="TextBox 24"/>
          <p:cNvSpPr txBox="1">
            <a:spLocks noChangeArrowheads="1"/>
          </p:cNvSpPr>
          <p:nvPr/>
        </p:nvSpPr>
        <p:spPr bwMode="auto">
          <a:xfrm>
            <a:off x="6278563" y="569753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a+2</a:t>
            </a:r>
            <a:endParaRPr lang="zh-CN" altLang="en-US">
              <a:solidFill>
                <a:srgbClr val="000000"/>
              </a:solidFill>
              <a:ea typeface="宋体" charset="-122"/>
            </a:endParaRPr>
          </a:p>
        </p:txBody>
      </p:sp>
      <p:sp>
        <p:nvSpPr>
          <p:cNvPr id="8216" name="TextBox 25"/>
          <p:cNvSpPr txBox="1">
            <a:spLocks noChangeArrowheads="1"/>
          </p:cNvSpPr>
          <p:nvPr/>
        </p:nvSpPr>
        <p:spPr bwMode="auto">
          <a:xfrm>
            <a:off x="6278563" y="5983288"/>
            <a:ext cx="571500" cy="328612"/>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solidFill>
                  <a:srgbClr val="000000"/>
                </a:solidFill>
                <a:ea typeface="宋体" charset="-122"/>
              </a:rPr>
              <a:t>a+3</a:t>
            </a:r>
            <a:endParaRPr lang="zh-CN" altLang="en-US">
              <a:solidFill>
                <a:srgbClr val="000000"/>
              </a:solidFill>
              <a:ea typeface="宋体" charset="-122"/>
            </a:endParaRPr>
          </a:p>
        </p:txBody>
      </p:sp>
      <p:sp>
        <p:nvSpPr>
          <p:cNvPr id="8217" name="TextBox 26"/>
          <p:cNvSpPr txBox="1">
            <a:spLocks noChangeArrowheads="1"/>
          </p:cNvSpPr>
          <p:nvPr/>
        </p:nvSpPr>
        <p:spPr bwMode="auto">
          <a:xfrm>
            <a:off x="3635375" y="6269038"/>
            <a:ext cx="2214563" cy="328612"/>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大端次序</a:t>
            </a:r>
          </a:p>
        </p:txBody>
      </p:sp>
      <p:sp>
        <p:nvSpPr>
          <p:cNvPr id="8218" name="TextBox 27"/>
          <p:cNvSpPr txBox="1">
            <a:spLocks noChangeArrowheads="1"/>
          </p:cNvSpPr>
          <p:nvPr/>
        </p:nvSpPr>
        <p:spPr bwMode="auto">
          <a:xfrm>
            <a:off x="6350000" y="6269038"/>
            <a:ext cx="1857375" cy="328612"/>
          </a:xfrm>
          <a:prstGeom prst="rect">
            <a:avLst/>
          </a:prstGeom>
          <a:noFill/>
          <a:ln w="9525">
            <a:noFill/>
            <a:miter lim="800000"/>
            <a:headEnd/>
            <a:tailEnd/>
          </a:ln>
        </p:spPr>
        <p:txBody>
          <a:bodyPr>
            <a:spAutoFit/>
          </a:bodyPr>
          <a:lstStyle/>
          <a:p>
            <a:pPr algn="ctr" eaLnBrk="0" hangingPunct="0">
              <a:lnSpc>
                <a:spcPct val="85000"/>
              </a:lnSpc>
              <a:spcBef>
                <a:spcPct val="40000"/>
              </a:spcBef>
              <a:buClr>
                <a:srgbClr val="001ADC"/>
              </a:buClr>
              <a:buSzPct val="100000"/>
              <a:buFont typeface="Wingdings" pitchFamily="2" charset="2"/>
              <a:buNone/>
            </a:pPr>
            <a:r>
              <a:rPr lang="zh-CN" altLang="en-US">
                <a:solidFill>
                  <a:srgbClr val="000000"/>
                </a:solidFill>
                <a:ea typeface="宋体" charset="-122"/>
              </a:rPr>
              <a:t>小端次序</a:t>
            </a:r>
          </a:p>
        </p:txBody>
      </p:sp>
    </p:spTree>
    <p:extLst>
      <p:ext uri="{BB962C8B-B14F-4D97-AF65-F5344CB8AC3E}">
        <p14:creationId xmlns:p14="http://schemas.microsoft.com/office/powerpoint/2010/main" val="3364829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idx="4294967295"/>
          </p:nvPr>
        </p:nvSpPr>
        <p:spPr>
          <a:xfrm>
            <a:off x="459000" y="1046250"/>
            <a:ext cx="5314950" cy="372603"/>
          </a:xfrm>
        </p:spPr>
        <p:txBody>
          <a:bodyPr/>
          <a:lstStyle/>
          <a:p>
            <a:r>
              <a:rPr lang="en-US" altLang="zh-CN" dirty="0"/>
              <a:t>2.2 MIPS </a:t>
            </a:r>
            <a:r>
              <a:rPr lang="zh-CN" altLang="en-US" dirty="0"/>
              <a:t>指令格式简介</a:t>
            </a:r>
          </a:p>
        </p:txBody>
      </p:sp>
      <p:sp>
        <p:nvSpPr>
          <p:cNvPr id="218115" name="Rectangle 3"/>
          <p:cNvSpPr>
            <a:spLocks noGrp="1" noChangeArrowheads="1"/>
          </p:cNvSpPr>
          <p:nvPr>
            <p:ph type="body" idx="4294967295"/>
          </p:nvPr>
        </p:nvSpPr>
        <p:spPr>
          <a:xfrm>
            <a:off x="459000" y="1532250"/>
            <a:ext cx="4905088" cy="2408865"/>
          </a:xfrm>
        </p:spPr>
        <p:txBody>
          <a:bodyPr/>
          <a:lstStyle/>
          <a:p>
            <a:r>
              <a:rPr lang="en-US" altLang="zh-CN" dirty="0">
                <a:ea typeface="宋体" pitchFamily="2" charset="-122"/>
              </a:rPr>
              <a:t>MIPS R2000/R3000</a:t>
            </a:r>
            <a:r>
              <a:rPr lang="zh-CN" altLang="en-US" dirty="0">
                <a:ea typeface="宋体" pitchFamily="2" charset="-122"/>
              </a:rPr>
              <a:t> 寄存器结构</a:t>
            </a:r>
          </a:p>
          <a:p>
            <a:pPr marL="609600" lvl="1" indent="-253604"/>
            <a:r>
              <a:rPr lang="en-US" altLang="zh-CN" sz="1500" dirty="0">
                <a:ea typeface="宋体" pitchFamily="2" charset="-122"/>
              </a:rPr>
              <a:t>32</a:t>
            </a:r>
            <a:r>
              <a:rPr lang="zh-CN" altLang="en-US" sz="1500" dirty="0">
                <a:ea typeface="宋体" pitchFamily="2" charset="-122"/>
              </a:rPr>
              <a:t>位虚拟地址空间</a:t>
            </a:r>
            <a:endParaRPr lang="en-US" altLang="zh-CN" sz="1500" dirty="0">
              <a:ea typeface="宋体" pitchFamily="2" charset="-122"/>
            </a:endParaRPr>
          </a:p>
          <a:p>
            <a:pPr marL="609600" lvl="1" indent="-253604"/>
            <a:r>
              <a:rPr lang="en-US" altLang="zh-CN" sz="1500" dirty="0">
                <a:ea typeface="宋体" pitchFamily="2" charset="-122"/>
              </a:rPr>
              <a:t>32</a:t>
            </a:r>
            <a:r>
              <a:rPr lang="zh-CN" altLang="en-US" sz="1500" dirty="0">
                <a:ea typeface="宋体" pitchFamily="2" charset="-122"/>
              </a:rPr>
              <a:t>个</a:t>
            </a:r>
            <a:r>
              <a:rPr lang="en-US" altLang="zh-CN" sz="1500" dirty="0">
                <a:ea typeface="宋体" pitchFamily="2" charset="-122"/>
              </a:rPr>
              <a:t>32</a:t>
            </a:r>
            <a:r>
              <a:rPr lang="zh-CN" altLang="en-US" sz="1500" dirty="0">
                <a:ea typeface="宋体" pitchFamily="2" charset="-122"/>
              </a:rPr>
              <a:t>位</a:t>
            </a:r>
            <a:r>
              <a:rPr lang="en-US" altLang="zh-CN" sz="1500" dirty="0">
                <a:ea typeface="宋体" pitchFamily="2" charset="-122"/>
              </a:rPr>
              <a:t>GPRs</a:t>
            </a:r>
            <a:r>
              <a:rPr lang="zh-CN" altLang="en-US" sz="1500" dirty="0">
                <a:ea typeface="宋体" pitchFamily="2" charset="-122"/>
              </a:rPr>
              <a:t>（通用寄存器）</a:t>
            </a:r>
            <a:endParaRPr lang="en-US" altLang="zh-CN" sz="1500" dirty="0">
              <a:ea typeface="宋体" pitchFamily="2" charset="-122"/>
            </a:endParaRPr>
          </a:p>
          <a:p>
            <a:pPr marL="609600" lvl="1" indent="-253604"/>
            <a:r>
              <a:rPr lang="en-US" altLang="zh-CN" sz="1500" dirty="0">
                <a:ea typeface="宋体" pitchFamily="2" charset="-122"/>
              </a:rPr>
              <a:t>32</a:t>
            </a:r>
            <a:r>
              <a:rPr lang="zh-CN" altLang="en-US" sz="1500" dirty="0">
                <a:ea typeface="宋体" pitchFamily="2" charset="-122"/>
              </a:rPr>
              <a:t>个</a:t>
            </a:r>
            <a:r>
              <a:rPr lang="en-US" altLang="zh-CN" sz="1500" dirty="0">
                <a:ea typeface="宋体" pitchFamily="2" charset="-122"/>
              </a:rPr>
              <a:t>32 </a:t>
            </a:r>
            <a:r>
              <a:rPr lang="zh-CN" altLang="en-US" sz="1500" dirty="0">
                <a:ea typeface="宋体" pitchFamily="2" charset="-122"/>
              </a:rPr>
              <a:t>位</a:t>
            </a:r>
            <a:r>
              <a:rPr lang="en-US" altLang="zh-CN" sz="1500" dirty="0">
                <a:ea typeface="宋体" pitchFamily="2" charset="-122"/>
              </a:rPr>
              <a:t>FPRs</a:t>
            </a:r>
            <a:r>
              <a:rPr lang="zh-CN" altLang="en-US" sz="1500" dirty="0">
                <a:ea typeface="宋体" pitchFamily="2" charset="-122"/>
              </a:rPr>
              <a:t>（浮点数寄存器）</a:t>
            </a:r>
            <a:endParaRPr lang="en-US" altLang="zh-CN" sz="1500" dirty="0">
              <a:ea typeface="宋体" pitchFamily="2" charset="-122"/>
            </a:endParaRPr>
          </a:p>
          <a:p>
            <a:pPr marL="609600" lvl="1" indent="-253604"/>
            <a:r>
              <a:rPr lang="en-US" altLang="zh-CN" sz="1500" dirty="0">
                <a:solidFill>
                  <a:srgbClr val="FF0000"/>
                </a:solidFill>
                <a:ea typeface="宋体" pitchFamily="2" charset="-122"/>
              </a:rPr>
              <a:t>HI, LO, PC</a:t>
            </a:r>
          </a:p>
          <a:p>
            <a:pPr lvl="1"/>
            <a:endParaRPr lang="zh-CN" altLang="en-US" dirty="0">
              <a:ea typeface="宋体" pitchFamily="2" charset="-122"/>
            </a:endParaRPr>
          </a:p>
        </p:txBody>
      </p:sp>
      <p:pic>
        <p:nvPicPr>
          <p:cNvPr id="218116" name="Picture 4"/>
          <p:cNvPicPr>
            <a:picLocks noChangeAspect="1" noChangeArrowheads="1"/>
          </p:cNvPicPr>
          <p:nvPr/>
        </p:nvPicPr>
        <p:blipFill>
          <a:blip r:embed="rId3" cstate="print"/>
          <a:srcRect/>
          <a:stretch>
            <a:fillRect/>
          </a:stretch>
        </p:blipFill>
        <p:spPr bwMode="auto">
          <a:xfrm>
            <a:off x="5868144" y="2204864"/>
            <a:ext cx="2485718" cy="3004096"/>
          </a:xfrm>
          <a:prstGeom prst="rect">
            <a:avLst/>
          </a:prstGeom>
          <a:noFill/>
        </p:spPr>
      </p:pic>
      <p:pic>
        <p:nvPicPr>
          <p:cNvPr id="95233" name="Picture 1"/>
          <p:cNvPicPr>
            <a:picLocks noChangeAspect="1" noChangeArrowheads="1"/>
          </p:cNvPicPr>
          <p:nvPr/>
        </p:nvPicPr>
        <p:blipFill>
          <a:blip r:embed="rId4" cstate="print"/>
          <a:srcRect/>
          <a:stretch>
            <a:fillRect/>
          </a:stretch>
        </p:blipFill>
        <p:spPr bwMode="auto">
          <a:xfrm>
            <a:off x="1102389" y="3531180"/>
            <a:ext cx="3618310" cy="2510501"/>
          </a:xfrm>
          <a:prstGeom prst="rect">
            <a:avLst/>
          </a:prstGeom>
          <a:noFill/>
          <a:ln w="9525">
            <a:noFill/>
            <a:miter lim="800000"/>
            <a:headEnd/>
            <a:tailEnd/>
          </a:ln>
        </p:spPr>
      </p:pic>
    </p:spTree>
    <p:extLst>
      <p:ext uri="{BB962C8B-B14F-4D97-AF65-F5344CB8AC3E}">
        <p14:creationId xmlns:p14="http://schemas.microsoft.com/office/powerpoint/2010/main" val="623668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539750" y="396875"/>
            <a:ext cx="8064500" cy="368300"/>
          </a:xfrm>
        </p:spPr>
        <p:txBody>
          <a:bodyPr/>
          <a:lstStyle/>
          <a:p>
            <a:r>
              <a:rPr lang="zh-CN" altLang="en-US" i="0" dirty="0" smtClean="0">
                <a:latin typeface="黑体" pitchFamily="2" charset="-122"/>
                <a:ea typeface="黑体" pitchFamily="2" charset="-122"/>
              </a:rPr>
              <a:t>指令系统举例</a:t>
            </a:r>
            <a:r>
              <a:rPr lang="zh-CN" altLang="en-US" i="0" dirty="0" smtClean="0"/>
              <a:t> </a:t>
            </a:r>
            <a:r>
              <a:rPr lang="en-US" altLang="zh-CN" i="0" dirty="0" smtClean="0">
                <a:latin typeface="黑体" pitchFamily="2" charset="-122"/>
                <a:ea typeface="黑体" pitchFamily="2" charset="-122"/>
              </a:rPr>
              <a:t>——</a:t>
            </a:r>
            <a:r>
              <a:rPr lang="en-US" altLang="zh-CN" i="0" dirty="0" smtClean="0"/>
              <a:t> MIPS</a:t>
            </a:r>
            <a:r>
              <a:rPr lang="zh-CN" altLang="en-US" i="0" dirty="0" smtClean="0"/>
              <a:t>指令系统</a:t>
            </a:r>
          </a:p>
        </p:txBody>
      </p:sp>
      <p:sp>
        <p:nvSpPr>
          <p:cNvPr id="30723" name="Rectangle 4"/>
          <p:cNvSpPr>
            <a:spLocks noGrp="1" noChangeArrowheads="1"/>
          </p:cNvSpPr>
          <p:nvPr>
            <p:ph type="body" sz="half" idx="4294967295"/>
          </p:nvPr>
        </p:nvSpPr>
        <p:spPr>
          <a:xfrm>
            <a:off x="684213" y="974725"/>
            <a:ext cx="7488237" cy="420688"/>
          </a:xfrm>
        </p:spPr>
        <p:txBody>
          <a:bodyPr/>
          <a:lstStyle/>
          <a:p>
            <a:r>
              <a:rPr lang="en-US" altLang="zh-CN" dirty="0" smtClean="0">
                <a:ea typeface="黑体" pitchFamily="2" charset="-122"/>
              </a:rPr>
              <a:t> MIPS</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指令格式</a:t>
            </a:r>
            <a:endParaRPr lang="zh-CN" altLang="en-US" dirty="0" smtClean="0">
              <a:solidFill>
                <a:schemeClr val="accent1"/>
              </a:solidFill>
              <a:latin typeface="黑体" pitchFamily="2" charset="-122"/>
              <a:ea typeface="黑体" pitchFamily="2" charset="-122"/>
            </a:endParaRPr>
          </a:p>
        </p:txBody>
      </p:sp>
      <p:graphicFrame>
        <p:nvGraphicFramePr>
          <p:cNvPr id="30724" name="Object 4"/>
          <p:cNvGraphicFramePr>
            <a:graphicFrameLocks noGrp="1" noChangeAspect="1"/>
          </p:cNvGraphicFramePr>
          <p:nvPr>
            <p:ph sz="half" idx="4294967295"/>
          </p:nvPr>
        </p:nvGraphicFramePr>
        <p:xfrm>
          <a:off x="1692275" y="1377950"/>
          <a:ext cx="6767513" cy="2771775"/>
        </p:xfrm>
        <a:graphic>
          <a:graphicData uri="http://schemas.openxmlformats.org/presentationml/2006/ole">
            <mc:AlternateContent xmlns:mc="http://schemas.openxmlformats.org/markup-compatibility/2006">
              <mc:Choice xmlns:v="urn:schemas-microsoft-com:vml" Requires="v">
                <p:oleObj spid="_x0000_s30841" name="Visio" r:id="rId4" imgW="5797980" imgH="2373342" progId="Visio.Drawing.11">
                  <p:embed/>
                </p:oleObj>
              </mc:Choice>
              <mc:Fallback>
                <p:oleObj name="Visio" r:id="rId4" imgW="5797980" imgH="2373342" progId="Visio.Drawing.11">
                  <p:embed/>
                  <p:pic>
                    <p:nvPicPr>
                      <p:cNvPr id="0" name="Picture 2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377950"/>
                        <a:ext cx="6767513"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TextBox 4"/>
          <p:cNvSpPr txBox="1">
            <a:spLocks noChangeArrowheads="1"/>
          </p:cNvSpPr>
          <p:nvPr/>
        </p:nvSpPr>
        <p:spPr bwMode="auto">
          <a:xfrm>
            <a:off x="827088" y="1881188"/>
            <a:ext cx="1008062"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R</a:t>
            </a:r>
            <a:r>
              <a:rPr lang="zh-CN" altLang="en-US"/>
              <a:t>类型</a:t>
            </a:r>
          </a:p>
        </p:txBody>
      </p:sp>
      <p:sp>
        <p:nvSpPr>
          <p:cNvPr id="30726" name="TextBox 5"/>
          <p:cNvSpPr txBox="1">
            <a:spLocks noChangeArrowheads="1"/>
          </p:cNvSpPr>
          <p:nvPr/>
        </p:nvSpPr>
        <p:spPr bwMode="auto">
          <a:xfrm>
            <a:off x="827088" y="2781300"/>
            <a:ext cx="1008062" cy="327025"/>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I</a:t>
            </a:r>
            <a:r>
              <a:rPr lang="zh-CN" altLang="en-US"/>
              <a:t>类型</a:t>
            </a:r>
          </a:p>
        </p:txBody>
      </p:sp>
      <p:sp>
        <p:nvSpPr>
          <p:cNvPr id="30727" name="TextBox 6"/>
          <p:cNvSpPr txBox="1">
            <a:spLocks noChangeArrowheads="1"/>
          </p:cNvSpPr>
          <p:nvPr/>
        </p:nvSpPr>
        <p:spPr bwMode="auto">
          <a:xfrm>
            <a:off x="755650" y="3679825"/>
            <a:ext cx="1008063" cy="325438"/>
          </a:xfrm>
          <a:prstGeom prst="rect">
            <a:avLst/>
          </a:prstGeom>
          <a:noFill/>
          <a:ln w="9525">
            <a:noFill/>
            <a:miter lim="800000"/>
            <a:headEnd/>
            <a:tailEnd/>
          </a:ln>
        </p:spPr>
        <p:txBody>
          <a:bodyPr>
            <a:spAutoFit/>
          </a:bodyPr>
          <a:lstStyle/>
          <a:p>
            <a:pPr eaLnBrk="0" hangingPunct="0">
              <a:lnSpc>
                <a:spcPct val="85000"/>
              </a:lnSpc>
              <a:spcBef>
                <a:spcPct val="40000"/>
              </a:spcBef>
              <a:buClr>
                <a:srgbClr val="001ADC"/>
              </a:buClr>
              <a:buSzPct val="100000"/>
              <a:buFont typeface="Wingdings" pitchFamily="2" charset="2"/>
              <a:buNone/>
            </a:pPr>
            <a:r>
              <a:rPr lang="en-US" altLang="zh-CN"/>
              <a:t>J</a:t>
            </a:r>
            <a:r>
              <a:rPr lang="zh-CN" altLang="en-US"/>
              <a:t>类型</a:t>
            </a:r>
          </a:p>
        </p:txBody>
      </p:sp>
      <p:sp>
        <p:nvSpPr>
          <p:cNvPr id="30728" name="Rectangle 4"/>
          <p:cNvSpPr>
            <a:spLocks noChangeArrowheads="1"/>
          </p:cNvSpPr>
          <p:nvPr/>
        </p:nvSpPr>
        <p:spPr bwMode="auto">
          <a:xfrm>
            <a:off x="755650" y="4443412"/>
            <a:ext cx="7488237" cy="1898650"/>
          </a:xfrm>
          <a:prstGeom prst="rect">
            <a:avLst/>
          </a:prstGeom>
          <a:noFill/>
          <a:ln w="12700">
            <a:noFill/>
            <a:miter lim="800000"/>
            <a:headEnd/>
            <a:tailEnd/>
          </a:ln>
        </p:spPr>
        <p:txBody>
          <a:bodyPr lIns="63500" tIns="25400" rIns="63500" bIns="25400">
            <a:spAutoFit/>
          </a:bodyPr>
          <a:lstStyle/>
          <a:p>
            <a:pPr marL="284163" indent="-284163" eaLnBrk="0" hangingPunct="0">
              <a:lnSpc>
                <a:spcPct val="110000"/>
              </a:lnSpc>
              <a:spcBef>
                <a:spcPct val="10000"/>
              </a:spcBef>
              <a:spcAft>
                <a:spcPct val="10000"/>
              </a:spcAft>
              <a:buClr>
                <a:srgbClr val="FF0000"/>
              </a:buClr>
              <a:buSzPct val="100000"/>
              <a:buFont typeface="Wingdings" pitchFamily="2" charset="2"/>
              <a:buChar char="v"/>
            </a:pPr>
            <a:r>
              <a:rPr lang="en-US" altLang="zh-CN" sz="2400" dirty="0">
                <a:ea typeface="黑体" pitchFamily="2" charset="-122"/>
              </a:rPr>
              <a:t> MIPS</a:t>
            </a:r>
            <a:r>
              <a:rPr lang="en-US" altLang="zh-CN" sz="2400" dirty="0">
                <a:latin typeface="黑体" pitchFamily="2" charset="-122"/>
                <a:ea typeface="黑体" pitchFamily="2" charset="-122"/>
              </a:rPr>
              <a:t> </a:t>
            </a:r>
            <a:r>
              <a:rPr lang="zh-CN" altLang="en-US" sz="2400" dirty="0">
                <a:latin typeface="黑体" pitchFamily="2" charset="-122"/>
                <a:ea typeface="黑体" pitchFamily="2" charset="-122"/>
              </a:rPr>
              <a:t>指令格式举例</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R</a:t>
            </a:r>
            <a:r>
              <a:rPr lang="zh-CN" altLang="en-US" sz="2400" dirty="0"/>
              <a:t>类型：</a:t>
            </a:r>
            <a:r>
              <a:rPr lang="en-US" altLang="zh-CN" sz="2400" dirty="0"/>
              <a:t>add,  </a:t>
            </a:r>
            <a:r>
              <a:rPr lang="en-US" altLang="zh-CN" sz="2400" dirty="0" err="1"/>
              <a:t>addu</a:t>
            </a:r>
            <a:r>
              <a:rPr lang="en-US" altLang="zh-CN" sz="2400" dirty="0"/>
              <a:t>,  sub,  </a:t>
            </a:r>
            <a:r>
              <a:rPr lang="en-US" altLang="zh-CN" sz="2400" dirty="0" err="1"/>
              <a:t>subu</a:t>
            </a:r>
            <a:r>
              <a:rPr lang="en-US" altLang="zh-CN" sz="2400" dirty="0"/>
              <a:t>,  and,  </a:t>
            </a:r>
            <a:r>
              <a:rPr lang="en-US" altLang="zh-CN" sz="2400" dirty="0" smtClean="0"/>
              <a:t>or,  </a:t>
            </a:r>
            <a:r>
              <a:rPr lang="en-US" altLang="zh-CN" sz="2400" dirty="0" err="1" smtClean="0"/>
              <a:t>jr</a:t>
            </a:r>
            <a:r>
              <a:rPr lang="en-US" altLang="zh-CN" sz="2400" dirty="0" smtClean="0"/>
              <a:t> </a:t>
            </a:r>
            <a:r>
              <a:rPr lang="zh-CN" altLang="en-US" sz="2400" dirty="0"/>
              <a:t>等</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I </a:t>
            </a:r>
            <a:r>
              <a:rPr lang="zh-CN" altLang="en-US" sz="2400" dirty="0"/>
              <a:t>类型： </a:t>
            </a:r>
            <a:r>
              <a:rPr lang="en-US" altLang="zh-CN" sz="2400" dirty="0" err="1"/>
              <a:t>addi</a:t>
            </a:r>
            <a:r>
              <a:rPr lang="en-US" altLang="zh-CN" sz="2400" dirty="0"/>
              <a:t>,  </a:t>
            </a:r>
            <a:r>
              <a:rPr lang="en-US" altLang="zh-CN" sz="2400" dirty="0" err="1" smtClean="0"/>
              <a:t>ori</a:t>
            </a:r>
            <a:r>
              <a:rPr lang="en-US" altLang="zh-CN" sz="2400" dirty="0" smtClean="0"/>
              <a:t>, </a:t>
            </a:r>
            <a:r>
              <a:rPr lang="en-US" altLang="zh-CN" sz="2400" dirty="0" err="1" smtClean="0"/>
              <a:t>lw</a:t>
            </a:r>
            <a:r>
              <a:rPr lang="en-US" altLang="zh-CN" sz="2400" dirty="0"/>
              <a:t>,  </a:t>
            </a:r>
            <a:r>
              <a:rPr lang="en-US" altLang="zh-CN" sz="2400" dirty="0" err="1"/>
              <a:t>sw</a:t>
            </a:r>
            <a:r>
              <a:rPr lang="en-US" altLang="zh-CN" sz="2400" dirty="0"/>
              <a:t>,  </a:t>
            </a:r>
            <a:r>
              <a:rPr lang="en-US" altLang="zh-CN" sz="2400" dirty="0" err="1"/>
              <a:t>beq</a:t>
            </a:r>
            <a:r>
              <a:rPr lang="en-US" altLang="zh-CN" sz="2400" dirty="0"/>
              <a:t>,  </a:t>
            </a:r>
            <a:r>
              <a:rPr lang="en-US" altLang="zh-CN" sz="2400" dirty="0" err="1" smtClean="0"/>
              <a:t>bne</a:t>
            </a:r>
            <a:r>
              <a:rPr lang="zh-CN" altLang="en-US" sz="2400" dirty="0" smtClean="0"/>
              <a:t>，</a:t>
            </a:r>
            <a:r>
              <a:rPr lang="en-US" altLang="zh-CN" sz="2400" dirty="0" err="1" smtClean="0">
                <a:solidFill>
                  <a:srgbClr val="FF0000"/>
                </a:solidFill>
              </a:rPr>
              <a:t>bgtz</a:t>
            </a:r>
            <a:r>
              <a:rPr lang="en-US" altLang="zh-CN" sz="2400" dirty="0" smtClean="0"/>
              <a:t> </a:t>
            </a:r>
            <a:r>
              <a:rPr lang="zh-CN" altLang="en-US" sz="2400" dirty="0"/>
              <a:t>等</a:t>
            </a:r>
          </a:p>
          <a:p>
            <a:pPr marL="668338" lvl="1" indent="-193675" eaLnBrk="0" hangingPunct="0">
              <a:lnSpc>
                <a:spcPct val="110000"/>
              </a:lnSpc>
              <a:spcBef>
                <a:spcPct val="10000"/>
              </a:spcBef>
              <a:spcAft>
                <a:spcPct val="10000"/>
              </a:spcAft>
              <a:buClr>
                <a:srgbClr val="001ADC"/>
              </a:buClr>
              <a:buSzPct val="100000"/>
              <a:buFont typeface="Wingdings" pitchFamily="2" charset="2"/>
              <a:buChar char="Ø"/>
            </a:pPr>
            <a:r>
              <a:rPr lang="en-US" altLang="zh-CN" sz="2400" dirty="0"/>
              <a:t>J</a:t>
            </a:r>
            <a:r>
              <a:rPr lang="zh-CN" altLang="en-US" sz="2400" dirty="0"/>
              <a:t>类型：</a:t>
            </a:r>
            <a:r>
              <a:rPr lang="en-US" altLang="zh-CN" sz="2400" dirty="0"/>
              <a:t>j,  </a:t>
            </a:r>
            <a:r>
              <a:rPr lang="en-US" altLang="zh-CN" sz="2400" dirty="0" err="1"/>
              <a:t>jal</a:t>
            </a:r>
            <a:r>
              <a:rPr lang="en-US" altLang="zh-CN" sz="2400" dirty="0"/>
              <a:t> </a:t>
            </a:r>
            <a:r>
              <a:rPr lang="zh-CN" altLang="en-US" sz="2400" dirty="0"/>
              <a:t>等</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39750" y="396875"/>
            <a:ext cx="5257800" cy="372603"/>
          </a:xfrm>
        </p:spPr>
        <p:txBody>
          <a:bodyPr/>
          <a:lstStyle/>
          <a:p>
            <a:r>
              <a:rPr lang="zh-CN" altLang="en-US" i="0" dirty="0">
                <a:latin typeface="黑体" pitchFamily="2" charset="-122"/>
                <a:ea typeface="黑体" pitchFamily="2" charset="-122"/>
              </a:rPr>
              <a:t>指令系统举例</a:t>
            </a:r>
            <a:r>
              <a:rPr lang="zh-CN" altLang="en-US" i="0" dirty="0"/>
              <a:t> </a:t>
            </a:r>
            <a:r>
              <a:rPr lang="en-US" altLang="zh-CN" i="0" dirty="0">
                <a:latin typeface="黑体" pitchFamily="2" charset="-122"/>
                <a:ea typeface="黑体" pitchFamily="2" charset="-122"/>
              </a:rPr>
              <a:t>——</a:t>
            </a:r>
            <a:r>
              <a:rPr lang="en-US" altLang="zh-CN" i="0" dirty="0"/>
              <a:t> MIPS</a:t>
            </a:r>
            <a:r>
              <a:rPr lang="zh-CN" altLang="en-US" i="0" dirty="0"/>
              <a:t>指令系统</a:t>
            </a:r>
            <a:endParaRPr lang="zh-CN" altLang="en-US" i="0" dirty="0" smtClean="0">
              <a:latin typeface="黑体" pitchFamily="2" charset="-122"/>
              <a:ea typeface="黑体" pitchFamily="2" charset="-122"/>
            </a:endParaRPr>
          </a:p>
        </p:txBody>
      </p:sp>
      <p:sp>
        <p:nvSpPr>
          <p:cNvPr id="55299" name="Rectangle 3"/>
          <p:cNvSpPr>
            <a:spLocks noGrp="1" noChangeArrowheads="1"/>
          </p:cNvSpPr>
          <p:nvPr>
            <p:ph type="body" sz="half" idx="4294967295"/>
          </p:nvPr>
        </p:nvSpPr>
        <p:spPr>
          <a:xfrm>
            <a:off x="611188" y="836712"/>
            <a:ext cx="7488237" cy="415925"/>
          </a:xfrm>
        </p:spPr>
        <p:txBody>
          <a:bodyPr/>
          <a:lstStyle/>
          <a:p>
            <a:r>
              <a:rPr lang="en-US" altLang="zh-CN" dirty="0" smtClean="0">
                <a:ea typeface="黑体" pitchFamily="2" charset="-122"/>
              </a:rPr>
              <a:t> MIPS</a:t>
            </a:r>
            <a:r>
              <a:rPr lang="zh-CN" altLang="en-US" dirty="0" smtClean="0">
                <a:latin typeface="黑体" pitchFamily="2" charset="-122"/>
                <a:ea typeface="黑体" pitchFamily="2" charset="-122"/>
              </a:rPr>
              <a:t>寻址方式</a:t>
            </a:r>
          </a:p>
        </p:txBody>
      </p:sp>
      <p:pic>
        <p:nvPicPr>
          <p:cNvPr id="55300" name="Picture 6"/>
          <p:cNvPicPr>
            <a:picLocks noChangeAspect="1" noChangeArrowheads="1"/>
          </p:cNvPicPr>
          <p:nvPr/>
        </p:nvPicPr>
        <p:blipFill>
          <a:blip r:embed="rId3" cstate="print"/>
          <a:srcRect/>
          <a:stretch>
            <a:fillRect/>
          </a:stretch>
        </p:blipFill>
        <p:spPr bwMode="auto">
          <a:xfrm>
            <a:off x="900113" y="1557338"/>
            <a:ext cx="7775575" cy="4535487"/>
          </a:xfrm>
          <a:prstGeom prst="rect">
            <a:avLst/>
          </a:prstGeom>
          <a:noFill/>
          <a:ln w="9525">
            <a:noFill/>
            <a:miter lim="800000"/>
            <a:headEnd/>
            <a:tailEnd/>
          </a:ln>
        </p:spPr>
      </p:pic>
      <p:sp>
        <p:nvSpPr>
          <p:cNvPr id="3" name="文本框 2"/>
          <p:cNvSpPr txBox="1"/>
          <p:nvPr/>
        </p:nvSpPr>
        <p:spPr>
          <a:xfrm>
            <a:off x="827584" y="5445224"/>
            <a:ext cx="2088232" cy="369332"/>
          </a:xfrm>
          <a:prstGeom prst="rect">
            <a:avLst/>
          </a:prstGeom>
          <a:noFill/>
        </p:spPr>
        <p:txBody>
          <a:bodyPr wrap="square" rtlCol="0">
            <a:spAutoFit/>
          </a:bodyPr>
          <a:lstStyle/>
          <a:p>
            <a:r>
              <a:rPr lang="en-US" altLang="zh-CN" dirty="0" smtClean="0"/>
              <a:t>PC</a:t>
            </a:r>
            <a:r>
              <a:rPr lang="zh-CN" altLang="en-US" dirty="0" smtClean="0"/>
              <a:t>相对寻址</a:t>
            </a:r>
            <a:endParaRPr lang="zh-CN" altLang="en-US" dirty="0"/>
          </a:p>
        </p:txBody>
      </p:sp>
      <p:sp>
        <p:nvSpPr>
          <p:cNvPr id="7" name="文本框 6"/>
          <p:cNvSpPr txBox="1"/>
          <p:nvPr/>
        </p:nvSpPr>
        <p:spPr>
          <a:xfrm>
            <a:off x="979984" y="4149080"/>
            <a:ext cx="2088232" cy="369332"/>
          </a:xfrm>
          <a:prstGeom prst="rect">
            <a:avLst/>
          </a:prstGeom>
          <a:noFill/>
        </p:spPr>
        <p:txBody>
          <a:bodyPr wrap="square" rtlCol="0">
            <a:spAutoFit/>
          </a:bodyPr>
          <a:lstStyle/>
          <a:p>
            <a:r>
              <a:rPr lang="zh-CN" altLang="en-US" dirty="0" smtClean="0"/>
              <a:t>基址寻址</a:t>
            </a:r>
            <a:endParaRPr lang="zh-CN" altLang="en-US" dirty="0"/>
          </a:p>
        </p:txBody>
      </p:sp>
      <p:sp>
        <p:nvSpPr>
          <p:cNvPr id="8" name="文本框 7"/>
          <p:cNvSpPr txBox="1"/>
          <p:nvPr/>
        </p:nvSpPr>
        <p:spPr>
          <a:xfrm>
            <a:off x="979984" y="3212976"/>
            <a:ext cx="2088232" cy="369332"/>
          </a:xfrm>
          <a:prstGeom prst="rect">
            <a:avLst/>
          </a:prstGeom>
          <a:noFill/>
        </p:spPr>
        <p:txBody>
          <a:bodyPr wrap="square" rtlCol="0">
            <a:spAutoFit/>
          </a:bodyPr>
          <a:lstStyle/>
          <a:p>
            <a:r>
              <a:rPr lang="zh-CN" altLang="en-US" dirty="0" smtClean="0"/>
              <a:t>立即寻址</a:t>
            </a:r>
            <a:endParaRPr lang="zh-CN" altLang="en-US" dirty="0"/>
          </a:p>
        </p:txBody>
      </p:sp>
    </p:spTree>
    <p:extLst>
      <p:ext uri="{BB962C8B-B14F-4D97-AF65-F5344CB8AC3E}">
        <p14:creationId xmlns:p14="http://schemas.microsoft.com/office/powerpoint/2010/main" val="23046464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539552" y="404664"/>
            <a:ext cx="8064896" cy="372603"/>
          </a:xfrm>
        </p:spPr>
        <p:txBody>
          <a:bodyPr/>
          <a:lstStyle/>
          <a:p>
            <a:r>
              <a:rPr lang="zh-CN" altLang="en-US" i="0" dirty="0">
                <a:latin typeface="黑体" pitchFamily="2" charset="-122"/>
                <a:ea typeface="黑体" pitchFamily="2" charset="-122"/>
              </a:rPr>
              <a:t>指令系统举例</a:t>
            </a:r>
            <a:r>
              <a:rPr lang="zh-CN" altLang="en-US" i="0" dirty="0"/>
              <a:t> </a:t>
            </a:r>
            <a:r>
              <a:rPr lang="zh-CN" altLang="en-US" i="0" dirty="0" smtClean="0"/>
              <a:t> </a:t>
            </a:r>
            <a:r>
              <a:rPr lang="en-US" altLang="zh-CN" i="0" dirty="0" smtClean="0">
                <a:latin typeface="黑体" pitchFamily="2" charset="-122"/>
                <a:ea typeface="黑体" pitchFamily="2" charset="-122"/>
              </a:rPr>
              <a:t>—— </a:t>
            </a:r>
            <a:r>
              <a:rPr lang="en-US" altLang="zh-CN" i="0" dirty="0" smtClean="0"/>
              <a:t> </a:t>
            </a:r>
            <a:r>
              <a:rPr lang="en-US" altLang="zh-CN" i="0" dirty="0">
                <a:latin typeface="+mj-lt"/>
              </a:rPr>
              <a:t>MIPS</a:t>
            </a:r>
            <a:r>
              <a:rPr lang="zh-CN" altLang="en-US" i="0" dirty="0" smtClean="0"/>
              <a:t>指令系统</a:t>
            </a:r>
          </a:p>
        </p:txBody>
      </p:sp>
      <p:sp>
        <p:nvSpPr>
          <p:cNvPr id="56323" name="Rectangle 3"/>
          <p:cNvSpPr>
            <a:spLocks noGrp="1" noChangeArrowheads="1"/>
          </p:cNvSpPr>
          <p:nvPr>
            <p:ph type="body" sz="half" idx="4294967295"/>
          </p:nvPr>
        </p:nvSpPr>
        <p:spPr>
          <a:xfrm>
            <a:off x="684213" y="981075"/>
            <a:ext cx="8208962" cy="5281613"/>
          </a:xfrm>
        </p:spPr>
        <p:txBody>
          <a:bodyPr/>
          <a:lstStyle/>
          <a:p>
            <a:pPr>
              <a:lnSpc>
                <a:spcPct val="120000"/>
              </a:lnSpc>
              <a:spcBef>
                <a:spcPct val="20000"/>
              </a:spcBef>
              <a:spcAft>
                <a:spcPct val="20000"/>
              </a:spcAft>
            </a:pPr>
            <a:r>
              <a:rPr lang="en-US" altLang="zh-CN" dirty="0" smtClean="0">
                <a:ea typeface="黑体" pitchFamily="2" charset="-122"/>
              </a:rPr>
              <a:t> Load/Store</a:t>
            </a:r>
            <a:r>
              <a:rPr lang="zh-CN" altLang="en-US" dirty="0" smtClean="0">
                <a:latin typeface="黑体" pitchFamily="2" charset="-122"/>
                <a:ea typeface="黑体" pitchFamily="2" charset="-122"/>
              </a:rPr>
              <a:t>（取数</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存储）指令</a:t>
            </a:r>
            <a:endParaRPr lang="en-US" altLang="zh-CN" dirty="0" smtClean="0">
              <a:latin typeface="黑体" pitchFamily="2" charset="-122"/>
              <a:ea typeface="黑体" pitchFamily="2" charset="-122"/>
            </a:endParaRPr>
          </a:p>
          <a:p>
            <a:pPr lvl="1">
              <a:lnSpc>
                <a:spcPct val="120000"/>
              </a:lnSpc>
              <a:spcBef>
                <a:spcPct val="20000"/>
              </a:spcBef>
              <a:spcAft>
                <a:spcPct val="20000"/>
              </a:spcAft>
            </a:pPr>
            <a:r>
              <a:rPr lang="en-US" altLang="zh-CN" sz="1800" dirty="0" smtClean="0"/>
              <a:t>I</a:t>
            </a:r>
            <a:r>
              <a:rPr lang="zh-CN" altLang="en-US" sz="1800" dirty="0" smtClean="0"/>
              <a:t>类型指令，存储器与通用寄存器之间传送数据</a:t>
            </a:r>
            <a:endParaRPr lang="en-US" altLang="zh-CN" sz="1800" dirty="0" smtClean="0"/>
          </a:p>
          <a:p>
            <a:pPr lvl="1">
              <a:lnSpc>
                <a:spcPct val="120000"/>
              </a:lnSpc>
              <a:spcBef>
                <a:spcPct val="20000"/>
              </a:spcBef>
              <a:spcAft>
                <a:spcPct val="20000"/>
              </a:spcAft>
            </a:pPr>
            <a:r>
              <a:rPr lang="zh-CN" altLang="en-US" sz="1800" dirty="0" smtClean="0"/>
              <a:t>支持唯一的存储器寻址方式：</a:t>
            </a:r>
            <a:r>
              <a:rPr lang="en-US" altLang="zh-CN" sz="1800" dirty="0" err="1" smtClean="0"/>
              <a:t>Base+Index</a:t>
            </a:r>
            <a:endParaRPr lang="en-US" altLang="zh-CN" sz="1800" dirty="0" smtClean="0"/>
          </a:p>
          <a:p>
            <a:pPr lvl="1">
              <a:lnSpc>
                <a:spcPct val="120000"/>
              </a:lnSpc>
              <a:spcBef>
                <a:spcPct val="20000"/>
              </a:spcBef>
              <a:spcAft>
                <a:spcPct val="20000"/>
              </a:spcAft>
            </a:pPr>
            <a:r>
              <a:rPr lang="zh-CN" altLang="en-US" sz="1800" dirty="0" smtClean="0"/>
              <a:t>取数指令：</a:t>
            </a:r>
            <a:r>
              <a:rPr lang="en-US" altLang="zh-CN" sz="1800" dirty="0" smtClean="0"/>
              <a:t>LB</a:t>
            </a:r>
            <a:r>
              <a:rPr lang="zh-CN" altLang="en-US" sz="1800" dirty="0" smtClean="0"/>
              <a:t>（取字节）、</a:t>
            </a:r>
            <a:r>
              <a:rPr lang="en-US" altLang="zh-CN" sz="1800" dirty="0" smtClean="0"/>
              <a:t>LBU</a:t>
            </a:r>
            <a:r>
              <a:rPr lang="zh-CN" altLang="en-US" sz="1800" dirty="0" smtClean="0"/>
              <a:t>（取不带符号字节）、</a:t>
            </a:r>
            <a:r>
              <a:rPr lang="en-US" altLang="zh-CN" sz="1800" dirty="0" smtClean="0"/>
              <a:t>LH</a:t>
            </a:r>
            <a:r>
              <a:rPr lang="zh-CN" altLang="en-US" sz="1800" dirty="0" smtClean="0"/>
              <a:t>（取半字）、</a:t>
            </a:r>
            <a:r>
              <a:rPr lang="en-US" altLang="zh-CN" sz="1800" dirty="0" smtClean="0"/>
              <a:t>LHU</a:t>
            </a:r>
            <a:r>
              <a:rPr lang="zh-CN" altLang="en-US" sz="1800" dirty="0" smtClean="0"/>
              <a:t>（取不带符号的半字）、</a:t>
            </a:r>
            <a:r>
              <a:rPr lang="en-US" altLang="zh-CN" sz="1800" dirty="0" smtClean="0"/>
              <a:t>LW</a:t>
            </a:r>
            <a:r>
              <a:rPr lang="zh-CN" altLang="en-US" sz="1800" dirty="0" smtClean="0"/>
              <a:t>（取字）、</a:t>
            </a:r>
            <a:r>
              <a:rPr lang="en-US" altLang="zh-CN" sz="1800" dirty="0" smtClean="0"/>
              <a:t>LWL</a:t>
            </a:r>
            <a:r>
              <a:rPr lang="zh-CN" altLang="en-US" sz="1800" dirty="0" smtClean="0"/>
              <a:t>、</a:t>
            </a:r>
            <a:r>
              <a:rPr lang="en-US" altLang="zh-CN" sz="1800" dirty="0" smtClean="0"/>
              <a:t>LWR</a:t>
            </a:r>
          </a:p>
          <a:p>
            <a:pPr lvl="1">
              <a:lnSpc>
                <a:spcPct val="120000"/>
              </a:lnSpc>
              <a:spcBef>
                <a:spcPct val="20000"/>
              </a:spcBef>
              <a:spcAft>
                <a:spcPct val="20000"/>
              </a:spcAft>
            </a:pPr>
            <a:r>
              <a:rPr lang="zh-CN" altLang="en-US" sz="1800" dirty="0" smtClean="0"/>
              <a:t>存储指令：</a:t>
            </a:r>
            <a:r>
              <a:rPr lang="en-US" altLang="zh-CN" sz="1800" dirty="0" smtClean="0"/>
              <a:t>SB</a:t>
            </a:r>
            <a:r>
              <a:rPr lang="zh-CN" altLang="en-US" sz="1800" dirty="0" smtClean="0"/>
              <a:t>（存字节）、</a:t>
            </a:r>
            <a:r>
              <a:rPr lang="en-US" altLang="zh-CN" sz="1800" dirty="0" smtClean="0"/>
              <a:t>SH</a:t>
            </a:r>
            <a:r>
              <a:rPr lang="zh-CN" altLang="en-US" sz="1800" dirty="0" smtClean="0"/>
              <a:t>（存半字）、</a:t>
            </a:r>
            <a:r>
              <a:rPr lang="en-US" altLang="zh-CN" sz="1800" dirty="0" smtClean="0"/>
              <a:t>SW</a:t>
            </a:r>
            <a:r>
              <a:rPr lang="zh-CN" altLang="en-US" sz="1800" dirty="0" smtClean="0"/>
              <a:t>（存字）、</a:t>
            </a:r>
            <a:r>
              <a:rPr lang="en-US" altLang="zh-CN" sz="1800" dirty="0" smtClean="0"/>
              <a:t>SWL</a:t>
            </a:r>
            <a:r>
              <a:rPr lang="zh-CN" altLang="en-US" sz="1800" dirty="0" smtClean="0"/>
              <a:t>、</a:t>
            </a:r>
            <a:r>
              <a:rPr lang="en-US" altLang="zh-CN" sz="1800" dirty="0" smtClean="0"/>
              <a:t>SWR</a:t>
            </a:r>
          </a:p>
          <a:p>
            <a:pPr>
              <a:lnSpc>
                <a:spcPct val="120000"/>
              </a:lnSpc>
              <a:spcBef>
                <a:spcPct val="20000"/>
              </a:spcBef>
              <a:spcAft>
                <a:spcPct val="20000"/>
              </a:spcAft>
            </a:pPr>
            <a:r>
              <a:rPr lang="zh-CN" altLang="en-US" dirty="0" smtClean="0">
                <a:ea typeface="黑体" pitchFamily="2" charset="-122"/>
              </a:rPr>
              <a:t> 运算指令</a:t>
            </a:r>
            <a:endParaRPr lang="en-US" altLang="zh-CN" dirty="0" smtClean="0">
              <a:ea typeface="黑体" pitchFamily="2" charset="-122"/>
            </a:endParaRPr>
          </a:p>
          <a:p>
            <a:pPr lvl="1">
              <a:lnSpc>
                <a:spcPct val="120000"/>
              </a:lnSpc>
              <a:spcBef>
                <a:spcPct val="20000"/>
              </a:spcBef>
              <a:spcAft>
                <a:spcPct val="20000"/>
              </a:spcAft>
            </a:pPr>
            <a:r>
              <a:rPr lang="en-US" altLang="zh-CN" sz="1800" dirty="0" smtClean="0"/>
              <a:t>R</a:t>
            </a:r>
            <a:r>
              <a:rPr lang="zh-CN" altLang="en-US" sz="1800" dirty="0" smtClean="0"/>
              <a:t>类型指令 和 </a:t>
            </a:r>
            <a:r>
              <a:rPr lang="en-US" altLang="zh-CN" sz="1800" dirty="0" smtClean="0"/>
              <a:t>I</a:t>
            </a:r>
            <a:r>
              <a:rPr lang="zh-CN" altLang="en-US" sz="1800" dirty="0" smtClean="0"/>
              <a:t>类型指令</a:t>
            </a:r>
          </a:p>
          <a:p>
            <a:pPr lvl="1">
              <a:lnSpc>
                <a:spcPct val="120000"/>
              </a:lnSpc>
              <a:spcBef>
                <a:spcPct val="20000"/>
              </a:spcBef>
              <a:spcAft>
                <a:spcPct val="20000"/>
              </a:spcAft>
            </a:pPr>
            <a:r>
              <a:rPr lang="zh-CN" altLang="en-US" sz="1800" dirty="0" smtClean="0"/>
              <a:t>算术运算：</a:t>
            </a:r>
            <a:r>
              <a:rPr lang="en-US" altLang="zh-CN" sz="1800" dirty="0" smtClean="0"/>
              <a:t>add, </a:t>
            </a:r>
            <a:r>
              <a:rPr lang="en-US" altLang="zh-CN" sz="1800" dirty="0" err="1" smtClean="0"/>
              <a:t>addu</a:t>
            </a:r>
            <a:r>
              <a:rPr lang="en-US" altLang="zh-CN" sz="1800" dirty="0" smtClean="0"/>
              <a:t>, </a:t>
            </a:r>
            <a:r>
              <a:rPr lang="en-US" altLang="zh-CN" sz="1800" dirty="0" err="1" smtClean="0"/>
              <a:t>addi</a:t>
            </a:r>
            <a:r>
              <a:rPr lang="en-US" altLang="zh-CN" sz="1800" dirty="0" smtClean="0"/>
              <a:t>, </a:t>
            </a:r>
            <a:r>
              <a:rPr lang="en-US" altLang="zh-CN" sz="1800" dirty="0" err="1" smtClean="0"/>
              <a:t>addiu</a:t>
            </a:r>
            <a:r>
              <a:rPr lang="en-US" altLang="zh-CN" sz="1800" dirty="0" smtClean="0"/>
              <a:t>, sub, </a:t>
            </a:r>
            <a:r>
              <a:rPr lang="en-US" altLang="zh-CN" sz="1800" dirty="0" err="1" smtClean="0"/>
              <a:t>subu</a:t>
            </a:r>
            <a:r>
              <a:rPr lang="en-US" altLang="zh-CN" sz="1800" dirty="0" smtClean="0"/>
              <a:t>, </a:t>
            </a:r>
            <a:r>
              <a:rPr lang="en-US" altLang="zh-CN" sz="1800" dirty="0" err="1" smtClean="0">
                <a:solidFill>
                  <a:srgbClr val="FF0000"/>
                </a:solidFill>
              </a:rPr>
              <a:t>mul</a:t>
            </a:r>
            <a:r>
              <a:rPr lang="en-US" altLang="zh-CN" sz="1800" dirty="0" smtClean="0">
                <a:solidFill>
                  <a:srgbClr val="FF0000"/>
                </a:solidFill>
              </a:rPr>
              <a:t>,</a:t>
            </a:r>
            <a:r>
              <a:rPr lang="en-US" altLang="zh-CN" sz="1800" dirty="0" smtClean="0"/>
              <a:t> </a:t>
            </a:r>
            <a:r>
              <a:rPr lang="en-US" altLang="zh-CN" sz="1800" dirty="0" err="1" smtClean="0"/>
              <a:t>mulu</a:t>
            </a:r>
            <a:r>
              <a:rPr lang="en-US" altLang="zh-CN" sz="1800" dirty="0" smtClean="0"/>
              <a:t>, div, </a:t>
            </a:r>
            <a:r>
              <a:rPr lang="en-US" altLang="zh-CN" sz="1800" dirty="0" err="1" smtClean="0"/>
              <a:t>divu</a:t>
            </a:r>
            <a:r>
              <a:rPr lang="en-US" altLang="zh-CN" sz="1800" dirty="0" smtClean="0"/>
              <a:t>, </a:t>
            </a:r>
            <a:r>
              <a:rPr lang="en-US" altLang="zh-CN" sz="1800" dirty="0" err="1" smtClean="0"/>
              <a:t>mfhi</a:t>
            </a:r>
            <a:r>
              <a:rPr lang="en-US" altLang="zh-CN" sz="1800" dirty="0" smtClean="0"/>
              <a:t>, </a:t>
            </a:r>
            <a:r>
              <a:rPr lang="en-US" altLang="zh-CN" sz="1800" dirty="0" err="1" smtClean="0"/>
              <a:t>mflo</a:t>
            </a:r>
            <a:r>
              <a:rPr lang="zh-CN" altLang="en-US" sz="1800" dirty="0" smtClean="0"/>
              <a:t>等</a:t>
            </a:r>
          </a:p>
          <a:p>
            <a:pPr lvl="1">
              <a:lnSpc>
                <a:spcPct val="120000"/>
              </a:lnSpc>
              <a:spcBef>
                <a:spcPct val="20000"/>
              </a:spcBef>
              <a:spcAft>
                <a:spcPct val="20000"/>
              </a:spcAft>
            </a:pPr>
            <a:r>
              <a:rPr lang="zh-CN" altLang="en-US" sz="1800" dirty="0" smtClean="0"/>
              <a:t>逻辑运算：</a:t>
            </a:r>
            <a:r>
              <a:rPr lang="en-US" altLang="zh-CN" sz="1800" dirty="0" smtClean="0"/>
              <a:t>and, </a:t>
            </a:r>
            <a:r>
              <a:rPr lang="en-US" altLang="zh-CN" sz="1800" dirty="0" err="1" smtClean="0"/>
              <a:t>andi</a:t>
            </a:r>
            <a:r>
              <a:rPr lang="en-US" altLang="zh-CN" sz="1800" dirty="0" smtClean="0"/>
              <a:t>, or, </a:t>
            </a:r>
            <a:r>
              <a:rPr lang="en-US" altLang="zh-CN" sz="1800" dirty="0" err="1" smtClean="0"/>
              <a:t>ori</a:t>
            </a:r>
            <a:r>
              <a:rPr lang="en-US" altLang="zh-CN" sz="1800" dirty="0" smtClean="0"/>
              <a:t>, </a:t>
            </a:r>
            <a:r>
              <a:rPr lang="en-US" altLang="zh-CN" sz="1800" dirty="0" err="1" smtClean="0"/>
              <a:t>xor</a:t>
            </a:r>
            <a:r>
              <a:rPr lang="en-US" altLang="zh-CN" sz="1800" dirty="0" smtClean="0"/>
              <a:t>, </a:t>
            </a:r>
            <a:r>
              <a:rPr lang="en-US" altLang="zh-CN" sz="1800" dirty="0" err="1" smtClean="0"/>
              <a:t>xori</a:t>
            </a:r>
            <a:r>
              <a:rPr lang="en-US" altLang="zh-CN" sz="1800" dirty="0" smtClean="0"/>
              <a:t>, nor</a:t>
            </a:r>
            <a:r>
              <a:rPr lang="zh-CN" altLang="en-US" sz="1800" dirty="0" smtClean="0"/>
              <a:t>等</a:t>
            </a:r>
          </a:p>
          <a:p>
            <a:pPr lvl="1">
              <a:lnSpc>
                <a:spcPct val="120000"/>
              </a:lnSpc>
              <a:spcBef>
                <a:spcPct val="20000"/>
              </a:spcBef>
              <a:spcAft>
                <a:spcPct val="20000"/>
              </a:spcAft>
            </a:pPr>
            <a:r>
              <a:rPr lang="zh-CN" altLang="en-US" sz="1800" dirty="0" smtClean="0"/>
              <a:t>移位指令：</a:t>
            </a:r>
            <a:r>
              <a:rPr lang="en-US" altLang="zh-CN" sz="1800" dirty="0" err="1" smtClean="0"/>
              <a:t>sll</a:t>
            </a:r>
            <a:r>
              <a:rPr lang="en-US" altLang="zh-CN" sz="1800" dirty="0" smtClean="0"/>
              <a:t>, </a:t>
            </a:r>
            <a:r>
              <a:rPr lang="en-US" altLang="zh-CN" sz="1800" dirty="0" err="1" smtClean="0"/>
              <a:t>srl</a:t>
            </a:r>
            <a:r>
              <a:rPr lang="en-US" altLang="zh-CN" sz="1800" dirty="0" smtClean="0"/>
              <a:t>, </a:t>
            </a:r>
            <a:r>
              <a:rPr lang="en-US" altLang="zh-CN" sz="1800" dirty="0" err="1" smtClean="0"/>
              <a:t>sra</a:t>
            </a:r>
            <a:r>
              <a:rPr lang="en-US" altLang="zh-CN" sz="1800" dirty="0" smtClean="0"/>
              <a:t>, </a:t>
            </a:r>
            <a:r>
              <a:rPr lang="en-US" altLang="zh-CN" sz="1800" dirty="0" err="1" smtClean="0"/>
              <a:t>sllv</a:t>
            </a:r>
            <a:r>
              <a:rPr lang="en-US" altLang="zh-CN" sz="1800" dirty="0" smtClean="0"/>
              <a:t>, </a:t>
            </a:r>
            <a:r>
              <a:rPr lang="en-US" altLang="zh-CN" sz="1800" dirty="0" err="1" smtClean="0"/>
              <a:t>srlv</a:t>
            </a:r>
            <a:r>
              <a:rPr lang="en-US" altLang="zh-CN" sz="1800" dirty="0" smtClean="0"/>
              <a:t>, </a:t>
            </a:r>
            <a:r>
              <a:rPr lang="en-US" altLang="zh-CN" sz="1800" dirty="0" err="1" smtClean="0"/>
              <a:t>srav</a:t>
            </a:r>
            <a:r>
              <a:rPr lang="zh-CN" altLang="en-US" sz="1800" dirty="0" smtClean="0"/>
              <a:t>等</a:t>
            </a:r>
            <a:endParaRPr lang="en-US" altLang="zh-CN" sz="1800" dirty="0" smtClean="0"/>
          </a:p>
        </p:txBody>
      </p:sp>
    </p:spTree>
    <p:extLst>
      <p:ext uri="{BB962C8B-B14F-4D97-AF65-F5344CB8AC3E}">
        <p14:creationId xmlns:p14="http://schemas.microsoft.com/office/powerpoint/2010/main" val="23549920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539750" y="396875"/>
            <a:ext cx="5257800" cy="373063"/>
          </a:xfrm>
        </p:spPr>
        <p:txBody>
          <a:bodyPr/>
          <a:lstStyle/>
          <a:p>
            <a:r>
              <a:rPr lang="zh-CN" altLang="en-US" i="0" dirty="0">
                <a:latin typeface="黑体" pitchFamily="2" charset="-122"/>
                <a:ea typeface="黑体" pitchFamily="2" charset="-122"/>
              </a:rPr>
              <a:t>指令系统举例</a:t>
            </a:r>
            <a:r>
              <a:rPr lang="zh-CN" altLang="en-US" i="0" dirty="0"/>
              <a:t> </a:t>
            </a:r>
            <a:r>
              <a:rPr lang="zh-CN" altLang="en-US" i="0" dirty="0" smtClean="0"/>
              <a:t> </a:t>
            </a:r>
            <a:r>
              <a:rPr lang="en-US" altLang="zh-CN" i="0" dirty="0" smtClean="0">
                <a:latin typeface="黑体" pitchFamily="2" charset="-122"/>
                <a:ea typeface="黑体" pitchFamily="2" charset="-122"/>
              </a:rPr>
              <a:t>—— </a:t>
            </a:r>
            <a:r>
              <a:rPr lang="en-US" altLang="zh-CN" i="0" dirty="0" smtClean="0"/>
              <a:t> </a:t>
            </a:r>
            <a:r>
              <a:rPr lang="en-US" altLang="zh-CN" i="0" dirty="0">
                <a:latin typeface="+mj-lt"/>
              </a:rPr>
              <a:t>MIPS</a:t>
            </a:r>
            <a:r>
              <a:rPr lang="zh-CN" altLang="en-US" i="0" dirty="0"/>
              <a:t>指令系统</a:t>
            </a:r>
            <a:endParaRPr lang="zh-CN" altLang="en-US" i="0" dirty="0" smtClean="0"/>
          </a:p>
        </p:txBody>
      </p:sp>
      <p:sp>
        <p:nvSpPr>
          <p:cNvPr id="57347" name="Rectangle 3"/>
          <p:cNvSpPr>
            <a:spLocks noGrp="1" noChangeArrowheads="1"/>
          </p:cNvSpPr>
          <p:nvPr>
            <p:ph type="body" sz="half" idx="4294967295"/>
          </p:nvPr>
        </p:nvSpPr>
        <p:spPr>
          <a:xfrm>
            <a:off x="611188" y="1039813"/>
            <a:ext cx="7993062" cy="4317079"/>
          </a:xfrm>
        </p:spPr>
        <p:txBody>
          <a:bodyPr/>
          <a:lstStyle/>
          <a:p>
            <a:pPr>
              <a:lnSpc>
                <a:spcPct val="125000"/>
              </a:lnSpc>
            </a:pPr>
            <a:r>
              <a:rPr lang="zh-CN" altLang="en-US" dirty="0" smtClean="0">
                <a:ea typeface="黑体" pitchFamily="2" charset="-122"/>
              </a:rPr>
              <a:t> 跳转和转移指令：控制程序执行顺序</a:t>
            </a:r>
            <a:endParaRPr lang="en-US" altLang="zh-CN" dirty="0" smtClean="0">
              <a:ea typeface="黑体" pitchFamily="2" charset="-122"/>
            </a:endParaRPr>
          </a:p>
          <a:p>
            <a:pPr lvl="1">
              <a:lnSpc>
                <a:spcPct val="125000"/>
              </a:lnSpc>
            </a:pPr>
            <a:r>
              <a:rPr lang="zh-CN" altLang="en-US" sz="1800" dirty="0" smtClean="0"/>
              <a:t>跳转指令：</a:t>
            </a:r>
            <a:r>
              <a:rPr lang="en-US" altLang="zh-CN" sz="1800" dirty="0" smtClean="0"/>
              <a:t>J</a:t>
            </a:r>
            <a:r>
              <a:rPr lang="zh-CN" altLang="en-US" sz="1800" dirty="0" smtClean="0"/>
              <a:t>类型指令（</a:t>
            </a:r>
            <a:r>
              <a:rPr lang="en-US" altLang="zh-CN" sz="1800" dirty="0" smtClean="0"/>
              <a:t>26</a:t>
            </a:r>
            <a:r>
              <a:rPr lang="zh-CN" altLang="en-US" sz="1800" dirty="0" smtClean="0"/>
              <a:t>位绝对转向地址）或</a:t>
            </a:r>
            <a:r>
              <a:rPr lang="en-US" altLang="zh-CN" sz="1800" dirty="0" smtClean="0"/>
              <a:t>R</a:t>
            </a:r>
            <a:r>
              <a:rPr lang="zh-CN" altLang="en-US" sz="1800" dirty="0" smtClean="0"/>
              <a:t>类型指令（</a:t>
            </a:r>
            <a:r>
              <a:rPr lang="en-US" altLang="zh-CN" sz="1800" dirty="0" smtClean="0"/>
              <a:t>32</a:t>
            </a:r>
            <a:r>
              <a:rPr lang="zh-CN" altLang="en-US" sz="1800" dirty="0" smtClean="0"/>
              <a:t>位的寄存器地址）</a:t>
            </a:r>
            <a:endParaRPr lang="en-US" altLang="zh-CN" sz="1800" dirty="0" smtClean="0"/>
          </a:p>
          <a:p>
            <a:pPr lvl="1">
              <a:lnSpc>
                <a:spcPct val="125000"/>
              </a:lnSpc>
            </a:pPr>
            <a:r>
              <a:rPr lang="zh-CN" altLang="en-US" sz="1800" dirty="0" smtClean="0"/>
              <a:t>转移指令：</a:t>
            </a:r>
            <a:r>
              <a:rPr lang="en-US" altLang="zh-CN" sz="1800" dirty="0" smtClean="0"/>
              <a:t>I </a:t>
            </a:r>
            <a:r>
              <a:rPr lang="zh-CN" altLang="en-US" sz="1800" dirty="0" smtClean="0"/>
              <a:t>类型指令，</a:t>
            </a:r>
            <a:r>
              <a:rPr lang="en-US" altLang="zh-CN" sz="1800" dirty="0" smtClean="0"/>
              <a:t>PC-relative</a:t>
            </a:r>
            <a:r>
              <a:rPr lang="zh-CN" altLang="en-US" sz="1800" dirty="0" smtClean="0"/>
              <a:t>寻址方式，相对程序计数器的</a:t>
            </a:r>
            <a:r>
              <a:rPr lang="en-US" altLang="zh-CN" sz="1800" dirty="0" smtClean="0"/>
              <a:t>16</a:t>
            </a:r>
            <a:r>
              <a:rPr lang="zh-CN" altLang="en-US" sz="1800" dirty="0" smtClean="0"/>
              <a:t>位位移量（立即数）。</a:t>
            </a:r>
            <a:endParaRPr lang="en-US" altLang="zh-CN" sz="1800" dirty="0" smtClean="0"/>
          </a:p>
          <a:p>
            <a:pPr lvl="1">
              <a:lnSpc>
                <a:spcPct val="125000"/>
              </a:lnSpc>
            </a:pPr>
            <a:r>
              <a:rPr lang="zh-CN" altLang="en-US" sz="1800" dirty="0" smtClean="0"/>
              <a:t>跳转：</a:t>
            </a:r>
            <a:r>
              <a:rPr lang="en-US" altLang="zh-CN" sz="1800" dirty="0" smtClean="0">
                <a:solidFill>
                  <a:srgbClr val="FF0000"/>
                </a:solidFill>
              </a:rPr>
              <a:t>J </a:t>
            </a:r>
            <a:r>
              <a:rPr lang="zh-CN" altLang="en-US" sz="1800" dirty="0" smtClean="0"/>
              <a:t>、</a:t>
            </a:r>
            <a:r>
              <a:rPr lang="en-US" altLang="zh-CN" sz="1800" dirty="0" smtClean="0">
                <a:solidFill>
                  <a:schemeClr val="accent1"/>
                </a:solidFill>
              </a:rPr>
              <a:t>JAL</a:t>
            </a:r>
            <a:r>
              <a:rPr lang="zh-CN" altLang="en-US" sz="1800" dirty="0" smtClean="0"/>
              <a:t>、</a:t>
            </a:r>
            <a:r>
              <a:rPr lang="en-US" altLang="zh-CN" sz="1800" dirty="0" smtClean="0">
                <a:solidFill>
                  <a:srgbClr val="FF0000"/>
                </a:solidFill>
              </a:rPr>
              <a:t>JR</a:t>
            </a:r>
            <a:r>
              <a:rPr lang="zh-CN" altLang="en-US" sz="1800" dirty="0" smtClean="0"/>
              <a:t>、</a:t>
            </a:r>
            <a:r>
              <a:rPr lang="en-US" altLang="zh-CN" sz="1800" dirty="0" smtClean="0"/>
              <a:t>JALR</a:t>
            </a:r>
          </a:p>
          <a:p>
            <a:pPr lvl="1">
              <a:lnSpc>
                <a:spcPct val="125000"/>
              </a:lnSpc>
            </a:pPr>
            <a:r>
              <a:rPr lang="zh-CN" altLang="en-US" sz="1800" dirty="0" smtClean="0"/>
              <a:t>转移：</a:t>
            </a:r>
            <a:r>
              <a:rPr lang="en-US" altLang="zh-CN" sz="1800" dirty="0" smtClean="0"/>
              <a:t>BEQ</a:t>
            </a:r>
            <a:r>
              <a:rPr lang="zh-CN" altLang="en-US" sz="1800" dirty="0" smtClean="0"/>
              <a:t>（相等转移）、</a:t>
            </a:r>
            <a:r>
              <a:rPr lang="en-US" altLang="zh-CN" sz="1800" dirty="0" smtClean="0"/>
              <a:t>BNE</a:t>
            </a:r>
            <a:r>
              <a:rPr lang="zh-CN" altLang="en-US" sz="1800" dirty="0" smtClean="0"/>
              <a:t>（不等转移）、</a:t>
            </a:r>
            <a:r>
              <a:rPr lang="en-US" altLang="zh-CN" sz="1800" dirty="0" smtClean="0">
                <a:solidFill>
                  <a:srgbClr val="FF0000"/>
                </a:solidFill>
              </a:rPr>
              <a:t>BLEZ</a:t>
            </a:r>
            <a:r>
              <a:rPr lang="zh-CN" altLang="en-US" sz="1800" dirty="0" smtClean="0"/>
              <a:t>（小于或等于</a:t>
            </a:r>
            <a:r>
              <a:rPr lang="en-US" altLang="zh-CN" sz="1800" dirty="0" smtClean="0"/>
              <a:t>0</a:t>
            </a:r>
            <a:r>
              <a:rPr lang="zh-CN" altLang="en-US" sz="1800" dirty="0" smtClean="0"/>
              <a:t>转移）、</a:t>
            </a:r>
            <a:r>
              <a:rPr lang="en-US" altLang="zh-CN" sz="1800" dirty="0" smtClean="0">
                <a:solidFill>
                  <a:srgbClr val="FF0000"/>
                </a:solidFill>
              </a:rPr>
              <a:t>BGTZ</a:t>
            </a:r>
            <a:r>
              <a:rPr lang="zh-CN" altLang="en-US" sz="1800" dirty="0" smtClean="0"/>
              <a:t>（大于</a:t>
            </a:r>
            <a:r>
              <a:rPr lang="en-US" altLang="zh-CN" sz="1800" dirty="0" smtClean="0"/>
              <a:t>0 </a:t>
            </a:r>
            <a:r>
              <a:rPr lang="zh-CN" altLang="en-US" sz="1800" dirty="0" smtClean="0"/>
              <a:t>转移）、</a:t>
            </a:r>
            <a:r>
              <a:rPr lang="en-US" altLang="zh-CN" sz="1800" dirty="0" smtClean="0"/>
              <a:t>BLTZ</a:t>
            </a:r>
            <a:r>
              <a:rPr lang="zh-CN" altLang="en-US" sz="1800" dirty="0" smtClean="0"/>
              <a:t>（小于</a:t>
            </a:r>
            <a:r>
              <a:rPr lang="en-US" altLang="zh-CN" sz="1800" dirty="0" smtClean="0"/>
              <a:t>0</a:t>
            </a:r>
            <a:r>
              <a:rPr lang="zh-CN" altLang="en-US" sz="1800" dirty="0" smtClean="0"/>
              <a:t>转移）、</a:t>
            </a:r>
            <a:r>
              <a:rPr lang="en-US" altLang="zh-CN" sz="1800" dirty="0" smtClean="0"/>
              <a:t>BLTZAL</a:t>
            </a:r>
            <a:r>
              <a:rPr lang="zh-CN" altLang="en-US" sz="1800" dirty="0" smtClean="0"/>
              <a:t>、</a:t>
            </a:r>
            <a:r>
              <a:rPr lang="en-US" altLang="zh-CN" sz="1800" dirty="0" smtClean="0"/>
              <a:t>BGEZAL</a:t>
            </a:r>
          </a:p>
          <a:p>
            <a:pPr lvl="1">
              <a:lnSpc>
                <a:spcPct val="125000"/>
              </a:lnSpc>
            </a:pPr>
            <a:endParaRPr lang="en-US" altLang="zh-CN" sz="1800" dirty="0" smtClean="0"/>
          </a:p>
          <a:p>
            <a:pPr marL="474663" lvl="1" indent="0">
              <a:lnSpc>
                <a:spcPct val="125000"/>
              </a:lnSpc>
              <a:buNone/>
            </a:pPr>
            <a:r>
              <a:rPr lang="en-US" altLang="zh-CN" sz="1800" dirty="0"/>
              <a:t> </a:t>
            </a:r>
            <a:endParaRPr lang="zh-CN" altLang="en-US" sz="1800" dirty="0" smtClean="0"/>
          </a:p>
        </p:txBody>
      </p:sp>
    </p:spTree>
    <p:extLst>
      <p:ext uri="{BB962C8B-B14F-4D97-AF65-F5344CB8AC3E}">
        <p14:creationId xmlns:p14="http://schemas.microsoft.com/office/powerpoint/2010/main" val="156567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7544" y="404664"/>
            <a:ext cx="3943350" cy="372603"/>
          </a:xfrm>
        </p:spPr>
        <p:txBody>
          <a:bodyPr/>
          <a:lstStyle/>
          <a:p>
            <a:r>
              <a:rPr lang="en-US" altLang="zh-CN" i="0" dirty="0"/>
              <a:t>SWAP</a:t>
            </a:r>
            <a:r>
              <a:rPr lang="zh-CN" altLang="en-US" i="0" dirty="0"/>
              <a:t>：</a:t>
            </a:r>
            <a:r>
              <a:rPr lang="en-US" altLang="zh-CN" i="0" dirty="0"/>
              <a:t>MIPS</a:t>
            </a:r>
            <a:r>
              <a:rPr lang="zh-CN" altLang="en-US" i="0" dirty="0"/>
              <a:t>过程示例</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124744"/>
            <a:ext cx="7045037"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292080" y="1905799"/>
            <a:ext cx="1080120" cy="276999"/>
          </a:xfrm>
          <a:prstGeom prst="rect">
            <a:avLst/>
          </a:prstGeom>
          <a:noFill/>
        </p:spPr>
        <p:txBody>
          <a:bodyPr wrap="square" rtlCol="0">
            <a:spAutoFit/>
          </a:bodyPr>
          <a:lstStyle/>
          <a:p>
            <a:pPr>
              <a:buNone/>
            </a:pPr>
            <a:r>
              <a:rPr lang="en-US" altLang="zh-CN" sz="1200" dirty="0"/>
              <a:t>$a1</a:t>
            </a:r>
            <a:r>
              <a:rPr lang="zh-CN" altLang="en-US" sz="1200" dirty="0"/>
              <a:t>数组下标</a:t>
            </a:r>
          </a:p>
        </p:txBody>
      </p:sp>
      <p:sp>
        <p:nvSpPr>
          <p:cNvPr id="5" name="TextBox 4"/>
          <p:cNvSpPr txBox="1"/>
          <p:nvPr/>
        </p:nvSpPr>
        <p:spPr>
          <a:xfrm>
            <a:off x="5292080" y="1628800"/>
            <a:ext cx="1484784" cy="276999"/>
          </a:xfrm>
          <a:prstGeom prst="rect">
            <a:avLst/>
          </a:prstGeom>
          <a:noFill/>
        </p:spPr>
        <p:txBody>
          <a:bodyPr wrap="square" rtlCol="0">
            <a:spAutoFit/>
          </a:bodyPr>
          <a:lstStyle/>
          <a:p>
            <a:pPr>
              <a:buNone/>
            </a:pPr>
            <a:r>
              <a:rPr lang="en-US" altLang="zh-CN" sz="1200" dirty="0"/>
              <a:t>$a0</a:t>
            </a:r>
            <a:r>
              <a:rPr lang="zh-CN" altLang="en-US" sz="1200" dirty="0"/>
              <a:t>数组首地址</a:t>
            </a:r>
          </a:p>
        </p:txBody>
      </p:sp>
    </p:spTree>
    <p:extLst>
      <p:ext uri="{BB962C8B-B14F-4D97-AF65-F5344CB8AC3E}">
        <p14:creationId xmlns:p14="http://schemas.microsoft.com/office/powerpoint/2010/main" val="17421115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11560" y="332656"/>
            <a:ext cx="3943350" cy="372603"/>
          </a:xfrm>
        </p:spPr>
        <p:txBody>
          <a:bodyPr/>
          <a:lstStyle/>
          <a:p>
            <a:r>
              <a:rPr lang="zh-CN" altLang="en-US" dirty="0"/>
              <a:t>伪指令</a:t>
            </a:r>
            <a:endParaRPr lang="en-US" altLang="en-US" dirty="0"/>
          </a:p>
        </p:txBody>
      </p:sp>
      <p:sp>
        <p:nvSpPr>
          <p:cNvPr id="16387" name="Rectangle 3"/>
          <p:cNvSpPr>
            <a:spLocks noGrp="1" noChangeArrowheads="1"/>
          </p:cNvSpPr>
          <p:nvPr>
            <p:ph type="body" idx="4294967295"/>
          </p:nvPr>
        </p:nvSpPr>
        <p:spPr>
          <a:xfrm>
            <a:off x="611560" y="1052736"/>
            <a:ext cx="7137336" cy="2701252"/>
          </a:xfrm>
        </p:spPr>
        <p:txBody>
          <a:bodyPr/>
          <a:lstStyle/>
          <a:p>
            <a:r>
              <a:rPr lang="zh-CN" altLang="en-US" sz="2100" dirty="0"/>
              <a:t>取地址</a:t>
            </a:r>
            <a:r>
              <a:rPr lang="en-US" altLang="en-US" sz="2100" dirty="0"/>
              <a:t>     	la 	$s0, </a:t>
            </a:r>
            <a:r>
              <a:rPr lang="en-US" altLang="en-US" sz="2100" dirty="0" smtClean="0"/>
              <a:t>table //table</a:t>
            </a:r>
            <a:r>
              <a:rPr lang="zh-CN" altLang="en-US" sz="2100" dirty="0" smtClean="0"/>
              <a:t>是一个地址标签</a:t>
            </a:r>
            <a:endParaRPr lang="en-US" altLang="en-US" sz="2100" dirty="0"/>
          </a:p>
          <a:p>
            <a:r>
              <a:rPr lang="zh-CN" altLang="en-US" sz="2100" dirty="0"/>
              <a:t>取立即数</a:t>
            </a:r>
            <a:r>
              <a:rPr lang="en-US" altLang="en-US" sz="2100" dirty="0"/>
              <a:t>	</a:t>
            </a:r>
            <a:r>
              <a:rPr lang="en-US" altLang="en-US" sz="2100" dirty="0" smtClean="0"/>
              <a:t>li  </a:t>
            </a:r>
            <a:r>
              <a:rPr lang="en-US" altLang="en-US" sz="2100" dirty="0"/>
              <a:t>	$v0, 10</a:t>
            </a:r>
          </a:p>
          <a:p>
            <a:r>
              <a:rPr lang="zh-CN" altLang="en-US" sz="2100" dirty="0"/>
              <a:t>移动</a:t>
            </a:r>
            <a:r>
              <a:rPr lang="en-US" altLang="en-US" sz="2100" dirty="0"/>
              <a:t>              </a:t>
            </a:r>
            <a:r>
              <a:rPr lang="en-US" altLang="en-US" sz="2100" dirty="0" smtClean="0"/>
              <a:t>move </a:t>
            </a:r>
            <a:r>
              <a:rPr lang="en-US" altLang="en-US" sz="2100" dirty="0"/>
              <a:t>$t8, $</a:t>
            </a:r>
            <a:r>
              <a:rPr lang="en-US" altLang="en-US" sz="2100" dirty="0" err="1"/>
              <a:t>sp</a:t>
            </a:r>
            <a:endParaRPr lang="en-US" altLang="en-US" sz="2100" dirty="0"/>
          </a:p>
          <a:p>
            <a:r>
              <a:rPr lang="zh-CN" altLang="en-US" sz="2100" dirty="0"/>
              <a:t>乘</a:t>
            </a:r>
            <a:r>
              <a:rPr lang="en-US" altLang="en-US" sz="2100" dirty="0"/>
              <a:t>		</a:t>
            </a:r>
            <a:r>
              <a:rPr lang="en-US" altLang="en-US" sz="2100" dirty="0" err="1" smtClean="0"/>
              <a:t>mul</a:t>
            </a:r>
            <a:r>
              <a:rPr lang="en-US" altLang="en-US" sz="2100" dirty="0" smtClean="0"/>
              <a:t> </a:t>
            </a:r>
            <a:r>
              <a:rPr lang="en-US" altLang="en-US" sz="2100" dirty="0"/>
              <a:t>	$t2, $a0, $a1</a:t>
            </a:r>
          </a:p>
          <a:p>
            <a:r>
              <a:rPr lang="zh-CN" altLang="en-US" sz="2100" dirty="0"/>
              <a:t>除</a:t>
            </a:r>
            <a:r>
              <a:rPr lang="en-US" altLang="en-US" sz="2100" dirty="0"/>
              <a:t>		</a:t>
            </a:r>
            <a:r>
              <a:rPr lang="en-US" altLang="en-US" sz="2100" dirty="0" smtClean="0"/>
              <a:t>div  </a:t>
            </a:r>
            <a:r>
              <a:rPr lang="en-US" altLang="en-US" sz="2100" dirty="0"/>
              <a:t>	$s1, $v1, $t7</a:t>
            </a:r>
          </a:p>
          <a:p>
            <a:r>
              <a:rPr lang="zh-CN" altLang="en-US" sz="2100" dirty="0"/>
              <a:t>求余</a:t>
            </a:r>
            <a:r>
              <a:rPr lang="en-US" altLang="en-US" sz="2100" dirty="0"/>
              <a:t>		rem 	$s2, $v1, $t7 </a:t>
            </a:r>
          </a:p>
          <a:p>
            <a:r>
              <a:rPr lang="zh-CN" altLang="en-US" sz="2100" dirty="0"/>
              <a:t>取反</a:t>
            </a:r>
            <a:r>
              <a:rPr lang="en-US" altLang="en-US" sz="2100" dirty="0"/>
              <a:t>		</a:t>
            </a:r>
            <a:r>
              <a:rPr lang="en-US" altLang="en-US" sz="2100" dirty="0" err="1"/>
              <a:t>neg</a:t>
            </a:r>
            <a:r>
              <a:rPr lang="en-US" altLang="en-US" sz="2100" dirty="0"/>
              <a:t> 	$s0, $s0</a:t>
            </a:r>
          </a:p>
        </p:txBody>
      </p:sp>
    </p:spTree>
    <p:extLst>
      <p:ext uri="{BB962C8B-B14F-4D97-AF65-F5344CB8AC3E}">
        <p14:creationId xmlns:p14="http://schemas.microsoft.com/office/powerpoint/2010/main" val="3663804445"/>
      </p:ext>
    </p:extLst>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41338" y="333375"/>
            <a:ext cx="7991475" cy="488950"/>
          </a:xfrm>
        </p:spPr>
        <p:txBody>
          <a:bodyPr/>
          <a:lstStyle/>
          <a:p>
            <a:pPr>
              <a:lnSpc>
                <a:spcPct val="120000"/>
              </a:lnSpc>
            </a:pPr>
            <a:r>
              <a:rPr lang="zh-CN" altLang="en-US" smtClean="0"/>
              <a:t>第六讲：</a:t>
            </a:r>
            <a:r>
              <a:rPr lang="en-US" altLang="zh-CN" smtClean="0"/>
              <a:t>MIPS</a:t>
            </a:r>
            <a:r>
              <a:rPr lang="zh-CN" altLang="en-US" smtClean="0"/>
              <a:t>处理器设计（</a:t>
            </a:r>
            <a:r>
              <a:rPr lang="en-US" altLang="zh-CN" smtClean="0"/>
              <a:t>16</a:t>
            </a:r>
            <a:r>
              <a:rPr lang="zh-CN" altLang="en-US" smtClean="0"/>
              <a:t>学时）</a:t>
            </a:r>
            <a:endParaRPr lang="en-US" altLang="zh-CN" smtClean="0"/>
          </a:p>
        </p:txBody>
      </p:sp>
      <p:sp>
        <p:nvSpPr>
          <p:cNvPr id="36867" name="Rectangle 3"/>
          <p:cNvSpPr>
            <a:spLocks noGrp="1" noChangeArrowheads="1"/>
          </p:cNvSpPr>
          <p:nvPr>
            <p:ph type="body" idx="1"/>
          </p:nvPr>
        </p:nvSpPr>
        <p:spPr>
          <a:xfrm>
            <a:off x="455612" y="822325"/>
            <a:ext cx="8508876" cy="5726086"/>
          </a:xfrm>
        </p:spPr>
        <p:txBody>
          <a:bodyPr tIns="97200" bIns="61200"/>
          <a:lstStyle/>
          <a:p>
            <a:pPr>
              <a:lnSpc>
                <a:spcPct val="120000"/>
              </a:lnSpc>
              <a:spcBef>
                <a:spcPct val="5000"/>
              </a:spcBef>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spcBef>
                <a:spcPct val="5000"/>
              </a:spcBef>
            </a:pPr>
            <a:r>
              <a:rPr lang="zh-CN" altLang="en-US" sz="1800" dirty="0" smtClean="0">
                <a:ea typeface="黑体" pitchFamily="2" charset="-122"/>
              </a:rPr>
              <a:t>以小型</a:t>
            </a:r>
            <a:r>
              <a:rPr lang="en-US" altLang="zh-CN" sz="1800" dirty="0" smtClean="0">
                <a:ea typeface="黑体" pitchFamily="2" charset="-122"/>
              </a:rPr>
              <a:t>MIPS</a:t>
            </a:r>
            <a:r>
              <a:rPr lang="zh-CN" altLang="en-US" sz="1800" dirty="0" smtClean="0">
                <a:ea typeface="黑体" pitchFamily="2" charset="-122"/>
              </a:rPr>
              <a:t>处理器为研究对象，学习并掌握基于指令执行分析的数据通路构造方法、基于与或逻辑阵列为基础的</a:t>
            </a:r>
            <a:r>
              <a:rPr lang="en-US" altLang="zh-CN" sz="1800" dirty="0" smtClean="0">
                <a:ea typeface="黑体" pitchFamily="2" charset="-122"/>
              </a:rPr>
              <a:t>MIPS</a:t>
            </a:r>
            <a:r>
              <a:rPr lang="zh-CN" altLang="en-US" sz="1800" dirty="0" smtClean="0">
                <a:ea typeface="黑体" pitchFamily="2" charset="-122"/>
              </a:rPr>
              <a:t>控制器设计方法，进而掌握</a:t>
            </a:r>
            <a:r>
              <a:rPr lang="en-US" altLang="zh-CN" sz="1800" dirty="0" smtClean="0">
                <a:ea typeface="黑体" pitchFamily="2" charset="-122"/>
              </a:rPr>
              <a:t>MIPS</a:t>
            </a:r>
            <a:r>
              <a:rPr lang="zh-CN" altLang="en-US" sz="1800" dirty="0" smtClean="0">
                <a:ea typeface="黑体" pitchFamily="2" charset="-122"/>
              </a:rPr>
              <a:t>处理器设计方法。</a:t>
            </a:r>
            <a:endParaRPr lang="en-US" altLang="zh-CN" sz="1800" dirty="0" smtClean="0">
              <a:ea typeface="黑体" pitchFamily="2" charset="-122"/>
            </a:endParaRPr>
          </a:p>
          <a:p>
            <a:pPr>
              <a:lnSpc>
                <a:spcPct val="120000"/>
              </a:lnSpc>
              <a:spcBef>
                <a:spcPct val="500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5000"/>
              </a:spcBef>
            </a:pPr>
            <a:r>
              <a:rPr lang="zh-CN" altLang="en-US" sz="1800" dirty="0" smtClean="0">
                <a:ea typeface="黑体" pitchFamily="2" charset="-122"/>
              </a:rPr>
              <a:t>处理器的功能、组成、一般设计方法等</a:t>
            </a:r>
            <a:endParaRPr lang="en-US" altLang="zh-CN" sz="1800" dirty="0" smtClean="0">
              <a:ea typeface="黑体" pitchFamily="2" charset="-122"/>
            </a:endParaRPr>
          </a:p>
          <a:p>
            <a:pPr lvl="1">
              <a:lnSpc>
                <a:spcPct val="120000"/>
              </a:lnSpc>
              <a:spcBef>
                <a:spcPct val="5000"/>
              </a:spcBef>
            </a:pPr>
            <a:r>
              <a:rPr lang="en-US" altLang="zh-CN" sz="1800" dirty="0" smtClean="0">
                <a:ea typeface="黑体" pitchFamily="2" charset="-122"/>
              </a:rPr>
              <a:t>MIPS</a:t>
            </a:r>
            <a:r>
              <a:rPr lang="zh-CN" altLang="en-US" sz="1800" dirty="0" smtClean="0">
                <a:ea typeface="黑体" pitchFamily="2" charset="-122"/>
              </a:rPr>
              <a:t>处理器设计概述</a:t>
            </a:r>
            <a:endParaRPr lang="en-US" altLang="zh-CN" sz="1800" dirty="0" smtClean="0">
              <a:ea typeface="黑体" pitchFamily="2" charset="-122"/>
            </a:endParaRPr>
          </a:p>
          <a:p>
            <a:pPr lvl="2">
              <a:lnSpc>
                <a:spcPct val="120000"/>
              </a:lnSpc>
              <a:spcBef>
                <a:spcPct val="5000"/>
              </a:spcBef>
            </a:pPr>
            <a:r>
              <a:rPr lang="zh-CN" altLang="en-US" sz="1800" dirty="0" smtClean="0">
                <a:ea typeface="黑体" pitchFamily="2" charset="-122"/>
              </a:rPr>
              <a:t>结构、指令集、数据通路的基本组件</a:t>
            </a:r>
          </a:p>
          <a:p>
            <a:pPr lvl="1">
              <a:lnSpc>
                <a:spcPct val="120000"/>
              </a:lnSpc>
              <a:spcBef>
                <a:spcPct val="5000"/>
              </a:spcBef>
            </a:pPr>
            <a:r>
              <a:rPr lang="zh-CN" altLang="en-US" sz="1800" dirty="0" smtClean="0">
                <a:ea typeface="黑体" pitchFamily="2" charset="-122"/>
              </a:rPr>
              <a:t>单周期处理器设计</a:t>
            </a:r>
            <a:endParaRPr lang="en-US" altLang="zh-CN" sz="1800" dirty="0" smtClean="0">
              <a:ea typeface="黑体" pitchFamily="2" charset="-122"/>
            </a:endParaRPr>
          </a:p>
          <a:p>
            <a:pPr lvl="2">
              <a:lnSpc>
                <a:spcPct val="120000"/>
              </a:lnSpc>
              <a:spcBef>
                <a:spcPct val="5000"/>
              </a:spcBef>
            </a:pPr>
            <a:r>
              <a:rPr lang="zh-CN" altLang="en-US" sz="1800" dirty="0" smtClean="0">
                <a:ea typeface="黑体" pitchFamily="2" charset="-122"/>
              </a:rPr>
              <a:t>单周期数据通路和控制器设计</a:t>
            </a:r>
            <a:endParaRPr lang="en-US" altLang="zh-CN" sz="1800" dirty="0" smtClean="0">
              <a:ea typeface="黑体" pitchFamily="2" charset="-122"/>
            </a:endParaRPr>
          </a:p>
          <a:p>
            <a:pPr lvl="2">
              <a:lnSpc>
                <a:spcPct val="120000"/>
              </a:lnSpc>
              <a:spcBef>
                <a:spcPct val="5000"/>
              </a:spcBef>
            </a:pPr>
            <a:r>
              <a:rPr lang="zh-CN" altLang="en-US" sz="1800" dirty="0" smtClean="0">
                <a:ea typeface="黑体" pitchFamily="2" charset="-122"/>
              </a:rPr>
              <a:t>单周期处理器性能分析</a:t>
            </a:r>
            <a:endParaRPr lang="en-US" altLang="zh-CN" sz="1800" dirty="0" smtClean="0">
              <a:ea typeface="黑体" pitchFamily="2" charset="-122"/>
            </a:endParaRPr>
          </a:p>
          <a:p>
            <a:pPr lvl="1">
              <a:lnSpc>
                <a:spcPct val="120000"/>
              </a:lnSpc>
              <a:spcBef>
                <a:spcPct val="5000"/>
              </a:spcBef>
            </a:pPr>
            <a:r>
              <a:rPr lang="zh-CN" altLang="en-US" sz="1800" dirty="0" smtClean="0">
                <a:solidFill>
                  <a:srgbClr val="FF0000"/>
                </a:solidFill>
                <a:ea typeface="黑体" pitchFamily="2" charset="-122"/>
              </a:rPr>
              <a:t>流水线处理器设计</a:t>
            </a:r>
            <a:endParaRPr lang="en-US" altLang="zh-CN" sz="1800" dirty="0" smtClean="0">
              <a:solidFill>
                <a:srgbClr val="FF0000"/>
              </a:solidFill>
              <a:ea typeface="黑体" pitchFamily="2" charset="-122"/>
            </a:endParaRPr>
          </a:p>
          <a:p>
            <a:pPr lvl="2">
              <a:lnSpc>
                <a:spcPct val="120000"/>
              </a:lnSpc>
              <a:spcBef>
                <a:spcPct val="5000"/>
              </a:spcBef>
            </a:pPr>
            <a:r>
              <a:rPr lang="zh-CN" altLang="en-US" sz="1800" dirty="0" smtClean="0">
                <a:solidFill>
                  <a:srgbClr val="FF0000"/>
                </a:solidFill>
                <a:ea typeface="黑体" pitchFamily="2" charset="-122"/>
              </a:rPr>
              <a:t>流水线数据通路和控制器设计</a:t>
            </a:r>
            <a:endParaRPr lang="en-US" altLang="zh-CN" sz="1800" dirty="0" smtClean="0">
              <a:solidFill>
                <a:srgbClr val="FF0000"/>
              </a:solidFill>
              <a:ea typeface="黑体" pitchFamily="2" charset="-122"/>
            </a:endParaRPr>
          </a:p>
          <a:p>
            <a:pPr lvl="2">
              <a:lnSpc>
                <a:spcPct val="120000"/>
              </a:lnSpc>
              <a:spcBef>
                <a:spcPct val="5000"/>
              </a:spcBef>
            </a:pPr>
            <a:r>
              <a:rPr lang="zh-CN" altLang="en-US" sz="1800" dirty="0" smtClean="0">
                <a:solidFill>
                  <a:srgbClr val="FF0000"/>
                </a:solidFill>
                <a:ea typeface="黑体" pitchFamily="2" charset="-122"/>
              </a:rPr>
              <a:t>流水线处理器性能分析</a:t>
            </a:r>
            <a:endParaRPr lang="en-US" altLang="zh-CN" sz="1800" dirty="0" smtClean="0">
              <a:solidFill>
                <a:srgbClr val="FF0000"/>
              </a:solidFill>
              <a:ea typeface="黑体" pitchFamily="2" charset="-122"/>
            </a:endParaRPr>
          </a:p>
          <a:p>
            <a:pPr lvl="2">
              <a:lnSpc>
                <a:spcPct val="120000"/>
              </a:lnSpc>
              <a:spcBef>
                <a:spcPct val="5000"/>
              </a:spcBef>
            </a:pPr>
            <a:r>
              <a:rPr lang="zh-CN" altLang="en-US" sz="1800" dirty="0" smtClean="0">
                <a:solidFill>
                  <a:srgbClr val="FF0000"/>
                </a:solidFill>
                <a:ea typeface="黑体" pitchFamily="2" charset="-122"/>
              </a:rPr>
              <a:t>流水线冒险及其处理</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313" y="908720"/>
            <a:ext cx="8606160" cy="3312368"/>
          </a:xfrm>
        </p:spPr>
        <p:txBody>
          <a:bodyPr/>
          <a:lstStyle/>
          <a:p>
            <a:pPr>
              <a:lnSpc>
                <a:spcPct val="125000"/>
              </a:lnSpc>
              <a:spcBef>
                <a:spcPts val="600"/>
              </a:spcBef>
            </a:pPr>
            <a:r>
              <a:rPr lang="zh-CN" altLang="en-US" dirty="0">
                <a:solidFill>
                  <a:srgbClr val="FF0000"/>
                </a:solidFill>
              </a:rPr>
              <a:t>流水线：以性能为目标的标准</a:t>
            </a:r>
            <a:r>
              <a:rPr lang="zh-CN" altLang="en-US" dirty="0" smtClean="0">
                <a:solidFill>
                  <a:srgbClr val="FF0000"/>
                </a:solidFill>
              </a:rPr>
              <a:t>流水线</a:t>
            </a:r>
            <a:endParaRPr lang="en-US" altLang="zh-CN" dirty="0" smtClean="0">
              <a:solidFill>
                <a:srgbClr val="FF0000"/>
              </a:solidFill>
            </a:endParaRPr>
          </a:p>
          <a:p>
            <a:pPr lvl="1">
              <a:lnSpc>
                <a:spcPct val="125000"/>
              </a:lnSpc>
              <a:spcBef>
                <a:spcPts val="600"/>
              </a:spcBef>
            </a:pPr>
            <a:r>
              <a:rPr lang="zh-CN" altLang="en-US" dirty="0" smtClean="0"/>
              <a:t>流水线各阶段的最大延迟决定了时钟周期</a:t>
            </a:r>
            <a:endParaRPr lang="en-US" altLang="zh-CN" dirty="0" smtClean="0"/>
          </a:p>
          <a:p>
            <a:pPr lvl="1">
              <a:lnSpc>
                <a:spcPct val="125000"/>
              </a:lnSpc>
              <a:spcBef>
                <a:spcPts val="600"/>
              </a:spcBef>
            </a:pPr>
            <a:r>
              <a:rPr lang="zh-CN" altLang="en-US" dirty="0" smtClean="0"/>
              <a:t>流水线接不能缩短单个指令的执行时间</a:t>
            </a:r>
            <a:endParaRPr lang="en-US" altLang="zh-CN" dirty="0" smtClean="0"/>
          </a:p>
          <a:p>
            <a:pPr lvl="1">
              <a:lnSpc>
                <a:spcPct val="125000"/>
              </a:lnSpc>
              <a:spcBef>
                <a:spcPts val="600"/>
              </a:spcBef>
            </a:pPr>
            <a:r>
              <a:rPr lang="zh-CN" altLang="en-US" dirty="0" smtClean="0"/>
              <a:t>不是流水线越多，性能越高</a:t>
            </a:r>
            <a:endParaRPr lang="en-US" altLang="zh-CN" dirty="0" smtClean="0"/>
          </a:p>
          <a:p>
            <a:pPr lvl="1">
              <a:lnSpc>
                <a:spcPct val="125000"/>
              </a:lnSpc>
              <a:spcBef>
                <a:spcPts val="600"/>
              </a:spcBef>
            </a:pPr>
            <a:r>
              <a:rPr lang="zh-CN" altLang="en-US" dirty="0" smtClean="0"/>
              <a:t>流水线是为了提高指令级的并行性</a:t>
            </a:r>
            <a:endParaRPr lang="en-US" altLang="zh-CN" dirty="0" smtClean="0"/>
          </a:p>
          <a:p>
            <a:pPr lvl="1">
              <a:lnSpc>
                <a:spcPct val="125000"/>
              </a:lnSpc>
              <a:spcBef>
                <a:spcPts val="600"/>
              </a:spcBef>
            </a:pPr>
            <a:endParaRPr lang="en-US" altLang="zh-CN" dirty="0">
              <a:solidFill>
                <a:srgbClr val="FF0000"/>
              </a:solidFill>
            </a:endParaRPr>
          </a:p>
          <a:p>
            <a:pPr lvl="1">
              <a:lnSpc>
                <a:spcPct val="125000"/>
              </a:lnSpc>
              <a:spcBef>
                <a:spcPts val="600"/>
              </a:spcBef>
            </a:pPr>
            <a:r>
              <a:rPr lang="zh-CN" altLang="en-US" dirty="0"/>
              <a:t>数据冒险：</a:t>
            </a:r>
            <a:r>
              <a:rPr lang="zh-CN" altLang="en-US" dirty="0" smtClean="0"/>
              <a:t>转发、暂停</a:t>
            </a:r>
            <a:endParaRPr lang="en-US" altLang="zh-CN" dirty="0"/>
          </a:p>
          <a:p>
            <a:pPr lvl="1">
              <a:lnSpc>
                <a:spcPct val="125000"/>
              </a:lnSpc>
              <a:spcBef>
                <a:spcPts val="600"/>
              </a:spcBef>
            </a:pPr>
            <a:r>
              <a:rPr lang="zh-CN" altLang="en-US" dirty="0"/>
              <a:t>控制冒险：</a:t>
            </a:r>
            <a:r>
              <a:rPr lang="zh-CN" altLang="en-US" dirty="0" smtClean="0"/>
              <a:t>分支比较前移、转发、暂停</a:t>
            </a:r>
            <a:endParaRPr lang="en-US" altLang="zh-CN" dirty="0"/>
          </a:p>
        </p:txBody>
      </p:sp>
      <p:sp>
        <p:nvSpPr>
          <p:cNvPr id="3" name="标题 2"/>
          <p:cNvSpPr>
            <a:spLocks noGrp="1"/>
          </p:cNvSpPr>
          <p:nvPr>
            <p:ph type="title"/>
          </p:nvPr>
        </p:nvSpPr>
        <p:spPr/>
        <p:txBody>
          <a:bodyPr/>
          <a:lstStyle/>
          <a:p>
            <a:r>
              <a:rPr lang="zh-CN" altLang="en-US" sz="320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标准</a:t>
            </a:r>
            <a:r>
              <a:rPr lang="zh-CN" altLang="en-US" sz="32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流水线</a:t>
            </a:r>
          </a:p>
        </p:txBody>
      </p:sp>
    </p:spTree>
    <p:extLst>
      <p:ext uri="{BB962C8B-B14F-4D97-AF65-F5344CB8AC3E}">
        <p14:creationId xmlns:p14="http://schemas.microsoft.com/office/powerpoint/2010/main" val="2513622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179512" y="476672"/>
            <a:ext cx="7886700" cy="292259"/>
          </a:xfrm>
        </p:spPr>
        <p:txBody>
          <a:bodyPr/>
          <a:lstStyle/>
          <a:p>
            <a:r>
              <a:rPr lang="en-US" altLang="zh-CN" sz="1800" dirty="0">
                <a:latin typeface="+mn-lt"/>
              </a:rPr>
              <a:t>2.2 </a:t>
            </a:r>
            <a:r>
              <a:rPr lang="zh-CN" altLang="en-US" sz="1800" dirty="0">
                <a:latin typeface="+mn-lt"/>
              </a:rPr>
              <a:t>定点数（定点整数与定点小数）</a:t>
            </a:r>
          </a:p>
        </p:txBody>
      </p:sp>
      <p:graphicFrame>
        <p:nvGraphicFramePr>
          <p:cNvPr id="3" name="表格 2"/>
          <p:cNvGraphicFramePr>
            <a:graphicFrameLocks noGrp="1"/>
          </p:cNvGraphicFramePr>
          <p:nvPr>
            <p:extLst>
              <p:ext uri="{D42A27DB-BD31-4B8C-83A1-F6EECF244321}">
                <p14:modId xmlns:p14="http://schemas.microsoft.com/office/powerpoint/2010/main" val="1834951117"/>
              </p:ext>
            </p:extLst>
          </p:nvPr>
        </p:nvGraphicFramePr>
        <p:xfrm>
          <a:off x="2411760" y="908720"/>
          <a:ext cx="5382600" cy="5481235"/>
        </p:xfrm>
        <a:graphic>
          <a:graphicData uri="http://schemas.openxmlformats.org/drawingml/2006/table">
            <a:tbl>
              <a:tblPr firstRow="1" bandRow="1">
                <a:tableStyleId>{912C8C85-51F0-491E-9774-3900AFEF0FD7}</a:tableStyleId>
              </a:tblPr>
              <a:tblGrid>
                <a:gridCol w="1345650">
                  <a:extLst>
                    <a:ext uri="{9D8B030D-6E8A-4147-A177-3AD203B41FA5}">
                      <a16:colId xmlns:a16="http://schemas.microsoft.com/office/drawing/2014/main" xmlns="" val="20000"/>
                    </a:ext>
                  </a:extLst>
                </a:gridCol>
                <a:gridCol w="1345650">
                  <a:extLst>
                    <a:ext uri="{9D8B030D-6E8A-4147-A177-3AD203B41FA5}">
                      <a16:colId xmlns:a16="http://schemas.microsoft.com/office/drawing/2014/main" xmlns="" val="20001"/>
                    </a:ext>
                  </a:extLst>
                </a:gridCol>
                <a:gridCol w="1345650">
                  <a:extLst>
                    <a:ext uri="{9D8B030D-6E8A-4147-A177-3AD203B41FA5}">
                      <a16:colId xmlns:a16="http://schemas.microsoft.com/office/drawing/2014/main" xmlns="" val="20002"/>
                    </a:ext>
                  </a:extLst>
                </a:gridCol>
                <a:gridCol w="1345650">
                  <a:extLst>
                    <a:ext uri="{9D8B030D-6E8A-4147-A177-3AD203B41FA5}">
                      <a16:colId xmlns:a16="http://schemas.microsoft.com/office/drawing/2014/main" xmlns="" val="20003"/>
                    </a:ext>
                  </a:extLst>
                </a:gridCol>
              </a:tblGrid>
              <a:tr h="358237">
                <a:tc>
                  <a:txBody>
                    <a:bodyPr/>
                    <a:lstStyle/>
                    <a:p>
                      <a:pPr algn="ctr"/>
                      <a:r>
                        <a:rPr lang="zh-CN" altLang="en-US" sz="1400" dirty="0"/>
                        <a:t>十进制数值</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t>原码</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t>反码</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t>补码</a:t>
                      </a: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04836">
                <a:tc>
                  <a:txBody>
                    <a:bodyPr/>
                    <a:lstStyle/>
                    <a:p>
                      <a:pPr algn="ctr"/>
                      <a:r>
                        <a:rPr lang="en-US" altLang="zh-CN" sz="1400" b="1" dirty="0">
                          <a:solidFill>
                            <a:srgbClr val="FF0000"/>
                          </a:solidFill>
                        </a:rPr>
                        <a:t>0</a:t>
                      </a:r>
                      <a:endParaRPr lang="zh-CN" altLang="en-US" sz="14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000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000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000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1"/>
                  </a:ext>
                </a:extLst>
              </a:tr>
              <a:tr h="304836">
                <a:tc>
                  <a:txBody>
                    <a:bodyPr/>
                    <a:lstStyle/>
                    <a:p>
                      <a:pPr algn="ctr"/>
                      <a:r>
                        <a:rPr lang="en-US" altLang="zh-CN" sz="1400" b="1" dirty="0"/>
                        <a:t>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001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001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001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2"/>
                  </a:ext>
                </a:extLst>
              </a:tr>
              <a:tr h="304836">
                <a:tc>
                  <a:txBody>
                    <a:bodyPr/>
                    <a:lstStyle/>
                    <a:p>
                      <a:pPr algn="ctr"/>
                      <a:r>
                        <a:rPr lang="en-US" altLang="zh-CN" sz="1400" b="1" dirty="0"/>
                        <a:t>2</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010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010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010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3"/>
                  </a:ext>
                </a:extLst>
              </a:tr>
              <a:tr h="304836">
                <a:tc>
                  <a:txBody>
                    <a:bodyPr/>
                    <a:lstStyle/>
                    <a:p>
                      <a:pPr algn="ctr"/>
                      <a:r>
                        <a:rPr lang="en-US" altLang="zh-CN" sz="1400" b="1" dirty="0"/>
                        <a:t>3</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011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011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011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4"/>
                  </a:ext>
                </a:extLst>
              </a:tr>
              <a:tr h="304836">
                <a:tc>
                  <a:txBody>
                    <a:bodyPr/>
                    <a:lstStyle/>
                    <a:p>
                      <a:pPr algn="ctr"/>
                      <a:r>
                        <a:rPr lang="en-US" altLang="zh-CN" sz="1400" b="1" dirty="0"/>
                        <a:t>4</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100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100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100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5"/>
                  </a:ext>
                </a:extLst>
              </a:tr>
              <a:tr h="304836">
                <a:tc>
                  <a:txBody>
                    <a:bodyPr/>
                    <a:lstStyle/>
                    <a:p>
                      <a:pPr algn="ctr"/>
                      <a:r>
                        <a:rPr lang="en-US" altLang="zh-CN" sz="1400" b="1" dirty="0"/>
                        <a:t>5</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101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101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101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6"/>
                  </a:ext>
                </a:extLst>
              </a:tr>
              <a:tr h="304836">
                <a:tc>
                  <a:txBody>
                    <a:bodyPr/>
                    <a:lstStyle/>
                    <a:p>
                      <a:pPr algn="ctr"/>
                      <a:r>
                        <a:rPr lang="en-US" altLang="zh-CN" sz="1400" b="1" dirty="0"/>
                        <a:t>6</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110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110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110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7"/>
                  </a:ext>
                </a:extLst>
              </a:tr>
              <a:tr h="304836">
                <a:tc>
                  <a:txBody>
                    <a:bodyPr/>
                    <a:lstStyle/>
                    <a:p>
                      <a:pPr algn="ctr"/>
                      <a:r>
                        <a:rPr lang="en-US" altLang="zh-CN" sz="1400" b="1" dirty="0"/>
                        <a:t>7</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0</a:t>
                      </a:r>
                      <a:r>
                        <a:rPr lang="en-US" altLang="zh-CN" sz="1400" b="1" dirty="0"/>
                        <a:t>111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0</a:t>
                      </a:r>
                      <a:r>
                        <a:rPr lang="en-US" altLang="zh-CN" sz="1400" b="1" dirty="0"/>
                        <a:t>111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0</a:t>
                      </a:r>
                      <a:r>
                        <a:rPr lang="en-US" altLang="zh-CN" sz="1400" b="1" dirty="0"/>
                        <a:t>111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8"/>
                  </a:ext>
                </a:extLst>
              </a:tr>
              <a:tr h="304836">
                <a:tc>
                  <a:txBody>
                    <a:bodyPr/>
                    <a:lstStyle/>
                    <a:p>
                      <a:pPr algn="ctr"/>
                      <a:r>
                        <a:rPr lang="en-US" altLang="zh-CN" sz="1400" b="1" dirty="0">
                          <a:solidFill>
                            <a:srgbClr val="FF0000"/>
                          </a:solidFill>
                        </a:rPr>
                        <a:t>-0</a:t>
                      </a:r>
                      <a:endParaRPr lang="zh-CN" altLang="en-US" sz="14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000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111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rgbClr val="FF0000"/>
                          </a:solidFill>
                        </a:rPr>
                        <a:t>0</a:t>
                      </a:r>
                      <a:r>
                        <a:rPr lang="en-US" altLang="zh-CN" sz="1400" b="1" dirty="0"/>
                        <a:t>000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9"/>
                  </a:ext>
                </a:extLst>
              </a:tr>
              <a:tr h="304836">
                <a:tc>
                  <a:txBody>
                    <a:bodyPr/>
                    <a:lstStyle/>
                    <a:p>
                      <a:pPr algn="ctr"/>
                      <a:r>
                        <a:rPr lang="en-US" altLang="zh-CN" sz="1400" b="1" dirty="0"/>
                        <a:t>-1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001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110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1</a:t>
                      </a:r>
                      <a:r>
                        <a:rPr lang="en-US" altLang="zh-CN" sz="1400" b="1" dirty="0">
                          <a:solidFill>
                            <a:schemeClr val="tx1"/>
                          </a:solidFill>
                        </a:rPr>
                        <a:t>111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0"/>
                  </a:ext>
                </a:extLst>
              </a:tr>
              <a:tr h="304836">
                <a:tc>
                  <a:txBody>
                    <a:bodyPr/>
                    <a:lstStyle/>
                    <a:p>
                      <a:pPr algn="ctr"/>
                      <a:r>
                        <a:rPr lang="en-US" altLang="zh-CN" sz="1400" b="1" dirty="0"/>
                        <a:t>-2</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010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101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1</a:t>
                      </a:r>
                      <a:r>
                        <a:rPr lang="en-US" altLang="zh-CN" sz="1400" b="1" dirty="0">
                          <a:solidFill>
                            <a:schemeClr val="tx1"/>
                          </a:solidFill>
                        </a:rPr>
                        <a:t>110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1"/>
                  </a:ext>
                </a:extLst>
              </a:tr>
              <a:tr h="304836">
                <a:tc>
                  <a:txBody>
                    <a:bodyPr/>
                    <a:lstStyle/>
                    <a:p>
                      <a:pPr algn="ctr"/>
                      <a:r>
                        <a:rPr lang="en-US" altLang="zh-CN" sz="1400" b="1" dirty="0"/>
                        <a:t>-3</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011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100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1</a:t>
                      </a:r>
                      <a:r>
                        <a:rPr lang="en-US" altLang="zh-CN" sz="1400" b="1" dirty="0">
                          <a:solidFill>
                            <a:schemeClr val="tx1"/>
                          </a:solidFill>
                        </a:rPr>
                        <a:t>101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2"/>
                  </a:ext>
                </a:extLst>
              </a:tr>
              <a:tr h="304836">
                <a:tc>
                  <a:txBody>
                    <a:bodyPr/>
                    <a:lstStyle/>
                    <a:p>
                      <a:pPr algn="ctr"/>
                      <a:r>
                        <a:rPr lang="en-US" altLang="zh-CN" sz="1400" b="1" dirty="0"/>
                        <a:t>-4</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100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011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1</a:t>
                      </a:r>
                      <a:r>
                        <a:rPr lang="en-US" altLang="zh-CN" sz="1400" b="1" dirty="0">
                          <a:solidFill>
                            <a:schemeClr val="tx1"/>
                          </a:solidFill>
                        </a:rPr>
                        <a:t>100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3"/>
                  </a:ext>
                </a:extLst>
              </a:tr>
              <a:tr h="304836">
                <a:tc>
                  <a:txBody>
                    <a:bodyPr/>
                    <a:lstStyle/>
                    <a:p>
                      <a:pPr algn="ctr"/>
                      <a:r>
                        <a:rPr lang="en-US" altLang="zh-CN" sz="1400" b="1" dirty="0"/>
                        <a:t>-5</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101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010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1</a:t>
                      </a:r>
                      <a:r>
                        <a:rPr lang="en-US" altLang="zh-CN" sz="1400" b="1" dirty="0">
                          <a:solidFill>
                            <a:schemeClr val="tx1"/>
                          </a:solidFill>
                        </a:rPr>
                        <a:t>011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4"/>
                  </a:ext>
                </a:extLst>
              </a:tr>
              <a:tr h="304836">
                <a:tc>
                  <a:txBody>
                    <a:bodyPr/>
                    <a:lstStyle/>
                    <a:p>
                      <a:pPr algn="ctr"/>
                      <a:r>
                        <a:rPr lang="en-US" altLang="zh-CN" sz="1400" b="1" dirty="0"/>
                        <a:t>-6</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110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001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1</a:t>
                      </a:r>
                      <a:r>
                        <a:rPr lang="en-US" altLang="zh-CN" sz="1400" b="1" dirty="0">
                          <a:solidFill>
                            <a:schemeClr val="tx1"/>
                          </a:solidFill>
                        </a:rPr>
                        <a:t>010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5"/>
                  </a:ext>
                </a:extLst>
              </a:tr>
              <a:tr h="550458">
                <a:tc>
                  <a:txBody>
                    <a:bodyPr/>
                    <a:lstStyle/>
                    <a:p>
                      <a:pPr algn="ctr"/>
                      <a:r>
                        <a:rPr lang="en-US" altLang="zh-CN" sz="1400" b="1" dirty="0"/>
                        <a:t>-7</a:t>
                      </a:r>
                    </a:p>
                    <a:p>
                      <a:pPr algn="ctr"/>
                      <a:r>
                        <a:rPr lang="en-US" altLang="zh-CN" sz="1400" b="1" dirty="0">
                          <a:solidFill>
                            <a:srgbClr val="FF0000"/>
                          </a:solidFill>
                        </a:rPr>
                        <a:t>-8</a:t>
                      </a:r>
                      <a:endParaRPr lang="zh-CN" altLang="en-US" sz="14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1" dirty="0">
                          <a:solidFill>
                            <a:srgbClr val="FF0000"/>
                          </a:solidFill>
                        </a:rPr>
                        <a:t>1</a:t>
                      </a:r>
                      <a:r>
                        <a:rPr lang="en-US" altLang="zh-CN" sz="1400" b="1" dirty="0"/>
                        <a:t>111</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400" b="1" dirty="0">
                          <a:solidFill>
                            <a:srgbClr val="FF0000"/>
                          </a:solidFill>
                        </a:rPr>
                        <a:t>1</a:t>
                      </a:r>
                      <a:r>
                        <a:rPr lang="en-US" altLang="zh-CN" sz="1400" b="1" dirty="0">
                          <a:solidFill>
                            <a:schemeClr val="tx1"/>
                          </a:solidFill>
                        </a:rPr>
                        <a:t>000</a:t>
                      </a:r>
                      <a:endParaRPr lang="zh-CN" altLang="en-US" sz="1400" b="1" dirty="0"/>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400" b="1" dirty="0">
                          <a:solidFill>
                            <a:srgbClr val="FF0000"/>
                          </a:solidFill>
                        </a:rPr>
                        <a:t>1</a:t>
                      </a:r>
                      <a:r>
                        <a:rPr lang="en-US" altLang="zh-CN" sz="1400" b="1" dirty="0">
                          <a:solidFill>
                            <a:schemeClr val="tx1"/>
                          </a:solidFill>
                        </a:rPr>
                        <a:t>001</a:t>
                      </a:r>
                    </a:p>
                    <a:p>
                      <a:pPr algn="ctr"/>
                      <a:r>
                        <a:rPr lang="en-US" altLang="zh-CN" sz="1400" b="1" dirty="0">
                          <a:solidFill>
                            <a:srgbClr val="FF0000"/>
                          </a:solidFill>
                        </a:rPr>
                        <a:t>1000</a:t>
                      </a:r>
                      <a:endParaRPr lang="zh-CN" altLang="en-US" sz="1400" b="1" dirty="0">
                        <a:solidFill>
                          <a:srgbClr val="FF0000"/>
                        </a:solidFill>
                      </a:endParaRPr>
                    </a:p>
                  </a:txBody>
                  <a:tcPr marL="51435" marR="51435" marT="25718" marB="2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16"/>
                  </a:ext>
                </a:extLst>
              </a:tr>
            </a:tbl>
          </a:graphicData>
        </a:graphic>
      </p:graphicFrame>
      <p:sp>
        <p:nvSpPr>
          <p:cNvPr id="5" name="文本框 4"/>
          <p:cNvSpPr txBox="1"/>
          <p:nvPr/>
        </p:nvSpPr>
        <p:spPr>
          <a:xfrm>
            <a:off x="72008" y="1700808"/>
            <a:ext cx="2267744" cy="1600438"/>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基于补码的加减运算</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浮点数的表示方法</a:t>
            </a:r>
            <a:endParaRPr lang="en-US" altLang="zh-CN" sz="2000"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40135287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00"/>
          <p:cNvSpPr>
            <a:spLocks noGrp="1"/>
          </p:cNvSpPr>
          <p:nvPr>
            <p:ph type="title"/>
          </p:nvPr>
        </p:nvSpPr>
        <p:spPr>
          <a:xfrm>
            <a:off x="-540568" y="-136489"/>
            <a:ext cx="8229600" cy="1143000"/>
          </a:xfrm>
        </p:spPr>
        <p:txBody>
          <a:bodyPr/>
          <a:lstStyle/>
          <a:p>
            <a:r>
              <a:rPr lang="zh-CN" altLang="en-US" dirty="0" smtClean="0">
                <a:solidFill>
                  <a:srgbClr val="FF0000"/>
                </a:solidFill>
              </a:rPr>
              <a:t>带有控制信号的流水线</a:t>
            </a:r>
            <a:r>
              <a:rPr lang="zh-CN" altLang="en-US" dirty="0">
                <a:solidFill>
                  <a:srgbClr val="FF0000"/>
                </a:solidFill>
              </a:rPr>
              <a:t>处理器</a:t>
            </a:r>
            <a:endParaRPr lang="en-US" dirty="0">
              <a:solidFill>
                <a:srgbClr val="FF0000"/>
              </a:solidFill>
            </a:endParaRP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6" y="977510"/>
            <a:ext cx="9153525"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50</a:t>
            </a:fld>
            <a:endParaRPr lang="en-US" dirty="0">
              <a:solidFill>
                <a:prstClr val="black">
                  <a:tint val="75000"/>
                </a:prstClr>
              </a:solidFill>
            </a:endParaRPr>
          </a:p>
        </p:txBody>
      </p:sp>
    </p:spTree>
    <p:extLst>
      <p:ext uri="{BB962C8B-B14F-4D97-AF65-F5344CB8AC3E}">
        <p14:creationId xmlns:p14="http://schemas.microsoft.com/office/powerpoint/2010/main" val="5709468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253752" y="-243408"/>
            <a:ext cx="8229600" cy="1143000"/>
          </a:xfrm>
        </p:spPr>
        <p:txBody>
          <a:bodyPr/>
          <a:lstStyle/>
          <a:p>
            <a:r>
              <a:rPr lang="zh-CN" altLang="en-US" b="1" dirty="0" smtClean="0">
                <a:solidFill>
                  <a:srgbClr val="FF0000"/>
                </a:solidFill>
              </a:rPr>
              <a:t>流水线冒险</a:t>
            </a:r>
            <a:endParaRPr lang="en-AU" b="1" dirty="0">
              <a:solidFill>
                <a:srgbClr val="FF0000"/>
              </a:solidFill>
            </a:endParaRPr>
          </a:p>
        </p:txBody>
      </p:sp>
      <p:sp>
        <p:nvSpPr>
          <p:cNvPr id="335875" name="Rectangle 3"/>
          <p:cNvSpPr>
            <a:spLocks noGrp="1" noChangeArrowheads="1"/>
          </p:cNvSpPr>
          <p:nvPr>
            <p:ph idx="1"/>
          </p:nvPr>
        </p:nvSpPr>
        <p:spPr>
          <a:xfrm>
            <a:off x="257714" y="980728"/>
            <a:ext cx="8435280" cy="4937760"/>
          </a:xfrm>
        </p:spPr>
        <p:txBody>
          <a:bodyPr>
            <a:normAutofit/>
          </a:bodyPr>
          <a:lstStyle/>
          <a:p>
            <a:pPr indent="0">
              <a:buNone/>
            </a:pPr>
            <a:r>
              <a:rPr lang="en-US" altLang="zh-CN" sz="2600" b="1" dirty="0" smtClean="0"/>
              <a:t>	</a:t>
            </a:r>
            <a:r>
              <a:rPr lang="zh-CN" altLang="en-US" sz="2600" b="1" dirty="0" smtClean="0"/>
              <a:t>流水线冒险（</a:t>
            </a:r>
            <a:r>
              <a:rPr lang="en-US" sz="2600" b="1" dirty="0" smtClean="0"/>
              <a:t>Hazard，</a:t>
            </a:r>
            <a:r>
              <a:rPr lang="zh-CN" altLang="en-US" sz="2600" b="1" dirty="0" smtClean="0"/>
              <a:t>也称流水线相关问题）</a:t>
            </a:r>
            <a:r>
              <a:rPr lang="zh-CN" altLang="en-US" sz="2600" b="1" dirty="0"/>
              <a:t>：相近</a:t>
            </a:r>
            <a:r>
              <a:rPr lang="zh-CN" altLang="en-US" sz="2600" b="1" dirty="0" smtClean="0"/>
              <a:t>指令在流水线上出现某些关联，下一个时钟周期不能执行下一条指令，指令流水线必须出现停顿。</a:t>
            </a:r>
            <a:endParaRPr lang="en-US" sz="2600" b="1" dirty="0" smtClean="0"/>
          </a:p>
          <a:p>
            <a:pPr marL="514350" indent="-514350">
              <a:buFont typeface="+mj-lt"/>
              <a:buAutoNum type="arabicParenR"/>
            </a:pPr>
            <a:r>
              <a:rPr lang="zh-CN" altLang="en-US" sz="2400" b="1" dirty="0" smtClean="0">
                <a:solidFill>
                  <a:srgbClr val="FF0000"/>
                </a:solidFill>
              </a:rPr>
              <a:t>结构</a:t>
            </a:r>
            <a:r>
              <a:rPr lang="zh-CN" altLang="en-US" sz="2400" b="1" dirty="0">
                <a:solidFill>
                  <a:srgbClr val="FF0000"/>
                </a:solidFill>
              </a:rPr>
              <a:t>冒险</a:t>
            </a:r>
            <a:r>
              <a:rPr lang="zh-CN" altLang="en-US" sz="2400" b="1" dirty="0" smtClean="0">
                <a:solidFill>
                  <a:srgbClr val="FF0000"/>
                </a:solidFill>
              </a:rPr>
              <a:t>：</a:t>
            </a:r>
            <a:r>
              <a:rPr lang="zh-CN" altLang="en-US" sz="2400" b="1" dirty="0"/>
              <a:t>资源竞争</a:t>
            </a:r>
            <a:r>
              <a:rPr lang="zh-CN" altLang="en-US" sz="2400" b="1" dirty="0" smtClean="0"/>
              <a:t>，要使用的部件正在忙（同一部件在不同阶段中被不同的指令同时使用）。例如，若</a:t>
            </a:r>
            <a:r>
              <a:rPr lang="zh-CN" altLang="en-US" sz="2400" b="1" dirty="0"/>
              <a:t>系统只有一个存储器部件，就会带来结构冒险问</a:t>
            </a:r>
            <a:r>
              <a:rPr lang="zh-CN" altLang="en-US" sz="2400" b="1" dirty="0" smtClean="0"/>
              <a:t>题</a:t>
            </a:r>
            <a:endParaRPr lang="en-US" sz="2400" b="1" dirty="0" smtClean="0"/>
          </a:p>
          <a:p>
            <a:pPr marL="514350" indent="-514350">
              <a:buFont typeface="+mj-lt"/>
              <a:buAutoNum type="arabicParenR"/>
            </a:pPr>
            <a:r>
              <a:rPr lang="zh-CN" altLang="en-US" sz="2400" b="1" dirty="0" smtClean="0">
                <a:solidFill>
                  <a:srgbClr val="FF0000"/>
                </a:solidFill>
              </a:rPr>
              <a:t>数据冒</a:t>
            </a:r>
            <a:r>
              <a:rPr lang="zh-CN" altLang="en-US" sz="2400" b="1" dirty="0">
                <a:solidFill>
                  <a:srgbClr val="FF0000"/>
                </a:solidFill>
              </a:rPr>
              <a:t>险：</a:t>
            </a:r>
            <a:r>
              <a:rPr lang="zh-CN" altLang="en-US" sz="2400" b="1" dirty="0"/>
              <a:t>指令执行所需的数据暂时不可用而造成的指令执行的停顿。数据冒险一般发生在相近</a:t>
            </a:r>
            <a:r>
              <a:rPr lang="zh-CN" altLang="en-US" sz="2400" b="1" dirty="0" smtClean="0"/>
              <a:t>指令</a:t>
            </a:r>
            <a:r>
              <a:rPr lang="zh-CN" altLang="en-US" sz="2400" b="1" dirty="0"/>
              <a:t>访问</a:t>
            </a:r>
            <a:r>
              <a:rPr lang="zh-CN" altLang="en-US" sz="2400" b="1" dirty="0" smtClean="0"/>
              <a:t>一</a:t>
            </a:r>
            <a:r>
              <a:rPr lang="zh-CN" altLang="en-US" sz="2400" b="1" dirty="0"/>
              <a:t>个存储单元或寄存器时</a:t>
            </a:r>
            <a:r>
              <a:rPr lang="zh-CN" altLang="en-US" sz="2400" b="1" dirty="0" smtClean="0"/>
              <a:t>。后序指令需要等待前序指令执行完毕</a:t>
            </a:r>
            <a:endParaRPr lang="en-US" sz="2400" b="1" dirty="0"/>
          </a:p>
          <a:p>
            <a:pPr marL="514350" indent="-514350">
              <a:buFont typeface="+mj-lt"/>
              <a:buAutoNum type="arabicParenR"/>
            </a:pPr>
            <a:r>
              <a:rPr lang="zh-CN" altLang="en-US" sz="2400" b="1" dirty="0">
                <a:solidFill>
                  <a:srgbClr val="FF0000"/>
                </a:solidFill>
              </a:rPr>
              <a:t>控制冒险：</a:t>
            </a:r>
            <a:r>
              <a:rPr lang="zh-CN" altLang="en-US" sz="2400" b="1" dirty="0"/>
              <a:t>也称为分支冒险（</a:t>
            </a:r>
            <a:r>
              <a:rPr lang="en-US" altLang="zh-CN" sz="2400" b="1" dirty="0"/>
              <a:t>branch hazard</a:t>
            </a:r>
            <a:r>
              <a:rPr lang="zh-CN" altLang="en-US" sz="2400" b="1" dirty="0"/>
              <a:t>），必须根据前一条指令的执行结果才能确定下一条真正要执行的指令，此时流水线中取得的可能不是真正要执行的指令</a:t>
            </a:r>
            <a:r>
              <a:rPr lang="zh-CN" altLang="en-US" sz="2400" b="1" dirty="0" smtClean="0"/>
              <a:t>。</a:t>
            </a:r>
            <a:endParaRPr lang="en-US" sz="2400" b="1" dirty="0"/>
          </a:p>
        </p:txBody>
      </p:sp>
      <p:sp>
        <p:nvSpPr>
          <p:cNvPr id="2" name="灯片编号占位符 1"/>
          <p:cNvSpPr>
            <a:spLocks noGrp="1"/>
          </p:cNvSpPr>
          <p:nvPr>
            <p:ph type="sldNum" sz="quarter" idx="12"/>
          </p:nvPr>
        </p:nvSpPr>
        <p:spPr/>
        <p:txBody>
          <a:bodyPr/>
          <a:lstStyle/>
          <a:p>
            <a:fld id="{3CC63E4C-4642-794D-A2FD-70F6B81535F5}" type="slidenum">
              <a:rPr lang="en-US" smtClean="0">
                <a:solidFill>
                  <a:prstClr val="black">
                    <a:tint val="75000"/>
                  </a:prstClr>
                </a:solidFill>
              </a:rPr>
              <a:pPr/>
              <a:t>51</a:t>
            </a:fld>
            <a:endParaRPr lang="en-US" dirty="0">
              <a:solidFill>
                <a:prstClr val="black">
                  <a:tint val="75000"/>
                </a:prstClr>
              </a:solidFill>
            </a:endParaRPr>
          </a:p>
        </p:txBody>
      </p:sp>
    </p:spTree>
    <p:extLst>
      <p:ext uri="{BB962C8B-B14F-4D97-AF65-F5344CB8AC3E}">
        <p14:creationId xmlns:p14="http://schemas.microsoft.com/office/powerpoint/2010/main" val="41905679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3500" y="2143125"/>
            <a:ext cx="3430588" cy="3962400"/>
            <a:chOff x="91" y="1350"/>
            <a:chExt cx="2161" cy="2496"/>
          </a:xfrm>
        </p:grpSpPr>
        <p:sp>
          <p:nvSpPr>
            <p:cNvPr id="41149" name="Rectangle 3"/>
            <p:cNvSpPr>
              <a:spLocks noChangeArrowheads="1"/>
            </p:cNvSpPr>
            <p:nvPr/>
          </p:nvSpPr>
          <p:spPr bwMode="auto">
            <a:xfrm>
              <a:off x="1340" y="1350"/>
              <a:ext cx="720" cy="2496"/>
            </a:xfrm>
            <a:prstGeom prst="rect">
              <a:avLst/>
            </a:prstGeom>
            <a:solidFill>
              <a:schemeClr val="bg1"/>
            </a:solidFill>
            <a:ln w="12700">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50" name="Rectangle 4"/>
            <p:cNvSpPr>
              <a:spLocks noChangeArrowheads="1"/>
            </p:cNvSpPr>
            <p:nvPr/>
          </p:nvSpPr>
          <p:spPr bwMode="auto">
            <a:xfrm>
              <a:off x="91" y="1398"/>
              <a:ext cx="277" cy="1208"/>
            </a:xfrm>
            <a:prstGeom prst="rect">
              <a:avLst/>
            </a:prstGeom>
            <a:noFill/>
            <a:ln w="12700">
              <a:noFill/>
              <a:miter lim="800000"/>
              <a:headEnd/>
              <a:tailEnd/>
            </a:ln>
          </p:spPr>
          <p:txBody>
            <a:bodyPr wrap="none" lIns="90488" tIns="44450" rIns="90488" bIns="44450">
              <a:spAutoFit/>
            </a:bodyPr>
            <a:lstStyle/>
            <a:p>
              <a:pPr algn="ctr" eaLnBrk="0" hangingPunct="0"/>
              <a:r>
                <a:rPr lang="zh-CN" altLang="en-US" sz="2000" i="1">
                  <a:solidFill>
                    <a:srgbClr val="000000"/>
                  </a:solidFill>
                  <a:latin typeface="Comic Sans MS" pitchFamily="66" charset="0"/>
                </a:rPr>
                <a:t>指</a:t>
              </a:r>
            </a:p>
            <a:p>
              <a:pPr algn="ctr" eaLnBrk="0" hangingPunct="0"/>
              <a:r>
                <a:rPr lang="zh-CN" altLang="en-US" sz="2000" i="1">
                  <a:solidFill>
                    <a:srgbClr val="000000"/>
                  </a:solidFill>
                  <a:latin typeface="Comic Sans MS" pitchFamily="66" charset="0"/>
                </a:rPr>
                <a:t>令</a:t>
              </a:r>
            </a:p>
            <a:p>
              <a:pPr algn="ctr" eaLnBrk="0" hangingPunct="0"/>
              <a:r>
                <a:rPr lang="zh-CN" altLang="en-US" sz="2000" i="1">
                  <a:solidFill>
                    <a:srgbClr val="000000"/>
                  </a:solidFill>
                  <a:latin typeface="Comic Sans MS" pitchFamily="66" charset="0"/>
                </a:rPr>
                <a:t>执</a:t>
              </a:r>
            </a:p>
            <a:p>
              <a:pPr algn="ctr" eaLnBrk="0" hangingPunct="0"/>
              <a:r>
                <a:rPr lang="zh-CN" altLang="en-US" sz="2000" i="1">
                  <a:solidFill>
                    <a:srgbClr val="000000"/>
                  </a:solidFill>
                  <a:latin typeface="Comic Sans MS" pitchFamily="66" charset="0"/>
                </a:rPr>
                <a:t>行</a:t>
              </a:r>
            </a:p>
            <a:p>
              <a:pPr algn="ctr" eaLnBrk="0" hangingPunct="0"/>
              <a:r>
                <a:rPr lang="zh-CN" altLang="en-US" sz="2000" i="1">
                  <a:solidFill>
                    <a:srgbClr val="000000"/>
                  </a:solidFill>
                  <a:latin typeface="Comic Sans MS" pitchFamily="66" charset="0"/>
                </a:rPr>
                <a:t>次</a:t>
              </a:r>
            </a:p>
            <a:p>
              <a:pPr algn="ctr" eaLnBrk="0" hangingPunct="0"/>
              <a:r>
                <a:rPr lang="zh-CN" altLang="en-US" sz="2000" i="1">
                  <a:solidFill>
                    <a:srgbClr val="000000"/>
                  </a:solidFill>
                  <a:latin typeface="Comic Sans MS" pitchFamily="66" charset="0"/>
                </a:rPr>
                <a:t>序</a:t>
              </a:r>
            </a:p>
          </p:txBody>
        </p:sp>
        <p:sp>
          <p:nvSpPr>
            <p:cNvPr id="41151" name="Line 5"/>
            <p:cNvSpPr>
              <a:spLocks noChangeShapeType="1"/>
            </p:cNvSpPr>
            <p:nvPr/>
          </p:nvSpPr>
          <p:spPr bwMode="auto">
            <a:xfrm>
              <a:off x="424" y="1410"/>
              <a:ext cx="0" cy="2392"/>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1152" name="Rectangle 6"/>
            <p:cNvSpPr>
              <a:spLocks noChangeArrowheads="1"/>
            </p:cNvSpPr>
            <p:nvPr/>
          </p:nvSpPr>
          <p:spPr bwMode="auto">
            <a:xfrm>
              <a:off x="524" y="1446"/>
              <a:ext cx="1494" cy="516"/>
            </a:xfrm>
            <a:prstGeom prst="rect">
              <a:avLst/>
            </a:prstGeom>
            <a:no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add </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,r2,r3</a:t>
              </a:r>
            </a:p>
            <a:p>
              <a:pPr eaLnBrk="0" latinLnBrk="1" hangingPunct="0"/>
              <a:endParaRPr lang="en-US" altLang="zh-CN" sz="2400">
                <a:solidFill>
                  <a:srgbClr val="000000"/>
                </a:solidFill>
                <a:latin typeface="Courier New" pitchFamily="49" charset="0"/>
              </a:endParaRPr>
            </a:p>
          </p:txBody>
        </p:sp>
        <p:sp>
          <p:nvSpPr>
            <p:cNvPr id="41153" name="Rectangle 7"/>
            <p:cNvSpPr>
              <a:spLocks noChangeArrowheads="1"/>
            </p:cNvSpPr>
            <p:nvPr/>
          </p:nvSpPr>
          <p:spPr bwMode="auto">
            <a:xfrm>
              <a:off x="524" y="1998"/>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sub r4,</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,r3</a:t>
              </a:r>
            </a:p>
            <a:p>
              <a:pPr eaLnBrk="0" latinLnBrk="1" hangingPunct="0"/>
              <a:endParaRPr lang="en-US" altLang="zh-CN" sz="2400">
                <a:solidFill>
                  <a:srgbClr val="000000"/>
                </a:solidFill>
                <a:latin typeface="Courier New" pitchFamily="49" charset="0"/>
              </a:endParaRPr>
            </a:p>
          </p:txBody>
        </p:sp>
        <p:sp>
          <p:nvSpPr>
            <p:cNvPr id="41154" name="Rectangle 8"/>
            <p:cNvSpPr>
              <a:spLocks noChangeArrowheads="1"/>
            </p:cNvSpPr>
            <p:nvPr/>
          </p:nvSpPr>
          <p:spPr bwMode="auto">
            <a:xfrm>
              <a:off x="524" y="252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and r6,</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,r7</a:t>
              </a:r>
            </a:p>
            <a:p>
              <a:pPr eaLnBrk="0" latinLnBrk="1" hangingPunct="0"/>
              <a:endParaRPr lang="en-US" altLang="zh-CN" sz="2400">
                <a:solidFill>
                  <a:srgbClr val="000000"/>
                </a:solidFill>
                <a:latin typeface="Courier New" pitchFamily="49" charset="0"/>
              </a:endParaRPr>
            </a:p>
          </p:txBody>
        </p:sp>
        <p:sp>
          <p:nvSpPr>
            <p:cNvPr id="41155" name="Rectangle 9"/>
            <p:cNvSpPr>
              <a:spLocks noChangeArrowheads="1"/>
            </p:cNvSpPr>
            <p:nvPr/>
          </p:nvSpPr>
          <p:spPr bwMode="auto">
            <a:xfrm>
              <a:off x="524" y="306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or  r8,</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,r9</a:t>
              </a:r>
            </a:p>
            <a:p>
              <a:pPr eaLnBrk="0" latinLnBrk="1" hangingPunct="0"/>
              <a:endParaRPr lang="en-US" altLang="zh-CN" sz="2400">
                <a:solidFill>
                  <a:srgbClr val="000000"/>
                </a:solidFill>
                <a:latin typeface="Courier New" pitchFamily="49" charset="0"/>
              </a:endParaRPr>
            </a:p>
          </p:txBody>
        </p:sp>
        <p:sp>
          <p:nvSpPr>
            <p:cNvPr id="41156" name="Rectangle 10"/>
            <p:cNvSpPr>
              <a:spLocks noChangeArrowheads="1"/>
            </p:cNvSpPr>
            <p:nvPr/>
          </p:nvSpPr>
          <p:spPr bwMode="auto">
            <a:xfrm>
              <a:off x="528" y="3552"/>
              <a:ext cx="1724" cy="28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xor r10,</a:t>
              </a:r>
              <a:r>
                <a:rPr lang="en-US" altLang="zh-CN" sz="2400">
                  <a:solidFill>
                    <a:srgbClr val="00CC00"/>
                  </a:solidFill>
                  <a:latin typeface="Courier New" pitchFamily="49" charset="0"/>
                </a:rPr>
                <a:t>r1</a:t>
              </a:r>
              <a:r>
                <a:rPr lang="en-US" altLang="zh-CN" sz="2400">
                  <a:solidFill>
                    <a:srgbClr val="000000"/>
                  </a:solidFill>
                  <a:latin typeface="Courier New" pitchFamily="49" charset="0"/>
                </a:rPr>
                <a:t>,r11</a:t>
              </a:r>
            </a:p>
          </p:txBody>
        </p:sp>
      </p:grpSp>
      <p:grpSp>
        <p:nvGrpSpPr>
          <p:cNvPr id="40963" name="Group 11"/>
          <p:cNvGrpSpPr>
            <a:grpSpLocks/>
          </p:cNvGrpSpPr>
          <p:nvPr/>
        </p:nvGrpSpPr>
        <p:grpSpPr bwMode="auto">
          <a:xfrm>
            <a:off x="3713163" y="3057525"/>
            <a:ext cx="3267075" cy="700088"/>
            <a:chOff x="1933" y="1200"/>
            <a:chExt cx="1952" cy="441"/>
          </a:xfrm>
        </p:grpSpPr>
        <p:grpSp>
          <p:nvGrpSpPr>
            <p:cNvPr id="41116" name="Group 12"/>
            <p:cNvGrpSpPr>
              <a:grpSpLocks noChangeAspect="1"/>
            </p:cNvGrpSpPr>
            <p:nvPr/>
          </p:nvGrpSpPr>
          <p:grpSpPr bwMode="auto">
            <a:xfrm>
              <a:off x="2421" y="1304"/>
              <a:ext cx="241" cy="233"/>
              <a:chOff x="1357" y="528"/>
              <a:chExt cx="522" cy="432"/>
            </a:xfrm>
          </p:grpSpPr>
          <p:grpSp>
            <p:nvGrpSpPr>
              <p:cNvPr id="41145" name="Group 13"/>
              <p:cNvGrpSpPr>
                <a:grpSpLocks noChangeAspect="1"/>
              </p:cNvGrpSpPr>
              <p:nvPr/>
            </p:nvGrpSpPr>
            <p:grpSpPr bwMode="auto">
              <a:xfrm>
                <a:off x="1374" y="528"/>
                <a:ext cx="480" cy="432"/>
                <a:chOff x="1392" y="528"/>
                <a:chExt cx="480" cy="432"/>
              </a:xfrm>
            </p:grpSpPr>
            <p:sp>
              <p:nvSpPr>
                <p:cNvPr id="41147" name="Rectangle 14"/>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48" name="Rectangle 15"/>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146" name="Text Box 16"/>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117" name="Line 17"/>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118" name="Line 18"/>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119" name="Group 19"/>
            <p:cNvGrpSpPr>
              <a:grpSpLocks noChangeAspect="1"/>
            </p:cNvGrpSpPr>
            <p:nvPr/>
          </p:nvGrpSpPr>
          <p:grpSpPr bwMode="auto">
            <a:xfrm>
              <a:off x="2851" y="1235"/>
              <a:ext cx="206" cy="371"/>
              <a:chOff x="2991" y="411"/>
              <a:chExt cx="371" cy="768"/>
            </a:xfrm>
          </p:grpSpPr>
          <p:sp>
            <p:nvSpPr>
              <p:cNvPr id="41141" name="AutoShape 20"/>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142" name="AutoShape 21"/>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43" name="Freeform 22"/>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144" name="Text Box 23"/>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120" name="Line 24"/>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121" name="Line 25"/>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122" name="Group 26"/>
            <p:cNvGrpSpPr>
              <a:grpSpLocks noChangeAspect="1"/>
            </p:cNvGrpSpPr>
            <p:nvPr/>
          </p:nvGrpSpPr>
          <p:grpSpPr bwMode="auto">
            <a:xfrm>
              <a:off x="3181" y="1305"/>
              <a:ext cx="334" cy="232"/>
              <a:chOff x="3792" y="576"/>
              <a:chExt cx="723" cy="480"/>
            </a:xfrm>
          </p:grpSpPr>
          <p:sp>
            <p:nvSpPr>
              <p:cNvPr id="41139" name="Rectangle 27"/>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40" name="Text Box 28"/>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123" name="Freeform 29"/>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124" name="Line 30"/>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125" name="Line 31"/>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126" name="Group 32"/>
            <p:cNvGrpSpPr>
              <a:grpSpLocks noChangeAspect="1"/>
            </p:cNvGrpSpPr>
            <p:nvPr/>
          </p:nvGrpSpPr>
          <p:grpSpPr bwMode="auto">
            <a:xfrm>
              <a:off x="1933" y="1305"/>
              <a:ext cx="352" cy="232"/>
              <a:chOff x="1062" y="576"/>
              <a:chExt cx="759" cy="480"/>
            </a:xfrm>
          </p:grpSpPr>
          <p:sp>
            <p:nvSpPr>
              <p:cNvPr id="41137" name="Rectangle 33"/>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38" name="Text Box 34"/>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127" name="Group 35"/>
            <p:cNvGrpSpPr>
              <a:grpSpLocks/>
            </p:cNvGrpSpPr>
            <p:nvPr/>
          </p:nvGrpSpPr>
          <p:grpSpPr bwMode="auto">
            <a:xfrm>
              <a:off x="2288" y="1200"/>
              <a:ext cx="1297" cy="441"/>
              <a:chOff x="2112" y="528"/>
              <a:chExt cx="2088" cy="681"/>
            </a:xfrm>
          </p:grpSpPr>
          <p:sp>
            <p:nvSpPr>
              <p:cNvPr id="41133" name="Rectangle 36"/>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4" name="Rectangle 37"/>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5" name="Rectangle 38"/>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6" name="Rectangle 39"/>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128" name="Group 40"/>
            <p:cNvGrpSpPr>
              <a:grpSpLocks noChangeAspect="1"/>
            </p:cNvGrpSpPr>
            <p:nvPr/>
          </p:nvGrpSpPr>
          <p:grpSpPr bwMode="auto">
            <a:xfrm flipH="1">
              <a:off x="3644" y="1296"/>
              <a:ext cx="241" cy="233"/>
              <a:chOff x="1364" y="528"/>
              <a:chExt cx="518" cy="432"/>
            </a:xfrm>
          </p:grpSpPr>
          <p:grpSp>
            <p:nvGrpSpPr>
              <p:cNvPr id="41129" name="Group 41"/>
              <p:cNvGrpSpPr>
                <a:grpSpLocks noChangeAspect="1"/>
              </p:cNvGrpSpPr>
              <p:nvPr/>
            </p:nvGrpSpPr>
            <p:grpSpPr bwMode="auto">
              <a:xfrm>
                <a:off x="1374" y="528"/>
                <a:ext cx="480" cy="432"/>
                <a:chOff x="1392" y="528"/>
                <a:chExt cx="480" cy="432"/>
              </a:xfrm>
            </p:grpSpPr>
            <p:sp>
              <p:nvSpPr>
                <p:cNvPr id="41131" name="Rectangle 42"/>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32" name="Rectangle 43"/>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130" name="Text Box 44"/>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0964" name="Group 45"/>
          <p:cNvGrpSpPr>
            <a:grpSpLocks/>
          </p:cNvGrpSpPr>
          <p:nvPr/>
        </p:nvGrpSpPr>
        <p:grpSpPr bwMode="auto">
          <a:xfrm>
            <a:off x="3019425" y="2232025"/>
            <a:ext cx="3265488" cy="700088"/>
            <a:chOff x="1932" y="1200"/>
            <a:chExt cx="1951" cy="441"/>
          </a:xfrm>
        </p:grpSpPr>
        <p:grpSp>
          <p:nvGrpSpPr>
            <p:cNvPr id="41083" name="Group 46"/>
            <p:cNvGrpSpPr>
              <a:grpSpLocks noChangeAspect="1"/>
            </p:cNvGrpSpPr>
            <p:nvPr/>
          </p:nvGrpSpPr>
          <p:grpSpPr bwMode="auto">
            <a:xfrm>
              <a:off x="2420" y="1304"/>
              <a:ext cx="241" cy="233"/>
              <a:chOff x="1355" y="528"/>
              <a:chExt cx="522" cy="432"/>
            </a:xfrm>
          </p:grpSpPr>
          <p:grpSp>
            <p:nvGrpSpPr>
              <p:cNvPr id="41112" name="Group 47"/>
              <p:cNvGrpSpPr>
                <a:grpSpLocks noChangeAspect="1"/>
              </p:cNvGrpSpPr>
              <p:nvPr/>
            </p:nvGrpSpPr>
            <p:grpSpPr bwMode="auto">
              <a:xfrm>
                <a:off x="1374" y="528"/>
                <a:ext cx="480" cy="432"/>
                <a:chOff x="1392" y="528"/>
                <a:chExt cx="480" cy="432"/>
              </a:xfrm>
            </p:grpSpPr>
            <p:sp>
              <p:nvSpPr>
                <p:cNvPr id="41114" name="Rectangle 48"/>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15" name="Rectangle 49"/>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113" name="Text Box 50"/>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084" name="Line 51"/>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085" name="Line 52"/>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086" name="Group 53"/>
            <p:cNvGrpSpPr>
              <a:grpSpLocks noChangeAspect="1"/>
            </p:cNvGrpSpPr>
            <p:nvPr/>
          </p:nvGrpSpPr>
          <p:grpSpPr bwMode="auto">
            <a:xfrm>
              <a:off x="2851" y="1235"/>
              <a:ext cx="206" cy="371"/>
              <a:chOff x="2991" y="411"/>
              <a:chExt cx="371" cy="768"/>
            </a:xfrm>
          </p:grpSpPr>
          <p:sp>
            <p:nvSpPr>
              <p:cNvPr id="41108" name="AutoShape 54"/>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109" name="AutoShape 55"/>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10" name="Freeform 56"/>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111" name="Text Box 57"/>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087" name="Line 58"/>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088" name="Line 59"/>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089" name="Group 60"/>
            <p:cNvGrpSpPr>
              <a:grpSpLocks noChangeAspect="1"/>
            </p:cNvGrpSpPr>
            <p:nvPr/>
          </p:nvGrpSpPr>
          <p:grpSpPr bwMode="auto">
            <a:xfrm>
              <a:off x="3180" y="1305"/>
              <a:ext cx="334" cy="232"/>
              <a:chOff x="3790" y="576"/>
              <a:chExt cx="722" cy="480"/>
            </a:xfrm>
          </p:grpSpPr>
          <p:sp>
            <p:nvSpPr>
              <p:cNvPr id="41106" name="Rectangle 61"/>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07" name="Text Box 62"/>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090" name="Freeform 63"/>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091" name="Line 64"/>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092" name="Line 65"/>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093" name="Group 66"/>
            <p:cNvGrpSpPr>
              <a:grpSpLocks noChangeAspect="1"/>
            </p:cNvGrpSpPr>
            <p:nvPr/>
          </p:nvGrpSpPr>
          <p:grpSpPr bwMode="auto">
            <a:xfrm>
              <a:off x="1932" y="1305"/>
              <a:ext cx="352" cy="232"/>
              <a:chOff x="1057" y="576"/>
              <a:chExt cx="760" cy="480"/>
            </a:xfrm>
          </p:grpSpPr>
          <p:sp>
            <p:nvSpPr>
              <p:cNvPr id="41104" name="Rectangle 67"/>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105" name="Text Box 68"/>
              <p:cNvSpPr txBox="1">
                <a:spLocks noChangeAspect="1" noChangeArrowheads="1"/>
              </p:cNvSpPr>
              <p:nvPr/>
            </p:nvSpPr>
            <p:spPr bwMode="auto">
              <a:xfrm>
                <a:off x="1057"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094" name="Group 69"/>
            <p:cNvGrpSpPr>
              <a:grpSpLocks/>
            </p:cNvGrpSpPr>
            <p:nvPr/>
          </p:nvGrpSpPr>
          <p:grpSpPr bwMode="auto">
            <a:xfrm>
              <a:off x="2288" y="1200"/>
              <a:ext cx="1297" cy="441"/>
              <a:chOff x="2112" y="528"/>
              <a:chExt cx="2088" cy="681"/>
            </a:xfrm>
          </p:grpSpPr>
          <p:sp>
            <p:nvSpPr>
              <p:cNvPr id="41100" name="Rectangle 70"/>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01" name="Rectangle 71"/>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02" name="Rectangle 72"/>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103" name="Rectangle 73"/>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095" name="Group 74"/>
            <p:cNvGrpSpPr>
              <a:grpSpLocks noChangeAspect="1"/>
            </p:cNvGrpSpPr>
            <p:nvPr/>
          </p:nvGrpSpPr>
          <p:grpSpPr bwMode="auto">
            <a:xfrm flipH="1">
              <a:off x="3642" y="1296"/>
              <a:ext cx="241" cy="233"/>
              <a:chOff x="1360" y="528"/>
              <a:chExt cx="518" cy="432"/>
            </a:xfrm>
          </p:grpSpPr>
          <p:grpSp>
            <p:nvGrpSpPr>
              <p:cNvPr id="41096" name="Group 75"/>
              <p:cNvGrpSpPr>
                <a:grpSpLocks noChangeAspect="1"/>
              </p:cNvGrpSpPr>
              <p:nvPr/>
            </p:nvGrpSpPr>
            <p:grpSpPr bwMode="auto">
              <a:xfrm>
                <a:off x="1374" y="528"/>
                <a:ext cx="480" cy="432"/>
                <a:chOff x="1392" y="528"/>
                <a:chExt cx="480" cy="432"/>
              </a:xfrm>
            </p:grpSpPr>
            <p:sp>
              <p:nvSpPr>
                <p:cNvPr id="41098" name="Rectangle 76"/>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99" name="Rectangle 77"/>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97" name="Text Box 78"/>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0965" name="Rectangle 79"/>
          <p:cNvSpPr>
            <a:spLocks noGrp="1" noChangeArrowheads="1"/>
          </p:cNvSpPr>
          <p:nvPr>
            <p:ph type="title"/>
          </p:nvPr>
        </p:nvSpPr>
        <p:spPr>
          <a:xfrm>
            <a:off x="395287" y="404813"/>
            <a:ext cx="8440959" cy="839461"/>
          </a:xfrm>
          <a:solidFill>
            <a:schemeClr val="bg1"/>
          </a:solidFill>
        </p:spPr>
        <p:txBody>
          <a:bodyPr lIns="90488" tIns="44450" rIns="90488" bIns="44450"/>
          <a:lstStyle/>
          <a:p>
            <a:pPr eaLnBrk="1" hangingPunct="1"/>
            <a:r>
              <a:rPr lang="zh-CN" altLang="en-US" sz="2800" dirty="0" smtClean="0"/>
              <a:t>数据冒险 </a:t>
            </a:r>
            <a:r>
              <a:rPr lang="en-US" altLang="zh-CN" sz="2800" dirty="0" smtClean="0"/>
              <a:t>—— </a:t>
            </a:r>
            <a:r>
              <a:rPr lang="zh-CN" altLang="en-US" sz="2800" dirty="0" smtClean="0"/>
              <a:t>数据相关性</a:t>
            </a:r>
            <a:r>
              <a:rPr lang="en-US" altLang="zh-CN" sz="2800" dirty="0" smtClean="0"/>
              <a:t>(</a:t>
            </a:r>
            <a:r>
              <a:rPr lang="zh-CN" altLang="en-US" sz="2800" dirty="0" smtClean="0"/>
              <a:t>读写相关，写读相关</a:t>
            </a:r>
            <a:r>
              <a:rPr lang="en-US" altLang="zh-CN" sz="2800" dirty="0" smtClean="0"/>
              <a:t>)</a:t>
            </a:r>
            <a:endParaRPr lang="zh-CN" altLang="en-US" sz="3200" dirty="0" smtClean="0">
              <a:solidFill>
                <a:schemeClr val="tx1"/>
              </a:solidFill>
            </a:endParaRPr>
          </a:p>
        </p:txBody>
      </p:sp>
      <p:sp>
        <p:nvSpPr>
          <p:cNvPr id="40966" name="Line 80"/>
          <p:cNvSpPr>
            <a:spLocks noChangeShapeType="1"/>
          </p:cNvSpPr>
          <p:nvPr/>
        </p:nvSpPr>
        <p:spPr bwMode="auto">
          <a:xfrm>
            <a:off x="838200" y="1600200"/>
            <a:ext cx="7594600" cy="635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0967" name="Rectangle 81"/>
          <p:cNvSpPr>
            <a:spLocks noChangeArrowheads="1"/>
          </p:cNvSpPr>
          <p:nvPr/>
        </p:nvSpPr>
        <p:spPr bwMode="auto">
          <a:xfrm>
            <a:off x="1066800" y="1219200"/>
            <a:ext cx="2011363"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i="1">
                <a:solidFill>
                  <a:srgbClr val="000000"/>
                </a:solidFill>
                <a:latin typeface="Comic Sans MS" pitchFamily="66" charset="0"/>
              </a:rPr>
              <a:t>时间 </a:t>
            </a:r>
            <a:r>
              <a:rPr lang="en-US" altLang="zh-CN" sz="2000" i="1">
                <a:solidFill>
                  <a:srgbClr val="000000"/>
                </a:solidFill>
                <a:latin typeface="Comic Sans MS" pitchFamily="66" charset="0"/>
              </a:rPr>
              <a:t>(</a:t>
            </a:r>
            <a:r>
              <a:rPr lang="zh-CN" altLang="en-US" sz="2000" i="1">
                <a:solidFill>
                  <a:srgbClr val="000000"/>
                </a:solidFill>
                <a:latin typeface="Comic Sans MS" pitchFamily="66" charset="0"/>
              </a:rPr>
              <a:t>时钟周期</a:t>
            </a:r>
            <a:r>
              <a:rPr lang="en-US" altLang="zh-CN" sz="2000" i="1">
                <a:solidFill>
                  <a:srgbClr val="000000"/>
                </a:solidFill>
                <a:latin typeface="Comic Sans MS" pitchFamily="66" charset="0"/>
              </a:rPr>
              <a:t>)</a:t>
            </a:r>
          </a:p>
        </p:txBody>
      </p:sp>
      <p:grpSp>
        <p:nvGrpSpPr>
          <p:cNvPr id="40968" name="Group 82"/>
          <p:cNvGrpSpPr>
            <a:grpSpLocks/>
          </p:cNvGrpSpPr>
          <p:nvPr/>
        </p:nvGrpSpPr>
        <p:grpSpPr bwMode="auto">
          <a:xfrm>
            <a:off x="3124200" y="1752600"/>
            <a:ext cx="3233738" cy="369888"/>
            <a:chOff x="2016" y="1148"/>
            <a:chExt cx="2037" cy="233"/>
          </a:xfrm>
        </p:grpSpPr>
        <p:sp>
          <p:nvSpPr>
            <p:cNvPr id="41078" name="Rectangle 83"/>
            <p:cNvSpPr>
              <a:spLocks noChangeArrowheads="1"/>
            </p:cNvSpPr>
            <p:nvPr/>
          </p:nvSpPr>
          <p:spPr bwMode="auto">
            <a:xfrm>
              <a:off x="2016" y="1152"/>
              <a:ext cx="28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IF</a:t>
              </a:r>
            </a:p>
          </p:txBody>
        </p:sp>
        <p:sp>
          <p:nvSpPr>
            <p:cNvPr id="41079" name="Rectangle 84"/>
            <p:cNvSpPr>
              <a:spLocks noChangeArrowheads="1"/>
            </p:cNvSpPr>
            <p:nvPr/>
          </p:nvSpPr>
          <p:spPr bwMode="auto">
            <a:xfrm>
              <a:off x="2304" y="1152"/>
              <a:ext cx="55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ID/RF</a:t>
              </a:r>
            </a:p>
          </p:txBody>
        </p:sp>
        <p:sp>
          <p:nvSpPr>
            <p:cNvPr id="41080" name="Rectangle 85"/>
            <p:cNvSpPr>
              <a:spLocks noChangeArrowheads="1"/>
            </p:cNvSpPr>
            <p:nvPr/>
          </p:nvSpPr>
          <p:spPr bwMode="auto">
            <a:xfrm>
              <a:off x="2805" y="1148"/>
              <a:ext cx="30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EX</a:t>
              </a:r>
            </a:p>
          </p:txBody>
        </p:sp>
        <p:sp>
          <p:nvSpPr>
            <p:cNvPr id="41081" name="Rectangle 86"/>
            <p:cNvSpPr>
              <a:spLocks noChangeArrowheads="1"/>
            </p:cNvSpPr>
            <p:nvPr/>
          </p:nvSpPr>
          <p:spPr bwMode="auto">
            <a:xfrm>
              <a:off x="3200" y="1150"/>
              <a:ext cx="45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MEM</a:t>
              </a:r>
            </a:p>
          </p:txBody>
        </p:sp>
        <p:sp>
          <p:nvSpPr>
            <p:cNvPr id="41082" name="Rectangle 87"/>
            <p:cNvSpPr>
              <a:spLocks noChangeArrowheads="1"/>
            </p:cNvSpPr>
            <p:nvPr/>
          </p:nvSpPr>
          <p:spPr bwMode="auto">
            <a:xfrm>
              <a:off x="3698" y="1149"/>
              <a:ext cx="355"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WB</a:t>
              </a:r>
            </a:p>
          </p:txBody>
        </p:sp>
      </p:grpSp>
      <p:sp>
        <p:nvSpPr>
          <p:cNvPr id="40969" name="Line 88"/>
          <p:cNvSpPr>
            <a:spLocks noChangeShapeType="1"/>
          </p:cNvSpPr>
          <p:nvPr/>
        </p:nvSpPr>
        <p:spPr bwMode="auto">
          <a:xfrm flipH="1">
            <a:off x="4765675" y="2582863"/>
            <a:ext cx="1371600" cy="609600"/>
          </a:xfrm>
          <a:prstGeom prst="line">
            <a:avLst/>
          </a:prstGeom>
          <a:noFill/>
          <a:ln w="76200">
            <a:solidFill>
              <a:srgbClr val="FF3300"/>
            </a:solidFill>
            <a:round/>
            <a:headEnd/>
            <a:tailEnd type="triangle" w="med" len="med"/>
          </a:ln>
        </p:spPr>
        <p:txBody>
          <a:bodyPr wrap="none" anchor="ctr"/>
          <a:lstStyle/>
          <a:p>
            <a:endParaRPr lang="zh-CN" altLang="en-US"/>
          </a:p>
        </p:txBody>
      </p:sp>
      <p:grpSp>
        <p:nvGrpSpPr>
          <p:cNvPr id="40970" name="Group 198"/>
          <p:cNvGrpSpPr>
            <a:grpSpLocks/>
          </p:cNvGrpSpPr>
          <p:nvPr/>
        </p:nvGrpSpPr>
        <p:grpSpPr bwMode="auto">
          <a:xfrm>
            <a:off x="4384675" y="2582863"/>
            <a:ext cx="3265488" cy="2025650"/>
            <a:chOff x="5856" y="-336"/>
            <a:chExt cx="2057" cy="1276"/>
          </a:xfrm>
        </p:grpSpPr>
        <p:grpSp>
          <p:nvGrpSpPr>
            <p:cNvPr id="41043" name="Group 90"/>
            <p:cNvGrpSpPr>
              <a:grpSpLocks/>
            </p:cNvGrpSpPr>
            <p:nvPr/>
          </p:nvGrpSpPr>
          <p:grpSpPr bwMode="auto">
            <a:xfrm>
              <a:off x="5856" y="499"/>
              <a:ext cx="2057" cy="441"/>
              <a:chOff x="1933" y="1200"/>
              <a:chExt cx="1951" cy="441"/>
            </a:xfrm>
          </p:grpSpPr>
          <p:grpSp>
            <p:nvGrpSpPr>
              <p:cNvPr id="41045" name="Group 91"/>
              <p:cNvGrpSpPr>
                <a:grpSpLocks noChangeAspect="1"/>
              </p:cNvGrpSpPr>
              <p:nvPr/>
            </p:nvGrpSpPr>
            <p:grpSpPr bwMode="auto">
              <a:xfrm>
                <a:off x="2421" y="1304"/>
                <a:ext cx="241" cy="233"/>
                <a:chOff x="1357" y="528"/>
                <a:chExt cx="522" cy="432"/>
              </a:xfrm>
            </p:grpSpPr>
            <p:grpSp>
              <p:nvGrpSpPr>
                <p:cNvPr id="41074" name="Group 92"/>
                <p:cNvGrpSpPr>
                  <a:grpSpLocks noChangeAspect="1"/>
                </p:cNvGrpSpPr>
                <p:nvPr/>
              </p:nvGrpSpPr>
              <p:grpSpPr bwMode="auto">
                <a:xfrm>
                  <a:off x="1374" y="528"/>
                  <a:ext cx="480" cy="432"/>
                  <a:chOff x="1392" y="528"/>
                  <a:chExt cx="480" cy="432"/>
                </a:xfrm>
              </p:grpSpPr>
              <p:sp>
                <p:nvSpPr>
                  <p:cNvPr id="41076" name="Rectangle 9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77" name="Rectangle 9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75" name="Text Box 95"/>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046" name="Line 9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047" name="Line 9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048" name="Group 98"/>
              <p:cNvGrpSpPr>
                <a:grpSpLocks noChangeAspect="1"/>
              </p:cNvGrpSpPr>
              <p:nvPr/>
            </p:nvGrpSpPr>
            <p:grpSpPr bwMode="auto">
              <a:xfrm>
                <a:off x="2851" y="1235"/>
                <a:ext cx="206" cy="371"/>
                <a:chOff x="2991" y="411"/>
                <a:chExt cx="371" cy="768"/>
              </a:xfrm>
            </p:grpSpPr>
            <p:sp>
              <p:nvSpPr>
                <p:cNvPr id="41070" name="AutoShape 99"/>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071" name="AutoShape 10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72" name="Freeform 101"/>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073" name="Text Box 102"/>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049" name="Line 10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050" name="Line 10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051" name="Group 105"/>
              <p:cNvGrpSpPr>
                <a:grpSpLocks noChangeAspect="1"/>
              </p:cNvGrpSpPr>
              <p:nvPr/>
            </p:nvGrpSpPr>
            <p:grpSpPr bwMode="auto">
              <a:xfrm>
                <a:off x="3181" y="1305"/>
                <a:ext cx="334" cy="232"/>
                <a:chOff x="3792" y="576"/>
                <a:chExt cx="723" cy="480"/>
              </a:xfrm>
            </p:grpSpPr>
            <p:sp>
              <p:nvSpPr>
                <p:cNvPr id="41068" name="Rectangle 10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69" name="Text Box 107"/>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052" name="Freeform 108"/>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053" name="Line 10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054" name="Line 11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055" name="Group 111"/>
              <p:cNvGrpSpPr>
                <a:grpSpLocks noChangeAspect="1"/>
              </p:cNvGrpSpPr>
              <p:nvPr/>
            </p:nvGrpSpPr>
            <p:grpSpPr bwMode="auto">
              <a:xfrm>
                <a:off x="1933" y="1305"/>
                <a:ext cx="352" cy="232"/>
                <a:chOff x="1060" y="576"/>
                <a:chExt cx="760" cy="480"/>
              </a:xfrm>
            </p:grpSpPr>
            <p:sp>
              <p:nvSpPr>
                <p:cNvPr id="41066" name="Rectangle 11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67" name="Text Box 113"/>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056" name="Group 114"/>
              <p:cNvGrpSpPr>
                <a:grpSpLocks/>
              </p:cNvGrpSpPr>
              <p:nvPr/>
            </p:nvGrpSpPr>
            <p:grpSpPr bwMode="auto">
              <a:xfrm>
                <a:off x="2288" y="1200"/>
                <a:ext cx="1297" cy="441"/>
                <a:chOff x="2112" y="528"/>
                <a:chExt cx="2088" cy="681"/>
              </a:xfrm>
            </p:grpSpPr>
            <p:sp>
              <p:nvSpPr>
                <p:cNvPr id="41062" name="Rectangle 11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3" name="Rectangle 11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4" name="Rectangle 11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5" name="Rectangle 11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057" name="Group 119"/>
              <p:cNvGrpSpPr>
                <a:grpSpLocks noChangeAspect="1"/>
              </p:cNvGrpSpPr>
              <p:nvPr/>
            </p:nvGrpSpPr>
            <p:grpSpPr bwMode="auto">
              <a:xfrm flipH="1">
                <a:off x="3643" y="1296"/>
                <a:ext cx="241" cy="233"/>
                <a:chOff x="1362" y="528"/>
                <a:chExt cx="518" cy="432"/>
              </a:xfrm>
            </p:grpSpPr>
            <p:grpSp>
              <p:nvGrpSpPr>
                <p:cNvPr id="41058" name="Group 120"/>
                <p:cNvGrpSpPr>
                  <a:grpSpLocks noChangeAspect="1"/>
                </p:cNvGrpSpPr>
                <p:nvPr/>
              </p:nvGrpSpPr>
              <p:grpSpPr bwMode="auto">
                <a:xfrm>
                  <a:off x="1374" y="528"/>
                  <a:ext cx="480" cy="432"/>
                  <a:chOff x="1392" y="528"/>
                  <a:chExt cx="480" cy="432"/>
                </a:xfrm>
              </p:grpSpPr>
              <p:sp>
                <p:nvSpPr>
                  <p:cNvPr id="41060" name="Rectangle 12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61" name="Rectangle 12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59" name="Text Box 123"/>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1044" name="Line 124"/>
            <p:cNvSpPr>
              <a:spLocks noChangeShapeType="1"/>
            </p:cNvSpPr>
            <p:nvPr/>
          </p:nvSpPr>
          <p:spPr bwMode="auto">
            <a:xfrm flipH="1">
              <a:off x="6509" y="-336"/>
              <a:ext cx="432" cy="960"/>
            </a:xfrm>
            <a:prstGeom prst="line">
              <a:avLst/>
            </a:prstGeom>
            <a:noFill/>
            <a:ln w="76200">
              <a:solidFill>
                <a:srgbClr val="FF3300"/>
              </a:solidFill>
              <a:round/>
              <a:headEnd/>
              <a:tailEnd type="triangle" w="med" len="med"/>
            </a:ln>
          </p:spPr>
          <p:txBody>
            <a:bodyPr wrap="none" anchor="ctr"/>
            <a:lstStyle/>
            <a:p>
              <a:endParaRPr lang="zh-CN" altLang="en-US"/>
            </a:p>
          </p:txBody>
        </p:sp>
      </p:grpSp>
      <p:grpSp>
        <p:nvGrpSpPr>
          <p:cNvPr id="40971" name="Group 125"/>
          <p:cNvGrpSpPr>
            <a:grpSpLocks/>
          </p:cNvGrpSpPr>
          <p:nvPr/>
        </p:nvGrpSpPr>
        <p:grpSpPr bwMode="auto">
          <a:xfrm>
            <a:off x="5845175" y="2560638"/>
            <a:ext cx="3263900" cy="3676650"/>
            <a:chOff x="3689" y="1584"/>
            <a:chExt cx="2056" cy="2316"/>
          </a:xfrm>
        </p:grpSpPr>
        <p:grpSp>
          <p:nvGrpSpPr>
            <p:cNvPr id="41008" name="Group 126"/>
            <p:cNvGrpSpPr>
              <a:grpSpLocks/>
            </p:cNvGrpSpPr>
            <p:nvPr/>
          </p:nvGrpSpPr>
          <p:grpSpPr bwMode="auto">
            <a:xfrm>
              <a:off x="3689" y="3459"/>
              <a:ext cx="2056" cy="441"/>
              <a:chOff x="1933" y="1200"/>
              <a:chExt cx="1950" cy="441"/>
            </a:xfrm>
          </p:grpSpPr>
          <p:grpSp>
            <p:nvGrpSpPr>
              <p:cNvPr id="41010" name="Group 127"/>
              <p:cNvGrpSpPr>
                <a:grpSpLocks noChangeAspect="1"/>
              </p:cNvGrpSpPr>
              <p:nvPr/>
            </p:nvGrpSpPr>
            <p:grpSpPr bwMode="auto">
              <a:xfrm>
                <a:off x="2420" y="1304"/>
                <a:ext cx="240" cy="233"/>
                <a:chOff x="1355" y="528"/>
                <a:chExt cx="520" cy="432"/>
              </a:xfrm>
            </p:grpSpPr>
            <p:grpSp>
              <p:nvGrpSpPr>
                <p:cNvPr id="41039" name="Group 128"/>
                <p:cNvGrpSpPr>
                  <a:grpSpLocks noChangeAspect="1"/>
                </p:cNvGrpSpPr>
                <p:nvPr/>
              </p:nvGrpSpPr>
              <p:grpSpPr bwMode="auto">
                <a:xfrm>
                  <a:off x="1374" y="528"/>
                  <a:ext cx="480" cy="432"/>
                  <a:chOff x="1392" y="528"/>
                  <a:chExt cx="480" cy="432"/>
                </a:xfrm>
              </p:grpSpPr>
              <p:sp>
                <p:nvSpPr>
                  <p:cNvPr id="41041" name="Rectangle 12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42" name="Rectangle 13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40" name="Text Box 131"/>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1011" name="Line 13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1012" name="Line 13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1013" name="Group 134"/>
              <p:cNvGrpSpPr>
                <a:grpSpLocks noChangeAspect="1"/>
              </p:cNvGrpSpPr>
              <p:nvPr/>
            </p:nvGrpSpPr>
            <p:grpSpPr bwMode="auto">
              <a:xfrm>
                <a:off x="2851" y="1235"/>
                <a:ext cx="206" cy="371"/>
                <a:chOff x="2991" y="411"/>
                <a:chExt cx="371" cy="768"/>
              </a:xfrm>
            </p:grpSpPr>
            <p:sp>
              <p:nvSpPr>
                <p:cNvPr id="41035" name="AutoShape 135"/>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036" name="AutoShape 13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37" name="Freeform 137"/>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038" name="Text Box 138"/>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1014" name="Line 13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1015" name="Line 14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1016" name="Group 141"/>
              <p:cNvGrpSpPr>
                <a:grpSpLocks noChangeAspect="1"/>
              </p:cNvGrpSpPr>
              <p:nvPr/>
            </p:nvGrpSpPr>
            <p:grpSpPr bwMode="auto">
              <a:xfrm>
                <a:off x="3180" y="1305"/>
                <a:ext cx="334" cy="232"/>
                <a:chOff x="3790" y="576"/>
                <a:chExt cx="722" cy="480"/>
              </a:xfrm>
            </p:grpSpPr>
            <p:sp>
              <p:nvSpPr>
                <p:cNvPr id="41033" name="Rectangle 14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34" name="Text Box 143"/>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1017" name="Freeform 144"/>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1018" name="Line 14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1019" name="Line 14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1020" name="Group 147"/>
              <p:cNvGrpSpPr>
                <a:grpSpLocks noChangeAspect="1"/>
              </p:cNvGrpSpPr>
              <p:nvPr/>
            </p:nvGrpSpPr>
            <p:grpSpPr bwMode="auto">
              <a:xfrm>
                <a:off x="1933" y="1305"/>
                <a:ext cx="352" cy="232"/>
                <a:chOff x="1060" y="576"/>
                <a:chExt cx="760" cy="480"/>
              </a:xfrm>
            </p:grpSpPr>
            <p:sp>
              <p:nvSpPr>
                <p:cNvPr id="41031" name="Rectangle 14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1032" name="Text Box 149"/>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1021" name="Group 150"/>
              <p:cNvGrpSpPr>
                <a:grpSpLocks/>
              </p:cNvGrpSpPr>
              <p:nvPr/>
            </p:nvGrpSpPr>
            <p:grpSpPr bwMode="auto">
              <a:xfrm>
                <a:off x="2288" y="1200"/>
                <a:ext cx="1297" cy="441"/>
                <a:chOff x="2112" y="528"/>
                <a:chExt cx="2088" cy="681"/>
              </a:xfrm>
            </p:grpSpPr>
            <p:sp>
              <p:nvSpPr>
                <p:cNvPr id="41027" name="Rectangle 15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28" name="Rectangle 15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29" name="Rectangle 15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30" name="Rectangle 15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1022" name="Group 155"/>
              <p:cNvGrpSpPr>
                <a:grpSpLocks noChangeAspect="1"/>
              </p:cNvGrpSpPr>
              <p:nvPr/>
            </p:nvGrpSpPr>
            <p:grpSpPr bwMode="auto">
              <a:xfrm flipH="1">
                <a:off x="3642" y="1296"/>
                <a:ext cx="241" cy="233"/>
                <a:chOff x="1360" y="528"/>
                <a:chExt cx="518" cy="432"/>
              </a:xfrm>
            </p:grpSpPr>
            <p:grpSp>
              <p:nvGrpSpPr>
                <p:cNvPr id="41023" name="Group 156"/>
                <p:cNvGrpSpPr>
                  <a:grpSpLocks noChangeAspect="1"/>
                </p:cNvGrpSpPr>
                <p:nvPr/>
              </p:nvGrpSpPr>
              <p:grpSpPr bwMode="auto">
                <a:xfrm>
                  <a:off x="1374" y="528"/>
                  <a:ext cx="480" cy="432"/>
                  <a:chOff x="1392" y="528"/>
                  <a:chExt cx="480" cy="432"/>
                </a:xfrm>
              </p:grpSpPr>
              <p:sp>
                <p:nvSpPr>
                  <p:cNvPr id="41025" name="Rectangle 15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26" name="Rectangle 15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24" name="Text Box 159"/>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1009" name="Line 160"/>
            <p:cNvSpPr>
              <a:spLocks noChangeShapeType="1"/>
            </p:cNvSpPr>
            <p:nvPr/>
          </p:nvSpPr>
          <p:spPr bwMode="auto">
            <a:xfrm>
              <a:off x="3936" y="1584"/>
              <a:ext cx="384" cy="1968"/>
            </a:xfrm>
            <a:prstGeom prst="line">
              <a:avLst/>
            </a:prstGeom>
            <a:noFill/>
            <a:ln w="76200">
              <a:solidFill>
                <a:srgbClr val="00CC00"/>
              </a:solidFill>
              <a:round/>
              <a:headEnd/>
              <a:tailEnd type="triangle" w="med" len="med"/>
            </a:ln>
          </p:spPr>
          <p:txBody>
            <a:bodyPr wrap="none" anchor="ctr"/>
            <a:lstStyle/>
            <a:p>
              <a:endParaRPr lang="zh-CN" altLang="en-US"/>
            </a:p>
          </p:txBody>
        </p:sp>
      </p:grpSp>
      <p:grpSp>
        <p:nvGrpSpPr>
          <p:cNvPr id="40972" name="Group 197"/>
          <p:cNvGrpSpPr>
            <a:grpSpLocks/>
          </p:cNvGrpSpPr>
          <p:nvPr/>
        </p:nvGrpSpPr>
        <p:grpSpPr bwMode="auto">
          <a:xfrm>
            <a:off x="5070475" y="2506663"/>
            <a:ext cx="3263900" cy="2882900"/>
            <a:chOff x="5280" y="1104"/>
            <a:chExt cx="2056" cy="1816"/>
          </a:xfrm>
        </p:grpSpPr>
        <p:grpSp>
          <p:nvGrpSpPr>
            <p:cNvPr id="40973" name="Group 162"/>
            <p:cNvGrpSpPr>
              <a:grpSpLocks/>
            </p:cNvGrpSpPr>
            <p:nvPr/>
          </p:nvGrpSpPr>
          <p:grpSpPr bwMode="auto">
            <a:xfrm>
              <a:off x="5280" y="2479"/>
              <a:ext cx="2056" cy="441"/>
              <a:chOff x="1933" y="1200"/>
              <a:chExt cx="1950" cy="441"/>
            </a:xfrm>
          </p:grpSpPr>
          <p:grpSp>
            <p:nvGrpSpPr>
              <p:cNvPr id="40975" name="Group 163"/>
              <p:cNvGrpSpPr>
                <a:grpSpLocks noChangeAspect="1"/>
              </p:cNvGrpSpPr>
              <p:nvPr/>
            </p:nvGrpSpPr>
            <p:grpSpPr bwMode="auto">
              <a:xfrm>
                <a:off x="2418" y="1304"/>
                <a:ext cx="241" cy="233"/>
                <a:chOff x="1351" y="528"/>
                <a:chExt cx="522" cy="432"/>
              </a:xfrm>
            </p:grpSpPr>
            <p:grpSp>
              <p:nvGrpSpPr>
                <p:cNvPr id="41004" name="Group 164"/>
                <p:cNvGrpSpPr>
                  <a:grpSpLocks noChangeAspect="1"/>
                </p:cNvGrpSpPr>
                <p:nvPr/>
              </p:nvGrpSpPr>
              <p:grpSpPr bwMode="auto">
                <a:xfrm>
                  <a:off x="1374" y="528"/>
                  <a:ext cx="480" cy="432"/>
                  <a:chOff x="1392" y="528"/>
                  <a:chExt cx="480" cy="432"/>
                </a:xfrm>
              </p:grpSpPr>
              <p:sp>
                <p:nvSpPr>
                  <p:cNvPr id="41006" name="Rectangle 16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07" name="Rectangle 16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1005" name="Text Box 167"/>
                <p:cNvSpPr txBox="1">
                  <a:spLocks noChangeAspect="1" noChangeArrowheads="1"/>
                </p:cNvSpPr>
                <p:nvPr/>
              </p:nvSpPr>
              <p:spPr bwMode="auto">
                <a:xfrm>
                  <a:off x="1351"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0976" name="Line 16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0977" name="Line 16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0978" name="Group 170"/>
              <p:cNvGrpSpPr>
                <a:grpSpLocks noChangeAspect="1"/>
              </p:cNvGrpSpPr>
              <p:nvPr/>
            </p:nvGrpSpPr>
            <p:grpSpPr bwMode="auto">
              <a:xfrm>
                <a:off x="2851" y="1235"/>
                <a:ext cx="206" cy="371"/>
                <a:chOff x="2991" y="411"/>
                <a:chExt cx="371" cy="768"/>
              </a:xfrm>
            </p:grpSpPr>
            <p:sp>
              <p:nvSpPr>
                <p:cNvPr id="41000" name="AutoShape 171"/>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1001" name="AutoShape 17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1002" name="Freeform 173"/>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1003" name="Text Box 17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0979" name="Line 17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0980" name="Line 17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0981" name="Group 177"/>
              <p:cNvGrpSpPr>
                <a:grpSpLocks noChangeAspect="1"/>
              </p:cNvGrpSpPr>
              <p:nvPr/>
            </p:nvGrpSpPr>
            <p:grpSpPr bwMode="auto">
              <a:xfrm>
                <a:off x="3180" y="1305"/>
                <a:ext cx="334" cy="232"/>
                <a:chOff x="3790" y="576"/>
                <a:chExt cx="722" cy="480"/>
              </a:xfrm>
            </p:grpSpPr>
            <p:sp>
              <p:nvSpPr>
                <p:cNvPr id="40998" name="Rectangle 17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0999" name="Text Box 17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0982" name="Freeform 180"/>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0983" name="Line 18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0984" name="Line 18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0985" name="Group 183"/>
              <p:cNvGrpSpPr>
                <a:grpSpLocks noChangeAspect="1"/>
              </p:cNvGrpSpPr>
              <p:nvPr/>
            </p:nvGrpSpPr>
            <p:grpSpPr bwMode="auto">
              <a:xfrm>
                <a:off x="1933" y="1305"/>
                <a:ext cx="352" cy="232"/>
                <a:chOff x="1062" y="576"/>
                <a:chExt cx="759" cy="480"/>
              </a:xfrm>
            </p:grpSpPr>
            <p:sp>
              <p:nvSpPr>
                <p:cNvPr id="40996" name="Rectangle 18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0997" name="Text Box 185"/>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0986" name="Group 186"/>
              <p:cNvGrpSpPr>
                <a:grpSpLocks/>
              </p:cNvGrpSpPr>
              <p:nvPr/>
            </p:nvGrpSpPr>
            <p:grpSpPr bwMode="auto">
              <a:xfrm>
                <a:off x="2288" y="1200"/>
                <a:ext cx="1297" cy="441"/>
                <a:chOff x="2112" y="528"/>
                <a:chExt cx="2088" cy="681"/>
              </a:xfrm>
            </p:grpSpPr>
            <p:sp>
              <p:nvSpPr>
                <p:cNvPr id="40992" name="Rectangle 18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3" name="Rectangle 18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4" name="Rectangle 18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5" name="Rectangle 19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0987" name="Group 191"/>
              <p:cNvGrpSpPr>
                <a:grpSpLocks noChangeAspect="1"/>
              </p:cNvGrpSpPr>
              <p:nvPr/>
            </p:nvGrpSpPr>
            <p:grpSpPr bwMode="auto">
              <a:xfrm flipH="1">
                <a:off x="3642" y="1296"/>
                <a:ext cx="241" cy="233"/>
                <a:chOff x="1360" y="528"/>
                <a:chExt cx="518" cy="432"/>
              </a:xfrm>
            </p:grpSpPr>
            <p:grpSp>
              <p:nvGrpSpPr>
                <p:cNvPr id="40988" name="Group 192"/>
                <p:cNvGrpSpPr>
                  <a:grpSpLocks noChangeAspect="1"/>
                </p:cNvGrpSpPr>
                <p:nvPr/>
              </p:nvGrpSpPr>
              <p:grpSpPr bwMode="auto">
                <a:xfrm>
                  <a:off x="1374" y="528"/>
                  <a:ext cx="480" cy="432"/>
                  <a:chOff x="1392" y="528"/>
                  <a:chExt cx="480" cy="432"/>
                </a:xfrm>
              </p:grpSpPr>
              <p:sp>
                <p:nvSpPr>
                  <p:cNvPr id="40990" name="Rectangle 19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0991" name="Rectangle 19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0989" name="Text Box 19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0974" name="Line 196"/>
            <p:cNvSpPr>
              <a:spLocks noChangeShapeType="1"/>
            </p:cNvSpPr>
            <p:nvPr/>
          </p:nvSpPr>
          <p:spPr bwMode="auto">
            <a:xfrm flipH="1">
              <a:off x="5922" y="1104"/>
              <a:ext cx="15" cy="1500"/>
            </a:xfrm>
            <a:prstGeom prst="line">
              <a:avLst/>
            </a:prstGeom>
            <a:noFill/>
            <a:ln w="76200">
              <a:solidFill>
                <a:srgbClr val="FF33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p:cNvGrpSpPr>
            <a:grpSpLocks/>
          </p:cNvGrpSpPr>
          <p:nvPr/>
        </p:nvGrpSpPr>
        <p:grpSpPr bwMode="auto">
          <a:xfrm>
            <a:off x="61913" y="2133600"/>
            <a:ext cx="3430587" cy="3962400"/>
            <a:chOff x="91" y="1350"/>
            <a:chExt cx="2161" cy="2496"/>
          </a:xfrm>
        </p:grpSpPr>
        <p:sp>
          <p:nvSpPr>
            <p:cNvPr id="42169" name="Rectangle 3"/>
            <p:cNvSpPr>
              <a:spLocks noChangeArrowheads="1"/>
            </p:cNvSpPr>
            <p:nvPr/>
          </p:nvSpPr>
          <p:spPr bwMode="auto">
            <a:xfrm>
              <a:off x="1340" y="1350"/>
              <a:ext cx="720" cy="2496"/>
            </a:xfrm>
            <a:prstGeom prst="rect">
              <a:avLst/>
            </a:prstGeom>
            <a:solidFill>
              <a:schemeClr val="bg1"/>
            </a:solidFill>
            <a:ln w="12700">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70" name="Rectangle 4"/>
            <p:cNvSpPr>
              <a:spLocks noChangeArrowheads="1"/>
            </p:cNvSpPr>
            <p:nvPr/>
          </p:nvSpPr>
          <p:spPr bwMode="auto">
            <a:xfrm>
              <a:off x="91" y="1398"/>
              <a:ext cx="277" cy="1208"/>
            </a:xfrm>
            <a:prstGeom prst="rect">
              <a:avLst/>
            </a:prstGeom>
            <a:noFill/>
            <a:ln w="12700">
              <a:noFill/>
              <a:miter lim="800000"/>
              <a:headEnd/>
              <a:tailEnd/>
            </a:ln>
          </p:spPr>
          <p:txBody>
            <a:bodyPr wrap="none" lIns="90488" tIns="44450" rIns="90488" bIns="44450">
              <a:spAutoFit/>
            </a:bodyPr>
            <a:lstStyle/>
            <a:p>
              <a:pPr algn="ctr" eaLnBrk="0" hangingPunct="0"/>
              <a:r>
                <a:rPr lang="zh-CN" altLang="en-US" sz="2000" i="1">
                  <a:solidFill>
                    <a:srgbClr val="000000"/>
                  </a:solidFill>
                  <a:latin typeface="Comic Sans MS" pitchFamily="66" charset="0"/>
                </a:rPr>
                <a:t>指</a:t>
              </a:r>
            </a:p>
            <a:p>
              <a:pPr algn="ctr" eaLnBrk="0" hangingPunct="0"/>
              <a:r>
                <a:rPr lang="zh-CN" altLang="en-US" sz="2000" i="1">
                  <a:solidFill>
                    <a:srgbClr val="000000"/>
                  </a:solidFill>
                  <a:latin typeface="Comic Sans MS" pitchFamily="66" charset="0"/>
                </a:rPr>
                <a:t>令</a:t>
              </a:r>
            </a:p>
            <a:p>
              <a:pPr algn="ctr" eaLnBrk="0" hangingPunct="0"/>
              <a:r>
                <a:rPr lang="zh-CN" altLang="en-US" sz="2000" i="1">
                  <a:solidFill>
                    <a:srgbClr val="000000"/>
                  </a:solidFill>
                  <a:latin typeface="Comic Sans MS" pitchFamily="66" charset="0"/>
                </a:rPr>
                <a:t>执</a:t>
              </a:r>
            </a:p>
            <a:p>
              <a:pPr algn="ctr" eaLnBrk="0" hangingPunct="0"/>
              <a:r>
                <a:rPr lang="zh-CN" altLang="en-US" sz="2000" i="1">
                  <a:solidFill>
                    <a:srgbClr val="000000"/>
                  </a:solidFill>
                  <a:latin typeface="Comic Sans MS" pitchFamily="66" charset="0"/>
                </a:rPr>
                <a:t>行</a:t>
              </a:r>
            </a:p>
            <a:p>
              <a:pPr algn="ctr" eaLnBrk="0" hangingPunct="0"/>
              <a:r>
                <a:rPr lang="zh-CN" altLang="en-US" sz="2000" i="1">
                  <a:solidFill>
                    <a:srgbClr val="000000"/>
                  </a:solidFill>
                  <a:latin typeface="Comic Sans MS" pitchFamily="66" charset="0"/>
                </a:rPr>
                <a:t>次</a:t>
              </a:r>
            </a:p>
            <a:p>
              <a:pPr algn="ctr" eaLnBrk="0" hangingPunct="0"/>
              <a:r>
                <a:rPr lang="zh-CN" altLang="en-US" sz="2000" i="1">
                  <a:solidFill>
                    <a:srgbClr val="000000"/>
                  </a:solidFill>
                  <a:latin typeface="Comic Sans MS" pitchFamily="66" charset="0"/>
                </a:rPr>
                <a:t>序</a:t>
              </a:r>
            </a:p>
          </p:txBody>
        </p:sp>
        <p:sp>
          <p:nvSpPr>
            <p:cNvPr id="42171" name="Line 5"/>
            <p:cNvSpPr>
              <a:spLocks noChangeShapeType="1"/>
            </p:cNvSpPr>
            <p:nvPr/>
          </p:nvSpPr>
          <p:spPr bwMode="auto">
            <a:xfrm>
              <a:off x="424" y="1410"/>
              <a:ext cx="0" cy="2392"/>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2172" name="Rectangle 6"/>
            <p:cNvSpPr>
              <a:spLocks noChangeArrowheads="1"/>
            </p:cNvSpPr>
            <p:nvPr/>
          </p:nvSpPr>
          <p:spPr bwMode="auto">
            <a:xfrm>
              <a:off x="524" y="1446"/>
              <a:ext cx="1494" cy="516"/>
            </a:xfrm>
            <a:prstGeom prst="rect">
              <a:avLst/>
            </a:prstGeom>
            <a:no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add </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,r2,r3</a:t>
              </a:r>
            </a:p>
            <a:p>
              <a:pPr eaLnBrk="0" latinLnBrk="1" hangingPunct="0"/>
              <a:endParaRPr lang="en-US" altLang="zh-CN" sz="2400">
                <a:solidFill>
                  <a:srgbClr val="000000"/>
                </a:solidFill>
                <a:latin typeface="Courier New" pitchFamily="49" charset="0"/>
              </a:endParaRPr>
            </a:p>
          </p:txBody>
        </p:sp>
        <p:sp>
          <p:nvSpPr>
            <p:cNvPr id="42173" name="Rectangle 7"/>
            <p:cNvSpPr>
              <a:spLocks noChangeArrowheads="1"/>
            </p:cNvSpPr>
            <p:nvPr/>
          </p:nvSpPr>
          <p:spPr bwMode="auto">
            <a:xfrm>
              <a:off x="524" y="1998"/>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sub r4,</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,r3</a:t>
              </a:r>
            </a:p>
            <a:p>
              <a:pPr eaLnBrk="0" latinLnBrk="1" hangingPunct="0"/>
              <a:endParaRPr lang="en-US" altLang="zh-CN" sz="2400">
                <a:solidFill>
                  <a:srgbClr val="000000"/>
                </a:solidFill>
                <a:latin typeface="Courier New" pitchFamily="49" charset="0"/>
              </a:endParaRPr>
            </a:p>
          </p:txBody>
        </p:sp>
        <p:sp>
          <p:nvSpPr>
            <p:cNvPr id="42174" name="Rectangle 8"/>
            <p:cNvSpPr>
              <a:spLocks noChangeArrowheads="1"/>
            </p:cNvSpPr>
            <p:nvPr/>
          </p:nvSpPr>
          <p:spPr bwMode="auto">
            <a:xfrm>
              <a:off x="524" y="252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and r6,</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,r7</a:t>
              </a:r>
            </a:p>
            <a:p>
              <a:pPr eaLnBrk="0" latinLnBrk="1" hangingPunct="0"/>
              <a:endParaRPr lang="en-US" altLang="zh-CN" sz="2400">
                <a:solidFill>
                  <a:srgbClr val="000000"/>
                </a:solidFill>
                <a:latin typeface="Courier New" pitchFamily="49" charset="0"/>
              </a:endParaRPr>
            </a:p>
          </p:txBody>
        </p:sp>
        <p:sp>
          <p:nvSpPr>
            <p:cNvPr id="42175" name="Rectangle 9"/>
            <p:cNvSpPr>
              <a:spLocks noChangeArrowheads="1"/>
            </p:cNvSpPr>
            <p:nvPr/>
          </p:nvSpPr>
          <p:spPr bwMode="auto">
            <a:xfrm>
              <a:off x="524" y="3066"/>
              <a:ext cx="1494" cy="51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or  r8,</a:t>
              </a:r>
              <a:r>
                <a:rPr lang="en-US" altLang="zh-CN" sz="2400">
                  <a:solidFill>
                    <a:srgbClr val="FF3300"/>
                  </a:solidFill>
                  <a:latin typeface="Courier New" pitchFamily="49" charset="0"/>
                </a:rPr>
                <a:t>r1</a:t>
              </a:r>
              <a:r>
                <a:rPr lang="en-US" altLang="zh-CN" sz="2400">
                  <a:solidFill>
                    <a:srgbClr val="000000"/>
                  </a:solidFill>
                  <a:latin typeface="Courier New" pitchFamily="49" charset="0"/>
                </a:rPr>
                <a:t>,r9</a:t>
              </a:r>
            </a:p>
            <a:p>
              <a:pPr eaLnBrk="0" latinLnBrk="1" hangingPunct="0"/>
              <a:endParaRPr lang="en-US" altLang="zh-CN" sz="2400">
                <a:solidFill>
                  <a:srgbClr val="000000"/>
                </a:solidFill>
                <a:latin typeface="Courier New" pitchFamily="49" charset="0"/>
              </a:endParaRPr>
            </a:p>
          </p:txBody>
        </p:sp>
        <p:sp>
          <p:nvSpPr>
            <p:cNvPr id="42176" name="Rectangle 10"/>
            <p:cNvSpPr>
              <a:spLocks noChangeArrowheads="1"/>
            </p:cNvSpPr>
            <p:nvPr/>
          </p:nvSpPr>
          <p:spPr bwMode="auto">
            <a:xfrm>
              <a:off x="528" y="3552"/>
              <a:ext cx="1724" cy="286"/>
            </a:xfrm>
            <a:prstGeom prst="rect">
              <a:avLst/>
            </a:prstGeom>
            <a:solidFill>
              <a:schemeClr val="bg1"/>
            </a:solidFill>
            <a:ln w="12700">
              <a:noFill/>
              <a:miter lim="800000"/>
              <a:headEnd/>
              <a:tailEnd/>
            </a:ln>
          </p:spPr>
          <p:txBody>
            <a:bodyPr wrap="none" lIns="90488" tIns="44450" rIns="90488" bIns="44450">
              <a:spAutoFit/>
            </a:bodyPr>
            <a:lstStyle/>
            <a:p>
              <a:pPr eaLnBrk="0" hangingPunct="0"/>
              <a:r>
                <a:rPr lang="en-US" altLang="zh-CN" sz="2400">
                  <a:solidFill>
                    <a:srgbClr val="000000"/>
                  </a:solidFill>
                  <a:latin typeface="Courier New" pitchFamily="49" charset="0"/>
                </a:rPr>
                <a:t>xor r10,</a:t>
              </a:r>
              <a:r>
                <a:rPr lang="en-US" altLang="zh-CN" sz="2400">
                  <a:solidFill>
                    <a:srgbClr val="00CC00"/>
                  </a:solidFill>
                  <a:latin typeface="Courier New" pitchFamily="49" charset="0"/>
                </a:rPr>
                <a:t>r1</a:t>
              </a:r>
              <a:r>
                <a:rPr lang="en-US" altLang="zh-CN" sz="2400">
                  <a:solidFill>
                    <a:srgbClr val="000000"/>
                  </a:solidFill>
                  <a:latin typeface="Courier New" pitchFamily="49" charset="0"/>
                </a:rPr>
                <a:t>,r11</a:t>
              </a:r>
            </a:p>
          </p:txBody>
        </p:sp>
      </p:grpSp>
      <p:sp>
        <p:nvSpPr>
          <p:cNvPr id="41987" name="Rectangle 4"/>
          <p:cNvSpPr>
            <a:spLocks noGrp="1" noChangeArrowheads="1"/>
          </p:cNvSpPr>
          <p:nvPr>
            <p:ph type="title"/>
          </p:nvPr>
        </p:nvSpPr>
        <p:spPr>
          <a:xfrm>
            <a:off x="457200" y="332656"/>
            <a:ext cx="8070850" cy="464614"/>
          </a:xfrm>
        </p:spPr>
        <p:txBody>
          <a:bodyPr lIns="90488" tIns="44450" rIns="90488" bIns="44450"/>
          <a:lstStyle/>
          <a:p>
            <a:pPr eaLnBrk="1" hangingPunct="1"/>
            <a:r>
              <a:rPr lang="zh-CN" altLang="en-US" sz="2800" dirty="0" smtClean="0"/>
              <a:t>数据冒险 </a:t>
            </a:r>
            <a:r>
              <a:rPr lang="en-US" altLang="zh-CN" sz="2800" dirty="0" smtClean="0"/>
              <a:t>—— </a:t>
            </a:r>
            <a:r>
              <a:rPr lang="zh-CN" altLang="en-US" sz="2800" dirty="0" smtClean="0"/>
              <a:t>转发策略</a:t>
            </a:r>
            <a:endParaRPr lang="zh-CN" altLang="en-US" sz="3200" dirty="0" smtClean="0">
              <a:solidFill>
                <a:schemeClr val="tx1"/>
              </a:solidFill>
            </a:endParaRPr>
          </a:p>
        </p:txBody>
      </p:sp>
      <p:grpSp>
        <p:nvGrpSpPr>
          <p:cNvPr id="41988" name="Group 14"/>
          <p:cNvGrpSpPr>
            <a:grpSpLocks/>
          </p:cNvGrpSpPr>
          <p:nvPr/>
        </p:nvGrpSpPr>
        <p:grpSpPr bwMode="auto">
          <a:xfrm>
            <a:off x="4454525" y="3881438"/>
            <a:ext cx="3265488" cy="700087"/>
            <a:chOff x="1933" y="1200"/>
            <a:chExt cx="1951" cy="441"/>
          </a:xfrm>
        </p:grpSpPr>
        <p:grpSp>
          <p:nvGrpSpPr>
            <p:cNvPr id="42136" name="Group 15"/>
            <p:cNvGrpSpPr>
              <a:grpSpLocks noChangeAspect="1"/>
            </p:cNvGrpSpPr>
            <p:nvPr/>
          </p:nvGrpSpPr>
          <p:grpSpPr bwMode="auto">
            <a:xfrm>
              <a:off x="2421" y="1304"/>
              <a:ext cx="241" cy="233"/>
              <a:chOff x="1357" y="528"/>
              <a:chExt cx="522" cy="432"/>
            </a:xfrm>
          </p:grpSpPr>
          <p:grpSp>
            <p:nvGrpSpPr>
              <p:cNvPr id="42165" name="Group 16"/>
              <p:cNvGrpSpPr>
                <a:grpSpLocks noChangeAspect="1"/>
              </p:cNvGrpSpPr>
              <p:nvPr/>
            </p:nvGrpSpPr>
            <p:grpSpPr bwMode="auto">
              <a:xfrm>
                <a:off x="1374" y="528"/>
                <a:ext cx="480" cy="432"/>
                <a:chOff x="1392" y="528"/>
                <a:chExt cx="480" cy="432"/>
              </a:xfrm>
            </p:grpSpPr>
            <p:sp>
              <p:nvSpPr>
                <p:cNvPr id="42167" name="Rectangle 1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68" name="Rectangle 1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66" name="Text Box 19"/>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137" name="Line 20"/>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138" name="Line 21"/>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139" name="Group 22"/>
            <p:cNvGrpSpPr>
              <a:grpSpLocks noChangeAspect="1"/>
            </p:cNvGrpSpPr>
            <p:nvPr/>
          </p:nvGrpSpPr>
          <p:grpSpPr bwMode="auto">
            <a:xfrm>
              <a:off x="2851" y="1235"/>
              <a:ext cx="206" cy="371"/>
              <a:chOff x="2991" y="411"/>
              <a:chExt cx="371" cy="768"/>
            </a:xfrm>
          </p:grpSpPr>
          <p:sp>
            <p:nvSpPr>
              <p:cNvPr id="42161" name="AutoShape 23"/>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162" name="AutoShape 24"/>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63" name="Freeform 25"/>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164" name="Text Box 26"/>
              <p:cNvSpPr txBox="1">
                <a:spLocks noChangeAspect="1" noChangeArrowheads="1"/>
              </p:cNvSpPr>
              <p:nvPr/>
            </p:nvSpPr>
            <p:spPr bwMode="auto">
              <a:xfrm rot="-5400000">
                <a:off x="2943" y="619"/>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140" name="Line 27"/>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141" name="Line 28"/>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142" name="Group 29"/>
            <p:cNvGrpSpPr>
              <a:grpSpLocks noChangeAspect="1"/>
            </p:cNvGrpSpPr>
            <p:nvPr/>
          </p:nvGrpSpPr>
          <p:grpSpPr bwMode="auto">
            <a:xfrm>
              <a:off x="3181" y="1305"/>
              <a:ext cx="334" cy="232"/>
              <a:chOff x="3792" y="576"/>
              <a:chExt cx="723" cy="480"/>
            </a:xfrm>
          </p:grpSpPr>
          <p:sp>
            <p:nvSpPr>
              <p:cNvPr id="42159" name="Rectangle 30"/>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60" name="Text Box 31"/>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143" name="Freeform 32"/>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144" name="Line 33"/>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145" name="Line 34"/>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146" name="Group 35"/>
            <p:cNvGrpSpPr>
              <a:grpSpLocks noChangeAspect="1"/>
            </p:cNvGrpSpPr>
            <p:nvPr/>
          </p:nvGrpSpPr>
          <p:grpSpPr bwMode="auto">
            <a:xfrm>
              <a:off x="1933" y="1305"/>
              <a:ext cx="352" cy="232"/>
              <a:chOff x="1060" y="576"/>
              <a:chExt cx="760" cy="480"/>
            </a:xfrm>
          </p:grpSpPr>
          <p:sp>
            <p:nvSpPr>
              <p:cNvPr id="42157" name="Rectangle 36"/>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58" name="Text Box 37"/>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147" name="Group 38"/>
            <p:cNvGrpSpPr>
              <a:grpSpLocks/>
            </p:cNvGrpSpPr>
            <p:nvPr/>
          </p:nvGrpSpPr>
          <p:grpSpPr bwMode="auto">
            <a:xfrm>
              <a:off x="2288" y="1200"/>
              <a:ext cx="1297" cy="441"/>
              <a:chOff x="2112" y="528"/>
              <a:chExt cx="2088" cy="681"/>
            </a:xfrm>
          </p:grpSpPr>
          <p:sp>
            <p:nvSpPr>
              <p:cNvPr id="42153" name="Rectangle 39"/>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4" name="Rectangle 40"/>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5" name="Rectangle 41"/>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6" name="Rectangle 42"/>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148" name="Group 43"/>
            <p:cNvGrpSpPr>
              <a:grpSpLocks noChangeAspect="1"/>
            </p:cNvGrpSpPr>
            <p:nvPr/>
          </p:nvGrpSpPr>
          <p:grpSpPr bwMode="auto">
            <a:xfrm flipH="1">
              <a:off x="3643" y="1296"/>
              <a:ext cx="241" cy="233"/>
              <a:chOff x="1362" y="528"/>
              <a:chExt cx="518" cy="432"/>
            </a:xfrm>
          </p:grpSpPr>
          <p:grpSp>
            <p:nvGrpSpPr>
              <p:cNvPr id="42149" name="Group 44"/>
              <p:cNvGrpSpPr>
                <a:grpSpLocks noChangeAspect="1"/>
              </p:cNvGrpSpPr>
              <p:nvPr/>
            </p:nvGrpSpPr>
            <p:grpSpPr bwMode="auto">
              <a:xfrm>
                <a:off x="1374" y="528"/>
                <a:ext cx="480" cy="432"/>
                <a:chOff x="1392" y="528"/>
                <a:chExt cx="480" cy="432"/>
              </a:xfrm>
            </p:grpSpPr>
            <p:sp>
              <p:nvSpPr>
                <p:cNvPr id="42151" name="Rectangle 4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52" name="Rectangle 4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50" name="Text Box 47"/>
              <p:cNvSpPr txBox="1">
                <a:spLocks noChangeAspect="1" noChangeArrowheads="1"/>
              </p:cNvSpPr>
              <p:nvPr/>
            </p:nvSpPr>
            <p:spPr bwMode="auto">
              <a:xfrm>
                <a:off x="1362"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89" name="Group 48"/>
          <p:cNvGrpSpPr>
            <a:grpSpLocks/>
          </p:cNvGrpSpPr>
          <p:nvPr/>
        </p:nvGrpSpPr>
        <p:grpSpPr bwMode="auto">
          <a:xfrm>
            <a:off x="3752850" y="3030538"/>
            <a:ext cx="3267075" cy="700087"/>
            <a:chOff x="1933" y="1200"/>
            <a:chExt cx="1952" cy="441"/>
          </a:xfrm>
        </p:grpSpPr>
        <p:grpSp>
          <p:nvGrpSpPr>
            <p:cNvPr id="42103" name="Group 49"/>
            <p:cNvGrpSpPr>
              <a:grpSpLocks noChangeAspect="1"/>
            </p:cNvGrpSpPr>
            <p:nvPr/>
          </p:nvGrpSpPr>
          <p:grpSpPr bwMode="auto">
            <a:xfrm>
              <a:off x="2421" y="1304"/>
              <a:ext cx="241" cy="233"/>
              <a:chOff x="1357" y="528"/>
              <a:chExt cx="522" cy="432"/>
            </a:xfrm>
          </p:grpSpPr>
          <p:grpSp>
            <p:nvGrpSpPr>
              <p:cNvPr id="42132" name="Group 50"/>
              <p:cNvGrpSpPr>
                <a:grpSpLocks noChangeAspect="1"/>
              </p:cNvGrpSpPr>
              <p:nvPr/>
            </p:nvGrpSpPr>
            <p:grpSpPr bwMode="auto">
              <a:xfrm>
                <a:off x="1374" y="528"/>
                <a:ext cx="480" cy="432"/>
                <a:chOff x="1392" y="528"/>
                <a:chExt cx="480" cy="432"/>
              </a:xfrm>
            </p:grpSpPr>
            <p:sp>
              <p:nvSpPr>
                <p:cNvPr id="42134" name="Rectangle 5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35" name="Rectangle 5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33" name="Text Box 53"/>
              <p:cNvSpPr txBox="1">
                <a:spLocks noChangeAspect="1" noChangeArrowheads="1"/>
              </p:cNvSpPr>
              <p:nvPr/>
            </p:nvSpPr>
            <p:spPr bwMode="auto">
              <a:xfrm>
                <a:off x="1357"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104" name="Line 54"/>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105" name="Line 55"/>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106" name="Group 56"/>
            <p:cNvGrpSpPr>
              <a:grpSpLocks noChangeAspect="1"/>
            </p:cNvGrpSpPr>
            <p:nvPr/>
          </p:nvGrpSpPr>
          <p:grpSpPr bwMode="auto">
            <a:xfrm>
              <a:off x="2851" y="1235"/>
              <a:ext cx="206" cy="371"/>
              <a:chOff x="2991" y="411"/>
              <a:chExt cx="371" cy="768"/>
            </a:xfrm>
          </p:grpSpPr>
          <p:sp>
            <p:nvSpPr>
              <p:cNvPr id="42128" name="AutoShape 57"/>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129" name="AutoShape 58"/>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30" name="Freeform 59"/>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131" name="Text Box 60"/>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107" name="Line 61"/>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108" name="Line 62"/>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109" name="Group 63"/>
            <p:cNvGrpSpPr>
              <a:grpSpLocks noChangeAspect="1"/>
            </p:cNvGrpSpPr>
            <p:nvPr/>
          </p:nvGrpSpPr>
          <p:grpSpPr bwMode="auto">
            <a:xfrm>
              <a:off x="3181" y="1305"/>
              <a:ext cx="334" cy="232"/>
              <a:chOff x="3792" y="576"/>
              <a:chExt cx="723" cy="480"/>
            </a:xfrm>
          </p:grpSpPr>
          <p:sp>
            <p:nvSpPr>
              <p:cNvPr id="42126" name="Rectangle 64"/>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27" name="Text Box 65"/>
              <p:cNvSpPr txBox="1">
                <a:spLocks noChangeAspect="1" noChangeArrowheads="1"/>
              </p:cNvSpPr>
              <p:nvPr/>
            </p:nvSpPr>
            <p:spPr bwMode="auto">
              <a:xfrm>
                <a:off x="3792" y="628"/>
                <a:ext cx="723"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110" name="Freeform 66"/>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111" name="Line 67"/>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112" name="Line 68"/>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113" name="Group 69"/>
            <p:cNvGrpSpPr>
              <a:grpSpLocks noChangeAspect="1"/>
            </p:cNvGrpSpPr>
            <p:nvPr/>
          </p:nvGrpSpPr>
          <p:grpSpPr bwMode="auto">
            <a:xfrm>
              <a:off x="1933" y="1305"/>
              <a:ext cx="352" cy="232"/>
              <a:chOff x="1062" y="576"/>
              <a:chExt cx="759" cy="480"/>
            </a:xfrm>
          </p:grpSpPr>
          <p:sp>
            <p:nvSpPr>
              <p:cNvPr id="42124" name="Rectangle 70"/>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125" name="Text Box 71"/>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114" name="Group 72"/>
            <p:cNvGrpSpPr>
              <a:grpSpLocks/>
            </p:cNvGrpSpPr>
            <p:nvPr/>
          </p:nvGrpSpPr>
          <p:grpSpPr bwMode="auto">
            <a:xfrm>
              <a:off x="2288" y="1200"/>
              <a:ext cx="1297" cy="441"/>
              <a:chOff x="2112" y="528"/>
              <a:chExt cx="2088" cy="681"/>
            </a:xfrm>
          </p:grpSpPr>
          <p:sp>
            <p:nvSpPr>
              <p:cNvPr id="42120" name="Rectangle 73"/>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1" name="Rectangle 74"/>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2" name="Rectangle 75"/>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23" name="Rectangle 76"/>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115" name="Group 77"/>
            <p:cNvGrpSpPr>
              <a:grpSpLocks noChangeAspect="1"/>
            </p:cNvGrpSpPr>
            <p:nvPr/>
          </p:nvGrpSpPr>
          <p:grpSpPr bwMode="auto">
            <a:xfrm flipH="1">
              <a:off x="3644" y="1296"/>
              <a:ext cx="241" cy="233"/>
              <a:chOff x="1364" y="528"/>
              <a:chExt cx="518" cy="432"/>
            </a:xfrm>
          </p:grpSpPr>
          <p:grpSp>
            <p:nvGrpSpPr>
              <p:cNvPr id="42116" name="Group 78"/>
              <p:cNvGrpSpPr>
                <a:grpSpLocks noChangeAspect="1"/>
              </p:cNvGrpSpPr>
              <p:nvPr/>
            </p:nvGrpSpPr>
            <p:grpSpPr bwMode="auto">
              <a:xfrm>
                <a:off x="1374" y="528"/>
                <a:ext cx="480" cy="432"/>
                <a:chOff x="1392" y="528"/>
                <a:chExt cx="480" cy="432"/>
              </a:xfrm>
            </p:grpSpPr>
            <p:sp>
              <p:nvSpPr>
                <p:cNvPr id="42118" name="Rectangle 7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19" name="Rectangle 8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17" name="Text Box 81"/>
              <p:cNvSpPr txBox="1">
                <a:spLocks noChangeAspect="1" noChangeArrowheads="1"/>
              </p:cNvSpPr>
              <p:nvPr/>
            </p:nvSpPr>
            <p:spPr bwMode="auto">
              <a:xfrm>
                <a:off x="1364"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0" name="Group 82"/>
          <p:cNvGrpSpPr>
            <a:grpSpLocks/>
          </p:cNvGrpSpPr>
          <p:nvPr/>
        </p:nvGrpSpPr>
        <p:grpSpPr bwMode="auto">
          <a:xfrm>
            <a:off x="3059113" y="2205038"/>
            <a:ext cx="3265487" cy="700087"/>
            <a:chOff x="1932" y="1200"/>
            <a:chExt cx="1951" cy="441"/>
          </a:xfrm>
        </p:grpSpPr>
        <p:grpSp>
          <p:nvGrpSpPr>
            <p:cNvPr id="42070" name="Group 83"/>
            <p:cNvGrpSpPr>
              <a:grpSpLocks noChangeAspect="1"/>
            </p:cNvGrpSpPr>
            <p:nvPr/>
          </p:nvGrpSpPr>
          <p:grpSpPr bwMode="auto">
            <a:xfrm>
              <a:off x="2420" y="1304"/>
              <a:ext cx="241" cy="233"/>
              <a:chOff x="1355" y="528"/>
              <a:chExt cx="522" cy="432"/>
            </a:xfrm>
          </p:grpSpPr>
          <p:grpSp>
            <p:nvGrpSpPr>
              <p:cNvPr id="42099" name="Group 84"/>
              <p:cNvGrpSpPr>
                <a:grpSpLocks noChangeAspect="1"/>
              </p:cNvGrpSpPr>
              <p:nvPr/>
            </p:nvGrpSpPr>
            <p:grpSpPr bwMode="auto">
              <a:xfrm>
                <a:off x="1374" y="528"/>
                <a:ext cx="480" cy="432"/>
                <a:chOff x="1392" y="528"/>
                <a:chExt cx="480" cy="432"/>
              </a:xfrm>
            </p:grpSpPr>
            <p:sp>
              <p:nvSpPr>
                <p:cNvPr id="42101" name="Rectangle 85"/>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102" name="Rectangle 86"/>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100" name="Text Box 87"/>
              <p:cNvSpPr txBox="1">
                <a:spLocks noChangeAspect="1" noChangeArrowheads="1"/>
              </p:cNvSpPr>
              <p:nvPr/>
            </p:nvSpPr>
            <p:spPr bwMode="auto">
              <a:xfrm>
                <a:off x="1355"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71" name="Line 88"/>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72" name="Line 89"/>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73" name="Group 90"/>
            <p:cNvGrpSpPr>
              <a:grpSpLocks noChangeAspect="1"/>
            </p:cNvGrpSpPr>
            <p:nvPr/>
          </p:nvGrpSpPr>
          <p:grpSpPr bwMode="auto">
            <a:xfrm>
              <a:off x="2851" y="1235"/>
              <a:ext cx="206" cy="371"/>
              <a:chOff x="2991" y="411"/>
              <a:chExt cx="371" cy="768"/>
            </a:xfrm>
          </p:grpSpPr>
          <p:sp>
            <p:nvSpPr>
              <p:cNvPr id="42095" name="AutoShape 91"/>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96" name="AutoShape 92"/>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97" name="Freeform 93"/>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98" name="Text Box 94"/>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74" name="Line 95"/>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75" name="Line 96"/>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76" name="Group 97"/>
            <p:cNvGrpSpPr>
              <a:grpSpLocks noChangeAspect="1"/>
            </p:cNvGrpSpPr>
            <p:nvPr/>
          </p:nvGrpSpPr>
          <p:grpSpPr bwMode="auto">
            <a:xfrm>
              <a:off x="3180" y="1305"/>
              <a:ext cx="334" cy="232"/>
              <a:chOff x="3790" y="576"/>
              <a:chExt cx="722" cy="480"/>
            </a:xfrm>
          </p:grpSpPr>
          <p:sp>
            <p:nvSpPr>
              <p:cNvPr id="42093" name="Rectangle 98"/>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94" name="Text Box 99"/>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77" name="Freeform 100"/>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78" name="Line 101"/>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79" name="Line 102"/>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80" name="Group 103"/>
            <p:cNvGrpSpPr>
              <a:grpSpLocks noChangeAspect="1"/>
            </p:cNvGrpSpPr>
            <p:nvPr/>
          </p:nvGrpSpPr>
          <p:grpSpPr bwMode="auto">
            <a:xfrm>
              <a:off x="1932" y="1305"/>
              <a:ext cx="352" cy="232"/>
              <a:chOff x="1057" y="576"/>
              <a:chExt cx="760" cy="480"/>
            </a:xfrm>
          </p:grpSpPr>
          <p:sp>
            <p:nvSpPr>
              <p:cNvPr id="42091" name="Rectangle 104"/>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92" name="Text Box 105"/>
              <p:cNvSpPr txBox="1">
                <a:spLocks noChangeAspect="1" noChangeArrowheads="1"/>
              </p:cNvSpPr>
              <p:nvPr/>
            </p:nvSpPr>
            <p:spPr bwMode="auto">
              <a:xfrm>
                <a:off x="1057"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81" name="Group 106"/>
            <p:cNvGrpSpPr>
              <a:grpSpLocks/>
            </p:cNvGrpSpPr>
            <p:nvPr/>
          </p:nvGrpSpPr>
          <p:grpSpPr bwMode="auto">
            <a:xfrm>
              <a:off x="2288" y="1200"/>
              <a:ext cx="1297" cy="441"/>
              <a:chOff x="2112" y="528"/>
              <a:chExt cx="2088" cy="681"/>
            </a:xfrm>
          </p:grpSpPr>
          <p:sp>
            <p:nvSpPr>
              <p:cNvPr id="42087" name="Rectangle 107"/>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8" name="Rectangle 108"/>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9" name="Rectangle 109"/>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90" name="Rectangle 110"/>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82" name="Group 111"/>
            <p:cNvGrpSpPr>
              <a:grpSpLocks noChangeAspect="1"/>
            </p:cNvGrpSpPr>
            <p:nvPr/>
          </p:nvGrpSpPr>
          <p:grpSpPr bwMode="auto">
            <a:xfrm flipH="1">
              <a:off x="3642" y="1296"/>
              <a:ext cx="241" cy="233"/>
              <a:chOff x="1360" y="528"/>
              <a:chExt cx="518" cy="432"/>
            </a:xfrm>
          </p:grpSpPr>
          <p:grpSp>
            <p:nvGrpSpPr>
              <p:cNvPr id="42083" name="Group 112"/>
              <p:cNvGrpSpPr>
                <a:grpSpLocks noChangeAspect="1"/>
              </p:cNvGrpSpPr>
              <p:nvPr/>
            </p:nvGrpSpPr>
            <p:grpSpPr bwMode="auto">
              <a:xfrm>
                <a:off x="1374" y="528"/>
                <a:ext cx="480" cy="432"/>
                <a:chOff x="1392" y="528"/>
                <a:chExt cx="480" cy="432"/>
              </a:xfrm>
            </p:grpSpPr>
            <p:sp>
              <p:nvSpPr>
                <p:cNvPr id="42085" name="Rectangle 11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86" name="Rectangle 11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84" name="Text Box 115"/>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1" name="Group 116"/>
          <p:cNvGrpSpPr>
            <a:grpSpLocks/>
          </p:cNvGrpSpPr>
          <p:nvPr/>
        </p:nvGrpSpPr>
        <p:grpSpPr bwMode="auto">
          <a:xfrm>
            <a:off x="5157788" y="4719638"/>
            <a:ext cx="3263900" cy="700087"/>
            <a:chOff x="1933" y="1200"/>
            <a:chExt cx="1950" cy="441"/>
          </a:xfrm>
        </p:grpSpPr>
        <p:grpSp>
          <p:nvGrpSpPr>
            <p:cNvPr id="42037" name="Group 117"/>
            <p:cNvGrpSpPr>
              <a:grpSpLocks noChangeAspect="1"/>
            </p:cNvGrpSpPr>
            <p:nvPr/>
          </p:nvGrpSpPr>
          <p:grpSpPr bwMode="auto">
            <a:xfrm>
              <a:off x="2419" y="1304"/>
              <a:ext cx="241" cy="233"/>
              <a:chOff x="1353" y="528"/>
              <a:chExt cx="522" cy="432"/>
            </a:xfrm>
          </p:grpSpPr>
          <p:grpSp>
            <p:nvGrpSpPr>
              <p:cNvPr id="42066" name="Group 118"/>
              <p:cNvGrpSpPr>
                <a:grpSpLocks noChangeAspect="1"/>
              </p:cNvGrpSpPr>
              <p:nvPr/>
            </p:nvGrpSpPr>
            <p:grpSpPr bwMode="auto">
              <a:xfrm>
                <a:off x="1374" y="528"/>
                <a:ext cx="480" cy="432"/>
                <a:chOff x="1392" y="528"/>
                <a:chExt cx="480" cy="432"/>
              </a:xfrm>
            </p:grpSpPr>
            <p:sp>
              <p:nvSpPr>
                <p:cNvPr id="42068" name="Rectangle 119"/>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69" name="Rectangle 120"/>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67" name="Text Box 121"/>
              <p:cNvSpPr txBox="1">
                <a:spLocks noChangeAspect="1" noChangeArrowheads="1"/>
              </p:cNvSpPr>
              <p:nvPr/>
            </p:nvSpPr>
            <p:spPr bwMode="auto">
              <a:xfrm>
                <a:off x="1353" y="574"/>
                <a:ext cx="522"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38" name="Line 122"/>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39" name="Line 123"/>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40" name="Group 124"/>
            <p:cNvGrpSpPr>
              <a:grpSpLocks noChangeAspect="1"/>
            </p:cNvGrpSpPr>
            <p:nvPr/>
          </p:nvGrpSpPr>
          <p:grpSpPr bwMode="auto">
            <a:xfrm>
              <a:off x="2851" y="1235"/>
              <a:ext cx="206" cy="371"/>
              <a:chOff x="2991" y="411"/>
              <a:chExt cx="371" cy="768"/>
            </a:xfrm>
          </p:grpSpPr>
          <p:sp>
            <p:nvSpPr>
              <p:cNvPr id="42062" name="AutoShape 125"/>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63" name="AutoShape 126"/>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64" name="Freeform 127"/>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65" name="Text Box 128"/>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41" name="Line 129"/>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42" name="Line 130"/>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43" name="Group 131"/>
            <p:cNvGrpSpPr>
              <a:grpSpLocks noChangeAspect="1"/>
            </p:cNvGrpSpPr>
            <p:nvPr/>
          </p:nvGrpSpPr>
          <p:grpSpPr bwMode="auto">
            <a:xfrm>
              <a:off x="3180" y="1305"/>
              <a:ext cx="334" cy="232"/>
              <a:chOff x="3790" y="576"/>
              <a:chExt cx="722" cy="480"/>
            </a:xfrm>
          </p:grpSpPr>
          <p:sp>
            <p:nvSpPr>
              <p:cNvPr id="42060" name="Rectangle 132"/>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61" name="Text Box 133"/>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44" name="Freeform 134"/>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45" name="Line 135"/>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46" name="Line 136"/>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47" name="Group 137"/>
            <p:cNvGrpSpPr>
              <a:grpSpLocks noChangeAspect="1"/>
            </p:cNvGrpSpPr>
            <p:nvPr/>
          </p:nvGrpSpPr>
          <p:grpSpPr bwMode="auto">
            <a:xfrm>
              <a:off x="1933" y="1305"/>
              <a:ext cx="352" cy="232"/>
              <a:chOff x="1062" y="576"/>
              <a:chExt cx="759" cy="480"/>
            </a:xfrm>
          </p:grpSpPr>
          <p:sp>
            <p:nvSpPr>
              <p:cNvPr id="42058" name="Rectangle 138"/>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59" name="Text Box 139"/>
              <p:cNvSpPr txBox="1">
                <a:spLocks noChangeAspect="1" noChangeArrowheads="1"/>
              </p:cNvSpPr>
              <p:nvPr/>
            </p:nvSpPr>
            <p:spPr bwMode="auto">
              <a:xfrm>
                <a:off x="1062" y="628"/>
                <a:ext cx="759"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48" name="Group 140"/>
            <p:cNvGrpSpPr>
              <a:grpSpLocks/>
            </p:cNvGrpSpPr>
            <p:nvPr/>
          </p:nvGrpSpPr>
          <p:grpSpPr bwMode="auto">
            <a:xfrm>
              <a:off x="2288" y="1200"/>
              <a:ext cx="1297" cy="441"/>
              <a:chOff x="2112" y="528"/>
              <a:chExt cx="2088" cy="681"/>
            </a:xfrm>
          </p:grpSpPr>
          <p:sp>
            <p:nvSpPr>
              <p:cNvPr id="42054" name="Rectangle 141"/>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5" name="Rectangle 142"/>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6" name="Rectangle 143"/>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7" name="Rectangle 144"/>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49" name="Group 145"/>
            <p:cNvGrpSpPr>
              <a:grpSpLocks noChangeAspect="1"/>
            </p:cNvGrpSpPr>
            <p:nvPr/>
          </p:nvGrpSpPr>
          <p:grpSpPr bwMode="auto">
            <a:xfrm flipH="1">
              <a:off x="3642" y="1296"/>
              <a:ext cx="241" cy="233"/>
              <a:chOff x="1360" y="528"/>
              <a:chExt cx="518" cy="432"/>
            </a:xfrm>
          </p:grpSpPr>
          <p:grpSp>
            <p:nvGrpSpPr>
              <p:cNvPr id="42050" name="Group 146"/>
              <p:cNvGrpSpPr>
                <a:grpSpLocks noChangeAspect="1"/>
              </p:cNvGrpSpPr>
              <p:nvPr/>
            </p:nvGrpSpPr>
            <p:grpSpPr bwMode="auto">
              <a:xfrm>
                <a:off x="1374" y="528"/>
                <a:ext cx="480" cy="432"/>
                <a:chOff x="1392" y="528"/>
                <a:chExt cx="480" cy="432"/>
              </a:xfrm>
            </p:grpSpPr>
            <p:sp>
              <p:nvSpPr>
                <p:cNvPr id="42052" name="Rectangle 147"/>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53" name="Rectangle 148"/>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51" name="Text Box 149"/>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grpSp>
        <p:nvGrpSpPr>
          <p:cNvPr id="41992" name="Group 150"/>
          <p:cNvGrpSpPr>
            <a:grpSpLocks/>
          </p:cNvGrpSpPr>
          <p:nvPr/>
        </p:nvGrpSpPr>
        <p:grpSpPr bwMode="auto">
          <a:xfrm>
            <a:off x="5861050" y="5532438"/>
            <a:ext cx="3263900" cy="700087"/>
            <a:chOff x="1933" y="1200"/>
            <a:chExt cx="1950" cy="441"/>
          </a:xfrm>
        </p:grpSpPr>
        <p:grpSp>
          <p:nvGrpSpPr>
            <p:cNvPr id="42004" name="Group 151"/>
            <p:cNvGrpSpPr>
              <a:grpSpLocks noChangeAspect="1"/>
            </p:cNvGrpSpPr>
            <p:nvPr/>
          </p:nvGrpSpPr>
          <p:grpSpPr bwMode="auto">
            <a:xfrm>
              <a:off x="2420" y="1304"/>
              <a:ext cx="240" cy="233"/>
              <a:chOff x="1355" y="528"/>
              <a:chExt cx="520" cy="432"/>
            </a:xfrm>
          </p:grpSpPr>
          <p:grpSp>
            <p:nvGrpSpPr>
              <p:cNvPr id="42033" name="Group 152"/>
              <p:cNvGrpSpPr>
                <a:grpSpLocks noChangeAspect="1"/>
              </p:cNvGrpSpPr>
              <p:nvPr/>
            </p:nvGrpSpPr>
            <p:grpSpPr bwMode="auto">
              <a:xfrm>
                <a:off x="1374" y="528"/>
                <a:ext cx="480" cy="432"/>
                <a:chOff x="1392" y="528"/>
                <a:chExt cx="480" cy="432"/>
              </a:xfrm>
            </p:grpSpPr>
            <p:sp>
              <p:nvSpPr>
                <p:cNvPr id="42035" name="Rectangle 153"/>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36" name="Rectangle 154"/>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34" name="Text Box 155"/>
              <p:cNvSpPr txBox="1">
                <a:spLocks noChangeAspect="1" noChangeArrowheads="1"/>
              </p:cNvSpPr>
              <p:nvPr/>
            </p:nvSpPr>
            <p:spPr bwMode="auto">
              <a:xfrm>
                <a:off x="1355" y="574"/>
                <a:ext cx="520"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sp>
          <p:nvSpPr>
            <p:cNvPr id="42005" name="Line 156"/>
            <p:cNvSpPr>
              <a:spLocks noChangeAspect="1" noChangeShapeType="1"/>
            </p:cNvSpPr>
            <p:nvPr/>
          </p:nvSpPr>
          <p:spPr bwMode="auto">
            <a:xfrm>
              <a:off x="2651" y="1351"/>
              <a:ext cx="244" cy="0"/>
            </a:xfrm>
            <a:prstGeom prst="line">
              <a:avLst/>
            </a:prstGeom>
            <a:noFill/>
            <a:ln w="28575">
              <a:solidFill>
                <a:schemeClr val="tx1"/>
              </a:solidFill>
              <a:round/>
              <a:headEnd/>
              <a:tailEnd/>
            </a:ln>
          </p:spPr>
          <p:txBody>
            <a:bodyPr wrap="none" anchor="ctr"/>
            <a:lstStyle/>
            <a:p>
              <a:endParaRPr lang="zh-CN" altLang="en-US"/>
            </a:p>
          </p:txBody>
        </p:sp>
        <p:sp>
          <p:nvSpPr>
            <p:cNvPr id="42006" name="Line 157"/>
            <p:cNvSpPr>
              <a:spLocks noChangeAspect="1" noChangeShapeType="1"/>
            </p:cNvSpPr>
            <p:nvPr/>
          </p:nvSpPr>
          <p:spPr bwMode="auto">
            <a:xfrm>
              <a:off x="2651" y="1490"/>
              <a:ext cx="244" cy="0"/>
            </a:xfrm>
            <a:prstGeom prst="line">
              <a:avLst/>
            </a:prstGeom>
            <a:noFill/>
            <a:ln w="28575">
              <a:solidFill>
                <a:schemeClr val="tx1"/>
              </a:solidFill>
              <a:round/>
              <a:headEnd/>
              <a:tailEnd/>
            </a:ln>
          </p:spPr>
          <p:txBody>
            <a:bodyPr wrap="none" anchor="ctr"/>
            <a:lstStyle/>
            <a:p>
              <a:endParaRPr lang="zh-CN" altLang="en-US"/>
            </a:p>
          </p:txBody>
        </p:sp>
        <p:grpSp>
          <p:nvGrpSpPr>
            <p:cNvPr id="42007" name="Group 158"/>
            <p:cNvGrpSpPr>
              <a:grpSpLocks noChangeAspect="1"/>
            </p:cNvGrpSpPr>
            <p:nvPr/>
          </p:nvGrpSpPr>
          <p:grpSpPr bwMode="auto">
            <a:xfrm>
              <a:off x="2851" y="1235"/>
              <a:ext cx="206" cy="371"/>
              <a:chOff x="2991" y="411"/>
              <a:chExt cx="371" cy="768"/>
            </a:xfrm>
          </p:grpSpPr>
          <p:sp>
            <p:nvSpPr>
              <p:cNvPr id="42029" name="AutoShape 159"/>
              <p:cNvSpPr>
                <a:spLocks noChangeAspect="1" noChangeArrowheads="1"/>
              </p:cNvSpPr>
              <p:nvPr/>
            </p:nvSpPr>
            <p:spPr bwMode="auto">
              <a:xfrm rot="-5400000">
                <a:off x="2798" y="626"/>
                <a:ext cx="768" cy="33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87 h 21600"/>
                  <a:gd name="T14" fmla="*/ 17100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8575">
                <a:solidFill>
                  <a:schemeClr val="tx1"/>
                </a:solidFill>
                <a:miter lim="800000"/>
                <a:headEnd/>
                <a:tailEnd/>
              </a:ln>
            </p:spPr>
            <p:txBody>
              <a:bodyPr rot="10800000" wrap="none" anchor="ctr"/>
              <a:lstStyle/>
              <a:p>
                <a:endParaRPr lang="zh-CN" altLang="en-US"/>
              </a:p>
            </p:txBody>
          </p:sp>
          <p:sp>
            <p:nvSpPr>
              <p:cNvPr id="42030" name="AutoShape 160"/>
              <p:cNvSpPr>
                <a:spLocks noChangeAspect="1" noChangeArrowheads="1"/>
              </p:cNvSpPr>
              <p:nvPr/>
            </p:nvSpPr>
            <p:spPr bwMode="auto">
              <a:xfrm rot="5400000">
                <a:off x="2957" y="705"/>
                <a:ext cx="248" cy="180"/>
              </a:xfrm>
              <a:prstGeom prst="triangle">
                <a:avLst>
                  <a:gd name="adj" fmla="val 50000"/>
                </a:avLst>
              </a:prstGeom>
              <a:solidFill>
                <a:schemeClr val="bg1"/>
              </a:solidFill>
              <a:ln w="28575">
                <a:noFill/>
                <a:miter lim="800000"/>
                <a:headEnd/>
                <a:tailEnd/>
              </a:ln>
            </p:spPr>
            <p:txBody>
              <a:bodyPr rot="10800000" vert="eaVert"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31" name="Freeform 161"/>
              <p:cNvSpPr>
                <a:spLocks noChangeAspect="1"/>
              </p:cNvSpPr>
              <p:nvPr/>
            </p:nvSpPr>
            <p:spPr bwMode="auto">
              <a:xfrm rot="5400000">
                <a:off x="2974" y="725"/>
                <a:ext cx="218" cy="139"/>
              </a:xfrm>
              <a:custGeom>
                <a:avLst/>
                <a:gdLst>
                  <a:gd name="T0" fmla="*/ 0 w 384"/>
                  <a:gd name="T1" fmla="*/ 3 h 288"/>
                  <a:gd name="T2" fmla="*/ 6 w 384"/>
                  <a:gd name="T3" fmla="*/ 0 h 288"/>
                  <a:gd name="T4" fmla="*/ 13 w 384"/>
                  <a:gd name="T5" fmla="*/ 3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192" y="0"/>
                    </a:lnTo>
                    <a:lnTo>
                      <a:pt x="384" y="288"/>
                    </a:lnTo>
                  </a:path>
                </a:pathLst>
              </a:custGeom>
              <a:noFill/>
              <a:ln w="28575">
                <a:solidFill>
                  <a:schemeClr val="tx1"/>
                </a:solidFill>
                <a:round/>
                <a:headEnd/>
                <a:tailEnd/>
              </a:ln>
            </p:spPr>
            <p:txBody>
              <a:bodyPr rot="10800000" vert="eaVert" wrap="none" anchor="ctr"/>
              <a:lstStyle/>
              <a:p>
                <a:endParaRPr lang="zh-CN" altLang="en-US"/>
              </a:p>
            </p:txBody>
          </p:sp>
          <p:sp>
            <p:nvSpPr>
              <p:cNvPr id="42032" name="Text Box 162"/>
              <p:cNvSpPr txBox="1">
                <a:spLocks noChangeAspect="1" noChangeArrowheads="1"/>
              </p:cNvSpPr>
              <p:nvPr/>
            </p:nvSpPr>
            <p:spPr bwMode="auto">
              <a:xfrm rot="-5400000">
                <a:off x="2943" y="621"/>
                <a:ext cx="575" cy="263"/>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ALU</a:t>
                </a:r>
              </a:p>
            </p:txBody>
          </p:sp>
        </p:grpSp>
        <p:sp>
          <p:nvSpPr>
            <p:cNvPr id="42008" name="Line 163"/>
            <p:cNvSpPr>
              <a:spLocks noChangeAspect="1" noChangeShapeType="1"/>
            </p:cNvSpPr>
            <p:nvPr/>
          </p:nvSpPr>
          <p:spPr bwMode="auto">
            <a:xfrm>
              <a:off x="3052" y="1421"/>
              <a:ext cx="245" cy="0"/>
            </a:xfrm>
            <a:prstGeom prst="line">
              <a:avLst/>
            </a:prstGeom>
            <a:noFill/>
            <a:ln w="28575">
              <a:solidFill>
                <a:schemeClr val="tx1"/>
              </a:solidFill>
              <a:round/>
              <a:headEnd/>
              <a:tailEnd/>
            </a:ln>
          </p:spPr>
          <p:txBody>
            <a:bodyPr wrap="none" anchor="ctr"/>
            <a:lstStyle/>
            <a:p>
              <a:endParaRPr lang="zh-CN" altLang="en-US"/>
            </a:p>
          </p:txBody>
        </p:sp>
        <p:sp>
          <p:nvSpPr>
            <p:cNvPr id="42009" name="Line 164"/>
            <p:cNvSpPr>
              <a:spLocks noChangeAspect="1" noChangeShapeType="1"/>
            </p:cNvSpPr>
            <p:nvPr/>
          </p:nvSpPr>
          <p:spPr bwMode="auto">
            <a:xfrm>
              <a:off x="3475" y="1421"/>
              <a:ext cx="245" cy="0"/>
            </a:xfrm>
            <a:prstGeom prst="line">
              <a:avLst/>
            </a:prstGeom>
            <a:noFill/>
            <a:ln w="28575">
              <a:solidFill>
                <a:schemeClr val="tx1"/>
              </a:solidFill>
              <a:round/>
              <a:headEnd/>
              <a:tailEnd/>
            </a:ln>
          </p:spPr>
          <p:txBody>
            <a:bodyPr wrap="none" anchor="ctr"/>
            <a:lstStyle/>
            <a:p>
              <a:endParaRPr lang="zh-CN" altLang="en-US"/>
            </a:p>
          </p:txBody>
        </p:sp>
        <p:grpSp>
          <p:nvGrpSpPr>
            <p:cNvPr id="42010" name="Group 165"/>
            <p:cNvGrpSpPr>
              <a:grpSpLocks noChangeAspect="1"/>
            </p:cNvGrpSpPr>
            <p:nvPr/>
          </p:nvGrpSpPr>
          <p:grpSpPr bwMode="auto">
            <a:xfrm>
              <a:off x="3180" y="1305"/>
              <a:ext cx="334" cy="232"/>
              <a:chOff x="3790" y="576"/>
              <a:chExt cx="722" cy="480"/>
            </a:xfrm>
          </p:grpSpPr>
          <p:sp>
            <p:nvSpPr>
              <p:cNvPr id="42027" name="Rectangle 166"/>
              <p:cNvSpPr>
                <a:spLocks noChangeAspect="1" noChangeArrowheads="1"/>
              </p:cNvSpPr>
              <p:nvPr/>
            </p:nvSpPr>
            <p:spPr bwMode="auto">
              <a:xfrm>
                <a:off x="3915"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28" name="Text Box 167"/>
              <p:cNvSpPr txBox="1">
                <a:spLocks noChangeAspect="1" noChangeArrowheads="1"/>
              </p:cNvSpPr>
              <p:nvPr/>
            </p:nvSpPr>
            <p:spPr bwMode="auto">
              <a:xfrm>
                <a:off x="3790" y="628"/>
                <a:ext cx="722"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DMem</a:t>
                </a:r>
              </a:p>
            </p:txBody>
          </p:sp>
        </p:grpSp>
        <p:sp>
          <p:nvSpPr>
            <p:cNvPr id="42011" name="Freeform 168"/>
            <p:cNvSpPr>
              <a:spLocks noChangeAspect="1"/>
            </p:cNvSpPr>
            <p:nvPr/>
          </p:nvSpPr>
          <p:spPr bwMode="auto">
            <a:xfrm>
              <a:off x="3208" y="1421"/>
              <a:ext cx="332" cy="185"/>
            </a:xfrm>
            <a:custGeom>
              <a:avLst/>
              <a:gdLst>
                <a:gd name="T0" fmla="*/ 0 w 816"/>
                <a:gd name="T1" fmla="*/ 0 h 384"/>
                <a:gd name="T2" fmla="*/ 0 w 816"/>
                <a:gd name="T3" fmla="*/ 5 h 384"/>
                <a:gd name="T4" fmla="*/ 3 w 816"/>
                <a:gd name="T5" fmla="*/ 5 h 384"/>
                <a:gd name="T6" fmla="*/ 3 w 816"/>
                <a:gd name="T7" fmla="*/ 2 h 384"/>
                <a:gd name="T8" fmla="*/ 4 w 816"/>
                <a:gd name="T9" fmla="*/ 2 h 384"/>
                <a:gd name="T10" fmla="*/ 0 60000 65536"/>
                <a:gd name="T11" fmla="*/ 0 60000 65536"/>
                <a:gd name="T12" fmla="*/ 0 60000 65536"/>
                <a:gd name="T13" fmla="*/ 0 60000 65536"/>
                <a:gd name="T14" fmla="*/ 0 60000 65536"/>
                <a:gd name="T15" fmla="*/ 0 w 816"/>
                <a:gd name="T16" fmla="*/ 0 h 384"/>
                <a:gd name="T17" fmla="*/ 816 w 816"/>
                <a:gd name="T18" fmla="*/ 384 h 384"/>
              </a:gdLst>
              <a:ahLst/>
              <a:cxnLst>
                <a:cxn ang="T10">
                  <a:pos x="T0" y="T1"/>
                </a:cxn>
                <a:cxn ang="T11">
                  <a:pos x="T2" y="T3"/>
                </a:cxn>
                <a:cxn ang="T12">
                  <a:pos x="T4" y="T5"/>
                </a:cxn>
                <a:cxn ang="T13">
                  <a:pos x="T6" y="T7"/>
                </a:cxn>
                <a:cxn ang="T14">
                  <a:pos x="T8" y="T9"/>
                </a:cxn>
              </a:cxnLst>
              <a:rect l="T15" t="T16" r="T17" b="T18"/>
              <a:pathLst>
                <a:path w="816" h="384">
                  <a:moveTo>
                    <a:pt x="0" y="0"/>
                  </a:moveTo>
                  <a:lnTo>
                    <a:pt x="0" y="384"/>
                  </a:lnTo>
                  <a:lnTo>
                    <a:pt x="720" y="384"/>
                  </a:lnTo>
                  <a:lnTo>
                    <a:pt x="720" y="144"/>
                  </a:lnTo>
                  <a:lnTo>
                    <a:pt x="816" y="144"/>
                  </a:lnTo>
                </a:path>
              </a:pathLst>
            </a:custGeom>
            <a:noFill/>
            <a:ln w="28575">
              <a:solidFill>
                <a:schemeClr val="tx1"/>
              </a:solidFill>
              <a:round/>
              <a:headEnd/>
              <a:tailEnd/>
            </a:ln>
          </p:spPr>
          <p:txBody>
            <a:bodyPr wrap="none" anchor="ctr"/>
            <a:lstStyle/>
            <a:p>
              <a:endParaRPr lang="zh-CN" altLang="en-US"/>
            </a:p>
          </p:txBody>
        </p:sp>
        <p:sp>
          <p:nvSpPr>
            <p:cNvPr id="42012" name="Line 169"/>
            <p:cNvSpPr>
              <a:spLocks noChangeAspect="1" noChangeShapeType="1"/>
            </p:cNvSpPr>
            <p:nvPr/>
          </p:nvSpPr>
          <p:spPr bwMode="auto">
            <a:xfrm>
              <a:off x="2199" y="1491"/>
              <a:ext cx="230" cy="0"/>
            </a:xfrm>
            <a:prstGeom prst="line">
              <a:avLst/>
            </a:prstGeom>
            <a:noFill/>
            <a:ln w="28575">
              <a:solidFill>
                <a:schemeClr val="tx1"/>
              </a:solidFill>
              <a:round/>
              <a:headEnd/>
              <a:tailEnd/>
            </a:ln>
          </p:spPr>
          <p:txBody>
            <a:bodyPr wrap="none" anchor="ctr"/>
            <a:lstStyle/>
            <a:p>
              <a:endParaRPr lang="zh-CN" altLang="en-US"/>
            </a:p>
          </p:txBody>
        </p:sp>
        <p:sp>
          <p:nvSpPr>
            <p:cNvPr id="42013" name="Line 170"/>
            <p:cNvSpPr>
              <a:spLocks noChangeAspect="1" noChangeShapeType="1"/>
            </p:cNvSpPr>
            <p:nvPr/>
          </p:nvSpPr>
          <p:spPr bwMode="auto">
            <a:xfrm>
              <a:off x="2169" y="1351"/>
              <a:ext cx="259" cy="0"/>
            </a:xfrm>
            <a:prstGeom prst="line">
              <a:avLst/>
            </a:prstGeom>
            <a:noFill/>
            <a:ln w="28575">
              <a:solidFill>
                <a:schemeClr val="tx1"/>
              </a:solidFill>
              <a:round/>
              <a:headEnd/>
              <a:tailEnd/>
            </a:ln>
          </p:spPr>
          <p:txBody>
            <a:bodyPr wrap="none" anchor="ctr"/>
            <a:lstStyle/>
            <a:p>
              <a:endParaRPr lang="zh-CN" altLang="en-US"/>
            </a:p>
          </p:txBody>
        </p:sp>
        <p:grpSp>
          <p:nvGrpSpPr>
            <p:cNvPr id="42014" name="Group 171"/>
            <p:cNvGrpSpPr>
              <a:grpSpLocks noChangeAspect="1"/>
            </p:cNvGrpSpPr>
            <p:nvPr/>
          </p:nvGrpSpPr>
          <p:grpSpPr bwMode="auto">
            <a:xfrm>
              <a:off x="1933" y="1305"/>
              <a:ext cx="352" cy="232"/>
              <a:chOff x="1060" y="576"/>
              <a:chExt cx="760" cy="480"/>
            </a:xfrm>
          </p:grpSpPr>
          <p:sp>
            <p:nvSpPr>
              <p:cNvPr id="42025" name="Rectangle 172"/>
              <p:cNvSpPr>
                <a:spLocks noChangeAspect="1" noChangeArrowheads="1"/>
              </p:cNvSpPr>
              <p:nvPr/>
            </p:nvSpPr>
            <p:spPr bwMode="auto">
              <a:xfrm>
                <a:off x="1197" y="576"/>
                <a:ext cx="480" cy="480"/>
              </a:xfrm>
              <a:prstGeom prst="rect">
                <a:avLst/>
              </a:prstGeom>
              <a:solidFill>
                <a:schemeClr val="bg1"/>
              </a:solidFill>
              <a:ln w="28575">
                <a:solidFill>
                  <a:schemeClr val="tx1"/>
                </a:solidFill>
                <a:miter lim="800000"/>
                <a:headEnd/>
                <a:tailEnd/>
              </a:ln>
            </p:spPr>
            <p:txBody>
              <a:bodyPr wrap="none" anchor="ctr"/>
              <a:lstStyle/>
              <a:p>
                <a:pPr algn="r" eaLnBrk="0" hangingPunct="0"/>
                <a:endParaRPr lang="zh-CN" altLang="zh-CN" sz="1000">
                  <a:solidFill>
                    <a:srgbClr val="000000"/>
                  </a:solidFill>
                  <a:latin typeface="Comic Sans MS" pitchFamily="66" charset="0"/>
                </a:endParaRPr>
              </a:p>
            </p:txBody>
          </p:sp>
          <p:sp>
            <p:nvSpPr>
              <p:cNvPr id="42026" name="Text Box 173"/>
              <p:cNvSpPr txBox="1">
                <a:spLocks noChangeAspect="1" noChangeArrowheads="1"/>
              </p:cNvSpPr>
              <p:nvPr/>
            </p:nvSpPr>
            <p:spPr bwMode="auto">
              <a:xfrm>
                <a:off x="1060" y="628"/>
                <a:ext cx="760" cy="318"/>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Ifetch</a:t>
                </a:r>
              </a:p>
            </p:txBody>
          </p:sp>
        </p:grpSp>
        <p:grpSp>
          <p:nvGrpSpPr>
            <p:cNvPr id="42015" name="Group 174"/>
            <p:cNvGrpSpPr>
              <a:grpSpLocks/>
            </p:cNvGrpSpPr>
            <p:nvPr/>
          </p:nvGrpSpPr>
          <p:grpSpPr bwMode="auto">
            <a:xfrm>
              <a:off x="2288" y="1200"/>
              <a:ext cx="1297" cy="441"/>
              <a:chOff x="2112" y="528"/>
              <a:chExt cx="2088" cy="681"/>
            </a:xfrm>
          </p:grpSpPr>
          <p:sp>
            <p:nvSpPr>
              <p:cNvPr id="42021" name="Rectangle 175"/>
              <p:cNvSpPr>
                <a:spLocks noChangeAspect="1" noChangeArrowheads="1"/>
              </p:cNvSpPr>
              <p:nvPr/>
            </p:nvSpPr>
            <p:spPr bwMode="auto">
              <a:xfrm>
                <a:off x="2784"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2" name="Rectangle 176"/>
              <p:cNvSpPr>
                <a:spLocks noChangeAspect="1" noChangeArrowheads="1"/>
              </p:cNvSpPr>
              <p:nvPr/>
            </p:nvSpPr>
            <p:spPr bwMode="auto">
              <a:xfrm>
                <a:off x="4128"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3" name="Rectangle 177"/>
              <p:cNvSpPr>
                <a:spLocks noChangeAspect="1" noChangeArrowheads="1"/>
              </p:cNvSpPr>
              <p:nvPr/>
            </p:nvSpPr>
            <p:spPr bwMode="auto">
              <a:xfrm>
                <a:off x="2112" y="528"/>
                <a:ext cx="72" cy="681"/>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4" name="Rectangle 178"/>
              <p:cNvSpPr>
                <a:spLocks noChangeAspect="1" noChangeArrowheads="1"/>
              </p:cNvSpPr>
              <p:nvPr/>
            </p:nvSpPr>
            <p:spPr bwMode="auto">
              <a:xfrm>
                <a:off x="3456" y="532"/>
                <a:ext cx="71" cy="672"/>
              </a:xfrm>
              <a:prstGeom prst="rect">
                <a:avLst/>
              </a:prstGeom>
              <a:solidFill>
                <a:schemeClr val="accent2"/>
              </a:solidFill>
              <a:ln w="28575">
                <a:solidFill>
                  <a:schemeClr val="tx1"/>
                </a:solid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grpSp>
        <p:grpSp>
          <p:nvGrpSpPr>
            <p:cNvPr id="42016" name="Group 179"/>
            <p:cNvGrpSpPr>
              <a:grpSpLocks noChangeAspect="1"/>
            </p:cNvGrpSpPr>
            <p:nvPr/>
          </p:nvGrpSpPr>
          <p:grpSpPr bwMode="auto">
            <a:xfrm flipH="1">
              <a:off x="3642" y="1296"/>
              <a:ext cx="241" cy="233"/>
              <a:chOff x="1360" y="528"/>
              <a:chExt cx="518" cy="432"/>
            </a:xfrm>
          </p:grpSpPr>
          <p:grpSp>
            <p:nvGrpSpPr>
              <p:cNvPr id="42017" name="Group 180"/>
              <p:cNvGrpSpPr>
                <a:grpSpLocks noChangeAspect="1"/>
              </p:cNvGrpSpPr>
              <p:nvPr/>
            </p:nvGrpSpPr>
            <p:grpSpPr bwMode="auto">
              <a:xfrm>
                <a:off x="1374" y="528"/>
                <a:ext cx="480" cy="432"/>
                <a:chOff x="1392" y="528"/>
                <a:chExt cx="480" cy="432"/>
              </a:xfrm>
            </p:grpSpPr>
            <p:sp>
              <p:nvSpPr>
                <p:cNvPr id="42019" name="Rectangle 181"/>
                <p:cNvSpPr>
                  <a:spLocks noChangeAspect="1" noChangeArrowheads="1"/>
                </p:cNvSpPr>
                <p:nvPr/>
              </p:nvSpPr>
              <p:spPr bwMode="auto">
                <a:xfrm>
                  <a:off x="1632" y="528"/>
                  <a:ext cx="240" cy="427"/>
                </a:xfrm>
                <a:prstGeom prst="rect">
                  <a:avLst/>
                </a:prstGeom>
                <a:solidFill>
                  <a:schemeClr val="accent1"/>
                </a:solidFill>
                <a:ln w="28575">
                  <a:noFill/>
                  <a:miter lim="800000"/>
                  <a:headEnd/>
                  <a:tailEnd/>
                </a:ln>
              </p:spPr>
              <p:txBody>
                <a:bodyPr wrap="none" anchor="ctr"/>
                <a:lstStyle/>
                <a:p>
                  <a:pPr eaLnBrk="0" hangingPunct="0">
                    <a:spcBef>
                      <a:spcPct val="50000"/>
                    </a:spcBef>
                  </a:pPr>
                  <a:endParaRPr lang="zh-CN" altLang="en-US" sz="2000">
                    <a:solidFill>
                      <a:srgbClr val="000000"/>
                    </a:solidFill>
                    <a:latin typeface="Comic Sans MS" pitchFamily="66" charset="0"/>
                  </a:endParaRPr>
                </a:p>
              </p:txBody>
            </p:sp>
            <p:sp>
              <p:nvSpPr>
                <p:cNvPr id="42020" name="Rectangle 182"/>
                <p:cNvSpPr>
                  <a:spLocks noChangeAspect="1" noChangeArrowheads="1"/>
                </p:cNvSpPr>
                <p:nvPr/>
              </p:nvSpPr>
              <p:spPr bwMode="auto">
                <a:xfrm>
                  <a:off x="1392" y="528"/>
                  <a:ext cx="480" cy="432"/>
                </a:xfrm>
                <a:prstGeom prst="rect">
                  <a:avLst/>
                </a:prstGeom>
                <a:noFill/>
                <a:ln w="28575">
                  <a:solidFill>
                    <a:schemeClr val="tx1"/>
                  </a:solidFill>
                  <a:miter lim="800000"/>
                  <a:headEnd/>
                  <a:tailEnd/>
                </a:ln>
              </p:spPr>
              <p:txBody>
                <a:bodyPr wrap="none" anchor="ctr"/>
                <a:lstStyle/>
                <a:p>
                  <a:pPr algn="ctr" eaLnBrk="0" hangingPunct="0"/>
                  <a:endParaRPr lang="zh-CN" altLang="zh-CN" sz="1000">
                    <a:solidFill>
                      <a:srgbClr val="000000"/>
                    </a:solidFill>
                    <a:latin typeface="Comic Sans MS" pitchFamily="66" charset="0"/>
                  </a:endParaRPr>
                </a:p>
              </p:txBody>
            </p:sp>
          </p:grpSp>
          <p:sp>
            <p:nvSpPr>
              <p:cNvPr id="42018" name="Text Box 183"/>
              <p:cNvSpPr txBox="1">
                <a:spLocks noChangeAspect="1" noChangeArrowheads="1"/>
              </p:cNvSpPr>
              <p:nvPr/>
            </p:nvSpPr>
            <p:spPr bwMode="auto">
              <a:xfrm>
                <a:off x="1360" y="574"/>
                <a:ext cx="518" cy="286"/>
              </a:xfrm>
              <a:prstGeom prst="rect">
                <a:avLst/>
              </a:prstGeom>
              <a:noFill/>
              <a:ln w="28575">
                <a:noFill/>
                <a:miter lim="800000"/>
                <a:headEnd/>
                <a:tailEnd/>
              </a:ln>
            </p:spPr>
            <p:txBody>
              <a:bodyPr wrap="none" anchor="ctr">
                <a:spAutoFit/>
              </a:bodyPr>
              <a:lstStyle/>
              <a:p>
                <a:pPr algn="ctr" eaLnBrk="0" hangingPunct="0"/>
                <a:r>
                  <a:rPr lang="en-US" altLang="zh-CN" sz="1000">
                    <a:solidFill>
                      <a:srgbClr val="000000"/>
                    </a:solidFill>
                    <a:latin typeface="Comic Sans MS" pitchFamily="66" charset="0"/>
                  </a:rPr>
                  <a:t>Reg</a:t>
                </a:r>
              </a:p>
            </p:txBody>
          </p:sp>
        </p:grpSp>
      </p:grpSp>
      <p:sp>
        <p:nvSpPr>
          <p:cNvPr id="41993" name="Line 184"/>
          <p:cNvSpPr>
            <a:spLocks noChangeShapeType="1"/>
          </p:cNvSpPr>
          <p:nvPr/>
        </p:nvSpPr>
        <p:spPr bwMode="auto">
          <a:xfrm>
            <a:off x="5100638" y="2554288"/>
            <a:ext cx="187325" cy="71755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4" name="Line 185"/>
          <p:cNvSpPr>
            <a:spLocks noChangeShapeType="1"/>
          </p:cNvSpPr>
          <p:nvPr/>
        </p:nvSpPr>
        <p:spPr bwMode="auto">
          <a:xfrm>
            <a:off x="5797550" y="2535238"/>
            <a:ext cx="241300" cy="152400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5" name="Line 186"/>
          <p:cNvSpPr>
            <a:spLocks noChangeShapeType="1"/>
          </p:cNvSpPr>
          <p:nvPr/>
        </p:nvSpPr>
        <p:spPr bwMode="auto">
          <a:xfrm>
            <a:off x="5794375" y="2492375"/>
            <a:ext cx="914400" cy="2438400"/>
          </a:xfrm>
          <a:prstGeom prst="line">
            <a:avLst/>
          </a:prstGeom>
          <a:noFill/>
          <a:ln w="76200">
            <a:solidFill>
              <a:srgbClr val="00CC00"/>
            </a:solidFill>
            <a:round/>
            <a:headEnd/>
            <a:tailEnd type="triangle" w="med" len="med"/>
          </a:ln>
        </p:spPr>
        <p:txBody>
          <a:bodyPr wrap="none" anchor="ctr"/>
          <a:lstStyle/>
          <a:p>
            <a:endParaRPr lang="zh-CN" altLang="en-US"/>
          </a:p>
        </p:txBody>
      </p:sp>
      <p:sp>
        <p:nvSpPr>
          <p:cNvPr id="41996" name="Line 80"/>
          <p:cNvSpPr>
            <a:spLocks noChangeShapeType="1"/>
          </p:cNvSpPr>
          <p:nvPr/>
        </p:nvSpPr>
        <p:spPr bwMode="auto">
          <a:xfrm>
            <a:off x="838200" y="1600200"/>
            <a:ext cx="7594600" cy="6350"/>
          </a:xfrm>
          <a:prstGeom prst="line">
            <a:avLst/>
          </a:prstGeom>
          <a:noFill/>
          <a:ln w="25400">
            <a:solidFill>
              <a:schemeClr val="tx1"/>
            </a:solidFill>
            <a:round/>
            <a:headEnd/>
            <a:tailEnd type="triangle" w="med" len="med"/>
          </a:ln>
        </p:spPr>
        <p:txBody>
          <a:bodyPr wrap="none" anchor="ctr"/>
          <a:lstStyle/>
          <a:p>
            <a:endParaRPr lang="zh-CN" altLang="en-US"/>
          </a:p>
        </p:txBody>
      </p:sp>
      <p:sp>
        <p:nvSpPr>
          <p:cNvPr id="41997" name="Rectangle 81"/>
          <p:cNvSpPr>
            <a:spLocks noChangeArrowheads="1"/>
          </p:cNvSpPr>
          <p:nvPr/>
        </p:nvSpPr>
        <p:spPr bwMode="auto">
          <a:xfrm>
            <a:off x="1066800" y="1219200"/>
            <a:ext cx="2011363" cy="393700"/>
          </a:xfrm>
          <a:prstGeom prst="rect">
            <a:avLst/>
          </a:prstGeom>
          <a:noFill/>
          <a:ln w="12700">
            <a:noFill/>
            <a:miter lim="800000"/>
            <a:headEnd/>
            <a:tailEnd/>
          </a:ln>
        </p:spPr>
        <p:txBody>
          <a:bodyPr wrap="none" lIns="90488" tIns="44450" rIns="90488" bIns="44450">
            <a:spAutoFit/>
          </a:bodyPr>
          <a:lstStyle/>
          <a:p>
            <a:pPr eaLnBrk="0" hangingPunct="0"/>
            <a:r>
              <a:rPr lang="zh-CN" altLang="en-US" sz="2000" i="1">
                <a:solidFill>
                  <a:srgbClr val="000000"/>
                </a:solidFill>
                <a:latin typeface="Comic Sans MS" pitchFamily="66" charset="0"/>
              </a:rPr>
              <a:t>时间 </a:t>
            </a:r>
            <a:r>
              <a:rPr lang="en-US" altLang="zh-CN" sz="2000" i="1">
                <a:solidFill>
                  <a:srgbClr val="000000"/>
                </a:solidFill>
                <a:latin typeface="Comic Sans MS" pitchFamily="66" charset="0"/>
              </a:rPr>
              <a:t>(</a:t>
            </a:r>
            <a:r>
              <a:rPr lang="zh-CN" altLang="en-US" sz="2000" i="1">
                <a:solidFill>
                  <a:srgbClr val="000000"/>
                </a:solidFill>
                <a:latin typeface="Comic Sans MS" pitchFamily="66" charset="0"/>
              </a:rPr>
              <a:t>时钟周期</a:t>
            </a:r>
            <a:r>
              <a:rPr lang="en-US" altLang="zh-CN" sz="2000" i="1">
                <a:solidFill>
                  <a:srgbClr val="000000"/>
                </a:solidFill>
                <a:latin typeface="Comic Sans MS" pitchFamily="66" charset="0"/>
              </a:rPr>
              <a:t>)</a:t>
            </a:r>
          </a:p>
        </p:txBody>
      </p:sp>
      <p:grpSp>
        <p:nvGrpSpPr>
          <p:cNvPr id="41998" name="Group 82"/>
          <p:cNvGrpSpPr>
            <a:grpSpLocks/>
          </p:cNvGrpSpPr>
          <p:nvPr/>
        </p:nvGrpSpPr>
        <p:grpSpPr bwMode="auto">
          <a:xfrm>
            <a:off x="3124200" y="1752600"/>
            <a:ext cx="3233738" cy="369888"/>
            <a:chOff x="2016" y="1148"/>
            <a:chExt cx="2037" cy="233"/>
          </a:xfrm>
        </p:grpSpPr>
        <p:sp>
          <p:nvSpPr>
            <p:cNvPr id="41999" name="Rectangle 83"/>
            <p:cNvSpPr>
              <a:spLocks noChangeArrowheads="1"/>
            </p:cNvSpPr>
            <p:nvPr/>
          </p:nvSpPr>
          <p:spPr bwMode="auto">
            <a:xfrm>
              <a:off x="2016" y="1152"/>
              <a:ext cx="28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IF</a:t>
              </a:r>
            </a:p>
          </p:txBody>
        </p:sp>
        <p:sp>
          <p:nvSpPr>
            <p:cNvPr id="42000" name="Rectangle 84"/>
            <p:cNvSpPr>
              <a:spLocks noChangeArrowheads="1"/>
            </p:cNvSpPr>
            <p:nvPr/>
          </p:nvSpPr>
          <p:spPr bwMode="auto">
            <a:xfrm>
              <a:off x="2304" y="1152"/>
              <a:ext cx="550"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ID/RF</a:t>
              </a:r>
            </a:p>
          </p:txBody>
        </p:sp>
        <p:sp>
          <p:nvSpPr>
            <p:cNvPr id="42001" name="Rectangle 85"/>
            <p:cNvSpPr>
              <a:spLocks noChangeArrowheads="1"/>
            </p:cNvSpPr>
            <p:nvPr/>
          </p:nvSpPr>
          <p:spPr bwMode="auto">
            <a:xfrm>
              <a:off x="2805" y="1148"/>
              <a:ext cx="30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EX</a:t>
              </a:r>
            </a:p>
          </p:txBody>
        </p:sp>
        <p:sp>
          <p:nvSpPr>
            <p:cNvPr id="42002" name="Rectangle 86"/>
            <p:cNvSpPr>
              <a:spLocks noChangeArrowheads="1"/>
            </p:cNvSpPr>
            <p:nvPr/>
          </p:nvSpPr>
          <p:spPr bwMode="auto">
            <a:xfrm>
              <a:off x="3200" y="1150"/>
              <a:ext cx="458"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MEM</a:t>
              </a:r>
            </a:p>
          </p:txBody>
        </p:sp>
        <p:sp>
          <p:nvSpPr>
            <p:cNvPr id="42003" name="Rectangle 87"/>
            <p:cNvSpPr>
              <a:spLocks noChangeArrowheads="1"/>
            </p:cNvSpPr>
            <p:nvPr/>
          </p:nvSpPr>
          <p:spPr bwMode="auto">
            <a:xfrm>
              <a:off x="3698" y="1149"/>
              <a:ext cx="355" cy="229"/>
            </a:xfrm>
            <a:prstGeom prst="rect">
              <a:avLst/>
            </a:prstGeom>
            <a:noFill/>
            <a:ln w="12700">
              <a:noFill/>
              <a:miter lim="800000"/>
              <a:headEnd/>
              <a:tailEnd/>
            </a:ln>
          </p:spPr>
          <p:txBody>
            <a:bodyPr wrap="none" lIns="90488" tIns="44450" rIns="90488" bIns="44450">
              <a:spAutoFit/>
            </a:bodyPr>
            <a:lstStyle/>
            <a:p>
              <a:pPr eaLnBrk="0" hangingPunct="0"/>
              <a:r>
                <a:rPr lang="en-US" altLang="zh-CN">
                  <a:solidFill>
                    <a:srgbClr val="000000"/>
                  </a:solidFill>
                  <a:latin typeface="Comic Sans MS" pitchFamily="66" charset="0"/>
                </a:rPr>
                <a:t>WB</a:t>
              </a:r>
            </a:p>
          </p:txBody>
        </p:sp>
      </p:gr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722"/>
            <a:ext cx="7772400" cy="1143000"/>
          </a:xfrm>
        </p:spPr>
        <p:txBody>
          <a:bodyPr/>
          <a:lstStyle/>
          <a:p>
            <a:r>
              <a:rPr lang="zh-CN" altLang="en-US" dirty="0">
                <a:solidFill>
                  <a:schemeClr val="accent1"/>
                </a:solidFill>
              </a:rPr>
              <a:t>旁路的数据</a:t>
            </a:r>
            <a:r>
              <a:rPr lang="zh-CN" altLang="en-US" dirty="0" smtClean="0">
                <a:solidFill>
                  <a:schemeClr val="accent1"/>
                </a:solidFill>
              </a:rPr>
              <a:t>通路</a:t>
            </a:r>
            <a:endParaRPr lang="en-US" dirty="0">
              <a:solidFill>
                <a:schemeClr val="accent1"/>
              </a:solidFill>
            </a:endParaRPr>
          </a:p>
        </p:txBody>
      </p:sp>
      <p:sp>
        <p:nvSpPr>
          <p:cNvPr id="3" name="Content Placeholder 2"/>
          <p:cNvSpPr>
            <a:spLocks noGrp="1"/>
          </p:cNvSpPr>
          <p:nvPr>
            <p:ph idx="1"/>
          </p:nvPr>
        </p:nvSpPr>
        <p:spPr>
          <a:xfrm>
            <a:off x="457200" y="1600200"/>
            <a:ext cx="8229600" cy="640080"/>
          </a:xfrm>
        </p:spPr>
        <p:txBody>
          <a:bodyPr>
            <a:normAutofit/>
          </a:bodyPr>
          <a:lstStyle/>
          <a:p>
            <a:r>
              <a:rPr lang="zh-CN" altLang="en-US" dirty="0" smtClean="0"/>
              <a:t>由旁路单元进行处理</a:t>
            </a:r>
            <a:endParaRPr lang="en-US" dirty="0"/>
          </a:p>
        </p:txBody>
      </p:sp>
      <p:pic>
        <p:nvPicPr>
          <p:cNvPr id="7" name="Picture 6" descr="f04-54-P374493-bottom"/>
          <p:cNvPicPr>
            <a:picLocks noChangeAspect="1" noChangeArrowheads="1"/>
          </p:cNvPicPr>
          <p:nvPr/>
        </p:nvPicPr>
        <p:blipFill>
          <a:blip r:embed="rId3"/>
          <a:srcRect b="4104"/>
          <a:stretch>
            <a:fillRect/>
          </a:stretch>
        </p:blipFill>
        <p:spPr bwMode="auto">
          <a:xfrm>
            <a:off x="1331913" y="2194560"/>
            <a:ext cx="6618287" cy="4229100"/>
          </a:xfrm>
          <a:prstGeom prst="rect">
            <a:avLst/>
          </a:prstGeom>
          <a:noFill/>
        </p:spPr>
      </p:pic>
      <p:sp>
        <p:nvSpPr>
          <p:cNvPr id="5" name="灯片编号占位符 4"/>
          <p:cNvSpPr>
            <a:spLocks noGrp="1"/>
          </p:cNvSpPr>
          <p:nvPr>
            <p:ph type="sldNum" sz="quarter" idx="12"/>
          </p:nvPr>
        </p:nvSpPr>
        <p:spPr/>
        <p:txBody>
          <a:bodyPr/>
          <a:lstStyle/>
          <a:p>
            <a:fld id="{3CC63E4C-4642-794D-A2FD-70F6B81535F5}" type="slidenum">
              <a:rPr lang="en-US" smtClean="0">
                <a:solidFill>
                  <a:prstClr val="black">
                    <a:tint val="75000"/>
                  </a:prstClr>
                </a:solidFill>
              </a:rPr>
              <a:pPr/>
              <a:t>54</a:t>
            </a:fld>
            <a:endParaRPr lang="en-US" dirty="0">
              <a:solidFill>
                <a:prstClr val="black">
                  <a:tint val="75000"/>
                </a:prstClr>
              </a:solidFill>
            </a:endParaRPr>
          </a:p>
        </p:txBody>
      </p:sp>
    </p:spTree>
    <p:extLst>
      <p:ext uri="{BB962C8B-B14F-4D97-AF65-F5344CB8AC3E}">
        <p14:creationId xmlns:p14="http://schemas.microsoft.com/office/powerpoint/2010/main" val="17457783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548640" y="124768"/>
            <a:ext cx="7772400" cy="1143000"/>
          </a:xfrm>
        </p:spPr>
        <p:txBody>
          <a:bodyPr>
            <a:normAutofit fontScale="90000"/>
          </a:bodyPr>
          <a:lstStyle/>
          <a:p>
            <a:r>
              <a:rPr lang="zh-CN" altLang="en-US" dirty="0" smtClean="0">
                <a:solidFill>
                  <a:schemeClr val="tx1"/>
                </a:solidFill>
              </a:rPr>
              <a:t>重新排列代码以避免流水线阻塞</a:t>
            </a:r>
            <a:endParaRPr lang="en-AU" dirty="0">
              <a:solidFill>
                <a:schemeClr val="tx1"/>
              </a:solidFill>
            </a:endParaRPr>
          </a:p>
        </p:txBody>
      </p:sp>
      <p:sp>
        <p:nvSpPr>
          <p:cNvPr id="346115" name="Rectangle 3"/>
          <p:cNvSpPr>
            <a:spLocks noGrp="1" noChangeArrowheads="1"/>
          </p:cNvSpPr>
          <p:nvPr>
            <p:ph idx="1"/>
          </p:nvPr>
        </p:nvSpPr>
        <p:spPr>
          <a:xfrm>
            <a:off x="395536" y="1421529"/>
            <a:ext cx="8229600" cy="1843087"/>
          </a:xfrm>
        </p:spPr>
        <p:txBody>
          <a:bodyPr>
            <a:normAutofit/>
          </a:bodyPr>
          <a:lstStyle/>
          <a:p>
            <a:r>
              <a:rPr lang="zh-CN" altLang="en-US" sz="2400" dirty="0" smtClean="0"/>
              <a:t>重新排列代码，防止在下个指令中使用装载结果。</a:t>
            </a:r>
            <a:endParaRPr lang="en-US" sz="2400" dirty="0" smtClean="0"/>
          </a:p>
          <a:p>
            <a:r>
              <a:rPr lang="zh-CN" altLang="en-US" sz="2400" dirty="0" smtClean="0">
                <a:latin typeface="Courier New" pitchFamily="49" charset="0"/>
                <a:cs typeface="Courier New" pitchFamily="49" charset="0"/>
              </a:rPr>
              <a:t>考虑如下代码 </a:t>
            </a:r>
            <a:r>
              <a:rPr lang="en-US" sz="2400" dirty="0" smtClean="0">
                <a:latin typeface="Courier New" pitchFamily="49" charset="0"/>
                <a:cs typeface="Courier New" pitchFamily="49" charset="0"/>
              </a:rPr>
              <a:t>A=B+E; C=B+F;</a:t>
            </a:r>
            <a:endParaRPr lang="en-AU" sz="2400" dirty="0">
              <a:latin typeface="Courier New" pitchFamily="49" charset="0"/>
              <a:cs typeface="Courier New" pitchFamily="49" charset="0"/>
            </a:endParaRPr>
          </a:p>
        </p:txBody>
      </p:sp>
      <p:sp>
        <p:nvSpPr>
          <p:cNvPr id="346116" name="Text Box 4"/>
          <p:cNvSpPr txBox="1">
            <a:spLocks noChangeArrowheads="1"/>
          </p:cNvSpPr>
          <p:nvPr/>
        </p:nvSpPr>
        <p:spPr bwMode="auto">
          <a:xfrm>
            <a:off x="1463040" y="2797654"/>
            <a:ext cx="2820003" cy="2985433"/>
          </a:xfrm>
          <a:prstGeom prst="rect">
            <a:avLst/>
          </a:prstGeom>
          <a:solidFill>
            <a:srgbClr val="F2F2F2"/>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1:</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19" name="Text Box 7"/>
          <p:cNvSpPr txBox="1">
            <a:spLocks noChangeArrowheads="1"/>
          </p:cNvSpPr>
          <p:nvPr/>
        </p:nvSpPr>
        <p:spPr bwMode="auto">
          <a:xfrm>
            <a:off x="5303520" y="2750344"/>
            <a:ext cx="2820003" cy="2985433"/>
          </a:xfrm>
          <a:prstGeom prst="rect">
            <a:avLst/>
          </a:prstGeom>
          <a:solidFill>
            <a:schemeClr val="bg1">
              <a:lumMod val="95000"/>
            </a:schemeClr>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2:</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20" name="Line 8"/>
          <p:cNvSpPr>
            <a:spLocks noChangeShapeType="1"/>
          </p:cNvSpPr>
          <p:nvPr/>
        </p:nvSpPr>
        <p:spPr bwMode="auto">
          <a:xfrm flipV="1">
            <a:off x="4283044" y="4039903"/>
            <a:ext cx="1020476" cy="769429"/>
          </a:xfrm>
          <a:prstGeom prst="line">
            <a:avLst/>
          </a:prstGeom>
          <a:noFill/>
          <a:ln w="28575">
            <a:solidFill>
              <a:schemeClr val="hlink"/>
            </a:solidFill>
            <a:round/>
            <a:headEnd/>
            <a:tailEnd type="triangle" w="med" len="med"/>
          </a:ln>
          <a:effectLst/>
        </p:spPr>
        <p:txBody>
          <a:bodyPr>
            <a:prstTxWarp prst="textNoShape">
              <a:avLst/>
            </a:prstTxWarp>
          </a:bodyPr>
          <a:lstStyle/>
          <a:p>
            <a:endParaRPr lang="en-US"/>
          </a:p>
        </p:txBody>
      </p:sp>
      <p:grpSp>
        <p:nvGrpSpPr>
          <p:cNvPr id="5" name="Group 4"/>
          <p:cNvGrpSpPr/>
          <p:nvPr/>
        </p:nvGrpSpPr>
        <p:grpSpPr>
          <a:xfrm>
            <a:off x="2103120" y="3501742"/>
            <a:ext cx="2160588" cy="792162"/>
            <a:chOff x="2782792" y="3937024"/>
            <a:chExt cx="2160588" cy="792162"/>
          </a:xfrm>
        </p:grpSpPr>
        <p:sp>
          <p:nvSpPr>
            <p:cNvPr id="346121" name="Oval 9"/>
            <p:cNvSpPr>
              <a:spLocks noChangeArrowheads="1"/>
            </p:cNvSpPr>
            <p:nvPr/>
          </p:nvSpPr>
          <p:spPr bwMode="auto">
            <a:xfrm>
              <a:off x="2782792" y="3937024"/>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2" name="Oval 10"/>
            <p:cNvSpPr>
              <a:spLocks noChangeArrowheads="1"/>
            </p:cNvSpPr>
            <p:nvPr/>
          </p:nvSpPr>
          <p:spPr bwMode="auto">
            <a:xfrm>
              <a:off x="4295680" y="4297386"/>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9" name="Line 17"/>
            <p:cNvSpPr>
              <a:spLocks noChangeShapeType="1"/>
            </p:cNvSpPr>
            <p:nvPr/>
          </p:nvSpPr>
          <p:spPr bwMode="auto">
            <a:xfrm>
              <a:off x="3420967" y="4183086"/>
              <a:ext cx="879475" cy="2921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6" name="Group 5"/>
          <p:cNvGrpSpPr/>
          <p:nvPr/>
        </p:nvGrpSpPr>
        <p:grpSpPr>
          <a:xfrm>
            <a:off x="2103120" y="4608166"/>
            <a:ext cx="2160588" cy="792162"/>
            <a:chOff x="2793809" y="5027541"/>
            <a:chExt cx="2160588" cy="792162"/>
          </a:xfrm>
        </p:grpSpPr>
        <p:sp>
          <p:nvSpPr>
            <p:cNvPr id="346123" name="Oval 11"/>
            <p:cNvSpPr>
              <a:spLocks noChangeArrowheads="1"/>
            </p:cNvSpPr>
            <p:nvPr/>
          </p:nvSpPr>
          <p:spPr bwMode="auto">
            <a:xfrm>
              <a:off x="2793809" y="5027541"/>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4" name="Oval 12"/>
            <p:cNvSpPr>
              <a:spLocks noChangeArrowheads="1"/>
            </p:cNvSpPr>
            <p:nvPr/>
          </p:nvSpPr>
          <p:spPr bwMode="auto">
            <a:xfrm>
              <a:off x="4306697" y="538790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0" name="Line 18"/>
            <p:cNvSpPr>
              <a:spLocks noChangeShapeType="1"/>
            </p:cNvSpPr>
            <p:nvPr/>
          </p:nvSpPr>
          <p:spPr bwMode="auto">
            <a:xfrm>
              <a:off x="3422459" y="5292653"/>
              <a:ext cx="903288" cy="2159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6" name="Group 15"/>
          <p:cNvGrpSpPr/>
          <p:nvPr/>
        </p:nvGrpSpPr>
        <p:grpSpPr>
          <a:xfrm>
            <a:off x="5943600" y="3456464"/>
            <a:ext cx="2159000" cy="1150937"/>
            <a:chOff x="6084888" y="3573463"/>
            <a:chExt cx="2159000" cy="1150937"/>
          </a:xfrm>
        </p:grpSpPr>
        <p:sp>
          <p:nvSpPr>
            <p:cNvPr id="346125" name="Oval 13"/>
            <p:cNvSpPr>
              <a:spLocks noChangeArrowheads="1"/>
            </p:cNvSpPr>
            <p:nvPr/>
          </p:nvSpPr>
          <p:spPr bwMode="auto">
            <a:xfrm>
              <a:off x="6084888" y="357346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6" name="Oval 14"/>
            <p:cNvSpPr>
              <a:spLocks noChangeArrowheads="1"/>
            </p:cNvSpPr>
            <p:nvPr/>
          </p:nvSpPr>
          <p:spPr bwMode="auto">
            <a:xfrm>
              <a:off x="7596188" y="4292600"/>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1" name="Line 19"/>
            <p:cNvSpPr>
              <a:spLocks noChangeShapeType="1"/>
            </p:cNvSpPr>
            <p:nvPr/>
          </p:nvSpPr>
          <p:spPr bwMode="auto">
            <a:xfrm>
              <a:off x="6726238" y="3829050"/>
              <a:ext cx="895350" cy="608013"/>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5" name="Group 14"/>
          <p:cNvGrpSpPr/>
          <p:nvPr/>
        </p:nvGrpSpPr>
        <p:grpSpPr>
          <a:xfrm>
            <a:off x="5943600" y="3822224"/>
            <a:ext cx="2159000" cy="1511300"/>
            <a:chOff x="6084888" y="3933825"/>
            <a:chExt cx="2159000" cy="1511300"/>
          </a:xfrm>
        </p:grpSpPr>
        <p:sp>
          <p:nvSpPr>
            <p:cNvPr id="346127" name="Oval 15"/>
            <p:cNvSpPr>
              <a:spLocks noChangeArrowheads="1"/>
            </p:cNvSpPr>
            <p:nvPr/>
          </p:nvSpPr>
          <p:spPr bwMode="auto">
            <a:xfrm>
              <a:off x="7596188" y="50133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8" name="Oval 16"/>
            <p:cNvSpPr>
              <a:spLocks noChangeArrowheads="1"/>
            </p:cNvSpPr>
            <p:nvPr/>
          </p:nvSpPr>
          <p:spPr bwMode="auto">
            <a:xfrm>
              <a:off x="6084888" y="39338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2" name="Line 20"/>
            <p:cNvSpPr>
              <a:spLocks noChangeShapeType="1"/>
            </p:cNvSpPr>
            <p:nvPr/>
          </p:nvSpPr>
          <p:spPr bwMode="auto">
            <a:xfrm>
              <a:off x="6654800" y="4287838"/>
              <a:ext cx="966788" cy="846137"/>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0" name="Group 9"/>
          <p:cNvGrpSpPr/>
          <p:nvPr/>
        </p:nvGrpSpPr>
        <p:grpSpPr>
          <a:xfrm>
            <a:off x="548640" y="3717642"/>
            <a:ext cx="1584141" cy="400110"/>
            <a:chOff x="518979" y="4303268"/>
            <a:chExt cx="1584141" cy="400110"/>
          </a:xfrm>
        </p:grpSpPr>
        <p:sp>
          <p:nvSpPr>
            <p:cNvPr id="7" name="TextBox 6"/>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9" name="Straight Arrow Connector 8"/>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48640" y="4809334"/>
            <a:ext cx="1584141" cy="400110"/>
            <a:chOff x="518979" y="4303268"/>
            <a:chExt cx="1584141" cy="400110"/>
          </a:xfrm>
        </p:grpSpPr>
        <p:sp>
          <p:nvSpPr>
            <p:cNvPr id="33" name="TextBox 32"/>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34" name="Straight Arrow Connector 33"/>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389120" y="2797653"/>
            <a:ext cx="0" cy="11338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89120" y="3931510"/>
            <a:ext cx="0" cy="10972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875870" y="5028790"/>
            <a:ext cx="1026499" cy="943310"/>
            <a:chOff x="3875870" y="5504246"/>
            <a:chExt cx="1026499" cy="943310"/>
          </a:xfrm>
        </p:grpSpPr>
        <p:cxnSp>
          <p:nvCxnSpPr>
            <p:cNvPr id="39" name="Straight Arrow Connector 38"/>
            <p:cNvCxnSpPr/>
            <p:nvPr/>
          </p:nvCxnSpPr>
          <p:spPr>
            <a:xfrm>
              <a:off x="4389120" y="5504246"/>
              <a:ext cx="0" cy="64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75870" y="6078224"/>
              <a:ext cx="1026499" cy="369332"/>
            </a:xfrm>
            <a:prstGeom prst="rect">
              <a:avLst/>
            </a:prstGeom>
            <a:noFill/>
          </p:spPr>
          <p:txBody>
            <a:bodyPr wrap="none" rtlCol="0">
              <a:spAutoFit/>
            </a:bodyPr>
            <a:lstStyle/>
            <a:p>
              <a:r>
                <a:rPr lang="en-US" b="1" dirty="0" smtClean="0"/>
                <a:t>13 cycles</a:t>
              </a:r>
              <a:endParaRPr lang="en-US" b="1" dirty="0"/>
            </a:p>
          </p:txBody>
        </p:sp>
      </p:grpSp>
      <p:grpSp>
        <p:nvGrpSpPr>
          <p:cNvPr id="17" name="Group 16"/>
          <p:cNvGrpSpPr/>
          <p:nvPr/>
        </p:nvGrpSpPr>
        <p:grpSpPr>
          <a:xfrm>
            <a:off x="7713144" y="2752376"/>
            <a:ext cx="1032911" cy="3222260"/>
            <a:chOff x="7713144" y="3227832"/>
            <a:chExt cx="1032911" cy="3222260"/>
          </a:xfrm>
        </p:grpSpPr>
        <p:cxnSp>
          <p:nvCxnSpPr>
            <p:cNvPr id="42" name="Straight Arrow Connector 41"/>
            <p:cNvCxnSpPr/>
            <p:nvPr/>
          </p:nvCxnSpPr>
          <p:spPr>
            <a:xfrm>
              <a:off x="8229600" y="3227832"/>
              <a:ext cx="0" cy="2916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13144" y="6080760"/>
              <a:ext cx="1032911" cy="369332"/>
            </a:xfrm>
            <a:prstGeom prst="rect">
              <a:avLst/>
            </a:prstGeom>
            <a:noFill/>
          </p:spPr>
          <p:txBody>
            <a:bodyPr wrap="none" rtlCol="0">
              <a:spAutoFit/>
            </a:bodyPr>
            <a:lstStyle/>
            <a:p>
              <a:r>
                <a:rPr lang="en-US" b="1" dirty="0" smtClean="0"/>
                <a:t>11 cycles</a:t>
              </a:r>
              <a:endParaRPr lang="en-US" b="1" dirty="0"/>
            </a:p>
          </p:txBody>
        </p:sp>
      </p:grpSp>
      <p:sp>
        <p:nvSpPr>
          <p:cNvPr id="2" name="TextBox 1"/>
          <p:cNvSpPr txBox="1"/>
          <p:nvPr/>
        </p:nvSpPr>
        <p:spPr>
          <a:xfrm>
            <a:off x="3297709" y="6098521"/>
            <a:ext cx="5616624" cy="646331"/>
          </a:xfrm>
          <a:prstGeom prst="rect">
            <a:avLst/>
          </a:prstGeom>
          <a:noFill/>
        </p:spPr>
        <p:txBody>
          <a:bodyPr wrap="square" rtlCol="0">
            <a:spAutoFit/>
          </a:bodyPr>
          <a:lstStyle/>
          <a:p>
            <a:r>
              <a:rPr lang="zh-CN" altLang="en-US" b="1" dirty="0" smtClean="0"/>
              <a:t>完美流水线</a:t>
            </a:r>
            <a:r>
              <a:rPr lang="en-US" altLang="zh-CN" b="1" dirty="0" smtClean="0"/>
              <a:t>N</a:t>
            </a:r>
            <a:r>
              <a:rPr lang="zh-CN" altLang="en-US" b="1" dirty="0" smtClean="0"/>
              <a:t>条指令总时钟周期数：</a:t>
            </a:r>
            <a:r>
              <a:rPr lang="en-US" altLang="zh-CN" b="1" dirty="0" smtClean="0"/>
              <a:t>5+</a:t>
            </a:r>
            <a:r>
              <a:rPr lang="zh-CN" altLang="en-US" b="1" dirty="0" smtClean="0"/>
              <a:t>（</a:t>
            </a:r>
            <a:r>
              <a:rPr lang="en-US" altLang="zh-CN" b="1" dirty="0" smtClean="0"/>
              <a:t>N-1</a:t>
            </a:r>
            <a:r>
              <a:rPr lang="zh-CN" altLang="en-US" b="1" dirty="0" smtClean="0"/>
              <a:t>）</a:t>
            </a:r>
            <a:endParaRPr lang="en-US" altLang="zh-CN" b="1" dirty="0" smtClean="0"/>
          </a:p>
          <a:p>
            <a:r>
              <a:rPr lang="zh-CN" altLang="en-US" b="1" dirty="0" smtClean="0"/>
              <a:t>当</a:t>
            </a:r>
            <a:r>
              <a:rPr lang="en-US" altLang="zh-CN" b="1" dirty="0" smtClean="0"/>
              <a:t>N</a:t>
            </a:r>
            <a:r>
              <a:rPr lang="zh-CN" altLang="en-US" b="1" dirty="0" smtClean="0"/>
              <a:t>很大时</a:t>
            </a:r>
            <a:r>
              <a:rPr lang="en-US" altLang="zh-CN" b="1" dirty="0" smtClean="0"/>
              <a:t>CPI </a:t>
            </a:r>
            <a:r>
              <a:rPr lang="en-US" altLang="zh-CN" b="1" dirty="0" smtClean="0">
                <a:latin typeface="Arial" panose="020B0604020202020204" pitchFamily="34" charset="0"/>
                <a:ea typeface="宋体"/>
                <a:cs typeface="Arial" panose="020B0604020202020204" pitchFamily="34" charset="0"/>
              </a:rPr>
              <a:t>≈ </a:t>
            </a:r>
            <a:r>
              <a:rPr lang="en-US" altLang="zh-CN" b="1" dirty="0" smtClean="0">
                <a:latin typeface="宋体"/>
                <a:ea typeface="宋体"/>
              </a:rPr>
              <a:t>1</a:t>
            </a:r>
            <a:r>
              <a:rPr lang="zh-CN" altLang="en-US" b="1" dirty="0" smtClean="0">
                <a:latin typeface="宋体"/>
                <a:ea typeface="宋体"/>
              </a:rPr>
              <a:t>，</a:t>
            </a:r>
            <a:r>
              <a:rPr lang="zh-CN" altLang="en-US" b="1" dirty="0" smtClean="0">
                <a:solidFill>
                  <a:srgbClr val="FF0000"/>
                </a:solidFill>
                <a:latin typeface="宋体"/>
                <a:ea typeface="宋体"/>
              </a:rPr>
              <a:t>最大加速比？</a:t>
            </a:r>
            <a:endParaRPr lang="zh-CN" altLang="en-US" b="1" dirty="0">
              <a:solidFill>
                <a:srgbClr val="FF0000"/>
              </a:solidFill>
            </a:endParaRPr>
          </a:p>
        </p:txBody>
      </p:sp>
      <p:sp>
        <p:nvSpPr>
          <p:cNvPr id="3" name="灯片编号占位符 2"/>
          <p:cNvSpPr>
            <a:spLocks noGrp="1"/>
          </p:cNvSpPr>
          <p:nvPr>
            <p:ph type="sldNum" sz="quarter" idx="12"/>
          </p:nvPr>
        </p:nvSpPr>
        <p:spPr/>
        <p:txBody>
          <a:bodyPr/>
          <a:lstStyle/>
          <a:p>
            <a:fld id="{3CC63E4C-4642-794D-A2FD-70F6B81535F5}" type="slidenum">
              <a:rPr lang="en-US" smtClean="0">
                <a:solidFill>
                  <a:prstClr val="black">
                    <a:tint val="75000"/>
                  </a:prstClr>
                </a:solidFill>
              </a:rPr>
              <a:pPr/>
              <a:t>55</a:t>
            </a:fld>
            <a:endParaRPr lang="en-US" dirty="0">
              <a:solidFill>
                <a:prstClr val="black">
                  <a:tint val="75000"/>
                </a:prstClr>
              </a:solidFill>
            </a:endParaRPr>
          </a:p>
        </p:txBody>
      </p:sp>
    </p:spTree>
    <p:extLst>
      <p:ext uri="{BB962C8B-B14F-4D97-AF65-F5344CB8AC3E}">
        <p14:creationId xmlns:p14="http://schemas.microsoft.com/office/powerpoint/2010/main" val="146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1000"/>
                                        <p:tgtEl>
                                          <p:spTgt spid="37"/>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1" fill="hold" nodeType="after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par>
                          <p:cTn id="25" fill="hold">
                            <p:stCondLst>
                              <p:cond delay="2500"/>
                            </p:stCondLst>
                            <p:childTnLst>
                              <p:par>
                                <p:cTn id="26" presetID="22" presetClass="entr" presetSubtype="1"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6120"/>
                                        </p:tgtEl>
                                        <p:attrNameLst>
                                          <p:attrName>style.visibility</p:attrName>
                                        </p:attrNameLst>
                                      </p:cBhvr>
                                      <p:to>
                                        <p:strVal val="visible"/>
                                      </p:to>
                                    </p:set>
                                    <p:animEffect transition="in" filter="wipe(left)">
                                      <p:cBhvr>
                                        <p:cTn id="33" dur="500"/>
                                        <p:tgtEl>
                                          <p:spTgt spid="346120"/>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46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2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9" grpId="0" animBg="1"/>
      <p:bldP spid="346120" grpId="0" animBg="1"/>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114" name="Rectangle 2"/>
          <p:cNvSpPr>
            <a:spLocks noGrp="1" noChangeArrowheads="1"/>
          </p:cNvSpPr>
          <p:nvPr>
            <p:ph type="title"/>
          </p:nvPr>
        </p:nvSpPr>
        <p:spPr>
          <a:xfrm>
            <a:off x="682744" y="57109"/>
            <a:ext cx="7772400" cy="1143000"/>
          </a:xfrm>
        </p:spPr>
        <p:txBody>
          <a:bodyPr/>
          <a:lstStyle/>
          <a:p>
            <a:r>
              <a:rPr lang="en-US" dirty="0" smtClean="0">
                <a:solidFill>
                  <a:schemeClr val="tx1"/>
                </a:solidFill>
              </a:rPr>
              <a:t>3. </a:t>
            </a:r>
            <a:r>
              <a:rPr lang="zh-CN" altLang="en-US" dirty="0" smtClean="0">
                <a:solidFill>
                  <a:schemeClr val="tx1"/>
                </a:solidFill>
              </a:rPr>
              <a:t>控制冒险</a:t>
            </a:r>
            <a:r>
              <a:rPr lang="en-US" dirty="0" smtClean="0">
                <a:solidFill>
                  <a:schemeClr val="tx1"/>
                </a:solidFill>
              </a:rPr>
              <a:t>: </a:t>
            </a:r>
            <a:r>
              <a:rPr lang="zh-CN" altLang="en-US" dirty="0" smtClean="0">
                <a:solidFill>
                  <a:schemeClr val="tx1"/>
                </a:solidFill>
              </a:rPr>
              <a:t>分支</a:t>
            </a:r>
            <a:endParaRPr lang="en-US" dirty="0">
              <a:solidFill>
                <a:schemeClr val="tx1"/>
              </a:solidFill>
            </a:endParaRPr>
          </a:p>
        </p:txBody>
      </p:sp>
      <p:sp>
        <p:nvSpPr>
          <p:cNvPr id="2778115" name="Rectangle 3"/>
          <p:cNvSpPr>
            <a:spLocks noGrp="1" noChangeArrowheads="1"/>
          </p:cNvSpPr>
          <p:nvPr>
            <p:ph idx="1"/>
          </p:nvPr>
        </p:nvSpPr>
        <p:spPr>
          <a:xfrm>
            <a:off x="395536" y="1340769"/>
            <a:ext cx="8229600" cy="1224136"/>
          </a:xfrm>
        </p:spPr>
        <p:txBody>
          <a:bodyPr>
            <a:normAutofit/>
          </a:bodyPr>
          <a:lstStyle/>
          <a:p>
            <a:r>
              <a:rPr lang="zh-CN" altLang="en-US" dirty="0" smtClean="0"/>
              <a:t>跳转指令也需要一个</a:t>
            </a:r>
            <a:r>
              <a:rPr lang="zh-CN" altLang="en-US" dirty="0"/>
              <a:t>延</a:t>
            </a:r>
            <a:r>
              <a:rPr lang="zh-CN" altLang="en-US" dirty="0" smtClean="0"/>
              <a:t>迟槽</a:t>
            </a:r>
            <a:endParaRPr lang="en-US" dirty="0" smtClean="0"/>
          </a:p>
          <a:p>
            <a:pPr lvl="1"/>
            <a:r>
              <a:rPr lang="zh-CN" altLang="en-US" dirty="0" smtClean="0"/>
              <a:t>为什么仅需一个延迟槽即可</a:t>
            </a:r>
            <a:r>
              <a:rPr lang="en-US" dirty="0" smtClean="0"/>
              <a:t>?</a:t>
            </a:r>
            <a:endParaRPr lang="en-US" dirty="0"/>
          </a:p>
        </p:txBody>
      </p:sp>
      <p:sp>
        <p:nvSpPr>
          <p:cNvPr id="4" name="矩形 3"/>
          <p:cNvSpPr/>
          <p:nvPr/>
        </p:nvSpPr>
        <p:spPr bwMode="auto">
          <a:xfrm>
            <a:off x="0" y="5985302"/>
            <a:ext cx="9144000" cy="368644"/>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marL="342900" indent="-342900" algn="ctr" fontAlgn="base">
              <a:spcBef>
                <a:spcPct val="20000"/>
              </a:spcBef>
              <a:spcAft>
                <a:spcPct val="0"/>
              </a:spcAft>
              <a:buClr>
                <a:srgbClr val="FF9900"/>
              </a:buClr>
              <a:buFont typeface="Wingdings" pitchFamily="2" charset="2"/>
              <a:buNone/>
            </a:pPr>
            <a:endParaRPr lang="zh-CN" altLang="en-US" sz="2800" smtClean="0">
              <a:solidFill>
                <a:srgbClr val="000000"/>
              </a:solidFill>
              <a:ea typeface="宋体" charset="-122"/>
              <a:sym typeface="Wingdings" pitchFamily="2" charset="2"/>
            </a:endParaRPr>
          </a:p>
        </p:txBody>
      </p:sp>
      <p:sp>
        <p:nvSpPr>
          <p:cNvPr id="5" name="Line 46"/>
          <p:cNvSpPr>
            <a:spLocks noChangeShapeType="1"/>
          </p:cNvSpPr>
          <p:nvPr/>
        </p:nvSpPr>
        <p:spPr bwMode="auto">
          <a:xfrm>
            <a:off x="2123756" y="3285001"/>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 name="Line 96"/>
          <p:cNvSpPr>
            <a:spLocks noChangeShapeType="1"/>
          </p:cNvSpPr>
          <p:nvPr/>
        </p:nvSpPr>
        <p:spPr bwMode="auto">
          <a:xfrm>
            <a:off x="2123756" y="2996969"/>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 name="Line 106"/>
          <p:cNvSpPr>
            <a:spLocks noChangeShapeType="1"/>
          </p:cNvSpPr>
          <p:nvPr/>
        </p:nvSpPr>
        <p:spPr bwMode="auto">
          <a:xfrm flipV="1">
            <a:off x="1764844" y="3636129"/>
            <a:ext cx="223644"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 name="Line 134"/>
          <p:cNvSpPr>
            <a:spLocks noChangeShapeType="1"/>
          </p:cNvSpPr>
          <p:nvPr/>
        </p:nvSpPr>
        <p:spPr bwMode="auto">
          <a:xfrm flipV="1">
            <a:off x="539460" y="3357005"/>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 name="Line 135"/>
          <p:cNvSpPr>
            <a:spLocks noChangeShapeType="1"/>
          </p:cNvSpPr>
          <p:nvPr/>
        </p:nvSpPr>
        <p:spPr bwMode="auto">
          <a:xfrm>
            <a:off x="899490" y="3357005"/>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 name="Rectangle 12"/>
          <p:cNvSpPr>
            <a:spLocks noChangeArrowheads="1"/>
          </p:cNvSpPr>
          <p:nvPr/>
        </p:nvSpPr>
        <p:spPr bwMode="auto">
          <a:xfrm>
            <a:off x="1187530" y="2852953"/>
            <a:ext cx="576000" cy="1368152"/>
          </a:xfrm>
          <a:prstGeom prst="rect">
            <a:avLst/>
          </a:prstGeom>
          <a:solidFill>
            <a:srgbClr val="FFFFFF"/>
          </a:solidFill>
          <a:ln w="28575">
            <a:solidFill>
              <a:schemeClr val="tx1"/>
            </a:solidFill>
            <a:miter lim="800000"/>
            <a:headEnd/>
            <a:tailEnd/>
          </a:ln>
        </p:spPr>
        <p:txBody>
          <a:bodyPr wrap="none" lIns="36000" rIns="36000" anchor="ctr"/>
          <a:lstStyle/>
          <a:p>
            <a:pPr algn="ctr" eaLnBrk="0" fontAlgn="base" hangingPunct="0">
              <a:spcBef>
                <a:spcPct val="0"/>
              </a:spcBef>
              <a:spcAft>
                <a:spcPct val="0"/>
              </a:spcAft>
            </a:pPr>
            <a:endParaRPr lang="en-US" altLang="zh-CN" sz="1200" b="1" smtClean="0">
              <a:solidFill>
                <a:srgbClr val="000000"/>
              </a:solidFill>
              <a:latin typeface="Helvetica" pitchFamily="80" charset="0"/>
            </a:endParaRPr>
          </a:p>
          <a:p>
            <a:pPr algn="ctr" eaLnBrk="0" fontAlgn="base" hangingPunct="0">
              <a:spcBef>
                <a:spcPct val="0"/>
              </a:spcBef>
              <a:spcAft>
                <a:spcPct val="0"/>
              </a:spcAft>
            </a:pPr>
            <a:endParaRPr lang="en-US" altLang="zh-CN" sz="1200" b="1">
              <a:solidFill>
                <a:srgbClr val="000000"/>
              </a:solidFill>
              <a:latin typeface="Helvetica" pitchFamily="80" charset="0"/>
            </a:endParaRPr>
          </a:p>
          <a:p>
            <a:pPr algn="ctr" eaLnBrk="0" fontAlgn="base" hangingPunct="0">
              <a:spcBef>
                <a:spcPct val="0"/>
              </a:spcBef>
              <a:spcAft>
                <a:spcPct val="0"/>
              </a:spcAft>
            </a:pPr>
            <a:endParaRPr lang="en-US" altLang="zh-CN" sz="1200" b="1" smtClean="0">
              <a:solidFill>
                <a:srgbClr val="000000"/>
              </a:solidFill>
              <a:latin typeface="Helvetica" pitchFamily="80" charset="0"/>
            </a:endParaRPr>
          </a:p>
          <a:p>
            <a:pPr algn="ctr" eaLnBrk="0" fontAlgn="base" hangingPunct="0">
              <a:spcBef>
                <a:spcPct val="0"/>
              </a:spcBef>
              <a:spcAft>
                <a:spcPct val="0"/>
              </a:spcAft>
            </a:pPr>
            <a:endParaRPr lang="en-US" altLang="zh-CN" sz="1200" b="1">
              <a:solidFill>
                <a:srgbClr val="000000"/>
              </a:solidFill>
              <a:latin typeface="Helvetica" pitchFamily="80" charset="0"/>
            </a:endParaRPr>
          </a:p>
          <a:p>
            <a:pPr algn="ctr" eaLnBrk="0" fontAlgn="base" hangingPunct="0">
              <a:spcBef>
                <a:spcPct val="0"/>
              </a:spcBef>
              <a:spcAft>
                <a:spcPct val="0"/>
              </a:spcAft>
            </a:pPr>
            <a:endParaRPr lang="en-US" altLang="zh-CN" sz="1200" b="1" smtClean="0">
              <a:solidFill>
                <a:srgbClr val="000000"/>
              </a:solidFill>
              <a:latin typeface="Helvetica" pitchFamily="80" charset="0"/>
            </a:endParaRPr>
          </a:p>
          <a:p>
            <a:pPr algn="r" eaLnBrk="0" fontAlgn="base" hangingPunct="0">
              <a:spcBef>
                <a:spcPct val="0"/>
              </a:spcBef>
              <a:spcAft>
                <a:spcPct val="0"/>
              </a:spcAft>
            </a:pPr>
            <a:r>
              <a:rPr lang="zh-CN" altLang="en-US" sz="1100" smtClean="0">
                <a:solidFill>
                  <a:srgbClr val="000000"/>
                </a:solidFill>
                <a:latin typeface="黑体" pitchFamily="49" charset="-122"/>
              </a:rPr>
              <a:t>指令</a:t>
            </a:r>
            <a:endParaRPr lang="en-US" altLang="zh-CN" sz="1100" smtClean="0">
              <a:solidFill>
                <a:srgbClr val="000000"/>
              </a:solidFill>
              <a:latin typeface="黑体" pitchFamily="49" charset="-122"/>
            </a:endParaRPr>
          </a:p>
          <a:p>
            <a:pPr algn="r" eaLnBrk="0" fontAlgn="base" hangingPunct="0">
              <a:spcBef>
                <a:spcPct val="0"/>
              </a:spcBef>
              <a:spcAft>
                <a:spcPct val="0"/>
              </a:spcAft>
            </a:pPr>
            <a:r>
              <a:rPr lang="zh-CN" altLang="en-US" sz="1100" smtClean="0">
                <a:solidFill>
                  <a:srgbClr val="000000"/>
                </a:solidFill>
                <a:latin typeface="黑体" pitchFamily="49" charset="-122"/>
              </a:rPr>
              <a:t>存储器</a:t>
            </a:r>
            <a:endParaRPr lang="en-US" altLang="zh-CN" sz="1200">
              <a:solidFill>
                <a:srgbClr val="000000"/>
              </a:solidFill>
              <a:latin typeface="Helvetica" pitchFamily="80" charset="0"/>
            </a:endParaRPr>
          </a:p>
        </p:txBody>
      </p:sp>
      <p:sp>
        <p:nvSpPr>
          <p:cNvPr id="11" name="Text Box 13"/>
          <p:cNvSpPr txBox="1">
            <a:spLocks noChangeArrowheads="1"/>
          </p:cNvSpPr>
          <p:nvPr/>
        </p:nvSpPr>
        <p:spPr bwMode="auto">
          <a:xfrm>
            <a:off x="1246075" y="3227953"/>
            <a:ext cx="49942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a:t>
            </a:r>
            <a:endParaRPr lang="en-US" altLang="zh-CN" sz="1000">
              <a:solidFill>
                <a:srgbClr val="000000"/>
              </a:solidFill>
            </a:endParaRPr>
          </a:p>
        </p:txBody>
      </p:sp>
      <p:sp>
        <p:nvSpPr>
          <p:cNvPr id="12" name="Text Box 13"/>
          <p:cNvSpPr txBox="1">
            <a:spLocks noChangeArrowheads="1"/>
          </p:cNvSpPr>
          <p:nvPr/>
        </p:nvSpPr>
        <p:spPr bwMode="auto">
          <a:xfrm>
            <a:off x="1495788" y="3551048"/>
            <a:ext cx="24971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RD</a:t>
            </a:r>
            <a:endParaRPr lang="en-US" altLang="zh-CN" sz="1000">
              <a:solidFill>
                <a:srgbClr val="000000"/>
              </a:solidFill>
            </a:endParaRPr>
          </a:p>
        </p:txBody>
      </p:sp>
      <p:sp>
        <p:nvSpPr>
          <p:cNvPr id="13" name="Rectangle 3"/>
          <p:cNvSpPr>
            <a:spLocks noChangeArrowheads="1"/>
          </p:cNvSpPr>
          <p:nvPr/>
        </p:nvSpPr>
        <p:spPr bwMode="auto">
          <a:xfrm>
            <a:off x="683460" y="3068965"/>
            <a:ext cx="216024" cy="576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r>
              <a:rPr kumimoji="1" lang="en-US" altLang="zh-CN" sz="1100" b="1" smtClean="0">
                <a:solidFill>
                  <a:srgbClr val="000000"/>
                </a:solidFill>
                <a:latin typeface="Cambria" pitchFamily="18" charset="0"/>
              </a:rPr>
              <a:t>PC</a:t>
            </a:r>
            <a:endParaRPr kumimoji="1" lang="zh-CN" altLang="en-US" sz="1100" b="1">
              <a:solidFill>
                <a:srgbClr val="000000"/>
              </a:solidFill>
              <a:latin typeface="Cambria" pitchFamily="18" charset="0"/>
            </a:endParaRPr>
          </a:p>
        </p:txBody>
      </p:sp>
      <p:grpSp>
        <p:nvGrpSpPr>
          <p:cNvPr id="14" name="组合 9"/>
          <p:cNvGrpSpPr/>
          <p:nvPr/>
        </p:nvGrpSpPr>
        <p:grpSpPr>
          <a:xfrm>
            <a:off x="785346" y="3573036"/>
            <a:ext cx="72008" cy="80540"/>
            <a:chOff x="287524" y="3070225"/>
            <a:chExt cx="72008" cy="80540"/>
          </a:xfrm>
        </p:grpSpPr>
        <p:cxnSp>
          <p:nvCxnSpPr>
            <p:cNvPr id="15" name="直接连接符 14"/>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17" name="Group 131"/>
          <p:cNvGrpSpPr>
            <a:grpSpLocks/>
          </p:cNvGrpSpPr>
          <p:nvPr/>
        </p:nvGrpSpPr>
        <p:grpSpPr bwMode="auto">
          <a:xfrm>
            <a:off x="107380" y="3212997"/>
            <a:ext cx="1584000" cy="2304000"/>
            <a:chOff x="4286" y="1525"/>
            <a:chExt cx="363" cy="272"/>
          </a:xfrm>
        </p:grpSpPr>
        <p:sp>
          <p:nvSpPr>
            <p:cNvPr id="18"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20" name="Line 55"/>
          <p:cNvSpPr>
            <a:spLocks noChangeShapeType="1"/>
          </p:cNvSpPr>
          <p:nvPr/>
        </p:nvSpPr>
        <p:spPr bwMode="auto">
          <a:xfrm>
            <a:off x="3707880" y="3212985"/>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21" name="组合 279"/>
          <p:cNvGrpSpPr/>
          <p:nvPr/>
        </p:nvGrpSpPr>
        <p:grpSpPr>
          <a:xfrm>
            <a:off x="2915770" y="2852953"/>
            <a:ext cx="791790" cy="1224000"/>
            <a:chOff x="3132139" y="3933056"/>
            <a:chExt cx="863600" cy="1800225"/>
          </a:xfrm>
        </p:grpSpPr>
        <p:sp>
          <p:nvSpPr>
            <p:cNvPr id="22" name="Rectangle 16"/>
            <p:cNvSpPr>
              <a:spLocks noChangeAspect="1" noChangeArrowheads="1"/>
            </p:cNvSpPr>
            <p:nvPr/>
          </p:nvSpPr>
          <p:spPr bwMode="auto">
            <a:xfrm>
              <a:off x="3132139" y="3933056"/>
              <a:ext cx="863600" cy="1800225"/>
            </a:xfrm>
            <a:prstGeom prst="rect">
              <a:avLst/>
            </a:prstGeom>
            <a:solidFill>
              <a:srgbClr val="FFFFFF"/>
            </a:solidFill>
            <a:ln w="28575">
              <a:solidFill>
                <a:srgbClr val="000000"/>
              </a:solidFill>
              <a:miter lim="800000"/>
              <a:headEnd/>
              <a:tailEnd/>
            </a:ln>
          </p:spPr>
          <p:txBody>
            <a:bodyPr wrap="none" rIns="36000" anchor="ctr"/>
            <a:lstStyle/>
            <a:p>
              <a:pPr algn="r" fontAlgn="ctr">
                <a:spcBef>
                  <a:spcPct val="0"/>
                </a:spcBef>
                <a:spcAft>
                  <a:spcPct val="0"/>
                </a:spcAft>
              </a:pPr>
              <a:r>
                <a:rPr kumimoji="1" lang="zh-CN" altLang="en-US" sz="1100">
                  <a:solidFill>
                    <a:srgbClr val="000000"/>
                  </a:solidFill>
                  <a:latin typeface="黑体" pitchFamily="49" charset="-122"/>
                </a:rPr>
                <a:t>寄存器堆</a:t>
              </a:r>
            </a:p>
          </p:txBody>
        </p:sp>
        <p:sp>
          <p:nvSpPr>
            <p:cNvPr id="23" name="Text Box 17"/>
            <p:cNvSpPr txBox="1">
              <a:spLocks noChangeArrowheads="1"/>
            </p:cNvSpPr>
            <p:nvPr/>
          </p:nvSpPr>
          <p:spPr bwMode="auto">
            <a:xfrm>
              <a:off x="3168333" y="4004491"/>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A1</a:t>
              </a:r>
              <a:endParaRPr lang="en-US" altLang="zh-CN" sz="1000">
                <a:solidFill>
                  <a:srgbClr val="000000"/>
                </a:solidFill>
              </a:endParaRPr>
            </a:p>
          </p:txBody>
        </p:sp>
        <p:sp>
          <p:nvSpPr>
            <p:cNvPr id="24" name="Text Box 18"/>
            <p:cNvSpPr txBox="1">
              <a:spLocks noChangeArrowheads="1"/>
            </p:cNvSpPr>
            <p:nvPr/>
          </p:nvSpPr>
          <p:spPr bwMode="auto">
            <a:xfrm>
              <a:off x="3154044" y="4420418"/>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a:solidFill>
                    <a:srgbClr val="000000"/>
                  </a:solidFill>
                </a:rPr>
                <a:t>A</a:t>
              </a:r>
              <a:r>
                <a:rPr lang="en-US" altLang="zh-CN" sz="1000" smtClean="0">
                  <a:solidFill>
                    <a:srgbClr val="000000"/>
                  </a:solidFill>
                </a:rPr>
                <a:t>2</a:t>
              </a:r>
              <a:endParaRPr lang="en-US" altLang="zh-CN" sz="1000">
                <a:solidFill>
                  <a:srgbClr val="000000"/>
                </a:solidFill>
              </a:endParaRPr>
            </a:p>
          </p:txBody>
        </p:sp>
        <p:sp>
          <p:nvSpPr>
            <p:cNvPr id="25" name="Text Box 19"/>
            <p:cNvSpPr txBox="1">
              <a:spLocks noChangeArrowheads="1"/>
            </p:cNvSpPr>
            <p:nvPr/>
          </p:nvSpPr>
          <p:spPr bwMode="auto">
            <a:xfrm>
              <a:off x="3168333" y="4941117"/>
              <a:ext cx="171341"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A3</a:t>
              </a:r>
              <a:endParaRPr lang="en-US" altLang="zh-CN" sz="1000">
                <a:solidFill>
                  <a:srgbClr val="000000"/>
                </a:solidFill>
              </a:endParaRPr>
            </a:p>
          </p:txBody>
        </p:sp>
        <p:sp>
          <p:nvSpPr>
            <p:cNvPr id="26" name="Text Box 20"/>
            <p:cNvSpPr txBox="1">
              <a:spLocks noChangeArrowheads="1"/>
            </p:cNvSpPr>
            <p:nvPr/>
          </p:nvSpPr>
          <p:spPr bwMode="auto">
            <a:xfrm>
              <a:off x="3168333" y="5372918"/>
              <a:ext cx="234283"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WD</a:t>
              </a:r>
              <a:endParaRPr lang="en-US" altLang="zh-CN" sz="1000">
                <a:solidFill>
                  <a:srgbClr val="000000"/>
                </a:solidFill>
              </a:endParaRPr>
            </a:p>
          </p:txBody>
        </p:sp>
        <p:sp>
          <p:nvSpPr>
            <p:cNvPr id="27" name="Text Box 21"/>
            <p:cNvSpPr txBox="1">
              <a:spLocks noChangeArrowheads="1"/>
            </p:cNvSpPr>
            <p:nvPr/>
          </p:nvSpPr>
          <p:spPr bwMode="auto">
            <a:xfrm>
              <a:off x="3613234" y="4356685"/>
              <a:ext cx="359842" cy="17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RD1</a:t>
              </a:r>
              <a:endParaRPr lang="en-US" altLang="zh-CN" sz="1000">
                <a:solidFill>
                  <a:srgbClr val="000000"/>
                </a:solidFill>
              </a:endParaRPr>
            </a:p>
          </p:txBody>
        </p:sp>
        <p:sp>
          <p:nvSpPr>
            <p:cNvPr id="28" name="Text Box 22"/>
            <p:cNvSpPr txBox="1">
              <a:spLocks noChangeArrowheads="1"/>
            </p:cNvSpPr>
            <p:nvPr/>
          </p:nvSpPr>
          <p:spPr bwMode="auto">
            <a:xfrm>
              <a:off x="3613234" y="5189425"/>
              <a:ext cx="359842" cy="22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RD2</a:t>
              </a:r>
              <a:endParaRPr lang="en-US" altLang="zh-CN" sz="1000">
                <a:solidFill>
                  <a:srgbClr val="000000"/>
                </a:solidFill>
              </a:endParaRPr>
            </a:p>
          </p:txBody>
        </p:sp>
      </p:grpSp>
      <p:grpSp>
        <p:nvGrpSpPr>
          <p:cNvPr id="29" name="组合 300"/>
          <p:cNvGrpSpPr/>
          <p:nvPr/>
        </p:nvGrpSpPr>
        <p:grpSpPr>
          <a:xfrm>
            <a:off x="3563758" y="3996550"/>
            <a:ext cx="72008" cy="80540"/>
            <a:chOff x="287524" y="3070225"/>
            <a:chExt cx="72008" cy="80540"/>
          </a:xfrm>
        </p:grpSpPr>
        <p:cxnSp>
          <p:nvCxnSpPr>
            <p:cNvPr id="30" name="直接连接符 29"/>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nvGrpSpPr>
          <p:cNvPr id="32" name="组合 61"/>
          <p:cNvGrpSpPr/>
          <p:nvPr/>
        </p:nvGrpSpPr>
        <p:grpSpPr>
          <a:xfrm>
            <a:off x="6294980" y="3213125"/>
            <a:ext cx="432000" cy="1008000"/>
            <a:chOff x="3132137" y="4337869"/>
            <a:chExt cx="582176" cy="1179364"/>
          </a:xfrm>
        </p:grpSpPr>
        <p:sp>
          <p:nvSpPr>
            <p:cNvPr id="33"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34" name="Text Box 24"/>
            <p:cNvSpPr txBox="1">
              <a:spLocks noChangeArrowheads="1"/>
            </p:cNvSpPr>
            <p:nvPr/>
          </p:nvSpPr>
          <p:spPr bwMode="auto">
            <a:xfrm>
              <a:off x="3199963" y="4782220"/>
              <a:ext cx="356443" cy="30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fontAlgn="base">
                <a:spcBef>
                  <a:spcPct val="0"/>
                </a:spcBef>
                <a:spcAft>
                  <a:spcPct val="0"/>
                </a:spcAft>
              </a:pPr>
              <a:r>
                <a:rPr kumimoji="0" lang="en-US" altLang="zh-CN" sz="1100" b="1">
                  <a:solidFill>
                    <a:srgbClr val="000000"/>
                  </a:solidFill>
                  <a:latin typeface="Cambria" pitchFamily="18" charset="0"/>
                </a:rPr>
                <a:t>ALU</a:t>
              </a:r>
              <a:endParaRPr kumimoji="0" lang="en-US" altLang="zh-CN" sz="1200" b="1">
                <a:solidFill>
                  <a:srgbClr val="000000"/>
                </a:solidFill>
                <a:latin typeface="Cambria" pitchFamily="18" charset="0"/>
              </a:endParaRPr>
            </a:p>
          </p:txBody>
        </p:sp>
        <p:sp>
          <p:nvSpPr>
            <p:cNvPr id="35" name="Text Box 25"/>
            <p:cNvSpPr txBox="1">
              <a:spLocks noChangeArrowheads="1"/>
            </p:cNvSpPr>
            <p:nvPr/>
          </p:nvSpPr>
          <p:spPr bwMode="auto">
            <a:xfrm>
              <a:off x="3332211" y="4581129"/>
              <a:ext cx="367273" cy="21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spcBef>
                  <a:spcPct val="0"/>
                </a:spcBef>
                <a:spcAft>
                  <a:spcPct val="0"/>
                </a:spcAft>
              </a:pPr>
              <a:r>
                <a:rPr lang="en-US" altLang="zh-CN" sz="1000" smtClean="0">
                  <a:solidFill>
                    <a:srgbClr val="000000"/>
                  </a:solidFill>
                </a:rPr>
                <a:t>Zero</a:t>
              </a:r>
              <a:endParaRPr lang="en-US" altLang="zh-CN" sz="1000">
                <a:solidFill>
                  <a:srgbClr val="000000"/>
                </a:solidFill>
              </a:endParaRPr>
            </a:p>
          </p:txBody>
        </p:sp>
        <p:sp>
          <p:nvSpPr>
            <p:cNvPr id="36" name="Text Box 26"/>
            <p:cNvSpPr txBox="1">
              <a:spLocks noChangeArrowheads="1"/>
            </p:cNvSpPr>
            <p:nvPr/>
          </p:nvSpPr>
          <p:spPr bwMode="auto">
            <a:xfrm>
              <a:off x="3332211" y="5013176"/>
              <a:ext cx="38210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chor="b">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ctr" eaLnBrk="1" fontAlgn="ctr" hangingPunct="1">
                <a:lnSpc>
                  <a:spcPct val="80000"/>
                </a:lnSpc>
                <a:spcBef>
                  <a:spcPct val="0"/>
                </a:spcBef>
                <a:spcAft>
                  <a:spcPct val="0"/>
                </a:spcAft>
              </a:pPr>
              <a:r>
                <a:rPr lang="en-US" altLang="zh-CN" sz="1000">
                  <a:solidFill>
                    <a:srgbClr val="000000"/>
                  </a:solidFill>
                </a:rPr>
                <a:t>ALU</a:t>
              </a:r>
            </a:p>
            <a:p>
              <a:pPr algn="ctr" eaLnBrk="1" fontAlgn="ctr" hangingPunct="1">
                <a:lnSpc>
                  <a:spcPct val="80000"/>
                </a:lnSpc>
                <a:spcBef>
                  <a:spcPct val="0"/>
                </a:spcBef>
                <a:spcAft>
                  <a:spcPct val="0"/>
                </a:spcAft>
              </a:pPr>
              <a:r>
                <a:rPr lang="zh-CN" altLang="en-US" sz="1000">
                  <a:solidFill>
                    <a:srgbClr val="000000"/>
                  </a:solidFill>
                </a:rPr>
                <a:t>结果</a:t>
              </a:r>
            </a:p>
          </p:txBody>
        </p:sp>
      </p:grpSp>
      <p:sp>
        <p:nvSpPr>
          <p:cNvPr id="37" name="Line 49"/>
          <p:cNvSpPr>
            <a:spLocks noChangeShapeType="1"/>
          </p:cNvSpPr>
          <p:nvPr/>
        </p:nvSpPr>
        <p:spPr bwMode="auto">
          <a:xfrm flipV="1">
            <a:off x="2123764" y="4437149"/>
            <a:ext cx="93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38" name="组合 116"/>
          <p:cNvGrpSpPr/>
          <p:nvPr/>
        </p:nvGrpSpPr>
        <p:grpSpPr>
          <a:xfrm rot="10800000" flipH="1" flipV="1">
            <a:off x="3059836" y="4221125"/>
            <a:ext cx="648000" cy="292235"/>
            <a:chOff x="3132138" y="4581128"/>
            <a:chExt cx="717226" cy="292234"/>
          </a:xfrm>
        </p:grpSpPr>
        <p:cxnSp>
          <p:nvCxnSpPr>
            <p:cNvPr id="39" name="直接连接符 38"/>
            <p:cNvCxnSpPr/>
            <p:nvPr/>
          </p:nvCxnSpPr>
          <p:spPr bwMode="auto">
            <a:xfrm>
              <a:off x="3132138" y="4869180"/>
              <a:ext cx="717226" cy="0"/>
            </a:xfrm>
            <a:prstGeom prst="line">
              <a:avLst/>
            </a:prstGeom>
            <a:noFill/>
            <a:ln w="19050"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3132138" y="4725144"/>
              <a:ext cx="0" cy="148218"/>
            </a:xfrm>
            <a:prstGeom prst="line">
              <a:avLst/>
            </a:prstGeom>
            <a:noFill/>
            <a:ln w="19050"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flipV="1">
              <a:off x="3132138" y="4581128"/>
              <a:ext cx="717226" cy="144016"/>
            </a:xfrm>
            <a:prstGeom prst="line">
              <a:avLst/>
            </a:prstGeom>
            <a:no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flipV="1">
              <a:off x="3849364" y="4581128"/>
              <a:ext cx="0" cy="288052"/>
            </a:xfrm>
            <a:prstGeom prst="line">
              <a:avLst/>
            </a:prstGeom>
            <a:noFill/>
            <a:ln w="19050" cap="flat" cmpd="sng" algn="ctr">
              <a:solidFill>
                <a:schemeClr val="tx1"/>
              </a:solidFill>
              <a:prstDash val="solid"/>
              <a:round/>
              <a:headEnd type="none" w="med" len="med"/>
              <a:tailEnd type="none" w="med" len="med"/>
            </a:ln>
            <a:effectLst/>
          </p:spPr>
        </p:cxnSp>
        <p:sp>
          <p:nvSpPr>
            <p:cNvPr id="43" name="TextBox 42"/>
            <p:cNvSpPr txBox="1"/>
            <p:nvPr/>
          </p:nvSpPr>
          <p:spPr>
            <a:xfrm>
              <a:off x="3159320" y="4665613"/>
              <a:ext cx="690044" cy="207749"/>
            </a:xfrm>
            <a:prstGeom prst="rect">
              <a:avLst/>
            </a:prstGeom>
            <a:noFill/>
          </p:spPr>
          <p:txBody>
            <a:bodyPr vert="horz" wrap="square" lIns="0" rIns="0" bIns="18000" rtlCol="0" anchor="b">
              <a:noAutofit/>
            </a:bodyPr>
            <a:lstStyle/>
            <a:p>
              <a:pPr algn="ctr"/>
              <a:r>
                <a:rPr lang="zh-CN" altLang="en-US" sz="1100" smtClean="0">
                  <a:solidFill>
                    <a:srgbClr val="000000"/>
                  </a:solidFill>
                  <a:latin typeface="Cambria" pitchFamily="18" charset="0"/>
                </a:rPr>
                <a:t>扩展</a:t>
              </a:r>
              <a:endParaRPr lang="zh-CN" altLang="en-US" sz="1100">
                <a:solidFill>
                  <a:srgbClr val="000000"/>
                </a:solidFill>
                <a:latin typeface="Cambria" pitchFamily="18" charset="0"/>
              </a:endParaRPr>
            </a:p>
          </p:txBody>
        </p:sp>
      </p:grpSp>
      <p:sp>
        <p:nvSpPr>
          <p:cNvPr id="44" name="Line 38"/>
          <p:cNvSpPr>
            <a:spLocks noChangeShapeType="1"/>
          </p:cNvSpPr>
          <p:nvPr/>
        </p:nvSpPr>
        <p:spPr bwMode="auto">
          <a:xfrm>
            <a:off x="3707880" y="3716997"/>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45" name="任意多边形 44"/>
          <p:cNvSpPr/>
          <p:nvPr/>
        </p:nvSpPr>
        <p:spPr bwMode="auto">
          <a:xfrm>
            <a:off x="6012176" y="3861109"/>
            <a:ext cx="144000" cy="360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p>
          <a:p>
            <a:pPr fontAlgn="ctr">
              <a:spcBef>
                <a:spcPct val="0"/>
              </a:spcBef>
              <a:spcAft>
                <a:spcPct val="0"/>
              </a:spcAft>
            </a:pP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p:txBody>
      </p:sp>
      <p:sp>
        <p:nvSpPr>
          <p:cNvPr id="46" name="Line 55"/>
          <p:cNvSpPr>
            <a:spLocks noChangeShapeType="1"/>
          </p:cNvSpPr>
          <p:nvPr/>
        </p:nvSpPr>
        <p:spPr bwMode="auto">
          <a:xfrm>
            <a:off x="5724196" y="3933060"/>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47" name="Line 55"/>
          <p:cNvSpPr>
            <a:spLocks noChangeShapeType="1"/>
          </p:cNvSpPr>
          <p:nvPr/>
        </p:nvSpPr>
        <p:spPr bwMode="auto">
          <a:xfrm>
            <a:off x="6726980" y="378906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48" name="组合 175"/>
          <p:cNvGrpSpPr/>
          <p:nvPr/>
        </p:nvGrpSpPr>
        <p:grpSpPr>
          <a:xfrm>
            <a:off x="7446944" y="3565368"/>
            <a:ext cx="576000" cy="864000"/>
            <a:chOff x="3312847" y="4365105"/>
            <a:chExt cx="684861" cy="1214384"/>
          </a:xfrm>
        </p:grpSpPr>
        <p:sp>
          <p:nvSpPr>
            <p:cNvPr id="49" name="Rectangle 12"/>
            <p:cNvSpPr>
              <a:spLocks noChangeArrowheads="1"/>
            </p:cNvSpPr>
            <p:nvPr/>
          </p:nvSpPr>
          <p:spPr bwMode="auto">
            <a:xfrm>
              <a:off x="3312847" y="4365105"/>
              <a:ext cx="684861" cy="1214384"/>
            </a:xfrm>
            <a:prstGeom prst="rect">
              <a:avLst/>
            </a:prstGeom>
            <a:solidFill>
              <a:srgbClr val="FFFFFF"/>
            </a:solidFill>
            <a:ln w="28575">
              <a:solidFill>
                <a:schemeClr val="tx1"/>
              </a:solidFill>
              <a:miter lim="800000"/>
              <a:headEnd/>
              <a:tailEnd/>
            </a:ln>
          </p:spPr>
          <p:txBody>
            <a:bodyPr wrap="none" lIns="36000" rIns="36000" anchor="t">
              <a:noAutofit/>
            </a:bodyPr>
            <a:lstStyle/>
            <a:p>
              <a:pPr algn="r" eaLnBrk="0" fontAlgn="base" hangingPunct="0">
                <a:spcBef>
                  <a:spcPts val="1200"/>
                </a:spcBef>
                <a:spcAft>
                  <a:spcPct val="0"/>
                </a:spcAft>
              </a:pPr>
              <a:endParaRPr lang="en-US" altLang="zh-CN" sz="1100" smtClean="0">
                <a:solidFill>
                  <a:srgbClr val="000000"/>
                </a:solidFill>
                <a:latin typeface="黑体" pitchFamily="49" charset="-122"/>
              </a:endParaRPr>
            </a:p>
            <a:p>
              <a:pPr algn="r" eaLnBrk="0" fontAlgn="base" hangingPunct="0">
                <a:spcAft>
                  <a:spcPct val="0"/>
                </a:spcAft>
              </a:pPr>
              <a:endParaRPr lang="en-US" altLang="zh-CN" sz="500" smtClean="0">
                <a:solidFill>
                  <a:srgbClr val="000000"/>
                </a:solidFill>
                <a:latin typeface="黑体" pitchFamily="49" charset="-122"/>
              </a:endParaRPr>
            </a:p>
            <a:p>
              <a:pPr algn="r" eaLnBrk="0" fontAlgn="base" hangingPunct="0">
                <a:spcAft>
                  <a:spcPct val="0"/>
                </a:spcAft>
              </a:pPr>
              <a:r>
                <a:rPr lang="zh-CN" altLang="en-US" sz="1100" smtClean="0">
                  <a:solidFill>
                    <a:srgbClr val="000000"/>
                  </a:solidFill>
                  <a:latin typeface="黑体" pitchFamily="49" charset="-122"/>
                </a:rPr>
                <a:t>数据</a:t>
              </a:r>
              <a:endParaRPr lang="en-US" altLang="zh-CN" sz="1100" smtClean="0">
                <a:solidFill>
                  <a:srgbClr val="000000"/>
                </a:solidFill>
                <a:latin typeface="黑体" pitchFamily="49" charset="-122"/>
              </a:endParaRPr>
            </a:p>
            <a:p>
              <a:pPr algn="r" eaLnBrk="0" fontAlgn="base" hangingPunct="0">
                <a:spcBef>
                  <a:spcPct val="0"/>
                </a:spcBef>
                <a:spcAft>
                  <a:spcPct val="0"/>
                </a:spcAft>
              </a:pPr>
              <a:r>
                <a:rPr lang="zh-CN" altLang="en-US" sz="1100" smtClean="0">
                  <a:solidFill>
                    <a:srgbClr val="000000"/>
                  </a:solidFill>
                  <a:latin typeface="黑体" pitchFamily="49" charset="-122"/>
                </a:rPr>
                <a:t>存储器</a:t>
              </a:r>
              <a:endParaRPr lang="en-US" altLang="zh-CN" sz="1200">
                <a:solidFill>
                  <a:srgbClr val="000000"/>
                </a:solidFill>
                <a:latin typeface="Helvetica" pitchFamily="80" charset="0"/>
              </a:endParaRPr>
            </a:p>
          </p:txBody>
        </p:sp>
        <p:sp>
          <p:nvSpPr>
            <p:cNvPr id="50" name="Text Box 13"/>
            <p:cNvSpPr txBox="1">
              <a:spLocks noChangeArrowheads="1"/>
            </p:cNvSpPr>
            <p:nvPr/>
          </p:nvSpPr>
          <p:spPr bwMode="auto">
            <a:xfrm>
              <a:off x="3347864" y="4550234"/>
              <a:ext cx="606925"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no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A       RD</a:t>
              </a:r>
              <a:endParaRPr lang="en-US" altLang="zh-CN" sz="1000">
                <a:solidFill>
                  <a:srgbClr val="000000"/>
                </a:solidFill>
              </a:endParaRPr>
            </a:p>
          </p:txBody>
        </p:sp>
        <p:sp>
          <p:nvSpPr>
            <p:cNvPr id="51" name="Text Box 13"/>
            <p:cNvSpPr txBox="1">
              <a:spLocks noChangeArrowheads="1"/>
            </p:cNvSpPr>
            <p:nvPr/>
          </p:nvSpPr>
          <p:spPr bwMode="auto">
            <a:xfrm>
              <a:off x="3347864" y="5298046"/>
              <a:ext cx="649844" cy="21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WD    </a:t>
              </a:r>
              <a:endParaRPr lang="en-US" altLang="zh-CN" sz="1000">
                <a:solidFill>
                  <a:srgbClr val="000000"/>
                </a:solidFill>
              </a:endParaRPr>
            </a:p>
          </p:txBody>
        </p:sp>
      </p:grpSp>
      <p:grpSp>
        <p:nvGrpSpPr>
          <p:cNvPr id="52" name="组合 300"/>
          <p:cNvGrpSpPr/>
          <p:nvPr/>
        </p:nvGrpSpPr>
        <p:grpSpPr>
          <a:xfrm flipV="1">
            <a:off x="7596420" y="3564506"/>
            <a:ext cx="72008" cy="80540"/>
            <a:chOff x="287524" y="3070225"/>
            <a:chExt cx="72008" cy="80540"/>
          </a:xfrm>
        </p:grpSpPr>
        <p:cxnSp>
          <p:nvCxnSpPr>
            <p:cNvPr id="53" name="直接连接符 5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sp>
        <p:nvSpPr>
          <p:cNvPr id="55" name="Line 55"/>
          <p:cNvSpPr>
            <a:spLocks noChangeShapeType="1"/>
          </p:cNvSpPr>
          <p:nvPr/>
        </p:nvSpPr>
        <p:spPr bwMode="auto">
          <a:xfrm>
            <a:off x="2123660" y="4663053"/>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56" name="组合 55"/>
          <p:cNvGrpSpPr/>
          <p:nvPr/>
        </p:nvGrpSpPr>
        <p:grpSpPr>
          <a:xfrm>
            <a:off x="2627730" y="3933137"/>
            <a:ext cx="288000" cy="2160000"/>
            <a:chOff x="2771800" y="4661520"/>
            <a:chExt cx="146937" cy="576000"/>
          </a:xfrm>
        </p:grpSpPr>
        <p:sp>
          <p:nvSpPr>
            <p:cNvPr id="57"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58"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59" name="组合 58"/>
          <p:cNvGrpSpPr/>
          <p:nvPr/>
        </p:nvGrpSpPr>
        <p:grpSpPr>
          <a:xfrm>
            <a:off x="2555708" y="3645041"/>
            <a:ext cx="360000" cy="2592000"/>
            <a:chOff x="2771800" y="4661520"/>
            <a:chExt cx="146937" cy="576000"/>
          </a:xfrm>
        </p:grpSpPr>
        <p:sp>
          <p:nvSpPr>
            <p:cNvPr id="60"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1"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62" name="Text Box 17"/>
          <p:cNvSpPr txBox="1">
            <a:spLocks noChangeArrowheads="1"/>
          </p:cNvSpPr>
          <p:nvPr/>
        </p:nvSpPr>
        <p:spPr bwMode="auto">
          <a:xfrm>
            <a:off x="2195670" y="2852953"/>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25:21</a:t>
            </a:r>
            <a:endParaRPr lang="en-US" altLang="zh-CN" sz="1000">
              <a:solidFill>
                <a:srgbClr val="000000"/>
              </a:solidFill>
            </a:endParaRPr>
          </a:p>
        </p:txBody>
      </p:sp>
      <p:sp>
        <p:nvSpPr>
          <p:cNvPr id="63" name="Text Box 17"/>
          <p:cNvSpPr txBox="1">
            <a:spLocks noChangeArrowheads="1"/>
          </p:cNvSpPr>
          <p:nvPr/>
        </p:nvSpPr>
        <p:spPr bwMode="auto">
          <a:xfrm>
            <a:off x="2195670" y="4287901"/>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15:00</a:t>
            </a:r>
            <a:endParaRPr lang="en-US" altLang="zh-CN" sz="1000">
              <a:solidFill>
                <a:srgbClr val="000000"/>
              </a:solidFill>
            </a:endParaRPr>
          </a:p>
        </p:txBody>
      </p:sp>
      <p:sp>
        <p:nvSpPr>
          <p:cNvPr id="64" name="Text Box 17"/>
          <p:cNvSpPr txBox="1">
            <a:spLocks noChangeArrowheads="1"/>
          </p:cNvSpPr>
          <p:nvPr/>
        </p:nvSpPr>
        <p:spPr bwMode="auto">
          <a:xfrm>
            <a:off x="2195670" y="3131113"/>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20:16</a:t>
            </a:r>
            <a:endParaRPr lang="en-US" altLang="zh-CN" sz="1000">
              <a:solidFill>
                <a:srgbClr val="000000"/>
              </a:solidFill>
            </a:endParaRPr>
          </a:p>
        </p:txBody>
      </p:sp>
      <p:sp>
        <p:nvSpPr>
          <p:cNvPr id="65" name="Line 49"/>
          <p:cNvSpPr>
            <a:spLocks noChangeShapeType="1"/>
          </p:cNvSpPr>
          <p:nvPr/>
        </p:nvSpPr>
        <p:spPr bwMode="auto">
          <a:xfrm flipV="1">
            <a:off x="2123660" y="5733185"/>
            <a:ext cx="86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6" name="Text Box 17"/>
          <p:cNvSpPr txBox="1">
            <a:spLocks noChangeArrowheads="1"/>
          </p:cNvSpPr>
          <p:nvPr/>
        </p:nvSpPr>
        <p:spPr bwMode="auto">
          <a:xfrm>
            <a:off x="2195566" y="5589165"/>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25:00</a:t>
            </a:r>
            <a:endParaRPr lang="en-US" altLang="zh-CN" sz="1000">
              <a:solidFill>
                <a:srgbClr val="000000"/>
              </a:solidFill>
            </a:endParaRPr>
          </a:p>
        </p:txBody>
      </p:sp>
      <p:sp>
        <p:nvSpPr>
          <p:cNvPr id="67" name="Text Box 17"/>
          <p:cNvSpPr txBox="1">
            <a:spLocks noChangeArrowheads="1"/>
          </p:cNvSpPr>
          <p:nvPr/>
        </p:nvSpPr>
        <p:spPr bwMode="auto">
          <a:xfrm>
            <a:off x="2195670" y="4509165"/>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25:21</a:t>
            </a:r>
            <a:endParaRPr lang="en-US" altLang="zh-CN" sz="1000">
              <a:solidFill>
                <a:srgbClr val="000000"/>
              </a:solidFill>
            </a:endParaRPr>
          </a:p>
        </p:txBody>
      </p:sp>
      <p:sp>
        <p:nvSpPr>
          <p:cNvPr id="68" name="Line 55"/>
          <p:cNvSpPr>
            <a:spLocks noChangeShapeType="1"/>
          </p:cNvSpPr>
          <p:nvPr/>
        </p:nvSpPr>
        <p:spPr bwMode="auto">
          <a:xfrm>
            <a:off x="2123660" y="4797205"/>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69" name="Text Box 17"/>
          <p:cNvSpPr txBox="1">
            <a:spLocks noChangeArrowheads="1"/>
          </p:cNvSpPr>
          <p:nvPr/>
        </p:nvSpPr>
        <p:spPr bwMode="auto">
          <a:xfrm>
            <a:off x="2195670" y="4653185"/>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20:16</a:t>
            </a:r>
            <a:endParaRPr lang="en-US" altLang="zh-CN" sz="1000">
              <a:solidFill>
                <a:srgbClr val="000000"/>
              </a:solidFill>
            </a:endParaRPr>
          </a:p>
        </p:txBody>
      </p:sp>
      <p:sp>
        <p:nvSpPr>
          <p:cNvPr id="70" name="Line 55"/>
          <p:cNvSpPr>
            <a:spLocks noChangeShapeType="1"/>
          </p:cNvSpPr>
          <p:nvPr/>
        </p:nvSpPr>
        <p:spPr bwMode="auto">
          <a:xfrm>
            <a:off x="2123660" y="4941225"/>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1" name="Text Box 17"/>
          <p:cNvSpPr txBox="1">
            <a:spLocks noChangeArrowheads="1"/>
          </p:cNvSpPr>
          <p:nvPr/>
        </p:nvSpPr>
        <p:spPr bwMode="auto">
          <a:xfrm>
            <a:off x="2195670" y="4807141"/>
            <a:ext cx="2917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dirty="0" smtClean="0">
                <a:solidFill>
                  <a:srgbClr val="000000"/>
                </a:solidFill>
              </a:rPr>
              <a:t>15:11</a:t>
            </a:r>
            <a:endParaRPr lang="en-US" altLang="zh-CN" sz="1000" dirty="0">
              <a:solidFill>
                <a:srgbClr val="000000"/>
              </a:solidFill>
            </a:endParaRPr>
          </a:p>
        </p:txBody>
      </p:sp>
      <p:sp>
        <p:nvSpPr>
          <p:cNvPr id="72" name="Line 55"/>
          <p:cNvSpPr>
            <a:spLocks noChangeShapeType="1"/>
          </p:cNvSpPr>
          <p:nvPr/>
        </p:nvSpPr>
        <p:spPr bwMode="auto">
          <a:xfrm>
            <a:off x="6732300" y="494122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3" name="AutoShape 150"/>
          <p:cNvSpPr>
            <a:spLocks noChangeArrowheads="1"/>
          </p:cNvSpPr>
          <p:nvPr/>
        </p:nvSpPr>
        <p:spPr bwMode="auto">
          <a:xfrm>
            <a:off x="2808306" y="5193217"/>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4" name="Line 55"/>
          <p:cNvSpPr>
            <a:spLocks noChangeShapeType="1"/>
          </p:cNvSpPr>
          <p:nvPr/>
        </p:nvSpPr>
        <p:spPr bwMode="auto">
          <a:xfrm>
            <a:off x="4871107" y="4797205"/>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5" name="Line 55"/>
          <p:cNvSpPr>
            <a:spLocks noChangeShapeType="1"/>
          </p:cNvSpPr>
          <p:nvPr/>
        </p:nvSpPr>
        <p:spPr bwMode="auto">
          <a:xfrm>
            <a:off x="4865350" y="4941225"/>
            <a:ext cx="172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6" name="Line 38"/>
          <p:cNvSpPr>
            <a:spLocks noChangeShapeType="1"/>
          </p:cNvSpPr>
          <p:nvPr/>
        </p:nvSpPr>
        <p:spPr bwMode="auto">
          <a:xfrm>
            <a:off x="3707836" y="4437156"/>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77" name="组合 76"/>
          <p:cNvGrpSpPr/>
          <p:nvPr/>
        </p:nvGrpSpPr>
        <p:grpSpPr>
          <a:xfrm>
            <a:off x="5796160" y="4149149"/>
            <a:ext cx="216000" cy="288000"/>
            <a:chOff x="2771800" y="4661520"/>
            <a:chExt cx="146937" cy="576000"/>
          </a:xfrm>
        </p:grpSpPr>
        <p:sp>
          <p:nvSpPr>
            <p:cNvPr id="78"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79"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80" name="Line 133"/>
          <p:cNvSpPr>
            <a:spLocks noChangeShapeType="1"/>
          </p:cNvSpPr>
          <p:nvPr/>
        </p:nvSpPr>
        <p:spPr bwMode="auto">
          <a:xfrm flipH="1">
            <a:off x="4860036" y="4437156"/>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1" name="Line 38"/>
          <p:cNvSpPr>
            <a:spLocks noChangeShapeType="1"/>
          </p:cNvSpPr>
          <p:nvPr/>
        </p:nvSpPr>
        <p:spPr bwMode="auto">
          <a:xfrm>
            <a:off x="4862453" y="3789057"/>
            <a:ext cx="72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2" name="Line 55"/>
          <p:cNvSpPr>
            <a:spLocks noChangeShapeType="1"/>
          </p:cNvSpPr>
          <p:nvPr/>
        </p:nvSpPr>
        <p:spPr bwMode="auto">
          <a:xfrm flipV="1">
            <a:off x="4865398" y="3208057"/>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3" name="任意多边形 82"/>
          <p:cNvSpPr/>
          <p:nvPr/>
        </p:nvSpPr>
        <p:spPr bwMode="auto">
          <a:xfrm>
            <a:off x="5583211" y="3717125"/>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84" name="Line 132"/>
          <p:cNvSpPr>
            <a:spLocks noChangeShapeType="1"/>
          </p:cNvSpPr>
          <p:nvPr/>
        </p:nvSpPr>
        <p:spPr bwMode="auto">
          <a:xfrm flipH="1">
            <a:off x="5009366" y="3357209"/>
            <a:ext cx="0" cy="2592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5" name="任意多边形 84"/>
          <p:cNvSpPr/>
          <p:nvPr/>
        </p:nvSpPr>
        <p:spPr bwMode="auto">
          <a:xfrm>
            <a:off x="5369456" y="3141045"/>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86" name="Line 55"/>
          <p:cNvSpPr>
            <a:spLocks noChangeShapeType="1"/>
          </p:cNvSpPr>
          <p:nvPr/>
        </p:nvSpPr>
        <p:spPr bwMode="auto">
          <a:xfrm flipV="1">
            <a:off x="5017798" y="3360457"/>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87" name="Line 55"/>
          <p:cNvSpPr>
            <a:spLocks noChangeShapeType="1"/>
          </p:cNvSpPr>
          <p:nvPr/>
        </p:nvSpPr>
        <p:spPr bwMode="auto">
          <a:xfrm flipV="1">
            <a:off x="5009376" y="3933073"/>
            <a:ext cx="57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88" name="组合 87"/>
          <p:cNvGrpSpPr/>
          <p:nvPr/>
        </p:nvGrpSpPr>
        <p:grpSpPr>
          <a:xfrm>
            <a:off x="5148107" y="3501025"/>
            <a:ext cx="220294" cy="2592000"/>
            <a:chOff x="2771800" y="4661520"/>
            <a:chExt cx="149858" cy="576000"/>
          </a:xfrm>
        </p:grpSpPr>
        <p:sp>
          <p:nvSpPr>
            <p:cNvPr id="89"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0" name="Line 55"/>
            <p:cNvSpPr>
              <a:spLocks noChangeShapeType="1"/>
            </p:cNvSpPr>
            <p:nvPr/>
          </p:nvSpPr>
          <p:spPr bwMode="auto">
            <a:xfrm>
              <a:off x="2774721" y="4661520"/>
              <a:ext cx="14693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91" name="AutoShape 150"/>
          <p:cNvSpPr>
            <a:spLocks noChangeArrowheads="1"/>
          </p:cNvSpPr>
          <p:nvPr/>
        </p:nvSpPr>
        <p:spPr bwMode="auto">
          <a:xfrm>
            <a:off x="4973362" y="3897069"/>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2" name="Line 55"/>
          <p:cNvSpPr>
            <a:spLocks noChangeShapeType="1"/>
          </p:cNvSpPr>
          <p:nvPr/>
        </p:nvSpPr>
        <p:spPr bwMode="auto">
          <a:xfrm flipV="1">
            <a:off x="5153382" y="4077089"/>
            <a:ext cx="43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3" name="AutoShape 150"/>
          <p:cNvSpPr>
            <a:spLocks noChangeArrowheads="1"/>
          </p:cNvSpPr>
          <p:nvPr/>
        </p:nvSpPr>
        <p:spPr bwMode="auto">
          <a:xfrm>
            <a:off x="5117378" y="404108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4" name="Line 55"/>
          <p:cNvSpPr>
            <a:spLocks noChangeShapeType="1"/>
          </p:cNvSpPr>
          <p:nvPr/>
        </p:nvSpPr>
        <p:spPr bwMode="auto">
          <a:xfrm>
            <a:off x="6156192" y="4005080"/>
            <a:ext cx="14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5" name="Line 55"/>
          <p:cNvSpPr>
            <a:spLocks noChangeShapeType="1"/>
          </p:cNvSpPr>
          <p:nvPr/>
        </p:nvSpPr>
        <p:spPr bwMode="auto">
          <a:xfrm>
            <a:off x="5508126" y="3429016"/>
            <a:ext cx="7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6" name="Line 55"/>
          <p:cNvSpPr>
            <a:spLocks noChangeShapeType="1"/>
          </p:cNvSpPr>
          <p:nvPr/>
        </p:nvSpPr>
        <p:spPr bwMode="auto">
          <a:xfrm>
            <a:off x="7086874" y="3789065"/>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97" name="组合 96"/>
          <p:cNvGrpSpPr/>
          <p:nvPr/>
        </p:nvGrpSpPr>
        <p:grpSpPr>
          <a:xfrm>
            <a:off x="5868144" y="3933085"/>
            <a:ext cx="1080000" cy="360000"/>
            <a:chOff x="5292096" y="3573270"/>
            <a:chExt cx="1800000" cy="575830"/>
          </a:xfrm>
        </p:grpSpPr>
        <p:sp>
          <p:nvSpPr>
            <p:cNvPr id="98"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99"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00" name="AutoShape 150"/>
          <p:cNvSpPr>
            <a:spLocks noChangeArrowheads="1"/>
          </p:cNvSpPr>
          <p:nvPr/>
        </p:nvSpPr>
        <p:spPr bwMode="auto">
          <a:xfrm>
            <a:off x="5832710" y="3897631"/>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1" name="Line 55"/>
          <p:cNvSpPr>
            <a:spLocks noChangeShapeType="1"/>
          </p:cNvSpPr>
          <p:nvPr/>
        </p:nvSpPr>
        <p:spPr bwMode="auto">
          <a:xfrm>
            <a:off x="7086874" y="4293136"/>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2" name="AutoShape 150"/>
          <p:cNvSpPr>
            <a:spLocks noChangeArrowheads="1"/>
          </p:cNvSpPr>
          <p:nvPr/>
        </p:nvSpPr>
        <p:spPr bwMode="auto">
          <a:xfrm>
            <a:off x="7200772" y="454514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3" name="Line 55"/>
          <p:cNvSpPr>
            <a:spLocks noChangeShapeType="1"/>
          </p:cNvSpPr>
          <p:nvPr/>
        </p:nvSpPr>
        <p:spPr bwMode="auto">
          <a:xfrm>
            <a:off x="8022998" y="378906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4" name="Line 133"/>
          <p:cNvSpPr>
            <a:spLocks noChangeShapeType="1"/>
          </p:cNvSpPr>
          <p:nvPr/>
        </p:nvSpPr>
        <p:spPr bwMode="auto">
          <a:xfrm>
            <a:off x="7236374" y="4581176"/>
            <a:ext cx="100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05" name="Group 131"/>
          <p:cNvGrpSpPr>
            <a:grpSpLocks/>
          </p:cNvGrpSpPr>
          <p:nvPr/>
        </p:nvGrpSpPr>
        <p:grpSpPr bwMode="auto">
          <a:xfrm flipH="1" flipV="1">
            <a:off x="8820600" y="4509165"/>
            <a:ext cx="72000" cy="1584000"/>
            <a:chOff x="4286" y="1525"/>
            <a:chExt cx="363" cy="272"/>
          </a:xfrm>
        </p:grpSpPr>
        <p:sp>
          <p:nvSpPr>
            <p:cNvPr id="106"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7"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08" name="Line 160"/>
          <p:cNvSpPr>
            <a:spLocks noChangeShapeType="1"/>
          </p:cNvSpPr>
          <p:nvPr/>
        </p:nvSpPr>
        <p:spPr bwMode="auto">
          <a:xfrm flipH="1" flipV="1">
            <a:off x="2627730" y="6093385"/>
            <a:ext cx="6264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09" name="Line 55"/>
          <p:cNvSpPr>
            <a:spLocks noChangeShapeType="1"/>
          </p:cNvSpPr>
          <p:nvPr/>
        </p:nvSpPr>
        <p:spPr bwMode="auto">
          <a:xfrm>
            <a:off x="8388444" y="4581176"/>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0" name="Line 133"/>
          <p:cNvSpPr>
            <a:spLocks noChangeShapeType="1"/>
          </p:cNvSpPr>
          <p:nvPr/>
        </p:nvSpPr>
        <p:spPr bwMode="auto">
          <a:xfrm>
            <a:off x="7095044" y="4941225"/>
            <a:ext cx="115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11" name="Group 131"/>
          <p:cNvGrpSpPr>
            <a:grpSpLocks/>
          </p:cNvGrpSpPr>
          <p:nvPr/>
        </p:nvGrpSpPr>
        <p:grpSpPr bwMode="auto">
          <a:xfrm flipH="1" flipV="1">
            <a:off x="8383144" y="4941225"/>
            <a:ext cx="144000" cy="1296000"/>
            <a:chOff x="4286" y="1525"/>
            <a:chExt cx="363" cy="272"/>
          </a:xfrm>
        </p:grpSpPr>
        <p:sp>
          <p:nvSpPr>
            <p:cNvPr id="112"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3"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14" name="Line 160"/>
          <p:cNvSpPr>
            <a:spLocks noChangeShapeType="1"/>
          </p:cNvSpPr>
          <p:nvPr/>
        </p:nvSpPr>
        <p:spPr bwMode="auto">
          <a:xfrm flipH="1" flipV="1">
            <a:off x="2556570" y="6237405"/>
            <a:ext cx="5976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5" name="AutoShape 150"/>
          <p:cNvSpPr>
            <a:spLocks noChangeArrowheads="1"/>
          </p:cNvSpPr>
          <p:nvPr/>
        </p:nvSpPr>
        <p:spPr bwMode="auto">
          <a:xfrm>
            <a:off x="7200776" y="3753629"/>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6" name="Line 164"/>
          <p:cNvSpPr>
            <a:spLocks noChangeShapeType="1"/>
          </p:cNvSpPr>
          <p:nvPr/>
        </p:nvSpPr>
        <p:spPr bwMode="auto">
          <a:xfrm flipH="1" flipV="1">
            <a:off x="7236210" y="3789365"/>
            <a:ext cx="0" cy="216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7" name="Line 160"/>
          <p:cNvSpPr>
            <a:spLocks noChangeShapeType="1"/>
          </p:cNvSpPr>
          <p:nvPr/>
        </p:nvSpPr>
        <p:spPr bwMode="auto">
          <a:xfrm flipH="1" flipV="1">
            <a:off x="3923910" y="5949365"/>
            <a:ext cx="3312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8" name="AutoShape 150"/>
          <p:cNvSpPr>
            <a:spLocks noChangeArrowheads="1"/>
          </p:cNvSpPr>
          <p:nvPr/>
        </p:nvSpPr>
        <p:spPr bwMode="auto">
          <a:xfrm>
            <a:off x="4968046" y="591386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19" name="AutoShape 150"/>
          <p:cNvSpPr>
            <a:spLocks noChangeArrowheads="1"/>
          </p:cNvSpPr>
          <p:nvPr/>
        </p:nvSpPr>
        <p:spPr bwMode="auto">
          <a:xfrm>
            <a:off x="1007598" y="3321009"/>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20" name="组合 61"/>
          <p:cNvGrpSpPr/>
          <p:nvPr/>
        </p:nvGrpSpPr>
        <p:grpSpPr>
          <a:xfrm>
            <a:off x="1259655" y="4941189"/>
            <a:ext cx="216000" cy="504000"/>
            <a:chOff x="3132137" y="4337869"/>
            <a:chExt cx="582173" cy="1179364"/>
          </a:xfrm>
        </p:grpSpPr>
        <p:sp>
          <p:nvSpPr>
            <p:cNvPr id="121" name="Freeform 23"/>
            <p:cNvSpPr>
              <a:spLocks/>
            </p:cNvSpPr>
            <p:nvPr/>
          </p:nvSpPr>
          <p:spPr bwMode="auto">
            <a:xfrm rot="5400000">
              <a:off x="2833542" y="4636464"/>
              <a:ext cx="1179364" cy="582173"/>
            </a:xfrm>
            <a:custGeom>
              <a:avLst/>
              <a:gdLst>
                <a:gd name="T0" fmla="*/ 0 w 907"/>
                <a:gd name="T1" fmla="*/ 2147483647 h 454"/>
                <a:gd name="T2" fmla="*/ 2147483647 w 907"/>
                <a:gd name="T3" fmla="*/ 2147483647 h 454"/>
                <a:gd name="T4" fmla="*/ 2147483647 w 907"/>
                <a:gd name="T5" fmla="*/ 2147483647 h 454"/>
                <a:gd name="T6" fmla="*/ 2147483647 w 907"/>
                <a:gd name="T7" fmla="*/ 2147483647 h 454"/>
                <a:gd name="T8" fmla="*/ 2147483647 w 907"/>
                <a:gd name="T9" fmla="*/ 2147483647 h 454"/>
                <a:gd name="T10" fmla="*/ 2147483647 w 907"/>
                <a:gd name="T11" fmla="*/ 0 h 454"/>
                <a:gd name="T12" fmla="*/ 2147483647 w 907"/>
                <a:gd name="T13" fmla="*/ 0 h 454"/>
                <a:gd name="T14" fmla="*/ 0 w 907"/>
                <a:gd name="T15" fmla="*/ 2147483647 h 454"/>
                <a:gd name="T16" fmla="*/ 0 60000 65536"/>
                <a:gd name="T17" fmla="*/ 0 60000 65536"/>
                <a:gd name="T18" fmla="*/ 0 60000 65536"/>
                <a:gd name="T19" fmla="*/ 0 60000 65536"/>
                <a:gd name="T20" fmla="*/ 0 60000 65536"/>
                <a:gd name="T21" fmla="*/ 0 60000 65536"/>
                <a:gd name="T22" fmla="*/ 0 60000 65536"/>
                <a:gd name="T23" fmla="*/ 0 60000 65536"/>
                <a:gd name="T24" fmla="*/ 0 w 907"/>
                <a:gd name="T25" fmla="*/ 0 h 454"/>
                <a:gd name="T26" fmla="*/ 907 w 907"/>
                <a:gd name="T27" fmla="*/ 454 h 4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7" h="454">
                  <a:moveTo>
                    <a:pt x="0" y="454"/>
                  </a:moveTo>
                  <a:lnTo>
                    <a:pt x="408" y="454"/>
                  </a:lnTo>
                  <a:lnTo>
                    <a:pt x="453" y="408"/>
                  </a:lnTo>
                  <a:lnTo>
                    <a:pt x="499" y="454"/>
                  </a:lnTo>
                  <a:lnTo>
                    <a:pt x="907" y="454"/>
                  </a:lnTo>
                  <a:lnTo>
                    <a:pt x="725" y="0"/>
                  </a:lnTo>
                  <a:lnTo>
                    <a:pt x="181" y="0"/>
                  </a:lnTo>
                  <a:lnTo>
                    <a:pt x="0" y="454"/>
                  </a:ln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2" name="Text Box 24"/>
            <p:cNvSpPr txBox="1">
              <a:spLocks noChangeArrowheads="1"/>
            </p:cNvSpPr>
            <p:nvPr/>
          </p:nvSpPr>
          <p:spPr bwMode="auto">
            <a:xfrm>
              <a:off x="3326222" y="4575165"/>
              <a:ext cx="285152" cy="72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rIns="0" anchor="ctr">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fontAlgn="base">
                <a:spcBef>
                  <a:spcPct val="0"/>
                </a:spcBef>
                <a:spcAft>
                  <a:spcPct val="0"/>
                </a:spcAft>
              </a:pPr>
              <a:r>
                <a:rPr kumimoji="0" lang="en-US" altLang="zh-CN" b="1" smtClean="0">
                  <a:solidFill>
                    <a:srgbClr val="000000"/>
                  </a:solidFill>
                  <a:latin typeface="Cambria" pitchFamily="18" charset="0"/>
                </a:rPr>
                <a:t>+</a:t>
              </a:r>
              <a:endParaRPr kumimoji="0" lang="en-US" altLang="zh-CN" sz="1600" b="1">
                <a:solidFill>
                  <a:srgbClr val="000000"/>
                </a:solidFill>
                <a:latin typeface="Cambria" pitchFamily="18" charset="0"/>
              </a:endParaRPr>
            </a:p>
          </p:txBody>
        </p:sp>
      </p:grpSp>
      <p:sp>
        <p:nvSpPr>
          <p:cNvPr id="123" name="Line 49"/>
          <p:cNvSpPr>
            <a:spLocks noChangeShapeType="1"/>
          </p:cNvSpPr>
          <p:nvPr/>
        </p:nvSpPr>
        <p:spPr bwMode="auto">
          <a:xfrm flipV="1">
            <a:off x="1475656" y="5229229"/>
            <a:ext cx="504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4" name="Line 134"/>
          <p:cNvSpPr>
            <a:spLocks noChangeShapeType="1"/>
          </p:cNvSpPr>
          <p:nvPr/>
        </p:nvSpPr>
        <p:spPr bwMode="auto">
          <a:xfrm flipV="1">
            <a:off x="107380" y="3212932"/>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5" name="AutoShape 150"/>
          <p:cNvSpPr>
            <a:spLocks noChangeArrowheads="1"/>
          </p:cNvSpPr>
          <p:nvPr/>
        </p:nvSpPr>
        <p:spPr bwMode="auto">
          <a:xfrm>
            <a:off x="1655676" y="5193687"/>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6" name="Line 164"/>
          <p:cNvSpPr>
            <a:spLocks noChangeShapeType="1"/>
          </p:cNvSpPr>
          <p:nvPr/>
        </p:nvSpPr>
        <p:spPr bwMode="auto">
          <a:xfrm flipH="1" flipV="1">
            <a:off x="1691680" y="5229216"/>
            <a:ext cx="0" cy="28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u="sng">
              <a:solidFill>
                <a:srgbClr val="000000"/>
              </a:solidFill>
            </a:endParaRPr>
          </a:p>
        </p:txBody>
      </p:sp>
      <p:grpSp>
        <p:nvGrpSpPr>
          <p:cNvPr id="127" name="Group 131"/>
          <p:cNvGrpSpPr>
            <a:grpSpLocks/>
          </p:cNvGrpSpPr>
          <p:nvPr/>
        </p:nvGrpSpPr>
        <p:grpSpPr bwMode="auto">
          <a:xfrm>
            <a:off x="1043550" y="3393017"/>
            <a:ext cx="216000" cy="1728000"/>
            <a:chOff x="4286" y="1525"/>
            <a:chExt cx="363" cy="272"/>
          </a:xfrm>
        </p:grpSpPr>
        <p:sp>
          <p:nvSpPr>
            <p:cNvPr id="128"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29" name="Line 133"/>
            <p:cNvSpPr>
              <a:spLocks noChangeShapeType="1"/>
            </p:cNvSpPr>
            <p:nvPr/>
          </p:nvSpPr>
          <p:spPr bwMode="auto">
            <a:xfrm flipH="1" flipV="1">
              <a:off x="4286" y="1797"/>
              <a:ext cx="363" cy="0"/>
            </a:xfrm>
            <a:prstGeom prst="line">
              <a:avLst/>
            </a:prstGeom>
            <a:noFill/>
            <a:ln w="1270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130" name="Group 131"/>
          <p:cNvGrpSpPr>
            <a:grpSpLocks/>
          </p:cNvGrpSpPr>
          <p:nvPr/>
        </p:nvGrpSpPr>
        <p:grpSpPr bwMode="auto">
          <a:xfrm>
            <a:off x="179512" y="3357014"/>
            <a:ext cx="3528000" cy="2520343"/>
            <a:chOff x="4286" y="1525"/>
            <a:chExt cx="363" cy="272"/>
          </a:xfrm>
        </p:grpSpPr>
        <p:sp>
          <p:nvSpPr>
            <p:cNvPr id="131"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32"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33" name="Line 134"/>
          <p:cNvSpPr>
            <a:spLocks noChangeShapeType="1"/>
          </p:cNvSpPr>
          <p:nvPr/>
        </p:nvSpPr>
        <p:spPr bwMode="auto">
          <a:xfrm flipV="1">
            <a:off x="251420" y="3500973"/>
            <a:ext cx="14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34" name="Line 134"/>
          <p:cNvSpPr>
            <a:spLocks noChangeShapeType="1"/>
          </p:cNvSpPr>
          <p:nvPr/>
        </p:nvSpPr>
        <p:spPr bwMode="auto">
          <a:xfrm flipV="1">
            <a:off x="1043510" y="5301169"/>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35" name="Text Box 17"/>
          <p:cNvSpPr txBox="1">
            <a:spLocks noChangeArrowheads="1"/>
          </p:cNvSpPr>
          <p:nvPr/>
        </p:nvSpPr>
        <p:spPr bwMode="auto">
          <a:xfrm>
            <a:off x="1038576" y="5157149"/>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200" smtClean="0">
                <a:solidFill>
                  <a:srgbClr val="000000"/>
                </a:solidFill>
              </a:rPr>
              <a:t>4</a:t>
            </a:r>
            <a:endParaRPr lang="en-US" altLang="zh-CN" sz="1200">
              <a:solidFill>
                <a:srgbClr val="000000"/>
              </a:solidFill>
            </a:endParaRPr>
          </a:p>
        </p:txBody>
      </p:sp>
      <p:grpSp>
        <p:nvGrpSpPr>
          <p:cNvPr id="136" name="组合 135"/>
          <p:cNvGrpSpPr/>
          <p:nvPr/>
        </p:nvGrpSpPr>
        <p:grpSpPr>
          <a:xfrm>
            <a:off x="1979640" y="2852936"/>
            <a:ext cx="144000" cy="2952000"/>
            <a:chOff x="6948350" y="2637380"/>
            <a:chExt cx="144000" cy="3420000"/>
          </a:xfrm>
        </p:grpSpPr>
        <p:sp>
          <p:nvSpPr>
            <p:cNvPr id="137"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38" name="组合 300"/>
            <p:cNvGrpSpPr/>
            <p:nvPr/>
          </p:nvGrpSpPr>
          <p:grpSpPr>
            <a:xfrm flipV="1">
              <a:off x="6948350" y="2637380"/>
              <a:ext cx="144000" cy="144000"/>
              <a:chOff x="287524" y="3070225"/>
              <a:chExt cx="72008" cy="80540"/>
            </a:xfrm>
          </p:grpSpPr>
          <p:cxnSp>
            <p:nvCxnSpPr>
              <p:cNvPr id="139" name="直接连接符 138"/>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40" name="直接连接符 139"/>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sp>
        <p:nvSpPr>
          <p:cNvPr id="141" name="Line 132"/>
          <p:cNvSpPr>
            <a:spLocks noChangeShapeType="1"/>
          </p:cNvSpPr>
          <p:nvPr/>
        </p:nvSpPr>
        <p:spPr bwMode="auto">
          <a:xfrm flipH="1">
            <a:off x="3851900" y="3357005"/>
            <a:ext cx="0" cy="2736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2" name="Line 55"/>
          <p:cNvSpPr>
            <a:spLocks noChangeShapeType="1"/>
          </p:cNvSpPr>
          <p:nvPr/>
        </p:nvSpPr>
        <p:spPr bwMode="auto">
          <a:xfrm>
            <a:off x="3851900" y="3357005"/>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3" name="Line 38"/>
          <p:cNvSpPr>
            <a:spLocks noChangeShapeType="1"/>
          </p:cNvSpPr>
          <p:nvPr/>
        </p:nvSpPr>
        <p:spPr bwMode="auto">
          <a:xfrm>
            <a:off x="3851900" y="3861076"/>
            <a:ext cx="360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4" name="矩形 143"/>
          <p:cNvSpPr/>
          <p:nvPr/>
        </p:nvSpPr>
        <p:spPr bwMode="auto">
          <a:xfrm>
            <a:off x="4391980" y="2852965"/>
            <a:ext cx="216000" cy="216000"/>
          </a:xfrm>
          <a:prstGeom prst="rect">
            <a:avLst/>
          </a:prstGeom>
          <a:solidFill>
            <a:srgbClr val="FFFFFF"/>
          </a:solidFill>
          <a:ln w="28575">
            <a:solidFill>
              <a:schemeClr val="tx1"/>
            </a:solidFill>
            <a:miter lim="800000"/>
            <a:headEnd/>
            <a:tailEnd/>
          </a:ln>
        </p:spPr>
        <p:txBody>
          <a:bodyPr wrap="none" lIns="36000" rIns="36000" anchor="ctr"/>
          <a:lstStyle/>
          <a:p>
            <a:pPr algn="ctr" eaLnBrk="0" fontAlgn="base" hangingPunct="0">
              <a:spcBef>
                <a:spcPct val="0"/>
              </a:spcBef>
              <a:spcAft>
                <a:spcPct val="0"/>
              </a:spcAft>
            </a:pPr>
            <a:r>
              <a:rPr lang="en-US" altLang="zh-CN" sz="1200" b="1">
                <a:solidFill>
                  <a:srgbClr val="000000"/>
                </a:solidFill>
                <a:latin typeface="Helvetica" pitchFamily="80" charset="0"/>
                <a:sym typeface="Wingdings" pitchFamily="2" charset="2"/>
              </a:rPr>
              <a:t>=</a:t>
            </a:r>
            <a:endParaRPr lang="zh-CN" altLang="en-US" sz="1200" b="1">
              <a:solidFill>
                <a:srgbClr val="000000"/>
              </a:solidFill>
              <a:latin typeface="Helvetica" pitchFamily="80" charset="0"/>
              <a:sym typeface="Wingdings" pitchFamily="2" charset="2"/>
            </a:endParaRPr>
          </a:p>
        </p:txBody>
      </p:sp>
      <p:grpSp>
        <p:nvGrpSpPr>
          <p:cNvPr id="145" name="Group 131"/>
          <p:cNvGrpSpPr>
            <a:grpSpLocks/>
          </p:cNvGrpSpPr>
          <p:nvPr/>
        </p:nvGrpSpPr>
        <p:grpSpPr bwMode="auto">
          <a:xfrm flipH="1">
            <a:off x="4500000" y="3068965"/>
            <a:ext cx="72000" cy="720000"/>
            <a:chOff x="4286" y="1525"/>
            <a:chExt cx="363" cy="272"/>
          </a:xfrm>
        </p:grpSpPr>
        <p:sp>
          <p:nvSpPr>
            <p:cNvPr id="146"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7"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48" name="Line 55"/>
          <p:cNvSpPr>
            <a:spLocks noChangeShapeType="1"/>
          </p:cNvSpPr>
          <p:nvPr/>
        </p:nvSpPr>
        <p:spPr bwMode="auto">
          <a:xfrm flipV="1">
            <a:off x="4427980" y="3357005"/>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49" name="Line 55"/>
          <p:cNvSpPr>
            <a:spLocks noChangeShapeType="1"/>
          </p:cNvSpPr>
          <p:nvPr/>
        </p:nvSpPr>
        <p:spPr bwMode="auto">
          <a:xfrm flipV="1">
            <a:off x="4355970" y="3789016"/>
            <a:ext cx="36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0" name="AutoShape 150"/>
          <p:cNvSpPr>
            <a:spLocks noChangeArrowheads="1"/>
          </p:cNvSpPr>
          <p:nvPr/>
        </p:nvSpPr>
        <p:spPr bwMode="auto">
          <a:xfrm>
            <a:off x="4536566" y="3753577"/>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1" name="AutoShape 150"/>
          <p:cNvSpPr>
            <a:spLocks noChangeArrowheads="1"/>
          </p:cNvSpPr>
          <p:nvPr/>
        </p:nvSpPr>
        <p:spPr bwMode="auto">
          <a:xfrm>
            <a:off x="4392550" y="3321581"/>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2" name="AutoShape 150"/>
          <p:cNvSpPr>
            <a:spLocks noChangeArrowheads="1"/>
          </p:cNvSpPr>
          <p:nvPr/>
        </p:nvSpPr>
        <p:spPr bwMode="auto">
          <a:xfrm>
            <a:off x="5112060" y="605788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3" name="Line 55"/>
          <p:cNvSpPr>
            <a:spLocks noChangeShapeType="1"/>
          </p:cNvSpPr>
          <p:nvPr/>
        </p:nvSpPr>
        <p:spPr bwMode="auto">
          <a:xfrm>
            <a:off x="4860040" y="5229265"/>
            <a:ext cx="20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4" name="任意多边形 153"/>
          <p:cNvSpPr/>
          <p:nvPr/>
        </p:nvSpPr>
        <p:spPr bwMode="auto">
          <a:xfrm>
            <a:off x="8676580" y="4293205"/>
            <a:ext cx="144000" cy="576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lnSpc>
                <a:spcPct val="125000"/>
              </a:lnSpc>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lnSpc>
                <a:spcPct val="125000"/>
              </a:lnSpc>
              <a:spcBef>
                <a:spcPct val="0"/>
              </a:spcBef>
              <a:spcAft>
                <a:spcPct val="0"/>
              </a:spcAft>
            </a:pPr>
            <a:r>
              <a:rPr kumimoji="1" lang="en-US" altLang="zh-CN" sz="900" smtClean="0">
                <a:solidFill>
                  <a:srgbClr val="000000"/>
                </a:solidFill>
              </a:rPr>
              <a:t>1</a:t>
            </a:r>
          </a:p>
          <a:p>
            <a:pPr fontAlgn="ctr">
              <a:lnSpc>
                <a:spcPct val="125000"/>
              </a:lnSpc>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grpSp>
        <p:nvGrpSpPr>
          <p:cNvPr id="155" name="Group 131"/>
          <p:cNvGrpSpPr>
            <a:grpSpLocks/>
          </p:cNvGrpSpPr>
          <p:nvPr/>
        </p:nvGrpSpPr>
        <p:grpSpPr bwMode="auto">
          <a:xfrm flipH="1">
            <a:off x="4211960" y="3068965"/>
            <a:ext cx="216000" cy="288000"/>
            <a:chOff x="4286" y="1525"/>
            <a:chExt cx="363" cy="272"/>
          </a:xfrm>
        </p:grpSpPr>
        <p:sp>
          <p:nvSpPr>
            <p:cNvPr id="156"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57"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58" name="任意多边形 157"/>
          <p:cNvSpPr/>
          <p:nvPr/>
        </p:nvSpPr>
        <p:spPr bwMode="auto">
          <a:xfrm>
            <a:off x="6588300" y="4653185"/>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159" name="Line 49"/>
          <p:cNvSpPr>
            <a:spLocks noChangeShapeType="1"/>
          </p:cNvSpPr>
          <p:nvPr/>
        </p:nvSpPr>
        <p:spPr bwMode="auto">
          <a:xfrm flipV="1">
            <a:off x="6372370" y="5085245"/>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0" name="Text Box 17"/>
          <p:cNvSpPr txBox="1">
            <a:spLocks noChangeArrowheads="1"/>
          </p:cNvSpPr>
          <p:nvPr/>
        </p:nvSpPr>
        <p:spPr bwMode="auto">
          <a:xfrm>
            <a:off x="6244010" y="4967368"/>
            <a:ext cx="128240"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31</a:t>
            </a:r>
            <a:endParaRPr lang="en-US" altLang="zh-CN" sz="1000">
              <a:solidFill>
                <a:srgbClr val="000000"/>
              </a:solidFill>
            </a:endParaRPr>
          </a:p>
        </p:txBody>
      </p:sp>
      <p:sp>
        <p:nvSpPr>
          <p:cNvPr id="161" name="Line 132"/>
          <p:cNvSpPr>
            <a:spLocks noChangeShapeType="1"/>
          </p:cNvSpPr>
          <p:nvPr/>
        </p:nvSpPr>
        <p:spPr bwMode="auto">
          <a:xfrm flipH="1">
            <a:off x="3779890" y="5805365"/>
            <a:ext cx="0" cy="14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62" name="Group 131"/>
          <p:cNvGrpSpPr>
            <a:grpSpLocks/>
          </p:cNvGrpSpPr>
          <p:nvPr/>
        </p:nvGrpSpPr>
        <p:grpSpPr bwMode="auto">
          <a:xfrm>
            <a:off x="251528" y="3501373"/>
            <a:ext cx="3530579" cy="2447992"/>
            <a:chOff x="4286" y="1525"/>
            <a:chExt cx="356" cy="272"/>
          </a:xfrm>
        </p:grpSpPr>
        <p:sp>
          <p:nvSpPr>
            <p:cNvPr id="163"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4" name="Line 133"/>
            <p:cNvSpPr>
              <a:spLocks noChangeShapeType="1"/>
            </p:cNvSpPr>
            <p:nvPr/>
          </p:nvSpPr>
          <p:spPr bwMode="auto">
            <a:xfrm flipH="1" flipV="1">
              <a:off x="4286" y="1797"/>
              <a:ext cx="3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65" name="任意多边形 164"/>
          <p:cNvSpPr/>
          <p:nvPr/>
        </p:nvSpPr>
        <p:spPr bwMode="auto">
          <a:xfrm>
            <a:off x="395380" y="3140989"/>
            <a:ext cx="144000" cy="504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166" name="Line 134"/>
          <p:cNvSpPr>
            <a:spLocks noChangeShapeType="1"/>
          </p:cNvSpPr>
          <p:nvPr/>
        </p:nvSpPr>
        <p:spPr bwMode="auto">
          <a:xfrm flipV="1">
            <a:off x="179512" y="3356957"/>
            <a:ext cx="216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67" name="AutoShape 150"/>
          <p:cNvSpPr>
            <a:spLocks noChangeArrowheads="1"/>
          </p:cNvSpPr>
          <p:nvPr/>
        </p:nvSpPr>
        <p:spPr bwMode="auto">
          <a:xfrm>
            <a:off x="3813857" y="3825065"/>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168" name="组合 279"/>
          <p:cNvGrpSpPr/>
          <p:nvPr/>
        </p:nvGrpSpPr>
        <p:grpSpPr>
          <a:xfrm>
            <a:off x="2987780" y="5301125"/>
            <a:ext cx="648000" cy="504000"/>
            <a:chOff x="3132139" y="4437112"/>
            <a:chExt cx="863600" cy="1166552"/>
          </a:xfrm>
        </p:grpSpPr>
        <p:sp>
          <p:nvSpPr>
            <p:cNvPr id="169" name="Rectangle 16"/>
            <p:cNvSpPr>
              <a:spLocks noChangeAspect="1" noChangeArrowheads="1"/>
            </p:cNvSpPr>
            <p:nvPr/>
          </p:nvSpPr>
          <p:spPr bwMode="auto">
            <a:xfrm>
              <a:off x="3132139" y="4437112"/>
              <a:ext cx="863600" cy="1166552"/>
            </a:xfrm>
            <a:prstGeom prst="rect">
              <a:avLst/>
            </a:prstGeom>
            <a:solidFill>
              <a:srgbClr val="FFFFFF"/>
            </a:solidFill>
            <a:ln w="28575">
              <a:solidFill>
                <a:schemeClr val="tx1"/>
              </a:solidFill>
              <a:miter lim="800000"/>
              <a:headEnd/>
              <a:tailEnd/>
            </a:ln>
          </p:spPr>
          <p:txBody>
            <a:bodyPr wrap="none" rIns="0" anchor="t"/>
            <a:lstStyle/>
            <a:p>
              <a:pPr algn="r" fontAlgn="ctr">
                <a:spcBef>
                  <a:spcPct val="0"/>
                </a:spcBef>
                <a:spcAft>
                  <a:spcPct val="0"/>
                </a:spcAft>
              </a:pPr>
              <a:r>
                <a:rPr kumimoji="1" lang="en-US" altLang="zh-CN" sz="1100" dirty="0" smtClean="0">
                  <a:solidFill>
                    <a:srgbClr val="000000"/>
                  </a:solidFill>
                  <a:latin typeface="黑体" pitchFamily="49" charset="-122"/>
                </a:rPr>
                <a:t>PC</a:t>
              </a:r>
              <a:r>
                <a:rPr kumimoji="1" lang="zh-CN" altLang="en-US" sz="1100" dirty="0" smtClean="0">
                  <a:solidFill>
                    <a:srgbClr val="000000"/>
                  </a:solidFill>
                  <a:latin typeface="黑体" pitchFamily="49" charset="-122"/>
                </a:rPr>
                <a:t>计算</a:t>
              </a:r>
              <a:endParaRPr kumimoji="1" lang="zh-CN" altLang="en-US" sz="1100" dirty="0">
                <a:solidFill>
                  <a:srgbClr val="000000"/>
                </a:solidFill>
                <a:latin typeface="黑体" pitchFamily="49" charset="-122"/>
              </a:endParaRPr>
            </a:p>
          </p:txBody>
        </p:sp>
        <p:sp>
          <p:nvSpPr>
            <p:cNvPr id="170" name="Text Box 17"/>
            <p:cNvSpPr txBox="1">
              <a:spLocks noChangeArrowheads="1"/>
            </p:cNvSpPr>
            <p:nvPr/>
          </p:nvSpPr>
          <p:spPr bwMode="auto">
            <a:xfrm>
              <a:off x="3132139" y="4691638"/>
              <a:ext cx="440792" cy="890470"/>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eaLnBrk="1" fontAlgn="ctr" hangingPunct="1">
                <a:spcBef>
                  <a:spcPct val="0"/>
                </a:spcBef>
                <a:spcAft>
                  <a:spcPct val="0"/>
                </a:spcAft>
              </a:pPr>
              <a:r>
                <a:rPr lang="en-US" altLang="zh-CN" sz="1000" smtClean="0">
                  <a:solidFill>
                    <a:srgbClr val="000000"/>
                  </a:solidFill>
                </a:rPr>
                <a:t>PC</a:t>
              </a:r>
            </a:p>
            <a:p>
              <a:pPr eaLnBrk="1" fontAlgn="ctr" hangingPunct="1">
                <a:spcBef>
                  <a:spcPct val="0"/>
                </a:spcBef>
                <a:spcAft>
                  <a:spcPct val="0"/>
                </a:spcAft>
              </a:pPr>
              <a:endParaRPr lang="en-US" altLang="zh-CN" sz="500" smtClean="0">
                <a:solidFill>
                  <a:srgbClr val="000000"/>
                </a:solidFill>
              </a:endParaRPr>
            </a:p>
            <a:p>
              <a:pPr eaLnBrk="1" fontAlgn="ctr" hangingPunct="1">
                <a:spcBef>
                  <a:spcPct val="0"/>
                </a:spcBef>
                <a:spcAft>
                  <a:spcPct val="0"/>
                </a:spcAft>
              </a:pPr>
              <a:r>
                <a:rPr lang="en-US" altLang="zh-CN" sz="1000" smtClean="0">
                  <a:solidFill>
                    <a:srgbClr val="000000"/>
                  </a:solidFill>
                </a:rPr>
                <a:t>IMM</a:t>
              </a:r>
              <a:endParaRPr lang="en-US" altLang="zh-CN" sz="1000">
                <a:solidFill>
                  <a:srgbClr val="000000"/>
                </a:solidFill>
              </a:endParaRPr>
            </a:p>
          </p:txBody>
        </p:sp>
        <p:sp>
          <p:nvSpPr>
            <p:cNvPr id="171" name="Text Box 22"/>
            <p:cNvSpPr txBox="1">
              <a:spLocks noChangeArrowheads="1"/>
            </p:cNvSpPr>
            <p:nvPr/>
          </p:nvSpPr>
          <p:spPr bwMode="auto">
            <a:xfrm>
              <a:off x="3420006" y="5062470"/>
              <a:ext cx="575733" cy="356187"/>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wrap="square" lIns="36000" tIns="0" rIns="36000" bIns="0">
              <a:spAutoFit/>
            </a:bodyPr>
            <a:lstStyle>
              <a:lvl1pPr eaLnBrk="0" hangingPunct="0">
                <a:defRPr kumimoji="1" sz="1400">
                  <a:solidFill>
                    <a:schemeClr val="tx1"/>
                  </a:solidFill>
                  <a:latin typeface="Times New Roman" pitchFamily="18" charset="0"/>
                  <a:ea typeface="宋体" charset="-122"/>
                </a:defRPr>
              </a:lvl1pPr>
              <a:lvl2pPr marL="742950" indent="-285750" eaLnBrk="0" hangingPunct="0">
                <a:defRPr kumimoji="1" sz="1400">
                  <a:solidFill>
                    <a:schemeClr val="tx1"/>
                  </a:solidFill>
                  <a:latin typeface="Times New Roman" pitchFamily="18" charset="0"/>
                  <a:ea typeface="宋体" charset="-122"/>
                </a:defRPr>
              </a:lvl2pPr>
              <a:lvl3pPr marL="1143000" indent="-228600" eaLnBrk="0" hangingPunct="0">
                <a:defRPr kumimoji="1" sz="1400">
                  <a:solidFill>
                    <a:schemeClr val="tx1"/>
                  </a:solidFill>
                  <a:latin typeface="Times New Roman" pitchFamily="18" charset="0"/>
                  <a:ea typeface="宋体" charset="-122"/>
                </a:defRPr>
              </a:lvl3pPr>
              <a:lvl4pPr marL="1600200" indent="-228600" eaLnBrk="0" hangingPunct="0">
                <a:defRPr kumimoji="1" sz="1400">
                  <a:solidFill>
                    <a:schemeClr val="tx1"/>
                  </a:solidFill>
                  <a:latin typeface="Times New Roman" pitchFamily="18" charset="0"/>
                  <a:ea typeface="宋体" charset="-122"/>
                </a:defRPr>
              </a:lvl4pPr>
              <a:lvl5pPr marL="2057400" indent="-228600" eaLnBrk="0" hangingPunct="0">
                <a:defRPr kumimoji="1" sz="1400">
                  <a:solidFill>
                    <a:schemeClr val="tx1"/>
                  </a:solidFill>
                  <a:latin typeface="Times New Roman" pitchFamily="18" charset="0"/>
                  <a:ea typeface="宋体" charset="-122"/>
                </a:defRPr>
              </a:lvl5pPr>
              <a:lvl6pPr marL="2514600" indent="-228600" algn="ctr" eaLnBrk="0" fontAlgn="ctr" hangingPunct="0">
                <a:spcBef>
                  <a:spcPct val="0"/>
                </a:spcBef>
                <a:spcAft>
                  <a:spcPct val="0"/>
                </a:spcAft>
                <a:defRPr kumimoji="1" sz="1400">
                  <a:solidFill>
                    <a:schemeClr val="tx1"/>
                  </a:solidFill>
                  <a:latin typeface="Times New Roman" pitchFamily="18" charset="0"/>
                  <a:ea typeface="宋体" charset="-122"/>
                </a:defRPr>
              </a:lvl6pPr>
              <a:lvl7pPr marL="2971800" indent="-228600" algn="ctr" eaLnBrk="0" fontAlgn="ctr" hangingPunct="0">
                <a:spcBef>
                  <a:spcPct val="0"/>
                </a:spcBef>
                <a:spcAft>
                  <a:spcPct val="0"/>
                </a:spcAft>
                <a:defRPr kumimoji="1" sz="1400">
                  <a:solidFill>
                    <a:schemeClr val="tx1"/>
                  </a:solidFill>
                  <a:latin typeface="Times New Roman" pitchFamily="18" charset="0"/>
                  <a:ea typeface="宋体" charset="-122"/>
                </a:defRPr>
              </a:lvl7pPr>
              <a:lvl8pPr marL="3429000" indent="-228600" algn="ctr" eaLnBrk="0" fontAlgn="ctr" hangingPunct="0">
                <a:spcBef>
                  <a:spcPct val="0"/>
                </a:spcBef>
                <a:spcAft>
                  <a:spcPct val="0"/>
                </a:spcAft>
                <a:defRPr kumimoji="1" sz="1400">
                  <a:solidFill>
                    <a:schemeClr val="tx1"/>
                  </a:solidFill>
                  <a:latin typeface="Times New Roman" pitchFamily="18" charset="0"/>
                  <a:ea typeface="宋体" charset="-122"/>
                </a:defRPr>
              </a:lvl8pPr>
              <a:lvl9pPr marL="3886200" indent="-228600" algn="ctr" eaLnBrk="0" fontAlgn="ctr" hangingPunct="0">
                <a:spcBef>
                  <a:spcPct val="0"/>
                </a:spcBef>
                <a:spcAft>
                  <a:spcPct val="0"/>
                </a:spcAft>
                <a:defRPr kumimoji="1" sz="1400">
                  <a:solidFill>
                    <a:schemeClr val="tx1"/>
                  </a:solidFill>
                  <a:latin typeface="Times New Roman" pitchFamily="18" charset="0"/>
                  <a:ea typeface="宋体" charset="-122"/>
                </a:defRPr>
              </a:lvl9pPr>
            </a:lstStyle>
            <a:p>
              <a:pPr algn="r" eaLnBrk="1" fontAlgn="ctr" hangingPunct="1">
                <a:spcBef>
                  <a:spcPct val="0"/>
                </a:spcBef>
                <a:spcAft>
                  <a:spcPct val="0"/>
                </a:spcAft>
              </a:pPr>
              <a:r>
                <a:rPr lang="en-US" altLang="zh-CN" sz="1000" smtClean="0">
                  <a:solidFill>
                    <a:srgbClr val="000000"/>
                  </a:solidFill>
                </a:rPr>
                <a:t>NPC</a:t>
              </a:r>
              <a:endParaRPr lang="en-US" altLang="zh-CN" sz="1000">
                <a:solidFill>
                  <a:srgbClr val="000000"/>
                </a:solidFill>
              </a:endParaRPr>
            </a:p>
          </p:txBody>
        </p:sp>
      </p:grpSp>
      <p:grpSp>
        <p:nvGrpSpPr>
          <p:cNvPr id="172" name="Group 131"/>
          <p:cNvGrpSpPr>
            <a:grpSpLocks/>
          </p:cNvGrpSpPr>
          <p:nvPr/>
        </p:nvGrpSpPr>
        <p:grpSpPr bwMode="auto">
          <a:xfrm flipH="1" flipV="1">
            <a:off x="3635870" y="5661356"/>
            <a:ext cx="72000" cy="216000"/>
            <a:chOff x="4286" y="1525"/>
            <a:chExt cx="363" cy="272"/>
          </a:xfrm>
        </p:grpSpPr>
        <p:sp>
          <p:nvSpPr>
            <p:cNvPr id="173" name="Line 132"/>
            <p:cNvSpPr>
              <a:spLocks noChangeShapeType="1"/>
            </p:cNvSpPr>
            <p:nvPr/>
          </p:nvSpPr>
          <p:spPr bwMode="auto">
            <a:xfrm flipV="1">
              <a:off x="4286" y="1525"/>
              <a:ext cx="0" cy="2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74" name="Line 133"/>
            <p:cNvSpPr>
              <a:spLocks noChangeShapeType="1"/>
            </p:cNvSpPr>
            <p:nvPr/>
          </p:nvSpPr>
          <p:spPr bwMode="auto">
            <a:xfrm flipH="1" flipV="1">
              <a:off x="4286" y="1797"/>
              <a:ext cx="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175" name="组合 174"/>
          <p:cNvGrpSpPr/>
          <p:nvPr/>
        </p:nvGrpSpPr>
        <p:grpSpPr>
          <a:xfrm>
            <a:off x="4716040" y="2852936"/>
            <a:ext cx="144000" cy="2952000"/>
            <a:chOff x="6948350" y="2637380"/>
            <a:chExt cx="144000" cy="3420000"/>
          </a:xfrm>
        </p:grpSpPr>
        <p:sp>
          <p:nvSpPr>
            <p:cNvPr id="176"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77" name="组合 300"/>
            <p:cNvGrpSpPr/>
            <p:nvPr/>
          </p:nvGrpSpPr>
          <p:grpSpPr>
            <a:xfrm flipV="1">
              <a:off x="6948350" y="2637380"/>
              <a:ext cx="144000" cy="144000"/>
              <a:chOff x="287524" y="3070225"/>
              <a:chExt cx="72008" cy="80540"/>
            </a:xfrm>
          </p:grpSpPr>
          <p:cxnSp>
            <p:nvCxnSpPr>
              <p:cNvPr id="178" name="直接连接符 17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79" name="直接连接符 17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180" name="组合 179"/>
          <p:cNvGrpSpPr/>
          <p:nvPr/>
        </p:nvGrpSpPr>
        <p:grpSpPr>
          <a:xfrm>
            <a:off x="6948350" y="2852936"/>
            <a:ext cx="144000" cy="2952000"/>
            <a:chOff x="6948350" y="2637380"/>
            <a:chExt cx="144000" cy="3420000"/>
          </a:xfrm>
        </p:grpSpPr>
        <p:sp>
          <p:nvSpPr>
            <p:cNvPr id="181"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82" name="组合 300"/>
            <p:cNvGrpSpPr/>
            <p:nvPr/>
          </p:nvGrpSpPr>
          <p:grpSpPr>
            <a:xfrm flipV="1">
              <a:off x="6948350" y="2637380"/>
              <a:ext cx="144000" cy="144000"/>
              <a:chOff x="287524" y="3070225"/>
              <a:chExt cx="72008" cy="80540"/>
            </a:xfrm>
          </p:grpSpPr>
          <p:cxnSp>
            <p:nvCxnSpPr>
              <p:cNvPr id="183" name="直接连接符 182"/>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185" name="组合 184"/>
          <p:cNvGrpSpPr/>
          <p:nvPr/>
        </p:nvGrpSpPr>
        <p:grpSpPr>
          <a:xfrm>
            <a:off x="8244530" y="2852936"/>
            <a:ext cx="144000" cy="2952000"/>
            <a:chOff x="6948350" y="2637380"/>
            <a:chExt cx="144000" cy="3420000"/>
          </a:xfrm>
        </p:grpSpPr>
        <p:sp>
          <p:nvSpPr>
            <p:cNvPr id="186" name="Rectangle 3"/>
            <p:cNvSpPr>
              <a:spLocks noChangeArrowheads="1"/>
            </p:cNvSpPr>
            <p:nvPr/>
          </p:nvSpPr>
          <p:spPr bwMode="auto">
            <a:xfrm>
              <a:off x="6948350" y="2637380"/>
              <a:ext cx="144000" cy="3420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ctr">
                <a:spcBef>
                  <a:spcPct val="0"/>
                </a:spcBef>
                <a:spcAft>
                  <a:spcPct val="0"/>
                </a:spcAft>
              </a:pPr>
              <a:endParaRPr kumimoji="1" lang="zh-CN" altLang="en-US" sz="1100" b="1">
                <a:solidFill>
                  <a:srgbClr val="000000"/>
                </a:solidFill>
                <a:latin typeface="Cambria" pitchFamily="18" charset="0"/>
              </a:endParaRPr>
            </a:p>
          </p:txBody>
        </p:sp>
        <p:grpSp>
          <p:nvGrpSpPr>
            <p:cNvPr id="187" name="组合 300"/>
            <p:cNvGrpSpPr/>
            <p:nvPr/>
          </p:nvGrpSpPr>
          <p:grpSpPr>
            <a:xfrm flipV="1">
              <a:off x="6948350" y="2637380"/>
              <a:ext cx="144000" cy="144000"/>
              <a:chOff x="287524" y="3070225"/>
              <a:chExt cx="72008" cy="80540"/>
            </a:xfrm>
          </p:grpSpPr>
          <p:cxnSp>
            <p:nvCxnSpPr>
              <p:cNvPr id="188" name="直接连接符 187"/>
              <p:cNvCxnSpPr/>
              <p:nvPr/>
            </p:nvCxnSpPr>
            <p:spPr bwMode="auto">
              <a:xfrm flipH="1">
                <a:off x="287524" y="3070225"/>
                <a:ext cx="36004" cy="80540"/>
              </a:xfrm>
              <a:prstGeom prst="line">
                <a:avLst/>
              </a:prstGeom>
              <a:noFill/>
              <a:ln w="19050" cap="flat" cmpd="sng" algn="ctr">
                <a:solidFill>
                  <a:schemeClr val="tx1"/>
                </a:solidFill>
                <a:prstDash val="solid"/>
                <a:round/>
                <a:headEnd type="none" w="med" len="med"/>
                <a:tailEnd type="none" w="med" len="med"/>
              </a:ln>
              <a:effectLst/>
            </p:spPr>
          </p:cxnSp>
          <p:cxnSp>
            <p:nvCxnSpPr>
              <p:cNvPr id="189" name="直接连接符 188"/>
              <p:cNvCxnSpPr/>
              <p:nvPr/>
            </p:nvCxnSpPr>
            <p:spPr bwMode="auto">
              <a:xfrm>
                <a:off x="323528" y="3070225"/>
                <a:ext cx="36004" cy="80540"/>
              </a:xfrm>
              <a:prstGeom prst="line">
                <a:avLst/>
              </a:prstGeom>
              <a:noFill/>
              <a:ln w="19050" cap="flat" cmpd="sng" algn="ctr">
                <a:solidFill>
                  <a:schemeClr val="tx1"/>
                </a:solidFill>
                <a:prstDash val="solid"/>
                <a:round/>
                <a:headEnd type="none" w="med" len="med"/>
                <a:tailEnd type="none" w="med" len="med"/>
              </a:ln>
              <a:effectLst/>
            </p:spPr>
          </p:cxnSp>
        </p:grpSp>
      </p:grpSp>
      <p:grpSp>
        <p:nvGrpSpPr>
          <p:cNvPr id="190" name="组合 189"/>
          <p:cNvGrpSpPr/>
          <p:nvPr/>
        </p:nvGrpSpPr>
        <p:grpSpPr>
          <a:xfrm flipV="1">
            <a:off x="2843790" y="5265305"/>
            <a:ext cx="144000" cy="216000"/>
            <a:chOff x="2771800" y="4661520"/>
            <a:chExt cx="146937" cy="576000"/>
          </a:xfrm>
        </p:grpSpPr>
        <p:sp>
          <p:nvSpPr>
            <p:cNvPr id="191" name="Line 9"/>
            <p:cNvSpPr>
              <a:spLocks noChangeShapeType="1"/>
            </p:cNvSpPr>
            <p:nvPr/>
          </p:nvSpPr>
          <p:spPr bwMode="auto">
            <a:xfrm flipV="1">
              <a:off x="2771800" y="4661520"/>
              <a:ext cx="0" cy="576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2" name="Line 55"/>
            <p:cNvSpPr>
              <a:spLocks noChangeShapeType="1"/>
            </p:cNvSpPr>
            <p:nvPr/>
          </p:nvSpPr>
          <p:spPr bwMode="auto">
            <a:xfrm>
              <a:off x="2774721" y="466152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grpSp>
        <p:nvGrpSpPr>
          <p:cNvPr id="193" name="组合 192"/>
          <p:cNvGrpSpPr/>
          <p:nvPr/>
        </p:nvGrpSpPr>
        <p:grpSpPr>
          <a:xfrm>
            <a:off x="7092386" y="4725276"/>
            <a:ext cx="1152124" cy="504000"/>
            <a:chOff x="7092386" y="4530638"/>
            <a:chExt cx="1152124" cy="196144"/>
          </a:xfrm>
        </p:grpSpPr>
        <p:grpSp>
          <p:nvGrpSpPr>
            <p:cNvPr id="194" name="组合 193"/>
            <p:cNvGrpSpPr/>
            <p:nvPr/>
          </p:nvGrpSpPr>
          <p:grpSpPr>
            <a:xfrm>
              <a:off x="8028510" y="4530638"/>
              <a:ext cx="216000" cy="196144"/>
              <a:chOff x="2771800" y="4731080"/>
              <a:chExt cx="146937" cy="523049"/>
            </a:xfrm>
          </p:grpSpPr>
          <p:sp>
            <p:nvSpPr>
              <p:cNvPr id="196" name="Line 9"/>
              <p:cNvSpPr>
                <a:spLocks noChangeShapeType="1"/>
              </p:cNvSpPr>
              <p:nvPr/>
            </p:nvSpPr>
            <p:spPr bwMode="auto">
              <a:xfrm flipV="1">
                <a:off x="2771800" y="4731151"/>
                <a:ext cx="0" cy="52297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7" name="Line 55"/>
              <p:cNvSpPr>
                <a:spLocks noChangeShapeType="1"/>
              </p:cNvSpPr>
              <p:nvPr/>
            </p:nvSpPr>
            <p:spPr bwMode="auto">
              <a:xfrm>
                <a:off x="2774721" y="4731080"/>
                <a:ext cx="14401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95" name="Line 133"/>
            <p:cNvSpPr>
              <a:spLocks noChangeShapeType="1"/>
            </p:cNvSpPr>
            <p:nvPr/>
          </p:nvSpPr>
          <p:spPr bwMode="auto">
            <a:xfrm flipH="1">
              <a:off x="7092386" y="4725180"/>
              <a:ext cx="93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198" name="Line 55"/>
          <p:cNvSpPr>
            <a:spLocks noChangeShapeType="1"/>
          </p:cNvSpPr>
          <p:nvPr/>
        </p:nvSpPr>
        <p:spPr bwMode="auto">
          <a:xfrm>
            <a:off x="8388530" y="4725196"/>
            <a:ext cx="288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199" name="Line 55"/>
          <p:cNvSpPr>
            <a:spLocks noChangeShapeType="1"/>
          </p:cNvSpPr>
          <p:nvPr/>
        </p:nvSpPr>
        <p:spPr bwMode="auto">
          <a:xfrm>
            <a:off x="2123660" y="5229265"/>
            <a:ext cx="2592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nvGrpSpPr>
          <p:cNvPr id="200" name="组合 199"/>
          <p:cNvGrpSpPr/>
          <p:nvPr/>
        </p:nvGrpSpPr>
        <p:grpSpPr>
          <a:xfrm>
            <a:off x="8532554" y="3789065"/>
            <a:ext cx="144000" cy="648000"/>
            <a:chOff x="5292096" y="3573270"/>
            <a:chExt cx="1800000" cy="575830"/>
          </a:xfrm>
        </p:grpSpPr>
        <p:sp>
          <p:nvSpPr>
            <p:cNvPr id="201" name="Line 133"/>
            <p:cNvSpPr>
              <a:spLocks noChangeShapeType="1"/>
            </p:cNvSpPr>
            <p:nvPr/>
          </p:nvSpPr>
          <p:spPr bwMode="auto">
            <a:xfrm>
              <a:off x="5292096" y="4149100"/>
              <a:ext cx="18000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2" name="Line 132"/>
            <p:cNvSpPr>
              <a:spLocks noChangeShapeType="1"/>
            </p:cNvSpPr>
            <p:nvPr/>
          </p:nvSpPr>
          <p:spPr bwMode="auto">
            <a:xfrm flipH="1">
              <a:off x="5292096" y="3573270"/>
              <a:ext cx="0" cy="5758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203" name="Line 133"/>
          <p:cNvSpPr>
            <a:spLocks noChangeShapeType="1"/>
          </p:cNvSpPr>
          <p:nvPr/>
        </p:nvSpPr>
        <p:spPr bwMode="auto">
          <a:xfrm flipH="1">
            <a:off x="8388530" y="3782229"/>
            <a:ext cx="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4" name="任意多边形 203"/>
          <p:cNvSpPr/>
          <p:nvPr/>
        </p:nvSpPr>
        <p:spPr bwMode="auto">
          <a:xfrm>
            <a:off x="4067950" y="3140976"/>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grpSp>
        <p:nvGrpSpPr>
          <p:cNvPr id="205" name="组合 204"/>
          <p:cNvGrpSpPr/>
          <p:nvPr/>
        </p:nvGrpSpPr>
        <p:grpSpPr>
          <a:xfrm>
            <a:off x="3923910" y="3501365"/>
            <a:ext cx="144000" cy="2448000"/>
            <a:chOff x="3995920" y="4005080"/>
            <a:chExt cx="216030" cy="2520000"/>
          </a:xfrm>
        </p:grpSpPr>
        <p:sp>
          <p:nvSpPr>
            <p:cNvPr id="206" name="Line 132"/>
            <p:cNvSpPr>
              <a:spLocks noChangeShapeType="1"/>
            </p:cNvSpPr>
            <p:nvPr/>
          </p:nvSpPr>
          <p:spPr bwMode="auto">
            <a:xfrm flipH="1">
              <a:off x="3995920" y="4005080"/>
              <a:ext cx="0" cy="2520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7" name="Line 55"/>
            <p:cNvSpPr>
              <a:spLocks noChangeShapeType="1"/>
            </p:cNvSpPr>
            <p:nvPr/>
          </p:nvSpPr>
          <p:spPr bwMode="auto">
            <a:xfrm>
              <a:off x="3995950" y="4005080"/>
              <a:ext cx="216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grpSp>
      <p:sp>
        <p:nvSpPr>
          <p:cNvPr id="208" name="AutoShape 150"/>
          <p:cNvSpPr>
            <a:spLocks noChangeArrowheads="1"/>
          </p:cNvSpPr>
          <p:nvPr/>
        </p:nvSpPr>
        <p:spPr bwMode="auto">
          <a:xfrm>
            <a:off x="3811698" y="6055601"/>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09" name="任意多边形 208"/>
          <p:cNvSpPr/>
          <p:nvPr/>
        </p:nvSpPr>
        <p:spPr bwMode="auto">
          <a:xfrm>
            <a:off x="4220350" y="3645116"/>
            <a:ext cx="144000" cy="432000"/>
          </a:xfrm>
          <a:custGeom>
            <a:avLst/>
            <a:gdLst>
              <a:gd name="connsiteX0" fmla="*/ 0 w 220980"/>
              <a:gd name="connsiteY0" fmla="*/ 0 h 800100"/>
              <a:gd name="connsiteX1" fmla="*/ 0 w 220980"/>
              <a:gd name="connsiteY1" fmla="*/ 800100 h 800100"/>
              <a:gd name="connsiteX2" fmla="*/ 220980 w 220980"/>
              <a:gd name="connsiteY2" fmla="*/ 716280 h 800100"/>
              <a:gd name="connsiteX3" fmla="*/ 220980 w 220980"/>
              <a:gd name="connsiteY3" fmla="*/ 68580 h 800100"/>
              <a:gd name="connsiteX4" fmla="*/ 0 w 220980"/>
              <a:gd name="connsiteY4" fmla="*/ 0 h 80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80" h="800100">
                <a:moveTo>
                  <a:pt x="0" y="0"/>
                </a:moveTo>
                <a:lnTo>
                  <a:pt x="0" y="800100"/>
                </a:lnTo>
                <a:lnTo>
                  <a:pt x="220980" y="716280"/>
                </a:lnTo>
                <a:lnTo>
                  <a:pt x="220980" y="68580"/>
                </a:lnTo>
                <a:lnTo>
                  <a:pt x="0" y="0"/>
                </a:lnTo>
                <a:close/>
              </a:path>
            </a:pathLst>
          </a:custGeom>
          <a:noFill/>
          <a:ln w="19050" cap="flat" cmpd="sng" algn="ctr">
            <a:solidFill>
              <a:schemeClr val="tx1"/>
            </a:solidFill>
            <a:prstDash val="solid"/>
            <a:round/>
            <a:headEnd type="none" w="med" len="med"/>
            <a:tailEnd type="none" w="med" len="med"/>
          </a:ln>
          <a:effectLst/>
        </p:spPr>
        <p:txBody>
          <a:bodyPr vert="horz" wrap="none" lIns="36000" tIns="45720" rIns="36000" bIns="45720" numCol="1" rtlCol="0" anchor="ctr" anchorCtr="0" compatLnSpc="1">
            <a:prstTxWarp prst="textNoShape">
              <a:avLst/>
            </a:prstTxWarp>
          </a:bodyPr>
          <a:lstStyle/>
          <a:p>
            <a:pPr fontAlgn="ctr">
              <a:spcBef>
                <a:spcPct val="0"/>
              </a:spcBef>
              <a:spcAft>
                <a:spcPct val="0"/>
              </a:spcAft>
            </a:pPr>
            <a:r>
              <a:rPr kumimoji="1" lang="en-US" altLang="zh-CN" sz="900" smtClean="0">
                <a:solidFill>
                  <a:srgbClr val="000000"/>
                </a:solidFill>
              </a:rPr>
              <a:t>0</a:t>
            </a:r>
            <a:endParaRPr kumimoji="1" lang="en-US" altLang="zh-CN" sz="300" smtClean="0">
              <a:solidFill>
                <a:srgbClr val="000000"/>
              </a:solidFill>
            </a:endParaRPr>
          </a:p>
          <a:p>
            <a:pPr fontAlgn="ctr">
              <a:spcBef>
                <a:spcPct val="0"/>
              </a:spcBef>
              <a:spcAft>
                <a:spcPct val="0"/>
              </a:spcAft>
            </a:pPr>
            <a:r>
              <a:rPr kumimoji="1" lang="en-US" altLang="zh-CN" sz="900" smtClean="0">
                <a:solidFill>
                  <a:srgbClr val="000000"/>
                </a:solidFill>
              </a:rPr>
              <a:t>1</a:t>
            </a:r>
          </a:p>
          <a:p>
            <a:pPr fontAlgn="ctr">
              <a:spcBef>
                <a:spcPct val="0"/>
              </a:spcBef>
              <a:spcAft>
                <a:spcPct val="0"/>
              </a:spcAft>
            </a:pPr>
            <a:r>
              <a:rPr kumimoji="1" lang="en-US" altLang="zh-CN" sz="900">
                <a:solidFill>
                  <a:srgbClr val="000000"/>
                </a:solidFill>
              </a:rPr>
              <a:t>2</a:t>
            </a:r>
            <a:endParaRPr kumimoji="1" lang="en-US" altLang="zh-CN" sz="900" smtClean="0">
              <a:solidFill>
                <a:srgbClr val="000000"/>
              </a:solidFill>
            </a:endParaRPr>
          </a:p>
        </p:txBody>
      </p:sp>
      <p:sp>
        <p:nvSpPr>
          <p:cNvPr id="210" name="Line 38"/>
          <p:cNvSpPr>
            <a:spLocks noChangeShapeType="1"/>
          </p:cNvSpPr>
          <p:nvPr/>
        </p:nvSpPr>
        <p:spPr bwMode="auto">
          <a:xfrm>
            <a:off x="3923950" y="4005096"/>
            <a:ext cx="288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11" name="AutoShape 150"/>
          <p:cNvSpPr>
            <a:spLocks noChangeArrowheads="1"/>
          </p:cNvSpPr>
          <p:nvPr/>
        </p:nvSpPr>
        <p:spPr bwMode="auto">
          <a:xfrm>
            <a:off x="3893311" y="3969673"/>
            <a:ext cx="71438" cy="71437"/>
          </a:xfrm>
          <a:prstGeom prst="octagon">
            <a:avLst>
              <a:gd name="adj" fmla="val 50000"/>
            </a:avLst>
          </a:prstGeom>
          <a:solidFill>
            <a:schemeClr val="tx1"/>
          </a:solidFill>
          <a:ln w="12700" algn="ctr">
            <a:solidFill>
              <a:schemeClr val="tx1"/>
            </a:solidFill>
            <a:miter lim="800000"/>
            <a:headEnd/>
            <a:tailEnd/>
          </a:ln>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12" name="Line 132"/>
          <p:cNvSpPr>
            <a:spLocks noChangeShapeType="1"/>
          </p:cNvSpPr>
          <p:nvPr/>
        </p:nvSpPr>
        <p:spPr bwMode="auto">
          <a:xfrm flipH="1">
            <a:off x="4427980" y="3365397"/>
            <a:ext cx="0" cy="244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13" name="Line 160"/>
          <p:cNvSpPr>
            <a:spLocks noChangeShapeType="1"/>
          </p:cNvSpPr>
          <p:nvPr/>
        </p:nvSpPr>
        <p:spPr bwMode="auto">
          <a:xfrm flipH="1" flipV="1">
            <a:off x="3779890" y="5805345"/>
            <a:ext cx="648000" cy="0"/>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kumimoji="1" lang="zh-CN" altLang="en-US" sz="1400">
              <a:solidFill>
                <a:srgbClr val="000000"/>
              </a:solidFill>
            </a:endParaRPr>
          </a:p>
        </p:txBody>
      </p:sp>
      <p:sp>
        <p:nvSpPr>
          <p:cNvPr id="2" name="灯片编号占位符 1"/>
          <p:cNvSpPr>
            <a:spLocks noGrp="1"/>
          </p:cNvSpPr>
          <p:nvPr>
            <p:ph type="sldNum" sz="quarter" idx="12"/>
          </p:nvPr>
        </p:nvSpPr>
        <p:spPr>
          <a:xfrm>
            <a:off x="6758130" y="6611161"/>
            <a:ext cx="2133600" cy="365125"/>
          </a:xfrm>
        </p:spPr>
        <p:txBody>
          <a:bodyPr/>
          <a:lstStyle/>
          <a:p>
            <a:fld id="{3CC63E4C-4642-794D-A2FD-70F6B81535F5}" type="slidenum">
              <a:rPr lang="en-US" smtClean="0">
                <a:solidFill>
                  <a:prstClr val="black">
                    <a:tint val="75000"/>
                  </a:prstClr>
                </a:solidFill>
              </a:rPr>
              <a:pPr/>
              <a:t>56</a:t>
            </a:fld>
            <a:endParaRPr lang="en-US" dirty="0">
              <a:solidFill>
                <a:prstClr val="black">
                  <a:tint val="75000"/>
                </a:prstClr>
              </a:solidFill>
            </a:endParaRPr>
          </a:p>
        </p:txBody>
      </p:sp>
    </p:spTree>
    <p:extLst>
      <p:ext uri="{BB962C8B-B14F-4D97-AF65-F5344CB8AC3E}">
        <p14:creationId xmlns:p14="http://schemas.microsoft.com/office/powerpoint/2010/main" val="337188300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9750" y="347663"/>
            <a:ext cx="7991475" cy="488950"/>
          </a:xfrm>
        </p:spPr>
        <p:txBody>
          <a:bodyPr/>
          <a:lstStyle/>
          <a:p>
            <a:pPr>
              <a:lnSpc>
                <a:spcPct val="120000"/>
              </a:lnSpc>
            </a:pPr>
            <a:r>
              <a:rPr lang="zh-CN" altLang="en-US" smtClean="0"/>
              <a:t>第七讲：高速缓冲存储器（</a:t>
            </a:r>
            <a:r>
              <a:rPr lang="en-US" altLang="zh-CN" smtClean="0"/>
              <a:t>CACHE</a:t>
            </a:r>
            <a:r>
              <a:rPr lang="zh-CN" altLang="en-US" smtClean="0"/>
              <a:t>）（</a:t>
            </a:r>
            <a:r>
              <a:rPr lang="en-US" altLang="zh-CN" smtClean="0"/>
              <a:t>6</a:t>
            </a:r>
            <a:r>
              <a:rPr lang="zh-CN" altLang="en-US" smtClean="0"/>
              <a:t>学时）</a:t>
            </a:r>
            <a:endParaRPr lang="en-US" altLang="zh-CN" smtClean="0"/>
          </a:p>
        </p:txBody>
      </p:sp>
      <p:sp>
        <p:nvSpPr>
          <p:cNvPr id="47107" name="Rectangle 3"/>
          <p:cNvSpPr>
            <a:spLocks noGrp="1" noChangeArrowheads="1"/>
          </p:cNvSpPr>
          <p:nvPr>
            <p:ph type="body" idx="1"/>
          </p:nvPr>
        </p:nvSpPr>
        <p:spPr>
          <a:xfrm>
            <a:off x="611188" y="765175"/>
            <a:ext cx="7632700" cy="5918446"/>
          </a:xfrm>
        </p:spPr>
        <p:txBody>
          <a:bodyPr tIns="97200" bIns="61200"/>
          <a:lstStyle/>
          <a:p>
            <a:pPr>
              <a:lnSpc>
                <a:spcPct val="120000"/>
              </a:lnSpc>
              <a:spcBef>
                <a:spcPct val="0"/>
              </a:spcBef>
            </a:pPr>
            <a:r>
              <a:rPr lang="zh-CN" altLang="en-US" sz="2000" dirty="0" smtClean="0">
                <a:ea typeface="黑体" pitchFamily="2" charset="-122"/>
              </a:rPr>
              <a:t>目 标</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掌握高速缓冲存储器（</a:t>
            </a:r>
            <a:r>
              <a:rPr lang="en-US" altLang="zh-CN" sz="1800" dirty="0" smtClean="0">
                <a:ea typeface="黑体" pitchFamily="2" charset="-122"/>
              </a:rPr>
              <a:t>Cache</a:t>
            </a:r>
            <a:r>
              <a:rPr lang="zh-CN" altLang="en-US" sz="1800" dirty="0" smtClean="0">
                <a:ea typeface="黑体" pitchFamily="2" charset="-122"/>
              </a:rPr>
              <a:t>）的结构特点和工作原理，以及多级</a:t>
            </a:r>
            <a:r>
              <a:rPr lang="en-US" altLang="zh-CN" sz="1800" dirty="0" smtClean="0">
                <a:ea typeface="黑体" pitchFamily="2" charset="-122"/>
              </a:rPr>
              <a:t>Cache</a:t>
            </a:r>
            <a:r>
              <a:rPr lang="zh-CN" altLang="en-US" sz="1800" dirty="0" smtClean="0">
                <a:ea typeface="黑体" pitchFamily="2" charset="-122"/>
              </a:rPr>
              <a:t>层次关系，掌握</a:t>
            </a:r>
            <a:r>
              <a:rPr lang="en-US" altLang="zh-CN" sz="1800" dirty="0" smtClean="0">
                <a:ea typeface="黑体" pitchFamily="2" charset="-122"/>
              </a:rPr>
              <a:t>Cache</a:t>
            </a:r>
            <a:r>
              <a:rPr lang="zh-CN" altLang="en-US" sz="1800" dirty="0" smtClean="0">
                <a:ea typeface="黑体" pitchFamily="2" charset="-122"/>
              </a:rPr>
              <a:t>的映射机制、</a:t>
            </a:r>
            <a:r>
              <a:rPr lang="en-US" altLang="zh-CN" sz="1800" dirty="0" smtClean="0">
                <a:ea typeface="黑体" pitchFamily="2" charset="-122"/>
              </a:rPr>
              <a:t>Cache</a:t>
            </a:r>
            <a:r>
              <a:rPr lang="zh-CN" altLang="en-US" sz="1800" dirty="0" smtClean="0">
                <a:ea typeface="黑体" pitchFamily="2" charset="-122"/>
              </a:rPr>
              <a:t>的命中与缺失分析及其性能计算方法。</a:t>
            </a:r>
            <a:endParaRPr lang="en-US" altLang="zh-CN" sz="1800" dirty="0" smtClean="0">
              <a:ea typeface="黑体" pitchFamily="2" charset="-122"/>
            </a:endParaRPr>
          </a:p>
          <a:p>
            <a:pPr>
              <a:lnSpc>
                <a:spcPct val="120000"/>
              </a:lnSpc>
              <a:spcBef>
                <a:spcPct val="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程序执行局部性原理</a:t>
            </a:r>
            <a:endParaRPr lang="en-US" altLang="zh-CN" sz="1800" dirty="0" smtClean="0">
              <a:ea typeface="黑体" pitchFamily="2" charset="-122"/>
            </a:endParaRPr>
          </a:p>
          <a:p>
            <a:pPr lvl="1">
              <a:lnSpc>
                <a:spcPct val="120000"/>
              </a:lnSpc>
              <a:spcBef>
                <a:spcPct val="0"/>
              </a:spcBef>
            </a:pPr>
            <a:r>
              <a:rPr lang="en-US" altLang="zh-CN" sz="1800" dirty="0" smtClean="0">
                <a:ea typeface="黑体" pitchFamily="2" charset="-122"/>
              </a:rPr>
              <a:t>Cache</a:t>
            </a:r>
            <a:r>
              <a:rPr lang="zh-CN" altLang="en-US" sz="1800" dirty="0" smtClean="0">
                <a:ea typeface="黑体" pitchFamily="2" charset="-122"/>
              </a:rPr>
              <a:t>的结构与工作原理</a:t>
            </a:r>
            <a:endParaRPr lang="en-US" altLang="zh-CN" sz="1800" dirty="0" smtClean="0">
              <a:ea typeface="黑体" pitchFamily="2" charset="-122"/>
            </a:endParaRPr>
          </a:p>
          <a:p>
            <a:pPr lvl="1">
              <a:lnSpc>
                <a:spcPct val="120000"/>
              </a:lnSpc>
              <a:spcBef>
                <a:spcPct val="0"/>
              </a:spcBef>
            </a:pPr>
            <a:r>
              <a:rPr lang="en-US" altLang="zh-CN" sz="1800" dirty="0" smtClean="0">
                <a:solidFill>
                  <a:srgbClr val="FF0000"/>
                </a:solidFill>
                <a:ea typeface="黑体" pitchFamily="2" charset="-122"/>
              </a:rPr>
              <a:t>Cache</a:t>
            </a:r>
            <a:r>
              <a:rPr lang="zh-CN" altLang="en-US" sz="1800" dirty="0" smtClean="0">
                <a:solidFill>
                  <a:srgbClr val="FF0000"/>
                </a:solidFill>
                <a:ea typeface="黑体" pitchFamily="2" charset="-122"/>
              </a:rPr>
              <a:t>的映射机制</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直接映射</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全相联映射</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组相联映射</a:t>
            </a:r>
            <a:endParaRPr lang="en-US" altLang="zh-CN" sz="1800" dirty="0" smtClean="0">
              <a:solidFill>
                <a:srgbClr val="FF0000"/>
              </a:solidFill>
              <a:ea typeface="黑体" pitchFamily="2" charset="-122"/>
            </a:endParaRPr>
          </a:p>
          <a:p>
            <a:pPr lvl="1">
              <a:lnSpc>
                <a:spcPct val="120000"/>
              </a:lnSpc>
              <a:spcBef>
                <a:spcPct val="0"/>
              </a:spcBef>
            </a:pPr>
            <a:r>
              <a:rPr lang="en-US" altLang="zh-CN" sz="1800" dirty="0" smtClean="0">
                <a:ea typeface="黑体" pitchFamily="2" charset="-122"/>
              </a:rPr>
              <a:t>Cache</a:t>
            </a:r>
            <a:r>
              <a:rPr lang="zh-CN" altLang="en-US" sz="1800" dirty="0" smtClean="0">
                <a:ea typeface="黑体" pitchFamily="2" charset="-122"/>
              </a:rPr>
              <a:t>的替换策略</a:t>
            </a:r>
            <a:endParaRPr lang="en-US" altLang="zh-CN" sz="1800" dirty="0" smtClean="0">
              <a:ea typeface="黑体" pitchFamily="2" charset="-122"/>
            </a:endParaRPr>
          </a:p>
          <a:p>
            <a:pPr lvl="1">
              <a:lnSpc>
                <a:spcPct val="120000"/>
              </a:lnSpc>
              <a:spcBef>
                <a:spcPct val="0"/>
              </a:spcBef>
            </a:pPr>
            <a:r>
              <a:rPr lang="en-US" altLang="zh-CN" sz="1800" dirty="0" smtClean="0">
                <a:solidFill>
                  <a:srgbClr val="FF0000"/>
                </a:solidFill>
                <a:ea typeface="黑体" pitchFamily="2" charset="-122"/>
              </a:rPr>
              <a:t>Cache</a:t>
            </a:r>
            <a:r>
              <a:rPr lang="zh-CN" altLang="en-US" sz="1800" dirty="0" smtClean="0">
                <a:solidFill>
                  <a:srgbClr val="FF0000"/>
                </a:solidFill>
                <a:ea typeface="黑体" pitchFamily="2" charset="-122"/>
              </a:rPr>
              <a:t>性能分析与其他</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容量计算</a:t>
            </a:r>
            <a:endParaRPr lang="en-US" altLang="zh-CN" sz="1800" dirty="0" smtClean="0">
              <a:solidFill>
                <a:srgbClr val="FF0000"/>
              </a:solidFill>
              <a:ea typeface="黑体" pitchFamily="2" charset="-122"/>
            </a:endParaRPr>
          </a:p>
          <a:p>
            <a:pPr lvl="2">
              <a:lnSpc>
                <a:spcPct val="120000"/>
              </a:lnSpc>
              <a:spcBef>
                <a:spcPct val="0"/>
              </a:spcBef>
            </a:pPr>
            <a:r>
              <a:rPr lang="zh-CN" altLang="en-US" sz="1800" dirty="0" smtClean="0">
                <a:solidFill>
                  <a:srgbClr val="FF0000"/>
                </a:solidFill>
                <a:ea typeface="黑体" pitchFamily="2" charset="-122"/>
              </a:rPr>
              <a:t>性能分析</a:t>
            </a:r>
            <a:endParaRPr lang="en-US" altLang="zh-CN" sz="1800" dirty="0" smtClean="0">
              <a:solidFill>
                <a:srgbClr val="FF0000"/>
              </a:solidFill>
              <a:ea typeface="黑体" pitchFamily="2" charset="-122"/>
            </a:endParaRPr>
          </a:p>
          <a:p>
            <a:pPr lvl="2">
              <a:lnSpc>
                <a:spcPct val="120000"/>
              </a:lnSpc>
              <a:spcBef>
                <a:spcPct val="0"/>
              </a:spcBef>
            </a:pPr>
            <a:r>
              <a:rPr lang="en-US" altLang="zh-CN" sz="1800" dirty="0" smtClean="0">
                <a:ea typeface="黑体" pitchFamily="2" charset="-122"/>
              </a:rPr>
              <a:t>Cache</a:t>
            </a:r>
            <a:r>
              <a:rPr lang="zh-CN" altLang="en-US" sz="1800" dirty="0" smtClean="0">
                <a:ea typeface="黑体" pitchFamily="2" charset="-122"/>
              </a:rPr>
              <a:t>数据一致性问题</a:t>
            </a:r>
            <a:endParaRPr lang="en-US" altLang="zh-CN" sz="1800" dirty="0" smtClean="0">
              <a:ea typeface="黑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11188" y="404813"/>
            <a:ext cx="6840537" cy="372603"/>
          </a:xfrm>
        </p:spPr>
        <p:txBody>
          <a:bodyPr/>
          <a:lstStyle/>
          <a:p>
            <a:r>
              <a:rPr lang="zh-CN" altLang="en-US" i="0" dirty="0" smtClean="0">
                <a:latin typeface="Times New Roman" pitchFamily="18" charset="0"/>
                <a:cs typeface="Times New Roman" pitchFamily="18" charset="0"/>
              </a:rPr>
              <a:t>高速缓冲存储器(</a:t>
            </a:r>
            <a:r>
              <a:rPr lang="en-US" altLang="zh-CN" i="0" dirty="0" smtClean="0">
                <a:latin typeface="Times New Roman" pitchFamily="18" charset="0"/>
                <a:cs typeface="Times New Roman" pitchFamily="18" charset="0"/>
              </a:rPr>
              <a:t>Cache)</a:t>
            </a:r>
            <a:r>
              <a:rPr lang="zh-CN" altLang="en-US" i="0" dirty="0" smtClean="0">
                <a:latin typeface="Times New Roman" pitchFamily="18" charset="0"/>
                <a:cs typeface="Times New Roman" pitchFamily="18" charset="0"/>
              </a:rPr>
              <a:t>的动机与原理</a:t>
            </a:r>
            <a:endParaRPr lang="en-US" altLang="zh-CN" i="0" dirty="0" smtClean="0">
              <a:latin typeface="Times New Roman" pitchFamily="18" charset="0"/>
              <a:cs typeface="Times New Roman" pitchFamily="18" charset="0"/>
            </a:endParaRPr>
          </a:p>
        </p:txBody>
      </p:sp>
      <p:sp>
        <p:nvSpPr>
          <p:cNvPr id="48131" name="Rectangle 3"/>
          <p:cNvSpPr>
            <a:spLocks noGrp="1" noChangeArrowheads="1"/>
          </p:cNvSpPr>
          <p:nvPr>
            <p:ph type="body" idx="4294967295"/>
          </p:nvPr>
        </p:nvSpPr>
        <p:spPr>
          <a:xfrm>
            <a:off x="539750" y="1052513"/>
            <a:ext cx="8229600" cy="2633662"/>
          </a:xfrm>
        </p:spPr>
        <p:txBody>
          <a:bodyPr/>
          <a:lstStyle/>
          <a:p>
            <a:pPr>
              <a:lnSpc>
                <a:spcPct val="150000"/>
              </a:lnSpc>
              <a:spcBef>
                <a:spcPct val="0"/>
              </a:spcBef>
            </a:pPr>
            <a:r>
              <a:rPr lang="zh-CN" altLang="en-US" sz="2200" dirty="0" smtClean="0">
                <a:solidFill>
                  <a:schemeClr val="accent1"/>
                </a:solidFill>
                <a:latin typeface="黑体" pitchFamily="2" charset="-122"/>
                <a:ea typeface="黑体" pitchFamily="2" charset="-122"/>
              </a:rPr>
              <a:t>动机： 解决</a:t>
            </a:r>
            <a:r>
              <a:rPr lang="en-US" altLang="zh-CN" sz="2200" dirty="0" smtClean="0">
                <a:solidFill>
                  <a:schemeClr val="accent1"/>
                </a:solidFill>
                <a:latin typeface="黑体" pitchFamily="2" charset="-122"/>
                <a:ea typeface="黑体" pitchFamily="2" charset="-122"/>
              </a:rPr>
              <a:t>CPU</a:t>
            </a:r>
            <a:r>
              <a:rPr lang="zh-CN" altLang="en-US" sz="2200" dirty="0" smtClean="0">
                <a:solidFill>
                  <a:schemeClr val="accent1"/>
                </a:solidFill>
                <a:latin typeface="黑体" pitchFamily="2" charset="-122"/>
                <a:ea typeface="黑体" pitchFamily="2" charset="-122"/>
              </a:rPr>
              <a:t>和主存储器之间的性能差距问题 </a:t>
            </a:r>
            <a:endParaRPr lang="en-US" altLang="zh-CN" sz="2200" dirty="0" smtClean="0">
              <a:solidFill>
                <a:schemeClr val="accent1"/>
              </a:solidFill>
              <a:latin typeface="黑体" pitchFamily="2" charset="-122"/>
              <a:ea typeface="黑体" pitchFamily="2" charset="-122"/>
              <a:cs typeface="Times New Roman" pitchFamily="18" charset="0"/>
            </a:endParaRPr>
          </a:p>
          <a:p>
            <a:pPr>
              <a:lnSpc>
                <a:spcPct val="150000"/>
              </a:lnSpc>
              <a:spcBef>
                <a:spcPct val="0"/>
              </a:spcBef>
            </a:pPr>
            <a:r>
              <a:rPr lang="en-US" altLang="zh-CN" sz="2200" dirty="0" smtClean="0">
                <a:latin typeface="Times New Roman" pitchFamily="18" charset="0"/>
                <a:cs typeface="Times New Roman" pitchFamily="18" charset="0"/>
              </a:rPr>
              <a:t>Cache</a:t>
            </a:r>
            <a:r>
              <a:rPr lang="zh-CN" altLang="en-US" sz="2200" dirty="0" smtClean="0">
                <a:latin typeface="Times New Roman" pitchFamily="18" charset="0"/>
                <a:cs typeface="Times New Roman" pitchFamily="18" charset="0"/>
              </a:rPr>
              <a:t>：</a:t>
            </a:r>
            <a:r>
              <a:rPr lang="en-US" altLang="zh-CN" sz="2200" dirty="0" smtClean="0">
                <a:latin typeface="Times New Roman" pitchFamily="18" charset="0"/>
                <a:cs typeface="Times New Roman" pitchFamily="18" charset="0"/>
              </a:rPr>
              <a:t>CPU</a:t>
            </a:r>
            <a:r>
              <a:rPr lang="zh-CN" altLang="en-US" sz="2200" dirty="0" smtClean="0">
                <a:latin typeface="Times New Roman" pitchFamily="18" charset="0"/>
                <a:cs typeface="Times New Roman" pitchFamily="18" charset="0"/>
              </a:rPr>
              <a:t>和主存间的一容量较小的高速缓存，其中总是存放最活跃（被频繁访问）的程序块和数据，大多数情况下，</a:t>
            </a:r>
            <a:r>
              <a:rPr lang="en-US" altLang="zh-CN" sz="2200" dirty="0" smtClean="0">
                <a:latin typeface="Times New Roman" pitchFamily="18" charset="0"/>
                <a:cs typeface="Times New Roman" pitchFamily="18" charset="0"/>
              </a:rPr>
              <a:t>CPU</a:t>
            </a:r>
            <a:r>
              <a:rPr lang="zh-CN" altLang="en-US" sz="2200" dirty="0" smtClean="0">
                <a:latin typeface="Times New Roman" pitchFamily="18" charset="0"/>
                <a:cs typeface="Times New Roman" pitchFamily="18" charset="0"/>
              </a:rPr>
              <a:t>能直接从这个高速缓存中取得指令和数据，而不必访问主存。</a:t>
            </a:r>
          </a:p>
          <a:p>
            <a:pPr>
              <a:lnSpc>
                <a:spcPct val="150000"/>
              </a:lnSpc>
              <a:spcBef>
                <a:spcPct val="0"/>
              </a:spcBef>
            </a:pPr>
            <a:r>
              <a:rPr lang="en-US" altLang="zh-CN" sz="2200" dirty="0" smtClean="0">
                <a:latin typeface="Times New Roman" pitchFamily="18" charset="0"/>
                <a:cs typeface="Times New Roman" pitchFamily="18" charset="0"/>
              </a:rPr>
              <a:t>Cache</a:t>
            </a:r>
            <a:r>
              <a:rPr lang="zh-CN" altLang="en-US" sz="2200" dirty="0" smtClean="0">
                <a:latin typeface="Times New Roman" pitchFamily="18" charset="0"/>
                <a:cs typeface="Times New Roman" pitchFamily="18" charset="0"/>
              </a:rPr>
              <a:t>与主存之间按照数据块（</a:t>
            </a:r>
            <a:r>
              <a:rPr lang="en-US" altLang="zh-CN" sz="2200" dirty="0" smtClean="0">
                <a:latin typeface="Times New Roman" pitchFamily="18" charset="0"/>
                <a:cs typeface="Times New Roman" pitchFamily="18" charset="0"/>
              </a:rPr>
              <a:t>Block</a:t>
            </a:r>
            <a:r>
              <a:rPr lang="zh-CN" altLang="en-US" sz="2200" dirty="0" smtClean="0">
                <a:latin typeface="Times New Roman" pitchFamily="18" charset="0"/>
                <a:cs typeface="Times New Roman" pitchFamily="18" charset="0"/>
              </a:rPr>
              <a:t>）为单位进行数据交换。</a:t>
            </a:r>
            <a:r>
              <a:rPr lang="en-US" altLang="zh-CN" sz="2000" dirty="0" smtClean="0">
                <a:latin typeface="Times New Roman" pitchFamily="18" charset="0"/>
                <a:cs typeface="Times New Roman" pitchFamily="18" charset="0"/>
              </a:rPr>
              <a:t> </a:t>
            </a:r>
            <a:endParaRPr lang="zh-CN" altLang="en-US" sz="2000" dirty="0" smtClean="0">
              <a:latin typeface="Times New Roman" pitchFamily="18" charset="0"/>
              <a:cs typeface="Times New Roman" pitchFamily="18" charset="0"/>
            </a:endParaRPr>
          </a:p>
        </p:txBody>
      </p:sp>
      <p:grpSp>
        <p:nvGrpSpPr>
          <p:cNvPr id="48132" name="Group 11"/>
          <p:cNvGrpSpPr>
            <a:grpSpLocks/>
          </p:cNvGrpSpPr>
          <p:nvPr/>
        </p:nvGrpSpPr>
        <p:grpSpPr bwMode="auto">
          <a:xfrm>
            <a:off x="1071563" y="3789363"/>
            <a:ext cx="7467600" cy="2209800"/>
            <a:chOff x="576" y="2592"/>
            <a:chExt cx="4704" cy="1392"/>
          </a:xfrm>
        </p:grpSpPr>
        <p:sp>
          <p:nvSpPr>
            <p:cNvPr id="48133" name="Rectangle 4"/>
            <p:cNvSpPr>
              <a:spLocks noChangeArrowheads="1"/>
            </p:cNvSpPr>
            <p:nvPr/>
          </p:nvSpPr>
          <p:spPr bwMode="auto">
            <a:xfrm>
              <a:off x="576" y="2736"/>
              <a:ext cx="960" cy="1248"/>
            </a:xfrm>
            <a:prstGeom prst="rect">
              <a:avLst/>
            </a:prstGeom>
            <a:solidFill>
              <a:schemeClr val="bg2"/>
            </a:solidFill>
            <a:ln w="12700">
              <a:solidFill>
                <a:schemeClr val="tx1"/>
              </a:solidFill>
              <a:miter lim="800000"/>
              <a:headEnd/>
              <a:tailEnd/>
            </a:ln>
          </p:spPr>
          <p:txBody>
            <a:bodyPr wrap="none" anchor="ctr"/>
            <a:lstStyle/>
            <a:p>
              <a:pPr algn="ctr" eaLnBrk="0" hangingPunct="0">
                <a:spcAft>
                  <a:spcPct val="10000"/>
                </a:spcAft>
              </a:pPr>
              <a:r>
                <a:rPr lang="en-US" altLang="zh-CN" sz="2400" b="0">
                  <a:solidFill>
                    <a:schemeClr val="accent1"/>
                  </a:solidFill>
                </a:rPr>
                <a:t>CPU</a:t>
              </a:r>
            </a:p>
          </p:txBody>
        </p:sp>
        <p:sp>
          <p:nvSpPr>
            <p:cNvPr id="48134" name="Rectangle 5"/>
            <p:cNvSpPr>
              <a:spLocks noChangeArrowheads="1"/>
            </p:cNvSpPr>
            <p:nvPr/>
          </p:nvSpPr>
          <p:spPr bwMode="auto">
            <a:xfrm>
              <a:off x="2256" y="3024"/>
              <a:ext cx="864" cy="576"/>
            </a:xfrm>
            <a:prstGeom prst="rect">
              <a:avLst/>
            </a:prstGeom>
            <a:solidFill>
              <a:srgbClr val="FFFF49"/>
            </a:solidFill>
            <a:ln w="12700">
              <a:solidFill>
                <a:schemeClr val="tx1"/>
              </a:solidFill>
              <a:miter lim="800000"/>
              <a:headEnd/>
              <a:tailEnd/>
            </a:ln>
          </p:spPr>
          <p:txBody>
            <a:bodyPr wrap="none" anchor="ctr"/>
            <a:lstStyle/>
            <a:p>
              <a:pPr algn="ctr" eaLnBrk="0" hangingPunct="0">
                <a:spcAft>
                  <a:spcPct val="10000"/>
                </a:spcAft>
              </a:pPr>
              <a:r>
                <a:rPr lang="en-US" altLang="zh-CN" sz="2400" b="0">
                  <a:solidFill>
                    <a:schemeClr val="accent1"/>
                  </a:solidFill>
                </a:rPr>
                <a:t>Cache</a:t>
              </a:r>
            </a:p>
          </p:txBody>
        </p:sp>
        <p:sp>
          <p:nvSpPr>
            <p:cNvPr id="48135" name="Rectangle 6"/>
            <p:cNvSpPr>
              <a:spLocks noChangeArrowheads="1"/>
            </p:cNvSpPr>
            <p:nvPr/>
          </p:nvSpPr>
          <p:spPr bwMode="auto">
            <a:xfrm>
              <a:off x="3984" y="2592"/>
              <a:ext cx="1296" cy="1392"/>
            </a:xfrm>
            <a:prstGeom prst="rect">
              <a:avLst/>
            </a:prstGeom>
            <a:solidFill>
              <a:srgbClr val="0A520D"/>
            </a:solidFill>
            <a:ln w="12700">
              <a:solidFill>
                <a:schemeClr val="tx1"/>
              </a:solidFill>
              <a:miter lim="800000"/>
              <a:headEnd/>
              <a:tailEnd/>
            </a:ln>
          </p:spPr>
          <p:txBody>
            <a:bodyPr wrap="none" anchor="ctr"/>
            <a:lstStyle/>
            <a:p>
              <a:pPr algn="ctr" eaLnBrk="0" hangingPunct="0">
                <a:spcAft>
                  <a:spcPct val="10000"/>
                </a:spcAft>
              </a:pPr>
              <a:r>
                <a:rPr lang="en-US" altLang="zh-CN" sz="2400" b="0">
                  <a:solidFill>
                    <a:schemeClr val="accent1"/>
                  </a:solidFill>
                </a:rPr>
                <a:t>Main Memory</a:t>
              </a:r>
            </a:p>
          </p:txBody>
        </p:sp>
        <p:sp>
          <p:nvSpPr>
            <p:cNvPr id="48136" name="AutoShape 7"/>
            <p:cNvSpPr>
              <a:spLocks noChangeArrowheads="1"/>
            </p:cNvSpPr>
            <p:nvPr/>
          </p:nvSpPr>
          <p:spPr bwMode="auto">
            <a:xfrm>
              <a:off x="1536" y="3216"/>
              <a:ext cx="720" cy="192"/>
            </a:xfrm>
            <a:prstGeom prst="leftRightArrow">
              <a:avLst>
                <a:gd name="adj1" fmla="val 50000"/>
                <a:gd name="adj2" fmla="val 75000"/>
              </a:avLst>
            </a:prstGeom>
            <a:solidFill>
              <a:schemeClr val="accent1"/>
            </a:solidFill>
            <a:ln w="12700">
              <a:solidFill>
                <a:schemeClr val="tx1"/>
              </a:solidFill>
              <a:miter lim="800000"/>
              <a:headEnd/>
              <a:tailEnd/>
            </a:ln>
          </p:spPr>
          <p:txBody>
            <a:bodyPr wrap="none" anchor="ctr"/>
            <a:lstStyle/>
            <a:p>
              <a:pPr algn="ctr" eaLnBrk="0" hangingPunct="0">
                <a:spcAft>
                  <a:spcPct val="10000"/>
                </a:spcAft>
              </a:pPr>
              <a:endParaRPr lang="en-US" altLang="zh-CN" sz="2400" b="0">
                <a:solidFill>
                  <a:schemeClr val="accent1"/>
                </a:solidFill>
              </a:endParaRPr>
            </a:p>
          </p:txBody>
        </p:sp>
        <p:sp>
          <p:nvSpPr>
            <p:cNvPr id="48137" name="AutoShape 8"/>
            <p:cNvSpPr>
              <a:spLocks noChangeArrowheads="1"/>
            </p:cNvSpPr>
            <p:nvPr/>
          </p:nvSpPr>
          <p:spPr bwMode="auto">
            <a:xfrm>
              <a:off x="3120" y="3120"/>
              <a:ext cx="864" cy="384"/>
            </a:xfrm>
            <a:prstGeom prst="leftRightArrow">
              <a:avLst>
                <a:gd name="adj1" fmla="val 50000"/>
                <a:gd name="adj2" fmla="val 45000"/>
              </a:avLst>
            </a:prstGeom>
            <a:solidFill>
              <a:schemeClr val="accent2"/>
            </a:solidFill>
            <a:ln w="12700">
              <a:solidFill>
                <a:schemeClr val="tx1"/>
              </a:solidFill>
              <a:miter lim="800000"/>
              <a:headEnd/>
              <a:tailEnd/>
            </a:ln>
          </p:spPr>
          <p:txBody>
            <a:bodyPr wrap="none" anchor="ctr"/>
            <a:lstStyle/>
            <a:p>
              <a:pPr algn="ctr" eaLnBrk="0" hangingPunct="0">
                <a:spcAft>
                  <a:spcPct val="10000"/>
                </a:spcAft>
              </a:pPr>
              <a:endParaRPr lang="zh-CN" altLang="en-US" sz="2400" b="0">
                <a:solidFill>
                  <a:schemeClr val="accent1"/>
                </a:solidFill>
              </a:endParaRPr>
            </a:p>
          </p:txBody>
        </p:sp>
        <p:sp>
          <p:nvSpPr>
            <p:cNvPr id="48138" name="Text Box 9"/>
            <p:cNvSpPr txBox="1">
              <a:spLocks noChangeArrowheads="1"/>
            </p:cNvSpPr>
            <p:nvPr/>
          </p:nvSpPr>
          <p:spPr bwMode="auto">
            <a:xfrm>
              <a:off x="1536" y="2928"/>
              <a:ext cx="720" cy="288"/>
            </a:xfrm>
            <a:prstGeom prst="rect">
              <a:avLst/>
            </a:prstGeom>
            <a:noFill/>
            <a:ln w="12700">
              <a:noFill/>
              <a:miter lim="800000"/>
              <a:headEnd/>
              <a:tailEnd/>
            </a:ln>
          </p:spPr>
          <p:txBody>
            <a:bodyPr>
              <a:spAutoFit/>
            </a:bodyPr>
            <a:lstStyle/>
            <a:p>
              <a:pPr algn="ctr" eaLnBrk="0" hangingPunct="0">
                <a:spcBef>
                  <a:spcPct val="50000"/>
                </a:spcBef>
                <a:spcAft>
                  <a:spcPct val="10000"/>
                </a:spcAft>
              </a:pPr>
              <a:r>
                <a:rPr lang="en-US" altLang="zh-CN" sz="2400" b="0"/>
                <a:t>Word</a:t>
              </a:r>
            </a:p>
          </p:txBody>
        </p:sp>
        <p:sp>
          <p:nvSpPr>
            <p:cNvPr id="48139" name="Text Box 10"/>
            <p:cNvSpPr txBox="1">
              <a:spLocks noChangeArrowheads="1"/>
            </p:cNvSpPr>
            <p:nvPr/>
          </p:nvSpPr>
          <p:spPr bwMode="auto">
            <a:xfrm>
              <a:off x="3120" y="2880"/>
              <a:ext cx="816" cy="288"/>
            </a:xfrm>
            <a:prstGeom prst="rect">
              <a:avLst/>
            </a:prstGeom>
            <a:noFill/>
            <a:ln w="12700">
              <a:noFill/>
              <a:miter lim="800000"/>
              <a:headEnd/>
              <a:tailEnd/>
            </a:ln>
          </p:spPr>
          <p:txBody>
            <a:bodyPr>
              <a:spAutoFit/>
            </a:bodyPr>
            <a:lstStyle/>
            <a:p>
              <a:pPr algn="ctr" eaLnBrk="0" hangingPunct="0">
                <a:spcBef>
                  <a:spcPct val="50000"/>
                </a:spcBef>
                <a:spcAft>
                  <a:spcPct val="10000"/>
                </a:spcAft>
              </a:pPr>
              <a:r>
                <a:rPr lang="en-US" altLang="zh-CN" sz="2400" b="0"/>
                <a:t>Block</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11188" y="404813"/>
            <a:ext cx="7389812" cy="373062"/>
          </a:xfrm>
        </p:spPr>
        <p:txBody>
          <a:bodyPr/>
          <a:lstStyle/>
          <a:p>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2</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Cache</a:t>
            </a:r>
            <a:r>
              <a:rPr lang="zh-CN" altLang="en-US" dirty="0" smtClean="0">
                <a:latin typeface="Times New Roman" pitchFamily="18" charset="0"/>
                <a:cs typeface="Times New Roman" pitchFamily="18" charset="0"/>
              </a:rPr>
              <a:t>与主存之间的映射</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直接</a:t>
            </a:r>
            <a:r>
              <a:rPr lang="zh-CN" altLang="en-US" dirty="0">
                <a:latin typeface="Times New Roman" pitchFamily="18" charset="0"/>
                <a:cs typeface="Times New Roman" pitchFamily="18" charset="0"/>
              </a:rPr>
              <a:t>映射</a:t>
            </a:r>
            <a:endParaRPr lang="zh-CN" altLang="en-US" dirty="0" smtClean="0">
              <a:latin typeface="Times New Roman" pitchFamily="18" charset="0"/>
              <a:cs typeface="Times New Roman" pitchFamily="18" charset="0"/>
            </a:endParaRPr>
          </a:p>
        </p:txBody>
      </p:sp>
      <p:sp>
        <p:nvSpPr>
          <p:cNvPr id="292875" name="Rectangle 11"/>
          <p:cNvSpPr>
            <a:spLocks noGrp="1" noChangeArrowheads="1"/>
          </p:cNvSpPr>
          <p:nvPr>
            <p:ph type="body" idx="1"/>
          </p:nvPr>
        </p:nvSpPr>
        <p:spPr>
          <a:xfrm>
            <a:off x="395536" y="942975"/>
            <a:ext cx="8291264" cy="2371931"/>
          </a:xfrm>
        </p:spPr>
        <p:txBody>
          <a:bodyPr/>
          <a:lstStyle/>
          <a:p>
            <a:pPr>
              <a:lnSpc>
                <a:spcPct val="100000"/>
              </a:lnSpc>
              <a:spcBef>
                <a:spcPct val="0"/>
              </a:spcBef>
            </a:pPr>
            <a:r>
              <a:rPr lang="zh-CN" altLang="en-US" sz="2000" dirty="0" smtClean="0">
                <a:latin typeface="Times New Roman" pitchFamily="18" charset="0"/>
                <a:ea typeface="宋体" pitchFamily="2" charset="-122"/>
                <a:cs typeface="Times New Roman" pitchFamily="18" charset="0"/>
              </a:rPr>
              <a:t>直接（</a:t>
            </a:r>
            <a:r>
              <a:rPr lang="en-US" altLang="zh-CN" sz="2000" dirty="0" smtClean="0">
                <a:latin typeface="Times New Roman" pitchFamily="18" charset="0"/>
                <a:ea typeface="宋体" pitchFamily="2" charset="-122"/>
                <a:cs typeface="Times New Roman" pitchFamily="18" charset="0"/>
              </a:rPr>
              <a:t>Direct</a:t>
            </a:r>
            <a:r>
              <a:rPr lang="zh-CN" altLang="en-US" sz="2000" dirty="0" smtClean="0">
                <a:latin typeface="Times New Roman" pitchFamily="18" charset="0"/>
                <a:ea typeface="宋体" pitchFamily="2" charset="-122"/>
                <a:cs typeface="Times New Roman" pitchFamily="18" charset="0"/>
              </a:rPr>
              <a:t>）</a:t>
            </a:r>
            <a:endParaRPr lang="en-US" altLang="zh-CN" sz="2000" dirty="0" smtClean="0">
              <a:latin typeface="Times New Roman" pitchFamily="18" charset="0"/>
              <a:ea typeface="宋体" pitchFamily="2" charset="-122"/>
              <a:cs typeface="Times New Roman" pitchFamily="18" charset="0"/>
            </a:endParaRPr>
          </a:p>
          <a:p>
            <a:pPr lvl="1">
              <a:lnSpc>
                <a:spcPct val="100000"/>
              </a:lnSpc>
              <a:spcBef>
                <a:spcPct val="0"/>
              </a:spcBef>
            </a:pPr>
            <a:r>
              <a:rPr lang="zh-CN" altLang="en-US" sz="2400" dirty="0" smtClean="0">
                <a:latin typeface="Times New Roman" pitchFamily="18" charset="0"/>
                <a:ea typeface="宋体" pitchFamily="2" charset="-122"/>
                <a:cs typeface="Times New Roman" pitchFamily="18" charset="0"/>
              </a:rPr>
              <a:t>主存中的某一块 </a:t>
            </a:r>
            <a:r>
              <a:rPr lang="en-US" altLang="zh-CN" sz="2400" dirty="0" smtClean="0">
                <a:solidFill>
                  <a:schemeClr val="accent1"/>
                </a:solidFill>
                <a:latin typeface="Times New Roman" pitchFamily="18" charset="0"/>
                <a:ea typeface="宋体" pitchFamily="2" charset="-122"/>
                <a:cs typeface="Times New Roman" pitchFamily="18" charset="0"/>
              </a:rPr>
              <a:t>J </a:t>
            </a:r>
            <a:r>
              <a:rPr lang="zh-CN" altLang="en-US" sz="2400" dirty="0" smtClean="0">
                <a:latin typeface="Times New Roman" pitchFamily="18" charset="0"/>
                <a:ea typeface="宋体" pitchFamily="2" charset="-122"/>
                <a:cs typeface="Times New Roman" pitchFamily="18" charset="0"/>
              </a:rPr>
              <a:t>映射到</a:t>
            </a:r>
            <a:r>
              <a:rPr lang="en-US" altLang="zh-CN" sz="2400" dirty="0" smtClean="0">
                <a:latin typeface="Times New Roman" pitchFamily="18" charset="0"/>
                <a:ea typeface="宋体" pitchFamily="2" charset="-122"/>
                <a:cs typeface="Times New Roman" pitchFamily="18" charset="0"/>
              </a:rPr>
              <a:t>Cache</a:t>
            </a:r>
            <a:r>
              <a:rPr lang="zh-CN" altLang="en-US" sz="2400" dirty="0" smtClean="0">
                <a:latin typeface="Times New Roman" pitchFamily="18" charset="0"/>
                <a:ea typeface="宋体" pitchFamily="2" charset="-122"/>
                <a:cs typeface="Times New Roman" pitchFamily="18" charset="0"/>
              </a:rPr>
              <a:t>中的固定块 </a:t>
            </a:r>
            <a:r>
              <a:rPr lang="en-US" altLang="zh-CN" sz="2400" dirty="0" smtClean="0">
                <a:solidFill>
                  <a:schemeClr val="accent1"/>
                </a:solidFill>
                <a:latin typeface="Times New Roman" pitchFamily="18" charset="0"/>
                <a:ea typeface="宋体" pitchFamily="2" charset="-122"/>
                <a:cs typeface="Times New Roman" pitchFamily="18" charset="0"/>
              </a:rPr>
              <a:t>K</a:t>
            </a:r>
            <a:r>
              <a:rPr lang="en-US" altLang="zh-CN" sz="2400" dirty="0" smtClean="0">
                <a:latin typeface="Times New Roman" pitchFamily="18" charset="0"/>
                <a:ea typeface="宋体" pitchFamily="2" charset="-122"/>
                <a:cs typeface="Times New Roman" pitchFamily="18" charset="0"/>
              </a:rPr>
              <a:t>， </a:t>
            </a:r>
            <a:r>
              <a:rPr lang="en-US" altLang="zh-CN" sz="2400" dirty="0" smtClean="0">
                <a:solidFill>
                  <a:schemeClr val="accent1"/>
                </a:solidFill>
                <a:latin typeface="Times New Roman" pitchFamily="18" charset="0"/>
                <a:ea typeface="宋体" pitchFamily="2" charset="-122"/>
                <a:cs typeface="Times New Roman" pitchFamily="18" charset="0"/>
              </a:rPr>
              <a:t>K ＝ J Mod </a:t>
            </a:r>
            <a:r>
              <a:rPr lang="en-US" altLang="zh-CN" sz="2400" dirty="0">
                <a:solidFill>
                  <a:schemeClr val="accent1"/>
                </a:solidFill>
                <a:latin typeface="Times New Roman" pitchFamily="18" charset="0"/>
                <a:ea typeface="宋体" pitchFamily="2" charset="-122"/>
                <a:cs typeface="Times New Roman" pitchFamily="18" charset="0"/>
              </a:rPr>
              <a:t>C</a:t>
            </a:r>
            <a:r>
              <a:rPr lang="en-US" altLang="zh-CN" sz="2400"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其中</a:t>
            </a:r>
            <a:r>
              <a:rPr lang="en-US" altLang="zh-CN" sz="2400" dirty="0" smtClean="0">
                <a:solidFill>
                  <a:schemeClr val="accent1"/>
                </a:solidFill>
                <a:latin typeface="Times New Roman" pitchFamily="18" charset="0"/>
                <a:ea typeface="宋体" pitchFamily="2" charset="-122"/>
                <a:cs typeface="Times New Roman" pitchFamily="18" charset="0"/>
              </a:rPr>
              <a:t>C</a:t>
            </a:r>
            <a:r>
              <a:rPr lang="zh-CN" altLang="en-US" sz="2400" dirty="0" smtClean="0">
                <a:latin typeface="Times New Roman" pitchFamily="18" charset="0"/>
                <a:ea typeface="宋体" pitchFamily="2" charset="-122"/>
                <a:cs typeface="Times New Roman" pitchFamily="18" charset="0"/>
              </a:rPr>
              <a:t>是</a:t>
            </a:r>
            <a:r>
              <a:rPr lang="en-US" altLang="zh-CN" sz="2400" dirty="0" smtClean="0">
                <a:latin typeface="Times New Roman" pitchFamily="18" charset="0"/>
                <a:ea typeface="宋体" pitchFamily="2" charset="-122"/>
                <a:cs typeface="Times New Roman" pitchFamily="18" charset="0"/>
              </a:rPr>
              <a:t>Cache</a:t>
            </a:r>
            <a:r>
              <a:rPr lang="zh-CN" altLang="en-US" sz="2400" dirty="0" smtClean="0">
                <a:latin typeface="Times New Roman" pitchFamily="18" charset="0"/>
                <a:ea typeface="宋体" pitchFamily="2" charset="-122"/>
                <a:cs typeface="Times New Roman" pitchFamily="18" charset="0"/>
              </a:rPr>
              <a:t>包含的块数。</a:t>
            </a:r>
          </a:p>
          <a:p>
            <a:pPr lvl="1">
              <a:lnSpc>
                <a:spcPct val="100000"/>
              </a:lnSpc>
              <a:spcBef>
                <a:spcPct val="0"/>
              </a:spcBef>
            </a:pPr>
            <a:r>
              <a:rPr lang="zh-CN" altLang="en-US" sz="2400" dirty="0" smtClean="0">
                <a:latin typeface="Times New Roman" pitchFamily="18" charset="0"/>
                <a:ea typeface="宋体" pitchFamily="2" charset="-122"/>
                <a:cs typeface="Times New Roman" pitchFamily="18" charset="0"/>
              </a:rPr>
              <a:t>实际上是将主存按</a:t>
            </a:r>
            <a:r>
              <a:rPr lang="en-US" altLang="zh-CN" sz="2400" dirty="0" smtClean="0">
                <a:latin typeface="Times New Roman" pitchFamily="18" charset="0"/>
                <a:ea typeface="宋体" pitchFamily="2" charset="-122"/>
                <a:cs typeface="Times New Roman" pitchFamily="18" charset="0"/>
              </a:rPr>
              <a:t>Cache</a:t>
            </a:r>
            <a:r>
              <a:rPr lang="zh-CN" altLang="en-US" sz="2400" dirty="0" smtClean="0">
                <a:latin typeface="Times New Roman" pitchFamily="18" charset="0"/>
                <a:ea typeface="宋体" pitchFamily="2" charset="-122"/>
                <a:cs typeface="Times New Roman" pitchFamily="18" charset="0"/>
              </a:rPr>
              <a:t>的大小分区，一个区内的各块分别与</a:t>
            </a:r>
            <a:r>
              <a:rPr lang="en-US" altLang="zh-CN" sz="2400" dirty="0" smtClean="0">
                <a:latin typeface="Times New Roman" pitchFamily="18" charset="0"/>
                <a:ea typeface="宋体" pitchFamily="2" charset="-122"/>
                <a:cs typeface="Times New Roman" pitchFamily="18" charset="0"/>
              </a:rPr>
              <a:t>Cache</a:t>
            </a:r>
            <a:r>
              <a:rPr lang="zh-CN" altLang="en-US" sz="2400" dirty="0" smtClean="0">
                <a:latin typeface="Times New Roman" pitchFamily="18" charset="0"/>
                <a:ea typeface="宋体" pitchFamily="2" charset="-122"/>
                <a:cs typeface="Times New Roman" pitchFamily="18" charset="0"/>
              </a:rPr>
              <a:t>的对应各块映射。</a:t>
            </a:r>
            <a:endParaRPr lang="en-US" altLang="zh-CN" sz="2400" dirty="0" smtClean="0">
              <a:latin typeface="Times New Roman" pitchFamily="18" charset="0"/>
              <a:ea typeface="宋体" pitchFamily="2" charset="-122"/>
              <a:cs typeface="Times New Roman" pitchFamily="18" charset="0"/>
            </a:endParaRPr>
          </a:p>
          <a:p>
            <a:pPr lvl="1">
              <a:lnSpc>
                <a:spcPct val="100000"/>
              </a:lnSpc>
              <a:spcBef>
                <a:spcPct val="0"/>
              </a:spcBef>
            </a:pPr>
            <a:r>
              <a:rPr lang="zh-CN" altLang="en-US" sz="2400" dirty="0" smtClean="0">
                <a:latin typeface="Times New Roman" pitchFamily="18" charset="0"/>
                <a:ea typeface="宋体" pitchFamily="2" charset="-122"/>
                <a:cs typeface="Times New Roman" pitchFamily="18" charset="0"/>
              </a:rPr>
              <a:t>一路组相连</a:t>
            </a:r>
          </a:p>
        </p:txBody>
      </p:sp>
      <p:graphicFrame>
        <p:nvGraphicFramePr>
          <p:cNvPr id="292876" name="Object 12"/>
          <p:cNvGraphicFramePr>
            <a:graphicFrameLocks noChangeAspect="1"/>
          </p:cNvGraphicFramePr>
          <p:nvPr>
            <p:extLst>
              <p:ext uri="{D42A27DB-BD31-4B8C-83A1-F6EECF244321}">
                <p14:modId xmlns:p14="http://schemas.microsoft.com/office/powerpoint/2010/main" val="630505579"/>
              </p:ext>
            </p:extLst>
          </p:nvPr>
        </p:nvGraphicFramePr>
        <p:xfrm>
          <a:off x="4515396" y="2517960"/>
          <a:ext cx="4665116" cy="4295416"/>
        </p:xfrm>
        <a:graphic>
          <a:graphicData uri="http://schemas.openxmlformats.org/presentationml/2006/ole">
            <mc:AlternateContent xmlns:mc="http://schemas.openxmlformats.org/markup-compatibility/2006">
              <mc:Choice xmlns:v="urn:schemas-microsoft-com:vml" Requires="v">
                <p:oleObj spid="_x0000_s104462" name="Visio" r:id="rId4" imgW="3845017" imgH="3559460" progId="Visio.Drawing.11">
                  <p:embed/>
                </p:oleObj>
              </mc:Choice>
              <mc:Fallback>
                <p:oleObj name="Visio" r:id="rId4" imgW="3845017" imgH="3559460" progId="Visio.Drawing.11">
                  <p:embed/>
                  <p:pic>
                    <p:nvPicPr>
                      <p:cNvPr id="0" name=""/>
                      <p:cNvPicPr>
                        <a:picLocks noChangeAspect="1" noChangeArrowheads="1"/>
                      </p:cNvPicPr>
                      <p:nvPr/>
                    </p:nvPicPr>
                    <p:blipFill>
                      <a:blip r:embed="rId5"/>
                      <a:srcRect/>
                      <a:stretch>
                        <a:fillRect/>
                      </a:stretch>
                    </p:blipFill>
                    <p:spPr bwMode="auto">
                      <a:xfrm>
                        <a:off x="4515396" y="2517960"/>
                        <a:ext cx="4665116" cy="4295416"/>
                      </a:xfrm>
                      <a:prstGeom prst="rect">
                        <a:avLst/>
                      </a:prstGeom>
                      <a:noFill/>
                      <a:ln w="9525">
                        <a:solidFill>
                          <a:schemeClr val="bg1"/>
                        </a:solidFill>
                        <a:miter lim="800000"/>
                        <a:headEnd/>
                        <a:tailEnd/>
                      </a:ln>
                      <a:extLst/>
                    </p:spPr>
                  </p:pic>
                </p:oleObj>
              </mc:Fallback>
            </mc:AlternateContent>
          </a:graphicData>
        </a:graphic>
      </p:graphicFrame>
      <p:sp>
        <p:nvSpPr>
          <p:cNvPr id="2" name="TextBox 1"/>
          <p:cNvSpPr txBox="1"/>
          <p:nvPr/>
        </p:nvSpPr>
        <p:spPr>
          <a:xfrm>
            <a:off x="596380" y="3783766"/>
            <a:ext cx="3312368" cy="1569660"/>
          </a:xfrm>
          <a:prstGeom prst="rect">
            <a:avLst/>
          </a:prstGeom>
          <a:noFill/>
        </p:spPr>
        <p:txBody>
          <a:bodyPr wrap="square" rtlCol="0">
            <a:spAutoFit/>
          </a:bodyPr>
          <a:lstStyle/>
          <a:p>
            <a:r>
              <a:rPr lang="zh-CN" altLang="en-US" dirty="0" smtClean="0"/>
              <a:t>一对多映射</a:t>
            </a:r>
            <a:endParaRPr lang="en-US" altLang="zh-CN" dirty="0" smtClean="0"/>
          </a:p>
          <a:p>
            <a:r>
              <a:rPr lang="en-US" altLang="zh-CN" dirty="0" smtClean="0"/>
              <a:t>1</a:t>
            </a:r>
            <a:r>
              <a:rPr lang="en-US" altLang="zh-CN" dirty="0" smtClean="0">
                <a:sym typeface="Wingdings" panose="05000000000000000000" pitchFamily="2" charset="2"/>
              </a:rPr>
              <a:t>&lt;----</a:t>
            </a:r>
            <a:r>
              <a:rPr lang="en-US" altLang="zh-CN" dirty="0" smtClean="0"/>
              <a:t>&gt;P(</a:t>
            </a:r>
            <a:r>
              <a:rPr lang="zh-CN" altLang="en-US" dirty="0" smtClean="0"/>
              <a:t>内存中总区数，即内存容量是</a:t>
            </a:r>
            <a:r>
              <a:rPr lang="en-US" altLang="zh-CN" dirty="0" smtClean="0"/>
              <a:t>Cache</a:t>
            </a:r>
            <a:r>
              <a:rPr lang="zh-CN" altLang="en-US" dirty="0" smtClean="0"/>
              <a:t>的</a:t>
            </a:r>
            <a:r>
              <a:rPr lang="en-US" altLang="zh-CN" dirty="0"/>
              <a:t>P</a:t>
            </a:r>
            <a:r>
              <a:rPr lang="zh-CN" altLang="en-US" dirty="0" smtClean="0"/>
              <a:t>倍</a:t>
            </a:r>
            <a:r>
              <a:rPr lang="en-US" altLang="zh-CN" dirty="0" smtClean="0"/>
              <a:t>)</a:t>
            </a:r>
            <a:endParaRPr lang="zh-CN" altLang="en-US" dirty="0"/>
          </a:p>
        </p:txBody>
      </p:sp>
    </p:spTree>
    <p:extLst>
      <p:ext uri="{BB962C8B-B14F-4D97-AF65-F5344CB8AC3E}">
        <p14:creationId xmlns:p14="http://schemas.microsoft.com/office/powerpoint/2010/main" val="4278190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347663"/>
            <a:ext cx="5257800" cy="488950"/>
          </a:xfrm>
        </p:spPr>
        <p:txBody>
          <a:bodyPr/>
          <a:lstStyle/>
          <a:p>
            <a:pPr>
              <a:lnSpc>
                <a:spcPct val="120000"/>
              </a:lnSpc>
            </a:pPr>
            <a:r>
              <a:rPr lang="zh-CN" altLang="en-US" smtClean="0"/>
              <a:t>第二讲：组合逻辑设计（</a:t>
            </a:r>
            <a:r>
              <a:rPr lang="en-US" altLang="zh-CN" smtClean="0"/>
              <a:t>8</a:t>
            </a:r>
            <a:r>
              <a:rPr lang="zh-CN" altLang="en-US" smtClean="0"/>
              <a:t>学时）</a:t>
            </a:r>
            <a:endParaRPr lang="en-US" altLang="zh-CN" smtClean="0"/>
          </a:p>
        </p:txBody>
      </p:sp>
      <p:sp>
        <p:nvSpPr>
          <p:cNvPr id="7171" name="Rectangle 3"/>
          <p:cNvSpPr>
            <a:spLocks noGrp="1" noChangeArrowheads="1"/>
          </p:cNvSpPr>
          <p:nvPr>
            <p:ph type="body" idx="1"/>
          </p:nvPr>
        </p:nvSpPr>
        <p:spPr>
          <a:xfrm>
            <a:off x="657225" y="836613"/>
            <a:ext cx="7802563" cy="5641975"/>
          </a:xfrm>
        </p:spPr>
        <p:txBody>
          <a:bodyPr tIns="97200" bIns="61200"/>
          <a:lstStyle/>
          <a:p>
            <a:pPr>
              <a:lnSpc>
                <a:spcPct val="120000"/>
              </a:lnSpc>
              <a:spcBef>
                <a:spcPct val="0"/>
              </a:spcBef>
            </a:pPr>
            <a:r>
              <a:rPr lang="zh-CN" altLang="en-US" sz="2000" dirty="0" smtClean="0">
                <a:ea typeface="黑体" pitchFamily="2" charset="-122"/>
              </a:rPr>
              <a:t>目标</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了解门电路的基本结构，掌握布尔代数的理论及其门电路实现方法，进而掌握布尔方程表示、转换及化简等方法，以及运算单元、译码器等基本组合逻辑部件设计方法，学习并掌握</a:t>
            </a:r>
            <a:r>
              <a:rPr lang="en-US" altLang="zh-CN" sz="1800" dirty="0" smtClean="0">
                <a:ea typeface="黑体" pitchFamily="2" charset="-122"/>
              </a:rPr>
              <a:t>Verilog HDL</a:t>
            </a:r>
            <a:r>
              <a:rPr lang="zh-CN" altLang="en-US" sz="1800" dirty="0" smtClean="0">
                <a:ea typeface="黑体" pitchFamily="2" charset="-122"/>
              </a:rPr>
              <a:t>。</a:t>
            </a:r>
            <a:endParaRPr lang="en-US" altLang="zh-CN" sz="1800" dirty="0" smtClean="0">
              <a:ea typeface="黑体" pitchFamily="2" charset="-122"/>
            </a:endParaRPr>
          </a:p>
          <a:p>
            <a:pPr>
              <a:lnSpc>
                <a:spcPct val="120000"/>
              </a:lnSpc>
              <a:spcBef>
                <a:spcPct val="0"/>
              </a:spcBef>
            </a:pPr>
            <a:r>
              <a:rPr lang="zh-CN" altLang="en-US" sz="2000" dirty="0" smtClean="0">
                <a:ea typeface="黑体" pitchFamily="2" charset="-122"/>
              </a:rPr>
              <a:t>主要内容</a:t>
            </a:r>
            <a:endParaRPr lang="en-US" altLang="zh-CN" sz="2000" dirty="0" smtClean="0">
              <a:ea typeface="黑体" pitchFamily="2" charset="-122"/>
            </a:endParaRPr>
          </a:p>
          <a:p>
            <a:pPr lvl="1">
              <a:lnSpc>
                <a:spcPct val="120000"/>
              </a:lnSpc>
              <a:spcBef>
                <a:spcPct val="0"/>
              </a:spcBef>
            </a:pPr>
            <a:r>
              <a:rPr lang="zh-CN" altLang="en-US" sz="1800" dirty="0" smtClean="0">
                <a:ea typeface="黑体" pitchFamily="2" charset="-122"/>
              </a:rPr>
              <a:t>逻辑门电路</a:t>
            </a:r>
            <a:endParaRPr lang="en-US" altLang="zh-CN" sz="1800" dirty="0" smtClean="0">
              <a:ea typeface="黑体" pitchFamily="2" charset="-122"/>
            </a:endParaRPr>
          </a:p>
          <a:p>
            <a:pPr lvl="2">
              <a:lnSpc>
                <a:spcPct val="120000"/>
              </a:lnSpc>
              <a:spcBef>
                <a:spcPct val="0"/>
              </a:spcBef>
            </a:pPr>
            <a:r>
              <a:rPr lang="zh-CN" altLang="en-US" sz="1600" dirty="0" smtClean="0">
                <a:ea typeface="黑体" pitchFamily="2" charset="-122"/>
              </a:rPr>
              <a:t>非门、与门、或门、复合逻辑门电路及其性能指标</a:t>
            </a:r>
            <a:endParaRPr lang="en-US" altLang="zh-CN" sz="1600" dirty="0" smtClean="0">
              <a:ea typeface="黑体" pitchFamily="2" charset="-122"/>
            </a:endParaRPr>
          </a:p>
          <a:p>
            <a:pPr lvl="2">
              <a:lnSpc>
                <a:spcPct val="120000"/>
              </a:lnSpc>
              <a:spcBef>
                <a:spcPct val="0"/>
              </a:spcBef>
            </a:pPr>
            <a:r>
              <a:rPr lang="en-US" altLang="zh-CN" sz="1600" dirty="0" smtClean="0">
                <a:ea typeface="黑体" pitchFamily="2" charset="-122"/>
              </a:rPr>
              <a:t>TTL</a:t>
            </a:r>
            <a:r>
              <a:rPr lang="zh-CN" altLang="en-US" sz="1600" dirty="0" smtClean="0">
                <a:ea typeface="黑体" pitchFamily="2" charset="-122"/>
              </a:rPr>
              <a:t>、</a:t>
            </a:r>
            <a:r>
              <a:rPr lang="en-US" altLang="zh-CN" sz="1600" dirty="0" smtClean="0">
                <a:ea typeface="黑体" pitchFamily="2" charset="-122"/>
              </a:rPr>
              <a:t>MOS</a:t>
            </a:r>
            <a:r>
              <a:rPr lang="zh-CN" altLang="en-US" sz="1600" dirty="0" smtClean="0">
                <a:ea typeface="黑体" pitchFamily="2" charset="-122"/>
              </a:rPr>
              <a:t>集成门电路</a:t>
            </a:r>
            <a:endParaRPr lang="en-US" altLang="zh-CN" sz="1600" dirty="0" smtClean="0">
              <a:ea typeface="黑体" pitchFamily="2" charset="-122"/>
            </a:endParaRPr>
          </a:p>
          <a:p>
            <a:pPr lvl="1">
              <a:lnSpc>
                <a:spcPct val="120000"/>
              </a:lnSpc>
              <a:spcBef>
                <a:spcPct val="0"/>
              </a:spcBef>
            </a:pPr>
            <a:r>
              <a:rPr lang="zh-CN" altLang="en-US" sz="1800" dirty="0" smtClean="0">
                <a:ea typeface="黑体" pitchFamily="2" charset="-122"/>
              </a:rPr>
              <a:t>布尔代数</a:t>
            </a:r>
            <a:endParaRPr lang="en-US" altLang="zh-CN" sz="1800" dirty="0" smtClean="0">
              <a:ea typeface="黑体" pitchFamily="2" charset="-122"/>
            </a:endParaRPr>
          </a:p>
          <a:p>
            <a:pPr lvl="2">
              <a:lnSpc>
                <a:spcPct val="120000"/>
              </a:lnSpc>
              <a:spcBef>
                <a:spcPct val="0"/>
              </a:spcBef>
            </a:pPr>
            <a:r>
              <a:rPr lang="zh-CN" altLang="en-US" sz="1600" dirty="0" smtClean="0">
                <a:ea typeface="黑体" pitchFamily="2" charset="-122"/>
              </a:rPr>
              <a:t>布尔代数基本原理</a:t>
            </a:r>
            <a:endParaRPr lang="en-US" altLang="zh-CN" sz="1600" dirty="0" smtClean="0">
              <a:ea typeface="黑体" pitchFamily="2" charset="-122"/>
            </a:endParaRPr>
          </a:p>
          <a:p>
            <a:pPr lvl="2">
              <a:lnSpc>
                <a:spcPct val="120000"/>
              </a:lnSpc>
              <a:spcBef>
                <a:spcPct val="0"/>
              </a:spcBef>
            </a:pPr>
            <a:r>
              <a:rPr lang="zh-CN" altLang="en-US" sz="1600" dirty="0" smtClean="0">
                <a:solidFill>
                  <a:srgbClr val="FF0000"/>
                </a:solidFill>
                <a:ea typeface="黑体" pitchFamily="2" charset="-122"/>
              </a:rPr>
              <a:t>逻辑函数表达式：标准表达式（最小项表达式、最大项表达式）</a:t>
            </a:r>
            <a:endParaRPr lang="en-US" altLang="zh-CN" sz="1600" dirty="0" smtClean="0">
              <a:solidFill>
                <a:srgbClr val="FF0000"/>
              </a:solidFill>
              <a:ea typeface="黑体" pitchFamily="2" charset="-122"/>
            </a:endParaRPr>
          </a:p>
          <a:p>
            <a:pPr lvl="2">
              <a:lnSpc>
                <a:spcPct val="120000"/>
              </a:lnSpc>
              <a:spcBef>
                <a:spcPct val="0"/>
              </a:spcBef>
            </a:pPr>
            <a:r>
              <a:rPr lang="zh-CN" altLang="en-US" sz="1600" dirty="0" smtClean="0">
                <a:solidFill>
                  <a:srgbClr val="FF0000"/>
                </a:solidFill>
                <a:ea typeface="黑体" pitchFamily="2" charset="-122"/>
              </a:rPr>
              <a:t>逻辑函数表达式的简化法：（合并乘积项法、吸收项法、配项法） </a:t>
            </a:r>
            <a:endParaRPr lang="en-US" altLang="zh-CN" sz="1600" dirty="0" smtClean="0">
              <a:solidFill>
                <a:srgbClr val="FF0000"/>
              </a:solidFill>
              <a:ea typeface="黑体" pitchFamily="2" charset="-122"/>
            </a:endParaRPr>
          </a:p>
          <a:p>
            <a:pPr lvl="1">
              <a:lnSpc>
                <a:spcPct val="120000"/>
              </a:lnSpc>
              <a:spcBef>
                <a:spcPct val="0"/>
              </a:spcBef>
            </a:pPr>
            <a:r>
              <a:rPr lang="en-US" altLang="zh-CN" sz="1800" dirty="0" smtClean="0">
                <a:ea typeface="黑体" pitchFamily="2" charset="-122"/>
              </a:rPr>
              <a:t>Verilog HDL</a:t>
            </a:r>
            <a:r>
              <a:rPr lang="zh-CN" altLang="en-US" sz="1800" dirty="0" smtClean="0">
                <a:ea typeface="黑体" pitchFamily="2" charset="-122"/>
              </a:rPr>
              <a:t>介绍（自学）</a:t>
            </a:r>
            <a:endParaRPr lang="zh-CN" altLang="en-US" sz="2000" dirty="0" smtClean="0">
              <a:ea typeface="黑体" pitchFamily="2" charset="-122"/>
            </a:endParaRPr>
          </a:p>
          <a:p>
            <a:pPr lvl="1">
              <a:lnSpc>
                <a:spcPct val="120000"/>
              </a:lnSpc>
              <a:spcBef>
                <a:spcPct val="0"/>
              </a:spcBef>
            </a:pPr>
            <a:r>
              <a:rPr lang="zh-CN" altLang="en-US" sz="1800" dirty="0" smtClean="0">
                <a:solidFill>
                  <a:srgbClr val="FF0000"/>
                </a:solidFill>
                <a:ea typeface="黑体" pitchFamily="2" charset="-122"/>
              </a:rPr>
              <a:t>基本组合逻辑部件设计与分析</a:t>
            </a:r>
            <a:endParaRPr lang="en-US" altLang="zh-CN" sz="1800" dirty="0" smtClean="0">
              <a:solidFill>
                <a:srgbClr val="FF0000"/>
              </a:solidFill>
              <a:ea typeface="黑体" pitchFamily="2" charset="-122"/>
            </a:endParaRPr>
          </a:p>
          <a:p>
            <a:pPr lvl="2">
              <a:lnSpc>
                <a:spcPct val="120000"/>
              </a:lnSpc>
              <a:spcBef>
                <a:spcPct val="0"/>
              </a:spcBef>
            </a:pPr>
            <a:r>
              <a:rPr lang="zh-CN" altLang="en-US" sz="1600" dirty="0" smtClean="0">
                <a:ea typeface="黑体" pitchFamily="2" charset="-122"/>
              </a:rPr>
              <a:t>运算单元电路（加法器、比较器）</a:t>
            </a:r>
            <a:endParaRPr lang="en-US" altLang="zh-CN" sz="1600" dirty="0" smtClean="0">
              <a:ea typeface="黑体" pitchFamily="2" charset="-122"/>
            </a:endParaRPr>
          </a:p>
          <a:p>
            <a:pPr lvl="2">
              <a:lnSpc>
                <a:spcPct val="120000"/>
              </a:lnSpc>
              <a:spcBef>
                <a:spcPct val="0"/>
              </a:spcBef>
            </a:pPr>
            <a:r>
              <a:rPr lang="zh-CN" altLang="en-US" sz="1600" dirty="0" smtClean="0">
                <a:solidFill>
                  <a:srgbClr val="FF0000"/>
                </a:solidFill>
                <a:ea typeface="黑体" pitchFamily="2" charset="-122"/>
              </a:rPr>
              <a:t>多路选择器</a:t>
            </a:r>
            <a:r>
              <a:rPr lang="zh-CN" altLang="en-US" sz="1600" dirty="0" smtClean="0">
                <a:ea typeface="黑体" pitchFamily="2" charset="-122"/>
              </a:rPr>
              <a:t>，译码器，编码器</a:t>
            </a:r>
            <a:endParaRPr lang="en-US" altLang="zh-CN" sz="1600" dirty="0" smtClean="0">
              <a:ea typeface="黑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611188" y="404813"/>
            <a:ext cx="8032750" cy="372603"/>
          </a:xfrm>
        </p:spPr>
        <p:txBody>
          <a:bodyPr/>
          <a:lstStyle/>
          <a:p>
            <a:r>
              <a:rPr lang="en-US" altLang="zh-CN" i="0" dirty="0" smtClean="0">
                <a:latin typeface="Times New Roman" pitchFamily="18" charset="0"/>
                <a:cs typeface="Times New Roman" pitchFamily="18" charset="0"/>
              </a:rPr>
              <a:t> Cache</a:t>
            </a:r>
            <a:r>
              <a:rPr lang="zh-CN" altLang="en-US" i="0" dirty="0" smtClean="0">
                <a:latin typeface="Times New Roman" pitchFamily="18" charset="0"/>
                <a:cs typeface="Times New Roman" pitchFamily="18" charset="0"/>
              </a:rPr>
              <a:t>与主存之间的映射 </a:t>
            </a:r>
            <a:r>
              <a:rPr lang="en-US" altLang="zh-CN" i="0" dirty="0" smtClean="0">
                <a:latin typeface="Times New Roman" pitchFamily="18" charset="0"/>
                <a:cs typeface="Times New Roman" pitchFamily="18" charset="0"/>
              </a:rPr>
              <a:t>—— </a:t>
            </a:r>
            <a:r>
              <a:rPr lang="zh-CN" altLang="en-US" i="0" dirty="0" smtClean="0">
                <a:latin typeface="Times New Roman" pitchFamily="18" charset="0"/>
                <a:cs typeface="Times New Roman" pitchFamily="18" charset="0"/>
              </a:rPr>
              <a:t>组相联</a:t>
            </a:r>
          </a:p>
        </p:txBody>
      </p:sp>
      <p:sp>
        <p:nvSpPr>
          <p:cNvPr id="51203" name="Rectangle 3"/>
          <p:cNvSpPr>
            <a:spLocks noGrp="1" noChangeArrowheads="1"/>
          </p:cNvSpPr>
          <p:nvPr>
            <p:ph type="body" idx="4294967295"/>
          </p:nvPr>
        </p:nvSpPr>
        <p:spPr>
          <a:xfrm>
            <a:off x="533400" y="922338"/>
            <a:ext cx="8229600" cy="2535053"/>
          </a:xfrm>
        </p:spPr>
        <p:txBody>
          <a:bodyPr/>
          <a:lstStyle/>
          <a:p>
            <a:r>
              <a:rPr lang="zh-CN" altLang="en-US" dirty="0" smtClean="0">
                <a:latin typeface="Times New Roman" pitchFamily="18" charset="0"/>
                <a:cs typeface="Times New Roman" pitchFamily="18" charset="0"/>
              </a:rPr>
              <a:t>组相联（</a:t>
            </a:r>
            <a:r>
              <a:rPr lang="en-US" altLang="zh-CN" dirty="0" smtClean="0">
                <a:latin typeface="Times New Roman" pitchFamily="18" charset="0"/>
                <a:cs typeface="Times New Roman" pitchFamily="18" charset="0"/>
              </a:rPr>
              <a:t>Set Associative</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r>
              <a:rPr lang="zh-CN" altLang="en-US" sz="1800" dirty="0" smtClean="0">
                <a:latin typeface="Times New Roman" pitchFamily="18" charset="0"/>
                <a:cs typeface="Times New Roman" pitchFamily="18" charset="0"/>
              </a:rPr>
              <a:t>映射关系：</a:t>
            </a:r>
            <a:r>
              <a:rPr lang="en-US" altLang="zh-CN" sz="1800" dirty="0" smtClean="0">
                <a:latin typeface="Times New Roman" pitchFamily="18" charset="0"/>
                <a:cs typeface="Times New Roman" pitchFamily="18" charset="0"/>
              </a:rPr>
              <a:t>Cache </a:t>
            </a:r>
            <a:r>
              <a:rPr lang="zh-CN" altLang="en-US" sz="1800" dirty="0" smtClean="0">
                <a:latin typeface="Times New Roman" pitchFamily="18" charset="0"/>
                <a:cs typeface="Times New Roman" pitchFamily="18" charset="0"/>
              </a:rPr>
              <a:t>分成 </a:t>
            </a:r>
            <a:r>
              <a:rPr lang="en-US" altLang="zh-CN" sz="1800" dirty="0" smtClean="0">
                <a:solidFill>
                  <a:schemeClr val="accent1"/>
                </a:solidFill>
                <a:latin typeface="Times New Roman" pitchFamily="18" charset="0"/>
                <a:cs typeface="Times New Roman" pitchFamily="18" charset="0"/>
              </a:rPr>
              <a:t>K</a:t>
            </a:r>
            <a:r>
              <a:rPr lang="en-US" altLang="zh-CN" sz="1800" dirty="0" smtClean="0">
                <a:latin typeface="Times New Roman" pitchFamily="18" charset="0"/>
                <a:cs typeface="Times New Roman" pitchFamily="18" charset="0"/>
              </a:rPr>
              <a:t> </a:t>
            </a:r>
            <a:r>
              <a:rPr lang="zh-CN" altLang="en-US" sz="1800" dirty="0" smtClean="0">
                <a:latin typeface="Times New Roman" pitchFamily="18" charset="0"/>
                <a:cs typeface="Times New Roman" pitchFamily="18" charset="0"/>
              </a:rPr>
              <a:t>组</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每组分成 </a:t>
            </a:r>
            <a:r>
              <a:rPr lang="en-US" altLang="zh-CN" sz="1800" dirty="0" smtClean="0">
                <a:solidFill>
                  <a:schemeClr val="accent1"/>
                </a:solidFill>
                <a:latin typeface="Times New Roman" pitchFamily="18" charset="0"/>
                <a:cs typeface="Times New Roman" pitchFamily="18" charset="0"/>
              </a:rPr>
              <a:t>L</a:t>
            </a:r>
            <a:r>
              <a:rPr lang="en-US" altLang="zh-CN" sz="1800" dirty="0" smtClean="0">
                <a:latin typeface="Times New Roman" pitchFamily="18" charset="0"/>
                <a:cs typeface="Times New Roman" pitchFamily="18" charset="0"/>
              </a:rPr>
              <a:t> </a:t>
            </a:r>
            <a:r>
              <a:rPr lang="zh-CN" altLang="en-US" sz="1800" dirty="0" smtClean="0">
                <a:latin typeface="Times New Roman" pitchFamily="18" charset="0"/>
                <a:cs typeface="Times New Roman" pitchFamily="18" charset="0"/>
              </a:rPr>
              <a:t>块</a:t>
            </a:r>
            <a:r>
              <a:rPr lang="en-US" altLang="zh-CN" sz="1800" dirty="0" smtClean="0">
                <a:latin typeface="Times New Roman" pitchFamily="18" charset="0"/>
                <a:cs typeface="Times New Roman" pitchFamily="18" charset="0"/>
              </a:rPr>
              <a:t>；</a:t>
            </a:r>
            <a:r>
              <a:rPr lang="zh-CN" altLang="en-US" sz="1800" dirty="0" smtClean="0">
                <a:latin typeface="Times New Roman" pitchFamily="18" charset="0"/>
                <a:cs typeface="Times New Roman" pitchFamily="18" charset="0"/>
              </a:rPr>
              <a:t>主存的块 </a:t>
            </a:r>
            <a:r>
              <a:rPr lang="en-US" altLang="zh-CN" sz="1800" dirty="0" smtClean="0">
                <a:solidFill>
                  <a:schemeClr val="accent1"/>
                </a:solidFill>
                <a:latin typeface="Times New Roman" pitchFamily="18" charset="0"/>
                <a:cs typeface="Times New Roman" pitchFamily="18" charset="0"/>
              </a:rPr>
              <a:t>J </a:t>
            </a:r>
            <a:r>
              <a:rPr lang="zh-CN" altLang="en-US" sz="1800" dirty="0" smtClean="0">
                <a:latin typeface="Times New Roman" pitchFamily="18" charset="0"/>
                <a:cs typeface="Times New Roman" pitchFamily="18" charset="0"/>
              </a:rPr>
              <a:t>以下列原则映射到 </a:t>
            </a:r>
            <a:r>
              <a:rPr lang="en-US" altLang="zh-CN" sz="1800" dirty="0" smtClean="0">
                <a:latin typeface="Times New Roman" pitchFamily="18" charset="0"/>
                <a:cs typeface="Times New Roman" pitchFamily="18" charset="0"/>
              </a:rPr>
              <a:t>Cache </a:t>
            </a:r>
            <a:r>
              <a:rPr lang="zh-CN" altLang="en-US" sz="1800" dirty="0" smtClean="0">
                <a:latin typeface="Times New Roman" pitchFamily="18" charset="0"/>
                <a:cs typeface="Times New Roman" pitchFamily="18" charset="0"/>
              </a:rPr>
              <a:t>的</a:t>
            </a:r>
            <a:r>
              <a:rPr lang="zh-CN" altLang="en-US" sz="1800" dirty="0" smtClean="0">
                <a:solidFill>
                  <a:schemeClr val="accent1"/>
                </a:solidFill>
                <a:latin typeface="Times New Roman" pitchFamily="18" charset="0"/>
                <a:cs typeface="Times New Roman" pitchFamily="18" charset="0"/>
              </a:rPr>
              <a:t>组 </a:t>
            </a:r>
            <a:r>
              <a:rPr lang="en-US" altLang="zh-CN" sz="1800" dirty="0" smtClean="0">
                <a:solidFill>
                  <a:schemeClr val="accent1"/>
                </a:solidFill>
                <a:latin typeface="Times New Roman" pitchFamily="18" charset="0"/>
                <a:cs typeface="Times New Roman" pitchFamily="18" charset="0"/>
              </a:rPr>
              <a:t>I</a:t>
            </a:r>
            <a:r>
              <a:rPr lang="en-US" altLang="zh-CN" sz="1800" dirty="0" smtClean="0">
                <a:latin typeface="Times New Roman" pitchFamily="18" charset="0"/>
                <a:cs typeface="Times New Roman" pitchFamily="18" charset="0"/>
              </a:rPr>
              <a:t> </a:t>
            </a:r>
            <a:r>
              <a:rPr lang="zh-CN" altLang="en-US" sz="1800" dirty="0" smtClean="0">
                <a:latin typeface="Times New Roman" pitchFamily="18" charset="0"/>
                <a:cs typeface="Times New Roman" pitchFamily="18" charset="0"/>
              </a:rPr>
              <a:t>中的任何一块。 </a:t>
            </a:r>
          </a:p>
          <a:p>
            <a:pPr lvl="1">
              <a:buFont typeface="Wingdings" pitchFamily="2" charset="2"/>
              <a:buNone/>
            </a:pPr>
            <a:r>
              <a:rPr lang="en-US" altLang="zh-CN" sz="1800" dirty="0" smtClean="0">
                <a:latin typeface="Times New Roman" pitchFamily="18" charset="0"/>
                <a:cs typeface="Times New Roman" pitchFamily="18" charset="0"/>
              </a:rPr>
              <a:t>            </a:t>
            </a:r>
            <a:r>
              <a:rPr lang="en-US" altLang="zh-CN" sz="1800" dirty="0" smtClean="0">
                <a:solidFill>
                  <a:schemeClr val="accent1"/>
                </a:solidFill>
                <a:latin typeface="Times New Roman" pitchFamily="18" charset="0"/>
                <a:cs typeface="Times New Roman" pitchFamily="18" charset="0"/>
              </a:rPr>
              <a:t>I =  J  mod K</a:t>
            </a:r>
            <a:r>
              <a:rPr lang="en-US" altLang="zh-CN" sz="1800" dirty="0" smtClean="0">
                <a:latin typeface="Times New Roman" pitchFamily="18" charset="0"/>
                <a:cs typeface="Times New Roman" pitchFamily="18" charset="0"/>
              </a:rPr>
              <a:t> </a:t>
            </a:r>
          </a:p>
          <a:p>
            <a:pPr lvl="1">
              <a:spcBef>
                <a:spcPct val="0"/>
              </a:spcBef>
            </a:pPr>
            <a:r>
              <a:rPr lang="zh-CN" altLang="en-US" sz="1800" dirty="0" smtClean="0">
                <a:latin typeface="Times New Roman" pitchFamily="18" charset="0"/>
                <a:cs typeface="Times New Roman" pitchFamily="18" charset="0"/>
              </a:rPr>
              <a:t>实际上主存与</a:t>
            </a:r>
            <a:r>
              <a:rPr lang="en-US" altLang="zh-CN" sz="1800" dirty="0" smtClean="0">
                <a:latin typeface="Times New Roman" pitchFamily="18" charset="0"/>
                <a:cs typeface="Times New Roman" pitchFamily="18" charset="0"/>
              </a:rPr>
              <a:t>Cache</a:t>
            </a:r>
            <a:r>
              <a:rPr lang="zh-CN" altLang="en-US" sz="1800" dirty="0" smtClean="0">
                <a:latin typeface="Times New Roman" pitchFamily="18" charset="0"/>
                <a:cs typeface="Times New Roman" pitchFamily="18" charset="0"/>
              </a:rPr>
              <a:t>都分成 </a:t>
            </a:r>
            <a:r>
              <a:rPr lang="en-US" altLang="zh-CN" sz="1800" dirty="0" smtClean="0">
                <a:latin typeface="Times New Roman" pitchFamily="18" charset="0"/>
                <a:cs typeface="Times New Roman" pitchFamily="18" charset="0"/>
              </a:rPr>
              <a:t>K </a:t>
            </a:r>
            <a:r>
              <a:rPr lang="zh-CN" altLang="en-US" sz="1800" dirty="0" smtClean="0">
                <a:latin typeface="Times New Roman" pitchFamily="18" charset="0"/>
                <a:cs typeface="Times New Roman" pitchFamily="18" charset="0"/>
              </a:rPr>
              <a:t>组，主存每一组内的块数与</a:t>
            </a:r>
            <a:r>
              <a:rPr lang="en-US" altLang="zh-CN" sz="1800" dirty="0" smtClean="0">
                <a:latin typeface="Times New Roman" pitchFamily="18" charset="0"/>
                <a:cs typeface="Times New Roman" pitchFamily="18" charset="0"/>
              </a:rPr>
              <a:t>Cache</a:t>
            </a:r>
            <a:r>
              <a:rPr lang="zh-CN" altLang="en-US" sz="1800" dirty="0" smtClean="0">
                <a:latin typeface="Times New Roman" pitchFamily="18" charset="0"/>
                <a:cs typeface="Times New Roman" pitchFamily="18" charset="0"/>
              </a:rPr>
              <a:t>一组内的块数不一致，主存组</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内的某一块只能映射到</a:t>
            </a:r>
            <a:r>
              <a:rPr lang="en-US" altLang="zh-CN" sz="1800" dirty="0" smtClean="0">
                <a:latin typeface="Times New Roman" pitchFamily="18" charset="0"/>
                <a:cs typeface="Times New Roman" pitchFamily="18" charset="0"/>
              </a:rPr>
              <a:t>Cache</a:t>
            </a:r>
            <a:r>
              <a:rPr lang="zh-CN" altLang="en-US" sz="1800" dirty="0" smtClean="0">
                <a:latin typeface="Times New Roman" pitchFamily="18" charset="0"/>
                <a:cs typeface="Times New Roman" pitchFamily="18" charset="0"/>
              </a:rPr>
              <a:t>组</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内，但可以是组</a:t>
            </a:r>
            <a:r>
              <a:rPr lang="en-US" altLang="zh-CN" sz="1800" dirty="0" smtClean="0">
                <a:latin typeface="Times New Roman" pitchFamily="18" charset="0"/>
                <a:cs typeface="Times New Roman" pitchFamily="18" charset="0"/>
              </a:rPr>
              <a:t>M</a:t>
            </a:r>
            <a:r>
              <a:rPr lang="zh-CN" altLang="en-US" sz="1800" dirty="0" smtClean="0">
                <a:latin typeface="Times New Roman" pitchFamily="18" charset="0"/>
                <a:cs typeface="Times New Roman" pitchFamily="18" charset="0"/>
              </a:rPr>
              <a:t>内的任意</a:t>
            </a:r>
            <a:r>
              <a:rPr lang="zh-CN" altLang="en-US" sz="1800" dirty="0" smtClean="0">
                <a:solidFill>
                  <a:schemeClr val="accent1"/>
                </a:solidFill>
                <a:latin typeface="Times New Roman" pitchFamily="18" charset="0"/>
                <a:cs typeface="Times New Roman" pitchFamily="18" charset="0"/>
              </a:rPr>
              <a:t>一块。</a:t>
            </a:r>
            <a:endParaRPr lang="en-US" altLang="zh-CN" sz="1800" dirty="0" smtClean="0">
              <a:solidFill>
                <a:schemeClr val="accent1"/>
              </a:solidFill>
              <a:latin typeface="Times New Roman" pitchFamily="18" charset="0"/>
              <a:cs typeface="Times New Roman" pitchFamily="18" charset="0"/>
            </a:endParaRPr>
          </a:p>
          <a:p>
            <a:pPr lvl="1">
              <a:spcBef>
                <a:spcPct val="0"/>
              </a:spcBef>
            </a:pPr>
            <a:r>
              <a:rPr lang="en-US" altLang="zh-CN" sz="1800" dirty="0">
                <a:solidFill>
                  <a:schemeClr val="accent1"/>
                </a:solidFill>
                <a:latin typeface="Times New Roman" pitchFamily="18" charset="0"/>
                <a:cs typeface="Times New Roman" pitchFamily="18" charset="0"/>
              </a:rPr>
              <a:t>n </a:t>
            </a:r>
            <a:r>
              <a:rPr lang="zh-CN" altLang="en-US" sz="1800" dirty="0">
                <a:solidFill>
                  <a:schemeClr val="accent1"/>
                </a:solidFill>
                <a:latin typeface="Times New Roman" pitchFamily="18" charset="0"/>
                <a:cs typeface="Times New Roman" pitchFamily="18" charset="0"/>
              </a:rPr>
              <a:t>路组相联</a:t>
            </a:r>
            <a:r>
              <a:rPr lang="en-US" altLang="zh-CN" sz="1800" dirty="0">
                <a:solidFill>
                  <a:schemeClr val="accent1"/>
                </a:solidFill>
                <a:latin typeface="Times New Roman" pitchFamily="18" charset="0"/>
                <a:cs typeface="Times New Roman" pitchFamily="18" charset="0"/>
              </a:rPr>
              <a:t>:</a:t>
            </a:r>
            <a:r>
              <a:rPr lang="zh-CN" altLang="en-US" sz="1800" dirty="0">
                <a:solidFill>
                  <a:schemeClr val="accent1"/>
                </a:solidFill>
                <a:latin typeface="Times New Roman" pitchFamily="18" charset="0"/>
                <a:cs typeface="Times New Roman" pitchFamily="18" charset="0"/>
              </a:rPr>
              <a:t>每组中有</a:t>
            </a:r>
            <a:r>
              <a:rPr lang="en-US" altLang="zh-CN" sz="1800" dirty="0">
                <a:solidFill>
                  <a:schemeClr val="accent1"/>
                </a:solidFill>
                <a:latin typeface="Times New Roman" pitchFamily="18" charset="0"/>
                <a:cs typeface="Times New Roman" pitchFamily="18" charset="0"/>
              </a:rPr>
              <a:t>n </a:t>
            </a:r>
            <a:r>
              <a:rPr lang="zh-CN" altLang="en-US" sz="1800" dirty="0">
                <a:solidFill>
                  <a:schemeClr val="accent1"/>
                </a:solidFill>
                <a:latin typeface="Times New Roman" pitchFamily="18" charset="0"/>
                <a:cs typeface="Times New Roman" pitchFamily="18" charset="0"/>
              </a:rPr>
              <a:t>个块</a:t>
            </a:r>
            <a:r>
              <a:rPr lang="en-US" altLang="zh-CN" sz="1800" dirty="0">
                <a:solidFill>
                  <a:schemeClr val="accent1"/>
                </a:solidFill>
                <a:latin typeface="Times New Roman" pitchFamily="18" charset="0"/>
                <a:cs typeface="Times New Roman" pitchFamily="18" charset="0"/>
              </a:rPr>
              <a:t>(n=M/G ) n </a:t>
            </a:r>
            <a:r>
              <a:rPr lang="zh-CN" altLang="en-US" sz="1800" dirty="0">
                <a:solidFill>
                  <a:schemeClr val="accent1"/>
                </a:solidFill>
                <a:latin typeface="Times New Roman" pitchFamily="18" charset="0"/>
                <a:cs typeface="Times New Roman" pitchFamily="18" charset="0"/>
              </a:rPr>
              <a:t>称为相联度。</a:t>
            </a:r>
            <a:endParaRPr lang="zh-CN" altLang="en-US" sz="1800" dirty="0" smtClean="0">
              <a:solidFill>
                <a:schemeClr val="accent1"/>
              </a:solidFill>
              <a:latin typeface="Times New Roman" pitchFamily="18" charset="0"/>
              <a:cs typeface="Times New Roman" pitchFamily="18" charset="0"/>
            </a:endParaRPr>
          </a:p>
        </p:txBody>
      </p:sp>
      <p:graphicFrame>
        <p:nvGraphicFramePr>
          <p:cNvPr id="51204" name="Object 16"/>
          <p:cNvGraphicFramePr>
            <a:graphicFrameLocks noChangeAspect="1"/>
          </p:cNvGraphicFramePr>
          <p:nvPr/>
        </p:nvGraphicFramePr>
        <p:xfrm>
          <a:off x="285750" y="3500438"/>
          <a:ext cx="8616950" cy="2684462"/>
        </p:xfrm>
        <a:graphic>
          <a:graphicData uri="http://schemas.openxmlformats.org/presentationml/2006/ole">
            <mc:AlternateContent xmlns:mc="http://schemas.openxmlformats.org/markup-compatibility/2006">
              <mc:Choice xmlns:v="urn:schemas-microsoft-com:vml" Requires="v">
                <p:oleObj spid="_x0000_s51318" name="Visio" r:id="rId4" imgW="5980767" imgH="1872259" progId="Visio.Drawing.11">
                  <p:embed/>
                </p:oleObj>
              </mc:Choice>
              <mc:Fallback>
                <p:oleObj name="Visio" r:id="rId4" imgW="5980767" imgH="1872259" progId="Visio.Drawing.11">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3500438"/>
                        <a:ext cx="8616950" cy="26844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ChangeArrowheads="1"/>
          </p:cNvSpPr>
          <p:nvPr/>
        </p:nvSpPr>
        <p:spPr bwMode="auto">
          <a:xfrm>
            <a:off x="571500" y="928688"/>
            <a:ext cx="8229600" cy="1158875"/>
          </a:xfrm>
          <a:prstGeom prst="rect">
            <a:avLst/>
          </a:prstGeom>
          <a:noFill/>
          <a:ln w="12700">
            <a:noFill/>
            <a:miter lim="800000"/>
            <a:headEnd/>
            <a:tailEnd/>
          </a:ln>
        </p:spPr>
        <p:txBody>
          <a:bodyPr lIns="63500" tIns="25400" rIns="63500" bIns="25400">
            <a:spAutoFit/>
          </a:bodyPr>
          <a:lstStyle/>
          <a:p>
            <a:pPr marL="284163" indent="-284163" eaLnBrk="0" hangingPunct="0">
              <a:lnSpc>
                <a:spcPct val="120000"/>
              </a:lnSpc>
              <a:spcAft>
                <a:spcPct val="10000"/>
              </a:spcAft>
              <a:buClr>
                <a:srgbClr val="FF0000"/>
              </a:buClr>
              <a:buSzPct val="100000"/>
              <a:buFont typeface="Wingdings" pitchFamily="2" charset="2"/>
              <a:buChar char="v"/>
            </a:pPr>
            <a:r>
              <a:rPr lang="zh-CN" altLang="en-US" sz="2400" dirty="0"/>
              <a:t>组相联映射</a:t>
            </a:r>
            <a:endParaRPr lang="en-US" altLang="zh-CN" sz="2400" dirty="0"/>
          </a:p>
          <a:p>
            <a:pPr marL="668338" lvl="1" indent="-193675" eaLnBrk="0" hangingPunct="0">
              <a:lnSpc>
                <a:spcPct val="120000"/>
              </a:lnSpc>
              <a:spcAft>
                <a:spcPct val="10000"/>
              </a:spcAft>
              <a:buClr>
                <a:srgbClr val="001ADC"/>
              </a:buClr>
              <a:buSzPct val="100000"/>
              <a:buFont typeface="Wingdings" pitchFamily="2" charset="2"/>
              <a:buChar char="Ø"/>
            </a:pPr>
            <a:r>
              <a:rPr lang="zh-CN" altLang="en-US" dirty="0"/>
              <a:t>主存的地址格式：</a:t>
            </a:r>
            <a:endParaRPr lang="en-US" altLang="zh-CN" dirty="0"/>
          </a:p>
          <a:p>
            <a:pPr marL="668338" lvl="1" indent="-193675" eaLnBrk="0" hangingPunct="0">
              <a:lnSpc>
                <a:spcPct val="120000"/>
              </a:lnSpc>
              <a:spcAft>
                <a:spcPct val="10000"/>
              </a:spcAft>
              <a:buClr>
                <a:srgbClr val="001ADC"/>
              </a:buClr>
              <a:buSzPct val="100000"/>
              <a:buFont typeface="Wingdings" pitchFamily="2" charset="2"/>
              <a:buChar char="Ø"/>
            </a:pPr>
            <a:r>
              <a:rPr lang="en-US" altLang="zh-CN" dirty="0"/>
              <a:t>Tag</a:t>
            </a:r>
            <a:r>
              <a:rPr lang="zh-CN" altLang="en-US" dirty="0"/>
              <a:t>的内容：主存中与该</a:t>
            </a:r>
            <a:r>
              <a:rPr lang="en-US" altLang="zh-CN" dirty="0"/>
              <a:t>Cache</a:t>
            </a:r>
            <a:r>
              <a:rPr lang="zh-CN" altLang="en-US" dirty="0"/>
              <a:t>数据块对应的数据块的组内块地址。</a:t>
            </a:r>
            <a:endParaRPr lang="en-US" altLang="zh-CN" dirty="0"/>
          </a:p>
        </p:txBody>
      </p:sp>
      <p:sp>
        <p:nvSpPr>
          <p:cNvPr id="52227" name="Rectangle 2"/>
          <p:cNvSpPr>
            <a:spLocks noGrp="1" noChangeArrowheads="1"/>
          </p:cNvSpPr>
          <p:nvPr>
            <p:ph type="title" idx="4294967295"/>
          </p:nvPr>
        </p:nvSpPr>
        <p:spPr>
          <a:xfrm>
            <a:off x="611188" y="404813"/>
            <a:ext cx="8032750" cy="372603"/>
          </a:xfrm>
        </p:spPr>
        <p:txBody>
          <a:bodyPr/>
          <a:lstStyle/>
          <a:p>
            <a:r>
              <a:rPr lang="en-US" altLang="zh-CN" i="0" dirty="0" smtClean="0">
                <a:latin typeface="Times New Roman" pitchFamily="18" charset="0"/>
                <a:cs typeface="Times New Roman" pitchFamily="18" charset="0"/>
              </a:rPr>
              <a:t>Cache</a:t>
            </a:r>
            <a:r>
              <a:rPr lang="zh-CN" altLang="en-US" i="0" dirty="0" smtClean="0">
                <a:latin typeface="Times New Roman" pitchFamily="18" charset="0"/>
                <a:cs typeface="Times New Roman" pitchFamily="18" charset="0"/>
              </a:rPr>
              <a:t>与主存之间的映射 </a:t>
            </a:r>
            <a:r>
              <a:rPr lang="en-US" altLang="zh-CN" i="0" dirty="0" smtClean="0">
                <a:latin typeface="Times New Roman" pitchFamily="18" charset="0"/>
                <a:cs typeface="Times New Roman" pitchFamily="18" charset="0"/>
              </a:rPr>
              <a:t>—— </a:t>
            </a:r>
            <a:r>
              <a:rPr lang="zh-CN" altLang="en-US" i="0" dirty="0" smtClean="0">
                <a:latin typeface="Times New Roman" pitchFamily="18" charset="0"/>
                <a:cs typeface="Times New Roman" pitchFamily="18" charset="0"/>
              </a:rPr>
              <a:t>组相联</a:t>
            </a:r>
          </a:p>
        </p:txBody>
      </p:sp>
      <p:grpSp>
        <p:nvGrpSpPr>
          <p:cNvPr id="52228" name="Group 5"/>
          <p:cNvGrpSpPr>
            <a:grpSpLocks/>
          </p:cNvGrpSpPr>
          <p:nvPr/>
        </p:nvGrpSpPr>
        <p:grpSpPr bwMode="auto">
          <a:xfrm>
            <a:off x="3203575" y="1268413"/>
            <a:ext cx="4876800" cy="381000"/>
            <a:chOff x="2064" y="672"/>
            <a:chExt cx="3072" cy="240"/>
          </a:xfrm>
        </p:grpSpPr>
        <p:sp>
          <p:nvSpPr>
            <p:cNvPr id="52231" name="Rectangle 6"/>
            <p:cNvSpPr>
              <a:spLocks noChangeArrowheads="1"/>
            </p:cNvSpPr>
            <p:nvPr/>
          </p:nvSpPr>
          <p:spPr bwMode="auto">
            <a:xfrm>
              <a:off x="2064" y="672"/>
              <a:ext cx="1440"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zh-CN" altLang="en-US">
                  <a:solidFill>
                    <a:schemeClr val="accent1"/>
                  </a:solidFill>
                </a:rPr>
                <a:t>组内块地址</a:t>
              </a:r>
              <a:r>
                <a:rPr lang="en-US" altLang="zh-CN">
                  <a:solidFill>
                    <a:schemeClr val="accent1"/>
                  </a:solidFill>
                </a:rPr>
                <a:t>(Tag)</a:t>
              </a:r>
              <a:endParaRPr lang="zh-CN" altLang="en-US">
                <a:solidFill>
                  <a:schemeClr val="accent1"/>
                </a:solidFill>
              </a:endParaRPr>
            </a:p>
          </p:txBody>
        </p:sp>
        <p:sp>
          <p:nvSpPr>
            <p:cNvPr id="52232" name="Rectangle 7"/>
            <p:cNvSpPr>
              <a:spLocks noChangeArrowheads="1"/>
            </p:cNvSpPr>
            <p:nvPr/>
          </p:nvSpPr>
          <p:spPr bwMode="auto">
            <a:xfrm>
              <a:off x="4272" y="672"/>
              <a:ext cx="864"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en-US" altLang="zh-CN" sz="1600"/>
                <a:t>Offset</a:t>
              </a:r>
              <a:endParaRPr lang="zh-CN" altLang="en-US" sz="2000"/>
            </a:p>
          </p:txBody>
        </p:sp>
        <p:sp>
          <p:nvSpPr>
            <p:cNvPr id="52233" name="Rectangle 8"/>
            <p:cNvSpPr>
              <a:spLocks noChangeArrowheads="1"/>
            </p:cNvSpPr>
            <p:nvPr/>
          </p:nvSpPr>
          <p:spPr bwMode="auto">
            <a:xfrm>
              <a:off x="3504" y="672"/>
              <a:ext cx="768" cy="240"/>
            </a:xfrm>
            <a:prstGeom prst="rect">
              <a:avLst/>
            </a:prstGeom>
            <a:noFill/>
            <a:ln w="12700">
              <a:solidFill>
                <a:schemeClr val="tx1"/>
              </a:solidFill>
              <a:miter lim="800000"/>
              <a:headEnd/>
              <a:tailEnd/>
            </a:ln>
          </p:spPr>
          <p:txBody>
            <a:bodyPr wrap="none" anchor="ctr"/>
            <a:lstStyle/>
            <a:p>
              <a:pPr algn="ctr" eaLnBrk="0" hangingPunct="0">
                <a:spcAft>
                  <a:spcPct val="10000"/>
                </a:spcAft>
              </a:pPr>
              <a:r>
                <a:rPr lang="zh-CN" altLang="en-US">
                  <a:solidFill>
                    <a:srgbClr val="0000FF"/>
                  </a:solidFill>
                </a:rPr>
                <a:t>组地址</a:t>
              </a:r>
              <a:r>
                <a:rPr lang="en-US" altLang="zh-CN">
                  <a:solidFill>
                    <a:srgbClr val="0000FF"/>
                  </a:solidFill>
                </a:rPr>
                <a:t>Set #</a:t>
              </a:r>
              <a:endParaRPr lang="zh-CN" altLang="en-US">
                <a:solidFill>
                  <a:srgbClr val="0000FF"/>
                </a:solidFill>
              </a:endParaRPr>
            </a:p>
          </p:txBody>
        </p:sp>
      </p:grpSp>
      <p:sp>
        <p:nvSpPr>
          <p:cNvPr id="52229" name="Rectangle 10"/>
          <p:cNvSpPr>
            <a:spLocks noChangeArrowheads="1"/>
          </p:cNvSpPr>
          <p:nvPr/>
        </p:nvSpPr>
        <p:spPr bwMode="auto">
          <a:xfrm>
            <a:off x="428625" y="2357438"/>
            <a:ext cx="8229600" cy="2276521"/>
          </a:xfrm>
          <a:prstGeom prst="rect">
            <a:avLst/>
          </a:prstGeom>
          <a:noFill/>
          <a:ln w="12700">
            <a:noFill/>
            <a:miter lim="800000"/>
            <a:headEnd/>
            <a:tailEnd/>
          </a:ln>
        </p:spPr>
        <p:txBody>
          <a:bodyPr lIns="63500" tIns="25400" rIns="63500" bIns="25400">
            <a:spAutoFit/>
          </a:bodyPr>
          <a:lstStyle/>
          <a:p>
            <a:pPr marL="284163" indent="-284163" eaLnBrk="0" hangingPunct="0">
              <a:lnSpc>
                <a:spcPct val="120000"/>
              </a:lnSpc>
              <a:spcAft>
                <a:spcPct val="10000"/>
              </a:spcAft>
              <a:buClr>
                <a:srgbClr val="FF0000"/>
              </a:buClr>
              <a:buSzPct val="100000"/>
              <a:buFont typeface="Wingdings" pitchFamily="2" charset="2"/>
              <a:buChar char="v"/>
            </a:pPr>
            <a:r>
              <a:rPr lang="zh-CN" altLang="en-US" sz="2400" dirty="0"/>
              <a:t>举例</a:t>
            </a:r>
            <a:endParaRPr lang="en-US" altLang="zh-CN" sz="2400" dirty="0"/>
          </a:p>
          <a:p>
            <a:pPr marL="760413" lvl="1" indent="-285750" eaLnBrk="0" hangingPunct="0">
              <a:lnSpc>
                <a:spcPct val="120000"/>
              </a:lnSpc>
              <a:spcAft>
                <a:spcPct val="10000"/>
              </a:spcAft>
              <a:buClr>
                <a:srgbClr val="001ADC"/>
              </a:buClr>
              <a:buSzPct val="100000"/>
              <a:buFont typeface="Arial" charset="0"/>
              <a:buChar char="−"/>
            </a:pPr>
            <a:r>
              <a:rPr lang="zh-CN" altLang="en-US" dirty="0"/>
              <a:t>主存容量1</a:t>
            </a:r>
            <a:r>
              <a:rPr lang="en-US" altLang="zh-CN" dirty="0"/>
              <a:t>M </a:t>
            </a:r>
            <a:r>
              <a:rPr lang="zh-CN" altLang="en-US" dirty="0"/>
              <a:t>字节，</a:t>
            </a:r>
            <a:r>
              <a:rPr lang="en-US" altLang="zh-CN" dirty="0"/>
              <a:t>4</a:t>
            </a:r>
            <a:r>
              <a:rPr lang="zh-CN" altLang="en-US" dirty="0"/>
              <a:t>路组相联（每组包含</a:t>
            </a:r>
            <a:r>
              <a:rPr lang="en-US" altLang="zh-CN" dirty="0"/>
              <a:t>4</a:t>
            </a:r>
            <a:r>
              <a:rPr lang="zh-CN" altLang="en-US" dirty="0"/>
              <a:t>个</a:t>
            </a:r>
            <a:r>
              <a:rPr lang="en-US" altLang="zh-CN" dirty="0"/>
              <a:t>Block</a:t>
            </a:r>
            <a:r>
              <a:rPr lang="zh-CN" altLang="en-US" dirty="0"/>
              <a:t>）</a:t>
            </a:r>
            <a:r>
              <a:rPr lang="en-US" altLang="zh-CN" dirty="0"/>
              <a:t>Cache</a:t>
            </a:r>
            <a:r>
              <a:rPr lang="zh-CN" altLang="en-US" dirty="0"/>
              <a:t>容量</a:t>
            </a:r>
            <a:r>
              <a:rPr lang="en-US" altLang="zh-CN" dirty="0"/>
              <a:t>16K</a:t>
            </a:r>
            <a:r>
              <a:rPr lang="zh-CN" altLang="en-US" dirty="0"/>
              <a:t>字节，</a:t>
            </a:r>
            <a:r>
              <a:rPr lang="en-US" altLang="zh-CN" dirty="0"/>
              <a:t>Block</a:t>
            </a:r>
            <a:r>
              <a:rPr lang="zh-CN" altLang="en-US" dirty="0"/>
              <a:t>大小</a:t>
            </a:r>
            <a:r>
              <a:rPr lang="en-US" altLang="zh-CN" dirty="0"/>
              <a:t>256 </a:t>
            </a:r>
            <a:r>
              <a:rPr lang="zh-CN" altLang="en-US" dirty="0" smtClean="0"/>
              <a:t>字节，每个块有</a:t>
            </a:r>
            <a:r>
              <a:rPr lang="en-US" altLang="zh-CN" dirty="0" smtClean="0"/>
              <a:t>1</a:t>
            </a:r>
            <a:r>
              <a:rPr lang="zh-CN" altLang="en-US" dirty="0" smtClean="0"/>
              <a:t>位有效位和</a:t>
            </a:r>
            <a:r>
              <a:rPr lang="en-US" altLang="zh-CN" dirty="0" smtClean="0"/>
              <a:t>1</a:t>
            </a:r>
            <a:r>
              <a:rPr lang="zh-CN" altLang="en-US" dirty="0" smtClean="0"/>
              <a:t>位修改位。</a:t>
            </a:r>
            <a:endParaRPr lang="en-US" altLang="zh-CN" dirty="0"/>
          </a:p>
          <a:p>
            <a:pPr marL="760413" lvl="1" indent="-285750" eaLnBrk="0" hangingPunct="0">
              <a:lnSpc>
                <a:spcPct val="120000"/>
              </a:lnSpc>
              <a:spcAft>
                <a:spcPct val="10000"/>
              </a:spcAft>
              <a:buClr>
                <a:srgbClr val="001ADC"/>
              </a:buClr>
              <a:buSzPct val="100000"/>
              <a:buFont typeface="Arial" charset="0"/>
              <a:buChar char="−"/>
            </a:pPr>
            <a:r>
              <a:rPr lang="en-US" altLang="zh-CN" dirty="0"/>
              <a:t>Cache</a:t>
            </a:r>
            <a:r>
              <a:rPr lang="zh-CN" altLang="en-US" dirty="0"/>
              <a:t>分多少组？每组包含多少块？</a:t>
            </a:r>
            <a:endParaRPr lang="en-US" altLang="zh-CN" dirty="0"/>
          </a:p>
          <a:p>
            <a:pPr marL="760413" lvl="1" indent="-285750" eaLnBrk="0" hangingPunct="0">
              <a:lnSpc>
                <a:spcPct val="120000"/>
              </a:lnSpc>
              <a:spcAft>
                <a:spcPct val="10000"/>
              </a:spcAft>
              <a:buClr>
                <a:srgbClr val="001ADC"/>
              </a:buClr>
              <a:buSzPct val="100000"/>
              <a:buFont typeface="Arial" charset="0"/>
              <a:buChar char="−"/>
            </a:pPr>
            <a:r>
              <a:rPr lang="en-US" altLang="zh-CN" dirty="0"/>
              <a:t>Cache</a:t>
            </a:r>
            <a:r>
              <a:rPr lang="zh-CN" altLang="en-US" dirty="0"/>
              <a:t>的</a:t>
            </a:r>
            <a:r>
              <a:rPr lang="en-US" altLang="zh-CN" dirty="0"/>
              <a:t>Tag</a:t>
            </a:r>
            <a:r>
              <a:rPr lang="zh-CN" altLang="en-US" dirty="0"/>
              <a:t>需要多少位</a:t>
            </a:r>
            <a:r>
              <a:rPr lang="zh-CN" altLang="en-US" dirty="0" smtClean="0"/>
              <a:t>？</a:t>
            </a:r>
            <a:endParaRPr lang="en-US" altLang="zh-CN" dirty="0" smtClean="0"/>
          </a:p>
          <a:p>
            <a:pPr marL="760413" lvl="1" indent="-285750" eaLnBrk="0" hangingPunct="0">
              <a:lnSpc>
                <a:spcPct val="120000"/>
              </a:lnSpc>
              <a:spcAft>
                <a:spcPct val="10000"/>
              </a:spcAft>
              <a:buClr>
                <a:srgbClr val="001ADC"/>
              </a:buClr>
              <a:buSzPct val="100000"/>
              <a:buFont typeface="Arial" charset="0"/>
              <a:buChar char="−"/>
            </a:pPr>
            <a:r>
              <a:rPr lang="en-US" altLang="zh-CN" dirty="0" smtClean="0"/>
              <a:t>Cache</a:t>
            </a:r>
            <a:r>
              <a:rPr lang="zh-CN" altLang="en-US" dirty="0" smtClean="0"/>
              <a:t>的总容量是多少？</a:t>
            </a:r>
            <a:endParaRPr lang="zh-CN" altLang="en-US" dirty="0"/>
          </a:p>
        </p:txBody>
      </p:sp>
      <p:sp>
        <p:nvSpPr>
          <p:cNvPr id="52230" name="Rectangle 11"/>
          <p:cNvSpPr>
            <a:spLocks noChangeArrowheads="1"/>
          </p:cNvSpPr>
          <p:nvPr/>
        </p:nvSpPr>
        <p:spPr bwMode="auto">
          <a:xfrm>
            <a:off x="827088" y="4451350"/>
            <a:ext cx="7632700" cy="2368854"/>
          </a:xfrm>
          <a:prstGeom prst="rect">
            <a:avLst/>
          </a:prstGeom>
          <a:noFill/>
          <a:ln w="12700">
            <a:noFill/>
            <a:miter lim="800000"/>
            <a:headEnd/>
            <a:tailEnd/>
          </a:ln>
        </p:spPr>
        <p:txBody>
          <a:bodyPr lIns="63500" tIns="25400" rIns="63500" bIns="25400">
            <a:spAutoFit/>
          </a:bodyPr>
          <a:lstStyle/>
          <a:p>
            <a:pPr eaLnBrk="0" hangingPunct="0">
              <a:spcBef>
                <a:spcPct val="10000"/>
              </a:spcBef>
              <a:spcAft>
                <a:spcPct val="10000"/>
              </a:spcAft>
              <a:buClr>
                <a:srgbClr val="FF0000"/>
              </a:buClr>
              <a:buSzPct val="100000"/>
            </a:pPr>
            <a:r>
              <a:rPr lang="zh-CN" altLang="en-US" sz="2400" dirty="0"/>
              <a:t>解：</a:t>
            </a:r>
          </a:p>
          <a:p>
            <a:pPr marL="760413" lvl="1" indent="-285750" eaLnBrk="0" hangingPunct="0">
              <a:spcBef>
                <a:spcPct val="10000"/>
              </a:spcBef>
              <a:spcAft>
                <a:spcPct val="10000"/>
              </a:spcAft>
              <a:buClr>
                <a:srgbClr val="001ADC"/>
              </a:buClr>
              <a:buSzPct val="100000"/>
              <a:buFont typeface="Arial" charset="0"/>
              <a:buChar char="−"/>
            </a:pPr>
            <a:r>
              <a:rPr lang="en-US" altLang="zh-CN" dirty="0"/>
              <a:t>Cache </a:t>
            </a:r>
            <a:r>
              <a:rPr lang="zh-CN" altLang="en-US" dirty="0"/>
              <a:t>组数＝</a:t>
            </a:r>
            <a:r>
              <a:rPr lang="en-US" altLang="zh-CN" dirty="0"/>
              <a:t> </a:t>
            </a:r>
            <a:r>
              <a:rPr lang="en-US" altLang="zh-CN" dirty="0">
                <a:solidFill>
                  <a:schemeClr val="accent1"/>
                </a:solidFill>
              </a:rPr>
              <a:t>2</a:t>
            </a:r>
            <a:r>
              <a:rPr lang="en-US" altLang="zh-CN" baseline="30000" dirty="0">
                <a:solidFill>
                  <a:schemeClr val="accent1"/>
                </a:solidFill>
              </a:rPr>
              <a:t>14</a:t>
            </a:r>
            <a:r>
              <a:rPr lang="en-US" altLang="zh-CN" dirty="0">
                <a:solidFill>
                  <a:schemeClr val="accent1"/>
                </a:solidFill>
              </a:rPr>
              <a:t> ÷(2</a:t>
            </a:r>
            <a:r>
              <a:rPr lang="en-US" altLang="zh-CN" baseline="30000" dirty="0">
                <a:solidFill>
                  <a:schemeClr val="accent1"/>
                </a:solidFill>
              </a:rPr>
              <a:t>8</a:t>
            </a:r>
            <a:r>
              <a:rPr lang="en-US" altLang="zh-CN" dirty="0">
                <a:solidFill>
                  <a:schemeClr val="accent1"/>
                </a:solidFill>
              </a:rPr>
              <a:t>×2</a:t>
            </a:r>
            <a:r>
              <a:rPr lang="en-US" altLang="zh-CN" baseline="30000" dirty="0">
                <a:solidFill>
                  <a:schemeClr val="accent1"/>
                </a:solidFill>
              </a:rPr>
              <a:t>2</a:t>
            </a:r>
            <a:r>
              <a:rPr lang="zh-CN" altLang="en-US" dirty="0">
                <a:solidFill>
                  <a:schemeClr val="accent1"/>
                </a:solidFill>
              </a:rPr>
              <a:t>）＝</a:t>
            </a:r>
            <a:r>
              <a:rPr lang="zh-CN" altLang="en-US" dirty="0"/>
              <a:t> </a:t>
            </a:r>
            <a:r>
              <a:rPr lang="en-US" altLang="zh-CN" dirty="0">
                <a:solidFill>
                  <a:srgbClr val="FF0000"/>
                </a:solidFill>
              </a:rPr>
              <a:t>2</a:t>
            </a:r>
            <a:r>
              <a:rPr lang="en-US" altLang="zh-CN" baseline="30000" dirty="0">
                <a:solidFill>
                  <a:srgbClr val="FF0000"/>
                </a:solidFill>
              </a:rPr>
              <a:t>4   </a:t>
            </a:r>
            <a:r>
              <a:rPr lang="zh-CN" altLang="en-US" dirty="0">
                <a:solidFill>
                  <a:srgbClr val="FF0000"/>
                </a:solidFill>
              </a:rPr>
              <a:t>＝</a:t>
            </a:r>
            <a:r>
              <a:rPr lang="en-US" altLang="zh-CN" dirty="0">
                <a:solidFill>
                  <a:srgbClr val="FF0000"/>
                </a:solidFill>
              </a:rPr>
              <a:t>16</a:t>
            </a:r>
            <a:r>
              <a:rPr lang="en-US" altLang="zh-CN" baseline="30000" dirty="0"/>
              <a:t>   </a:t>
            </a:r>
            <a:r>
              <a:rPr lang="zh-CN" altLang="en-US" dirty="0"/>
              <a:t>组</a:t>
            </a:r>
          </a:p>
          <a:p>
            <a:pPr marL="760413" lvl="1" indent="-285750" eaLnBrk="0" hangingPunct="0">
              <a:spcBef>
                <a:spcPct val="10000"/>
              </a:spcBef>
              <a:spcAft>
                <a:spcPct val="10000"/>
              </a:spcAft>
              <a:buClr>
                <a:srgbClr val="001ADC"/>
              </a:buClr>
              <a:buSzPct val="100000"/>
              <a:buFont typeface="Arial" charset="0"/>
              <a:buChar char="−"/>
            </a:pPr>
            <a:r>
              <a:rPr lang="zh-CN" altLang="en-US" dirty="0"/>
              <a:t>主存每组块数＝ </a:t>
            </a:r>
            <a:r>
              <a:rPr lang="en-US" altLang="zh-CN" dirty="0">
                <a:solidFill>
                  <a:schemeClr val="accent1"/>
                </a:solidFill>
              </a:rPr>
              <a:t>2</a:t>
            </a:r>
            <a:r>
              <a:rPr lang="en-US" altLang="zh-CN" baseline="30000" dirty="0">
                <a:solidFill>
                  <a:schemeClr val="accent1"/>
                </a:solidFill>
              </a:rPr>
              <a:t>20</a:t>
            </a:r>
            <a:r>
              <a:rPr lang="en-US" altLang="zh-CN" dirty="0">
                <a:solidFill>
                  <a:schemeClr val="accent1"/>
                </a:solidFill>
              </a:rPr>
              <a:t> ÷(2</a:t>
            </a:r>
            <a:r>
              <a:rPr lang="en-US" altLang="zh-CN" baseline="30000" dirty="0">
                <a:solidFill>
                  <a:schemeClr val="accent1"/>
                </a:solidFill>
              </a:rPr>
              <a:t>8</a:t>
            </a:r>
            <a:r>
              <a:rPr lang="en-US" altLang="zh-CN" dirty="0">
                <a:solidFill>
                  <a:schemeClr val="accent1"/>
                </a:solidFill>
              </a:rPr>
              <a:t>×2</a:t>
            </a:r>
            <a:r>
              <a:rPr lang="en-US" altLang="zh-CN" baseline="30000" dirty="0">
                <a:solidFill>
                  <a:schemeClr val="accent1"/>
                </a:solidFill>
              </a:rPr>
              <a:t>4</a:t>
            </a:r>
            <a:r>
              <a:rPr lang="zh-CN" altLang="en-US" dirty="0">
                <a:solidFill>
                  <a:schemeClr val="accent1"/>
                </a:solidFill>
              </a:rPr>
              <a:t>）＝</a:t>
            </a:r>
            <a:r>
              <a:rPr lang="zh-CN" altLang="en-US" dirty="0"/>
              <a:t> </a:t>
            </a:r>
            <a:r>
              <a:rPr lang="en-US" altLang="zh-CN" dirty="0">
                <a:solidFill>
                  <a:srgbClr val="FF0000"/>
                </a:solidFill>
              </a:rPr>
              <a:t>2</a:t>
            </a:r>
            <a:r>
              <a:rPr lang="en-US" altLang="zh-CN" baseline="30000" dirty="0">
                <a:solidFill>
                  <a:srgbClr val="FF0000"/>
                </a:solidFill>
              </a:rPr>
              <a:t>8   </a:t>
            </a:r>
            <a:r>
              <a:rPr lang="zh-CN" altLang="en-US" dirty="0">
                <a:solidFill>
                  <a:srgbClr val="FF0000"/>
                </a:solidFill>
              </a:rPr>
              <a:t>＝</a:t>
            </a:r>
            <a:r>
              <a:rPr lang="en-US" altLang="zh-CN" dirty="0">
                <a:solidFill>
                  <a:srgbClr val="FF0000"/>
                </a:solidFill>
              </a:rPr>
              <a:t>256 </a:t>
            </a:r>
            <a:r>
              <a:rPr lang="zh-CN" altLang="en-US" dirty="0"/>
              <a:t>块</a:t>
            </a:r>
            <a:r>
              <a:rPr lang="en-US" altLang="zh-CN" dirty="0"/>
              <a:t>/</a:t>
            </a:r>
            <a:r>
              <a:rPr lang="zh-CN" altLang="en-US" dirty="0"/>
              <a:t>组</a:t>
            </a:r>
            <a:r>
              <a:rPr lang="zh-CN" altLang="en-US" baseline="30000" dirty="0"/>
              <a:t> </a:t>
            </a:r>
            <a:endParaRPr lang="zh-CN" altLang="en-US" dirty="0"/>
          </a:p>
          <a:p>
            <a:pPr marL="760413" lvl="1" indent="-285750" eaLnBrk="0" hangingPunct="0">
              <a:spcBef>
                <a:spcPct val="10000"/>
              </a:spcBef>
              <a:spcAft>
                <a:spcPct val="10000"/>
              </a:spcAft>
              <a:buClr>
                <a:srgbClr val="001ADC"/>
              </a:buClr>
              <a:buSzPct val="100000"/>
              <a:buFont typeface="Arial" charset="0"/>
              <a:buChar char="−"/>
            </a:pPr>
            <a:r>
              <a:rPr lang="zh-CN" altLang="en-US" dirty="0"/>
              <a:t>主存地址：</a:t>
            </a:r>
            <a:r>
              <a:rPr lang="zh-CN" altLang="en-US" dirty="0">
                <a:solidFill>
                  <a:schemeClr val="accent1"/>
                </a:solidFill>
              </a:rPr>
              <a:t>2</a:t>
            </a:r>
            <a:r>
              <a:rPr lang="en-US" altLang="zh-CN" dirty="0">
                <a:solidFill>
                  <a:schemeClr val="accent1"/>
                </a:solidFill>
              </a:rPr>
              <a:t>0 </a:t>
            </a:r>
            <a:r>
              <a:rPr lang="zh-CN" altLang="en-US" dirty="0"/>
              <a:t>位，其中高</a:t>
            </a:r>
            <a:r>
              <a:rPr lang="en-US" altLang="zh-CN" dirty="0">
                <a:solidFill>
                  <a:schemeClr val="accent1"/>
                </a:solidFill>
              </a:rPr>
              <a:t>8 </a:t>
            </a:r>
            <a:r>
              <a:rPr lang="zh-CN" altLang="en-US" dirty="0"/>
              <a:t>位为组内块地址，中间</a:t>
            </a:r>
            <a:r>
              <a:rPr lang="en-US" altLang="zh-CN" dirty="0">
                <a:solidFill>
                  <a:schemeClr val="accent1"/>
                </a:solidFill>
              </a:rPr>
              <a:t>4 </a:t>
            </a:r>
            <a:r>
              <a:rPr lang="zh-CN" altLang="en-US" dirty="0"/>
              <a:t>位为组地址，低 </a:t>
            </a:r>
            <a:r>
              <a:rPr lang="en-US" altLang="zh-CN" dirty="0">
                <a:solidFill>
                  <a:schemeClr val="accent1"/>
                </a:solidFill>
              </a:rPr>
              <a:t>8</a:t>
            </a:r>
            <a:r>
              <a:rPr lang="zh-CN" altLang="en-US" dirty="0"/>
              <a:t>位为块内地址</a:t>
            </a:r>
          </a:p>
          <a:p>
            <a:pPr marL="760413" lvl="1" indent="-285750" eaLnBrk="0" hangingPunct="0">
              <a:spcBef>
                <a:spcPct val="10000"/>
              </a:spcBef>
              <a:spcAft>
                <a:spcPct val="10000"/>
              </a:spcAft>
              <a:buClr>
                <a:srgbClr val="001ADC"/>
              </a:buClr>
              <a:buSzPct val="100000"/>
              <a:buFont typeface="Arial" charset="0"/>
              <a:buChar char="−"/>
            </a:pPr>
            <a:r>
              <a:rPr lang="en-US" altLang="zh-CN" dirty="0"/>
              <a:t>Cache</a:t>
            </a:r>
            <a:r>
              <a:rPr lang="zh-CN" altLang="en-US" dirty="0"/>
              <a:t>的</a:t>
            </a:r>
            <a:r>
              <a:rPr lang="en-US" altLang="zh-CN" dirty="0"/>
              <a:t>Tag</a:t>
            </a:r>
            <a:r>
              <a:rPr lang="zh-CN" altLang="en-US" dirty="0"/>
              <a:t>应该为 </a:t>
            </a:r>
            <a:r>
              <a:rPr lang="en-US" altLang="zh-CN" dirty="0">
                <a:solidFill>
                  <a:schemeClr val="accent1"/>
                </a:solidFill>
              </a:rPr>
              <a:t>8 </a:t>
            </a:r>
            <a:r>
              <a:rPr lang="zh-CN" altLang="en-US" dirty="0"/>
              <a:t>位</a:t>
            </a:r>
            <a:r>
              <a:rPr lang="zh-CN" altLang="en-US" dirty="0" smtClean="0"/>
              <a:t>。</a:t>
            </a:r>
            <a:endParaRPr lang="en-US" altLang="zh-CN" dirty="0" smtClean="0"/>
          </a:p>
          <a:p>
            <a:pPr marL="760413" lvl="1" indent="-285750" eaLnBrk="0" hangingPunct="0">
              <a:spcBef>
                <a:spcPct val="10000"/>
              </a:spcBef>
              <a:spcAft>
                <a:spcPct val="10000"/>
              </a:spcAft>
              <a:buClr>
                <a:srgbClr val="001ADC"/>
              </a:buClr>
              <a:buSzPct val="100000"/>
              <a:buFont typeface="Arial" charset="0"/>
              <a:buChar char="−"/>
            </a:pPr>
            <a:r>
              <a:rPr lang="en-US" altLang="zh-CN" dirty="0" smtClean="0"/>
              <a:t>Cache</a:t>
            </a:r>
            <a:r>
              <a:rPr lang="zh-CN" altLang="en-US" dirty="0" smtClean="0"/>
              <a:t>总容量：</a:t>
            </a:r>
            <a:r>
              <a:rPr lang="en-US" altLang="zh-CN" dirty="0" smtClean="0"/>
              <a:t>64</a:t>
            </a:r>
            <a:r>
              <a:rPr lang="zh-CN" altLang="en-US" dirty="0" smtClean="0"/>
              <a:t>*（</a:t>
            </a:r>
            <a:r>
              <a:rPr lang="en-US" altLang="zh-CN" dirty="0" smtClean="0"/>
              <a:t>256</a:t>
            </a:r>
            <a:r>
              <a:rPr lang="zh-CN" altLang="en-US" dirty="0" smtClean="0"/>
              <a:t>*</a:t>
            </a:r>
            <a:r>
              <a:rPr lang="en-US" altLang="zh-CN" dirty="0" smtClean="0"/>
              <a:t>8+1+1</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1188" y="404813"/>
            <a:ext cx="7913687" cy="373062"/>
          </a:xfrm>
        </p:spPr>
        <p:txBody>
          <a:bodyPr/>
          <a:lstStyle/>
          <a:p>
            <a:r>
              <a:rPr lang="en-US" altLang="zh-CN" dirty="0" smtClean="0"/>
              <a:t>Cache</a:t>
            </a:r>
            <a:r>
              <a:rPr lang="zh-CN" altLang="en-US" dirty="0" smtClean="0"/>
              <a:t>的容量</a:t>
            </a:r>
          </a:p>
        </p:txBody>
      </p:sp>
      <p:sp>
        <p:nvSpPr>
          <p:cNvPr id="43011" name="Text Box 7"/>
          <p:cNvSpPr txBox="1">
            <a:spLocks noChangeArrowheads="1"/>
          </p:cNvSpPr>
          <p:nvPr/>
        </p:nvSpPr>
        <p:spPr bwMode="auto">
          <a:xfrm>
            <a:off x="581025" y="884238"/>
            <a:ext cx="7848600" cy="954107"/>
          </a:xfrm>
          <a:prstGeom prst="rect">
            <a:avLst/>
          </a:prstGeom>
          <a:noFill/>
          <a:ln w="12700">
            <a:noFill/>
            <a:miter lim="800000"/>
            <a:headEnd/>
            <a:tailEnd/>
          </a:ln>
        </p:spPr>
        <p:txBody>
          <a:bodyPr>
            <a:spAutoFit/>
          </a:bodyPr>
          <a:lstStyle/>
          <a:p>
            <a:pPr eaLnBrk="0" hangingPunct="0">
              <a:spcBef>
                <a:spcPts val="0"/>
              </a:spcBef>
              <a:buClr>
                <a:schemeClr val="accent1"/>
              </a:buClr>
              <a:buFont typeface="Wingdings" pitchFamily="2" charset="2"/>
              <a:buChar char="n"/>
            </a:pPr>
            <a:r>
              <a:rPr lang="en-US" altLang="zh-CN" sz="2000" b="1" dirty="0" smtClean="0">
                <a:solidFill>
                  <a:schemeClr val="tx1"/>
                </a:solidFill>
                <a:cs typeface="Times New Roman" pitchFamily="18" charset="0"/>
              </a:rPr>
              <a:t>Cache</a:t>
            </a:r>
            <a:r>
              <a:rPr lang="zh-CN" altLang="en-US" sz="2000" b="1" dirty="0" smtClean="0">
                <a:solidFill>
                  <a:schemeClr val="tx1"/>
                </a:solidFill>
                <a:cs typeface="Times New Roman" pitchFamily="18" charset="0"/>
              </a:rPr>
              <a:t>的容量</a:t>
            </a:r>
            <a:endParaRPr lang="en-US" altLang="zh-CN" sz="2000" b="1" dirty="0" smtClean="0">
              <a:solidFill>
                <a:schemeClr val="tx1"/>
              </a:solidFill>
              <a:cs typeface="Times New Roman" pitchFamily="18" charset="0"/>
            </a:endParaRPr>
          </a:p>
          <a:p>
            <a:pPr lvl="1" eaLnBrk="0" hangingPunct="0">
              <a:spcBef>
                <a:spcPts val="0"/>
              </a:spcBef>
              <a:buClr>
                <a:schemeClr val="accent1"/>
              </a:buClr>
              <a:buFont typeface="Wingdings" pitchFamily="2" charset="2"/>
              <a:buChar char="Ø"/>
            </a:pPr>
            <a:r>
              <a:rPr lang="zh-CN" altLang="en-US" sz="1800" b="1" dirty="0" smtClean="0">
                <a:solidFill>
                  <a:schemeClr val="tx1"/>
                </a:solidFill>
                <a:cs typeface="Times New Roman" pitchFamily="18" charset="0"/>
              </a:rPr>
              <a:t>不作特殊申明时，</a:t>
            </a:r>
            <a:r>
              <a:rPr lang="en-US" altLang="zh-CN" sz="1800" b="1" dirty="0" smtClean="0">
                <a:solidFill>
                  <a:schemeClr val="tx1"/>
                </a:solidFill>
                <a:cs typeface="Times New Roman" pitchFamily="18" charset="0"/>
              </a:rPr>
              <a:t>Cache</a:t>
            </a:r>
            <a:r>
              <a:rPr lang="zh-CN" altLang="en-US" sz="1800" b="1" dirty="0" smtClean="0">
                <a:solidFill>
                  <a:schemeClr val="tx1"/>
                </a:solidFill>
                <a:cs typeface="Times New Roman" pitchFamily="18" charset="0"/>
              </a:rPr>
              <a:t>的容量指</a:t>
            </a:r>
            <a:r>
              <a:rPr lang="en-US" altLang="zh-CN" sz="1800" b="1" dirty="0" smtClean="0">
                <a:solidFill>
                  <a:schemeClr val="tx1"/>
                </a:solidFill>
                <a:cs typeface="Times New Roman" pitchFamily="18" charset="0"/>
              </a:rPr>
              <a:t>Cache</a:t>
            </a:r>
            <a:r>
              <a:rPr lang="zh-CN" altLang="en-US" sz="1800" b="1" dirty="0" smtClean="0">
                <a:solidFill>
                  <a:schemeClr val="tx1"/>
                </a:solidFill>
                <a:cs typeface="Times New Roman" pitchFamily="18" charset="0"/>
              </a:rPr>
              <a:t>数据块的容量；</a:t>
            </a:r>
            <a:endParaRPr lang="en-US" altLang="zh-CN" sz="1800" b="1" dirty="0" smtClean="0">
              <a:solidFill>
                <a:schemeClr val="tx1"/>
              </a:solidFill>
              <a:cs typeface="Times New Roman" pitchFamily="18" charset="0"/>
            </a:endParaRPr>
          </a:p>
          <a:p>
            <a:pPr lvl="1" eaLnBrk="0" hangingPunct="0">
              <a:spcBef>
                <a:spcPts val="0"/>
              </a:spcBef>
              <a:buClr>
                <a:schemeClr val="accent1"/>
              </a:buClr>
              <a:buFont typeface="Wingdings" pitchFamily="2" charset="2"/>
              <a:buChar char="Ø"/>
            </a:pPr>
            <a:r>
              <a:rPr lang="en-US" altLang="zh-CN" sz="1800" b="1" dirty="0" smtClean="0">
                <a:solidFill>
                  <a:schemeClr val="tx1"/>
                </a:solidFill>
                <a:cs typeface="Times New Roman" pitchFamily="18" charset="0"/>
              </a:rPr>
              <a:t>Cache</a:t>
            </a:r>
            <a:r>
              <a:rPr lang="zh-CN" altLang="en-US" sz="1800" b="1" dirty="0" smtClean="0">
                <a:solidFill>
                  <a:schemeClr val="tx1"/>
                </a:solidFill>
                <a:cs typeface="Times New Roman" pitchFamily="18" charset="0"/>
              </a:rPr>
              <a:t>实际总的存储容量实际上还包含</a:t>
            </a:r>
            <a:r>
              <a:rPr lang="en-US" altLang="zh-CN" sz="1800" b="1" dirty="0" smtClean="0">
                <a:solidFill>
                  <a:schemeClr val="tx1"/>
                </a:solidFill>
                <a:cs typeface="Times New Roman" pitchFamily="18" charset="0"/>
              </a:rPr>
              <a:t>tag</a:t>
            </a:r>
            <a:r>
              <a:rPr lang="zh-CN" altLang="en-US" sz="1800" b="1" dirty="0" smtClean="0">
                <a:solidFill>
                  <a:schemeClr val="tx1"/>
                </a:solidFill>
                <a:cs typeface="Times New Roman" pitchFamily="18" charset="0"/>
              </a:rPr>
              <a:t>和</a:t>
            </a:r>
            <a:r>
              <a:rPr lang="en-US" altLang="zh-CN" sz="1800" b="1" dirty="0" smtClean="0">
                <a:solidFill>
                  <a:schemeClr val="tx1"/>
                </a:solidFill>
                <a:cs typeface="Times New Roman" pitchFamily="18" charset="0"/>
              </a:rPr>
              <a:t>valid bit</a:t>
            </a:r>
            <a:r>
              <a:rPr lang="zh-CN" altLang="en-US" sz="1800" b="1" dirty="0" smtClean="0">
                <a:solidFill>
                  <a:schemeClr val="tx1"/>
                </a:solidFill>
                <a:cs typeface="Times New Roman" pitchFamily="18" charset="0"/>
              </a:rPr>
              <a:t>的位数。</a:t>
            </a:r>
            <a:endParaRPr lang="zh-CN" altLang="en-US" sz="1800" b="1" dirty="0">
              <a:solidFill>
                <a:schemeClr val="tx1"/>
              </a:solidFill>
              <a:cs typeface="Times New Roman" pitchFamily="18" charset="0"/>
            </a:endParaRPr>
          </a:p>
        </p:txBody>
      </p:sp>
      <p:sp>
        <p:nvSpPr>
          <p:cNvPr id="43012" name="TextBox 5"/>
          <p:cNvSpPr txBox="1">
            <a:spLocks noChangeArrowheads="1"/>
          </p:cNvSpPr>
          <p:nvPr/>
        </p:nvSpPr>
        <p:spPr bwMode="auto">
          <a:xfrm>
            <a:off x="601166" y="3844577"/>
            <a:ext cx="7715250" cy="2554545"/>
          </a:xfrm>
          <a:prstGeom prst="rect">
            <a:avLst/>
          </a:prstGeom>
          <a:noFill/>
          <a:ln w="9525">
            <a:noFill/>
            <a:miter lim="800000"/>
            <a:headEnd/>
            <a:tailEnd/>
          </a:ln>
        </p:spPr>
        <p:txBody>
          <a:bodyPr wrap="square">
            <a:spAutoFit/>
          </a:bodyPr>
          <a:lstStyle/>
          <a:p>
            <a:pPr marL="269875" indent="-269875" eaLnBrk="0" hangingPunct="0">
              <a:buClr>
                <a:srgbClr val="FF0000"/>
              </a:buClr>
              <a:buFont typeface="Wingdings" pitchFamily="2" charset="2"/>
              <a:buChar char="n"/>
            </a:pPr>
            <a:r>
              <a:rPr lang="zh-CN" altLang="en-US" sz="2000" b="1" dirty="0">
                <a:solidFill>
                  <a:schemeClr val="tx1"/>
                </a:solidFill>
              </a:rPr>
              <a:t>例</a:t>
            </a:r>
            <a:r>
              <a:rPr lang="zh-CN" altLang="en-US" sz="2000" b="1" dirty="0" smtClean="0">
                <a:solidFill>
                  <a:schemeClr val="tx1"/>
                </a:solidFill>
              </a:rPr>
              <a:t>：</a:t>
            </a:r>
            <a:r>
              <a:rPr lang="zh-CN" altLang="en-US" sz="2000" b="1" dirty="0">
                <a:solidFill>
                  <a:schemeClr val="tx1"/>
                </a:solidFill>
              </a:rPr>
              <a:t>假设</a:t>
            </a:r>
            <a:r>
              <a:rPr lang="zh-CN" altLang="en-US" sz="2000" b="1" dirty="0" smtClean="0">
                <a:solidFill>
                  <a:schemeClr val="tx1"/>
                </a:solidFill>
              </a:rPr>
              <a:t>一</a:t>
            </a:r>
            <a:r>
              <a:rPr lang="zh-CN" altLang="en-US" sz="2000" b="1" dirty="0">
                <a:solidFill>
                  <a:schemeClr val="tx1"/>
                </a:solidFill>
              </a:rPr>
              <a:t>直接映射像</a:t>
            </a:r>
            <a:r>
              <a:rPr lang="en-US" altLang="zh-CN" sz="2000" b="1" dirty="0">
                <a:solidFill>
                  <a:schemeClr val="tx1"/>
                </a:solidFill>
              </a:rPr>
              <a:t>Cache</a:t>
            </a:r>
            <a:r>
              <a:rPr lang="zh-CN" altLang="en-US" sz="2000" b="1" dirty="0">
                <a:solidFill>
                  <a:schemeClr val="tx1"/>
                </a:solidFill>
              </a:rPr>
              <a:t>，有</a:t>
            </a:r>
            <a:r>
              <a:rPr lang="en-US" altLang="zh-CN" sz="2000" b="1" dirty="0">
                <a:solidFill>
                  <a:schemeClr val="tx1"/>
                </a:solidFill>
              </a:rPr>
              <a:t>16KB</a:t>
            </a:r>
            <a:r>
              <a:rPr lang="zh-CN" altLang="en-US" sz="2000" b="1" dirty="0">
                <a:solidFill>
                  <a:schemeClr val="tx1"/>
                </a:solidFill>
              </a:rPr>
              <a:t>数据，块大小为</a:t>
            </a:r>
            <a:r>
              <a:rPr lang="en-US" altLang="zh-CN" sz="2000" b="1" dirty="0">
                <a:solidFill>
                  <a:schemeClr val="tx1"/>
                </a:solidFill>
              </a:rPr>
              <a:t>4</a:t>
            </a:r>
            <a:r>
              <a:rPr lang="zh-CN" altLang="en-US" sz="2000" b="1" dirty="0">
                <a:solidFill>
                  <a:schemeClr val="tx1"/>
                </a:solidFill>
              </a:rPr>
              <a:t>个字（</a:t>
            </a:r>
            <a:r>
              <a:rPr lang="en-US" altLang="zh-CN" sz="2000" b="1" dirty="0">
                <a:solidFill>
                  <a:schemeClr val="tx1"/>
                </a:solidFill>
              </a:rPr>
              <a:t>32</a:t>
            </a:r>
            <a:r>
              <a:rPr lang="zh-CN" altLang="en-US" sz="2000" b="1" dirty="0">
                <a:solidFill>
                  <a:schemeClr val="tx1"/>
                </a:solidFill>
              </a:rPr>
              <a:t>位字），主存地址</a:t>
            </a:r>
            <a:r>
              <a:rPr lang="en-US" altLang="zh-CN" sz="2000" b="1" dirty="0">
                <a:solidFill>
                  <a:schemeClr val="tx1"/>
                </a:solidFill>
              </a:rPr>
              <a:t>32</a:t>
            </a:r>
            <a:r>
              <a:rPr lang="zh-CN" altLang="en-US" sz="2000" b="1" dirty="0">
                <a:solidFill>
                  <a:schemeClr val="tx1"/>
                </a:solidFill>
              </a:rPr>
              <a:t>位</a:t>
            </a:r>
            <a:r>
              <a:rPr lang="zh-CN" altLang="en-US" sz="2000" b="1" dirty="0" smtClean="0">
                <a:solidFill>
                  <a:schemeClr val="tx1"/>
                </a:solidFill>
              </a:rPr>
              <a:t>，每个数据块包括</a:t>
            </a:r>
            <a:r>
              <a:rPr lang="en-US" altLang="zh-CN" sz="2000" b="1" dirty="0" smtClean="0">
                <a:solidFill>
                  <a:schemeClr val="tx1"/>
                </a:solidFill>
              </a:rPr>
              <a:t>1</a:t>
            </a:r>
            <a:r>
              <a:rPr lang="zh-CN" altLang="en-US" sz="2000" b="1" dirty="0" smtClean="0">
                <a:solidFill>
                  <a:schemeClr val="tx1"/>
                </a:solidFill>
              </a:rPr>
              <a:t>位有效位，计算实现该</a:t>
            </a:r>
            <a:r>
              <a:rPr lang="en-US" altLang="zh-CN" sz="2000" b="1" dirty="0" smtClean="0">
                <a:solidFill>
                  <a:schemeClr val="tx1"/>
                </a:solidFill>
              </a:rPr>
              <a:t>Cache</a:t>
            </a:r>
            <a:r>
              <a:rPr lang="zh-CN" altLang="en-US" sz="2000" b="1" dirty="0" smtClean="0">
                <a:solidFill>
                  <a:schemeClr val="tx1"/>
                </a:solidFill>
              </a:rPr>
              <a:t>所需总存储容量？</a:t>
            </a:r>
            <a:endParaRPr lang="en-US" altLang="zh-CN" sz="2000" b="1" dirty="0">
              <a:solidFill>
                <a:schemeClr val="tx1"/>
              </a:solidFill>
            </a:endParaRPr>
          </a:p>
          <a:p>
            <a:pPr marL="727075" lvl="1" indent="-269875" eaLnBrk="0" hangingPunct="0">
              <a:buClr>
                <a:srgbClr val="FF0000"/>
              </a:buClr>
              <a:buFont typeface="Wingdings" pitchFamily="2" charset="2"/>
              <a:buChar char="Ø"/>
            </a:pPr>
            <a:r>
              <a:rPr lang="en-US" altLang="zh-CN" sz="2000" b="1" dirty="0">
                <a:solidFill>
                  <a:schemeClr val="tx1"/>
                </a:solidFill>
              </a:rPr>
              <a:t>Cache</a:t>
            </a:r>
            <a:r>
              <a:rPr lang="zh-CN" altLang="en-US" sz="2000" b="1" dirty="0">
                <a:solidFill>
                  <a:schemeClr val="tx1"/>
                </a:solidFill>
              </a:rPr>
              <a:t>每数据块大小：</a:t>
            </a:r>
            <a:r>
              <a:rPr lang="en-US" altLang="zh-CN" sz="2000" b="1" dirty="0">
                <a:solidFill>
                  <a:schemeClr val="tx1"/>
                </a:solidFill>
              </a:rPr>
              <a:t>4×32 = 128 bits = 2</a:t>
            </a:r>
            <a:r>
              <a:rPr lang="en-US" altLang="zh-CN" sz="2000" b="1" baseline="30000" dirty="0">
                <a:solidFill>
                  <a:schemeClr val="tx1"/>
                </a:solidFill>
              </a:rPr>
              <a:t>4 </a:t>
            </a:r>
            <a:r>
              <a:rPr lang="en-US" altLang="zh-CN" sz="2000" b="1" dirty="0">
                <a:solidFill>
                  <a:schemeClr val="tx1"/>
                </a:solidFill>
              </a:rPr>
              <a:t>Bytes;</a:t>
            </a:r>
          </a:p>
          <a:p>
            <a:pPr marL="727075" lvl="1" indent="-269875" eaLnBrk="0" hangingPunct="0">
              <a:buClr>
                <a:srgbClr val="FF0000"/>
              </a:buClr>
              <a:buFont typeface="Wingdings" pitchFamily="2" charset="2"/>
              <a:buChar char="Ø"/>
            </a:pPr>
            <a:r>
              <a:rPr lang="en-US" altLang="zh-CN" sz="2000" b="1" dirty="0">
                <a:solidFill>
                  <a:schemeClr val="tx1"/>
                </a:solidFill>
              </a:rPr>
              <a:t>Cache</a:t>
            </a:r>
            <a:r>
              <a:rPr lang="zh-CN" altLang="en-US" sz="2000" b="1" dirty="0">
                <a:solidFill>
                  <a:schemeClr val="tx1"/>
                </a:solidFill>
              </a:rPr>
              <a:t>块数：</a:t>
            </a:r>
            <a:r>
              <a:rPr lang="en-US" altLang="zh-CN" sz="2000" b="1" dirty="0">
                <a:solidFill>
                  <a:schemeClr val="tx1"/>
                </a:solidFill>
              </a:rPr>
              <a:t>16K  ÷  2</a:t>
            </a:r>
            <a:r>
              <a:rPr lang="en-US" altLang="zh-CN" sz="2000" b="1" baseline="30000" dirty="0">
                <a:solidFill>
                  <a:schemeClr val="tx1"/>
                </a:solidFill>
              </a:rPr>
              <a:t>4</a:t>
            </a:r>
            <a:r>
              <a:rPr lang="en-US" altLang="zh-CN" sz="2000" b="1" dirty="0">
                <a:solidFill>
                  <a:schemeClr val="tx1"/>
                </a:solidFill>
              </a:rPr>
              <a:t> = 2</a:t>
            </a:r>
            <a:r>
              <a:rPr lang="en-US" altLang="zh-CN" sz="2000" b="1" baseline="30000" dirty="0">
                <a:solidFill>
                  <a:schemeClr val="tx1"/>
                </a:solidFill>
              </a:rPr>
              <a:t>10</a:t>
            </a:r>
            <a:r>
              <a:rPr lang="en-US" altLang="zh-CN" sz="2000" b="1" dirty="0">
                <a:solidFill>
                  <a:schemeClr val="tx1"/>
                </a:solidFill>
              </a:rPr>
              <a:t> </a:t>
            </a:r>
            <a:r>
              <a:rPr lang="zh-CN" altLang="en-US" sz="2000" b="1" dirty="0">
                <a:solidFill>
                  <a:schemeClr val="tx1"/>
                </a:solidFill>
              </a:rPr>
              <a:t>块；</a:t>
            </a:r>
            <a:endParaRPr lang="en-US" altLang="zh-CN" sz="2000" b="1" dirty="0">
              <a:solidFill>
                <a:schemeClr val="tx1"/>
              </a:solidFill>
            </a:endParaRPr>
          </a:p>
          <a:p>
            <a:pPr marL="727075" lvl="1" indent="-269875" eaLnBrk="0" hangingPunct="0">
              <a:buClr>
                <a:srgbClr val="FF0000"/>
              </a:buClr>
              <a:buFont typeface="Wingdings" pitchFamily="2" charset="2"/>
              <a:buChar char="Ø"/>
            </a:pPr>
            <a:r>
              <a:rPr lang="en-US" altLang="zh-CN" sz="2000" b="1" dirty="0">
                <a:solidFill>
                  <a:schemeClr val="tx1"/>
                </a:solidFill>
              </a:rPr>
              <a:t>tag</a:t>
            </a:r>
            <a:r>
              <a:rPr lang="zh-CN" altLang="en-US" sz="2000" b="1" dirty="0">
                <a:solidFill>
                  <a:schemeClr val="tx1"/>
                </a:solidFill>
              </a:rPr>
              <a:t>位数：</a:t>
            </a:r>
            <a:r>
              <a:rPr lang="en-US" altLang="zh-CN" sz="2000" b="1" dirty="0">
                <a:solidFill>
                  <a:schemeClr val="tx1"/>
                </a:solidFill>
              </a:rPr>
              <a:t>32 – 10 – 4 = 18 bits</a:t>
            </a:r>
          </a:p>
          <a:p>
            <a:pPr marL="727075" lvl="1" indent="-269875" eaLnBrk="0" hangingPunct="0">
              <a:buClr>
                <a:srgbClr val="FF0000"/>
              </a:buClr>
              <a:buFont typeface="Wingdings" pitchFamily="2" charset="2"/>
              <a:buChar char="Ø"/>
            </a:pPr>
            <a:r>
              <a:rPr lang="zh-CN" altLang="en-US" sz="2000" b="1" dirty="0">
                <a:solidFill>
                  <a:schemeClr val="tx1"/>
                </a:solidFill>
              </a:rPr>
              <a:t>有效位：</a:t>
            </a:r>
            <a:r>
              <a:rPr lang="en-US" altLang="zh-CN" sz="2000" b="1" dirty="0">
                <a:solidFill>
                  <a:schemeClr val="tx1"/>
                </a:solidFill>
              </a:rPr>
              <a:t>1</a:t>
            </a:r>
            <a:r>
              <a:rPr lang="zh-CN" altLang="en-US" sz="2000" b="1" dirty="0">
                <a:solidFill>
                  <a:schemeClr val="tx1"/>
                </a:solidFill>
              </a:rPr>
              <a:t>位</a:t>
            </a:r>
            <a:endParaRPr lang="en-US" altLang="zh-CN" sz="2000" b="1" dirty="0">
              <a:solidFill>
                <a:schemeClr val="tx1"/>
              </a:solidFill>
            </a:endParaRPr>
          </a:p>
          <a:p>
            <a:pPr marL="727075" lvl="1" indent="-269875" eaLnBrk="0" hangingPunct="0">
              <a:buClr>
                <a:srgbClr val="FF0000"/>
              </a:buClr>
              <a:buFont typeface="Wingdings" pitchFamily="2" charset="2"/>
              <a:buChar char="Ø"/>
            </a:pPr>
            <a:r>
              <a:rPr lang="en-US" altLang="zh-CN" sz="2000" b="1" dirty="0">
                <a:solidFill>
                  <a:schemeClr val="tx1"/>
                </a:solidFill>
              </a:rPr>
              <a:t>Cache</a:t>
            </a:r>
            <a:r>
              <a:rPr lang="zh-CN" altLang="en-US" sz="2000" b="1" dirty="0">
                <a:solidFill>
                  <a:schemeClr val="tx1"/>
                </a:solidFill>
              </a:rPr>
              <a:t>实际总容量：</a:t>
            </a:r>
            <a:r>
              <a:rPr lang="en-US" altLang="zh-CN" sz="2000" b="1" dirty="0">
                <a:solidFill>
                  <a:schemeClr val="tx1"/>
                </a:solidFill>
              </a:rPr>
              <a:t>2</a:t>
            </a:r>
            <a:r>
              <a:rPr lang="en-US" altLang="zh-CN" sz="2000" b="1" baseline="30000" dirty="0">
                <a:solidFill>
                  <a:schemeClr val="tx1"/>
                </a:solidFill>
              </a:rPr>
              <a:t>10 </a:t>
            </a:r>
            <a:r>
              <a:rPr lang="en-US" altLang="zh-CN" sz="2000" b="1" dirty="0">
                <a:solidFill>
                  <a:schemeClr val="tx1"/>
                </a:solidFill>
              </a:rPr>
              <a:t>× (128+18+1) = 147K</a:t>
            </a:r>
            <a:r>
              <a:rPr lang="zh-CN" altLang="en-US" sz="2000" b="1" dirty="0">
                <a:solidFill>
                  <a:schemeClr val="tx1"/>
                </a:solidFill>
              </a:rPr>
              <a:t>位 ≈ </a:t>
            </a:r>
            <a:r>
              <a:rPr lang="en-US" altLang="zh-CN" sz="2000" b="1" dirty="0" smtClean="0">
                <a:solidFill>
                  <a:schemeClr val="tx1"/>
                </a:solidFill>
              </a:rPr>
              <a:t>18.4KB</a:t>
            </a:r>
            <a:endParaRPr lang="zh-CN" altLang="en-US" sz="2000" b="1" dirty="0">
              <a:solidFill>
                <a:schemeClr val="tx1"/>
              </a:solidFill>
            </a:endParaRPr>
          </a:p>
        </p:txBody>
      </p:sp>
      <p:sp>
        <p:nvSpPr>
          <p:cNvPr id="2" name="矩形 1"/>
          <p:cNvSpPr/>
          <p:nvPr/>
        </p:nvSpPr>
        <p:spPr bwMode="auto">
          <a:xfrm>
            <a:off x="2195736" y="2060848"/>
            <a:ext cx="432048" cy="151216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accent1"/>
              </a:solidFill>
              <a:effectLst/>
              <a:latin typeface="Arial" pitchFamily="34" charset="0"/>
            </a:endParaRPr>
          </a:p>
        </p:txBody>
      </p:sp>
      <p:sp>
        <p:nvSpPr>
          <p:cNvPr id="3" name="矩形 2"/>
          <p:cNvSpPr/>
          <p:nvPr/>
        </p:nvSpPr>
        <p:spPr bwMode="auto">
          <a:xfrm>
            <a:off x="2699792" y="2060848"/>
            <a:ext cx="1080120" cy="151216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accent1"/>
              </a:solidFill>
              <a:effectLst/>
              <a:latin typeface="Arial" pitchFamily="34" charset="0"/>
            </a:endParaRPr>
          </a:p>
        </p:txBody>
      </p:sp>
      <p:sp>
        <p:nvSpPr>
          <p:cNvPr id="4" name="矩形 3"/>
          <p:cNvSpPr/>
          <p:nvPr/>
        </p:nvSpPr>
        <p:spPr bwMode="auto">
          <a:xfrm>
            <a:off x="3851920" y="2060848"/>
            <a:ext cx="3312368" cy="1512168"/>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accent1"/>
              </a:solidFill>
              <a:effectLst/>
              <a:latin typeface="Arial" pitchFamily="34" charset="0"/>
            </a:endParaRPr>
          </a:p>
        </p:txBody>
      </p:sp>
      <p:sp>
        <p:nvSpPr>
          <p:cNvPr id="5" name="TextBox 4"/>
          <p:cNvSpPr txBox="1"/>
          <p:nvPr/>
        </p:nvSpPr>
        <p:spPr>
          <a:xfrm>
            <a:off x="4659411" y="2564904"/>
            <a:ext cx="1697385" cy="461665"/>
          </a:xfrm>
          <a:prstGeom prst="rect">
            <a:avLst/>
          </a:prstGeom>
          <a:noFill/>
        </p:spPr>
        <p:txBody>
          <a:bodyPr wrap="square" rtlCol="0">
            <a:spAutoFit/>
          </a:bodyPr>
          <a:lstStyle/>
          <a:p>
            <a:pPr algn="ctr"/>
            <a:r>
              <a:rPr lang="en-US" altLang="zh-CN" dirty="0" smtClean="0"/>
              <a:t>Data</a:t>
            </a:r>
            <a:endParaRPr lang="zh-CN" altLang="en-US" dirty="0"/>
          </a:p>
        </p:txBody>
      </p:sp>
      <p:sp>
        <p:nvSpPr>
          <p:cNvPr id="9" name="TextBox 8"/>
          <p:cNvSpPr txBox="1"/>
          <p:nvPr/>
        </p:nvSpPr>
        <p:spPr>
          <a:xfrm>
            <a:off x="2699791" y="2564904"/>
            <a:ext cx="1080121" cy="461665"/>
          </a:xfrm>
          <a:prstGeom prst="rect">
            <a:avLst/>
          </a:prstGeom>
          <a:noFill/>
        </p:spPr>
        <p:txBody>
          <a:bodyPr wrap="square" rtlCol="0">
            <a:spAutoFit/>
          </a:bodyPr>
          <a:lstStyle/>
          <a:p>
            <a:pPr algn="ctr"/>
            <a:r>
              <a:rPr lang="en-US" altLang="zh-CN" dirty="0" smtClean="0"/>
              <a:t>Tag</a:t>
            </a:r>
            <a:endParaRPr lang="zh-CN" altLang="en-US" dirty="0"/>
          </a:p>
        </p:txBody>
      </p:sp>
      <p:sp>
        <p:nvSpPr>
          <p:cNvPr id="10" name="TextBox 9"/>
          <p:cNvSpPr txBox="1"/>
          <p:nvPr/>
        </p:nvSpPr>
        <p:spPr>
          <a:xfrm>
            <a:off x="2195737" y="2564904"/>
            <a:ext cx="432048" cy="461665"/>
          </a:xfrm>
          <a:prstGeom prst="rect">
            <a:avLst/>
          </a:prstGeom>
          <a:noFill/>
        </p:spPr>
        <p:txBody>
          <a:bodyPr wrap="square" rtlCol="0">
            <a:spAutoFit/>
          </a:bodyPr>
          <a:lstStyle/>
          <a:p>
            <a:pPr algn="ctr"/>
            <a:r>
              <a:rPr lang="en-US" altLang="zh-CN" dirty="0"/>
              <a:t>V</a:t>
            </a:r>
            <a:endParaRPr lang="zh-CN" altLang="en-US" dirty="0"/>
          </a:p>
        </p:txBody>
      </p:sp>
      <p:sp>
        <p:nvSpPr>
          <p:cNvPr id="6" name="矩形 5"/>
          <p:cNvSpPr/>
          <p:nvPr/>
        </p:nvSpPr>
        <p:spPr>
          <a:xfrm>
            <a:off x="854108" y="2447599"/>
            <a:ext cx="1107996" cy="646331"/>
          </a:xfrm>
          <a:prstGeom prst="rect">
            <a:avLst/>
          </a:prstGeom>
        </p:spPr>
        <p:txBody>
          <a:bodyPr wrap="none">
            <a:spAutoFit/>
          </a:bodyPr>
          <a:lstStyle/>
          <a:p>
            <a:r>
              <a:rPr lang="en-US" altLang="zh-CN" sz="1800" b="1" dirty="0">
                <a:solidFill>
                  <a:schemeClr val="accent2">
                    <a:lumMod val="75000"/>
                  </a:schemeClr>
                </a:solidFill>
              </a:rPr>
              <a:t>Cache</a:t>
            </a:r>
            <a:r>
              <a:rPr lang="zh-CN" altLang="en-US" sz="1800" dirty="0" smtClean="0">
                <a:solidFill>
                  <a:schemeClr val="accent2">
                    <a:lumMod val="75000"/>
                  </a:schemeClr>
                </a:solidFill>
              </a:rPr>
              <a:t>的</a:t>
            </a:r>
            <a:endParaRPr lang="en-US" altLang="zh-CN" sz="1800" dirty="0" smtClean="0">
              <a:solidFill>
                <a:schemeClr val="accent2">
                  <a:lumMod val="75000"/>
                </a:schemeClr>
              </a:solidFill>
            </a:endParaRPr>
          </a:p>
          <a:p>
            <a:r>
              <a:rPr lang="zh-CN" altLang="en-US" sz="1800" dirty="0" smtClean="0">
                <a:solidFill>
                  <a:schemeClr val="accent2">
                    <a:lumMod val="75000"/>
                  </a:schemeClr>
                </a:solidFill>
              </a:rPr>
              <a:t>存储</a:t>
            </a:r>
            <a:r>
              <a:rPr lang="zh-CN" altLang="en-US" sz="1800" dirty="0">
                <a:solidFill>
                  <a:schemeClr val="accent2">
                    <a:lumMod val="75000"/>
                  </a:schemeClr>
                </a:solidFill>
              </a:rPr>
              <a:t>布局</a:t>
            </a:r>
          </a:p>
        </p:txBody>
      </p:sp>
    </p:spTree>
    <p:extLst>
      <p:ext uri="{BB962C8B-B14F-4D97-AF65-F5344CB8AC3E}">
        <p14:creationId xmlns:p14="http://schemas.microsoft.com/office/powerpoint/2010/main" val="101591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a:t>
            </a:r>
            <a:r>
              <a:rPr lang="zh-CN" altLang="en-US" dirty="0" smtClean="0"/>
              <a:t>的容量</a:t>
            </a:r>
            <a:endParaRPr lang="zh-CN" altLang="en-US" dirty="0"/>
          </a:p>
        </p:txBody>
      </p:sp>
      <p:sp>
        <p:nvSpPr>
          <p:cNvPr id="4" name="TextBox 5"/>
          <p:cNvSpPr txBox="1">
            <a:spLocks noChangeArrowheads="1"/>
          </p:cNvSpPr>
          <p:nvPr/>
        </p:nvSpPr>
        <p:spPr bwMode="auto">
          <a:xfrm>
            <a:off x="611560" y="980728"/>
            <a:ext cx="7715250" cy="2308324"/>
          </a:xfrm>
          <a:prstGeom prst="rect">
            <a:avLst/>
          </a:prstGeom>
          <a:noFill/>
          <a:ln w="9525">
            <a:noFill/>
            <a:miter lim="800000"/>
            <a:headEnd/>
            <a:tailEnd/>
          </a:ln>
        </p:spPr>
        <p:txBody>
          <a:bodyPr>
            <a:spAutoFit/>
          </a:bodyPr>
          <a:lstStyle/>
          <a:p>
            <a:pPr marL="269875" indent="-269875" eaLnBrk="0" hangingPunct="0">
              <a:lnSpc>
                <a:spcPct val="120000"/>
              </a:lnSpc>
              <a:buClr>
                <a:srgbClr val="FF0000"/>
              </a:buClr>
              <a:buFont typeface="Wingdings" pitchFamily="2" charset="2"/>
              <a:buChar char="n"/>
            </a:pPr>
            <a:r>
              <a:rPr lang="zh-CN" altLang="en-US" sz="2000" b="1" dirty="0">
                <a:solidFill>
                  <a:schemeClr val="tx1"/>
                </a:solidFill>
              </a:rPr>
              <a:t>例：假设</a:t>
            </a:r>
            <a:r>
              <a:rPr lang="zh-CN" altLang="en-US" sz="2000" b="1" dirty="0" smtClean="0">
                <a:solidFill>
                  <a:schemeClr val="tx1"/>
                </a:solidFill>
              </a:rPr>
              <a:t>一</a:t>
            </a:r>
            <a:r>
              <a:rPr lang="en-US" altLang="zh-CN" sz="2000" b="1" dirty="0" smtClean="0">
                <a:solidFill>
                  <a:schemeClr val="tx1"/>
                </a:solidFill>
              </a:rPr>
              <a:t>4</a:t>
            </a:r>
            <a:r>
              <a:rPr lang="zh-CN" altLang="en-US" sz="2000" b="1" dirty="0" smtClean="0">
                <a:solidFill>
                  <a:schemeClr val="tx1"/>
                </a:solidFill>
              </a:rPr>
              <a:t>路组相联</a:t>
            </a:r>
            <a:r>
              <a:rPr lang="en-US" altLang="zh-CN" sz="2000" b="1" dirty="0" smtClean="0">
                <a:solidFill>
                  <a:schemeClr val="tx1"/>
                </a:solidFill>
              </a:rPr>
              <a:t>Cache</a:t>
            </a:r>
            <a:r>
              <a:rPr lang="zh-CN" altLang="en-US" sz="2000" b="1" dirty="0" smtClean="0">
                <a:solidFill>
                  <a:schemeClr val="tx1"/>
                </a:solidFill>
              </a:rPr>
              <a:t>，数据存储空间大小</a:t>
            </a:r>
            <a:r>
              <a:rPr lang="en-US" altLang="zh-CN" sz="2000" b="1" dirty="0" smtClean="0">
                <a:solidFill>
                  <a:schemeClr val="tx1"/>
                </a:solidFill>
              </a:rPr>
              <a:t>64KB</a:t>
            </a:r>
            <a:r>
              <a:rPr lang="zh-CN" altLang="en-US" sz="2000" b="1" dirty="0" smtClean="0">
                <a:solidFill>
                  <a:schemeClr val="tx1"/>
                </a:solidFill>
              </a:rPr>
              <a:t>，</a:t>
            </a:r>
            <a:r>
              <a:rPr lang="zh-CN" altLang="en-US" sz="2000" b="1" dirty="0">
                <a:solidFill>
                  <a:schemeClr val="tx1"/>
                </a:solidFill>
              </a:rPr>
              <a:t>块大小</a:t>
            </a:r>
            <a:r>
              <a:rPr lang="zh-CN" altLang="en-US" sz="2000" b="1" dirty="0" smtClean="0">
                <a:solidFill>
                  <a:schemeClr val="tx1"/>
                </a:solidFill>
              </a:rPr>
              <a:t>为</a:t>
            </a:r>
            <a:r>
              <a:rPr lang="en-US" altLang="zh-CN" sz="2000" b="1" dirty="0" smtClean="0">
                <a:solidFill>
                  <a:schemeClr val="tx1"/>
                </a:solidFill>
              </a:rPr>
              <a:t>16</a:t>
            </a:r>
            <a:r>
              <a:rPr lang="zh-CN" altLang="en-US" sz="2000" b="1" dirty="0" smtClean="0">
                <a:solidFill>
                  <a:schemeClr val="tx1"/>
                </a:solidFill>
              </a:rPr>
              <a:t>字节，</a:t>
            </a:r>
            <a:r>
              <a:rPr lang="zh-CN" altLang="en-US" sz="2000" b="1" dirty="0">
                <a:solidFill>
                  <a:schemeClr val="tx1"/>
                </a:solidFill>
              </a:rPr>
              <a:t>主存地址</a:t>
            </a:r>
            <a:r>
              <a:rPr lang="en-US" altLang="zh-CN" sz="2000" b="1" dirty="0">
                <a:solidFill>
                  <a:schemeClr val="tx1"/>
                </a:solidFill>
              </a:rPr>
              <a:t>32</a:t>
            </a:r>
            <a:r>
              <a:rPr lang="zh-CN" altLang="en-US" sz="2000" b="1" dirty="0">
                <a:solidFill>
                  <a:schemeClr val="tx1"/>
                </a:solidFill>
              </a:rPr>
              <a:t>位</a:t>
            </a:r>
            <a:r>
              <a:rPr lang="zh-CN" altLang="en-US" sz="2000" b="1" dirty="0" smtClean="0">
                <a:solidFill>
                  <a:schemeClr val="tx1"/>
                </a:solidFill>
              </a:rPr>
              <a:t>，主存一个字包含</a:t>
            </a:r>
            <a:r>
              <a:rPr lang="en-US" altLang="zh-CN" sz="2000" b="1" dirty="0" smtClean="0">
                <a:solidFill>
                  <a:schemeClr val="tx1"/>
                </a:solidFill>
              </a:rPr>
              <a:t>4</a:t>
            </a:r>
            <a:r>
              <a:rPr lang="zh-CN" altLang="en-US" sz="2000" b="1" dirty="0" smtClean="0">
                <a:solidFill>
                  <a:schemeClr val="tx1"/>
                </a:solidFill>
              </a:rPr>
              <a:t>个字节，</a:t>
            </a:r>
            <a:r>
              <a:rPr lang="en-US" altLang="zh-CN" sz="2000" b="1" dirty="0" smtClean="0">
                <a:solidFill>
                  <a:schemeClr val="tx1"/>
                </a:solidFill>
              </a:rPr>
              <a:t>Cache</a:t>
            </a:r>
            <a:r>
              <a:rPr lang="zh-CN" altLang="en-US" sz="2000" b="1" dirty="0" smtClean="0">
                <a:solidFill>
                  <a:schemeClr val="tx1"/>
                </a:solidFill>
              </a:rPr>
              <a:t>采用写回策略，每个数据块包括</a:t>
            </a:r>
            <a:r>
              <a:rPr lang="en-US" altLang="zh-CN" sz="2000" b="1" dirty="0" smtClean="0">
                <a:solidFill>
                  <a:schemeClr val="tx1"/>
                </a:solidFill>
              </a:rPr>
              <a:t>1</a:t>
            </a:r>
            <a:r>
              <a:rPr lang="zh-CN" altLang="en-US" sz="2000" b="1" dirty="0" smtClean="0">
                <a:solidFill>
                  <a:schemeClr val="tx1"/>
                </a:solidFill>
              </a:rPr>
              <a:t>位有效位，</a:t>
            </a:r>
            <a:r>
              <a:rPr lang="en-US" altLang="zh-CN" sz="2000" b="1" dirty="0" smtClean="0">
                <a:solidFill>
                  <a:schemeClr val="tx1"/>
                </a:solidFill>
              </a:rPr>
              <a:t>Cache</a:t>
            </a:r>
            <a:r>
              <a:rPr lang="zh-CN" altLang="en-US" sz="2000" b="1" dirty="0" smtClean="0">
                <a:solidFill>
                  <a:schemeClr val="tx1"/>
                </a:solidFill>
              </a:rPr>
              <a:t>每个字用</a:t>
            </a:r>
            <a:r>
              <a:rPr lang="en-US" altLang="zh-CN" sz="2000" b="1" dirty="0" smtClean="0">
                <a:solidFill>
                  <a:schemeClr val="tx1"/>
                </a:solidFill>
              </a:rPr>
              <a:t>1</a:t>
            </a:r>
            <a:r>
              <a:rPr lang="zh-CN" altLang="en-US" sz="2000" b="1" dirty="0" smtClean="0">
                <a:solidFill>
                  <a:schemeClr val="tx1"/>
                </a:solidFill>
              </a:rPr>
              <a:t>位脏位来表示是否被修改。</a:t>
            </a:r>
            <a:endParaRPr lang="en-US" altLang="zh-CN" sz="2000" b="1" dirty="0" smtClean="0">
              <a:solidFill>
                <a:schemeClr val="tx1"/>
              </a:solidFill>
            </a:endParaRPr>
          </a:p>
          <a:p>
            <a:pPr marL="914400" lvl="1" indent="-457200" eaLnBrk="0" hangingPunct="0">
              <a:lnSpc>
                <a:spcPct val="120000"/>
              </a:lnSpc>
              <a:buClr>
                <a:srgbClr val="FF0000"/>
              </a:buClr>
              <a:buFont typeface="+mj-lt"/>
              <a:buAutoNum type="arabicPeriod"/>
            </a:pPr>
            <a:r>
              <a:rPr lang="zh-CN" altLang="en-US" sz="2000" b="1" dirty="0">
                <a:solidFill>
                  <a:schemeClr val="tx1"/>
                </a:solidFill>
              </a:rPr>
              <a:t> </a:t>
            </a:r>
            <a:r>
              <a:rPr lang="en-US" altLang="zh-CN" sz="2000" b="1" dirty="0">
                <a:solidFill>
                  <a:schemeClr val="tx1"/>
                </a:solidFill>
              </a:rPr>
              <a:t>CPU </a:t>
            </a:r>
            <a:r>
              <a:rPr lang="zh-CN" altLang="en-US" sz="2000" b="1" dirty="0">
                <a:solidFill>
                  <a:schemeClr val="tx1"/>
                </a:solidFill>
              </a:rPr>
              <a:t>如何解释主存地址（主存地址格式</a:t>
            </a:r>
            <a:r>
              <a:rPr lang="zh-CN" altLang="en-US" sz="2000" b="1" dirty="0" smtClean="0">
                <a:solidFill>
                  <a:schemeClr val="tx1"/>
                </a:solidFill>
              </a:rPr>
              <a:t>）？</a:t>
            </a:r>
            <a:endParaRPr lang="en-US" altLang="zh-CN" sz="2000" b="1" dirty="0" smtClean="0">
              <a:solidFill>
                <a:schemeClr val="tx1"/>
              </a:solidFill>
            </a:endParaRPr>
          </a:p>
          <a:p>
            <a:pPr marL="914400" lvl="1" indent="-457200" eaLnBrk="0" hangingPunct="0">
              <a:lnSpc>
                <a:spcPct val="120000"/>
              </a:lnSpc>
              <a:buClr>
                <a:srgbClr val="FF0000"/>
              </a:buClr>
              <a:buFont typeface="+mj-lt"/>
              <a:buAutoNum type="arabicPeriod"/>
            </a:pPr>
            <a:r>
              <a:rPr lang="zh-CN" altLang="en-US" sz="2000" b="1" dirty="0" smtClean="0">
                <a:solidFill>
                  <a:schemeClr val="tx1"/>
                </a:solidFill>
              </a:rPr>
              <a:t>计算实现该</a:t>
            </a:r>
            <a:r>
              <a:rPr lang="en-US" altLang="zh-CN" sz="2000" b="1" dirty="0" smtClean="0">
                <a:solidFill>
                  <a:schemeClr val="tx1"/>
                </a:solidFill>
              </a:rPr>
              <a:t>Cache</a:t>
            </a:r>
            <a:r>
              <a:rPr lang="zh-CN" altLang="en-US" sz="2000" b="1" dirty="0" smtClean="0">
                <a:solidFill>
                  <a:schemeClr val="tx1"/>
                </a:solidFill>
              </a:rPr>
              <a:t>所需总存储容量？</a:t>
            </a:r>
            <a:endParaRPr lang="zh-CN" altLang="en-US" sz="2000" b="1" dirty="0">
              <a:solidFill>
                <a:schemeClr val="tx1"/>
              </a:solidFill>
            </a:endParaRPr>
          </a:p>
        </p:txBody>
      </p:sp>
      <p:sp>
        <p:nvSpPr>
          <p:cNvPr id="6" name="TextBox 5"/>
          <p:cNvSpPr txBox="1">
            <a:spLocks noChangeArrowheads="1"/>
          </p:cNvSpPr>
          <p:nvPr/>
        </p:nvSpPr>
        <p:spPr bwMode="auto">
          <a:xfrm>
            <a:off x="611560" y="3253040"/>
            <a:ext cx="7715250" cy="3416320"/>
          </a:xfrm>
          <a:prstGeom prst="rect">
            <a:avLst/>
          </a:prstGeom>
          <a:noFill/>
          <a:ln w="9525">
            <a:noFill/>
            <a:miter lim="800000"/>
            <a:headEnd/>
            <a:tailEnd/>
          </a:ln>
        </p:spPr>
        <p:txBody>
          <a:bodyPr wrap="square">
            <a:spAutoFit/>
          </a:bodyPr>
          <a:lstStyle/>
          <a:p>
            <a:pPr marL="269875" indent="-269875" eaLnBrk="0" hangingPunct="0">
              <a:lnSpc>
                <a:spcPct val="120000"/>
              </a:lnSpc>
              <a:buClr>
                <a:srgbClr val="FF0000"/>
              </a:buClr>
              <a:buFont typeface="Wingdings" pitchFamily="2" charset="2"/>
              <a:buChar char="n"/>
            </a:pPr>
            <a:r>
              <a:rPr lang="zh-CN" altLang="en-US" sz="2000" b="1" dirty="0" smtClean="0">
                <a:solidFill>
                  <a:schemeClr val="tx1"/>
                </a:solidFill>
              </a:rPr>
              <a:t>解答</a:t>
            </a:r>
            <a:endParaRPr lang="en-US" altLang="zh-CN" sz="2000" b="1" dirty="0" smtClean="0">
              <a:solidFill>
                <a:schemeClr val="tx1"/>
              </a:solidFill>
            </a:endParaRPr>
          </a:p>
          <a:p>
            <a:pPr marL="727075" lvl="1" indent="-269875" eaLnBrk="0" hangingPunct="0">
              <a:lnSpc>
                <a:spcPct val="120000"/>
              </a:lnSpc>
              <a:buClr>
                <a:srgbClr val="FF0000"/>
              </a:buClr>
              <a:buFont typeface="Wingdings" pitchFamily="2" charset="2"/>
              <a:buChar char="Ø"/>
            </a:pPr>
            <a:r>
              <a:rPr lang="en-US" altLang="zh-CN" sz="2000" b="1" dirty="0" smtClean="0">
                <a:solidFill>
                  <a:schemeClr val="tx1"/>
                </a:solidFill>
              </a:rPr>
              <a:t>Cache</a:t>
            </a:r>
            <a:r>
              <a:rPr lang="zh-CN" altLang="en-US" sz="2000" b="1" dirty="0">
                <a:solidFill>
                  <a:schemeClr val="tx1"/>
                </a:solidFill>
              </a:rPr>
              <a:t>每数据块大小</a:t>
            </a:r>
            <a:r>
              <a:rPr lang="zh-CN" altLang="en-US" sz="2000" b="1" dirty="0" smtClean="0">
                <a:solidFill>
                  <a:schemeClr val="tx1"/>
                </a:solidFill>
              </a:rPr>
              <a:t>：</a:t>
            </a:r>
            <a:r>
              <a:rPr lang="en-US" altLang="zh-CN" sz="2000" b="1" dirty="0" smtClean="0">
                <a:solidFill>
                  <a:schemeClr val="tx1"/>
                </a:solidFill>
              </a:rPr>
              <a:t>16×8 </a:t>
            </a:r>
            <a:r>
              <a:rPr lang="en-US" altLang="zh-CN" sz="2000" b="1" dirty="0">
                <a:solidFill>
                  <a:schemeClr val="tx1"/>
                </a:solidFill>
              </a:rPr>
              <a:t>= 128 </a:t>
            </a:r>
            <a:r>
              <a:rPr lang="en-US" altLang="zh-CN" sz="2000" b="1" dirty="0" smtClean="0">
                <a:solidFill>
                  <a:schemeClr val="tx1"/>
                </a:solidFill>
              </a:rPr>
              <a:t>bits = 2</a:t>
            </a:r>
            <a:r>
              <a:rPr lang="en-US" altLang="zh-CN" sz="2000" b="1" baseline="30000" dirty="0" smtClean="0">
                <a:solidFill>
                  <a:schemeClr val="tx1"/>
                </a:solidFill>
              </a:rPr>
              <a:t>4 </a:t>
            </a:r>
            <a:r>
              <a:rPr lang="en-US" altLang="zh-CN" sz="2000" b="1" dirty="0" smtClean="0">
                <a:solidFill>
                  <a:schemeClr val="tx1"/>
                </a:solidFill>
              </a:rPr>
              <a:t>Bytes;</a:t>
            </a:r>
            <a:endParaRPr lang="en-US" altLang="zh-CN" sz="2000" b="1" dirty="0">
              <a:solidFill>
                <a:schemeClr val="tx1"/>
              </a:solidFill>
            </a:endParaRPr>
          </a:p>
          <a:p>
            <a:pPr marL="727075" lvl="1" indent="-269875" eaLnBrk="0" hangingPunct="0">
              <a:lnSpc>
                <a:spcPct val="120000"/>
              </a:lnSpc>
              <a:buClr>
                <a:srgbClr val="FF0000"/>
              </a:buClr>
              <a:buFont typeface="Wingdings" pitchFamily="2" charset="2"/>
              <a:buChar char="Ø"/>
            </a:pPr>
            <a:r>
              <a:rPr lang="en-US" altLang="zh-CN" sz="2000" b="1" dirty="0">
                <a:solidFill>
                  <a:schemeClr val="tx1"/>
                </a:solidFill>
              </a:rPr>
              <a:t>Cache</a:t>
            </a:r>
            <a:r>
              <a:rPr lang="zh-CN" altLang="en-US" sz="2000" b="1" dirty="0">
                <a:solidFill>
                  <a:schemeClr val="tx1"/>
                </a:solidFill>
              </a:rPr>
              <a:t>块数</a:t>
            </a:r>
            <a:r>
              <a:rPr lang="zh-CN" altLang="en-US" sz="2000" b="1" dirty="0" smtClean="0">
                <a:solidFill>
                  <a:schemeClr val="tx1"/>
                </a:solidFill>
              </a:rPr>
              <a:t>：</a:t>
            </a:r>
            <a:r>
              <a:rPr lang="en-US" altLang="zh-CN" sz="2000" b="1" dirty="0" smtClean="0">
                <a:solidFill>
                  <a:schemeClr val="tx1"/>
                </a:solidFill>
              </a:rPr>
              <a:t>64K  </a:t>
            </a:r>
            <a:r>
              <a:rPr lang="en-US" altLang="zh-CN" sz="2000" b="1" dirty="0">
                <a:solidFill>
                  <a:schemeClr val="tx1"/>
                </a:solidFill>
              </a:rPr>
              <a:t>÷  2</a:t>
            </a:r>
            <a:r>
              <a:rPr lang="en-US" altLang="zh-CN" sz="2000" b="1" baseline="30000" dirty="0">
                <a:solidFill>
                  <a:schemeClr val="tx1"/>
                </a:solidFill>
              </a:rPr>
              <a:t>4</a:t>
            </a:r>
            <a:r>
              <a:rPr lang="en-US" altLang="zh-CN" sz="2000" b="1" dirty="0">
                <a:solidFill>
                  <a:schemeClr val="tx1"/>
                </a:solidFill>
              </a:rPr>
              <a:t> = </a:t>
            </a:r>
            <a:r>
              <a:rPr lang="en-US" altLang="zh-CN" sz="2000" b="1" dirty="0" smtClean="0">
                <a:solidFill>
                  <a:schemeClr val="tx1"/>
                </a:solidFill>
              </a:rPr>
              <a:t>2</a:t>
            </a:r>
            <a:r>
              <a:rPr lang="en-US" altLang="zh-CN" sz="2000" b="1" baseline="30000" dirty="0" smtClean="0">
                <a:solidFill>
                  <a:schemeClr val="tx1"/>
                </a:solidFill>
              </a:rPr>
              <a:t>12</a:t>
            </a:r>
            <a:r>
              <a:rPr lang="en-US" altLang="zh-CN" sz="2000" b="1" dirty="0" smtClean="0">
                <a:solidFill>
                  <a:schemeClr val="tx1"/>
                </a:solidFill>
              </a:rPr>
              <a:t> </a:t>
            </a:r>
            <a:r>
              <a:rPr lang="zh-CN" altLang="en-US" sz="2000" b="1" dirty="0">
                <a:solidFill>
                  <a:schemeClr val="tx1"/>
                </a:solidFill>
              </a:rPr>
              <a:t>块</a:t>
            </a:r>
            <a:r>
              <a:rPr lang="zh-CN" altLang="en-US" sz="2000" b="1" dirty="0" smtClean="0">
                <a:solidFill>
                  <a:schemeClr val="tx1"/>
                </a:solidFill>
              </a:rPr>
              <a:t>；</a:t>
            </a:r>
            <a:endParaRPr lang="en-US" altLang="zh-CN" sz="2000" b="1" dirty="0" smtClean="0">
              <a:solidFill>
                <a:schemeClr val="tx1"/>
              </a:solidFill>
            </a:endParaRPr>
          </a:p>
          <a:p>
            <a:pPr marL="727075" lvl="1" indent="-269875" eaLnBrk="0" hangingPunct="0">
              <a:lnSpc>
                <a:spcPct val="120000"/>
              </a:lnSpc>
              <a:buClr>
                <a:srgbClr val="FF0000"/>
              </a:buClr>
              <a:buFont typeface="Wingdings" pitchFamily="2" charset="2"/>
              <a:buChar char="Ø"/>
            </a:pPr>
            <a:r>
              <a:rPr lang="en-US" altLang="zh-CN" sz="2000" b="1" dirty="0" smtClean="0">
                <a:solidFill>
                  <a:schemeClr val="tx1"/>
                </a:solidFill>
              </a:rPr>
              <a:t>Cache</a:t>
            </a:r>
            <a:r>
              <a:rPr lang="zh-CN" altLang="en-US" sz="2000" b="1" dirty="0" smtClean="0">
                <a:solidFill>
                  <a:schemeClr val="tx1"/>
                </a:solidFill>
              </a:rPr>
              <a:t>组数：</a:t>
            </a:r>
            <a:r>
              <a:rPr lang="en-US" altLang="zh-CN" sz="2000" b="1" dirty="0" smtClean="0">
                <a:solidFill>
                  <a:schemeClr val="tx1"/>
                </a:solidFill>
              </a:rPr>
              <a:t> 2</a:t>
            </a:r>
            <a:r>
              <a:rPr lang="en-US" altLang="zh-CN" sz="2000" b="1" baseline="30000" dirty="0" smtClean="0">
                <a:solidFill>
                  <a:schemeClr val="tx1"/>
                </a:solidFill>
              </a:rPr>
              <a:t>12</a:t>
            </a:r>
            <a:r>
              <a:rPr lang="en-US" altLang="zh-CN" sz="2000" b="1" dirty="0" smtClean="0">
                <a:solidFill>
                  <a:schemeClr val="tx1"/>
                </a:solidFill>
              </a:rPr>
              <a:t> ÷ 4 = 2</a:t>
            </a:r>
            <a:r>
              <a:rPr lang="en-US" altLang="zh-CN" sz="2000" b="1" baseline="30000" dirty="0" smtClean="0">
                <a:solidFill>
                  <a:schemeClr val="tx1"/>
                </a:solidFill>
              </a:rPr>
              <a:t>10</a:t>
            </a:r>
            <a:r>
              <a:rPr lang="en-US" altLang="zh-CN" sz="2000" b="1" dirty="0" smtClean="0">
                <a:solidFill>
                  <a:schemeClr val="tx1"/>
                </a:solidFill>
              </a:rPr>
              <a:t> </a:t>
            </a:r>
            <a:r>
              <a:rPr lang="zh-CN" altLang="en-US" sz="2000" b="1" dirty="0" smtClean="0">
                <a:solidFill>
                  <a:schemeClr val="tx1"/>
                </a:solidFill>
              </a:rPr>
              <a:t>组</a:t>
            </a:r>
            <a:endParaRPr lang="en-US" altLang="zh-CN" sz="2000" b="1" dirty="0">
              <a:solidFill>
                <a:schemeClr val="tx1"/>
              </a:solidFill>
            </a:endParaRPr>
          </a:p>
          <a:p>
            <a:pPr marL="727075" lvl="1" indent="-269875" eaLnBrk="0" hangingPunct="0">
              <a:lnSpc>
                <a:spcPct val="120000"/>
              </a:lnSpc>
              <a:buClr>
                <a:srgbClr val="FF0000"/>
              </a:buClr>
              <a:buFont typeface="Wingdings" pitchFamily="2" charset="2"/>
              <a:buChar char="Ø"/>
            </a:pPr>
            <a:r>
              <a:rPr lang="en-US" altLang="zh-CN" sz="2000" b="1" dirty="0">
                <a:solidFill>
                  <a:schemeClr val="tx1"/>
                </a:solidFill>
              </a:rPr>
              <a:t>tag</a:t>
            </a:r>
            <a:r>
              <a:rPr lang="zh-CN" altLang="en-US" sz="2000" b="1" dirty="0">
                <a:solidFill>
                  <a:schemeClr val="tx1"/>
                </a:solidFill>
              </a:rPr>
              <a:t>位数：</a:t>
            </a:r>
            <a:r>
              <a:rPr lang="en-US" altLang="zh-CN" sz="2000" b="1" dirty="0">
                <a:solidFill>
                  <a:schemeClr val="tx1"/>
                </a:solidFill>
              </a:rPr>
              <a:t>32 – 10 – 4 = 18 </a:t>
            </a:r>
            <a:r>
              <a:rPr lang="en-US" altLang="zh-CN" sz="2000" b="1" dirty="0" smtClean="0">
                <a:solidFill>
                  <a:schemeClr val="tx1"/>
                </a:solidFill>
              </a:rPr>
              <a:t>bits</a:t>
            </a:r>
          </a:p>
          <a:p>
            <a:pPr marL="727075" lvl="1" indent="-269875" eaLnBrk="0" hangingPunct="0">
              <a:lnSpc>
                <a:spcPct val="120000"/>
              </a:lnSpc>
              <a:buClr>
                <a:srgbClr val="FF0000"/>
              </a:buClr>
              <a:buFont typeface="Wingdings" pitchFamily="2" charset="2"/>
              <a:buChar char="Ø"/>
            </a:pPr>
            <a:r>
              <a:rPr lang="zh-CN" altLang="en-US" sz="2000" b="1" dirty="0" smtClean="0">
                <a:solidFill>
                  <a:schemeClr val="tx1"/>
                </a:solidFill>
              </a:rPr>
              <a:t>每个</a:t>
            </a:r>
            <a:r>
              <a:rPr lang="en-US" altLang="zh-CN" sz="2000" b="1" dirty="0" smtClean="0">
                <a:solidFill>
                  <a:schemeClr val="tx1"/>
                </a:solidFill>
              </a:rPr>
              <a:t>Block</a:t>
            </a:r>
            <a:r>
              <a:rPr lang="zh-CN" altLang="en-US" sz="2000" b="1" dirty="0" smtClean="0">
                <a:solidFill>
                  <a:schemeClr val="tx1"/>
                </a:solidFill>
              </a:rPr>
              <a:t>有效</a:t>
            </a:r>
            <a:r>
              <a:rPr lang="zh-CN" altLang="en-US" sz="2000" b="1" dirty="0">
                <a:solidFill>
                  <a:schemeClr val="tx1"/>
                </a:solidFill>
              </a:rPr>
              <a:t>位：</a:t>
            </a:r>
            <a:r>
              <a:rPr lang="en-US" altLang="zh-CN" sz="2000" b="1" dirty="0">
                <a:solidFill>
                  <a:schemeClr val="tx1"/>
                </a:solidFill>
              </a:rPr>
              <a:t>1</a:t>
            </a:r>
            <a:r>
              <a:rPr lang="zh-CN" altLang="en-US" sz="2000" b="1" dirty="0" smtClean="0">
                <a:solidFill>
                  <a:schemeClr val="tx1"/>
                </a:solidFill>
              </a:rPr>
              <a:t>位</a:t>
            </a:r>
            <a:endParaRPr lang="en-US" altLang="zh-CN" sz="2000" b="1" dirty="0" smtClean="0">
              <a:solidFill>
                <a:schemeClr val="tx1"/>
              </a:solidFill>
            </a:endParaRPr>
          </a:p>
          <a:p>
            <a:pPr marL="727075" lvl="1" indent="-269875" eaLnBrk="0" hangingPunct="0">
              <a:lnSpc>
                <a:spcPct val="120000"/>
              </a:lnSpc>
              <a:buClr>
                <a:srgbClr val="FF0000"/>
              </a:buClr>
              <a:buFont typeface="Wingdings" pitchFamily="2" charset="2"/>
              <a:buChar char="Ø"/>
            </a:pPr>
            <a:r>
              <a:rPr lang="zh-CN" altLang="en-US" sz="2000" b="1" dirty="0" smtClean="0">
                <a:solidFill>
                  <a:schemeClr val="tx1"/>
                </a:solidFill>
              </a:rPr>
              <a:t>每个</a:t>
            </a:r>
            <a:r>
              <a:rPr lang="en-US" altLang="zh-CN" sz="2000" b="1" dirty="0" smtClean="0">
                <a:solidFill>
                  <a:schemeClr val="tx1"/>
                </a:solidFill>
              </a:rPr>
              <a:t>Block</a:t>
            </a:r>
            <a:r>
              <a:rPr lang="zh-CN" altLang="en-US" sz="2000" b="1" dirty="0" smtClean="0">
                <a:solidFill>
                  <a:schemeClr val="tx1"/>
                </a:solidFill>
              </a:rPr>
              <a:t>脏位：</a:t>
            </a:r>
            <a:r>
              <a:rPr lang="en-US" altLang="zh-CN" sz="2000" b="1" dirty="0" smtClean="0">
                <a:solidFill>
                  <a:schemeClr val="tx1"/>
                </a:solidFill>
              </a:rPr>
              <a:t>4</a:t>
            </a:r>
            <a:r>
              <a:rPr lang="zh-CN" altLang="en-US" sz="2000" b="1" dirty="0" smtClean="0">
                <a:solidFill>
                  <a:schemeClr val="tx1"/>
                </a:solidFill>
              </a:rPr>
              <a:t>位（</a:t>
            </a:r>
            <a:r>
              <a:rPr lang="en-US" altLang="zh-CN" sz="2000" b="1" dirty="0" smtClean="0">
                <a:solidFill>
                  <a:schemeClr val="tx1"/>
                </a:solidFill>
              </a:rPr>
              <a:t>1</a:t>
            </a:r>
            <a:r>
              <a:rPr lang="zh-CN" altLang="en-US" sz="2000" b="1" dirty="0" smtClean="0">
                <a:solidFill>
                  <a:schemeClr val="tx1"/>
                </a:solidFill>
              </a:rPr>
              <a:t>个</a:t>
            </a:r>
            <a:r>
              <a:rPr lang="en-US" altLang="zh-CN" sz="2000" b="1" dirty="0" smtClean="0">
                <a:solidFill>
                  <a:schemeClr val="tx1"/>
                </a:solidFill>
              </a:rPr>
              <a:t>Block</a:t>
            </a:r>
            <a:r>
              <a:rPr lang="zh-CN" altLang="en-US" sz="2000" b="1" dirty="0" smtClean="0">
                <a:solidFill>
                  <a:schemeClr val="tx1"/>
                </a:solidFill>
              </a:rPr>
              <a:t>包含</a:t>
            </a:r>
            <a:r>
              <a:rPr lang="en-US" altLang="zh-CN" sz="2000" b="1" dirty="0" smtClean="0">
                <a:solidFill>
                  <a:schemeClr val="tx1"/>
                </a:solidFill>
              </a:rPr>
              <a:t>4</a:t>
            </a:r>
            <a:r>
              <a:rPr lang="zh-CN" altLang="en-US" sz="2000" b="1" dirty="0" smtClean="0">
                <a:solidFill>
                  <a:schemeClr val="tx1"/>
                </a:solidFill>
              </a:rPr>
              <a:t>个字）</a:t>
            </a:r>
            <a:endParaRPr lang="en-US" altLang="zh-CN" sz="2000" b="1" dirty="0">
              <a:solidFill>
                <a:schemeClr val="tx1"/>
              </a:solidFill>
            </a:endParaRPr>
          </a:p>
          <a:p>
            <a:pPr marL="727075" lvl="1" indent="-269875" eaLnBrk="0" hangingPunct="0">
              <a:lnSpc>
                <a:spcPct val="120000"/>
              </a:lnSpc>
              <a:buClr>
                <a:srgbClr val="FF0000"/>
              </a:buClr>
              <a:buFont typeface="Wingdings" pitchFamily="2" charset="2"/>
              <a:buChar char="Ø"/>
            </a:pPr>
            <a:r>
              <a:rPr lang="en-US" altLang="zh-CN" sz="2000" b="1" dirty="0">
                <a:solidFill>
                  <a:schemeClr val="tx1"/>
                </a:solidFill>
              </a:rPr>
              <a:t>Cache</a:t>
            </a:r>
            <a:r>
              <a:rPr lang="zh-CN" altLang="en-US" sz="2000" b="1" dirty="0">
                <a:solidFill>
                  <a:schemeClr val="tx1"/>
                </a:solidFill>
              </a:rPr>
              <a:t>实际总容量：</a:t>
            </a:r>
            <a:r>
              <a:rPr lang="en-US" altLang="zh-CN" sz="2000" b="1" dirty="0" smtClean="0">
                <a:solidFill>
                  <a:schemeClr val="tx1"/>
                </a:solidFill>
              </a:rPr>
              <a:t>2</a:t>
            </a:r>
            <a:r>
              <a:rPr lang="en-US" altLang="zh-CN" sz="2000" b="1" baseline="30000" dirty="0" smtClean="0">
                <a:solidFill>
                  <a:schemeClr val="tx1"/>
                </a:solidFill>
              </a:rPr>
              <a:t>12 </a:t>
            </a:r>
            <a:r>
              <a:rPr lang="en-US" altLang="zh-CN" sz="2000" b="1" dirty="0">
                <a:solidFill>
                  <a:schemeClr val="tx1"/>
                </a:solidFill>
              </a:rPr>
              <a:t>× (</a:t>
            </a:r>
            <a:r>
              <a:rPr lang="en-US" altLang="zh-CN" sz="2000" b="1" dirty="0" smtClean="0">
                <a:solidFill>
                  <a:schemeClr val="tx1"/>
                </a:solidFill>
              </a:rPr>
              <a:t>128+18+1+4) </a:t>
            </a:r>
            <a:r>
              <a:rPr lang="en-US" altLang="zh-CN" sz="2000" b="1" dirty="0">
                <a:solidFill>
                  <a:schemeClr val="tx1"/>
                </a:solidFill>
              </a:rPr>
              <a:t>= </a:t>
            </a:r>
            <a:r>
              <a:rPr lang="en-US" altLang="zh-CN" sz="2000" b="1" dirty="0" smtClean="0">
                <a:solidFill>
                  <a:schemeClr val="tx1"/>
                </a:solidFill>
              </a:rPr>
              <a:t>618496</a:t>
            </a:r>
            <a:r>
              <a:rPr lang="zh-CN" altLang="en-US" sz="2000" b="1" dirty="0" smtClean="0">
                <a:solidFill>
                  <a:schemeClr val="tx1"/>
                </a:solidFill>
              </a:rPr>
              <a:t>位 ≈ </a:t>
            </a:r>
            <a:r>
              <a:rPr lang="en-US" altLang="zh-CN" sz="2000" b="1" dirty="0" smtClean="0">
                <a:solidFill>
                  <a:schemeClr val="tx1"/>
                </a:solidFill>
              </a:rPr>
              <a:t>75.5KB</a:t>
            </a:r>
            <a:endParaRPr lang="zh-CN" altLang="en-US" sz="2000" b="1" dirty="0">
              <a:solidFill>
                <a:schemeClr val="tx1"/>
              </a:solidFill>
            </a:endParaRPr>
          </a:p>
        </p:txBody>
      </p:sp>
      <p:graphicFrame>
        <p:nvGraphicFramePr>
          <p:cNvPr id="5" name="表格 4"/>
          <p:cNvGraphicFramePr>
            <a:graphicFrameLocks noGrp="1"/>
          </p:cNvGraphicFramePr>
          <p:nvPr>
            <p:extLst/>
          </p:nvPr>
        </p:nvGraphicFramePr>
        <p:xfrm>
          <a:off x="5220072" y="4592255"/>
          <a:ext cx="3672408" cy="731520"/>
        </p:xfrm>
        <a:graphic>
          <a:graphicData uri="http://schemas.openxmlformats.org/drawingml/2006/table">
            <a:tbl>
              <a:tblPr firstRow="1" bandRow="1">
                <a:tableStyleId>{5C22544A-7EE6-4342-B048-85BDC9FD1C3A}</a:tableStyleId>
              </a:tblPr>
              <a:tblGrid>
                <a:gridCol w="1224136"/>
                <a:gridCol w="1224136"/>
                <a:gridCol w="1224136"/>
              </a:tblGrid>
              <a:tr h="354477">
                <a:tc>
                  <a:txBody>
                    <a:bodyPr/>
                    <a:lstStyle/>
                    <a:p>
                      <a:pPr algn="ctr"/>
                      <a:r>
                        <a:rPr lang="en-US" altLang="zh-CN" dirty="0" smtClean="0"/>
                        <a:t>Tag</a:t>
                      </a:r>
                      <a:r>
                        <a:rPr lang="zh-CN" altLang="en-US" dirty="0" smtClean="0"/>
                        <a:t>位</a:t>
                      </a:r>
                      <a:endParaRPr lang="zh-CN" altLang="en-US" dirty="0"/>
                    </a:p>
                  </a:txBody>
                  <a:tcPr/>
                </a:tc>
                <a:tc>
                  <a:txBody>
                    <a:bodyPr/>
                    <a:lstStyle/>
                    <a:p>
                      <a:pPr algn="ctr"/>
                      <a:r>
                        <a:rPr lang="zh-CN" altLang="en-US" dirty="0" smtClean="0"/>
                        <a:t>组位</a:t>
                      </a:r>
                      <a:endParaRPr lang="zh-CN" altLang="en-US" dirty="0"/>
                    </a:p>
                  </a:txBody>
                  <a:tcPr/>
                </a:tc>
                <a:tc>
                  <a:txBody>
                    <a:bodyPr/>
                    <a:lstStyle/>
                    <a:p>
                      <a:pPr algn="ctr"/>
                      <a:r>
                        <a:rPr lang="en-US" altLang="zh-CN" dirty="0" smtClean="0"/>
                        <a:t>offset</a:t>
                      </a:r>
                      <a:endParaRPr lang="zh-CN" altLang="en-US" dirty="0"/>
                    </a:p>
                  </a:txBody>
                  <a:tcPr/>
                </a:tc>
              </a:tr>
              <a:tr h="354477">
                <a:tc>
                  <a:txBody>
                    <a:bodyPr/>
                    <a:lstStyle/>
                    <a:p>
                      <a:pPr algn="ctr"/>
                      <a:r>
                        <a:rPr lang="en-US" altLang="zh-CN" dirty="0" smtClean="0"/>
                        <a:t>18</a:t>
                      </a:r>
                      <a:endParaRPr lang="zh-CN" altLang="en-US" dirty="0"/>
                    </a:p>
                  </a:txBody>
                  <a:tcPr/>
                </a:tc>
                <a:tc>
                  <a:txBody>
                    <a:bodyPr/>
                    <a:lstStyle/>
                    <a:p>
                      <a:pPr algn="ctr"/>
                      <a:r>
                        <a:rPr lang="en-US" altLang="zh-CN" dirty="0" smtClean="0"/>
                        <a:t>10</a:t>
                      </a:r>
                      <a:endParaRPr lang="zh-CN" altLang="en-US" dirty="0"/>
                    </a:p>
                  </a:txBody>
                  <a:tcPr/>
                </a:tc>
                <a:tc>
                  <a:txBody>
                    <a:bodyPr/>
                    <a:lstStyle/>
                    <a:p>
                      <a:pPr algn="ctr"/>
                      <a:r>
                        <a:rPr lang="en-US" altLang="zh-CN" dirty="0" smtClean="0"/>
                        <a:t>4</a:t>
                      </a:r>
                      <a:endParaRPr lang="zh-CN" altLang="en-US" dirty="0"/>
                    </a:p>
                  </a:txBody>
                  <a:tcPr/>
                </a:tc>
              </a:tr>
            </a:tbl>
          </a:graphicData>
        </a:graphic>
      </p:graphicFrame>
      <p:sp>
        <p:nvSpPr>
          <p:cNvPr id="7" name="TextBox 6"/>
          <p:cNvSpPr txBox="1"/>
          <p:nvPr/>
        </p:nvSpPr>
        <p:spPr>
          <a:xfrm>
            <a:off x="5796136" y="4221088"/>
            <a:ext cx="2530674" cy="461665"/>
          </a:xfrm>
          <a:prstGeom prst="rect">
            <a:avLst/>
          </a:prstGeom>
          <a:noFill/>
        </p:spPr>
        <p:txBody>
          <a:bodyPr wrap="square" rtlCol="0">
            <a:spAutoFit/>
          </a:bodyPr>
          <a:lstStyle/>
          <a:p>
            <a:r>
              <a:rPr lang="zh-CN" altLang="en-US" b="1" dirty="0" smtClean="0">
                <a:solidFill>
                  <a:schemeClr val="tx1"/>
                </a:solidFill>
              </a:rPr>
              <a:t>主存地址格式</a:t>
            </a:r>
            <a:endParaRPr lang="zh-CN" altLang="en-US" b="1" dirty="0">
              <a:solidFill>
                <a:schemeClr val="tx1"/>
              </a:solidFill>
            </a:endParaRPr>
          </a:p>
        </p:txBody>
      </p:sp>
    </p:spTree>
    <p:extLst>
      <p:ext uri="{BB962C8B-B14F-4D97-AF65-F5344CB8AC3E}">
        <p14:creationId xmlns:p14="http://schemas.microsoft.com/office/powerpoint/2010/main" val="2899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11188" y="404813"/>
            <a:ext cx="7913687" cy="373062"/>
          </a:xfrm>
        </p:spPr>
        <p:txBody>
          <a:bodyPr/>
          <a:lstStyle/>
          <a:p>
            <a:r>
              <a:rPr lang="en-US" altLang="zh-CN" smtClean="0"/>
              <a:t>Cache</a:t>
            </a:r>
            <a:r>
              <a:rPr lang="zh-CN" altLang="en-US" smtClean="0"/>
              <a:t>的性能计算</a:t>
            </a:r>
          </a:p>
        </p:txBody>
      </p:sp>
      <p:sp>
        <p:nvSpPr>
          <p:cNvPr id="299015" name="Text Box 7"/>
          <p:cNvSpPr txBox="1">
            <a:spLocks noChangeArrowheads="1"/>
          </p:cNvSpPr>
          <p:nvPr/>
        </p:nvSpPr>
        <p:spPr bwMode="auto">
          <a:xfrm>
            <a:off x="357188" y="1000125"/>
            <a:ext cx="8462962"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nSpc>
                <a:spcPct val="120000"/>
              </a:lnSpc>
              <a:buClr>
                <a:schemeClr val="accent1"/>
              </a:buClr>
              <a:buFont typeface="Wingdings" pitchFamily="2" charset="2"/>
              <a:buChar char="n"/>
            </a:pPr>
            <a:r>
              <a:rPr lang="zh-CN" altLang="en-US" b="1" dirty="0">
                <a:solidFill>
                  <a:schemeClr val="tx1"/>
                </a:solidFill>
                <a:ea typeface="黑体" pitchFamily="2" charset="-122"/>
                <a:cs typeface="Times New Roman" pitchFamily="18" charset="0"/>
              </a:rPr>
              <a:t> 存储访问时间： </a:t>
            </a:r>
            <a:r>
              <a:rPr lang="zh-CN" altLang="en-US" dirty="0">
                <a:solidFill>
                  <a:schemeClr val="tx1"/>
                </a:solidFill>
                <a:ea typeface="黑体" pitchFamily="2" charset="-122"/>
                <a:cs typeface="Times New Roman" pitchFamily="18" charset="0"/>
              </a:rPr>
              <a:t>对于</a:t>
            </a:r>
            <a:r>
              <a:rPr lang="en-US" altLang="zh-CN" dirty="0">
                <a:solidFill>
                  <a:schemeClr val="tx1"/>
                </a:solidFill>
                <a:ea typeface="黑体" pitchFamily="2" charset="-122"/>
                <a:cs typeface="Times New Roman" pitchFamily="18" charset="0"/>
              </a:rPr>
              <a:t>cache</a:t>
            </a:r>
            <a:r>
              <a:rPr lang="zh-CN" altLang="en-US" dirty="0">
                <a:solidFill>
                  <a:schemeClr val="tx1"/>
                </a:solidFill>
                <a:ea typeface="黑体" pitchFamily="2" charset="-122"/>
                <a:cs typeface="Times New Roman" pitchFamily="18" charset="0"/>
              </a:rPr>
              <a:t>和主存组成的两级存储系统</a:t>
            </a:r>
          </a:p>
          <a:p>
            <a:pPr lvl="1">
              <a:lnSpc>
                <a:spcPct val="120000"/>
              </a:lnSpc>
              <a:buClr>
                <a:schemeClr val="accent1"/>
              </a:buClr>
            </a:pPr>
            <a:r>
              <a:rPr lang="zh-CN" altLang="en-US" sz="2000" b="1" dirty="0">
                <a:solidFill>
                  <a:schemeClr val="tx1"/>
                </a:solidFill>
                <a:ea typeface="黑体" pitchFamily="2" charset="-122"/>
                <a:cs typeface="Times New Roman" pitchFamily="18" charset="0"/>
              </a:rPr>
              <a:t>若： </a:t>
            </a:r>
            <a:r>
              <a:rPr lang="en-US" altLang="zh-CN" sz="2000" b="1" i="1" dirty="0">
                <a:solidFill>
                  <a:schemeClr val="tx1"/>
                </a:solidFill>
                <a:ea typeface="黑体" pitchFamily="2" charset="-122"/>
                <a:cs typeface="Times New Roman" pitchFamily="18" charset="0"/>
              </a:rPr>
              <a:t>T</a:t>
            </a:r>
            <a:r>
              <a:rPr lang="en-US" altLang="zh-CN" sz="2000" b="1" i="1" baseline="-25000" dirty="0">
                <a:solidFill>
                  <a:schemeClr val="tx1"/>
                </a:solidFill>
                <a:ea typeface="黑体" pitchFamily="2" charset="-122"/>
                <a:cs typeface="Times New Roman" pitchFamily="18" charset="0"/>
              </a:rPr>
              <a:t>m</a:t>
            </a:r>
            <a:r>
              <a:rPr lang="zh-CN" altLang="en-US" sz="2000" b="1" dirty="0">
                <a:solidFill>
                  <a:schemeClr val="tx1"/>
                </a:solidFill>
                <a:ea typeface="黑体" pitchFamily="2" charset="-122"/>
                <a:cs typeface="Times New Roman" pitchFamily="18" charset="0"/>
              </a:rPr>
              <a:t>为主存储器的访问</a:t>
            </a:r>
            <a:r>
              <a:rPr lang="zh-CN" altLang="en-US" sz="2000" b="1" dirty="0" smtClean="0">
                <a:solidFill>
                  <a:schemeClr val="tx1"/>
                </a:solidFill>
                <a:ea typeface="黑体" pitchFamily="2" charset="-122"/>
                <a:cs typeface="Times New Roman" pitchFamily="18" charset="0"/>
              </a:rPr>
              <a:t>周期；</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en-US" altLang="zh-CN" sz="2000" b="1" dirty="0">
                <a:solidFill>
                  <a:schemeClr val="tx1"/>
                </a:solidFill>
                <a:ea typeface="黑体" pitchFamily="2" charset="-122"/>
                <a:cs typeface="Times New Roman" pitchFamily="18" charset="0"/>
              </a:rPr>
              <a:t>         </a:t>
            </a:r>
            <a:r>
              <a:rPr lang="en-US" altLang="zh-CN" sz="2000" b="1" i="1" dirty="0" err="1">
                <a:solidFill>
                  <a:schemeClr val="tx1"/>
                </a:solidFill>
                <a:ea typeface="黑体" pitchFamily="2" charset="-122"/>
                <a:cs typeface="Times New Roman" pitchFamily="18" charset="0"/>
              </a:rPr>
              <a:t>T</a:t>
            </a:r>
            <a:r>
              <a:rPr lang="en-US" altLang="zh-CN" sz="2000" b="1" i="1" baseline="-25000" dirty="0" err="1">
                <a:solidFill>
                  <a:schemeClr val="tx1"/>
                </a:solidFill>
                <a:ea typeface="黑体" pitchFamily="2" charset="-122"/>
                <a:cs typeface="Times New Roman" pitchFamily="18" charset="0"/>
              </a:rPr>
              <a:t>c</a:t>
            </a:r>
            <a:r>
              <a:rPr lang="zh-CN" altLang="en-US" sz="2000" b="1" dirty="0">
                <a:solidFill>
                  <a:schemeClr val="tx1"/>
                </a:solidFill>
                <a:ea typeface="黑体" pitchFamily="2" charset="-122"/>
                <a:cs typeface="Times New Roman" pitchFamily="18" charset="0"/>
              </a:rPr>
              <a:t>为</a:t>
            </a:r>
            <a:r>
              <a:rPr lang="en-US" altLang="zh-CN" sz="2000" b="1" dirty="0">
                <a:solidFill>
                  <a:schemeClr val="tx1"/>
                </a:solidFill>
                <a:ea typeface="黑体" pitchFamily="2" charset="-122"/>
                <a:cs typeface="Times New Roman" pitchFamily="18" charset="0"/>
              </a:rPr>
              <a:t>Cache</a:t>
            </a:r>
            <a:r>
              <a:rPr lang="zh-CN" altLang="en-US" sz="2000" b="1" dirty="0">
                <a:solidFill>
                  <a:schemeClr val="tx1"/>
                </a:solidFill>
                <a:ea typeface="黑体" pitchFamily="2" charset="-122"/>
                <a:cs typeface="Times New Roman" pitchFamily="18" charset="0"/>
              </a:rPr>
              <a:t>的访问周期；</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en-US" altLang="zh-CN" sz="2000" b="1" i="1" dirty="0">
                <a:solidFill>
                  <a:schemeClr val="tx1"/>
                </a:solidFill>
                <a:ea typeface="黑体" pitchFamily="2" charset="-122"/>
                <a:cs typeface="Times New Roman" pitchFamily="18" charset="0"/>
              </a:rPr>
              <a:t>         H</a:t>
            </a:r>
            <a:r>
              <a:rPr lang="zh-CN" altLang="en-US" sz="2000" b="1" dirty="0">
                <a:solidFill>
                  <a:schemeClr val="tx1"/>
                </a:solidFill>
                <a:ea typeface="黑体" pitchFamily="2" charset="-122"/>
                <a:cs typeface="Times New Roman" pitchFamily="18" charset="0"/>
              </a:rPr>
              <a:t>为</a:t>
            </a:r>
            <a:r>
              <a:rPr lang="en-US" altLang="zh-CN" sz="2000" b="1" dirty="0">
                <a:solidFill>
                  <a:schemeClr val="tx1"/>
                </a:solidFill>
                <a:ea typeface="黑体" pitchFamily="2" charset="-122"/>
                <a:cs typeface="Times New Roman" pitchFamily="18" charset="0"/>
              </a:rPr>
              <a:t>Cache</a:t>
            </a:r>
            <a:r>
              <a:rPr lang="zh-CN" altLang="en-US" sz="2000" b="1" dirty="0">
                <a:solidFill>
                  <a:schemeClr val="tx1"/>
                </a:solidFill>
                <a:ea typeface="黑体" pitchFamily="2" charset="-122"/>
                <a:cs typeface="Times New Roman" pitchFamily="18" charset="0"/>
              </a:rPr>
              <a:t>命中率</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r>
              <a:rPr lang="zh-CN" altLang="en-US" sz="2000" b="1" dirty="0">
                <a:solidFill>
                  <a:schemeClr val="tx1"/>
                </a:solidFill>
                <a:ea typeface="黑体" pitchFamily="2" charset="-122"/>
                <a:cs typeface="Times New Roman" pitchFamily="18" charset="0"/>
              </a:rPr>
              <a:t>则存储系统的等效访问周期</a:t>
            </a:r>
            <a:r>
              <a:rPr lang="en-US" altLang="zh-CN" sz="2000" b="1" dirty="0">
                <a:solidFill>
                  <a:schemeClr val="tx1"/>
                </a:solidFill>
                <a:ea typeface="黑体" pitchFamily="2" charset="-122"/>
                <a:cs typeface="Times New Roman" pitchFamily="18" charset="0"/>
              </a:rPr>
              <a:t>T</a:t>
            </a:r>
            <a:r>
              <a:rPr lang="zh-CN" altLang="en-US" sz="2000" b="1" dirty="0">
                <a:solidFill>
                  <a:schemeClr val="tx1"/>
                </a:solidFill>
                <a:ea typeface="黑体" pitchFamily="2" charset="-122"/>
                <a:cs typeface="Times New Roman" pitchFamily="18" charset="0"/>
              </a:rPr>
              <a:t>为：</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pPr>
            <a:endParaRPr lang="en-US" altLang="zh-CN" sz="2000" b="1" dirty="0">
              <a:solidFill>
                <a:schemeClr val="tx1"/>
              </a:solidFill>
              <a:ea typeface="黑体" pitchFamily="2" charset="-122"/>
              <a:cs typeface="Times New Roman" pitchFamily="18" charset="0"/>
            </a:endParaRPr>
          </a:p>
          <a:p>
            <a:pPr>
              <a:lnSpc>
                <a:spcPct val="120000"/>
              </a:lnSpc>
              <a:buClr>
                <a:schemeClr val="accent1"/>
              </a:buClr>
              <a:buFont typeface="Wingdings" pitchFamily="2" charset="2"/>
              <a:buChar char="n"/>
            </a:pPr>
            <a:r>
              <a:rPr lang="zh-CN" altLang="en-US" b="1" dirty="0">
                <a:solidFill>
                  <a:schemeClr val="tx1"/>
                </a:solidFill>
                <a:ea typeface="黑体" pitchFamily="2" charset="-122"/>
                <a:cs typeface="Times New Roman" pitchFamily="18" charset="0"/>
              </a:rPr>
              <a:t> 加速比</a:t>
            </a:r>
            <a:r>
              <a:rPr lang="en-US" altLang="zh-CN" b="1" dirty="0">
                <a:solidFill>
                  <a:schemeClr val="tx1"/>
                </a:solidFill>
                <a:ea typeface="黑体" pitchFamily="2" charset="-122"/>
                <a:cs typeface="Times New Roman" pitchFamily="18" charset="0"/>
              </a:rPr>
              <a:t>SP</a:t>
            </a:r>
            <a:r>
              <a:rPr lang="zh-CN" altLang="en-US" b="1" dirty="0">
                <a:solidFill>
                  <a:schemeClr val="tx1"/>
                </a:solidFill>
                <a:ea typeface="黑体" pitchFamily="2" charset="-122"/>
                <a:cs typeface="Times New Roman" pitchFamily="18" charset="0"/>
              </a:rPr>
              <a:t>（</a:t>
            </a:r>
            <a:r>
              <a:rPr lang="en-US" altLang="zh-CN" b="1" dirty="0">
                <a:solidFill>
                  <a:schemeClr val="tx1"/>
                </a:solidFill>
                <a:ea typeface="黑体" pitchFamily="2" charset="-122"/>
                <a:cs typeface="Times New Roman" pitchFamily="18" charset="0"/>
              </a:rPr>
              <a:t>Speedup</a:t>
            </a:r>
            <a:r>
              <a:rPr lang="zh-CN" altLang="en-US" b="1" dirty="0">
                <a:solidFill>
                  <a:schemeClr val="tx1"/>
                </a:solidFill>
                <a:ea typeface="黑体" pitchFamily="2" charset="-122"/>
                <a:cs typeface="Times New Roman" pitchFamily="18" charset="0"/>
              </a:rPr>
              <a:t>）</a:t>
            </a:r>
            <a:endParaRPr lang="en-US" altLang="zh-CN" b="1" dirty="0">
              <a:solidFill>
                <a:schemeClr val="tx1"/>
              </a:solidFill>
              <a:ea typeface="黑体" pitchFamily="2" charset="-122"/>
              <a:cs typeface="Times New Roman" pitchFamily="18" charset="0"/>
            </a:endParaRPr>
          </a:p>
          <a:p>
            <a:pPr lvl="1">
              <a:lnSpc>
                <a:spcPct val="120000"/>
              </a:lnSpc>
              <a:buClr>
                <a:schemeClr val="accent1"/>
              </a:buClr>
            </a:pPr>
            <a:r>
              <a:rPr lang="zh-CN" altLang="en-US" sz="2000" b="1" dirty="0">
                <a:solidFill>
                  <a:schemeClr val="tx1"/>
                </a:solidFill>
                <a:ea typeface="黑体" pitchFamily="2" charset="-122"/>
                <a:cs typeface="Times New Roman" pitchFamily="18" charset="0"/>
              </a:rPr>
              <a:t>存储系统的加速比</a:t>
            </a:r>
            <a:r>
              <a:rPr lang="en-US" altLang="zh-CN" sz="2000" b="1" i="1" dirty="0" err="1">
                <a:solidFill>
                  <a:schemeClr val="tx1"/>
                </a:solidFill>
                <a:ea typeface="黑体" pitchFamily="2" charset="-122"/>
                <a:cs typeface="Times New Roman" pitchFamily="18" charset="0"/>
              </a:rPr>
              <a:t>S</a:t>
            </a:r>
            <a:r>
              <a:rPr lang="en-US" altLang="zh-CN" sz="2000" b="1" i="1" baseline="-25000" dirty="0" err="1">
                <a:solidFill>
                  <a:schemeClr val="tx1"/>
                </a:solidFill>
                <a:ea typeface="黑体" pitchFamily="2" charset="-122"/>
                <a:cs typeface="Times New Roman" pitchFamily="18" charset="0"/>
              </a:rPr>
              <a:t>p</a:t>
            </a:r>
            <a:r>
              <a:rPr lang="zh-CN" altLang="en-US" sz="2000" b="1" dirty="0">
                <a:solidFill>
                  <a:schemeClr val="tx1"/>
                </a:solidFill>
                <a:ea typeface="黑体" pitchFamily="2" charset="-122"/>
                <a:cs typeface="Times New Roman" pitchFamily="18" charset="0"/>
              </a:rPr>
              <a:t>为：</a:t>
            </a:r>
            <a:endParaRPr lang="en-US" altLang="zh-CN" sz="2000" b="1" dirty="0">
              <a:solidFill>
                <a:schemeClr val="tx1"/>
              </a:solidFill>
              <a:ea typeface="黑体" pitchFamily="2" charset="-122"/>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ea typeface="黑体" pitchFamily="2" charset="-122"/>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cs typeface="Times New Roman" pitchFamily="18" charset="0"/>
            </a:endParaRPr>
          </a:p>
          <a:p>
            <a:pPr lvl="1">
              <a:lnSpc>
                <a:spcPct val="120000"/>
              </a:lnSpc>
              <a:buClr>
                <a:schemeClr val="accent1"/>
              </a:buClr>
              <a:buFont typeface="Wingdings" pitchFamily="2" charset="2"/>
              <a:buChar char="Ø"/>
            </a:pPr>
            <a:endParaRPr lang="en-US" altLang="zh-CN" sz="1800" b="1" dirty="0">
              <a:solidFill>
                <a:schemeClr val="tx1"/>
              </a:solidFill>
              <a:cs typeface="Times New Roman" pitchFamily="18" charset="0"/>
            </a:endParaRPr>
          </a:p>
        </p:txBody>
      </p:sp>
      <p:pic>
        <p:nvPicPr>
          <p:cNvPr id="47923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3563" y="3143250"/>
            <a:ext cx="3113087" cy="25717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14" name="矩形 13"/>
          <p:cNvSpPr/>
          <p:nvPr/>
        </p:nvSpPr>
        <p:spPr>
          <a:xfrm>
            <a:off x="5857875" y="5857875"/>
            <a:ext cx="2786063" cy="338138"/>
          </a:xfrm>
          <a:prstGeom prst="rect">
            <a:avLst/>
          </a:prstGeom>
        </p:spPr>
        <p:txBody>
          <a:bodyPr>
            <a:spAutoFit/>
          </a:bodyPr>
          <a:lstStyle/>
          <a:p>
            <a:pPr algn="ctr" eaLnBrk="0" hangingPunct="0">
              <a:defRPr/>
            </a:pPr>
            <a:r>
              <a:rPr lang="zh-CN" altLang="en-US" sz="1600" dirty="0">
                <a:solidFill>
                  <a:srgbClr val="0070C0"/>
                </a:solidFill>
                <a:latin typeface="+mj-ea"/>
                <a:ea typeface="+mj-ea"/>
              </a:rPr>
              <a:t>加速比与命中率的关系</a:t>
            </a:r>
          </a:p>
        </p:txBody>
      </p:sp>
      <p:graphicFrame>
        <p:nvGraphicFramePr>
          <p:cNvPr id="8" name="Object 28"/>
          <p:cNvGraphicFramePr>
            <a:graphicFrameLocks noChangeAspect="1"/>
          </p:cNvGraphicFramePr>
          <p:nvPr/>
        </p:nvGraphicFramePr>
        <p:xfrm>
          <a:off x="1187450" y="3144838"/>
          <a:ext cx="3281363" cy="500062"/>
        </p:xfrm>
        <a:graphic>
          <a:graphicData uri="http://schemas.openxmlformats.org/presentationml/2006/ole">
            <mc:AlternateContent xmlns:mc="http://schemas.openxmlformats.org/markup-compatibility/2006">
              <mc:Choice xmlns:v="urn:schemas-microsoft-com:vml" Requires="v">
                <p:oleObj spid="_x0000_s80060" name="公式" r:id="rId5" imgW="1498600" imgH="228600" progId="Equation.3">
                  <p:embed/>
                </p:oleObj>
              </mc:Choice>
              <mc:Fallback>
                <p:oleObj name="公式" r:id="rId5" imgW="1498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44838"/>
                        <a:ext cx="3281363"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9"/>
          <p:cNvGraphicFramePr>
            <a:graphicFrameLocks noChangeAspect="1"/>
          </p:cNvGraphicFramePr>
          <p:nvPr/>
        </p:nvGraphicFramePr>
        <p:xfrm>
          <a:off x="428625" y="5065713"/>
          <a:ext cx="4786313" cy="884237"/>
        </p:xfrm>
        <a:graphic>
          <a:graphicData uri="http://schemas.openxmlformats.org/presentationml/2006/ole">
            <mc:AlternateContent xmlns:mc="http://schemas.openxmlformats.org/markup-compatibility/2006">
              <mc:Choice xmlns:v="urn:schemas-microsoft-com:vml" Requires="v">
                <p:oleObj spid="_x0000_s80061" name="公式" r:id="rId7" imgW="3213100" imgH="571500" progId="Equation.3">
                  <p:embed/>
                </p:oleObj>
              </mc:Choice>
              <mc:Fallback>
                <p:oleObj name="公式" r:id="rId7" imgW="3213100" imgH="571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5065713"/>
                        <a:ext cx="4786313"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8125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15">
                                            <p:txEl>
                                              <p:pRg st="0" end="0"/>
                                            </p:txEl>
                                          </p:spTgt>
                                        </p:tgtEl>
                                        <p:attrNameLst>
                                          <p:attrName>style.visibility</p:attrName>
                                        </p:attrNameLst>
                                      </p:cBhvr>
                                      <p:to>
                                        <p:strVal val="visible"/>
                                      </p:to>
                                    </p:set>
                                    <p:animEffect transition="in" filter="blinds(horizontal)">
                                      <p:cBhvr>
                                        <p:cTn id="7" dur="500"/>
                                        <p:tgtEl>
                                          <p:spTgt spid="29901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9015">
                                            <p:txEl>
                                              <p:pRg st="1" end="1"/>
                                            </p:txEl>
                                          </p:spTgt>
                                        </p:tgtEl>
                                        <p:attrNameLst>
                                          <p:attrName>style.visibility</p:attrName>
                                        </p:attrNameLst>
                                      </p:cBhvr>
                                      <p:to>
                                        <p:strVal val="visible"/>
                                      </p:to>
                                    </p:set>
                                    <p:animEffect transition="in" filter="blinds(horizontal)">
                                      <p:cBhvr>
                                        <p:cTn id="10" dur="500"/>
                                        <p:tgtEl>
                                          <p:spTgt spid="29901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9015">
                                            <p:txEl>
                                              <p:pRg st="2" end="2"/>
                                            </p:txEl>
                                          </p:spTgt>
                                        </p:tgtEl>
                                        <p:attrNameLst>
                                          <p:attrName>style.visibility</p:attrName>
                                        </p:attrNameLst>
                                      </p:cBhvr>
                                      <p:to>
                                        <p:strVal val="visible"/>
                                      </p:to>
                                    </p:set>
                                    <p:animEffect transition="in" filter="blinds(horizontal)">
                                      <p:cBhvr>
                                        <p:cTn id="13" dur="500"/>
                                        <p:tgtEl>
                                          <p:spTgt spid="29901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9015">
                                            <p:txEl>
                                              <p:pRg st="3" end="3"/>
                                            </p:txEl>
                                          </p:spTgt>
                                        </p:tgtEl>
                                        <p:attrNameLst>
                                          <p:attrName>style.visibility</p:attrName>
                                        </p:attrNameLst>
                                      </p:cBhvr>
                                      <p:to>
                                        <p:strVal val="visible"/>
                                      </p:to>
                                    </p:set>
                                    <p:animEffect transition="in" filter="blinds(horizontal)">
                                      <p:cBhvr>
                                        <p:cTn id="16" dur="500"/>
                                        <p:tgtEl>
                                          <p:spTgt spid="29901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9015">
                                            <p:txEl>
                                              <p:pRg st="4" end="4"/>
                                            </p:txEl>
                                          </p:spTgt>
                                        </p:tgtEl>
                                        <p:attrNameLst>
                                          <p:attrName>style.visibility</p:attrName>
                                        </p:attrNameLst>
                                      </p:cBhvr>
                                      <p:to>
                                        <p:strVal val="visible"/>
                                      </p:to>
                                    </p:set>
                                    <p:animEffect transition="in" filter="blinds(horizontal)">
                                      <p:cBhvr>
                                        <p:cTn id="19" dur="500"/>
                                        <p:tgtEl>
                                          <p:spTgt spid="299015">
                                            <p:txEl>
                                              <p:pRg st="4" end="4"/>
                                            </p:txEl>
                                          </p:spTgt>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99015">
                                            <p:txEl>
                                              <p:pRg st="8" end="8"/>
                                            </p:txEl>
                                          </p:spTgt>
                                        </p:tgtEl>
                                        <p:attrNameLst>
                                          <p:attrName>style.visibility</p:attrName>
                                        </p:attrNameLst>
                                      </p:cBhvr>
                                      <p:to>
                                        <p:strVal val="visible"/>
                                      </p:to>
                                    </p:set>
                                    <p:animEffect transition="in" filter="blinds(horizontal)">
                                      <p:cBhvr>
                                        <p:cTn id="28" dur="500"/>
                                        <p:tgtEl>
                                          <p:spTgt spid="299015">
                                            <p:txEl>
                                              <p:pRg st="8" end="8"/>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99015">
                                            <p:txEl>
                                              <p:pRg st="9" end="9"/>
                                            </p:txEl>
                                          </p:spTgt>
                                        </p:tgtEl>
                                        <p:attrNameLst>
                                          <p:attrName>style.visibility</p:attrName>
                                        </p:attrNameLst>
                                      </p:cBhvr>
                                      <p:to>
                                        <p:strVal val="visible"/>
                                      </p:to>
                                    </p:set>
                                    <p:animEffect transition="in" filter="blinds(horizontal)">
                                      <p:cBhvr>
                                        <p:cTn id="31" dur="500"/>
                                        <p:tgtEl>
                                          <p:spTgt spid="29901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0"/>
                                          </p:stCondLst>
                                        </p:cTn>
                                        <p:tgtEl>
                                          <p:spTgt spid="479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5"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a:xfrm>
            <a:off x="642938" y="1071563"/>
            <a:ext cx="7848600" cy="2717477"/>
          </a:xfrm>
        </p:spPr>
        <p:txBody>
          <a:bodyPr/>
          <a:lstStyle/>
          <a:p>
            <a:pPr marL="0" indent="0">
              <a:lnSpc>
                <a:spcPct val="115000"/>
              </a:lnSpc>
              <a:spcBef>
                <a:spcPct val="55000"/>
              </a:spcBef>
              <a:buNone/>
            </a:pPr>
            <a:r>
              <a:rPr lang="en-US" altLang="zh-CN" sz="2800" dirty="0" smtClean="0">
                <a:ea typeface="宋体" pitchFamily="2" charset="-122"/>
              </a:rPr>
              <a:t>1.</a:t>
            </a:r>
            <a:r>
              <a:rPr lang="zh-CN" altLang="zh-CN" sz="2800" dirty="0"/>
              <a:t>某计算机的存储系统由</a:t>
            </a:r>
            <a:r>
              <a:rPr lang="en-US" altLang="zh-CN" sz="2800" dirty="0"/>
              <a:t>Cache</a:t>
            </a:r>
            <a:r>
              <a:rPr lang="zh-CN" altLang="zh-CN" sz="2800" dirty="0"/>
              <a:t>和主存。若所访问的字在</a:t>
            </a:r>
            <a:r>
              <a:rPr lang="en-US" altLang="zh-CN" sz="2800" dirty="0"/>
              <a:t>Cache</a:t>
            </a:r>
            <a:r>
              <a:rPr lang="zh-CN" altLang="zh-CN" sz="2800" dirty="0"/>
              <a:t>中，则存取它需要</a:t>
            </a:r>
            <a:r>
              <a:rPr lang="en-US" altLang="zh-CN" sz="2800" dirty="0"/>
              <a:t>10ns</a:t>
            </a:r>
            <a:r>
              <a:rPr lang="zh-CN" altLang="zh-CN" sz="2800" dirty="0"/>
              <a:t>；将所访问的字从主存装入</a:t>
            </a:r>
            <a:r>
              <a:rPr lang="en-US" altLang="zh-CN" sz="2800" dirty="0"/>
              <a:t>Cache</a:t>
            </a:r>
            <a:r>
              <a:rPr lang="zh-CN" altLang="zh-CN" sz="2800" dirty="0"/>
              <a:t>需要</a:t>
            </a:r>
            <a:r>
              <a:rPr lang="en-US" altLang="zh-CN" sz="2800" dirty="0"/>
              <a:t>60ns</a:t>
            </a:r>
            <a:r>
              <a:rPr lang="zh-CN" altLang="zh-CN" sz="2800" dirty="0"/>
              <a:t>。假定</a:t>
            </a:r>
            <a:r>
              <a:rPr lang="en-US" altLang="zh-CN" sz="2800" dirty="0"/>
              <a:t>Cache</a:t>
            </a:r>
            <a:r>
              <a:rPr lang="zh-CN" altLang="zh-CN" sz="2800" dirty="0"/>
              <a:t>的命中率为</a:t>
            </a:r>
            <a:r>
              <a:rPr lang="en-US" altLang="zh-CN" sz="2800" dirty="0"/>
              <a:t> 0.9</a:t>
            </a:r>
            <a:r>
              <a:rPr lang="zh-CN" altLang="zh-CN" sz="2800" dirty="0"/>
              <a:t>，计算该存储系统访问一个字的平均存取时间。</a:t>
            </a:r>
            <a:endParaRPr lang="en-US" altLang="zh-CN" sz="2800" dirty="0" smtClean="0">
              <a:ea typeface="宋体" pitchFamily="2" charset="-122"/>
            </a:endParaRPr>
          </a:p>
          <a:p>
            <a:pPr marL="474663" lvl="1" indent="0">
              <a:lnSpc>
                <a:spcPct val="115000"/>
              </a:lnSpc>
              <a:spcBef>
                <a:spcPct val="55000"/>
              </a:spcBef>
              <a:buNone/>
            </a:pPr>
            <a:r>
              <a:rPr lang="zh-CN" altLang="en-US" sz="2000" b="0" dirty="0" smtClean="0">
                <a:ea typeface="宋体" pitchFamily="2" charset="-122"/>
              </a:rPr>
              <a:t> </a:t>
            </a:r>
            <a:endParaRPr lang="en-US" altLang="zh-CN" sz="2000" b="0" dirty="0" smtClean="0">
              <a:ea typeface="宋体" pitchFamily="2" charset="-122"/>
            </a:endParaRPr>
          </a:p>
        </p:txBody>
      </p:sp>
      <p:sp>
        <p:nvSpPr>
          <p:cNvPr id="2" name="TextBox 1"/>
          <p:cNvSpPr txBox="1"/>
          <p:nvPr/>
        </p:nvSpPr>
        <p:spPr>
          <a:xfrm>
            <a:off x="1187624" y="3851895"/>
            <a:ext cx="5688632" cy="646331"/>
          </a:xfrm>
          <a:prstGeom prst="rect">
            <a:avLst/>
          </a:prstGeom>
          <a:noFill/>
        </p:spPr>
        <p:txBody>
          <a:bodyPr wrap="square" rtlCol="0">
            <a:spAutoFit/>
          </a:bodyPr>
          <a:lstStyle/>
          <a:p>
            <a:r>
              <a:rPr lang="zh-CN" altLang="en-US" b="1" dirty="0" smtClean="0">
                <a:solidFill>
                  <a:schemeClr val="tx1"/>
                </a:solidFill>
              </a:rPr>
              <a:t>解： </a:t>
            </a:r>
            <a:r>
              <a:rPr lang="en-US" altLang="zh-CN" b="1" dirty="0" smtClean="0">
                <a:solidFill>
                  <a:schemeClr val="tx1"/>
                </a:solidFill>
              </a:rPr>
              <a:t>0.9</a:t>
            </a:r>
            <a:r>
              <a:rPr lang="en-US" altLang="zh-CN" b="1" dirty="0">
                <a:solidFill>
                  <a:schemeClr val="tx1"/>
                </a:solidFill>
              </a:rPr>
              <a:t>*(10)+0.1*(10+60)=</a:t>
            </a:r>
            <a:r>
              <a:rPr lang="en-US" altLang="zh-CN" b="1" dirty="0" smtClean="0">
                <a:solidFill>
                  <a:schemeClr val="tx1"/>
                </a:solidFill>
              </a:rPr>
              <a:t>16ns</a:t>
            </a:r>
          </a:p>
          <a:p>
            <a:r>
              <a:rPr lang="zh-CN" altLang="en-US" b="1" dirty="0" smtClean="0">
                <a:solidFill>
                  <a:schemeClr val="tx1"/>
                </a:solidFill>
              </a:rPr>
              <a:t>加速比：</a:t>
            </a:r>
            <a:r>
              <a:rPr lang="en-US" altLang="zh-CN" b="1" dirty="0" smtClean="0">
                <a:solidFill>
                  <a:schemeClr val="tx1"/>
                </a:solidFill>
              </a:rPr>
              <a:t>60</a:t>
            </a:r>
            <a:r>
              <a:rPr lang="en-US" altLang="zh-CN" dirty="0" smtClean="0"/>
              <a:t>/16=3.75</a:t>
            </a:r>
            <a:endParaRPr lang="zh-CN" altLang="en-US" b="1" dirty="0">
              <a:solidFill>
                <a:schemeClr val="tx1"/>
              </a:solidFill>
            </a:endParaRPr>
          </a:p>
        </p:txBody>
      </p:sp>
      <p:sp>
        <p:nvSpPr>
          <p:cNvPr id="6" name="Rectangle 2"/>
          <p:cNvSpPr>
            <a:spLocks noGrp="1" noChangeArrowheads="1"/>
          </p:cNvSpPr>
          <p:nvPr>
            <p:ph type="title"/>
          </p:nvPr>
        </p:nvSpPr>
        <p:spPr>
          <a:xfrm>
            <a:off x="611188" y="404813"/>
            <a:ext cx="7913687" cy="373062"/>
          </a:xfrm>
        </p:spPr>
        <p:txBody>
          <a:bodyPr/>
          <a:lstStyle/>
          <a:p>
            <a:r>
              <a:rPr lang="en-US" altLang="zh-CN" dirty="0" smtClean="0"/>
              <a:t>Cache</a:t>
            </a:r>
            <a:r>
              <a:rPr lang="zh-CN" altLang="en-US" dirty="0" smtClean="0"/>
              <a:t>的性能计算举例</a:t>
            </a:r>
          </a:p>
        </p:txBody>
      </p:sp>
    </p:spTree>
    <p:extLst>
      <p:ext uri="{BB962C8B-B14F-4D97-AF65-F5344CB8AC3E}">
        <p14:creationId xmlns:p14="http://schemas.microsoft.com/office/powerpoint/2010/main" val="177520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41338" y="347663"/>
            <a:ext cx="7991475" cy="435632"/>
          </a:xfrm>
        </p:spPr>
        <p:txBody>
          <a:bodyPr/>
          <a:lstStyle/>
          <a:p>
            <a:pPr>
              <a:lnSpc>
                <a:spcPct val="120000"/>
              </a:lnSpc>
            </a:pPr>
            <a:r>
              <a:rPr lang="zh-CN" altLang="en-US" dirty="0" smtClean="0"/>
              <a:t>第八讲：虚拟存储系统（</a:t>
            </a:r>
            <a:r>
              <a:rPr lang="en-US" altLang="zh-CN" dirty="0" smtClean="0"/>
              <a:t>6</a:t>
            </a:r>
            <a:r>
              <a:rPr lang="zh-CN" altLang="en-US" dirty="0" smtClean="0"/>
              <a:t>学时）</a:t>
            </a:r>
            <a:endParaRPr lang="en-US" altLang="zh-CN" dirty="0" smtClean="0"/>
          </a:p>
        </p:txBody>
      </p:sp>
      <p:sp>
        <p:nvSpPr>
          <p:cNvPr id="55299" name="Rectangle 3"/>
          <p:cNvSpPr>
            <a:spLocks noGrp="1" noChangeArrowheads="1"/>
          </p:cNvSpPr>
          <p:nvPr>
            <p:ph type="body" idx="1"/>
          </p:nvPr>
        </p:nvSpPr>
        <p:spPr>
          <a:xfrm>
            <a:off x="611188" y="908050"/>
            <a:ext cx="7632700" cy="5405998"/>
          </a:xfrm>
        </p:spPr>
        <p:txBody>
          <a:bodyPr tIns="97200" bIns="61200"/>
          <a:lstStyle/>
          <a:p>
            <a:pPr>
              <a:lnSpc>
                <a:spcPct val="130000"/>
              </a:lnSpc>
              <a:spcBef>
                <a:spcPct val="15000"/>
              </a:spcBef>
              <a:spcAft>
                <a:spcPct val="15000"/>
              </a:spcAft>
            </a:pPr>
            <a:r>
              <a:rPr lang="zh-CN" altLang="en-US" sz="2000" dirty="0" smtClean="0">
                <a:latin typeface="黑体" pitchFamily="2" charset="-122"/>
                <a:ea typeface="黑体" pitchFamily="2" charset="-122"/>
              </a:rPr>
              <a:t>目标</a:t>
            </a:r>
            <a:endParaRPr lang="en-US" altLang="zh-CN" sz="2000" dirty="0" smtClean="0">
              <a:latin typeface="黑体" pitchFamily="2" charset="-122"/>
              <a:ea typeface="黑体" pitchFamily="2" charset="-122"/>
            </a:endParaRPr>
          </a:p>
          <a:p>
            <a:pPr lvl="1">
              <a:lnSpc>
                <a:spcPct val="130000"/>
              </a:lnSpc>
              <a:spcBef>
                <a:spcPct val="15000"/>
              </a:spcBef>
              <a:spcAft>
                <a:spcPct val="15000"/>
              </a:spcAft>
            </a:pPr>
            <a:r>
              <a:rPr lang="zh-CN" altLang="en-US" sz="1800" dirty="0" smtClean="0">
                <a:latin typeface="黑体" pitchFamily="2" charset="-122"/>
                <a:ea typeface="黑体" pitchFamily="2" charset="-122"/>
              </a:rPr>
              <a:t>掌握虚拟存储器概念、工作原理、虚实地址转换与页表工作原理、</a:t>
            </a:r>
            <a:r>
              <a:rPr lang="en-US" altLang="zh-CN" sz="1800" dirty="0" smtClean="0">
                <a:latin typeface="黑体" pitchFamily="2" charset="-122"/>
                <a:ea typeface="黑体" pitchFamily="2" charset="-122"/>
              </a:rPr>
              <a:t>TLB</a:t>
            </a:r>
            <a:r>
              <a:rPr lang="zh-CN" altLang="en-US" sz="1800" dirty="0" smtClean="0">
                <a:latin typeface="黑体" pitchFamily="2" charset="-122"/>
                <a:ea typeface="黑体" pitchFamily="2" charset="-122"/>
              </a:rPr>
              <a:t>工作原理，具备进行虚拟存储器性能分析的能力。</a:t>
            </a:r>
            <a:endParaRPr lang="en-US" altLang="zh-CN" sz="1800" dirty="0" smtClean="0">
              <a:latin typeface="黑体" pitchFamily="2" charset="-122"/>
              <a:ea typeface="黑体" pitchFamily="2" charset="-122"/>
            </a:endParaRPr>
          </a:p>
          <a:p>
            <a:pPr>
              <a:lnSpc>
                <a:spcPct val="130000"/>
              </a:lnSpc>
              <a:spcBef>
                <a:spcPct val="15000"/>
              </a:spcBef>
              <a:spcAft>
                <a:spcPct val="15000"/>
              </a:spcAft>
            </a:pPr>
            <a:r>
              <a:rPr lang="zh-CN" altLang="en-US" sz="2000" dirty="0" smtClean="0">
                <a:latin typeface="黑体" pitchFamily="2" charset="-122"/>
                <a:ea typeface="黑体" pitchFamily="2" charset="-122"/>
              </a:rPr>
              <a:t>主要内容</a:t>
            </a:r>
            <a:endParaRPr lang="en-US" altLang="zh-CN" sz="2000" dirty="0" smtClean="0">
              <a:latin typeface="黑体" pitchFamily="2" charset="-122"/>
              <a:ea typeface="黑体" pitchFamily="2" charset="-122"/>
            </a:endParaRPr>
          </a:p>
          <a:p>
            <a:pPr lvl="1">
              <a:lnSpc>
                <a:spcPct val="130000"/>
              </a:lnSpc>
              <a:spcBef>
                <a:spcPct val="15000"/>
              </a:spcBef>
              <a:spcAft>
                <a:spcPct val="15000"/>
              </a:spcAft>
            </a:pPr>
            <a:r>
              <a:rPr lang="zh-CN" altLang="en-US" sz="1800" dirty="0" smtClean="0">
                <a:latin typeface="黑体" pitchFamily="2" charset="-122"/>
                <a:ea typeface="黑体" pitchFamily="2" charset="-122"/>
              </a:rPr>
              <a:t>辅助存储器</a:t>
            </a:r>
            <a:endParaRPr lang="en-US" altLang="zh-CN" sz="1800" dirty="0" smtClean="0">
              <a:latin typeface="黑体" pitchFamily="2" charset="-122"/>
              <a:ea typeface="黑体" pitchFamily="2" charset="-122"/>
            </a:endParaRPr>
          </a:p>
          <a:p>
            <a:pPr lvl="1">
              <a:lnSpc>
                <a:spcPct val="130000"/>
              </a:lnSpc>
              <a:spcBef>
                <a:spcPct val="15000"/>
              </a:spcBef>
              <a:spcAft>
                <a:spcPct val="15000"/>
              </a:spcAft>
            </a:pPr>
            <a:r>
              <a:rPr lang="zh-CN" altLang="en-US" sz="1800" dirty="0" smtClean="0">
                <a:latin typeface="黑体" pitchFamily="2" charset="-122"/>
                <a:ea typeface="黑体" pitchFamily="2" charset="-122"/>
              </a:rPr>
              <a:t>虚拟存储器的概念和作用</a:t>
            </a:r>
          </a:p>
          <a:p>
            <a:pPr lvl="1">
              <a:lnSpc>
                <a:spcPct val="130000"/>
              </a:lnSpc>
              <a:spcBef>
                <a:spcPct val="15000"/>
              </a:spcBef>
              <a:spcAft>
                <a:spcPct val="15000"/>
              </a:spcAft>
            </a:pPr>
            <a:r>
              <a:rPr lang="zh-CN" altLang="en-US" sz="1800" dirty="0" smtClean="0">
                <a:solidFill>
                  <a:srgbClr val="FF0000"/>
                </a:solidFill>
                <a:latin typeface="黑体" pitchFamily="2" charset="-122"/>
                <a:ea typeface="黑体" pitchFamily="2" charset="-122"/>
              </a:rPr>
              <a:t>虚拟存储器工作原理</a:t>
            </a:r>
          </a:p>
          <a:p>
            <a:pPr lvl="1">
              <a:lnSpc>
                <a:spcPct val="130000"/>
              </a:lnSpc>
              <a:spcBef>
                <a:spcPct val="15000"/>
              </a:spcBef>
              <a:spcAft>
                <a:spcPct val="15000"/>
              </a:spcAft>
            </a:pPr>
            <a:r>
              <a:rPr lang="zh-CN" altLang="en-US" sz="1800" dirty="0" smtClean="0">
                <a:solidFill>
                  <a:srgbClr val="FF0000"/>
                </a:solidFill>
                <a:latin typeface="黑体" pitchFamily="2" charset="-122"/>
                <a:ea typeface="黑体" pitchFamily="2" charset="-122"/>
              </a:rPr>
              <a:t>虚实地址转换</a:t>
            </a:r>
          </a:p>
          <a:p>
            <a:pPr lvl="1">
              <a:lnSpc>
                <a:spcPct val="130000"/>
              </a:lnSpc>
              <a:spcBef>
                <a:spcPct val="15000"/>
              </a:spcBef>
              <a:spcAft>
                <a:spcPct val="15000"/>
              </a:spcAft>
            </a:pPr>
            <a:r>
              <a:rPr lang="zh-CN" altLang="en-US" sz="1800" dirty="0" smtClean="0">
                <a:solidFill>
                  <a:srgbClr val="FF0000"/>
                </a:solidFill>
                <a:latin typeface="黑体" pitchFamily="2" charset="-122"/>
                <a:ea typeface="黑体" pitchFamily="2" charset="-122"/>
              </a:rPr>
              <a:t>页表工作原理</a:t>
            </a:r>
          </a:p>
          <a:p>
            <a:pPr lvl="1">
              <a:lnSpc>
                <a:spcPct val="130000"/>
              </a:lnSpc>
              <a:spcBef>
                <a:spcPct val="15000"/>
              </a:spcBef>
              <a:spcAft>
                <a:spcPct val="15000"/>
              </a:spcAft>
            </a:pPr>
            <a:r>
              <a:rPr lang="en-US" altLang="zh-CN" sz="1800" dirty="0" smtClean="0">
                <a:solidFill>
                  <a:srgbClr val="FF0000"/>
                </a:solidFill>
                <a:latin typeface="黑体" pitchFamily="2" charset="-122"/>
                <a:ea typeface="黑体" pitchFamily="2" charset="-122"/>
              </a:rPr>
              <a:t>TLB</a:t>
            </a:r>
            <a:r>
              <a:rPr lang="zh-CN" altLang="en-US" sz="1800" dirty="0" smtClean="0">
                <a:solidFill>
                  <a:srgbClr val="FF0000"/>
                </a:solidFill>
                <a:latin typeface="黑体" pitchFamily="2" charset="-122"/>
                <a:ea typeface="黑体" pitchFamily="2" charset="-122"/>
              </a:rPr>
              <a:t>工作原理</a:t>
            </a:r>
          </a:p>
          <a:p>
            <a:pPr lvl="1">
              <a:lnSpc>
                <a:spcPct val="130000"/>
              </a:lnSpc>
              <a:spcBef>
                <a:spcPct val="15000"/>
              </a:spcBef>
              <a:spcAft>
                <a:spcPct val="15000"/>
              </a:spcAft>
            </a:pPr>
            <a:r>
              <a:rPr lang="zh-CN" altLang="en-US" sz="1800" dirty="0" smtClean="0">
                <a:latin typeface="黑体" pitchFamily="2" charset="-122"/>
                <a:ea typeface="黑体" pitchFamily="2" charset="-122"/>
              </a:rPr>
              <a:t>虚拟存储器性能分析</a:t>
            </a:r>
          </a:p>
          <a:p>
            <a:pPr lvl="1">
              <a:lnSpc>
                <a:spcPct val="130000"/>
              </a:lnSpc>
              <a:spcBef>
                <a:spcPct val="15000"/>
              </a:spcBef>
              <a:spcAft>
                <a:spcPct val="15000"/>
              </a:spcAft>
              <a:buFont typeface="Wingdings" pitchFamily="2" charset="2"/>
              <a:buNone/>
            </a:pPr>
            <a:endParaRPr lang="zh-CN" altLang="en-US" sz="1800" dirty="0" smtClean="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750" y="428625"/>
            <a:ext cx="5257800" cy="372603"/>
          </a:xfrm>
        </p:spPr>
        <p:txBody>
          <a:bodyPr/>
          <a:lstStyle/>
          <a:p>
            <a:r>
              <a:rPr lang="zh-CN" altLang="en-US" dirty="0" smtClean="0">
                <a:latin typeface="黑体" pitchFamily="2" charset="-122"/>
                <a:ea typeface="黑体" pitchFamily="2" charset="-122"/>
              </a:rPr>
              <a:t>页式虚拟存储器</a:t>
            </a:r>
          </a:p>
        </p:txBody>
      </p:sp>
      <p:sp>
        <p:nvSpPr>
          <p:cNvPr id="58371" name="Oval 26"/>
          <p:cNvSpPr>
            <a:spLocks noChangeArrowheads="1"/>
          </p:cNvSpPr>
          <p:nvPr/>
        </p:nvSpPr>
        <p:spPr bwMode="auto">
          <a:xfrm>
            <a:off x="2914650" y="1917700"/>
            <a:ext cx="2435225" cy="630238"/>
          </a:xfrm>
          <a:prstGeom prst="ellipse">
            <a:avLst/>
          </a:prstGeom>
          <a:noFill/>
          <a:ln w="12700">
            <a:solidFill>
              <a:schemeClr val="tx1"/>
            </a:solidFill>
            <a:round/>
            <a:headEnd/>
            <a:tailEnd/>
          </a:ln>
        </p:spPr>
        <p:txBody>
          <a:bodyPr wrap="none" anchor="ctr"/>
          <a:lstStyle/>
          <a:p>
            <a:pPr algn="ctr" eaLnBrk="0" hangingPunct="0"/>
            <a:endParaRPr lang="zh-CN" altLang="en-US" sz="2400">
              <a:solidFill>
                <a:schemeClr val="accent1"/>
              </a:solidFill>
            </a:endParaRPr>
          </a:p>
        </p:txBody>
      </p:sp>
      <p:sp>
        <p:nvSpPr>
          <p:cNvPr id="58372" name="Oval 31"/>
          <p:cNvSpPr>
            <a:spLocks noChangeArrowheads="1"/>
          </p:cNvSpPr>
          <p:nvPr/>
        </p:nvSpPr>
        <p:spPr bwMode="auto">
          <a:xfrm>
            <a:off x="2914650" y="5210175"/>
            <a:ext cx="2435225" cy="420688"/>
          </a:xfrm>
          <a:prstGeom prst="ellipse">
            <a:avLst/>
          </a:prstGeom>
          <a:noFill/>
          <a:ln w="12700">
            <a:solidFill>
              <a:schemeClr val="tx1"/>
            </a:solidFill>
            <a:round/>
            <a:headEnd/>
            <a:tailEnd/>
          </a:ln>
        </p:spPr>
        <p:txBody>
          <a:bodyPr wrap="none" anchor="ctr"/>
          <a:lstStyle/>
          <a:p>
            <a:pPr algn="ctr" eaLnBrk="0" hangingPunct="0"/>
            <a:endParaRPr lang="zh-CN" altLang="en-US" sz="2400">
              <a:solidFill>
                <a:schemeClr val="accent1"/>
              </a:solidFill>
            </a:endParaRPr>
          </a:p>
        </p:txBody>
      </p:sp>
      <p:sp>
        <p:nvSpPr>
          <p:cNvPr id="58373" name="Rectangle 33"/>
          <p:cNvSpPr>
            <a:spLocks noChangeArrowheads="1"/>
          </p:cNvSpPr>
          <p:nvPr/>
        </p:nvSpPr>
        <p:spPr bwMode="auto">
          <a:xfrm>
            <a:off x="2914650" y="5210175"/>
            <a:ext cx="2435225" cy="209550"/>
          </a:xfrm>
          <a:prstGeom prst="rect">
            <a:avLst/>
          </a:prstGeom>
          <a:solidFill>
            <a:schemeClr val="bg1"/>
          </a:solidFill>
          <a:ln w="12700">
            <a:solidFill>
              <a:schemeClr val="bg1"/>
            </a:solidFill>
            <a:miter lim="800000"/>
            <a:headEnd/>
            <a:tailEnd/>
          </a:ln>
        </p:spPr>
        <p:txBody>
          <a:bodyPr wrap="none" anchor="ctr"/>
          <a:lstStyle/>
          <a:p>
            <a:pPr algn="ctr" eaLnBrk="0" hangingPunct="0"/>
            <a:endParaRPr lang="zh-CN" altLang="en-US" sz="2400">
              <a:solidFill>
                <a:schemeClr val="accent1"/>
              </a:solidFill>
            </a:endParaRPr>
          </a:p>
        </p:txBody>
      </p:sp>
      <p:sp>
        <p:nvSpPr>
          <p:cNvPr id="58374" name="Line 27"/>
          <p:cNvSpPr>
            <a:spLocks noChangeShapeType="1"/>
          </p:cNvSpPr>
          <p:nvPr/>
        </p:nvSpPr>
        <p:spPr bwMode="auto">
          <a:xfrm>
            <a:off x="2914650" y="2197100"/>
            <a:ext cx="0" cy="3222625"/>
          </a:xfrm>
          <a:prstGeom prst="line">
            <a:avLst/>
          </a:prstGeom>
          <a:noFill/>
          <a:ln w="12700">
            <a:solidFill>
              <a:schemeClr val="tx1"/>
            </a:solidFill>
            <a:round/>
            <a:headEnd/>
            <a:tailEnd/>
          </a:ln>
        </p:spPr>
        <p:txBody>
          <a:bodyPr/>
          <a:lstStyle/>
          <a:p>
            <a:endParaRPr lang="zh-CN" altLang="en-US"/>
          </a:p>
        </p:txBody>
      </p:sp>
      <p:sp>
        <p:nvSpPr>
          <p:cNvPr id="58375" name="Line 28"/>
          <p:cNvSpPr>
            <a:spLocks noChangeShapeType="1"/>
          </p:cNvSpPr>
          <p:nvPr/>
        </p:nvSpPr>
        <p:spPr bwMode="auto">
          <a:xfrm>
            <a:off x="5349875" y="2268538"/>
            <a:ext cx="0" cy="3151187"/>
          </a:xfrm>
          <a:prstGeom prst="line">
            <a:avLst/>
          </a:prstGeom>
          <a:noFill/>
          <a:ln w="12700">
            <a:solidFill>
              <a:schemeClr val="tx1"/>
            </a:solidFill>
            <a:round/>
            <a:headEnd/>
            <a:tailEnd/>
          </a:ln>
        </p:spPr>
        <p:txBody>
          <a:bodyPr/>
          <a:lstStyle/>
          <a:p>
            <a:endParaRPr lang="zh-CN" altLang="en-US"/>
          </a:p>
        </p:txBody>
      </p:sp>
      <p:sp>
        <p:nvSpPr>
          <p:cNvPr id="58376" name="Rectangle 21"/>
          <p:cNvSpPr>
            <a:spLocks noChangeArrowheads="1"/>
          </p:cNvSpPr>
          <p:nvPr/>
        </p:nvSpPr>
        <p:spPr bwMode="auto">
          <a:xfrm>
            <a:off x="3487738" y="2828925"/>
            <a:ext cx="1360487" cy="488950"/>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虚页0</a:t>
            </a:r>
          </a:p>
        </p:txBody>
      </p:sp>
      <p:sp>
        <p:nvSpPr>
          <p:cNvPr id="58377" name="Rectangle 22"/>
          <p:cNvSpPr>
            <a:spLocks noChangeArrowheads="1"/>
          </p:cNvSpPr>
          <p:nvPr/>
        </p:nvSpPr>
        <p:spPr bwMode="auto">
          <a:xfrm>
            <a:off x="3487738" y="3317875"/>
            <a:ext cx="1360487" cy="490538"/>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虚页1</a:t>
            </a:r>
          </a:p>
        </p:txBody>
      </p:sp>
      <p:sp>
        <p:nvSpPr>
          <p:cNvPr id="58378" name="Rectangle 23"/>
          <p:cNvSpPr>
            <a:spLocks noChangeArrowheads="1"/>
          </p:cNvSpPr>
          <p:nvPr/>
        </p:nvSpPr>
        <p:spPr bwMode="auto">
          <a:xfrm>
            <a:off x="3487738" y="3808413"/>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虚页2</a:t>
            </a:r>
          </a:p>
        </p:txBody>
      </p:sp>
      <p:sp>
        <p:nvSpPr>
          <p:cNvPr id="58379" name="Rectangle 24"/>
          <p:cNvSpPr>
            <a:spLocks noChangeArrowheads="1"/>
          </p:cNvSpPr>
          <p:nvPr/>
        </p:nvSpPr>
        <p:spPr bwMode="auto">
          <a:xfrm>
            <a:off x="3487738" y="4298950"/>
            <a:ext cx="1360487" cy="490538"/>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虚页3</a:t>
            </a:r>
          </a:p>
        </p:txBody>
      </p:sp>
      <p:sp>
        <p:nvSpPr>
          <p:cNvPr id="58380" name="Rectangle 25"/>
          <p:cNvSpPr>
            <a:spLocks noChangeArrowheads="1"/>
          </p:cNvSpPr>
          <p:nvPr/>
        </p:nvSpPr>
        <p:spPr bwMode="auto">
          <a:xfrm>
            <a:off x="3487738" y="47894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zh-CN" altLang="en-US" sz="2000">
                <a:solidFill>
                  <a:srgbClr val="0000FF"/>
                </a:solidFill>
              </a:rPr>
              <a:t>虚页4</a:t>
            </a:r>
          </a:p>
        </p:txBody>
      </p:sp>
      <p:sp>
        <p:nvSpPr>
          <p:cNvPr id="58381" name="Text Box 34"/>
          <p:cNvSpPr txBox="1">
            <a:spLocks noChangeArrowheads="1"/>
          </p:cNvSpPr>
          <p:nvPr/>
        </p:nvSpPr>
        <p:spPr bwMode="auto">
          <a:xfrm>
            <a:off x="2927350" y="1357313"/>
            <a:ext cx="2436813" cy="396875"/>
          </a:xfrm>
          <a:prstGeom prst="rect">
            <a:avLst/>
          </a:prstGeom>
          <a:noFill/>
          <a:ln w="12700">
            <a:noFill/>
            <a:miter lim="800000"/>
            <a:headEnd/>
            <a:tailEnd/>
          </a:ln>
        </p:spPr>
        <p:txBody>
          <a:bodyPr>
            <a:spAutoFit/>
          </a:bodyPr>
          <a:lstStyle/>
          <a:p>
            <a:pPr algn="ctr" eaLnBrk="0" hangingPunct="0">
              <a:spcBef>
                <a:spcPct val="50000"/>
              </a:spcBef>
            </a:pPr>
            <a:r>
              <a:rPr lang="zh-CN" altLang="en-US" sz="2000">
                <a:solidFill>
                  <a:srgbClr val="0000FF"/>
                </a:solidFill>
              </a:rPr>
              <a:t>程序</a:t>
            </a:r>
            <a:r>
              <a:rPr lang="en-US" altLang="zh-CN" sz="2000">
                <a:solidFill>
                  <a:srgbClr val="0000FF"/>
                </a:solidFill>
              </a:rPr>
              <a:t>A</a:t>
            </a:r>
            <a:r>
              <a:rPr lang="zh-CN" altLang="en-US" sz="2000">
                <a:solidFill>
                  <a:srgbClr val="0000FF"/>
                </a:solidFill>
              </a:rPr>
              <a:t>（在辅存中）</a:t>
            </a:r>
            <a:endParaRPr lang="en-US" altLang="zh-CN" sz="2000">
              <a:solidFill>
                <a:srgbClr val="0000FF"/>
              </a:solidFill>
            </a:endParaRPr>
          </a:p>
        </p:txBody>
      </p:sp>
      <p:sp>
        <p:nvSpPr>
          <p:cNvPr id="58382" name="Rectangle 37"/>
          <p:cNvSpPr>
            <a:spLocks noChangeArrowheads="1"/>
          </p:cNvSpPr>
          <p:nvPr/>
        </p:nvSpPr>
        <p:spPr bwMode="auto">
          <a:xfrm>
            <a:off x="7785100" y="1987550"/>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页13  </a:t>
            </a:r>
          </a:p>
        </p:txBody>
      </p:sp>
      <p:sp>
        <p:nvSpPr>
          <p:cNvPr id="58383" name="Rectangle 38"/>
          <p:cNvSpPr>
            <a:spLocks noChangeArrowheads="1"/>
          </p:cNvSpPr>
          <p:nvPr/>
        </p:nvSpPr>
        <p:spPr bwMode="auto">
          <a:xfrm>
            <a:off x="7785100" y="2478088"/>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页14 </a:t>
            </a:r>
            <a:endParaRPr lang="en-US" altLang="zh-CN">
              <a:solidFill>
                <a:schemeClr val="accent1"/>
              </a:solidFill>
            </a:endParaRPr>
          </a:p>
        </p:txBody>
      </p:sp>
      <p:sp>
        <p:nvSpPr>
          <p:cNvPr id="58384" name="Rectangle 39"/>
          <p:cNvSpPr>
            <a:spLocks noChangeArrowheads="1"/>
          </p:cNvSpPr>
          <p:nvPr/>
        </p:nvSpPr>
        <p:spPr bwMode="auto">
          <a:xfrm>
            <a:off x="7785100" y="2968625"/>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页15 </a:t>
            </a:r>
          </a:p>
        </p:txBody>
      </p:sp>
      <p:sp>
        <p:nvSpPr>
          <p:cNvPr id="58385" name="Rectangle 40"/>
          <p:cNvSpPr>
            <a:spLocks noChangeArrowheads="1"/>
          </p:cNvSpPr>
          <p:nvPr/>
        </p:nvSpPr>
        <p:spPr bwMode="auto">
          <a:xfrm>
            <a:off x="7785100" y="345916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页16  </a:t>
            </a:r>
          </a:p>
        </p:txBody>
      </p:sp>
      <p:sp>
        <p:nvSpPr>
          <p:cNvPr id="58386" name="Rectangle 41"/>
          <p:cNvSpPr>
            <a:spLocks noChangeArrowheads="1"/>
          </p:cNvSpPr>
          <p:nvPr/>
        </p:nvSpPr>
        <p:spPr bwMode="auto">
          <a:xfrm>
            <a:off x="7785100" y="3949700"/>
            <a:ext cx="644525" cy="488950"/>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页17  </a:t>
            </a:r>
          </a:p>
        </p:txBody>
      </p:sp>
      <p:sp>
        <p:nvSpPr>
          <p:cNvPr id="58387" name="Rectangle 42"/>
          <p:cNvSpPr>
            <a:spLocks noChangeArrowheads="1"/>
          </p:cNvSpPr>
          <p:nvPr/>
        </p:nvSpPr>
        <p:spPr bwMode="auto">
          <a:xfrm>
            <a:off x="7785100" y="4438650"/>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页18  </a:t>
            </a:r>
          </a:p>
        </p:txBody>
      </p:sp>
      <p:sp>
        <p:nvSpPr>
          <p:cNvPr id="58388" name="Rectangle 43"/>
          <p:cNvSpPr>
            <a:spLocks noChangeArrowheads="1"/>
          </p:cNvSpPr>
          <p:nvPr/>
        </p:nvSpPr>
        <p:spPr bwMode="auto">
          <a:xfrm>
            <a:off x="7785100" y="4929188"/>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页19 </a:t>
            </a:r>
          </a:p>
        </p:txBody>
      </p:sp>
      <p:sp>
        <p:nvSpPr>
          <p:cNvPr id="58389" name="Rectangle 44"/>
          <p:cNvSpPr>
            <a:spLocks noChangeArrowheads="1"/>
          </p:cNvSpPr>
          <p:nvPr/>
        </p:nvSpPr>
        <p:spPr bwMode="auto">
          <a:xfrm>
            <a:off x="7785100" y="5419725"/>
            <a:ext cx="644525" cy="490538"/>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页20  </a:t>
            </a:r>
          </a:p>
        </p:txBody>
      </p:sp>
      <p:sp>
        <p:nvSpPr>
          <p:cNvPr id="58390" name="Rectangle 45"/>
          <p:cNvSpPr>
            <a:spLocks noChangeArrowheads="1"/>
          </p:cNvSpPr>
          <p:nvPr/>
        </p:nvSpPr>
        <p:spPr bwMode="auto">
          <a:xfrm>
            <a:off x="7785100" y="591026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页21  </a:t>
            </a:r>
          </a:p>
        </p:txBody>
      </p:sp>
      <p:sp>
        <p:nvSpPr>
          <p:cNvPr id="58391" name="Rectangle 46"/>
          <p:cNvSpPr>
            <a:spLocks noChangeArrowheads="1"/>
          </p:cNvSpPr>
          <p:nvPr/>
        </p:nvSpPr>
        <p:spPr bwMode="auto">
          <a:xfrm>
            <a:off x="7785100" y="1497013"/>
            <a:ext cx="644525" cy="490537"/>
          </a:xfrm>
          <a:prstGeom prst="rect">
            <a:avLst/>
          </a:prstGeom>
          <a:noFill/>
          <a:ln w="12700">
            <a:solidFill>
              <a:schemeClr val="bg1"/>
            </a:solidFill>
            <a:miter lim="800000"/>
            <a:headEnd/>
            <a:tailEnd/>
          </a:ln>
        </p:spPr>
        <p:txBody>
          <a:bodyPr wrap="none" anchor="ctr"/>
          <a:lstStyle/>
          <a:p>
            <a:pPr algn="ctr" eaLnBrk="0" hangingPunct="0"/>
            <a:r>
              <a:rPr lang="zh-CN" altLang="en-US">
                <a:solidFill>
                  <a:schemeClr val="accent1"/>
                </a:solidFill>
              </a:rPr>
              <a:t>页12  </a:t>
            </a:r>
          </a:p>
        </p:txBody>
      </p:sp>
      <p:sp>
        <p:nvSpPr>
          <p:cNvPr id="58392" name="Rectangle 6"/>
          <p:cNvSpPr>
            <a:spLocks noChangeArrowheads="1"/>
          </p:cNvSpPr>
          <p:nvPr/>
        </p:nvSpPr>
        <p:spPr bwMode="auto">
          <a:xfrm>
            <a:off x="6424613" y="1987550"/>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3" name="Rectangle 7"/>
          <p:cNvSpPr>
            <a:spLocks noChangeArrowheads="1"/>
          </p:cNvSpPr>
          <p:nvPr/>
        </p:nvSpPr>
        <p:spPr bwMode="auto">
          <a:xfrm>
            <a:off x="6424613" y="24780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的页0</a:t>
            </a:r>
          </a:p>
        </p:txBody>
      </p:sp>
      <p:sp>
        <p:nvSpPr>
          <p:cNvPr id="58394" name="Rectangle 8"/>
          <p:cNvSpPr>
            <a:spLocks noChangeArrowheads="1"/>
          </p:cNvSpPr>
          <p:nvPr/>
        </p:nvSpPr>
        <p:spPr bwMode="auto">
          <a:xfrm>
            <a:off x="6424613" y="2968625"/>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5" name="Rectangle 9"/>
          <p:cNvSpPr>
            <a:spLocks noChangeArrowheads="1"/>
          </p:cNvSpPr>
          <p:nvPr/>
        </p:nvSpPr>
        <p:spPr bwMode="auto">
          <a:xfrm>
            <a:off x="6424613" y="3459163"/>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的页1</a:t>
            </a:r>
          </a:p>
        </p:txBody>
      </p:sp>
      <p:sp>
        <p:nvSpPr>
          <p:cNvPr id="58396" name="Rectangle 10"/>
          <p:cNvSpPr>
            <a:spLocks noChangeArrowheads="1"/>
          </p:cNvSpPr>
          <p:nvPr/>
        </p:nvSpPr>
        <p:spPr bwMode="auto">
          <a:xfrm>
            <a:off x="6424613" y="3949700"/>
            <a:ext cx="1360487" cy="488950"/>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的页2</a:t>
            </a:r>
          </a:p>
        </p:txBody>
      </p:sp>
      <p:sp>
        <p:nvSpPr>
          <p:cNvPr id="58397" name="Rectangle 11"/>
          <p:cNvSpPr>
            <a:spLocks noChangeArrowheads="1"/>
          </p:cNvSpPr>
          <p:nvPr/>
        </p:nvSpPr>
        <p:spPr bwMode="auto">
          <a:xfrm>
            <a:off x="6424613" y="4438650"/>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398" name="Rectangle 12"/>
          <p:cNvSpPr>
            <a:spLocks noChangeArrowheads="1"/>
          </p:cNvSpPr>
          <p:nvPr/>
        </p:nvSpPr>
        <p:spPr bwMode="auto">
          <a:xfrm>
            <a:off x="6443663" y="4929188"/>
            <a:ext cx="1360487" cy="490537"/>
          </a:xfrm>
          <a:prstGeom prst="rect">
            <a:avLst/>
          </a:prstGeom>
          <a:solidFill>
            <a:srgbClr val="FFFF49"/>
          </a:solidFill>
          <a:ln w="12700">
            <a:solidFill>
              <a:schemeClr val="tx1"/>
            </a:solidFill>
            <a:miter lim="800000"/>
            <a:headEnd/>
            <a:tailEnd/>
          </a:ln>
        </p:spPr>
        <p:txBody>
          <a:bodyPr wrap="none" anchor="ctr"/>
          <a:lstStyle/>
          <a:p>
            <a:pPr algn="ctr" eaLnBrk="0" hangingPunct="0"/>
            <a:r>
              <a:rPr lang="en-US" altLang="zh-CN" sz="2000">
                <a:solidFill>
                  <a:schemeClr val="accent1"/>
                </a:solidFill>
              </a:rPr>
              <a:t>A</a:t>
            </a:r>
            <a:r>
              <a:rPr lang="zh-CN" altLang="en-US" sz="2000">
                <a:solidFill>
                  <a:schemeClr val="accent1"/>
                </a:solidFill>
              </a:rPr>
              <a:t>的页3</a:t>
            </a:r>
          </a:p>
        </p:txBody>
      </p:sp>
      <p:sp>
        <p:nvSpPr>
          <p:cNvPr id="58399" name="Rectangle 13"/>
          <p:cNvSpPr>
            <a:spLocks noChangeArrowheads="1"/>
          </p:cNvSpPr>
          <p:nvPr/>
        </p:nvSpPr>
        <p:spPr bwMode="auto">
          <a:xfrm>
            <a:off x="6424613" y="5419725"/>
            <a:ext cx="1360487" cy="490538"/>
          </a:xfrm>
          <a:prstGeom prst="rect">
            <a:avLst/>
          </a:prstGeom>
          <a:solidFill>
            <a:srgbClr val="C0C0C0"/>
          </a:solid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400" name="Line 15"/>
          <p:cNvSpPr>
            <a:spLocks noChangeShapeType="1"/>
          </p:cNvSpPr>
          <p:nvPr/>
        </p:nvSpPr>
        <p:spPr bwMode="auto">
          <a:xfrm flipV="1">
            <a:off x="6424613" y="1566863"/>
            <a:ext cx="0" cy="420687"/>
          </a:xfrm>
          <a:prstGeom prst="line">
            <a:avLst/>
          </a:prstGeom>
          <a:noFill/>
          <a:ln w="12700">
            <a:solidFill>
              <a:schemeClr val="tx1"/>
            </a:solidFill>
            <a:round/>
            <a:headEnd/>
            <a:tailEnd/>
          </a:ln>
        </p:spPr>
        <p:txBody>
          <a:bodyPr/>
          <a:lstStyle/>
          <a:p>
            <a:endParaRPr lang="zh-CN" altLang="en-US"/>
          </a:p>
        </p:txBody>
      </p:sp>
      <p:sp>
        <p:nvSpPr>
          <p:cNvPr id="58401" name="Line 16"/>
          <p:cNvSpPr>
            <a:spLocks noChangeShapeType="1"/>
          </p:cNvSpPr>
          <p:nvPr/>
        </p:nvSpPr>
        <p:spPr bwMode="auto">
          <a:xfrm flipV="1">
            <a:off x="7785100" y="1566863"/>
            <a:ext cx="0" cy="420687"/>
          </a:xfrm>
          <a:prstGeom prst="line">
            <a:avLst/>
          </a:prstGeom>
          <a:noFill/>
          <a:ln w="12700">
            <a:solidFill>
              <a:schemeClr val="tx1"/>
            </a:solidFill>
            <a:round/>
            <a:headEnd/>
            <a:tailEnd/>
          </a:ln>
        </p:spPr>
        <p:txBody>
          <a:bodyPr/>
          <a:lstStyle/>
          <a:p>
            <a:endParaRPr lang="zh-CN" altLang="en-US"/>
          </a:p>
        </p:txBody>
      </p:sp>
      <p:sp>
        <p:nvSpPr>
          <p:cNvPr id="58402" name="Line 17"/>
          <p:cNvSpPr>
            <a:spLocks noChangeShapeType="1"/>
          </p:cNvSpPr>
          <p:nvPr/>
        </p:nvSpPr>
        <p:spPr bwMode="auto">
          <a:xfrm flipV="1">
            <a:off x="6424613" y="5910263"/>
            <a:ext cx="0" cy="420687"/>
          </a:xfrm>
          <a:prstGeom prst="line">
            <a:avLst/>
          </a:prstGeom>
          <a:noFill/>
          <a:ln w="12700">
            <a:solidFill>
              <a:schemeClr val="tx1"/>
            </a:solidFill>
            <a:round/>
            <a:headEnd/>
            <a:tailEnd/>
          </a:ln>
        </p:spPr>
        <p:txBody>
          <a:bodyPr/>
          <a:lstStyle/>
          <a:p>
            <a:endParaRPr lang="zh-CN" altLang="en-US"/>
          </a:p>
        </p:txBody>
      </p:sp>
      <p:sp>
        <p:nvSpPr>
          <p:cNvPr id="58403" name="Line 18"/>
          <p:cNvSpPr>
            <a:spLocks noChangeShapeType="1"/>
          </p:cNvSpPr>
          <p:nvPr/>
        </p:nvSpPr>
        <p:spPr bwMode="auto">
          <a:xfrm flipV="1">
            <a:off x="7785100" y="5910263"/>
            <a:ext cx="0" cy="420687"/>
          </a:xfrm>
          <a:prstGeom prst="line">
            <a:avLst/>
          </a:prstGeom>
          <a:noFill/>
          <a:ln w="12700">
            <a:solidFill>
              <a:schemeClr val="tx1"/>
            </a:solidFill>
            <a:round/>
            <a:headEnd/>
            <a:tailEnd/>
          </a:ln>
        </p:spPr>
        <p:txBody>
          <a:bodyPr/>
          <a:lstStyle/>
          <a:p>
            <a:endParaRPr lang="zh-CN" altLang="en-US"/>
          </a:p>
        </p:txBody>
      </p:sp>
      <p:sp>
        <p:nvSpPr>
          <p:cNvPr id="58404" name="Text Box 47"/>
          <p:cNvSpPr txBox="1">
            <a:spLocks noChangeArrowheads="1"/>
          </p:cNvSpPr>
          <p:nvPr/>
        </p:nvSpPr>
        <p:spPr bwMode="auto">
          <a:xfrm>
            <a:off x="6429375" y="1071563"/>
            <a:ext cx="1289050" cy="396875"/>
          </a:xfrm>
          <a:prstGeom prst="rect">
            <a:avLst/>
          </a:prstGeom>
          <a:noFill/>
          <a:ln w="12700">
            <a:noFill/>
            <a:miter lim="800000"/>
            <a:headEnd/>
            <a:tailEnd/>
          </a:ln>
        </p:spPr>
        <p:txBody>
          <a:bodyPr>
            <a:spAutoFit/>
          </a:bodyPr>
          <a:lstStyle/>
          <a:p>
            <a:pPr algn="ctr" eaLnBrk="0" hangingPunct="0">
              <a:spcBef>
                <a:spcPct val="50000"/>
              </a:spcBef>
            </a:pPr>
            <a:r>
              <a:rPr lang="zh-CN" altLang="en-US" sz="2000">
                <a:solidFill>
                  <a:schemeClr val="accent2"/>
                </a:solidFill>
              </a:rPr>
              <a:t>主存</a:t>
            </a:r>
          </a:p>
        </p:txBody>
      </p:sp>
      <p:sp>
        <p:nvSpPr>
          <p:cNvPr id="58405" name="Line 48"/>
          <p:cNvSpPr>
            <a:spLocks noChangeShapeType="1"/>
          </p:cNvSpPr>
          <p:nvPr/>
        </p:nvSpPr>
        <p:spPr bwMode="auto">
          <a:xfrm flipV="1">
            <a:off x="4848225" y="2757488"/>
            <a:ext cx="1576388" cy="350837"/>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6" name="Line 49"/>
          <p:cNvSpPr>
            <a:spLocks noChangeShapeType="1"/>
          </p:cNvSpPr>
          <p:nvPr/>
        </p:nvSpPr>
        <p:spPr bwMode="auto">
          <a:xfrm>
            <a:off x="4848225" y="3529013"/>
            <a:ext cx="1576388" cy="139700"/>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7" name="Line 50"/>
          <p:cNvSpPr>
            <a:spLocks noChangeShapeType="1"/>
          </p:cNvSpPr>
          <p:nvPr/>
        </p:nvSpPr>
        <p:spPr bwMode="auto">
          <a:xfrm>
            <a:off x="4848225" y="4159250"/>
            <a:ext cx="1576388" cy="69850"/>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8" name="Line 51"/>
          <p:cNvSpPr>
            <a:spLocks noChangeShapeType="1"/>
          </p:cNvSpPr>
          <p:nvPr/>
        </p:nvSpPr>
        <p:spPr bwMode="auto">
          <a:xfrm>
            <a:off x="4848225" y="4579938"/>
            <a:ext cx="1576388" cy="630237"/>
          </a:xfrm>
          <a:prstGeom prst="line">
            <a:avLst/>
          </a:prstGeom>
          <a:noFill/>
          <a:ln w="12700">
            <a:solidFill>
              <a:schemeClr val="accent1"/>
            </a:solidFill>
            <a:round/>
            <a:headEnd type="triangle" w="med" len="med"/>
            <a:tailEnd type="triangle" w="med" len="med"/>
          </a:ln>
        </p:spPr>
        <p:txBody>
          <a:bodyPr/>
          <a:lstStyle/>
          <a:p>
            <a:endParaRPr lang="zh-CN" altLang="en-US"/>
          </a:p>
        </p:txBody>
      </p:sp>
      <p:sp>
        <p:nvSpPr>
          <p:cNvPr id="58409" name="Rectangle 54"/>
          <p:cNvSpPr>
            <a:spLocks noChangeArrowheads="1"/>
          </p:cNvSpPr>
          <p:nvPr/>
        </p:nvSpPr>
        <p:spPr bwMode="auto">
          <a:xfrm>
            <a:off x="2771775" y="1000125"/>
            <a:ext cx="5800725" cy="5470525"/>
          </a:xfrm>
          <a:prstGeom prst="rect">
            <a:avLst/>
          </a:prstGeom>
          <a:noFill/>
          <a:ln w="12700">
            <a:solidFill>
              <a:schemeClr val="tx1"/>
            </a:solidFill>
            <a:miter lim="800000"/>
            <a:headEnd/>
            <a:tailEnd/>
          </a:ln>
        </p:spPr>
        <p:txBody>
          <a:bodyPr wrap="none" anchor="ctr"/>
          <a:lstStyle/>
          <a:p>
            <a:pPr algn="ctr" eaLnBrk="0" hangingPunct="0"/>
            <a:endParaRPr lang="zh-CN" altLang="en-US" sz="2400">
              <a:solidFill>
                <a:schemeClr val="accent1"/>
              </a:solidFill>
            </a:endParaRPr>
          </a:p>
        </p:txBody>
      </p:sp>
      <p:sp>
        <p:nvSpPr>
          <p:cNvPr id="58410" name="Rectangle 53"/>
          <p:cNvSpPr>
            <a:spLocks noChangeArrowheads="1"/>
          </p:cNvSpPr>
          <p:nvPr/>
        </p:nvSpPr>
        <p:spPr bwMode="auto">
          <a:xfrm>
            <a:off x="685800" y="1905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a:latin typeface="黑体" pitchFamily="2" charset="-122"/>
                <a:ea typeface="黑体" pitchFamily="2" charset="-122"/>
              </a:rPr>
              <a:t>实页号</a:t>
            </a:r>
          </a:p>
        </p:txBody>
      </p:sp>
      <p:sp>
        <p:nvSpPr>
          <p:cNvPr id="58411" name="Rectangle 56"/>
          <p:cNvSpPr>
            <a:spLocks noChangeArrowheads="1"/>
          </p:cNvSpPr>
          <p:nvPr/>
        </p:nvSpPr>
        <p:spPr bwMode="auto">
          <a:xfrm>
            <a:off x="1676400" y="1905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a:latin typeface="黑体" pitchFamily="2" charset="-122"/>
                <a:ea typeface="黑体" pitchFamily="2" charset="-122"/>
              </a:rPr>
              <a:t>有效位</a:t>
            </a:r>
          </a:p>
        </p:txBody>
      </p:sp>
      <p:sp>
        <p:nvSpPr>
          <p:cNvPr id="58412" name="Rectangle 57"/>
          <p:cNvSpPr>
            <a:spLocks noChangeArrowheads="1"/>
          </p:cNvSpPr>
          <p:nvPr/>
        </p:nvSpPr>
        <p:spPr bwMode="auto">
          <a:xfrm>
            <a:off x="685800" y="2286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14</a:t>
            </a:r>
          </a:p>
        </p:txBody>
      </p:sp>
      <p:sp>
        <p:nvSpPr>
          <p:cNvPr id="58413" name="Rectangle 58"/>
          <p:cNvSpPr>
            <a:spLocks noChangeArrowheads="1"/>
          </p:cNvSpPr>
          <p:nvPr/>
        </p:nvSpPr>
        <p:spPr bwMode="auto">
          <a:xfrm>
            <a:off x="685800" y="2667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16</a:t>
            </a:r>
          </a:p>
        </p:txBody>
      </p:sp>
      <p:sp>
        <p:nvSpPr>
          <p:cNvPr id="58414" name="Rectangle 59"/>
          <p:cNvSpPr>
            <a:spLocks noChangeArrowheads="1"/>
          </p:cNvSpPr>
          <p:nvPr/>
        </p:nvSpPr>
        <p:spPr bwMode="auto">
          <a:xfrm>
            <a:off x="685800" y="3048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17</a:t>
            </a:r>
          </a:p>
        </p:txBody>
      </p:sp>
      <p:sp>
        <p:nvSpPr>
          <p:cNvPr id="58415" name="Rectangle 60"/>
          <p:cNvSpPr>
            <a:spLocks noChangeArrowheads="1"/>
          </p:cNvSpPr>
          <p:nvPr/>
        </p:nvSpPr>
        <p:spPr bwMode="auto">
          <a:xfrm>
            <a:off x="1676400" y="2286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6" name="Rectangle 61"/>
          <p:cNvSpPr>
            <a:spLocks noChangeArrowheads="1"/>
          </p:cNvSpPr>
          <p:nvPr/>
        </p:nvSpPr>
        <p:spPr bwMode="auto">
          <a:xfrm>
            <a:off x="1676400" y="2667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7" name="Rectangle 62"/>
          <p:cNvSpPr>
            <a:spLocks noChangeArrowheads="1"/>
          </p:cNvSpPr>
          <p:nvPr/>
        </p:nvSpPr>
        <p:spPr bwMode="auto">
          <a:xfrm>
            <a:off x="1676400" y="3048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18" name="Rectangle 63"/>
          <p:cNvSpPr>
            <a:spLocks noChangeArrowheads="1"/>
          </p:cNvSpPr>
          <p:nvPr/>
        </p:nvSpPr>
        <p:spPr bwMode="auto">
          <a:xfrm>
            <a:off x="685800" y="3429000"/>
            <a:ext cx="9906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19</a:t>
            </a:r>
          </a:p>
        </p:txBody>
      </p:sp>
      <p:sp>
        <p:nvSpPr>
          <p:cNvPr id="58419" name="Rectangle 64"/>
          <p:cNvSpPr>
            <a:spLocks noChangeArrowheads="1"/>
          </p:cNvSpPr>
          <p:nvPr/>
        </p:nvSpPr>
        <p:spPr bwMode="auto">
          <a:xfrm>
            <a:off x="1676400" y="3429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1</a:t>
            </a:r>
          </a:p>
        </p:txBody>
      </p:sp>
      <p:sp>
        <p:nvSpPr>
          <p:cNvPr id="58420" name="Rectangle 65"/>
          <p:cNvSpPr>
            <a:spLocks noChangeArrowheads="1"/>
          </p:cNvSpPr>
          <p:nvPr/>
        </p:nvSpPr>
        <p:spPr bwMode="auto">
          <a:xfrm>
            <a:off x="685800" y="3810000"/>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p>
        </p:txBody>
      </p:sp>
      <p:sp>
        <p:nvSpPr>
          <p:cNvPr id="58421" name="Rectangle 66"/>
          <p:cNvSpPr>
            <a:spLocks noChangeArrowheads="1"/>
          </p:cNvSpPr>
          <p:nvPr/>
        </p:nvSpPr>
        <p:spPr bwMode="auto">
          <a:xfrm>
            <a:off x="1676400" y="3810000"/>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0</a:t>
            </a:r>
          </a:p>
        </p:txBody>
      </p:sp>
      <p:sp>
        <p:nvSpPr>
          <p:cNvPr id="58422" name="Text Box 67"/>
          <p:cNvSpPr txBox="1">
            <a:spLocks noChangeArrowheads="1"/>
          </p:cNvSpPr>
          <p:nvPr/>
        </p:nvSpPr>
        <p:spPr bwMode="auto">
          <a:xfrm>
            <a:off x="571500" y="5072063"/>
            <a:ext cx="2057400" cy="366712"/>
          </a:xfrm>
          <a:prstGeom prst="rect">
            <a:avLst/>
          </a:prstGeom>
          <a:noFill/>
          <a:ln w="12700">
            <a:noFill/>
            <a:miter lim="800000"/>
            <a:headEnd/>
            <a:tailEnd/>
          </a:ln>
        </p:spPr>
        <p:txBody>
          <a:bodyPr>
            <a:spAutoFit/>
          </a:bodyPr>
          <a:lstStyle/>
          <a:p>
            <a:pPr algn="ctr" eaLnBrk="0" hangingPunct="0">
              <a:spcBef>
                <a:spcPct val="50000"/>
              </a:spcBef>
            </a:pPr>
            <a:r>
              <a:rPr lang="zh-CN" altLang="en-US">
                <a:latin typeface="黑体" pitchFamily="2" charset="-122"/>
                <a:ea typeface="黑体" pitchFamily="2" charset="-122"/>
              </a:rPr>
              <a:t>程序</a:t>
            </a:r>
            <a:r>
              <a:rPr lang="en-US" altLang="zh-CN">
                <a:latin typeface="黑体" pitchFamily="2" charset="-122"/>
                <a:ea typeface="黑体" pitchFamily="2" charset="-122"/>
              </a:rPr>
              <a:t>A</a:t>
            </a:r>
            <a:r>
              <a:rPr lang="zh-CN" altLang="en-US">
                <a:latin typeface="黑体" pitchFamily="2" charset="-122"/>
                <a:ea typeface="黑体" pitchFamily="2" charset="-122"/>
              </a:rPr>
              <a:t>的页表</a:t>
            </a:r>
          </a:p>
        </p:txBody>
      </p:sp>
      <p:sp>
        <p:nvSpPr>
          <p:cNvPr id="58423" name="Text Box 69"/>
          <p:cNvSpPr txBox="1">
            <a:spLocks noChangeArrowheads="1"/>
          </p:cNvSpPr>
          <p:nvPr/>
        </p:nvSpPr>
        <p:spPr bwMode="auto">
          <a:xfrm>
            <a:off x="228600" y="1752600"/>
            <a:ext cx="533400" cy="2414588"/>
          </a:xfrm>
          <a:prstGeom prst="rect">
            <a:avLst/>
          </a:prstGeom>
          <a:noFill/>
          <a:ln w="12700">
            <a:noFill/>
            <a:miter lim="800000"/>
            <a:headEnd/>
            <a:tailEnd/>
          </a:ln>
        </p:spPr>
        <p:txBody>
          <a:bodyPr>
            <a:spAutoFit/>
          </a:bodyPr>
          <a:lstStyle/>
          <a:p>
            <a:pPr algn="ctr" eaLnBrk="0" hangingPunct="0">
              <a:spcBef>
                <a:spcPct val="50000"/>
              </a:spcBef>
            </a:pPr>
            <a:r>
              <a:rPr lang="zh-CN" altLang="en-US" sz="1600">
                <a:latin typeface="黑体" pitchFamily="2" charset="-122"/>
                <a:ea typeface="黑体" pitchFamily="2" charset="-122"/>
              </a:rPr>
              <a:t>虚页</a:t>
            </a:r>
          </a:p>
          <a:p>
            <a:pPr algn="ctr" eaLnBrk="0" hangingPunct="0">
              <a:spcBef>
                <a:spcPct val="50000"/>
              </a:spcBef>
            </a:pPr>
            <a:r>
              <a:rPr lang="zh-CN" altLang="en-US" sz="1600">
                <a:latin typeface="黑体" pitchFamily="2" charset="-122"/>
                <a:ea typeface="黑体" pitchFamily="2" charset="-122"/>
              </a:rPr>
              <a:t>0</a:t>
            </a:r>
          </a:p>
          <a:p>
            <a:pPr algn="ctr" eaLnBrk="0" hangingPunct="0">
              <a:spcBef>
                <a:spcPct val="50000"/>
              </a:spcBef>
            </a:pPr>
            <a:r>
              <a:rPr lang="zh-CN" altLang="en-US" sz="1600">
                <a:latin typeface="黑体" pitchFamily="2" charset="-122"/>
                <a:ea typeface="黑体" pitchFamily="2" charset="-122"/>
              </a:rPr>
              <a:t>1</a:t>
            </a:r>
          </a:p>
          <a:p>
            <a:pPr algn="ctr" eaLnBrk="0" hangingPunct="0">
              <a:spcBef>
                <a:spcPct val="50000"/>
              </a:spcBef>
            </a:pPr>
            <a:r>
              <a:rPr lang="zh-CN" altLang="en-US" sz="1600">
                <a:latin typeface="黑体" pitchFamily="2" charset="-122"/>
                <a:ea typeface="黑体" pitchFamily="2" charset="-122"/>
              </a:rPr>
              <a:t>2</a:t>
            </a:r>
          </a:p>
          <a:p>
            <a:pPr algn="ctr" eaLnBrk="0" hangingPunct="0">
              <a:spcBef>
                <a:spcPct val="50000"/>
              </a:spcBef>
            </a:pPr>
            <a:r>
              <a:rPr lang="zh-CN" altLang="en-US" sz="1600">
                <a:latin typeface="黑体" pitchFamily="2" charset="-122"/>
                <a:ea typeface="黑体" pitchFamily="2" charset="-122"/>
              </a:rPr>
              <a:t>3</a:t>
            </a:r>
          </a:p>
          <a:p>
            <a:pPr algn="ctr" eaLnBrk="0" hangingPunct="0">
              <a:spcBef>
                <a:spcPct val="50000"/>
              </a:spcBef>
            </a:pPr>
            <a:r>
              <a:rPr lang="zh-CN" altLang="en-US" sz="1600">
                <a:latin typeface="黑体" pitchFamily="2" charset="-122"/>
                <a:ea typeface="黑体" pitchFamily="2" charset="-122"/>
              </a:rPr>
              <a:t>4</a:t>
            </a:r>
          </a:p>
        </p:txBody>
      </p:sp>
      <p:cxnSp>
        <p:nvCxnSpPr>
          <p:cNvPr id="58424" name="直接连接符 60"/>
          <p:cNvCxnSpPr>
            <a:cxnSpLocks noChangeShapeType="1"/>
            <a:stCxn id="58400" idx="1"/>
            <a:endCxn id="58401" idx="1"/>
          </p:cNvCxnSpPr>
          <p:nvPr/>
        </p:nvCxnSpPr>
        <p:spPr bwMode="auto">
          <a:xfrm rot="16200000" flipH="1">
            <a:off x="7104857" y="886619"/>
            <a:ext cx="0" cy="1360487"/>
          </a:xfrm>
          <a:prstGeom prst="line">
            <a:avLst/>
          </a:prstGeom>
          <a:noFill/>
          <a:ln w="12700" algn="ctr">
            <a:solidFill>
              <a:schemeClr val="tx1"/>
            </a:solidFill>
            <a:round/>
            <a:headEnd/>
            <a:tailEnd/>
          </a:ln>
        </p:spPr>
      </p:cxnSp>
      <p:sp>
        <p:nvSpPr>
          <p:cNvPr id="58425" name="Rectangle 63"/>
          <p:cNvSpPr>
            <a:spLocks noChangeArrowheads="1"/>
          </p:cNvSpPr>
          <p:nvPr/>
        </p:nvSpPr>
        <p:spPr bwMode="auto">
          <a:xfrm>
            <a:off x="690563" y="4202113"/>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endParaRPr lang="zh-CN" altLang="en-US" sz="2000">
              <a:solidFill>
                <a:schemeClr val="accent1"/>
              </a:solidFill>
              <a:latin typeface="黑体" pitchFamily="2" charset="-122"/>
              <a:ea typeface="黑体" pitchFamily="2" charset="-122"/>
            </a:endParaRPr>
          </a:p>
        </p:txBody>
      </p:sp>
      <p:sp>
        <p:nvSpPr>
          <p:cNvPr id="58426" name="Rectangle 64"/>
          <p:cNvSpPr>
            <a:spLocks noChangeArrowheads="1"/>
          </p:cNvSpPr>
          <p:nvPr/>
        </p:nvSpPr>
        <p:spPr bwMode="auto">
          <a:xfrm>
            <a:off x="1681163" y="4202113"/>
            <a:ext cx="7620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0</a:t>
            </a:r>
            <a:endParaRPr lang="zh-CN" altLang="en-US" sz="2000">
              <a:solidFill>
                <a:schemeClr val="accent1"/>
              </a:solidFill>
              <a:latin typeface="黑体" pitchFamily="2" charset="-122"/>
              <a:ea typeface="黑体" pitchFamily="2" charset="-122"/>
            </a:endParaRPr>
          </a:p>
        </p:txBody>
      </p:sp>
      <p:sp>
        <p:nvSpPr>
          <p:cNvPr id="58427" name="Rectangle 65"/>
          <p:cNvSpPr>
            <a:spLocks noChangeArrowheads="1"/>
          </p:cNvSpPr>
          <p:nvPr/>
        </p:nvSpPr>
        <p:spPr bwMode="auto">
          <a:xfrm>
            <a:off x="690563" y="4583113"/>
            <a:ext cx="990600" cy="381000"/>
          </a:xfrm>
          <a:prstGeom prst="rect">
            <a:avLst/>
          </a:prstGeom>
          <a:noFill/>
          <a:ln w="12700">
            <a:solidFill>
              <a:schemeClr val="tx1"/>
            </a:solidFill>
            <a:miter lim="800000"/>
            <a:headEnd/>
            <a:tailEnd/>
          </a:ln>
        </p:spPr>
        <p:txBody>
          <a:bodyPr wrap="none" anchor="ctr"/>
          <a:lstStyle/>
          <a:p>
            <a:pPr algn="ctr" eaLnBrk="0" hangingPunct="0"/>
            <a:r>
              <a:rPr lang="en-US" altLang="zh-CN" sz="2000">
                <a:solidFill>
                  <a:schemeClr val="accent1"/>
                </a:solidFill>
                <a:latin typeface="黑体" pitchFamily="2" charset="-122"/>
                <a:ea typeface="黑体" pitchFamily="2" charset="-122"/>
              </a:rPr>
              <a:t>XX</a:t>
            </a:r>
          </a:p>
        </p:txBody>
      </p:sp>
      <p:sp>
        <p:nvSpPr>
          <p:cNvPr id="58428" name="Rectangle 66"/>
          <p:cNvSpPr>
            <a:spLocks noChangeArrowheads="1"/>
          </p:cNvSpPr>
          <p:nvPr/>
        </p:nvSpPr>
        <p:spPr bwMode="auto">
          <a:xfrm>
            <a:off x="1681163" y="4583113"/>
            <a:ext cx="762000" cy="381000"/>
          </a:xfrm>
          <a:prstGeom prst="rect">
            <a:avLst/>
          </a:prstGeom>
          <a:noFill/>
          <a:ln w="12700">
            <a:solidFill>
              <a:schemeClr val="tx1"/>
            </a:solidFill>
            <a:miter lim="800000"/>
            <a:headEnd/>
            <a:tailEnd/>
          </a:ln>
        </p:spPr>
        <p:txBody>
          <a:bodyPr wrap="none" anchor="ctr"/>
          <a:lstStyle/>
          <a:p>
            <a:pPr algn="ctr" eaLnBrk="0" hangingPunct="0"/>
            <a:r>
              <a:rPr lang="zh-CN" altLang="en-US" sz="2000">
                <a:solidFill>
                  <a:schemeClr val="accent1"/>
                </a:solidFill>
                <a:latin typeface="黑体" pitchFamily="2" charset="-122"/>
                <a:ea typeface="黑体" pitchFamily="2" charset="-122"/>
              </a:rPr>
              <a:t>0</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9750" y="428625"/>
            <a:ext cx="5257800" cy="372603"/>
          </a:xfrm>
        </p:spPr>
        <p:txBody>
          <a:bodyPr/>
          <a:lstStyle/>
          <a:p>
            <a:r>
              <a:rPr lang="zh-CN" altLang="en-US" dirty="0" smtClean="0">
                <a:latin typeface="黑体" pitchFamily="2" charset="-122"/>
                <a:ea typeface="黑体" pitchFamily="2" charset="-122"/>
              </a:rPr>
              <a:t>页式虚拟存储器</a:t>
            </a:r>
          </a:p>
        </p:txBody>
      </p:sp>
      <p:sp>
        <p:nvSpPr>
          <p:cNvPr id="59395" name="Rectangle 59"/>
          <p:cNvSpPr>
            <a:spLocks noGrp="1" noChangeArrowheads="1"/>
          </p:cNvSpPr>
          <p:nvPr>
            <p:ph type="body" idx="1"/>
          </p:nvPr>
        </p:nvSpPr>
        <p:spPr>
          <a:xfrm>
            <a:off x="571500" y="928688"/>
            <a:ext cx="8072438" cy="2141511"/>
          </a:xfrm>
        </p:spPr>
        <p:txBody>
          <a:bodyPr tIns="97200" bIns="97200"/>
          <a:lstStyle/>
          <a:p>
            <a:pPr>
              <a:lnSpc>
                <a:spcPct val="105000"/>
              </a:lnSpc>
              <a:spcBef>
                <a:spcPct val="40000"/>
              </a:spcBef>
            </a:pPr>
            <a:r>
              <a:rPr lang="zh-CN" altLang="en-US" dirty="0" smtClean="0">
                <a:latin typeface="黑体" pitchFamily="2" charset="-122"/>
                <a:ea typeface="黑体" pitchFamily="2" charset="-122"/>
              </a:rPr>
              <a:t>举例</a:t>
            </a: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某计算机虚拟地址</a:t>
            </a:r>
            <a:r>
              <a:rPr lang="en-US" altLang="zh-CN" sz="1800" dirty="0" smtClean="0">
                <a:latin typeface="黑体" pitchFamily="2" charset="-122"/>
                <a:ea typeface="黑体" pitchFamily="2" charset="-122"/>
              </a:rPr>
              <a:t>32</a:t>
            </a:r>
            <a:r>
              <a:rPr lang="zh-CN" altLang="en-US" sz="1800" dirty="0" smtClean="0">
                <a:latin typeface="黑体" pitchFamily="2" charset="-122"/>
                <a:ea typeface="黑体" pitchFamily="2" charset="-122"/>
              </a:rPr>
              <a:t>位，物理内存</a:t>
            </a:r>
            <a:r>
              <a:rPr lang="en-US" altLang="zh-CN" sz="1800" dirty="0" smtClean="0">
                <a:latin typeface="黑体" pitchFamily="2" charset="-122"/>
                <a:ea typeface="黑体" pitchFamily="2" charset="-122"/>
              </a:rPr>
              <a:t>128MB</a:t>
            </a:r>
            <a:r>
              <a:rPr lang="zh-CN" altLang="en-US" sz="1800" dirty="0" smtClean="0">
                <a:latin typeface="黑体" pitchFamily="2" charset="-122"/>
                <a:ea typeface="黑体" pitchFamily="2" charset="-122"/>
              </a:rPr>
              <a:t>，页大小</a:t>
            </a:r>
            <a:r>
              <a:rPr lang="en-US" altLang="zh-CN" sz="1800" dirty="0" smtClean="0">
                <a:latin typeface="黑体" pitchFamily="2" charset="-122"/>
                <a:ea typeface="黑体" pitchFamily="2" charset="-122"/>
              </a:rPr>
              <a:t>4KB</a:t>
            </a:r>
            <a:r>
              <a:rPr lang="zh-CN" altLang="en-US" sz="1800" dirty="0" smtClean="0">
                <a:latin typeface="黑体" pitchFamily="2" charset="-122"/>
                <a:ea typeface="黑体" pitchFamily="2" charset="-122"/>
              </a:rPr>
              <a:t>。</a:t>
            </a: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a:t>
            </a:r>
            <a:r>
              <a:rPr lang="en-US" altLang="zh-CN" sz="1800" dirty="0" smtClean="0">
                <a:latin typeface="黑体" pitchFamily="2" charset="-122"/>
                <a:ea typeface="黑体" pitchFamily="2" charset="-122"/>
              </a:rPr>
              <a:t>1</a:t>
            </a:r>
            <a:r>
              <a:rPr lang="zh-CN" altLang="en-US" sz="1800" dirty="0" smtClean="0">
                <a:latin typeface="黑体" pitchFamily="2" charset="-122"/>
                <a:ea typeface="黑体" pitchFamily="2" charset="-122"/>
              </a:rPr>
              <a:t>）程序虚拟空间最多可有多少页？</a:t>
            </a:r>
            <a:endParaRPr lang="en-US" altLang="zh-CN" sz="1800" dirty="0" smtClean="0">
              <a:latin typeface="黑体" pitchFamily="2" charset="-122"/>
              <a:ea typeface="黑体" pitchFamily="2" charset="-122"/>
            </a:endParaRP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a:t>
            </a:r>
            <a:r>
              <a:rPr lang="en-US" altLang="zh-CN" sz="1800" dirty="0" smtClean="0">
                <a:latin typeface="黑体" pitchFamily="2" charset="-122"/>
                <a:ea typeface="黑体" pitchFamily="2" charset="-122"/>
              </a:rPr>
              <a:t>2</a:t>
            </a:r>
            <a:r>
              <a:rPr lang="zh-CN" altLang="en-US" sz="1800" dirty="0" smtClean="0">
                <a:latin typeface="黑体" pitchFamily="2" charset="-122"/>
                <a:ea typeface="黑体" pitchFamily="2" charset="-122"/>
              </a:rPr>
              <a:t>）页表项共有多少位？</a:t>
            </a:r>
            <a:endParaRPr lang="en-US" altLang="zh-CN" sz="1800" dirty="0" smtClean="0">
              <a:latin typeface="黑体" pitchFamily="2" charset="-122"/>
              <a:ea typeface="黑体" pitchFamily="2" charset="-122"/>
            </a:endParaRPr>
          </a:p>
          <a:p>
            <a:pPr marL="809625" lvl="1" indent="-334963">
              <a:lnSpc>
                <a:spcPct val="105000"/>
              </a:lnSpc>
              <a:spcBef>
                <a:spcPts val="600"/>
              </a:spcBef>
              <a:buFont typeface="Wingdings" pitchFamily="2" charset="2"/>
              <a:buNone/>
            </a:pPr>
            <a:r>
              <a:rPr lang="zh-CN" altLang="en-US" sz="1800" dirty="0" smtClean="0">
                <a:latin typeface="黑体" pitchFamily="2" charset="-122"/>
                <a:ea typeface="黑体" pitchFamily="2" charset="-122"/>
              </a:rPr>
              <a:t>（</a:t>
            </a:r>
            <a:r>
              <a:rPr lang="en-US" altLang="zh-CN" sz="1800" dirty="0" smtClean="0">
                <a:latin typeface="黑体" pitchFamily="2" charset="-122"/>
                <a:ea typeface="黑体" pitchFamily="2" charset="-122"/>
              </a:rPr>
              <a:t>3</a:t>
            </a:r>
            <a:r>
              <a:rPr lang="zh-CN" altLang="en-US" sz="1800" dirty="0" smtClean="0">
                <a:latin typeface="黑体" pitchFamily="2" charset="-122"/>
                <a:ea typeface="黑体" pitchFamily="2" charset="-122"/>
              </a:rPr>
              <a:t>）每个页表占多少内存空间？</a:t>
            </a:r>
            <a:endParaRPr lang="zh-CN" altLang="en-US" sz="2000" dirty="0" smtClean="0">
              <a:latin typeface="黑体" pitchFamily="2" charset="-122"/>
              <a:ea typeface="黑体" pitchFamily="2" charset="-122"/>
            </a:endParaRPr>
          </a:p>
        </p:txBody>
      </p:sp>
      <p:sp>
        <p:nvSpPr>
          <p:cNvPr id="59396" name="Rectangle 59"/>
          <p:cNvSpPr txBox="1">
            <a:spLocks noChangeArrowheads="1"/>
          </p:cNvSpPr>
          <p:nvPr/>
        </p:nvSpPr>
        <p:spPr bwMode="auto">
          <a:xfrm>
            <a:off x="714375" y="3140968"/>
            <a:ext cx="8072438" cy="2599457"/>
          </a:xfrm>
          <a:prstGeom prst="rect">
            <a:avLst/>
          </a:prstGeom>
          <a:noFill/>
          <a:ln w="12700">
            <a:noFill/>
            <a:miter lim="800000"/>
            <a:headEnd/>
            <a:tailEnd/>
          </a:ln>
        </p:spPr>
        <p:txBody>
          <a:bodyPr lIns="63500" tIns="97200" rIns="63500" bIns="97200">
            <a:spAutoFit/>
          </a:bodyPr>
          <a:lstStyle/>
          <a:p>
            <a:pPr marL="284163" indent="-284163" eaLnBrk="0" hangingPunct="0">
              <a:lnSpc>
                <a:spcPct val="105000"/>
              </a:lnSpc>
              <a:spcBef>
                <a:spcPct val="40000"/>
              </a:spcBef>
              <a:buClr>
                <a:srgbClr val="FF0000"/>
              </a:buClr>
              <a:buSzPct val="100000"/>
              <a:buFont typeface="Wingdings" pitchFamily="2" charset="2"/>
              <a:buChar char="v"/>
            </a:pPr>
            <a:r>
              <a:rPr lang="zh-CN" altLang="en-US" sz="2400" dirty="0">
                <a:latin typeface="黑体" pitchFamily="2" charset="-122"/>
                <a:ea typeface="黑体" pitchFamily="2" charset="-122"/>
              </a:rPr>
              <a:t>解答</a:t>
            </a:r>
            <a:endParaRPr lang="en-US" altLang="zh-CN" sz="2400"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虚地址</a:t>
            </a:r>
            <a:r>
              <a:rPr lang="en-US" altLang="zh-CN" dirty="0">
                <a:latin typeface="黑体" pitchFamily="2" charset="-122"/>
                <a:ea typeface="黑体" pitchFamily="2" charset="-122"/>
              </a:rPr>
              <a:t>32</a:t>
            </a:r>
            <a:r>
              <a:rPr lang="zh-CN" altLang="en-US" dirty="0">
                <a:latin typeface="黑体" pitchFamily="2" charset="-122"/>
                <a:ea typeface="黑体" pitchFamily="2" charset="-122"/>
              </a:rPr>
              <a:t>位：虚页号（</a:t>
            </a:r>
            <a:r>
              <a:rPr lang="en-US" altLang="zh-CN" dirty="0">
                <a:latin typeface="黑体" pitchFamily="2" charset="-122"/>
                <a:ea typeface="黑体" pitchFamily="2" charset="-122"/>
              </a:rPr>
              <a:t>20</a:t>
            </a:r>
            <a:r>
              <a:rPr lang="zh-CN" altLang="en-US" dirty="0">
                <a:latin typeface="黑体" pitchFamily="2" charset="-122"/>
                <a:ea typeface="黑体" pitchFamily="2" charset="-122"/>
              </a:rPr>
              <a:t>位）</a:t>
            </a:r>
            <a:r>
              <a:rPr lang="en-US" altLang="zh-CN" dirty="0">
                <a:latin typeface="黑体" pitchFamily="2" charset="-122"/>
                <a:ea typeface="黑体" pitchFamily="2" charset="-122"/>
              </a:rPr>
              <a:t>+  </a:t>
            </a:r>
            <a:r>
              <a:rPr lang="zh-CN" altLang="en-US" dirty="0">
                <a:latin typeface="黑体" pitchFamily="2" charset="-122"/>
                <a:ea typeface="黑体" pitchFamily="2" charset="-122"/>
              </a:rPr>
              <a:t>页内偏移（</a:t>
            </a:r>
            <a:r>
              <a:rPr lang="en-US" altLang="zh-CN" dirty="0">
                <a:latin typeface="黑体" pitchFamily="2" charset="-122"/>
                <a:ea typeface="黑体" pitchFamily="2" charset="-122"/>
              </a:rPr>
              <a:t>12</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实地址</a:t>
            </a:r>
            <a:r>
              <a:rPr lang="en-US" altLang="zh-CN" dirty="0" smtClean="0">
                <a:latin typeface="黑体" pitchFamily="2" charset="-122"/>
                <a:ea typeface="黑体" pitchFamily="2" charset="-122"/>
              </a:rPr>
              <a:t>27</a:t>
            </a:r>
            <a:r>
              <a:rPr lang="zh-CN" altLang="en-US" dirty="0" smtClean="0">
                <a:latin typeface="黑体" pitchFamily="2" charset="-122"/>
                <a:ea typeface="黑体" pitchFamily="2" charset="-122"/>
              </a:rPr>
              <a:t>位：</a:t>
            </a:r>
            <a:r>
              <a:rPr lang="zh-CN" altLang="en-US" dirty="0">
                <a:latin typeface="黑体" pitchFamily="2" charset="-122"/>
                <a:ea typeface="黑体" pitchFamily="2" charset="-122"/>
              </a:rPr>
              <a:t>实页号（</a:t>
            </a:r>
            <a:r>
              <a:rPr lang="en-US" altLang="zh-CN" dirty="0">
                <a:latin typeface="黑体" pitchFamily="2" charset="-122"/>
                <a:ea typeface="黑体" pitchFamily="2" charset="-122"/>
              </a:rPr>
              <a:t>15</a:t>
            </a:r>
            <a:r>
              <a:rPr lang="zh-CN" altLang="en-US" dirty="0">
                <a:latin typeface="黑体" pitchFamily="2" charset="-122"/>
                <a:ea typeface="黑体" pitchFamily="2" charset="-122"/>
              </a:rPr>
              <a:t>位）</a:t>
            </a:r>
            <a:r>
              <a:rPr lang="en-US" altLang="zh-CN" dirty="0">
                <a:latin typeface="黑体" pitchFamily="2" charset="-122"/>
                <a:ea typeface="黑体" pitchFamily="2" charset="-122"/>
              </a:rPr>
              <a:t>+  </a:t>
            </a:r>
            <a:r>
              <a:rPr lang="zh-CN" altLang="en-US" dirty="0">
                <a:latin typeface="黑体" pitchFamily="2" charset="-122"/>
                <a:ea typeface="黑体" pitchFamily="2" charset="-122"/>
              </a:rPr>
              <a:t>页内偏移（</a:t>
            </a:r>
            <a:r>
              <a:rPr lang="en-US" altLang="zh-CN" dirty="0">
                <a:latin typeface="黑体" pitchFamily="2" charset="-122"/>
                <a:ea typeface="黑体" pitchFamily="2" charset="-122"/>
              </a:rPr>
              <a:t>12</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每个程序虚拟空间最多可有：</a:t>
            </a:r>
            <a:r>
              <a:rPr lang="en-US" altLang="zh-CN" dirty="0">
                <a:latin typeface="黑体" pitchFamily="2" charset="-122"/>
                <a:ea typeface="黑体" pitchFamily="2" charset="-122"/>
              </a:rPr>
              <a:t>2</a:t>
            </a:r>
            <a:r>
              <a:rPr lang="en-US" altLang="zh-CN" baseline="30000" dirty="0">
                <a:latin typeface="黑体" pitchFamily="2" charset="-122"/>
                <a:ea typeface="黑体" pitchFamily="2" charset="-122"/>
              </a:rPr>
              <a:t>20</a:t>
            </a:r>
            <a:r>
              <a:rPr lang="zh-CN" altLang="en-US" dirty="0">
                <a:latin typeface="黑体" pitchFamily="2" charset="-122"/>
                <a:ea typeface="黑体" pitchFamily="2" charset="-122"/>
              </a:rPr>
              <a:t>个虚页</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每个页表项：</a:t>
            </a:r>
            <a:r>
              <a:rPr lang="en-US" altLang="zh-CN" dirty="0">
                <a:latin typeface="黑体" pitchFamily="2" charset="-122"/>
                <a:ea typeface="黑体" pitchFamily="2" charset="-122"/>
              </a:rPr>
              <a:t>1</a:t>
            </a:r>
            <a:r>
              <a:rPr lang="zh-CN" altLang="en-US" dirty="0">
                <a:latin typeface="黑体" pitchFamily="2" charset="-122"/>
                <a:ea typeface="黑体" pitchFamily="2" charset="-122"/>
              </a:rPr>
              <a:t>位（有效位）</a:t>
            </a:r>
            <a:r>
              <a:rPr lang="en-US" altLang="zh-CN" dirty="0">
                <a:latin typeface="黑体" pitchFamily="2" charset="-122"/>
                <a:ea typeface="黑体" pitchFamily="2" charset="-122"/>
              </a:rPr>
              <a:t>+ 15</a:t>
            </a:r>
            <a:r>
              <a:rPr lang="zh-CN" altLang="en-US" dirty="0">
                <a:latin typeface="黑体" pitchFamily="2" charset="-122"/>
                <a:ea typeface="黑体" pitchFamily="2" charset="-122"/>
              </a:rPr>
              <a:t>位（实页号）</a:t>
            </a:r>
            <a:r>
              <a:rPr lang="en-US" altLang="zh-CN" dirty="0">
                <a:latin typeface="黑体" pitchFamily="2" charset="-122"/>
                <a:ea typeface="黑体" pitchFamily="2" charset="-122"/>
              </a:rPr>
              <a:t>= 16</a:t>
            </a:r>
            <a:r>
              <a:rPr lang="zh-CN" altLang="en-US" dirty="0">
                <a:latin typeface="黑体" pitchFamily="2" charset="-122"/>
                <a:ea typeface="黑体" pitchFamily="2" charset="-122"/>
              </a:rPr>
              <a:t>位</a:t>
            </a:r>
            <a:endParaRPr lang="en-US" altLang="zh-CN" dirty="0">
              <a:latin typeface="黑体" pitchFamily="2" charset="-122"/>
              <a:ea typeface="黑体" pitchFamily="2" charset="-122"/>
            </a:endParaRPr>
          </a:p>
          <a:p>
            <a:pPr marL="741363" lvl="1" indent="-284163" eaLnBrk="0" hangingPunct="0">
              <a:lnSpc>
                <a:spcPct val="105000"/>
              </a:lnSpc>
              <a:spcBef>
                <a:spcPct val="40000"/>
              </a:spcBef>
              <a:buClr>
                <a:srgbClr val="FF0000"/>
              </a:buClr>
              <a:buSzPct val="100000"/>
            </a:pPr>
            <a:r>
              <a:rPr lang="zh-CN" altLang="en-US" dirty="0">
                <a:latin typeface="黑体" pitchFamily="2" charset="-122"/>
                <a:ea typeface="黑体" pitchFamily="2" charset="-122"/>
              </a:rPr>
              <a:t>每个页表所占空间：</a:t>
            </a:r>
            <a:r>
              <a:rPr lang="en-US" altLang="zh-CN" dirty="0">
                <a:latin typeface="黑体" pitchFamily="2" charset="-122"/>
                <a:ea typeface="黑体" pitchFamily="2" charset="-122"/>
              </a:rPr>
              <a:t>2</a:t>
            </a:r>
            <a:r>
              <a:rPr lang="en-US" altLang="zh-CN" baseline="30000" dirty="0">
                <a:latin typeface="黑体" pitchFamily="2" charset="-122"/>
                <a:ea typeface="黑体" pitchFamily="2" charset="-122"/>
              </a:rPr>
              <a:t>20</a:t>
            </a:r>
            <a:r>
              <a:rPr lang="en-US" altLang="zh-CN" dirty="0">
                <a:latin typeface="黑体" pitchFamily="2" charset="-122"/>
                <a:ea typeface="黑体" pitchFamily="2" charset="-122"/>
              </a:rPr>
              <a:t>×16 = 16Mb = 2MB</a:t>
            </a:r>
            <a:endParaRPr lang="zh-CN" altLang="en-US" sz="2000" dirty="0">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700213"/>
            <a:ext cx="74168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标题 1"/>
          <p:cNvSpPr>
            <a:spLocks noGrp="1"/>
          </p:cNvSpPr>
          <p:nvPr>
            <p:ph type="title"/>
          </p:nvPr>
        </p:nvSpPr>
        <p:spPr>
          <a:xfrm>
            <a:off x="539552" y="404813"/>
            <a:ext cx="5257800" cy="372603"/>
          </a:xfrm>
        </p:spPr>
        <p:txBody>
          <a:bodyPr/>
          <a:lstStyle/>
          <a:p>
            <a:r>
              <a:rPr lang="zh-CN" altLang="en-US" dirty="0" smtClean="0">
                <a:latin typeface="黑体" pitchFamily="2" charset="-122"/>
                <a:ea typeface="黑体" pitchFamily="2" charset="-122"/>
              </a:rPr>
              <a:t>页式虚拟存储器</a:t>
            </a:r>
          </a:p>
        </p:txBody>
      </p:sp>
      <p:sp>
        <p:nvSpPr>
          <p:cNvPr id="52228" name="内容占位符 2"/>
          <p:cNvSpPr>
            <a:spLocks noGrp="1"/>
          </p:cNvSpPr>
          <p:nvPr>
            <p:ph idx="1"/>
          </p:nvPr>
        </p:nvSpPr>
        <p:spPr>
          <a:xfrm>
            <a:off x="611188" y="1125538"/>
            <a:ext cx="7848600" cy="325437"/>
          </a:xfrm>
        </p:spPr>
        <p:txBody>
          <a:bodyPr/>
          <a:lstStyle/>
          <a:p>
            <a:pPr marL="284163" lvl="2" indent="-284163">
              <a:lnSpc>
                <a:spcPct val="75000"/>
              </a:lnSpc>
              <a:spcBef>
                <a:spcPct val="65000"/>
              </a:spcBef>
              <a:buClr>
                <a:srgbClr val="FF0000"/>
              </a:buClr>
              <a:buFont typeface="Wingdings" pitchFamily="2" charset="2"/>
              <a:buChar char="v"/>
            </a:pPr>
            <a:r>
              <a:rPr lang="zh-CN" altLang="en-US" smtClean="0">
                <a:latin typeface="黑体" pitchFamily="2" charset="-122"/>
                <a:ea typeface="黑体" pitchFamily="2" charset="-122"/>
              </a:rPr>
              <a:t> 虚实地址的转换  </a:t>
            </a:r>
            <a:r>
              <a:rPr lang="en-US" altLang="zh-CN" smtClean="0">
                <a:latin typeface="黑体" pitchFamily="2" charset="-122"/>
                <a:ea typeface="黑体" pitchFamily="2" charset="-122"/>
              </a:rPr>
              <a:t>—— </a:t>
            </a:r>
            <a:r>
              <a:rPr lang="zh-CN" altLang="en-US" smtClean="0">
                <a:latin typeface="黑体" pitchFamily="2" charset="-122"/>
                <a:ea typeface="黑体" pitchFamily="2" charset="-122"/>
              </a:rPr>
              <a:t>访存次数问题  </a:t>
            </a:r>
          </a:p>
        </p:txBody>
      </p:sp>
      <p:sp>
        <p:nvSpPr>
          <p:cNvPr id="52229" name="TextBox 4"/>
          <p:cNvSpPr txBox="1">
            <a:spLocks noChangeArrowheads="1"/>
          </p:cNvSpPr>
          <p:nvPr/>
        </p:nvSpPr>
        <p:spPr bwMode="auto">
          <a:xfrm>
            <a:off x="5241925" y="5013325"/>
            <a:ext cx="386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eaLnBrk="1" hangingPunct="1"/>
            <a:r>
              <a:rPr lang="zh-CN" altLang="en-US" sz="2000">
                <a:solidFill>
                  <a:srgbClr val="FC0128"/>
                </a:solidFill>
              </a:rPr>
              <a:t>②</a:t>
            </a:r>
            <a:r>
              <a:rPr lang="zh-CN" altLang="en-US" sz="1800">
                <a:solidFill>
                  <a:srgbClr val="000000"/>
                </a:solidFill>
              </a:rPr>
              <a:t>根据实地址，访问主存中的物理页</a:t>
            </a:r>
          </a:p>
        </p:txBody>
      </p:sp>
      <p:sp>
        <p:nvSpPr>
          <p:cNvPr id="52230" name="TextBox 4"/>
          <p:cNvSpPr txBox="1">
            <a:spLocks noChangeArrowheads="1"/>
          </p:cNvSpPr>
          <p:nvPr/>
        </p:nvSpPr>
        <p:spPr bwMode="auto">
          <a:xfrm>
            <a:off x="2700338" y="1700213"/>
            <a:ext cx="370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eaLnBrk="1" hangingPunct="1"/>
            <a:r>
              <a:rPr lang="zh-CN" altLang="en-US" sz="2000">
                <a:solidFill>
                  <a:srgbClr val="FC0128"/>
                </a:solidFill>
              </a:rPr>
              <a:t>① </a:t>
            </a:r>
            <a:r>
              <a:rPr lang="zh-CN" altLang="en-US" sz="1800">
                <a:solidFill>
                  <a:srgbClr val="000000"/>
                </a:solidFill>
              </a:rPr>
              <a:t>根据虚地址，访问主存中的页表</a:t>
            </a:r>
          </a:p>
        </p:txBody>
      </p:sp>
    </p:spTree>
    <p:extLst>
      <p:ext uri="{BB962C8B-B14F-4D97-AF65-F5344CB8AC3E}">
        <p14:creationId xmlns:p14="http://schemas.microsoft.com/office/powerpoint/2010/main" val="2472228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8163" y="404813"/>
            <a:ext cx="5257800" cy="372603"/>
          </a:xfrm>
        </p:spPr>
        <p:txBody>
          <a:bodyPr/>
          <a:lstStyle/>
          <a:p>
            <a:r>
              <a:rPr lang="zh-CN" altLang="en-US" dirty="0" smtClean="0">
                <a:latin typeface="黑体" pitchFamily="2" charset="-122"/>
                <a:ea typeface="黑体" pitchFamily="2" charset="-122"/>
              </a:rPr>
              <a:t>内容概要</a:t>
            </a:r>
          </a:p>
        </p:txBody>
      </p:sp>
      <p:sp>
        <p:nvSpPr>
          <p:cNvPr id="3075" name="Rectangle 3"/>
          <p:cNvSpPr>
            <a:spLocks noGrp="1" noChangeArrowheads="1"/>
          </p:cNvSpPr>
          <p:nvPr>
            <p:ph type="body" idx="1"/>
          </p:nvPr>
        </p:nvSpPr>
        <p:spPr>
          <a:xfrm>
            <a:off x="684213" y="836613"/>
            <a:ext cx="8280400" cy="5729774"/>
          </a:xfrm>
        </p:spPr>
        <p:txBody>
          <a:bodyPr/>
          <a:lstStyle/>
          <a:p>
            <a:pPr marL="508000" indent="-508000">
              <a:lnSpc>
                <a:spcPct val="120000"/>
              </a:lnSpc>
              <a:spcBef>
                <a:spcPct val="0"/>
              </a:spcBef>
              <a:buFont typeface="Wingdings" pitchFamily="2" charset="2"/>
              <a:buChar char="n"/>
            </a:pPr>
            <a:r>
              <a:rPr lang="zh-CN" altLang="en-US" sz="2000" dirty="0" smtClean="0">
                <a:latin typeface="黑体" pitchFamily="2" charset="-122"/>
                <a:ea typeface="黑体" pitchFamily="2" charset="-122"/>
              </a:rPr>
              <a:t>逻辑门电路：</a:t>
            </a:r>
            <a:r>
              <a:rPr kumimoji="1" lang="zh-CN" altLang="en-US" sz="2000" dirty="0" smtClean="0">
                <a:latin typeface="黑体" pitchFamily="2" charset="-122"/>
                <a:ea typeface="黑体" pitchFamily="2" charset="-122"/>
              </a:rPr>
              <a:t>数字电路中的基本逻辑单元电路</a:t>
            </a:r>
            <a:endParaRPr lang="zh-CN" altLang="en-US" sz="2000" dirty="0" smtClean="0">
              <a:latin typeface="黑体" pitchFamily="2" charset="-122"/>
              <a:ea typeface="黑体" pitchFamily="2" charset="-122"/>
            </a:endParaRPr>
          </a:p>
          <a:p>
            <a:pPr marL="1084263" lvl="1" indent="-609600">
              <a:lnSpc>
                <a:spcPct val="120000"/>
              </a:lnSpc>
              <a:spcBef>
                <a:spcPct val="0"/>
              </a:spcBef>
            </a:pPr>
            <a:r>
              <a:rPr lang="zh-CN" altLang="en-US" sz="2000" dirty="0" smtClean="0">
                <a:latin typeface="黑体" pitchFamily="2" charset="-122"/>
                <a:ea typeface="黑体" pitchFamily="2" charset="-122"/>
              </a:rPr>
              <a:t>由晶体管和</a:t>
            </a:r>
            <a:r>
              <a:rPr lang="en-US" altLang="zh-CN" sz="2000" dirty="0" smtClean="0">
                <a:latin typeface="黑体" pitchFamily="2" charset="-122"/>
                <a:ea typeface="黑体" pitchFamily="2" charset="-122"/>
              </a:rPr>
              <a:t>MOS</a:t>
            </a:r>
            <a:r>
              <a:rPr lang="zh-CN" altLang="en-US" sz="2000" dirty="0" smtClean="0">
                <a:latin typeface="黑体" pitchFamily="2" charset="-122"/>
                <a:ea typeface="黑体" pitchFamily="2" charset="-122"/>
              </a:rPr>
              <a:t>管（晶体二极管、晶体三极管、</a:t>
            </a:r>
            <a:r>
              <a:rPr lang="en-US" altLang="zh-CN" sz="2000" dirty="0" smtClean="0">
                <a:latin typeface="黑体" pitchFamily="2" charset="-122"/>
                <a:ea typeface="黑体" pitchFamily="2" charset="-122"/>
              </a:rPr>
              <a:t>NMOS</a:t>
            </a:r>
            <a:r>
              <a:rPr lang="zh-CN" altLang="en-US" sz="2000" dirty="0" smtClean="0">
                <a:latin typeface="黑体" pitchFamily="2" charset="-122"/>
                <a:ea typeface="黑体" pitchFamily="2" charset="-122"/>
              </a:rPr>
              <a:t>、</a:t>
            </a:r>
            <a:r>
              <a:rPr lang="en-US" altLang="zh-CN" sz="2000" dirty="0" smtClean="0">
                <a:latin typeface="黑体" pitchFamily="2" charset="-122"/>
                <a:ea typeface="黑体" pitchFamily="2" charset="-122"/>
              </a:rPr>
              <a:t>PMOS</a:t>
            </a:r>
            <a:r>
              <a:rPr lang="zh-CN" altLang="en-US" sz="2000" dirty="0" smtClean="0">
                <a:latin typeface="黑体" pitchFamily="2" charset="-122"/>
                <a:ea typeface="黑体" pitchFamily="2" charset="-122"/>
              </a:rPr>
              <a:t>） 构建门电路（与、或、非、与非、或非等）</a:t>
            </a:r>
          </a:p>
          <a:p>
            <a:pPr marL="508000" indent="-508000">
              <a:lnSpc>
                <a:spcPct val="120000"/>
              </a:lnSpc>
              <a:spcBef>
                <a:spcPct val="0"/>
              </a:spcBef>
              <a:buFont typeface="Wingdings" pitchFamily="2" charset="2"/>
              <a:buChar char="n"/>
            </a:pPr>
            <a:r>
              <a:rPr lang="zh-CN" altLang="en-US" sz="2000" dirty="0" smtClean="0">
                <a:latin typeface="黑体" pitchFamily="2" charset="-122"/>
                <a:ea typeface="黑体" pitchFamily="2" charset="-122"/>
              </a:rPr>
              <a:t>布尔代数：分析与设计数字系统的重要理论工具</a:t>
            </a:r>
          </a:p>
          <a:p>
            <a:pPr marL="1084263" lvl="1" indent="-609600">
              <a:lnSpc>
                <a:spcPct val="120000"/>
              </a:lnSpc>
              <a:spcBef>
                <a:spcPct val="0"/>
              </a:spcBef>
            </a:pPr>
            <a:r>
              <a:rPr lang="zh-CN" altLang="en-US" sz="2000" dirty="0" smtClean="0">
                <a:latin typeface="黑体" pitchFamily="2" charset="-122"/>
                <a:ea typeface="黑体" pitchFamily="2" charset="-122"/>
              </a:rPr>
              <a:t>逻辑代数基本概念：逻辑常量</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变量，典型逻辑运算</a:t>
            </a:r>
          </a:p>
          <a:p>
            <a:pPr marL="1084263" lvl="1" indent="-609600">
              <a:lnSpc>
                <a:spcPct val="120000"/>
              </a:lnSpc>
              <a:spcBef>
                <a:spcPct val="0"/>
              </a:spcBef>
            </a:pPr>
            <a:r>
              <a:rPr lang="zh-CN" altLang="en-US" sz="2000" dirty="0" smtClean="0">
                <a:latin typeface="黑体" pitchFamily="2" charset="-122"/>
                <a:ea typeface="黑体" pitchFamily="2" charset="-122"/>
              </a:rPr>
              <a:t>逻辑代数的运算法则：公理、定律、定理、基本公式及其推论</a:t>
            </a:r>
          </a:p>
          <a:p>
            <a:pPr marL="1084263" lvl="1" indent="-609600">
              <a:lnSpc>
                <a:spcPct val="120000"/>
              </a:lnSpc>
              <a:spcBef>
                <a:spcPct val="0"/>
              </a:spcBef>
            </a:pPr>
            <a:r>
              <a:rPr lang="zh-CN" altLang="en-US" sz="2000" dirty="0" smtClean="0">
                <a:latin typeface="黑体" pitchFamily="2" charset="-122"/>
                <a:ea typeface="黑体" pitchFamily="2" charset="-122"/>
              </a:rPr>
              <a:t>逻辑函数的表达式：真值表 </a:t>
            </a:r>
            <a:r>
              <a:rPr lang="en-US" altLang="zh-CN" sz="2000" dirty="0" smtClean="0">
                <a:latin typeface="黑体" pitchFamily="2" charset="-122"/>
                <a:ea typeface="黑体" pitchFamily="2" charset="-122"/>
              </a:rPr>
              <a:t>-&gt; </a:t>
            </a:r>
            <a:r>
              <a:rPr lang="zh-CN" altLang="en-US" sz="2000" dirty="0" smtClean="0">
                <a:latin typeface="黑体" pitchFamily="2" charset="-122"/>
                <a:ea typeface="黑体" pitchFamily="2" charset="-122"/>
              </a:rPr>
              <a:t>最小项表达式、最大项表达式</a:t>
            </a:r>
          </a:p>
          <a:p>
            <a:pPr marL="1084263" lvl="1" indent="-609600">
              <a:lnSpc>
                <a:spcPct val="120000"/>
              </a:lnSpc>
              <a:spcBef>
                <a:spcPct val="0"/>
              </a:spcBef>
            </a:pPr>
            <a:r>
              <a:rPr lang="zh-CN" altLang="en-US" sz="2000" dirty="0" smtClean="0">
                <a:latin typeface="黑体" pitchFamily="2" charset="-122"/>
                <a:ea typeface="黑体" pitchFamily="2" charset="-122"/>
              </a:rPr>
              <a:t>逻辑函数的简化法：合并乘积项法、吸收项法、配项法</a:t>
            </a:r>
          </a:p>
          <a:p>
            <a:pPr marL="508000" indent="-508000">
              <a:lnSpc>
                <a:spcPct val="120000"/>
              </a:lnSpc>
              <a:spcBef>
                <a:spcPct val="0"/>
              </a:spcBef>
              <a:buFont typeface="Wingdings" pitchFamily="2" charset="2"/>
              <a:buChar char="n"/>
            </a:pPr>
            <a:r>
              <a:rPr lang="zh-CN" altLang="en-US" sz="2000" dirty="0" smtClean="0">
                <a:latin typeface="黑体" pitchFamily="2" charset="-122"/>
                <a:ea typeface="黑体" pitchFamily="2" charset="-122"/>
              </a:rPr>
              <a:t>硬件描述语言：</a:t>
            </a:r>
            <a:r>
              <a:rPr lang="en-US" altLang="zh-CN" sz="2000" dirty="0" err="1" smtClean="0">
                <a:latin typeface="黑体" pitchFamily="2" charset="-122"/>
                <a:ea typeface="黑体" pitchFamily="2" charset="-122"/>
              </a:rPr>
              <a:t>Verilog</a:t>
            </a:r>
            <a:r>
              <a:rPr lang="en-US" altLang="zh-CN" sz="2000" dirty="0" smtClean="0">
                <a:latin typeface="黑体" pitchFamily="2" charset="-122"/>
                <a:ea typeface="黑体" pitchFamily="2" charset="-122"/>
              </a:rPr>
              <a:t> HDL (</a:t>
            </a:r>
            <a:r>
              <a:rPr lang="zh-CN" altLang="en-US" sz="2000" dirty="0" smtClean="0">
                <a:latin typeface="黑体" pitchFamily="2" charset="-122"/>
                <a:ea typeface="黑体" pitchFamily="2" charset="-122"/>
              </a:rPr>
              <a:t>自学</a:t>
            </a:r>
            <a:r>
              <a:rPr lang="en-US" altLang="zh-CN" sz="2000" dirty="0" smtClean="0">
                <a:latin typeface="黑体" pitchFamily="2" charset="-122"/>
                <a:ea typeface="黑体" pitchFamily="2" charset="-122"/>
              </a:rPr>
              <a:t>)</a:t>
            </a:r>
          </a:p>
          <a:p>
            <a:pPr marL="1084263" lvl="1" indent="-609600"/>
            <a:r>
              <a:rPr lang="en-US" altLang="zh-CN" sz="2000" dirty="0" err="1" smtClean="0">
                <a:latin typeface="黑体" pitchFamily="2" charset="-122"/>
                <a:ea typeface="黑体" pitchFamily="2" charset="-122"/>
              </a:rPr>
              <a:t>Verilog</a:t>
            </a:r>
            <a:r>
              <a:rPr lang="en-US" altLang="zh-CN" sz="2000" dirty="0" smtClean="0">
                <a:latin typeface="黑体" pitchFamily="2" charset="-122"/>
                <a:ea typeface="黑体" pitchFamily="2" charset="-122"/>
              </a:rPr>
              <a:t> HDL</a:t>
            </a:r>
            <a:r>
              <a:rPr lang="zh-CN" altLang="en-US" sz="2000" dirty="0" smtClean="0">
                <a:latin typeface="黑体" pitchFamily="2" charset="-122"/>
                <a:ea typeface="黑体" pitchFamily="2" charset="-122"/>
              </a:rPr>
              <a:t>的模块、词法、常用语句</a:t>
            </a:r>
          </a:p>
          <a:p>
            <a:pPr marL="1084263" lvl="1" indent="-609600"/>
            <a:r>
              <a:rPr lang="zh-CN" altLang="en-US" sz="2000" dirty="0" smtClean="0">
                <a:latin typeface="黑体" pitchFamily="2" charset="-122"/>
                <a:ea typeface="黑体" pitchFamily="2" charset="-122"/>
              </a:rPr>
              <a:t>不同抽象级别的</a:t>
            </a:r>
            <a:r>
              <a:rPr lang="en-US" altLang="zh-CN" sz="2000" dirty="0" err="1" smtClean="0">
                <a:latin typeface="黑体" pitchFamily="2" charset="-122"/>
                <a:ea typeface="黑体" pitchFamily="2" charset="-122"/>
              </a:rPr>
              <a:t>Verilog</a:t>
            </a:r>
            <a:r>
              <a:rPr lang="en-US" altLang="zh-CN" sz="2000" dirty="0" smtClean="0">
                <a:latin typeface="黑体" pitchFamily="2" charset="-122"/>
                <a:ea typeface="黑体" pitchFamily="2" charset="-122"/>
              </a:rPr>
              <a:t> HDL</a:t>
            </a:r>
            <a:r>
              <a:rPr lang="zh-CN" altLang="en-US" sz="2000" dirty="0" smtClean="0">
                <a:latin typeface="黑体" pitchFamily="2" charset="-122"/>
                <a:ea typeface="黑体" pitchFamily="2" charset="-122"/>
              </a:rPr>
              <a:t>模型：行为描述和结构描述</a:t>
            </a:r>
          </a:p>
          <a:p>
            <a:pPr marL="508000" indent="-508000">
              <a:buFont typeface="Wingdings" pitchFamily="2" charset="2"/>
              <a:buChar char="n"/>
            </a:pPr>
            <a:r>
              <a:rPr lang="zh-CN" altLang="en-US" sz="2000" dirty="0" smtClean="0">
                <a:latin typeface="黑体" pitchFamily="2" charset="-122"/>
                <a:ea typeface="黑体" pitchFamily="2" charset="-122"/>
              </a:rPr>
              <a:t>基本组合逻辑部件设计</a:t>
            </a:r>
            <a:endParaRPr lang="en-US" altLang="zh-CN" sz="2000" dirty="0" smtClean="0">
              <a:latin typeface="黑体" pitchFamily="2" charset="-122"/>
              <a:ea typeface="黑体" pitchFamily="2" charset="-122"/>
            </a:endParaRPr>
          </a:p>
          <a:p>
            <a:pPr marL="1084263" lvl="1" indent="-609600"/>
            <a:r>
              <a:rPr lang="zh-CN" altLang="en-US" sz="2000" dirty="0" smtClean="0">
                <a:latin typeface="黑体" pitchFamily="2" charset="-122"/>
                <a:ea typeface="黑体" pitchFamily="2" charset="-122"/>
              </a:rPr>
              <a:t>运算单元电路： 加法、减法、乘法、比较器、</a:t>
            </a:r>
            <a:r>
              <a:rPr lang="en-US" altLang="zh-CN" sz="2000" dirty="0" smtClean="0">
                <a:latin typeface="黑体" pitchFamily="2" charset="-122"/>
                <a:ea typeface="黑体" pitchFamily="2" charset="-122"/>
              </a:rPr>
              <a:t>ALU</a:t>
            </a:r>
          </a:p>
          <a:p>
            <a:pPr marL="1084263" lvl="1" indent="-609600"/>
            <a:r>
              <a:rPr lang="zh-CN" altLang="en-US" sz="2000" dirty="0" smtClean="0">
                <a:latin typeface="黑体" pitchFamily="2" charset="-122"/>
                <a:ea typeface="黑体" pitchFamily="2" charset="-122"/>
              </a:rPr>
              <a:t>编码器</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译码器： 三种编码器</a:t>
            </a:r>
            <a:r>
              <a:rPr lang="en-US" altLang="zh-CN" sz="2000" dirty="0" smtClean="0">
                <a:latin typeface="黑体" pitchFamily="2" charset="-122"/>
                <a:ea typeface="黑体" pitchFamily="2" charset="-122"/>
              </a:rPr>
              <a:t>/</a:t>
            </a:r>
            <a:r>
              <a:rPr lang="zh-CN" altLang="en-US" sz="2000" dirty="0" smtClean="0">
                <a:latin typeface="黑体" pitchFamily="2" charset="-122"/>
                <a:ea typeface="黑体" pitchFamily="2" charset="-122"/>
              </a:rPr>
              <a:t>译码器</a:t>
            </a:r>
            <a:endParaRPr lang="en-US" altLang="zh-CN" sz="2000" dirty="0" smtClean="0">
              <a:latin typeface="黑体" pitchFamily="2" charset="-122"/>
              <a:ea typeface="黑体" pitchFamily="2" charset="-122"/>
            </a:endParaRPr>
          </a:p>
          <a:p>
            <a:pPr marL="1084263" lvl="1" indent="-609600"/>
            <a:r>
              <a:rPr lang="zh-CN" altLang="en-US" sz="2000" dirty="0" smtClean="0">
                <a:latin typeface="黑体" pitchFamily="2" charset="-122"/>
                <a:ea typeface="黑体" pitchFamily="2" charset="-122"/>
              </a:rPr>
              <a:t>多路选择器： 数据选择、多功能运算</a:t>
            </a:r>
            <a:endParaRPr lang="en-US" altLang="zh-CN" sz="2000" dirty="0" smtClean="0">
              <a:latin typeface="黑体" pitchFamily="2" charset="-122"/>
              <a:ea typeface="黑体" pitchFamily="2" charset="-122"/>
            </a:endParaRPr>
          </a:p>
        </p:txBody>
      </p:sp>
    </p:spTree>
    <p:extLst>
      <p:ext uri="{BB962C8B-B14F-4D97-AF65-F5344CB8AC3E}">
        <p14:creationId xmlns:p14="http://schemas.microsoft.com/office/powerpoint/2010/main" val="42456573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9750" y="428625"/>
            <a:ext cx="5257800" cy="372603"/>
          </a:xfrm>
        </p:spPr>
        <p:txBody>
          <a:bodyPr/>
          <a:lstStyle/>
          <a:p>
            <a:r>
              <a:rPr lang="zh-CN" altLang="en-US" dirty="0" smtClean="0">
                <a:latin typeface="黑体" pitchFamily="2" charset="-122"/>
                <a:ea typeface="黑体" pitchFamily="2" charset="-122"/>
              </a:rPr>
              <a:t>页式虚拟存储器</a:t>
            </a:r>
          </a:p>
        </p:txBody>
      </p:sp>
      <p:sp>
        <p:nvSpPr>
          <p:cNvPr id="53251" name="Rectangle 59"/>
          <p:cNvSpPr>
            <a:spLocks noGrp="1" noChangeArrowheads="1"/>
          </p:cNvSpPr>
          <p:nvPr>
            <p:ph type="body" idx="1"/>
          </p:nvPr>
        </p:nvSpPr>
        <p:spPr>
          <a:xfrm>
            <a:off x="571500" y="836613"/>
            <a:ext cx="8248650" cy="3400252"/>
          </a:xfrm>
        </p:spPr>
        <p:txBody>
          <a:bodyPr tIns="97200" bIns="97200"/>
          <a:lstStyle/>
          <a:p>
            <a:pPr>
              <a:lnSpc>
                <a:spcPct val="120000"/>
              </a:lnSpc>
              <a:spcBef>
                <a:spcPct val="30000"/>
              </a:spcBef>
              <a:spcAft>
                <a:spcPct val="30000"/>
              </a:spcAft>
            </a:pPr>
            <a:r>
              <a:rPr lang="zh-CN" altLang="en-US" sz="2100" dirty="0" smtClean="0">
                <a:latin typeface="黑体" pitchFamily="2" charset="-122"/>
                <a:ea typeface="黑体" pitchFamily="2" charset="-122"/>
              </a:rPr>
              <a:t> 快表</a:t>
            </a:r>
            <a:r>
              <a:rPr lang="en-US" altLang="zh-CN" sz="2100" dirty="0" err="1" smtClean="0">
                <a:latin typeface="黑体" pitchFamily="2" charset="-122"/>
                <a:ea typeface="黑体" pitchFamily="2" charset="-122"/>
              </a:rPr>
              <a:t>TLB（Translation</a:t>
            </a:r>
            <a:r>
              <a:rPr lang="en-US" altLang="zh-CN" sz="2100" dirty="0" smtClean="0">
                <a:latin typeface="黑体" pitchFamily="2" charset="-122"/>
                <a:ea typeface="黑体" pitchFamily="2" charset="-122"/>
              </a:rPr>
              <a:t> </a:t>
            </a:r>
            <a:r>
              <a:rPr lang="en-US" altLang="zh-CN" sz="2100" dirty="0" err="1" smtClean="0">
                <a:latin typeface="黑体" pitchFamily="2" charset="-122"/>
                <a:ea typeface="黑体" pitchFamily="2" charset="-122"/>
              </a:rPr>
              <a:t>Lookaside</a:t>
            </a:r>
            <a:r>
              <a:rPr lang="en-US" altLang="zh-CN" sz="2100" dirty="0" smtClean="0">
                <a:latin typeface="黑体" pitchFamily="2" charset="-122"/>
                <a:ea typeface="黑体" pitchFamily="2" charset="-122"/>
              </a:rPr>
              <a:t> Buffer</a:t>
            </a:r>
            <a:r>
              <a:rPr lang="zh-CN" altLang="en-US" sz="2100" dirty="0" smtClean="0">
                <a:latin typeface="黑体" pitchFamily="2" charset="-122"/>
                <a:ea typeface="黑体" pitchFamily="2" charset="-122"/>
              </a:rPr>
              <a:t>，转换后备缓冲器）</a:t>
            </a:r>
          </a:p>
          <a:p>
            <a:pPr marL="809625" lvl="1" indent="-334963">
              <a:lnSpc>
                <a:spcPct val="120000"/>
              </a:lnSpc>
              <a:spcBef>
                <a:spcPct val="30000"/>
              </a:spcBef>
              <a:spcAft>
                <a:spcPct val="30000"/>
              </a:spcAft>
            </a:pPr>
            <a:r>
              <a:rPr lang="zh-CN" altLang="en-US" sz="1900" dirty="0" smtClean="0">
                <a:latin typeface="黑体" pitchFamily="2" charset="-122"/>
                <a:ea typeface="黑体" pitchFamily="2" charset="-122"/>
              </a:rPr>
              <a:t>问题：每次虚拟存储器的访问带来两次存储器访问，一次访问页表，一次访问所需的数据（或指令），简单的虚拟存储器速度太慢</a:t>
            </a:r>
          </a:p>
          <a:p>
            <a:pPr marL="809625" lvl="1" indent="-334963">
              <a:lnSpc>
                <a:spcPct val="120000"/>
              </a:lnSpc>
              <a:spcBef>
                <a:spcPct val="30000"/>
              </a:spcBef>
              <a:spcAft>
                <a:spcPct val="30000"/>
              </a:spcAft>
            </a:pPr>
            <a:r>
              <a:rPr lang="zh-CN" altLang="en-US" sz="1900" dirty="0" smtClean="0">
                <a:latin typeface="黑体" pitchFamily="2" charset="-122"/>
                <a:ea typeface="黑体" pitchFamily="2" charset="-122"/>
              </a:rPr>
              <a:t>解决办法： 使用</a:t>
            </a:r>
            <a:r>
              <a:rPr lang="en-US" altLang="zh-CN" sz="1900" dirty="0" smtClean="0">
                <a:latin typeface="黑体" pitchFamily="2" charset="-122"/>
                <a:ea typeface="黑体" pitchFamily="2" charset="-122"/>
              </a:rPr>
              <a:t>Cache</a:t>
            </a:r>
            <a:r>
              <a:rPr lang="zh-CN" altLang="en-US" sz="1900" dirty="0" smtClean="0">
                <a:latin typeface="黑体" pitchFamily="2" charset="-122"/>
                <a:ea typeface="黑体" pitchFamily="2" charset="-122"/>
              </a:rPr>
              <a:t>存储部分活跃的页表项，称为</a:t>
            </a:r>
            <a:r>
              <a:rPr lang="en-US" altLang="zh-CN" sz="1900" dirty="0" smtClean="0">
                <a:latin typeface="黑体" pitchFamily="2" charset="-122"/>
                <a:ea typeface="黑体" pitchFamily="2" charset="-122"/>
              </a:rPr>
              <a:t>TLB</a:t>
            </a:r>
            <a:r>
              <a:rPr lang="zh-CN" altLang="en-US" sz="1900" dirty="0" smtClean="0">
                <a:latin typeface="黑体" pitchFamily="2" charset="-122"/>
                <a:ea typeface="黑体" pitchFamily="2" charset="-122"/>
              </a:rPr>
              <a:t>（快表）</a:t>
            </a:r>
            <a:r>
              <a:rPr lang="en-US" altLang="zh-CN" sz="1900" dirty="0" smtClean="0">
                <a:latin typeface="黑体" pitchFamily="2" charset="-122"/>
                <a:ea typeface="黑体" pitchFamily="2" charset="-122"/>
              </a:rPr>
              <a:t>，</a:t>
            </a:r>
            <a:r>
              <a:rPr lang="zh-CN" altLang="en-US" sz="1900" dirty="0" smtClean="0">
                <a:latin typeface="黑体" pitchFamily="2" charset="-122"/>
                <a:ea typeface="黑体" pitchFamily="2" charset="-122"/>
              </a:rPr>
              <a:t>它包含了最近使用的那些页表项</a:t>
            </a:r>
            <a:endParaRPr lang="en-US" altLang="zh-CN" sz="1900" dirty="0" smtClean="0">
              <a:latin typeface="黑体" pitchFamily="2" charset="-122"/>
              <a:ea typeface="黑体" pitchFamily="2" charset="-122"/>
            </a:endParaRPr>
          </a:p>
          <a:p>
            <a:pPr marL="809625" lvl="1" indent="-334963">
              <a:lnSpc>
                <a:spcPct val="120000"/>
              </a:lnSpc>
              <a:spcBef>
                <a:spcPct val="30000"/>
              </a:spcBef>
              <a:spcAft>
                <a:spcPct val="30000"/>
              </a:spcAft>
            </a:pPr>
            <a:r>
              <a:rPr lang="en-US" altLang="zh-CN" sz="1900" dirty="0" smtClean="0">
                <a:latin typeface="黑体" pitchFamily="2" charset="-122"/>
                <a:ea typeface="黑体" pitchFamily="2" charset="-122"/>
              </a:rPr>
              <a:t>TLB</a:t>
            </a:r>
            <a:r>
              <a:rPr lang="zh-CN" altLang="en-US" sz="1900" dirty="0" smtClean="0">
                <a:latin typeface="黑体" pitchFamily="2" charset="-122"/>
                <a:ea typeface="黑体" pitchFamily="2" charset="-122"/>
              </a:rPr>
              <a:t>内容：虚页号（标记）、对应实页号（数据）、有效位、修改位</a:t>
            </a:r>
            <a:endParaRPr lang="en-US" altLang="zh-CN" sz="1900" dirty="0" smtClean="0">
              <a:latin typeface="黑体" pitchFamily="2" charset="-122"/>
              <a:ea typeface="黑体" pitchFamily="2" charset="-122"/>
            </a:endParaRPr>
          </a:p>
          <a:p>
            <a:pPr marL="809625" lvl="1" indent="-334963">
              <a:lnSpc>
                <a:spcPct val="120000"/>
              </a:lnSpc>
              <a:spcBef>
                <a:spcPct val="30000"/>
              </a:spcBef>
              <a:spcAft>
                <a:spcPct val="30000"/>
              </a:spcAft>
            </a:pPr>
            <a:r>
              <a:rPr lang="en-US" altLang="zh-CN" sz="1900" dirty="0" smtClean="0">
                <a:latin typeface="黑体" pitchFamily="2" charset="-122"/>
                <a:ea typeface="黑体" pitchFamily="2" charset="-122"/>
              </a:rPr>
              <a:t>TLB</a:t>
            </a:r>
            <a:r>
              <a:rPr lang="zh-CN" altLang="en-US" sz="1900" dirty="0" smtClean="0">
                <a:latin typeface="黑体" pitchFamily="2" charset="-122"/>
                <a:ea typeface="黑体" pitchFamily="2" charset="-122"/>
              </a:rPr>
              <a:t>一般采用全相联模式</a:t>
            </a:r>
            <a:endParaRPr lang="zh-CN" altLang="en-US" sz="1900" dirty="0" smtClean="0">
              <a:solidFill>
                <a:srgbClr val="FF0000"/>
              </a:solidFill>
              <a:latin typeface="黑体" pitchFamily="2" charset="-122"/>
              <a:ea typeface="黑体" pitchFamily="2" charset="-122"/>
            </a:endParaRPr>
          </a:p>
        </p:txBody>
      </p:sp>
      <p:graphicFrame>
        <p:nvGraphicFramePr>
          <p:cNvPr id="5" name="表格 4"/>
          <p:cNvGraphicFramePr>
            <a:graphicFrameLocks noGrp="1"/>
          </p:cNvGraphicFramePr>
          <p:nvPr/>
        </p:nvGraphicFramePr>
        <p:xfrm>
          <a:off x="1619250" y="4649788"/>
          <a:ext cx="6096000" cy="1482726"/>
        </p:xfrm>
        <a:graphic>
          <a:graphicData uri="http://schemas.openxmlformats.org/drawingml/2006/table">
            <a:tbl>
              <a:tblPr/>
              <a:tblGrid>
                <a:gridCol w="500063"/>
                <a:gridCol w="642937"/>
                <a:gridCol w="2214563"/>
                <a:gridCol w="27384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虚页号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pitchFamily="34" charset="0"/>
                          <a:ea typeface="宋体" pitchFamily="2" charset="-122"/>
                        </a:rPr>
                        <a:t>实页号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79" name="TextBox 5"/>
          <p:cNvSpPr txBox="1">
            <a:spLocks noChangeArrowheads="1"/>
          </p:cNvSpPr>
          <p:nvPr/>
        </p:nvSpPr>
        <p:spPr bwMode="auto">
          <a:xfrm>
            <a:off x="1547813" y="4364038"/>
            <a:ext cx="714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有效位</a:t>
            </a:r>
          </a:p>
        </p:txBody>
      </p:sp>
      <p:sp>
        <p:nvSpPr>
          <p:cNvPr id="53280" name="TextBox 6"/>
          <p:cNvSpPr txBox="1">
            <a:spLocks noChangeArrowheads="1"/>
          </p:cNvSpPr>
          <p:nvPr/>
        </p:nvSpPr>
        <p:spPr bwMode="auto">
          <a:xfrm>
            <a:off x="2119313" y="4364038"/>
            <a:ext cx="714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修改位</a:t>
            </a:r>
          </a:p>
        </p:txBody>
      </p:sp>
      <p:sp>
        <p:nvSpPr>
          <p:cNvPr id="53281" name="TextBox 7"/>
          <p:cNvSpPr txBox="1">
            <a:spLocks noChangeArrowheads="1"/>
          </p:cNvSpPr>
          <p:nvPr/>
        </p:nvSpPr>
        <p:spPr bwMode="auto">
          <a:xfrm>
            <a:off x="2833688" y="4364038"/>
            <a:ext cx="2071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标记（</a:t>
            </a:r>
            <a:r>
              <a:rPr lang="en-US" altLang="zh-CN" sz="1200">
                <a:solidFill>
                  <a:srgbClr val="063DE8"/>
                </a:solidFill>
              </a:rPr>
              <a:t>tag)</a:t>
            </a:r>
            <a:endParaRPr lang="zh-CN" altLang="en-US" sz="1200">
              <a:solidFill>
                <a:srgbClr val="063DE8"/>
              </a:solidFill>
            </a:endParaRPr>
          </a:p>
        </p:txBody>
      </p:sp>
      <p:sp>
        <p:nvSpPr>
          <p:cNvPr id="53282" name="TextBox 8"/>
          <p:cNvSpPr txBox="1">
            <a:spLocks noChangeArrowheads="1"/>
          </p:cNvSpPr>
          <p:nvPr/>
        </p:nvSpPr>
        <p:spPr bwMode="auto">
          <a:xfrm>
            <a:off x="5191125" y="4364038"/>
            <a:ext cx="2071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200">
                <a:solidFill>
                  <a:srgbClr val="063DE8"/>
                </a:solidFill>
              </a:rPr>
              <a:t>数据</a:t>
            </a:r>
          </a:p>
        </p:txBody>
      </p:sp>
      <p:sp>
        <p:nvSpPr>
          <p:cNvPr id="53283" name="TextBox 9"/>
          <p:cNvSpPr txBox="1">
            <a:spLocks noChangeArrowheads="1"/>
          </p:cNvSpPr>
          <p:nvPr/>
        </p:nvSpPr>
        <p:spPr bwMode="auto">
          <a:xfrm>
            <a:off x="2619375" y="6292850"/>
            <a:ext cx="3357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accent1"/>
                </a:solidFill>
                <a:latin typeface="Arial" charset="0"/>
                <a:ea typeface="宋体" pitchFamily="2" charset="-122"/>
              </a:defRPr>
            </a:lvl1pPr>
            <a:lvl2pPr marL="742950" indent="-285750" eaLnBrk="0" hangingPunct="0">
              <a:defRPr sz="2400">
                <a:solidFill>
                  <a:schemeClr val="accent1"/>
                </a:solidFill>
                <a:latin typeface="Arial" charset="0"/>
                <a:ea typeface="宋体" pitchFamily="2" charset="-122"/>
              </a:defRPr>
            </a:lvl2pPr>
            <a:lvl3pPr marL="1143000" indent="-228600" eaLnBrk="0" hangingPunct="0">
              <a:defRPr sz="2400">
                <a:solidFill>
                  <a:schemeClr val="accent1"/>
                </a:solidFill>
                <a:latin typeface="Arial" charset="0"/>
                <a:ea typeface="宋体" pitchFamily="2" charset="-122"/>
              </a:defRPr>
            </a:lvl3pPr>
            <a:lvl4pPr marL="1600200" indent="-228600" eaLnBrk="0" hangingPunct="0">
              <a:defRPr sz="2400">
                <a:solidFill>
                  <a:schemeClr val="accent1"/>
                </a:solidFill>
                <a:latin typeface="Arial" charset="0"/>
                <a:ea typeface="宋体" pitchFamily="2" charset="-122"/>
              </a:defRPr>
            </a:lvl4pPr>
            <a:lvl5pPr marL="2057400" indent="-228600" eaLnBrk="0" hangingPunct="0">
              <a:defRPr sz="2400">
                <a:solidFill>
                  <a:schemeClr val="accent1"/>
                </a:solidFill>
                <a:latin typeface="Arial" charset="0"/>
                <a:ea typeface="宋体" pitchFamily="2" charset="-122"/>
              </a:defRPr>
            </a:lvl5pPr>
            <a:lvl6pPr marL="2514600" indent="-228600" eaLnBrk="0" fontAlgn="base" hangingPunct="0">
              <a:spcBef>
                <a:spcPct val="0"/>
              </a:spcBef>
              <a:spcAft>
                <a:spcPct val="0"/>
              </a:spcAft>
              <a:defRPr sz="2400">
                <a:solidFill>
                  <a:schemeClr val="accent1"/>
                </a:solidFill>
                <a:latin typeface="Arial" charset="0"/>
                <a:ea typeface="宋体" pitchFamily="2" charset="-122"/>
              </a:defRPr>
            </a:lvl6pPr>
            <a:lvl7pPr marL="2971800" indent="-228600" eaLnBrk="0" fontAlgn="base" hangingPunct="0">
              <a:spcBef>
                <a:spcPct val="0"/>
              </a:spcBef>
              <a:spcAft>
                <a:spcPct val="0"/>
              </a:spcAft>
              <a:defRPr sz="2400">
                <a:solidFill>
                  <a:schemeClr val="accent1"/>
                </a:solidFill>
                <a:latin typeface="Arial" charset="0"/>
                <a:ea typeface="宋体" pitchFamily="2" charset="-122"/>
              </a:defRPr>
            </a:lvl7pPr>
            <a:lvl8pPr marL="3429000" indent="-228600" eaLnBrk="0" fontAlgn="base" hangingPunct="0">
              <a:spcBef>
                <a:spcPct val="0"/>
              </a:spcBef>
              <a:spcAft>
                <a:spcPct val="0"/>
              </a:spcAft>
              <a:defRPr sz="2400">
                <a:solidFill>
                  <a:schemeClr val="accent1"/>
                </a:solidFill>
                <a:latin typeface="Arial" charset="0"/>
                <a:ea typeface="宋体" pitchFamily="2" charset="-122"/>
              </a:defRPr>
            </a:lvl8pPr>
            <a:lvl9pPr marL="3886200" indent="-228600" eaLnBrk="0" fontAlgn="base" hangingPunct="0">
              <a:spcBef>
                <a:spcPct val="0"/>
              </a:spcBef>
              <a:spcAft>
                <a:spcPct val="0"/>
              </a:spcAft>
              <a:defRPr sz="2400">
                <a:solidFill>
                  <a:schemeClr val="accent1"/>
                </a:solidFill>
                <a:latin typeface="Arial" charset="0"/>
                <a:ea typeface="宋体" pitchFamily="2" charset="-122"/>
              </a:defRPr>
            </a:lvl9pPr>
          </a:lstStyle>
          <a:p>
            <a:pPr algn="ctr"/>
            <a:r>
              <a:rPr lang="zh-CN" altLang="en-US" sz="1400">
                <a:solidFill>
                  <a:srgbClr val="063DE8"/>
                </a:solidFill>
              </a:rPr>
              <a:t>快表（</a:t>
            </a:r>
            <a:r>
              <a:rPr lang="en-US" altLang="zh-CN" sz="1400">
                <a:solidFill>
                  <a:srgbClr val="063DE8"/>
                </a:solidFill>
              </a:rPr>
              <a:t>TLB</a:t>
            </a:r>
            <a:r>
              <a:rPr lang="zh-CN" altLang="en-US" sz="1400">
                <a:solidFill>
                  <a:srgbClr val="063DE8"/>
                </a:solidFill>
              </a:rPr>
              <a:t>）</a:t>
            </a:r>
          </a:p>
        </p:txBody>
      </p:sp>
    </p:spTree>
    <p:extLst>
      <p:ext uri="{BB962C8B-B14F-4D97-AF65-F5344CB8AC3E}">
        <p14:creationId xmlns:p14="http://schemas.microsoft.com/office/powerpoint/2010/main" val="41023207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539750" y="404813"/>
            <a:ext cx="5257800" cy="372603"/>
          </a:xfrm>
        </p:spPr>
        <p:txBody>
          <a:bodyPr/>
          <a:lstStyle/>
          <a:p>
            <a:r>
              <a:rPr lang="zh-CN" altLang="en-US" i="0" dirty="0" smtClean="0">
                <a:latin typeface="黑体" pitchFamily="2" charset="-122"/>
                <a:ea typeface="黑体" pitchFamily="2" charset="-122"/>
              </a:rPr>
              <a:t>页式虚拟存储器</a:t>
            </a:r>
          </a:p>
        </p:txBody>
      </p:sp>
      <p:pic>
        <p:nvPicPr>
          <p:cNvPr id="583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 y="981075"/>
            <a:ext cx="889317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73818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3419872" y="0"/>
            <a:ext cx="5256584" cy="685800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zh-CN" altLang="zh-CN" sz="2400">
                <a:latin typeface="Arial" pitchFamily="34" charset="0"/>
              </a:rPr>
              <a:t>若</a:t>
            </a:r>
            <a:r>
              <a:rPr lang="zh-CN" altLang="en-US" sz="2400">
                <a:latin typeface="Arial" pitchFamily="34" charset="0"/>
              </a:rPr>
              <a:t>页表</a:t>
            </a:r>
            <a:r>
              <a:rPr lang="zh-CN" altLang="zh-CN" sz="2400">
                <a:latin typeface="Arial" pitchFamily="34" charset="0"/>
              </a:rPr>
              <a:t>缺失，则</a:t>
            </a:r>
            <a:r>
              <a:rPr lang="en-US" altLang="zh-CN" sz="2400">
                <a:latin typeface="Arial" pitchFamily="34" charset="0"/>
              </a:rPr>
              <a:t>Cache</a:t>
            </a:r>
            <a:r>
              <a:rPr lang="zh-CN" altLang="zh-CN" sz="2400">
                <a:latin typeface="Arial" pitchFamily="34" charset="0"/>
              </a:rPr>
              <a:t>必然</a:t>
            </a:r>
            <a:r>
              <a:rPr lang="zh-CN" altLang="en-US" sz="2400">
                <a:latin typeface="Arial" pitchFamily="34" charset="0"/>
              </a:rPr>
              <a:t>缺失</a:t>
            </a:r>
            <a:endParaRPr kumimoji="0" lang="zh-CN" altLang="en-US" sz="2400" b="0" i="0" u="none" strike="noStrike" cap="none" normalizeH="0" baseline="0" smtClean="0">
              <a:ln>
                <a:noFill/>
              </a:ln>
              <a:solidFill>
                <a:schemeClr val="accent1"/>
              </a:solidFill>
              <a:effectLst/>
              <a:latin typeface="Arial" pitchFamily="34" charset="0"/>
            </a:endParaRPr>
          </a:p>
        </p:txBody>
      </p:sp>
      <p:sp>
        <p:nvSpPr>
          <p:cNvPr id="12291" name="Rectangle 2"/>
          <p:cNvSpPr>
            <a:spLocks noGrp="1" noChangeArrowheads="1"/>
          </p:cNvSpPr>
          <p:nvPr>
            <p:ph type="title"/>
          </p:nvPr>
        </p:nvSpPr>
        <p:spPr>
          <a:xfrm>
            <a:off x="684213" y="404813"/>
            <a:ext cx="5257800" cy="373062"/>
          </a:xfrm>
        </p:spPr>
        <p:txBody>
          <a:bodyPr/>
          <a:lstStyle/>
          <a:p>
            <a:r>
              <a:rPr lang="zh-CN" altLang="en-US" smtClean="0"/>
              <a:t>页式虚拟存储器</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99" y="980728"/>
            <a:ext cx="8931001" cy="5497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39552" y="6121757"/>
            <a:ext cx="3433953" cy="369332"/>
          </a:xfrm>
          <a:prstGeom prst="rect">
            <a:avLst/>
          </a:prstGeom>
        </p:spPr>
        <p:txBody>
          <a:bodyPr wrap="none">
            <a:spAutoFit/>
          </a:bodyPr>
          <a:lstStyle/>
          <a:p>
            <a:r>
              <a:rPr lang="zh-CN" altLang="zh-CN" dirty="0">
                <a:latin typeface="Arial" pitchFamily="34" charset="0"/>
              </a:rPr>
              <a:t>若</a:t>
            </a:r>
            <a:r>
              <a:rPr lang="zh-CN" altLang="en-US" dirty="0">
                <a:latin typeface="Arial" pitchFamily="34" charset="0"/>
              </a:rPr>
              <a:t>页表</a:t>
            </a:r>
            <a:r>
              <a:rPr lang="zh-CN" altLang="zh-CN" dirty="0">
                <a:latin typeface="Arial" pitchFamily="34" charset="0"/>
              </a:rPr>
              <a:t>缺失，则</a:t>
            </a:r>
            <a:r>
              <a:rPr lang="en-US" altLang="zh-CN" dirty="0">
                <a:latin typeface="Arial" pitchFamily="34" charset="0"/>
              </a:rPr>
              <a:t>Cache</a:t>
            </a:r>
            <a:r>
              <a:rPr lang="zh-CN" altLang="zh-CN" dirty="0">
                <a:latin typeface="Arial" pitchFamily="34" charset="0"/>
              </a:rPr>
              <a:t>必然</a:t>
            </a:r>
            <a:r>
              <a:rPr lang="zh-CN" altLang="en-US" dirty="0">
                <a:latin typeface="Arial" pitchFamily="34" charset="0"/>
              </a:rPr>
              <a:t>缺失</a:t>
            </a:r>
            <a:endParaRPr lang="zh-CN" altLang="en-US" dirty="0"/>
          </a:p>
        </p:txBody>
      </p:sp>
    </p:spTree>
    <p:extLst>
      <p:ext uri="{BB962C8B-B14F-4D97-AF65-F5344CB8AC3E}">
        <p14:creationId xmlns:p14="http://schemas.microsoft.com/office/powerpoint/2010/main" val="22934088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9750" y="332656"/>
            <a:ext cx="7991475" cy="494494"/>
          </a:xfrm>
        </p:spPr>
        <p:txBody>
          <a:bodyPr/>
          <a:lstStyle/>
          <a:p>
            <a:pPr>
              <a:lnSpc>
                <a:spcPct val="120000"/>
              </a:lnSpc>
            </a:pPr>
            <a:r>
              <a:rPr lang="zh-CN" altLang="en-US" dirty="0" smtClean="0"/>
              <a:t>第九讲：总线与输入输出方式（</a:t>
            </a:r>
            <a:r>
              <a:rPr lang="en-US" altLang="zh-CN" dirty="0" smtClean="0"/>
              <a:t>4</a:t>
            </a:r>
            <a:r>
              <a:rPr lang="zh-CN" altLang="en-US" dirty="0" smtClean="0"/>
              <a:t>学时）</a:t>
            </a:r>
            <a:endParaRPr lang="en-US" altLang="zh-CN" dirty="0" smtClean="0"/>
          </a:p>
        </p:txBody>
      </p:sp>
      <p:sp>
        <p:nvSpPr>
          <p:cNvPr id="61443" name="Rectangle 3"/>
          <p:cNvSpPr>
            <a:spLocks noGrp="1" noChangeArrowheads="1"/>
          </p:cNvSpPr>
          <p:nvPr>
            <p:ph type="body" idx="1"/>
          </p:nvPr>
        </p:nvSpPr>
        <p:spPr>
          <a:xfrm>
            <a:off x="684213" y="1052513"/>
            <a:ext cx="8162925" cy="5179783"/>
          </a:xfrm>
        </p:spPr>
        <p:txBody>
          <a:bodyPr tIns="97200" bIns="61200"/>
          <a:lstStyle/>
          <a:p>
            <a:pPr>
              <a:lnSpc>
                <a:spcPct val="130000"/>
              </a:lnSpc>
            </a:pPr>
            <a:r>
              <a:rPr lang="zh-CN" altLang="en-US" sz="2000" dirty="0" smtClean="0">
                <a:ea typeface="黑体" pitchFamily="2" charset="-122"/>
              </a:rPr>
              <a:t>目标</a:t>
            </a:r>
            <a:endParaRPr lang="en-US" altLang="zh-CN" sz="2000" dirty="0" smtClean="0">
              <a:ea typeface="黑体" pitchFamily="2" charset="-122"/>
            </a:endParaRPr>
          </a:p>
          <a:p>
            <a:pPr lvl="1">
              <a:lnSpc>
                <a:spcPct val="130000"/>
              </a:lnSpc>
            </a:pPr>
            <a:r>
              <a:rPr lang="zh-CN" altLang="en-US" sz="1800" dirty="0" smtClean="0">
                <a:ea typeface="黑体" pitchFamily="2" charset="-122"/>
              </a:rPr>
              <a:t>掌握程序查询</a:t>
            </a:r>
            <a:r>
              <a:rPr lang="en-US" altLang="zh-CN" sz="1800" dirty="0" smtClean="0">
                <a:ea typeface="黑体" pitchFamily="2" charset="-122"/>
              </a:rPr>
              <a:t>I/O</a:t>
            </a:r>
            <a:r>
              <a:rPr lang="zh-CN" altLang="en-US" sz="1800" dirty="0" smtClean="0">
                <a:ea typeface="黑体" pitchFamily="2" charset="-122"/>
              </a:rPr>
              <a:t>、中断</a:t>
            </a:r>
            <a:r>
              <a:rPr lang="en-US" altLang="zh-CN" sz="1800" dirty="0" smtClean="0">
                <a:ea typeface="黑体" pitchFamily="2" charset="-122"/>
              </a:rPr>
              <a:t>I/O</a:t>
            </a:r>
            <a:r>
              <a:rPr lang="zh-CN" altLang="en-US" sz="1800" dirty="0" smtClean="0">
                <a:ea typeface="黑体" pitchFamily="2" charset="-122"/>
              </a:rPr>
              <a:t>和</a:t>
            </a:r>
            <a:r>
              <a:rPr lang="en-US" altLang="zh-CN" sz="1800" dirty="0" smtClean="0">
                <a:ea typeface="黑体" pitchFamily="2" charset="-122"/>
              </a:rPr>
              <a:t>DMA I/O</a:t>
            </a:r>
            <a:r>
              <a:rPr lang="zh-CN" altLang="en-US" sz="1800" dirty="0" smtClean="0">
                <a:ea typeface="黑体" pitchFamily="2" charset="-122"/>
              </a:rPr>
              <a:t>等输入输出方式的工作原理。</a:t>
            </a:r>
            <a:endParaRPr lang="en-US" altLang="zh-CN" sz="1800" dirty="0" smtClean="0">
              <a:ea typeface="黑体" pitchFamily="2" charset="-122"/>
            </a:endParaRPr>
          </a:p>
          <a:p>
            <a:pPr>
              <a:lnSpc>
                <a:spcPct val="130000"/>
              </a:lnSpc>
            </a:pPr>
            <a:r>
              <a:rPr lang="zh-CN" altLang="en-US" sz="2000" dirty="0" smtClean="0">
                <a:ea typeface="黑体" pitchFamily="2" charset="-122"/>
              </a:rPr>
              <a:t>主要内容</a:t>
            </a:r>
            <a:endParaRPr lang="en-US" altLang="zh-CN" sz="2000" dirty="0" smtClean="0">
              <a:ea typeface="黑体" pitchFamily="2" charset="-122"/>
            </a:endParaRPr>
          </a:p>
          <a:p>
            <a:pPr lvl="1">
              <a:lnSpc>
                <a:spcPct val="130000"/>
              </a:lnSpc>
            </a:pPr>
            <a:r>
              <a:rPr lang="zh-CN" altLang="en-US" sz="1800" dirty="0" smtClean="0">
                <a:ea typeface="黑体" pitchFamily="2" charset="-122"/>
              </a:rPr>
              <a:t>计算机</a:t>
            </a:r>
            <a:r>
              <a:rPr lang="en-US" altLang="zh-CN" sz="1800" dirty="0" smtClean="0">
                <a:ea typeface="黑体" pitchFamily="2" charset="-122"/>
              </a:rPr>
              <a:t>I/O</a:t>
            </a:r>
            <a:r>
              <a:rPr lang="zh-CN" altLang="en-US" sz="1800" dirty="0" smtClean="0">
                <a:ea typeface="黑体" pitchFamily="2" charset="-122"/>
              </a:rPr>
              <a:t>系统</a:t>
            </a:r>
            <a:endParaRPr lang="en-US" altLang="zh-CN" sz="1800" dirty="0" smtClean="0">
              <a:ea typeface="黑体" pitchFamily="2" charset="-122"/>
            </a:endParaRPr>
          </a:p>
          <a:p>
            <a:pPr lvl="1">
              <a:lnSpc>
                <a:spcPct val="130000"/>
              </a:lnSpc>
            </a:pPr>
            <a:r>
              <a:rPr lang="zh-CN" altLang="en-US" sz="1800" dirty="0">
                <a:ea typeface="黑体" pitchFamily="2" charset="-122"/>
              </a:rPr>
              <a:t>总线</a:t>
            </a:r>
            <a:endParaRPr lang="en-US" altLang="zh-CN" sz="1800" dirty="0" smtClean="0">
              <a:ea typeface="黑体" pitchFamily="2" charset="-122"/>
            </a:endParaRPr>
          </a:p>
          <a:p>
            <a:pPr lvl="1">
              <a:lnSpc>
                <a:spcPct val="130000"/>
              </a:lnSpc>
            </a:pPr>
            <a:r>
              <a:rPr lang="en-US" altLang="zh-CN" sz="1800" dirty="0" smtClean="0">
                <a:solidFill>
                  <a:srgbClr val="FF0000"/>
                </a:solidFill>
                <a:ea typeface="黑体" pitchFamily="2" charset="-122"/>
              </a:rPr>
              <a:t>I/O</a:t>
            </a:r>
            <a:r>
              <a:rPr lang="zh-CN" altLang="en-US" sz="1800" dirty="0" smtClean="0">
                <a:solidFill>
                  <a:srgbClr val="FF0000"/>
                </a:solidFill>
                <a:ea typeface="黑体" pitchFamily="2" charset="-122"/>
              </a:rPr>
              <a:t>方式</a:t>
            </a:r>
            <a:endParaRPr lang="en-US" altLang="zh-CN" sz="1800" dirty="0" smtClean="0">
              <a:solidFill>
                <a:srgbClr val="FF0000"/>
              </a:solidFill>
              <a:ea typeface="黑体" pitchFamily="2" charset="-122"/>
            </a:endParaRPr>
          </a:p>
          <a:p>
            <a:pPr lvl="2">
              <a:lnSpc>
                <a:spcPct val="130000"/>
              </a:lnSpc>
            </a:pPr>
            <a:r>
              <a:rPr lang="zh-CN" altLang="en-US" sz="1800" dirty="0" smtClean="0">
                <a:solidFill>
                  <a:srgbClr val="FF0000"/>
                </a:solidFill>
                <a:ea typeface="黑体" pitchFamily="2" charset="-122"/>
              </a:rPr>
              <a:t>程序查询方式</a:t>
            </a:r>
          </a:p>
          <a:p>
            <a:pPr lvl="2">
              <a:lnSpc>
                <a:spcPct val="130000"/>
              </a:lnSpc>
            </a:pPr>
            <a:r>
              <a:rPr lang="zh-CN" altLang="en-US" sz="1800" dirty="0" smtClean="0">
                <a:solidFill>
                  <a:srgbClr val="FF0000"/>
                </a:solidFill>
                <a:ea typeface="黑体" pitchFamily="2" charset="-122"/>
              </a:rPr>
              <a:t>中断方式</a:t>
            </a:r>
          </a:p>
          <a:p>
            <a:pPr lvl="2">
              <a:lnSpc>
                <a:spcPct val="130000"/>
              </a:lnSpc>
            </a:pPr>
            <a:r>
              <a:rPr lang="en-US" altLang="zh-CN" sz="1800" dirty="0" smtClean="0">
                <a:solidFill>
                  <a:srgbClr val="FF0000"/>
                </a:solidFill>
                <a:ea typeface="黑体" pitchFamily="2" charset="-122"/>
              </a:rPr>
              <a:t>DMA</a:t>
            </a:r>
            <a:r>
              <a:rPr lang="zh-CN" altLang="en-US" sz="1800" dirty="0" smtClean="0">
                <a:solidFill>
                  <a:srgbClr val="FF0000"/>
                </a:solidFill>
                <a:ea typeface="黑体" pitchFamily="2" charset="-122"/>
              </a:rPr>
              <a:t>方式</a:t>
            </a:r>
          </a:p>
          <a:p>
            <a:pPr lvl="2">
              <a:lnSpc>
                <a:spcPct val="130000"/>
              </a:lnSpc>
            </a:pPr>
            <a:r>
              <a:rPr lang="en-US" altLang="zh-CN" sz="1800" dirty="0" smtClean="0">
                <a:ea typeface="黑体" pitchFamily="2" charset="-122"/>
              </a:rPr>
              <a:t>I/O</a:t>
            </a:r>
            <a:r>
              <a:rPr lang="zh-CN" altLang="en-US" sz="1800" dirty="0" smtClean="0">
                <a:ea typeface="黑体" pitchFamily="2" charset="-122"/>
              </a:rPr>
              <a:t>通道</a:t>
            </a:r>
          </a:p>
          <a:p>
            <a:pPr lvl="1">
              <a:lnSpc>
                <a:spcPct val="130000"/>
              </a:lnSpc>
            </a:pPr>
            <a:endParaRPr lang="zh-CN" altLang="en-US" sz="1800" dirty="0" smtClean="0">
              <a:ea typeface="黑体" pitchFamily="2" charset="-122"/>
            </a:endParaRPr>
          </a:p>
          <a:p>
            <a:pPr lvl="1">
              <a:lnSpc>
                <a:spcPct val="130000"/>
              </a:lnSpc>
              <a:buFont typeface="Wingdings" pitchFamily="2" charset="2"/>
              <a:buNone/>
            </a:pPr>
            <a:endParaRPr lang="zh-CN" altLang="en-US" sz="1800" dirty="0" smtClean="0">
              <a:ea typeface="黑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539750" y="396875"/>
            <a:ext cx="6911975" cy="368300"/>
          </a:xfrm>
        </p:spPr>
        <p:txBody>
          <a:bodyPr/>
          <a:lstStyle/>
          <a:p>
            <a:r>
              <a:rPr lang="en-US" altLang="zh-CN" i="0" smtClean="0">
                <a:latin typeface="黑体" pitchFamily="2" charset="-122"/>
                <a:ea typeface="黑体" pitchFamily="2" charset="-122"/>
              </a:rPr>
              <a:t>I/O</a:t>
            </a:r>
            <a:r>
              <a:rPr lang="zh-CN" altLang="en-US" i="0" smtClean="0">
                <a:latin typeface="黑体" pitchFamily="2" charset="-122"/>
                <a:ea typeface="黑体" pitchFamily="2" charset="-122"/>
              </a:rPr>
              <a:t>与主机信息交换的控制方式　</a:t>
            </a:r>
          </a:p>
        </p:txBody>
      </p:sp>
      <p:sp>
        <p:nvSpPr>
          <p:cNvPr id="67587" name="Rectangle 3"/>
          <p:cNvSpPr>
            <a:spLocks noGrp="1" noChangeArrowheads="1"/>
          </p:cNvSpPr>
          <p:nvPr>
            <p:ph type="body" idx="4294967295"/>
          </p:nvPr>
        </p:nvSpPr>
        <p:spPr>
          <a:xfrm>
            <a:off x="827088" y="1189038"/>
            <a:ext cx="6118225" cy="2193421"/>
          </a:xfrm>
        </p:spPr>
        <p:txBody>
          <a:bodyPr/>
          <a:lstStyle/>
          <a:p>
            <a:pPr>
              <a:spcBef>
                <a:spcPct val="30000"/>
              </a:spcBef>
              <a:spcAft>
                <a:spcPct val="30000"/>
              </a:spcAft>
            </a:pPr>
            <a:r>
              <a:rPr lang="zh-CN" altLang="en-US" dirty="0" smtClean="0">
                <a:latin typeface="黑体" pitchFamily="2" charset="-122"/>
                <a:ea typeface="黑体" pitchFamily="2" charset="-122"/>
              </a:rPr>
              <a:t> 程序查询方式</a:t>
            </a:r>
          </a:p>
          <a:p>
            <a:pPr>
              <a:spcBef>
                <a:spcPct val="30000"/>
              </a:spcBef>
              <a:spcAft>
                <a:spcPct val="30000"/>
              </a:spcAft>
            </a:pPr>
            <a:r>
              <a:rPr lang="zh-CN" altLang="en-US" dirty="0" smtClean="0">
                <a:latin typeface="黑体" pitchFamily="2" charset="-122"/>
                <a:ea typeface="黑体" pitchFamily="2" charset="-122"/>
              </a:rPr>
              <a:t> 程序中断方式</a:t>
            </a:r>
          </a:p>
          <a:p>
            <a:pPr>
              <a:spcBef>
                <a:spcPct val="30000"/>
              </a:spcBef>
              <a:spcAft>
                <a:spcPct val="30000"/>
              </a:spcAft>
            </a:pPr>
            <a:r>
              <a:rPr lang="zh-CN" altLang="en-US" dirty="0" smtClean="0">
                <a:latin typeface="黑体" pitchFamily="2" charset="-122"/>
                <a:ea typeface="黑体" pitchFamily="2" charset="-122"/>
              </a:rPr>
              <a:t> 直接内存访问</a:t>
            </a:r>
            <a:r>
              <a:rPr lang="en-US" altLang="zh-CN" dirty="0" smtClean="0">
                <a:latin typeface="黑体" pitchFamily="2" charset="-122"/>
                <a:ea typeface="黑体" pitchFamily="2" charset="-122"/>
              </a:rPr>
              <a:t>(DMA)</a:t>
            </a:r>
            <a:r>
              <a:rPr lang="zh-CN" altLang="en-US" dirty="0" smtClean="0">
                <a:latin typeface="黑体" pitchFamily="2" charset="-122"/>
                <a:ea typeface="黑体" pitchFamily="2" charset="-122"/>
              </a:rPr>
              <a:t>方式</a:t>
            </a:r>
          </a:p>
          <a:p>
            <a:pPr>
              <a:spcBef>
                <a:spcPct val="30000"/>
              </a:spcBef>
              <a:spcAft>
                <a:spcPct val="30000"/>
              </a:spcAft>
            </a:pPr>
            <a:r>
              <a:rPr lang="zh-CN" altLang="en-US" dirty="0" smtClean="0">
                <a:latin typeface="黑体" pitchFamily="2" charset="-122"/>
                <a:ea typeface="黑体" pitchFamily="2" charset="-122"/>
              </a:rPr>
              <a:t> 通道方式</a:t>
            </a:r>
          </a:p>
        </p:txBody>
      </p:sp>
      <p:cxnSp>
        <p:nvCxnSpPr>
          <p:cNvPr id="3" name="直接箭头连接符 2"/>
          <p:cNvCxnSpPr/>
          <p:nvPr/>
        </p:nvCxnSpPr>
        <p:spPr bwMode="auto">
          <a:xfrm>
            <a:off x="5292080" y="1484784"/>
            <a:ext cx="0" cy="1872208"/>
          </a:xfrm>
          <a:prstGeom prst="straightConnector1">
            <a:avLst/>
          </a:prstGeom>
          <a:noFill/>
          <a:ln w="6350" cap="flat" cmpd="sng" algn="ctr">
            <a:solidFill>
              <a:schemeClr val="tx1"/>
            </a:solidFill>
            <a:prstDash val="solid"/>
            <a:round/>
            <a:headEnd type="none" w="med" len="med"/>
            <a:tailEnd type="triangle"/>
          </a:ln>
          <a:effectLst/>
        </p:spPr>
      </p:cxnSp>
      <p:sp>
        <p:nvSpPr>
          <p:cNvPr id="4" name="文本框 3"/>
          <p:cNvSpPr txBox="1"/>
          <p:nvPr/>
        </p:nvSpPr>
        <p:spPr>
          <a:xfrm>
            <a:off x="5548456" y="2132856"/>
            <a:ext cx="2396810" cy="461665"/>
          </a:xfrm>
          <a:prstGeom prst="rect">
            <a:avLst/>
          </a:prstGeom>
          <a:noFill/>
        </p:spPr>
        <p:txBody>
          <a:bodyPr wrap="none" rtlCol="0">
            <a:spAutoFit/>
          </a:bodyPr>
          <a:lstStyle/>
          <a:p>
            <a:r>
              <a:rPr lang="en-US" altLang="zh-CN" sz="2400" dirty="0" smtClean="0">
                <a:solidFill>
                  <a:srgbClr val="FF0000"/>
                </a:solidFill>
              </a:rPr>
              <a:t>IO</a:t>
            </a:r>
            <a:r>
              <a:rPr lang="zh-CN" altLang="en-US" sz="2400" dirty="0" smtClean="0">
                <a:solidFill>
                  <a:srgbClr val="FF0000"/>
                </a:solidFill>
              </a:rPr>
              <a:t>占用</a:t>
            </a:r>
            <a:r>
              <a:rPr lang="en-US" altLang="zh-CN" sz="2400" dirty="0" smtClean="0">
                <a:solidFill>
                  <a:srgbClr val="FF0000"/>
                </a:solidFill>
              </a:rPr>
              <a:t>CPU</a:t>
            </a:r>
            <a:r>
              <a:rPr lang="zh-CN" altLang="en-US" sz="2400" dirty="0" smtClean="0">
                <a:solidFill>
                  <a:srgbClr val="FF0000"/>
                </a:solidFill>
              </a:rPr>
              <a:t>时间</a:t>
            </a:r>
            <a:endParaRPr lang="en-US" altLang="zh-CN" sz="2400" dirty="0" smtClean="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11188" y="404813"/>
            <a:ext cx="5257800" cy="372603"/>
          </a:xfrm>
        </p:spPr>
        <p:txBody>
          <a:bodyPr/>
          <a:lstStyle/>
          <a:p>
            <a:r>
              <a:rPr lang="zh-CN" altLang="en-US" i="0" dirty="0" smtClean="0">
                <a:latin typeface="黑体" pitchFamily="2" charset="-122"/>
                <a:ea typeface="黑体" pitchFamily="2" charset="-122"/>
              </a:rPr>
              <a:t>程序查询方式</a:t>
            </a:r>
          </a:p>
        </p:txBody>
      </p:sp>
      <p:sp>
        <p:nvSpPr>
          <p:cNvPr id="39939" name="Rectangle 3"/>
          <p:cNvSpPr>
            <a:spLocks noGrp="1" noChangeArrowheads="1"/>
          </p:cNvSpPr>
          <p:nvPr>
            <p:ph type="body" idx="1"/>
          </p:nvPr>
        </p:nvSpPr>
        <p:spPr>
          <a:xfrm>
            <a:off x="685800" y="981075"/>
            <a:ext cx="7848600" cy="1949450"/>
          </a:xfrm>
        </p:spPr>
        <p:txBody>
          <a:bodyPr/>
          <a:lstStyle/>
          <a:p>
            <a:pPr>
              <a:lnSpc>
                <a:spcPct val="120000"/>
              </a:lnSpc>
              <a:spcBef>
                <a:spcPct val="10000"/>
              </a:spcBef>
              <a:spcAft>
                <a:spcPct val="10000"/>
              </a:spcAft>
            </a:pPr>
            <a:r>
              <a:rPr lang="en-US" altLang="zh-CN" smtClean="0">
                <a:latin typeface="华文细黑" pitchFamily="2" charset="-122"/>
                <a:ea typeface="华文细黑" pitchFamily="2" charset="-122"/>
              </a:rPr>
              <a:t>I/O</a:t>
            </a:r>
            <a:r>
              <a:rPr lang="zh-CN" altLang="en-US" smtClean="0">
                <a:latin typeface="华文细黑" pitchFamily="2" charset="-122"/>
                <a:ea typeface="华文细黑" pitchFamily="2" charset="-122"/>
              </a:rPr>
              <a:t>接口设置状态寄存器以表示外部设备的工作状态</a:t>
            </a:r>
          </a:p>
          <a:p>
            <a:pPr>
              <a:lnSpc>
                <a:spcPct val="120000"/>
              </a:lnSpc>
              <a:spcBef>
                <a:spcPct val="10000"/>
              </a:spcBef>
              <a:spcAft>
                <a:spcPct val="10000"/>
              </a:spcAft>
            </a:pPr>
            <a:r>
              <a:rPr lang="en-US" altLang="zh-CN" smtClean="0">
                <a:latin typeface="华文细黑" pitchFamily="2" charset="-122"/>
                <a:ea typeface="华文细黑" pitchFamily="2" charset="-122"/>
              </a:rPr>
              <a:t>CPU</a:t>
            </a:r>
            <a:r>
              <a:rPr lang="zh-CN" altLang="en-US" smtClean="0">
                <a:latin typeface="华文细黑" pitchFamily="2" charset="-122"/>
                <a:ea typeface="华文细黑" pitchFamily="2" charset="-122"/>
              </a:rPr>
              <a:t>通过不断读取状态寄存器以查询外部设备的状态</a:t>
            </a:r>
          </a:p>
          <a:p>
            <a:pPr>
              <a:lnSpc>
                <a:spcPct val="120000"/>
              </a:lnSpc>
              <a:spcBef>
                <a:spcPct val="10000"/>
              </a:spcBef>
              <a:spcAft>
                <a:spcPct val="10000"/>
              </a:spcAft>
            </a:pPr>
            <a:r>
              <a:rPr lang="zh-CN" altLang="en-US" smtClean="0">
                <a:latin typeface="华文细黑" pitchFamily="2" charset="-122"/>
                <a:ea typeface="华文细黑" pitchFamily="2" charset="-122"/>
              </a:rPr>
              <a:t>在外部设备准备就绪的时候，</a:t>
            </a:r>
            <a:r>
              <a:rPr lang="en-US" altLang="zh-CN" smtClean="0">
                <a:latin typeface="华文细黑" pitchFamily="2" charset="-122"/>
                <a:ea typeface="华文细黑" pitchFamily="2" charset="-122"/>
              </a:rPr>
              <a:t>CPU</a:t>
            </a:r>
            <a:r>
              <a:rPr lang="zh-CN" altLang="en-US" smtClean="0">
                <a:latin typeface="华文细黑" pitchFamily="2" charset="-122"/>
                <a:ea typeface="华文细黑" pitchFamily="2" charset="-122"/>
              </a:rPr>
              <a:t>通过</a:t>
            </a:r>
            <a:r>
              <a:rPr lang="en-US" altLang="zh-CN" smtClean="0">
                <a:latin typeface="华文细黑" pitchFamily="2" charset="-122"/>
                <a:ea typeface="华文细黑" pitchFamily="2" charset="-122"/>
              </a:rPr>
              <a:t>I/O</a:t>
            </a:r>
            <a:r>
              <a:rPr lang="zh-CN" altLang="en-US" smtClean="0">
                <a:latin typeface="华文细黑" pitchFamily="2" charset="-122"/>
                <a:ea typeface="华文细黑" pitchFamily="2" charset="-122"/>
              </a:rPr>
              <a:t>接口中的数据寄存器与外设完成数据交换。</a:t>
            </a:r>
          </a:p>
        </p:txBody>
      </p:sp>
      <p:sp>
        <p:nvSpPr>
          <p:cNvPr id="39940" name="Rectangle 4"/>
          <p:cNvSpPr>
            <a:spLocks noChangeArrowheads="1"/>
          </p:cNvSpPr>
          <p:nvPr/>
        </p:nvSpPr>
        <p:spPr bwMode="auto">
          <a:xfrm>
            <a:off x="6248400" y="3276600"/>
            <a:ext cx="1981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zh-CN" altLang="en-US" b="1"/>
              <a:t>读状态寄存器 </a:t>
            </a:r>
          </a:p>
        </p:txBody>
      </p:sp>
      <p:sp>
        <p:nvSpPr>
          <p:cNvPr id="39941" name="AutoShape 5"/>
          <p:cNvSpPr>
            <a:spLocks noChangeArrowheads="1"/>
          </p:cNvSpPr>
          <p:nvPr/>
        </p:nvSpPr>
        <p:spPr bwMode="auto">
          <a:xfrm>
            <a:off x="6324600" y="4191000"/>
            <a:ext cx="1828800" cy="7620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en-US" altLang="zh-CN"/>
              <a:t>Ready ?</a:t>
            </a:r>
          </a:p>
        </p:txBody>
      </p:sp>
      <p:sp>
        <p:nvSpPr>
          <p:cNvPr id="39942" name="Rectangle 6"/>
          <p:cNvSpPr>
            <a:spLocks noChangeArrowheads="1"/>
          </p:cNvSpPr>
          <p:nvPr/>
        </p:nvSpPr>
        <p:spPr bwMode="auto">
          <a:xfrm>
            <a:off x="6248400" y="5410200"/>
            <a:ext cx="19812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r>
              <a:rPr lang="zh-CN" altLang="en-US" b="1"/>
              <a:t>执行</a:t>
            </a:r>
            <a:r>
              <a:rPr lang="en-US" altLang="zh-CN" b="1"/>
              <a:t>I/O</a:t>
            </a:r>
            <a:r>
              <a:rPr lang="zh-CN" altLang="en-US" b="1"/>
              <a:t>操作 </a:t>
            </a:r>
          </a:p>
        </p:txBody>
      </p:sp>
      <p:sp>
        <p:nvSpPr>
          <p:cNvPr id="39943" name="Line 7"/>
          <p:cNvSpPr>
            <a:spLocks noChangeShapeType="1"/>
          </p:cNvSpPr>
          <p:nvPr/>
        </p:nvSpPr>
        <p:spPr bwMode="auto">
          <a:xfrm>
            <a:off x="7239000" y="38100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4" name="Line 8"/>
          <p:cNvSpPr>
            <a:spLocks noChangeShapeType="1"/>
          </p:cNvSpPr>
          <p:nvPr/>
        </p:nvSpPr>
        <p:spPr bwMode="auto">
          <a:xfrm>
            <a:off x="7239000" y="4953000"/>
            <a:ext cx="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Line 9"/>
          <p:cNvSpPr>
            <a:spLocks noChangeShapeType="1"/>
          </p:cNvSpPr>
          <p:nvPr/>
        </p:nvSpPr>
        <p:spPr bwMode="auto">
          <a:xfrm flipH="1">
            <a:off x="5105400" y="4572000"/>
            <a:ext cx="1295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6" name="Line 10"/>
          <p:cNvSpPr>
            <a:spLocks noChangeShapeType="1"/>
          </p:cNvSpPr>
          <p:nvPr/>
        </p:nvSpPr>
        <p:spPr bwMode="auto">
          <a:xfrm flipV="1">
            <a:off x="5105400" y="3581400"/>
            <a:ext cx="0" cy="990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7" name="Line 11"/>
          <p:cNvSpPr>
            <a:spLocks noChangeShapeType="1"/>
          </p:cNvSpPr>
          <p:nvPr/>
        </p:nvSpPr>
        <p:spPr bwMode="auto">
          <a:xfrm>
            <a:off x="5105400" y="3581400"/>
            <a:ext cx="1143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8" name="Text Box 12"/>
          <p:cNvSpPr txBox="1">
            <a:spLocks noChangeArrowheads="1"/>
          </p:cNvSpPr>
          <p:nvPr/>
        </p:nvSpPr>
        <p:spPr bwMode="auto">
          <a:xfrm>
            <a:off x="5638800" y="41910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en-US" altLang="zh-CN">
                <a:solidFill>
                  <a:schemeClr val="tx1"/>
                </a:solidFill>
              </a:rPr>
              <a:t>No</a:t>
            </a:r>
          </a:p>
        </p:txBody>
      </p:sp>
      <p:sp>
        <p:nvSpPr>
          <p:cNvPr id="39949" name="Text Box 13"/>
          <p:cNvSpPr txBox="1">
            <a:spLocks noChangeArrowheads="1"/>
          </p:cNvSpPr>
          <p:nvPr/>
        </p:nvSpPr>
        <p:spPr bwMode="auto">
          <a:xfrm>
            <a:off x="7391400" y="4876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en-US" altLang="zh-CN">
                <a:solidFill>
                  <a:schemeClr val="tx1"/>
                </a:solidFill>
              </a:rPr>
              <a:t>Yes</a:t>
            </a:r>
          </a:p>
        </p:txBody>
      </p:sp>
      <p:sp>
        <p:nvSpPr>
          <p:cNvPr id="39950" name="Text Box 14"/>
          <p:cNvSpPr txBox="1">
            <a:spLocks noChangeArrowheads="1"/>
          </p:cNvSpPr>
          <p:nvPr/>
        </p:nvSpPr>
        <p:spPr bwMode="auto">
          <a:xfrm>
            <a:off x="609600" y="3400425"/>
            <a:ext cx="4038600" cy="2695575"/>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spcBef>
                <a:spcPct val="50000"/>
              </a:spcBef>
            </a:pPr>
            <a:r>
              <a:rPr lang="en-US" altLang="zh-CN">
                <a:solidFill>
                  <a:srgbClr val="0408B2"/>
                </a:solidFill>
              </a:rPr>
              <a:t>RdSta:   MOV DX,3FDH</a:t>
            </a:r>
          </a:p>
          <a:p>
            <a:pPr>
              <a:spcBef>
                <a:spcPct val="50000"/>
              </a:spcBef>
            </a:pPr>
            <a:r>
              <a:rPr lang="en-US" altLang="zh-CN">
                <a:solidFill>
                  <a:srgbClr val="0408B2"/>
                </a:solidFill>
              </a:rPr>
              <a:t>              IN  AL,DX </a:t>
            </a:r>
          </a:p>
          <a:p>
            <a:pPr>
              <a:spcBef>
                <a:spcPct val="50000"/>
              </a:spcBef>
            </a:pPr>
            <a:r>
              <a:rPr lang="en-US" altLang="zh-CN">
                <a:solidFill>
                  <a:srgbClr val="0408B2"/>
                </a:solidFill>
              </a:rPr>
              <a:t>              CMP AL,61H</a:t>
            </a:r>
          </a:p>
          <a:p>
            <a:pPr>
              <a:spcBef>
                <a:spcPct val="50000"/>
              </a:spcBef>
            </a:pPr>
            <a:r>
              <a:rPr lang="en-US" altLang="zh-CN">
                <a:solidFill>
                  <a:srgbClr val="0408B2"/>
                </a:solidFill>
              </a:rPr>
              <a:t>              JNE  RdSta</a:t>
            </a:r>
          </a:p>
          <a:p>
            <a:pPr>
              <a:spcBef>
                <a:spcPct val="50000"/>
              </a:spcBef>
            </a:pPr>
            <a:r>
              <a:rPr lang="en-US" altLang="zh-CN">
                <a:solidFill>
                  <a:srgbClr val="0408B2"/>
                </a:solidFill>
              </a:rPr>
              <a:t>              MOV DX,3F8H</a:t>
            </a:r>
          </a:p>
          <a:p>
            <a:pPr>
              <a:spcBef>
                <a:spcPct val="50000"/>
              </a:spcBef>
            </a:pPr>
            <a:r>
              <a:rPr lang="en-US" altLang="zh-CN">
                <a:solidFill>
                  <a:srgbClr val="0408B2"/>
                </a:solidFill>
              </a:rPr>
              <a:t>              IN Al,DX</a:t>
            </a:r>
          </a:p>
        </p:txBody>
      </p:sp>
    </p:spTree>
    <p:extLst>
      <p:ext uri="{BB962C8B-B14F-4D97-AF65-F5344CB8AC3E}">
        <p14:creationId xmlns:p14="http://schemas.microsoft.com/office/powerpoint/2010/main" val="3703787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8163" y="392101"/>
            <a:ext cx="5257800" cy="372603"/>
          </a:xfrm>
        </p:spPr>
        <p:txBody>
          <a:bodyPr/>
          <a:lstStyle/>
          <a:p>
            <a:r>
              <a:rPr lang="zh-CN" altLang="en-US" i="0" dirty="0" smtClean="0">
                <a:latin typeface="黑体" pitchFamily="2" charset="-122"/>
                <a:ea typeface="黑体" pitchFamily="2" charset="-122"/>
              </a:rPr>
              <a:t>中断方式</a:t>
            </a:r>
          </a:p>
        </p:txBody>
      </p:sp>
      <p:sp>
        <p:nvSpPr>
          <p:cNvPr id="44035" name="Rectangle 3"/>
          <p:cNvSpPr>
            <a:spLocks noGrp="1" noChangeArrowheads="1"/>
          </p:cNvSpPr>
          <p:nvPr>
            <p:ph type="body" idx="1"/>
          </p:nvPr>
        </p:nvSpPr>
        <p:spPr>
          <a:xfrm>
            <a:off x="574675" y="908050"/>
            <a:ext cx="7885113" cy="5819927"/>
          </a:xfrm>
        </p:spPr>
        <p:txBody>
          <a:bodyPr/>
          <a:lstStyle/>
          <a:p>
            <a:pPr>
              <a:lnSpc>
                <a:spcPct val="110000"/>
              </a:lnSpc>
              <a:spcBef>
                <a:spcPct val="20000"/>
              </a:spcBef>
              <a:spcAft>
                <a:spcPct val="20000"/>
              </a:spcAft>
            </a:pPr>
            <a:r>
              <a:rPr lang="zh-CN" altLang="en-US" dirty="0" smtClean="0">
                <a:latin typeface="黑体" pitchFamily="2" charset="-122"/>
                <a:ea typeface="黑体" pitchFamily="2" charset="-122"/>
              </a:rPr>
              <a:t> 中断的概念</a:t>
            </a:r>
          </a:p>
          <a:p>
            <a:pPr lvl="1">
              <a:lnSpc>
                <a:spcPct val="110000"/>
              </a:lnSpc>
              <a:spcBef>
                <a:spcPct val="20000"/>
              </a:spcBef>
              <a:spcAft>
                <a:spcPct val="20000"/>
              </a:spcAft>
            </a:pPr>
            <a:r>
              <a:rPr lang="zh-CN" altLang="en-US" sz="2100" dirty="0" smtClean="0">
                <a:ea typeface="宋体" pitchFamily="2" charset="-122"/>
              </a:rPr>
              <a:t>概念：机器出现紧急事务，</a:t>
            </a:r>
            <a:r>
              <a:rPr lang="en-US" altLang="zh-CN" sz="2100" dirty="0" smtClean="0">
                <a:ea typeface="宋体" pitchFamily="2" charset="-122"/>
              </a:rPr>
              <a:t>CPU</a:t>
            </a:r>
            <a:r>
              <a:rPr lang="zh-CN" altLang="en-US" sz="2100" dirty="0" smtClean="0">
                <a:ea typeface="宋体" pitchFamily="2" charset="-122"/>
              </a:rPr>
              <a:t>不得不停下当前正在执行的程序，转去处理紧急事务，事务处理完后，继续执行被中断的程序</a:t>
            </a:r>
          </a:p>
          <a:p>
            <a:pPr lvl="1">
              <a:lnSpc>
                <a:spcPct val="110000"/>
              </a:lnSpc>
              <a:spcBef>
                <a:spcPct val="20000"/>
              </a:spcBef>
              <a:spcAft>
                <a:spcPct val="20000"/>
              </a:spcAft>
            </a:pPr>
            <a:r>
              <a:rPr lang="zh-CN" altLang="en-US" sz="2100" dirty="0" smtClean="0">
                <a:ea typeface="宋体" pitchFamily="2" charset="-122"/>
              </a:rPr>
              <a:t>作用：主机与外设并行、实时处理和过程控制、硬件故障处理、多道程序和分时操作</a:t>
            </a:r>
          </a:p>
          <a:p>
            <a:pPr lvl="1">
              <a:lnSpc>
                <a:spcPct val="110000"/>
              </a:lnSpc>
              <a:spcBef>
                <a:spcPct val="20000"/>
              </a:spcBef>
              <a:spcAft>
                <a:spcPct val="20000"/>
              </a:spcAft>
            </a:pPr>
            <a:r>
              <a:rPr lang="zh-CN" altLang="en-US" sz="2100" dirty="0" smtClean="0">
                <a:ea typeface="宋体" pitchFamily="2" charset="-122"/>
              </a:rPr>
              <a:t>一般情况下，中断是随机的，键盘</a:t>
            </a:r>
            <a:r>
              <a:rPr lang="en-US" altLang="zh-CN" sz="2100" dirty="0" smtClean="0">
                <a:ea typeface="宋体" pitchFamily="2" charset="-122"/>
              </a:rPr>
              <a:t>/</a:t>
            </a:r>
            <a:r>
              <a:rPr lang="zh-CN" altLang="en-US" sz="2100" dirty="0" smtClean="0">
                <a:ea typeface="宋体" pitchFamily="2" charset="-122"/>
              </a:rPr>
              <a:t>鼠标</a:t>
            </a:r>
          </a:p>
          <a:p>
            <a:pPr lvl="1">
              <a:lnSpc>
                <a:spcPct val="110000"/>
              </a:lnSpc>
              <a:spcBef>
                <a:spcPct val="20000"/>
              </a:spcBef>
              <a:spcAft>
                <a:spcPct val="20000"/>
              </a:spcAft>
            </a:pPr>
            <a:r>
              <a:rPr lang="zh-CN" altLang="en-US" sz="2100" dirty="0" smtClean="0">
                <a:ea typeface="宋体" pitchFamily="2" charset="-122"/>
              </a:rPr>
              <a:t>主程序：被中断的程序</a:t>
            </a:r>
          </a:p>
          <a:p>
            <a:pPr lvl="1">
              <a:lnSpc>
                <a:spcPct val="110000"/>
              </a:lnSpc>
              <a:spcBef>
                <a:spcPct val="20000"/>
              </a:spcBef>
              <a:spcAft>
                <a:spcPct val="20000"/>
              </a:spcAft>
            </a:pPr>
            <a:r>
              <a:rPr lang="zh-CN" altLang="en-US" sz="2100" dirty="0" smtClean="0">
                <a:ea typeface="宋体" pitchFamily="2" charset="-122"/>
              </a:rPr>
              <a:t>中断服务子程序：处理中断事务的程序</a:t>
            </a:r>
          </a:p>
          <a:p>
            <a:pPr lvl="1">
              <a:lnSpc>
                <a:spcPct val="105000"/>
              </a:lnSpc>
              <a:spcBef>
                <a:spcPct val="30000"/>
              </a:spcBef>
            </a:pPr>
            <a:r>
              <a:rPr lang="zh-CN" altLang="en-US" sz="2100" dirty="0" smtClean="0">
                <a:ea typeface="宋体" pitchFamily="2" charset="-122"/>
              </a:rPr>
              <a:t>中断向量：中断服务子程序的入口地址</a:t>
            </a:r>
          </a:p>
          <a:p>
            <a:pPr lvl="1">
              <a:lnSpc>
                <a:spcPct val="105000"/>
              </a:lnSpc>
              <a:spcBef>
                <a:spcPct val="30000"/>
              </a:spcBef>
            </a:pPr>
            <a:r>
              <a:rPr lang="zh-CN" altLang="en-US" sz="2100" dirty="0" smtClean="0">
                <a:ea typeface="宋体" pitchFamily="2" charset="-122"/>
              </a:rPr>
              <a:t>中断向量表：保存所有中断向量的内存</a:t>
            </a:r>
          </a:p>
          <a:p>
            <a:pPr lvl="1">
              <a:lnSpc>
                <a:spcPct val="105000"/>
              </a:lnSpc>
              <a:spcBef>
                <a:spcPct val="30000"/>
              </a:spcBef>
              <a:buFont typeface="Wingdings" pitchFamily="2" charset="2"/>
              <a:buNone/>
            </a:pPr>
            <a:r>
              <a:rPr lang="zh-CN" altLang="en-US" sz="2100" dirty="0" smtClean="0">
                <a:ea typeface="宋体" pitchFamily="2" charset="-122"/>
              </a:rPr>
              <a:t>                         区域，一般固定。</a:t>
            </a:r>
            <a:endParaRPr lang="en-US" altLang="zh-CN" sz="2100" dirty="0" smtClean="0">
              <a:ea typeface="宋体" pitchFamily="2" charset="-122"/>
            </a:endParaRPr>
          </a:p>
          <a:p>
            <a:pPr lvl="1">
              <a:lnSpc>
                <a:spcPct val="110000"/>
              </a:lnSpc>
              <a:spcBef>
                <a:spcPct val="20000"/>
              </a:spcBef>
              <a:spcAft>
                <a:spcPct val="20000"/>
              </a:spcAft>
            </a:pPr>
            <a:endParaRPr lang="zh-CN" altLang="en-US" sz="2100" dirty="0" smtClean="0">
              <a:ea typeface="宋体" pitchFamily="2" charset="-122"/>
            </a:endParaRPr>
          </a:p>
        </p:txBody>
      </p:sp>
      <p:sp>
        <p:nvSpPr>
          <p:cNvPr id="44036" name="Line 4"/>
          <p:cNvSpPr>
            <a:spLocks noChangeShapeType="1"/>
          </p:cNvSpPr>
          <p:nvPr/>
        </p:nvSpPr>
        <p:spPr bwMode="auto">
          <a:xfrm>
            <a:off x="6318250" y="3581400"/>
            <a:ext cx="0" cy="914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7" name="Line 5"/>
          <p:cNvSpPr>
            <a:spLocks noChangeShapeType="1"/>
          </p:cNvSpPr>
          <p:nvPr/>
        </p:nvSpPr>
        <p:spPr bwMode="auto">
          <a:xfrm flipV="1">
            <a:off x="6394450" y="3810000"/>
            <a:ext cx="1447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8" name="Line 6"/>
          <p:cNvSpPr>
            <a:spLocks noChangeShapeType="1"/>
          </p:cNvSpPr>
          <p:nvPr/>
        </p:nvSpPr>
        <p:spPr bwMode="auto">
          <a:xfrm>
            <a:off x="7842250" y="3886200"/>
            <a:ext cx="0" cy="1905000"/>
          </a:xfrm>
          <a:prstGeom prst="line">
            <a:avLst/>
          </a:prstGeom>
          <a:noFill/>
          <a:ln w="28575">
            <a:solidFill>
              <a:srgbClr val="0408B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Line 7"/>
          <p:cNvSpPr>
            <a:spLocks noChangeShapeType="1"/>
          </p:cNvSpPr>
          <p:nvPr/>
        </p:nvSpPr>
        <p:spPr bwMode="auto">
          <a:xfrm flipH="1" flipV="1">
            <a:off x="6318250" y="4572000"/>
            <a:ext cx="144780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Line 8"/>
          <p:cNvSpPr>
            <a:spLocks noChangeShapeType="1"/>
          </p:cNvSpPr>
          <p:nvPr/>
        </p:nvSpPr>
        <p:spPr bwMode="auto">
          <a:xfrm>
            <a:off x="6318250" y="4648200"/>
            <a:ext cx="0" cy="1905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Text Box 9"/>
          <p:cNvSpPr txBox="1">
            <a:spLocks noChangeArrowheads="1"/>
          </p:cNvSpPr>
          <p:nvPr/>
        </p:nvSpPr>
        <p:spPr bwMode="auto">
          <a:xfrm>
            <a:off x="5632450" y="32004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zh-CN" altLang="en-US" b="1"/>
              <a:t>主程序</a:t>
            </a:r>
          </a:p>
        </p:txBody>
      </p:sp>
      <p:sp>
        <p:nvSpPr>
          <p:cNvPr id="44042" name="Text Box 10"/>
          <p:cNvSpPr txBox="1">
            <a:spLocks noChangeArrowheads="1"/>
          </p:cNvSpPr>
          <p:nvPr/>
        </p:nvSpPr>
        <p:spPr bwMode="auto">
          <a:xfrm>
            <a:off x="7080250" y="3124200"/>
            <a:ext cx="152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accent1"/>
                </a:solidFill>
                <a:latin typeface="Arial" charset="0"/>
                <a:ea typeface="宋体" pitchFamily="2" charset="-122"/>
              </a:defRPr>
            </a:lvl1pPr>
            <a:lvl2pPr marL="742950" indent="-285750" eaLnBrk="0" hangingPunct="0">
              <a:defRPr sz="2000">
                <a:solidFill>
                  <a:schemeClr val="accent1"/>
                </a:solidFill>
                <a:latin typeface="Arial" charset="0"/>
                <a:ea typeface="宋体" pitchFamily="2" charset="-122"/>
              </a:defRPr>
            </a:lvl2pPr>
            <a:lvl3pPr marL="1143000" indent="-228600" eaLnBrk="0" hangingPunct="0">
              <a:defRPr sz="2000">
                <a:solidFill>
                  <a:schemeClr val="accent1"/>
                </a:solidFill>
                <a:latin typeface="Arial" charset="0"/>
                <a:ea typeface="宋体" pitchFamily="2" charset="-122"/>
              </a:defRPr>
            </a:lvl3pPr>
            <a:lvl4pPr marL="1600200" indent="-228600" eaLnBrk="0" hangingPunct="0">
              <a:defRPr sz="2000">
                <a:solidFill>
                  <a:schemeClr val="accent1"/>
                </a:solidFill>
                <a:latin typeface="Arial" charset="0"/>
                <a:ea typeface="宋体" pitchFamily="2" charset="-122"/>
              </a:defRPr>
            </a:lvl4pPr>
            <a:lvl5pPr marL="2057400" indent="-228600" eaLnBrk="0" hangingPunct="0">
              <a:defRPr sz="2000">
                <a:solidFill>
                  <a:schemeClr val="accent1"/>
                </a:solidFill>
                <a:latin typeface="Arial" charset="0"/>
                <a:ea typeface="宋体" pitchFamily="2" charset="-122"/>
              </a:defRPr>
            </a:lvl5pPr>
            <a:lvl6pPr marL="2514600" indent="-228600" eaLnBrk="0" fontAlgn="base" hangingPunct="0">
              <a:spcBef>
                <a:spcPct val="0"/>
              </a:spcBef>
              <a:spcAft>
                <a:spcPct val="0"/>
              </a:spcAft>
              <a:defRPr sz="2000">
                <a:solidFill>
                  <a:schemeClr val="accent1"/>
                </a:solidFill>
                <a:latin typeface="Arial" charset="0"/>
                <a:ea typeface="宋体" pitchFamily="2" charset="-122"/>
              </a:defRPr>
            </a:lvl6pPr>
            <a:lvl7pPr marL="2971800" indent="-228600" eaLnBrk="0" fontAlgn="base" hangingPunct="0">
              <a:spcBef>
                <a:spcPct val="0"/>
              </a:spcBef>
              <a:spcAft>
                <a:spcPct val="0"/>
              </a:spcAft>
              <a:defRPr sz="2000">
                <a:solidFill>
                  <a:schemeClr val="accent1"/>
                </a:solidFill>
                <a:latin typeface="Arial" charset="0"/>
                <a:ea typeface="宋体" pitchFamily="2" charset="-122"/>
              </a:defRPr>
            </a:lvl7pPr>
            <a:lvl8pPr marL="3429000" indent="-228600" eaLnBrk="0" fontAlgn="base" hangingPunct="0">
              <a:spcBef>
                <a:spcPct val="0"/>
              </a:spcBef>
              <a:spcAft>
                <a:spcPct val="0"/>
              </a:spcAft>
              <a:defRPr sz="2000">
                <a:solidFill>
                  <a:schemeClr val="accent1"/>
                </a:solidFill>
                <a:latin typeface="Arial" charset="0"/>
                <a:ea typeface="宋体" pitchFamily="2" charset="-122"/>
              </a:defRPr>
            </a:lvl8pPr>
            <a:lvl9pPr marL="3886200" indent="-228600" eaLnBrk="0" fontAlgn="base" hangingPunct="0">
              <a:spcBef>
                <a:spcPct val="0"/>
              </a:spcBef>
              <a:spcAft>
                <a:spcPct val="0"/>
              </a:spcAft>
              <a:defRPr sz="2000">
                <a:solidFill>
                  <a:schemeClr val="accent1"/>
                </a:solidFill>
                <a:latin typeface="Arial" charset="0"/>
                <a:ea typeface="宋体" pitchFamily="2" charset="-122"/>
              </a:defRPr>
            </a:lvl9pPr>
          </a:lstStyle>
          <a:p>
            <a:pPr algn="ctr">
              <a:spcBef>
                <a:spcPct val="50000"/>
              </a:spcBef>
            </a:pPr>
            <a:r>
              <a:rPr lang="zh-CN" altLang="en-US" b="1">
                <a:solidFill>
                  <a:srgbClr val="0408B2"/>
                </a:solidFill>
              </a:rPr>
              <a:t>中断服务子程序</a:t>
            </a:r>
          </a:p>
        </p:txBody>
      </p:sp>
    </p:spTree>
    <p:extLst>
      <p:ext uri="{BB962C8B-B14F-4D97-AF65-F5344CB8AC3E}">
        <p14:creationId xmlns:p14="http://schemas.microsoft.com/office/powerpoint/2010/main" val="14482688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750" y="392101"/>
            <a:ext cx="5257800" cy="372603"/>
          </a:xfrm>
        </p:spPr>
        <p:txBody>
          <a:bodyPr/>
          <a:lstStyle/>
          <a:p>
            <a:r>
              <a:rPr lang="zh-CN" altLang="en-US" i="0" dirty="0" smtClean="0">
                <a:latin typeface="黑体" pitchFamily="2" charset="-122"/>
                <a:ea typeface="黑体" pitchFamily="2" charset="-122"/>
              </a:rPr>
              <a:t>ＤＭＡ</a:t>
            </a:r>
            <a:r>
              <a:rPr lang="zh-CN" altLang="en-US" i="0" dirty="0">
                <a:latin typeface="黑体" pitchFamily="2" charset="-122"/>
                <a:ea typeface="黑体" pitchFamily="2" charset="-122"/>
              </a:rPr>
              <a:t>方式</a:t>
            </a:r>
            <a:endParaRPr lang="zh-CN" altLang="en-US" i="0" dirty="0" smtClean="0">
              <a:latin typeface="黑体" pitchFamily="2" charset="-122"/>
              <a:ea typeface="黑体" pitchFamily="2" charset="-122"/>
            </a:endParaRPr>
          </a:p>
        </p:txBody>
      </p:sp>
      <p:sp>
        <p:nvSpPr>
          <p:cNvPr id="58371" name="Rectangle 3"/>
          <p:cNvSpPr>
            <a:spLocks noGrp="1" noChangeArrowheads="1"/>
          </p:cNvSpPr>
          <p:nvPr>
            <p:ph type="body" idx="1"/>
          </p:nvPr>
        </p:nvSpPr>
        <p:spPr>
          <a:xfrm>
            <a:off x="539750" y="764704"/>
            <a:ext cx="7848600" cy="6022161"/>
          </a:xfrm>
        </p:spPr>
        <p:txBody>
          <a:bodyPr/>
          <a:lstStyle/>
          <a:p>
            <a:pPr>
              <a:lnSpc>
                <a:spcPct val="120000"/>
              </a:lnSpc>
              <a:spcBef>
                <a:spcPct val="20000"/>
              </a:spcBef>
              <a:spcAft>
                <a:spcPct val="20000"/>
              </a:spcAft>
            </a:pPr>
            <a:r>
              <a:rPr lang="zh-CN" altLang="en-US" dirty="0" smtClean="0">
                <a:latin typeface="黑体" pitchFamily="2" charset="-122"/>
                <a:ea typeface="黑体" pitchFamily="2" charset="-122"/>
              </a:rPr>
              <a:t>程序</a:t>
            </a:r>
            <a:r>
              <a:rPr lang="en-US" altLang="zh-CN" dirty="0" smtClean="0">
                <a:latin typeface="黑体" pitchFamily="2" charset="-122"/>
                <a:ea typeface="黑体" pitchFamily="2" charset="-122"/>
              </a:rPr>
              <a:t>I/O</a:t>
            </a:r>
            <a:r>
              <a:rPr lang="zh-CN" altLang="en-US" dirty="0" smtClean="0">
                <a:latin typeface="黑体" pitchFamily="2" charset="-122"/>
                <a:ea typeface="黑体" pitchFamily="2" charset="-122"/>
              </a:rPr>
              <a:t>与中断</a:t>
            </a:r>
            <a:r>
              <a:rPr lang="en-US" altLang="zh-CN" dirty="0" smtClean="0">
                <a:latin typeface="黑体" pitchFamily="2" charset="-122"/>
                <a:ea typeface="黑体" pitchFamily="2" charset="-122"/>
              </a:rPr>
              <a:t>I/O</a:t>
            </a:r>
            <a:r>
              <a:rPr lang="zh-CN" altLang="en-US" dirty="0" smtClean="0">
                <a:latin typeface="黑体" pitchFamily="2" charset="-122"/>
                <a:ea typeface="黑体" pitchFamily="2" charset="-122"/>
              </a:rPr>
              <a:t>的不足</a:t>
            </a:r>
          </a:p>
          <a:p>
            <a:pPr lvl="1">
              <a:lnSpc>
                <a:spcPct val="120000"/>
              </a:lnSpc>
              <a:spcBef>
                <a:spcPct val="20000"/>
              </a:spcBef>
              <a:spcAft>
                <a:spcPct val="20000"/>
              </a:spcAft>
            </a:pPr>
            <a:r>
              <a:rPr lang="en-US" altLang="zh-CN" sz="2000" dirty="0" smtClean="0">
                <a:ea typeface="宋体" pitchFamily="2" charset="-122"/>
              </a:rPr>
              <a:t>I/O</a:t>
            </a:r>
            <a:r>
              <a:rPr lang="zh-CN" altLang="en-US" sz="2000" dirty="0" smtClean="0">
                <a:ea typeface="宋体" pitchFamily="2" charset="-122"/>
              </a:rPr>
              <a:t>传送速度受处理器测试和给设备提供服务的速度的限制</a:t>
            </a:r>
          </a:p>
          <a:p>
            <a:pPr lvl="1">
              <a:lnSpc>
                <a:spcPct val="120000"/>
              </a:lnSpc>
              <a:spcBef>
                <a:spcPct val="20000"/>
              </a:spcBef>
              <a:spcAft>
                <a:spcPct val="20000"/>
              </a:spcAft>
            </a:pPr>
            <a:r>
              <a:rPr lang="zh-CN" altLang="en-US" sz="2000" dirty="0" smtClean="0">
                <a:ea typeface="宋体" pitchFamily="2" charset="-122"/>
              </a:rPr>
              <a:t>处理器直接负责管理</a:t>
            </a:r>
            <a:r>
              <a:rPr lang="en-US" altLang="zh-CN" sz="2000" dirty="0" smtClean="0">
                <a:ea typeface="宋体" pitchFamily="2" charset="-122"/>
              </a:rPr>
              <a:t>I/O</a:t>
            </a:r>
            <a:r>
              <a:rPr lang="zh-CN" altLang="en-US" sz="2000" dirty="0" smtClean="0">
                <a:ea typeface="宋体" pitchFamily="2" charset="-122"/>
              </a:rPr>
              <a:t>，对于每一次</a:t>
            </a:r>
            <a:r>
              <a:rPr lang="en-US" altLang="zh-CN" sz="2000" dirty="0" smtClean="0">
                <a:ea typeface="宋体" pitchFamily="2" charset="-122"/>
              </a:rPr>
              <a:t>I/O</a:t>
            </a:r>
            <a:r>
              <a:rPr lang="zh-CN" altLang="en-US" sz="2000" dirty="0" smtClean="0">
                <a:ea typeface="宋体" pitchFamily="2" charset="-122"/>
              </a:rPr>
              <a:t>传送，处理器必须执行一些指令</a:t>
            </a:r>
          </a:p>
          <a:p>
            <a:pPr>
              <a:lnSpc>
                <a:spcPct val="120000"/>
              </a:lnSpc>
              <a:spcBef>
                <a:spcPct val="20000"/>
              </a:spcBef>
              <a:spcAft>
                <a:spcPct val="20000"/>
              </a:spcAft>
            </a:pPr>
            <a:r>
              <a:rPr lang="en-US" altLang="zh-CN" dirty="0" smtClean="0">
                <a:latin typeface="黑体" pitchFamily="2" charset="-122"/>
                <a:ea typeface="黑体" pitchFamily="2" charset="-122"/>
              </a:rPr>
              <a:t>DMA</a:t>
            </a:r>
            <a:r>
              <a:rPr lang="zh-CN" altLang="en-US" dirty="0" smtClean="0">
                <a:latin typeface="黑体" pitchFamily="2" charset="-122"/>
                <a:ea typeface="黑体" pitchFamily="2" charset="-122"/>
              </a:rPr>
              <a:t>（</a:t>
            </a:r>
            <a:r>
              <a:rPr lang="en-US" altLang="zh-CN" dirty="0" smtClean="0">
                <a:latin typeface="黑体" pitchFamily="2" charset="-122"/>
                <a:ea typeface="黑体" pitchFamily="2" charset="-122"/>
              </a:rPr>
              <a:t>Direct Memory Access)</a:t>
            </a:r>
          </a:p>
          <a:p>
            <a:pPr lvl="1">
              <a:lnSpc>
                <a:spcPct val="120000"/>
              </a:lnSpc>
              <a:spcBef>
                <a:spcPct val="20000"/>
              </a:spcBef>
              <a:spcAft>
                <a:spcPct val="20000"/>
              </a:spcAft>
            </a:pPr>
            <a:r>
              <a:rPr lang="en-US" altLang="zh-CN" sz="2000" dirty="0" smtClean="0">
                <a:ea typeface="宋体" pitchFamily="2" charset="-122"/>
              </a:rPr>
              <a:t>CPU</a:t>
            </a:r>
            <a:r>
              <a:rPr lang="zh-CN" altLang="en-US" sz="2000" dirty="0" smtClean="0">
                <a:ea typeface="宋体" pitchFamily="2" charset="-122"/>
              </a:rPr>
              <a:t>对总线的控制被临时禁止。</a:t>
            </a:r>
            <a:r>
              <a:rPr lang="en-US" altLang="zh-CN" sz="2000" dirty="0" smtClean="0">
                <a:ea typeface="宋体" pitchFamily="2" charset="-122"/>
              </a:rPr>
              <a:t>DMA</a:t>
            </a:r>
            <a:r>
              <a:rPr lang="zh-CN" altLang="en-US" sz="2000" dirty="0" smtClean="0">
                <a:ea typeface="宋体" pitchFamily="2" charset="-122"/>
              </a:rPr>
              <a:t>控制器接管总线控制权，控制数据直接在存储器与外设之间高速交换</a:t>
            </a:r>
            <a:endParaRPr lang="en-US" altLang="zh-CN" sz="2000" dirty="0" smtClean="0">
              <a:ea typeface="宋体" pitchFamily="2" charset="-122"/>
            </a:endParaRPr>
          </a:p>
          <a:p>
            <a:pPr lvl="1">
              <a:lnSpc>
                <a:spcPct val="120000"/>
              </a:lnSpc>
              <a:spcBef>
                <a:spcPct val="20000"/>
              </a:spcBef>
              <a:spcAft>
                <a:spcPct val="20000"/>
              </a:spcAft>
            </a:pPr>
            <a:r>
              <a:rPr lang="en-US" altLang="zh-CN" sz="2000" dirty="0" smtClean="0">
                <a:ea typeface="宋体" pitchFamily="2" charset="-122"/>
              </a:rPr>
              <a:t>DMA</a:t>
            </a:r>
            <a:r>
              <a:rPr lang="zh-CN" altLang="en-US" sz="2000" dirty="0" smtClean="0">
                <a:ea typeface="宋体" pitchFamily="2" charset="-122"/>
              </a:rPr>
              <a:t>控制器和</a:t>
            </a:r>
            <a:r>
              <a:rPr lang="en-US" altLang="zh-CN" sz="2000" dirty="0" smtClean="0">
                <a:ea typeface="宋体" pitchFamily="2" charset="-122"/>
              </a:rPr>
              <a:t>CPU</a:t>
            </a:r>
            <a:r>
              <a:rPr lang="zh-CN" altLang="en-US" sz="2000" dirty="0" smtClean="0">
                <a:ea typeface="宋体" pitchFamily="2" charset="-122"/>
              </a:rPr>
              <a:t>不能同时访问内存</a:t>
            </a:r>
          </a:p>
          <a:p>
            <a:pPr lvl="1">
              <a:lnSpc>
                <a:spcPct val="120000"/>
              </a:lnSpc>
              <a:spcBef>
                <a:spcPct val="20000"/>
              </a:spcBef>
              <a:spcAft>
                <a:spcPct val="20000"/>
              </a:spcAft>
            </a:pPr>
            <a:r>
              <a:rPr lang="en-US" altLang="zh-CN" sz="2000" dirty="0" smtClean="0">
                <a:ea typeface="宋体" pitchFamily="2" charset="-122"/>
              </a:rPr>
              <a:t>CPU</a:t>
            </a:r>
            <a:r>
              <a:rPr lang="zh-CN" altLang="en-US" sz="2000" dirty="0" smtClean="0">
                <a:ea typeface="宋体" pitchFamily="2" charset="-122"/>
              </a:rPr>
              <a:t>不再介入具体的</a:t>
            </a:r>
            <a:r>
              <a:rPr lang="en-US" altLang="zh-CN" sz="2000" dirty="0" smtClean="0">
                <a:ea typeface="宋体" pitchFamily="2" charset="-122"/>
              </a:rPr>
              <a:t>I/O</a:t>
            </a:r>
            <a:r>
              <a:rPr lang="zh-CN" altLang="en-US" sz="2000" dirty="0" smtClean="0">
                <a:ea typeface="宋体" pitchFamily="2" charset="-122"/>
              </a:rPr>
              <a:t>操作，由</a:t>
            </a:r>
            <a:r>
              <a:rPr lang="en-US" altLang="zh-CN" sz="2000" dirty="0" smtClean="0">
                <a:ea typeface="宋体" pitchFamily="2" charset="-122"/>
              </a:rPr>
              <a:t>DMA</a:t>
            </a:r>
            <a:r>
              <a:rPr lang="zh-CN" altLang="en-US" sz="2000" dirty="0" smtClean="0">
                <a:ea typeface="宋体" pitchFamily="2" charset="-122"/>
              </a:rPr>
              <a:t>控制器来负责提供存储器地址信号、读写控制信号等。</a:t>
            </a:r>
          </a:p>
          <a:p>
            <a:pPr lvl="1">
              <a:lnSpc>
                <a:spcPct val="120000"/>
              </a:lnSpc>
              <a:spcBef>
                <a:spcPct val="20000"/>
              </a:spcBef>
              <a:spcAft>
                <a:spcPct val="20000"/>
              </a:spcAft>
            </a:pPr>
            <a:r>
              <a:rPr lang="en-US" altLang="zh-CN" sz="2000" dirty="0" smtClean="0">
                <a:ea typeface="宋体" pitchFamily="2" charset="-122"/>
              </a:rPr>
              <a:t>CPU</a:t>
            </a:r>
            <a:r>
              <a:rPr lang="zh-CN" altLang="en-US" sz="2000" dirty="0" smtClean="0">
                <a:ea typeface="宋体" pitchFamily="2" charset="-122"/>
              </a:rPr>
              <a:t>与</a:t>
            </a:r>
            <a:r>
              <a:rPr lang="en-US" altLang="zh-CN" sz="2000" dirty="0" smtClean="0">
                <a:ea typeface="宋体" pitchFamily="2" charset="-122"/>
              </a:rPr>
              <a:t>I/O</a:t>
            </a:r>
            <a:r>
              <a:rPr lang="zh-CN" altLang="en-US" sz="2000" dirty="0" smtClean="0">
                <a:ea typeface="宋体" pitchFamily="2" charset="-122"/>
              </a:rPr>
              <a:t>设备在更大的程度上并行工作，效率更高。</a:t>
            </a:r>
          </a:p>
          <a:p>
            <a:pPr lvl="1">
              <a:lnSpc>
                <a:spcPct val="120000"/>
              </a:lnSpc>
              <a:spcBef>
                <a:spcPct val="20000"/>
              </a:spcBef>
              <a:spcAft>
                <a:spcPct val="20000"/>
              </a:spcAft>
            </a:pPr>
            <a:r>
              <a:rPr lang="en-US" altLang="zh-CN" sz="2000" dirty="0" smtClean="0">
                <a:ea typeface="宋体" pitchFamily="2" charset="-122"/>
              </a:rPr>
              <a:t>DMA</a:t>
            </a:r>
            <a:r>
              <a:rPr lang="zh-CN" altLang="en-US" sz="2000" dirty="0" smtClean="0">
                <a:ea typeface="宋体" pitchFamily="2" charset="-122"/>
              </a:rPr>
              <a:t>方式适合高速批量的数据传输，如视频显示刷新、磁盘存储系统的读写、存储器到存储器的传输等。</a:t>
            </a:r>
          </a:p>
        </p:txBody>
      </p:sp>
    </p:spTree>
    <p:extLst>
      <p:ext uri="{BB962C8B-B14F-4D97-AF65-F5344CB8AC3E}">
        <p14:creationId xmlns:p14="http://schemas.microsoft.com/office/powerpoint/2010/main" val="28091809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611188" y="404813"/>
            <a:ext cx="5257800" cy="372603"/>
          </a:xfrm>
        </p:spPr>
        <p:txBody>
          <a:bodyPr/>
          <a:lstStyle/>
          <a:p>
            <a:r>
              <a:rPr lang="zh-CN" altLang="en-US" dirty="0" smtClean="0"/>
              <a:t>总线</a:t>
            </a:r>
            <a:r>
              <a:rPr lang="zh-CN" altLang="en-US" dirty="0"/>
              <a:t>的仲</a:t>
            </a:r>
            <a:r>
              <a:rPr lang="zh-CN" altLang="en-US" dirty="0" smtClean="0"/>
              <a:t>裁方</a:t>
            </a:r>
            <a:r>
              <a:rPr lang="zh-CN" altLang="en-US" dirty="0"/>
              <a:t>式</a:t>
            </a:r>
          </a:p>
        </p:txBody>
      </p:sp>
      <p:sp>
        <p:nvSpPr>
          <p:cNvPr id="466947" name="Rectangle 3"/>
          <p:cNvSpPr>
            <a:spLocks noGrp="1" noChangeArrowheads="1"/>
          </p:cNvSpPr>
          <p:nvPr>
            <p:ph type="body" sz="half" idx="1"/>
          </p:nvPr>
        </p:nvSpPr>
        <p:spPr>
          <a:xfrm>
            <a:off x="683568" y="980728"/>
            <a:ext cx="7632848" cy="5221942"/>
          </a:xfrm>
        </p:spPr>
        <p:txBody>
          <a:bodyPr/>
          <a:lstStyle/>
          <a:p>
            <a:pPr>
              <a:lnSpc>
                <a:spcPct val="150000"/>
              </a:lnSpc>
              <a:spcBef>
                <a:spcPts val="0"/>
              </a:spcBef>
            </a:pPr>
            <a:r>
              <a:rPr lang="zh-CN" altLang="en-US" sz="3200" dirty="0">
                <a:latin typeface="宋体" pitchFamily="2" charset="-122"/>
                <a:ea typeface="宋体" pitchFamily="2" charset="-122"/>
              </a:rPr>
              <a:t>总线仲</a:t>
            </a:r>
            <a:r>
              <a:rPr lang="zh-CN" altLang="en-US" sz="3200" dirty="0" smtClean="0">
                <a:latin typeface="宋体" pitchFamily="2" charset="-122"/>
                <a:ea typeface="宋体" pitchFamily="2" charset="-122"/>
              </a:rPr>
              <a:t>裁方</a:t>
            </a:r>
            <a:r>
              <a:rPr lang="zh-CN" altLang="en-US" sz="3200" dirty="0">
                <a:latin typeface="宋体" pitchFamily="2" charset="-122"/>
                <a:ea typeface="宋体" pitchFamily="2" charset="-122"/>
              </a:rPr>
              <a:t>式</a:t>
            </a:r>
          </a:p>
          <a:p>
            <a:pPr lvl="1">
              <a:lnSpc>
                <a:spcPct val="150000"/>
              </a:lnSpc>
              <a:spcBef>
                <a:spcPts val="0"/>
              </a:spcBef>
            </a:pPr>
            <a:r>
              <a:rPr lang="zh-CN" altLang="en-US" sz="2400" dirty="0" smtClean="0">
                <a:latin typeface="宋体" pitchFamily="2" charset="-122"/>
                <a:ea typeface="宋体" pitchFamily="2" charset="-122"/>
              </a:rPr>
              <a:t>集</a:t>
            </a:r>
            <a:r>
              <a:rPr lang="zh-CN" altLang="en-US" sz="2400" dirty="0">
                <a:latin typeface="宋体" pitchFamily="2" charset="-122"/>
                <a:ea typeface="宋体" pitchFamily="2" charset="-122"/>
              </a:rPr>
              <a:t>中</a:t>
            </a:r>
            <a:r>
              <a:rPr lang="zh-CN" altLang="en-US" sz="2400" dirty="0" smtClean="0">
                <a:latin typeface="宋体" pitchFamily="2" charset="-122"/>
                <a:ea typeface="宋体" pitchFamily="2" charset="-122"/>
              </a:rPr>
              <a:t>式仲裁方</a:t>
            </a:r>
            <a:r>
              <a:rPr lang="zh-CN" altLang="en-US" sz="2400" dirty="0">
                <a:latin typeface="宋体" pitchFamily="2" charset="-122"/>
                <a:ea typeface="宋体" pitchFamily="2" charset="-122"/>
              </a:rPr>
              <a:t>式</a:t>
            </a:r>
          </a:p>
          <a:p>
            <a:pPr lvl="2">
              <a:lnSpc>
                <a:spcPct val="150000"/>
              </a:lnSpc>
              <a:spcBef>
                <a:spcPts val="0"/>
              </a:spcBef>
            </a:pPr>
            <a:r>
              <a:rPr lang="zh-CN" altLang="en-US" sz="2400" dirty="0">
                <a:latin typeface="宋体" pitchFamily="2" charset="-122"/>
                <a:ea typeface="宋体" pitchFamily="2" charset="-122"/>
              </a:rPr>
              <a:t>链式查</a:t>
            </a:r>
            <a:r>
              <a:rPr lang="zh-CN" altLang="en-US" sz="2400" dirty="0" smtClean="0">
                <a:latin typeface="宋体" pitchFamily="2" charset="-122"/>
                <a:ea typeface="宋体" pitchFamily="2" charset="-122"/>
              </a:rPr>
              <a:t>询方</a:t>
            </a:r>
            <a:r>
              <a:rPr lang="zh-CN" altLang="en-US" sz="2400" dirty="0">
                <a:latin typeface="宋体" pitchFamily="2" charset="-122"/>
                <a:ea typeface="宋体" pitchFamily="2" charset="-122"/>
              </a:rPr>
              <a:t>式</a:t>
            </a:r>
          </a:p>
          <a:p>
            <a:pPr lvl="2">
              <a:lnSpc>
                <a:spcPct val="150000"/>
              </a:lnSpc>
              <a:spcBef>
                <a:spcPts val="0"/>
              </a:spcBef>
            </a:pPr>
            <a:r>
              <a:rPr lang="zh-CN" altLang="en-US" sz="2400" dirty="0">
                <a:latin typeface="宋体" pitchFamily="2" charset="-122"/>
                <a:ea typeface="宋体" pitchFamily="2" charset="-122"/>
              </a:rPr>
              <a:t>计数器定时查询方式</a:t>
            </a:r>
          </a:p>
          <a:p>
            <a:pPr lvl="2">
              <a:lnSpc>
                <a:spcPct val="150000"/>
              </a:lnSpc>
              <a:spcBef>
                <a:spcPts val="0"/>
              </a:spcBef>
            </a:pPr>
            <a:r>
              <a:rPr lang="zh-CN" altLang="en-US" sz="2400" dirty="0">
                <a:latin typeface="宋体" pitchFamily="2" charset="-122"/>
                <a:ea typeface="宋体" pitchFamily="2" charset="-122"/>
              </a:rPr>
              <a:t>独立请求方</a:t>
            </a:r>
            <a:r>
              <a:rPr lang="zh-CN" altLang="en-US" sz="2400" dirty="0" smtClean="0">
                <a:latin typeface="宋体" pitchFamily="2" charset="-122"/>
                <a:ea typeface="宋体" pitchFamily="2" charset="-122"/>
              </a:rPr>
              <a:t>式</a:t>
            </a:r>
            <a:endParaRPr lang="en-US" altLang="zh-CN" sz="2400" dirty="0" smtClean="0">
              <a:latin typeface="宋体" pitchFamily="2" charset="-122"/>
              <a:ea typeface="宋体" pitchFamily="2" charset="-122"/>
            </a:endParaRPr>
          </a:p>
          <a:p>
            <a:pPr lvl="1">
              <a:lnSpc>
                <a:spcPct val="150000"/>
              </a:lnSpc>
              <a:spcBef>
                <a:spcPts val="0"/>
              </a:spcBef>
            </a:pPr>
            <a:r>
              <a:rPr lang="zh-CN" altLang="en-US" sz="2400" dirty="0" smtClean="0">
                <a:latin typeface="宋体" pitchFamily="2" charset="-122"/>
                <a:ea typeface="宋体" pitchFamily="2" charset="-122"/>
              </a:rPr>
              <a:t>分布式仲裁方式</a:t>
            </a:r>
            <a:endParaRPr lang="en-US" altLang="zh-CN" sz="2400" dirty="0" smtClean="0">
              <a:latin typeface="宋体" pitchFamily="2" charset="-122"/>
              <a:ea typeface="宋体" pitchFamily="2" charset="-122"/>
            </a:endParaRPr>
          </a:p>
          <a:p>
            <a:pPr lvl="2">
              <a:lnSpc>
                <a:spcPct val="150000"/>
              </a:lnSpc>
              <a:spcBef>
                <a:spcPts val="0"/>
              </a:spcBef>
            </a:pPr>
            <a:r>
              <a:rPr lang="zh-CN" altLang="en-US" sz="2400" dirty="0" smtClean="0">
                <a:latin typeface="宋体" pitchFamily="2" charset="-122"/>
                <a:ea typeface="宋体" pitchFamily="2" charset="-122"/>
              </a:rPr>
              <a:t>自举分布式仲裁</a:t>
            </a:r>
            <a:endParaRPr lang="en-US" altLang="zh-CN" sz="2400" dirty="0" smtClean="0">
              <a:latin typeface="宋体" pitchFamily="2" charset="-122"/>
              <a:ea typeface="宋体" pitchFamily="2" charset="-122"/>
            </a:endParaRPr>
          </a:p>
          <a:p>
            <a:pPr lvl="2">
              <a:lnSpc>
                <a:spcPct val="150000"/>
              </a:lnSpc>
              <a:spcBef>
                <a:spcPts val="0"/>
              </a:spcBef>
            </a:pPr>
            <a:r>
              <a:rPr lang="zh-CN" altLang="en-US" sz="2400" dirty="0" smtClean="0">
                <a:latin typeface="宋体" pitchFamily="2" charset="-122"/>
                <a:ea typeface="宋体" pitchFamily="2" charset="-122"/>
              </a:rPr>
              <a:t>冲突检测分布式仲裁</a:t>
            </a:r>
            <a:endParaRPr lang="en-US" altLang="zh-CN" sz="2400" dirty="0" smtClean="0">
              <a:latin typeface="宋体" pitchFamily="2" charset="-122"/>
              <a:ea typeface="宋体" pitchFamily="2" charset="-122"/>
            </a:endParaRPr>
          </a:p>
          <a:p>
            <a:pPr lvl="2">
              <a:lnSpc>
                <a:spcPct val="150000"/>
              </a:lnSpc>
              <a:spcBef>
                <a:spcPts val="0"/>
              </a:spcBef>
            </a:pPr>
            <a:r>
              <a:rPr lang="zh-CN" altLang="en-US" sz="2400" dirty="0" smtClean="0">
                <a:latin typeface="宋体" pitchFamily="2" charset="-122"/>
                <a:ea typeface="宋体" pitchFamily="2" charset="-122"/>
              </a:rPr>
              <a:t>并行竞争分布式仲裁</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1290558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11188" y="404813"/>
            <a:ext cx="5257800" cy="422275"/>
          </a:xfrm>
        </p:spPr>
        <p:txBody>
          <a:bodyPr/>
          <a:lstStyle/>
          <a:p>
            <a:r>
              <a:rPr lang="zh-CN" altLang="en-US" sz="2800" dirty="0" smtClean="0"/>
              <a:t>总线</a:t>
            </a:r>
            <a:r>
              <a:rPr lang="zh-CN" altLang="en-US" sz="2800" dirty="0"/>
              <a:t>的仲</a:t>
            </a:r>
            <a:r>
              <a:rPr lang="zh-CN" altLang="en-US" sz="2800" dirty="0" smtClean="0"/>
              <a:t>裁方</a:t>
            </a:r>
            <a:r>
              <a:rPr lang="zh-CN" altLang="en-US" sz="2800" dirty="0"/>
              <a:t>式</a:t>
            </a:r>
          </a:p>
        </p:txBody>
      </p:sp>
      <p:graphicFrame>
        <p:nvGraphicFramePr>
          <p:cNvPr id="477192" name="Object 8"/>
          <p:cNvGraphicFramePr>
            <a:graphicFrameLocks noGrp="1" noChangeAspect="1"/>
          </p:cNvGraphicFramePr>
          <p:nvPr>
            <p:ph sz="half" idx="2"/>
          </p:nvPr>
        </p:nvGraphicFramePr>
        <p:xfrm>
          <a:off x="323528" y="3645024"/>
          <a:ext cx="8569325" cy="2408237"/>
        </p:xfrm>
        <a:graphic>
          <a:graphicData uri="http://schemas.openxmlformats.org/presentationml/2006/ole">
            <mc:AlternateContent xmlns:mc="http://schemas.openxmlformats.org/markup-compatibility/2006">
              <mc:Choice xmlns:v="urn:schemas-microsoft-com:vml" Requires="v">
                <p:oleObj spid="_x0000_s105479" name="Visio" r:id="rId4" imgW="5007864" imgH="1408786" progId="Visio.Drawing.11">
                  <p:embed/>
                </p:oleObj>
              </mc:Choice>
              <mc:Fallback>
                <p:oleObj name="Visio" r:id="rId4" imgW="5007864" imgH="140878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45024"/>
                        <a:ext cx="8569325" cy="240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7193" name="Rectangle 9"/>
          <p:cNvSpPr>
            <a:spLocks noGrp="1" noChangeArrowheads="1"/>
          </p:cNvSpPr>
          <p:nvPr>
            <p:ph type="body" sz="half" idx="1"/>
          </p:nvPr>
        </p:nvSpPr>
        <p:spPr>
          <a:xfrm>
            <a:off x="468313" y="908050"/>
            <a:ext cx="8280400" cy="2708918"/>
          </a:xfrm>
          <a:noFill/>
          <a:ln/>
        </p:spPr>
        <p:txBody>
          <a:bodyPr tIns="61200" bIns="61200"/>
          <a:lstStyle/>
          <a:p>
            <a:pPr>
              <a:lnSpc>
                <a:spcPct val="100000"/>
              </a:lnSpc>
              <a:spcBef>
                <a:spcPts val="1200"/>
              </a:spcBef>
            </a:pPr>
            <a:r>
              <a:rPr lang="zh-CN" altLang="en-US" sz="2800" dirty="0">
                <a:ea typeface="宋体" pitchFamily="2" charset="-122"/>
              </a:rPr>
              <a:t>链式查询方式</a:t>
            </a:r>
          </a:p>
          <a:p>
            <a:pPr lvl="1">
              <a:lnSpc>
                <a:spcPct val="100000"/>
              </a:lnSpc>
              <a:spcBef>
                <a:spcPts val="1200"/>
              </a:spcBef>
            </a:pPr>
            <a:r>
              <a:rPr lang="en-US" altLang="zh-CN" sz="2000" dirty="0" err="1">
                <a:ea typeface="宋体" pitchFamily="2" charset="-122"/>
              </a:rPr>
              <a:t>总线控制器（仲裁器）收到总线申请BR，BG</a:t>
            </a:r>
            <a:r>
              <a:rPr lang="zh-CN" altLang="en-US" sz="2000" dirty="0">
                <a:ea typeface="宋体" pitchFamily="2" charset="-122"/>
              </a:rPr>
              <a:t>（总线同意信号）逐个往下传；</a:t>
            </a:r>
          </a:p>
          <a:p>
            <a:pPr lvl="1">
              <a:lnSpc>
                <a:spcPct val="100000"/>
              </a:lnSpc>
              <a:spcBef>
                <a:spcPts val="1200"/>
              </a:spcBef>
            </a:pPr>
            <a:r>
              <a:rPr lang="zh-CN" altLang="en-US" sz="2000" dirty="0">
                <a:ea typeface="宋体" pitchFamily="2" charset="-122"/>
              </a:rPr>
              <a:t>遇到某接口有总线申请（</a:t>
            </a:r>
            <a:r>
              <a:rPr lang="en-US" altLang="zh-CN" sz="2000" dirty="0">
                <a:ea typeface="宋体" pitchFamily="2" charset="-122"/>
              </a:rPr>
              <a:t>BR</a:t>
            </a:r>
            <a:r>
              <a:rPr lang="zh-CN" altLang="en-US" sz="2000" dirty="0">
                <a:ea typeface="宋体" pitchFamily="2" charset="-122"/>
              </a:rPr>
              <a:t>：总线申请信号），</a:t>
            </a:r>
            <a:r>
              <a:rPr lang="en-US" altLang="zh-CN" sz="2000" dirty="0">
                <a:ea typeface="宋体" pitchFamily="2" charset="-122"/>
              </a:rPr>
              <a:t>BG</a:t>
            </a:r>
            <a:r>
              <a:rPr lang="zh-CN" altLang="en-US" sz="2000" dirty="0">
                <a:ea typeface="宋体" pitchFamily="2" charset="-122"/>
              </a:rPr>
              <a:t>停止往下传；</a:t>
            </a:r>
          </a:p>
          <a:p>
            <a:pPr lvl="1">
              <a:lnSpc>
                <a:spcPct val="100000"/>
              </a:lnSpc>
              <a:spcBef>
                <a:spcPts val="1200"/>
              </a:spcBef>
            </a:pPr>
            <a:r>
              <a:rPr lang="zh-CN" altLang="en-US" sz="2000" dirty="0">
                <a:ea typeface="宋体" pitchFamily="2" charset="-122"/>
              </a:rPr>
              <a:t>该接口获得总线使用权，并建立总线忙信号</a:t>
            </a:r>
            <a:r>
              <a:rPr lang="en-US" altLang="zh-CN" sz="2000" dirty="0">
                <a:ea typeface="宋体" pitchFamily="2" charset="-122"/>
              </a:rPr>
              <a:t>BS</a:t>
            </a:r>
            <a:r>
              <a:rPr lang="zh-CN" altLang="en-US" sz="2000" dirty="0" smtClean="0">
                <a:ea typeface="宋体" pitchFamily="2" charset="-122"/>
              </a:rPr>
              <a:t>。</a:t>
            </a:r>
            <a:endParaRPr lang="en-US" altLang="zh-CN" sz="2000" dirty="0" smtClean="0">
              <a:ea typeface="宋体" pitchFamily="2" charset="-122"/>
            </a:endParaRPr>
          </a:p>
          <a:p>
            <a:pPr lvl="1">
              <a:lnSpc>
                <a:spcPct val="100000"/>
              </a:lnSpc>
              <a:spcBef>
                <a:spcPts val="1200"/>
              </a:spcBef>
            </a:pPr>
            <a:r>
              <a:rPr lang="zh-CN" altLang="en-US" sz="2000" dirty="0" smtClean="0">
                <a:ea typeface="宋体" pitchFamily="2" charset="-122"/>
              </a:rPr>
              <a:t>优先级问题？</a:t>
            </a:r>
            <a:endParaRPr lang="zh-CN" altLang="en-US" sz="2000" dirty="0">
              <a:ea typeface="宋体" pitchFamily="2" charset="-122"/>
            </a:endParaRPr>
          </a:p>
        </p:txBody>
      </p:sp>
      <p:sp>
        <p:nvSpPr>
          <p:cNvPr id="2" name="文本框 1"/>
          <p:cNvSpPr txBox="1"/>
          <p:nvPr/>
        </p:nvSpPr>
        <p:spPr>
          <a:xfrm>
            <a:off x="1583854" y="6197242"/>
            <a:ext cx="6048672" cy="400110"/>
          </a:xfrm>
          <a:prstGeom prst="rect">
            <a:avLst/>
          </a:prstGeom>
          <a:noFill/>
        </p:spPr>
        <p:txBody>
          <a:bodyPr wrap="square" rtlCol="0">
            <a:spAutoFit/>
          </a:bodyPr>
          <a:lstStyle/>
          <a:p>
            <a:r>
              <a:rPr lang="zh-CN" altLang="en-US" dirty="0" smtClean="0"/>
              <a:t>硬件简单，易于扩展，但对故障敏感，优先级不灵活</a:t>
            </a:r>
            <a:endParaRPr lang="zh-CN" altLang="en-US" dirty="0"/>
          </a:p>
        </p:txBody>
      </p:sp>
    </p:spTree>
    <p:extLst>
      <p:ext uri="{BB962C8B-B14F-4D97-AF65-F5344CB8AC3E}">
        <p14:creationId xmlns:p14="http://schemas.microsoft.com/office/powerpoint/2010/main" val="397021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95536" y="392101"/>
            <a:ext cx="7561263" cy="372603"/>
          </a:xfrm>
        </p:spPr>
        <p:txBody>
          <a:bodyPr/>
          <a:lstStyle/>
          <a:p>
            <a:r>
              <a:rPr lang="zh-CN" altLang="en-US" i="0" dirty="0" smtClean="0">
                <a:solidFill>
                  <a:schemeClr val="accent1"/>
                </a:solidFill>
              </a:rPr>
              <a:t>最小项表达式和最小项推导法</a:t>
            </a:r>
          </a:p>
        </p:txBody>
      </p:sp>
      <p:sp>
        <p:nvSpPr>
          <p:cNvPr id="8195" name="Text Box 3"/>
          <p:cNvSpPr txBox="1">
            <a:spLocks noChangeArrowheads="1"/>
          </p:cNvSpPr>
          <p:nvPr/>
        </p:nvSpPr>
        <p:spPr bwMode="auto">
          <a:xfrm>
            <a:off x="323850" y="981075"/>
            <a:ext cx="2555875" cy="439738"/>
          </a:xfrm>
          <a:prstGeom prst="rect">
            <a:avLst/>
          </a:prstGeom>
          <a:gradFill rotWithShape="0">
            <a:gsLst>
              <a:gs pos="0">
                <a:srgbClr val="5E9EFF"/>
              </a:gs>
              <a:gs pos="39999">
                <a:srgbClr val="85C2FF"/>
              </a:gs>
              <a:gs pos="70000">
                <a:srgbClr val="C4D6EB"/>
              </a:gs>
              <a:gs pos="100000">
                <a:srgbClr val="FFEBFA"/>
              </a:gs>
            </a:gsLst>
            <a:lin ang="5400000" scaled="1"/>
          </a:gradFill>
          <a:ln w="9525">
            <a:noFill/>
            <a:miter lim="800000"/>
            <a:headEnd/>
            <a:tailEnd/>
          </a:ln>
        </p:spPr>
        <p:txBody>
          <a:bodyPr>
            <a:spAutoFit/>
          </a:bodyPr>
          <a:lstStyle/>
          <a:p>
            <a:pPr>
              <a:lnSpc>
                <a:spcPct val="85000"/>
              </a:lnSpc>
              <a:spcBef>
                <a:spcPct val="50000"/>
              </a:spcBef>
            </a:pPr>
            <a:r>
              <a:rPr kumimoji="1" lang="en-US" altLang="zh-CN" sz="2600" b="0">
                <a:solidFill>
                  <a:srgbClr val="C00000"/>
                </a:solidFill>
                <a:latin typeface="华文新魏" pitchFamily="2" charset="-122"/>
                <a:ea typeface="华文新魏" pitchFamily="2" charset="-122"/>
              </a:rPr>
              <a:t>1. </a:t>
            </a:r>
            <a:r>
              <a:rPr kumimoji="1" lang="zh-CN" altLang="en-US" sz="2600" b="0">
                <a:solidFill>
                  <a:srgbClr val="C00000"/>
                </a:solidFill>
                <a:latin typeface="华文新魏" pitchFamily="2" charset="-122"/>
                <a:ea typeface="华文新魏" pitchFamily="2" charset="-122"/>
              </a:rPr>
              <a:t>最小项表达式</a:t>
            </a:r>
          </a:p>
        </p:txBody>
      </p:sp>
      <p:sp>
        <p:nvSpPr>
          <p:cNvPr id="8196" name="Text Box 65"/>
          <p:cNvSpPr txBox="1">
            <a:spLocks noChangeArrowheads="1"/>
          </p:cNvSpPr>
          <p:nvPr/>
        </p:nvSpPr>
        <p:spPr bwMode="auto">
          <a:xfrm>
            <a:off x="301625" y="1517650"/>
            <a:ext cx="6430963" cy="701675"/>
          </a:xfrm>
          <a:prstGeom prst="rect">
            <a:avLst/>
          </a:prstGeom>
          <a:noFill/>
          <a:ln w="9525">
            <a:noFill/>
            <a:miter lim="800000"/>
            <a:headEnd/>
            <a:tailEnd/>
          </a:ln>
        </p:spPr>
        <p:txBody>
          <a:bodyPr>
            <a:spAutoFit/>
          </a:bodyPr>
          <a:lstStyle/>
          <a:p>
            <a:pPr marL="357188" indent="-357188">
              <a:spcBef>
                <a:spcPct val="50000"/>
              </a:spcBef>
              <a:buClr>
                <a:schemeClr val="accent1"/>
              </a:buClr>
              <a:buSzPct val="110000"/>
              <a:buFont typeface="Wingdings" pitchFamily="2" charset="2"/>
              <a:buChar char=""/>
            </a:pPr>
            <a:r>
              <a:rPr kumimoji="1" lang="zh-CN" altLang="en-US" sz="2000">
                <a:latin typeface="楷体_GB2312" pitchFamily="49" charset="-122"/>
                <a:ea typeface="楷体_GB2312" pitchFamily="49" charset="-122"/>
              </a:rPr>
              <a:t>全部由最小项构成的与或式，</a:t>
            </a:r>
            <a:r>
              <a:rPr kumimoji="1" lang="zh-CN" altLang="en-US" sz="2000">
                <a:latin typeface="楷体_GB2312" pitchFamily="49" charset="-122"/>
                <a:ea typeface="楷体_GB2312" pitchFamily="49" charset="-122"/>
                <a:cs typeface="Times New Roman" pitchFamily="18" charset="0"/>
              </a:rPr>
              <a:t>也称</a:t>
            </a:r>
            <a:r>
              <a:rPr kumimoji="1" lang="zh-CN" altLang="en-US" sz="2000">
                <a:solidFill>
                  <a:schemeClr val="accent1"/>
                </a:solidFill>
                <a:latin typeface="楷体_GB2312" pitchFamily="49" charset="-122"/>
                <a:ea typeface="楷体_GB2312" pitchFamily="49" charset="-122"/>
                <a:cs typeface="Times New Roman" pitchFamily="18" charset="0"/>
              </a:rPr>
              <a:t>标准与或式</a:t>
            </a:r>
            <a:r>
              <a:rPr kumimoji="1" lang="zh-CN" altLang="en-US" sz="2000">
                <a:latin typeface="楷体_GB2312" pitchFamily="49" charset="-122"/>
                <a:ea typeface="楷体_GB2312" pitchFamily="49" charset="-122"/>
                <a:cs typeface="Times New Roman" pitchFamily="18" charset="0"/>
              </a:rPr>
              <a:t>，可由</a:t>
            </a:r>
            <a:r>
              <a:rPr kumimoji="1" lang="zh-CN" altLang="en-US" sz="2000">
                <a:solidFill>
                  <a:srgbClr val="0536D2"/>
                </a:solidFill>
                <a:latin typeface="楷体_GB2312" pitchFamily="49" charset="-122"/>
                <a:ea typeface="楷体_GB2312" pitchFamily="49" charset="-122"/>
                <a:cs typeface="Times New Roman" pitchFamily="18" charset="0"/>
              </a:rPr>
              <a:t>最小项推导法</a:t>
            </a:r>
            <a:r>
              <a:rPr kumimoji="1" lang="zh-CN" altLang="en-US" sz="2000">
                <a:latin typeface="楷体_GB2312" pitchFamily="49" charset="-122"/>
                <a:ea typeface="楷体_GB2312" pitchFamily="49" charset="-122"/>
                <a:cs typeface="Times New Roman" pitchFamily="18" charset="0"/>
              </a:rPr>
              <a:t>直接从真值表中导出。</a:t>
            </a:r>
          </a:p>
        </p:txBody>
      </p:sp>
      <p:grpSp>
        <p:nvGrpSpPr>
          <p:cNvPr id="8197" name="Group 86"/>
          <p:cNvGrpSpPr>
            <a:grpSpLocks/>
          </p:cNvGrpSpPr>
          <p:nvPr/>
        </p:nvGrpSpPr>
        <p:grpSpPr bwMode="auto">
          <a:xfrm>
            <a:off x="323850" y="2852738"/>
            <a:ext cx="6048375" cy="1287462"/>
            <a:chOff x="385" y="2279"/>
            <a:chExt cx="3810" cy="811"/>
          </a:xfrm>
        </p:grpSpPr>
        <p:graphicFrame>
          <p:nvGraphicFramePr>
            <p:cNvPr id="8230" name="Object 40"/>
            <p:cNvGraphicFramePr>
              <a:graphicFrameLocks noChangeAspect="1"/>
            </p:cNvGraphicFramePr>
            <p:nvPr/>
          </p:nvGraphicFramePr>
          <p:xfrm>
            <a:off x="385" y="2279"/>
            <a:ext cx="2919" cy="778"/>
          </p:xfrm>
          <a:graphic>
            <a:graphicData uri="http://schemas.openxmlformats.org/presentationml/2006/ole">
              <mc:AlternateContent xmlns:mc="http://schemas.openxmlformats.org/markup-compatibility/2006">
                <mc:Choice xmlns:v="urn:schemas-microsoft-com:vml" Requires="v">
                  <p:oleObj spid="_x0000_s8344" name="公式" r:id="rId4" imgW="1955800" imgH="736600" progId="Equation.3">
                    <p:embed/>
                  </p:oleObj>
                </mc:Choice>
                <mc:Fallback>
                  <p:oleObj name="公式" r:id="rId4" imgW="1955800" imgH="736600" progId="Equation.3">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2279"/>
                          <a:ext cx="2919" cy="77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8231" name="Group 80"/>
            <p:cNvGrpSpPr>
              <a:grpSpLocks/>
            </p:cNvGrpSpPr>
            <p:nvPr/>
          </p:nvGrpSpPr>
          <p:grpSpPr bwMode="auto">
            <a:xfrm>
              <a:off x="3311" y="2348"/>
              <a:ext cx="884" cy="742"/>
              <a:chOff x="4105" y="3009"/>
              <a:chExt cx="884" cy="742"/>
            </a:xfrm>
          </p:grpSpPr>
          <p:sp>
            <p:nvSpPr>
              <p:cNvPr id="8232" name="AutoShape 81"/>
              <p:cNvSpPr>
                <a:spLocks/>
              </p:cNvSpPr>
              <p:nvPr/>
            </p:nvSpPr>
            <p:spPr bwMode="auto">
              <a:xfrm>
                <a:off x="4105" y="3009"/>
                <a:ext cx="153" cy="742"/>
              </a:xfrm>
              <a:prstGeom prst="rightBrace">
                <a:avLst>
                  <a:gd name="adj1" fmla="val 40414"/>
                  <a:gd name="adj2" fmla="val 50000"/>
                </a:avLst>
              </a:prstGeom>
              <a:noFill/>
              <a:ln w="9525">
                <a:solidFill>
                  <a:srgbClr val="CC6600"/>
                </a:solidFill>
                <a:round/>
                <a:headEnd/>
                <a:tailEnd/>
              </a:ln>
            </p:spPr>
            <p:txBody>
              <a:bodyPr wrap="none" anchor="ctr"/>
              <a:lstStyle/>
              <a:p>
                <a:endParaRPr lang="zh-CN" altLang="en-US" sz="2400"/>
              </a:p>
            </p:txBody>
          </p:sp>
          <p:sp>
            <p:nvSpPr>
              <p:cNvPr id="8233" name="Text Box 82"/>
              <p:cNvSpPr txBox="1">
                <a:spLocks noChangeArrowheads="1"/>
              </p:cNvSpPr>
              <p:nvPr/>
            </p:nvSpPr>
            <p:spPr bwMode="auto">
              <a:xfrm>
                <a:off x="4258" y="3132"/>
                <a:ext cx="731" cy="480"/>
              </a:xfrm>
              <a:prstGeom prst="rect">
                <a:avLst/>
              </a:prstGeom>
              <a:noFill/>
              <a:ln w="9525">
                <a:noFill/>
                <a:miter lim="800000"/>
                <a:headEnd/>
                <a:tailEnd/>
              </a:ln>
            </p:spPr>
            <p:txBody>
              <a:bodyPr>
                <a:spAutoFit/>
              </a:bodyPr>
              <a:lstStyle/>
              <a:p>
                <a:pPr algn="ctr">
                  <a:spcBef>
                    <a:spcPct val="50000"/>
                  </a:spcBef>
                </a:pPr>
                <a:r>
                  <a:rPr kumimoji="1" lang="zh-CN" altLang="en-US" sz="2200">
                    <a:ea typeface="楷体_GB2312" pitchFamily="49" charset="-122"/>
                  </a:rPr>
                  <a:t>最小项表达式</a:t>
                </a:r>
              </a:p>
            </p:txBody>
          </p:sp>
        </p:grpSp>
      </p:grpSp>
      <p:sp>
        <p:nvSpPr>
          <p:cNvPr id="8198" name="Rectangle 85"/>
          <p:cNvSpPr>
            <a:spLocks noChangeArrowheads="1"/>
          </p:cNvSpPr>
          <p:nvPr/>
        </p:nvSpPr>
        <p:spPr bwMode="black">
          <a:xfrm>
            <a:off x="342900" y="2349500"/>
            <a:ext cx="5291138" cy="396875"/>
          </a:xfrm>
          <a:prstGeom prst="rect">
            <a:avLst/>
          </a:prstGeom>
          <a:noFill/>
          <a:ln w="9525" algn="ctr">
            <a:noFill/>
            <a:miter lim="800000"/>
            <a:headEnd/>
            <a:tailEnd/>
          </a:ln>
        </p:spPr>
        <p:txBody>
          <a:bodyPr>
            <a:spAutoFit/>
          </a:bodyPr>
          <a:lstStyle/>
          <a:p>
            <a:pPr marL="342900" indent="-342900" algn="dist">
              <a:spcBef>
                <a:spcPct val="50000"/>
              </a:spcBef>
              <a:buClr>
                <a:schemeClr val="accent1"/>
              </a:buClr>
              <a:buSzPct val="110000"/>
              <a:buFont typeface="Wingdings" pitchFamily="2" charset="2"/>
              <a:buChar char=""/>
            </a:pPr>
            <a:r>
              <a:rPr kumimoji="1" lang="zh-CN" altLang="en-US" sz="2000"/>
              <a:t>例如：三人表决器设计的输出表达式</a:t>
            </a:r>
          </a:p>
        </p:txBody>
      </p:sp>
      <p:grpSp>
        <p:nvGrpSpPr>
          <p:cNvPr id="8199" name="Group 88"/>
          <p:cNvGrpSpPr>
            <a:grpSpLocks/>
          </p:cNvGrpSpPr>
          <p:nvPr/>
        </p:nvGrpSpPr>
        <p:grpSpPr bwMode="auto">
          <a:xfrm>
            <a:off x="6869113" y="1025525"/>
            <a:ext cx="2100262" cy="3657600"/>
            <a:chOff x="3312" y="1466"/>
            <a:chExt cx="1674" cy="2304"/>
          </a:xfrm>
        </p:grpSpPr>
        <p:sp>
          <p:nvSpPr>
            <p:cNvPr id="8203" name="Text Box 89"/>
            <p:cNvSpPr txBox="1">
              <a:spLocks noChangeArrowheads="1"/>
            </p:cNvSpPr>
            <p:nvPr/>
          </p:nvSpPr>
          <p:spPr bwMode="auto">
            <a:xfrm>
              <a:off x="3456" y="1466"/>
              <a:ext cx="1344" cy="250"/>
            </a:xfrm>
            <a:prstGeom prst="rect">
              <a:avLst/>
            </a:prstGeom>
            <a:noFill/>
            <a:ln w="9525">
              <a:noFill/>
              <a:miter lim="800000"/>
              <a:headEnd/>
              <a:tailEnd/>
            </a:ln>
          </p:spPr>
          <p:txBody>
            <a:bodyPr>
              <a:spAutoFit/>
            </a:bodyPr>
            <a:lstStyle/>
            <a:p>
              <a:pPr marL="381000" indent="-381000" algn="ctr">
                <a:spcBef>
                  <a:spcPct val="50000"/>
                </a:spcBef>
              </a:pPr>
              <a:r>
                <a:rPr kumimoji="1" lang="zh-CN" altLang="en-US" sz="2000"/>
                <a:t>真值表</a:t>
              </a:r>
            </a:p>
          </p:txBody>
        </p:sp>
        <p:sp>
          <p:nvSpPr>
            <p:cNvPr id="8204" name="Rectangle 90"/>
            <p:cNvSpPr>
              <a:spLocks noChangeArrowheads="1"/>
            </p:cNvSpPr>
            <p:nvPr/>
          </p:nvSpPr>
          <p:spPr bwMode="auto">
            <a:xfrm>
              <a:off x="4150" y="2022"/>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05" name="Rectangle 91"/>
            <p:cNvSpPr>
              <a:spLocks noChangeArrowheads="1"/>
            </p:cNvSpPr>
            <p:nvPr/>
          </p:nvSpPr>
          <p:spPr bwMode="auto">
            <a:xfrm>
              <a:off x="3402" y="2022"/>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0  0  0</a:t>
              </a:r>
            </a:p>
          </p:txBody>
        </p:sp>
        <p:sp>
          <p:nvSpPr>
            <p:cNvPr id="8206" name="Rectangle 92"/>
            <p:cNvSpPr>
              <a:spLocks noChangeArrowheads="1"/>
            </p:cNvSpPr>
            <p:nvPr/>
          </p:nvSpPr>
          <p:spPr bwMode="auto">
            <a:xfrm>
              <a:off x="3312" y="3576"/>
              <a:ext cx="1584" cy="194"/>
            </a:xfrm>
            <a:prstGeom prst="rect">
              <a:avLst/>
            </a:prstGeom>
            <a:noFill/>
            <a:ln w="9525">
              <a:noFill/>
              <a:miter lim="800000"/>
              <a:headEnd/>
              <a:tailEnd/>
            </a:ln>
          </p:spPr>
          <p:txBody>
            <a:bodyPr/>
            <a:lstStyle/>
            <a:p>
              <a:pPr algn="ctr">
                <a:buClr>
                  <a:schemeClr val="bg2"/>
                </a:buClr>
                <a:buFont typeface="Wingdings" pitchFamily="2" charset="2"/>
                <a:buNone/>
              </a:pPr>
              <a:endParaRPr lang="zh-CN" altLang="en-US" sz="1200"/>
            </a:p>
          </p:txBody>
        </p:sp>
        <p:sp>
          <p:nvSpPr>
            <p:cNvPr id="8207" name="Rectangle 93"/>
            <p:cNvSpPr>
              <a:spLocks noChangeArrowheads="1"/>
            </p:cNvSpPr>
            <p:nvPr/>
          </p:nvSpPr>
          <p:spPr bwMode="auto">
            <a:xfrm>
              <a:off x="4150" y="3381"/>
              <a:ext cx="836"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08" name="Rectangle 94"/>
            <p:cNvSpPr>
              <a:spLocks noChangeArrowheads="1"/>
            </p:cNvSpPr>
            <p:nvPr/>
          </p:nvSpPr>
          <p:spPr bwMode="auto">
            <a:xfrm>
              <a:off x="3402" y="3381"/>
              <a:ext cx="748"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1  1  1</a:t>
              </a:r>
            </a:p>
          </p:txBody>
        </p:sp>
        <p:sp>
          <p:nvSpPr>
            <p:cNvPr id="8209" name="Rectangle 95"/>
            <p:cNvSpPr>
              <a:spLocks noChangeArrowheads="1"/>
            </p:cNvSpPr>
            <p:nvPr/>
          </p:nvSpPr>
          <p:spPr bwMode="auto">
            <a:xfrm>
              <a:off x="4150" y="3187"/>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10" name="Rectangle 96"/>
            <p:cNvSpPr>
              <a:spLocks noChangeArrowheads="1"/>
            </p:cNvSpPr>
            <p:nvPr/>
          </p:nvSpPr>
          <p:spPr bwMode="auto">
            <a:xfrm>
              <a:off x="3402" y="3187"/>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1  1  0</a:t>
              </a:r>
            </a:p>
          </p:txBody>
        </p:sp>
        <p:sp>
          <p:nvSpPr>
            <p:cNvPr id="8211" name="Rectangle 97"/>
            <p:cNvSpPr>
              <a:spLocks noChangeArrowheads="1"/>
            </p:cNvSpPr>
            <p:nvPr/>
          </p:nvSpPr>
          <p:spPr bwMode="auto">
            <a:xfrm>
              <a:off x="4150" y="2993"/>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12" name="Rectangle 98"/>
            <p:cNvSpPr>
              <a:spLocks noChangeArrowheads="1"/>
            </p:cNvSpPr>
            <p:nvPr/>
          </p:nvSpPr>
          <p:spPr bwMode="auto">
            <a:xfrm>
              <a:off x="3402" y="2993"/>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1  0  1</a:t>
              </a:r>
            </a:p>
          </p:txBody>
        </p:sp>
        <p:sp>
          <p:nvSpPr>
            <p:cNvPr id="8213" name="Rectangle 99"/>
            <p:cNvSpPr>
              <a:spLocks noChangeArrowheads="1"/>
            </p:cNvSpPr>
            <p:nvPr/>
          </p:nvSpPr>
          <p:spPr bwMode="auto">
            <a:xfrm>
              <a:off x="4150" y="2799"/>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14" name="Rectangle 100"/>
            <p:cNvSpPr>
              <a:spLocks noChangeArrowheads="1"/>
            </p:cNvSpPr>
            <p:nvPr/>
          </p:nvSpPr>
          <p:spPr bwMode="auto">
            <a:xfrm>
              <a:off x="3402" y="2799"/>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1  0  0</a:t>
              </a:r>
            </a:p>
          </p:txBody>
        </p:sp>
        <p:sp>
          <p:nvSpPr>
            <p:cNvPr id="8215" name="Rectangle 101"/>
            <p:cNvSpPr>
              <a:spLocks noChangeArrowheads="1"/>
            </p:cNvSpPr>
            <p:nvPr/>
          </p:nvSpPr>
          <p:spPr bwMode="auto">
            <a:xfrm>
              <a:off x="4150" y="2604"/>
              <a:ext cx="836"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1</a:t>
              </a:r>
            </a:p>
          </p:txBody>
        </p:sp>
        <p:sp>
          <p:nvSpPr>
            <p:cNvPr id="8216" name="Rectangle 102"/>
            <p:cNvSpPr>
              <a:spLocks noChangeArrowheads="1"/>
            </p:cNvSpPr>
            <p:nvPr/>
          </p:nvSpPr>
          <p:spPr bwMode="auto">
            <a:xfrm>
              <a:off x="3402" y="2604"/>
              <a:ext cx="748" cy="195"/>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solidFill>
                    <a:srgbClr val="D42A7F"/>
                  </a:solidFill>
                </a:rPr>
                <a:t>0  1  1</a:t>
              </a:r>
            </a:p>
          </p:txBody>
        </p:sp>
        <p:sp>
          <p:nvSpPr>
            <p:cNvPr id="8217" name="Rectangle 103"/>
            <p:cNvSpPr>
              <a:spLocks noChangeArrowheads="1"/>
            </p:cNvSpPr>
            <p:nvPr/>
          </p:nvSpPr>
          <p:spPr bwMode="auto">
            <a:xfrm>
              <a:off x="4150" y="2410"/>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18" name="Rectangle 104"/>
            <p:cNvSpPr>
              <a:spLocks noChangeArrowheads="1"/>
            </p:cNvSpPr>
            <p:nvPr/>
          </p:nvSpPr>
          <p:spPr bwMode="auto">
            <a:xfrm>
              <a:off x="3402" y="2410"/>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0  1  0</a:t>
              </a:r>
            </a:p>
          </p:txBody>
        </p:sp>
        <p:sp>
          <p:nvSpPr>
            <p:cNvPr id="8219" name="Rectangle 105"/>
            <p:cNvSpPr>
              <a:spLocks noChangeArrowheads="1"/>
            </p:cNvSpPr>
            <p:nvPr/>
          </p:nvSpPr>
          <p:spPr bwMode="auto">
            <a:xfrm>
              <a:off x="4150" y="2216"/>
              <a:ext cx="836"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a:t>
              </a:r>
            </a:p>
          </p:txBody>
        </p:sp>
        <p:sp>
          <p:nvSpPr>
            <p:cNvPr id="8220" name="Rectangle 106"/>
            <p:cNvSpPr>
              <a:spLocks noChangeArrowheads="1"/>
            </p:cNvSpPr>
            <p:nvPr/>
          </p:nvSpPr>
          <p:spPr bwMode="auto">
            <a:xfrm>
              <a:off x="3402" y="2216"/>
              <a:ext cx="748" cy="194"/>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a:t>0  0  1</a:t>
              </a:r>
            </a:p>
          </p:txBody>
        </p:sp>
        <p:sp>
          <p:nvSpPr>
            <p:cNvPr id="8221" name="Rectangle 107"/>
            <p:cNvSpPr>
              <a:spLocks noChangeArrowheads="1"/>
            </p:cNvSpPr>
            <p:nvPr/>
          </p:nvSpPr>
          <p:spPr bwMode="auto">
            <a:xfrm>
              <a:off x="4150" y="1802"/>
              <a:ext cx="836" cy="220"/>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i="1"/>
                <a:t>F</a:t>
              </a:r>
            </a:p>
          </p:txBody>
        </p:sp>
        <p:sp>
          <p:nvSpPr>
            <p:cNvPr id="8222" name="Rectangle 108"/>
            <p:cNvSpPr>
              <a:spLocks noChangeArrowheads="1"/>
            </p:cNvSpPr>
            <p:nvPr/>
          </p:nvSpPr>
          <p:spPr bwMode="auto">
            <a:xfrm>
              <a:off x="3402" y="1802"/>
              <a:ext cx="748" cy="220"/>
            </a:xfrm>
            <a:prstGeom prst="rect">
              <a:avLst/>
            </a:prstGeom>
            <a:noFill/>
            <a:ln w="9525">
              <a:noFill/>
              <a:miter lim="800000"/>
              <a:headEnd/>
              <a:tailEnd/>
            </a:ln>
          </p:spPr>
          <p:txBody>
            <a:bodyPr/>
            <a:lstStyle/>
            <a:p>
              <a:pPr algn="ctr">
                <a:buClr>
                  <a:schemeClr val="bg2"/>
                </a:buClr>
                <a:buFont typeface="Wingdings" pitchFamily="2" charset="2"/>
                <a:buNone/>
              </a:pPr>
              <a:r>
                <a:rPr lang="en-US" altLang="zh-CN" sz="1600" i="1"/>
                <a:t>A  B  C</a:t>
              </a:r>
            </a:p>
          </p:txBody>
        </p:sp>
        <p:sp>
          <p:nvSpPr>
            <p:cNvPr id="8223" name="Line 109"/>
            <p:cNvSpPr>
              <a:spLocks noChangeShapeType="1"/>
            </p:cNvSpPr>
            <p:nvPr/>
          </p:nvSpPr>
          <p:spPr bwMode="auto">
            <a:xfrm>
              <a:off x="3402" y="1802"/>
              <a:ext cx="1435" cy="0"/>
            </a:xfrm>
            <a:prstGeom prst="line">
              <a:avLst/>
            </a:prstGeom>
            <a:noFill/>
            <a:ln w="28575" cap="sq">
              <a:solidFill>
                <a:schemeClr val="tx1"/>
              </a:solidFill>
              <a:round/>
              <a:headEnd/>
              <a:tailEnd/>
            </a:ln>
          </p:spPr>
          <p:txBody>
            <a:bodyPr/>
            <a:lstStyle/>
            <a:p>
              <a:endParaRPr lang="zh-CN" altLang="en-US"/>
            </a:p>
          </p:txBody>
        </p:sp>
        <p:sp>
          <p:nvSpPr>
            <p:cNvPr id="8224" name="Line 117"/>
            <p:cNvSpPr>
              <a:spLocks noChangeShapeType="1"/>
            </p:cNvSpPr>
            <p:nvPr/>
          </p:nvSpPr>
          <p:spPr bwMode="auto">
            <a:xfrm>
              <a:off x="3402" y="3576"/>
              <a:ext cx="1435" cy="0"/>
            </a:xfrm>
            <a:prstGeom prst="line">
              <a:avLst/>
            </a:prstGeom>
            <a:noFill/>
            <a:ln w="12700">
              <a:solidFill>
                <a:schemeClr val="tx1"/>
              </a:solidFill>
              <a:round/>
              <a:headEnd/>
              <a:tailEnd/>
            </a:ln>
          </p:spPr>
          <p:txBody>
            <a:bodyPr/>
            <a:lstStyle/>
            <a:p>
              <a:endParaRPr lang="zh-CN" altLang="en-US"/>
            </a:p>
          </p:txBody>
        </p:sp>
        <p:sp>
          <p:nvSpPr>
            <p:cNvPr id="8225" name="Line 118"/>
            <p:cNvSpPr>
              <a:spLocks noChangeShapeType="1"/>
            </p:cNvSpPr>
            <p:nvPr/>
          </p:nvSpPr>
          <p:spPr bwMode="auto">
            <a:xfrm>
              <a:off x="3312" y="3770"/>
              <a:ext cx="1584" cy="0"/>
            </a:xfrm>
            <a:prstGeom prst="line">
              <a:avLst/>
            </a:prstGeom>
            <a:noFill/>
            <a:ln w="28575" cap="sq">
              <a:noFill/>
              <a:round/>
              <a:headEnd/>
              <a:tailEnd/>
            </a:ln>
          </p:spPr>
          <p:txBody>
            <a:bodyPr/>
            <a:lstStyle/>
            <a:p>
              <a:endParaRPr lang="zh-CN" altLang="en-US"/>
            </a:p>
          </p:txBody>
        </p:sp>
        <p:sp>
          <p:nvSpPr>
            <p:cNvPr id="8226" name="Line 120"/>
            <p:cNvSpPr>
              <a:spLocks noChangeShapeType="1"/>
            </p:cNvSpPr>
            <p:nvPr/>
          </p:nvSpPr>
          <p:spPr bwMode="auto">
            <a:xfrm>
              <a:off x="4150" y="1802"/>
              <a:ext cx="0" cy="1774"/>
            </a:xfrm>
            <a:prstGeom prst="line">
              <a:avLst/>
            </a:prstGeom>
            <a:noFill/>
            <a:ln w="12700">
              <a:solidFill>
                <a:schemeClr val="tx1"/>
              </a:solidFill>
              <a:round/>
              <a:headEnd/>
              <a:tailEnd/>
            </a:ln>
          </p:spPr>
          <p:txBody>
            <a:bodyPr/>
            <a:lstStyle/>
            <a:p>
              <a:endParaRPr lang="zh-CN" altLang="en-US"/>
            </a:p>
          </p:txBody>
        </p:sp>
        <p:sp>
          <p:nvSpPr>
            <p:cNvPr id="8227" name="Line 122"/>
            <p:cNvSpPr>
              <a:spLocks noChangeShapeType="1"/>
            </p:cNvSpPr>
            <p:nvPr/>
          </p:nvSpPr>
          <p:spPr bwMode="auto">
            <a:xfrm>
              <a:off x="3402" y="2022"/>
              <a:ext cx="1435" cy="0"/>
            </a:xfrm>
            <a:prstGeom prst="line">
              <a:avLst/>
            </a:prstGeom>
            <a:noFill/>
            <a:ln w="12700">
              <a:solidFill>
                <a:schemeClr val="tx1"/>
              </a:solidFill>
              <a:round/>
              <a:headEnd/>
              <a:tailEnd/>
            </a:ln>
          </p:spPr>
          <p:txBody>
            <a:bodyPr/>
            <a:lstStyle/>
            <a:p>
              <a:endParaRPr lang="zh-CN" altLang="en-US"/>
            </a:p>
          </p:txBody>
        </p:sp>
        <p:sp>
          <p:nvSpPr>
            <p:cNvPr id="8228" name="Line 123"/>
            <p:cNvSpPr>
              <a:spLocks noChangeShapeType="1"/>
            </p:cNvSpPr>
            <p:nvPr/>
          </p:nvSpPr>
          <p:spPr bwMode="auto">
            <a:xfrm>
              <a:off x="4896" y="3576"/>
              <a:ext cx="0" cy="194"/>
            </a:xfrm>
            <a:prstGeom prst="line">
              <a:avLst/>
            </a:prstGeom>
            <a:noFill/>
            <a:ln w="28575" cap="sq">
              <a:noFill/>
              <a:round/>
              <a:headEnd/>
              <a:tailEnd/>
            </a:ln>
          </p:spPr>
          <p:txBody>
            <a:bodyPr/>
            <a:lstStyle/>
            <a:p>
              <a:endParaRPr lang="zh-CN" altLang="en-US"/>
            </a:p>
          </p:txBody>
        </p:sp>
        <p:sp>
          <p:nvSpPr>
            <p:cNvPr id="8229" name="Line 124"/>
            <p:cNvSpPr>
              <a:spLocks noChangeShapeType="1"/>
            </p:cNvSpPr>
            <p:nvPr/>
          </p:nvSpPr>
          <p:spPr bwMode="auto">
            <a:xfrm>
              <a:off x="3312" y="3576"/>
              <a:ext cx="0" cy="194"/>
            </a:xfrm>
            <a:prstGeom prst="line">
              <a:avLst/>
            </a:prstGeom>
            <a:noFill/>
            <a:ln w="28575" cap="sq">
              <a:noFill/>
              <a:round/>
              <a:headEnd/>
              <a:tailEnd/>
            </a:ln>
          </p:spPr>
          <p:txBody>
            <a:bodyPr/>
            <a:lstStyle/>
            <a:p>
              <a:endParaRPr lang="zh-CN" altLang="en-US"/>
            </a:p>
          </p:txBody>
        </p:sp>
      </p:grpSp>
      <p:sp>
        <p:nvSpPr>
          <p:cNvPr id="8200" name="Oval 125"/>
          <p:cNvSpPr>
            <a:spLocks noChangeArrowheads="1"/>
          </p:cNvSpPr>
          <p:nvPr/>
        </p:nvSpPr>
        <p:spPr bwMode="auto">
          <a:xfrm>
            <a:off x="2151063" y="3602038"/>
            <a:ext cx="2133600" cy="547687"/>
          </a:xfrm>
          <a:prstGeom prst="ellipse">
            <a:avLst/>
          </a:prstGeom>
          <a:noFill/>
          <a:ln w="9525" algn="ctr">
            <a:solidFill>
              <a:srgbClr val="FF0000"/>
            </a:solidFill>
            <a:round/>
            <a:headEnd/>
            <a:tailEnd/>
          </a:ln>
        </p:spPr>
        <p:txBody>
          <a:bodyPr wrap="none" anchor="ctr"/>
          <a:lstStyle/>
          <a:p>
            <a:endParaRPr lang="zh-CN" altLang="en-US" sz="2400"/>
          </a:p>
        </p:txBody>
      </p:sp>
      <p:sp>
        <p:nvSpPr>
          <p:cNvPr id="8201" name="Text Box 127"/>
          <p:cNvSpPr txBox="1">
            <a:spLocks noChangeArrowheads="1"/>
          </p:cNvSpPr>
          <p:nvPr/>
        </p:nvSpPr>
        <p:spPr bwMode="auto">
          <a:xfrm>
            <a:off x="4144963" y="3762375"/>
            <a:ext cx="1203325" cy="400050"/>
          </a:xfrm>
          <a:prstGeom prst="rect">
            <a:avLst/>
          </a:prstGeom>
          <a:noFill/>
          <a:ln w="9525" algn="ctr">
            <a:noFill/>
            <a:miter lim="800000"/>
            <a:headEnd/>
            <a:tailEnd/>
          </a:ln>
        </p:spPr>
        <p:txBody>
          <a:bodyPr>
            <a:spAutoFit/>
          </a:bodyPr>
          <a:lstStyle/>
          <a:p>
            <a:pPr marL="282575" indent="-282575">
              <a:spcBef>
                <a:spcPct val="50000"/>
              </a:spcBef>
              <a:buFont typeface="Wingdings" pitchFamily="2" charset="2"/>
              <a:buNone/>
            </a:pPr>
            <a:r>
              <a:rPr kumimoji="1" lang="zh-CN" altLang="en-US" sz="2000">
                <a:solidFill>
                  <a:srgbClr val="D42A7F"/>
                </a:solidFill>
                <a:latin typeface="Times New Roman" pitchFamily="18" charset="0"/>
                <a:ea typeface="楷体_GB2312" pitchFamily="49" charset="-122"/>
              </a:rPr>
              <a:t>最简略</a:t>
            </a:r>
          </a:p>
        </p:txBody>
      </p:sp>
      <p:sp>
        <p:nvSpPr>
          <p:cNvPr id="8202" name="Rectangle 131"/>
          <p:cNvSpPr>
            <a:spLocks noChangeArrowheads="1"/>
          </p:cNvSpPr>
          <p:nvPr/>
        </p:nvSpPr>
        <p:spPr bwMode="auto">
          <a:xfrm>
            <a:off x="107950" y="4652963"/>
            <a:ext cx="8924925" cy="1916112"/>
          </a:xfrm>
          <a:prstGeom prst="rect">
            <a:avLst/>
          </a:prstGeom>
          <a:solidFill>
            <a:srgbClr val="FFFFCC"/>
          </a:solidFill>
          <a:ln w="9525">
            <a:noFill/>
            <a:miter lim="800000"/>
            <a:headEnd/>
            <a:tailEnd/>
          </a:ln>
          <a:effectLst>
            <a:prstShdw prst="shdw13" dist="53882" dir="13500000">
              <a:schemeClr val="bg2">
                <a:alpha val="50000"/>
              </a:schemeClr>
            </a:prstShdw>
          </a:effectLst>
        </p:spPr>
        <p:txBody>
          <a:bodyPr/>
          <a:lstStyle/>
          <a:p>
            <a:pPr marL="381000" indent="-381000">
              <a:lnSpc>
                <a:spcPct val="125000"/>
              </a:lnSpc>
              <a:spcBef>
                <a:spcPts val="600"/>
              </a:spcBef>
              <a:buClr>
                <a:schemeClr val="accent1"/>
              </a:buClr>
              <a:buFont typeface="Wingdings" pitchFamily="2" charset="2"/>
              <a:buChar char="v"/>
            </a:pPr>
            <a:r>
              <a:rPr kumimoji="1" lang="zh-CN" altLang="en-US" sz="2400"/>
              <a:t>最小项推导法 </a:t>
            </a:r>
            <a:r>
              <a:rPr kumimoji="1" lang="en-US" altLang="zh-CN" sz="2400"/>
              <a:t>—— </a:t>
            </a:r>
            <a:r>
              <a:rPr lang="zh-CN" altLang="en-US" sz="2400"/>
              <a:t>从真值表推出逻辑函数表达式的一种方法 </a:t>
            </a:r>
            <a:endParaRPr lang="en-US" altLang="zh-CN" sz="2400"/>
          </a:p>
          <a:p>
            <a:pPr marL="838200" lvl="1" indent="-381000">
              <a:lnSpc>
                <a:spcPct val="125000"/>
              </a:lnSpc>
              <a:spcBef>
                <a:spcPts val="600"/>
              </a:spcBef>
              <a:buClr>
                <a:schemeClr val="accent2"/>
              </a:buClr>
              <a:buFont typeface="Wingdings" pitchFamily="2" charset="2"/>
              <a:buChar char="Ø"/>
            </a:pPr>
            <a:r>
              <a:rPr kumimoji="1" lang="zh-CN" altLang="en-US" sz="2400"/>
              <a:t>使输出为</a:t>
            </a:r>
            <a:r>
              <a:rPr kumimoji="1" lang="en-US" altLang="zh-CN" sz="2400"/>
              <a:t>1</a:t>
            </a:r>
            <a:r>
              <a:rPr kumimoji="1" lang="zh-CN" altLang="en-US" sz="2400"/>
              <a:t>的输入组合写成乘积项的形式，其中取值为</a:t>
            </a:r>
            <a:r>
              <a:rPr kumimoji="1" lang="en-US" altLang="zh-CN" sz="2400"/>
              <a:t>1</a:t>
            </a:r>
            <a:r>
              <a:rPr kumimoji="1" lang="zh-CN" altLang="en-US" sz="2400"/>
              <a:t>的输入用原变量表示，取值为</a:t>
            </a:r>
            <a:r>
              <a:rPr kumimoji="1" lang="en-US" altLang="zh-CN" sz="2400"/>
              <a:t>0</a:t>
            </a:r>
            <a:r>
              <a:rPr kumimoji="1" lang="zh-CN" altLang="en-US" sz="2400"/>
              <a:t>的输入用反变量表示，然后把这些乘积项加起来。</a:t>
            </a:r>
            <a:endParaRPr kumimoji="1" lang="zh-CN" altLang="en-US" sz="2400">
              <a:latin typeface="Times New Roman" pitchFamily="18" charset="0"/>
            </a:endParaRPr>
          </a:p>
        </p:txBody>
      </p:sp>
    </p:spTree>
  </p:cSld>
  <p:clrMapOvr>
    <a:masterClrMapping/>
  </p:clrMapOvr>
  <p:transition>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611188" y="404813"/>
            <a:ext cx="5257800" cy="422275"/>
          </a:xfrm>
        </p:spPr>
        <p:txBody>
          <a:bodyPr/>
          <a:lstStyle/>
          <a:p>
            <a:r>
              <a:rPr lang="zh-CN" altLang="en-US" sz="2800" dirty="0" smtClean="0"/>
              <a:t>总线</a:t>
            </a:r>
            <a:r>
              <a:rPr lang="zh-CN" altLang="en-US" sz="2800" dirty="0"/>
              <a:t>的仲</a:t>
            </a:r>
            <a:r>
              <a:rPr lang="zh-CN" altLang="en-US" sz="2800" dirty="0" smtClean="0"/>
              <a:t>裁方</a:t>
            </a:r>
            <a:r>
              <a:rPr lang="zh-CN" altLang="en-US" sz="2800" dirty="0"/>
              <a:t>式</a:t>
            </a:r>
          </a:p>
        </p:txBody>
      </p:sp>
      <p:graphicFrame>
        <p:nvGraphicFramePr>
          <p:cNvPr id="479237" name="Object 5"/>
          <p:cNvGraphicFramePr>
            <a:graphicFrameLocks noGrp="1" noChangeAspect="1"/>
          </p:cNvGraphicFramePr>
          <p:nvPr>
            <p:ph sz="half" idx="2"/>
            <p:extLst/>
          </p:nvPr>
        </p:nvGraphicFramePr>
        <p:xfrm>
          <a:off x="611560" y="3971379"/>
          <a:ext cx="8064500" cy="2193925"/>
        </p:xfrm>
        <a:graphic>
          <a:graphicData uri="http://schemas.openxmlformats.org/presentationml/2006/ole">
            <mc:AlternateContent xmlns:mc="http://schemas.openxmlformats.org/markup-compatibility/2006">
              <mc:Choice xmlns:v="urn:schemas-microsoft-com:vml" Requires="v">
                <p:oleObj spid="_x0000_s106503" name="Visio" r:id="rId4" imgW="6172874" imgH="1678987" progId="Visio.Drawing.11">
                  <p:embed/>
                </p:oleObj>
              </mc:Choice>
              <mc:Fallback>
                <p:oleObj name="Visio" r:id="rId4" imgW="6172874" imgH="1678987" progId="Visio.Drawing.11">
                  <p:embed/>
                  <p:pic>
                    <p:nvPicPr>
                      <p:cNvPr id="0" name=""/>
                      <p:cNvPicPr>
                        <a:picLocks noChangeAspect="1" noChangeArrowheads="1"/>
                      </p:cNvPicPr>
                      <p:nvPr/>
                    </p:nvPicPr>
                    <p:blipFill>
                      <a:blip r:embed="rId5"/>
                      <a:srcRect/>
                      <a:stretch>
                        <a:fillRect/>
                      </a:stretch>
                    </p:blipFill>
                    <p:spPr bwMode="auto">
                      <a:xfrm>
                        <a:off x="611560" y="3971379"/>
                        <a:ext cx="8064500" cy="219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9238" name="Rectangle 6"/>
          <p:cNvSpPr>
            <a:spLocks noGrp="1" noChangeArrowheads="1"/>
          </p:cNvSpPr>
          <p:nvPr>
            <p:ph type="body" sz="half" idx="1"/>
          </p:nvPr>
        </p:nvSpPr>
        <p:spPr>
          <a:xfrm>
            <a:off x="467544" y="836712"/>
            <a:ext cx="8280400" cy="2905895"/>
          </a:xfrm>
          <a:noFill/>
          <a:ln/>
        </p:spPr>
        <p:txBody>
          <a:bodyPr tIns="61200" bIns="61200"/>
          <a:lstStyle/>
          <a:p>
            <a:pPr>
              <a:lnSpc>
                <a:spcPct val="100000"/>
              </a:lnSpc>
            </a:pPr>
            <a:r>
              <a:rPr lang="zh-CN" altLang="en-US" sz="3200" dirty="0">
                <a:ea typeface="宋体" pitchFamily="2" charset="-122"/>
              </a:rPr>
              <a:t>计数器定时查询方式</a:t>
            </a:r>
          </a:p>
          <a:p>
            <a:pPr lvl="1">
              <a:lnSpc>
                <a:spcPct val="100000"/>
              </a:lnSpc>
            </a:pPr>
            <a:r>
              <a:rPr lang="zh-CN" altLang="en-US" sz="2400" dirty="0">
                <a:ea typeface="宋体" pitchFamily="2" charset="-122"/>
              </a:rPr>
              <a:t>总线控制器（仲裁器）收到总线申请</a:t>
            </a:r>
            <a:r>
              <a:rPr lang="en-US" altLang="zh-CN" sz="2400" dirty="0">
                <a:ea typeface="宋体" pitchFamily="2" charset="-122"/>
              </a:rPr>
              <a:t>BR</a:t>
            </a:r>
            <a:r>
              <a:rPr lang="zh-CN" altLang="en-US" sz="2400" dirty="0">
                <a:ea typeface="宋体" pitchFamily="2" charset="-122"/>
              </a:rPr>
              <a:t>，</a:t>
            </a:r>
            <a:r>
              <a:rPr lang="zh-CN" altLang="en-US" sz="2400" dirty="0" smtClean="0">
                <a:ea typeface="宋体" pitchFamily="2" charset="-122"/>
              </a:rPr>
              <a:t>仲裁器上的计数器</a:t>
            </a:r>
            <a:r>
              <a:rPr lang="zh-CN" altLang="en-US" sz="2400" dirty="0">
                <a:ea typeface="宋体" pitchFamily="2" charset="-122"/>
              </a:rPr>
              <a:t>开始计数；</a:t>
            </a:r>
          </a:p>
          <a:p>
            <a:pPr lvl="1">
              <a:lnSpc>
                <a:spcPct val="100000"/>
              </a:lnSpc>
            </a:pPr>
            <a:r>
              <a:rPr lang="zh-CN" altLang="en-US" sz="2400" dirty="0">
                <a:ea typeface="宋体" pitchFamily="2" charset="-122"/>
              </a:rPr>
              <a:t>当某个有总线申请的设备地址与计数器一致，便获得总线使用权，并建立总线忙信号</a:t>
            </a:r>
            <a:r>
              <a:rPr lang="en-US" altLang="zh-CN" sz="2400" dirty="0">
                <a:ea typeface="宋体" pitchFamily="2" charset="-122"/>
              </a:rPr>
              <a:t>BS</a:t>
            </a:r>
            <a:r>
              <a:rPr lang="zh-CN" altLang="en-US" sz="2400" dirty="0" smtClean="0">
                <a:ea typeface="宋体" pitchFamily="2" charset="-122"/>
              </a:rPr>
              <a:t>。</a:t>
            </a:r>
            <a:endParaRPr lang="en-US" altLang="zh-CN" sz="2400" dirty="0" smtClean="0">
              <a:ea typeface="宋体" pitchFamily="2" charset="-122"/>
            </a:endParaRPr>
          </a:p>
          <a:p>
            <a:pPr lvl="1">
              <a:lnSpc>
                <a:spcPct val="100000"/>
              </a:lnSpc>
            </a:pPr>
            <a:r>
              <a:rPr lang="zh-CN" altLang="en-US" sz="2400" dirty="0" smtClean="0">
                <a:ea typeface="宋体" pitchFamily="2" charset="-122"/>
              </a:rPr>
              <a:t>优先级问题？</a:t>
            </a:r>
            <a:endParaRPr lang="zh-CN" altLang="en-US" sz="2400" dirty="0">
              <a:ea typeface="宋体" pitchFamily="2" charset="-122"/>
            </a:endParaRPr>
          </a:p>
        </p:txBody>
      </p:sp>
      <p:sp>
        <p:nvSpPr>
          <p:cNvPr id="6" name="文本框 5"/>
          <p:cNvSpPr txBox="1"/>
          <p:nvPr/>
        </p:nvSpPr>
        <p:spPr>
          <a:xfrm>
            <a:off x="1763688" y="6165304"/>
            <a:ext cx="6120680" cy="400110"/>
          </a:xfrm>
          <a:prstGeom prst="rect">
            <a:avLst/>
          </a:prstGeom>
          <a:noFill/>
        </p:spPr>
        <p:txBody>
          <a:bodyPr wrap="square" rtlCol="0">
            <a:spAutoFit/>
          </a:bodyPr>
          <a:lstStyle/>
          <a:p>
            <a:r>
              <a:rPr lang="zh-CN" altLang="en-US" dirty="0" smtClean="0"/>
              <a:t>硬件较复杂，但对故障不敏感，优先级定义灵活</a:t>
            </a:r>
            <a:endParaRPr lang="zh-CN" altLang="en-US" dirty="0"/>
          </a:p>
        </p:txBody>
      </p:sp>
    </p:spTree>
    <p:extLst>
      <p:ext uri="{BB962C8B-B14F-4D97-AF65-F5344CB8AC3E}">
        <p14:creationId xmlns:p14="http://schemas.microsoft.com/office/powerpoint/2010/main" val="383487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611188" y="404813"/>
            <a:ext cx="5257800" cy="422275"/>
          </a:xfrm>
        </p:spPr>
        <p:txBody>
          <a:bodyPr/>
          <a:lstStyle/>
          <a:p>
            <a:r>
              <a:rPr lang="zh-CN" altLang="en-US" sz="2800" dirty="0" smtClean="0"/>
              <a:t>总线</a:t>
            </a:r>
            <a:r>
              <a:rPr lang="zh-CN" altLang="en-US" sz="2800" dirty="0"/>
              <a:t>的仲</a:t>
            </a:r>
            <a:r>
              <a:rPr lang="zh-CN" altLang="en-US" sz="2800" dirty="0" smtClean="0"/>
              <a:t>裁方</a:t>
            </a:r>
            <a:r>
              <a:rPr lang="zh-CN" altLang="en-US" sz="2800" dirty="0"/>
              <a:t>式</a:t>
            </a:r>
          </a:p>
        </p:txBody>
      </p:sp>
      <p:sp>
        <p:nvSpPr>
          <p:cNvPr id="478213" name="Rectangle 5"/>
          <p:cNvSpPr>
            <a:spLocks noGrp="1" noChangeArrowheads="1"/>
          </p:cNvSpPr>
          <p:nvPr>
            <p:ph type="body" sz="half" idx="1"/>
          </p:nvPr>
        </p:nvSpPr>
        <p:spPr>
          <a:xfrm>
            <a:off x="468313" y="981075"/>
            <a:ext cx="8280400" cy="1206500"/>
          </a:xfrm>
          <a:noFill/>
          <a:ln/>
        </p:spPr>
        <p:txBody>
          <a:bodyPr tIns="61200" bIns="61200"/>
          <a:lstStyle/>
          <a:p>
            <a:r>
              <a:rPr lang="zh-CN" altLang="en-US" sz="2800">
                <a:ea typeface="宋体" pitchFamily="2" charset="-122"/>
              </a:rPr>
              <a:t>独立请求方式</a:t>
            </a:r>
          </a:p>
          <a:p>
            <a:pPr lvl="1"/>
            <a:r>
              <a:rPr lang="zh-CN" altLang="en-US" sz="2000">
                <a:ea typeface="宋体" pitchFamily="2" charset="-122"/>
              </a:rPr>
              <a:t>每个设备有独立的请求信号和总线同意信号；</a:t>
            </a:r>
          </a:p>
          <a:p>
            <a:pPr lvl="1"/>
            <a:r>
              <a:rPr lang="zh-CN" altLang="en-US" sz="2000">
                <a:ea typeface="宋体" pitchFamily="2" charset="-122"/>
              </a:rPr>
              <a:t>总线控制器根据设备的优先级决定将总线的使用权交给哪个设备。</a:t>
            </a:r>
          </a:p>
        </p:txBody>
      </p:sp>
      <p:graphicFrame>
        <p:nvGraphicFramePr>
          <p:cNvPr id="478215" name="Object 7"/>
          <p:cNvGraphicFramePr>
            <a:graphicFrameLocks noGrp="1" noChangeAspect="1"/>
          </p:cNvGraphicFramePr>
          <p:nvPr>
            <p:ph sz="half" idx="2"/>
            <p:extLst/>
          </p:nvPr>
        </p:nvGraphicFramePr>
        <p:xfrm>
          <a:off x="935832" y="2163214"/>
          <a:ext cx="7345362" cy="3914775"/>
        </p:xfrm>
        <a:graphic>
          <a:graphicData uri="http://schemas.openxmlformats.org/presentationml/2006/ole">
            <mc:AlternateContent xmlns:mc="http://schemas.openxmlformats.org/markup-compatibility/2006">
              <mc:Choice xmlns:v="urn:schemas-microsoft-com:vml" Requires="v">
                <p:oleObj spid="_x0000_s107527" name="Visio" r:id="rId4" imgW="5791505" imgH="3086100" progId="Visio.Drawing.11">
                  <p:embed/>
                </p:oleObj>
              </mc:Choice>
              <mc:Fallback>
                <p:oleObj name="Visio" r:id="rId4" imgW="5791505" imgH="30861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832" y="2163214"/>
                        <a:ext cx="7345362"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899592" y="6165304"/>
            <a:ext cx="7344816" cy="400110"/>
          </a:xfrm>
          <a:prstGeom prst="rect">
            <a:avLst/>
          </a:prstGeom>
          <a:noFill/>
        </p:spPr>
        <p:txBody>
          <a:bodyPr wrap="square" rtlCol="0">
            <a:spAutoFit/>
          </a:bodyPr>
          <a:lstStyle/>
          <a:p>
            <a:r>
              <a:rPr lang="zh-CN" altLang="en-US" dirty="0" smtClean="0"/>
              <a:t>连线最多成本高，但速度最快，对故障不敏感，优先级定义灵活</a:t>
            </a:r>
            <a:endParaRPr lang="zh-CN" altLang="en-US" dirty="0"/>
          </a:p>
        </p:txBody>
      </p:sp>
    </p:spTree>
    <p:extLst>
      <p:ext uri="{BB962C8B-B14F-4D97-AF65-F5344CB8AC3E}">
        <p14:creationId xmlns:p14="http://schemas.microsoft.com/office/powerpoint/2010/main" val="7028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3" descr="j0288928"/>
          <p:cNvPicPr>
            <a:picLocks noChangeAspect="1" noChangeArrowheads="1" noCrop="1"/>
          </p:cNvPicPr>
          <p:nvPr/>
        </p:nvPicPr>
        <p:blipFill>
          <a:blip r:embed="rId3" cstate="print"/>
          <a:srcRect/>
          <a:stretch>
            <a:fillRect/>
          </a:stretch>
        </p:blipFill>
        <p:spPr bwMode="auto">
          <a:xfrm>
            <a:off x="4807448" y="1414078"/>
            <a:ext cx="4336552" cy="4104555"/>
          </a:xfrm>
          <a:prstGeom prst="rect">
            <a:avLst/>
          </a:prstGeom>
          <a:noFill/>
          <a:ln w="9525">
            <a:noFill/>
            <a:miter lim="800000"/>
            <a:headEnd/>
            <a:tailEnd/>
          </a:ln>
        </p:spPr>
      </p:pic>
      <p:sp>
        <p:nvSpPr>
          <p:cNvPr id="2" name="文本框 1"/>
          <p:cNvSpPr txBox="1"/>
          <p:nvPr/>
        </p:nvSpPr>
        <p:spPr>
          <a:xfrm>
            <a:off x="0" y="5518633"/>
            <a:ext cx="9144000" cy="707886"/>
          </a:xfrm>
          <a:prstGeom prst="rect">
            <a:avLst/>
          </a:prstGeom>
          <a:noFill/>
        </p:spPr>
        <p:txBody>
          <a:bodyPr wrap="square" rtlCol="0">
            <a:spAutoFit/>
          </a:bodyPr>
          <a:lstStyle/>
          <a:p>
            <a:pPr algn="ctr"/>
            <a:r>
              <a:rPr lang="zh-CN" altLang="en-US" sz="3200" dirty="0" smtClean="0">
                <a:latin typeface="黑体" panose="02010609060101010101" pitchFamily="49" charset="-122"/>
                <a:ea typeface="黑体" panose="02010609060101010101" pitchFamily="49" charset="-122"/>
              </a:rPr>
              <a:t>提前祝大家金</a:t>
            </a:r>
            <a:r>
              <a:rPr lang="zh-CN" altLang="en-US" sz="4000" dirty="0" smtClean="0">
                <a:solidFill>
                  <a:schemeClr val="accent1"/>
                </a:solidFill>
                <a:latin typeface="黑体" panose="02010609060101010101" pitchFamily="49" charset="-122"/>
                <a:ea typeface="黑体" panose="02010609060101010101" pitchFamily="49" charset="-122"/>
              </a:rPr>
              <a:t>牛</a:t>
            </a:r>
            <a:r>
              <a:rPr lang="zh-CN" altLang="en-US" sz="3200" dirty="0" smtClean="0">
                <a:latin typeface="黑体" panose="02010609060101010101" pitchFamily="49" charset="-122"/>
                <a:ea typeface="黑体" panose="02010609060101010101" pitchFamily="49" charset="-122"/>
              </a:rPr>
              <a:t>纳福， 考试取得</a:t>
            </a:r>
            <a:r>
              <a:rPr lang="zh-CN" altLang="en-US" sz="4000" dirty="0" smtClean="0">
                <a:solidFill>
                  <a:schemeClr val="accent1"/>
                </a:solidFill>
                <a:latin typeface="黑体" panose="02010609060101010101" pitchFamily="49" charset="-122"/>
                <a:ea typeface="黑体" panose="02010609060101010101" pitchFamily="49" charset="-122"/>
              </a:rPr>
              <a:t>好</a:t>
            </a:r>
            <a:r>
              <a:rPr lang="zh-CN" altLang="en-US" sz="3200" dirty="0" smtClean="0">
                <a:latin typeface="黑体" panose="02010609060101010101" pitchFamily="49" charset="-122"/>
                <a:ea typeface="黑体" panose="02010609060101010101" pitchFamily="49" charset="-122"/>
              </a:rPr>
              <a:t>成绩！</a:t>
            </a:r>
            <a:endParaRPr lang="zh-CN" altLang="en-US" sz="3200" dirty="0">
              <a:latin typeface="黑体" panose="02010609060101010101" pitchFamily="49" charset="-122"/>
              <a:ea typeface="黑体" panose="02010609060101010101" pitchFamily="49" charset="-122"/>
            </a:endParaRPr>
          </a:p>
        </p:txBody>
      </p:sp>
      <p:pic>
        <p:nvPicPr>
          <p:cNvPr id="102402" name="Picture 2" descr="https://gimg2.baidu.com/image_search/src=http%3A%2F%2Fhiphotos.baidu.com%2Fmtyn111%2Fpic%2Fitem%2F3ce462399808f13ab9998f20.jpg&amp;refer=http%3A%2F%2Fhiphotos.baidu.com&amp;app=2002&amp;size=f9999,10000&amp;q=a80&amp;n=0&amp;g=0n&amp;fmt=jpeg?sec=1611881531&amp;t=cad944e277d72b3a94e44a04a1488f8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508" y="1914478"/>
            <a:ext cx="3888432" cy="3103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539750" y="404664"/>
            <a:ext cx="8135938" cy="372603"/>
          </a:xfrm>
        </p:spPr>
        <p:txBody>
          <a:bodyPr/>
          <a:lstStyle/>
          <a:p>
            <a:r>
              <a:rPr lang="zh-CN" altLang="en-US" i="0" dirty="0" smtClean="0">
                <a:solidFill>
                  <a:schemeClr val="accent1"/>
                </a:solidFill>
              </a:rPr>
              <a:t>逻辑函数的简化法 </a:t>
            </a:r>
            <a:r>
              <a:rPr lang="en-US" altLang="zh-CN" i="0" dirty="0" smtClean="0">
                <a:solidFill>
                  <a:schemeClr val="accent1"/>
                </a:solidFill>
                <a:latin typeface="Arial" charset="0"/>
              </a:rPr>
              <a:t>——</a:t>
            </a:r>
            <a:r>
              <a:rPr lang="en-US" altLang="zh-CN" i="0" dirty="0" smtClean="0">
                <a:solidFill>
                  <a:schemeClr val="accent1"/>
                </a:solidFill>
              </a:rPr>
              <a:t> </a:t>
            </a:r>
            <a:r>
              <a:rPr lang="zh-CN" altLang="en-US" i="0" dirty="0" smtClean="0">
                <a:solidFill>
                  <a:schemeClr val="accent1"/>
                </a:solidFill>
              </a:rPr>
              <a:t>逻辑函数的公式简化法</a:t>
            </a:r>
          </a:p>
        </p:txBody>
      </p:sp>
      <p:sp>
        <p:nvSpPr>
          <p:cNvPr id="9219" name="Rectangle 3"/>
          <p:cNvSpPr>
            <a:spLocks noGrp="1" noChangeArrowheads="1"/>
          </p:cNvSpPr>
          <p:nvPr>
            <p:ph type="body" idx="4294967295"/>
          </p:nvPr>
        </p:nvSpPr>
        <p:spPr>
          <a:xfrm>
            <a:off x="468313" y="981075"/>
            <a:ext cx="8034337" cy="1614488"/>
          </a:xfrm>
        </p:spPr>
        <p:txBody>
          <a:bodyPr/>
          <a:lstStyle/>
          <a:p>
            <a:pPr>
              <a:lnSpc>
                <a:spcPct val="110000"/>
              </a:lnSpc>
              <a:spcBef>
                <a:spcPct val="0"/>
              </a:spcBef>
            </a:pPr>
            <a:r>
              <a:rPr lang="zh-CN" altLang="en-US" smtClean="0">
                <a:latin typeface="Times New Roman" pitchFamily="18" charset="0"/>
                <a:cs typeface="Times New Roman" pitchFamily="18" charset="0"/>
              </a:rPr>
              <a:t>逻辑函数的公式简化法的原理是反复使用逻辑代数的基本公式、基本定理和常用公式，消去函数中多余的乘积项和因子，以求得最简形式。</a:t>
            </a:r>
          </a:p>
          <a:p>
            <a:pPr>
              <a:lnSpc>
                <a:spcPct val="90000"/>
              </a:lnSpc>
              <a:buFont typeface="Wingdings" pitchFamily="2" charset="2"/>
              <a:buNone/>
            </a:pPr>
            <a:r>
              <a:rPr lang="en-US" altLang="zh-CN" sz="2000" smtClean="0">
                <a:solidFill>
                  <a:srgbClr val="CC3300"/>
                </a:solidFill>
                <a:latin typeface="Times New Roman" pitchFamily="18" charset="0"/>
                <a:cs typeface="Times New Roman" pitchFamily="18" charset="0"/>
              </a:rPr>
              <a:t>    </a:t>
            </a:r>
            <a:endParaRPr kumimoji="1" lang="zh-CN" altLang="en-US" sz="2000" smtClean="0">
              <a:latin typeface="Times New Roman" pitchFamily="18" charset="0"/>
              <a:cs typeface="Times New Roman" pitchFamily="18" charset="0"/>
            </a:endParaRPr>
          </a:p>
        </p:txBody>
      </p:sp>
      <p:sp>
        <p:nvSpPr>
          <p:cNvPr id="98326" name="Rectangle 22"/>
          <p:cNvSpPr>
            <a:spLocks noChangeArrowheads="1"/>
          </p:cNvSpPr>
          <p:nvPr/>
        </p:nvSpPr>
        <p:spPr bwMode="auto">
          <a:xfrm>
            <a:off x="611188" y="2420938"/>
            <a:ext cx="7961312" cy="3313112"/>
          </a:xfrm>
          <a:prstGeom prst="rect">
            <a:avLst/>
          </a:prstGeom>
          <a:noFill/>
          <a:ln w="9525">
            <a:noFill/>
            <a:miter lim="800000"/>
            <a:headEnd/>
            <a:tailEnd/>
          </a:ln>
        </p:spPr>
        <p:txBody>
          <a:bodyPr/>
          <a:lstStyle/>
          <a:p>
            <a:pPr marL="265113" indent="-265113">
              <a:lnSpc>
                <a:spcPct val="125000"/>
              </a:lnSpc>
              <a:buClr>
                <a:schemeClr val="bg2"/>
              </a:buClr>
              <a:buFont typeface="Wingdings" pitchFamily="2" charset="2"/>
              <a:buNone/>
              <a:defRPr/>
            </a:pPr>
            <a:r>
              <a:rPr lang="zh-CN" altLang="en-US" sz="2400" dirty="0">
                <a:latin typeface="Times New Roman" panose="02020603050405020304" pitchFamily="18" charset="0"/>
                <a:cs typeface="Times New Roman" panose="02020603050405020304" pitchFamily="18" charset="0"/>
              </a:rPr>
              <a:t>一、“</a:t>
            </a:r>
            <a:r>
              <a:rPr kumimoji="1" lang="zh-CN" altLang="en-US" sz="2400" dirty="0">
                <a:latin typeface="Times New Roman" panose="02020603050405020304" pitchFamily="18" charset="0"/>
                <a:cs typeface="Times New Roman" panose="02020603050405020304" pitchFamily="18" charset="0"/>
              </a:rPr>
              <a:t>与或”表达式的化简 </a:t>
            </a:r>
            <a:endParaRPr lang="zh-CN" altLang="en-US" sz="2400" dirty="0">
              <a:latin typeface="Times New Roman" panose="02020603050405020304" pitchFamily="18" charset="0"/>
              <a:cs typeface="Times New Roman" panose="02020603050405020304" pitchFamily="18" charset="0"/>
            </a:endParaRPr>
          </a:p>
          <a:p>
            <a:pPr indent="-180000">
              <a:lnSpc>
                <a:spcPct val="125000"/>
              </a:lnSpc>
              <a:spcBef>
                <a:spcPct val="50000"/>
              </a:spcBef>
              <a:buClr>
                <a:schemeClr val="accent1"/>
              </a:buClr>
              <a:buFont typeface="Wingdings" panose="05000000000000000000" pitchFamily="2" charset="2"/>
              <a:buChar char="v"/>
              <a:defRPr/>
            </a:pPr>
            <a:r>
              <a:rPr kumimoji="1" lang="zh-CN" altLang="en-US" sz="2400" dirty="0">
                <a:solidFill>
                  <a:schemeClr val="accent1"/>
                </a:solidFill>
                <a:latin typeface="Times New Roman" panose="02020603050405020304" pitchFamily="18" charset="0"/>
                <a:cs typeface="Times New Roman" panose="02020603050405020304" pitchFamily="18" charset="0"/>
              </a:rPr>
              <a:t>最简与或表达式</a:t>
            </a:r>
          </a:p>
          <a:p>
            <a:pPr marL="976313" lvl="1" indent="-342900">
              <a:lnSpc>
                <a:spcPct val="125000"/>
              </a:lnSpc>
              <a:buClr>
                <a:schemeClr val="accent2"/>
              </a:buClr>
              <a:buSzPct val="110000"/>
              <a:buFont typeface="Wingdings" panose="05000000000000000000" pitchFamily="2" charset="2"/>
              <a:buChar char="Ø"/>
              <a:defRPr/>
            </a:pPr>
            <a:endParaRPr kumimoji="1" lang="en-US" altLang="zh-CN" sz="2000" dirty="0">
              <a:latin typeface="Times New Roman" panose="02020603050405020304" pitchFamily="18" charset="0"/>
              <a:cs typeface="Times New Roman" panose="02020603050405020304" pitchFamily="18" charset="0"/>
            </a:endParaRPr>
          </a:p>
          <a:p>
            <a:pPr marL="976313" lvl="1" indent="-342900">
              <a:lnSpc>
                <a:spcPct val="125000"/>
              </a:lnSpc>
              <a:buClr>
                <a:schemeClr val="accent2"/>
              </a:buClr>
              <a:buSzPct val="110000"/>
              <a:buFont typeface="Wingdings" panose="05000000000000000000" pitchFamily="2" charset="2"/>
              <a:buChar char="Ø"/>
              <a:defRPr/>
            </a:pP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、乘积项的个数最少（用门电路实现，用的与门数最少）；</a:t>
            </a:r>
          </a:p>
          <a:p>
            <a:pPr marL="976313" lvl="1" indent="-342900">
              <a:lnSpc>
                <a:spcPct val="125000"/>
              </a:lnSpc>
              <a:buClr>
                <a:schemeClr val="accent2"/>
              </a:buClr>
              <a:buSzPct val="110000"/>
              <a:buFont typeface="Wingdings" panose="05000000000000000000" pitchFamily="2" charset="2"/>
              <a:buChar char="Ø"/>
              <a:defRPr/>
            </a:pPr>
            <a:r>
              <a:rPr kumimoji="1" lang="en-US" altLang="zh-CN" sz="2000" dirty="0">
                <a:latin typeface="Times New Roman" panose="02020603050405020304" pitchFamily="18" charset="0"/>
                <a:cs typeface="Times New Roman" panose="02020603050405020304" pitchFamily="18" charset="0"/>
              </a:rPr>
              <a:t>2</a:t>
            </a:r>
            <a:r>
              <a:rPr kumimoji="1" lang="zh-CN" altLang="en-US" sz="2000" dirty="0">
                <a:latin typeface="Times New Roman" panose="02020603050405020304" pitchFamily="18" charset="0"/>
                <a:cs typeface="Times New Roman" panose="02020603050405020304" pitchFamily="18" charset="0"/>
              </a:rPr>
              <a:t>、在满足</a:t>
            </a: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的条件下，乘积项中的变量最少（与门的输入端最少）。</a:t>
            </a:r>
            <a:endParaRPr kumimoji="1" lang="en-US" altLang="zh-CN" sz="2000" dirty="0">
              <a:latin typeface="Times New Roman" panose="02020603050405020304" pitchFamily="18" charset="0"/>
              <a:cs typeface="Times New Roman" panose="02020603050405020304" pitchFamily="18" charset="0"/>
            </a:endParaRPr>
          </a:p>
          <a:p>
            <a:pPr marL="976313" lvl="1" indent="-342900">
              <a:lnSpc>
                <a:spcPct val="125000"/>
              </a:lnSpc>
              <a:buClr>
                <a:schemeClr val="accent2"/>
              </a:buClr>
              <a:buSzPct val="110000"/>
              <a:buFont typeface="Wingdings" panose="05000000000000000000" pitchFamily="2" charset="2"/>
              <a:buChar char="Ø"/>
              <a:defRPr/>
            </a:pPr>
            <a:r>
              <a:rPr kumimoji="1" lang="zh-CN" altLang="en-US" sz="2000" dirty="0">
                <a:latin typeface="Times New Roman" panose="02020603050405020304" pitchFamily="18" charset="0"/>
                <a:cs typeface="Times New Roman" panose="02020603050405020304" pitchFamily="18" charset="0"/>
              </a:rPr>
              <a:t>省器件：用最少的门，门的输入也最少。</a:t>
            </a:r>
            <a:endParaRPr kumimoji="1" lang="en-US" altLang="zh-CN" sz="2000" dirty="0">
              <a:latin typeface="Times New Roman" panose="02020603050405020304" pitchFamily="18" charset="0"/>
              <a:cs typeface="Times New Roman" panose="02020603050405020304" pitchFamily="18" charset="0"/>
            </a:endParaRPr>
          </a:p>
          <a:p>
            <a:pPr marL="633413" lvl="1">
              <a:lnSpc>
                <a:spcPct val="125000"/>
              </a:lnSpc>
              <a:buClr>
                <a:schemeClr val="accent2"/>
              </a:buClr>
              <a:buSzPct val="110000"/>
              <a:defRPr/>
            </a:pPr>
            <a:endParaRPr kumimoji="1" lang="zh-CN" altLang="en-US" sz="2000" dirty="0">
              <a:latin typeface="Times New Roman" panose="02020603050405020304" pitchFamily="18" charset="0"/>
              <a:cs typeface="Times New Roman" panose="02020603050405020304" pitchFamily="18" charset="0"/>
            </a:endParaRPr>
          </a:p>
          <a:p>
            <a:pPr indent="-180000">
              <a:lnSpc>
                <a:spcPct val="125000"/>
              </a:lnSpc>
              <a:buClr>
                <a:schemeClr val="accent1"/>
              </a:buClr>
              <a:buFont typeface="Wingdings" pitchFamily="2" charset="2"/>
              <a:buChar char="v"/>
              <a:defRPr/>
            </a:pPr>
            <a:r>
              <a:rPr lang="zh-CN" altLang="en-US" sz="2400" dirty="0">
                <a:latin typeface="Times New Roman" panose="02020603050405020304" pitchFamily="18" charset="0"/>
                <a:cs typeface="Times New Roman" panose="02020603050405020304" pitchFamily="18" charset="0"/>
              </a:rPr>
              <a:t>常用的化简方法有：合并乘积项法、吸收项法和配项法</a:t>
            </a:r>
            <a:endParaRPr kumimoji="1" lang="zh-CN" altLang="en-US" sz="2800"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med" len="med"/>
          <a:tailEnd type="none" w="med" len="med"/>
        </a:ln>
        <a:effectLst/>
      </a:spPr>
      <a:bodyPr vert="horz" wrap="square" lIns="63500" tIns="25400" rIns="63500" bIns="25400" numCol="1" rtlCol="0" anchor="t" anchorCtr="0" compatLnSpc="1">
        <a:prstTxWarp prst="textNoShape">
          <a:avLst/>
        </a:prstTxWarp>
        <a:no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noFill/>
        <a:ln w="6350" cap="flat" cmpd="sng" algn="ctr">
          <a:solidFill>
            <a:schemeClr val="tx1"/>
          </a:solidFill>
          <a:prstDash val="solid"/>
          <a:round/>
          <a:headEnd type="none" w="med" len="med"/>
          <a:tailEnd type="none" w="med" len="med"/>
        </a:ln>
        <a:effectLst/>
      </a:spPr>
      <a:body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63500" tIns="25400" rIns="63500" bIns="25400" numCol="1" anchor="t" anchorCtr="0" compatLnSpc="1">
        <a:prstTxWarp prst="textNoShape">
          <a:avLst/>
        </a:prstTxWarp>
        <a:spAutoFit/>
      </a:bodyPr>
      <a:lstStyle>
        <a:defPPr marL="668338" marR="0" indent="-193675" algn="l" defTabSz="914400" rtl="0" eaLnBrk="0" fontAlgn="base" latinLnBrk="0" hangingPunct="0">
          <a:lnSpc>
            <a:spcPct val="85000"/>
          </a:lnSpc>
          <a:spcBef>
            <a:spcPct val="40000"/>
          </a:spcBef>
          <a:spcAft>
            <a:spcPct val="0"/>
          </a:spcAft>
          <a:buClr>
            <a:srgbClr val="001ADC"/>
          </a:buClr>
          <a:buSzPct val="100000"/>
          <a:buFont typeface="Wingdings" pitchFamily="2" charset="2"/>
          <a:buChar char="Ø"/>
          <a:tabLst/>
          <a:defRPr kumimoji="0" 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gxp模板-2">
  <a:themeElements>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gxp模板-2">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triangle" w="lg" len="lg"/>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defRPr kumimoji="0" lang="zh-CN" altLang="en-US" sz="2800" b="0" i="0" u="none" strike="noStrike" cap="none" normalizeH="0" baseline="0" smtClean="0">
            <a:ln>
              <a:noFill/>
            </a:ln>
            <a:solidFill>
              <a:schemeClr val="tx1"/>
            </a:solidFill>
            <a:effectLst/>
            <a:latin typeface="Times New Roman" pitchFamily="18" charset="0"/>
            <a:ea typeface="宋体" charset="-122"/>
            <a:sym typeface="Wingdings" pitchFamily="2" charset="2"/>
          </a:defRPr>
        </a:defPPr>
      </a:lstStyle>
    </a:lnDef>
  </a:objectDefaults>
  <a:extraClrSchemeLst>
    <a:extraClrScheme>
      <a:clrScheme name="2_gxp模板-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gxp模板-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gxp模板-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xp模板-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gxp模板-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gxp模板-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gxp模板-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bg1"/>
        </a:solidFill>
        <a:ln w="38100" cap="flat" cmpd="sng" algn="ctr">
          <a:solidFill>
            <a:srgbClr val="FF0000"/>
          </a:solidFill>
          <a:prstDash val="solid"/>
          <a:round/>
          <a:headEnd type="none" w="med" len="med"/>
          <a:tailEnd type="none" w="med" len="med"/>
        </a:ln>
        <a:effectLst>
          <a:outerShdw dist="107763"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zh-CN" altLang="en-US" sz="2000" b="0" i="0" u="none" strike="noStrike" cap="none" normalizeH="0" baseline="0" smtClean="0">
            <a:ln>
              <a:noFill/>
            </a:ln>
            <a:solidFill>
              <a:srgbClr val="000000"/>
            </a:solidFill>
            <a:effectLst/>
            <a:latin typeface="Comic Sans MS" pitchFamily="66"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Arial"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Arial"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4818</TotalTime>
  <Pages>47</Pages>
  <Words>7171</Words>
  <Application>Microsoft Office PowerPoint</Application>
  <PresentationFormat>信纸(8.5x11 英寸)</PresentationFormat>
  <Paragraphs>1309</Paragraphs>
  <Slides>82</Slides>
  <Notes>75</Notes>
  <HiddenSlides>0</HiddenSlides>
  <MMClips>0</MMClips>
  <ScaleCrop>false</ScaleCrop>
  <HeadingPairs>
    <vt:vector size="8" baseType="variant">
      <vt:variant>
        <vt:lpstr>已用的字体</vt:lpstr>
      </vt:variant>
      <vt:variant>
        <vt:i4>17</vt:i4>
      </vt:variant>
      <vt:variant>
        <vt:lpstr>主题</vt:lpstr>
      </vt:variant>
      <vt:variant>
        <vt:i4>9</vt:i4>
      </vt:variant>
      <vt:variant>
        <vt:lpstr>嵌入 OLE 服务器</vt:lpstr>
      </vt:variant>
      <vt:variant>
        <vt:i4>4</vt:i4>
      </vt:variant>
      <vt:variant>
        <vt:lpstr>幻灯片标题</vt:lpstr>
      </vt:variant>
      <vt:variant>
        <vt:i4>82</vt:i4>
      </vt:variant>
    </vt:vector>
  </HeadingPairs>
  <TitlesOfParts>
    <vt:vector size="112" baseType="lpstr">
      <vt:lpstr>MingLiU</vt:lpstr>
      <vt:lpstr>黑体</vt:lpstr>
      <vt:lpstr>华文细黑</vt:lpstr>
      <vt:lpstr>华文新魏</vt:lpstr>
      <vt:lpstr>楷体_GB2312</vt:lpstr>
      <vt:lpstr>宋体</vt:lpstr>
      <vt:lpstr>宋体-18030</vt:lpstr>
      <vt:lpstr>微软雅黑</vt:lpstr>
      <vt:lpstr>Arial</vt:lpstr>
      <vt:lpstr>Cambria</vt:lpstr>
      <vt:lpstr>Cambria Math</vt:lpstr>
      <vt:lpstr>Comic Sans MS</vt:lpstr>
      <vt:lpstr>Courier New</vt:lpstr>
      <vt:lpstr>Helvetica</vt:lpstr>
      <vt:lpstr>Symbol</vt:lpstr>
      <vt:lpstr>Times New Roman</vt:lpstr>
      <vt:lpstr>Wingdings</vt:lpstr>
      <vt:lpstr>CS152-SP98</vt:lpstr>
      <vt:lpstr>1_CS152-SP98</vt:lpstr>
      <vt:lpstr>2_CS152-SP98</vt:lpstr>
      <vt:lpstr>4_gxp模板-2</vt:lpstr>
      <vt:lpstr>1_默认设计模板</vt:lpstr>
      <vt:lpstr>4_CS152-SP98</vt:lpstr>
      <vt:lpstr>5_CS152-SP98</vt:lpstr>
      <vt:lpstr>6_CS152-SP98</vt:lpstr>
      <vt:lpstr>7_CS152-SP98</vt:lpstr>
      <vt:lpstr>公式</vt:lpstr>
      <vt:lpstr>Equation</vt:lpstr>
      <vt:lpstr>Visio</vt:lpstr>
      <vt:lpstr>VISIO</vt:lpstr>
      <vt:lpstr>计算机组成 课程总复习 (2019学年)</vt:lpstr>
      <vt:lpstr>PowerPoint 演示文稿</vt:lpstr>
      <vt:lpstr>课程内容概况</vt:lpstr>
      <vt:lpstr>第一讲：计算机组成概述（4学时）</vt:lpstr>
      <vt:lpstr>2.2 定点数（定点整数与定点小数）</vt:lpstr>
      <vt:lpstr>第二讲：组合逻辑设计（8学时）</vt:lpstr>
      <vt:lpstr>内容概要</vt:lpstr>
      <vt:lpstr>最小项表达式和最小项推导法</vt:lpstr>
      <vt:lpstr>逻辑函数的简化法 —— 逻辑函数的公式简化法</vt:lpstr>
      <vt:lpstr>逻辑代数基本定理</vt:lpstr>
      <vt:lpstr>逻辑函数的简化法 —— 合并乘积项法</vt:lpstr>
      <vt:lpstr>逻辑函数的简化法 —— 吸收项法和配项法</vt:lpstr>
      <vt:lpstr>组合逻辑电路的结构和特点</vt:lpstr>
      <vt:lpstr>数据选择器</vt:lpstr>
      <vt:lpstr>8选1数据选择器的功能（1）</vt:lpstr>
      <vt:lpstr>8选1数据选择器的功能（2）</vt:lpstr>
      <vt:lpstr>利用数据选择器实现逻辑函数</vt:lpstr>
      <vt:lpstr>第三讲：时序逻辑设计（8学时）</vt:lpstr>
      <vt:lpstr>锁存器和触发器</vt:lpstr>
      <vt:lpstr>有限状态机</vt:lpstr>
      <vt:lpstr>Moore型FSM设计</vt:lpstr>
      <vt:lpstr>Mealy型FSM设计</vt:lpstr>
      <vt:lpstr>FSM设计</vt:lpstr>
      <vt:lpstr>FSM设计</vt:lpstr>
      <vt:lpstr>FSM设计</vt:lpstr>
      <vt:lpstr>FSM设计</vt:lpstr>
      <vt:lpstr>FSM设计</vt:lpstr>
      <vt:lpstr>第四讲：主存储器（4学时）</vt:lpstr>
      <vt:lpstr>存储芯片和存储器的容量描述</vt:lpstr>
      <vt:lpstr>主存储器扩展方法</vt:lpstr>
      <vt:lpstr>存储器芯片的扩展 —— 混合扩展</vt:lpstr>
      <vt:lpstr>存储器芯片的扩展 —— 混合扩展</vt:lpstr>
      <vt:lpstr>存储器芯片的扩展 —— 混合扩展</vt:lpstr>
      <vt:lpstr>存储器芯片的扩展示例 —— 异种芯片</vt:lpstr>
      <vt:lpstr>DRAM刷新</vt:lpstr>
      <vt:lpstr>存储芯片示例</vt:lpstr>
      <vt:lpstr>DRAM刷新方式</vt:lpstr>
      <vt:lpstr>第五讲：指令系统与MIPS汇编语言（6学时）</vt:lpstr>
      <vt:lpstr>指令格式</vt:lpstr>
      <vt:lpstr>操作数</vt:lpstr>
      <vt:lpstr>2.2 MIPS 指令格式简介</vt:lpstr>
      <vt:lpstr>指令系统举例 —— MIPS指令系统</vt:lpstr>
      <vt:lpstr>指令系统举例 —— MIPS指令系统</vt:lpstr>
      <vt:lpstr>指令系统举例  ——  MIPS指令系统</vt:lpstr>
      <vt:lpstr>指令系统举例  ——  MIPS指令系统</vt:lpstr>
      <vt:lpstr>SWAP：MIPS过程示例</vt:lpstr>
      <vt:lpstr>伪指令</vt:lpstr>
      <vt:lpstr>第六讲：MIPS处理器设计（16学时）</vt:lpstr>
      <vt:lpstr>标准流水线</vt:lpstr>
      <vt:lpstr>带有控制信号的流水线处理器</vt:lpstr>
      <vt:lpstr>流水线冒险</vt:lpstr>
      <vt:lpstr>数据冒险 —— 数据相关性(读写相关，写读相关)</vt:lpstr>
      <vt:lpstr>数据冒险 —— 转发策略</vt:lpstr>
      <vt:lpstr>旁路的数据通路</vt:lpstr>
      <vt:lpstr>重新排列代码以避免流水线阻塞</vt:lpstr>
      <vt:lpstr>3. 控制冒险: 分支</vt:lpstr>
      <vt:lpstr>第七讲：高速缓冲存储器（CACHE）（6学时）</vt:lpstr>
      <vt:lpstr>高速缓冲存储器(Cache)的动机与原理</vt:lpstr>
      <vt:lpstr>2.2 Cache与主存之间的映射—直接映射</vt:lpstr>
      <vt:lpstr> Cache与主存之间的映射 —— 组相联</vt:lpstr>
      <vt:lpstr>Cache与主存之间的映射 —— 组相联</vt:lpstr>
      <vt:lpstr>Cache的容量</vt:lpstr>
      <vt:lpstr>Cache的容量</vt:lpstr>
      <vt:lpstr>Cache的性能计算</vt:lpstr>
      <vt:lpstr>Cache的性能计算举例</vt:lpstr>
      <vt:lpstr>第八讲：虚拟存储系统（6学时）</vt:lpstr>
      <vt:lpstr>页式虚拟存储器</vt:lpstr>
      <vt:lpstr>页式虚拟存储器</vt:lpstr>
      <vt:lpstr>页式虚拟存储器</vt:lpstr>
      <vt:lpstr>页式虚拟存储器</vt:lpstr>
      <vt:lpstr>页式虚拟存储器</vt:lpstr>
      <vt:lpstr>页式虚拟存储器</vt:lpstr>
      <vt:lpstr>第九讲：总线与输入输出方式（4学时）</vt:lpstr>
      <vt:lpstr>I/O与主机信息交换的控制方式　</vt:lpstr>
      <vt:lpstr>程序查询方式</vt:lpstr>
      <vt:lpstr>中断方式</vt:lpstr>
      <vt:lpstr>ＤＭＡ方式</vt:lpstr>
      <vt:lpstr>总线的仲裁方式</vt:lpstr>
      <vt:lpstr>总线的仲裁方式</vt:lpstr>
      <vt:lpstr>总线的仲裁方式</vt:lpstr>
      <vt:lpstr>总线的仲裁方式</vt:lpstr>
      <vt:lpstr>PowerPoint 演示文稿</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lxd</dc:creator>
  <dc:description>lecture 1</dc:description>
  <cp:lastModifiedBy>JWN</cp:lastModifiedBy>
  <cp:revision>379</cp:revision>
  <cp:lastPrinted>1999-08-22T22:40:57Z</cp:lastPrinted>
  <dcterms:created xsi:type="dcterms:W3CDTF">1997-08-19T16:58:46Z</dcterms:created>
  <dcterms:modified xsi:type="dcterms:W3CDTF">2020-12-31T01:54:17Z</dcterms:modified>
</cp:coreProperties>
</file>