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2" r:id="rId3"/>
    <p:sldId id="294" r:id="rId4"/>
    <p:sldId id="272" r:id="rId5"/>
    <p:sldId id="288" r:id="rId6"/>
    <p:sldId id="282" r:id="rId7"/>
    <p:sldId id="298" r:id="rId8"/>
    <p:sldId id="299" r:id="rId9"/>
    <p:sldId id="278" r:id="rId10"/>
    <p:sldId id="276" r:id="rId11"/>
    <p:sldId id="289" r:id="rId12"/>
    <p:sldId id="297" r:id="rId13"/>
    <p:sldId id="283" r:id="rId14"/>
    <p:sldId id="284" r:id="rId15"/>
    <p:sldId id="29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CC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0" autoAdjust="0"/>
    <p:restoredTop sz="96379" autoAdjust="0"/>
  </p:normalViewPr>
  <p:slideViewPr>
    <p:cSldViewPr snapToGrid="0">
      <p:cViewPr varScale="1">
        <p:scale>
          <a:sx n="93" d="100"/>
          <a:sy n="93" d="100"/>
        </p:scale>
        <p:origin x="28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16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0DAA8-9188-4EE0-BCA4-93C5E95C8D74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AED7-B16A-406D-99ED-5E50D0CBA2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3AC23-8066-F94A-A9E4-0B9E925C0C5D}" type="datetimeFigureOut">
              <a:rPr kumimoji="1" lang="zh-CN" altLang="en-US" smtClean="0"/>
              <a:pPr/>
              <a:t>2021/9/5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4A04B-7AB5-204A-B881-38BBECCCF81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30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4A04B-7AB5-204A-B881-38BBECCCF81B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01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4A04B-7AB5-204A-B881-38BBECCCF81B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76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4A04B-7AB5-204A-B881-38BBECCCF81B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 descr="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2947" y="0"/>
            <a:ext cx="9146732" cy="686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3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90204"/>
            <a:ext cx="8229600" cy="82743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9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3578"/>
            <a:ext cx="2057400" cy="55525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3578"/>
            <a:ext cx="6019800" cy="5552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4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6952"/>
            <a:ext cx="8229600" cy="86068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黑体" panose="02010609060101010101" pitchFamily="49" charset="-122"/>
              </a:defRPr>
            </a:lvl1pPr>
            <a:lvl2pPr>
              <a:defRPr>
                <a:latin typeface="+mn-lt"/>
                <a:ea typeface="黑体" panose="02010609060101010101" pitchFamily="49" charset="-122"/>
              </a:defRPr>
            </a:lvl2pPr>
            <a:lvl3pPr>
              <a:defRPr>
                <a:latin typeface="+mn-lt"/>
                <a:ea typeface="黑体" panose="02010609060101010101" pitchFamily="49" charset="-122"/>
              </a:defRPr>
            </a:lvl3pPr>
            <a:lvl4pPr>
              <a:defRPr>
                <a:latin typeface="+mn-lt"/>
                <a:ea typeface="黑体" panose="02010609060101010101" pitchFamily="49" charset="-122"/>
              </a:defRPr>
            </a:lvl4pPr>
            <a:lvl5pPr>
              <a:defRPr>
                <a:latin typeface="+mn-lt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96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2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90204"/>
            <a:ext cx="8229600" cy="82743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2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3578"/>
            <a:ext cx="8229600" cy="84405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6953"/>
            <a:ext cx="8229600" cy="86068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5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6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573578"/>
            <a:ext cx="3008313" cy="861522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573578"/>
            <a:ext cx="5111750" cy="55525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8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G-PPT-01-02"/>
          <p:cNvPicPr>
            <a:picLocks noChangeAspect="1" noChangeArrowheads="1"/>
          </p:cNvPicPr>
          <p:nvPr userDrawn="1"/>
        </p:nvPicPr>
        <p:blipFill>
          <a:blip r:embed="rId13" cstate="print"/>
          <a:stretch>
            <a:fillRect/>
          </a:stretch>
        </p:blipFill>
        <p:spPr bwMode="auto">
          <a:xfrm>
            <a:off x="2028" y="0"/>
            <a:ext cx="913994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5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fld id="{26F80C34-8E99-4E3F-9E26-B4315E0A5777}" type="datetimeFigureOut">
              <a:rPr lang="zh-CN" altLang="en-US" smtClean="0"/>
              <a:pPr/>
              <a:t>2021/9/5</a:t>
            </a:fld>
            <a:endParaRPr lang="zh-CN" altLang="en-US"/>
          </a:p>
        </p:txBody>
      </p:sp>
      <p:sp>
        <p:nvSpPr>
          <p:cNvPr id="512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5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512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35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fld id="{45BA5E3C-E46D-4072-B16F-F95834311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3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26" Type="http://schemas.openxmlformats.org/officeDocument/2006/relationships/image" Target="../media/image28.jpeg"/><Relationship Id="rId3" Type="http://schemas.openxmlformats.org/officeDocument/2006/relationships/image" Target="../media/image5.pn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5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24" Type="http://schemas.openxmlformats.org/officeDocument/2006/relationships/image" Target="../media/image26.jpe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23" Type="http://schemas.openxmlformats.org/officeDocument/2006/relationships/image" Target="../media/image25.jpe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计算机组成实验概述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秋季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学期）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61282"/>
            <a:ext cx="6400800" cy="137751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计算机组成实验教学团队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北京航空航天大学计算机学院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实验成绩</a:t>
            </a:r>
            <a:r>
              <a:rPr lang="zh-CN" altLang="en-US" dirty="0"/>
              <a:t>评定方法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单次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成绩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SPOC</a:t>
            </a:r>
            <a:r>
              <a:rPr kumimoji="1" lang="zh-CN" altLang="en-US" dirty="0"/>
              <a:t>学习情况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zh-CN" altLang="en-US" dirty="0"/>
              <a:t>课下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完成情况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课上新增设计需求完成及问答情况</a:t>
            </a:r>
            <a:endParaRPr kumimoji="1" lang="en-US" altLang="zh-CN" dirty="0"/>
          </a:p>
          <a:p>
            <a:r>
              <a:rPr kumimoji="1" lang="zh-CN" altLang="en-US" dirty="0"/>
              <a:t>实验课最终成绩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最终成绩由</a:t>
            </a:r>
            <a:r>
              <a:rPr kumimoji="1" lang="zh-CN" altLang="en-US" b="1" dirty="0">
                <a:solidFill>
                  <a:srgbClr val="FF0000"/>
                </a:solidFill>
              </a:rPr>
              <a:t>教程、历次</a:t>
            </a:r>
            <a:r>
              <a:rPr kumimoji="1" lang="en-US" altLang="zh-CN" b="1" dirty="0">
                <a:solidFill>
                  <a:srgbClr val="FF0000"/>
                </a:solidFill>
              </a:rPr>
              <a:t>Project</a:t>
            </a:r>
            <a:r>
              <a:rPr kumimoji="1" lang="zh-CN" altLang="en-US" b="1" dirty="0">
                <a:solidFill>
                  <a:srgbClr val="FF0000"/>
                </a:solidFill>
              </a:rPr>
              <a:t>成绩</a:t>
            </a:r>
            <a:r>
              <a:rPr kumimoji="1" lang="zh-CN" altLang="en-US" dirty="0"/>
              <a:t>及</a:t>
            </a:r>
            <a:r>
              <a:rPr kumimoji="1" lang="en-US" altLang="zh-CN" b="1" dirty="0">
                <a:solidFill>
                  <a:srgbClr val="FF0000"/>
                </a:solidFill>
              </a:rPr>
              <a:t>SPOC</a:t>
            </a:r>
            <a:r>
              <a:rPr kumimoji="1" lang="zh-CN" altLang="en-US" b="1" dirty="0">
                <a:solidFill>
                  <a:srgbClr val="FF0000"/>
                </a:solidFill>
              </a:rPr>
              <a:t>论坛活跃度</a:t>
            </a:r>
            <a:r>
              <a:rPr kumimoji="1" lang="zh-CN" altLang="en-US" dirty="0"/>
              <a:t>综合</a:t>
            </a:r>
            <a:r>
              <a:rPr kumimoji="1" lang="zh-CN" altLang="en-US" dirty="0" smtClean="0"/>
              <a:t>评定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依据</a:t>
            </a:r>
            <a:r>
              <a:rPr kumimoji="1" lang="en-US" altLang="zh-CN" dirty="0"/>
              <a:t>SPOC</a:t>
            </a:r>
            <a:r>
              <a:rPr kumimoji="1" lang="zh-CN" altLang="en-US" dirty="0"/>
              <a:t>论坛活跃度（有效提问／回复）适度</a:t>
            </a:r>
            <a:r>
              <a:rPr kumimoji="1" lang="zh-CN" altLang="en-US" b="1" dirty="0">
                <a:solidFill>
                  <a:srgbClr val="FF0000"/>
                </a:solidFill>
              </a:rPr>
              <a:t>加分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6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学术诚实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597" y="1600202"/>
            <a:ext cx="8629094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查重机制：自动化查重</a:t>
            </a:r>
            <a:r>
              <a:rPr kumimoji="1" lang="en-US" altLang="zh-CN" dirty="0"/>
              <a:t>+</a:t>
            </a:r>
            <a:r>
              <a:rPr kumimoji="1" lang="zh-CN" altLang="en-US" dirty="0"/>
              <a:t>人工确认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若发现异常，将人工复查并进行答辩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查重范围：涵盖</a:t>
            </a:r>
            <a:r>
              <a:rPr kumimoji="1" lang="zh-CN" altLang="en-US" dirty="0">
                <a:solidFill>
                  <a:srgbClr val="FF0000"/>
                </a:solidFill>
              </a:rPr>
              <a:t>本届</a:t>
            </a:r>
            <a:r>
              <a:rPr kumimoji="1" lang="zh-CN" altLang="en-US" dirty="0"/>
              <a:t>及</a:t>
            </a:r>
            <a:r>
              <a:rPr kumimoji="1" lang="zh-CN" altLang="en-US" dirty="0">
                <a:solidFill>
                  <a:srgbClr val="FF0000"/>
                </a:solidFill>
              </a:rPr>
              <a:t>往届</a:t>
            </a:r>
          </a:p>
          <a:p>
            <a:pPr>
              <a:lnSpc>
                <a:spcPct val="120000"/>
              </a:lnSpc>
            </a:pPr>
            <a:r>
              <a:rPr kumimoji="1" lang="zh-CN" altLang="en-US" dirty="0"/>
              <a:t>惩罚措施：抄袭行为确认后，课程成绩为</a:t>
            </a:r>
            <a:r>
              <a:rPr kumimoji="1" lang="zh-CN" altLang="en-US" dirty="0">
                <a:solidFill>
                  <a:srgbClr val="FF0000"/>
                </a:solidFill>
              </a:rPr>
              <a:t>零分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鼓励大家交流、讨论，但禁止</a:t>
            </a:r>
            <a:r>
              <a:rPr kumimoji="1" lang="zh-CN" altLang="en-US" dirty="0">
                <a:solidFill>
                  <a:srgbClr val="FF0000"/>
                </a:solidFill>
              </a:rPr>
              <a:t>拷贝</a:t>
            </a:r>
            <a:r>
              <a:rPr kumimoji="1" lang="zh-CN" altLang="en-US" dirty="0"/>
              <a:t>代码</a:t>
            </a:r>
            <a:endParaRPr kumimoji="1" lang="en-US" altLang="zh-CN" dirty="0"/>
          </a:p>
          <a:p>
            <a:pPr lvl="2">
              <a:lnSpc>
                <a:spcPct val="120000"/>
              </a:lnSpc>
            </a:pPr>
            <a:endParaRPr kumimoji="1" lang="en-US" altLang="zh-CN" dirty="0"/>
          </a:p>
          <a:p>
            <a:r>
              <a:rPr lang="zh-CN" altLang="en-US" dirty="0"/>
              <a:t>重要事情说</a:t>
            </a:r>
            <a:r>
              <a:rPr lang="en-US" altLang="zh-CN" dirty="0"/>
              <a:t>3</a:t>
            </a:r>
            <a:r>
              <a:rPr lang="zh-CN" altLang="en-US" dirty="0"/>
              <a:t>遍：</a:t>
            </a:r>
            <a:r>
              <a:rPr lang="zh-CN" altLang="en-US" dirty="0">
                <a:solidFill>
                  <a:srgbClr val="FF0000"/>
                </a:solidFill>
              </a:rPr>
              <a:t>抄袭零容忍</a:t>
            </a:r>
            <a:r>
              <a:rPr lang="zh-CN" altLang="en-US" dirty="0"/>
              <a:t>！</a:t>
            </a:r>
            <a:r>
              <a:rPr lang="zh-CN" altLang="en-US" dirty="0">
                <a:solidFill>
                  <a:srgbClr val="FF0000"/>
                </a:solidFill>
              </a:rPr>
              <a:t>抄袭零容忍</a:t>
            </a:r>
            <a:r>
              <a:rPr lang="zh-CN" altLang="en-US" dirty="0"/>
              <a:t>！</a:t>
            </a:r>
            <a:r>
              <a:rPr lang="zh-CN" altLang="en-US" dirty="0">
                <a:solidFill>
                  <a:srgbClr val="FF0000"/>
                </a:solidFill>
              </a:rPr>
              <a:t>抄袭零容忍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zh-CN" altLang="en-US" dirty="0"/>
              <a:t>不要挑战学院惩处学术不端的决心</a:t>
            </a:r>
            <a:endParaRPr lang="en-US" altLang="zh-CN" dirty="0"/>
          </a:p>
          <a:p>
            <a:pPr lvl="2"/>
            <a:r>
              <a:rPr kumimoji="1" lang="en-US" altLang="zh-CN" dirty="0"/>
              <a:t>2016</a:t>
            </a:r>
            <a:r>
              <a:rPr kumimoji="1" lang="zh-CN" altLang="en-US" dirty="0"/>
              <a:t>秋季学期：</a:t>
            </a:r>
            <a:r>
              <a:rPr kumimoji="1" lang="en-US" altLang="zh-CN" dirty="0">
                <a:solidFill>
                  <a:srgbClr val="FF0000"/>
                </a:solidFill>
              </a:rPr>
              <a:t>15</a:t>
            </a:r>
            <a:r>
              <a:rPr kumimoji="1" lang="zh-CN" altLang="en-US" dirty="0"/>
              <a:t>人被取消课程成绩</a:t>
            </a:r>
            <a:endParaRPr lang="en-US" altLang="zh-CN" dirty="0"/>
          </a:p>
          <a:p>
            <a:pPr lvl="1"/>
            <a:r>
              <a:rPr lang="zh-CN" altLang="en-US" dirty="0"/>
              <a:t>抄袭不仅导致课程成绩清零，还影响奖学金评定、保研等</a:t>
            </a:r>
          </a:p>
          <a:p>
            <a:pPr marL="685800" lvl="2" indent="0">
              <a:lnSpc>
                <a:spcPct val="120000"/>
              </a:lnSpc>
              <a:buNone/>
            </a:pPr>
            <a:endParaRPr kumimoji="1"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8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4738" y="1092837"/>
            <a:ext cx="9035574" cy="5574293"/>
          </a:xfrm>
        </p:spPr>
        <p:txBody>
          <a:bodyPr>
            <a:noAutofit/>
          </a:bodyPr>
          <a:lstStyle/>
          <a:p>
            <a:r>
              <a:rPr lang="zh-CN" altLang="en-US" sz="1600" b="1" dirty="0"/>
              <a:t>教师团队</a:t>
            </a:r>
            <a:endParaRPr lang="en-US" altLang="zh-CN" sz="1600" b="1" dirty="0"/>
          </a:p>
          <a:p>
            <a:pPr lvl="1"/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3"/>
            <a:endParaRPr lang="en-US" altLang="zh-CN" sz="800" b="1" dirty="0"/>
          </a:p>
          <a:p>
            <a:pPr marL="342900" lvl="1" indent="0">
              <a:buNone/>
            </a:pPr>
            <a:r>
              <a:rPr lang="zh-CN" altLang="en-US" sz="1400" b="1" dirty="0"/>
              <a:t>          高小鹏                        万寒                            张亮                        李辉勇                         杨建磊                    傅翠娇</a:t>
            </a:r>
            <a:endParaRPr lang="en-US" altLang="zh-CN" sz="1400" b="1" dirty="0"/>
          </a:p>
          <a:p>
            <a:r>
              <a:rPr lang="zh-CN" altLang="en-US" sz="1600" b="1" dirty="0"/>
              <a:t>教辅团队 </a:t>
            </a:r>
            <a:r>
              <a:rPr lang="en-US" altLang="zh-CN" sz="1600" b="1" dirty="0"/>
              <a:t>——S</a:t>
            </a:r>
            <a:r>
              <a:rPr lang="en-US" altLang="zh-CN" sz="1600" dirty="0"/>
              <a:t>tudent </a:t>
            </a:r>
            <a:r>
              <a:rPr lang="en-US" altLang="zh-CN" sz="1600" b="1" dirty="0"/>
              <a:t>T</a:t>
            </a:r>
            <a:r>
              <a:rPr lang="en-US" altLang="zh-CN" sz="1600" dirty="0"/>
              <a:t>eaching </a:t>
            </a:r>
            <a:r>
              <a:rPr lang="en-US" altLang="zh-CN" sz="1600" b="1" dirty="0"/>
              <a:t>A</a:t>
            </a:r>
            <a:r>
              <a:rPr lang="en-US" altLang="zh-CN" sz="1600" dirty="0"/>
              <a:t>ssistant </a:t>
            </a:r>
            <a:r>
              <a:rPr lang="en-US" altLang="zh-CN" sz="1600" dirty="0" err="1"/>
              <a:t>adviso</a:t>
            </a:r>
            <a:r>
              <a:rPr lang="en-US" altLang="zh-CN" sz="1600" b="1" dirty="0" err="1"/>
              <a:t>R</a:t>
            </a:r>
            <a:r>
              <a:rPr lang="zh-CN" altLang="zh-CN" sz="1600" dirty="0"/>
              <a:t> 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342900" lvl="1" indent="0">
              <a:buNone/>
            </a:pPr>
            <a:endParaRPr lang="en-US" altLang="zh-CN" sz="1000" dirty="0"/>
          </a:p>
          <a:p>
            <a:pPr marL="342900" lvl="1" indent="0">
              <a:buNone/>
            </a:pPr>
            <a:r>
              <a:rPr lang="zh-CN" altLang="en-US" sz="1400" dirty="0"/>
              <a:t>   钟梓皓           孔祥浩            田韵豪          王鹏博          </a:t>
            </a:r>
            <a:r>
              <a:rPr kumimoji="1" lang="zh-CN" altLang="en-US" sz="1400" dirty="0">
                <a:sym typeface="+mn-ea"/>
              </a:rPr>
              <a:t>仲书璋</a:t>
            </a:r>
            <a:r>
              <a:rPr lang="zh-CN" altLang="en-US" sz="1400" dirty="0"/>
              <a:t>           叶焯仁         王光祖            田旗舰           潘天蔚</a:t>
            </a:r>
          </a:p>
          <a:p>
            <a:pPr marL="342900" lvl="1" indent="0">
              <a:lnSpc>
                <a:spcPct val="150000"/>
              </a:lnSpc>
              <a:buNone/>
            </a:pPr>
            <a:endParaRPr kumimoji="1" lang="en-US" altLang="zh-CN" sz="1400" dirty="0"/>
          </a:p>
          <a:p>
            <a:pPr marL="342900" lvl="1" indent="0">
              <a:lnSpc>
                <a:spcPct val="150000"/>
              </a:lnSpc>
              <a:buNone/>
            </a:pPr>
            <a:endParaRPr kumimoji="1" lang="en-US" altLang="zh-CN" sz="1400" dirty="0"/>
          </a:p>
          <a:p>
            <a:pPr marL="342900" lvl="1" indent="0">
              <a:lnSpc>
                <a:spcPct val="150000"/>
              </a:lnSpc>
              <a:buNone/>
            </a:pPr>
            <a:endParaRPr kumimoji="1" lang="en-US" altLang="zh-CN" sz="1400" dirty="0"/>
          </a:p>
          <a:p>
            <a:pPr marL="342900" lvl="1" indent="0">
              <a:buNone/>
            </a:pPr>
            <a:endParaRPr kumimoji="1" lang="en-US" altLang="zh-CN" sz="1400" dirty="0"/>
          </a:p>
          <a:p>
            <a:pPr marL="0" lvl="1" indent="0">
              <a:buNone/>
            </a:pPr>
            <a:r>
              <a:rPr lang="zh-CN" altLang="en-US" sz="1400" dirty="0">
                <a:sym typeface="+mn-ea"/>
              </a:rPr>
              <a:t>            马婧颖           </a:t>
            </a:r>
            <a:r>
              <a:rPr kumimoji="1" lang="zh-CN" altLang="en-US" sz="1400" dirty="0"/>
              <a:t>刘传              郭衍培           樊佳昊          杜雨新           董翰元             陈纪源            陈昊            常浩轩</a:t>
            </a:r>
            <a:endParaRPr kumimoji="1"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计组实验教学团队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54" y="1370100"/>
            <a:ext cx="146050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29" y="1482330"/>
            <a:ext cx="1359001" cy="13355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65" y="1422953"/>
            <a:ext cx="1388087" cy="14002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4" y="1435100"/>
            <a:ext cx="1409700" cy="13843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04" y="1455299"/>
            <a:ext cx="1312641" cy="133557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05" y="1360198"/>
            <a:ext cx="1447799" cy="1466684"/>
          </a:xfrm>
          <a:prstGeom prst="rect">
            <a:avLst/>
          </a:prstGeom>
        </p:spPr>
      </p:pic>
      <p:pic>
        <p:nvPicPr>
          <p:cNvPr id="8" name="Picture 7" descr="18373050-王鹏博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51429" y="3463290"/>
            <a:ext cx="919480" cy="1226185"/>
          </a:xfrm>
          <a:prstGeom prst="rect">
            <a:avLst/>
          </a:prstGeom>
        </p:spPr>
      </p:pic>
      <p:pic>
        <p:nvPicPr>
          <p:cNvPr id="17" name="Picture 16" descr="孔祥浩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1347" y="3470275"/>
            <a:ext cx="924560" cy="1194435"/>
          </a:xfrm>
          <a:prstGeom prst="rect">
            <a:avLst/>
          </a:prstGeom>
        </p:spPr>
      </p:pic>
      <p:pic>
        <p:nvPicPr>
          <p:cNvPr id="28" name="Picture 24" descr="田韵豪">
            <a:extLst>
              <a:ext uri="{FF2B5EF4-FFF2-40B4-BE49-F238E27FC236}">
                <a16:creationId xmlns:a16="http://schemas.microsoft.com/office/drawing/2014/main" id="{54F0B302-AF80-47C5-B8FC-E3F9BF77A2D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l="5871" r="5566"/>
          <a:stretch/>
        </p:blipFill>
        <p:spPr>
          <a:xfrm>
            <a:off x="2297258" y="3484245"/>
            <a:ext cx="919480" cy="119126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96EF866-0787-4D77-9A51-1924ECA1ECC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85" y="3463290"/>
            <a:ext cx="894889" cy="127180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87BB806-4BB1-4479-99EF-548CD45E327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78" y="3474507"/>
            <a:ext cx="859821" cy="12037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FC3DD64-3926-4921-9508-DEEA48A2161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74" y="3455979"/>
            <a:ext cx="894889" cy="123349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13C3803-533E-4C95-A535-51492FB316B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31" y="3446145"/>
            <a:ext cx="1002249" cy="124333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A507D84-21D4-45BF-8D69-C1F6BF40E1D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31" y="3429000"/>
            <a:ext cx="886832" cy="126667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5012678B-EB68-4091-8B13-F8E30623A1B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6" y="5021046"/>
            <a:ext cx="897867" cy="130602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62F9C4B-26B7-478A-BD46-AAE2ADC9A56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2"/>
          <a:stretch/>
        </p:blipFill>
        <p:spPr>
          <a:xfrm>
            <a:off x="2197009" y="5037417"/>
            <a:ext cx="930956" cy="131157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60620B29-EB16-432E-B888-782D4625381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63" y="5046295"/>
            <a:ext cx="940167" cy="128965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ED0212E-46FA-4598-B768-7283EA879AF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46" y="5011401"/>
            <a:ext cx="1071782" cy="1315669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25978996-036C-4E2F-8529-1085D7CC2BA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20" y="5034604"/>
            <a:ext cx="940167" cy="130205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FBC3194B-9077-4085-8E25-1E42A6ED62E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59" y="5017036"/>
            <a:ext cx="878750" cy="1331955"/>
          </a:xfrm>
          <a:prstGeom prst="rect">
            <a:avLst/>
          </a:prstGeom>
        </p:spPr>
      </p:pic>
      <p:pic>
        <p:nvPicPr>
          <p:cNvPr id="1025" name="图片 1024">
            <a:extLst>
              <a:ext uri="{FF2B5EF4-FFF2-40B4-BE49-F238E27FC236}">
                <a16:creationId xmlns:a16="http://schemas.microsoft.com/office/drawing/2014/main" id="{F436F805-70C6-47A2-AFDB-852E2BEC35F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102" y="5028539"/>
            <a:ext cx="879195" cy="13236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313B4C-36DC-4850-9537-567949267F3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8" y="5077185"/>
            <a:ext cx="848115" cy="127180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361EA90-B585-45DC-83A4-7CA27E97DA50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1" y="5004111"/>
            <a:ext cx="886832" cy="13302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0A0BF9-238B-4F2B-ACF6-DAB04D6FD235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2" y="3519196"/>
            <a:ext cx="935301" cy="1152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S.T.A.R.</a:t>
            </a:r>
            <a:r>
              <a:rPr lang="zh-CN" altLang="zh-CN" dirty="0"/>
              <a:t>教辅团队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S.T.A.R.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tudent 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eaching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ssistant </a:t>
            </a:r>
            <a:r>
              <a:rPr lang="en-US" altLang="zh-CN" dirty="0" err="1"/>
              <a:t>adviso</a:t>
            </a:r>
            <a:r>
              <a:rPr lang="en-US" altLang="zh-CN" b="1" dirty="0" err="1">
                <a:solidFill>
                  <a:srgbClr val="FF0000"/>
                </a:solidFill>
              </a:rPr>
              <a:t>R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zh-CN" altLang="en-US" dirty="0"/>
              <a:t>教辅团队职责</a:t>
            </a:r>
            <a:endParaRPr lang="en-US" altLang="zh-CN" dirty="0"/>
          </a:p>
          <a:p>
            <a:pPr lvl="1"/>
            <a:r>
              <a:rPr lang="zh-CN" altLang="zh-CN" dirty="0"/>
              <a:t>参与实验体系、实验环境建设 </a:t>
            </a:r>
            <a:endParaRPr lang="en-US" altLang="zh-CN" dirty="0"/>
          </a:p>
          <a:p>
            <a:pPr lvl="2"/>
            <a:r>
              <a:rPr lang="zh-CN" altLang="en-US" dirty="0"/>
              <a:t>亲历整个实验过程，</a:t>
            </a:r>
            <a:r>
              <a:rPr lang="zh-CN" altLang="zh-CN" dirty="0"/>
              <a:t>产生的改进想法非常宝贵且具建设性 </a:t>
            </a:r>
            <a:endParaRPr lang="en-US" altLang="zh-CN" dirty="0"/>
          </a:p>
          <a:p>
            <a:pPr lvl="1"/>
            <a:r>
              <a:rPr lang="zh-CN" altLang="zh-CN" dirty="0"/>
              <a:t>线上线下答疑</a:t>
            </a:r>
            <a:r>
              <a:rPr lang="zh-CN" altLang="en-US" dirty="0"/>
              <a:t>、</a:t>
            </a:r>
            <a:r>
              <a:rPr lang="zh-CN" altLang="zh-CN" dirty="0"/>
              <a:t>分享学习经验  </a:t>
            </a:r>
            <a:endParaRPr lang="en-US" altLang="zh-CN" dirty="0"/>
          </a:p>
          <a:p>
            <a:pPr lvl="2"/>
            <a:r>
              <a:rPr lang="zh-CN" altLang="zh-CN" dirty="0"/>
              <a:t>知识要用来分享，才能承先启后</a:t>
            </a:r>
            <a:endParaRPr lang="en-US" altLang="zh-CN" dirty="0"/>
          </a:p>
          <a:p>
            <a:pPr lvl="2"/>
            <a:r>
              <a:rPr lang="zh-CN" altLang="zh-CN" dirty="0"/>
              <a:t>成功不</a:t>
            </a:r>
            <a:r>
              <a:rPr lang="zh-CN" altLang="en-US" dirty="0"/>
              <a:t>只</a:t>
            </a:r>
            <a:r>
              <a:rPr lang="zh-CN" altLang="zh-CN" dirty="0"/>
              <a:t>付出与拥有，有承担才是最高的成就！ </a:t>
            </a:r>
            <a:endParaRPr lang="en-US" altLang="zh-CN" dirty="0"/>
          </a:p>
          <a:p>
            <a:pPr lvl="1"/>
            <a:r>
              <a:rPr lang="zh-CN" altLang="zh-CN" dirty="0"/>
              <a:t>检查实验进度</a:t>
            </a:r>
            <a:r>
              <a:rPr lang="zh-CN" altLang="en-US" dirty="0"/>
              <a:t>、完善评价体系</a:t>
            </a:r>
            <a:endParaRPr lang="en-US" altLang="zh-CN" dirty="0"/>
          </a:p>
          <a:p>
            <a:pPr lvl="2"/>
            <a:r>
              <a:rPr lang="zh-CN" altLang="en-US" dirty="0"/>
              <a:t>希望每一位同学都能凭借自己的努力，获得一份公正的评判</a:t>
            </a:r>
            <a:r>
              <a:rPr lang="zh-CN" altLang="zh-CN" dirty="0"/>
              <a:t> 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7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2022</a:t>
            </a:r>
            <a:r>
              <a:rPr lang="zh-CN" altLang="en-US" dirty="0" smtClean="0"/>
              <a:t>计</a:t>
            </a:r>
            <a:r>
              <a:rPr lang="zh-CN" altLang="en-US" dirty="0"/>
              <a:t>组课设</a:t>
            </a:r>
            <a:r>
              <a:rPr lang="en-US" altLang="zh-CN" dirty="0"/>
              <a:t>S.T.A.R.</a:t>
            </a:r>
            <a:r>
              <a:rPr lang="zh-CN" altLang="en-US" dirty="0"/>
              <a:t>教辅团队招募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如果你</a:t>
            </a:r>
            <a:r>
              <a:rPr lang="zh-CN" altLang="en-US" dirty="0"/>
              <a:t>优秀且</a:t>
            </a:r>
            <a:r>
              <a:rPr lang="zh-CN" altLang="zh-CN" dirty="0"/>
              <a:t>具有强烈的责任感与使命感，请加入我们！ </a:t>
            </a:r>
            <a:endParaRPr lang="en-US" altLang="zh-CN" dirty="0"/>
          </a:p>
          <a:p>
            <a:r>
              <a:rPr lang="zh-CN" altLang="en-US" dirty="0"/>
              <a:t>我们期待你们</a:t>
            </a:r>
            <a:r>
              <a:rPr lang="zh-CN" altLang="zh-CN" dirty="0"/>
              <a:t>新鲜的想法</a:t>
            </a:r>
            <a:r>
              <a:rPr lang="zh-CN" altLang="en-US" dirty="0"/>
              <a:t>与做法，</a:t>
            </a:r>
            <a:r>
              <a:rPr lang="zh-CN" altLang="zh-CN" dirty="0"/>
              <a:t>为课程添加新的活力</a:t>
            </a:r>
            <a:r>
              <a:rPr lang="zh-CN" altLang="en-US" dirty="0"/>
              <a:t>！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lang="zh-CN" altLang="zh-CN" dirty="0"/>
              <a:t>学院将</a:t>
            </a:r>
            <a:r>
              <a:rPr lang="zh-CN" altLang="zh-CN"/>
              <a:t>向</a:t>
            </a:r>
            <a:r>
              <a:rPr lang="en-US" altLang="zh-CN"/>
              <a:t>S.T.A.R.</a:t>
            </a:r>
            <a:r>
              <a:rPr lang="zh-CN" altLang="zh-CN"/>
              <a:t>团队</a:t>
            </a:r>
            <a:r>
              <a:rPr lang="zh-CN" altLang="zh-CN" dirty="0"/>
              <a:t>成员颁发荣誉证书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zh-CN" dirty="0"/>
              <a:t>祝</a:t>
            </a:r>
            <a:r>
              <a:rPr lang="en-US" altLang="zh-CN" dirty="0"/>
              <a:t>S.T.A.R.</a:t>
            </a:r>
            <a:r>
              <a:rPr lang="zh-CN" altLang="zh-CN" dirty="0"/>
              <a:t>每位成员因有能力帮助他人，始终快乐！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9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2"/>
            <a:ext cx="8544757" cy="4525963"/>
          </a:xfrm>
        </p:spPr>
        <p:txBody>
          <a:bodyPr/>
          <a:lstStyle/>
          <a:p>
            <a:r>
              <a:rPr lang="zh-CN" altLang="en-US" dirty="0"/>
              <a:t>务必在</a:t>
            </a:r>
            <a:r>
              <a:rPr lang="zh-CN" altLang="en-US" dirty="0">
                <a:solidFill>
                  <a:srgbClr val="FF0000"/>
                </a:solidFill>
              </a:rPr>
              <a:t>学校教务系统</a:t>
            </a:r>
            <a:r>
              <a:rPr lang="zh-CN" altLang="en-US" dirty="0"/>
              <a:t>完成选课，否则无法录入成绩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1-5</a:t>
            </a:r>
            <a:r>
              <a:rPr lang="zh-CN" altLang="en-US" dirty="0" smtClean="0"/>
              <a:t>周</a:t>
            </a:r>
            <a:r>
              <a:rPr lang="zh-CN" altLang="en-US" dirty="0"/>
              <a:t>的预备阶段学习：在很大程度上决定能否通过课程</a:t>
            </a:r>
            <a:endParaRPr lang="en-US" altLang="zh-CN" dirty="0"/>
          </a:p>
          <a:p>
            <a:pPr lvl="1"/>
            <a:r>
              <a:rPr lang="zh-CN" altLang="en-US" dirty="0"/>
              <a:t>不要因为</a:t>
            </a:r>
            <a:r>
              <a:rPr lang="zh-CN" altLang="en-US" dirty="0" smtClean="0"/>
              <a:t>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周</a:t>
            </a:r>
            <a:r>
              <a:rPr lang="zh-CN" altLang="en-US" dirty="0"/>
              <a:t>没有监督就懈怠</a:t>
            </a:r>
            <a:endParaRPr lang="en-US" altLang="zh-CN" dirty="0"/>
          </a:p>
          <a:p>
            <a:pPr lvl="1"/>
            <a:r>
              <a:rPr lang="zh-CN" altLang="en-US" dirty="0" smtClean="0"/>
              <a:t>务必做好自我管理，</a:t>
            </a:r>
            <a:r>
              <a:rPr lang="zh-CN" altLang="en-US" dirty="0"/>
              <a:t>抓紧自学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19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MIPS</a:t>
            </a:r>
            <a:r>
              <a:rPr lang="zh-CN" altLang="en-US" dirty="0"/>
              <a:t>体系结构指令集为例，理解计算机软硬件接口</a:t>
            </a:r>
            <a:endParaRPr lang="en-US" altLang="zh-CN" dirty="0"/>
          </a:p>
          <a:p>
            <a:pPr lvl="1"/>
            <a:r>
              <a:rPr lang="zh-CN" altLang="en-US" dirty="0"/>
              <a:t>能够编写一定规模的汇编语言程序</a:t>
            </a:r>
            <a:endParaRPr lang="en-US" altLang="zh-CN" dirty="0"/>
          </a:p>
          <a:p>
            <a:pPr lvl="1"/>
            <a:r>
              <a:rPr lang="zh-CN" altLang="en-US" dirty="0"/>
              <a:t>从指令的操作语义入手，推导出</a:t>
            </a:r>
            <a:r>
              <a:rPr lang="en-US" altLang="zh-CN" dirty="0"/>
              <a:t>CPU</a:t>
            </a:r>
            <a:r>
              <a:rPr lang="zh-CN" altLang="en-US" dirty="0"/>
              <a:t>设计结构</a:t>
            </a:r>
            <a:endParaRPr lang="en-US" altLang="zh-CN" dirty="0"/>
          </a:p>
          <a:p>
            <a:pPr lvl="2"/>
            <a:r>
              <a:rPr lang="zh-CN" altLang="en-US" dirty="0"/>
              <a:t>能够根据每条指令的操作语义总结出处理需求，对应至功能部件</a:t>
            </a:r>
            <a:endParaRPr lang="en-US" altLang="zh-CN" dirty="0"/>
          </a:p>
          <a:p>
            <a:pPr lvl="2"/>
            <a:r>
              <a:rPr lang="zh-CN" altLang="en-US" dirty="0"/>
              <a:t>根据处理需求的逻辑关系建立功能部件的连接关系</a:t>
            </a:r>
            <a:endParaRPr lang="en-US" altLang="zh-CN" dirty="0"/>
          </a:p>
          <a:p>
            <a:r>
              <a:rPr lang="zh-CN" altLang="en-US" dirty="0"/>
              <a:t>自主开发</a:t>
            </a:r>
            <a:r>
              <a:rPr lang="en-US" altLang="zh-CN" dirty="0"/>
              <a:t>MIPS</a:t>
            </a:r>
            <a:r>
              <a:rPr lang="zh-CN" altLang="en-US" dirty="0"/>
              <a:t>流水线</a:t>
            </a:r>
            <a:r>
              <a:rPr lang="en-US" altLang="zh-CN" dirty="0"/>
              <a:t>CPU</a:t>
            </a:r>
          </a:p>
          <a:p>
            <a:pPr lvl="1"/>
            <a:r>
              <a:rPr lang="zh-CN" altLang="en-US" dirty="0"/>
              <a:t>掌握流水线</a:t>
            </a:r>
            <a:r>
              <a:rPr lang="en-US" altLang="zh-CN" dirty="0"/>
              <a:t>CPU</a:t>
            </a:r>
            <a:r>
              <a:rPr lang="zh-CN" altLang="en-US" dirty="0"/>
              <a:t>的工作原理及其构造方法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工程方法</a:t>
            </a:r>
            <a:r>
              <a:rPr lang="zh-CN" altLang="en-US" dirty="0"/>
              <a:t>开发符合</a:t>
            </a:r>
            <a:r>
              <a:rPr lang="zh-CN" altLang="en-US" dirty="0">
                <a:solidFill>
                  <a:srgbClr val="FF0000"/>
                </a:solidFill>
              </a:rPr>
              <a:t>工业标准</a:t>
            </a:r>
            <a:r>
              <a:rPr lang="zh-CN" altLang="en-US" dirty="0"/>
              <a:t>且具有一定</a:t>
            </a:r>
            <a:r>
              <a:rPr lang="zh-CN" altLang="en-US" dirty="0">
                <a:solidFill>
                  <a:srgbClr val="FF0000"/>
                </a:solidFill>
              </a:rPr>
              <a:t>工程规模</a:t>
            </a:r>
            <a:r>
              <a:rPr lang="zh-CN" altLang="en-US" dirty="0"/>
              <a:t>的流水线</a:t>
            </a:r>
            <a:r>
              <a:rPr lang="en-US" altLang="zh-CN" dirty="0"/>
              <a:t>CPU</a:t>
            </a:r>
          </a:p>
          <a:p>
            <a:pPr lvl="2"/>
            <a:r>
              <a:rPr lang="zh-CN" altLang="en-US" dirty="0"/>
              <a:t>理解计算机硬件工作原理及核心机制</a:t>
            </a:r>
            <a:endParaRPr lang="en-US" altLang="zh-CN" dirty="0"/>
          </a:p>
          <a:p>
            <a:pPr lvl="2"/>
            <a:r>
              <a:rPr lang="zh-CN" altLang="en-US" dirty="0"/>
              <a:t>通过工程能力训练过程建立系统观点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33219"/>
              </p:ext>
            </p:extLst>
          </p:nvPr>
        </p:nvGraphicFramePr>
        <p:xfrm>
          <a:off x="457200" y="1526799"/>
          <a:ext cx="8443382" cy="4562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2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900">
                  <a:extLst>
                    <a:ext uri="{9D8B030D-6E8A-4147-A177-3AD203B41FA5}">
                      <a16:colId xmlns:a16="http://schemas.microsoft.com/office/drawing/2014/main" val="3244387036"/>
                    </a:ext>
                  </a:extLst>
                </a:gridCol>
                <a:gridCol w="264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1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effectLst/>
                        </a:rPr>
                        <a:t>序号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</a:rPr>
                        <a:t>项目名称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kern="100" dirty="0">
                          <a:effectLst/>
                        </a:rPr>
                        <a:t>课下测试（</a:t>
                      </a:r>
                      <a:r>
                        <a:rPr lang="en-US" altLang="zh-CN" sz="1100" b="1" kern="100" dirty="0">
                          <a:effectLst/>
                        </a:rPr>
                        <a:t>PW</a:t>
                      </a:r>
                      <a:r>
                        <a:rPr lang="zh-CN" altLang="en-US" sz="1100" b="1" kern="100" dirty="0">
                          <a:effectLst/>
                        </a:rPr>
                        <a:t>）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00" dirty="0">
                          <a:effectLst/>
                        </a:rPr>
                        <a:t>课上测试 （</a:t>
                      </a:r>
                      <a:r>
                        <a:rPr lang="en-US" altLang="zh-CN" sz="1100" b="1" kern="100" dirty="0">
                          <a:effectLst/>
                        </a:rPr>
                        <a:t>PT</a:t>
                      </a:r>
                      <a:r>
                        <a:rPr lang="zh-CN" altLang="en-US" sz="1100" b="1" kern="100" dirty="0">
                          <a:effectLst/>
                        </a:rPr>
                        <a:t>）</a:t>
                      </a:r>
                      <a:endParaRPr lang="zh-CN" altLang="en-US" dirty="0"/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</a:rPr>
                        <a:t>启动周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</a:rPr>
                        <a:t>工作周数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检查周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47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100" b="1" kern="100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预备</a:t>
                      </a:r>
                      <a:endParaRPr lang="zh-CN" sz="1100" b="1" kern="100" dirty="0">
                        <a:solidFill>
                          <a:schemeClr val="lt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基础知识，</a:t>
                      </a:r>
                      <a:r>
                        <a:rPr lang="en-US" altLang="zh-CN" sz="1100" b="1" kern="10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Logisim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，汇编，</a:t>
                      </a:r>
                      <a:r>
                        <a:rPr lang="en-US" altLang="zh-CN" sz="1100" b="1" kern="10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Verilog</a:t>
                      </a: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-HDL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SPOC</a:t>
                      </a:r>
                      <a:r>
                        <a:rPr lang="zh-CN" altLang="en-US" sz="1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平台完成自学</a:t>
                      </a:r>
                      <a:endParaRPr lang="en-US" altLang="zh-CN" sz="1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r>
                        <a:rPr lang="zh-CN" altLang="en-US" sz="11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月</a:t>
                      </a:r>
                      <a:r>
                        <a:rPr lang="en-US" altLang="zh-CN" sz="11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zh-CN" altLang="en-US" sz="11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日平台开放，校历第六周周二</a:t>
                      </a:r>
                      <a:r>
                        <a:rPr lang="en-US" altLang="zh-CN" sz="1100" b="1" kern="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17</a:t>
                      </a:r>
                      <a:r>
                        <a:rPr lang="zh-CN" altLang="en-US" sz="1100" b="1" kern="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时截止教程部分评测提交</a:t>
                      </a:r>
                    </a:p>
                  </a:txBody>
                  <a:tcPr marL="33640" marR="33640" marT="4672" marB="0" anchor="ctr"/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 smtClean="0">
                          <a:effectLst/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47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P0</a:t>
                      </a:r>
                      <a:endParaRPr lang="zh-CN" sz="1100" b="1" kern="100" dirty="0">
                        <a:solidFill>
                          <a:schemeClr val="lt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部件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及状态机设计</a:t>
                      </a:r>
                      <a:endParaRPr lang="en-US" altLang="zh-CN" sz="11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1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Logisim</a:t>
                      </a: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搭建</a:t>
                      </a: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CRC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校验码计算电路，</a:t>
                      </a: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ALU, GRF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，正则表达式匹配</a:t>
                      </a: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Logisim</a:t>
                      </a:r>
                      <a:r>
                        <a:rPr lang="zh-CN" altLang="en-US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完成部件及</a:t>
                      </a:r>
                      <a:r>
                        <a:rPr lang="en-US" altLang="zh-CN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FSM</a:t>
                      </a:r>
                      <a:r>
                        <a:rPr lang="zh-CN" altLang="en-US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</a:t>
                      </a:r>
                      <a:endParaRPr lang="zh-CN" sz="1100" b="1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16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P1</a:t>
                      </a:r>
                      <a:endParaRPr lang="zh-CN" sz="1100" b="1" kern="100" dirty="0">
                        <a:solidFill>
                          <a:schemeClr val="lt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部件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及状态机设计</a:t>
                      </a:r>
                      <a:endParaRPr lang="en-US" altLang="zh-CN" sz="11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1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Verilog</a:t>
                      </a: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-HDL)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实现</a:t>
                      </a: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splitter, ALU,EXT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，格雷码计数器，合法表达式识别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0" dirty="0">
                          <a:solidFill>
                            <a:schemeClr val="tx1"/>
                          </a:solidFill>
                          <a:effectLst/>
                        </a:rPr>
                        <a:t>Verilog-HDL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完成</a:t>
                      </a:r>
                      <a:r>
                        <a:rPr lang="zh-CN" altLang="en-US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部件及</a:t>
                      </a:r>
                      <a:r>
                        <a:rPr lang="en-US" altLang="zh-CN" sz="1100" b="1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FSM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设计</a:t>
                      </a:r>
                      <a:endParaRPr lang="en-US" altLang="zh-CN" sz="1100" b="1" kern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6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lt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P2</a:t>
                      </a: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汇编语言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矩阵乘法、回文串判断、卷积运算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选择题</a:t>
                      </a: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编程题</a:t>
                      </a:r>
                      <a:endParaRPr lang="en-US" alt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P3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 err="1">
                          <a:effectLst/>
                        </a:rPr>
                        <a:t>Logisim</a:t>
                      </a:r>
                      <a:r>
                        <a:rPr lang="zh-CN" altLang="en-US" sz="1100" b="1" kern="100" dirty="0">
                          <a:effectLst/>
                        </a:rPr>
                        <a:t>开发</a:t>
                      </a:r>
                      <a:r>
                        <a:rPr lang="zh-CN" sz="1100" b="1" kern="100" dirty="0">
                          <a:effectLst/>
                        </a:rPr>
                        <a:t>单周期</a:t>
                      </a:r>
                      <a:r>
                        <a:rPr lang="en-US" sz="1100" b="1" kern="100" dirty="0">
                          <a:effectLst/>
                        </a:rPr>
                        <a:t>CPU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</a:rPr>
                        <a:t>完成</a:t>
                      </a:r>
                      <a:r>
                        <a:rPr lang="zh-CN" altLang="en-US" sz="1100" b="1" kern="100" dirty="0" smtClean="0">
                          <a:effectLst/>
                        </a:rPr>
                        <a:t>支持</a:t>
                      </a:r>
                      <a:r>
                        <a:rPr lang="en-US" altLang="zh-CN" sz="1100" b="1" kern="100" dirty="0" smtClean="0">
                          <a:effectLst/>
                        </a:rPr>
                        <a:t>8</a:t>
                      </a:r>
                      <a:r>
                        <a:rPr lang="zh-CN" altLang="en-US" sz="1100" b="1" kern="100" dirty="0" smtClean="0">
                          <a:effectLst/>
                        </a:rPr>
                        <a:t>条</a:t>
                      </a:r>
                      <a:r>
                        <a:rPr lang="zh-CN" altLang="en-US" sz="1100" b="1" kern="100" dirty="0">
                          <a:effectLst/>
                        </a:rPr>
                        <a:t>指令的</a:t>
                      </a:r>
                      <a:r>
                        <a:rPr lang="zh-CN" sz="1100" b="1" kern="100" dirty="0">
                          <a:effectLst/>
                        </a:rPr>
                        <a:t>单周期</a:t>
                      </a:r>
                      <a:r>
                        <a:rPr lang="en-US" sz="1100" b="1" kern="100" dirty="0">
                          <a:effectLst/>
                        </a:rPr>
                        <a:t>CPU</a:t>
                      </a:r>
                      <a:r>
                        <a:rPr lang="zh-CN" sz="1100" b="1" kern="100" dirty="0">
                          <a:effectLst/>
                        </a:rPr>
                        <a:t>设计</a:t>
                      </a:r>
                      <a:endParaRPr lang="en-US" altLang="zh-CN" sz="1100" b="1" kern="100" dirty="0">
                        <a:effectLst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b="1" kern="100" dirty="0">
                          <a:effectLst/>
                        </a:rPr>
                        <a:t>新增指令</a:t>
                      </a:r>
                      <a:endParaRPr lang="en-US" altLang="zh-CN" sz="1100" b="1" kern="100" dirty="0">
                        <a:effectLst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P4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</a:rPr>
                        <a:t>Verilog</a:t>
                      </a:r>
                      <a:r>
                        <a:rPr lang="zh-CN" altLang="en-US" sz="1100" b="1" kern="100" dirty="0">
                          <a:effectLst/>
                        </a:rPr>
                        <a:t>开发</a:t>
                      </a:r>
                      <a:r>
                        <a:rPr lang="zh-CN" sz="1100" b="1" kern="100" dirty="0">
                          <a:effectLst/>
                        </a:rPr>
                        <a:t>单周期</a:t>
                      </a:r>
                      <a:r>
                        <a:rPr lang="en-US" sz="1100" b="1" kern="100" dirty="0">
                          <a:effectLst/>
                        </a:rPr>
                        <a:t>CPU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100" b="1" kern="100" dirty="0">
                          <a:effectLst/>
                        </a:rPr>
                        <a:t>完成</a:t>
                      </a:r>
                      <a:r>
                        <a:rPr lang="zh-CN" altLang="en-US" sz="1100" b="1" kern="100" dirty="0" smtClean="0">
                          <a:effectLst/>
                        </a:rPr>
                        <a:t>支持</a:t>
                      </a:r>
                      <a:r>
                        <a:rPr lang="en-US" altLang="zh-CN" sz="1100" b="1" kern="100" dirty="0" smtClean="0">
                          <a:effectLst/>
                        </a:rPr>
                        <a:t>10</a:t>
                      </a:r>
                      <a:r>
                        <a:rPr lang="zh-CN" altLang="en-US" sz="1100" b="1" kern="100" dirty="0" smtClean="0">
                          <a:effectLst/>
                        </a:rPr>
                        <a:t>条</a:t>
                      </a:r>
                      <a:r>
                        <a:rPr lang="zh-CN" altLang="en-US" sz="1100" b="1" kern="100" dirty="0">
                          <a:effectLst/>
                        </a:rPr>
                        <a:t>指令的</a:t>
                      </a:r>
                      <a:r>
                        <a:rPr lang="zh-CN" altLang="zh-CN" sz="1100" b="1" kern="100" dirty="0">
                          <a:effectLst/>
                        </a:rPr>
                        <a:t>单周期</a:t>
                      </a:r>
                      <a:r>
                        <a:rPr lang="en-US" altLang="zh-CN" sz="1100" b="1" kern="100" dirty="0">
                          <a:effectLst/>
                        </a:rPr>
                        <a:t>CPU</a:t>
                      </a:r>
                      <a:r>
                        <a:rPr lang="zh-CN" altLang="zh-CN" sz="1100" b="1" kern="100" dirty="0">
                          <a:effectLst/>
                        </a:rPr>
                        <a:t>设计</a:t>
                      </a:r>
                      <a:endParaRPr lang="en-US" altLang="zh-CN" sz="1100" b="1" kern="100" dirty="0">
                        <a:effectLst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b="1" kern="100">
                          <a:effectLst/>
                        </a:rPr>
                        <a:t>新增指令</a:t>
                      </a:r>
                      <a:endParaRPr lang="zh-CN" sz="1100" b="1" kern="100" dirty="0">
                        <a:effectLst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5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</a:t>
                      </a:r>
                      <a:endParaRPr lang="zh-CN" sz="11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Verilog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开发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流水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线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CPU(1)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完成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支持</a:t>
                      </a: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指令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流水线</a:t>
                      </a: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CPU</a:t>
                      </a:r>
                      <a:r>
                        <a:rPr 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设计</a:t>
                      </a: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tx1"/>
                          </a:solidFill>
                          <a:effectLst/>
                        </a:rPr>
                        <a:t>流水线</a:t>
                      </a:r>
                      <a:r>
                        <a:rPr lang="zh-CN" altLang="en-US" sz="1100" b="1" kern="0" dirty="0">
                          <a:solidFill>
                            <a:schemeClr val="tx1"/>
                          </a:solidFill>
                          <a:effectLst/>
                        </a:rPr>
                        <a:t>工程化方法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altLang="en-US" sz="1100" b="1" kern="1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5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P6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Verilog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开发</a:t>
                      </a:r>
                      <a:r>
                        <a:rPr lang="zh-CN" sz="1100" b="1" kern="0" dirty="0">
                          <a:effectLst/>
                        </a:rPr>
                        <a:t>流水</a:t>
                      </a:r>
                      <a:r>
                        <a:rPr lang="zh-CN" altLang="en-US" sz="1100" b="1" kern="0" dirty="0">
                          <a:effectLst/>
                        </a:rPr>
                        <a:t>线</a:t>
                      </a:r>
                      <a:r>
                        <a:rPr lang="en-US" sz="1100" b="1" kern="0" dirty="0">
                          <a:effectLst/>
                        </a:rPr>
                        <a:t>CPU(2)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完成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支持</a:t>
                      </a: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r>
                        <a:rPr lang="zh-CN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指令</a:t>
                      </a:r>
                      <a:r>
                        <a:rPr lang="zh-CN" alt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流水线</a:t>
                      </a:r>
                      <a:r>
                        <a:rPr lang="en-US" alt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CPU</a:t>
                      </a:r>
                      <a:r>
                        <a:rPr lang="zh-CN" altLang="zh-CN" sz="1100" b="1" kern="100" dirty="0">
                          <a:solidFill>
                            <a:schemeClr val="tx1"/>
                          </a:solidFill>
                          <a:effectLst/>
                        </a:rPr>
                        <a:t>设计</a:t>
                      </a: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100" b="1" kern="0" dirty="0">
                          <a:solidFill>
                            <a:schemeClr val="tx1"/>
                          </a:solidFill>
                          <a:effectLst/>
                        </a:rPr>
                        <a:t>流水线</a:t>
                      </a:r>
                      <a:r>
                        <a:rPr lang="zh-CN" altLang="en-US" sz="1100" b="1" kern="0" dirty="0">
                          <a:solidFill>
                            <a:schemeClr val="tx1"/>
                          </a:solidFill>
                          <a:effectLst/>
                        </a:rPr>
                        <a:t>工程化方法</a:t>
                      </a:r>
                      <a:endParaRPr lang="zh-CN" altLang="zh-CN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1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effectLst/>
                        </a:rPr>
                        <a:t>P7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</a:rPr>
                        <a:t>Verilog</a:t>
                      </a:r>
                      <a:r>
                        <a:rPr lang="zh-CN" altLang="en-US" sz="1100" b="1" kern="100" dirty="0">
                          <a:effectLst/>
                        </a:rPr>
                        <a:t>开发</a:t>
                      </a:r>
                      <a:r>
                        <a:rPr lang="en-US" sz="1100" b="1" kern="100" dirty="0">
                          <a:effectLst/>
                        </a:rPr>
                        <a:t>MIPS</a:t>
                      </a:r>
                      <a:r>
                        <a:rPr lang="zh-CN" sz="1100" b="1" kern="100" dirty="0">
                          <a:effectLst/>
                        </a:rPr>
                        <a:t>微</a:t>
                      </a:r>
                      <a:r>
                        <a:rPr lang="zh-CN" sz="1100" b="1" kern="100" dirty="0" smtClean="0">
                          <a:effectLst/>
                        </a:rPr>
                        <a:t>系统</a:t>
                      </a:r>
                      <a:endParaRPr lang="zh-CN" sz="1100" b="1" kern="100" dirty="0">
                        <a:effectLst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</a:rPr>
                        <a:t>完成微型</a:t>
                      </a:r>
                      <a:r>
                        <a:rPr lang="en-US" sz="1100" b="1" kern="100" dirty="0">
                          <a:effectLst/>
                        </a:rPr>
                        <a:t>MIPS</a:t>
                      </a:r>
                      <a:r>
                        <a:rPr lang="zh-CN" sz="1100" b="1" kern="100" dirty="0">
                          <a:effectLst/>
                        </a:rPr>
                        <a:t>系统设计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</a:rPr>
                        <a:t>开发简单</a:t>
                      </a:r>
                      <a:r>
                        <a:rPr lang="en-US" sz="1100" b="1" kern="100" dirty="0">
                          <a:effectLst/>
                        </a:rPr>
                        <a:t>I/O</a:t>
                      </a:r>
                      <a:r>
                        <a:rPr lang="zh-CN" sz="1100" b="1" kern="100" dirty="0">
                          <a:effectLst/>
                        </a:rPr>
                        <a:t>，验证中断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100" b="1" kern="0">
                          <a:effectLst/>
                        </a:rPr>
                        <a:t>现场测试</a:t>
                      </a:r>
                      <a:endParaRPr lang="en-US" altLang="zh-CN" sz="1100" b="1" kern="0" dirty="0">
                        <a:effectLst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1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b="1" kern="1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15-17</a:t>
                      </a:r>
                      <a:endParaRPr lang="zh-CN" sz="1100" b="1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640" marR="33640" marT="467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进度总体安排（</a:t>
            </a:r>
            <a:r>
              <a:rPr kumimoji="1" lang="en-US" altLang="zh-CN" dirty="0"/>
              <a:t>6-17</a:t>
            </a:r>
            <a:r>
              <a:rPr kumimoji="1" lang="zh-CN" altLang="en-US" dirty="0"/>
              <a:t>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982665"/>
          </a:xfrm>
        </p:spPr>
        <p:txBody>
          <a:bodyPr/>
          <a:lstStyle/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0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预备阶段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Week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257" y="1199626"/>
            <a:ext cx="8755743" cy="4926540"/>
          </a:xfrm>
        </p:spPr>
        <p:txBody>
          <a:bodyPr/>
          <a:lstStyle/>
          <a:p>
            <a:r>
              <a:rPr kumimoji="1" lang="zh-CN" altLang="en-US" dirty="0"/>
              <a:t>目标：学习相关基础知识、编程语言及设计工具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数字电路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门电路、组合电路、时序电路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语言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Verilog</a:t>
            </a:r>
            <a:r>
              <a:rPr kumimoji="1" lang="en-US" altLang="zh-CN" dirty="0"/>
              <a:t>-HDL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语法、数字系统硬件设计与验证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汇编语言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MIPS</a:t>
            </a:r>
            <a:r>
              <a:rPr kumimoji="1" lang="zh-CN" altLang="en-US" dirty="0"/>
              <a:t>指令集、汇编程序解析及设计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工具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Logisim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数字电路模拟器，具有直观友善的电路建模和仿真功能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zh-CN" altLang="en-US" dirty="0"/>
              <a:t>硬件描述语言模拟器，搭建功能型计算机，并仿真验证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MARS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lang="en-US" altLang="zh-CN" dirty="0"/>
              <a:t>MIPS</a:t>
            </a:r>
            <a:r>
              <a:rPr lang="zh-CN" altLang="en-US" dirty="0"/>
              <a:t>模拟器，辅助</a:t>
            </a:r>
            <a:r>
              <a:rPr lang="en-US" altLang="zh-CN" dirty="0"/>
              <a:t>MIPS</a:t>
            </a:r>
            <a:r>
              <a:rPr lang="zh-CN" altLang="en-US" dirty="0"/>
              <a:t>汇编程序编写、调试，设计验证的黄金模型</a:t>
            </a:r>
            <a:endParaRPr lang="en-US" altLang="zh-CN" dirty="0"/>
          </a:p>
          <a:p>
            <a:r>
              <a:rPr kumimoji="1" lang="zh-CN" altLang="en-US" dirty="0"/>
              <a:t>学习方式：在</a:t>
            </a:r>
            <a:r>
              <a:rPr kumimoji="1" lang="en-US" altLang="zh-CN" dirty="0"/>
              <a:t>SPOC</a:t>
            </a:r>
            <a:r>
              <a:rPr kumimoji="1" lang="zh-CN" altLang="en-US" dirty="0"/>
              <a:t>平台完成相关教学内容的自学与评测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课程平台使用方法参看</a:t>
            </a:r>
            <a:r>
              <a:rPr kumimoji="1" lang="en-US" altLang="zh-CN" dirty="0" smtClean="0"/>
              <a:t>《</a:t>
            </a:r>
            <a:r>
              <a:rPr kumimoji="1" lang="zh-CN" altLang="zh-CN" dirty="0" smtClean="0"/>
              <a:t>计算机组成课程平台使用说明</a:t>
            </a:r>
            <a:r>
              <a:rPr kumimoji="1" lang="en-US" altLang="zh-CN" dirty="0" smtClean="0"/>
              <a:t>》</a:t>
            </a:r>
          </a:p>
          <a:p>
            <a:pPr lvl="2"/>
            <a:r>
              <a:rPr lang="en-US" altLang="zh-CN" dirty="0" smtClean="0"/>
              <a:t>https://bhpan.buaa.edu.cn:443/link/5C5846A383A05CCA93C1B084187F70F0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有效期限：</a:t>
            </a:r>
            <a:r>
              <a:rPr lang="en-US" altLang="zh-CN" dirty="0" smtClean="0"/>
              <a:t>2021-10-03 23:59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访问密码：</a:t>
            </a:r>
            <a:r>
              <a:rPr lang="en-US" altLang="zh-CN" dirty="0" err="1" smtClean="0"/>
              <a:t>ZkZH</a:t>
            </a:r>
            <a:endParaRPr kumimoji="1" lang="zh-CN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4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预备阶段：教程部分的建议学习顺序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基础知识（数制等）</a:t>
            </a:r>
            <a:endParaRPr kumimoji="1" lang="en-US" altLang="zh-CN" dirty="0"/>
          </a:p>
          <a:p>
            <a:r>
              <a:rPr kumimoji="1" lang="en-US" altLang="zh-CN" dirty="0" err="1"/>
              <a:t>Logisim</a:t>
            </a:r>
            <a:endParaRPr kumimoji="1" lang="en-US" altLang="zh-CN" dirty="0"/>
          </a:p>
          <a:p>
            <a:r>
              <a:rPr kumimoji="1" lang="en-US" altLang="zh-CN" dirty="0" err="1" smtClean="0"/>
              <a:t>Verilog</a:t>
            </a:r>
            <a:r>
              <a:rPr kumimoji="1" lang="en-US" altLang="zh-CN" dirty="0" smtClean="0"/>
              <a:t>-HDL</a:t>
            </a:r>
            <a:r>
              <a:rPr kumimoji="1" lang="zh-CN" altLang="en-US" dirty="0" smtClean="0"/>
              <a:t>与</a:t>
            </a:r>
            <a:r>
              <a:rPr kumimoji="1" lang="en-US" altLang="zh-CN" dirty="0"/>
              <a:t>ISE</a:t>
            </a:r>
          </a:p>
          <a:p>
            <a:r>
              <a:rPr kumimoji="1" lang="en-US" altLang="zh-CN" dirty="0"/>
              <a:t>MIPS</a:t>
            </a:r>
            <a:r>
              <a:rPr kumimoji="1" lang="zh-CN" altLang="en-US" dirty="0"/>
              <a:t>指令集及汇编语言</a:t>
            </a:r>
            <a:endParaRPr kumimoji="1" lang="en-US" altLang="zh-CN" dirty="0"/>
          </a:p>
          <a:p>
            <a:r>
              <a:rPr kumimoji="1" lang="zh-CN" altLang="en-US" dirty="0" smtClean="0"/>
              <a:t>参见</a:t>
            </a:r>
            <a:r>
              <a:rPr kumimoji="1" lang="en-US" altLang="zh-CN" dirty="0" smtClean="0"/>
              <a:t>《</a:t>
            </a:r>
            <a:r>
              <a:rPr lang="en-US" altLang="zh-CN" dirty="0" smtClean="0"/>
              <a:t>2021 </a:t>
            </a:r>
            <a:r>
              <a:rPr lang="zh-CN" altLang="en-US" dirty="0"/>
              <a:t>秋季计</a:t>
            </a:r>
            <a:r>
              <a:rPr lang="zh-CN" altLang="en-US" dirty="0" smtClean="0"/>
              <a:t>组实验预习</a:t>
            </a:r>
            <a:r>
              <a:rPr lang="zh-CN" altLang="en-US" dirty="0"/>
              <a:t>建议</a:t>
            </a:r>
            <a:r>
              <a:rPr lang="en-US" altLang="zh-CN" dirty="0" smtClean="0"/>
              <a:t>》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课程平台登录查询公告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5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实验开发与考核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9154"/>
            <a:ext cx="8369300" cy="4525963"/>
          </a:xfrm>
        </p:spPr>
        <p:txBody>
          <a:bodyPr>
            <a:noAutofit/>
          </a:bodyPr>
          <a:lstStyle/>
          <a:p>
            <a:r>
              <a:rPr lang="zh-CN" altLang="en-US" dirty="0"/>
              <a:t>实验开发：课下自学学习，并独立完成实验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）学习</a:t>
            </a:r>
            <a:r>
              <a:rPr lang="en-US" altLang="zh-CN" dirty="0"/>
              <a:t>SPOC</a:t>
            </a:r>
            <a:r>
              <a:rPr lang="zh-CN" altLang="en-US" dirty="0"/>
              <a:t>平台提供的学习材料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SPOC</a:t>
            </a:r>
            <a:r>
              <a:rPr lang="zh-CN" altLang="en-US" dirty="0"/>
              <a:t>平台完成知识点评测（选择题、填空、判断题等）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）完成实验开发，并提交</a:t>
            </a:r>
            <a:r>
              <a:rPr lang="en-US" altLang="zh-CN" dirty="0"/>
              <a:t>project</a:t>
            </a:r>
            <a:r>
              <a:rPr lang="zh-CN" altLang="en-US" dirty="0"/>
              <a:t>至</a:t>
            </a:r>
            <a:r>
              <a:rPr lang="en-US" altLang="zh-CN" dirty="0"/>
              <a:t>SPOC</a:t>
            </a:r>
            <a:r>
              <a:rPr lang="zh-CN" altLang="en-US" dirty="0"/>
              <a:t>平台进行自动评测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实验考核：实验课进行测试评价完成质量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）基于</a:t>
            </a:r>
            <a:r>
              <a:rPr lang="en-US" altLang="zh-CN" dirty="0"/>
              <a:t>SPOC</a:t>
            </a:r>
            <a:r>
              <a:rPr lang="zh-CN" altLang="en-US" dirty="0"/>
              <a:t>平台完成知识点测评（选择题、填空、判断题等）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）以课下</a:t>
            </a:r>
            <a:r>
              <a:rPr lang="en-US" altLang="zh-CN" dirty="0"/>
              <a:t>project</a:t>
            </a:r>
            <a:r>
              <a:rPr lang="zh-CN" altLang="en-US" dirty="0"/>
              <a:t>为基础，在限定时间内实现课上新增设计要求</a:t>
            </a:r>
            <a:endParaRPr lang="en-US" altLang="zh-CN" dirty="0"/>
          </a:p>
          <a:p>
            <a:pPr lvl="2"/>
            <a:r>
              <a:rPr lang="zh-CN" altLang="en-US" dirty="0">
                <a:latin typeface="黑体" pitchFamily="49" charset="-122"/>
              </a:rPr>
              <a:t>第</a:t>
            </a:r>
            <a:r>
              <a:rPr lang="en-US" altLang="zh-CN" dirty="0">
                <a:latin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</a:rPr>
              <a:t>步）从</a:t>
            </a:r>
            <a:r>
              <a:rPr lang="en-US" altLang="zh-CN" dirty="0">
                <a:latin typeface="黑体" pitchFamily="49" charset="-122"/>
              </a:rPr>
              <a:t>SPOC</a:t>
            </a:r>
            <a:r>
              <a:rPr lang="zh-CN" altLang="en-US" dirty="0">
                <a:latin typeface="黑体" pitchFamily="49" charset="-122"/>
              </a:rPr>
              <a:t>平台下载个人课下提交的</a:t>
            </a:r>
            <a:r>
              <a:rPr lang="en-US" altLang="zh-CN" dirty="0">
                <a:latin typeface="黑体" pitchFamily="49" charset="-122"/>
              </a:rPr>
              <a:t>project</a:t>
            </a:r>
          </a:p>
          <a:p>
            <a:pPr lvl="2"/>
            <a:r>
              <a:rPr lang="zh-CN" altLang="en-US" dirty="0">
                <a:latin typeface="黑体" pitchFamily="49" charset="-122"/>
              </a:rPr>
              <a:t>第</a:t>
            </a:r>
            <a:r>
              <a:rPr lang="en-US" altLang="zh-CN" dirty="0">
                <a:latin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</a:rPr>
              <a:t>步）完善</a:t>
            </a:r>
            <a:r>
              <a:rPr lang="en-US" altLang="zh-CN" dirty="0">
                <a:latin typeface="黑体" pitchFamily="49" charset="-122"/>
              </a:rPr>
              <a:t>project</a:t>
            </a:r>
            <a:r>
              <a:rPr lang="zh-CN" altLang="en-US" dirty="0">
                <a:latin typeface="黑体" pitchFamily="49" charset="-122"/>
              </a:rPr>
              <a:t>以支持课上新增设计要求</a:t>
            </a:r>
            <a:endParaRPr lang="en-US" altLang="zh-CN" dirty="0">
              <a:latin typeface="黑体" pitchFamily="49" charset="-122"/>
            </a:endParaRPr>
          </a:p>
          <a:p>
            <a:pPr lvl="2"/>
            <a:r>
              <a:rPr lang="zh-CN" altLang="en-US" dirty="0">
                <a:latin typeface="黑体" pitchFamily="49" charset="-122"/>
              </a:rPr>
              <a:t>第</a:t>
            </a:r>
            <a:r>
              <a:rPr lang="en-US" altLang="zh-CN" dirty="0">
                <a:latin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</a:rPr>
              <a:t>步）提交</a:t>
            </a:r>
            <a:r>
              <a:rPr lang="en-US" altLang="zh-CN" dirty="0">
                <a:latin typeface="黑体" pitchFamily="49" charset="-122"/>
              </a:rPr>
              <a:t>project</a:t>
            </a:r>
            <a:r>
              <a:rPr lang="zh-CN" altLang="en-US" dirty="0">
                <a:latin typeface="黑体" pitchFamily="49" charset="-122"/>
              </a:rPr>
              <a:t>至</a:t>
            </a:r>
            <a:r>
              <a:rPr lang="en-US" altLang="zh-CN" dirty="0">
                <a:latin typeface="黑体" pitchFamily="49" charset="-122"/>
              </a:rPr>
              <a:t>SPOC</a:t>
            </a:r>
            <a:r>
              <a:rPr lang="zh-CN" altLang="en-US" dirty="0">
                <a:latin typeface="黑体" pitchFamily="49" charset="-122"/>
              </a:rPr>
              <a:t>平台进行自动评测</a:t>
            </a:r>
            <a:endParaRPr lang="en-US" altLang="zh-CN" dirty="0">
              <a:latin typeface="黑体" pitchFamily="49" charset="-122"/>
            </a:endParaRPr>
          </a:p>
          <a:p>
            <a:pPr lvl="2"/>
            <a:r>
              <a:rPr lang="zh-CN" altLang="en-US" dirty="0">
                <a:latin typeface="黑体" pitchFamily="49" charset="-122"/>
              </a:rPr>
              <a:t>第</a:t>
            </a:r>
            <a:r>
              <a:rPr lang="en-US" altLang="zh-CN" dirty="0">
                <a:latin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</a:rPr>
              <a:t>步）一对一方式，回答问题</a:t>
            </a:r>
            <a:endParaRPr lang="en-US" altLang="zh-CN" dirty="0">
              <a:latin typeface="黑体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499" y="6292735"/>
            <a:ext cx="8905002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对于任一实验，如未通过实验考核，须继续参加次周实验考核，直至通过考核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SPOC</a:t>
            </a:r>
            <a:r>
              <a:rPr lang="zh-CN" altLang="en-US" dirty="0" smtClean="0"/>
              <a:t>平台：基本使用（</a:t>
            </a:r>
            <a:r>
              <a:rPr lang="en-US" altLang="zh-CN" dirty="0" smtClean="0"/>
              <a:t>1/2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75" y="1584350"/>
            <a:ext cx="8837613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线形标注 2 5"/>
          <p:cNvSpPr/>
          <p:nvPr/>
        </p:nvSpPr>
        <p:spPr>
          <a:xfrm>
            <a:off x="2594598" y="4663523"/>
            <a:ext cx="2541320" cy="400110"/>
          </a:xfrm>
          <a:prstGeom prst="borderCallout2">
            <a:avLst>
              <a:gd name="adj1" fmla="val 72174"/>
              <a:gd name="adj2" fmla="val -856"/>
              <a:gd name="adj3" fmla="val 72174"/>
              <a:gd name="adj4" fmla="val -6854"/>
              <a:gd name="adj5" fmla="val -153434"/>
              <a:gd name="adj6" fmla="val -50833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ea typeface="黑体" panose="02010609060101010101" pitchFamily="49" charset="-122"/>
              </a:rPr>
              <a:t>与教程内容</a:t>
            </a:r>
            <a:r>
              <a:rPr lang="zh-CN" altLang="en-US" sz="2000" dirty="0">
                <a:ea typeface="黑体" panose="02010609060101010101" pitchFamily="49" charset="-122"/>
              </a:rPr>
              <a:t>进行交互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2593840" y="1493700"/>
            <a:ext cx="3802085" cy="400110"/>
          </a:xfrm>
          <a:prstGeom prst="borderCallout2">
            <a:avLst>
              <a:gd name="adj1" fmla="val 48430"/>
              <a:gd name="adj2" fmla="val -1149"/>
              <a:gd name="adj3" fmla="val 46588"/>
              <a:gd name="adj4" fmla="val -8815"/>
              <a:gd name="adj5" fmla="val 76353"/>
              <a:gd name="adj6" fmla="val -3329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dirty="0">
                <a:ea typeface="黑体" panose="02010609060101010101" pitchFamily="49" charset="-122"/>
              </a:rPr>
              <a:t>来自课程团队的课程动态及通知</a:t>
            </a:r>
          </a:p>
        </p:txBody>
      </p:sp>
      <p:sp>
        <p:nvSpPr>
          <p:cNvPr id="9" name="线形标注 2 8"/>
          <p:cNvSpPr/>
          <p:nvPr/>
        </p:nvSpPr>
        <p:spPr>
          <a:xfrm>
            <a:off x="2608824" y="3029858"/>
            <a:ext cx="3265714" cy="400110"/>
          </a:xfrm>
          <a:prstGeom prst="borderCallout2">
            <a:avLst>
              <a:gd name="adj1" fmla="val 47931"/>
              <a:gd name="adj2" fmla="val -3938"/>
              <a:gd name="adj3" fmla="val 45275"/>
              <a:gd name="adj4" fmla="val -17091"/>
              <a:gd name="adj5" fmla="val 2306"/>
              <a:gd name="adj6" fmla="val -4020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dirty="0">
                <a:ea typeface="黑体" panose="02010609060101010101" pitchFamily="49" charset="-122"/>
              </a:rPr>
              <a:t>与同学、课程团队讨论交流</a:t>
            </a:r>
          </a:p>
        </p:txBody>
      </p:sp>
      <p:sp>
        <p:nvSpPr>
          <p:cNvPr id="10" name="线形标注 2 9"/>
          <p:cNvSpPr/>
          <p:nvPr/>
        </p:nvSpPr>
        <p:spPr>
          <a:xfrm>
            <a:off x="2597936" y="2006150"/>
            <a:ext cx="2588817" cy="400110"/>
          </a:xfrm>
          <a:prstGeom prst="borderCallout2">
            <a:avLst>
              <a:gd name="adj1" fmla="val 18750"/>
              <a:gd name="adj2" fmla="val -2968"/>
              <a:gd name="adj3" fmla="val 18750"/>
              <a:gd name="adj4" fmla="val -16667"/>
              <a:gd name="adj5" fmla="val 44259"/>
              <a:gd name="adj6" fmla="val -49961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dirty="0">
                <a:ea typeface="黑体" panose="02010609060101010101" pitchFamily="49" charset="-122"/>
              </a:rPr>
              <a:t>查询学习进度及效果</a:t>
            </a:r>
          </a:p>
        </p:txBody>
      </p:sp>
      <p:sp>
        <p:nvSpPr>
          <p:cNvPr id="11" name="线形标注 2 10"/>
          <p:cNvSpPr/>
          <p:nvPr/>
        </p:nvSpPr>
        <p:spPr>
          <a:xfrm>
            <a:off x="2604721" y="2514851"/>
            <a:ext cx="1495641" cy="400110"/>
          </a:xfrm>
          <a:prstGeom prst="borderCallout2">
            <a:avLst>
              <a:gd name="adj1" fmla="val 18750"/>
              <a:gd name="adj2" fmla="val -5542"/>
              <a:gd name="adj3" fmla="val 18750"/>
              <a:gd name="adj4" fmla="val -16667"/>
              <a:gd name="adj5" fmla="val 22609"/>
              <a:gd name="adj6" fmla="val -8541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ea typeface="黑体" panose="02010609060101010101" pitchFamily="49" charset="-122"/>
              </a:rPr>
              <a:t>课上测试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2587967" y="3540040"/>
            <a:ext cx="5280905" cy="1015663"/>
          </a:xfrm>
          <a:prstGeom prst="borderCallout2">
            <a:avLst>
              <a:gd name="adj1" fmla="val 47931"/>
              <a:gd name="adj2" fmla="val -3938"/>
              <a:gd name="adj3" fmla="val 45275"/>
              <a:gd name="adj4" fmla="val -12017"/>
              <a:gd name="adj5" fmla="val -1246"/>
              <a:gd name="adj6" fmla="val -24291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ea typeface="黑体" panose="02010609060101010101" pitchFamily="49" charset="-122"/>
              </a:rPr>
              <a:t>帐号管理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ea typeface="黑体" panose="02010609060101010101" pitchFamily="49" charset="-122"/>
              </a:rPr>
              <a:t>请将平台绑定邮箱更新为个人常用邮件地址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r>
              <a:rPr lang="zh-CN" altLang="en-US" sz="2000" dirty="0" smtClean="0">
                <a:ea typeface="黑体" panose="02010609060101010101" pitchFamily="49" charset="-122"/>
              </a:rPr>
              <a:t>请将</a:t>
            </a:r>
            <a:r>
              <a:rPr lang="en-US" altLang="zh-CN" sz="2000" dirty="0" smtClean="0">
                <a:ea typeface="黑体" panose="02010609060101010101" pitchFamily="49" charset="-122"/>
              </a:rPr>
              <a:t>trebuchet@am.t123yh.xyz </a:t>
            </a:r>
            <a:r>
              <a:rPr lang="zh-CN" altLang="zh-CN" sz="2000" dirty="0" smtClean="0">
                <a:ea typeface="黑体" panose="02010609060101010101" pitchFamily="49" charset="-122"/>
              </a:rPr>
              <a:t>加入邮箱白名单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513221" y="5149516"/>
            <a:ext cx="5486400" cy="1501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在登录、修改课程平台绑定邮箱过程中遇到问题，请发送邮件至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co_account@cscore.net.cn </a:t>
            </a:r>
            <a:endParaRPr lang="zh-CN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在顺利登录平台后，访问教程学习中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遇到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的问题，请在课程平台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讨论区</a:t>
            </a:r>
            <a:r>
              <a:rPr lang="zh-CN" altLang="zh-CN" b="1" dirty="0" smtClean="0">
                <a:latin typeface="黑体" pitchFamily="49" charset="-122"/>
                <a:ea typeface="黑体" pitchFamily="49" charset="-122"/>
              </a:rPr>
              <a:t>发帖答疑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SPOC</a:t>
            </a:r>
            <a:r>
              <a:rPr lang="zh-CN" altLang="en-US" dirty="0" smtClean="0"/>
              <a:t>平台：基本使用（</a:t>
            </a:r>
            <a:r>
              <a:rPr lang="en-US" altLang="zh-CN" dirty="0" smtClean="0"/>
              <a:t>2/2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165860"/>
            <a:ext cx="8589963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线形标注 2 5"/>
          <p:cNvSpPr/>
          <p:nvPr/>
        </p:nvSpPr>
        <p:spPr>
          <a:xfrm>
            <a:off x="3570754" y="1142449"/>
            <a:ext cx="4039590" cy="400110"/>
          </a:xfrm>
          <a:prstGeom prst="borderCallout2">
            <a:avLst>
              <a:gd name="adj1" fmla="val 51398"/>
              <a:gd name="adj2" fmla="val 55"/>
              <a:gd name="adj3" fmla="val 52222"/>
              <a:gd name="adj4" fmla="val -12658"/>
              <a:gd name="adj5" fmla="val 116812"/>
              <a:gd name="adj6" fmla="val -2232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dirty="0">
                <a:ea typeface="黑体" panose="02010609060101010101" pitchFamily="49" charset="-122"/>
              </a:rPr>
              <a:t>课程各个单元，按照课程进度发布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2208217" y="1892072"/>
            <a:ext cx="2523803" cy="400110"/>
          </a:xfrm>
          <a:prstGeom prst="borderCallout2">
            <a:avLst>
              <a:gd name="adj1" fmla="val 27860"/>
              <a:gd name="adj2" fmla="val -774"/>
              <a:gd name="adj3" fmla="val 27589"/>
              <a:gd name="adj4" fmla="val -10821"/>
              <a:gd name="adj5" fmla="val 113762"/>
              <a:gd name="adj6" fmla="val -16269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dirty="0">
                <a:ea typeface="黑体" panose="02010609060101010101" pitchFamily="49" charset="-122"/>
              </a:rPr>
              <a:t>对应一组学习</a:t>
            </a:r>
            <a:r>
              <a:rPr lang="zh-CN" altLang="en-US" sz="2000" dirty="0" smtClean="0">
                <a:ea typeface="黑体" panose="02010609060101010101" pitchFamily="49" charset="-122"/>
              </a:rPr>
              <a:t>序列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720591" y="4000501"/>
            <a:ext cx="4274820" cy="18745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ea typeface="黑体" panose="02010609060101010101" pitchFamily="49" charset="-122"/>
              </a:rPr>
              <a:t>Lecture</a:t>
            </a:r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Video</a:t>
            </a:r>
            <a:r>
              <a:rPr lang="zh-CN" altLang="en-US" b="1" dirty="0" smtClean="0">
                <a:ea typeface="黑体" panose="02010609060101010101" pitchFamily="49" charset="-122"/>
              </a:rPr>
              <a:t>：知识点视频讲解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r>
              <a:rPr lang="en-US" altLang="zh-CN" b="1" dirty="0" smtClean="0">
                <a:ea typeface="黑体" panose="02010609060101010101" pitchFamily="49" charset="-122"/>
              </a:rPr>
              <a:t>Lecture</a:t>
            </a:r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Text</a:t>
            </a:r>
            <a:r>
              <a:rPr lang="zh-CN" altLang="en-US" b="1" dirty="0" smtClean="0">
                <a:ea typeface="黑体" panose="02010609060101010101" pitchFamily="49" charset="-122"/>
              </a:rPr>
              <a:t>：知识点讲解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r>
              <a:rPr lang="en-US" altLang="zh-CN" b="1" dirty="0" smtClean="0">
                <a:ea typeface="黑体" panose="02010609060101010101" pitchFamily="49" charset="-122"/>
              </a:rPr>
              <a:t>Quiz</a:t>
            </a:r>
            <a:r>
              <a:rPr lang="zh-CN" altLang="en-US" b="1" dirty="0" smtClean="0">
                <a:ea typeface="黑体" panose="02010609060101010101" pitchFamily="49" charset="-122"/>
              </a:rPr>
              <a:t>：知识点测试（选择</a:t>
            </a:r>
            <a:r>
              <a:rPr lang="en-US" altLang="zh-CN" b="1" dirty="0" smtClean="0">
                <a:ea typeface="黑体" panose="02010609060101010101" pitchFamily="49" charset="-122"/>
              </a:rPr>
              <a:t>/</a:t>
            </a:r>
            <a:r>
              <a:rPr lang="zh-CN" altLang="en-US" b="1" dirty="0" smtClean="0">
                <a:ea typeface="黑体" panose="02010609060101010101" pitchFamily="49" charset="-122"/>
              </a:rPr>
              <a:t>填空</a:t>
            </a:r>
            <a:r>
              <a:rPr lang="en-US" altLang="zh-CN" b="1" dirty="0" smtClean="0">
                <a:ea typeface="黑体" panose="02010609060101010101" pitchFamily="49" charset="-122"/>
              </a:rPr>
              <a:t>/</a:t>
            </a:r>
            <a:r>
              <a:rPr lang="zh-CN" altLang="en-US" b="1" dirty="0" smtClean="0">
                <a:ea typeface="黑体" panose="02010609060101010101" pitchFamily="49" charset="-122"/>
              </a:rPr>
              <a:t>判断等）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r>
              <a:rPr lang="en-US" altLang="zh-CN" b="1" dirty="0" smtClean="0">
                <a:ea typeface="黑体" panose="02010609060101010101" pitchFamily="49" charset="-122"/>
              </a:rPr>
              <a:t>Worked</a:t>
            </a:r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Example</a:t>
            </a:r>
            <a:r>
              <a:rPr lang="zh-CN" altLang="en-US" b="1" dirty="0" smtClean="0">
                <a:ea typeface="黑体" panose="02010609060101010101" pitchFamily="49" charset="-122"/>
              </a:rPr>
              <a:t>：示例题解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r>
              <a:rPr lang="en-US" altLang="zh-CN" b="1" dirty="0" smtClean="0">
                <a:ea typeface="黑体" panose="02010609060101010101" pitchFamily="49" charset="-122"/>
              </a:rPr>
              <a:t>Project</a:t>
            </a:r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Work</a:t>
            </a:r>
            <a:r>
              <a:rPr lang="zh-CN" altLang="en-US" b="1" dirty="0" smtClean="0">
                <a:ea typeface="黑体" panose="02010609060101010101" pitchFamily="49" charset="-122"/>
              </a:rPr>
              <a:t>：提交课下作业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线连接符 40"/>
          <p:cNvCxnSpPr/>
          <p:nvPr/>
        </p:nvCxnSpPr>
        <p:spPr>
          <a:xfrm flipH="1">
            <a:off x="152400" y="2223083"/>
            <a:ext cx="225105" cy="2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9"/>
          <p:cNvCxnSpPr/>
          <p:nvPr/>
        </p:nvCxnSpPr>
        <p:spPr>
          <a:xfrm flipH="1">
            <a:off x="159392" y="6677637"/>
            <a:ext cx="209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42"/>
          <p:cNvCxnSpPr/>
          <p:nvPr/>
        </p:nvCxnSpPr>
        <p:spPr>
          <a:xfrm flipH="1">
            <a:off x="159391" y="2225437"/>
            <a:ext cx="5709" cy="4460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SPOC</a:t>
            </a:r>
            <a:r>
              <a:rPr kumimoji="1" lang="zh-CN" altLang="en-US" dirty="0"/>
              <a:t>平台：追踪学习全过程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363"/>
            <a:ext cx="8229600" cy="52081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学生学习教学素材 </a:t>
            </a:r>
            <a:r>
              <a:rPr kumimoji="1" lang="en-US" altLang="zh-CN" dirty="0"/>
              <a:t>(Lecture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Video, 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Text)</a:t>
            </a:r>
            <a:r>
              <a:rPr kumimoji="1" lang="zh-CN" altLang="en-US" dirty="0"/>
              <a:t>的情况</a:t>
            </a:r>
            <a:endParaRPr kumimoji="1" lang="en-US" altLang="zh-CN" dirty="0"/>
          </a:p>
          <a:p>
            <a:pPr marL="257175" lvl="1" indent="-257175">
              <a:lnSpc>
                <a:spcPct val="12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cs typeface="+mn-cs"/>
              </a:rPr>
              <a:t>平台将</a:t>
            </a:r>
            <a:r>
              <a:rPr kumimoji="1" lang="zh-CN" altLang="en-US" sz="2400" dirty="0">
                <a:cs typeface="+mn-cs"/>
              </a:rPr>
              <a:t>记录知识点评测</a:t>
            </a:r>
            <a:r>
              <a:rPr kumimoji="1" lang="zh-CN" altLang="en-US" sz="2400" dirty="0" smtClean="0">
                <a:cs typeface="+mn-cs"/>
              </a:rPr>
              <a:t>情况</a:t>
            </a:r>
            <a:endParaRPr kumimoji="1" lang="en-US" altLang="zh-CN" sz="2400" dirty="0">
              <a:cs typeface="+mn-cs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/>
              <a:t>论坛活跃情况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教学经验表明：多参与讨论，将有助于完成实验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鼓励利用网络资源搜索或以讨论的方式解决问题</a:t>
            </a:r>
            <a:endParaRPr kumimoji="1" lang="en-US" altLang="zh-CN" dirty="0"/>
          </a:p>
          <a:p>
            <a:pPr lvl="2">
              <a:lnSpc>
                <a:spcPct val="120000"/>
              </a:lnSpc>
            </a:pPr>
            <a:r>
              <a:rPr kumimoji="1" lang="zh-CN" altLang="en-US" dirty="0"/>
              <a:t>将未能解决的问题在论坛发布，以寻求帮助</a:t>
            </a:r>
            <a:endParaRPr kumimoji="1" lang="en-US" altLang="zh-CN" dirty="0"/>
          </a:p>
          <a:p>
            <a:pPr lvl="2">
              <a:lnSpc>
                <a:spcPct val="120000"/>
              </a:lnSpc>
            </a:pPr>
            <a:r>
              <a:rPr kumimoji="1" lang="zh-CN" altLang="en-US" dirty="0"/>
              <a:t>将解决方案在论坛分享，并</a:t>
            </a:r>
            <a:r>
              <a:rPr kumimoji="1" lang="zh-CN" altLang="en-US" dirty="0">
                <a:solidFill>
                  <a:srgbClr val="FF0000"/>
                </a:solidFill>
              </a:rPr>
              <a:t>积极帮助他人解决问题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/>
              <a:t>自动评测</a:t>
            </a:r>
            <a:endParaRPr kumimoji="1"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dirty="0"/>
              <a:t>记录在</a:t>
            </a:r>
            <a:r>
              <a:rPr kumimoji="1" lang="en-US" altLang="zh-CN" dirty="0"/>
              <a:t>SPOC</a:t>
            </a:r>
            <a:r>
              <a:rPr kumimoji="1" lang="zh-CN" altLang="en-US" dirty="0"/>
              <a:t>平台上的历次提交版本及评测结果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93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cuda-convnet多GPU并行化设计</Template>
  <TotalTime>6296</TotalTime>
  <Words>1382</Words>
  <Application>Microsoft Office PowerPoint</Application>
  <PresentationFormat>全屏显示(4:3)</PresentationFormat>
  <Paragraphs>220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DengXian</vt:lpstr>
      <vt:lpstr>黑体</vt:lpstr>
      <vt:lpstr>宋体</vt:lpstr>
      <vt:lpstr>Arial</vt:lpstr>
      <vt:lpstr>Calibri</vt:lpstr>
      <vt:lpstr>Times New Roman</vt:lpstr>
      <vt:lpstr>2_自定义设计方案</vt:lpstr>
      <vt:lpstr>计算机组成实验概述 （2021秋季学期） </vt:lpstr>
      <vt:lpstr>实验教学目标</vt:lpstr>
      <vt:lpstr>进度总体安排（6-17周）</vt:lpstr>
      <vt:lpstr>预备阶段：Week 1 – 5</vt:lpstr>
      <vt:lpstr>预备阶段：教程部分的建议学习顺序</vt:lpstr>
      <vt:lpstr>实验开发与考核</vt:lpstr>
      <vt:lpstr>SPOC平台：基本使用（1/2）</vt:lpstr>
      <vt:lpstr>SPOC平台：基本使用（2/2）</vt:lpstr>
      <vt:lpstr>SPOC平台：追踪学习全过程 </vt:lpstr>
      <vt:lpstr>实验成绩评定方法</vt:lpstr>
      <vt:lpstr>学术诚实</vt:lpstr>
      <vt:lpstr>计组实验教学团队</vt:lpstr>
      <vt:lpstr>S.T.A.R.教辅团队 </vt:lpstr>
      <vt:lpstr>2022计组课设S.T.A.R.教辅团队招募 </vt:lpstr>
      <vt:lpstr>特别提示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李毅</dc:creator>
  <cp:lastModifiedBy>Windows 用户</cp:lastModifiedBy>
  <cp:revision>591</cp:revision>
  <dcterms:created xsi:type="dcterms:W3CDTF">2014-06-03T13:35:04Z</dcterms:created>
  <dcterms:modified xsi:type="dcterms:W3CDTF">2021-09-05T07:51:02Z</dcterms:modified>
</cp:coreProperties>
</file>