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8" r:id="rId4"/>
    <p:sldId id="281" r:id="rId5"/>
    <p:sldId id="283" r:id="rId6"/>
    <p:sldId id="284" r:id="rId7"/>
    <p:sldId id="287" r:id="rId8"/>
    <p:sldId id="288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CDFE2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E78C3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394F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B4EB3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solidFill>
            <a:srgbClr val="D9D9D9"/>
          </a:solidFill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FC327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0F7813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0F781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B4B4B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4B4B4B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4B4B4B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4B4B4B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4B4B4B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4B4B4B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0DDCD"/>
          </a:solidFill>
        </a:fill>
      </a:tcStyle>
    </a:wholeTbl>
    <a:band2H>
      <a:tcTxStyle/>
      <a:tcStyle>
        <a:tcBdr/>
        <a:fill>
          <a:solidFill>
            <a:srgbClr val="D2CFC5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4B4B4B"/>
              </a:solidFill>
              <a:prstDash val="solid"/>
              <a:miter lim="400000"/>
            </a:ln>
          </a:left>
          <a:right>
            <a:ln w="12700" cap="flat">
              <a:solidFill>
                <a:srgbClr val="4B4B4B"/>
              </a:solidFill>
              <a:prstDash val="solid"/>
              <a:miter lim="400000"/>
            </a:ln>
          </a:right>
          <a:top>
            <a:ln w="12700" cap="flat">
              <a:solidFill>
                <a:srgbClr val="4B4B4B"/>
              </a:solidFill>
              <a:prstDash val="solid"/>
              <a:miter lim="400000"/>
            </a:ln>
          </a:top>
          <a:bottom>
            <a:ln w="12700" cap="flat">
              <a:solidFill>
                <a:srgbClr val="4B4B4B"/>
              </a:solidFill>
              <a:prstDash val="solid"/>
              <a:miter lim="400000"/>
            </a:ln>
          </a:bottom>
          <a:insideH>
            <a:ln w="12700" cap="flat">
              <a:solidFill>
                <a:srgbClr val="4B4B4B"/>
              </a:solidFill>
              <a:prstDash val="solid"/>
              <a:miter lim="400000"/>
            </a:ln>
          </a:insideH>
          <a:insideV>
            <a:ln w="12700" cap="flat">
              <a:solidFill>
                <a:srgbClr val="4B4B4B"/>
              </a:solidFill>
              <a:prstDash val="solid"/>
              <a:miter lim="400000"/>
            </a:ln>
          </a:insideV>
        </a:tcBdr>
        <a:fill>
          <a:solidFill>
            <a:srgbClr val="7D8B87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4B4B4B"/>
              </a:solidFill>
              <a:prstDash val="solid"/>
              <a:miter lim="400000"/>
            </a:ln>
          </a:left>
          <a:right>
            <a:ln w="12700" cap="flat">
              <a:solidFill>
                <a:srgbClr val="4B4B4B"/>
              </a:solidFill>
              <a:prstDash val="solid"/>
              <a:miter lim="400000"/>
            </a:ln>
          </a:right>
          <a:top>
            <a:ln w="12700" cap="flat">
              <a:solidFill>
                <a:srgbClr val="4B4B4B"/>
              </a:solidFill>
              <a:prstDash val="solid"/>
              <a:miter lim="400000"/>
            </a:ln>
          </a:top>
          <a:bottom>
            <a:ln w="12700" cap="flat">
              <a:solidFill>
                <a:srgbClr val="4B4B4B"/>
              </a:solidFill>
              <a:prstDash val="solid"/>
              <a:miter lim="400000"/>
            </a:ln>
          </a:bottom>
          <a:insideH>
            <a:ln w="12700" cap="flat">
              <a:solidFill>
                <a:srgbClr val="4B4B4B"/>
              </a:solidFill>
              <a:prstDash val="solid"/>
              <a:miter lim="400000"/>
            </a:ln>
          </a:insideH>
          <a:insideV>
            <a:ln w="12700" cap="flat">
              <a:solidFill>
                <a:srgbClr val="4B4B4B"/>
              </a:solidFill>
              <a:prstDash val="solid"/>
              <a:miter lim="400000"/>
            </a:ln>
          </a:insideV>
        </a:tcBdr>
        <a:fill>
          <a:solidFill>
            <a:srgbClr val="84633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4B4B4B"/>
              </a:solidFill>
              <a:prstDash val="solid"/>
              <a:miter lim="400000"/>
            </a:ln>
          </a:left>
          <a:right>
            <a:ln w="12700" cap="flat">
              <a:solidFill>
                <a:srgbClr val="4B4B4B"/>
              </a:solidFill>
              <a:prstDash val="solid"/>
              <a:miter lim="400000"/>
            </a:ln>
          </a:right>
          <a:top>
            <a:ln w="12700" cap="flat">
              <a:solidFill>
                <a:srgbClr val="4B4B4B"/>
              </a:solidFill>
              <a:prstDash val="solid"/>
              <a:miter lim="400000"/>
            </a:ln>
          </a:top>
          <a:bottom>
            <a:ln w="12700" cap="flat">
              <a:solidFill>
                <a:srgbClr val="4B4B4B"/>
              </a:solidFill>
              <a:prstDash val="solid"/>
              <a:miter lim="400000"/>
            </a:ln>
          </a:bottom>
          <a:insideH>
            <a:ln w="12700" cap="flat">
              <a:solidFill>
                <a:srgbClr val="4B4B4B"/>
              </a:solidFill>
              <a:prstDash val="solid"/>
              <a:miter lim="400000"/>
            </a:ln>
          </a:insideH>
          <a:insideV>
            <a:ln w="12700" cap="flat">
              <a:solidFill>
                <a:srgbClr val="4B4B4B"/>
              </a:solidFill>
              <a:prstDash val="solid"/>
              <a:miter lim="400000"/>
            </a:ln>
          </a:insideV>
        </a:tcBdr>
        <a:fill>
          <a:solidFill>
            <a:srgbClr val="84633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D6DF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4C637D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4C637D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4C637D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C5C7C8"/>
          </a:solidFill>
        </a:fill>
      </a:tcStyle>
    </a:wholeTbl>
    <a:band2H>
      <a:tcTxStyle/>
      <a:tcStyle>
        <a:tcBdr/>
        <a:fill>
          <a:solidFill>
            <a:srgbClr val="D6D6D7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1454E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D8086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26972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8EAE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insideV>
        </a:tcBdr>
        <a:fill>
          <a:solidFill>
            <a:srgbClr val="FFFFFF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4150"/>
  </p:normalViewPr>
  <p:slideViewPr>
    <p:cSldViewPr snapToGrid="0" snapToObjects="1">
      <p:cViewPr varScale="1">
        <p:scale>
          <a:sx n="65" d="100"/>
          <a:sy n="65" d="100"/>
        </p:scale>
        <p:origin x="276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0" name="Shape 8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8" name="Shape 2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All block one or more types of dopamine receptor, but differ in their other neurochemical effects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Copert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pic" sz="half" idx="13"/>
          </p:nvPr>
        </p:nvSpPr>
        <p:spPr>
          <a:xfrm>
            <a:off x="2438400" y="1282700"/>
            <a:ext cx="8128000" cy="45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73533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342900" algn="ctr">
              <a:spcBef>
                <a:spcPts val="0"/>
              </a:spcBef>
              <a:buSzTx/>
              <a:buNone/>
              <a:defRPr sz="3200"/>
            </a:lvl2pPr>
            <a:lvl3pPr marL="0" indent="685800" algn="ctr">
              <a:spcBef>
                <a:spcPts val="0"/>
              </a:spcBef>
              <a:buSzTx/>
              <a:buNone/>
              <a:defRPr sz="3200"/>
            </a:lvl3pPr>
            <a:lvl4pPr marL="0" indent="1028700" algn="ctr">
              <a:spcBef>
                <a:spcPts val="0"/>
              </a:spcBef>
              <a:buSzTx/>
              <a:buNone/>
              <a:defRPr sz="3200"/>
            </a:lvl4pPr>
            <a:lvl5pPr marL="0" indent="13716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1270000" y="5842000"/>
            <a:ext cx="10464800" cy="1422400"/>
          </a:xfrm>
          <a:prstGeom prst="rect">
            <a:avLst/>
          </a:prstGeom>
        </p:spPr>
        <p:txBody>
          <a:bodyPr wrap="square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wrap="square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342900" algn="ctr">
              <a:spcBef>
                <a:spcPts val="0"/>
              </a:spcBef>
              <a:buSzTx/>
              <a:buNone/>
              <a:defRPr sz="3200"/>
            </a:lvl2pPr>
            <a:lvl3pPr marL="0" indent="685800" algn="ctr">
              <a:spcBef>
                <a:spcPts val="0"/>
              </a:spcBef>
              <a:buSzTx/>
              <a:buNone/>
              <a:defRPr sz="3200"/>
            </a:lvl3pPr>
            <a:lvl4pPr marL="0" indent="1028700" algn="ctr">
              <a:spcBef>
                <a:spcPts val="0"/>
              </a:spcBef>
              <a:buSzTx/>
              <a:buNone/>
              <a:defRPr sz="3200"/>
            </a:lvl4pPr>
            <a:lvl5pPr marL="0" indent="13716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, punti elenc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pic" sz="quarter" idx="13"/>
          </p:nvPr>
        </p:nvSpPr>
        <p:spPr>
          <a:xfrm>
            <a:off x="7188200" y="2895600"/>
            <a:ext cx="4102100" cy="5473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t>Title Text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sz="half" idx="1"/>
          </p:nvPr>
        </p:nvSpPr>
        <p:spPr>
          <a:xfrm>
            <a:off x="1282700" y="2768600"/>
            <a:ext cx="5041900" cy="5715000"/>
          </a:xfrm>
          <a:prstGeom prst="rect">
            <a:avLst/>
          </a:prstGeom>
        </p:spPr>
        <p:txBody>
          <a:bodyPr/>
          <a:lstStyle>
            <a:lvl1pPr marL="280736" indent="-280736">
              <a:spcBef>
                <a:spcPts val="3200"/>
              </a:spcBef>
              <a:defRPr sz="2800"/>
            </a:lvl1pPr>
            <a:lvl2pPr marL="661736" indent="-280736">
              <a:spcBef>
                <a:spcPts val="3200"/>
              </a:spcBef>
              <a:defRPr sz="2800"/>
            </a:lvl2pPr>
            <a:lvl3pPr marL="1042736" indent="-280736">
              <a:spcBef>
                <a:spcPts val="3200"/>
              </a:spcBef>
              <a:defRPr sz="2800"/>
            </a:lvl3pPr>
            <a:lvl4pPr marL="1423736" indent="-280736">
              <a:spcBef>
                <a:spcPts val="3200"/>
              </a:spcBef>
              <a:defRPr sz="2800"/>
            </a:lvl4pPr>
            <a:lvl5pPr marL="1804736" indent="-280736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- In al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t>Title Text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pic" idx="13"/>
          </p:nvPr>
        </p:nvSpPr>
        <p:spPr>
          <a:xfrm>
            <a:off x="1397000" y="1041400"/>
            <a:ext cx="10223500" cy="7670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Shape 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-2033778" y="-660400"/>
            <a:ext cx="4067556" cy="132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3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9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7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5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3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381000" marR="0" indent="-381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00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762000" marR="0" indent="-381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00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143000" marR="0" indent="-381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00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524000" marR="0" indent="-381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00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1905000" marR="0" indent="-381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00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286000" marR="0" indent="-381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00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2667000" marR="0" indent="-381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00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048000" marR="0" indent="-381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00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3429000" marR="0" indent="-381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00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9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7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5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3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1160096" y="331949"/>
            <a:ext cx="11054081" cy="986007"/>
          </a:xfrm>
          <a:prstGeom prst="rect">
            <a:avLst/>
          </a:prstGeom>
          <a:solidFill>
            <a:srgbClr val="FFF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2248" tIns="72248" rIns="72248" bIns="72248" anchor="ctr">
            <a:normAutofit lnSpcReduction="10000"/>
          </a:bodyPr>
          <a:lstStyle>
            <a:lvl1pPr marL="39014" marR="39014" defTabSz="1248460">
              <a:defRPr sz="6007" b="1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Schizophrenia</a:t>
            </a:r>
          </a:p>
        </p:txBody>
      </p:sp>
      <p:sp>
        <p:nvSpPr>
          <p:cNvPr id="83" name="Shape 83"/>
          <p:cNvSpPr/>
          <p:nvPr/>
        </p:nvSpPr>
        <p:spPr>
          <a:xfrm>
            <a:off x="1027053" y="1707309"/>
            <a:ext cx="10950694" cy="6898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2248" tIns="72248" rIns="72248" bIns="72248">
            <a:normAutofit/>
          </a:bodyPr>
          <a:lstStyle/>
          <a:p>
            <a:pPr algn="l" defTabSz="514095">
              <a:spcBef>
                <a:spcPts val="3600"/>
              </a:spcBef>
              <a:defRPr sz="3343">
                <a:latin typeface="Arial"/>
                <a:ea typeface="Arial"/>
                <a:cs typeface="Arial"/>
                <a:sym typeface="Arial"/>
              </a:defRPr>
            </a:pPr>
            <a:r>
              <a:t>Schizophrenia  is a chronic </a:t>
            </a:r>
            <a:r>
              <a:rPr i="1"/>
              <a:t>remitting</a:t>
            </a:r>
            <a:r>
              <a:t> and </a:t>
            </a:r>
            <a:r>
              <a:rPr i="1"/>
              <a:t>relapsing</a:t>
            </a:r>
            <a:r>
              <a:t> or progressive psychotic syndrome </a:t>
            </a:r>
          </a:p>
          <a:p>
            <a:pPr algn="l" defTabSz="514095">
              <a:spcBef>
                <a:spcPts val="3600"/>
              </a:spcBef>
              <a:defRPr sz="3343">
                <a:latin typeface="Arial"/>
                <a:ea typeface="Arial"/>
                <a:cs typeface="Arial"/>
                <a:sym typeface="Arial"/>
              </a:defRPr>
            </a:pPr>
            <a:r>
              <a:rPr>
                <a:uFill>
                  <a:solidFill>
                    <a:srgbClr val="FFFF66"/>
                  </a:solidFill>
                </a:uFill>
              </a:rPr>
              <a:t>affects 1% of the population in</a:t>
            </a:r>
            <a:r>
              <a:rPr>
                <a:uFill>
                  <a:solidFill>
                    <a:srgbClr val="FFFF00"/>
                  </a:solidFill>
                </a:uFill>
              </a:rPr>
              <a:t> all races and culture</a:t>
            </a:r>
          </a:p>
          <a:p>
            <a:pPr algn="l" defTabSz="514095">
              <a:spcBef>
                <a:spcPts val="3600"/>
              </a:spcBef>
              <a:defRPr sz="3343">
                <a:latin typeface="Arial"/>
                <a:ea typeface="Arial"/>
                <a:cs typeface="Arial"/>
                <a:sym typeface="Arial"/>
              </a:defRPr>
            </a:pPr>
            <a:r>
              <a:t>associated with significant impairment in social  interactions and occupational functioning </a:t>
            </a:r>
          </a:p>
          <a:p>
            <a:pPr algn="l" defTabSz="514095">
              <a:spcBef>
                <a:spcPts val="3600"/>
              </a:spcBef>
              <a:defRPr sz="3343">
                <a:latin typeface="Arial"/>
                <a:ea typeface="Arial"/>
                <a:cs typeface="Arial"/>
                <a:sym typeface="Arial"/>
              </a:defRPr>
            </a:pPr>
            <a:r>
              <a:rPr>
                <a:uFill>
                  <a:solidFill>
                    <a:srgbClr val="FFFF66"/>
                  </a:solidFill>
                </a:uFill>
              </a:rPr>
              <a:t>the onset of schizophrenia is in the late teens - early twenties</a:t>
            </a:r>
          </a:p>
          <a:p>
            <a:pPr algn="l" defTabSz="514095">
              <a:spcBef>
                <a:spcPts val="3600"/>
              </a:spcBef>
              <a:defRPr sz="3343">
                <a:latin typeface="Arial"/>
                <a:ea typeface="Arial"/>
                <a:cs typeface="Arial"/>
                <a:sym typeface="Arial"/>
              </a:defRPr>
            </a:pPr>
            <a:r>
              <a:t>and an average reduction of lifespan  of 15 to 25 years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348926" y="1204074"/>
            <a:ext cx="12038498" cy="29167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2248" tIns="72248" rIns="72248" bIns="72248">
            <a:normAutofit/>
          </a:bodyPr>
          <a:lstStyle/>
          <a:p>
            <a:pPr marL="362108" marR="40639" indent="-321468" algn="l" defTabSz="130048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000">
                <a:solidFill>
                  <a:schemeClr val="accent1">
                    <a:hueOff val="60270"/>
                    <a:satOff val="-20053"/>
                    <a:lumOff val="-13915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Hallucinations (false perceptions: hearing voices others do not hear; Seeing, feeling, or smelling things other do not)</a:t>
            </a:r>
          </a:p>
          <a:p>
            <a:pPr marL="362108" marR="40639" indent="-321468" algn="l" defTabSz="130048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000">
                <a:solidFill>
                  <a:schemeClr val="accent1">
                    <a:hueOff val="60270"/>
                    <a:satOff val="-20053"/>
                    <a:lumOff val="-13915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Delusions (false beliefs: Intense suspicion; Thoughts controlled by Martians; Radios implanted in teeth)</a:t>
            </a:r>
          </a:p>
          <a:p>
            <a:pPr marL="362108" marR="40639" indent="-321468" algn="l" defTabSz="130048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000">
                <a:solidFill>
                  <a:schemeClr val="accent1">
                    <a:hueOff val="60270"/>
                    <a:satOff val="-20053"/>
                    <a:lumOff val="-13915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Disorganized Speech and behavior (Loose associations, Word salad, Flight of Ideas)</a:t>
            </a:r>
          </a:p>
        </p:txBody>
      </p:sp>
      <p:sp>
        <p:nvSpPr>
          <p:cNvPr id="86" name="Shape 86"/>
          <p:cNvSpPr/>
          <p:nvPr/>
        </p:nvSpPr>
        <p:spPr>
          <a:xfrm>
            <a:off x="2431335" y="97675"/>
            <a:ext cx="8425918" cy="1028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0639" marR="40639" defTabSz="1300480">
              <a:defRPr sz="3200" b="1" i="1">
                <a:solidFill>
                  <a:schemeClr val="accent1">
                    <a:hueOff val="60270"/>
                    <a:satOff val="-20053"/>
                    <a:lumOff val="-13915"/>
                  </a:schemeClr>
                </a:solidFill>
                <a:uFill>
                  <a:solidFill>
                    <a:srgbClr val="FFFF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Positive Symptoms</a:t>
            </a:r>
          </a:p>
          <a:p>
            <a:pPr marL="40639" marR="40639" defTabSz="1300480">
              <a:defRPr sz="3200" b="1" i="1">
                <a:solidFill>
                  <a:schemeClr val="accent1">
                    <a:hueOff val="60270"/>
                    <a:satOff val="-20053"/>
                    <a:lumOff val="-13915"/>
                  </a:schemeClr>
                </a:solidFill>
                <a:uFill>
                  <a:solidFill>
                    <a:srgbClr val="FFFF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disturbance of reality perception</a:t>
            </a:r>
          </a:p>
        </p:txBody>
      </p:sp>
      <p:sp>
        <p:nvSpPr>
          <p:cNvPr id="87" name="Shape 87"/>
          <p:cNvSpPr/>
          <p:nvPr/>
        </p:nvSpPr>
        <p:spPr>
          <a:xfrm>
            <a:off x="494073" y="3683559"/>
            <a:ext cx="12300443" cy="5890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2248" tIns="72248" rIns="72248" bIns="72248">
            <a:normAutofit/>
          </a:bodyPr>
          <a:lstStyle/>
          <a:p>
            <a:pPr marL="16255" marR="16255" algn="l" defTabSz="520192">
              <a:spcBef>
                <a:spcPts val="200"/>
              </a:spcBef>
              <a:buClr>
                <a:srgbClr val="FF9900"/>
              </a:buClr>
              <a:buFont typeface="Times New Roman"/>
              <a:defRPr sz="3080" b="1" i="1">
                <a:solidFill>
                  <a:schemeClr val="accent1">
                    <a:hueOff val="60270"/>
                    <a:satOff val="-20053"/>
                    <a:lumOff val="-13915"/>
                  </a:schemeClr>
                </a:solidFill>
                <a:uFill>
                  <a:solidFill>
                    <a:srgbClr val="FF99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16255" marR="16255" defTabSz="520192">
              <a:spcBef>
                <a:spcPts val="200"/>
              </a:spcBef>
              <a:buClr>
                <a:srgbClr val="66FF66"/>
              </a:buClr>
              <a:buFont typeface="Times New Roman"/>
              <a:defRPr sz="3080">
                <a:solidFill>
                  <a:schemeClr val="accent1">
                    <a:hueOff val="60270"/>
                    <a:satOff val="-20053"/>
                    <a:lumOff val="-13915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b="1" i="1">
                <a:uFill>
                  <a:solidFill>
                    <a:srgbClr val="66FF66"/>
                  </a:solidFill>
                </a:uFill>
              </a:rPr>
              <a:t>Negative Symptoms</a:t>
            </a:r>
          </a:p>
          <a:p>
            <a:pPr marL="16255" marR="16255" defTabSz="520192">
              <a:spcBef>
                <a:spcPts val="200"/>
              </a:spcBef>
              <a:buClr>
                <a:srgbClr val="66FF66"/>
              </a:buClr>
              <a:buFont typeface="Times New Roman"/>
              <a:defRPr sz="3080">
                <a:solidFill>
                  <a:schemeClr val="accent1">
                    <a:hueOff val="60270"/>
                    <a:satOff val="-20053"/>
                    <a:lumOff val="-13915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b="1" i="1">
                <a:uFill>
                  <a:solidFill>
                    <a:srgbClr val="66FF66"/>
                  </a:solidFill>
                </a:uFill>
              </a:rPr>
              <a:t> inappropriate or diminished affect (mood)</a:t>
            </a:r>
          </a:p>
          <a:p>
            <a:pPr marL="16255" marR="16255" algn="l" defTabSz="520192">
              <a:spcBef>
                <a:spcPts val="200"/>
              </a:spcBef>
              <a:buClr>
                <a:srgbClr val="66FF66"/>
              </a:buClr>
              <a:buFont typeface="Times New Roman"/>
              <a:defRPr sz="3080">
                <a:solidFill>
                  <a:schemeClr val="accent1">
                    <a:hueOff val="60270"/>
                    <a:satOff val="-20053"/>
                    <a:lumOff val="-13915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 i="1">
              <a:uFill>
                <a:solidFill>
                  <a:srgbClr val="66FF66"/>
                </a:solidFill>
              </a:uFill>
            </a:endParaRPr>
          </a:p>
          <a:p>
            <a:pPr marL="16255" marR="16255" algn="l" defTabSz="520192">
              <a:spcBef>
                <a:spcPts val="200"/>
              </a:spcBef>
              <a:buClr>
                <a:srgbClr val="FFFF66"/>
              </a:buClr>
              <a:buFont typeface="Times New Roman"/>
              <a:defRPr sz="3080">
                <a:solidFill>
                  <a:schemeClr val="accent1">
                    <a:hueOff val="60270"/>
                    <a:satOff val="-20053"/>
                    <a:lumOff val="-13915"/>
                  </a:schemeClr>
                </a:solidFill>
                <a:uFill>
                  <a:solidFill>
                    <a:srgbClr val="FFFF66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Apathy, social withdrawal, anhedonia, emotional blunting, extreme inattentiveness or lack of motivation to interact with the environment</a:t>
            </a:r>
          </a:p>
          <a:p>
            <a:pPr marL="16255" marR="16255" algn="l" defTabSz="520192">
              <a:spcBef>
                <a:spcPts val="200"/>
              </a:spcBef>
              <a:buClr>
                <a:srgbClr val="66FF33"/>
              </a:buClr>
              <a:buFont typeface="Times New Roman"/>
              <a:defRPr sz="3080">
                <a:solidFill>
                  <a:schemeClr val="accent1">
                    <a:hueOff val="60270"/>
                    <a:satOff val="-20053"/>
                    <a:lumOff val="-13915"/>
                  </a:schemeClr>
                </a:solidFill>
                <a:uFill>
                  <a:solidFill>
                    <a:srgbClr val="66FF33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(Negative symptoms are progressive and less responsive to therapy)</a:t>
            </a:r>
          </a:p>
          <a:p>
            <a:pPr marL="16255" marR="16255" algn="l" defTabSz="520192">
              <a:spcBef>
                <a:spcPts val="200"/>
              </a:spcBef>
              <a:buClr>
                <a:srgbClr val="66FF33"/>
              </a:buClr>
              <a:buFont typeface="Times New Roman"/>
              <a:defRPr sz="3080">
                <a:solidFill>
                  <a:schemeClr val="accent1">
                    <a:hueOff val="60270"/>
                    <a:satOff val="-20053"/>
                    <a:lumOff val="-13915"/>
                  </a:schemeClr>
                </a:solidFill>
                <a:uFill>
                  <a:solidFill>
                    <a:srgbClr val="66FF33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16255" marR="16255" defTabSz="520192">
              <a:spcBef>
                <a:spcPts val="200"/>
              </a:spcBef>
              <a:buClr>
                <a:srgbClr val="66FF66"/>
              </a:buClr>
              <a:buFont typeface="Times New Roman"/>
              <a:defRPr sz="3080">
                <a:solidFill>
                  <a:schemeClr val="accent1">
                    <a:hueOff val="60270"/>
                    <a:satOff val="-20053"/>
                    <a:lumOff val="-13915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b="1" i="1">
                <a:uFill>
                  <a:solidFill>
                    <a:srgbClr val="66FF66"/>
                  </a:solidFill>
                </a:uFill>
              </a:rPr>
              <a:t>Cognitive impairment</a:t>
            </a:r>
          </a:p>
          <a:p>
            <a:pPr marL="16255" marR="16255" algn="l" defTabSz="520192">
              <a:spcBef>
                <a:spcPts val="200"/>
              </a:spcBef>
              <a:buClr>
                <a:srgbClr val="66FF33"/>
              </a:buClr>
              <a:buFont typeface="Times New Roman"/>
              <a:defRPr sz="3080">
                <a:solidFill>
                  <a:schemeClr val="accent1">
                    <a:hueOff val="60270"/>
                    <a:satOff val="-20053"/>
                    <a:lumOff val="-13915"/>
                  </a:schemeClr>
                </a:solidFill>
                <a:uFill>
                  <a:solidFill>
                    <a:srgbClr val="66FF33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 b="1" i="1">
              <a:uFill>
                <a:solidFill>
                  <a:srgbClr val="66FF66"/>
                </a:solidFill>
              </a:uFill>
            </a:endParaRPr>
          </a:p>
          <a:p>
            <a:pPr marL="16255" marR="16255" algn="l" defTabSz="520192">
              <a:spcBef>
                <a:spcPts val="200"/>
              </a:spcBef>
              <a:buClr>
                <a:srgbClr val="66FF33"/>
              </a:buClr>
              <a:buFont typeface="Times New Roman"/>
              <a:defRPr sz="3080">
                <a:solidFill>
                  <a:schemeClr val="accent1">
                    <a:hueOff val="60270"/>
                    <a:satOff val="-20053"/>
                    <a:lumOff val="-13915"/>
                  </a:schemeClr>
                </a:solidFill>
                <a:uFill>
                  <a:solidFill>
                    <a:srgbClr val="66FF33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Cognitive deficits and deficits in attention and executive function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5269DB45-BA42-42B3-AE8C-51BF5D48B70B-L0-00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4" y="1434862"/>
            <a:ext cx="11569563" cy="8223289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Shape 143"/>
          <p:cNvSpPr/>
          <p:nvPr/>
        </p:nvSpPr>
        <p:spPr>
          <a:xfrm>
            <a:off x="-33929" y="7943427"/>
            <a:ext cx="13072658" cy="190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graphicFrame>
        <p:nvGraphicFramePr>
          <p:cNvPr id="144" name="Table 144"/>
          <p:cNvGraphicFramePr/>
          <p:nvPr/>
        </p:nvGraphicFramePr>
        <p:xfrm>
          <a:off x="1664281" y="6362415"/>
          <a:ext cx="9903542" cy="3369904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548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7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7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9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3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57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0251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600" b="1">
                          <a:solidFill>
                            <a:schemeClr val="accent1">
                              <a:hueOff val="60270"/>
                              <a:satOff val="-20053"/>
                              <a:lumOff val="-13915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2600" b="1">
                          <a:solidFill>
                            <a:schemeClr val="accent1">
                              <a:hueOff val="60270"/>
                              <a:satOff val="-20053"/>
                              <a:lumOff val="-13915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D1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2600" b="1">
                          <a:solidFill>
                            <a:schemeClr val="accent1">
                              <a:hueOff val="60270"/>
                              <a:satOff val="-20053"/>
                              <a:lumOff val="-13915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D5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600" b="1">
                          <a:solidFill>
                            <a:schemeClr val="accent1">
                              <a:hueOff val="60270"/>
                              <a:satOff val="-20053"/>
                              <a:lumOff val="-13915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2600" b="1">
                          <a:solidFill>
                            <a:schemeClr val="accent1">
                              <a:hueOff val="60270"/>
                              <a:satOff val="-20053"/>
                              <a:lumOff val="-13915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D2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2600" b="1">
                          <a:solidFill>
                            <a:schemeClr val="accent1">
                              <a:hueOff val="60270"/>
                              <a:satOff val="-20053"/>
                              <a:lumOff val="-13915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D3-4</a:t>
                      </a:r>
                    </a:p>
                  </a:txBody>
                  <a:tcPr marL="63500" marR="63500" marT="63500" marB="635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1628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2600" b="1">
                          <a:solidFill>
                            <a:schemeClr val="accent1">
                              <a:hueOff val="60270"/>
                              <a:satOff val="-20053"/>
                              <a:lumOff val="-13915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Striatum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2600" b="1">
                          <a:solidFill>
                            <a:schemeClr val="accent1">
                              <a:hueOff val="60270"/>
                              <a:satOff val="-20053"/>
                              <a:lumOff val="-13915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++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600" b="1">
                          <a:solidFill>
                            <a:schemeClr val="accent1">
                              <a:hueOff val="60270"/>
                              <a:satOff val="-20053"/>
                              <a:lumOff val="-13915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600" b="1">
                          <a:solidFill>
                            <a:schemeClr val="accent1">
                              <a:hueOff val="60270"/>
                              <a:satOff val="-20053"/>
                              <a:lumOff val="-13915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2600" b="1">
                          <a:solidFill>
                            <a:schemeClr val="accent1">
                              <a:hueOff val="60270"/>
                              <a:satOff val="-20053"/>
                              <a:lumOff val="-13915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++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600" b="1">
                          <a:solidFill>
                            <a:schemeClr val="accent1">
                              <a:hueOff val="60270"/>
                              <a:satOff val="-20053"/>
                              <a:lumOff val="-13915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63500" marR="63500" marT="63500" marB="635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768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2600" b="1">
                          <a:solidFill>
                            <a:schemeClr val="accent1">
                              <a:hueOff val="60270"/>
                              <a:satOff val="-20053"/>
                              <a:lumOff val="-13915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Prefrontal Cortex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2600" b="1">
                          <a:solidFill>
                            <a:schemeClr val="accent1">
                              <a:hueOff val="60270"/>
                              <a:satOff val="-20053"/>
                              <a:lumOff val="-13915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++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600" b="1">
                          <a:solidFill>
                            <a:schemeClr val="accent1">
                              <a:hueOff val="60270"/>
                              <a:satOff val="-20053"/>
                              <a:lumOff val="-13915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600" b="1">
                          <a:solidFill>
                            <a:schemeClr val="accent1">
                              <a:hueOff val="60270"/>
                              <a:satOff val="-20053"/>
                              <a:lumOff val="-13915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600" b="1">
                          <a:solidFill>
                            <a:schemeClr val="accent1">
                              <a:hueOff val="60270"/>
                              <a:satOff val="-20053"/>
                              <a:lumOff val="-13915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2600" b="1">
                          <a:solidFill>
                            <a:schemeClr val="accent1">
                              <a:hueOff val="60270"/>
                              <a:satOff val="-20053"/>
                              <a:lumOff val="-13915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+</a:t>
                      </a:r>
                    </a:p>
                  </a:txBody>
                  <a:tcPr marL="63500" marR="63500" marT="63500" marB="635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496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2600" b="1">
                          <a:solidFill>
                            <a:schemeClr val="accent1">
                              <a:hueOff val="60270"/>
                              <a:satOff val="-20053"/>
                              <a:lumOff val="-13915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Limbic system 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2600" b="1">
                          <a:solidFill>
                            <a:schemeClr val="accent1">
                              <a:hueOff val="60270"/>
                              <a:satOff val="-20053"/>
                              <a:lumOff val="-13915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++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2600" b="1">
                          <a:solidFill>
                            <a:schemeClr val="accent1">
                              <a:hueOff val="60270"/>
                              <a:satOff val="-20053"/>
                              <a:lumOff val="-13915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+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600" b="1">
                          <a:solidFill>
                            <a:schemeClr val="accent1">
                              <a:hueOff val="60270"/>
                              <a:satOff val="-20053"/>
                              <a:lumOff val="-13915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2600" b="1">
                          <a:solidFill>
                            <a:schemeClr val="accent1">
                              <a:hueOff val="60270"/>
                              <a:satOff val="-20053"/>
                              <a:lumOff val="-13915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++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2600" b="1">
                          <a:solidFill>
                            <a:schemeClr val="accent1">
                              <a:hueOff val="60270"/>
                              <a:satOff val="-20053"/>
                              <a:lumOff val="-13915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+</a:t>
                      </a:r>
                    </a:p>
                  </a:txBody>
                  <a:tcPr marL="63500" marR="63500" marT="63500" marB="635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4886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2600" b="1">
                          <a:solidFill>
                            <a:schemeClr val="accent1">
                              <a:hueOff val="60270"/>
                              <a:satOff val="-20053"/>
                              <a:lumOff val="-13915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Hypothalamus 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2600" b="1">
                          <a:solidFill>
                            <a:schemeClr val="accent1">
                              <a:hueOff val="60270"/>
                              <a:satOff val="-20053"/>
                              <a:lumOff val="-13915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++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600" b="1">
                          <a:solidFill>
                            <a:schemeClr val="accent1">
                              <a:hueOff val="60270"/>
                              <a:satOff val="-20053"/>
                              <a:lumOff val="-13915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600" b="1">
                          <a:solidFill>
                            <a:schemeClr val="accent1">
                              <a:hueOff val="60270"/>
                              <a:satOff val="-20053"/>
                              <a:lumOff val="-13915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600" b="1">
                          <a:solidFill>
                            <a:schemeClr val="accent1">
                              <a:hueOff val="60270"/>
                              <a:satOff val="-20053"/>
                              <a:lumOff val="-13915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600" b="1">
                          <a:solidFill>
                            <a:schemeClr val="accent1">
                              <a:hueOff val="60270"/>
                              <a:satOff val="-20053"/>
                              <a:lumOff val="-13915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63500" marR="63500" marT="63500" marB="635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4886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2600" b="1">
                          <a:solidFill>
                            <a:schemeClr val="accent1">
                              <a:hueOff val="60270"/>
                              <a:satOff val="-20053"/>
                              <a:lumOff val="-13915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Pituitary gland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600" b="1">
                          <a:solidFill>
                            <a:schemeClr val="accent1">
                              <a:hueOff val="60270"/>
                              <a:satOff val="-20053"/>
                              <a:lumOff val="-13915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600" b="1">
                          <a:solidFill>
                            <a:schemeClr val="accent1">
                              <a:hueOff val="60270"/>
                              <a:satOff val="-20053"/>
                              <a:lumOff val="-13915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600" b="1">
                          <a:solidFill>
                            <a:schemeClr val="accent1">
                              <a:hueOff val="60270"/>
                              <a:satOff val="-20053"/>
                              <a:lumOff val="-13915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2600" b="1">
                          <a:solidFill>
                            <a:schemeClr val="accent1">
                              <a:hueOff val="60270"/>
                              <a:satOff val="-20053"/>
                              <a:lumOff val="-13915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++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600" b="1">
                          <a:solidFill>
                            <a:schemeClr val="accent1">
                              <a:hueOff val="60270"/>
                              <a:satOff val="-20053"/>
                              <a:lumOff val="-13915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63500" marR="63500" marT="63500" marB="635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5" name="Shape 145"/>
          <p:cNvSpPr/>
          <p:nvPr/>
        </p:nvSpPr>
        <p:spPr>
          <a:xfrm>
            <a:off x="818079" y="194223"/>
            <a:ext cx="11595948" cy="910299"/>
          </a:xfrm>
          <a:prstGeom prst="rect">
            <a:avLst/>
          </a:prstGeom>
          <a:solidFill>
            <a:srgbClr val="FFF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2248" tIns="72248" rIns="72248" bIns="72248" anchor="ctr">
            <a:normAutofit/>
          </a:bodyPr>
          <a:lstStyle>
            <a:lvl1pPr marL="39014" marR="39014" defTabSz="1248460">
              <a:defRPr sz="5461" b="1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Dopamine Receptors family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/>
        </p:nvSpPr>
        <p:spPr>
          <a:xfrm>
            <a:off x="489729" y="1362140"/>
            <a:ext cx="12025329" cy="8118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2248" tIns="72248" rIns="72248" bIns="72248">
            <a:normAutofit/>
          </a:bodyPr>
          <a:lstStyle/>
          <a:p>
            <a:pPr marL="358140" marR="38201" indent="-358140" algn="l" defTabSz="1222451">
              <a:spcBef>
                <a:spcPts val="600"/>
              </a:spcBef>
              <a:buSzPct val="100000"/>
              <a:buChar char="•"/>
              <a:defRPr sz="3572">
                <a:solidFill>
                  <a:schemeClr val="accent1">
                    <a:hueOff val="60270"/>
                    <a:satOff val="-20053"/>
                    <a:lumOff val="-13915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All are equally effective but differ in their </a:t>
            </a:r>
            <a:r>
              <a:rPr>
                <a:uFill>
                  <a:solidFill>
                    <a:srgbClr val="FFFF66"/>
                  </a:solidFill>
                </a:uFill>
              </a:rPr>
              <a:t>tolerability</a:t>
            </a:r>
          </a:p>
          <a:p>
            <a:pPr marL="358140" marR="38201" indent="-358140" algn="l" defTabSz="1222451">
              <a:spcBef>
                <a:spcPts val="600"/>
              </a:spcBef>
              <a:buSzPct val="100000"/>
              <a:buChar char="•"/>
              <a:defRPr sz="3572">
                <a:solidFill>
                  <a:schemeClr val="accent1">
                    <a:hueOff val="60270"/>
                    <a:satOff val="-20053"/>
                    <a:lumOff val="-13915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All show a significant </a:t>
            </a:r>
            <a:r>
              <a:rPr>
                <a:uFill>
                  <a:solidFill>
                    <a:srgbClr val="FFFF66"/>
                  </a:solidFill>
                </a:uFill>
              </a:rPr>
              <a:t>delay </a:t>
            </a:r>
            <a:r>
              <a:t>before they become effective</a:t>
            </a:r>
          </a:p>
          <a:p>
            <a:pPr marL="358140" marR="38201" indent="-358140" algn="l" defTabSz="1222451">
              <a:spcBef>
                <a:spcPts val="600"/>
              </a:spcBef>
              <a:buSzPct val="100000"/>
              <a:buChar char="•"/>
              <a:defRPr sz="3572">
                <a:solidFill>
                  <a:schemeClr val="accent1">
                    <a:hueOff val="60270"/>
                    <a:satOff val="-20053"/>
                    <a:lumOff val="-13915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All produce significant </a:t>
            </a:r>
            <a:r>
              <a:rPr>
                <a:uFill>
                  <a:solidFill>
                    <a:srgbClr val="FFFF66"/>
                  </a:solidFill>
                </a:uFill>
              </a:rPr>
              <a:t>adverse effects (EPS occurs at clinically effective doses)</a:t>
            </a:r>
          </a:p>
          <a:p>
            <a:pPr marL="358140" marR="38201" indent="-358140" algn="l" defTabSz="1222451">
              <a:spcBef>
                <a:spcPts val="600"/>
              </a:spcBef>
              <a:buSzPct val="100000"/>
              <a:buChar char="•"/>
              <a:defRPr sz="3572">
                <a:solidFill>
                  <a:schemeClr val="accent1">
                    <a:hueOff val="60270"/>
                    <a:satOff val="-20053"/>
                    <a:lumOff val="-13915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>
              <a:uFill>
                <a:solidFill>
                  <a:srgbClr val="FFFF66"/>
                </a:solidFill>
              </a:uFill>
            </a:endParaRPr>
          </a:p>
          <a:p>
            <a:pPr marL="358140" indent="-358140" algn="l" defTabSz="549148">
              <a:buSzPct val="100000"/>
              <a:buChar char="•"/>
              <a:defRPr sz="3572">
                <a:solidFill>
                  <a:schemeClr val="accent1">
                    <a:hueOff val="60270"/>
                    <a:satOff val="-20053"/>
                    <a:lumOff val="-13915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uFill>
                  <a:solidFill>
                    <a:srgbClr val="FFFF66"/>
                  </a:solidFill>
                </a:uFill>
              </a:rPr>
              <a:t>Limited efficacy against negative symptoms</a:t>
            </a:r>
          </a:p>
          <a:p>
            <a:pPr marL="358140" indent="-358140" algn="l" defTabSz="549148">
              <a:buSzPct val="100000"/>
              <a:buChar char="•"/>
              <a:defRPr sz="3572">
                <a:solidFill>
                  <a:schemeClr val="accent1">
                    <a:hueOff val="60270"/>
                    <a:satOff val="-20053"/>
                    <a:lumOff val="-13915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uFill>
                  <a:solidFill>
                    <a:srgbClr val="FFFF66"/>
                  </a:solidFill>
                </a:uFill>
              </a:rPr>
              <a:t>A substantial portion of patients (25% to 40%) respond poorly to treatment</a:t>
            </a:r>
          </a:p>
          <a:p>
            <a:pPr marL="358140" indent="-358140" algn="l" defTabSz="549148">
              <a:buSzPct val="100000"/>
              <a:buChar char="•"/>
              <a:defRPr sz="3572">
                <a:solidFill>
                  <a:schemeClr val="accent1">
                    <a:hueOff val="60270"/>
                    <a:satOff val="-20053"/>
                    <a:lumOff val="-13915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uFill>
                  <a:solidFill>
                    <a:srgbClr val="FFFF66"/>
                  </a:solidFill>
                </a:uFill>
              </a:rPr>
              <a:t>Drug interaction with additive effects with sedatives, anticholinergic, antihistaminergics, alfa receptor blocking agents</a:t>
            </a:r>
          </a:p>
          <a:p>
            <a:pPr marL="358140" indent="-358140" algn="l" defTabSz="549148">
              <a:buSzPct val="100000"/>
              <a:buChar char="•"/>
              <a:defRPr sz="3572">
                <a:solidFill>
                  <a:schemeClr val="accent1">
                    <a:hueOff val="60270"/>
                    <a:satOff val="-20053"/>
                    <a:lumOff val="-13915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endParaRPr>
              <a:uFill>
                <a:solidFill>
                  <a:srgbClr val="FFFF66"/>
                </a:solidFill>
              </a:uFill>
            </a:endParaRPr>
          </a:p>
          <a:p>
            <a:pPr marL="420963" marR="38201" indent="-382762" algn="l" defTabSz="1222451">
              <a:spcBef>
                <a:spcPts val="600"/>
              </a:spcBef>
              <a:buSzPct val="100000"/>
              <a:buChar char="•"/>
              <a:defRPr sz="3572">
                <a:solidFill>
                  <a:schemeClr val="accent1">
                    <a:hueOff val="60270"/>
                    <a:satOff val="-20053"/>
                    <a:lumOff val="-13915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uFill>
                  <a:solidFill>
                    <a:srgbClr val="FFFF66"/>
                  </a:solidFill>
                </a:uFill>
              </a:rPr>
              <a:t>Efficacious for positive symptoms</a:t>
            </a:r>
          </a:p>
          <a:p>
            <a:pPr marL="420963" marR="38201" indent="-382762" algn="l" defTabSz="1222451">
              <a:spcBef>
                <a:spcPts val="600"/>
              </a:spcBef>
              <a:buSzPct val="100000"/>
              <a:buChar char="•"/>
              <a:defRPr sz="3572">
                <a:solidFill>
                  <a:schemeClr val="accent1">
                    <a:hueOff val="60270"/>
                    <a:satOff val="-20053"/>
                    <a:lumOff val="-13915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uFill>
                  <a:solidFill>
                    <a:srgbClr val="FFFF66"/>
                  </a:solidFill>
                </a:uFill>
              </a:rPr>
              <a:t>Low-cost</a:t>
            </a:r>
          </a:p>
        </p:txBody>
      </p:sp>
      <p:sp>
        <p:nvSpPr>
          <p:cNvPr id="226" name="Shape 226"/>
          <p:cNvSpPr/>
          <p:nvPr/>
        </p:nvSpPr>
        <p:spPr>
          <a:xfrm>
            <a:off x="704426" y="164874"/>
            <a:ext cx="11595948" cy="803477"/>
          </a:xfrm>
          <a:prstGeom prst="rect">
            <a:avLst/>
          </a:prstGeom>
          <a:solidFill>
            <a:srgbClr val="FFF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2248" tIns="72248" rIns="72248" bIns="72248" anchor="ctr">
            <a:normAutofit/>
          </a:bodyPr>
          <a:lstStyle>
            <a:lvl1pPr marL="32511" marR="32511" defTabSz="1040384">
              <a:defRPr sz="4551" b="1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Typical Antipsychotic drugs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/>
        </p:nvSpPr>
        <p:spPr>
          <a:xfrm>
            <a:off x="913998" y="590362"/>
            <a:ext cx="11176800" cy="899520"/>
          </a:xfrm>
          <a:prstGeom prst="rect">
            <a:avLst/>
          </a:prstGeom>
          <a:solidFill>
            <a:schemeClr val="accent3">
              <a:satOff val="12345"/>
              <a:lumOff val="68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2248" tIns="72248" rIns="72248" bIns="72248" anchor="ctr">
            <a:normAutofit lnSpcReduction="10000"/>
          </a:bodyPr>
          <a:lstStyle>
            <a:lvl1pPr marL="34950" marR="34950" defTabSz="1118412">
              <a:defRPr sz="5381">
                <a:solidFill>
                  <a:schemeClr val="accent1">
                    <a:hueOff val="60270"/>
                    <a:satOff val="-20053"/>
                    <a:lumOff val="-13915"/>
                  </a:schemeClr>
                </a:solidFill>
                <a:uFill>
                  <a:solidFill>
                    <a:srgbClr val="FFFF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Atypical antipsychotic drugs</a:t>
            </a:r>
          </a:p>
        </p:txBody>
      </p:sp>
      <p:sp>
        <p:nvSpPr>
          <p:cNvPr id="235" name="Shape 235"/>
          <p:cNvSpPr/>
          <p:nvPr/>
        </p:nvSpPr>
        <p:spPr>
          <a:xfrm>
            <a:off x="772103" y="2496794"/>
            <a:ext cx="11798078" cy="5275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2248" tIns="72248" rIns="72248" bIns="72248">
            <a:normAutofit lnSpcReduction="10000"/>
          </a:bodyPr>
          <a:lstStyle/>
          <a:p>
            <a:pPr marL="401253" indent="-401253" algn="l" defTabSz="508254">
              <a:buSzPct val="100000"/>
              <a:buChar char="•"/>
              <a:defRPr sz="4002">
                <a:solidFill>
                  <a:schemeClr val="accent1">
                    <a:hueOff val="60270"/>
                    <a:satOff val="-20053"/>
                    <a:lumOff val="-13915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Are effective against positive and negative symptoms with some improvement in cognition</a:t>
            </a:r>
          </a:p>
          <a:p>
            <a:pPr marL="401253" indent="-401253" algn="l" defTabSz="508254">
              <a:buSzPct val="100000"/>
              <a:buChar char="•"/>
              <a:defRPr sz="4002">
                <a:solidFill>
                  <a:schemeClr val="accent1">
                    <a:hueOff val="60270"/>
                    <a:satOff val="-20053"/>
                    <a:lumOff val="-13915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401253" indent="-401253" algn="l" defTabSz="508254">
              <a:buSzPct val="100000"/>
              <a:buChar char="•"/>
              <a:defRPr sz="4002">
                <a:solidFill>
                  <a:schemeClr val="accent1">
                    <a:hueOff val="60270"/>
                    <a:satOff val="-20053"/>
                    <a:lumOff val="-13915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Are effective in patients refractory to typical neuroleptics</a:t>
            </a:r>
          </a:p>
          <a:p>
            <a:pPr marL="401253" indent="-401253" algn="l" defTabSz="508254">
              <a:buSzPct val="100000"/>
              <a:buChar char="•"/>
              <a:defRPr sz="4002">
                <a:solidFill>
                  <a:schemeClr val="accent1">
                    <a:hueOff val="60270"/>
                    <a:satOff val="-20053"/>
                    <a:lumOff val="-13915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401253" indent="-401253" algn="l" defTabSz="508254">
              <a:buSzPct val="100000"/>
              <a:buChar char="•"/>
              <a:defRPr sz="4002">
                <a:solidFill>
                  <a:schemeClr val="accent1">
                    <a:hueOff val="60270"/>
                    <a:satOff val="-20053"/>
                    <a:lumOff val="-13915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Greatly reduced or absent EPS</a:t>
            </a:r>
          </a:p>
          <a:p>
            <a:pPr marL="401253" indent="-401253" algn="l" defTabSz="508254">
              <a:buSzPct val="100000"/>
              <a:buChar char="•"/>
              <a:defRPr sz="4002">
                <a:solidFill>
                  <a:schemeClr val="accent1">
                    <a:hueOff val="60270"/>
                    <a:satOff val="-20053"/>
                    <a:lumOff val="-13915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401253" indent="-401253" algn="l" defTabSz="508254">
              <a:buSzPct val="100000"/>
              <a:buChar char="•"/>
              <a:defRPr sz="4002">
                <a:solidFill>
                  <a:schemeClr val="accent1">
                    <a:hueOff val="60270"/>
                    <a:satOff val="-20053"/>
                    <a:lumOff val="-13915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Disadvantage: Expensive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/>
        </p:nvSpPr>
        <p:spPr>
          <a:xfrm>
            <a:off x="975359" y="230102"/>
            <a:ext cx="11054079" cy="915701"/>
          </a:xfrm>
          <a:prstGeom prst="rect">
            <a:avLst/>
          </a:prstGeom>
          <a:solidFill>
            <a:srgbClr val="FFF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2248" tIns="72248" rIns="72248" bIns="72248" anchor="ctr">
            <a:normAutofit/>
          </a:bodyPr>
          <a:lstStyle>
            <a:lvl1pPr marL="27635" marR="27635" defTabSz="884326">
              <a:buClr>
                <a:srgbClr val="0000CC"/>
              </a:buClr>
              <a:buFont typeface="Times New Roman"/>
              <a:defRPr sz="4255" b="1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Antipsychotics: receptor order of potency</a:t>
            </a:r>
          </a:p>
        </p:txBody>
      </p:sp>
      <p:graphicFrame>
        <p:nvGraphicFramePr>
          <p:cNvPr id="238" name="Table 238"/>
          <p:cNvGraphicFramePr/>
          <p:nvPr/>
        </p:nvGraphicFramePr>
        <p:xfrm>
          <a:off x="630534" y="1350812"/>
          <a:ext cx="12018061" cy="8017538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922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5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3480">
                <a:tc>
                  <a:txBody>
                    <a:bodyPr/>
                    <a:lstStyle/>
                    <a:p>
                      <a:pPr algn="l"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  <a:sym typeface="Helvetica"/>
                        </a:rPr>
                        <a:t>TYPICAL</a:t>
                      </a:r>
                    </a:p>
                  </a:txBody>
                  <a:tcPr marL="63500" marR="63500" marT="63500" marB="63500" anchor="ctr" horzOverflow="overflow">
                    <a:solidFill>
                      <a:srgbClr val="969A9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2600">
                          <a:sym typeface="Helvetica"/>
                        </a:defRPr>
                      </a:pPr>
                      <a:endParaRPr/>
                    </a:p>
                  </a:txBody>
                  <a:tcPr marL="63500" marR="63500" marT="63500" marB="63500" anchor="ctr" horzOverflow="overflow">
                    <a:solidFill>
                      <a:srgbClr val="969A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9611">
                <a:tc>
                  <a:txBody>
                    <a:bodyPr/>
                    <a:lstStyle/>
                    <a:p>
                      <a:pPr marL="383540" marR="40639" indent="-342900" algn="l" defTabSz="1300480">
                        <a:spcBef>
                          <a:spcPts val="700"/>
                        </a:spcBef>
                        <a:buClr>
                          <a:srgbClr val="FFFFFF"/>
                        </a:buClr>
                        <a:buFont typeface="Times New Roman"/>
                        <a:defRPr sz="3600">
                          <a:solidFill>
                            <a:schemeClr val="accent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Chlorpromazine</a:t>
                      </a:r>
                      <a:r>
                        <a:rPr baseline="-18444"/>
                        <a:t> 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383540" marR="40639" indent="-342900" algn="l" defTabSz="1300480">
                        <a:spcBef>
                          <a:spcPts val="700"/>
                        </a:spcBef>
                        <a:buClr>
                          <a:srgbClr val="FFFFFF"/>
                        </a:buClr>
                        <a:buFont typeface="Times New Roman"/>
                        <a:defRPr sz="3600">
                          <a:solidFill>
                            <a:schemeClr val="accent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 </a:t>
                      </a:r>
                      <a:r>
                        <a:rPr>
                          <a:uFill>
                            <a:solidFill>
                              <a:srgbClr val="00FF00"/>
                            </a:solidFill>
                          </a:uFill>
                        </a:rPr>
                        <a:t>α</a:t>
                      </a:r>
                      <a:r>
                        <a:rPr baseline="-18444">
                          <a:uFill>
                            <a:solidFill>
                              <a:srgbClr val="00FF00"/>
                            </a:solidFill>
                          </a:uFill>
                        </a:rPr>
                        <a:t>1</a:t>
                      </a:r>
                      <a:r>
                        <a:t> = </a:t>
                      </a:r>
                      <a:r>
                        <a:rPr>
                          <a:uFill>
                            <a:solidFill>
                              <a:srgbClr val="FF9900"/>
                            </a:solidFill>
                          </a:uFill>
                        </a:rPr>
                        <a:t>5-HT</a:t>
                      </a:r>
                      <a:r>
                        <a:rPr baseline="-18444">
                          <a:uFill>
                            <a:solidFill>
                              <a:srgbClr val="FF9900"/>
                            </a:solidFill>
                          </a:uFill>
                        </a:rPr>
                        <a:t>2</a:t>
                      </a:r>
                      <a:r>
                        <a:t> = </a:t>
                      </a:r>
                      <a:r>
                        <a:rPr>
                          <a:uFill>
                            <a:solidFill>
                              <a:srgbClr val="00FFFF"/>
                            </a:solidFill>
                          </a:uFill>
                        </a:rPr>
                        <a:t>D</a:t>
                      </a:r>
                      <a:r>
                        <a:rPr baseline="-18444">
                          <a:uFill>
                            <a:solidFill>
                              <a:srgbClr val="00FFFF"/>
                            </a:solidFill>
                          </a:uFill>
                        </a:rPr>
                        <a:t>2</a:t>
                      </a:r>
                      <a:r>
                        <a:t> &gt; </a:t>
                      </a:r>
                      <a:r>
                        <a:rPr>
                          <a:uFill>
                            <a:solidFill>
                              <a:srgbClr val="FF66CC"/>
                            </a:solidFill>
                          </a:uFill>
                        </a:rPr>
                        <a:t>D</a:t>
                      </a:r>
                      <a:r>
                        <a:rPr baseline="-18444">
                          <a:uFill>
                            <a:solidFill>
                              <a:srgbClr val="FF66CC"/>
                            </a:solidFill>
                          </a:uFill>
                        </a:rPr>
                        <a:t>1 </a:t>
                      </a:r>
                      <a:r>
                        <a:t>&gt; </a:t>
                      </a:r>
                      <a:r>
                        <a:rPr>
                          <a:uFill>
                            <a:solidFill>
                              <a:srgbClr val="FF0000"/>
                            </a:solidFill>
                          </a:uFill>
                        </a:rPr>
                        <a:t>M</a:t>
                      </a:r>
                      <a:r>
                        <a:t> &gt; </a:t>
                      </a:r>
                      <a:r>
                        <a:rPr>
                          <a:uFill>
                            <a:solidFill>
                              <a:srgbClr val="9966FF"/>
                            </a:solidFill>
                          </a:uFill>
                        </a:rPr>
                        <a:t>α</a:t>
                      </a:r>
                      <a:r>
                        <a:rPr baseline="-18444">
                          <a:uFill>
                            <a:solidFill>
                              <a:srgbClr val="9966FF"/>
                            </a:solidFill>
                          </a:uFill>
                        </a:rPr>
                        <a:t>2</a:t>
                      </a:r>
                      <a:r>
                        <a:rPr baseline="-18444"/>
                        <a:t> </a:t>
                      </a:r>
                    </a:p>
                  </a:txBody>
                  <a:tcPr marL="63500" marR="63500" marT="63500" marB="635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2069">
                <a:tc>
                  <a:txBody>
                    <a:bodyPr/>
                    <a:lstStyle/>
                    <a:p>
                      <a:pPr marL="383540" marR="40639" indent="-342900" algn="l" defTabSz="1300480">
                        <a:spcBef>
                          <a:spcPts val="700"/>
                        </a:spcBef>
                        <a:buClr>
                          <a:srgbClr val="FFFFFF"/>
                        </a:buClr>
                        <a:buFont typeface="Times New Roman"/>
                        <a:defRPr sz="3600">
                          <a:solidFill>
                            <a:schemeClr val="accent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Haloperidol</a:t>
                      </a:r>
                      <a:r>
                        <a:rPr baseline="-18444"/>
                        <a:t> 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383540" marR="40639" indent="-342900" algn="l" defTabSz="1300480">
                        <a:spcBef>
                          <a:spcPts val="700"/>
                        </a:spcBef>
                        <a:buClr>
                          <a:srgbClr val="FFFFFF"/>
                        </a:buClr>
                        <a:buFont typeface="Times New Roman"/>
                        <a:defRPr sz="3600">
                          <a:solidFill>
                            <a:schemeClr val="accent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>
                          <a:uFill>
                            <a:solidFill>
                              <a:srgbClr val="00FFFF"/>
                            </a:solidFill>
                          </a:uFill>
                        </a:rPr>
                        <a:t>D</a:t>
                      </a:r>
                      <a:r>
                        <a:rPr baseline="-18444">
                          <a:uFill>
                            <a:solidFill>
                              <a:srgbClr val="00FFFF"/>
                            </a:solidFill>
                          </a:uFill>
                        </a:rPr>
                        <a:t>2</a:t>
                      </a:r>
                      <a:r>
                        <a:t> &gt; </a:t>
                      </a:r>
                      <a:r>
                        <a:rPr>
                          <a:uFill>
                            <a:solidFill>
                              <a:srgbClr val="FF66CC"/>
                            </a:solidFill>
                          </a:uFill>
                        </a:rPr>
                        <a:t>D</a:t>
                      </a:r>
                      <a:r>
                        <a:rPr baseline="-18444">
                          <a:uFill>
                            <a:solidFill>
                              <a:srgbClr val="FF66CC"/>
                            </a:solidFill>
                          </a:uFill>
                        </a:rPr>
                        <a:t>1</a:t>
                      </a:r>
                      <a:r>
                        <a:rPr baseline="-22888"/>
                        <a:t> </a:t>
                      </a:r>
                      <a:r>
                        <a:t>= </a:t>
                      </a:r>
                      <a:r>
                        <a:rPr>
                          <a:uFill>
                            <a:solidFill>
                              <a:srgbClr val="FFCC99"/>
                            </a:solidFill>
                          </a:uFill>
                        </a:rPr>
                        <a:t>D</a:t>
                      </a:r>
                      <a:r>
                        <a:rPr baseline="-18444">
                          <a:uFill>
                            <a:solidFill>
                              <a:srgbClr val="FFCC99"/>
                            </a:solidFill>
                          </a:uFill>
                        </a:rPr>
                        <a:t>4</a:t>
                      </a:r>
                      <a:r>
                        <a:t> &gt; </a:t>
                      </a:r>
                      <a:r>
                        <a:rPr>
                          <a:uFill>
                            <a:solidFill>
                              <a:srgbClr val="00FF00"/>
                            </a:solidFill>
                          </a:uFill>
                        </a:rPr>
                        <a:t>α</a:t>
                      </a:r>
                      <a:r>
                        <a:rPr baseline="-18444">
                          <a:uFill>
                            <a:solidFill>
                              <a:srgbClr val="00FF00"/>
                            </a:solidFill>
                          </a:uFill>
                        </a:rPr>
                        <a:t>1</a:t>
                      </a:r>
                      <a:r>
                        <a:t> &gt; </a:t>
                      </a:r>
                      <a:r>
                        <a:rPr>
                          <a:uFill>
                            <a:solidFill>
                              <a:srgbClr val="FF9900"/>
                            </a:solidFill>
                          </a:uFill>
                        </a:rPr>
                        <a:t>5-HT</a:t>
                      </a:r>
                      <a:r>
                        <a:rPr baseline="-18444">
                          <a:uFill>
                            <a:solidFill>
                              <a:srgbClr val="FF9900"/>
                            </a:solidFill>
                          </a:uFill>
                        </a:rPr>
                        <a:t>2 </a:t>
                      </a:r>
                      <a:r>
                        <a:t>&gt;</a:t>
                      </a:r>
                      <a:r>
                        <a:rPr>
                          <a:uFill>
                            <a:solidFill>
                              <a:srgbClr val="FFFF00"/>
                            </a:solidFill>
                          </a:uFill>
                        </a:rPr>
                        <a:t>H</a:t>
                      </a:r>
                      <a:r>
                        <a:rPr baseline="-18444">
                          <a:uFill>
                            <a:solidFill>
                              <a:srgbClr val="FFFF00"/>
                            </a:solidFill>
                          </a:uFill>
                        </a:rPr>
                        <a:t>1</a:t>
                      </a:r>
                      <a:r>
                        <a:t>&gt;</a:t>
                      </a:r>
                      <a:r>
                        <a:rPr>
                          <a:uFill>
                            <a:solidFill>
                              <a:srgbClr val="FF0000"/>
                            </a:solidFill>
                          </a:uFill>
                        </a:rPr>
                        <a:t>M</a:t>
                      </a:r>
                      <a:r>
                        <a:t> = </a:t>
                      </a:r>
                      <a:r>
                        <a:rPr>
                          <a:uFill>
                            <a:solidFill>
                              <a:srgbClr val="9966FF"/>
                            </a:solidFill>
                          </a:uFill>
                        </a:rPr>
                        <a:t>α</a:t>
                      </a:r>
                      <a:r>
                        <a:rPr baseline="-18444">
                          <a:uFill>
                            <a:solidFill>
                              <a:srgbClr val="9966FF"/>
                            </a:solidFill>
                          </a:uFill>
                        </a:rPr>
                        <a:t>2</a:t>
                      </a:r>
                      <a:r>
                        <a:rPr baseline="-18444"/>
                        <a:t> </a:t>
                      </a:r>
                    </a:p>
                  </a:txBody>
                  <a:tcPr marL="63500" marR="63500" marT="63500" marB="635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2363">
                <a:tc>
                  <a:txBody>
                    <a:bodyPr/>
                    <a:lstStyle/>
                    <a:p>
                      <a:pPr marL="383540" marR="40639" indent="-342900" algn="l" defTabSz="1300480">
                        <a:spcBef>
                          <a:spcPts val="700"/>
                        </a:spcBef>
                        <a:buClr>
                          <a:srgbClr val="FFFFFF"/>
                        </a:buClr>
                        <a:buFont typeface="Times New Roman"/>
                        <a:defRPr sz="3600">
                          <a:solidFill>
                            <a:schemeClr val="accent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Clozapine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383540" marR="40639" indent="-342900" algn="l" defTabSz="1300480">
                        <a:spcBef>
                          <a:spcPts val="700"/>
                        </a:spcBef>
                        <a:buClr>
                          <a:srgbClr val="FFFFFF"/>
                        </a:buClr>
                        <a:buFont typeface="Times New Roman"/>
                        <a:defRPr sz="3600">
                          <a:solidFill>
                            <a:schemeClr val="accent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>
                          <a:uFill>
                            <a:solidFill>
                              <a:srgbClr val="FFCC99"/>
                            </a:solidFill>
                          </a:uFill>
                        </a:rPr>
                        <a:t>D</a:t>
                      </a:r>
                      <a:r>
                        <a:rPr baseline="-22888">
                          <a:uFill>
                            <a:solidFill>
                              <a:srgbClr val="FFCC99"/>
                            </a:solidFill>
                          </a:uFill>
                        </a:rPr>
                        <a:t>4</a:t>
                      </a:r>
                      <a:r>
                        <a:t> = </a:t>
                      </a:r>
                      <a:r>
                        <a:rPr>
                          <a:uFill>
                            <a:solidFill>
                              <a:srgbClr val="00FF00"/>
                            </a:solidFill>
                          </a:uFill>
                        </a:rPr>
                        <a:t>α</a:t>
                      </a:r>
                      <a:r>
                        <a:rPr baseline="-18444">
                          <a:uFill>
                            <a:solidFill>
                              <a:srgbClr val="00FF00"/>
                            </a:solidFill>
                          </a:uFill>
                        </a:rPr>
                        <a:t>1</a:t>
                      </a:r>
                      <a:r>
                        <a:t> &gt; </a:t>
                      </a:r>
                      <a:r>
                        <a:rPr>
                          <a:uFill>
                            <a:solidFill>
                              <a:srgbClr val="FF9900"/>
                            </a:solidFill>
                          </a:uFill>
                        </a:rPr>
                        <a:t>5-HT</a:t>
                      </a:r>
                      <a:r>
                        <a:rPr baseline="-18444">
                          <a:uFill>
                            <a:solidFill>
                              <a:srgbClr val="FF9900"/>
                            </a:solidFill>
                          </a:uFill>
                        </a:rPr>
                        <a:t>2 </a:t>
                      </a:r>
                      <a:r>
                        <a:t>= </a:t>
                      </a:r>
                      <a:r>
                        <a:rPr>
                          <a:uFill>
                            <a:solidFill>
                              <a:srgbClr val="FF0000"/>
                            </a:solidFill>
                          </a:uFill>
                        </a:rPr>
                        <a:t>M</a:t>
                      </a:r>
                      <a:r>
                        <a:t> &gt; </a:t>
                      </a:r>
                      <a:r>
                        <a:rPr>
                          <a:uFill>
                            <a:solidFill>
                              <a:srgbClr val="00FFFF"/>
                            </a:solidFill>
                          </a:uFill>
                        </a:rPr>
                        <a:t>D</a:t>
                      </a:r>
                      <a:r>
                        <a:rPr baseline="-18444">
                          <a:uFill>
                            <a:solidFill>
                              <a:srgbClr val="00FFFF"/>
                            </a:solidFill>
                          </a:uFill>
                        </a:rPr>
                        <a:t>2</a:t>
                      </a:r>
                      <a:r>
                        <a:t> = </a:t>
                      </a:r>
                      <a:r>
                        <a:rPr>
                          <a:uFill>
                            <a:solidFill>
                              <a:srgbClr val="FF66CC"/>
                            </a:solidFill>
                          </a:uFill>
                        </a:rPr>
                        <a:t>D</a:t>
                      </a:r>
                      <a:r>
                        <a:rPr baseline="-18444">
                          <a:uFill>
                            <a:solidFill>
                              <a:srgbClr val="FF66CC"/>
                            </a:solidFill>
                          </a:uFill>
                        </a:rPr>
                        <a:t>1 </a:t>
                      </a:r>
                      <a:r>
                        <a:t>= </a:t>
                      </a:r>
                      <a:r>
                        <a:rPr>
                          <a:uFill>
                            <a:solidFill>
                              <a:srgbClr val="9966FF"/>
                            </a:solidFill>
                          </a:uFill>
                        </a:rPr>
                        <a:t>α</a:t>
                      </a:r>
                      <a:r>
                        <a:rPr baseline="-18444">
                          <a:uFill>
                            <a:solidFill>
                              <a:srgbClr val="9966FF"/>
                            </a:solidFill>
                          </a:uFill>
                        </a:rPr>
                        <a:t>2</a:t>
                      </a:r>
                      <a:r>
                        <a:rPr baseline="-18444">
                          <a:uFill>
                            <a:solidFill>
                              <a:srgbClr val="00FF00"/>
                            </a:solidFill>
                          </a:uFill>
                        </a:rPr>
                        <a:t> </a:t>
                      </a:r>
                      <a:r>
                        <a:t>;</a:t>
                      </a:r>
                      <a:r>
                        <a:rPr baseline="-22888">
                          <a:uFill>
                            <a:solidFill>
                              <a:srgbClr val="FF66CC"/>
                            </a:solidFill>
                          </a:uFill>
                        </a:rPr>
                        <a:t> </a:t>
                      </a:r>
                      <a:r>
                        <a:rPr>
                          <a:uFill>
                            <a:solidFill>
                              <a:srgbClr val="FFFF00"/>
                            </a:solidFill>
                          </a:uFill>
                        </a:rPr>
                        <a:t>H</a:t>
                      </a:r>
                      <a:r>
                        <a:rPr baseline="-18444">
                          <a:uFill>
                            <a:solidFill>
                              <a:srgbClr val="FFFF00"/>
                            </a:solidFill>
                          </a:uFill>
                        </a:rPr>
                        <a:t>1</a:t>
                      </a:r>
                    </a:p>
                  </a:txBody>
                  <a:tcPr marL="63500" marR="63500" marT="63500" marB="635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8357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</a:pPr>
                      <a:r>
                        <a:rPr sz="2800" b="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ATYPICAL</a:t>
                      </a:r>
                    </a:p>
                  </a:txBody>
                  <a:tcPr marL="63500" marR="63500" marT="63500" marB="63500" anchor="ctr" horzOverflow="overflow">
                    <a:solidFill>
                      <a:srgbClr val="ABADB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3600">
                          <a:solidFill>
                            <a:schemeClr val="accent1"/>
                          </a:solidFill>
                        </a:defRPr>
                      </a:pPr>
                      <a:endParaRPr/>
                    </a:p>
                  </a:txBody>
                  <a:tcPr marL="63500" marR="63500" marT="63500" marB="63500" anchor="ctr" horzOverflow="overflow">
                    <a:solidFill>
                      <a:srgbClr val="ABAD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45474">
                <a:tc>
                  <a:txBody>
                    <a:bodyPr/>
                    <a:lstStyle/>
                    <a:p>
                      <a:pPr marL="383540" marR="40639" indent="-342900" algn="l" defTabSz="1300480">
                        <a:spcBef>
                          <a:spcPts val="700"/>
                        </a:spcBef>
                        <a:buClr>
                          <a:srgbClr val="FFFFFF"/>
                        </a:buClr>
                        <a:buFont typeface="Times New Roman"/>
                        <a:defRPr sz="3600">
                          <a:solidFill>
                            <a:schemeClr val="accent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Quetiapine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383540" marR="40639" indent="-342900" algn="l" defTabSz="1300480">
                        <a:spcBef>
                          <a:spcPts val="700"/>
                        </a:spcBef>
                        <a:buClr>
                          <a:srgbClr val="FFFFFF"/>
                        </a:buClr>
                        <a:buFont typeface="Times New Roman"/>
                        <a:defRPr sz="3600">
                          <a:solidFill>
                            <a:schemeClr val="accent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>
                          <a:uFill>
                            <a:solidFill>
                              <a:srgbClr val="FF9900"/>
                            </a:solidFill>
                          </a:uFill>
                        </a:rPr>
                        <a:t>5-HT</a:t>
                      </a:r>
                      <a:r>
                        <a:rPr baseline="-18444">
                          <a:uFill>
                            <a:solidFill>
                              <a:srgbClr val="FF9900"/>
                            </a:solidFill>
                          </a:uFill>
                        </a:rPr>
                        <a:t>2</a:t>
                      </a:r>
                      <a:r>
                        <a:rPr baseline="-18444"/>
                        <a:t> </a:t>
                      </a:r>
                      <a:r>
                        <a:t>=  </a:t>
                      </a:r>
                      <a:r>
                        <a:rPr>
                          <a:uFill>
                            <a:solidFill>
                              <a:srgbClr val="00FFFF"/>
                            </a:solidFill>
                          </a:uFill>
                        </a:rPr>
                        <a:t>D</a:t>
                      </a:r>
                      <a:r>
                        <a:rPr baseline="-18444">
                          <a:uFill>
                            <a:solidFill>
                              <a:srgbClr val="00FFFF"/>
                            </a:solidFill>
                          </a:uFill>
                        </a:rPr>
                        <a:t>2</a:t>
                      </a:r>
                      <a:r>
                        <a:t> = </a:t>
                      </a:r>
                      <a:r>
                        <a:rPr>
                          <a:uFill>
                            <a:solidFill>
                              <a:srgbClr val="00FF00"/>
                            </a:solidFill>
                          </a:uFill>
                        </a:rPr>
                        <a:t>α</a:t>
                      </a:r>
                      <a:r>
                        <a:rPr baseline="-22888">
                          <a:uFill>
                            <a:solidFill>
                              <a:srgbClr val="00FF00"/>
                            </a:solidFill>
                          </a:uFill>
                        </a:rPr>
                        <a:t>1</a:t>
                      </a:r>
                      <a:r>
                        <a:t> = </a:t>
                      </a:r>
                      <a:r>
                        <a:rPr>
                          <a:uFill>
                            <a:solidFill>
                              <a:srgbClr val="9966FF"/>
                            </a:solidFill>
                          </a:uFill>
                        </a:rPr>
                        <a:t>α</a:t>
                      </a:r>
                      <a:r>
                        <a:rPr baseline="-18444">
                          <a:uFill>
                            <a:solidFill>
                              <a:srgbClr val="9966FF"/>
                            </a:solidFill>
                          </a:uFill>
                        </a:rPr>
                        <a:t>2</a:t>
                      </a:r>
                      <a:r>
                        <a:rPr baseline="-18444"/>
                        <a:t> </a:t>
                      </a:r>
                      <a:r>
                        <a:t>; </a:t>
                      </a:r>
                      <a:r>
                        <a:rPr>
                          <a:uFill>
                            <a:solidFill>
                              <a:srgbClr val="FFFF00"/>
                            </a:solidFill>
                          </a:uFill>
                        </a:rPr>
                        <a:t>H</a:t>
                      </a:r>
                      <a:r>
                        <a:rPr baseline="-18444">
                          <a:uFill>
                            <a:solidFill>
                              <a:srgbClr val="FFFF00"/>
                            </a:solidFill>
                          </a:uFill>
                        </a:rPr>
                        <a:t>1</a:t>
                      </a:r>
                    </a:p>
                  </a:txBody>
                  <a:tcPr marL="63500" marR="63500" marT="63500" marB="635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38092">
                <a:tc>
                  <a:txBody>
                    <a:bodyPr/>
                    <a:lstStyle/>
                    <a:p>
                      <a:pPr marL="383540" marR="40639" indent="-342900" algn="l" defTabSz="1300480">
                        <a:spcBef>
                          <a:spcPts val="700"/>
                        </a:spcBef>
                        <a:buClr>
                          <a:srgbClr val="FFFFFF"/>
                        </a:buClr>
                        <a:buFont typeface="Times New Roman"/>
                        <a:defRPr sz="3600">
                          <a:solidFill>
                            <a:schemeClr val="accent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Risperidone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383540" marR="40639" indent="-342900" algn="l" defTabSz="1300480">
                        <a:spcBef>
                          <a:spcPts val="700"/>
                        </a:spcBef>
                        <a:buClr>
                          <a:srgbClr val="FFFFFF"/>
                        </a:buClr>
                        <a:buFont typeface="Times New Roman"/>
                        <a:defRPr sz="3600">
                          <a:solidFill>
                            <a:schemeClr val="accent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>
                          <a:uFill>
                            <a:solidFill>
                              <a:srgbClr val="FF9900"/>
                            </a:solidFill>
                          </a:uFill>
                        </a:rPr>
                        <a:t>5-HT</a:t>
                      </a:r>
                      <a:r>
                        <a:rPr baseline="-18444">
                          <a:uFill>
                            <a:solidFill>
                              <a:srgbClr val="FF9900"/>
                            </a:solidFill>
                          </a:uFill>
                        </a:rPr>
                        <a:t>2 </a:t>
                      </a:r>
                      <a:r>
                        <a:t>&gt;&gt; </a:t>
                      </a:r>
                      <a:r>
                        <a:rPr>
                          <a:uFill>
                            <a:solidFill>
                              <a:srgbClr val="00FF00"/>
                            </a:solidFill>
                          </a:uFill>
                        </a:rPr>
                        <a:t>α</a:t>
                      </a:r>
                      <a:r>
                        <a:rPr baseline="-22888">
                          <a:uFill>
                            <a:solidFill>
                              <a:srgbClr val="00FF00"/>
                            </a:solidFill>
                          </a:uFill>
                        </a:rPr>
                        <a:t>1 </a:t>
                      </a:r>
                      <a:r>
                        <a:t>&gt; </a:t>
                      </a:r>
                      <a:r>
                        <a:rPr>
                          <a:uFill>
                            <a:solidFill>
                              <a:srgbClr val="FFFF00"/>
                            </a:solidFill>
                          </a:uFill>
                        </a:rPr>
                        <a:t>H</a:t>
                      </a:r>
                      <a:r>
                        <a:rPr baseline="-18444">
                          <a:uFill>
                            <a:solidFill>
                              <a:srgbClr val="FFFF00"/>
                            </a:solidFill>
                          </a:uFill>
                        </a:rPr>
                        <a:t>1 </a:t>
                      </a:r>
                      <a:r>
                        <a:t>&gt;</a:t>
                      </a:r>
                      <a:r>
                        <a:rPr u="sng"/>
                        <a:t> </a:t>
                      </a:r>
                      <a:r>
                        <a:rPr>
                          <a:uFill>
                            <a:solidFill>
                              <a:srgbClr val="00FFFF"/>
                            </a:solidFill>
                          </a:uFill>
                        </a:rPr>
                        <a:t>D</a:t>
                      </a:r>
                      <a:r>
                        <a:rPr baseline="-18444">
                          <a:uFill>
                            <a:solidFill>
                              <a:srgbClr val="00FFFF"/>
                            </a:solidFill>
                          </a:uFill>
                        </a:rPr>
                        <a:t>2 </a:t>
                      </a:r>
                      <a:r>
                        <a:t>&gt; </a:t>
                      </a:r>
                      <a:r>
                        <a:rPr>
                          <a:uFill>
                            <a:solidFill>
                              <a:srgbClr val="9966FF"/>
                            </a:solidFill>
                          </a:uFill>
                        </a:rPr>
                        <a:t>α</a:t>
                      </a:r>
                      <a:r>
                        <a:rPr baseline="-18444">
                          <a:uFill>
                            <a:solidFill>
                              <a:srgbClr val="9966FF"/>
                            </a:solidFill>
                          </a:uFill>
                        </a:rPr>
                        <a:t>2</a:t>
                      </a:r>
                      <a:r>
                        <a:rPr baseline="-18444"/>
                        <a:t> </a:t>
                      </a:r>
                      <a:r>
                        <a:t>&gt;&gt; </a:t>
                      </a:r>
                      <a:r>
                        <a:rPr>
                          <a:uFill>
                            <a:solidFill>
                              <a:srgbClr val="FF66CC"/>
                            </a:solidFill>
                          </a:uFill>
                        </a:rPr>
                        <a:t>D</a:t>
                      </a:r>
                      <a:r>
                        <a:rPr baseline="-18444">
                          <a:uFill>
                            <a:solidFill>
                              <a:srgbClr val="FF66CC"/>
                            </a:solidFill>
                          </a:uFill>
                        </a:rPr>
                        <a:t>1</a:t>
                      </a:r>
                    </a:p>
                  </a:txBody>
                  <a:tcPr marL="63500" marR="63500" marT="63500" marB="6350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38092">
                <a:tc>
                  <a:txBody>
                    <a:bodyPr/>
                    <a:lstStyle/>
                    <a:p>
                      <a:pPr marL="383540" marR="40639" indent="-342900" algn="l" defTabSz="1300480">
                        <a:spcBef>
                          <a:spcPts val="700"/>
                        </a:spcBef>
                        <a:buClr>
                          <a:srgbClr val="FFFFFF"/>
                        </a:buClr>
                        <a:buFont typeface="Times New Roman"/>
                        <a:defRPr sz="3600">
                          <a:solidFill>
                            <a:schemeClr val="accent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Sertindole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383540" marR="40639" indent="-342900" algn="l" defTabSz="1300480">
                        <a:spcBef>
                          <a:spcPts val="700"/>
                        </a:spcBef>
                        <a:buClr>
                          <a:srgbClr val="FFFFFF"/>
                        </a:buClr>
                        <a:buFont typeface="Times New Roman"/>
                        <a:defRPr sz="3600">
                          <a:solidFill>
                            <a:schemeClr val="accent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>
                          <a:uFill>
                            <a:solidFill>
                              <a:srgbClr val="FF9900"/>
                            </a:solidFill>
                          </a:uFill>
                        </a:rPr>
                        <a:t>5-HT</a:t>
                      </a:r>
                      <a:r>
                        <a:rPr baseline="-18444">
                          <a:uFill>
                            <a:solidFill>
                              <a:srgbClr val="FF9900"/>
                            </a:solidFill>
                          </a:uFill>
                        </a:rPr>
                        <a:t>2</a:t>
                      </a:r>
                      <a:r>
                        <a:t> &gt; </a:t>
                      </a:r>
                      <a:r>
                        <a:rPr>
                          <a:uFill>
                            <a:solidFill>
                              <a:srgbClr val="00FFFF"/>
                            </a:solidFill>
                          </a:uFill>
                        </a:rPr>
                        <a:t>D</a:t>
                      </a:r>
                      <a:r>
                        <a:rPr baseline="-18444">
                          <a:uFill>
                            <a:solidFill>
                              <a:srgbClr val="00FFFF"/>
                            </a:solidFill>
                          </a:uFill>
                        </a:rPr>
                        <a:t>2</a:t>
                      </a:r>
                      <a:r>
                        <a:rPr baseline="-22888">
                          <a:uFill>
                            <a:solidFill>
                              <a:srgbClr val="00FFFF"/>
                            </a:solidFill>
                          </a:uFill>
                        </a:rPr>
                        <a:t> </a:t>
                      </a:r>
                      <a:r>
                        <a:t>=</a:t>
                      </a:r>
                      <a:r>
                        <a:rPr baseline="-22888">
                          <a:uFill>
                            <a:solidFill>
                              <a:srgbClr val="00FFFF"/>
                            </a:solidFill>
                          </a:uFill>
                        </a:rPr>
                        <a:t> </a:t>
                      </a:r>
                      <a:r>
                        <a:rPr>
                          <a:uFill>
                            <a:solidFill>
                              <a:srgbClr val="00FF00"/>
                            </a:solidFill>
                          </a:uFill>
                        </a:rPr>
                        <a:t>α</a:t>
                      </a:r>
                      <a:r>
                        <a:rPr baseline="-18444">
                          <a:uFill>
                            <a:solidFill>
                              <a:srgbClr val="00FF00"/>
                            </a:solidFill>
                          </a:uFill>
                        </a:rPr>
                        <a:t>1</a:t>
                      </a:r>
                      <a:r>
                        <a:t> </a:t>
                      </a:r>
                    </a:p>
                  </a:txBody>
                  <a:tcPr marL="63500" marR="63500" marT="63500" marB="6350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/>
        </p:nvSpPr>
        <p:spPr>
          <a:xfrm>
            <a:off x="511319" y="1630078"/>
            <a:ext cx="11982161" cy="7929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2248" tIns="72248" rIns="72248" bIns="72248">
            <a:normAutofit/>
          </a:bodyPr>
          <a:lstStyle/>
          <a:p>
            <a:pPr algn="l" defTabSz="443991">
              <a:spcBef>
                <a:spcPts val="3100"/>
              </a:spcBef>
              <a:defRPr sz="3040">
                <a:solidFill>
                  <a:schemeClr val="accent1">
                    <a:hueOff val="60270"/>
                    <a:satOff val="-20053"/>
                    <a:lumOff val="-13915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All atypical neuroleptics </a:t>
            </a:r>
            <a:r>
              <a:rPr>
                <a:uFill>
                  <a:solidFill>
                    <a:srgbClr val="FFFF66"/>
                  </a:solidFill>
                </a:uFill>
              </a:rPr>
              <a:t>have affinities for D1, D3, D4, histamine,  and α-AR receptors and display </a:t>
            </a:r>
            <a:r>
              <a:t>balanced D2/D1 and 5-HT2 receptors  antagonism</a:t>
            </a:r>
          </a:p>
          <a:p>
            <a:pPr algn="l" defTabSz="443991">
              <a:spcBef>
                <a:spcPts val="3100"/>
              </a:spcBef>
              <a:defRPr sz="3040">
                <a:solidFill>
                  <a:schemeClr val="accent1">
                    <a:hueOff val="60270"/>
                    <a:satOff val="-20053"/>
                    <a:lumOff val="-13915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Due to the modulatory role of 5-HT on dopaminergic neurons, atypical antipsychotic drugs with 5-HT receptors affinity contributes to:</a:t>
            </a:r>
          </a:p>
          <a:p>
            <a:pPr algn="l" defTabSz="443991">
              <a:spcBef>
                <a:spcPts val="3100"/>
              </a:spcBef>
              <a:defRPr sz="3040">
                <a:solidFill>
                  <a:schemeClr val="accent1">
                    <a:hueOff val="60270"/>
                    <a:satOff val="-20053"/>
                    <a:lumOff val="-13915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🔻 the antipsychotic action (Blockade of  5-HT2A receptors in the mesocortical pathway enhances the release of both dopamine and glutamate)</a:t>
            </a:r>
          </a:p>
          <a:p>
            <a:pPr algn="l" defTabSz="443991">
              <a:spcBef>
                <a:spcPts val="3100"/>
              </a:spcBef>
              <a:defRPr sz="3040">
                <a:solidFill>
                  <a:schemeClr val="accent1">
                    <a:hueOff val="60270"/>
                    <a:satOff val="-20053"/>
                    <a:lumOff val="-13915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🔻 the low risk of producing EPS (Blockade of 5-HT2A receptors in the nigro-striatal pathway enhances dopamine release)</a:t>
            </a:r>
          </a:p>
          <a:p>
            <a:pPr algn="l" defTabSz="443991">
              <a:spcBef>
                <a:spcPts val="3100"/>
              </a:spcBef>
              <a:defRPr sz="3040">
                <a:solidFill>
                  <a:schemeClr val="accent1">
                    <a:hueOff val="60270"/>
                    <a:satOff val="-20053"/>
                    <a:lumOff val="-13915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🔻 the ability to improve cognition (5-HT6 and 7 antagonists exert pro-cognitive effect</a:t>
            </a:r>
          </a:p>
        </p:txBody>
      </p:sp>
      <p:sp>
        <p:nvSpPr>
          <p:cNvPr id="254" name="Shape 254"/>
          <p:cNvSpPr/>
          <p:nvPr/>
        </p:nvSpPr>
        <p:spPr>
          <a:xfrm>
            <a:off x="533745" y="102148"/>
            <a:ext cx="11937310" cy="1168385"/>
          </a:xfrm>
          <a:prstGeom prst="rect">
            <a:avLst/>
          </a:prstGeom>
          <a:solidFill>
            <a:schemeClr val="accent3">
              <a:satOff val="12345"/>
              <a:lumOff val="68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2248" tIns="72248" rIns="72248" bIns="72248" anchor="ctr">
            <a:normAutofit/>
          </a:bodyPr>
          <a:lstStyle/>
          <a:p>
            <a:pPr marL="21132" marR="21132" defTabSz="676249">
              <a:defRPr sz="3587">
                <a:solidFill>
                  <a:schemeClr val="accent1">
                    <a:hueOff val="60270"/>
                    <a:satOff val="-20053"/>
                    <a:lumOff val="-13915"/>
                  </a:schemeClr>
                </a:solidFill>
                <a:uFill>
                  <a:solidFill>
                    <a:srgbClr val="FFFF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Atypical Antipsychotics:</a:t>
            </a:r>
          </a:p>
          <a:p>
            <a:pPr marL="21132" marR="21132" defTabSz="676249">
              <a:defRPr sz="3587">
                <a:solidFill>
                  <a:schemeClr val="accent1">
                    <a:hueOff val="60270"/>
                    <a:satOff val="-20053"/>
                    <a:lumOff val="-13915"/>
                  </a:schemeClr>
                </a:solidFill>
                <a:uFill>
                  <a:solidFill>
                    <a:srgbClr val="FFFF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Drug/Receptor Characteristics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" name="Table 256"/>
          <p:cNvGraphicFramePr/>
          <p:nvPr/>
        </p:nvGraphicFramePr>
        <p:xfrm>
          <a:off x="213586" y="591675"/>
          <a:ext cx="12303294" cy="9061136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2030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6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820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820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94448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2000">
                          <a:sym typeface="Helvetica"/>
                        </a:defRPr>
                      </a:pPr>
                      <a:endParaRPr/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>
                          <a:solidFill>
                            <a:srgbClr val="FFFFFF"/>
                          </a:solidFill>
                          <a:sym typeface="Helvetica"/>
                        </a:rPr>
                        <a:t>POSITIVE SYMPTOMS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rgbClr val="FFFFFF"/>
                          </a:solidFill>
                          <a:sym typeface="Helvetica"/>
                        </a:rPr>
                        <a:t>NEGATIVE SYMPTOMS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  <a:sym typeface="Helvetica"/>
                        </a:rPr>
                        <a:t>SIDE
EFFECTS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  <a:sym typeface="Helvetica"/>
                        </a:rPr>
                        <a:t>NOTE</a:t>
                      </a:r>
                    </a:p>
                  </a:txBody>
                  <a:tcPr marL="63500" marR="63500" marT="63500" marB="635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4448">
                <a:tc>
                  <a:txBody>
                    <a:bodyPr/>
                    <a:lstStyle/>
                    <a:p>
                      <a:pPr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sym typeface="Helvetica"/>
                        </a:rPr>
                        <a:t>CLOZAPINE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4000"/>
                        <a:t>+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3400"/>
                        <a:t>+/-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2600"/>
                        <a:t>Sedation, hypotension, diabete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2600"/>
                        <a:t>Seizure
Agranulocytosis</a:t>
                      </a:r>
                    </a:p>
                  </a:txBody>
                  <a:tcPr marL="63500" marR="63500" marT="63500" marB="635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4448">
                <a:tc>
                  <a:txBody>
                    <a:bodyPr/>
                    <a:lstStyle/>
                    <a:p>
                      <a:pPr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sym typeface="Helvetica"/>
                        </a:rPr>
                        <a:t>RISPERIDONE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4000"/>
                        <a:t>+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3400"/>
                        <a:t>+/-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2600"/>
                        <a:t>Elevated prolactin levels,
EPS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600"/>
                      </a:pPr>
                      <a:endParaRPr/>
                    </a:p>
                  </a:txBody>
                  <a:tcPr marL="63500" marR="63500" marT="63500" marB="635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4448">
                <a:tc>
                  <a:txBody>
                    <a:bodyPr/>
                    <a:lstStyle/>
                    <a:p>
                      <a:pPr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sym typeface="Helvetica"/>
                        </a:rPr>
                        <a:t>OLANZAPINE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4000"/>
                        <a:t>+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3400"/>
                        <a:t>+/-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2600"/>
                        <a:t>Diabetes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600"/>
                      </a:pPr>
                      <a:endParaRPr/>
                    </a:p>
                  </a:txBody>
                  <a:tcPr marL="63500" marR="63500" marT="63500" marB="635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94448">
                <a:tc>
                  <a:txBody>
                    <a:bodyPr/>
                    <a:lstStyle/>
                    <a:p>
                      <a:pPr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sym typeface="Helvetica"/>
                        </a:rPr>
                        <a:t>ZIPRASIDONE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4000"/>
                        <a:t>+/-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3400"/>
                        <a:t>+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600"/>
                      </a:pPr>
                      <a:r>
                        <a:t>Weight gain</a:t>
                      </a:r>
                    </a:p>
                    <a:p>
                      <a:pPr defTabSz="914400">
                        <a:tabLst>
                          <a:tab pos="1181100" algn="l"/>
                        </a:tabLst>
                        <a:defRPr sz="2600"/>
                      </a:pPr>
                      <a:r>
                        <a:t>Uncontrolled movements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600"/>
                      </a:pPr>
                      <a:endParaRPr/>
                    </a:p>
                  </a:txBody>
                  <a:tcPr marL="63500" marR="63500" marT="63500" marB="635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94448">
                <a:tc>
                  <a:txBody>
                    <a:bodyPr/>
                    <a:lstStyle/>
                    <a:p>
                      <a:pPr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sym typeface="Helvetica"/>
                        </a:rPr>
                        <a:t>QUIETAPINE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4000"/>
                        <a:t>+/-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3400"/>
                        <a:t>+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2600"/>
                        <a:t>Sedation
Also for depression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600"/>
                      </a:pPr>
                      <a:endParaRPr/>
                    </a:p>
                  </a:txBody>
                  <a:tcPr marL="63500" marR="63500" marT="63500" marB="635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94448">
                <a:tc>
                  <a:txBody>
                    <a:bodyPr/>
                    <a:lstStyle/>
                    <a:p>
                      <a:pPr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sym typeface="Helvetica"/>
                        </a:rPr>
                        <a:t>ARIPRIPAZOLE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4000"/>
                        <a:t>-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3400"/>
                        <a:t>+/-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2600"/>
                        <a:t>Uncontrolled movements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600"/>
                      </a:pPr>
                      <a:endParaRPr/>
                    </a:p>
                  </a:txBody>
                  <a:tcPr marL="63500" marR="63500" marT="63500" marB="6350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42464D"/>
      </a:dk2>
      <a:lt2>
        <a:srgbClr val="D4D6D9"/>
      </a:lt2>
      <a:accent1>
        <a:srgbClr val="095CC4"/>
      </a:accent1>
      <a:accent2>
        <a:srgbClr val="1B8518"/>
      </a:accent2>
      <a:accent3>
        <a:srgbClr val="D3B21C"/>
      </a:accent3>
      <a:accent4>
        <a:srgbClr val="D45510"/>
      </a:accent4>
      <a:accent5>
        <a:srgbClr val="BA120A"/>
      </a:accent5>
      <a:accent6>
        <a:srgbClr val="62298A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42464D"/>
      </a:dk2>
      <a:lt2>
        <a:srgbClr val="D4D6D9"/>
      </a:lt2>
      <a:accent1>
        <a:srgbClr val="095CC4"/>
      </a:accent1>
      <a:accent2>
        <a:srgbClr val="1B8518"/>
      </a:accent2>
      <a:accent3>
        <a:srgbClr val="D3B21C"/>
      </a:accent3>
      <a:accent4>
        <a:srgbClr val="D45510"/>
      </a:accent4>
      <a:accent5>
        <a:srgbClr val="BA120A"/>
      </a:accent5>
      <a:accent6>
        <a:srgbClr val="62298A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563</Words>
  <Application>Microsoft Macintosh PowerPoint</Application>
  <PresentationFormat>Custom</PresentationFormat>
  <Paragraphs>113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Avenir</vt:lpstr>
      <vt:lpstr>Helvetica</vt:lpstr>
      <vt:lpstr>Helvetica Light</vt:lpstr>
      <vt:lpstr>Times New Roman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Chaoyang Ye</cp:lastModifiedBy>
  <cp:revision>2</cp:revision>
  <dcterms:modified xsi:type="dcterms:W3CDTF">2025-03-13T15:10:49Z</dcterms:modified>
</cp:coreProperties>
</file>