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2"/>
  </p:notesMasterIdLst>
  <p:sldIdLst>
    <p:sldId id="258" r:id="rId2"/>
    <p:sldId id="325" r:id="rId3"/>
    <p:sldId id="324" r:id="rId4"/>
    <p:sldId id="326" r:id="rId5"/>
    <p:sldId id="348" r:id="rId6"/>
    <p:sldId id="359" r:id="rId7"/>
    <p:sldId id="327" r:id="rId8"/>
    <p:sldId id="323" r:id="rId9"/>
    <p:sldId id="349" r:id="rId10"/>
    <p:sldId id="329" r:id="rId11"/>
    <p:sldId id="328" r:id="rId12"/>
    <p:sldId id="331" r:id="rId13"/>
    <p:sldId id="332" r:id="rId14"/>
    <p:sldId id="350" r:id="rId15"/>
    <p:sldId id="351" r:id="rId16"/>
    <p:sldId id="352" r:id="rId17"/>
    <p:sldId id="335" r:id="rId18"/>
    <p:sldId id="333" r:id="rId19"/>
    <p:sldId id="345" r:id="rId20"/>
    <p:sldId id="344" r:id="rId21"/>
    <p:sldId id="353" r:id="rId22"/>
    <p:sldId id="343" r:id="rId23"/>
    <p:sldId id="355" r:id="rId24"/>
    <p:sldId id="346" r:id="rId25"/>
    <p:sldId id="340" r:id="rId26"/>
    <p:sldId id="356" r:id="rId27"/>
    <p:sldId id="357" r:id="rId28"/>
    <p:sldId id="358" r:id="rId29"/>
    <p:sldId id="362" r:id="rId30"/>
    <p:sldId id="3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9" autoAdjust="0"/>
    <p:restoredTop sz="91781" autoAdjust="0"/>
  </p:normalViewPr>
  <p:slideViewPr>
    <p:cSldViewPr snapToGrid="0" snapToObjects="1" showGuides="1">
      <p:cViewPr>
        <p:scale>
          <a:sx n="79" d="100"/>
          <a:sy n="79" d="100"/>
        </p:scale>
        <p:origin x="624" y="77"/>
      </p:cViewPr>
      <p:guideLst/>
    </p:cSldViewPr>
  </p:slideViewPr>
  <p:outlineViewPr>
    <p:cViewPr>
      <p:scale>
        <a:sx n="33" d="100"/>
        <a:sy n="33" d="100"/>
      </p:scale>
      <p:origin x="0" y="-7594"/>
    </p:cViewPr>
  </p:outlin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3C18D-7D5D-9E47-A0FC-BBD26D0E1D9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C1623-6B39-8543-823A-29D9E60F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MCMC constantly breaking; sub in project/team for ‘class’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C1623-6B39-8543-823A-29D9E60F17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 and Mark Glickman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400800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Glickman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6400800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Glickman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Glickman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6E8F-BF65-1643-9F00-FF84D066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blog/developer-blog/using-pip-in-a-conda-environmen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ard-IACS/2019-CS109B" TargetMode="External"/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anaconda.com/anaconda/install/mac-o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miasko/pyjags/issues/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Environment Setup</a:t>
            </a:r>
            <a:br>
              <a:rPr lang="en-US" dirty="0"/>
            </a:br>
            <a:r>
              <a:rPr lang="en-US" sz="1800" dirty="0"/>
              <a:t>Prepared &amp; Presented by Will </a:t>
            </a:r>
            <a:r>
              <a:rPr lang="en-US" sz="1800" dirty="0" err="1"/>
              <a:t>Claybaugh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1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9B58-C49A-4C52-8F37-944F17E4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AEF0-7B9C-4076-82B0-2015983E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853" y="1174562"/>
            <a:ext cx="10632293" cy="4508875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sz="3200" dirty="0"/>
              <a:t>Create (once):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env create -f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sz="2800" dirty="0"/>
              <a:t>Turn on an environment 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Windows: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[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Mac: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activate [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sz="2800" dirty="0"/>
              <a:t>Use the environment (write/save code, upgrade/install packages)</a:t>
            </a:r>
          </a:p>
          <a:p>
            <a:pPr lvl="1"/>
            <a:r>
              <a:rPr lang="en-US" sz="2800" dirty="0"/>
              <a:t>Switch back to the global environment, named (base):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Windows: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Mac: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deactivate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Destroy (once):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remove --name [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--all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D0B11-6A0D-47F8-A25C-FF938E32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5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1E3-10B2-432B-844C-7ED425BC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Python, Anaconda, and </a:t>
            </a:r>
            <a:r>
              <a:rPr lang="en-US" dirty="0" err="1"/>
              <a:t>Conda</a:t>
            </a:r>
            <a:r>
              <a:rPr lang="en-US" dirty="0"/>
              <a:t>, oh my!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F0E0-7BF8-43CD-9106-79A41CDC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2670504"/>
            <a:ext cx="10327008" cy="3389828"/>
          </a:xfrm>
        </p:spPr>
        <p:txBody>
          <a:bodyPr/>
          <a:lstStyle/>
          <a:p>
            <a:r>
              <a:rPr lang="en-US" sz="2400" dirty="0"/>
              <a:t>FAQs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still access all existing files, no matter what environment you activate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Conda</a:t>
            </a:r>
            <a:r>
              <a:rPr lang="en-US" sz="2400" dirty="0"/>
              <a:t> guarantees you get the correct versions of each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(and should!) have lots of environments; they share what they can safely share and don’t take up much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Can install new things to an environment or just burn it down and build a new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3B01E-AE2E-43D6-AF98-81E869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B7A1E-A661-4AAE-9447-BDFD78BE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28" y="1218848"/>
            <a:ext cx="5870743" cy="12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16CA-1A36-49F0-94A7-7EF40CA3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12D6-760E-4470-8835-D33C648A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970123"/>
          </a:xfrm>
        </p:spPr>
        <p:txBody>
          <a:bodyPr/>
          <a:lstStyle/>
          <a:p>
            <a:r>
              <a:rPr lang="en-US" b="1" dirty="0"/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109b environment, install autodiff_group3 from pip. Verify that you can’t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autodiff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your base environment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Notes on combining pip and </a:t>
            </a:r>
            <a:r>
              <a:rPr lang="en-US" dirty="0" err="1"/>
              <a:t>conda</a:t>
            </a:r>
            <a:r>
              <a:rPr lang="en-US" dirty="0"/>
              <a:t>: </a:t>
            </a:r>
            <a:r>
              <a:rPr lang="en-US" sz="2000" dirty="0">
                <a:hlinkClick r:id="rId2"/>
              </a:rPr>
              <a:t>[here]</a:t>
            </a:r>
            <a:endParaRPr lang="en-US" sz="2000" dirty="0"/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TL;DR: </a:t>
            </a:r>
            <a:r>
              <a:rPr lang="en-US" dirty="0" err="1"/>
              <a:t>conda’s</a:t>
            </a:r>
            <a:r>
              <a:rPr lang="en-US" dirty="0"/>
              <a:t> update doesn’t always know about things installed via pip; try to do all </a:t>
            </a:r>
            <a:r>
              <a:rPr lang="en-US" dirty="0" err="1"/>
              <a:t>conda</a:t>
            </a:r>
            <a:r>
              <a:rPr lang="en-US" dirty="0"/>
              <a:t> things first, then all pip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Also in the 109b environment, open the </a:t>
            </a:r>
            <a:r>
              <a:rPr lang="en-US" dirty="0" err="1"/>
              <a:t>r_setup.ipynb</a:t>
            </a:r>
            <a:r>
              <a:rPr lang="en-US" dirty="0"/>
              <a:t> notebook and run the cells. This will:</a:t>
            </a:r>
          </a:p>
          <a:p>
            <a:pPr marL="1200120" lvl="1" indent="-457200">
              <a:buFont typeface="+mj-lt"/>
              <a:buAutoNum type="arabicPeriod"/>
            </a:pPr>
            <a:r>
              <a:rPr lang="en-US" dirty="0"/>
              <a:t>Verify the installed packages (especially </a:t>
            </a:r>
            <a:r>
              <a:rPr lang="en-US" dirty="0" err="1"/>
              <a:t>Keras</a:t>
            </a:r>
            <a:r>
              <a:rPr lang="en-US" dirty="0"/>
              <a:t>) will load </a:t>
            </a:r>
          </a:p>
          <a:p>
            <a:pPr marL="1200120" lvl="1" indent="-457200">
              <a:buFont typeface="+mj-lt"/>
              <a:buAutoNum type="arabicPeriod"/>
            </a:pPr>
            <a:r>
              <a:rPr lang="en-US" dirty="0"/>
              <a:t>Download and some packages in the R language we’ll call on later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A0997-BC33-44DE-925F-6EA3AFB6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574A-3383-4735-B059-C45F96D7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C81F-574F-43F1-813B-BC236F69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5B64D-75A0-46F0-BDEF-1F30C6D7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3EBD0-1C8A-4D54-B17B-A8216C5B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4" y="2178043"/>
            <a:ext cx="4257675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25A1CD-E47C-4435-A64B-5D60317A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84" y="3059673"/>
            <a:ext cx="8582025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A8ACE-AD42-42D9-8863-EF9854F1F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84" y="2715048"/>
            <a:ext cx="3248025" cy="24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4C4E3-5F0A-4963-BD38-C979D444A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384" y="1827716"/>
            <a:ext cx="34861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8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574A-3383-4735-B059-C45F96D7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C81F-574F-43F1-813B-BC236F69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Solutions:</a:t>
            </a:r>
          </a:p>
          <a:p>
            <a:r>
              <a:rPr lang="en-US" dirty="0"/>
              <a:t>2. </a:t>
            </a:r>
            <a:br>
              <a:rPr lang="en-US" dirty="0"/>
            </a:br>
            <a:endParaRPr lang="en-US" sz="1800" dirty="0"/>
          </a:p>
          <a:p>
            <a:r>
              <a:rPr lang="en-US" dirty="0"/>
              <a:t>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5B64D-75A0-46F0-BDEF-1F30C6D7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DC5D9A-232C-443A-A724-68173441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4" y="1827716"/>
            <a:ext cx="348615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434EC-6014-48E6-82BD-8CFBA07B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84" y="2155017"/>
            <a:ext cx="3238500" cy="266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2910C3-B76E-49FD-B0CD-5CCB52D5071A}"/>
              </a:ext>
            </a:extLst>
          </p:cNvPr>
          <p:cNvSpPr/>
          <p:nvPr/>
        </p:nvSpPr>
        <p:spPr>
          <a:xfrm>
            <a:off x="1231264" y="2485977"/>
            <a:ext cx="2296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notebook as usual</a:t>
            </a:r>
          </a:p>
        </p:txBody>
      </p:sp>
    </p:spTree>
    <p:extLst>
      <p:ext uri="{BB962C8B-B14F-4D97-AF65-F5344CB8AC3E}">
        <p14:creationId xmlns:p14="http://schemas.microsoft.com/office/powerpoint/2010/main" val="248203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50D3-E2CF-4DC0-8E08-EDFA2353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46EE-DB54-40F5-9428-A42B2884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3140705"/>
            <a:ext cx="10327008" cy="572972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44524-7DED-4CDD-BD4F-EBE2433E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F2E5-7919-44D0-BB8B-4DE59B9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07E4-A399-4C9E-85E3-8975555E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Environments keep different package/language versions separate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Ideally: create an environment for each class or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Minimally: do all 109b work in the 109b environment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Remember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B5E45-4DA8-4458-9CC5-011F886C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90DD2-0F86-48C2-9A36-4339888E413F}"/>
              </a:ext>
            </a:extLst>
          </p:cNvPr>
          <p:cNvSpPr/>
          <p:nvPr/>
        </p:nvSpPr>
        <p:spPr>
          <a:xfrm>
            <a:off x="2562839" y="3102507"/>
            <a:ext cx="6926602" cy="26468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Create (once):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env create -f [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Turn on an environment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Windows: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[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Mac: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activate [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Use the environment (write/save code, upgrade/install packages)</a:t>
            </a:r>
          </a:p>
          <a:p>
            <a:pPr lvl="1"/>
            <a:r>
              <a:rPr lang="en-US" dirty="0"/>
              <a:t>Switch back to the global environment, named (base):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Windows: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Mac: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deactivate</a:t>
            </a:r>
          </a:p>
          <a:p>
            <a:r>
              <a:rPr lang="en-US" dirty="0"/>
              <a:t>Destroy (once):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remove --name [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–all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8E6AD-D3BD-4229-BBCC-901F435FE354}"/>
              </a:ext>
            </a:extLst>
          </p:cNvPr>
          <p:cNvSpPr/>
          <p:nvPr/>
        </p:nvSpPr>
        <p:spPr>
          <a:xfrm>
            <a:off x="833415" y="5811201"/>
            <a:ext cx="9712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Environments can also be managed via the Anaconda Navigator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982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DEC3-88EE-49E1-8B8A-A2E2AA1D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36F2-86AC-4A4F-BEAE-43E419E46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4DD8F-5F2B-4D2E-BE5A-F8DC7F52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B4B1A-7DE5-4FA2-BA63-D03D9E77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53" y="869834"/>
            <a:ext cx="3521547" cy="3133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227A3E-3AF2-4D38-A0FA-C3ADF366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949A-C18B-496E-BC3A-35D49FC0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5009033"/>
          </a:xfrm>
        </p:spPr>
        <p:txBody>
          <a:bodyPr/>
          <a:lstStyle/>
          <a:p>
            <a:r>
              <a:rPr lang="en-US" sz="2400" dirty="0"/>
              <a:t>Poll: How many people used </a:t>
            </a:r>
            <a:r>
              <a:rPr lang="en-US" sz="2400" dirty="0" err="1"/>
              <a:t>JupyterHub</a:t>
            </a:r>
            <a:r>
              <a:rPr lang="en-US" sz="2400" dirty="0"/>
              <a:t> for 109a?</a:t>
            </a:r>
          </a:p>
          <a:p>
            <a:endParaRPr lang="en-US" sz="2400" dirty="0"/>
          </a:p>
          <a:p>
            <a:r>
              <a:rPr lang="en-US" dirty="0" err="1"/>
              <a:t>JupyterHub</a:t>
            </a:r>
            <a:r>
              <a:rPr lang="en-US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We're paying Amazon to use their CPUs/GPUs/RAM/Disk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Useful lie: think of it as a (powerful) remote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 GUI operating system installed; some tasks must be done on command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Turns off after 1h of idle time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WILL NOT shut down while code is running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WILL shut down without saving your results! You’ll have to re-run the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Cannot complete your projects without it!!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3270-E636-4EB1-A394-EA2A9AC3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89B3-5242-4B7E-9CC7-A14C4206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FADD-A230-401B-ADA4-BAAE2BED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in to </a:t>
            </a:r>
            <a:r>
              <a:rPr lang="en-US" dirty="0" err="1"/>
              <a:t>JupyterHub</a:t>
            </a:r>
            <a:r>
              <a:rPr lang="en-US" dirty="0"/>
              <a:t> via the 109b Canvas page</a:t>
            </a:r>
          </a:p>
          <a:p>
            <a:pPr marL="1257270" lvl="1" indent="-514350"/>
            <a:r>
              <a:rPr lang="en-US" dirty="0"/>
              <a:t>If you see the familiar </a:t>
            </a:r>
            <a:r>
              <a:rPr lang="en-US" dirty="0" err="1"/>
              <a:t>Jupyter</a:t>
            </a:r>
            <a:r>
              <a:rPr lang="en-US" dirty="0"/>
              <a:t> Home, you succeeded.</a:t>
            </a:r>
          </a:p>
          <a:p>
            <a:pPr marL="514350" indent="-514350">
              <a:buAutoNum type="arabicPeriod"/>
            </a:pPr>
            <a:r>
              <a:rPr lang="en-US" dirty="0"/>
              <a:t>Upload the </a:t>
            </a:r>
            <a:r>
              <a:rPr lang="en-US" dirty="0" err="1"/>
              <a:t>r_setup.ipynb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Run the notebook to download the courses’ R packages</a:t>
            </a:r>
          </a:p>
          <a:p>
            <a:pPr marL="514350" indent="-514350">
              <a:buAutoNum type="arabicPeriod"/>
            </a:pPr>
            <a:r>
              <a:rPr lang="en-US" dirty="0"/>
              <a:t>Download a copy of the updated notebook via File-&gt;Download 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CB02-23E5-4C50-87ED-EF45349C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FF8C-5737-4243-A606-1A5E8FB7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2075"/>
            <a:ext cx="10972800" cy="767276"/>
          </a:xfrm>
        </p:spPr>
        <p:txBody>
          <a:bodyPr/>
          <a:lstStyle/>
          <a:p>
            <a:r>
              <a:rPr lang="en-US" dirty="0"/>
              <a:t>Warmup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F185-0911-4B74-8525-28944754F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767440"/>
            <a:ext cx="5384800" cy="5263709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Windows:</a:t>
            </a:r>
          </a:p>
          <a:p>
            <a:r>
              <a:rPr lang="en-US" sz="2400" dirty="0"/>
              <a:t>Open anaconda</a:t>
            </a:r>
            <a:r>
              <a:rPr lang="en-US" sz="2400" i="1" dirty="0"/>
              <a:t> </a:t>
            </a:r>
            <a:r>
              <a:rPr lang="en-US" sz="2400" dirty="0"/>
              <a:t>prompt</a:t>
            </a:r>
          </a:p>
          <a:p>
            <a:r>
              <a:rPr lang="en-US" sz="2400" dirty="0"/>
              <a:t>Type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–V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cs typeface="Courier New" panose="02070309020205020404" pitchFamily="49" charset="0"/>
              </a:rPr>
              <a:t>If you get an error</a:t>
            </a:r>
            <a:r>
              <a:rPr lang="en-US" sz="2000" dirty="0">
                <a:cs typeface="Courier New" panose="02070309020205020404" pitchFamily="49" charset="0"/>
              </a:rPr>
              <a:t>, install Anaconda: </a:t>
            </a:r>
            <a:r>
              <a:rPr lang="en-US" sz="1800" dirty="0">
                <a:cs typeface="Courier New" panose="02070309020205020404" pitchFamily="49" charset="0"/>
                <a:hlinkClick r:id="rId2"/>
              </a:rPr>
              <a:t>https://docs.anaconda.com/anaconda/install/windows/</a:t>
            </a:r>
            <a:endParaRPr lang="en-US" sz="1800" dirty="0"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#8 is important: </a:t>
            </a:r>
            <a:r>
              <a:rPr lang="en-US" sz="1400" b="1" dirty="0">
                <a:cs typeface="Courier New" panose="02070309020205020404" pitchFamily="49" charset="0"/>
              </a:rPr>
              <a:t>DO NOT</a:t>
            </a:r>
            <a:r>
              <a:rPr lang="en-US" sz="1400" dirty="0">
                <a:cs typeface="Courier New" panose="02070309020205020404" pitchFamily="49" charset="0"/>
              </a:rPr>
              <a:t> add to your path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If no error</a:t>
            </a:r>
            <a:r>
              <a:rPr lang="en-US" sz="2000" dirty="0">
                <a:cs typeface="Courier New" panose="02070309020205020404" pitchFamily="49" charset="0"/>
              </a:rPr>
              <a:t>, consider upgrading </a:t>
            </a:r>
            <a:r>
              <a:rPr lang="en-US" sz="2000" dirty="0" err="1">
                <a:cs typeface="Courier New" panose="02070309020205020404" pitchFamily="49" charset="0"/>
              </a:rPr>
              <a:t>conda</a:t>
            </a:r>
            <a:r>
              <a:rPr lang="en-US" sz="2000" dirty="0">
                <a:cs typeface="Courier New" panose="02070309020205020404" pitchFamily="49" charset="0"/>
              </a:rPr>
              <a:t>: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Clone </a:t>
            </a:r>
            <a:r>
              <a:rPr lang="en-US" sz="2400" dirty="0">
                <a:cs typeface="Courier New" panose="02070309020205020404" pitchFamily="49" charset="0"/>
                <a:hlinkClick r:id="rId3"/>
              </a:rPr>
              <a:t>https://github.com/Harvard-IACS/2019-CS109B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(or pull the latest if you’ve already cloned)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F969B-CB68-42BF-9F79-7744A3D1F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762579"/>
            <a:ext cx="5384800" cy="526857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Mac:</a:t>
            </a:r>
          </a:p>
          <a:p>
            <a:r>
              <a:rPr lang="en-US" sz="2400" dirty="0"/>
              <a:t>Open a terminal</a:t>
            </a:r>
          </a:p>
          <a:p>
            <a:r>
              <a:rPr lang="en-US" sz="2400" dirty="0"/>
              <a:t>Type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–V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cs typeface="Courier New" panose="02070309020205020404" pitchFamily="49" charset="0"/>
              </a:rPr>
              <a:t>If you get an error</a:t>
            </a:r>
            <a:r>
              <a:rPr lang="en-US" sz="2000" dirty="0">
                <a:cs typeface="Courier New" panose="02070309020205020404" pitchFamily="49" charset="0"/>
              </a:rPr>
              <a:t>, install Anaconda: </a:t>
            </a:r>
            <a:r>
              <a:rPr lang="en-US" sz="1800" dirty="0">
                <a:cs typeface="Courier New" panose="02070309020205020404" pitchFamily="49" charset="0"/>
                <a:hlinkClick r:id="rId4"/>
              </a:rPr>
              <a:t>https://docs.anaconda.com/anaconda/install/mac-os/</a:t>
            </a:r>
            <a:endParaRPr lang="en-US" sz="1800" dirty="0">
              <a:cs typeface="Courier New" panose="02070309020205020404" pitchFamily="49" charset="0"/>
            </a:endParaRPr>
          </a:p>
          <a:p>
            <a:endParaRPr lang="en-US" sz="1800" dirty="0"/>
          </a:p>
          <a:p>
            <a:r>
              <a:rPr lang="en-US" sz="2000" b="1" dirty="0">
                <a:cs typeface="Courier New" panose="02070309020205020404" pitchFamily="49" charset="0"/>
              </a:rPr>
              <a:t>If no error</a:t>
            </a:r>
            <a:r>
              <a:rPr lang="en-US" sz="2000" dirty="0">
                <a:cs typeface="Courier New" panose="02070309020205020404" pitchFamily="49" charset="0"/>
              </a:rPr>
              <a:t>, consider upgrading </a:t>
            </a:r>
            <a:r>
              <a:rPr lang="en-US" sz="2000" dirty="0" err="1">
                <a:cs typeface="Courier New" panose="02070309020205020404" pitchFamily="49" charset="0"/>
              </a:rPr>
              <a:t>conda</a:t>
            </a:r>
            <a:r>
              <a:rPr lang="en-US" sz="2000" dirty="0">
                <a:cs typeface="Courier New" panose="02070309020205020404" pitchFamily="49" charset="0"/>
              </a:rPr>
              <a:t>:</a:t>
            </a:r>
            <a:endParaRPr lang="en-US" sz="1800" dirty="0">
              <a:cs typeface="Courier New" panose="02070309020205020404" pitchFamily="49" charset="0"/>
            </a:endParaRPr>
          </a:p>
          <a:p>
            <a:pPr marL="457182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2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Clone </a:t>
            </a:r>
            <a:r>
              <a:rPr lang="en-US" sz="2400" dirty="0">
                <a:cs typeface="Courier New" panose="02070309020205020404" pitchFamily="49" charset="0"/>
                <a:hlinkClick r:id="rId3"/>
              </a:rPr>
              <a:t>https://github.com/Harvard-IACS/2019-CS109B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(or pull the latest if you’ve already cloned)</a:t>
            </a:r>
          </a:p>
          <a:p>
            <a:pPr marL="457182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96F38-94BB-465E-BADD-CF4EFDBE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54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B64BCD-AA7C-48B8-8D27-A9BAD611A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33" y="1077690"/>
            <a:ext cx="7725452" cy="1579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88501C-86A1-4C57-9139-45F02FC6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CF13-4B4C-4F58-B0DE-3FF6ABEC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Solutions</a:t>
            </a:r>
          </a:p>
          <a:p>
            <a:r>
              <a:rPr lang="en-US" dirty="0"/>
              <a:t>1.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1A9B0-9B82-49EC-A74A-A6885976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F636A-9A32-466D-A49E-B8970C1C1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76" y="1757798"/>
            <a:ext cx="1170623" cy="2128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F731A-190E-4532-AA9F-10DCE2AC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133" y="2872936"/>
            <a:ext cx="7725452" cy="1222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5B791-A6C6-4F47-AE04-8BBB43720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96" y="4284838"/>
            <a:ext cx="10327008" cy="19900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E1560D-A267-45B3-8938-B7ACF3E897A2}"/>
              </a:ext>
            </a:extLst>
          </p:cNvPr>
          <p:cNvSpPr/>
          <p:nvPr/>
        </p:nvSpPr>
        <p:spPr>
          <a:xfrm rot="20186770">
            <a:off x="2660291" y="1746350"/>
            <a:ext cx="936349" cy="4529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45E026-C25C-45CF-935C-39266FF96E1B}"/>
              </a:ext>
            </a:extLst>
          </p:cNvPr>
          <p:cNvSpPr/>
          <p:nvPr/>
        </p:nvSpPr>
        <p:spPr>
          <a:xfrm rot="5400000">
            <a:off x="7081349" y="2495052"/>
            <a:ext cx="505808" cy="323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911266-57BB-4A23-BE8E-701FF1ABE78D}"/>
              </a:ext>
            </a:extLst>
          </p:cNvPr>
          <p:cNvSpPr/>
          <p:nvPr/>
        </p:nvSpPr>
        <p:spPr>
          <a:xfrm rot="5400000">
            <a:off x="7081349" y="3970862"/>
            <a:ext cx="505808" cy="323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501C-86A1-4C57-9139-45F02FC6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CF13-4B4C-4F58-B0DE-3FF6ABEC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Solutions</a:t>
            </a:r>
          </a:p>
          <a:p>
            <a:r>
              <a:rPr lang="en-US" dirty="0"/>
              <a:t>2.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1A9B0-9B82-49EC-A74A-A6885976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4EB8D-D613-4FA2-B0AB-BF0890BCA70D}"/>
              </a:ext>
            </a:extLst>
          </p:cNvPr>
          <p:cNvGrpSpPr/>
          <p:nvPr/>
        </p:nvGrpSpPr>
        <p:grpSpPr>
          <a:xfrm>
            <a:off x="1389696" y="1599652"/>
            <a:ext cx="10327008" cy="2052036"/>
            <a:chOff x="1196656" y="1599652"/>
            <a:chExt cx="10327008" cy="205203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BE3F21-B9BE-47E3-83A3-CEFC801B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656" y="1661625"/>
              <a:ext cx="10327008" cy="1990063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445E026-C25C-45CF-935C-39266FF96E1B}"/>
                </a:ext>
              </a:extLst>
            </p:cNvPr>
            <p:cNvSpPr/>
            <p:nvPr/>
          </p:nvSpPr>
          <p:spPr>
            <a:xfrm rot="1486991">
              <a:off x="9779179" y="1818821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591A34-D1A1-4D66-8CCB-008C8D178319}"/>
                </a:ext>
              </a:extLst>
            </p:cNvPr>
            <p:cNvSpPr/>
            <p:nvPr/>
          </p:nvSpPr>
          <p:spPr>
            <a:xfrm rot="8777185">
              <a:off x="10739844" y="1826462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C62A450F-D08A-413C-A1B1-36F86FBFEC63}"/>
                </a:ext>
              </a:extLst>
            </p:cNvPr>
            <p:cNvSpPr/>
            <p:nvPr/>
          </p:nvSpPr>
          <p:spPr>
            <a:xfrm rot="5400000">
              <a:off x="10239282" y="1690950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B5204-7B58-4554-AEF6-F3310F6B8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3340"/>
            <a:ext cx="12192000" cy="13270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4988D63-7DF0-41E5-9C25-2F2684981503}"/>
              </a:ext>
            </a:extLst>
          </p:cNvPr>
          <p:cNvSpPr/>
          <p:nvPr/>
        </p:nvSpPr>
        <p:spPr>
          <a:xfrm>
            <a:off x="4947737" y="5564454"/>
            <a:ext cx="2296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notebook as usual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4C22DB9-86C9-4902-884F-19080CB115B9}"/>
              </a:ext>
            </a:extLst>
          </p:cNvPr>
          <p:cNvSpPr/>
          <p:nvPr/>
        </p:nvSpPr>
        <p:spPr>
          <a:xfrm rot="5400000">
            <a:off x="5744014" y="3621735"/>
            <a:ext cx="505808" cy="323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6FE73D4-9A61-4078-8324-3A27D6C9D7EB}"/>
              </a:ext>
            </a:extLst>
          </p:cNvPr>
          <p:cNvSpPr/>
          <p:nvPr/>
        </p:nvSpPr>
        <p:spPr>
          <a:xfrm rot="5400000">
            <a:off x="5744014" y="5103223"/>
            <a:ext cx="505808" cy="323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6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9C25-2289-4376-9232-AA158FDD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4370-CB0A-4A5F-9452-11CA421B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Trivial- Run the notebook as you normally would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D7429-6108-4D7C-81C7-EF9546AE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501C-86A1-4C57-9139-45F02FC6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CF13-4B4C-4F58-B0DE-3FF6ABEC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Solutions</a:t>
            </a:r>
          </a:p>
          <a:p>
            <a:r>
              <a:rPr lang="en-US" dirty="0"/>
              <a:t>4.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1A9B0-9B82-49EC-A74A-A6885976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23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988D63-7DF0-41E5-9C25-2F2684981503}"/>
              </a:ext>
            </a:extLst>
          </p:cNvPr>
          <p:cNvSpPr/>
          <p:nvPr/>
        </p:nvSpPr>
        <p:spPr>
          <a:xfrm>
            <a:off x="4947737" y="5564454"/>
            <a:ext cx="2296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notebook as usual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4C22DB9-86C9-4902-884F-19080CB115B9}"/>
              </a:ext>
            </a:extLst>
          </p:cNvPr>
          <p:cNvSpPr/>
          <p:nvPr/>
        </p:nvSpPr>
        <p:spPr>
          <a:xfrm rot="5400000">
            <a:off x="5744014" y="3621735"/>
            <a:ext cx="505808" cy="323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6FE73D4-9A61-4078-8324-3A27D6C9D7EB}"/>
              </a:ext>
            </a:extLst>
          </p:cNvPr>
          <p:cNvSpPr/>
          <p:nvPr/>
        </p:nvSpPr>
        <p:spPr>
          <a:xfrm rot="5400000">
            <a:off x="5744014" y="5103223"/>
            <a:ext cx="505808" cy="323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238F-5383-4143-B575-EB042260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49" y="1746937"/>
            <a:ext cx="5772498" cy="46538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206AC74-D479-4DF5-8F21-5F1D9C3F73D4}"/>
              </a:ext>
            </a:extLst>
          </p:cNvPr>
          <p:cNvGrpSpPr/>
          <p:nvPr/>
        </p:nvGrpSpPr>
        <p:grpSpPr>
          <a:xfrm>
            <a:off x="1424271" y="4461903"/>
            <a:ext cx="1466473" cy="550021"/>
            <a:chOff x="9972219" y="1599652"/>
            <a:chExt cx="1466473" cy="550021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445E026-C25C-45CF-935C-39266FF96E1B}"/>
                </a:ext>
              </a:extLst>
            </p:cNvPr>
            <p:cNvSpPr/>
            <p:nvPr/>
          </p:nvSpPr>
          <p:spPr>
            <a:xfrm rot="1486991">
              <a:off x="9972219" y="1818821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591A34-D1A1-4D66-8CCB-008C8D178319}"/>
                </a:ext>
              </a:extLst>
            </p:cNvPr>
            <p:cNvSpPr/>
            <p:nvPr/>
          </p:nvSpPr>
          <p:spPr>
            <a:xfrm rot="8777185">
              <a:off x="10932884" y="1826462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C62A450F-D08A-413C-A1B1-36F86FBFEC63}"/>
                </a:ext>
              </a:extLst>
            </p:cNvPr>
            <p:cNvSpPr/>
            <p:nvPr/>
          </p:nvSpPr>
          <p:spPr>
            <a:xfrm rot="5400000">
              <a:off x="10432322" y="1690950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7691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902D-D4D3-42CF-BCD2-EFCEE7C2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B08B-60C6-41EF-AEA0-DC17AACD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872846"/>
          </a:xfrm>
        </p:spPr>
        <p:txBody>
          <a:bodyPr/>
          <a:lstStyle/>
          <a:p>
            <a:r>
              <a:rPr lang="en-US" dirty="0"/>
              <a:t>Exercise:</a:t>
            </a:r>
          </a:p>
          <a:p>
            <a:pPr marL="514350" indent="-514350">
              <a:buAutoNum type="arabicPeriod"/>
            </a:pPr>
            <a:r>
              <a:rPr lang="en-US" dirty="0"/>
              <a:t>Open a  terminal on the </a:t>
            </a:r>
            <a:r>
              <a:rPr lang="en-US" dirty="0" err="1"/>
              <a:t>jupyterhub</a:t>
            </a:r>
            <a:r>
              <a:rPr lang="en-US" dirty="0"/>
              <a:t> server (On the home screen: New-&gt;Terminal)</a:t>
            </a:r>
          </a:p>
          <a:p>
            <a:pPr marL="514350" indent="-514350">
              <a:buAutoNum type="arabicPeriod"/>
            </a:pPr>
            <a:r>
              <a:rPr lang="en-US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view all files in the directory</a:t>
            </a:r>
          </a:p>
          <a:p>
            <a:pPr marL="514350" indent="-514350">
              <a:buAutoNum type="arabicPeriod"/>
            </a:pPr>
            <a:r>
              <a:rPr lang="en-US" dirty="0"/>
              <a:t>Google “</a:t>
            </a:r>
            <a:r>
              <a:rPr lang="en-US" dirty="0" err="1"/>
              <a:t>linux</a:t>
            </a:r>
            <a:r>
              <a:rPr lang="en-US" dirty="0"/>
              <a:t> count lines in file” and determine how many lines are in the </a:t>
            </a:r>
            <a:r>
              <a:rPr lang="en-US" dirty="0" err="1"/>
              <a:t>r_setup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Close the terminal (See the “Running” tab on the home screen)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E1676-1D9F-4EFC-A523-73FCB9C2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9EC6-443A-440A-82CC-7C1BF5D7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4441-77D2-483C-8A73-0CBE4AB1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7A8E-D485-4EA5-B2CA-85B979EF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5B581-B94B-4454-9943-EC23DB02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88" y="1177758"/>
            <a:ext cx="10485120" cy="261594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4854A97-3AE0-4D03-BDCD-39F49127AB6D}"/>
              </a:ext>
            </a:extLst>
          </p:cNvPr>
          <p:cNvGrpSpPr/>
          <p:nvPr/>
        </p:nvGrpSpPr>
        <p:grpSpPr>
          <a:xfrm>
            <a:off x="9609829" y="2932831"/>
            <a:ext cx="1466473" cy="550021"/>
            <a:chOff x="9972219" y="1599652"/>
            <a:chExt cx="1466473" cy="550021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8A47FC2-0283-4EBD-9A07-B127FA5C463B}"/>
                </a:ext>
              </a:extLst>
            </p:cNvPr>
            <p:cNvSpPr/>
            <p:nvPr/>
          </p:nvSpPr>
          <p:spPr>
            <a:xfrm rot="1486991">
              <a:off x="9972219" y="1818821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64793E0B-A12F-4E0C-B18C-372596936B98}"/>
                </a:ext>
              </a:extLst>
            </p:cNvPr>
            <p:cNvSpPr/>
            <p:nvPr/>
          </p:nvSpPr>
          <p:spPr>
            <a:xfrm rot="8777185">
              <a:off x="10932884" y="1826462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2B9130-54F6-467B-9C29-CBE41CE48847}"/>
                </a:ext>
              </a:extLst>
            </p:cNvPr>
            <p:cNvSpPr/>
            <p:nvPr/>
          </p:nvSpPr>
          <p:spPr>
            <a:xfrm rot="5400000">
              <a:off x="10432322" y="1690950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4377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9EC6-443A-440A-82CC-7C1BF5D7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4441-77D2-483C-8A73-0CBE4AB1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7A8E-D485-4EA5-B2CA-85B979EF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E0480-2429-4B4F-92B2-CD3BF39F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52" y="1217051"/>
            <a:ext cx="67341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56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9EC6-443A-440A-82CC-7C1BF5D7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4441-77D2-483C-8A73-0CBE4AB1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7A8E-D485-4EA5-B2CA-85B979EF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54455-E746-4F58-84FF-607ADF4D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1316672"/>
            <a:ext cx="75914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9EC6-443A-440A-82CC-7C1BF5D7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4441-77D2-483C-8A73-0CBE4AB1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7A8E-D485-4EA5-B2CA-85B979EF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A41D7-F6F2-4B95-90BA-40E62A49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83" y="1258626"/>
            <a:ext cx="9794240" cy="194940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95FEDD7-85E7-47D5-87DF-0F0C40D158A2}"/>
              </a:ext>
            </a:extLst>
          </p:cNvPr>
          <p:cNvGrpSpPr/>
          <p:nvPr/>
        </p:nvGrpSpPr>
        <p:grpSpPr>
          <a:xfrm>
            <a:off x="9892112" y="1591711"/>
            <a:ext cx="1466473" cy="550021"/>
            <a:chOff x="9972219" y="1599652"/>
            <a:chExt cx="1466473" cy="55002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48DC2D0-EA10-4E11-B6B6-A8EDCFE343FE}"/>
                </a:ext>
              </a:extLst>
            </p:cNvPr>
            <p:cNvSpPr/>
            <p:nvPr/>
          </p:nvSpPr>
          <p:spPr>
            <a:xfrm rot="1486991">
              <a:off x="9972219" y="1818821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FE40EE8-2F08-4B1E-82A4-B0E734DAC3B0}"/>
                </a:ext>
              </a:extLst>
            </p:cNvPr>
            <p:cNvSpPr/>
            <p:nvPr/>
          </p:nvSpPr>
          <p:spPr>
            <a:xfrm rot="8777185">
              <a:off x="10932884" y="1826462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649127B-E39C-4B07-A193-89534DE3EDE3}"/>
                </a:ext>
              </a:extLst>
            </p:cNvPr>
            <p:cNvSpPr/>
            <p:nvPr/>
          </p:nvSpPr>
          <p:spPr>
            <a:xfrm rot="5400000">
              <a:off x="10432322" y="1690950"/>
              <a:ext cx="505808" cy="32321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926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DEC3-88EE-49E1-8B8A-A2E2AA1D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36F2-86AC-4A4F-BEAE-43E419E46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4DD8F-5F2B-4D2E-BE5A-F8DC7F52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6B05-1162-4F4D-9A30-A9267EF2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(Who this lab is for)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528-A753-45D9-A53F-4E50B360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6121862" cy="36082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Set up the tools you’ll need for CS109b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way that won’t mess up your other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Teach a workflow that will </a:t>
            </a:r>
            <a:r>
              <a:rPr lang="en-US" sz="2400" i="1" dirty="0"/>
              <a:t>keep</a:t>
            </a:r>
            <a:r>
              <a:rPr lang="en-US" sz="2400" dirty="0"/>
              <a:t> your installs tidy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User-level understanding of why ‘environments’ are helpful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Stretch</a:t>
            </a:r>
            <a:r>
              <a:rPr lang="en-US" sz="2400" dirty="0"/>
              <a:t>: Ability to produce </a:t>
            </a:r>
            <a:r>
              <a:rPr lang="en-US" sz="2400" dirty="0" err="1"/>
              <a:t>conda</a:t>
            </a:r>
            <a:r>
              <a:rPr lang="en-US" sz="2400" dirty="0"/>
              <a:t> environments for future projects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52823-641D-4EC9-9FDF-8BA6E748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573B2-D0AE-468A-9590-AF78C697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271" y="1450908"/>
            <a:ext cx="4666437" cy="3061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5C9C5E-5CE6-4464-BE82-C44CA34ABF3E}"/>
              </a:ext>
            </a:extLst>
          </p:cNvPr>
          <p:cNvSpPr/>
          <p:nvPr/>
        </p:nvSpPr>
        <p:spPr>
          <a:xfrm>
            <a:off x="833415" y="5336362"/>
            <a:ext cx="10376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TL;DR</a:t>
            </a:r>
            <a:r>
              <a:rPr lang="en-US" sz="2400" dirty="0"/>
              <a:t>: Set up a </a:t>
            </a:r>
            <a:r>
              <a:rPr lang="en-US" sz="2400" dirty="0" err="1"/>
              <a:t>conda</a:t>
            </a:r>
            <a:r>
              <a:rPr lang="en-US" sz="2400" dirty="0"/>
              <a:t> environment with the packages listed in 109b.yml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If you already know how to do that, you can skip the lab</a:t>
            </a:r>
          </a:p>
        </p:txBody>
      </p:sp>
    </p:spTree>
    <p:extLst>
      <p:ext uri="{BB962C8B-B14F-4D97-AF65-F5344CB8AC3E}">
        <p14:creationId xmlns:p14="http://schemas.microsoft.com/office/powerpoint/2010/main" val="17585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9094-B6E4-4E25-BA86-EFFBBB24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25BA-9819-4F16-A880-27619570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522651"/>
          </a:xfrm>
        </p:spPr>
        <p:txBody>
          <a:bodyPr/>
          <a:lstStyle/>
          <a:p>
            <a:r>
              <a:rPr lang="en-US" sz="2000" b="1" dirty="0"/>
              <a:t>Contents of 109b.yml: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B3D80-EBF3-4008-97DB-ED4C971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8B452-1099-4887-AB23-E81F7C7D10B9}"/>
              </a:ext>
            </a:extLst>
          </p:cNvPr>
          <p:cNvSpPr/>
          <p:nvPr/>
        </p:nvSpPr>
        <p:spPr>
          <a:xfrm>
            <a:off x="2649166" y="1718882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name: 109b</a:t>
            </a:r>
          </a:p>
          <a:p>
            <a:r>
              <a:rPr lang="en-US" dirty="0"/>
              <a:t>dependencies:</a:t>
            </a:r>
          </a:p>
          <a:p>
            <a:r>
              <a:rPr lang="en-US" dirty="0"/>
              <a:t>  - python=3.6</a:t>
            </a:r>
          </a:p>
          <a:p>
            <a:r>
              <a:rPr lang="en-US" dirty="0"/>
              <a:t>  - r-base</a:t>
            </a:r>
          </a:p>
          <a:p>
            <a:r>
              <a:rPr lang="en-US" dirty="0"/>
              <a:t>  - anaconda</a:t>
            </a:r>
          </a:p>
          <a:p>
            <a:r>
              <a:rPr lang="en-US" dirty="0"/>
              <a:t>  - seaborn</a:t>
            </a:r>
          </a:p>
          <a:p>
            <a:r>
              <a:rPr lang="en-US" dirty="0"/>
              <a:t>  - </a:t>
            </a:r>
            <a:r>
              <a:rPr lang="en-US" dirty="0" err="1"/>
              <a:t>gensim</a:t>
            </a:r>
            <a:endParaRPr lang="en-US" dirty="0"/>
          </a:p>
          <a:p>
            <a:r>
              <a:rPr lang="en-US" dirty="0"/>
              <a:t>  -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/>
              <a:t>  - rpy2</a:t>
            </a:r>
          </a:p>
          <a:p>
            <a:r>
              <a:rPr lang="en-US" dirty="0"/>
              <a:t>  - pip:</a:t>
            </a:r>
          </a:p>
          <a:p>
            <a:r>
              <a:rPr lang="en-US" dirty="0"/>
              <a:t>    -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err="1"/>
              <a:t>pyjags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24375-3390-4199-ABF0-9F20DDF12659}"/>
              </a:ext>
            </a:extLst>
          </p:cNvPr>
          <p:cNvSpPr/>
          <p:nvPr/>
        </p:nvSpPr>
        <p:spPr>
          <a:xfrm>
            <a:off x="916977" y="5659847"/>
            <a:ext cx="7487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Can you tell how to add more packages, or specify/change version numbers?</a:t>
            </a:r>
          </a:p>
        </p:txBody>
      </p:sp>
    </p:spTree>
    <p:extLst>
      <p:ext uri="{BB962C8B-B14F-4D97-AF65-F5344CB8AC3E}">
        <p14:creationId xmlns:p14="http://schemas.microsoft.com/office/powerpoint/2010/main" val="4111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C8D0-3E47-49B5-8621-77AA7D54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DA4D-D71B-4E7D-B657-9EA1D770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2344366"/>
            <a:ext cx="10327008" cy="38618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Locate the file 2019-cs109b/content/labs/lab1/109b.yml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env create -f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[path]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109b.yml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b="1" dirty="0">
                <a:cs typeface="Courier New" panose="02070309020205020404" pitchFamily="49" charset="0"/>
              </a:rPr>
              <a:t>Windows: </a:t>
            </a:r>
            <a:r>
              <a:rPr lang="en-US" dirty="0">
                <a:cs typeface="Courier New" panose="02070309020205020404" pitchFamily="49" charset="0"/>
              </a:rPr>
              <a:t>use \ instead of /, delete the “- </a:t>
            </a:r>
            <a:r>
              <a:rPr lang="en-US" dirty="0" err="1">
                <a:cs typeface="Courier New" panose="02070309020205020404" pitchFamily="49" charset="0"/>
              </a:rPr>
              <a:t>pyjags</a:t>
            </a:r>
            <a:r>
              <a:rPr lang="en-US" dirty="0">
                <a:cs typeface="Courier New" panose="02070309020205020404" pitchFamily="49" charset="0"/>
              </a:rPr>
              <a:t>” line from the file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 err="1">
                <a:cs typeface="Courier New" panose="02070309020205020404" pitchFamily="49" charset="0"/>
              </a:rPr>
              <a:t>pyjags</a:t>
            </a:r>
            <a:r>
              <a:rPr lang="en-US" dirty="0">
                <a:cs typeface="Courier New" panose="02070309020205020404" pitchFamily="49" charset="0"/>
              </a:rPr>
              <a:t> has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no plans</a:t>
            </a:r>
            <a:r>
              <a:rPr lang="en-US" dirty="0">
                <a:cs typeface="Courier New" panose="02070309020205020404" pitchFamily="49" charset="0"/>
              </a:rPr>
              <a:t> to support windows : 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Setup may take a few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While we wait: Introductions + Norms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A83B1-95EA-4670-9B10-5FA4A0BE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1E9A0-420E-45EB-8ED7-C94F1E9F5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40"/>
          <a:stretch/>
        </p:blipFill>
        <p:spPr>
          <a:xfrm>
            <a:off x="2584776" y="983807"/>
            <a:ext cx="6164239" cy="12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81FA-1213-4943-B6C7-BA779275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E826-43D4-47E8-B2A8-4BF2563C8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6812525" cy="48047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a scavenger hunt, teamed with college friends to write an end-rhyme rapping Markov Chain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M.C. MCMC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Later released mix[</a:t>
            </a:r>
            <a:r>
              <a:rPr lang="en-US" dirty="0" err="1"/>
              <a:t>ing</a:t>
            </a:r>
            <a:r>
              <a:rPr lang="en-US" dirty="0"/>
              <a:t>] tape “d/dt: Derivative with respect to rhyme”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Taught AP Calc; finally understood abstract algebra via tutoring a former student over the phone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A2B6-7335-463B-B571-AAFD4EE4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69C5B-D9B0-4B56-8565-37102D15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978" y="1221176"/>
            <a:ext cx="3538436" cy="47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DA8-8B05-4A98-B434-62C65B01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D4AF-6390-4C3D-AFF4-B6A1FF70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5057672"/>
          </a:xfrm>
        </p:spPr>
        <p:txBody>
          <a:bodyPr/>
          <a:lstStyle/>
          <a:p>
            <a:r>
              <a:rPr lang="en-US" b="1" dirty="0"/>
              <a:t>But it’s not about me; it’s about you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time will be yours to work on exercises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TFs in the room and on Zoom to answer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might finish the exercise easily, or you might get stuck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Either way, please be patient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We’ll (quickly?) go over the solutions after each exercise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Now, what was that code </a:t>
            </a:r>
            <a:r>
              <a:rPr lang="en-US" i="1" dirty="0"/>
              <a:t>doing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A8553-91CB-474C-B6C9-727BA87F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DEC3-88EE-49E1-8B8A-A2E2AA1D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[Ana]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36F2-86AC-4A4F-BEAE-43E419E46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4DD8F-5F2B-4D2E-BE5A-F8DC7F52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B623-415A-4162-9F94-AE80F3AD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Python, Anaconda, and </a:t>
            </a:r>
            <a:r>
              <a:rPr lang="en-US" dirty="0" err="1"/>
              <a:t>Conda</a:t>
            </a:r>
            <a:r>
              <a:rPr lang="en-US" dirty="0"/>
              <a:t>, oh my!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A005-8E39-4EE2-8CD5-14A26792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7658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We’re creating a separate set of Python language files and packages for cs109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Installs/updates for other classes won’t break cs109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cs109 won’t break other classes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Can use different versions of Python (we’re using 3.6, even though 3.7 is newly released)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CONDA</a:t>
            </a:r>
            <a:r>
              <a:rPr lang="en-US" dirty="0"/>
              <a:t> is the tool that manages these </a:t>
            </a:r>
            <a:r>
              <a:rPr lang="en-US" i="1" dirty="0"/>
              <a:t>environments</a:t>
            </a:r>
            <a:endParaRPr lang="en-US" dirty="0"/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i="1" dirty="0"/>
              <a:t>Anaconda</a:t>
            </a:r>
            <a:r>
              <a:rPr lang="en-US" dirty="0"/>
              <a:t> is the name for a useful set of [data] science packages, including </a:t>
            </a:r>
            <a:r>
              <a:rPr lang="en-US" dirty="0" err="1"/>
              <a:t>conda</a:t>
            </a:r>
            <a:r>
              <a:rPr lang="en-US" dirty="0"/>
              <a:t>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207D0-B009-4468-9CDC-3237E52E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05E-7DAE-45F7-A0A6-F15A34F5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9"/>
            <a:ext cx="10327008" cy="767276"/>
          </a:xfrm>
        </p:spPr>
        <p:txBody>
          <a:bodyPr/>
          <a:lstStyle/>
          <a:p>
            <a:pPr algn="ctr"/>
            <a:r>
              <a:rPr lang="en-US" sz="3600" dirty="0"/>
              <a:t>The Circle of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30A9A-AD25-4D2C-BFE9-E5369DC6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E8F-BF65-1643-9F00-FF84D0665BC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583FC-6861-4E13-8251-174A09BF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40" y="2092599"/>
            <a:ext cx="7122159" cy="40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0573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a_template" id="{0AFD6BA7-B61A-7D41-8908-7B4B78340F6A}" vid="{597147FF-0FC3-AD43-965A-DDFE9BDB59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15650</TotalTime>
  <Words>1218</Words>
  <Application>Microsoft Office PowerPoint</Application>
  <PresentationFormat>Widescreen</PresentationFormat>
  <Paragraphs>204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Karla</vt:lpstr>
      <vt:lpstr>GEC_template</vt:lpstr>
      <vt:lpstr>Lab 1: Environment Setup Prepared &amp; Presented by Will Claybaugh</vt:lpstr>
      <vt:lpstr>Warmup</vt:lpstr>
      <vt:lpstr>Goals (Who this lab is for)</vt:lpstr>
      <vt:lpstr>Jumpstart</vt:lpstr>
      <vt:lpstr>Me</vt:lpstr>
      <vt:lpstr>Norms</vt:lpstr>
      <vt:lpstr>[Ana]conda</vt:lpstr>
      <vt:lpstr>Python, Anaconda, and Conda, oh my!</vt:lpstr>
      <vt:lpstr>PowerPoint Presentation</vt:lpstr>
      <vt:lpstr>Environment workflow</vt:lpstr>
      <vt:lpstr>Python, Anaconda, and Conda, oh my!</vt:lpstr>
      <vt:lpstr>Exercise</vt:lpstr>
      <vt:lpstr>Solutions</vt:lpstr>
      <vt:lpstr>Solutions</vt:lpstr>
      <vt:lpstr>PowerPoint Presentation</vt:lpstr>
      <vt:lpstr>Review</vt:lpstr>
      <vt:lpstr>Jupyterhub</vt:lpstr>
      <vt:lpstr>JupyterHub</vt:lpstr>
      <vt:lpstr>Exercise</vt:lpstr>
      <vt:lpstr>Solutions</vt:lpstr>
      <vt:lpstr>Solutions</vt:lpstr>
      <vt:lpstr>Solutions</vt:lpstr>
      <vt:lpstr>Solutions</vt:lpstr>
      <vt:lpstr>Exercise</vt:lpstr>
      <vt:lpstr>Solutions</vt:lpstr>
      <vt:lpstr>Solutions</vt:lpstr>
      <vt:lpstr>Solutions</vt:lpstr>
      <vt:lpstr>Solutions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William Claybaugh</cp:lastModifiedBy>
  <cp:revision>496</cp:revision>
  <cp:lastPrinted>2018-11-19T17:50:44Z</cp:lastPrinted>
  <dcterms:created xsi:type="dcterms:W3CDTF">2018-07-11T02:31:23Z</dcterms:created>
  <dcterms:modified xsi:type="dcterms:W3CDTF">2019-01-31T21:05:15Z</dcterms:modified>
</cp:coreProperties>
</file>