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1cd74bbd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1cd74bbd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cd74bbd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cd74bbd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cd74bbd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cd74bbd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cd74bbd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1cd74bbd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cd74bbd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cd74bbd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1cd74bbd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1cd74bbd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1cd74bbd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1cd74bbd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cd74bbd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1cd74bbd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1cd74bbd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1cd74bbd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 between vectors: Jacobian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cd74bbd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cd74bbd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 between vectors: Jacobian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1cd74bbd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1cd74bbd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1cd74bbd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1cd74bbd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cd74bbd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cd74bbd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1cd74bbda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1cd74bbd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1cd74bbd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1cd74bbd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1cd74bbd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1cd74bbd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1cd74bbd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1cd74bbd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1cd74bbda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1cd74bbda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1cd74bbda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1cd74bbd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1cd74bbda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1cd74bbda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1cd74bbda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1cd74bbda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1cd74bbd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1cd74bbd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1cd74bbd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1cd74bbd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1cd74bbda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1cd74bbda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1cd74bbda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1cd74bbd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1cd74bbda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1cd74bbda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1cd74bbda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1cd74bbda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1cd74bbda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1cd74bbda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1cd74bbda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1cd74bbda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1cd74bbda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1cd74bbda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1cd74bbda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1cd74bbda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1cd74bbd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1cd74bbd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cd74bbd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cd74bbd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1cd74bbda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1cd74bbda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1cd74bbda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1cd74bbda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1cd74bbda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1cd74bbda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1cd74bbda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1cd74bbda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1cd74bbda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1cd74bbda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1cd74bbda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1cd74bbda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1cd74bbda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1cd74bbda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1cd74bbda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1cd74bbda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1cd74bbda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1cd74bbda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1cd74bbda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1cd74bbda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cd74bbd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1cd74bbd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gradients flow through the network backwards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1cd74bbda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1cd74bbda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1cd74bbda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1cd74bbda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cd74bbd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cd74bbd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cd74bbd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cd74bbd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cd74bbd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cd74bbd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1cd74bbd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1cd74bbd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1.jp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8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8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42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30.png"/><Relationship Id="rId7" Type="http://schemas.openxmlformats.org/officeDocument/2006/relationships/image" Target="../media/image11.jpg"/><Relationship Id="rId8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png"/><Relationship Id="rId4" Type="http://schemas.openxmlformats.org/officeDocument/2006/relationships/image" Target="../media/image28.png"/><Relationship Id="rId5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Relationship Id="rId5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4000"/>
            <a:ext cx="8520600" cy="13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Advanced Section #4:</a:t>
            </a:r>
            <a:br>
              <a:rPr lang="en" sz="2400"/>
            </a:br>
            <a:r>
              <a:rPr lang="en" sz="2400"/>
              <a:t>Recurrent Neural Networks:</a:t>
            </a:r>
            <a:br>
              <a:rPr lang="en" sz="2400"/>
            </a:br>
            <a:r>
              <a:rPr lang="en" sz="2400"/>
              <a:t>Exploding, Vanishing Gradients &amp; Reservoir Computing</a:t>
            </a:r>
            <a:endParaRPr sz="2400"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35500" y="1700400"/>
            <a:ext cx="85206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 209B: Data Science 2</a:t>
            </a:r>
            <a:endParaRPr sz="2400"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159300" y="2157600"/>
            <a:ext cx="85206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Marios Mattheakis         Pavlos Protopapas</a:t>
            </a:r>
            <a:endParaRPr sz="24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474" y="3337299"/>
            <a:ext cx="1194063" cy="13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525" y="3337302"/>
            <a:ext cx="1194050" cy="137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minimization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9238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Minimize the total loss wrt the recurrent weights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30574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Let explore with chain rule just a single time step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350" y="1647825"/>
            <a:ext cx="1796774" cy="8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425" y="1246325"/>
            <a:ext cx="2947749" cy="1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 for a single time step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075" y="1089075"/>
            <a:ext cx="3870300" cy="26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2292025" y="1910300"/>
            <a:ext cx="4728900" cy="21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 for a single time step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075" y="1089075"/>
            <a:ext cx="3870300" cy="26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2292025" y="2818550"/>
            <a:ext cx="4728900" cy="126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 for a single time step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075" y="1089075"/>
            <a:ext cx="3870300" cy="2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 for a single time step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075" y="1089075"/>
            <a:ext cx="3870300" cy="26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4105914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Even computing the gradient in one time step, it requires a huge chain rule application because it demands all the previous times steps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 for a single time step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075" y="1089075"/>
            <a:ext cx="3870300" cy="26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4105914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explore deeper ...</a:t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5145147" y="2680350"/>
            <a:ext cx="710700" cy="1214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 term: 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000" y="423284"/>
            <a:ext cx="1490740" cy="4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800" y="1635850"/>
            <a:ext cx="4622374" cy="2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9238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Chain rule again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2292025" y="2589950"/>
            <a:ext cx="4728900" cy="126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 term: 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000" y="423284"/>
            <a:ext cx="1490740" cy="4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800" y="1635850"/>
            <a:ext cx="4622374" cy="2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9238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Chain rule again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 term: 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000" y="423284"/>
            <a:ext cx="1490740" cy="4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800" y="1635850"/>
            <a:ext cx="4622374" cy="2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9238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Chain rule again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4105914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Jacobian matrix of the state to state transition.</a:t>
            </a:r>
            <a:br>
              <a:rPr lang="en"/>
            </a:br>
            <a:r>
              <a:rPr lang="en"/>
              <a:t>The gradients is a product of Jacobian matrices (huge product)</a:t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4266497" y="2527950"/>
            <a:ext cx="1197300" cy="1290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30"/>
          <p:cNvCxnSpPr/>
          <p:nvPr/>
        </p:nvCxnSpPr>
        <p:spPr>
          <a:xfrm>
            <a:off x="4815000" y="3818514"/>
            <a:ext cx="142500" cy="28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 term: 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000" y="423284"/>
            <a:ext cx="1490740" cy="4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800" y="1635850"/>
            <a:ext cx="4622374" cy="2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9238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Chain rule again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4105914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Explore further each the Jacobian matrix (almost done)</a:t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4266497" y="2527950"/>
            <a:ext cx="1197300" cy="1290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946875"/>
            <a:ext cx="8520600" cy="26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Exploding and Vanishing Gradients</a:t>
            </a:r>
            <a:br>
              <a:rPr lang="en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Reservoir Computing RNN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Jacobian matrices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8011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Remind: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600" y="1252575"/>
            <a:ext cx="4003674" cy="3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8679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Hence</a:t>
            </a:r>
            <a:r>
              <a:rPr lang="en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775" y="2174350"/>
            <a:ext cx="1879800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30109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Norm</a:t>
            </a:r>
            <a:r>
              <a:rPr lang="en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0650" y="3479525"/>
            <a:ext cx="5877850" cy="7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/>
          <p:nvPr/>
        </p:nvSpPr>
        <p:spPr>
          <a:xfrm>
            <a:off x="436025" y="1989275"/>
            <a:ext cx="7789200" cy="26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Jacobian matrices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8011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Remind: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600" y="1252575"/>
            <a:ext cx="4003674" cy="3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8679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Hence: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775" y="2174350"/>
            <a:ext cx="1879800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311700" y="30109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Norm: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0650" y="3479525"/>
            <a:ext cx="5877850" cy="7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/>
          <p:nvPr/>
        </p:nvSpPr>
        <p:spPr>
          <a:xfrm>
            <a:off x="455775" y="3010900"/>
            <a:ext cx="8085600" cy="147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Jacobian matrices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8011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Remind: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600" y="1252575"/>
            <a:ext cx="4003674" cy="3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8679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Hence: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775" y="2174350"/>
            <a:ext cx="1879800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3010900"/>
            <a:ext cx="85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Norm: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0650" y="3479525"/>
            <a:ext cx="5877850" cy="7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4486914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Where βs are the values of the norms (numbers)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vanishing/exploding gradient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225" y="1186525"/>
            <a:ext cx="5915075" cy="10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450" y="3125500"/>
            <a:ext cx="1036600" cy="31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35"/>
          <p:cNvCxnSpPr>
            <a:stCxn id="250" idx="3"/>
            <a:endCxn id="252" idx="1"/>
          </p:cNvCxnSpPr>
          <p:nvPr/>
        </p:nvCxnSpPr>
        <p:spPr>
          <a:xfrm flipH="1" rot="10800000">
            <a:off x="3153050" y="2986725"/>
            <a:ext cx="780000" cy="295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5"/>
          <p:cNvCxnSpPr>
            <a:endCxn id="254" idx="1"/>
          </p:cNvCxnSpPr>
          <p:nvPr/>
        </p:nvCxnSpPr>
        <p:spPr>
          <a:xfrm>
            <a:off x="3137075" y="3314250"/>
            <a:ext cx="795900" cy="358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932975" y="2765700"/>
            <a:ext cx="30507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&gt; 1:  Exploding</a:t>
            </a:r>
            <a:r>
              <a:rPr lang="en">
                <a:solidFill>
                  <a:srgbClr val="000000"/>
                </a:solidFill>
              </a:rPr>
              <a:t>  gradients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3932975" y="3451500"/>
            <a:ext cx="35145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&lt; 1</a:t>
            </a:r>
            <a:r>
              <a:rPr lang="en">
                <a:solidFill>
                  <a:srgbClr val="000000"/>
                </a:solidFill>
              </a:rPr>
              <a:t>:  Vanishing  vanishing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4410714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happens very fast as the time increases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258300"/>
            <a:ext cx="8520600" cy="1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Vanishing gradient</a:t>
            </a:r>
            <a:r>
              <a:rPr lang="en" sz="2000">
                <a:solidFill>
                  <a:srgbClr val="000000"/>
                </a:solidFill>
              </a:rPr>
              <a:t>: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Make it difficult to know in which direction to move for improving the loss function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61" name="Google Shape;261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happens?</a:t>
            </a:r>
            <a:endParaRPr/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311700" y="3087100"/>
            <a:ext cx="8520600" cy="1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Exploding gradient: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The learning becomes unstable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00" y="1486900"/>
            <a:ext cx="85206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Clipping gradients method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Special RNN with leaky units such as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 Long-Short-Term-</a:t>
            </a:r>
            <a:r>
              <a:rPr lang="en" sz="2000">
                <a:solidFill>
                  <a:srgbClr val="000000"/>
                </a:solidFill>
              </a:rPr>
              <a:t>Memory (LSTM) and Gated Recurrent Units</a:t>
            </a:r>
            <a:r>
              <a:rPr lang="en" sz="2000">
                <a:solidFill>
                  <a:srgbClr val="000000"/>
                </a:solidFill>
              </a:rPr>
              <a:t> (GRU)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Echo states RNNs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68" name="Google Shape;268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311700" y="1946875"/>
            <a:ext cx="8520600" cy="26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Exploding and Vanishing Gradients</a:t>
            </a:r>
            <a:br>
              <a:rPr lang="en" sz="2400">
                <a:solidFill>
                  <a:srgbClr val="D9D9D9"/>
                </a:solidFill>
              </a:rPr>
            </a:br>
            <a:endParaRPr sz="2400">
              <a:solidFill>
                <a:srgbClr val="D9D9D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Reservoir Computing RNN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Reservoir Computing</a:t>
            </a:r>
            <a:endParaRPr/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11700" y="953500"/>
            <a:ext cx="85206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recurrent weights from hidden to hidden state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and the input weights mapping to hidden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are extremely difficult to be trained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302" y="1078225"/>
            <a:ext cx="1305723" cy="2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228" y="1433650"/>
            <a:ext cx="1023073" cy="2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311700" y="2401300"/>
            <a:ext cx="85206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An approach to avoid this difficulty is to </a:t>
            </a:r>
            <a:r>
              <a:rPr i="1" lang="en" sz="2000">
                <a:solidFill>
                  <a:srgbClr val="000000"/>
                </a:solidFill>
              </a:rPr>
              <a:t>fix</a:t>
            </a:r>
            <a:r>
              <a:rPr lang="en" sz="2000">
                <a:solidFill>
                  <a:srgbClr val="000000"/>
                </a:solidFill>
              </a:rPr>
              <a:t> the recurrent and input weights and learn only the output weights: </a:t>
            </a:r>
            <a:r>
              <a:rPr i="1" lang="en" sz="2000">
                <a:solidFill>
                  <a:srgbClr val="000000"/>
                </a:solidFill>
              </a:rPr>
              <a:t>Echo State Network </a:t>
            </a:r>
            <a:r>
              <a:rPr lang="en" sz="2000">
                <a:solidFill>
                  <a:srgbClr val="000000"/>
                </a:solidFill>
              </a:rPr>
              <a:t>(ESN)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311700" y="3544300"/>
            <a:ext cx="85206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hidden units form a </a:t>
            </a:r>
            <a:r>
              <a:rPr i="1" lang="en" sz="2000">
                <a:solidFill>
                  <a:srgbClr val="000000"/>
                </a:solidFill>
              </a:rPr>
              <a:t>Reservoir</a:t>
            </a:r>
            <a:r>
              <a:rPr lang="en" sz="2000">
                <a:solidFill>
                  <a:srgbClr val="000000"/>
                </a:solidFill>
              </a:rPr>
              <a:t> of temporal features that capture different aspects from of the history inputs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382225" y="2268925"/>
            <a:ext cx="8520600" cy="26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Reservoir Computing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953500"/>
            <a:ext cx="85206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recurrent weights from hidden to hidden state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and the input weights mapping to hidden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are extremely difficult to be trained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302" y="1078225"/>
            <a:ext cx="1305723" cy="2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228" y="1433650"/>
            <a:ext cx="1023073" cy="2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311700" y="2401300"/>
            <a:ext cx="85206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An approach to avoid this difficulty is to </a:t>
            </a:r>
            <a:r>
              <a:rPr i="1" lang="en" sz="2000">
                <a:solidFill>
                  <a:srgbClr val="000000"/>
                </a:solidFill>
              </a:rPr>
              <a:t>fix</a:t>
            </a:r>
            <a:r>
              <a:rPr lang="en" sz="2000">
                <a:solidFill>
                  <a:srgbClr val="000000"/>
                </a:solidFill>
              </a:rPr>
              <a:t> the recurrent and input weights and learn only the output weights: </a:t>
            </a:r>
            <a:r>
              <a:rPr i="1" lang="en" sz="2000">
                <a:solidFill>
                  <a:srgbClr val="000000"/>
                </a:solidFill>
              </a:rPr>
              <a:t>Echo State Network </a:t>
            </a:r>
            <a:r>
              <a:rPr lang="en" sz="2000">
                <a:solidFill>
                  <a:srgbClr val="000000"/>
                </a:solidFill>
              </a:rPr>
              <a:t>(ESN)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311700" y="3544300"/>
            <a:ext cx="85206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hidden units form a </a:t>
            </a:r>
            <a:r>
              <a:rPr i="1" lang="en" sz="2000">
                <a:solidFill>
                  <a:srgbClr val="000000"/>
                </a:solidFill>
              </a:rPr>
              <a:t>Reservoir</a:t>
            </a:r>
            <a:r>
              <a:rPr lang="en" sz="2000">
                <a:solidFill>
                  <a:srgbClr val="000000"/>
                </a:solidFill>
              </a:rPr>
              <a:t> of temporal features that capture different aspects from of the history inputs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96" name="Google Shape;296;p40"/>
          <p:cNvSpPr/>
          <p:nvPr/>
        </p:nvSpPr>
        <p:spPr>
          <a:xfrm>
            <a:off x="382225" y="3391175"/>
            <a:ext cx="8520600" cy="15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Reservoir Computing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311700" y="953500"/>
            <a:ext cx="85206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recurrent weights from hidden to hidden state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and the input weights mapping to hidden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are extremely difficult to be trained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03" name="Google Shape;3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302" y="1078225"/>
            <a:ext cx="1305723" cy="2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228" y="1433650"/>
            <a:ext cx="1023073" cy="2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2401300"/>
            <a:ext cx="85206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An approach to avoid this difficulty is to </a:t>
            </a:r>
            <a:r>
              <a:rPr i="1" lang="en" sz="2000">
                <a:solidFill>
                  <a:srgbClr val="000000"/>
                </a:solidFill>
              </a:rPr>
              <a:t>fix</a:t>
            </a:r>
            <a:r>
              <a:rPr lang="en" sz="2000">
                <a:solidFill>
                  <a:srgbClr val="000000"/>
                </a:solidFill>
              </a:rPr>
              <a:t> the recurrent and input weights and learn only the output weights: </a:t>
            </a:r>
            <a:r>
              <a:rPr i="1" lang="en" sz="2000">
                <a:solidFill>
                  <a:srgbClr val="000000"/>
                </a:solidFill>
              </a:rPr>
              <a:t>Echo State Network </a:t>
            </a:r>
            <a:r>
              <a:rPr lang="en" sz="2000">
                <a:solidFill>
                  <a:srgbClr val="000000"/>
                </a:solidFill>
              </a:rPr>
              <a:t>(ESN)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311700" y="3544300"/>
            <a:ext cx="85206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hidden units form a </a:t>
            </a:r>
            <a:r>
              <a:rPr i="1" lang="en" sz="2000">
                <a:solidFill>
                  <a:srgbClr val="000000"/>
                </a:solidFill>
              </a:rPr>
              <a:t>Reservoir</a:t>
            </a:r>
            <a:r>
              <a:rPr lang="en" sz="2000">
                <a:solidFill>
                  <a:srgbClr val="000000"/>
                </a:solidFill>
              </a:rPr>
              <a:t> of temporal features that capture different aspects from of the history inputs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946875"/>
            <a:ext cx="8520600" cy="26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Exploding and Vanishing Gradients</a:t>
            </a:r>
            <a:br>
              <a:rPr lang="en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●"/>
            </a:pPr>
            <a:r>
              <a:rPr lang="en" sz="2400">
                <a:solidFill>
                  <a:srgbClr val="D9D9D9"/>
                </a:solidFill>
              </a:rPr>
              <a:t>Reservoir Computing RNN</a:t>
            </a:r>
            <a:endParaRPr sz="24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description of RC</a:t>
            </a:r>
            <a:endParaRPr/>
          </a:p>
        </p:txBody>
      </p:sp>
      <p:pic>
        <p:nvPicPr>
          <p:cNvPr id="312" name="Google Shape;3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419" y="789125"/>
            <a:ext cx="5392431" cy="217281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311700" y="3239500"/>
            <a:ext cx="85206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Takes an arbitrary length sequence input vector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Mapping it into a high-dimensional feature space (recurrent state     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 linear predictor (lin. regression) is applied to find 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14" name="Google Shape;31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811" y="3377620"/>
            <a:ext cx="440350" cy="2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6310" y="3695533"/>
            <a:ext cx="245490" cy="2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7508" y="4052472"/>
            <a:ext cx="440342" cy="2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up the training</a:t>
            </a:r>
            <a:endParaRPr/>
          </a:p>
        </p:txBody>
      </p:sp>
      <p:pic>
        <p:nvPicPr>
          <p:cNvPr id="322" name="Google Shape;3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850" y="814475"/>
            <a:ext cx="3230850" cy="13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3"/>
          <p:cNvSpPr txBox="1"/>
          <p:nvPr>
            <p:ph idx="1" type="body"/>
          </p:nvPr>
        </p:nvSpPr>
        <p:spPr>
          <a:xfrm>
            <a:off x="235500" y="1186400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We essentially train only the output weights: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Drastically speeds up the training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Great advantage of RC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Set and fix the input and recurrent weights to represent a rich history: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Recurrent states as dynamical systems near to the stability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Stability means Jacobians close to one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Leaky hidden units that partially remember the previous state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✓"/>
            </a:pPr>
            <a:r>
              <a:rPr lang="en" sz="2000">
                <a:solidFill>
                  <a:srgbClr val="000000"/>
                </a:solidFill>
              </a:rPr>
              <a:t>Avoid exploding/vanishing gradients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✓"/>
            </a:pPr>
            <a:r>
              <a:rPr lang="en" sz="2000">
                <a:solidFill>
                  <a:srgbClr val="000000"/>
                </a:solidFill>
              </a:rPr>
              <a:t>No need of training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formulation</a:t>
            </a:r>
            <a:endParaRPr/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159300" y="794825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 given inputs: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 desired outputs: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 the training period T with training set: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Suppose a reservoir with N hidden recurrent states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Looking for a functional relationship: 	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30" name="Google Shape;3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188" y="1362824"/>
            <a:ext cx="1471049" cy="3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182" y="2787947"/>
            <a:ext cx="1940174" cy="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6181" y="3476222"/>
            <a:ext cx="1517950" cy="3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1200" y="600175"/>
            <a:ext cx="4093626" cy="16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4172" y="2088250"/>
            <a:ext cx="1471078" cy="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8975" y="4241166"/>
            <a:ext cx="932175" cy="2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 and connections</a:t>
            </a:r>
            <a:endParaRPr/>
          </a:p>
        </p:txBody>
      </p:sp>
      <p:sp>
        <p:nvSpPr>
          <p:cNvPr id="341" name="Google Shape;341;p45"/>
          <p:cNvSpPr txBox="1"/>
          <p:nvPr>
            <p:ph idx="1" type="body"/>
          </p:nvPr>
        </p:nvSpPr>
        <p:spPr>
          <a:xfrm>
            <a:off x="235500" y="947225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Reservoir nodes with recurrent connections: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inputs are connected to reservoir nodes through a linear layer:</a:t>
            </a: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reservoir nodes are connected with output with a linear layer: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42" name="Google Shape;3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736" y="1023893"/>
            <a:ext cx="1745940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700" y="2492550"/>
            <a:ext cx="1596025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8007" y="2727375"/>
            <a:ext cx="961025" cy="2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1350" y="4019525"/>
            <a:ext cx="1772497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7578" y="2265800"/>
            <a:ext cx="1689372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10448" y="4171923"/>
            <a:ext cx="2296784" cy="2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24575" y="4462300"/>
            <a:ext cx="906555" cy="2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5"/>
          <p:cNvSpPr/>
          <p:nvPr/>
        </p:nvSpPr>
        <p:spPr>
          <a:xfrm>
            <a:off x="187050" y="1556525"/>
            <a:ext cx="8353500" cy="337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 and connections</a:t>
            </a:r>
            <a:endParaRPr/>
          </a:p>
        </p:txBody>
      </p:sp>
      <p:sp>
        <p:nvSpPr>
          <p:cNvPr id="355" name="Google Shape;355;p46"/>
          <p:cNvSpPr txBox="1"/>
          <p:nvPr>
            <p:ph idx="1" type="body"/>
          </p:nvPr>
        </p:nvSpPr>
        <p:spPr>
          <a:xfrm>
            <a:off x="235500" y="947225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Reservoir nodes with recurrent connections: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inputs are connected to reservoir nodes through a linear layer:</a:t>
            </a: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reservoir nodes are connected with output with a linear layer: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56" name="Google Shape;3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736" y="1023893"/>
            <a:ext cx="1745940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700" y="2492550"/>
            <a:ext cx="1596025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8007" y="2727375"/>
            <a:ext cx="961025" cy="2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1350" y="4019525"/>
            <a:ext cx="1772497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7578" y="2265800"/>
            <a:ext cx="1689372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10448" y="4171923"/>
            <a:ext cx="2296784" cy="2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24575" y="4462300"/>
            <a:ext cx="906555" cy="2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/>
          <p:nvPr/>
        </p:nvSpPr>
        <p:spPr>
          <a:xfrm>
            <a:off x="187050" y="3225275"/>
            <a:ext cx="8353500" cy="170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 and connections</a:t>
            </a:r>
            <a:endParaRPr/>
          </a:p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235500" y="947225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Reservoir nodes with recurrent connections: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inputs are connected to reservoir nodes through a linear layer:</a:t>
            </a: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reservoir nodes are connected with output with a linear layer: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70" name="Google Shape;3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736" y="1023893"/>
            <a:ext cx="1745940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700" y="2492550"/>
            <a:ext cx="1596025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8007" y="2727375"/>
            <a:ext cx="961025" cy="2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1350" y="4019525"/>
            <a:ext cx="1772497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7578" y="2265800"/>
            <a:ext cx="1689372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24575" y="4462300"/>
            <a:ext cx="906555" cy="2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73575" y="4113075"/>
            <a:ext cx="2642961" cy="3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 and connections</a:t>
            </a:r>
            <a:endParaRPr/>
          </a:p>
        </p:txBody>
      </p:sp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235500" y="947225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Reservoir nodes with recurrent connections: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inputs are connected to reservoir nodes through a linear layer:</a:t>
            </a:r>
            <a:br>
              <a:rPr lang="en" sz="2000">
                <a:solidFill>
                  <a:srgbClr val="000000"/>
                </a:solidFill>
              </a:rPr>
            </a:b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reservoir nodes are connected with output with a linear layer: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83" name="Google Shape;3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736" y="1023893"/>
            <a:ext cx="1745940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700" y="2492550"/>
            <a:ext cx="1596025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8007" y="2727375"/>
            <a:ext cx="961025" cy="2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7578" y="2265800"/>
            <a:ext cx="1689372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1016" y="1755090"/>
            <a:ext cx="4885025" cy="1968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73575" y="4113075"/>
            <a:ext cx="2642961" cy="3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choice of weights</a:t>
            </a:r>
            <a:endParaRPr/>
          </a:p>
        </p:txBody>
      </p:sp>
      <p:sp>
        <p:nvSpPr>
          <p:cNvPr id="394" name="Google Shape;394;p49"/>
          <p:cNvSpPr txBox="1"/>
          <p:nvPr>
            <p:ph idx="1" type="body"/>
          </p:nvPr>
        </p:nvSpPr>
        <p:spPr>
          <a:xfrm>
            <a:off x="311700" y="1634600"/>
            <a:ext cx="8520600" cy="29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input and recurrent weights are </a:t>
            </a:r>
            <a:r>
              <a:rPr lang="en" sz="2000">
                <a:solidFill>
                  <a:srgbClr val="000000"/>
                </a:solidFill>
              </a:rPr>
              <a:t>initialized</a:t>
            </a:r>
            <a:r>
              <a:rPr lang="en" sz="2000">
                <a:solidFill>
                  <a:srgbClr val="000000"/>
                </a:solidFill>
              </a:rPr>
              <a:t> randomly and then are fixed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So, we are not training them… boosting the training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How should we fix them to optimize the prediction? Later… 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 of hidden states</a:t>
            </a:r>
            <a:endParaRPr/>
          </a:p>
        </p:txBody>
      </p:sp>
      <p:sp>
        <p:nvSpPr>
          <p:cNvPr id="400" name="Google Shape;400;p5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hidden states evolve dynamically in time as: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401" name="Google Shape;401;p50"/>
          <p:cNvSpPr txBox="1"/>
          <p:nvPr>
            <p:ph idx="1" type="body"/>
          </p:nvPr>
        </p:nvSpPr>
        <p:spPr>
          <a:xfrm>
            <a:off x="311700" y="313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         the leakage rate, controls the speed of evolution (leaky unit)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          the activation function (usually tanh() and sigmoid)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02" name="Google Shape;40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300" y="3695757"/>
            <a:ext cx="464025" cy="3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418" y="3304775"/>
            <a:ext cx="214300" cy="1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0"/>
          <p:cNvSpPr/>
          <p:nvPr/>
        </p:nvSpPr>
        <p:spPr>
          <a:xfrm>
            <a:off x="187050" y="2996675"/>
            <a:ext cx="8353500" cy="170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994" y="2060425"/>
            <a:ext cx="8345054" cy="3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 of hidden states</a:t>
            </a:r>
            <a:endParaRPr/>
          </a:p>
        </p:txBody>
      </p:sp>
      <p:sp>
        <p:nvSpPr>
          <p:cNvPr id="411" name="Google Shape;411;p5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hidden states evolve dynamically in time as: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12" name="Google Shape;4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4" y="2060425"/>
            <a:ext cx="8345054" cy="3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311700" y="313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         the leakage rate, controls the speed of evolution (leaky unit)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          the activation function (usually tanh() and sigmoid)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14" name="Google Shape;41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300" y="3705515"/>
            <a:ext cx="464025" cy="3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418" y="3304775"/>
            <a:ext cx="214300" cy="1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 RNN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4142625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training is extremely difficult </a:t>
            </a:r>
            <a:r>
              <a:rPr lang="en"/>
              <a:t>due to the recurrent connections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50" y="1185200"/>
            <a:ext cx="5194685" cy="262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311700" y="923875"/>
            <a:ext cx="85206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Since we have the evolution of the state, a linear layers gives the output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421" name="Google Shape;421;p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422" name="Google Shape;422;p52"/>
          <p:cNvSpPr txBox="1"/>
          <p:nvPr>
            <p:ph idx="1" type="body"/>
          </p:nvPr>
        </p:nvSpPr>
        <p:spPr>
          <a:xfrm>
            <a:off x="311700" y="2219275"/>
            <a:ext cx="85206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Determine the weights and bias by minimizing the MSE loss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23" name="Google Shape;42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900" y="1581400"/>
            <a:ext cx="2642961" cy="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275" y="2679625"/>
            <a:ext cx="5981450" cy="7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2"/>
          <p:cNvSpPr txBox="1"/>
          <p:nvPr>
            <p:ph idx="1" type="body"/>
          </p:nvPr>
        </p:nvSpPr>
        <p:spPr>
          <a:xfrm>
            <a:off x="311700" y="3667075"/>
            <a:ext cx="85206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Linear Regression (simple!)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    is a ridge regression parameter (the last is a regularization term)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26" name="Google Shape;42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805" y="4256625"/>
            <a:ext cx="175300" cy="2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free lunch...</a:t>
            </a:r>
            <a:endParaRPr/>
          </a:p>
        </p:txBody>
      </p:sp>
      <p:sp>
        <p:nvSpPr>
          <p:cNvPr id="432" name="Google Shape;432;p53"/>
          <p:cNvSpPr txBox="1"/>
          <p:nvPr>
            <p:ph idx="1" type="body"/>
          </p:nvPr>
        </p:nvSpPr>
        <p:spPr>
          <a:xfrm>
            <a:off x="311700" y="771475"/>
            <a:ext cx="85206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training is very easy and fast but there are hyper-parameters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Optimize for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Hyper-parameters that govern the random generation of the weights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degree of a reservoir nodes D: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        is sparse with D/N non-zero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spectral radius ρ: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The largest eigenvalue of           is ρ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      : initialized by a uniform distribution in the [-σ,σ]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 systematic method to optimize the hyper-parameters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33" name="Google Shape;4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50" y="1472008"/>
            <a:ext cx="545325" cy="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642" y="260386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67" y="342961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574" y="3747594"/>
            <a:ext cx="515875" cy="29090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3"/>
          <p:cNvSpPr/>
          <p:nvPr/>
        </p:nvSpPr>
        <p:spPr>
          <a:xfrm>
            <a:off x="362700" y="1429675"/>
            <a:ext cx="8469600" cy="35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free lunch...</a:t>
            </a:r>
            <a:endParaRPr/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1700" y="771475"/>
            <a:ext cx="85206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training is very easy and fast but there are hyper-parameters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Optimize for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Hyper-parameters that govern the random generation of the weights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degree of a reservoir nodes D: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        is sparse with D/N non-zero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spectral radius ρ: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The largest eigenvalue of           is ρ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      : initialized by a uniform distribution in the [-σ,σ]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 systematic method to optimize the hyper-parameters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44" name="Google Shape;4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50" y="1472008"/>
            <a:ext cx="545325" cy="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642" y="260386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67" y="342961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574" y="3747594"/>
            <a:ext cx="515875" cy="290906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4"/>
          <p:cNvSpPr/>
          <p:nvPr/>
        </p:nvSpPr>
        <p:spPr>
          <a:xfrm>
            <a:off x="362700" y="1820025"/>
            <a:ext cx="8469600" cy="31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free lunch...</a:t>
            </a:r>
            <a:endParaRPr/>
          </a:p>
        </p:txBody>
      </p:sp>
      <p:sp>
        <p:nvSpPr>
          <p:cNvPr id="454" name="Google Shape;454;p55"/>
          <p:cNvSpPr txBox="1"/>
          <p:nvPr>
            <p:ph idx="1" type="body"/>
          </p:nvPr>
        </p:nvSpPr>
        <p:spPr>
          <a:xfrm>
            <a:off x="311700" y="771475"/>
            <a:ext cx="85206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training is very easy and fast but there are hyper-parameters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Optimize for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Hyper-parameters that govern the random generation of the weights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degree of a reservoir nodes D: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        is sparse with D/N non-zero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spectral radius ρ: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The largest eigenvalue of           is ρ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      : initialized by a uniform distribution in the [-σ,σ]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 systematic method to optimize the hyper-parameters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55" name="Google Shape;4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50" y="1472008"/>
            <a:ext cx="545325" cy="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642" y="260386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67" y="342961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574" y="3747594"/>
            <a:ext cx="515875" cy="290906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5"/>
          <p:cNvSpPr/>
          <p:nvPr/>
        </p:nvSpPr>
        <p:spPr>
          <a:xfrm>
            <a:off x="362700" y="2952050"/>
            <a:ext cx="8469600" cy="205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free lunch...</a:t>
            </a:r>
            <a:endParaRPr/>
          </a:p>
        </p:txBody>
      </p:sp>
      <p:sp>
        <p:nvSpPr>
          <p:cNvPr id="465" name="Google Shape;465;p56"/>
          <p:cNvSpPr txBox="1"/>
          <p:nvPr>
            <p:ph idx="1" type="body"/>
          </p:nvPr>
        </p:nvSpPr>
        <p:spPr>
          <a:xfrm>
            <a:off x="311700" y="771475"/>
            <a:ext cx="85206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training is very easy and fast but there are hyper-parameters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Optimize for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Hyper-parameters that govern the random generation of the weights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degree of a reservoir nodes D: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        is sparse with D/N non-zero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spectral radius ρ: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The largest eigenvalue of           is ρ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      : initialized by a uniform distribution in the [-σ,σ]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 systematic method to optimize the hyper-parameters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66" name="Google Shape;46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50" y="1472008"/>
            <a:ext cx="545325" cy="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642" y="260386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67" y="342961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574" y="3747594"/>
            <a:ext cx="515875" cy="290906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6"/>
          <p:cNvSpPr/>
          <p:nvPr/>
        </p:nvSpPr>
        <p:spPr>
          <a:xfrm>
            <a:off x="362700" y="3747600"/>
            <a:ext cx="8469600" cy="12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free lunch...</a:t>
            </a:r>
            <a:endParaRPr/>
          </a:p>
        </p:txBody>
      </p:sp>
      <p:sp>
        <p:nvSpPr>
          <p:cNvPr id="476" name="Google Shape;476;p57"/>
          <p:cNvSpPr txBox="1"/>
          <p:nvPr>
            <p:ph idx="1" type="body"/>
          </p:nvPr>
        </p:nvSpPr>
        <p:spPr>
          <a:xfrm>
            <a:off x="311700" y="771475"/>
            <a:ext cx="85206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training is very easy and fast but there are hyper-parameters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Optimize for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Hyper-parameters that govern the random generation of the weights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degree of a reservoir nodes D: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        is sparse with D/N non-zero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spectral radius ρ: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The largest eigenvalue of           is ρ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      : initialized by a uniform distribution in the [-σ,σ]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 systematic method to optimize the hyper-parameters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77" name="Google Shape;4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50" y="1472008"/>
            <a:ext cx="545325" cy="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642" y="260386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67" y="342961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574" y="3747594"/>
            <a:ext cx="515875" cy="290906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7"/>
          <p:cNvSpPr/>
          <p:nvPr/>
        </p:nvSpPr>
        <p:spPr>
          <a:xfrm>
            <a:off x="362700" y="4191400"/>
            <a:ext cx="8469600" cy="81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free lunch...</a:t>
            </a:r>
            <a:endParaRPr/>
          </a:p>
        </p:txBody>
      </p:sp>
      <p:sp>
        <p:nvSpPr>
          <p:cNvPr id="487" name="Google Shape;487;p58"/>
          <p:cNvSpPr txBox="1"/>
          <p:nvPr>
            <p:ph idx="1" type="body"/>
          </p:nvPr>
        </p:nvSpPr>
        <p:spPr>
          <a:xfrm>
            <a:off x="311700" y="771475"/>
            <a:ext cx="85206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training is very easy and fast but there are hyper-parameters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Optimize for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Hyper-parameters that govern the random generation of the weights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degree of a reservoir nodes D: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        is sparse with D/N non-zero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The spectral radius ρ:</a:t>
            </a:r>
            <a:endParaRPr sz="2000">
              <a:solidFill>
                <a:srgbClr val="000000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The largest eigenvalue of           is ρ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      : initialized by a uniform distribution in the [-σ,σ]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 systematic method to optimize the hyper-parameters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88" name="Google Shape;4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50" y="1472008"/>
            <a:ext cx="545325" cy="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642" y="260386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67" y="3429617"/>
            <a:ext cx="515875" cy="24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574" y="3747594"/>
            <a:ext cx="515875" cy="290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497" name="Google Shape;497;p59"/>
          <p:cNvSpPr txBox="1"/>
          <p:nvPr>
            <p:ph idx="1" type="body"/>
          </p:nvPr>
        </p:nvSpPr>
        <p:spPr>
          <a:xfrm>
            <a:off x="311700" y="1334500"/>
            <a:ext cx="85206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network nodes each have distinct dynamical behavior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Time delays of signal may occur along the network links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network hidden part has recurrent connections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input and internal weights are fixed and randomly chosen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Only the output weight are adjusted during the training.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Chaotic time series prediction</a:t>
            </a:r>
            <a:endParaRPr/>
          </a:p>
        </p:txBody>
      </p:sp>
      <p:sp>
        <p:nvSpPr>
          <p:cNvPr id="503" name="Google Shape;503;p60"/>
          <p:cNvSpPr txBox="1"/>
          <p:nvPr>
            <p:ph idx="1" type="body"/>
          </p:nvPr>
        </p:nvSpPr>
        <p:spPr>
          <a:xfrm>
            <a:off x="311700" y="771475"/>
            <a:ext cx="85206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Data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504" name="Google Shape;50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8475"/>
            <a:ext cx="8839207" cy="1205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47221"/>
            <a:ext cx="8553065" cy="1943878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0"/>
          <p:cNvSpPr txBox="1"/>
          <p:nvPr>
            <p:ph idx="1" type="body"/>
          </p:nvPr>
        </p:nvSpPr>
        <p:spPr>
          <a:xfrm>
            <a:off x="311700" y="2676475"/>
            <a:ext cx="85206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RC implementation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50" y="771150"/>
            <a:ext cx="8115525" cy="27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Chaotic time series prediction</a:t>
            </a:r>
            <a:endParaRPr/>
          </a:p>
        </p:txBody>
      </p:sp>
      <p:pic>
        <p:nvPicPr>
          <p:cNvPr id="513" name="Google Shape;51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91825"/>
            <a:ext cx="8839207" cy="120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 RNN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50" y="1185200"/>
            <a:ext cx="5194685" cy="26296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5788600" y="1654125"/>
            <a:ext cx="19525" cy="1551650"/>
          </a:xfrm>
          <a:custGeom>
            <a:rect b="b" l="l" r="r" t="t"/>
            <a:pathLst>
              <a:path extrusionOk="0" h="62066" w="781">
                <a:moveTo>
                  <a:pt x="781" y="0"/>
                </a:moveTo>
                <a:cubicBezTo>
                  <a:pt x="651" y="10344"/>
                  <a:pt x="130" y="51722"/>
                  <a:pt x="0" y="6206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4142625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we multiply the same matrix (h) in each time in forward, we have to do the same in the back propagation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Reservoir Computing</a:t>
            </a:r>
            <a:endParaRPr/>
          </a:p>
        </p:txBody>
      </p:sp>
      <p:sp>
        <p:nvSpPr>
          <p:cNvPr id="519" name="Google Shape;519;p62"/>
          <p:cNvSpPr txBox="1"/>
          <p:nvPr>
            <p:ph idx="1" type="body"/>
          </p:nvPr>
        </p:nvSpPr>
        <p:spPr>
          <a:xfrm>
            <a:off x="311700" y="2858500"/>
            <a:ext cx="8520600" cy="18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Forecasting the weather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Controlling complex dynamical systems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Predicting and analyzing time series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Pattern recognition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more...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520" name="Google Shape;52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612" y="789125"/>
            <a:ext cx="4668237" cy="18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 RNN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4142625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we multiply the same matrix (h) in each time in forward, we have to do the same in the back propagation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50" y="1185200"/>
            <a:ext cx="5194685" cy="26296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5788600" y="1654125"/>
            <a:ext cx="19525" cy="1551650"/>
          </a:xfrm>
          <a:custGeom>
            <a:rect b="b" l="l" r="r" t="t"/>
            <a:pathLst>
              <a:path extrusionOk="0" h="62066" w="781">
                <a:moveTo>
                  <a:pt x="781" y="0"/>
                </a:moveTo>
                <a:cubicBezTo>
                  <a:pt x="651" y="10344"/>
                  <a:pt x="130" y="51722"/>
                  <a:pt x="0" y="6206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4" name="Google Shape;94;p18"/>
          <p:cNvSpPr/>
          <p:nvPr/>
        </p:nvSpPr>
        <p:spPr>
          <a:xfrm>
            <a:off x="4104527" y="1654125"/>
            <a:ext cx="1684075" cy="1600425"/>
          </a:xfrm>
          <a:custGeom>
            <a:rect b="b" l="l" r="r" t="t"/>
            <a:pathLst>
              <a:path extrusionOk="0" h="64017" w="67363">
                <a:moveTo>
                  <a:pt x="67363" y="0"/>
                </a:moveTo>
                <a:cubicBezTo>
                  <a:pt x="56954" y="3513"/>
                  <a:pt x="15447" y="10410"/>
                  <a:pt x="4907" y="21079"/>
                </a:cubicBezTo>
                <a:cubicBezTo>
                  <a:pt x="-5632" y="31749"/>
                  <a:pt x="4256" y="56861"/>
                  <a:pt x="4126" y="6401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 RNN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4142625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we multiply the same matrix (h) in each time in forward, we have to do the same in the back propagation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50" y="1185200"/>
            <a:ext cx="5194685" cy="262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5788600" y="1654125"/>
            <a:ext cx="19525" cy="1551650"/>
          </a:xfrm>
          <a:custGeom>
            <a:rect b="b" l="l" r="r" t="t"/>
            <a:pathLst>
              <a:path extrusionOk="0" h="62066" w="781">
                <a:moveTo>
                  <a:pt x="781" y="0"/>
                </a:moveTo>
                <a:cubicBezTo>
                  <a:pt x="651" y="10344"/>
                  <a:pt x="130" y="51722"/>
                  <a:pt x="0" y="6206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3" name="Google Shape;103;p19"/>
          <p:cNvSpPr/>
          <p:nvPr/>
        </p:nvSpPr>
        <p:spPr>
          <a:xfrm>
            <a:off x="4104527" y="1654125"/>
            <a:ext cx="1684075" cy="1600425"/>
          </a:xfrm>
          <a:custGeom>
            <a:rect b="b" l="l" r="r" t="t"/>
            <a:pathLst>
              <a:path extrusionOk="0" h="64017" w="67363">
                <a:moveTo>
                  <a:pt x="67363" y="0"/>
                </a:moveTo>
                <a:cubicBezTo>
                  <a:pt x="56954" y="3513"/>
                  <a:pt x="15447" y="10410"/>
                  <a:pt x="4907" y="21079"/>
                </a:cubicBezTo>
                <a:cubicBezTo>
                  <a:pt x="-5632" y="31749"/>
                  <a:pt x="4256" y="56861"/>
                  <a:pt x="4126" y="6401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4" name="Google Shape;104;p19"/>
          <p:cNvSpPr/>
          <p:nvPr/>
        </p:nvSpPr>
        <p:spPr>
          <a:xfrm>
            <a:off x="2568189" y="1624850"/>
            <a:ext cx="3181350" cy="1610200"/>
          </a:xfrm>
          <a:custGeom>
            <a:rect b="b" l="l" r="r" t="t"/>
            <a:pathLst>
              <a:path extrusionOk="0" h="64408" w="127254">
                <a:moveTo>
                  <a:pt x="127254" y="0"/>
                </a:moveTo>
                <a:cubicBezTo>
                  <a:pt x="108127" y="2147"/>
                  <a:pt x="33375" y="2146"/>
                  <a:pt x="12491" y="12881"/>
                </a:cubicBezTo>
                <a:cubicBezTo>
                  <a:pt x="-8393" y="23616"/>
                  <a:pt x="3708" y="55820"/>
                  <a:pt x="1951" y="6440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 RNN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4142625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first update of the gradients will be fine. But, as we are going further back in time the signals (gradients) might become too strong or too weak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50" y="1185200"/>
            <a:ext cx="5194685" cy="262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5788600" y="1654125"/>
            <a:ext cx="19525" cy="1551650"/>
          </a:xfrm>
          <a:custGeom>
            <a:rect b="b" l="l" r="r" t="t"/>
            <a:pathLst>
              <a:path extrusionOk="0" h="62066" w="781">
                <a:moveTo>
                  <a:pt x="781" y="0"/>
                </a:moveTo>
                <a:cubicBezTo>
                  <a:pt x="651" y="10344"/>
                  <a:pt x="130" y="51722"/>
                  <a:pt x="0" y="6206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3" name="Google Shape;113;p20"/>
          <p:cNvSpPr/>
          <p:nvPr/>
        </p:nvSpPr>
        <p:spPr>
          <a:xfrm>
            <a:off x="4104527" y="1654125"/>
            <a:ext cx="1684075" cy="1600425"/>
          </a:xfrm>
          <a:custGeom>
            <a:rect b="b" l="l" r="r" t="t"/>
            <a:pathLst>
              <a:path extrusionOk="0" h="64017" w="67363">
                <a:moveTo>
                  <a:pt x="67363" y="0"/>
                </a:moveTo>
                <a:cubicBezTo>
                  <a:pt x="56954" y="3513"/>
                  <a:pt x="15447" y="10410"/>
                  <a:pt x="4907" y="21079"/>
                </a:cubicBezTo>
                <a:cubicBezTo>
                  <a:pt x="-5632" y="31749"/>
                  <a:pt x="4256" y="56861"/>
                  <a:pt x="4126" y="6401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4" name="Google Shape;114;p20"/>
          <p:cNvSpPr/>
          <p:nvPr/>
        </p:nvSpPr>
        <p:spPr>
          <a:xfrm>
            <a:off x="2568189" y="1624850"/>
            <a:ext cx="3181350" cy="1610200"/>
          </a:xfrm>
          <a:custGeom>
            <a:rect b="b" l="l" r="r" t="t"/>
            <a:pathLst>
              <a:path extrusionOk="0" h="64408" w="127254">
                <a:moveTo>
                  <a:pt x="127254" y="0"/>
                </a:moveTo>
                <a:cubicBezTo>
                  <a:pt x="108127" y="2147"/>
                  <a:pt x="33375" y="2146"/>
                  <a:pt x="12491" y="12881"/>
                </a:cubicBezTo>
                <a:cubicBezTo>
                  <a:pt x="-8393" y="23616"/>
                  <a:pt x="3708" y="55820"/>
                  <a:pt x="1951" y="6440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vanishing/exploding gradient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9238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RNN formulation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00" y="1562675"/>
            <a:ext cx="3657719" cy="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2752675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Total Loss is the sum of each loss in time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926" y="3149175"/>
            <a:ext cx="1210522" cy="7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4105914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the loss function wrt to the entire sequence in the interval t = [1,T] we need to sum up the loss function in all the time steps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4425" y="1246325"/>
            <a:ext cx="2947749" cy="1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