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7" r:id="rId24"/>
    <p:sldId id="288" r:id="rId25"/>
    <p:sldId id="289" r:id="rId26"/>
    <p:sldId id="290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Karla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4e47b364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4e47b3645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the terms</a:t>
            </a:r>
            <a:endParaRPr/>
          </a:p>
        </p:txBody>
      </p:sp>
      <p:sp>
        <p:nvSpPr>
          <p:cNvPr id="228" name="Google Shape;228;g44e47b3645_0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506a6d2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506a6d21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the terms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eigenvalues are unchanged</a:t>
            </a:r>
            <a:endParaRPr dirty="0"/>
          </a:p>
        </p:txBody>
      </p:sp>
      <p:sp>
        <p:nvSpPr>
          <p:cNvPr id="242" name="Google Shape;242;g4506a6d21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506a6d21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506a6d214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4506a6d214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4e47b3645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44e47b36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4e47b364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4e47b3645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each of the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rows represents a different repetition of the experiment, and each of the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columns gives a particular kind of feature</a:t>
            </a:r>
            <a:endParaRPr/>
          </a:p>
        </p:txBody>
      </p:sp>
      <p:sp>
        <p:nvSpPr>
          <p:cNvPr id="277" name="Google Shape;277;g44e47b3645_0_1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4e47b364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4e47b3645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4e47b3645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With the above preliminaries, the actual methodology of PCA is now quite simple.</a:t>
            </a:r>
            <a:br>
              <a:rPr lang="en-US"/>
            </a:br>
            <a:r>
              <a:rPr lang="en-US"/>
              <a:t>The idea is to remove as much redundancy in our predictors as possible. </a:t>
            </a:r>
            <a:br>
              <a:rPr lang="en-US"/>
            </a:br>
            <a:r>
              <a:rPr lang="en-US"/>
              <a:t>The redundancy is defined through the correlation between the predictors.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04" name="Google Shape;3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4ec726a9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4ec726a9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Linear Algebra</a:t>
            </a:r>
            <a:endParaRPr/>
          </a:p>
        </p:txBody>
      </p:sp>
      <p:sp>
        <p:nvSpPr>
          <p:cNvPr id="311" name="Google Shape;311;g44ec726a9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506a6d21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506a6d214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Linear Algebra</a:t>
            </a:r>
            <a:endParaRPr/>
          </a:p>
        </p:txBody>
      </p:sp>
      <p:sp>
        <p:nvSpPr>
          <p:cNvPr id="328" name="Google Shape;328;g4506a6d214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ec726a9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ec726a93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44ec726a93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506a6d21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506a6d21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4506a6d214_0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4ec726a9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4ec726a9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4ec726a93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4ec726a9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4ec726a9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eigenvalues to keep is left in teh</a:t>
            </a:r>
            <a:endParaRPr/>
          </a:p>
        </p:txBody>
      </p:sp>
      <p:sp>
        <p:nvSpPr>
          <p:cNvPr id="381" name="Google Shape;381;g44ec726a9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4ec726a9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4ec726a9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eigenvalues to keep is left in teh</a:t>
            </a:r>
            <a:endParaRPr/>
          </a:p>
        </p:txBody>
      </p:sp>
      <p:sp>
        <p:nvSpPr>
          <p:cNvPr id="381" name="Google Shape;381;g44ec726a9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11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4ec726a9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4ec726a9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eigenvalues to keep is left in teh</a:t>
            </a:r>
            <a:endParaRPr/>
          </a:p>
        </p:txBody>
      </p:sp>
      <p:sp>
        <p:nvSpPr>
          <p:cNvPr id="381" name="Google Shape;381;g44ec726a9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951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4ec726a9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4ec726a9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eigenvalues to keep is left in teh</a:t>
            </a:r>
            <a:endParaRPr/>
          </a:p>
        </p:txBody>
      </p:sp>
      <p:sp>
        <p:nvSpPr>
          <p:cNvPr id="381" name="Google Shape;381;g44ec726a9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924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4ec726a9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4ec726a9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eigenvalues to keep is left in teh</a:t>
            </a:r>
            <a:endParaRPr/>
          </a:p>
        </p:txBody>
      </p:sp>
      <p:sp>
        <p:nvSpPr>
          <p:cNvPr id="381" name="Google Shape;381;g44ec726a9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060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4ec726a93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44ec726a9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4ec726a93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44ec726a9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4ec726a93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44ec726a9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4ec726a93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44ec726a9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4ef648d64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44ef648d6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4ec726a93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44ec726a9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e47b36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44e47b364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44e47b364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e47b364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44e47b3645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We </a:t>
            </a:r>
            <a:r>
              <a:rPr lang="en-US" dirty="0" err="1"/>
              <a:t>ll</a:t>
            </a:r>
            <a:r>
              <a:rPr lang="en-US" dirty="0"/>
              <a:t> see a review on Statistics and LA concepts since you have seen them in previous adv. sections.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44e47b3645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e47b3645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44e47b364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e47b36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e47b3645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44e47b3645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e47b364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e47b3645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endParaRPr/>
          </a:p>
        </p:txBody>
      </p:sp>
      <p:sp>
        <p:nvSpPr>
          <p:cNvPr id="186" name="Google Shape;186;g44e47b3645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fb45a76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fb45a767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4fb45a767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bg>
      <p:bgPr>
        <a:solidFill>
          <a:srgbClr val="F9F9F9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  <a:defRPr sz="3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Karla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CS109A Introduction to Data Science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Pavlos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Protopapas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, Kevin Rader, and Chris Tanner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20" name="Google Shape;20;p2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256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2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 rot="5400000">
            <a:off x="5040429" y="-1834346"/>
            <a:ext cx="211114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861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00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 type="obj" preserve="1">
  <p:cSld name="Title and Content 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  <a:defRPr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27" name="Google Shape;27;p3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3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Google Shape;29;p3"/>
          <p:cNvCxnSpPr/>
          <p:nvPr/>
        </p:nvCxnSpPr>
        <p:spPr>
          <a:xfrm>
            <a:off x="0" y="789856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/>
          <p:nvPr/>
        </p:nvSpPr>
        <p:spPr>
          <a:xfrm>
            <a:off x="4835215" y="6400800"/>
            <a:ext cx="232340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CS109A, </a:t>
            </a:r>
            <a:r>
              <a:rPr kumimoji="0" lang="en-US" sz="1100" b="0" i="0" u="none" strike="noStrike" kern="0" cap="small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Protopapas</a:t>
            </a:r>
            <a:r>
              <a:rPr kumimoji="0" lang="en-US" sz="1100" b="0" i="0" u="none" strike="noStrike" kern="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, Rader, Tanner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568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  <a:defRPr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24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Content " preserve="1">
  <p:cSld name="Only Content 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small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5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42" name="Google Shape;42;p5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5325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small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Pavlos Protopapas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52" name="Google Shape;52;p6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6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8140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grpSp>
        <p:nvGrpSpPr>
          <p:cNvPr id="62" name="Google Shape;62;p7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63" name="Google Shape;63;p7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7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4765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titleOnly" preserve="1">
  <p:cSld name="Section 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small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0" name="Google Shape;70;p8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8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0902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small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6" name="Google Shape;76;p9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9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968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32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33662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gif"/><Relationship Id="rId5" Type="http://schemas.openxmlformats.org/officeDocument/2006/relationships/image" Target="../media/image56.png"/><Relationship Id="rId10" Type="http://schemas.openxmlformats.org/officeDocument/2006/relationships/image" Target="../media/image61.gif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gif"/><Relationship Id="rId18" Type="http://schemas.openxmlformats.org/officeDocument/2006/relationships/image" Target="../media/image79.gif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gif"/><Relationship Id="rId17" Type="http://schemas.openxmlformats.org/officeDocument/2006/relationships/image" Target="../media/image78.gif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77.gif"/><Relationship Id="rId20" Type="http://schemas.openxmlformats.org/officeDocument/2006/relationships/image" Target="../media/image8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gif"/><Relationship Id="rId10" Type="http://schemas.openxmlformats.org/officeDocument/2006/relationships/image" Target="../media/image71.png"/><Relationship Id="rId19" Type="http://schemas.openxmlformats.org/officeDocument/2006/relationships/image" Target="../media/image80.gif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881750" y="168549"/>
            <a:ext cx="103632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#</a:t>
            </a:r>
            <a:r>
              <a:rPr lang="en-US" sz="3200"/>
              <a:t>4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 </a:t>
            </a:r>
            <a:b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lang="en-US" sz="3200"/>
              <a:t>ethods of Dimensionality Reduction:</a:t>
            </a:r>
            <a:br>
              <a:rPr lang="en-US" sz="3200"/>
            </a:br>
            <a:r>
              <a:rPr lang="en-US" sz="3200"/>
              <a:t>Principal Component Analysis (PCA)</a:t>
            </a:r>
            <a:b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0" y="2076225"/>
            <a:ext cx="12192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Cedric Flamant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 &amp; Positive Eigenvalues: Gram Matrix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345625" y="10601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The eigenvalues of             are non-negative real numbers: </a:t>
            </a:r>
            <a:endParaRPr dirty="0"/>
          </a:p>
        </p:txBody>
      </p:sp>
      <p:sp>
        <p:nvSpPr>
          <p:cNvPr id="232" name="Google Shape;232;p24"/>
          <p:cNvSpPr txBox="1">
            <a:spLocks noGrp="1"/>
          </p:cNvSpPr>
          <p:nvPr>
            <p:ph type="body" idx="4294967295"/>
          </p:nvPr>
        </p:nvSpPr>
        <p:spPr>
          <a:xfrm>
            <a:off x="352924" y="5327650"/>
            <a:ext cx="9721516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06400">
              <a:spcBef>
                <a:spcPts val="480"/>
              </a:spcBef>
              <a:buClr>
                <a:srgbClr val="464646"/>
              </a:buClr>
              <a:buSzPts val="2800"/>
              <a:buFont typeface="Arial"/>
              <a:buChar char="●"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Hence,	           and	         are </a:t>
            </a:r>
            <a:r>
              <a:rPr lang="en-US" sz="2800" b="1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positive-semidefinite </a:t>
            </a: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.   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sp>
        <p:nvSpPr>
          <p:cNvPr id="238" name="Google Shape;238;p24"/>
          <p:cNvSpPr txBox="1">
            <a:spLocks noGrp="1"/>
          </p:cNvSpPr>
          <p:nvPr>
            <p:ph type="body" idx="4294967295"/>
          </p:nvPr>
        </p:nvSpPr>
        <p:spPr>
          <a:xfrm>
            <a:off x="8832205" y="4483932"/>
            <a:ext cx="21717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000" dirty="0">
                <a:latin typeface="Karla" panose="020B0604020202020204" charset="0"/>
                <a:ea typeface="Karla" panose="020B0604020202020204" charset="0"/>
              </a:rPr>
              <a:t>Similar for </a:t>
            </a:r>
            <a:endParaRPr sz="2000" dirty="0">
              <a:latin typeface="Karla" panose="020B0604020202020204" charset="0"/>
              <a:ea typeface="Karla" panose="020B0604020202020204" charset="0"/>
            </a:endParaRPr>
          </a:p>
        </p:txBody>
      </p:sp>
      <p:pic>
        <p:nvPicPr>
          <p:cNvPr id="233" name="Google Shape;233;p24" descr="X^T X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490" y="5469816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 descr="XX^T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650" y="5469816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 descr="X^T X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364" y="1210384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 descr="\begin{align}&#10;X^T X u &amp;= \lambda u \\ &#10;u^T X^T X u &amp;= u^T \lambda u \\&#10;(X u)^T(X u) &amp;= \lambda u^T  u \\&#10;||Xu||^2 &amp;= \lambda ||u||^2 \\&#10;&amp;\Rightarrow  \lambda &gt;0&#10;\end{align}&#10;&#10;" title="MathEquation,#000000"/>
          <p:cNvPicPr preferRelativeResize="0"/>
          <p:nvPr/>
        </p:nvPicPr>
        <p:blipFill rotWithShape="1">
          <a:blip r:embed="rId5">
            <a:alphaModFix/>
          </a:blip>
          <a:srcRect b="16628"/>
          <a:stretch/>
        </p:blipFill>
        <p:spPr>
          <a:xfrm>
            <a:off x="4446150" y="2001688"/>
            <a:ext cx="3147298" cy="192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 descr="XX^T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5151" y="4586763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C2FF4-66B0-4BEE-80CD-F1FFB122F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4483932"/>
            <a:ext cx="17145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 eigenvalues</a:t>
            </a:r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1251700" y="4409861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Same eigenvalues.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Transformed eigenvectors: 		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body" idx="4294967295"/>
          </p:nvPr>
        </p:nvSpPr>
        <p:spPr>
          <a:xfrm>
            <a:off x="375631" y="1237274"/>
            <a:ext cx="10326688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 sz="3200" dirty="0">
                <a:latin typeface="Karla" panose="020B0604020202020204" charset="0"/>
                <a:ea typeface="Karla" panose="020B0604020202020204" charset="0"/>
              </a:rPr>
              <a:t>             and             share the same eigenvalues:</a:t>
            </a:r>
            <a:endParaRPr sz="3200" dirty="0">
              <a:latin typeface="Karla" panose="020B0604020202020204" charset="0"/>
              <a:ea typeface="Karla" panose="020B0604020202020204" charset="0"/>
            </a:endParaRPr>
          </a:p>
        </p:txBody>
      </p:sp>
      <p:pic>
        <p:nvPicPr>
          <p:cNvPr id="248" name="Google Shape;248;p25" descr="X^T X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69" y="1417776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 descr="XX^T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820" y="1417776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 descr="\begin{align}&#10;X^T X u &amp;= \lambda u \\&#10;X X^T X u &amp;=X \lambda u \\&#10;X X^T (X u) &amp;= \lambda (X u) \\&#10;XX^T \tilde u &amp;= \lambda \tilde u&#10;\end{align}&#10;&#10;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575" y="2208525"/>
            <a:ext cx="312936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 descr="\tilde{u} = X u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8975" y="5561275"/>
            <a:ext cx="1619626" cy="4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492067" y="110656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sum of eigenvalues of       	is equal to its trace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498025" y="832327"/>
            <a:ext cx="103269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Cyclic Property of Trace:</a:t>
            </a:r>
            <a:br>
              <a:rPr lang="en-US" dirty="0"/>
            </a:br>
            <a:r>
              <a:rPr lang="en-US" dirty="0"/>
              <a:t>Suppose the matrices:   </a:t>
            </a:r>
            <a:endParaRPr dirty="0"/>
          </a:p>
        </p:txBody>
      </p:sp>
      <p:sp>
        <p:nvSpPr>
          <p:cNvPr id="258" name="Google Shape;258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4294967295"/>
          </p:nvPr>
        </p:nvSpPr>
        <p:spPr>
          <a:xfrm>
            <a:off x="0" y="4329030"/>
            <a:ext cx="10326688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 sz="24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The trace of a Gram matrix is the sum of its eigenvalues.</a:t>
            </a:r>
            <a:endParaRPr sz="24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pic>
        <p:nvPicPr>
          <p:cNvPr id="259" name="Google Shape;259;p26" descr="X^T X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239" y="223353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 descr="B_{m\times n} \quad \&amp; \quad  C_{n\times m} 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840" y="1737100"/>
            <a:ext cx="2679646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 descr="\begin{align}&#10;\text{Tr }(BC) = \sum_i^m(BC)_{ii}=\sum_i^m\sum_j^n B_{ij} C_{ji} \\&#10; \sum_i^m\sum_j^n  C_{ji} B_{ij} = \sum_j^n (CB)_{jj} = \text{Tr }(CB) &#10;\end{align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150" y="2384650"/>
            <a:ext cx="511409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 descr="\begin{align}&#10;\text{Tr }(BC) =  \text{Tr }(CB) &#10;\end{align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6997" y="1013217"/>
            <a:ext cx="2679650" cy="455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 descr="\begin{align}&#10;\text{Tr }(X^T X) &amp;= \text{Tr }(U\Lambda U^T) = \text{Tr }( U^TU\Lambda)=\text{Tr }( \Lambda) \\&#10;&amp;\Rightarrow \text{Tr }(X^T X) = \sum_{i=1}^p \lambda_i&#10;\end{align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0325" y="5136950"/>
            <a:ext cx="6488676" cy="1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5404157">
            <a:off x="4114340" y="5337829"/>
            <a:ext cx="248100" cy="577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p26" descr="p\times p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3601" y="5772567"/>
            <a:ext cx="585900" cy="22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>
            <a:spLocks noGrp="1"/>
          </p:cNvSpPr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Statistics (Recap)</a:t>
            </a:r>
            <a:endParaRPr sz="40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3" name="Google Shape;27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Centered Model Matrix </a:t>
            </a: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body" idx="1"/>
          </p:nvPr>
        </p:nvSpPr>
        <p:spPr>
          <a:xfrm>
            <a:off x="536526" y="11363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Consider the model (data) matrix</a:t>
            </a:r>
            <a:br>
              <a:rPr lang="en-US" dirty="0"/>
            </a:br>
            <a:r>
              <a:rPr lang="en-US" dirty="0"/>
              <a:t>	</a:t>
            </a:r>
            <a:endParaRPr dirty="0"/>
          </a:p>
        </p:txBody>
      </p:sp>
      <p:sp>
        <p:nvSpPr>
          <p:cNvPr id="280" name="Google Shape;280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82" name="Google Shape;282;p28"/>
          <p:cNvSpPr txBox="1">
            <a:spLocks noGrp="1"/>
          </p:cNvSpPr>
          <p:nvPr>
            <p:ph type="body" idx="4294967295"/>
          </p:nvPr>
        </p:nvSpPr>
        <p:spPr>
          <a:xfrm>
            <a:off x="800893" y="4537837"/>
            <a:ext cx="105902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</a:rPr>
              <a:t>Centered Model Matrix:</a:t>
            </a:r>
            <a:br>
              <a:rPr lang="en-US" sz="2800" dirty="0">
                <a:solidFill>
                  <a:srgbClr val="464646"/>
                </a:solidFill>
                <a:latin typeface="Karla"/>
                <a:ea typeface="Karla"/>
              </a:rPr>
            </a:br>
            <a:r>
              <a:rPr lang="en-US" dirty="0"/>
              <a:t>	</a:t>
            </a:r>
            <a:endParaRPr dirty="0"/>
          </a:p>
        </p:txBody>
      </p:sp>
      <p:pic>
        <p:nvPicPr>
          <p:cNvPr id="283" name="Google Shape;283;p28" descr="X \in {\rm I\!R}^{n\times p}&#10;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648" y="1278859"/>
            <a:ext cx="160723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8" descr="\begin{align}&#10;\hat\mu_j=\frac{1}{n}\sum_{i=1}^n x_{ij}&#10;\end{alig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350" y="3184936"/>
            <a:ext cx="2449002" cy="108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/>
          <p:nvPr/>
        </p:nvSpPr>
        <p:spPr>
          <a:xfrm>
            <a:off x="533400" y="2095125"/>
            <a:ext cx="11379300" cy="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We make the predictors </a:t>
            </a:r>
            <a:r>
              <a:rPr lang="en-US" sz="2800" i="1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centered (</a:t>
            </a: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each column has zero expectation)</a:t>
            </a:r>
            <a:r>
              <a:rPr lang="en-US" sz="2800" i="1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by subtracting the sample mean: </a:t>
            </a:r>
            <a:endParaRPr dirty="0"/>
          </a:p>
        </p:txBody>
      </p:sp>
      <p:pic>
        <p:nvPicPr>
          <p:cNvPr id="286" name="Google Shape;286;p28" descr="\tilde X = (\vec x_1 - \hat \mu_1,...,\vec x_p - \hat \mu_p)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224" y="5228125"/>
            <a:ext cx="4826176" cy="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Covariance Matrix</a:t>
            </a:r>
            <a:endParaRPr/>
          </a:p>
        </p:txBody>
      </p:sp>
      <p:sp>
        <p:nvSpPr>
          <p:cNvPr id="294" name="Google Shape;294;p29"/>
          <p:cNvSpPr txBox="1">
            <a:spLocks noGrp="1"/>
          </p:cNvSpPr>
          <p:nvPr>
            <p:ph type="body" idx="1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Consider the Covariance matrix:</a:t>
            </a:r>
            <a:br>
              <a:rPr lang="en-US" dirty="0"/>
            </a:br>
            <a:r>
              <a:rPr lang="en-US" dirty="0"/>
              <a:t>	</a:t>
            </a:r>
            <a:endParaRPr dirty="0"/>
          </a:p>
        </p:txBody>
      </p: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body" idx="4294967295"/>
          </p:nvPr>
        </p:nvSpPr>
        <p:spPr>
          <a:xfrm>
            <a:off x="352924" y="2355850"/>
            <a:ext cx="105902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Inspecting the terms: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4294967295"/>
          </p:nvPr>
        </p:nvSpPr>
        <p:spPr>
          <a:xfrm>
            <a:off x="0" y="2889250"/>
            <a:ext cx="105902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 sz="2400" dirty="0">
                <a:latin typeface="Karla" panose="020B0604020202020204" charset="0"/>
                <a:ea typeface="Karla" panose="020B0604020202020204" charset="0"/>
              </a:rPr>
              <a:t>The diagonal terms are the sample variances:</a:t>
            </a:r>
            <a:endParaRPr sz="2400" dirty="0"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97" name="Google Shape;297;p29"/>
          <p:cNvSpPr txBox="1">
            <a:spLocks noGrp="1"/>
          </p:cNvSpPr>
          <p:nvPr>
            <p:ph type="body" idx="4294967295"/>
          </p:nvPr>
        </p:nvSpPr>
        <p:spPr>
          <a:xfrm>
            <a:off x="0" y="4781550"/>
            <a:ext cx="10590213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 sz="2400" dirty="0">
                <a:latin typeface="Karla" panose="020B0604020202020204" charset="0"/>
                <a:ea typeface="Karla" panose="020B0604020202020204" charset="0"/>
              </a:rPr>
              <a:t>The non-diagonal terms are the sample covariances:</a:t>
            </a:r>
            <a:endParaRPr sz="2400" dirty="0">
              <a:latin typeface="Karla" panose="020B0604020202020204" charset="0"/>
              <a:ea typeface="Karla" panose="020B0604020202020204" charset="0"/>
            </a:endParaRPr>
          </a:p>
        </p:txBody>
      </p:sp>
      <p:pic>
        <p:nvPicPr>
          <p:cNvPr id="298" name="Google Shape;298;p29" descr="\begin{align} &#10;S_{jj} = \frac{1}{n-1}\sum_{i=1}^n(x_{ij}-\hat\mu_j)^2&#10;\end{align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475" y="3603825"/>
            <a:ext cx="3945408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9" descr="\begin{align} &#10;S_{jk} = \frac{1}{n-1}\sum_{i=1}^n(x_{ij}-\hat\mu_j)(x_{ik}-\hat\mu_k)&#10;\end{alig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66" y="5370041"/>
            <a:ext cx="5429198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9" descr="\begin{align} &#10;S = \frac{1}{n-1}\tilde{X}^T \tilde{X}&#10;\end{align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549" y="1599875"/>
            <a:ext cx="2844900" cy="89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9" descr="(j\neq k)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58898" y="5670050"/>
            <a:ext cx="91848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Principal Components Analysis</a:t>
            </a:r>
            <a: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(</a:t>
            </a:r>
            <a:r>
              <a:rPr lang="en-US"/>
              <a:t>PCA</a:t>
            </a:r>
            <a: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sz="40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7" name="Google Shape;307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	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body" idx="1"/>
          </p:nvPr>
        </p:nvSpPr>
        <p:spPr>
          <a:xfrm>
            <a:off x="419400" y="2165443"/>
            <a:ext cx="7782000" cy="1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PCA is a </a:t>
            </a:r>
            <a:r>
              <a:rPr lang="en-US" b="1" dirty="0">
                <a:solidFill>
                  <a:srgbClr val="0000FF"/>
                </a:solidFill>
              </a:rPr>
              <a:t>linear transformation</a:t>
            </a:r>
            <a:r>
              <a:rPr lang="en-US" dirty="0"/>
              <a:t> that transforms data to a new coordinate system.</a:t>
            </a:r>
            <a:endParaRPr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body" idx="4294967295"/>
          </p:nvPr>
        </p:nvSpPr>
        <p:spPr>
          <a:xfrm>
            <a:off x="0" y="3613150"/>
            <a:ext cx="8012113" cy="11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The data with the greatest variance lie on the first axis (first principal component) and so on.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body" idx="4294967295"/>
          </p:nvPr>
        </p:nvSpPr>
        <p:spPr>
          <a:xfrm>
            <a:off x="0" y="1111250"/>
            <a:ext cx="7602538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latin typeface="Karla" panose="020B0604020202020204" charset="0"/>
                <a:ea typeface="Karla" panose="020B0604020202020204" charset="0"/>
              </a:rPr>
              <a:t>PCA tries to fit an </a:t>
            </a:r>
            <a:r>
              <a:rPr lang="en-US" sz="2800" b="1" dirty="0">
                <a:solidFill>
                  <a:srgbClr val="38761D"/>
                </a:solidFill>
                <a:latin typeface="Karla" panose="020B0604020202020204" charset="0"/>
                <a:ea typeface="Karla" panose="020B0604020202020204" charset="0"/>
              </a:rPr>
              <a:t>ellipsoid</a:t>
            </a:r>
            <a:r>
              <a:rPr lang="en-US" sz="2800" dirty="0">
                <a:latin typeface="Karla" panose="020B0604020202020204" charset="0"/>
                <a:ea typeface="Karla" panose="020B0604020202020204" charset="0"/>
              </a:rPr>
              <a:t> to the data.</a:t>
            </a:r>
            <a:endParaRPr sz="2800" dirty="0"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324" name="Google Shape;324;p31"/>
          <p:cNvSpPr txBox="1">
            <a:spLocks noGrp="1"/>
          </p:cNvSpPr>
          <p:nvPr>
            <p:ph type="body" idx="4294967295"/>
          </p:nvPr>
        </p:nvSpPr>
        <p:spPr>
          <a:xfrm>
            <a:off x="0" y="5099050"/>
            <a:ext cx="7781925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PCA reduces the dimensions by throwing away the low variance principal components.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328" y="879373"/>
            <a:ext cx="3269275" cy="22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7002" y="4188973"/>
            <a:ext cx="3269275" cy="230773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>
            <a:off x="9950911" y="3292464"/>
            <a:ext cx="397800" cy="76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 rot="2701017">
            <a:off x="9749906" y="422936"/>
            <a:ext cx="716794" cy="3086097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2360000" algn="bl" rotWithShape="0">
              <a:srgbClr val="38761D">
                <a:alpha val="5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</p:txBody>
      </p:sp>
      <p:sp>
        <p:nvSpPr>
          <p:cNvPr id="322" name="Google Shape;322;p31"/>
          <p:cNvSpPr/>
          <p:nvPr/>
        </p:nvSpPr>
        <p:spPr>
          <a:xfrm rot="5401439">
            <a:off x="9850850" y="3939123"/>
            <a:ext cx="716700" cy="27849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2360000" algn="bl" rotWithShape="0">
              <a:srgbClr val="38761D">
                <a:alpha val="5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10040749" y="6445192"/>
            <a:ext cx="171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 Jauregui (2012)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foundation	</a:t>
            </a:r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body" idx="1"/>
          </p:nvPr>
        </p:nvSpPr>
        <p:spPr>
          <a:xfrm>
            <a:off x="1020506" y="1689672"/>
            <a:ext cx="10353347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Note that the covariance matrix is symmetric, so it permits an orthonormal </a:t>
            </a:r>
            <a:r>
              <a:rPr lang="en-US" dirty="0" err="1"/>
              <a:t>eigenbasis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body" idx="4294967295"/>
          </p:nvPr>
        </p:nvSpPr>
        <p:spPr>
          <a:xfrm>
            <a:off x="700088" y="5226050"/>
            <a:ext cx="11491912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</a:rPr>
              <a:t>The eigenvector       is called the </a:t>
            </a:r>
            <a:r>
              <a:rPr lang="en-US" sz="2800" dirty="0" err="1">
                <a:solidFill>
                  <a:srgbClr val="464646"/>
                </a:solidFill>
                <a:latin typeface="Karla"/>
                <a:ea typeface="Karla"/>
              </a:rPr>
              <a:t>ith</a:t>
            </a: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</a:rPr>
              <a:t> </a:t>
            </a:r>
            <a:r>
              <a:rPr lang="en-US" sz="2800" b="1" dirty="0">
                <a:solidFill>
                  <a:srgbClr val="464646"/>
                </a:solidFill>
                <a:latin typeface="Karla"/>
                <a:ea typeface="Karla"/>
              </a:rPr>
              <a:t>principal component </a:t>
            </a: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</a:rPr>
              <a:t>of </a:t>
            </a:r>
            <a:endParaRPr sz="2800" dirty="0">
              <a:solidFill>
                <a:srgbClr val="464646"/>
              </a:solidFill>
              <a:latin typeface="Karla"/>
              <a:ea typeface="Karla"/>
            </a:endParaRPr>
          </a:p>
        </p:txBody>
      </p:sp>
      <p:sp>
        <p:nvSpPr>
          <p:cNvPr id="338" name="Google Shape;338;p32"/>
          <p:cNvSpPr txBox="1">
            <a:spLocks noGrp="1"/>
          </p:cNvSpPr>
          <p:nvPr>
            <p:ph type="body" idx="4294967295"/>
          </p:nvPr>
        </p:nvSpPr>
        <p:spPr>
          <a:xfrm>
            <a:off x="700088" y="3498850"/>
            <a:ext cx="11491912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The eigenvalues can be sorted in      as:  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pic>
        <p:nvPicPr>
          <p:cNvPr id="336" name="Google Shape;336;p32" descr="\begin{align} &#10; S v_i = \lambda_i v_i&#10;\end{align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94" y="2401008"/>
            <a:ext cx="2136926" cy="52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2" descr="\begin{align} &#10; S = V\Lambda V^T&#10;\end{alig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627" y="3035981"/>
            <a:ext cx="2136914" cy="5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 descr="\begin{align} &#10;\Lambda&#10;\end{align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3957" y="3936384"/>
            <a:ext cx="357750" cy="426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2" descr="\begin{align} &#10;\lambda_1&gt;\lambda_2&gt;...&gt;\lambda_p&#10;\end{align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8476" y="4511274"/>
            <a:ext cx="3387724" cy="5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2" descr="\begin{align} &#10;v_i&#10;\end{align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8186" y="5328272"/>
            <a:ext cx="425862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 descr="\begin{align} &#10;S&#10;\end{align}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66400" y="5356554"/>
            <a:ext cx="357766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00;p29" descr="\begin{align} &#10;S = \frac{1}{n-1}\tilde{X}^T \tilde{X}&#10;\end{align}" title="MathEquation,#000000">
            <a:extLst>
              <a:ext uri="{FF2B5EF4-FFF2-40B4-BE49-F238E27FC236}">
                <a16:creationId xmlns:a16="http://schemas.microsoft.com/office/drawing/2014/main" id="{39AC067B-5004-4CDB-94D7-7FDFB8A343E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5160" y="899197"/>
            <a:ext cx="2844900" cy="899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 the importance of the principal components</a:t>
            </a:r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body" idx="1"/>
          </p:nvPr>
        </p:nvSpPr>
        <p:spPr>
          <a:xfrm>
            <a:off x="574225" y="1250625"/>
            <a:ext cx="113385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The </a:t>
            </a:r>
            <a:r>
              <a:rPr lang="en-US" b="1" dirty="0"/>
              <a:t>total sample variance</a:t>
            </a:r>
            <a:r>
              <a:rPr lang="en-US" dirty="0"/>
              <a:t> of the predictors:</a:t>
            </a:r>
            <a:br>
              <a:rPr lang="en-US" dirty="0"/>
            </a:br>
            <a:r>
              <a:rPr lang="en-US" dirty="0"/>
              <a:t>	</a:t>
            </a:r>
            <a:endParaRPr dirty="0"/>
          </a:p>
        </p:txBody>
      </p:sp>
      <p:sp>
        <p:nvSpPr>
          <p:cNvPr id="349" name="Google Shape;34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body" idx="4294967295"/>
          </p:nvPr>
        </p:nvSpPr>
        <p:spPr>
          <a:xfrm>
            <a:off x="698500" y="3270250"/>
            <a:ext cx="1149350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The fraction of the total sample variance that corresponds to      :</a:t>
            </a:r>
            <a:b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</a:br>
            <a:r>
              <a:rPr lang="en-US" dirty="0"/>
              <a:t>	</a:t>
            </a:r>
            <a:endParaRPr dirty="0"/>
          </a:p>
        </p:txBody>
      </p:sp>
      <p:sp>
        <p:nvSpPr>
          <p:cNvPr id="352" name="Google Shape;352;p33"/>
          <p:cNvSpPr txBox="1">
            <a:spLocks noGrp="1"/>
          </p:cNvSpPr>
          <p:nvPr>
            <p:ph type="body" idx="4294967295"/>
          </p:nvPr>
        </p:nvSpPr>
        <p:spPr>
          <a:xfrm>
            <a:off x="854075" y="5289550"/>
            <a:ext cx="11337925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</a:rPr>
              <a:t>so,      indicates the “importance” of the </a:t>
            </a:r>
            <a:r>
              <a:rPr lang="en-US" sz="2800" dirty="0" err="1">
                <a:solidFill>
                  <a:srgbClr val="464646"/>
                </a:solidFill>
                <a:latin typeface="Karla"/>
                <a:ea typeface="Karla"/>
              </a:rPr>
              <a:t>ith</a:t>
            </a: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</a:rPr>
              <a:t> principal component.</a:t>
            </a:r>
            <a:endParaRPr sz="2800" dirty="0">
              <a:solidFill>
                <a:srgbClr val="464646"/>
              </a:solidFill>
              <a:latin typeface="Karla"/>
              <a:ea typeface="Karla"/>
            </a:endParaRPr>
          </a:p>
        </p:txBody>
      </p:sp>
      <p:pic>
        <p:nvPicPr>
          <p:cNvPr id="353" name="Google Shape;353;p33" descr="\begin{align} &#10;\lambda_i&#10;\end{align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370" y="5482431"/>
            <a:ext cx="39329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3" descr="&#10;\begin{align}&#10;\text{Tr }(S) &amp;= \sum_{j=1}^p S_{jj}= \frac{1}{n-1} \sum_{j=1}^p \sum_{i=1}^n (x_{ij}-\hat\mu_j)^2 = \sum_{i=1}^p \lambda_i&#10;\end{alig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825" y="1975625"/>
            <a:ext cx="7238904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3" descr="\begin{align}&#10;\frac{\lambda_i}{\sum_{j=1}^p \lambda_j }= \frac{\lambda_i}{\text{Tr }(S)}&#10;\end{align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883" y="3983878"/>
            <a:ext cx="2844900" cy="95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3" descr="\begin{align}v_i&#10;\end{align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16127" y="3332748"/>
            <a:ext cx="483234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Outline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117075" y="1568725"/>
            <a:ext cx="10631100" cy="3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rabicPeriod"/>
            </a:pPr>
            <a:r>
              <a:rPr lang="en-US"/>
              <a:t>Introduction:</a:t>
            </a:r>
            <a:endParaRPr/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Why Dimensionality Reduction?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Linear Algebra (Recap).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Statistics (Recap).</a:t>
            </a:r>
            <a:br>
              <a:rPr lang="en-US" sz="2800"/>
            </a:b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rabicPeriod"/>
            </a:pPr>
            <a:r>
              <a:rPr lang="en-US"/>
              <a:t>Principal Component Analysis:</a:t>
            </a:r>
            <a:endParaRPr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Foundation.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Assumptions &amp; Limitations.</a:t>
            </a:r>
            <a:endParaRPr sz="2800"/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Kernel PCA for nonlinear dimensionality reduction.</a:t>
            </a:r>
            <a:br>
              <a:rPr lang="en-US" sz="2800"/>
            </a:br>
            <a:endParaRPr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to spring-mass example</a:t>
            </a:r>
            <a:endParaRPr/>
          </a:p>
        </p:txBody>
      </p:sp>
      <p:sp>
        <p:nvSpPr>
          <p:cNvPr id="365" name="Google Shape;365;p34"/>
          <p:cNvSpPr txBox="1">
            <a:spLocks noGrp="1"/>
          </p:cNvSpPr>
          <p:nvPr>
            <p:ph type="body" idx="1"/>
          </p:nvPr>
        </p:nvSpPr>
        <p:spPr>
          <a:xfrm>
            <a:off x="5750300" y="1479225"/>
            <a:ext cx="6092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PCA finds: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67" name="Google Shape;367;p34"/>
          <p:cNvSpPr txBox="1">
            <a:spLocks noGrp="1"/>
          </p:cNvSpPr>
          <p:nvPr>
            <p:ph type="body" idx="4294967295"/>
          </p:nvPr>
        </p:nvSpPr>
        <p:spPr>
          <a:xfrm>
            <a:off x="854075" y="4984750"/>
            <a:ext cx="113379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</a:rPr>
              <a:t>Hence, PCA indicates that there may be fewer variables that are essentially responsible for the variability of the response.</a:t>
            </a:r>
            <a:endParaRPr sz="2800" dirty="0">
              <a:solidFill>
                <a:srgbClr val="464646"/>
              </a:solidFill>
              <a:latin typeface="Karla"/>
              <a:ea typeface="Karla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5680025" y="3319350"/>
            <a:ext cx="61626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revealing the one-degree of freedom.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dirty="0"/>
          </a:p>
        </p:txBody>
      </p:sp>
      <p:pic>
        <p:nvPicPr>
          <p:cNvPr id="364" name="Google Shape;3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5" y="1182250"/>
            <a:ext cx="4816285" cy="33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4" descr="\begin{align}&#10;\lambda_1/\sum_j\lambda_j \simeq 1&#10;\end{alig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525" y="2255575"/>
            <a:ext cx="2316500" cy="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Dimensionality Reduction	</a:t>
            </a:r>
            <a:endParaRPr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1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Spectrum represents the dimensionality reduction by PCA.</a:t>
            </a:r>
            <a:endParaRPr/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025" y="1849525"/>
            <a:ext cx="6787450" cy="43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Dimensionality Reduction	</a:t>
            </a:r>
            <a:endParaRPr/>
          </a:p>
        </p:txBody>
      </p:sp>
      <p:sp>
        <p:nvSpPr>
          <p:cNvPr id="385" name="Google Shape;385;p36"/>
          <p:cNvSpPr txBox="1">
            <a:spLocks noGrp="1"/>
          </p:cNvSpPr>
          <p:nvPr>
            <p:ph type="body" idx="1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There is no rule in how many eigenvalues to keep, but it is generally clear and left to the analyst’s discretion.</a:t>
            </a:r>
            <a:br>
              <a:rPr lang="en-US" dirty="0"/>
            </a:br>
            <a:r>
              <a:rPr lang="en-US" dirty="0"/>
              <a:t>	</a:t>
            </a:r>
            <a:endParaRPr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pSp>
        <p:nvGrpSpPr>
          <p:cNvPr id="386" name="Google Shape;386;p36"/>
          <p:cNvGrpSpPr/>
          <p:nvPr/>
        </p:nvGrpSpPr>
        <p:grpSpPr>
          <a:xfrm>
            <a:off x="1295400" y="2606625"/>
            <a:ext cx="9679526" cy="2478650"/>
            <a:chOff x="1447800" y="3521025"/>
            <a:chExt cx="9679526" cy="2478650"/>
          </a:xfrm>
        </p:grpSpPr>
        <p:pic>
          <p:nvPicPr>
            <p:cNvPr id="387" name="Google Shape;387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7800" y="3521025"/>
              <a:ext cx="9679526" cy="227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9900" y="5666300"/>
              <a:ext cx="1743075" cy="333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9" name="Google Shape;389;p36"/>
          <p:cNvSpPr txBox="1"/>
          <p:nvPr/>
        </p:nvSpPr>
        <p:spPr>
          <a:xfrm>
            <a:off x="7876300" y="5732325"/>
            <a:ext cx="38967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C. Bishop,</a:t>
            </a:r>
            <a:r>
              <a:rPr lang="en-US" i="1"/>
              <a:t> Pattern Recognition and Machine Learning</a:t>
            </a:r>
            <a:r>
              <a:rPr lang="en-US"/>
              <a:t>, Springer (2008).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Dimensionality Reduction	</a:t>
            </a:r>
            <a:endParaRPr/>
          </a:p>
        </p:txBody>
      </p:sp>
      <p:sp>
        <p:nvSpPr>
          <p:cNvPr id="385" name="Google Shape;385;p36"/>
          <p:cNvSpPr txBox="1">
            <a:spLocks noGrp="1"/>
          </p:cNvSpPr>
          <p:nvPr>
            <p:ph type="body" idx="1"/>
          </p:nvPr>
        </p:nvSpPr>
        <p:spPr>
          <a:xfrm>
            <a:off x="800550" y="823504"/>
            <a:ext cx="10590900" cy="58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An example on leaves (thanks to Chris Rycroft, AM205)</a:t>
            </a:r>
            <a:br>
              <a:rPr lang="en-US" dirty="0"/>
            </a:br>
            <a:r>
              <a:rPr lang="en-US" dirty="0"/>
              <a:t>	</a:t>
            </a:r>
            <a:endParaRPr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E3491-A103-414D-8CE0-40C9003F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84" y="1411705"/>
            <a:ext cx="9384632" cy="47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1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Dimensionality Reduction	</a:t>
            </a:r>
            <a:endParaRPr/>
          </a:p>
        </p:txBody>
      </p:sp>
      <p:sp>
        <p:nvSpPr>
          <p:cNvPr id="385" name="Google Shape;385;p36"/>
          <p:cNvSpPr txBox="1">
            <a:spLocks noGrp="1"/>
          </p:cNvSpPr>
          <p:nvPr>
            <p:ph type="body" idx="1"/>
          </p:nvPr>
        </p:nvSpPr>
        <p:spPr>
          <a:xfrm>
            <a:off x="4518359" y="1128303"/>
            <a:ext cx="3155282" cy="58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The average leaf</a:t>
            </a:r>
            <a:br>
              <a:rPr lang="en-US" dirty="0"/>
            </a:br>
            <a:r>
              <a:rPr lang="en-US" dirty="0"/>
              <a:t>	</a:t>
            </a:r>
            <a:endParaRPr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F33A6-2BF6-43A7-8E7D-DF38E432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2144854"/>
            <a:ext cx="3390900" cy="2667000"/>
          </a:xfrm>
          <a:prstGeom prst="rect">
            <a:avLst/>
          </a:prstGeom>
        </p:spPr>
      </p:pic>
      <p:sp>
        <p:nvSpPr>
          <p:cNvPr id="11" name="Google Shape;385;p36">
            <a:extLst>
              <a:ext uri="{FF2B5EF4-FFF2-40B4-BE49-F238E27FC236}">
                <a16:creationId xmlns:a16="http://schemas.microsoft.com/office/drawing/2014/main" id="{5ED059B0-6CF7-4BD5-8207-4043FC18F1F6}"/>
              </a:ext>
            </a:extLst>
          </p:cNvPr>
          <p:cNvSpPr txBox="1">
            <a:spLocks/>
          </p:cNvSpPr>
          <p:nvPr/>
        </p:nvSpPr>
        <p:spPr>
          <a:xfrm>
            <a:off x="3531769" y="5384700"/>
            <a:ext cx="5128461" cy="58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0"/>
              </a:spcBef>
            </a:pPr>
            <a:r>
              <a:rPr lang="en-US" dirty="0"/>
              <a:t>(Why do we need this again?)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5641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Dimensionality Reduction	</a:t>
            </a:r>
            <a:endParaRPr/>
          </a:p>
        </p:txBody>
      </p:sp>
      <p:sp>
        <p:nvSpPr>
          <p:cNvPr id="385" name="Google Shape;385;p36"/>
          <p:cNvSpPr txBox="1">
            <a:spLocks noGrp="1"/>
          </p:cNvSpPr>
          <p:nvPr>
            <p:ph type="body" idx="1"/>
          </p:nvPr>
        </p:nvSpPr>
        <p:spPr>
          <a:xfrm>
            <a:off x="3138736" y="885099"/>
            <a:ext cx="6277979" cy="52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ym typeface="Arial"/>
              </a:rPr>
              <a:t>First three principal components</a:t>
            </a:r>
            <a:endParaRPr dirty="0">
              <a:sym typeface="Arial"/>
            </a:endParaRPr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F33A6-2BF6-43A7-8E7D-DF38E432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8" y="885099"/>
            <a:ext cx="2438587" cy="191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A63A9D-D472-448A-9000-80EC1E88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914" y="2313623"/>
            <a:ext cx="2438587" cy="191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717076-E65D-457A-BBA0-77FF55E5E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14" y="4359217"/>
            <a:ext cx="2438587" cy="191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5E1E7-D45E-4327-A4C8-6E4A6EC66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457" y="2317634"/>
            <a:ext cx="2438587" cy="191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15C48E-0A4D-4487-A273-1FF5C5601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456" y="4359217"/>
            <a:ext cx="2438587" cy="191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5881AD-628C-43BB-BCE2-6F745B851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0" y="2317634"/>
            <a:ext cx="2438587" cy="191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314D30-52EF-44F4-A82D-0094C6D6DA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359217"/>
            <a:ext cx="2438587" cy="191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119D92-B331-45C1-84FD-0DC857365259}"/>
              </a:ext>
            </a:extLst>
          </p:cNvPr>
          <p:cNvSpPr/>
          <p:nvPr/>
        </p:nvSpPr>
        <p:spPr>
          <a:xfrm>
            <a:off x="1652337" y="3011008"/>
            <a:ext cx="1613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positive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9DBA2-C854-42EA-817A-53F5024B9A4A}"/>
              </a:ext>
            </a:extLst>
          </p:cNvPr>
          <p:cNvSpPr/>
          <p:nvPr/>
        </p:nvSpPr>
        <p:spPr>
          <a:xfrm>
            <a:off x="1652337" y="5172154"/>
            <a:ext cx="1613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negative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E4149E-E164-47F6-ACA4-B47438000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1876" y="1794689"/>
            <a:ext cx="36195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DAEF72-9D27-4611-AC73-85F723A49F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7011" y="1795306"/>
            <a:ext cx="371475" cy="2762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0B65EF-B8E3-4DAC-B227-2B44C32613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72793" y="1785781"/>
            <a:ext cx="381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97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639508" cy="7672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PCA Dimensionality Reduction – Keeping up to k Components	</a:t>
            </a:r>
            <a:endParaRPr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BD3D3-6B77-4762-8C38-4649087BC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356" y="4945234"/>
            <a:ext cx="2277735" cy="1791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D6A37-555F-4ED3-97AF-E1CEA4202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393" y="897580"/>
            <a:ext cx="2277735" cy="179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5074C-4C16-43FA-837B-ECDBD6DD4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087" y="811353"/>
            <a:ext cx="2277735" cy="179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EAAC62-E095-4029-90F6-74077AA30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2357" y="882931"/>
            <a:ext cx="2277735" cy="1791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016039-846C-428D-BBF1-B21EBB201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393" y="2878293"/>
            <a:ext cx="2277735" cy="1791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2B014C-BC6B-41DC-A5B3-4240ADC983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5047" y="2878294"/>
            <a:ext cx="2277735" cy="1791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F909FF-6133-47C3-87BB-C8CD6027D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2357" y="2878294"/>
            <a:ext cx="2277735" cy="17914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7955908-F703-4EB0-8A3A-8D85F2207B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1394" y="4945233"/>
            <a:ext cx="2277735" cy="17914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ED0614-4EAC-4B2E-AF7D-9BB4EEB7A4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5047" y="4945235"/>
            <a:ext cx="2277735" cy="17914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B2748D-5475-4B29-840A-2BBCBDA937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91393" y="2397662"/>
            <a:ext cx="1066800" cy="342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ECCAC1-5B84-4F03-9EA2-4351EC718A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5047" y="2355682"/>
            <a:ext cx="1076325" cy="3333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EFA002-4F18-4489-8468-023C24EDA0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22874" y="2355682"/>
            <a:ext cx="1095375" cy="3429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B86D6F8-0532-4647-93F6-9B669105F0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2343" y="4317345"/>
            <a:ext cx="1085850" cy="352425"/>
          </a:xfrm>
          <a:prstGeom prst="rect">
            <a:avLst/>
          </a:prstGeom>
        </p:spPr>
      </p:pic>
      <p:pic>
        <p:nvPicPr>
          <p:cNvPr id="353" name="Picture 352">
            <a:extLst>
              <a:ext uri="{FF2B5EF4-FFF2-40B4-BE49-F238E27FC236}">
                <a16:creationId xmlns:a16="http://schemas.microsoft.com/office/drawing/2014/main" id="{B168703F-2783-4F93-8D69-E5D6F100E98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25047" y="4317345"/>
            <a:ext cx="1314450" cy="352425"/>
          </a:xfrm>
          <a:prstGeom prst="rect">
            <a:avLst/>
          </a:prstGeom>
        </p:spPr>
      </p:pic>
      <p:pic>
        <p:nvPicPr>
          <p:cNvPr id="355" name="Picture 354">
            <a:extLst>
              <a:ext uri="{FF2B5EF4-FFF2-40B4-BE49-F238E27FC236}">
                <a16:creationId xmlns:a16="http://schemas.microsoft.com/office/drawing/2014/main" id="{10623D58-BD19-4F9A-A30F-378EFEB1FF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92356" y="4336257"/>
            <a:ext cx="1304925" cy="352425"/>
          </a:xfrm>
          <a:prstGeom prst="rect">
            <a:avLst/>
          </a:prstGeom>
        </p:spPr>
      </p:pic>
      <p:pic>
        <p:nvPicPr>
          <p:cNvPr id="357" name="Picture 356">
            <a:extLst>
              <a:ext uri="{FF2B5EF4-FFF2-40B4-BE49-F238E27FC236}">
                <a16:creationId xmlns:a16="http://schemas.microsoft.com/office/drawing/2014/main" id="{74956E06-02D1-4711-BAE3-3807FDD9A4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91888" y="6435754"/>
            <a:ext cx="1314450" cy="352425"/>
          </a:xfrm>
          <a:prstGeom prst="rect">
            <a:avLst/>
          </a:prstGeom>
        </p:spPr>
      </p:pic>
      <p:pic>
        <p:nvPicPr>
          <p:cNvPr id="359" name="Picture 358">
            <a:extLst>
              <a:ext uri="{FF2B5EF4-FFF2-40B4-BE49-F238E27FC236}">
                <a16:creationId xmlns:a16="http://schemas.microsoft.com/office/drawing/2014/main" id="{02AE8EE7-A5D3-45F2-A706-D41B092EC3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15522" y="6413500"/>
            <a:ext cx="1323975" cy="352425"/>
          </a:xfrm>
          <a:prstGeom prst="rect">
            <a:avLst/>
          </a:prstGeom>
        </p:spPr>
      </p:pic>
      <p:pic>
        <p:nvPicPr>
          <p:cNvPr id="361" name="Picture 360">
            <a:extLst>
              <a:ext uri="{FF2B5EF4-FFF2-40B4-BE49-F238E27FC236}">
                <a16:creationId xmlns:a16="http://schemas.microsoft.com/office/drawing/2014/main" id="{ED545EDF-B276-42EA-AF9A-74272F39712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58700" y="6396789"/>
            <a:ext cx="15049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35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Assumptions of PCA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6" name="Google Shape;396;p37"/>
          <p:cNvSpPr txBox="1">
            <a:spLocks noGrp="1"/>
          </p:cNvSpPr>
          <p:nvPr>
            <p:ph type="body" idx="1"/>
          </p:nvPr>
        </p:nvSpPr>
        <p:spPr>
          <a:xfrm>
            <a:off x="650425" y="1212525"/>
            <a:ext cx="10590900" cy="1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Although PCA is a powerful tool for dimension reduction, it is based on some strong assumptions.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br>
              <a:rPr lang="en-US" dirty="0"/>
            </a:br>
            <a:r>
              <a:rPr lang="en-US" dirty="0"/>
              <a:t>	</a:t>
            </a:r>
            <a:endParaRPr dirty="0"/>
          </a:p>
        </p:txBody>
      </p:sp>
      <p:sp>
        <p:nvSpPr>
          <p:cNvPr id="395" name="Google Shape;395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417092" y="2813050"/>
            <a:ext cx="10590213" cy="100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The assumptions are reasonable, but they must be checked in practice before drawing conclusions from PCA.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b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</a:br>
            <a:r>
              <a:rPr lang="en-US" dirty="0"/>
              <a:t>	</a:t>
            </a:r>
            <a:endParaRPr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body" idx="4294967295"/>
          </p:nvPr>
        </p:nvSpPr>
        <p:spPr>
          <a:xfrm>
            <a:off x="320840" y="4413250"/>
            <a:ext cx="10590213" cy="100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</a:rPr>
              <a:t>When PCA assumptions fail, we need to use other Linear or Nonlinear dimension reduction methods.</a:t>
            </a:r>
            <a:endParaRPr sz="2800" dirty="0">
              <a:solidFill>
                <a:srgbClr val="464646"/>
              </a:solidFill>
              <a:latin typeface="Karla"/>
              <a:ea typeface="Karl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Mean/Variance are sufficient 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5" name="Google Shape;405;p38"/>
          <p:cNvSpPr txBox="1">
            <a:spLocks noGrp="1"/>
          </p:cNvSpPr>
          <p:nvPr>
            <p:ph type="body" idx="1"/>
          </p:nvPr>
        </p:nvSpPr>
        <p:spPr>
          <a:xfrm>
            <a:off x="652050" y="802445"/>
            <a:ext cx="108879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400" dirty="0"/>
              <a:t>In applying PCA, we assume that means and covariance matrix are sufficient for describing the distributions of the predictors. </a:t>
            </a:r>
            <a:endParaRPr sz="2400" dirty="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8"/>
          <p:cNvSpPr txBox="1">
            <a:spLocks noGrp="1"/>
          </p:cNvSpPr>
          <p:nvPr>
            <p:ph type="body" idx="4294967295"/>
          </p:nvPr>
        </p:nvSpPr>
        <p:spPr>
          <a:xfrm>
            <a:off x="854075" y="1718826"/>
            <a:ext cx="11337925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This is only exactly true if the predictors are drawn from a multivariable Normal distribution, but works approximately for many situations.</a:t>
            </a:r>
            <a:br>
              <a:rPr lang="en-US" sz="24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</a:br>
            <a:endParaRPr sz="24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sp>
        <p:nvSpPr>
          <p:cNvPr id="407" name="Google Shape;407;p38"/>
          <p:cNvSpPr txBox="1">
            <a:spLocks noGrp="1"/>
          </p:cNvSpPr>
          <p:nvPr>
            <p:ph type="body" idx="4294967295"/>
          </p:nvPr>
        </p:nvSpPr>
        <p:spPr>
          <a:xfrm>
            <a:off x="349292" y="4460445"/>
            <a:ext cx="7086767" cy="14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480"/>
              </a:spcBef>
              <a:buClr>
                <a:srgbClr val="464646"/>
              </a:buClr>
              <a:buSzPts val="2800"/>
            </a:pPr>
            <a:r>
              <a:rPr lang="en-US" sz="2400" dirty="0">
                <a:solidFill>
                  <a:srgbClr val="464646"/>
                </a:solidFill>
                <a:latin typeface="Karla"/>
                <a:ea typeface="Karla"/>
              </a:rPr>
              <a:t>When a predictor deviates heavily from being Normally distributed, an appropriate nonlinear transformation may solve this problem.</a:t>
            </a:r>
            <a:endParaRPr sz="2400" dirty="0">
              <a:solidFill>
                <a:srgbClr val="464646"/>
              </a:solidFill>
              <a:latin typeface="Karla"/>
              <a:ea typeface="Karl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27FA8-1104-47AC-A574-31BE5BDD3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392" y="2620048"/>
            <a:ext cx="5132408" cy="3882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46CA17-C18A-4A11-833E-CE04912F270D}"/>
              </a:ext>
            </a:extLst>
          </p:cNvPr>
          <p:cNvSpPr txBox="1"/>
          <p:nvPr/>
        </p:nvSpPr>
        <p:spPr>
          <a:xfrm>
            <a:off x="7556163" y="6458148"/>
            <a:ext cx="398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– multivariate normal distribution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High Variance indicates importance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1"/>
          </p:nvPr>
        </p:nvSpPr>
        <p:spPr>
          <a:xfrm>
            <a:off x="636300" y="1593525"/>
            <a:ext cx="110859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Assumption: The eigenvalue       is measures the “importance” of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principal component.</a:t>
            </a:r>
            <a:endParaRPr dirty="0"/>
          </a:p>
        </p:txBody>
      </p:sp>
      <p:sp>
        <p:nvSpPr>
          <p:cNvPr id="413" name="Google Shape;413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9"/>
          <p:cNvSpPr txBox="1">
            <a:spLocks noGrp="1"/>
          </p:cNvSpPr>
          <p:nvPr>
            <p:ph type="body" idx="4294967295"/>
          </p:nvPr>
        </p:nvSpPr>
        <p:spPr>
          <a:xfrm>
            <a:off x="1106488" y="3207643"/>
            <a:ext cx="11085512" cy="14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It is intuitively reasonable that lower variability components describe the data less, but it is not always true.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pic>
        <p:nvPicPr>
          <p:cNvPr id="416" name="Google Shape;416;p39" descr="\begin{align}&#10;\lambda_i&#10;\end{align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614" y="1673511"/>
            <a:ext cx="469216" cy="4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lang="en-US" sz="3400"/>
              <a:t>Dimensionality Reduction, why?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735450" y="1182225"/>
            <a:ext cx="103269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A process of reducing the number of predictor variables under consideration.</a:t>
            </a:r>
            <a:endParaRPr dirty="0"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4294967295"/>
          </p:nvPr>
        </p:nvSpPr>
        <p:spPr>
          <a:xfrm>
            <a:off x="1064674" y="2601000"/>
            <a:ext cx="10326688" cy="151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To find a more meaningful basis to express our data filtering the noise and revealing the hidden structure.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1447800" y="3673425"/>
            <a:ext cx="9679526" cy="2478650"/>
            <a:chOff x="1447800" y="3521025"/>
            <a:chExt cx="9679526" cy="2478650"/>
          </a:xfrm>
        </p:grpSpPr>
        <p:pic>
          <p:nvPicPr>
            <p:cNvPr id="129" name="Google Shape;12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7800" y="3521025"/>
              <a:ext cx="9679526" cy="227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9900" y="5666300"/>
              <a:ext cx="1743075" cy="333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6"/>
          <p:cNvSpPr txBox="1"/>
          <p:nvPr/>
        </p:nvSpPr>
        <p:spPr>
          <a:xfrm>
            <a:off x="7876300" y="6113325"/>
            <a:ext cx="38967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C. Bishop,</a:t>
            </a:r>
            <a:r>
              <a:rPr lang="en-US" i="1"/>
              <a:t> Pattern Recognition and Machine Learning</a:t>
            </a:r>
            <a:r>
              <a:rPr lang="en-US"/>
              <a:t>, Springer (2008).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Principal Components are orthogonal 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body" idx="1"/>
          </p:nvPr>
        </p:nvSpPr>
        <p:spPr>
          <a:xfrm>
            <a:off x="522088" y="1180441"/>
            <a:ext cx="10590900" cy="15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PCA assumes that the </a:t>
            </a:r>
            <a:r>
              <a:rPr lang="en-US" i="1" dirty="0"/>
              <a:t>intrinsic dimensions</a:t>
            </a:r>
            <a:r>
              <a:rPr lang="en-US" dirty="0"/>
              <a:t> are orthogonal.</a:t>
            </a:r>
            <a:endParaRPr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0"/>
          <p:cNvSpPr txBox="1">
            <a:spLocks noGrp="1"/>
          </p:cNvSpPr>
          <p:nvPr>
            <p:ph type="body" idx="4294967295"/>
          </p:nvPr>
        </p:nvSpPr>
        <p:spPr>
          <a:xfrm>
            <a:off x="1131971" y="3204529"/>
            <a:ext cx="5740773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When this assumption fails, we need to assume non-orthogonal components which are not compatible with PCA.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03BCC-F693-41EA-90F6-02CB640ED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460" y="2254453"/>
            <a:ext cx="4524452" cy="38432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49A3E6-C8F3-4097-B06C-82524810A679}"/>
              </a:ext>
            </a:extLst>
          </p:cNvPr>
          <p:cNvSpPr txBox="1"/>
          <p:nvPr/>
        </p:nvSpPr>
        <p:spPr>
          <a:xfrm>
            <a:off x="8181474" y="6189563"/>
            <a:ext cx="2931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Balaji </a:t>
            </a:r>
            <a:r>
              <a:rPr lang="en-US" dirty="0" err="1"/>
              <a:t>Pitchai</a:t>
            </a:r>
            <a:r>
              <a:rPr lang="en-US" dirty="0"/>
              <a:t> </a:t>
            </a:r>
            <a:r>
              <a:rPr lang="en-US" dirty="0" err="1"/>
              <a:t>Kannu</a:t>
            </a:r>
            <a:r>
              <a:rPr lang="en-US" dirty="0"/>
              <a:t> (on Quora)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Linear Change of Basis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1" name="Google Shape;431;p41"/>
          <p:cNvSpPr txBox="1">
            <a:spLocks noGrp="1"/>
          </p:cNvSpPr>
          <p:nvPr>
            <p:ph type="body" idx="1"/>
          </p:nvPr>
        </p:nvSpPr>
        <p:spPr>
          <a:xfrm>
            <a:off x="539308" y="1118346"/>
            <a:ext cx="113034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PCA assumes that data lie on a lower dimensional linear manifold. </a:t>
            </a:r>
            <a:endParaRPr dirty="0"/>
          </a:p>
        </p:txBody>
      </p:sp>
      <p:sp>
        <p:nvSpPr>
          <p:cNvPr id="430" name="Google Shape;430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1"/>
          <p:cNvSpPr txBox="1">
            <a:spLocks noGrp="1"/>
          </p:cNvSpPr>
          <p:nvPr>
            <p:ph type="body" idx="4294967295"/>
          </p:nvPr>
        </p:nvSpPr>
        <p:spPr>
          <a:xfrm>
            <a:off x="830020" y="5216525"/>
            <a:ext cx="10721975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When the data lie on a nonlinear manifold in the predictor space, then linear methods are likely to be ineffective.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0D3BF-A46B-4635-A21B-B176B59A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98" y="1805027"/>
            <a:ext cx="3193382" cy="3044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659273-50E1-4EB9-AAE1-EB6D0ED6F8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22"/>
          <a:stretch/>
        </p:blipFill>
        <p:spPr>
          <a:xfrm>
            <a:off x="1071896" y="1765931"/>
            <a:ext cx="4474375" cy="3122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D5049-C9E8-4B29-AA03-E0A729C648C0}"/>
              </a:ext>
            </a:extLst>
          </p:cNvPr>
          <p:cNvSpPr txBox="1"/>
          <p:nvPr/>
        </p:nvSpPr>
        <p:spPr>
          <a:xfrm>
            <a:off x="2626608" y="4816291"/>
            <a:ext cx="2919663" cy="319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projectrhea.org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CC17D-5A16-4C1C-9942-F84CDCBB082A}"/>
              </a:ext>
            </a:extLst>
          </p:cNvPr>
          <p:cNvSpPr txBox="1"/>
          <p:nvPr/>
        </p:nvSpPr>
        <p:spPr>
          <a:xfrm>
            <a:off x="8149389" y="4816291"/>
            <a:ext cx="255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Alexsei</a:t>
            </a:r>
            <a:r>
              <a:rPr lang="en-US" dirty="0"/>
              <a:t> </a:t>
            </a:r>
            <a:r>
              <a:rPr lang="en-US" dirty="0" err="1"/>
              <a:t>Tiulpin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BDD21-D38D-41EA-8200-4DE4F8677B9B}"/>
              </a:ext>
            </a:extLst>
          </p:cNvPr>
          <p:cNvSpPr txBox="1"/>
          <p:nvPr/>
        </p:nvSpPr>
        <p:spPr>
          <a:xfrm>
            <a:off x="6055230" y="2919663"/>
            <a:ext cx="126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vs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Kernel PCA for Nonlinear Dimensionality Reduction 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650425" y="1136325"/>
            <a:ext cx="110082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Applying a nonlinear map Φ (called  </a:t>
            </a:r>
            <a:r>
              <a:rPr lang="en-US" i="1" dirty="0"/>
              <a:t>feature map</a:t>
            </a:r>
            <a:r>
              <a:rPr lang="en-US" dirty="0"/>
              <a:t>) on data yields PCA kernel:</a:t>
            </a:r>
            <a:endParaRPr dirty="0"/>
          </a:p>
        </p:txBody>
      </p:sp>
      <p:sp>
        <p:nvSpPr>
          <p:cNvPr id="438" name="Google Shape;438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2"/>
          <p:cNvSpPr txBox="1">
            <a:spLocks noGrp="1"/>
          </p:cNvSpPr>
          <p:nvPr>
            <p:ph type="body" idx="4294967295"/>
          </p:nvPr>
        </p:nvSpPr>
        <p:spPr>
          <a:xfrm>
            <a:off x="533851" y="2862900"/>
            <a:ext cx="5915076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Centered nonlinear representation: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sp>
        <p:nvSpPr>
          <p:cNvPr id="441" name="Google Shape;441;p42"/>
          <p:cNvSpPr txBox="1">
            <a:spLocks noGrp="1"/>
          </p:cNvSpPr>
          <p:nvPr>
            <p:ph type="body" idx="4294967295"/>
          </p:nvPr>
        </p:nvSpPr>
        <p:spPr>
          <a:xfrm>
            <a:off x="368163" y="4616170"/>
            <a:ext cx="11007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</a:rPr>
              <a:t>Apply PCA to the modified Kernel:</a:t>
            </a:r>
            <a:endParaRPr sz="2800" dirty="0">
              <a:solidFill>
                <a:srgbClr val="464646"/>
              </a:solidFill>
              <a:latin typeface="Karla"/>
              <a:ea typeface="Karla"/>
            </a:endParaRPr>
          </a:p>
        </p:txBody>
      </p:sp>
      <p:pic>
        <p:nvPicPr>
          <p:cNvPr id="442" name="Google Shape;442;p42" descr="\begin{align}&#10;K = \Phi(X)^T\Phi(X)&#10;\end{align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149" y="2123100"/>
            <a:ext cx="301037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2" descr="\begin{align}&#10;\tilde{K} = \tilde\Phi(X)^T \tilde\Phi(X)&#10;\end{alig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056" y="5467675"/>
            <a:ext cx="301037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2" descr="\begin{align}&#10; \tilde\Phi(X)= \Phi(X) -E[\Phi(X)]&#10;\end{align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4275" y="3797039"/>
            <a:ext cx="4063932" cy="47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364A3F-B66F-42F2-806E-13C72C30E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549" y="1748741"/>
            <a:ext cx="2418901" cy="2305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BDBE93-F673-4ED6-87F8-286210E46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568" y="4106788"/>
            <a:ext cx="2740862" cy="249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0E05B-9EE0-4A5C-9E5F-081484A1BFCD}"/>
              </a:ext>
            </a:extLst>
          </p:cNvPr>
          <p:cNvSpPr txBox="1"/>
          <p:nvPr/>
        </p:nvSpPr>
        <p:spPr>
          <a:xfrm>
            <a:off x="8394464" y="6550223"/>
            <a:ext cx="255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Alexsei</a:t>
            </a:r>
            <a:r>
              <a:rPr lang="en-US" dirty="0"/>
              <a:t> </a:t>
            </a:r>
            <a:r>
              <a:rPr lang="en-US" dirty="0" err="1"/>
              <a:t>Tiulpin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Summary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0" name="Google Shape;450;p43"/>
          <p:cNvSpPr txBox="1">
            <a:spLocks noGrp="1"/>
          </p:cNvSpPr>
          <p:nvPr>
            <p:ph type="body" idx="1"/>
          </p:nvPr>
        </p:nvSpPr>
        <p:spPr>
          <a:xfrm>
            <a:off x="636300" y="949150"/>
            <a:ext cx="11100000" cy="52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lang="en-US" sz="2400" b="1"/>
              <a:t>Dimensionality Reduction Methods </a:t>
            </a:r>
            <a:endParaRPr sz="2400" b="1" i="0" u="none" strike="noStrike" cap="none">
              <a:solidFill>
                <a:srgbClr val="464646"/>
              </a:solidFill>
            </a:endParaRPr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A process of reducing the number of predictor variables under consideration.</a:t>
            </a:r>
            <a:endParaRPr/>
          </a:p>
          <a:p>
            <a:pPr marL="1257269" lvl="1" indent="-539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To find a more meaningful basis to express our data filtering the noise and revealing the hidden structure.</a:t>
            </a:r>
            <a:br>
              <a:rPr lang="en-US"/>
            </a:br>
            <a:endParaRPr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lang="en-US" sz="2400" b="1"/>
              <a:t>Principal Component Analysis</a:t>
            </a:r>
            <a:endParaRPr sz="2400" b="1" i="0" u="none" strike="noStrike" cap="none">
              <a:solidFill>
                <a:srgbClr val="464646"/>
              </a:solidFill>
            </a:endParaRPr>
          </a:p>
          <a:p>
            <a:pPr marL="1257269" lvl="1" indent="-539750" algn="l" rtl="0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AutoNum type="arabicPeriod"/>
            </a:pPr>
            <a:r>
              <a:rPr lang="en-US"/>
              <a:t>A powerful </a:t>
            </a:r>
            <a:r>
              <a:rPr lang="en-US" i="1"/>
              <a:t>Statistical </a:t>
            </a:r>
            <a:r>
              <a:rPr lang="en-US"/>
              <a:t>tool for analyzing  data sets and is formulated in the context of </a:t>
            </a:r>
            <a:r>
              <a:rPr lang="en-US" i="1"/>
              <a:t>Linear Algebra</a:t>
            </a:r>
            <a:r>
              <a:rPr lang="en-US"/>
              <a:t>.</a:t>
            </a:r>
            <a:endParaRPr/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Spectral decomposition: We reduce the dimension of predictors by reducing the number of principal components and their eigenvalues.</a:t>
            </a:r>
            <a:endParaRPr/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PCA is based on strong assumptions that we need to check.</a:t>
            </a:r>
            <a:endParaRPr/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Kernel PCA for nonlinear dimensionality reduction.</a:t>
            </a:r>
            <a:endParaRPr/>
          </a:p>
        </p:txBody>
      </p:sp>
      <p:sp>
        <p:nvSpPr>
          <p:cNvPr id="451" name="Google Shape;451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</a:t>
            </a:r>
            <a:r>
              <a:rPr lang="en-US"/>
              <a:t>4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r>
              <a:rPr lang="en-US" sz="3400"/>
              <a:t> </a:t>
            </a:r>
            <a:r>
              <a:rPr lang="en-US"/>
              <a:t>Dimensionality Reduction, PCA</a:t>
            </a:r>
            <a:r>
              <a:rPr lang="en-US" sz="3400"/>
              <a:t> 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6" name="Google Shape;456;p44"/>
          <p:cNvSpPr txBox="1">
            <a:spLocks noGrp="1"/>
          </p:cNvSpPr>
          <p:nvPr>
            <p:ph type="body" idx="1"/>
          </p:nvPr>
        </p:nvSpPr>
        <p:spPr>
          <a:xfrm>
            <a:off x="833425" y="994825"/>
            <a:ext cx="10326900" cy="4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endParaRPr sz="5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Thank you</a:t>
            </a: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7" name="Google Shape;457;p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dirty="0"/>
              <a:t>A simple example taken from Physics</a:t>
            </a:r>
            <a:endParaRPr sz="32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735450" y="959125"/>
            <a:ext cx="10326900" cy="1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Consider an ideal spring-mass system oscillating along x.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dirty="0"/>
              <a:t>Seeking the pressure </a:t>
            </a:r>
            <a:r>
              <a:rPr lang="en-US" i="1" dirty="0"/>
              <a:t>Y</a:t>
            </a:r>
            <a:r>
              <a:rPr lang="en-US" dirty="0"/>
              <a:t> that spring exerts on the wall. </a:t>
            </a:r>
            <a:endParaRPr dirty="0"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25" y="2233225"/>
            <a:ext cx="5489550" cy="3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6716600" y="2604150"/>
            <a:ext cx="51261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LASSO regression model:</a:t>
            </a:r>
            <a:endParaRPr sz="2800"/>
          </a:p>
        </p:txBody>
      </p:sp>
      <p:sp>
        <p:nvSpPr>
          <p:cNvPr id="142" name="Google Shape;142;p17"/>
          <p:cNvSpPr txBox="1"/>
          <p:nvPr/>
        </p:nvSpPr>
        <p:spPr>
          <a:xfrm>
            <a:off x="6711100" y="4566950"/>
            <a:ext cx="51261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LASSO variable selection:</a:t>
            </a:r>
            <a:endParaRPr sz="2800"/>
          </a:p>
        </p:txBody>
      </p:sp>
      <p:sp>
        <p:nvSpPr>
          <p:cNvPr id="143" name="Google Shape;143;p17"/>
          <p:cNvSpPr txBox="1"/>
          <p:nvPr/>
        </p:nvSpPr>
        <p:spPr>
          <a:xfrm>
            <a:off x="1205350" y="6137564"/>
            <a:ext cx="3969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 Shlens, </a:t>
            </a:r>
            <a:r>
              <a:rPr lang="en-US" i="1"/>
              <a:t>A Tutorial on Principal Component Analysis</a:t>
            </a:r>
            <a:r>
              <a:rPr lang="en-US"/>
              <a:t>, (2003).</a:t>
            </a:r>
            <a:endParaRPr/>
          </a:p>
        </p:txBody>
      </p:sp>
      <p:pic>
        <p:nvPicPr>
          <p:cNvPr id="144" name="Google Shape;144;p17" descr="Y=\beta_A x_A+\beta_B x_B+\beta_C x_C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9235" y="3362425"/>
            <a:ext cx="4491864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 descr="\hat \beta_A = \hat \beta_C = 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9425" y="5228400"/>
            <a:ext cx="2433076" cy="5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Principal Component Analysis versus LASSO 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5107150" y="1090225"/>
            <a:ext cx="68817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LASSO simply selects one of the arbitrary directions, </a:t>
            </a:r>
            <a:r>
              <a:rPr lang="en-US" i="1"/>
              <a:t>scientifically</a:t>
            </a:r>
            <a:r>
              <a:rPr lang="en-US"/>
              <a:t> </a:t>
            </a:r>
            <a:r>
              <a:rPr lang="en-US" i="1"/>
              <a:t>unsatisfactory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We want to use all the measurements to situate the position of mass.</a:t>
            </a:r>
            <a:br>
              <a:rPr lang="en-US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We want to find a lower-dimensional manifold of predictors on which data lie.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4294967295"/>
          </p:nvPr>
        </p:nvSpPr>
        <p:spPr>
          <a:xfrm>
            <a:off x="1863725" y="4954588"/>
            <a:ext cx="10328275" cy="139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✓"/>
            </a:pPr>
            <a:r>
              <a:rPr lang="en-US" b="1"/>
              <a:t>Principal Component Analysis (PCA):</a:t>
            </a:r>
            <a:br>
              <a:rPr lang="en-US" b="1"/>
            </a:br>
            <a:r>
              <a:rPr lang="en-US"/>
              <a:t>A powerful </a:t>
            </a:r>
            <a:r>
              <a:rPr lang="en-US" i="1"/>
              <a:t>Statistical </a:t>
            </a:r>
            <a:r>
              <a:rPr lang="en-US"/>
              <a:t>tool for analyzing  data sets and is formulated in the context of </a:t>
            </a:r>
            <a:r>
              <a:rPr lang="en-US" i="1"/>
              <a:t>Linear Algebra</a:t>
            </a:r>
            <a:r>
              <a:rPr lang="en-US"/>
              <a:t>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939575" y="1165213"/>
            <a:ext cx="130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2"/>
                </a:solidFill>
              </a:rPr>
              <a:t>LASSO</a:t>
            </a:r>
            <a:endParaRPr sz="2400" b="1">
              <a:solidFill>
                <a:schemeClr val="accent2"/>
              </a:solidFill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503525" y="1787800"/>
            <a:ext cx="4237125" cy="2963300"/>
            <a:chOff x="503525" y="1940200"/>
            <a:chExt cx="4237125" cy="2963300"/>
          </a:xfrm>
        </p:grpSpPr>
        <p:pic>
          <p:nvPicPr>
            <p:cNvPr id="156" name="Google Shape;15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3525" y="1940200"/>
              <a:ext cx="4237125" cy="296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8"/>
            <p:cNvSpPr txBox="1"/>
            <p:nvPr/>
          </p:nvSpPr>
          <p:spPr>
            <a:xfrm>
              <a:off x="3258524" y="2565614"/>
              <a:ext cx="862500" cy="9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2"/>
                  </a:solidFill>
                </a:rPr>
                <a:t>X</a:t>
              </a:r>
              <a:endParaRPr sz="6000">
                <a:solidFill>
                  <a:schemeClr val="accent2"/>
                </a:solidFill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1553055" y="3638604"/>
              <a:ext cx="862500" cy="9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2"/>
                  </a:solidFill>
                </a:rPr>
                <a:t>X</a:t>
              </a:r>
              <a:endParaRPr sz="6000">
                <a:solidFill>
                  <a:schemeClr val="accent2"/>
                </a:solidFill>
              </a:endParaRPr>
            </a:p>
          </p:txBody>
        </p:sp>
      </p:grpSp>
      <p:cxnSp>
        <p:nvCxnSpPr>
          <p:cNvPr id="159" name="Google Shape;159;p18"/>
          <p:cNvCxnSpPr/>
          <p:nvPr/>
        </p:nvCxnSpPr>
        <p:spPr>
          <a:xfrm flipH="1">
            <a:off x="2679425" y="1489425"/>
            <a:ext cx="2392200" cy="601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Linear Algebra (Recap)</a:t>
            </a:r>
            <a:endParaRPr sz="40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Symmetric matrices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932500" y="2770449"/>
            <a:ext cx="10326900" cy="1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Then             is a symmetric matrix.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Symmetric: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Using that : </a:t>
            </a:r>
            <a:br>
              <a:rPr lang="en-US"/>
            </a:b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4294967295"/>
          </p:nvPr>
        </p:nvSpPr>
        <p:spPr>
          <a:xfrm>
            <a:off x="0" y="1060450"/>
            <a:ext cx="10326688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480"/>
              </a:spcBef>
              <a:buClr>
                <a:srgbClr val="464646"/>
              </a:buClr>
              <a:buSzPts val="2800"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Consider a design (or data) matrix consists of n observations and p predictors: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4294967295"/>
          </p:nvPr>
        </p:nvSpPr>
        <p:spPr>
          <a:xfrm>
            <a:off x="9601500" y="5747084"/>
            <a:ext cx="21717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000" dirty="0">
                <a:latin typeface="Karla" panose="020B0604020202020204" charset="0"/>
                <a:ea typeface="Karla" panose="020B0604020202020204" charset="0"/>
              </a:rPr>
              <a:t>Similar for </a:t>
            </a:r>
            <a:endParaRPr sz="2000" dirty="0">
              <a:latin typeface="Karla" panose="020B0604020202020204" charset="0"/>
              <a:ea typeface="Karla" panose="020B0604020202020204" charset="0"/>
            </a:endParaRPr>
          </a:p>
        </p:txBody>
      </p:sp>
      <p:pic>
        <p:nvPicPr>
          <p:cNvPr id="175" name="Google Shape;175;p20" descr="(X^TX)^T= X^T(X^T)^T=X^TX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984" y="4929731"/>
            <a:ext cx="5210256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 descr="X \in {\rm I\!R}^{n\times p}&#10;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984" y="2250329"/>
            <a:ext cx="160723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 descr="A^T=A&#10;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1579" y="3434497"/>
            <a:ext cx="1175538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 descr="XX^T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17288" y="5753100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 descr="X^T X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8491" y="2931315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 descr="(BC)^T = C^TB^T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7300" y="4031043"/>
            <a:ext cx="2344100" cy="4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Eigenvalues and Eigenvectors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349300" y="983925"/>
            <a:ext cx="9121800" cy="1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For a real and symmetric matrix: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There exists a unique set of real eigenvalues: </a:t>
            </a:r>
            <a:br>
              <a:rPr lang="en-US" dirty="0"/>
            </a:br>
            <a:r>
              <a:rPr lang="en-US" dirty="0"/>
              <a:t>and the associated eigenvectors:  </a:t>
            </a:r>
            <a:endParaRPr dirty="0"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4294967295"/>
          </p:nvPr>
        </p:nvSpPr>
        <p:spPr>
          <a:xfrm>
            <a:off x="1569566" y="3334588"/>
            <a:ext cx="1922463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dirty="0"/>
              <a:t>such that:</a:t>
            </a:r>
            <a:endParaRPr sz="2000" dirty="0"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4294967295"/>
          </p:nvPr>
        </p:nvSpPr>
        <p:spPr>
          <a:xfrm>
            <a:off x="3871913" y="5556250"/>
            <a:ext cx="8320087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 sz="1800" dirty="0"/>
              <a:t>Hence, they form an </a:t>
            </a:r>
            <a:r>
              <a:rPr lang="en-US" sz="1800" i="1" dirty="0"/>
              <a:t>orthonormal</a:t>
            </a:r>
            <a:r>
              <a:rPr lang="en-US" sz="1800" dirty="0"/>
              <a:t> </a:t>
            </a:r>
            <a:r>
              <a:rPr lang="en-US" sz="1800" i="1" dirty="0"/>
              <a:t>basis.</a:t>
            </a:r>
            <a:endParaRPr sz="1800" i="1" dirty="0"/>
          </a:p>
        </p:txBody>
      </p:sp>
      <p:pic>
        <p:nvPicPr>
          <p:cNvPr id="192" name="Google Shape;192;p21" descr="\{ u_1,...,u_p\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865" y="2204598"/>
            <a:ext cx="1481666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 descr="\{ \lambda_1,...,\lambda_p\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7296" y="1674375"/>
            <a:ext cx="1489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 descr="A u_i = \lambda_i u_i \quad \quad (\lambda_i \in {\rm I\!R})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2928" y="2893951"/>
            <a:ext cx="428977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 descr="u_i^T u_j = \delta_{ij}  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8227" y="3968000"/>
            <a:ext cx="183141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 descr="||u_i||^2 = 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9700" y="4780550"/>
            <a:ext cx="1666876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6816302" y="3908925"/>
            <a:ext cx="2844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(orthogonal)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6815500" y="4747125"/>
            <a:ext cx="2844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(normalized)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200" name="Google Shape;200;p21" descr="\text{e.g.  }\quad X^TX = A  \in {\rm I\!R}^{p\times p}&#10;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9067" y="1075284"/>
            <a:ext cx="3209524" cy="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Spectrum and Eigen-decomposition</a:t>
            </a: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710150" y="5346863"/>
            <a:ext cx="106476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Eigen-decomposition:</a:t>
            </a:r>
            <a:endParaRPr dirty="0"/>
          </a:p>
        </p:txBody>
      </p:sp>
      <p:sp>
        <p:nvSpPr>
          <p:cNvPr id="207" name="Google Shape;20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4294967295"/>
          </p:nvPr>
        </p:nvSpPr>
        <p:spPr>
          <a:xfrm>
            <a:off x="0" y="1463675"/>
            <a:ext cx="2705100" cy="63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480"/>
              </a:spcBef>
              <a:buClr>
                <a:srgbClr val="464646"/>
              </a:buClr>
              <a:buSzPts val="2800"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Spectrum:  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sp>
        <p:nvSpPr>
          <p:cNvPr id="211" name="Google Shape;211;p22"/>
          <p:cNvSpPr txBox="1">
            <a:spLocks noGrp="1"/>
          </p:cNvSpPr>
          <p:nvPr>
            <p:ph type="body" idx="4294967295"/>
          </p:nvPr>
        </p:nvSpPr>
        <p:spPr>
          <a:xfrm>
            <a:off x="0" y="3651812"/>
            <a:ext cx="3383038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480"/>
              </a:spcBef>
              <a:buClr>
                <a:srgbClr val="464646"/>
              </a:buClr>
              <a:buSzPts val="2800"/>
            </a:pPr>
            <a:r>
              <a:rPr lang="en-US" sz="2800" dirty="0">
                <a:solidFill>
                  <a:srgbClr val="464646"/>
                </a:solidFill>
                <a:latin typeface="Karla"/>
                <a:ea typeface="Karla"/>
                <a:sym typeface="Karla"/>
              </a:rPr>
              <a:t>Orthogonal Matrix:  </a:t>
            </a:r>
            <a:endParaRPr sz="2800" dirty="0">
              <a:solidFill>
                <a:srgbClr val="464646"/>
              </a:solidFill>
              <a:latin typeface="Karla"/>
              <a:ea typeface="Karla"/>
              <a:sym typeface="Karla"/>
            </a:endParaRPr>
          </a:p>
        </p:txBody>
      </p:sp>
      <p:pic>
        <p:nvPicPr>
          <p:cNvPr id="210" name="Google Shape;210;p22" descr="\Lambda  = &#10; \begin{pmatrix}&#10;  \lambda_1 &amp; 0 &amp; \cdots &amp; 0 \\&#10;  0 &amp; \lambda_2 &amp; \cdots &amp; 0 \\&#10;  \vdots  &amp; \vdots  &amp; \ddots &amp; \vdots  \\&#10;  0 &amp; 0 &amp; \cdots &amp; \lambda_p \\&#10; \end{pmatrix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50" y="1073234"/>
            <a:ext cx="3021324" cy="161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058162-ADFC-43E3-BD66-79219BE7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85" y="3167854"/>
            <a:ext cx="3383039" cy="1616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A70699-2835-4549-9230-DBF47E6C8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3464475"/>
            <a:ext cx="23622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570AC1-D46F-4B1A-A045-CE03D17F3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4138969"/>
            <a:ext cx="37719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A58078-9070-40F9-8614-E70E85890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937" y="5346863"/>
            <a:ext cx="2266950" cy="514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1302</Words>
  <Application>Microsoft Office PowerPoint</Application>
  <PresentationFormat>Widescreen</PresentationFormat>
  <Paragraphs>218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Karla</vt:lpstr>
      <vt:lpstr>Arial</vt:lpstr>
      <vt:lpstr>1_GEC_template</vt:lpstr>
      <vt:lpstr>Advanced Section #4:  Methods of Dimensionality Reduction: Principal Component Analysis (PCA)  </vt:lpstr>
      <vt:lpstr>Outline</vt:lpstr>
      <vt:lpstr>Dimensionality Reduction, why?</vt:lpstr>
      <vt:lpstr>A simple example taken from Physics</vt:lpstr>
      <vt:lpstr>Principal Component Analysis versus LASSO </vt:lpstr>
      <vt:lpstr>Linear Algebra (Recap)</vt:lpstr>
      <vt:lpstr>Symmetric matrices</vt:lpstr>
      <vt:lpstr>Eigenvalues and Eigenvectors</vt:lpstr>
      <vt:lpstr>Spectrum and Eigen-decomposition</vt:lpstr>
      <vt:lpstr>Real &amp; Positive Eigenvalues: Gram Matrix</vt:lpstr>
      <vt:lpstr>Same eigenvalues</vt:lpstr>
      <vt:lpstr>The sum of eigenvalues of        is equal to its trace </vt:lpstr>
      <vt:lpstr>Statistics (Recap)</vt:lpstr>
      <vt:lpstr>Centered Model Matrix </vt:lpstr>
      <vt:lpstr>Sample Covariance Matrix</vt:lpstr>
      <vt:lpstr>Principal Components Analysis (PCA)</vt:lpstr>
      <vt:lpstr>PCA </vt:lpstr>
      <vt:lpstr>PCA foundation </vt:lpstr>
      <vt:lpstr>Measure the importance of the principal components</vt:lpstr>
      <vt:lpstr>Back to spring-mass example</vt:lpstr>
      <vt:lpstr>PCA Dimensionality Reduction </vt:lpstr>
      <vt:lpstr>PCA Dimensionality Reduction </vt:lpstr>
      <vt:lpstr>PCA Dimensionality Reduction </vt:lpstr>
      <vt:lpstr>PCA Dimensionality Reduction </vt:lpstr>
      <vt:lpstr>PCA Dimensionality Reduction </vt:lpstr>
      <vt:lpstr>PCA Dimensionality Reduction – Keeping up to k Components </vt:lpstr>
      <vt:lpstr>Assumptions of PCA</vt:lpstr>
      <vt:lpstr>Mean/Variance are sufficient </vt:lpstr>
      <vt:lpstr>High Variance indicates importance</vt:lpstr>
      <vt:lpstr>Principal Components are orthogonal </vt:lpstr>
      <vt:lpstr>Linear Change of Basis</vt:lpstr>
      <vt:lpstr>Kernel PCA for Nonlinear Dimensionality Reduction </vt:lpstr>
      <vt:lpstr>Summary</vt:lpstr>
      <vt:lpstr>Advanced Section 4: Dimensionality Reduction, PCA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Section #4:  Methods of Dimensionality Reduction: Principal Component Analysis (PCA)  </dc:title>
  <cp:lastModifiedBy>Flamant, Cedric</cp:lastModifiedBy>
  <cp:revision>32</cp:revision>
  <dcterms:modified xsi:type="dcterms:W3CDTF">2019-10-23T12:28:24Z</dcterms:modified>
</cp:coreProperties>
</file>