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layfair Display Regular"/>
      <p:bold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layfairDisplayRegular-bold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PlayfairDisplayRegular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 we’re YAT and our project today is all about cyberbullying- what classifies a tweet as </a:t>
            </a:r>
            <a:r>
              <a:rPr lang="en"/>
              <a:t>abusive</a:t>
            </a:r>
            <a:r>
              <a:rPr lang="en"/>
              <a:t>, and how explainable AI can give more insight into what makes these classifiers reach their decision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3b21fda7d38764f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3b21fda7d38764f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7bda81502_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d7bda81502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7bda8150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7bda8150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424242"/>
                </a:solidFill>
                <a:highlight>
                  <a:srgbClr val="FFFFFF"/>
                </a:highlight>
              </a:rPr>
              <a:t>Twitter has the option for you to flag a tweet as abusive, but Twitter says more than 50 percent of tweets identified as abusive are now being flagged by its automated moderation tools first and taken down before a user reports them. This means Twitter uses machine learning to classify a tweet as bullying or not.</a:t>
            </a:r>
            <a:endParaRPr sz="1350">
              <a:solidFill>
                <a:srgbClr val="42424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424242"/>
                </a:solidFill>
                <a:highlight>
                  <a:srgbClr val="FFFFFF"/>
                </a:highlight>
              </a:rPr>
              <a:t>We tried to replicate this, using different classifiers and used explainable AI to explain what biases arise in a tweet, i.e what significant words play a role in the classification of a tweet.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7bda81502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7bda81502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7bda81502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7bda81502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7bda8150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7bda8150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7bda81502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7bda81502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used accuracy as our metric because for datasets without a class imbalance, performed </a:t>
            </a:r>
            <a:r>
              <a:rPr lang="en"/>
              <a:t>under sampling,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beat MLP and forest ensemble variations we tried -&gt; think due to limited size of dataset ;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non </a:t>
            </a:r>
            <a:r>
              <a:rPr lang="en"/>
              <a:t>standardly scaled data performed better across the board -&gt;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7bda81502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7bda81502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Transparency can be understood through 3 ideas: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How inherently understandable - </a:t>
            </a:r>
            <a:r>
              <a:rPr lang="en"/>
              <a:t>millions of dimensions isn’t understandable.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Simulatibillity -&gt; ability for a human to reason about model as a whole, complexity is the leading identifier here -&gt; single </a:t>
            </a:r>
            <a:r>
              <a:rPr lang="en"/>
              <a:t>perceptron neural Network falls within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Decomposability -&gt; ability to explain the separate parts of the model [input, parameters, calculations]  - most models run on high dimensional word embeddings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Algorithmic transparency -&gt; humans can model the input to output process; Linear Regression possible but not in Deep architectures where we approximate the loss rather than observe it.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7bda81502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7bda81502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7bda81502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7bda81502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#we have tried our best!!!! Show it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theverge.com/2019/10/24/20929290/twitter-abusive-tweets-automated-removal-earnings-q3-2019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ata.mendeley.com/datasets/jf4pzyvnpj/1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2031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An exploration of bias on cyberbullying classifiers</a:t>
            </a:r>
            <a:endParaRPr sz="4400"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22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Yiyang, Amaan, Tori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67675" y="191750"/>
            <a:ext cx="2292674" cy="243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07275"/>
            <a:ext cx="2292674" cy="243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3700" y="3550075"/>
            <a:ext cx="2292674" cy="243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8975" y="-557275"/>
            <a:ext cx="2292674" cy="243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6050" y="2707275"/>
            <a:ext cx="2292674" cy="243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8100" y="-827375"/>
            <a:ext cx="2292674" cy="243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2923825" y="1668950"/>
            <a:ext cx="3720300" cy="6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And have a nice day!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Thank you for listening! </a:t>
            </a:r>
            <a:endParaRPr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571750"/>
            <a:ext cx="3624488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Citations</a:t>
            </a:r>
            <a:endParaRPr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https://www.theverge.com/2019/10/24/20929290/twitter-abusive-tweets-automated-removal-earnings-q3-2019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Google Images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Introduction </a:t>
            </a:r>
            <a:endParaRPr sz="2820"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Twitter’s auto moderation?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Biases in classifiers 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Explainable AI using LIME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3300" y="1214450"/>
            <a:ext cx="4130526" cy="258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Overview of our project</a:t>
            </a:r>
            <a:endParaRPr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0" cy="334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Dataset &amp; Preprocessing</a:t>
            </a:r>
            <a:endParaRPr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50505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505050"/>
                </a:solidFill>
                <a:latin typeface="Courier New"/>
                <a:ea typeface="Courier New"/>
                <a:cs typeface="Courier New"/>
                <a:sym typeface="Courier New"/>
              </a:rPr>
              <a:t>Mendeley’s cyberbullying datasets: </a:t>
            </a:r>
            <a:r>
              <a:rPr b="1" lang="en" sz="20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https://data.mendeley.com/datasets/jf4pzyvnpj/1</a:t>
            </a:r>
            <a:endParaRPr b="1" sz="2000">
              <a:solidFill>
                <a:srgbClr val="50505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50505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505050"/>
                </a:solidFill>
                <a:latin typeface="Courier New"/>
                <a:ea typeface="Courier New"/>
                <a:cs typeface="Courier New"/>
                <a:sym typeface="Courier New"/>
              </a:rPr>
              <a:t>Hate speech, aggression, insults and toxicity</a:t>
            </a:r>
            <a:endParaRPr b="1" sz="2000">
              <a:solidFill>
                <a:srgbClr val="50505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50505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>
                <a:solidFill>
                  <a:srgbClr val="505050"/>
                </a:solidFill>
                <a:latin typeface="Courier New"/>
                <a:ea typeface="Courier New"/>
                <a:cs typeface="Courier New"/>
                <a:sym typeface="Courier New"/>
              </a:rPr>
              <a:t>Filtering @’s, #’s, used nltk’s TweetTokenizer</a:t>
            </a:r>
            <a:endParaRPr b="1" sz="2000">
              <a:solidFill>
                <a:srgbClr val="50505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 rotWithShape="1">
          <a:blip r:embed="rId3">
            <a:alphaModFix/>
          </a:blip>
          <a:srcRect b="26974" l="0" r="19620" t="29630"/>
          <a:stretch/>
        </p:blipFill>
        <p:spPr>
          <a:xfrm>
            <a:off x="74375" y="508150"/>
            <a:ext cx="8995250" cy="406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Classification results from Models</a:t>
            </a:r>
            <a:endParaRPr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Courier New"/>
              <a:buChar char="-"/>
            </a:pPr>
            <a:r>
              <a:rPr b="1" lang="en" sz="1900">
                <a:latin typeface="Courier New"/>
                <a:ea typeface="Courier New"/>
                <a:cs typeface="Courier New"/>
                <a:sym typeface="Courier New"/>
              </a:rPr>
              <a:t>Best Performing: SVM</a:t>
            </a:r>
            <a:endParaRPr b="1"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Courier New"/>
              <a:buChar char="-"/>
            </a:pPr>
            <a:r>
              <a:rPr b="1" lang="en" sz="1900">
                <a:latin typeface="Courier New"/>
                <a:ea typeface="Courier New"/>
                <a:cs typeface="Courier New"/>
                <a:sym typeface="Courier New"/>
              </a:rPr>
              <a:t>Limited size of dataset</a:t>
            </a:r>
            <a:endParaRPr b="1"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Courier New"/>
              <a:buChar char="-"/>
            </a:pPr>
            <a:r>
              <a:rPr b="1" lang="en" sz="1900">
                <a:latin typeface="Courier New"/>
                <a:ea typeface="Courier New"/>
                <a:cs typeface="Courier New"/>
                <a:sym typeface="Courier New"/>
              </a:rPr>
              <a:t>Surprising</a:t>
            </a:r>
            <a:r>
              <a:rPr b="1" lang="en" sz="1900">
                <a:latin typeface="Courier New"/>
                <a:ea typeface="Courier New"/>
                <a:cs typeface="Courier New"/>
                <a:sym typeface="Courier New"/>
              </a:rPr>
              <a:t> result; the non-standardly </a:t>
            </a:r>
            <a:r>
              <a:rPr b="1" lang="en" sz="1900">
                <a:latin typeface="Courier New"/>
                <a:ea typeface="Courier New"/>
                <a:cs typeface="Courier New"/>
                <a:sym typeface="Courier New"/>
              </a:rPr>
              <a:t>scaled dataset performed best across the majority of classifiers</a:t>
            </a:r>
            <a:endParaRPr b="1"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Courier New"/>
              <a:buChar char="-"/>
            </a:pPr>
            <a:r>
              <a:rPr b="1" lang="en" sz="1900">
                <a:latin typeface="Courier New"/>
                <a:ea typeface="Courier New"/>
                <a:cs typeface="Courier New"/>
                <a:sym typeface="Courier New"/>
              </a:rPr>
              <a:t>Approach we found during research was that keeping stopwords within the text was desirable, conflicted with our own findings.</a:t>
            </a:r>
            <a:endParaRPr b="1"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9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32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XAI in General</a:t>
            </a:r>
            <a:endParaRPr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-"/>
            </a:pPr>
            <a:r>
              <a:rPr b="1" lang="en" sz="2000" u="sng">
                <a:latin typeface="Courier New"/>
                <a:ea typeface="Courier New"/>
                <a:cs typeface="Courier New"/>
                <a:sym typeface="Courier New"/>
              </a:rPr>
              <a:t>What is X-AI:</a:t>
            </a:r>
            <a:endParaRPr b="1" sz="2000" u="sng"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-"/>
            </a:pP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Transparency</a:t>
            </a: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 and Post-hoc 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Font typeface="Courier New"/>
              <a:buChar char="-"/>
            </a:pPr>
            <a:r>
              <a:rPr b="1" lang="en" sz="2000" u="sng">
                <a:latin typeface="Courier New"/>
                <a:ea typeface="Courier New"/>
                <a:cs typeface="Courier New"/>
                <a:sym typeface="Courier New"/>
              </a:rPr>
              <a:t>Techniques common in X-AI:</a:t>
            </a:r>
            <a:endParaRPr b="1" sz="2000" u="sng"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AutoNum type="romanLcPeriod"/>
            </a:pP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Local Explanations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AutoNum type="romanLcPeriod"/>
            </a:pP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Visual explanation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AutoNum type="romanLcPeriod"/>
            </a:pP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Feature relevance explanation and many more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34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XAI in our project</a:t>
            </a:r>
            <a:endParaRPr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935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urier New"/>
              <a:buChar char="-"/>
            </a:pPr>
            <a:r>
              <a:rPr b="1" lang="en" sz="2000" u="sng">
                <a:latin typeface="Courier New"/>
                <a:ea typeface="Courier New"/>
                <a:cs typeface="Courier New"/>
                <a:sym typeface="Courier New"/>
              </a:rPr>
              <a:t>Local Interpretable Model-Agnostic Explanations (LIME)</a:t>
            </a:r>
            <a:endParaRPr b="1" sz="2000" u="sng"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urier New"/>
              <a:buChar char="-"/>
            </a:pP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Explains classifiers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urier New"/>
              <a:buChar char="-"/>
            </a:pP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Predicts individual tokens for text classifiers or classifiers that act on tables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275" y="2700925"/>
            <a:ext cx="7821450" cy="222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694" y="540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Improvements and struggles	</a:t>
            </a:r>
            <a:endParaRPr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tegrate unsupervised learning 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Switch library from sklearn to more easily explore other visualisation libraries/neural </a:t>
            </a: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networks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Filtering out languages other than English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Separate techniques</a:t>
            </a: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 for short tweets 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Collaborative working on Github, had setbacks due to difficult to resolve git conflicts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