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6" r:id="rId4"/>
    <p:sldId id="260" r:id="rId5"/>
    <p:sldId id="284" r:id="rId6"/>
    <p:sldId id="281" r:id="rId7"/>
    <p:sldId id="290" r:id="rId8"/>
    <p:sldId id="285" r:id="rId9"/>
    <p:sldId id="282" r:id="rId10"/>
    <p:sldId id="286" r:id="rId11"/>
    <p:sldId id="289" r:id="rId12"/>
    <p:sldId id="272" r:id="rId13"/>
    <p:sldId id="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A598"/>
    <a:srgbClr val="FEBB01"/>
    <a:srgbClr val="FFFA00"/>
    <a:srgbClr val="FEA108"/>
    <a:srgbClr val="E63F0A"/>
    <a:srgbClr val="D70010"/>
    <a:srgbClr val="E69B19"/>
    <a:srgbClr val="78C6E2"/>
    <a:srgbClr val="57B8DB"/>
    <a:srgbClr val="CCE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5" autoAdjust="0"/>
    <p:restoredTop sz="91050" autoAdjust="0"/>
  </p:normalViewPr>
  <p:slideViewPr>
    <p:cSldViewPr snapToGrid="0">
      <p:cViewPr varScale="1">
        <p:scale>
          <a:sx n="74" d="100"/>
          <a:sy n="74" d="100"/>
        </p:scale>
        <p:origin x="66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9A77-0CE4-4E25-84E3-55E75407559E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1A85F-987C-4966-9EA5-739D5AF14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9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587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743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056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997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24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76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193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832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97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52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402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415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10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5677-1990-4DEF-94A6-269AB3DAB6C5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3AE-BC06-43B9-998E-CC8415D26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86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5677-1990-4DEF-94A6-269AB3DAB6C5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3AE-BC06-43B9-998E-CC8415D26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4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5677-1990-4DEF-94A6-269AB3DAB6C5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3AE-BC06-43B9-998E-CC8415D26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4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F583-B15F-4DFA-97DE-44AABB4101A4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412E-F511-4BB9-9259-40276D9A5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2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170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2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83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634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5677-1990-4DEF-94A6-269AB3DAB6C5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3AE-BC06-43B9-998E-CC8415D26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39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5677-1990-4DEF-94A6-269AB3DAB6C5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3AE-BC06-43B9-998E-CC8415D26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4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5677-1990-4DEF-94A6-269AB3DAB6C5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3AE-BC06-43B9-998E-CC8415D26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56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5677-1990-4DEF-94A6-269AB3DAB6C5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3AE-BC06-43B9-998E-CC8415D26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78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5677-1990-4DEF-94A6-269AB3DAB6C5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C3AE-BC06-43B9-998E-CC8415D26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56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70827" y="3571643"/>
            <a:ext cx="7169074" cy="646331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zh-CN" sz="3600" dirty="0">
                <a:solidFill>
                  <a:schemeClr val="bg1"/>
                </a:solidFill>
              </a:rPr>
              <a:t>基于</a:t>
            </a:r>
            <a:r>
              <a:rPr lang="en-US" altLang="zh-CN" sz="3600" dirty="0">
                <a:solidFill>
                  <a:schemeClr val="bg1"/>
                </a:solidFill>
              </a:rPr>
              <a:t>10W</a:t>
            </a:r>
            <a:r>
              <a:rPr lang="zh-CN" altLang="zh-CN" sz="3600" dirty="0">
                <a:solidFill>
                  <a:schemeClr val="bg1"/>
                </a:solidFill>
              </a:rPr>
              <a:t>手机充电器设计与研究</a:t>
            </a:r>
            <a:endParaRPr lang="zh-CN" altLang="en-US" sz="3600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36374" y="4379523"/>
            <a:ext cx="5344023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414225" y="1340263"/>
            <a:ext cx="2988319" cy="223138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139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2017</a:t>
            </a:r>
            <a:endParaRPr lang="zh-CN" altLang="en-US" sz="139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58776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46484" y="4690585"/>
            <a:ext cx="4441310" cy="707886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2017</a:t>
            </a:r>
            <a:r>
              <a:rPr lang="zh-CN" altLang="en-US" sz="4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年    </a:t>
            </a:r>
            <a:r>
              <a:rPr lang="en-US" altLang="zh-CN" sz="4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3.25    </a:t>
            </a:r>
            <a:r>
              <a:rPr lang="zh-CN" altLang="en-US" sz="4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陈源</a:t>
            </a:r>
            <a:endParaRPr lang="zh-CN" altLang="en-US" sz="4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79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6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65" tmFilter="0, 0; 0.125,0.2665; 0.25,0.4; 0.375,0.465; 0.5,0.5;  0.625,0.535; 0.75,0.6; 0.875,0.7335; 1,1">
                                          <p:stCondLst>
                                            <p:cond delay="36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83" tmFilter="0, 0; 0.125,0.2665; 0.25,0.4; 0.375,0.465; 0.5,0.5;  0.625,0.535; 0.75,0.6; 0.875,0.7335; 1,1">
                                          <p:stCondLst>
                                            <p:cond delay="7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" tmFilter="0, 0; 0.125,0.2665; 0.25,0.4; 0.375,0.465; 0.5,0.5;  0.625,0.535; 0.75,0.6; 0.875,0.7335; 1,1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4">
                                          <p:stCondLst>
                                            <p:cond delay="35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91" decel="50000">
                                          <p:stCondLst>
                                            <p:cond delay="37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4">
                                          <p:stCondLst>
                                            <p:cond delay="72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91" decel="50000">
                                          <p:stCondLst>
                                            <p:cond delay="73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4">
                                          <p:stCondLst>
                                            <p:cond delay="90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91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4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91" decel="50000">
                                          <p:stCondLst>
                                            <p:cond delay="100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"/>
                            </p:stCondLst>
                            <p:childTnLst>
                              <p:par>
                                <p:cTn id="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6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65" tmFilter="0, 0; 0.125,0.2665; 0.25,0.4; 0.375,0.465; 0.5,0.5;  0.625,0.535; 0.75,0.6; 0.875,0.7335; 1,1">
                                          <p:stCondLst>
                                            <p:cond delay="36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83" tmFilter="0, 0; 0.125,0.2665; 0.25,0.4; 0.375,0.465; 0.5,0.5;  0.625,0.535; 0.75,0.6; 0.875,0.7335; 1,1">
                                          <p:stCondLst>
                                            <p:cond delay="7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" tmFilter="0, 0; 0.125,0.2665; 0.25,0.4; 0.375,0.465; 0.5,0.5;  0.625,0.535; 0.75,0.6; 0.875,0.7335; 1,1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14">
                                          <p:stCondLst>
                                            <p:cond delay="35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91" decel="50000">
                                          <p:stCondLst>
                                            <p:cond delay="37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4">
                                          <p:stCondLst>
                                            <p:cond delay="72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91" decel="50000">
                                          <p:stCondLst>
                                            <p:cond delay="73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4">
                                          <p:stCondLst>
                                            <p:cond delay="90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91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4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91" decel="50000">
                                          <p:stCondLst>
                                            <p:cond delay="100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1201693" y="1857833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658286" y="2087870"/>
            <a:ext cx="2911593" cy="2719993"/>
            <a:chOff x="4706287" y="1267811"/>
            <a:chExt cx="2911593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267811"/>
              <a:ext cx="2153154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2FA598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138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592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2FA598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</a:t>
              </a:r>
              <a:r>
                <a:rPr lang="en-US" altLang="zh-CN" sz="2800" b="1" dirty="0" smtClean="0">
                  <a:solidFill>
                    <a:srgbClr val="2FA598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Four</a:t>
              </a:r>
              <a:endParaRPr lang="zh-CN" altLang="en-US" sz="2800" b="1" dirty="0">
                <a:solidFill>
                  <a:srgbClr val="2FA598"/>
                </a:solidFill>
                <a:latin typeface="Segoe UI Semilight" panose="020B04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7372289" y="3008555"/>
            <a:ext cx="2037737" cy="646331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2FA598"/>
                </a:solidFill>
              </a:rPr>
              <a:t>研究进度</a:t>
            </a:r>
            <a:endParaRPr lang="zh-CN" altLang="en-US" sz="3600" b="1" dirty="0">
              <a:solidFill>
                <a:srgbClr val="2FA598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74101" y="1551529"/>
            <a:ext cx="0" cy="41220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0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948454" y="1865619"/>
            <a:ext cx="2557463" cy="908051"/>
            <a:chOff x="0" y="0"/>
            <a:chExt cx="2636520" cy="1447800"/>
          </a:xfrm>
        </p:grpSpPr>
        <p:sp>
          <p:nvSpPr>
            <p:cNvPr id="11" name="任意多边形 10"/>
            <p:cNvSpPr>
              <a:spLocks noChangeArrowheads="1"/>
            </p:cNvSpPr>
            <p:nvPr/>
          </p:nvSpPr>
          <p:spPr bwMode="auto">
            <a:xfrm>
              <a:off x="0" y="0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39999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文本框 24"/>
            <p:cNvSpPr>
              <a:spLocks noChangeArrowheads="1"/>
            </p:cNvSpPr>
            <p:nvPr/>
          </p:nvSpPr>
          <p:spPr bwMode="auto">
            <a:xfrm>
              <a:off x="304995" y="404936"/>
              <a:ext cx="2230360" cy="637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原理选型</a:t>
              </a:r>
              <a:endParaRPr lang="zh-CN" altLang="en-US" sz="20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2"/>
          <p:cNvGrpSpPr>
            <a:grpSpLocks/>
          </p:cNvGrpSpPr>
          <p:nvPr/>
        </p:nvGrpSpPr>
        <p:grpSpPr bwMode="auto">
          <a:xfrm>
            <a:off x="1811680" y="1865619"/>
            <a:ext cx="2557463" cy="908051"/>
            <a:chOff x="0" y="0"/>
            <a:chExt cx="2636520" cy="1447800"/>
          </a:xfrm>
        </p:grpSpPr>
        <p:sp>
          <p:nvSpPr>
            <p:cNvPr id="14" name="任意多边形 4"/>
            <p:cNvSpPr>
              <a:spLocks noChangeArrowheads="1"/>
            </p:cNvSpPr>
            <p:nvPr/>
          </p:nvSpPr>
          <p:spPr bwMode="auto">
            <a:xfrm>
              <a:off x="0" y="0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39999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文本框 25"/>
            <p:cNvSpPr>
              <a:spLocks noChangeArrowheads="1"/>
            </p:cNvSpPr>
            <p:nvPr/>
          </p:nvSpPr>
          <p:spPr bwMode="auto">
            <a:xfrm>
              <a:off x="272839" y="380806"/>
              <a:ext cx="2293960" cy="686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查阅参考文献</a:t>
              </a:r>
              <a:endParaRPr lang="zh-CN" altLang="en-US" sz="20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23"/>
          <p:cNvGrpSpPr>
            <a:grpSpLocks/>
          </p:cNvGrpSpPr>
          <p:nvPr/>
        </p:nvGrpSpPr>
        <p:grpSpPr bwMode="auto">
          <a:xfrm>
            <a:off x="8225179" y="1865619"/>
            <a:ext cx="2555875" cy="908051"/>
            <a:chOff x="0" y="0"/>
            <a:chExt cx="2636520" cy="1447800"/>
          </a:xfrm>
        </p:grpSpPr>
        <p:sp>
          <p:nvSpPr>
            <p:cNvPr id="17" name="任意多边形 7"/>
            <p:cNvSpPr>
              <a:spLocks noChangeArrowheads="1"/>
            </p:cNvSpPr>
            <p:nvPr/>
          </p:nvSpPr>
          <p:spPr bwMode="auto">
            <a:xfrm>
              <a:off x="0" y="0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39999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文本框 26"/>
            <p:cNvSpPr>
              <a:spLocks noChangeArrowheads="1"/>
            </p:cNvSpPr>
            <p:nvPr/>
          </p:nvSpPr>
          <p:spPr bwMode="auto">
            <a:xfrm>
              <a:off x="311563" y="404936"/>
              <a:ext cx="2230359" cy="637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PCB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制作</a:t>
              </a:r>
              <a:endParaRPr lang="zh-CN" altLang="en-US" sz="20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22"/>
          <p:cNvGrpSpPr>
            <a:grpSpLocks/>
          </p:cNvGrpSpPr>
          <p:nvPr/>
        </p:nvGrpSpPr>
        <p:grpSpPr bwMode="auto">
          <a:xfrm>
            <a:off x="6086817" y="1865619"/>
            <a:ext cx="2557463" cy="908051"/>
            <a:chOff x="0" y="0"/>
            <a:chExt cx="2636520" cy="1447800"/>
          </a:xfrm>
        </p:grpSpPr>
        <p:sp>
          <p:nvSpPr>
            <p:cNvPr id="20" name="任意多边形 6"/>
            <p:cNvSpPr>
              <a:spLocks noChangeArrowheads="1"/>
            </p:cNvSpPr>
            <p:nvPr/>
          </p:nvSpPr>
          <p:spPr bwMode="auto">
            <a:xfrm>
              <a:off x="0" y="0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39999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文本框 27"/>
            <p:cNvSpPr>
              <a:spLocks noChangeArrowheads="1"/>
            </p:cNvSpPr>
            <p:nvPr/>
          </p:nvSpPr>
          <p:spPr bwMode="auto">
            <a:xfrm>
              <a:off x="330619" y="380809"/>
              <a:ext cx="2205655" cy="686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仿真验证</a:t>
              </a:r>
              <a:endParaRPr lang="zh-CN" altLang="en-US" sz="20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4301513" y="3795278"/>
            <a:ext cx="1874839" cy="78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67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初步选定以上三种研究方案</a:t>
            </a:r>
            <a:endParaRPr lang="zh-CN" altLang="en-US" sz="186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直接连接符 8"/>
          <p:cNvSpPr>
            <a:spLocks noChangeShapeType="1"/>
          </p:cNvSpPr>
          <p:nvPr/>
        </p:nvSpPr>
        <p:spPr bwMode="auto">
          <a:xfrm>
            <a:off x="1589513" y="5764968"/>
            <a:ext cx="9359900" cy="1588"/>
          </a:xfrm>
          <a:prstGeom prst="line">
            <a:avLst/>
          </a:prstGeom>
          <a:noFill/>
          <a:ln w="6350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425202" y="7905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206386" y="2903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目前进度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07781" y="101257"/>
            <a:ext cx="866606" cy="778226"/>
            <a:chOff x="283980" y="301282"/>
            <a:chExt cx="866605" cy="778226"/>
          </a:xfrm>
        </p:grpSpPr>
        <p:grpSp>
          <p:nvGrpSpPr>
            <p:cNvPr id="37" name="组合 3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39" name="任意多边形 38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434993" y="367229"/>
              <a:ext cx="561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2FA598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6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41" name="矩形 47"/>
          <p:cNvSpPr>
            <a:spLocks noChangeArrowheads="1"/>
          </p:cNvSpPr>
          <p:nvPr/>
        </p:nvSpPr>
        <p:spPr bwMode="auto">
          <a:xfrm>
            <a:off x="2073615" y="3777966"/>
            <a:ext cx="1874839" cy="7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查阅近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年内充电器新型技术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31713" y="3820021"/>
            <a:ext cx="186767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平台仿真验证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已初步分析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54744" y="3793312"/>
            <a:ext cx="225384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CX7181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元器件、电路板准备完毕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56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3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7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0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utoUpdateAnimBg="0"/>
      <p:bldP spid="31" grpId="0" animBg="1"/>
      <p:bldP spid="32" grpId="0"/>
      <p:bldP spid="41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9136" y="29031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充电器接口趋势图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7781" y="101257"/>
            <a:ext cx="866606" cy="778226"/>
            <a:chOff x="283980" y="301282"/>
            <a:chExt cx="866605" cy="778226"/>
          </a:xfrm>
        </p:grpSpPr>
        <p:grpSp>
          <p:nvGrpSpPr>
            <p:cNvPr id="6" name="组合 5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434994" y="367229"/>
              <a:ext cx="599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rgbClr val="2FA598"/>
                  </a:solidFill>
                  <a:latin typeface="Agency FB" panose="020B0503020202020204" pitchFamily="34" charset="0"/>
                </a:rPr>
                <a:t>附</a:t>
              </a:r>
              <a:endParaRPr lang="zh-CN" altLang="en-US" sz="36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109736" y="1636565"/>
            <a:ext cx="900789" cy="1003088"/>
            <a:chOff x="1042310" y="1768480"/>
            <a:chExt cx="900789" cy="1003088"/>
          </a:xfrm>
        </p:grpSpPr>
        <p:sp>
          <p:nvSpPr>
            <p:cNvPr id="35" name="任意多边形 34"/>
            <p:cNvSpPr/>
            <p:nvPr/>
          </p:nvSpPr>
          <p:spPr>
            <a:xfrm rot="5400000">
              <a:off x="991161" y="1819629"/>
              <a:ext cx="1003088" cy="900789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Freeform 898"/>
            <p:cNvSpPr>
              <a:spLocks noEditPoints="1"/>
            </p:cNvSpPr>
            <p:nvPr/>
          </p:nvSpPr>
          <p:spPr bwMode="auto">
            <a:xfrm>
              <a:off x="1213305" y="2077935"/>
              <a:ext cx="558800" cy="384176"/>
            </a:xfrm>
            <a:custGeom>
              <a:avLst/>
              <a:gdLst>
                <a:gd name="T0" fmla="*/ 107 w 210"/>
                <a:gd name="T1" fmla="*/ 101 h 144"/>
                <a:gd name="T2" fmla="*/ 94 w 210"/>
                <a:gd name="T3" fmla="*/ 89 h 144"/>
                <a:gd name="T4" fmla="*/ 94 w 210"/>
                <a:gd name="T5" fmla="*/ 80 h 144"/>
                <a:gd name="T6" fmla="*/ 100 w 210"/>
                <a:gd name="T7" fmla="*/ 67 h 144"/>
                <a:gd name="T8" fmla="*/ 102 w 210"/>
                <a:gd name="T9" fmla="*/ 50 h 144"/>
                <a:gd name="T10" fmla="*/ 101 w 210"/>
                <a:gd name="T11" fmla="*/ 32 h 144"/>
                <a:gd name="T12" fmla="*/ 96 w 210"/>
                <a:gd name="T13" fmla="*/ 11 h 144"/>
                <a:gd name="T14" fmla="*/ 88 w 210"/>
                <a:gd name="T15" fmla="*/ 7 h 144"/>
                <a:gd name="T16" fmla="*/ 46 w 210"/>
                <a:gd name="T17" fmla="*/ 45 h 144"/>
                <a:gd name="T18" fmla="*/ 48 w 210"/>
                <a:gd name="T19" fmla="*/ 69 h 144"/>
                <a:gd name="T20" fmla="*/ 53 w 210"/>
                <a:gd name="T21" fmla="*/ 81 h 144"/>
                <a:gd name="T22" fmla="*/ 54 w 210"/>
                <a:gd name="T23" fmla="*/ 89 h 144"/>
                <a:gd name="T24" fmla="*/ 41 w 210"/>
                <a:gd name="T25" fmla="*/ 101 h 144"/>
                <a:gd name="T26" fmla="*/ 1 w 210"/>
                <a:gd name="T27" fmla="*/ 122 h 144"/>
                <a:gd name="T28" fmla="*/ 147 w 210"/>
                <a:gd name="T29" fmla="*/ 144 h 144"/>
                <a:gd name="T30" fmla="*/ 130 w 210"/>
                <a:gd name="T31" fmla="*/ 111 h 144"/>
                <a:gd name="T32" fmla="*/ 155 w 210"/>
                <a:gd name="T33" fmla="*/ 103 h 144"/>
                <a:gd name="T34" fmla="*/ 146 w 210"/>
                <a:gd name="T35" fmla="*/ 95 h 144"/>
                <a:gd name="T36" fmla="*/ 146 w 210"/>
                <a:gd name="T37" fmla="*/ 88 h 144"/>
                <a:gd name="T38" fmla="*/ 150 w 210"/>
                <a:gd name="T39" fmla="*/ 79 h 144"/>
                <a:gd name="T40" fmla="*/ 152 w 210"/>
                <a:gd name="T41" fmla="*/ 67 h 144"/>
                <a:gd name="T42" fmla="*/ 151 w 210"/>
                <a:gd name="T43" fmla="*/ 54 h 144"/>
                <a:gd name="T44" fmla="*/ 147 w 210"/>
                <a:gd name="T45" fmla="*/ 39 h 144"/>
                <a:gd name="T46" fmla="*/ 142 w 210"/>
                <a:gd name="T47" fmla="*/ 36 h 144"/>
                <a:gd name="T48" fmla="*/ 111 w 210"/>
                <a:gd name="T49" fmla="*/ 63 h 144"/>
                <a:gd name="T50" fmla="*/ 113 w 210"/>
                <a:gd name="T51" fmla="*/ 80 h 144"/>
                <a:gd name="T52" fmla="*/ 116 w 210"/>
                <a:gd name="T53" fmla="*/ 89 h 144"/>
                <a:gd name="T54" fmla="*/ 117 w 210"/>
                <a:gd name="T55" fmla="*/ 95 h 144"/>
                <a:gd name="T56" fmla="*/ 122 w 210"/>
                <a:gd name="T57" fmla="*/ 104 h 144"/>
                <a:gd name="T58" fmla="*/ 136 w 210"/>
                <a:gd name="T59" fmla="*/ 109 h 144"/>
                <a:gd name="T60" fmla="*/ 151 w 210"/>
                <a:gd name="T61" fmla="*/ 121 h 144"/>
                <a:gd name="T62" fmla="*/ 151 w 210"/>
                <a:gd name="T63" fmla="*/ 130 h 144"/>
                <a:gd name="T64" fmla="*/ 184 w 210"/>
                <a:gd name="T65" fmla="*/ 134 h 144"/>
                <a:gd name="T66" fmla="*/ 171 w 210"/>
                <a:gd name="T67" fmla="*/ 110 h 144"/>
                <a:gd name="T68" fmla="*/ 201 w 210"/>
                <a:gd name="T69" fmla="*/ 108 h 144"/>
                <a:gd name="T70" fmla="*/ 186 w 210"/>
                <a:gd name="T71" fmla="*/ 102 h 144"/>
                <a:gd name="T72" fmla="*/ 181 w 210"/>
                <a:gd name="T73" fmla="*/ 97 h 144"/>
                <a:gd name="T74" fmla="*/ 184 w 210"/>
                <a:gd name="T75" fmla="*/ 88 h 144"/>
                <a:gd name="T76" fmla="*/ 187 w 210"/>
                <a:gd name="T77" fmla="*/ 83 h 144"/>
                <a:gd name="T78" fmla="*/ 186 w 210"/>
                <a:gd name="T79" fmla="*/ 76 h 144"/>
                <a:gd name="T80" fmla="*/ 186 w 210"/>
                <a:gd name="T81" fmla="*/ 61 h 144"/>
                <a:gd name="T82" fmla="*/ 182 w 210"/>
                <a:gd name="T83" fmla="*/ 58 h 144"/>
                <a:gd name="T84" fmla="*/ 165 w 210"/>
                <a:gd name="T85" fmla="*/ 57 h 144"/>
                <a:gd name="T86" fmla="*/ 158 w 210"/>
                <a:gd name="T87" fmla="*/ 79 h 144"/>
                <a:gd name="T88" fmla="*/ 162 w 210"/>
                <a:gd name="T89" fmla="*/ 87 h 144"/>
                <a:gd name="T90" fmla="*/ 165 w 210"/>
                <a:gd name="T91" fmla="*/ 97 h 144"/>
                <a:gd name="T92" fmla="*/ 161 w 210"/>
                <a:gd name="T93" fmla="*/ 102 h 144"/>
                <a:gd name="T94" fmla="*/ 173 w 210"/>
                <a:gd name="T95" fmla="*/ 107 h 144"/>
                <a:gd name="T96" fmla="*/ 187 w 210"/>
                <a:gd name="T97" fmla="*/ 117 h 144"/>
                <a:gd name="T98" fmla="*/ 187 w 210"/>
                <a:gd name="T99" fmla="*/ 118 h 144"/>
                <a:gd name="T100" fmla="*/ 187 w 210"/>
                <a:gd name="T101" fmla="*/ 125 h 144"/>
                <a:gd name="T102" fmla="*/ 210 w 210"/>
                <a:gd name="T103" fmla="*/ 11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0" h="144">
                  <a:moveTo>
                    <a:pt x="130" y="111"/>
                  </a:moveTo>
                  <a:cubicBezTo>
                    <a:pt x="122" y="108"/>
                    <a:pt x="114" y="104"/>
                    <a:pt x="107" y="101"/>
                  </a:cubicBezTo>
                  <a:cubicBezTo>
                    <a:pt x="105" y="100"/>
                    <a:pt x="102" y="100"/>
                    <a:pt x="100" y="99"/>
                  </a:cubicBezTo>
                  <a:cubicBezTo>
                    <a:pt x="98" y="98"/>
                    <a:pt x="95" y="92"/>
                    <a:pt x="94" y="89"/>
                  </a:cubicBezTo>
                  <a:cubicBezTo>
                    <a:pt x="93" y="89"/>
                    <a:pt x="91" y="89"/>
                    <a:pt x="90" y="88"/>
                  </a:cubicBezTo>
                  <a:cubicBezTo>
                    <a:pt x="90" y="84"/>
                    <a:pt x="93" y="84"/>
                    <a:pt x="94" y="80"/>
                  </a:cubicBezTo>
                  <a:cubicBezTo>
                    <a:pt x="95" y="77"/>
                    <a:pt x="94" y="73"/>
                    <a:pt x="96" y="71"/>
                  </a:cubicBezTo>
                  <a:cubicBezTo>
                    <a:pt x="97" y="69"/>
                    <a:pt x="99" y="69"/>
                    <a:pt x="100" y="67"/>
                  </a:cubicBezTo>
                  <a:cubicBezTo>
                    <a:pt x="101" y="66"/>
                    <a:pt x="102" y="63"/>
                    <a:pt x="102" y="61"/>
                  </a:cubicBezTo>
                  <a:cubicBezTo>
                    <a:pt x="103" y="58"/>
                    <a:pt x="103" y="53"/>
                    <a:pt x="102" y="50"/>
                  </a:cubicBezTo>
                  <a:cubicBezTo>
                    <a:pt x="101" y="48"/>
                    <a:pt x="100" y="48"/>
                    <a:pt x="100" y="46"/>
                  </a:cubicBezTo>
                  <a:cubicBezTo>
                    <a:pt x="100" y="43"/>
                    <a:pt x="101" y="34"/>
                    <a:pt x="101" y="32"/>
                  </a:cubicBezTo>
                  <a:cubicBezTo>
                    <a:pt x="101" y="26"/>
                    <a:pt x="101" y="22"/>
                    <a:pt x="100" y="17"/>
                  </a:cubicBezTo>
                  <a:cubicBezTo>
                    <a:pt x="100" y="17"/>
                    <a:pt x="98" y="12"/>
                    <a:pt x="96" y="11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77" y="0"/>
                    <a:pt x="64" y="5"/>
                    <a:pt x="57" y="8"/>
                  </a:cubicBezTo>
                  <a:cubicBezTo>
                    <a:pt x="48" y="11"/>
                    <a:pt x="41" y="25"/>
                    <a:pt x="46" y="45"/>
                  </a:cubicBezTo>
                  <a:cubicBezTo>
                    <a:pt x="46" y="49"/>
                    <a:pt x="44" y="50"/>
                    <a:pt x="44" y="52"/>
                  </a:cubicBezTo>
                  <a:cubicBezTo>
                    <a:pt x="44" y="56"/>
                    <a:pt x="44" y="66"/>
                    <a:pt x="48" y="69"/>
                  </a:cubicBezTo>
                  <a:cubicBezTo>
                    <a:pt x="49" y="69"/>
                    <a:pt x="51" y="70"/>
                    <a:pt x="51" y="69"/>
                  </a:cubicBezTo>
                  <a:cubicBezTo>
                    <a:pt x="52" y="73"/>
                    <a:pt x="52" y="77"/>
                    <a:pt x="53" y="81"/>
                  </a:cubicBezTo>
                  <a:cubicBezTo>
                    <a:pt x="54" y="84"/>
                    <a:pt x="56" y="84"/>
                    <a:pt x="57" y="88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2" y="92"/>
                    <a:pt x="50" y="98"/>
                    <a:pt x="47" y="99"/>
                  </a:cubicBezTo>
                  <a:cubicBezTo>
                    <a:pt x="45" y="100"/>
                    <a:pt x="43" y="100"/>
                    <a:pt x="41" y="101"/>
                  </a:cubicBezTo>
                  <a:cubicBezTo>
                    <a:pt x="34" y="104"/>
                    <a:pt x="25" y="108"/>
                    <a:pt x="18" y="111"/>
                  </a:cubicBezTo>
                  <a:cubicBezTo>
                    <a:pt x="11" y="114"/>
                    <a:pt x="3" y="115"/>
                    <a:pt x="1" y="122"/>
                  </a:cubicBezTo>
                  <a:cubicBezTo>
                    <a:pt x="1" y="127"/>
                    <a:pt x="0" y="138"/>
                    <a:pt x="0" y="144"/>
                  </a:cubicBezTo>
                  <a:cubicBezTo>
                    <a:pt x="147" y="144"/>
                    <a:pt x="147" y="144"/>
                    <a:pt x="147" y="144"/>
                  </a:cubicBezTo>
                  <a:cubicBezTo>
                    <a:pt x="147" y="138"/>
                    <a:pt x="147" y="127"/>
                    <a:pt x="147" y="122"/>
                  </a:cubicBezTo>
                  <a:cubicBezTo>
                    <a:pt x="145" y="115"/>
                    <a:pt x="137" y="114"/>
                    <a:pt x="130" y="111"/>
                  </a:cubicBezTo>
                  <a:close/>
                  <a:moveTo>
                    <a:pt x="171" y="110"/>
                  </a:moveTo>
                  <a:cubicBezTo>
                    <a:pt x="166" y="108"/>
                    <a:pt x="160" y="105"/>
                    <a:pt x="155" y="103"/>
                  </a:cubicBezTo>
                  <a:cubicBezTo>
                    <a:pt x="153" y="103"/>
                    <a:pt x="152" y="102"/>
                    <a:pt x="150" y="102"/>
                  </a:cubicBezTo>
                  <a:cubicBezTo>
                    <a:pt x="149" y="101"/>
                    <a:pt x="147" y="97"/>
                    <a:pt x="146" y="95"/>
                  </a:cubicBezTo>
                  <a:cubicBezTo>
                    <a:pt x="145" y="94"/>
                    <a:pt x="144" y="94"/>
                    <a:pt x="143" y="94"/>
                  </a:cubicBezTo>
                  <a:cubicBezTo>
                    <a:pt x="143" y="91"/>
                    <a:pt x="145" y="91"/>
                    <a:pt x="146" y="88"/>
                  </a:cubicBezTo>
                  <a:cubicBezTo>
                    <a:pt x="147" y="86"/>
                    <a:pt x="146" y="84"/>
                    <a:pt x="147" y="82"/>
                  </a:cubicBezTo>
                  <a:cubicBezTo>
                    <a:pt x="148" y="80"/>
                    <a:pt x="150" y="80"/>
                    <a:pt x="150" y="79"/>
                  </a:cubicBezTo>
                  <a:cubicBezTo>
                    <a:pt x="151" y="78"/>
                    <a:pt x="152" y="76"/>
                    <a:pt x="152" y="75"/>
                  </a:cubicBezTo>
                  <a:cubicBezTo>
                    <a:pt x="152" y="72"/>
                    <a:pt x="153" y="69"/>
                    <a:pt x="152" y="67"/>
                  </a:cubicBezTo>
                  <a:cubicBezTo>
                    <a:pt x="151" y="65"/>
                    <a:pt x="150" y="65"/>
                    <a:pt x="150" y="64"/>
                  </a:cubicBezTo>
                  <a:cubicBezTo>
                    <a:pt x="150" y="62"/>
                    <a:pt x="151" y="55"/>
                    <a:pt x="151" y="54"/>
                  </a:cubicBezTo>
                  <a:cubicBezTo>
                    <a:pt x="151" y="50"/>
                    <a:pt x="151" y="47"/>
                    <a:pt x="150" y="43"/>
                  </a:cubicBezTo>
                  <a:cubicBezTo>
                    <a:pt x="150" y="43"/>
                    <a:pt x="149" y="40"/>
                    <a:pt x="147" y="39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2" y="36"/>
                    <a:pt x="142" y="36"/>
                    <a:pt x="142" y="36"/>
                  </a:cubicBezTo>
                  <a:cubicBezTo>
                    <a:pt x="133" y="31"/>
                    <a:pt x="124" y="35"/>
                    <a:pt x="120" y="37"/>
                  </a:cubicBezTo>
                  <a:cubicBezTo>
                    <a:pt x="113" y="39"/>
                    <a:pt x="108" y="49"/>
                    <a:pt x="111" y="63"/>
                  </a:cubicBezTo>
                  <a:cubicBezTo>
                    <a:pt x="112" y="66"/>
                    <a:pt x="110" y="67"/>
                    <a:pt x="110" y="68"/>
                  </a:cubicBezTo>
                  <a:cubicBezTo>
                    <a:pt x="110" y="71"/>
                    <a:pt x="111" y="78"/>
                    <a:pt x="113" y="80"/>
                  </a:cubicBezTo>
                  <a:cubicBezTo>
                    <a:pt x="114" y="80"/>
                    <a:pt x="116" y="81"/>
                    <a:pt x="116" y="81"/>
                  </a:cubicBezTo>
                  <a:cubicBezTo>
                    <a:pt x="116" y="84"/>
                    <a:pt x="116" y="86"/>
                    <a:pt x="116" y="89"/>
                  </a:cubicBezTo>
                  <a:cubicBezTo>
                    <a:pt x="117" y="91"/>
                    <a:pt x="119" y="91"/>
                    <a:pt x="119" y="94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6" y="96"/>
                    <a:pt x="115" y="99"/>
                    <a:pt x="114" y="100"/>
                  </a:cubicBezTo>
                  <a:cubicBezTo>
                    <a:pt x="117" y="101"/>
                    <a:pt x="119" y="103"/>
                    <a:pt x="122" y="104"/>
                  </a:cubicBezTo>
                  <a:cubicBezTo>
                    <a:pt x="125" y="105"/>
                    <a:pt x="128" y="106"/>
                    <a:pt x="131" y="108"/>
                  </a:cubicBezTo>
                  <a:cubicBezTo>
                    <a:pt x="133" y="108"/>
                    <a:pt x="134" y="109"/>
                    <a:pt x="136" y="109"/>
                  </a:cubicBezTo>
                  <a:cubicBezTo>
                    <a:pt x="141" y="111"/>
                    <a:pt x="148" y="114"/>
                    <a:pt x="150" y="121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1" y="122"/>
                    <a:pt x="151" y="122"/>
                    <a:pt x="151" y="122"/>
                  </a:cubicBezTo>
                  <a:cubicBezTo>
                    <a:pt x="151" y="124"/>
                    <a:pt x="151" y="127"/>
                    <a:pt x="151" y="130"/>
                  </a:cubicBezTo>
                  <a:cubicBezTo>
                    <a:pt x="151" y="131"/>
                    <a:pt x="151" y="133"/>
                    <a:pt x="151" y="134"/>
                  </a:cubicBezTo>
                  <a:cubicBezTo>
                    <a:pt x="184" y="134"/>
                    <a:pt x="184" y="134"/>
                    <a:pt x="184" y="134"/>
                  </a:cubicBezTo>
                  <a:cubicBezTo>
                    <a:pt x="184" y="130"/>
                    <a:pt x="184" y="121"/>
                    <a:pt x="184" y="118"/>
                  </a:cubicBezTo>
                  <a:cubicBezTo>
                    <a:pt x="182" y="113"/>
                    <a:pt x="176" y="112"/>
                    <a:pt x="171" y="110"/>
                  </a:cubicBezTo>
                  <a:close/>
                  <a:moveTo>
                    <a:pt x="210" y="113"/>
                  </a:moveTo>
                  <a:cubicBezTo>
                    <a:pt x="208" y="110"/>
                    <a:pt x="204" y="109"/>
                    <a:pt x="201" y="108"/>
                  </a:cubicBezTo>
                  <a:cubicBezTo>
                    <a:pt x="197" y="106"/>
                    <a:pt x="193" y="105"/>
                    <a:pt x="190" y="103"/>
                  </a:cubicBezTo>
                  <a:cubicBezTo>
                    <a:pt x="188" y="103"/>
                    <a:pt x="187" y="103"/>
                    <a:pt x="186" y="102"/>
                  </a:cubicBezTo>
                  <a:cubicBezTo>
                    <a:pt x="185" y="101"/>
                    <a:pt x="184" y="99"/>
                    <a:pt x="183" y="97"/>
                  </a:cubicBezTo>
                  <a:cubicBezTo>
                    <a:pt x="183" y="97"/>
                    <a:pt x="182" y="97"/>
                    <a:pt x="181" y="97"/>
                  </a:cubicBezTo>
                  <a:cubicBezTo>
                    <a:pt x="181" y="95"/>
                    <a:pt x="183" y="95"/>
                    <a:pt x="183" y="93"/>
                  </a:cubicBezTo>
                  <a:cubicBezTo>
                    <a:pt x="184" y="91"/>
                    <a:pt x="183" y="89"/>
                    <a:pt x="184" y="88"/>
                  </a:cubicBezTo>
                  <a:cubicBezTo>
                    <a:pt x="185" y="87"/>
                    <a:pt x="186" y="87"/>
                    <a:pt x="186" y="86"/>
                  </a:cubicBezTo>
                  <a:cubicBezTo>
                    <a:pt x="187" y="86"/>
                    <a:pt x="187" y="84"/>
                    <a:pt x="187" y="83"/>
                  </a:cubicBezTo>
                  <a:cubicBezTo>
                    <a:pt x="188" y="82"/>
                    <a:pt x="188" y="79"/>
                    <a:pt x="187" y="78"/>
                  </a:cubicBezTo>
                  <a:cubicBezTo>
                    <a:pt x="187" y="77"/>
                    <a:pt x="186" y="77"/>
                    <a:pt x="186" y="76"/>
                  </a:cubicBezTo>
                  <a:cubicBezTo>
                    <a:pt x="186" y="74"/>
                    <a:pt x="187" y="70"/>
                    <a:pt x="187" y="69"/>
                  </a:cubicBezTo>
                  <a:cubicBezTo>
                    <a:pt x="187" y="66"/>
                    <a:pt x="187" y="64"/>
                    <a:pt x="186" y="61"/>
                  </a:cubicBezTo>
                  <a:cubicBezTo>
                    <a:pt x="186" y="61"/>
                    <a:pt x="185" y="59"/>
                    <a:pt x="184" y="58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80" y="57"/>
                    <a:pt x="180" y="57"/>
                    <a:pt x="180" y="57"/>
                  </a:cubicBezTo>
                  <a:cubicBezTo>
                    <a:pt x="175" y="53"/>
                    <a:pt x="168" y="55"/>
                    <a:pt x="165" y="57"/>
                  </a:cubicBezTo>
                  <a:cubicBezTo>
                    <a:pt x="160" y="58"/>
                    <a:pt x="157" y="65"/>
                    <a:pt x="159" y="75"/>
                  </a:cubicBezTo>
                  <a:cubicBezTo>
                    <a:pt x="160" y="77"/>
                    <a:pt x="158" y="78"/>
                    <a:pt x="158" y="79"/>
                  </a:cubicBezTo>
                  <a:cubicBezTo>
                    <a:pt x="158" y="81"/>
                    <a:pt x="159" y="86"/>
                    <a:pt x="160" y="87"/>
                  </a:cubicBezTo>
                  <a:cubicBezTo>
                    <a:pt x="161" y="87"/>
                    <a:pt x="162" y="87"/>
                    <a:pt x="162" y="87"/>
                  </a:cubicBezTo>
                  <a:cubicBezTo>
                    <a:pt x="162" y="89"/>
                    <a:pt x="162" y="91"/>
                    <a:pt x="163" y="93"/>
                  </a:cubicBezTo>
                  <a:cubicBezTo>
                    <a:pt x="163" y="95"/>
                    <a:pt x="164" y="95"/>
                    <a:pt x="165" y="97"/>
                  </a:cubicBezTo>
                  <a:cubicBezTo>
                    <a:pt x="163" y="97"/>
                    <a:pt x="163" y="97"/>
                    <a:pt x="163" y="97"/>
                  </a:cubicBezTo>
                  <a:cubicBezTo>
                    <a:pt x="163" y="98"/>
                    <a:pt x="162" y="101"/>
                    <a:pt x="161" y="102"/>
                  </a:cubicBezTo>
                  <a:cubicBezTo>
                    <a:pt x="162" y="103"/>
                    <a:pt x="164" y="103"/>
                    <a:pt x="166" y="104"/>
                  </a:cubicBezTo>
                  <a:cubicBezTo>
                    <a:pt x="168" y="105"/>
                    <a:pt x="171" y="106"/>
                    <a:pt x="173" y="107"/>
                  </a:cubicBezTo>
                  <a:cubicBezTo>
                    <a:pt x="174" y="107"/>
                    <a:pt x="175" y="108"/>
                    <a:pt x="176" y="108"/>
                  </a:cubicBezTo>
                  <a:cubicBezTo>
                    <a:pt x="180" y="110"/>
                    <a:pt x="185" y="111"/>
                    <a:pt x="187" y="117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7" y="118"/>
                    <a:pt x="187" y="118"/>
                    <a:pt x="187" y="118"/>
                  </a:cubicBezTo>
                  <a:cubicBezTo>
                    <a:pt x="187" y="119"/>
                    <a:pt x="187" y="121"/>
                    <a:pt x="187" y="124"/>
                  </a:cubicBezTo>
                  <a:cubicBezTo>
                    <a:pt x="187" y="124"/>
                    <a:pt x="187" y="124"/>
                    <a:pt x="187" y="125"/>
                  </a:cubicBezTo>
                  <a:cubicBezTo>
                    <a:pt x="210" y="125"/>
                    <a:pt x="210" y="125"/>
                    <a:pt x="210" y="125"/>
                  </a:cubicBezTo>
                  <a:cubicBezTo>
                    <a:pt x="210" y="121"/>
                    <a:pt x="210" y="116"/>
                    <a:pt x="210" y="113"/>
                  </a:cubicBezTo>
                  <a:close/>
                </a:path>
              </a:pathLst>
            </a:custGeom>
            <a:solidFill>
              <a:srgbClr val="2FA59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109736" y="4501523"/>
            <a:ext cx="900789" cy="1003088"/>
            <a:chOff x="1042310" y="3321057"/>
            <a:chExt cx="900789" cy="1003088"/>
          </a:xfrm>
        </p:grpSpPr>
        <p:sp>
          <p:nvSpPr>
            <p:cNvPr id="38" name="任意多边形 37"/>
            <p:cNvSpPr/>
            <p:nvPr/>
          </p:nvSpPr>
          <p:spPr>
            <a:xfrm rot="5400000">
              <a:off x="991161" y="3372206"/>
              <a:ext cx="1003088" cy="900789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Freeform 804"/>
            <p:cNvSpPr>
              <a:spLocks/>
            </p:cNvSpPr>
            <p:nvPr/>
          </p:nvSpPr>
          <p:spPr bwMode="auto">
            <a:xfrm>
              <a:off x="1240636" y="3584751"/>
              <a:ext cx="504138" cy="475698"/>
            </a:xfrm>
            <a:custGeom>
              <a:avLst/>
              <a:gdLst>
                <a:gd name="T0" fmla="*/ 164 w 165"/>
                <a:gd name="T1" fmla="*/ 131 h 156"/>
                <a:gd name="T2" fmla="*/ 145 w 165"/>
                <a:gd name="T3" fmla="*/ 119 h 156"/>
                <a:gd name="T4" fmla="*/ 119 w 165"/>
                <a:gd name="T5" fmla="*/ 108 h 156"/>
                <a:gd name="T6" fmla="*/ 112 w 165"/>
                <a:gd name="T7" fmla="*/ 106 h 156"/>
                <a:gd name="T8" fmla="*/ 105 w 165"/>
                <a:gd name="T9" fmla="*/ 94 h 156"/>
                <a:gd name="T10" fmla="*/ 101 w 165"/>
                <a:gd name="T11" fmla="*/ 94 h 156"/>
                <a:gd name="T12" fmla="*/ 105 w 165"/>
                <a:gd name="T13" fmla="*/ 85 h 156"/>
                <a:gd name="T14" fmla="*/ 107 w 165"/>
                <a:gd name="T15" fmla="*/ 74 h 156"/>
                <a:gd name="T16" fmla="*/ 112 w 165"/>
                <a:gd name="T17" fmla="*/ 70 h 156"/>
                <a:gd name="T18" fmla="*/ 114 w 165"/>
                <a:gd name="T19" fmla="*/ 63 h 156"/>
                <a:gd name="T20" fmla="*/ 114 w 165"/>
                <a:gd name="T21" fmla="*/ 51 h 156"/>
                <a:gd name="T22" fmla="*/ 112 w 165"/>
                <a:gd name="T23" fmla="*/ 46 h 156"/>
                <a:gd name="T24" fmla="*/ 113 w 165"/>
                <a:gd name="T25" fmla="*/ 30 h 156"/>
                <a:gd name="T26" fmla="*/ 111 w 165"/>
                <a:gd name="T27" fmla="*/ 19 h 156"/>
                <a:gd name="T28" fmla="*/ 107 w 165"/>
                <a:gd name="T29" fmla="*/ 12 h 156"/>
                <a:gd name="T30" fmla="*/ 102 w 165"/>
                <a:gd name="T31" fmla="*/ 11 h 156"/>
                <a:gd name="T32" fmla="*/ 99 w 165"/>
                <a:gd name="T33" fmla="*/ 8 h 156"/>
                <a:gd name="T34" fmla="*/ 64 w 165"/>
                <a:gd name="T35" fmla="*/ 9 h 156"/>
                <a:gd name="T36" fmla="*/ 51 w 165"/>
                <a:gd name="T37" fmla="*/ 46 h 156"/>
                <a:gd name="T38" fmla="*/ 49 w 165"/>
                <a:gd name="T39" fmla="*/ 53 h 156"/>
                <a:gd name="T40" fmla="*/ 54 w 165"/>
                <a:gd name="T41" fmla="*/ 72 h 156"/>
                <a:gd name="T42" fmla="*/ 58 w 165"/>
                <a:gd name="T43" fmla="*/ 73 h 156"/>
                <a:gd name="T44" fmla="*/ 59 w 165"/>
                <a:gd name="T45" fmla="*/ 86 h 156"/>
                <a:gd name="T46" fmla="*/ 63 w 165"/>
                <a:gd name="T47" fmla="*/ 94 h 156"/>
                <a:gd name="T48" fmla="*/ 60 w 165"/>
                <a:gd name="T49" fmla="*/ 94 h 156"/>
                <a:gd name="T50" fmla="*/ 53 w 165"/>
                <a:gd name="T51" fmla="*/ 106 h 156"/>
                <a:gd name="T52" fmla="*/ 46 w 165"/>
                <a:gd name="T53" fmla="*/ 108 h 156"/>
                <a:gd name="T54" fmla="*/ 20 w 165"/>
                <a:gd name="T55" fmla="*/ 119 h 156"/>
                <a:gd name="T56" fmla="*/ 1 w 165"/>
                <a:gd name="T57" fmla="*/ 131 h 156"/>
                <a:gd name="T58" fmla="*/ 0 w 165"/>
                <a:gd name="T59" fmla="*/ 156 h 156"/>
                <a:gd name="T60" fmla="*/ 72 w 165"/>
                <a:gd name="T61" fmla="*/ 156 h 156"/>
                <a:gd name="T62" fmla="*/ 78 w 165"/>
                <a:gd name="T63" fmla="*/ 120 h 156"/>
                <a:gd name="T64" fmla="*/ 73 w 165"/>
                <a:gd name="T65" fmla="*/ 111 h 156"/>
                <a:gd name="T66" fmla="*/ 83 w 165"/>
                <a:gd name="T67" fmla="*/ 106 h 156"/>
                <a:gd name="T68" fmla="*/ 92 w 165"/>
                <a:gd name="T69" fmla="*/ 111 h 156"/>
                <a:gd name="T70" fmla="*/ 87 w 165"/>
                <a:gd name="T71" fmla="*/ 120 h 156"/>
                <a:gd name="T72" fmla="*/ 96 w 165"/>
                <a:gd name="T73" fmla="*/ 156 h 156"/>
                <a:gd name="T74" fmla="*/ 164 w 165"/>
                <a:gd name="T75" fmla="*/ 156 h 156"/>
                <a:gd name="T76" fmla="*/ 164 w 165"/>
                <a:gd name="T77" fmla="*/ 13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156">
                  <a:moveTo>
                    <a:pt x="164" y="131"/>
                  </a:moveTo>
                  <a:cubicBezTo>
                    <a:pt x="161" y="123"/>
                    <a:pt x="152" y="122"/>
                    <a:pt x="145" y="119"/>
                  </a:cubicBezTo>
                  <a:cubicBezTo>
                    <a:pt x="137" y="115"/>
                    <a:pt x="127" y="111"/>
                    <a:pt x="119" y="108"/>
                  </a:cubicBezTo>
                  <a:cubicBezTo>
                    <a:pt x="117" y="107"/>
                    <a:pt x="114" y="107"/>
                    <a:pt x="112" y="106"/>
                  </a:cubicBezTo>
                  <a:cubicBezTo>
                    <a:pt x="109" y="104"/>
                    <a:pt x="107" y="98"/>
                    <a:pt x="105" y="94"/>
                  </a:cubicBezTo>
                  <a:cubicBezTo>
                    <a:pt x="104" y="94"/>
                    <a:pt x="102" y="94"/>
                    <a:pt x="101" y="94"/>
                  </a:cubicBezTo>
                  <a:cubicBezTo>
                    <a:pt x="101" y="89"/>
                    <a:pt x="104" y="89"/>
                    <a:pt x="105" y="85"/>
                  </a:cubicBezTo>
                  <a:cubicBezTo>
                    <a:pt x="106" y="81"/>
                    <a:pt x="105" y="77"/>
                    <a:pt x="107" y="74"/>
                  </a:cubicBezTo>
                  <a:cubicBezTo>
                    <a:pt x="108" y="72"/>
                    <a:pt x="111" y="72"/>
                    <a:pt x="112" y="70"/>
                  </a:cubicBezTo>
                  <a:cubicBezTo>
                    <a:pt x="113" y="68"/>
                    <a:pt x="114" y="65"/>
                    <a:pt x="114" y="63"/>
                  </a:cubicBezTo>
                  <a:cubicBezTo>
                    <a:pt x="115" y="60"/>
                    <a:pt x="116" y="55"/>
                    <a:pt x="114" y="51"/>
                  </a:cubicBezTo>
                  <a:cubicBezTo>
                    <a:pt x="113" y="49"/>
                    <a:pt x="112" y="49"/>
                    <a:pt x="112" y="46"/>
                  </a:cubicBezTo>
                  <a:cubicBezTo>
                    <a:pt x="111" y="43"/>
                    <a:pt x="113" y="33"/>
                    <a:pt x="113" y="30"/>
                  </a:cubicBezTo>
                  <a:cubicBezTo>
                    <a:pt x="113" y="25"/>
                    <a:pt x="113" y="24"/>
                    <a:pt x="111" y="19"/>
                  </a:cubicBezTo>
                  <a:cubicBezTo>
                    <a:pt x="111" y="19"/>
                    <a:pt x="110" y="14"/>
                    <a:pt x="107" y="12"/>
                  </a:cubicBezTo>
                  <a:cubicBezTo>
                    <a:pt x="102" y="11"/>
                    <a:pt x="102" y="11"/>
                    <a:pt x="102" y="11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86" y="0"/>
                    <a:pt x="71" y="6"/>
                    <a:pt x="64" y="9"/>
                  </a:cubicBezTo>
                  <a:cubicBezTo>
                    <a:pt x="53" y="12"/>
                    <a:pt x="46" y="23"/>
                    <a:pt x="51" y="46"/>
                  </a:cubicBezTo>
                  <a:cubicBezTo>
                    <a:pt x="52" y="49"/>
                    <a:pt x="49" y="51"/>
                    <a:pt x="49" y="53"/>
                  </a:cubicBezTo>
                  <a:cubicBezTo>
                    <a:pt x="50" y="58"/>
                    <a:pt x="50" y="69"/>
                    <a:pt x="54" y="72"/>
                  </a:cubicBezTo>
                  <a:cubicBezTo>
                    <a:pt x="54" y="72"/>
                    <a:pt x="58" y="73"/>
                    <a:pt x="58" y="73"/>
                  </a:cubicBezTo>
                  <a:cubicBezTo>
                    <a:pt x="58" y="77"/>
                    <a:pt x="58" y="82"/>
                    <a:pt x="59" y="86"/>
                  </a:cubicBezTo>
                  <a:cubicBezTo>
                    <a:pt x="60" y="89"/>
                    <a:pt x="63" y="89"/>
                    <a:pt x="63" y="94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58" y="98"/>
                    <a:pt x="56" y="104"/>
                    <a:pt x="53" y="106"/>
                  </a:cubicBezTo>
                  <a:cubicBezTo>
                    <a:pt x="51" y="107"/>
                    <a:pt x="48" y="107"/>
                    <a:pt x="46" y="108"/>
                  </a:cubicBezTo>
                  <a:cubicBezTo>
                    <a:pt x="38" y="111"/>
                    <a:pt x="28" y="115"/>
                    <a:pt x="20" y="119"/>
                  </a:cubicBezTo>
                  <a:cubicBezTo>
                    <a:pt x="13" y="122"/>
                    <a:pt x="4" y="123"/>
                    <a:pt x="1" y="131"/>
                  </a:cubicBezTo>
                  <a:cubicBezTo>
                    <a:pt x="1" y="136"/>
                    <a:pt x="0" y="149"/>
                    <a:pt x="0" y="156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78" y="120"/>
                    <a:pt x="78" y="120"/>
                    <a:pt x="78" y="120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83" y="106"/>
                    <a:pt x="83" y="106"/>
                    <a:pt x="83" y="106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164" y="156"/>
                    <a:pt x="164" y="156"/>
                    <a:pt x="164" y="156"/>
                  </a:cubicBezTo>
                  <a:cubicBezTo>
                    <a:pt x="165" y="149"/>
                    <a:pt x="164" y="136"/>
                    <a:pt x="164" y="131"/>
                  </a:cubicBezTo>
                  <a:close/>
                </a:path>
              </a:pathLst>
            </a:custGeom>
            <a:solidFill>
              <a:srgbClr val="2FA59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8421537" y="1946020"/>
            <a:ext cx="31598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USB Type-C </a:t>
            </a:r>
            <a:r>
              <a:rPr lang="zh-CN" altLang="en-US" sz="20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热度趋势图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421537" y="4840805"/>
            <a:ext cx="31598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USB Type-C </a:t>
            </a:r>
            <a:r>
              <a:rPr lang="zh-CN" altLang="en-US" sz="20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热度区域图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28" y="1011718"/>
            <a:ext cx="6343382" cy="226871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28" y="3842701"/>
            <a:ext cx="6350561" cy="232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0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37311" y="3953869"/>
            <a:ext cx="4288353" cy="1323439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80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谢谢观赏</a:t>
            </a:r>
            <a:endParaRPr lang="zh-CN" altLang="en-US" sz="8000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32501" y="953832"/>
            <a:ext cx="4221027" cy="3170099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0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2017</a:t>
            </a:r>
            <a:endParaRPr lang="zh-CN" altLang="en-US" sz="20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15641" y="2327274"/>
            <a:ext cx="2658751" cy="2387602"/>
            <a:chOff x="4766625" y="-1219201"/>
            <a:chExt cx="2658750" cy="2387602"/>
          </a:xfrm>
        </p:grpSpPr>
        <p:sp>
          <p:nvSpPr>
            <p:cNvPr id="31" name="任意多边形 30"/>
            <p:cNvSpPr/>
            <p:nvPr/>
          </p:nvSpPr>
          <p:spPr>
            <a:xfrm>
              <a:off x="4766625" y="-1219201"/>
              <a:ext cx="2658750" cy="2387602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395868" y="-195084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2FA598"/>
                  </a:solidFill>
                  <a:latin typeface="锐字云字库超粗黑体1.0" panose="02010604000000000000" pitchFamily="2" charset="-122"/>
                  <a:ea typeface="锐字云字库超粗黑体1.0" panose="02010604000000000000" pitchFamily="2" charset="-122"/>
                </a:rPr>
                <a:t>目录</a:t>
              </a:r>
              <a:endParaRPr lang="zh-CN" altLang="en-US" sz="4400" dirty="0">
                <a:solidFill>
                  <a:srgbClr val="2FA598"/>
                </a:solidFill>
                <a:latin typeface="锐字云字库超粗黑体1.0" panose="02010604000000000000" pitchFamily="2" charset="-122"/>
                <a:ea typeface="锐字云字库超粗黑体1.0" panose="02010604000000000000" pitchFamily="2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011663" y="-602113"/>
              <a:ext cx="16209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2FA598"/>
                  </a:solidFill>
                  <a:latin typeface="锐字云字库超粗黑体1.0" panose="02010604000000000000" pitchFamily="2" charset="-122"/>
                  <a:ea typeface="锐字云字库超粗黑体1.0" panose="02010604000000000000" pitchFamily="2" charset="-122"/>
                </a:rPr>
                <a:t>CONTENTS</a:t>
              </a:r>
              <a:endParaRPr lang="zh-CN" altLang="en-US" sz="2800" dirty="0">
                <a:solidFill>
                  <a:srgbClr val="2FA598"/>
                </a:solidFill>
                <a:latin typeface="锐字云字库超粗黑体1.0" panose="02010604000000000000" pitchFamily="2" charset="-122"/>
                <a:ea typeface="锐字云字库超粗黑体1.0" panose="02010604000000000000" pitchFamily="2" charset="-122"/>
              </a:endParaRPr>
            </a:p>
          </p:txBody>
        </p:sp>
      </p:grpSp>
      <p:sp>
        <p:nvSpPr>
          <p:cNvPr id="24" name="任意多边形 23"/>
          <p:cNvSpPr/>
          <p:nvPr/>
        </p:nvSpPr>
        <p:spPr>
          <a:xfrm>
            <a:off x="1091776" y="2036438"/>
            <a:ext cx="3306481" cy="2969277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5510642" y="1611620"/>
            <a:ext cx="4767527" cy="576064"/>
            <a:chOff x="4384599" y="1561976"/>
            <a:chExt cx="3575645" cy="432048"/>
          </a:xfrm>
        </p:grpSpPr>
        <p:sp>
          <p:nvSpPr>
            <p:cNvPr id="33" name="圆角矩形 32"/>
            <p:cNvSpPr/>
            <p:nvPr/>
          </p:nvSpPr>
          <p:spPr>
            <a:xfrm>
              <a:off x="4384599" y="1561976"/>
              <a:ext cx="3575645" cy="432048"/>
            </a:xfrm>
            <a:prstGeom prst="roundRect">
              <a:avLst/>
            </a:prstGeom>
            <a:solidFill>
              <a:srgbClr val="2FA598"/>
            </a:solidFill>
            <a:ln w="12700">
              <a:noFill/>
            </a:ln>
            <a:effectLst>
              <a:innerShdw blurRad="63500" dist="25400" dir="156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223940" y="1610214"/>
              <a:ext cx="2664296" cy="335572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>
                <a:gsLst>
                  <a:gs pos="10000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583666" y="1675940"/>
            <a:ext cx="906431" cy="44742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>
              <a:gsLst>
                <a:gs pos="10000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dirty="0">
                <a:solidFill>
                  <a:srgbClr val="2FA598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0 1</a:t>
            </a:r>
            <a:endParaRPr lang="zh-CN" altLang="en-US" sz="2400" dirty="0">
              <a:solidFill>
                <a:srgbClr val="2FA598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TextBox 177"/>
          <p:cNvSpPr txBox="1"/>
          <p:nvPr/>
        </p:nvSpPr>
        <p:spPr>
          <a:xfrm>
            <a:off x="7741886" y="1673952"/>
            <a:ext cx="1318290" cy="465305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133" b="1" dirty="0" smtClean="0">
                <a:solidFill>
                  <a:srgbClr val="2FA598"/>
                </a:solidFill>
              </a:rPr>
              <a:t>课题意义</a:t>
            </a:r>
            <a:endParaRPr lang="zh-CN" altLang="en-US" sz="2133" b="1" dirty="0">
              <a:solidFill>
                <a:srgbClr val="2FA598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510642" y="2601803"/>
            <a:ext cx="4767527" cy="576064"/>
            <a:chOff x="4384599" y="1561976"/>
            <a:chExt cx="3575645" cy="432048"/>
          </a:xfrm>
        </p:grpSpPr>
        <p:sp>
          <p:nvSpPr>
            <p:cNvPr id="38" name="圆角矩形 37"/>
            <p:cNvSpPr/>
            <p:nvPr/>
          </p:nvSpPr>
          <p:spPr>
            <a:xfrm>
              <a:off x="4384599" y="1561976"/>
              <a:ext cx="3575645" cy="432048"/>
            </a:xfrm>
            <a:prstGeom prst="roundRect">
              <a:avLst/>
            </a:prstGeom>
            <a:solidFill>
              <a:srgbClr val="2FA598"/>
            </a:solidFill>
            <a:ln w="12700">
              <a:noFill/>
            </a:ln>
            <a:effectLst>
              <a:innerShdw blurRad="63500" dist="25400" dir="156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5222887" y="1610214"/>
              <a:ext cx="2664296" cy="335572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>
                <a:gsLst>
                  <a:gs pos="10000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</p:grpSp>
      <p:sp>
        <p:nvSpPr>
          <p:cNvPr id="40" name="圆角矩形 39"/>
          <p:cNvSpPr/>
          <p:nvPr/>
        </p:nvSpPr>
        <p:spPr>
          <a:xfrm>
            <a:off x="5583666" y="2666121"/>
            <a:ext cx="906431" cy="44742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>
              <a:gsLst>
                <a:gs pos="10000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2FA598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0 2</a:t>
            </a:r>
            <a:endParaRPr lang="zh-CN" altLang="en-US" sz="2400" dirty="0">
              <a:solidFill>
                <a:srgbClr val="2FA598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TextBox 182"/>
          <p:cNvSpPr txBox="1"/>
          <p:nvPr/>
        </p:nvSpPr>
        <p:spPr>
          <a:xfrm>
            <a:off x="7739572" y="2664117"/>
            <a:ext cx="1318290" cy="465305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133" b="1" dirty="0">
                <a:solidFill>
                  <a:srgbClr val="2FA598"/>
                </a:solidFill>
              </a:rPr>
              <a:t>研究</a:t>
            </a:r>
            <a:r>
              <a:rPr lang="zh-CN" altLang="en-US" sz="2133" b="1" dirty="0" smtClean="0">
                <a:solidFill>
                  <a:srgbClr val="2FA598"/>
                </a:solidFill>
              </a:rPr>
              <a:t>现状</a:t>
            </a:r>
            <a:endParaRPr lang="zh-CN" altLang="en-US" sz="2133" b="1" dirty="0">
              <a:solidFill>
                <a:srgbClr val="2FA598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510642" y="3593197"/>
            <a:ext cx="4767527" cy="576064"/>
            <a:chOff x="4384599" y="1561976"/>
            <a:chExt cx="3575645" cy="432048"/>
          </a:xfrm>
        </p:grpSpPr>
        <p:sp>
          <p:nvSpPr>
            <p:cNvPr id="43" name="圆角矩形 42"/>
            <p:cNvSpPr/>
            <p:nvPr/>
          </p:nvSpPr>
          <p:spPr>
            <a:xfrm>
              <a:off x="4384599" y="1561976"/>
              <a:ext cx="3575645" cy="432048"/>
            </a:xfrm>
            <a:prstGeom prst="roundRect">
              <a:avLst/>
            </a:prstGeom>
            <a:solidFill>
              <a:srgbClr val="2FA598"/>
            </a:solidFill>
            <a:ln w="12700">
              <a:noFill/>
            </a:ln>
            <a:effectLst>
              <a:innerShdw blurRad="63500" dist="25400" dir="156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223940" y="1610214"/>
              <a:ext cx="2664296" cy="335572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>
                <a:gsLst>
                  <a:gs pos="10000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</p:grpSp>
      <p:sp>
        <p:nvSpPr>
          <p:cNvPr id="45" name="圆角矩形 44"/>
          <p:cNvSpPr/>
          <p:nvPr/>
        </p:nvSpPr>
        <p:spPr>
          <a:xfrm>
            <a:off x="5583666" y="3657516"/>
            <a:ext cx="906431" cy="44742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>
              <a:gsLst>
                <a:gs pos="10000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2FA598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0 3</a:t>
            </a:r>
            <a:endParaRPr lang="zh-CN" altLang="en-US" sz="2400" dirty="0">
              <a:solidFill>
                <a:srgbClr val="2FA598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TextBox 187"/>
          <p:cNvSpPr txBox="1"/>
          <p:nvPr/>
        </p:nvSpPr>
        <p:spPr>
          <a:xfrm>
            <a:off x="7850253" y="3678944"/>
            <a:ext cx="1318290" cy="465305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3" b="1" dirty="0" smtClean="0">
                <a:solidFill>
                  <a:srgbClr val="2FA598"/>
                </a:solidFill>
              </a:rPr>
              <a:t>研究目标</a:t>
            </a:r>
            <a:endParaRPr lang="zh-CN" altLang="en-US" sz="2133" b="1" dirty="0">
              <a:solidFill>
                <a:srgbClr val="2FA598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510642" y="4584542"/>
            <a:ext cx="4767527" cy="576064"/>
            <a:chOff x="4384599" y="1561976"/>
            <a:chExt cx="3575645" cy="432048"/>
          </a:xfrm>
        </p:grpSpPr>
        <p:sp>
          <p:nvSpPr>
            <p:cNvPr id="49" name="圆角矩形 48"/>
            <p:cNvSpPr/>
            <p:nvPr/>
          </p:nvSpPr>
          <p:spPr>
            <a:xfrm>
              <a:off x="4384599" y="1561976"/>
              <a:ext cx="3575645" cy="432048"/>
            </a:xfrm>
            <a:prstGeom prst="roundRect">
              <a:avLst/>
            </a:prstGeom>
            <a:solidFill>
              <a:srgbClr val="2FA598"/>
            </a:solidFill>
            <a:ln w="12700">
              <a:noFill/>
            </a:ln>
            <a:effectLst>
              <a:innerShdw blurRad="63500" dist="25400" dir="156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5222887" y="1610214"/>
              <a:ext cx="2664296" cy="335572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>
                <a:gsLst>
                  <a:gs pos="10000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</p:grpSp>
      <p:sp>
        <p:nvSpPr>
          <p:cNvPr id="51" name="圆角矩形 50"/>
          <p:cNvSpPr/>
          <p:nvPr/>
        </p:nvSpPr>
        <p:spPr>
          <a:xfrm>
            <a:off x="5579027" y="4640003"/>
            <a:ext cx="906431" cy="44742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>
              <a:gsLst>
                <a:gs pos="10000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2FA598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0 4</a:t>
            </a:r>
            <a:endParaRPr lang="zh-CN" altLang="en-US" sz="2400" dirty="0">
              <a:solidFill>
                <a:srgbClr val="2FA598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TextBox 192"/>
          <p:cNvSpPr txBox="1"/>
          <p:nvPr/>
        </p:nvSpPr>
        <p:spPr>
          <a:xfrm>
            <a:off x="7850253" y="4663144"/>
            <a:ext cx="1318290" cy="465305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133" b="1" dirty="0">
                <a:solidFill>
                  <a:srgbClr val="2FA598"/>
                </a:solidFill>
              </a:rPr>
              <a:t>研究</a:t>
            </a:r>
            <a:r>
              <a:rPr lang="zh-CN" altLang="en-US" sz="2133" b="1" dirty="0" smtClean="0">
                <a:solidFill>
                  <a:srgbClr val="2FA598"/>
                </a:solidFill>
              </a:rPr>
              <a:t>进度</a:t>
            </a:r>
            <a:endParaRPr lang="zh-CN" altLang="en-US" sz="2133" b="1" dirty="0">
              <a:solidFill>
                <a:srgbClr val="2FA5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69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6" presetClass="emph" presetSubtype="0" autoRev="1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1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41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 tmFilter="0,0; .5, 1; 1, 1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nodeType="withEffect" p14:presetBounceEnd="60000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2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3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1" presetClass="entr" presetSubtype="0" fill="hold" grpId="0" nodeType="withEffect">
                                      <p:stCondLst>
                                        <p:cond delay="2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 tmFilter="0,0; .5, 1; 1, 1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6" presetClass="emph" presetSubtype="0" autoRev="1" fill="hold" grpId="1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57" dur="1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nodeType="withEffect" p14:presetBounceEnd="60000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0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1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41" presetClass="entr" presetSubtype="0" fill="hold" grpId="0" nodeType="withEffect">
                                      <p:stCondLst>
                                        <p:cond delay="3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 tmFilter="0,0; .5, 1; 1, 1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3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6" presetClass="emph" presetSubtype="0" autoRev="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75" dur="15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nodeType="withEffect" p14:presetBounceEnd="60000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9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41" presetClass="entr" presetSubtype="0" fill="hold" grpId="0" nodeType="withEffect">
                                      <p:stCondLst>
                                        <p:cond delay="4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 tmFilter="0,0; .5, 1; 1, 1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35" grpId="0" animBg="1"/>
          <p:bldP spid="35" grpId="1" animBg="1"/>
          <p:bldP spid="36" grpId="0"/>
          <p:bldP spid="40" grpId="0" animBg="1"/>
          <p:bldP spid="40" grpId="1" animBg="1"/>
          <p:bldP spid="41" grpId="0"/>
          <p:bldP spid="45" grpId="0" animBg="1"/>
          <p:bldP spid="45" grpId="1" animBg="1"/>
          <p:bldP spid="46" grpId="0"/>
          <p:bldP spid="51" grpId="0" animBg="1"/>
          <p:bldP spid="51" grpId="1" animBg="1"/>
          <p:bldP spid="5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6" presetClass="emph" presetSubtype="0" autoRev="1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1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41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 tmFilter="0,0; .5, 1; 1, 1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1" presetClass="entr" presetSubtype="0" fill="hold" grpId="0" nodeType="withEffect">
                                      <p:stCondLst>
                                        <p:cond delay="2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 tmFilter="0,0; .5, 1; 1, 1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6" presetClass="emph" presetSubtype="0" autoRev="1" fill="hold" grpId="1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57" dur="1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41" presetClass="entr" presetSubtype="0" fill="hold" grpId="0" nodeType="withEffect">
                                      <p:stCondLst>
                                        <p:cond delay="3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 tmFilter="0,0; .5, 1; 1, 1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3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6" presetClass="emph" presetSubtype="0" autoRev="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75" dur="15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41" presetClass="entr" presetSubtype="0" fill="hold" grpId="0" nodeType="withEffect">
                                      <p:stCondLst>
                                        <p:cond delay="4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 tmFilter="0,0; .5, 1; 1, 1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35" grpId="0" animBg="1"/>
          <p:bldP spid="35" grpId="1" animBg="1"/>
          <p:bldP spid="36" grpId="0"/>
          <p:bldP spid="40" grpId="0" animBg="1"/>
          <p:bldP spid="40" grpId="1" animBg="1"/>
          <p:bldP spid="41" grpId="0"/>
          <p:bldP spid="45" grpId="0" animBg="1"/>
          <p:bldP spid="45" grpId="1" animBg="1"/>
          <p:bldP spid="46" grpId="0"/>
          <p:bldP spid="51" grpId="0" animBg="1"/>
          <p:bldP spid="51" grpId="1" animBg="1"/>
          <p:bldP spid="5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1201693" y="1857833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658286" y="2087870"/>
            <a:ext cx="2911593" cy="2719993"/>
            <a:chOff x="4706287" y="1267811"/>
            <a:chExt cx="2911593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267811"/>
              <a:ext cx="2153154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2FA598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138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681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2FA598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One</a:t>
              </a:r>
              <a:endParaRPr lang="zh-CN" altLang="en-US" sz="2800" b="1" dirty="0">
                <a:solidFill>
                  <a:srgbClr val="2FA598"/>
                </a:solidFill>
                <a:latin typeface="Segoe UI Semilight" panose="020B04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7372289" y="3008555"/>
            <a:ext cx="2037737" cy="646331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2FA598"/>
                </a:solidFill>
              </a:rPr>
              <a:t>课题意义</a:t>
            </a:r>
            <a:endParaRPr lang="zh-CN" altLang="en-US" sz="3600" b="1" dirty="0">
              <a:solidFill>
                <a:srgbClr val="2FA598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74101" y="1551529"/>
            <a:ext cx="0" cy="41220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19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1450229" y="3977814"/>
            <a:ext cx="1482763" cy="1651152"/>
            <a:chOff x="520864" y="3966264"/>
            <a:chExt cx="1482762" cy="1651152"/>
          </a:xfrm>
          <a:effectLst>
            <a:outerShdw blurRad="431800" dist="203200" dir="2700000" algn="tl" rotWithShape="0">
              <a:prstClr val="black">
                <a:alpha val="27000"/>
              </a:prstClr>
            </a:outerShdw>
          </a:effectLst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4" t="5323" r="1242" b="8844"/>
            <a:stretch>
              <a:fillRect/>
            </a:stretch>
          </p:blipFill>
          <p:spPr>
            <a:xfrm>
              <a:off x="532889" y="3975790"/>
              <a:ext cx="1468234" cy="1634974"/>
            </a:xfrm>
            <a:custGeom>
              <a:avLst/>
              <a:gdLst>
                <a:gd name="connsiteX0" fmla="*/ 729003 w 1468234"/>
                <a:gd name="connsiteY0" fmla="*/ 0 h 1634974"/>
                <a:gd name="connsiteX1" fmla="*/ 734916 w 1468234"/>
                <a:gd name="connsiteY1" fmla="*/ 155 h 1634974"/>
                <a:gd name="connsiteX2" fmla="*/ 740831 w 1468234"/>
                <a:gd name="connsiteY2" fmla="*/ 0 h 1634974"/>
                <a:gd name="connsiteX3" fmla="*/ 743031 w 1468234"/>
                <a:gd name="connsiteY3" fmla="*/ 369 h 1634974"/>
                <a:gd name="connsiteX4" fmla="*/ 758703 w 1468234"/>
                <a:gd name="connsiteY4" fmla="*/ 782 h 1634974"/>
                <a:gd name="connsiteX5" fmla="*/ 816562 w 1468234"/>
                <a:gd name="connsiteY5" fmla="*/ 20238 h 1634974"/>
                <a:gd name="connsiteX6" fmla="*/ 1386593 w 1468234"/>
                <a:gd name="connsiteY6" fmla="*/ 349346 h 1634974"/>
                <a:gd name="connsiteX7" fmla="*/ 1398036 w 1468234"/>
                <a:gd name="connsiteY7" fmla="*/ 357585 h 1634974"/>
                <a:gd name="connsiteX8" fmla="*/ 1400460 w 1468234"/>
                <a:gd name="connsiteY8" fmla="*/ 358900 h 1634974"/>
                <a:gd name="connsiteX9" fmla="*/ 1404551 w 1468234"/>
                <a:gd name="connsiteY9" fmla="*/ 362276 h 1634974"/>
                <a:gd name="connsiteX10" fmla="*/ 1411861 w 1468234"/>
                <a:gd name="connsiteY10" fmla="*/ 367540 h 1634974"/>
                <a:gd name="connsiteX11" fmla="*/ 1414854 w 1468234"/>
                <a:gd name="connsiteY11" fmla="*/ 370777 h 1634974"/>
                <a:gd name="connsiteX12" fmla="*/ 1423210 w 1468234"/>
                <a:gd name="connsiteY12" fmla="*/ 377671 h 1634974"/>
                <a:gd name="connsiteX13" fmla="*/ 1468234 w 1468234"/>
                <a:gd name="connsiteY13" fmla="*/ 486369 h 1634974"/>
                <a:gd name="connsiteX14" fmla="*/ 1468234 w 1468234"/>
                <a:gd name="connsiteY14" fmla="*/ 1144584 h 1634974"/>
                <a:gd name="connsiteX15" fmla="*/ 1441981 w 1468234"/>
                <a:gd name="connsiteY15" fmla="*/ 1230532 h 1634974"/>
                <a:gd name="connsiteX16" fmla="*/ 1438788 w 1468234"/>
                <a:gd name="connsiteY16" fmla="*/ 1234401 h 1634974"/>
                <a:gd name="connsiteX17" fmla="*/ 1432373 w 1468234"/>
                <a:gd name="connsiteY17" fmla="*/ 1244867 h 1634974"/>
                <a:gd name="connsiteX18" fmla="*/ 1386594 w 1468234"/>
                <a:gd name="connsiteY18" fmla="*/ 1285246 h 1634974"/>
                <a:gd name="connsiteX19" fmla="*/ 816563 w 1468234"/>
                <a:gd name="connsiteY19" fmla="*/ 1614354 h 1634974"/>
                <a:gd name="connsiteX20" fmla="*/ 699916 w 1468234"/>
                <a:gd name="connsiteY20" fmla="*/ 1629711 h 1634974"/>
                <a:gd name="connsiteX21" fmla="*/ 688403 w 1468234"/>
                <a:gd name="connsiteY21" fmla="*/ 1625412 h 1634974"/>
                <a:gd name="connsiteX22" fmla="*/ 681663 w 1468234"/>
                <a:gd name="connsiteY22" fmla="*/ 1623887 h 1634974"/>
                <a:gd name="connsiteX23" fmla="*/ 653272 w 1468234"/>
                <a:gd name="connsiteY23" fmla="*/ 1611101 h 1634974"/>
                <a:gd name="connsiteX24" fmla="*/ 83241 w 1468234"/>
                <a:gd name="connsiteY24" fmla="*/ 1281993 h 1634974"/>
                <a:gd name="connsiteX25" fmla="*/ 73426 w 1468234"/>
                <a:gd name="connsiteY25" fmla="*/ 1274926 h 1634974"/>
                <a:gd name="connsiteX26" fmla="*/ 67774 w 1468234"/>
                <a:gd name="connsiteY26" fmla="*/ 1271859 h 1634974"/>
                <a:gd name="connsiteX27" fmla="*/ 58234 w 1468234"/>
                <a:gd name="connsiteY27" fmla="*/ 1263987 h 1634974"/>
                <a:gd name="connsiteX28" fmla="*/ 57972 w 1468234"/>
                <a:gd name="connsiteY28" fmla="*/ 1263799 h 1634974"/>
                <a:gd name="connsiteX29" fmla="*/ 57866 w 1468234"/>
                <a:gd name="connsiteY29" fmla="*/ 1263683 h 1634974"/>
                <a:gd name="connsiteX30" fmla="*/ 45024 w 1468234"/>
                <a:gd name="connsiteY30" fmla="*/ 1253088 h 1634974"/>
                <a:gd name="connsiteX31" fmla="*/ 0 w 1468234"/>
                <a:gd name="connsiteY31" fmla="*/ 1144390 h 1634974"/>
                <a:gd name="connsiteX32" fmla="*/ 0 w 1468234"/>
                <a:gd name="connsiteY32" fmla="*/ 486175 h 1634974"/>
                <a:gd name="connsiteX33" fmla="*/ 67774 w 1468234"/>
                <a:gd name="connsiteY33" fmla="*/ 358706 h 1634974"/>
                <a:gd name="connsiteX34" fmla="*/ 77789 w 1468234"/>
                <a:gd name="connsiteY34" fmla="*/ 353271 h 1634974"/>
                <a:gd name="connsiteX35" fmla="*/ 83240 w 1468234"/>
                <a:gd name="connsiteY35" fmla="*/ 349346 h 1634974"/>
                <a:gd name="connsiteX36" fmla="*/ 653271 w 1468234"/>
                <a:gd name="connsiteY36" fmla="*/ 20238 h 1634974"/>
                <a:gd name="connsiteX37" fmla="*/ 711131 w 1468234"/>
                <a:gd name="connsiteY37" fmla="*/ 782 h 1634974"/>
                <a:gd name="connsiteX38" fmla="*/ 726803 w 1468234"/>
                <a:gd name="connsiteY38" fmla="*/ 369 h 16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468234" h="1634974">
                  <a:moveTo>
                    <a:pt x="729003" y="0"/>
                  </a:moveTo>
                  <a:lnTo>
                    <a:pt x="734916" y="155"/>
                  </a:lnTo>
                  <a:lnTo>
                    <a:pt x="740831" y="0"/>
                  </a:lnTo>
                  <a:lnTo>
                    <a:pt x="743031" y="369"/>
                  </a:lnTo>
                  <a:lnTo>
                    <a:pt x="758703" y="782"/>
                  </a:lnTo>
                  <a:cubicBezTo>
                    <a:pt x="778519" y="3241"/>
                    <a:pt x="798181" y="9625"/>
                    <a:pt x="816562" y="20238"/>
                  </a:cubicBezTo>
                  <a:lnTo>
                    <a:pt x="1386593" y="349346"/>
                  </a:lnTo>
                  <a:lnTo>
                    <a:pt x="1398036" y="357585"/>
                  </a:lnTo>
                  <a:lnTo>
                    <a:pt x="1400460" y="358900"/>
                  </a:lnTo>
                  <a:lnTo>
                    <a:pt x="1404551" y="362276"/>
                  </a:lnTo>
                  <a:lnTo>
                    <a:pt x="1411861" y="367540"/>
                  </a:lnTo>
                  <a:lnTo>
                    <a:pt x="1414854" y="370777"/>
                  </a:lnTo>
                  <a:lnTo>
                    <a:pt x="1423210" y="377671"/>
                  </a:lnTo>
                  <a:cubicBezTo>
                    <a:pt x="1451028" y="405489"/>
                    <a:pt x="1468234" y="443920"/>
                    <a:pt x="1468234" y="486369"/>
                  </a:cubicBezTo>
                  <a:lnTo>
                    <a:pt x="1468234" y="1144584"/>
                  </a:lnTo>
                  <a:cubicBezTo>
                    <a:pt x="1468234" y="1176421"/>
                    <a:pt x="1458556" y="1205997"/>
                    <a:pt x="1441981" y="1230532"/>
                  </a:cubicBezTo>
                  <a:lnTo>
                    <a:pt x="1438788" y="1234401"/>
                  </a:lnTo>
                  <a:lnTo>
                    <a:pt x="1432373" y="1244867"/>
                  </a:lnTo>
                  <a:cubicBezTo>
                    <a:pt x="1420335" y="1260799"/>
                    <a:pt x="1404975" y="1274634"/>
                    <a:pt x="1386594" y="1285246"/>
                  </a:cubicBezTo>
                  <a:lnTo>
                    <a:pt x="816563" y="1614354"/>
                  </a:lnTo>
                  <a:cubicBezTo>
                    <a:pt x="779801" y="1635578"/>
                    <a:pt x="737916" y="1639893"/>
                    <a:pt x="699916" y="1629711"/>
                  </a:cubicBezTo>
                  <a:lnTo>
                    <a:pt x="688403" y="1625412"/>
                  </a:lnTo>
                  <a:lnTo>
                    <a:pt x="681663" y="1623887"/>
                  </a:lnTo>
                  <a:cubicBezTo>
                    <a:pt x="671973" y="1620656"/>
                    <a:pt x="662462" y="1616407"/>
                    <a:pt x="653272" y="1611101"/>
                  </a:cubicBezTo>
                  <a:lnTo>
                    <a:pt x="83241" y="1281993"/>
                  </a:lnTo>
                  <a:lnTo>
                    <a:pt x="73426" y="1274926"/>
                  </a:lnTo>
                  <a:lnTo>
                    <a:pt x="67774" y="1271859"/>
                  </a:lnTo>
                  <a:lnTo>
                    <a:pt x="58234" y="1263987"/>
                  </a:lnTo>
                  <a:lnTo>
                    <a:pt x="57972" y="1263799"/>
                  </a:lnTo>
                  <a:lnTo>
                    <a:pt x="57866" y="1263683"/>
                  </a:lnTo>
                  <a:lnTo>
                    <a:pt x="45024" y="1253088"/>
                  </a:lnTo>
                  <a:cubicBezTo>
                    <a:pt x="17206" y="1225270"/>
                    <a:pt x="0" y="1186839"/>
                    <a:pt x="0" y="1144390"/>
                  </a:cubicBezTo>
                  <a:lnTo>
                    <a:pt x="0" y="486175"/>
                  </a:lnTo>
                  <a:cubicBezTo>
                    <a:pt x="0" y="433113"/>
                    <a:pt x="26884" y="386331"/>
                    <a:pt x="67774" y="358706"/>
                  </a:cubicBezTo>
                  <a:lnTo>
                    <a:pt x="77789" y="353271"/>
                  </a:lnTo>
                  <a:lnTo>
                    <a:pt x="83240" y="349346"/>
                  </a:lnTo>
                  <a:lnTo>
                    <a:pt x="653271" y="20238"/>
                  </a:lnTo>
                  <a:cubicBezTo>
                    <a:pt x="671652" y="9625"/>
                    <a:pt x="691314" y="3241"/>
                    <a:pt x="711131" y="782"/>
                  </a:cubicBezTo>
                  <a:lnTo>
                    <a:pt x="726803" y="369"/>
                  </a:lnTo>
                  <a:close/>
                </a:path>
              </a:pathLst>
            </a:custGeom>
          </p:spPr>
        </p:pic>
        <p:sp>
          <p:nvSpPr>
            <p:cNvPr id="28" name="任意多边形 27"/>
            <p:cNvSpPr/>
            <p:nvPr/>
          </p:nvSpPr>
          <p:spPr>
            <a:xfrm rot="5400000">
              <a:off x="436669" y="4050459"/>
              <a:ext cx="1651152" cy="1482762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439871" y="1571516"/>
            <a:ext cx="2218672" cy="2470634"/>
            <a:chOff x="1908523" y="2762122"/>
            <a:chExt cx="1869208" cy="2081482"/>
          </a:xfrm>
          <a:effectLst>
            <a:outerShdw blurRad="431800" dist="203200" dir="2700000" algn="tl" rotWithShape="0">
              <a:prstClr val="black">
                <a:alpha val="27000"/>
              </a:prstClr>
            </a:outerShdw>
          </a:effectLst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00" r="19162" b="3104"/>
            <a:stretch>
              <a:fillRect/>
            </a:stretch>
          </p:blipFill>
          <p:spPr>
            <a:xfrm>
              <a:off x="1908524" y="2762122"/>
              <a:ext cx="1869206" cy="2081482"/>
            </a:xfrm>
            <a:custGeom>
              <a:avLst/>
              <a:gdLst>
                <a:gd name="connsiteX0" fmla="*/ 928093 w 1869206"/>
                <a:gd name="connsiteY0" fmla="*/ 0 h 2081482"/>
                <a:gd name="connsiteX1" fmla="*/ 935621 w 1869206"/>
                <a:gd name="connsiteY1" fmla="*/ 198 h 2081482"/>
                <a:gd name="connsiteX2" fmla="*/ 943150 w 1869206"/>
                <a:gd name="connsiteY2" fmla="*/ 0 h 2081482"/>
                <a:gd name="connsiteX3" fmla="*/ 945951 w 1869206"/>
                <a:gd name="connsiteY3" fmla="*/ 470 h 2081482"/>
                <a:gd name="connsiteX4" fmla="*/ 965904 w 1869206"/>
                <a:gd name="connsiteY4" fmla="*/ 995 h 2081482"/>
                <a:gd name="connsiteX5" fmla="*/ 1039564 w 1869206"/>
                <a:gd name="connsiteY5" fmla="*/ 25765 h 2081482"/>
                <a:gd name="connsiteX6" fmla="*/ 1765269 w 1869206"/>
                <a:gd name="connsiteY6" fmla="*/ 444751 h 2081482"/>
                <a:gd name="connsiteX7" fmla="*/ 1779837 w 1869206"/>
                <a:gd name="connsiteY7" fmla="*/ 455241 h 2081482"/>
                <a:gd name="connsiteX8" fmla="*/ 1782923 w 1869206"/>
                <a:gd name="connsiteY8" fmla="*/ 456915 h 2081482"/>
                <a:gd name="connsiteX9" fmla="*/ 1788131 w 1869206"/>
                <a:gd name="connsiteY9" fmla="*/ 461213 h 2081482"/>
                <a:gd name="connsiteX10" fmla="*/ 1797438 w 1869206"/>
                <a:gd name="connsiteY10" fmla="*/ 467915 h 2081482"/>
                <a:gd name="connsiteX11" fmla="*/ 1801248 w 1869206"/>
                <a:gd name="connsiteY11" fmla="*/ 472035 h 2081482"/>
                <a:gd name="connsiteX12" fmla="*/ 1811886 w 1869206"/>
                <a:gd name="connsiteY12" fmla="*/ 480812 h 2081482"/>
                <a:gd name="connsiteX13" fmla="*/ 1869206 w 1869206"/>
                <a:gd name="connsiteY13" fmla="*/ 619195 h 2081482"/>
                <a:gd name="connsiteX14" fmla="*/ 1869206 w 1869206"/>
                <a:gd name="connsiteY14" fmla="*/ 1457167 h 2081482"/>
                <a:gd name="connsiteX15" fmla="*/ 1835783 w 1869206"/>
                <a:gd name="connsiteY15" fmla="*/ 1566587 h 2081482"/>
                <a:gd name="connsiteX16" fmla="*/ 1831718 w 1869206"/>
                <a:gd name="connsiteY16" fmla="*/ 1571514 h 2081482"/>
                <a:gd name="connsiteX17" fmla="*/ 1823551 w 1869206"/>
                <a:gd name="connsiteY17" fmla="*/ 1584837 h 2081482"/>
                <a:gd name="connsiteX18" fmla="*/ 1765270 w 1869206"/>
                <a:gd name="connsiteY18" fmla="*/ 1636244 h 2081482"/>
                <a:gd name="connsiteX19" fmla="*/ 1039565 w 1869206"/>
                <a:gd name="connsiteY19" fmla="*/ 2055231 h 2081482"/>
                <a:gd name="connsiteX20" fmla="*/ 891061 w 1869206"/>
                <a:gd name="connsiteY20" fmla="*/ 2074781 h 2081482"/>
                <a:gd name="connsiteX21" fmla="*/ 876405 w 1869206"/>
                <a:gd name="connsiteY21" fmla="*/ 2069309 h 2081482"/>
                <a:gd name="connsiteX22" fmla="*/ 867824 w 1869206"/>
                <a:gd name="connsiteY22" fmla="*/ 2067367 h 2081482"/>
                <a:gd name="connsiteX23" fmla="*/ 831679 w 1869206"/>
                <a:gd name="connsiteY23" fmla="*/ 2051089 h 2081482"/>
                <a:gd name="connsiteX24" fmla="*/ 105974 w 1869206"/>
                <a:gd name="connsiteY24" fmla="*/ 1632103 h 2081482"/>
                <a:gd name="connsiteX25" fmla="*/ 93478 w 1869206"/>
                <a:gd name="connsiteY25" fmla="*/ 1623106 h 2081482"/>
                <a:gd name="connsiteX26" fmla="*/ 86284 w 1869206"/>
                <a:gd name="connsiteY26" fmla="*/ 1619201 h 2081482"/>
                <a:gd name="connsiteX27" fmla="*/ 74137 w 1869206"/>
                <a:gd name="connsiteY27" fmla="*/ 1609179 h 2081482"/>
                <a:gd name="connsiteX28" fmla="*/ 73804 w 1869206"/>
                <a:gd name="connsiteY28" fmla="*/ 1608939 h 2081482"/>
                <a:gd name="connsiteX29" fmla="*/ 73669 w 1869206"/>
                <a:gd name="connsiteY29" fmla="*/ 1608792 h 2081482"/>
                <a:gd name="connsiteX30" fmla="*/ 57320 w 1869206"/>
                <a:gd name="connsiteY30" fmla="*/ 1595303 h 2081482"/>
                <a:gd name="connsiteX31" fmla="*/ 0 w 1869206"/>
                <a:gd name="connsiteY31" fmla="*/ 1456920 h 2081482"/>
                <a:gd name="connsiteX32" fmla="*/ 0 w 1869206"/>
                <a:gd name="connsiteY32" fmla="*/ 618948 h 2081482"/>
                <a:gd name="connsiteX33" fmla="*/ 86284 w 1869206"/>
                <a:gd name="connsiteY33" fmla="*/ 456668 h 2081482"/>
                <a:gd name="connsiteX34" fmla="*/ 99033 w 1869206"/>
                <a:gd name="connsiteY34" fmla="*/ 449748 h 2081482"/>
                <a:gd name="connsiteX35" fmla="*/ 105973 w 1869206"/>
                <a:gd name="connsiteY35" fmla="*/ 444751 h 2081482"/>
                <a:gd name="connsiteX36" fmla="*/ 831678 w 1869206"/>
                <a:gd name="connsiteY36" fmla="*/ 25765 h 2081482"/>
                <a:gd name="connsiteX37" fmla="*/ 905339 w 1869206"/>
                <a:gd name="connsiteY37" fmla="*/ 995 h 2081482"/>
                <a:gd name="connsiteX38" fmla="*/ 925292 w 1869206"/>
                <a:gd name="connsiteY38" fmla="*/ 470 h 208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69206" h="2081482">
                  <a:moveTo>
                    <a:pt x="928093" y="0"/>
                  </a:moveTo>
                  <a:lnTo>
                    <a:pt x="935621" y="198"/>
                  </a:lnTo>
                  <a:lnTo>
                    <a:pt x="943150" y="0"/>
                  </a:lnTo>
                  <a:lnTo>
                    <a:pt x="945951" y="470"/>
                  </a:lnTo>
                  <a:lnTo>
                    <a:pt x="965904" y="995"/>
                  </a:lnTo>
                  <a:cubicBezTo>
                    <a:pt x="991132" y="4126"/>
                    <a:pt x="1016163" y="12254"/>
                    <a:pt x="1039564" y="25765"/>
                  </a:cubicBezTo>
                  <a:lnTo>
                    <a:pt x="1765269" y="444751"/>
                  </a:lnTo>
                  <a:lnTo>
                    <a:pt x="1779837" y="455241"/>
                  </a:lnTo>
                  <a:lnTo>
                    <a:pt x="1782923" y="456915"/>
                  </a:lnTo>
                  <a:lnTo>
                    <a:pt x="1788131" y="461213"/>
                  </a:lnTo>
                  <a:lnTo>
                    <a:pt x="1797438" y="467915"/>
                  </a:lnTo>
                  <a:lnTo>
                    <a:pt x="1801248" y="472035"/>
                  </a:lnTo>
                  <a:lnTo>
                    <a:pt x="1811886" y="480812"/>
                  </a:lnTo>
                  <a:cubicBezTo>
                    <a:pt x="1847301" y="516228"/>
                    <a:pt x="1869206" y="565154"/>
                    <a:pt x="1869206" y="619195"/>
                  </a:cubicBezTo>
                  <a:lnTo>
                    <a:pt x="1869206" y="1457167"/>
                  </a:lnTo>
                  <a:cubicBezTo>
                    <a:pt x="1869206" y="1497699"/>
                    <a:pt x="1856885" y="1535352"/>
                    <a:pt x="1835783" y="1566587"/>
                  </a:cubicBezTo>
                  <a:lnTo>
                    <a:pt x="1831718" y="1571514"/>
                  </a:lnTo>
                  <a:lnTo>
                    <a:pt x="1823551" y="1584837"/>
                  </a:lnTo>
                  <a:cubicBezTo>
                    <a:pt x="1808226" y="1605120"/>
                    <a:pt x="1788671" y="1622734"/>
                    <a:pt x="1765270" y="1636244"/>
                  </a:cubicBezTo>
                  <a:lnTo>
                    <a:pt x="1039565" y="2055231"/>
                  </a:lnTo>
                  <a:cubicBezTo>
                    <a:pt x="992763" y="2082251"/>
                    <a:pt x="939440" y="2087744"/>
                    <a:pt x="891061" y="2074781"/>
                  </a:cubicBezTo>
                  <a:lnTo>
                    <a:pt x="876405" y="2069309"/>
                  </a:lnTo>
                  <a:lnTo>
                    <a:pt x="867824" y="2067367"/>
                  </a:lnTo>
                  <a:cubicBezTo>
                    <a:pt x="855488" y="2063254"/>
                    <a:pt x="843380" y="2057844"/>
                    <a:pt x="831679" y="2051089"/>
                  </a:cubicBezTo>
                  <a:lnTo>
                    <a:pt x="105974" y="1632103"/>
                  </a:lnTo>
                  <a:lnTo>
                    <a:pt x="93478" y="1623106"/>
                  </a:lnTo>
                  <a:lnTo>
                    <a:pt x="86284" y="1619201"/>
                  </a:lnTo>
                  <a:lnTo>
                    <a:pt x="74137" y="1609179"/>
                  </a:lnTo>
                  <a:lnTo>
                    <a:pt x="73804" y="1608939"/>
                  </a:lnTo>
                  <a:lnTo>
                    <a:pt x="73669" y="1608792"/>
                  </a:lnTo>
                  <a:lnTo>
                    <a:pt x="57320" y="1595303"/>
                  </a:lnTo>
                  <a:cubicBezTo>
                    <a:pt x="21904" y="1559888"/>
                    <a:pt x="0" y="1510963"/>
                    <a:pt x="0" y="1456920"/>
                  </a:cubicBezTo>
                  <a:lnTo>
                    <a:pt x="0" y="618948"/>
                  </a:lnTo>
                  <a:cubicBezTo>
                    <a:pt x="0" y="551396"/>
                    <a:pt x="34226" y="491837"/>
                    <a:pt x="86284" y="456668"/>
                  </a:cubicBezTo>
                  <a:lnTo>
                    <a:pt x="99033" y="449748"/>
                  </a:lnTo>
                  <a:lnTo>
                    <a:pt x="105973" y="444751"/>
                  </a:lnTo>
                  <a:lnTo>
                    <a:pt x="831678" y="25765"/>
                  </a:lnTo>
                  <a:cubicBezTo>
                    <a:pt x="855079" y="12254"/>
                    <a:pt x="880111" y="4126"/>
                    <a:pt x="905339" y="995"/>
                  </a:cubicBezTo>
                  <a:lnTo>
                    <a:pt x="925292" y="470"/>
                  </a:lnTo>
                  <a:close/>
                </a:path>
              </a:pathLst>
            </a:custGeom>
          </p:spPr>
        </p:pic>
        <p:sp>
          <p:nvSpPr>
            <p:cNvPr id="18" name="任意多边形 17"/>
            <p:cNvSpPr/>
            <p:nvPr/>
          </p:nvSpPr>
          <p:spPr>
            <a:xfrm rot="5400000">
              <a:off x="1802386" y="2868259"/>
              <a:ext cx="2081482" cy="1869208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772747" y="2262424"/>
            <a:ext cx="1609127" cy="1788949"/>
            <a:chOff x="3258517" y="1857700"/>
            <a:chExt cx="1609126" cy="1788949"/>
          </a:xfrm>
          <a:effectLst>
            <a:outerShdw blurRad="431800" dist="203200" dir="2700000" algn="tl" rotWithShape="0">
              <a:prstClr val="black">
                <a:alpha val="27000"/>
              </a:prstClr>
            </a:outerShdw>
          </a:effectLst>
        </p:grpSpPr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20" r="1201" b="7218"/>
            <a:stretch>
              <a:fillRect/>
            </a:stretch>
          </p:blipFill>
          <p:spPr>
            <a:xfrm>
              <a:off x="3258517" y="1870936"/>
              <a:ext cx="1609126" cy="1775713"/>
            </a:xfrm>
            <a:custGeom>
              <a:avLst/>
              <a:gdLst>
                <a:gd name="connsiteX0" fmla="*/ 733882 w 1609126"/>
                <a:gd name="connsiteY0" fmla="*/ 0 h 1775713"/>
                <a:gd name="connsiteX1" fmla="*/ 876998 w 1609126"/>
                <a:gd name="connsiteY1" fmla="*/ 0 h 1775713"/>
                <a:gd name="connsiteX2" fmla="*/ 894920 w 1609126"/>
                <a:gd name="connsiteY2" fmla="*/ 6027 h 1775713"/>
                <a:gd name="connsiteX3" fmla="*/ 1519651 w 1609126"/>
                <a:gd name="connsiteY3" fmla="*/ 366716 h 1775713"/>
                <a:gd name="connsiteX4" fmla="*/ 1532192 w 1609126"/>
                <a:gd name="connsiteY4" fmla="*/ 375746 h 1775713"/>
                <a:gd name="connsiteX5" fmla="*/ 1534848 w 1609126"/>
                <a:gd name="connsiteY5" fmla="*/ 377187 h 1775713"/>
                <a:gd name="connsiteX6" fmla="*/ 1539332 w 1609126"/>
                <a:gd name="connsiteY6" fmla="*/ 380887 h 1775713"/>
                <a:gd name="connsiteX7" fmla="*/ 1547344 w 1609126"/>
                <a:gd name="connsiteY7" fmla="*/ 386656 h 1775713"/>
                <a:gd name="connsiteX8" fmla="*/ 1550624 w 1609126"/>
                <a:gd name="connsiteY8" fmla="*/ 390203 h 1775713"/>
                <a:gd name="connsiteX9" fmla="*/ 1559782 w 1609126"/>
                <a:gd name="connsiteY9" fmla="*/ 397760 h 1775713"/>
                <a:gd name="connsiteX10" fmla="*/ 1609126 w 1609126"/>
                <a:gd name="connsiteY10" fmla="*/ 516888 h 1775713"/>
                <a:gd name="connsiteX11" fmla="*/ 1609126 w 1609126"/>
                <a:gd name="connsiteY11" fmla="*/ 1238265 h 1775713"/>
                <a:gd name="connsiteX12" fmla="*/ 1580354 w 1609126"/>
                <a:gd name="connsiteY12" fmla="*/ 1332460 h 1775713"/>
                <a:gd name="connsiteX13" fmla="*/ 1576854 w 1609126"/>
                <a:gd name="connsiteY13" fmla="*/ 1336701 h 1775713"/>
                <a:gd name="connsiteX14" fmla="*/ 1569824 w 1609126"/>
                <a:gd name="connsiteY14" fmla="*/ 1348171 h 1775713"/>
                <a:gd name="connsiteX15" fmla="*/ 1519652 w 1609126"/>
                <a:gd name="connsiteY15" fmla="*/ 1392425 h 1775713"/>
                <a:gd name="connsiteX16" fmla="*/ 894920 w 1609126"/>
                <a:gd name="connsiteY16" fmla="*/ 1753114 h 1775713"/>
                <a:gd name="connsiteX17" fmla="*/ 767080 w 1609126"/>
                <a:gd name="connsiteY17" fmla="*/ 1769945 h 1775713"/>
                <a:gd name="connsiteX18" fmla="*/ 754462 w 1609126"/>
                <a:gd name="connsiteY18" fmla="*/ 1765234 h 1775713"/>
                <a:gd name="connsiteX19" fmla="*/ 747076 w 1609126"/>
                <a:gd name="connsiteY19" fmla="*/ 1763562 h 1775713"/>
                <a:gd name="connsiteX20" fmla="*/ 715960 w 1609126"/>
                <a:gd name="connsiteY20" fmla="*/ 1749549 h 1775713"/>
                <a:gd name="connsiteX21" fmla="*/ 91229 w 1609126"/>
                <a:gd name="connsiteY21" fmla="*/ 1388860 h 1775713"/>
                <a:gd name="connsiteX22" fmla="*/ 80472 w 1609126"/>
                <a:gd name="connsiteY22" fmla="*/ 1381115 h 1775713"/>
                <a:gd name="connsiteX23" fmla="*/ 74278 w 1609126"/>
                <a:gd name="connsiteY23" fmla="*/ 1377753 h 1775713"/>
                <a:gd name="connsiteX24" fmla="*/ 63822 w 1609126"/>
                <a:gd name="connsiteY24" fmla="*/ 1369126 h 1775713"/>
                <a:gd name="connsiteX25" fmla="*/ 63535 w 1609126"/>
                <a:gd name="connsiteY25" fmla="*/ 1368920 h 1775713"/>
                <a:gd name="connsiteX26" fmla="*/ 63419 w 1609126"/>
                <a:gd name="connsiteY26" fmla="*/ 1368793 h 1775713"/>
                <a:gd name="connsiteX27" fmla="*/ 49345 w 1609126"/>
                <a:gd name="connsiteY27" fmla="*/ 1357181 h 1775713"/>
                <a:gd name="connsiteX28" fmla="*/ 0 w 1609126"/>
                <a:gd name="connsiteY28" fmla="*/ 1238052 h 1775713"/>
                <a:gd name="connsiteX29" fmla="*/ 0 w 1609126"/>
                <a:gd name="connsiteY29" fmla="*/ 516675 h 1775713"/>
                <a:gd name="connsiteX30" fmla="*/ 74278 w 1609126"/>
                <a:gd name="connsiteY30" fmla="*/ 376974 h 1775713"/>
                <a:gd name="connsiteX31" fmla="*/ 85254 w 1609126"/>
                <a:gd name="connsiteY31" fmla="*/ 371018 h 1775713"/>
                <a:gd name="connsiteX32" fmla="*/ 91228 w 1609126"/>
                <a:gd name="connsiteY32" fmla="*/ 366716 h 1775713"/>
                <a:gd name="connsiteX33" fmla="*/ 715959 w 1609126"/>
                <a:gd name="connsiteY33" fmla="*/ 6027 h 1775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09126" h="1775713">
                  <a:moveTo>
                    <a:pt x="733882" y="0"/>
                  </a:moveTo>
                  <a:lnTo>
                    <a:pt x="876998" y="0"/>
                  </a:lnTo>
                  <a:lnTo>
                    <a:pt x="894920" y="6027"/>
                  </a:lnTo>
                  <a:lnTo>
                    <a:pt x="1519651" y="366716"/>
                  </a:lnTo>
                  <a:lnTo>
                    <a:pt x="1532192" y="375746"/>
                  </a:lnTo>
                  <a:lnTo>
                    <a:pt x="1534848" y="377187"/>
                  </a:lnTo>
                  <a:lnTo>
                    <a:pt x="1539332" y="380887"/>
                  </a:lnTo>
                  <a:lnTo>
                    <a:pt x="1547344" y="386656"/>
                  </a:lnTo>
                  <a:lnTo>
                    <a:pt x="1550624" y="390203"/>
                  </a:lnTo>
                  <a:lnTo>
                    <a:pt x="1559782" y="397760"/>
                  </a:lnTo>
                  <a:cubicBezTo>
                    <a:pt x="1590269" y="428247"/>
                    <a:pt x="1609126" y="470366"/>
                    <a:pt x="1609126" y="516888"/>
                  </a:cubicBezTo>
                  <a:lnTo>
                    <a:pt x="1609126" y="1238265"/>
                  </a:lnTo>
                  <a:cubicBezTo>
                    <a:pt x="1609126" y="1273157"/>
                    <a:pt x="1598519" y="1305571"/>
                    <a:pt x="1580354" y="1332460"/>
                  </a:cubicBezTo>
                  <a:lnTo>
                    <a:pt x="1576854" y="1336701"/>
                  </a:lnTo>
                  <a:lnTo>
                    <a:pt x="1569824" y="1348171"/>
                  </a:lnTo>
                  <a:cubicBezTo>
                    <a:pt x="1556631" y="1365632"/>
                    <a:pt x="1539797" y="1380795"/>
                    <a:pt x="1519652" y="1392425"/>
                  </a:cubicBezTo>
                  <a:lnTo>
                    <a:pt x="894920" y="1753114"/>
                  </a:lnTo>
                  <a:cubicBezTo>
                    <a:pt x="854630" y="1776375"/>
                    <a:pt x="808727" y="1781104"/>
                    <a:pt x="767080" y="1769945"/>
                  </a:cubicBezTo>
                  <a:lnTo>
                    <a:pt x="754462" y="1765234"/>
                  </a:lnTo>
                  <a:lnTo>
                    <a:pt x="747076" y="1763562"/>
                  </a:lnTo>
                  <a:cubicBezTo>
                    <a:pt x="736456" y="1760021"/>
                    <a:pt x="726032" y="1755364"/>
                    <a:pt x="715960" y="1749549"/>
                  </a:cubicBezTo>
                  <a:lnTo>
                    <a:pt x="91229" y="1388860"/>
                  </a:lnTo>
                  <a:lnTo>
                    <a:pt x="80472" y="1381115"/>
                  </a:lnTo>
                  <a:lnTo>
                    <a:pt x="74278" y="1377753"/>
                  </a:lnTo>
                  <a:lnTo>
                    <a:pt x="63822" y="1369126"/>
                  </a:lnTo>
                  <a:lnTo>
                    <a:pt x="63535" y="1368920"/>
                  </a:lnTo>
                  <a:lnTo>
                    <a:pt x="63419" y="1368793"/>
                  </a:lnTo>
                  <a:lnTo>
                    <a:pt x="49345" y="1357181"/>
                  </a:lnTo>
                  <a:cubicBezTo>
                    <a:pt x="18857" y="1326693"/>
                    <a:pt x="0" y="1284575"/>
                    <a:pt x="0" y="1238052"/>
                  </a:cubicBezTo>
                  <a:lnTo>
                    <a:pt x="0" y="516675"/>
                  </a:lnTo>
                  <a:cubicBezTo>
                    <a:pt x="0" y="458522"/>
                    <a:pt x="29464" y="407250"/>
                    <a:pt x="74278" y="376974"/>
                  </a:cubicBezTo>
                  <a:lnTo>
                    <a:pt x="85254" y="371018"/>
                  </a:lnTo>
                  <a:lnTo>
                    <a:pt x="91228" y="366716"/>
                  </a:lnTo>
                  <a:lnTo>
                    <a:pt x="715959" y="6027"/>
                  </a:lnTo>
                  <a:close/>
                </a:path>
              </a:pathLst>
            </a:custGeom>
          </p:spPr>
        </p:pic>
        <p:sp>
          <p:nvSpPr>
            <p:cNvPr id="22" name="任意多边形 21"/>
            <p:cNvSpPr/>
            <p:nvPr/>
          </p:nvSpPr>
          <p:spPr>
            <a:xfrm rot="5400000">
              <a:off x="3174024" y="1948700"/>
              <a:ext cx="1784619" cy="1602619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265079" y="3906046"/>
            <a:ext cx="1482564" cy="1650932"/>
            <a:chOff x="4039021" y="3501446"/>
            <a:chExt cx="1482564" cy="1650932"/>
          </a:xfrm>
          <a:effectLst>
            <a:outerShdw blurRad="431800" dist="203200" dir="2700000" algn="tl" rotWithShape="0">
              <a:prstClr val="black">
                <a:alpha val="27000"/>
              </a:prstClr>
            </a:outerShdw>
          </a:effectLst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476" t="10614" b="12472"/>
            <a:stretch>
              <a:fillRect/>
            </a:stretch>
          </p:blipFill>
          <p:spPr>
            <a:xfrm>
              <a:off x="4048740" y="3509032"/>
              <a:ext cx="1470050" cy="1636996"/>
            </a:xfrm>
            <a:custGeom>
              <a:avLst/>
              <a:gdLst>
                <a:gd name="connsiteX0" fmla="*/ 729905 w 1470050"/>
                <a:gd name="connsiteY0" fmla="*/ 0 h 1636996"/>
                <a:gd name="connsiteX1" fmla="*/ 735825 w 1470050"/>
                <a:gd name="connsiteY1" fmla="*/ 156 h 1636996"/>
                <a:gd name="connsiteX2" fmla="*/ 741747 w 1470050"/>
                <a:gd name="connsiteY2" fmla="*/ 0 h 1636996"/>
                <a:gd name="connsiteX3" fmla="*/ 743950 w 1470050"/>
                <a:gd name="connsiteY3" fmla="*/ 369 h 1636996"/>
                <a:gd name="connsiteX4" fmla="*/ 759642 w 1470050"/>
                <a:gd name="connsiteY4" fmla="*/ 783 h 1636996"/>
                <a:gd name="connsiteX5" fmla="*/ 817572 w 1470050"/>
                <a:gd name="connsiteY5" fmla="*/ 20263 h 1636996"/>
                <a:gd name="connsiteX6" fmla="*/ 1388308 w 1470050"/>
                <a:gd name="connsiteY6" fmla="*/ 349777 h 1636996"/>
                <a:gd name="connsiteX7" fmla="*/ 1399765 w 1470050"/>
                <a:gd name="connsiteY7" fmla="*/ 358027 h 1636996"/>
                <a:gd name="connsiteX8" fmla="*/ 1402192 w 1470050"/>
                <a:gd name="connsiteY8" fmla="*/ 359344 h 1636996"/>
                <a:gd name="connsiteX9" fmla="*/ 1406289 w 1470050"/>
                <a:gd name="connsiteY9" fmla="*/ 362724 h 1636996"/>
                <a:gd name="connsiteX10" fmla="*/ 1413608 w 1470050"/>
                <a:gd name="connsiteY10" fmla="*/ 367995 h 1636996"/>
                <a:gd name="connsiteX11" fmla="*/ 1416604 w 1470050"/>
                <a:gd name="connsiteY11" fmla="*/ 371235 h 1636996"/>
                <a:gd name="connsiteX12" fmla="*/ 1424970 w 1470050"/>
                <a:gd name="connsiteY12" fmla="*/ 378138 h 1636996"/>
                <a:gd name="connsiteX13" fmla="*/ 1470050 w 1470050"/>
                <a:gd name="connsiteY13" fmla="*/ 486971 h 1636996"/>
                <a:gd name="connsiteX14" fmla="*/ 1470050 w 1470050"/>
                <a:gd name="connsiteY14" fmla="*/ 1146000 h 1636996"/>
                <a:gd name="connsiteX15" fmla="*/ 1443765 w 1470050"/>
                <a:gd name="connsiteY15" fmla="*/ 1232053 h 1636996"/>
                <a:gd name="connsiteX16" fmla="*/ 1440568 w 1470050"/>
                <a:gd name="connsiteY16" fmla="*/ 1235928 h 1636996"/>
                <a:gd name="connsiteX17" fmla="*/ 1434145 w 1470050"/>
                <a:gd name="connsiteY17" fmla="*/ 1246406 h 1636996"/>
                <a:gd name="connsiteX18" fmla="*/ 1388309 w 1470050"/>
                <a:gd name="connsiteY18" fmla="*/ 1286836 h 1636996"/>
                <a:gd name="connsiteX19" fmla="*/ 817573 w 1470050"/>
                <a:gd name="connsiteY19" fmla="*/ 1616350 h 1636996"/>
                <a:gd name="connsiteX20" fmla="*/ 700781 w 1470050"/>
                <a:gd name="connsiteY20" fmla="*/ 1631726 h 1636996"/>
                <a:gd name="connsiteX21" fmla="*/ 689255 w 1470050"/>
                <a:gd name="connsiteY21" fmla="*/ 1627422 h 1636996"/>
                <a:gd name="connsiteX22" fmla="*/ 682506 w 1470050"/>
                <a:gd name="connsiteY22" fmla="*/ 1625895 h 1636996"/>
                <a:gd name="connsiteX23" fmla="*/ 654080 w 1470050"/>
                <a:gd name="connsiteY23" fmla="*/ 1613094 h 1636996"/>
                <a:gd name="connsiteX24" fmla="*/ 83344 w 1470050"/>
                <a:gd name="connsiteY24" fmla="*/ 1283579 h 1636996"/>
                <a:gd name="connsiteX25" fmla="*/ 73517 w 1470050"/>
                <a:gd name="connsiteY25" fmla="*/ 1276503 h 1636996"/>
                <a:gd name="connsiteX26" fmla="*/ 67858 w 1470050"/>
                <a:gd name="connsiteY26" fmla="*/ 1273432 h 1636996"/>
                <a:gd name="connsiteX27" fmla="*/ 58306 w 1470050"/>
                <a:gd name="connsiteY27" fmla="*/ 1265550 h 1636996"/>
                <a:gd name="connsiteX28" fmla="*/ 58044 w 1470050"/>
                <a:gd name="connsiteY28" fmla="*/ 1265362 h 1636996"/>
                <a:gd name="connsiteX29" fmla="*/ 57937 w 1470050"/>
                <a:gd name="connsiteY29" fmla="*/ 1265246 h 1636996"/>
                <a:gd name="connsiteX30" fmla="*/ 45080 w 1470050"/>
                <a:gd name="connsiteY30" fmla="*/ 1254637 h 1636996"/>
                <a:gd name="connsiteX31" fmla="*/ 0 w 1470050"/>
                <a:gd name="connsiteY31" fmla="*/ 1145805 h 1636996"/>
                <a:gd name="connsiteX32" fmla="*/ 0 w 1470050"/>
                <a:gd name="connsiteY32" fmla="*/ 486776 h 1636996"/>
                <a:gd name="connsiteX33" fmla="*/ 67858 w 1470050"/>
                <a:gd name="connsiteY33" fmla="*/ 359150 h 1636996"/>
                <a:gd name="connsiteX34" fmla="*/ 77885 w 1470050"/>
                <a:gd name="connsiteY34" fmla="*/ 353708 h 1636996"/>
                <a:gd name="connsiteX35" fmla="*/ 83343 w 1470050"/>
                <a:gd name="connsiteY35" fmla="*/ 349777 h 1636996"/>
                <a:gd name="connsiteX36" fmla="*/ 654079 w 1470050"/>
                <a:gd name="connsiteY36" fmla="*/ 20263 h 1636996"/>
                <a:gd name="connsiteX37" fmla="*/ 712010 w 1470050"/>
                <a:gd name="connsiteY37" fmla="*/ 783 h 1636996"/>
                <a:gd name="connsiteX38" fmla="*/ 727702 w 1470050"/>
                <a:gd name="connsiteY38" fmla="*/ 369 h 163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470050" h="1636996">
                  <a:moveTo>
                    <a:pt x="729905" y="0"/>
                  </a:moveTo>
                  <a:lnTo>
                    <a:pt x="735825" y="156"/>
                  </a:lnTo>
                  <a:lnTo>
                    <a:pt x="741747" y="0"/>
                  </a:lnTo>
                  <a:lnTo>
                    <a:pt x="743950" y="369"/>
                  </a:lnTo>
                  <a:lnTo>
                    <a:pt x="759642" y="783"/>
                  </a:lnTo>
                  <a:cubicBezTo>
                    <a:pt x="779482" y="3245"/>
                    <a:pt x="799169" y="9637"/>
                    <a:pt x="817572" y="20263"/>
                  </a:cubicBezTo>
                  <a:lnTo>
                    <a:pt x="1388308" y="349777"/>
                  </a:lnTo>
                  <a:lnTo>
                    <a:pt x="1399765" y="358027"/>
                  </a:lnTo>
                  <a:lnTo>
                    <a:pt x="1402192" y="359344"/>
                  </a:lnTo>
                  <a:lnTo>
                    <a:pt x="1406289" y="362724"/>
                  </a:lnTo>
                  <a:lnTo>
                    <a:pt x="1413608" y="367995"/>
                  </a:lnTo>
                  <a:lnTo>
                    <a:pt x="1416604" y="371235"/>
                  </a:lnTo>
                  <a:lnTo>
                    <a:pt x="1424970" y="378138"/>
                  </a:lnTo>
                  <a:cubicBezTo>
                    <a:pt x="1452823" y="405991"/>
                    <a:pt x="1470050" y="444469"/>
                    <a:pt x="1470050" y="486971"/>
                  </a:cubicBezTo>
                  <a:lnTo>
                    <a:pt x="1470050" y="1146000"/>
                  </a:lnTo>
                  <a:cubicBezTo>
                    <a:pt x="1470050" y="1177876"/>
                    <a:pt x="1460360" y="1207489"/>
                    <a:pt x="1443765" y="1232053"/>
                  </a:cubicBezTo>
                  <a:lnTo>
                    <a:pt x="1440568" y="1235928"/>
                  </a:lnTo>
                  <a:lnTo>
                    <a:pt x="1434145" y="1246406"/>
                  </a:lnTo>
                  <a:cubicBezTo>
                    <a:pt x="1422092" y="1262358"/>
                    <a:pt x="1406713" y="1276210"/>
                    <a:pt x="1388309" y="1286836"/>
                  </a:cubicBezTo>
                  <a:lnTo>
                    <a:pt x="817573" y="1616350"/>
                  </a:lnTo>
                  <a:cubicBezTo>
                    <a:pt x="780765" y="1637601"/>
                    <a:pt x="738829" y="1641921"/>
                    <a:pt x="700781" y="1631726"/>
                  </a:cubicBezTo>
                  <a:lnTo>
                    <a:pt x="689255" y="1627422"/>
                  </a:lnTo>
                  <a:lnTo>
                    <a:pt x="682506" y="1625895"/>
                  </a:lnTo>
                  <a:cubicBezTo>
                    <a:pt x="672804" y="1622661"/>
                    <a:pt x="663282" y="1618406"/>
                    <a:pt x="654080" y="1613094"/>
                  </a:cubicBezTo>
                  <a:lnTo>
                    <a:pt x="83344" y="1283579"/>
                  </a:lnTo>
                  <a:lnTo>
                    <a:pt x="73517" y="1276503"/>
                  </a:lnTo>
                  <a:lnTo>
                    <a:pt x="67858" y="1273432"/>
                  </a:lnTo>
                  <a:lnTo>
                    <a:pt x="58306" y="1265550"/>
                  </a:lnTo>
                  <a:lnTo>
                    <a:pt x="58044" y="1265362"/>
                  </a:lnTo>
                  <a:lnTo>
                    <a:pt x="57937" y="1265246"/>
                  </a:lnTo>
                  <a:lnTo>
                    <a:pt x="45080" y="1254637"/>
                  </a:lnTo>
                  <a:cubicBezTo>
                    <a:pt x="17227" y="1226785"/>
                    <a:pt x="0" y="1188307"/>
                    <a:pt x="0" y="1145805"/>
                  </a:cubicBezTo>
                  <a:lnTo>
                    <a:pt x="0" y="486776"/>
                  </a:lnTo>
                  <a:cubicBezTo>
                    <a:pt x="0" y="433649"/>
                    <a:pt x="26918" y="386809"/>
                    <a:pt x="67858" y="359150"/>
                  </a:cubicBezTo>
                  <a:lnTo>
                    <a:pt x="77885" y="353708"/>
                  </a:lnTo>
                  <a:lnTo>
                    <a:pt x="83343" y="349777"/>
                  </a:lnTo>
                  <a:lnTo>
                    <a:pt x="654079" y="20263"/>
                  </a:lnTo>
                  <a:cubicBezTo>
                    <a:pt x="672483" y="9637"/>
                    <a:pt x="692169" y="3245"/>
                    <a:pt x="712010" y="783"/>
                  </a:cubicBezTo>
                  <a:lnTo>
                    <a:pt x="727702" y="369"/>
                  </a:lnTo>
                  <a:close/>
                </a:path>
              </a:pathLst>
            </a:custGeom>
          </p:spPr>
        </p:pic>
        <p:sp>
          <p:nvSpPr>
            <p:cNvPr id="26" name="任意多边形 25"/>
            <p:cNvSpPr/>
            <p:nvPr/>
          </p:nvSpPr>
          <p:spPr>
            <a:xfrm rot="5400000">
              <a:off x="3954837" y="3585630"/>
              <a:ext cx="1650932" cy="1482564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矩形 35"/>
          <p:cNvSpPr/>
          <p:nvPr/>
        </p:nvSpPr>
        <p:spPr>
          <a:xfrm>
            <a:off x="7772094" y="1959040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物联网和微型电子产品的发展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815673" y="3524307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信息交通的高速发展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851566" y="5239564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能源危机和资源短缺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6707085" y="1774375"/>
            <a:ext cx="906422" cy="769441"/>
            <a:chOff x="6489367" y="1774375"/>
            <a:chExt cx="906421" cy="769441"/>
          </a:xfrm>
        </p:grpSpPr>
        <p:sp>
          <p:nvSpPr>
            <p:cNvPr id="32" name="任意多边形 31"/>
            <p:cNvSpPr/>
            <p:nvPr/>
          </p:nvSpPr>
          <p:spPr>
            <a:xfrm>
              <a:off x="6489367" y="1830376"/>
              <a:ext cx="732098" cy="657439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582746" y="1774375"/>
              <a:ext cx="81304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2FA598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44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707091" y="3414638"/>
            <a:ext cx="854325" cy="769441"/>
            <a:chOff x="6489367" y="3414635"/>
            <a:chExt cx="854323" cy="769441"/>
          </a:xfrm>
        </p:grpSpPr>
        <p:sp>
          <p:nvSpPr>
            <p:cNvPr id="38" name="任意多边形 37"/>
            <p:cNvSpPr/>
            <p:nvPr/>
          </p:nvSpPr>
          <p:spPr>
            <a:xfrm>
              <a:off x="6489367" y="3470636"/>
              <a:ext cx="732098" cy="657438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530648" y="3414635"/>
              <a:ext cx="81304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2FA598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44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707085" y="5054899"/>
            <a:ext cx="844706" cy="769441"/>
            <a:chOff x="6489367" y="5054897"/>
            <a:chExt cx="844705" cy="769441"/>
          </a:xfrm>
        </p:grpSpPr>
        <p:sp>
          <p:nvSpPr>
            <p:cNvPr id="39" name="任意多边形 38"/>
            <p:cNvSpPr/>
            <p:nvPr/>
          </p:nvSpPr>
          <p:spPr>
            <a:xfrm>
              <a:off x="6489367" y="5110898"/>
              <a:ext cx="732098" cy="657438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521030" y="5054897"/>
              <a:ext cx="81304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2FA598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44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1176129" y="2903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研究意义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07780" y="101257"/>
            <a:ext cx="891120" cy="778226"/>
            <a:chOff x="283980" y="301282"/>
            <a:chExt cx="891119" cy="778226"/>
          </a:xfrm>
        </p:grpSpPr>
        <p:grpSp>
          <p:nvGrpSpPr>
            <p:cNvPr id="71" name="组合 70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3" name="任意多边形 72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2" name="文本框 71"/>
            <p:cNvSpPr txBox="1"/>
            <p:nvPr/>
          </p:nvSpPr>
          <p:spPr>
            <a:xfrm>
              <a:off x="477473" y="367229"/>
              <a:ext cx="6976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2FA598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6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45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00"/>
                            </p:stCondLst>
                            <p:childTnLst>
                              <p:par>
                                <p:cTn id="4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6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6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0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1201693" y="1857833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658286" y="2087870"/>
            <a:ext cx="2911593" cy="2719993"/>
            <a:chOff x="4706287" y="1267811"/>
            <a:chExt cx="2911593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267811"/>
              <a:ext cx="2153154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2FA598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138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5187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2FA598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</a:t>
              </a:r>
              <a:r>
                <a:rPr lang="en-US" altLang="zh-CN" sz="2800" b="1" dirty="0" smtClean="0">
                  <a:solidFill>
                    <a:srgbClr val="2FA598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Two</a:t>
              </a:r>
              <a:endParaRPr lang="zh-CN" altLang="en-US" sz="2800" b="1" dirty="0">
                <a:solidFill>
                  <a:srgbClr val="2FA598"/>
                </a:solidFill>
                <a:latin typeface="Segoe UI Semilight" panose="020B04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7372289" y="3008555"/>
            <a:ext cx="2037737" cy="646331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2FA598"/>
                </a:solidFill>
              </a:rPr>
              <a:t>研究现状</a:t>
            </a:r>
            <a:endParaRPr lang="zh-CN" altLang="en-US" sz="3600" b="1" dirty="0">
              <a:solidFill>
                <a:srgbClr val="2FA598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74101" y="1551529"/>
            <a:ext cx="0" cy="41220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35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76300" y="3373521"/>
            <a:ext cx="11165840" cy="3484481"/>
            <a:chOff x="571500" y="2568238"/>
            <a:chExt cx="8374380" cy="2613361"/>
          </a:xfrm>
        </p:grpSpPr>
        <p:sp>
          <p:nvSpPr>
            <p:cNvPr id="7" name="任意多边形 6"/>
            <p:cNvSpPr/>
            <p:nvPr/>
          </p:nvSpPr>
          <p:spPr>
            <a:xfrm>
              <a:off x="571500" y="2568238"/>
              <a:ext cx="8001000" cy="2613361"/>
            </a:xfrm>
            <a:custGeom>
              <a:avLst/>
              <a:gdLst>
                <a:gd name="connsiteX0" fmla="*/ 0 w 8001000"/>
                <a:gd name="connsiteY0" fmla="*/ 2542126 h 2542126"/>
                <a:gd name="connsiteX1" fmla="*/ 1009650 w 8001000"/>
                <a:gd name="connsiteY1" fmla="*/ 1265776 h 2542126"/>
                <a:gd name="connsiteX2" fmla="*/ 2400300 w 8001000"/>
                <a:gd name="connsiteY2" fmla="*/ 446626 h 2542126"/>
                <a:gd name="connsiteX3" fmla="*/ 4114800 w 8001000"/>
                <a:gd name="connsiteY3" fmla="*/ 27526 h 2542126"/>
                <a:gd name="connsiteX4" fmla="*/ 6324600 w 8001000"/>
                <a:gd name="connsiteY4" fmla="*/ 103726 h 2542126"/>
                <a:gd name="connsiteX5" fmla="*/ 8001000 w 8001000"/>
                <a:gd name="connsiteY5" fmla="*/ 618076 h 2542126"/>
                <a:gd name="connsiteX0" fmla="*/ 0 w 8001000"/>
                <a:gd name="connsiteY0" fmla="*/ 2542126 h 2542126"/>
                <a:gd name="connsiteX1" fmla="*/ 1066800 w 8001000"/>
                <a:gd name="connsiteY1" fmla="*/ 1284826 h 2542126"/>
                <a:gd name="connsiteX2" fmla="*/ 2400300 w 8001000"/>
                <a:gd name="connsiteY2" fmla="*/ 446626 h 2542126"/>
                <a:gd name="connsiteX3" fmla="*/ 4114800 w 8001000"/>
                <a:gd name="connsiteY3" fmla="*/ 27526 h 2542126"/>
                <a:gd name="connsiteX4" fmla="*/ 6324600 w 8001000"/>
                <a:gd name="connsiteY4" fmla="*/ 103726 h 2542126"/>
                <a:gd name="connsiteX5" fmla="*/ 8001000 w 8001000"/>
                <a:gd name="connsiteY5" fmla="*/ 618076 h 2542126"/>
                <a:gd name="connsiteX0" fmla="*/ 0 w 8001000"/>
                <a:gd name="connsiteY0" fmla="*/ 2600659 h 2600659"/>
                <a:gd name="connsiteX1" fmla="*/ 1066800 w 8001000"/>
                <a:gd name="connsiteY1" fmla="*/ 1343359 h 2600659"/>
                <a:gd name="connsiteX2" fmla="*/ 2400300 w 8001000"/>
                <a:gd name="connsiteY2" fmla="*/ 505159 h 2600659"/>
                <a:gd name="connsiteX3" fmla="*/ 4191000 w 8001000"/>
                <a:gd name="connsiteY3" fmla="*/ 17479 h 2600659"/>
                <a:gd name="connsiteX4" fmla="*/ 6324600 w 8001000"/>
                <a:gd name="connsiteY4" fmla="*/ 162259 h 2600659"/>
                <a:gd name="connsiteX5" fmla="*/ 8001000 w 8001000"/>
                <a:gd name="connsiteY5" fmla="*/ 676609 h 2600659"/>
                <a:gd name="connsiteX0" fmla="*/ 0 w 8001000"/>
                <a:gd name="connsiteY0" fmla="*/ 2613361 h 2613361"/>
                <a:gd name="connsiteX1" fmla="*/ 1066800 w 8001000"/>
                <a:gd name="connsiteY1" fmla="*/ 1356061 h 2613361"/>
                <a:gd name="connsiteX2" fmla="*/ 2400300 w 8001000"/>
                <a:gd name="connsiteY2" fmla="*/ 517861 h 2613361"/>
                <a:gd name="connsiteX3" fmla="*/ 4191000 w 8001000"/>
                <a:gd name="connsiteY3" fmla="*/ 30181 h 2613361"/>
                <a:gd name="connsiteX4" fmla="*/ 6339840 w 8001000"/>
                <a:gd name="connsiteY4" fmla="*/ 121621 h 2613361"/>
                <a:gd name="connsiteX5" fmla="*/ 8001000 w 8001000"/>
                <a:gd name="connsiteY5" fmla="*/ 689311 h 261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01000" h="2613361">
                  <a:moveTo>
                    <a:pt x="0" y="2613361"/>
                  </a:moveTo>
                  <a:cubicBezTo>
                    <a:pt x="304800" y="2149811"/>
                    <a:pt x="666750" y="1705311"/>
                    <a:pt x="1066800" y="1356061"/>
                  </a:cubicBezTo>
                  <a:cubicBezTo>
                    <a:pt x="1466850" y="1006811"/>
                    <a:pt x="1879600" y="738841"/>
                    <a:pt x="2400300" y="517861"/>
                  </a:cubicBezTo>
                  <a:cubicBezTo>
                    <a:pt x="2921000" y="296881"/>
                    <a:pt x="3534410" y="96221"/>
                    <a:pt x="4191000" y="30181"/>
                  </a:cubicBezTo>
                  <a:cubicBezTo>
                    <a:pt x="4847590" y="-35859"/>
                    <a:pt x="5704840" y="11766"/>
                    <a:pt x="6339840" y="121621"/>
                  </a:cubicBezTo>
                  <a:cubicBezTo>
                    <a:pt x="6974840" y="231476"/>
                    <a:pt x="7486650" y="481348"/>
                    <a:pt x="8001000" y="689311"/>
                  </a:cubicBezTo>
                </a:path>
              </a:pathLst>
            </a:custGeom>
            <a:noFill/>
            <a:ln>
              <a:solidFill>
                <a:srgbClr val="2FA5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8557260" y="2686050"/>
              <a:ext cx="388620" cy="571500"/>
            </a:xfrm>
            <a:prstGeom prst="straightConnector1">
              <a:avLst/>
            </a:prstGeom>
            <a:ln w="19050">
              <a:solidFill>
                <a:srgbClr val="2FA59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 rot="18958258">
            <a:off x="1646492" y="5187802"/>
            <a:ext cx="649792" cy="412359"/>
            <a:chOff x="2903220" y="280488"/>
            <a:chExt cx="746760" cy="473892"/>
          </a:xfrm>
          <a:solidFill>
            <a:srgbClr val="2FA598"/>
          </a:solidFill>
        </p:grpSpPr>
        <p:sp>
          <p:nvSpPr>
            <p:cNvPr id="10" name="矩形 9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7" dirty="0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2010</a:t>
              </a:r>
              <a:endPara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8938009">
            <a:off x="3580084" y="4049592"/>
            <a:ext cx="649792" cy="412356"/>
            <a:chOff x="2903220" y="280488"/>
            <a:chExt cx="746760" cy="473892"/>
          </a:xfrm>
          <a:solidFill>
            <a:srgbClr val="2FA598"/>
          </a:solidFill>
        </p:grpSpPr>
        <p:sp>
          <p:nvSpPr>
            <p:cNvPr id="13" name="矩形 12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2013</a:t>
              </a:r>
              <a:endParaRPr lang="zh-CN" altLang="en-US" sz="1467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3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20658534">
            <a:off x="5416373" y="3196564"/>
            <a:ext cx="649792" cy="412359"/>
            <a:chOff x="2903220" y="280488"/>
            <a:chExt cx="746760" cy="473892"/>
          </a:xfrm>
          <a:solidFill>
            <a:srgbClr val="2FA598"/>
          </a:solidFill>
        </p:grpSpPr>
        <p:sp>
          <p:nvSpPr>
            <p:cNvPr id="16" name="矩形 15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2014</a:t>
              </a:r>
              <a:endParaRPr lang="zh-CN" altLang="en-US" sz="1467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10800000">
            <a:off x="7629059" y="3273732"/>
            <a:ext cx="649792" cy="412359"/>
            <a:chOff x="2903220" y="280488"/>
            <a:chExt cx="746760" cy="473892"/>
          </a:xfrm>
          <a:solidFill>
            <a:srgbClr val="2FA598"/>
          </a:solidFill>
        </p:grpSpPr>
        <p:sp>
          <p:nvSpPr>
            <p:cNvPr id="19" name="矩形 18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2015</a:t>
              </a:r>
              <a:endParaRPr lang="zh-CN" altLang="en-US" sz="1467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33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rot="1114118">
            <a:off x="9903200" y="3482930"/>
            <a:ext cx="649792" cy="412359"/>
            <a:chOff x="2903220" y="280488"/>
            <a:chExt cx="746760" cy="473892"/>
          </a:xfrm>
          <a:solidFill>
            <a:srgbClr val="2FA598"/>
          </a:solidFill>
        </p:grpSpPr>
        <p:sp>
          <p:nvSpPr>
            <p:cNvPr id="22" name="矩形 21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2016</a:t>
              </a:r>
              <a:endParaRPr lang="zh-CN" altLang="en-US" sz="1467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04627" y="4257702"/>
            <a:ext cx="982961" cy="845296"/>
            <a:chOff x="809082" y="3059462"/>
            <a:chExt cx="737221" cy="633972"/>
          </a:xfrm>
        </p:grpSpPr>
        <p:grpSp>
          <p:nvGrpSpPr>
            <p:cNvPr id="25" name="组合 24"/>
            <p:cNvGrpSpPr/>
            <p:nvPr/>
          </p:nvGrpSpPr>
          <p:grpSpPr>
            <a:xfrm>
              <a:off x="877075" y="3059462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7" name="同心圆 2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6" name="TextBox 42"/>
            <p:cNvSpPr txBox="1"/>
            <p:nvPr/>
          </p:nvSpPr>
          <p:spPr>
            <a:xfrm rot="20085162">
              <a:off x="809082" y="3226406"/>
              <a:ext cx="737221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2FA598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NOKIA</a:t>
              </a:r>
              <a:endParaRPr lang="zh-CN" altLang="en-US" sz="2000" dirty="0">
                <a:solidFill>
                  <a:srgbClr val="2FA59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821088" y="4527766"/>
            <a:ext cx="925254" cy="845296"/>
            <a:chOff x="2852617" y="3455276"/>
            <a:chExt cx="693940" cy="633972"/>
          </a:xfrm>
        </p:grpSpPr>
        <p:grpSp>
          <p:nvGrpSpPr>
            <p:cNvPr id="30" name="组合 29"/>
            <p:cNvGrpSpPr/>
            <p:nvPr/>
          </p:nvGrpSpPr>
          <p:grpSpPr>
            <a:xfrm>
              <a:off x="2877864" y="3455276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2" name="同心圆 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92113" y="760403"/>
                <a:ext cx="3825873" cy="382587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1" name="TextBox 43"/>
            <p:cNvSpPr txBox="1"/>
            <p:nvPr/>
          </p:nvSpPr>
          <p:spPr>
            <a:xfrm rot="19571467">
              <a:off x="2852617" y="3624988"/>
              <a:ext cx="693940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2FA598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QC1.0</a:t>
              </a:r>
              <a:endParaRPr lang="zh-CN" altLang="en-US" sz="2000" dirty="0">
                <a:solidFill>
                  <a:srgbClr val="2FA59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066485" y="2198128"/>
            <a:ext cx="925254" cy="845296"/>
            <a:chOff x="3698651" y="1639176"/>
            <a:chExt cx="693940" cy="633972"/>
          </a:xfrm>
        </p:grpSpPr>
        <p:grpSp>
          <p:nvGrpSpPr>
            <p:cNvPr id="35" name="组合 34"/>
            <p:cNvGrpSpPr/>
            <p:nvPr/>
          </p:nvGrpSpPr>
          <p:grpSpPr>
            <a:xfrm>
              <a:off x="3723650" y="1639176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7" name="同心圆 3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6" name="TextBox 44"/>
            <p:cNvSpPr txBox="1"/>
            <p:nvPr/>
          </p:nvSpPr>
          <p:spPr>
            <a:xfrm rot="20721555">
              <a:off x="3698651" y="1799048"/>
              <a:ext cx="693940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2FA598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QC2.0</a:t>
              </a:r>
              <a:endParaRPr lang="zh-CN" altLang="en-US" sz="2000" dirty="0">
                <a:solidFill>
                  <a:srgbClr val="2FA59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534358" y="3891790"/>
            <a:ext cx="925253" cy="845296"/>
            <a:chOff x="5442231" y="2971804"/>
            <a:chExt cx="693940" cy="633972"/>
          </a:xfrm>
        </p:grpSpPr>
        <p:grpSp>
          <p:nvGrpSpPr>
            <p:cNvPr id="40" name="组合 39"/>
            <p:cNvGrpSpPr/>
            <p:nvPr/>
          </p:nvGrpSpPr>
          <p:grpSpPr>
            <a:xfrm>
              <a:off x="5473327" y="2971804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2" name="同心圆 4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1" name="TextBox 45"/>
            <p:cNvSpPr txBox="1"/>
            <p:nvPr/>
          </p:nvSpPr>
          <p:spPr>
            <a:xfrm>
              <a:off x="5442231" y="3140472"/>
              <a:ext cx="693940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2FA598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QC3.0</a:t>
              </a:r>
              <a:endParaRPr lang="zh-CN" altLang="en-US" sz="2000" dirty="0">
                <a:solidFill>
                  <a:srgbClr val="2FA59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007408" y="2519066"/>
            <a:ext cx="925253" cy="845296"/>
            <a:chOff x="7175879" y="1774359"/>
            <a:chExt cx="693940" cy="633972"/>
          </a:xfrm>
        </p:grpSpPr>
        <p:grpSp>
          <p:nvGrpSpPr>
            <p:cNvPr id="45" name="组合 44"/>
            <p:cNvGrpSpPr/>
            <p:nvPr/>
          </p:nvGrpSpPr>
          <p:grpSpPr>
            <a:xfrm>
              <a:off x="7213287" y="1774359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7" name="同心圆 4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6" name="TextBox 46"/>
            <p:cNvSpPr txBox="1"/>
            <p:nvPr/>
          </p:nvSpPr>
          <p:spPr>
            <a:xfrm rot="1067031">
              <a:off x="7175879" y="1949934"/>
              <a:ext cx="693940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2FA598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QC4.0</a:t>
              </a:r>
              <a:endParaRPr lang="zh-CN" altLang="en-US" sz="2000" dirty="0">
                <a:solidFill>
                  <a:srgbClr val="2FA59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1" name="TextBox 54"/>
          <p:cNvSpPr txBox="1"/>
          <p:nvPr/>
        </p:nvSpPr>
        <p:spPr>
          <a:xfrm>
            <a:off x="7150217" y="1308698"/>
            <a:ext cx="1908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在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QC2.0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电压基础上，采用独特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INOV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算法，采用输入电压以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200mV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为一档自适应调节提升效率降低损耗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52" name="TextBox 55"/>
          <p:cNvSpPr txBox="1"/>
          <p:nvPr/>
        </p:nvSpPr>
        <p:spPr>
          <a:xfrm rot="19800000">
            <a:off x="2666372" y="2397850"/>
            <a:ext cx="1416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电压和电流提升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到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5V2A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充电器时间缩短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40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%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突破了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USB-IF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站的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5V1.5A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53" name="TextBox 56"/>
          <p:cNvSpPr txBox="1"/>
          <p:nvPr/>
        </p:nvSpPr>
        <p:spPr>
          <a:xfrm rot="18900000">
            <a:off x="1923398" y="5540043"/>
            <a:ext cx="1416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NOKIA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时代以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5V0.5A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的充电器为代表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54" name="TextBox 57"/>
          <p:cNvSpPr txBox="1"/>
          <p:nvPr/>
        </p:nvSpPr>
        <p:spPr>
          <a:xfrm rot="20700000">
            <a:off x="5340409" y="3755282"/>
            <a:ext cx="1726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改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USB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接口的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d+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d-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两脚电压如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9V/12V/20V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，实现充电头手机相互识别，充电速度提升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75%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55" name="TextBox 58"/>
          <p:cNvSpPr txBox="1"/>
          <p:nvPr/>
        </p:nvSpPr>
        <p:spPr>
          <a:xfrm rot="900000">
            <a:off x="8930907" y="4063563"/>
            <a:ext cx="2142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兼容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USB PD 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协议，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INOV3.0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协议支持电压更精细的调整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20mV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，速度提升了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20%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效率提高了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30%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3425202" y="7905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166108" y="205664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充电协议</a:t>
            </a:r>
            <a:r>
              <a:rPr lang="en-US" altLang="zh-CN" sz="20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-QC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207780" y="101257"/>
            <a:ext cx="866606" cy="778226"/>
            <a:chOff x="283980" y="301282"/>
            <a:chExt cx="866605" cy="778226"/>
          </a:xfrm>
        </p:grpSpPr>
        <p:grpSp>
          <p:nvGrpSpPr>
            <p:cNvPr id="61" name="组合 60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63" name="任意多边形 62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2" name="文本框 61"/>
            <p:cNvSpPr txBox="1"/>
            <p:nvPr/>
          </p:nvSpPr>
          <p:spPr>
            <a:xfrm>
              <a:off x="477473" y="367229"/>
              <a:ext cx="5645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2FA598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6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594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76300" y="3373521"/>
            <a:ext cx="11165840" cy="3484481"/>
            <a:chOff x="571500" y="2568238"/>
            <a:chExt cx="8374380" cy="2613361"/>
          </a:xfrm>
        </p:grpSpPr>
        <p:sp>
          <p:nvSpPr>
            <p:cNvPr id="7" name="任意多边形 6"/>
            <p:cNvSpPr/>
            <p:nvPr/>
          </p:nvSpPr>
          <p:spPr>
            <a:xfrm>
              <a:off x="571500" y="2568238"/>
              <a:ext cx="8001000" cy="2613361"/>
            </a:xfrm>
            <a:custGeom>
              <a:avLst/>
              <a:gdLst>
                <a:gd name="connsiteX0" fmla="*/ 0 w 8001000"/>
                <a:gd name="connsiteY0" fmla="*/ 2542126 h 2542126"/>
                <a:gd name="connsiteX1" fmla="*/ 1009650 w 8001000"/>
                <a:gd name="connsiteY1" fmla="*/ 1265776 h 2542126"/>
                <a:gd name="connsiteX2" fmla="*/ 2400300 w 8001000"/>
                <a:gd name="connsiteY2" fmla="*/ 446626 h 2542126"/>
                <a:gd name="connsiteX3" fmla="*/ 4114800 w 8001000"/>
                <a:gd name="connsiteY3" fmla="*/ 27526 h 2542126"/>
                <a:gd name="connsiteX4" fmla="*/ 6324600 w 8001000"/>
                <a:gd name="connsiteY4" fmla="*/ 103726 h 2542126"/>
                <a:gd name="connsiteX5" fmla="*/ 8001000 w 8001000"/>
                <a:gd name="connsiteY5" fmla="*/ 618076 h 2542126"/>
                <a:gd name="connsiteX0" fmla="*/ 0 w 8001000"/>
                <a:gd name="connsiteY0" fmla="*/ 2542126 h 2542126"/>
                <a:gd name="connsiteX1" fmla="*/ 1066800 w 8001000"/>
                <a:gd name="connsiteY1" fmla="*/ 1284826 h 2542126"/>
                <a:gd name="connsiteX2" fmla="*/ 2400300 w 8001000"/>
                <a:gd name="connsiteY2" fmla="*/ 446626 h 2542126"/>
                <a:gd name="connsiteX3" fmla="*/ 4114800 w 8001000"/>
                <a:gd name="connsiteY3" fmla="*/ 27526 h 2542126"/>
                <a:gd name="connsiteX4" fmla="*/ 6324600 w 8001000"/>
                <a:gd name="connsiteY4" fmla="*/ 103726 h 2542126"/>
                <a:gd name="connsiteX5" fmla="*/ 8001000 w 8001000"/>
                <a:gd name="connsiteY5" fmla="*/ 618076 h 2542126"/>
                <a:gd name="connsiteX0" fmla="*/ 0 w 8001000"/>
                <a:gd name="connsiteY0" fmla="*/ 2600659 h 2600659"/>
                <a:gd name="connsiteX1" fmla="*/ 1066800 w 8001000"/>
                <a:gd name="connsiteY1" fmla="*/ 1343359 h 2600659"/>
                <a:gd name="connsiteX2" fmla="*/ 2400300 w 8001000"/>
                <a:gd name="connsiteY2" fmla="*/ 505159 h 2600659"/>
                <a:gd name="connsiteX3" fmla="*/ 4191000 w 8001000"/>
                <a:gd name="connsiteY3" fmla="*/ 17479 h 2600659"/>
                <a:gd name="connsiteX4" fmla="*/ 6324600 w 8001000"/>
                <a:gd name="connsiteY4" fmla="*/ 162259 h 2600659"/>
                <a:gd name="connsiteX5" fmla="*/ 8001000 w 8001000"/>
                <a:gd name="connsiteY5" fmla="*/ 676609 h 2600659"/>
                <a:gd name="connsiteX0" fmla="*/ 0 w 8001000"/>
                <a:gd name="connsiteY0" fmla="*/ 2613361 h 2613361"/>
                <a:gd name="connsiteX1" fmla="*/ 1066800 w 8001000"/>
                <a:gd name="connsiteY1" fmla="*/ 1356061 h 2613361"/>
                <a:gd name="connsiteX2" fmla="*/ 2400300 w 8001000"/>
                <a:gd name="connsiteY2" fmla="*/ 517861 h 2613361"/>
                <a:gd name="connsiteX3" fmla="*/ 4191000 w 8001000"/>
                <a:gd name="connsiteY3" fmla="*/ 30181 h 2613361"/>
                <a:gd name="connsiteX4" fmla="*/ 6339840 w 8001000"/>
                <a:gd name="connsiteY4" fmla="*/ 121621 h 2613361"/>
                <a:gd name="connsiteX5" fmla="*/ 8001000 w 8001000"/>
                <a:gd name="connsiteY5" fmla="*/ 689311 h 261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01000" h="2613361">
                  <a:moveTo>
                    <a:pt x="0" y="2613361"/>
                  </a:moveTo>
                  <a:cubicBezTo>
                    <a:pt x="304800" y="2149811"/>
                    <a:pt x="666750" y="1705311"/>
                    <a:pt x="1066800" y="1356061"/>
                  </a:cubicBezTo>
                  <a:cubicBezTo>
                    <a:pt x="1466850" y="1006811"/>
                    <a:pt x="1879600" y="738841"/>
                    <a:pt x="2400300" y="517861"/>
                  </a:cubicBezTo>
                  <a:cubicBezTo>
                    <a:pt x="2921000" y="296881"/>
                    <a:pt x="3534410" y="96221"/>
                    <a:pt x="4191000" y="30181"/>
                  </a:cubicBezTo>
                  <a:cubicBezTo>
                    <a:pt x="4847590" y="-35859"/>
                    <a:pt x="5704840" y="11766"/>
                    <a:pt x="6339840" y="121621"/>
                  </a:cubicBezTo>
                  <a:cubicBezTo>
                    <a:pt x="6974840" y="231476"/>
                    <a:pt x="7486650" y="481348"/>
                    <a:pt x="8001000" y="689311"/>
                  </a:cubicBezTo>
                </a:path>
              </a:pathLst>
            </a:custGeom>
            <a:noFill/>
            <a:ln>
              <a:solidFill>
                <a:srgbClr val="2FA5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8557260" y="2686050"/>
              <a:ext cx="388620" cy="571500"/>
            </a:xfrm>
            <a:prstGeom prst="straightConnector1">
              <a:avLst/>
            </a:prstGeom>
            <a:ln w="19050">
              <a:solidFill>
                <a:srgbClr val="2FA59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 rot="18958258">
            <a:off x="1646492" y="5187802"/>
            <a:ext cx="649792" cy="412359"/>
            <a:chOff x="2903220" y="280488"/>
            <a:chExt cx="746760" cy="473892"/>
          </a:xfrm>
          <a:solidFill>
            <a:srgbClr val="2FA598"/>
          </a:solidFill>
        </p:grpSpPr>
        <p:sp>
          <p:nvSpPr>
            <p:cNvPr id="10" name="矩形 9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8938009">
            <a:off x="3580084" y="4049592"/>
            <a:ext cx="649792" cy="412356"/>
            <a:chOff x="2903220" y="280488"/>
            <a:chExt cx="746760" cy="473892"/>
          </a:xfrm>
          <a:solidFill>
            <a:srgbClr val="2FA598"/>
          </a:solidFill>
        </p:grpSpPr>
        <p:sp>
          <p:nvSpPr>
            <p:cNvPr id="13" name="矩形 12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7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3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20658534">
            <a:off x="5561513" y="3186902"/>
            <a:ext cx="649792" cy="412359"/>
            <a:chOff x="2903220" y="280488"/>
            <a:chExt cx="746760" cy="473892"/>
          </a:xfrm>
          <a:solidFill>
            <a:srgbClr val="2FA598"/>
          </a:solidFill>
        </p:grpSpPr>
        <p:sp>
          <p:nvSpPr>
            <p:cNvPr id="16" name="矩形 15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7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10800000">
            <a:off x="7629059" y="3273733"/>
            <a:ext cx="649792" cy="412358"/>
            <a:chOff x="2903220" y="280488"/>
            <a:chExt cx="746760" cy="473891"/>
          </a:xfrm>
          <a:solidFill>
            <a:srgbClr val="2FA598"/>
          </a:solidFill>
        </p:grpSpPr>
        <p:sp>
          <p:nvSpPr>
            <p:cNvPr id="19" name="矩形 18"/>
            <p:cNvSpPr/>
            <p:nvPr/>
          </p:nvSpPr>
          <p:spPr>
            <a:xfrm>
              <a:off x="2903220" y="480059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7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33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rot="1114118">
            <a:off x="9903200" y="3482930"/>
            <a:ext cx="649792" cy="412359"/>
            <a:chOff x="2903220" y="280488"/>
            <a:chExt cx="746760" cy="473892"/>
          </a:xfrm>
          <a:solidFill>
            <a:srgbClr val="2FA598"/>
          </a:solidFill>
        </p:grpSpPr>
        <p:sp>
          <p:nvSpPr>
            <p:cNvPr id="22" name="矩形 21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7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95284" y="4257702"/>
            <a:ext cx="825500" cy="845296"/>
            <a:chOff x="877075" y="3059462"/>
            <a:chExt cx="619125" cy="633972"/>
          </a:xfrm>
        </p:grpSpPr>
        <p:grpSp>
          <p:nvGrpSpPr>
            <p:cNvPr id="25" name="组合 24"/>
            <p:cNvGrpSpPr/>
            <p:nvPr/>
          </p:nvGrpSpPr>
          <p:grpSpPr>
            <a:xfrm>
              <a:off x="877075" y="3059462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7" name="同心圆 2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6" name="TextBox 42"/>
            <p:cNvSpPr txBox="1"/>
            <p:nvPr/>
          </p:nvSpPr>
          <p:spPr>
            <a:xfrm rot="20085162">
              <a:off x="877611" y="3157156"/>
              <a:ext cx="600164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2FA598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诺基亚</a:t>
              </a:r>
              <a:endParaRPr lang="en-US" altLang="zh-CN" sz="1600" dirty="0" smtClean="0">
                <a:solidFill>
                  <a:srgbClr val="2FA59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rgbClr val="2FA598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1600" dirty="0" smtClean="0">
                  <a:solidFill>
                    <a:srgbClr val="2FA598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1600" dirty="0" smtClean="0">
                  <a:solidFill>
                    <a:srgbClr val="2FA598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接口</a:t>
              </a:r>
              <a:endParaRPr lang="zh-CN" altLang="en-US" sz="1600" dirty="0">
                <a:solidFill>
                  <a:srgbClr val="2FA59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854747" y="4527766"/>
            <a:ext cx="825500" cy="845296"/>
            <a:chOff x="2877864" y="3455276"/>
            <a:chExt cx="619125" cy="633972"/>
          </a:xfrm>
        </p:grpSpPr>
        <p:grpSp>
          <p:nvGrpSpPr>
            <p:cNvPr id="30" name="组合 29"/>
            <p:cNvGrpSpPr/>
            <p:nvPr/>
          </p:nvGrpSpPr>
          <p:grpSpPr>
            <a:xfrm>
              <a:off x="2877864" y="3455276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2" name="同心圆 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92113" y="760403"/>
                <a:ext cx="3825873" cy="382587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1" name="TextBox 43"/>
            <p:cNvSpPr txBox="1"/>
            <p:nvPr/>
          </p:nvSpPr>
          <p:spPr>
            <a:xfrm rot="19571467">
              <a:off x="2968036" y="3555739"/>
              <a:ext cx="463108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2FA598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Mini </a:t>
              </a:r>
            </a:p>
            <a:p>
              <a:r>
                <a:rPr lang="en-US" altLang="zh-CN" sz="1600" dirty="0" smtClean="0">
                  <a:solidFill>
                    <a:srgbClr val="2FA598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USB</a:t>
              </a:r>
              <a:endParaRPr lang="zh-CN" altLang="en-US" sz="1600" dirty="0">
                <a:solidFill>
                  <a:srgbClr val="2FA59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224305" y="2191456"/>
            <a:ext cx="825501" cy="845296"/>
            <a:chOff x="3723650" y="1639176"/>
            <a:chExt cx="619125" cy="633972"/>
          </a:xfrm>
        </p:grpSpPr>
        <p:grpSp>
          <p:nvGrpSpPr>
            <p:cNvPr id="35" name="组合 34"/>
            <p:cNvGrpSpPr/>
            <p:nvPr/>
          </p:nvGrpSpPr>
          <p:grpSpPr>
            <a:xfrm>
              <a:off x="3723650" y="1639176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7" name="同心圆 3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6" name="TextBox 44"/>
            <p:cNvSpPr txBox="1"/>
            <p:nvPr/>
          </p:nvSpPr>
          <p:spPr>
            <a:xfrm rot="20721555">
              <a:off x="3788217" y="1729799"/>
              <a:ext cx="514804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2FA598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Micro</a:t>
              </a:r>
            </a:p>
            <a:p>
              <a:r>
                <a:rPr lang="en-US" altLang="zh-CN" sz="1600" dirty="0" smtClean="0">
                  <a:solidFill>
                    <a:srgbClr val="2FA598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USB</a:t>
              </a:r>
              <a:endParaRPr lang="zh-CN" altLang="en-US" sz="1600" dirty="0">
                <a:solidFill>
                  <a:srgbClr val="2FA59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575827" y="3891790"/>
            <a:ext cx="901210" cy="845296"/>
            <a:chOff x="5473327" y="2971804"/>
            <a:chExt cx="675907" cy="633972"/>
          </a:xfrm>
        </p:grpSpPr>
        <p:grpSp>
          <p:nvGrpSpPr>
            <p:cNvPr id="40" name="组合 39"/>
            <p:cNvGrpSpPr/>
            <p:nvPr/>
          </p:nvGrpSpPr>
          <p:grpSpPr>
            <a:xfrm>
              <a:off x="5473327" y="2971804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2" name="同心圆 4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1" name="TextBox 45"/>
            <p:cNvSpPr txBox="1"/>
            <p:nvPr/>
          </p:nvSpPr>
          <p:spPr>
            <a:xfrm>
              <a:off x="5473327" y="3070107"/>
              <a:ext cx="675907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2FA598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苹果</a:t>
              </a:r>
              <a:r>
                <a:rPr lang="zh-CN" altLang="en-US" sz="1600" dirty="0" smtClean="0">
                  <a:solidFill>
                    <a:srgbClr val="2FA598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机</a:t>
              </a:r>
              <a:endParaRPr lang="en-US" altLang="zh-CN" sz="1600" dirty="0" smtClean="0">
                <a:solidFill>
                  <a:srgbClr val="2FA59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en-US" altLang="zh-CN" sz="1600" dirty="0" smtClean="0">
                  <a:solidFill>
                    <a:srgbClr val="2FA598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Lighting</a:t>
              </a:r>
              <a:endParaRPr lang="zh-CN" altLang="en-US" sz="1600" dirty="0">
                <a:solidFill>
                  <a:srgbClr val="2FA59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005777" y="2519066"/>
            <a:ext cx="928524" cy="845296"/>
            <a:chOff x="7174653" y="1774359"/>
            <a:chExt cx="696393" cy="633972"/>
          </a:xfrm>
        </p:grpSpPr>
        <p:grpSp>
          <p:nvGrpSpPr>
            <p:cNvPr id="45" name="组合 44"/>
            <p:cNvGrpSpPr/>
            <p:nvPr/>
          </p:nvGrpSpPr>
          <p:grpSpPr>
            <a:xfrm>
              <a:off x="7213287" y="1774359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7" name="同心圆 4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6" name="TextBox 46"/>
            <p:cNvSpPr txBox="1"/>
            <p:nvPr/>
          </p:nvSpPr>
          <p:spPr>
            <a:xfrm rot="1067031">
              <a:off x="7174653" y="1961476"/>
              <a:ext cx="6963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2FA598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Type-C</a:t>
              </a:r>
              <a:endParaRPr lang="zh-CN" altLang="en-US" dirty="0">
                <a:solidFill>
                  <a:srgbClr val="2FA59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13425202" y="7905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166108" y="20566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接口标准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207780" y="101257"/>
            <a:ext cx="866606" cy="778226"/>
            <a:chOff x="283980" y="301282"/>
            <a:chExt cx="866605" cy="778226"/>
          </a:xfrm>
        </p:grpSpPr>
        <p:grpSp>
          <p:nvGrpSpPr>
            <p:cNvPr id="61" name="组合 60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63" name="任意多边形 62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2" name="文本框 61"/>
            <p:cNvSpPr txBox="1"/>
            <p:nvPr/>
          </p:nvSpPr>
          <p:spPr>
            <a:xfrm>
              <a:off x="434994" y="367229"/>
              <a:ext cx="5645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2FA598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6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16777">
            <a:off x="2048270" y="5599602"/>
            <a:ext cx="1162822" cy="8911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494080">
            <a:off x="2650971" y="2743698"/>
            <a:ext cx="1249938" cy="11408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30278">
            <a:off x="5627453" y="3878222"/>
            <a:ext cx="1079604" cy="973004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51461">
            <a:off x="7310591" y="1830903"/>
            <a:ext cx="1333378" cy="1184621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42921">
            <a:off x="9379926" y="4096341"/>
            <a:ext cx="1241166" cy="98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47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1201693" y="1857833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658286" y="2087870"/>
            <a:ext cx="2911593" cy="2719993"/>
            <a:chOff x="4706287" y="1267811"/>
            <a:chExt cx="2911593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267811"/>
              <a:ext cx="2153154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2FA598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138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7640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2FA598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</a:t>
              </a:r>
              <a:r>
                <a:rPr lang="en-US" altLang="zh-CN" sz="2800" b="1" dirty="0" smtClean="0">
                  <a:solidFill>
                    <a:srgbClr val="2FA598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Three</a:t>
              </a:r>
              <a:endParaRPr lang="zh-CN" altLang="en-US" sz="2800" b="1" dirty="0">
                <a:solidFill>
                  <a:srgbClr val="2FA598"/>
                </a:solidFill>
                <a:latin typeface="Segoe UI Semilight" panose="020B04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7365876" y="3080474"/>
            <a:ext cx="2037737" cy="646331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2FA598"/>
                </a:solidFill>
              </a:rPr>
              <a:t>研究目标</a:t>
            </a:r>
            <a:endParaRPr lang="zh-CN" altLang="en-US" sz="3600" b="1" dirty="0">
              <a:solidFill>
                <a:srgbClr val="2FA598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74101" y="1551529"/>
            <a:ext cx="0" cy="41220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43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-11111" y="4381503"/>
            <a:ext cx="12203113" cy="627809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37"/>
          <p:cNvSpPr>
            <a:spLocks noChangeArrowheads="1"/>
          </p:cNvSpPr>
          <p:nvPr/>
        </p:nvSpPr>
        <p:spPr bwMode="auto">
          <a:xfrm>
            <a:off x="1158975" y="1108950"/>
            <a:ext cx="9593263" cy="49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本课题主要针对以下三种方案进行理论分析，就其中一种或两种方案进行实物制作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38"/>
          <p:cNvSpPr>
            <a:spLocks noChangeArrowheads="1"/>
          </p:cNvSpPr>
          <p:nvPr/>
        </p:nvSpPr>
        <p:spPr bwMode="auto">
          <a:xfrm>
            <a:off x="1050923" y="4474805"/>
            <a:ext cx="2204431" cy="44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267" dirty="0" smtClean="0">
                <a:solidFill>
                  <a:srgbClr val="2FA59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UCC28740</a:t>
            </a:r>
            <a:r>
              <a:rPr lang="zh-CN" altLang="en-US" sz="2267" dirty="0" smtClean="0">
                <a:solidFill>
                  <a:srgbClr val="2FA59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系列</a:t>
            </a:r>
            <a:endParaRPr lang="en-US" altLang="zh-CN" sz="2267" dirty="0">
              <a:solidFill>
                <a:srgbClr val="2FA59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47"/>
          <p:cNvSpPr>
            <a:spLocks noChangeArrowheads="1"/>
          </p:cNvSpPr>
          <p:nvPr/>
        </p:nvSpPr>
        <p:spPr bwMode="auto">
          <a:xfrm>
            <a:off x="901004" y="5129213"/>
            <a:ext cx="2504268" cy="126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467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采用</a:t>
            </a:r>
            <a:r>
              <a:rPr lang="en-US" altLang="zh-CN" sz="1467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UCC28740</a:t>
            </a:r>
            <a:r>
              <a:rPr lang="zh-CN" altLang="en-US" sz="1467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作为控制芯片，经光耦进行原副边反馈，</a:t>
            </a:r>
            <a:r>
              <a:rPr lang="zh-CN" altLang="en-US" sz="146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</a:t>
            </a:r>
            <a:r>
              <a:rPr lang="en-US" altLang="zh-CN" sz="1467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</a:t>
            </a:r>
            <a:r>
              <a:rPr lang="zh-CN" altLang="en-US" sz="1467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仿真工具平台进行仿真，效率验证</a:t>
            </a:r>
            <a:endParaRPr lang="zh-CN" altLang="en-US" sz="186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51"/>
          <p:cNvSpPr>
            <a:spLocks noChangeArrowheads="1"/>
          </p:cNvSpPr>
          <p:nvPr/>
        </p:nvSpPr>
        <p:spPr bwMode="auto">
          <a:xfrm>
            <a:off x="5292435" y="4492275"/>
            <a:ext cx="1816506" cy="44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267" dirty="0" smtClean="0">
                <a:solidFill>
                  <a:srgbClr val="2FA59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CX7181</a:t>
            </a:r>
            <a:r>
              <a:rPr lang="zh-CN" altLang="en-US" sz="2267" dirty="0" smtClean="0">
                <a:solidFill>
                  <a:srgbClr val="2FA59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系列</a:t>
            </a:r>
            <a:endParaRPr lang="en-US" altLang="zh-CN" sz="2267" dirty="0">
              <a:solidFill>
                <a:srgbClr val="2FA59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47"/>
          <p:cNvSpPr>
            <a:spLocks noChangeArrowheads="1"/>
          </p:cNvSpPr>
          <p:nvPr/>
        </p:nvSpPr>
        <p:spPr bwMode="auto">
          <a:xfrm>
            <a:off x="5036256" y="5120084"/>
            <a:ext cx="2328863" cy="126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467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采用</a:t>
            </a:r>
            <a:r>
              <a:rPr lang="en-US" altLang="zh-CN" sz="1467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CX7181</a:t>
            </a:r>
            <a:r>
              <a:rPr lang="zh-CN" altLang="en-US" sz="1467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作为控制芯片，去掉</a:t>
            </a:r>
            <a:r>
              <a:rPr lang="en-US" altLang="zh-CN" sz="1467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TL431</a:t>
            </a:r>
            <a:r>
              <a:rPr lang="zh-CN" altLang="en-US" sz="1467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光耦，芯片自带恒流和恒压模式，已制作好相应的</a:t>
            </a:r>
            <a:r>
              <a:rPr lang="en-US" altLang="zh-CN" sz="1467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PCB</a:t>
            </a:r>
            <a:r>
              <a:rPr lang="zh-CN" altLang="en-US" sz="1467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板</a:t>
            </a:r>
            <a:endParaRPr lang="zh-CN" altLang="en-US" sz="186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53"/>
          <p:cNvSpPr>
            <a:spLocks noChangeArrowheads="1"/>
          </p:cNvSpPr>
          <p:nvPr/>
        </p:nvSpPr>
        <p:spPr bwMode="auto">
          <a:xfrm>
            <a:off x="9048940" y="4492274"/>
            <a:ext cx="1814902" cy="44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267" dirty="0" smtClean="0">
                <a:solidFill>
                  <a:srgbClr val="2FA59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DK912</a:t>
            </a:r>
            <a:r>
              <a:rPr lang="zh-CN" altLang="en-US" sz="2267" dirty="0" smtClean="0">
                <a:solidFill>
                  <a:srgbClr val="2FA59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系列</a:t>
            </a:r>
            <a:endParaRPr lang="en-US" altLang="zh-CN" sz="2267" dirty="0">
              <a:solidFill>
                <a:srgbClr val="2FA59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矩形 47"/>
          <p:cNvSpPr>
            <a:spLocks noChangeArrowheads="1"/>
          </p:cNvSpPr>
          <p:nvPr/>
        </p:nvSpPr>
        <p:spPr bwMode="auto">
          <a:xfrm>
            <a:off x="8535105" y="5129213"/>
            <a:ext cx="2992499" cy="126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467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采用</a:t>
            </a:r>
            <a:r>
              <a:rPr lang="en-US" altLang="zh-CN" sz="1467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DK912</a:t>
            </a:r>
            <a:r>
              <a:rPr lang="zh-CN" altLang="en-US" sz="1467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作为控制芯片，芯片自带温度保护，短路保护，异常检测，可以采取两绕组或者三绕组进行变压器设计，减少了器件</a:t>
            </a:r>
            <a:endParaRPr lang="zh-CN" altLang="en-US" sz="186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425202" y="7905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190650" y="27979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研究方案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07780" y="101257"/>
            <a:ext cx="866606" cy="778226"/>
            <a:chOff x="283980" y="301282"/>
            <a:chExt cx="866605" cy="778226"/>
          </a:xfrm>
        </p:grpSpPr>
        <p:grpSp>
          <p:nvGrpSpPr>
            <p:cNvPr id="28" name="组合 27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30" name="任意多边形 29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477473" y="367229"/>
              <a:ext cx="5806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2FA598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6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35" y="2108769"/>
            <a:ext cx="3303394" cy="19432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921" y="2108769"/>
            <a:ext cx="3297534" cy="19593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5178" y="2082096"/>
            <a:ext cx="3142426" cy="19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4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7" grpId="0" bldLvl="0" autoUpdateAnimBg="0"/>
      <p:bldP spid="18" grpId="0" bldLvl="0" autoUpdateAnimBg="0"/>
      <p:bldP spid="19" grpId="0" bldLvl="0" autoUpdateAnimBg="0"/>
      <p:bldP spid="20" grpId="0" bldLvl="0" autoUpdateAnimBg="0"/>
      <p:bldP spid="21" grpId="0" bldLvl="0" autoUpdateAnimBg="0"/>
      <p:bldP spid="22" grpId="0" bldLvl="0" autoUpdateAnimBg="0"/>
      <p:bldP spid="2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491</Words>
  <Application>Microsoft Office PowerPoint</Application>
  <PresentationFormat>宽屏</PresentationFormat>
  <Paragraphs>112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Kozuka Gothic Pro L</vt:lpstr>
      <vt:lpstr>方正兰亭细黑_GBK_M</vt:lpstr>
      <vt:lpstr>方正正纤黑简体</vt:lpstr>
      <vt:lpstr>锐字云字库超粗黑体1.0</vt:lpstr>
      <vt:lpstr>时尚中黑简体</vt:lpstr>
      <vt:lpstr>宋体</vt:lpstr>
      <vt:lpstr>微软雅黑</vt:lpstr>
      <vt:lpstr>Agency FB</vt:lpstr>
      <vt:lpstr>Arial</vt:lpstr>
      <vt:lpstr>Calibri</vt:lpstr>
      <vt:lpstr>Calibri Light</vt:lpstr>
      <vt:lpstr>Impact</vt:lpstr>
      <vt:lpstr>Segoe UI Semilight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Windows 用户</cp:lastModifiedBy>
  <cp:revision>166</cp:revision>
  <dcterms:created xsi:type="dcterms:W3CDTF">2016-03-31T10:33:00Z</dcterms:created>
  <dcterms:modified xsi:type="dcterms:W3CDTF">2017-03-25T04:11:52Z</dcterms:modified>
</cp:coreProperties>
</file>