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85" r:id="rId7"/>
    <p:sldId id="342" r:id="rId8"/>
    <p:sldId id="321" r:id="rId9"/>
    <p:sldId id="324" r:id="rId10"/>
    <p:sldId id="326" r:id="rId11"/>
    <p:sldId id="327" r:id="rId12"/>
    <p:sldId id="28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howGuides="1">
      <p:cViewPr>
        <p:scale>
          <a:sx n="66" d="100"/>
          <a:sy n="66" d="100"/>
        </p:scale>
        <p:origin x="-2250" y="-1146"/>
      </p:cViewPr>
      <p:guideLst>
        <p:guide orient="horz" pos="2154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  <a:endParaRPr lang="zh-CN" altLang="en-US" dirty="0"/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03512" y="672544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6.xml"/><Relationship Id="rId5" Type="http://schemas.openxmlformats.org/officeDocument/2006/relationships/image" Target="../media/image7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1"/>
            </p:custDataLst>
          </p:nvPr>
        </p:nvSpPr>
        <p:spPr>
          <a:xfrm>
            <a:off x="6084011" y="2282453"/>
            <a:ext cx="267081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CVer </a:t>
            </a:r>
            <a:endParaRPr lang="en-US" sz="8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PA_矩形 12"/>
          <p:cNvSpPr/>
          <p:nvPr>
            <p:custDataLst>
              <p:tags r:id="rId2"/>
            </p:custDataLst>
          </p:nvPr>
        </p:nvSpPr>
        <p:spPr>
          <a:xfrm>
            <a:off x="4885115" y="4191114"/>
            <a:ext cx="5067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CV Tracking Management System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PA_矩形 13"/>
          <p:cNvSpPr/>
          <p:nvPr>
            <p:custDataLst>
              <p:tags r:id="rId3"/>
            </p:custDataLst>
          </p:nvPr>
        </p:nvSpPr>
        <p:spPr>
          <a:xfrm>
            <a:off x="6709735" y="4783773"/>
            <a:ext cx="1417955" cy="1383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Chen, Zink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Zhang, Yamei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Feng, Xiaoxiao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Cai, Yi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Ye, Ting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0417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-24680" y="116632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600">
        <p14:vortex dir="r"/>
      </p:transition>
    </mc:Choice>
    <mc:Fallback>
      <p:transition spd="slow" advTm="6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 l="21947"/>
          <a:stretch>
            <a:fillRect/>
          </a:stretch>
        </p:blipFill>
        <p:spPr>
          <a:xfrm rot="15300000">
            <a:off x="3241471" y="208967"/>
            <a:ext cx="3763210" cy="40722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08426" y="22048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17087" y="2778591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3525" y="3947795"/>
            <a:ext cx="2026285" cy="641350"/>
            <a:chOff x="430" y="5865"/>
            <a:chExt cx="3191" cy="1010"/>
          </a:xfrm>
        </p:grpSpPr>
        <p:grpSp>
          <p:nvGrpSpPr>
            <p:cNvPr id="45" name="组合 44"/>
            <p:cNvGrpSpPr/>
            <p:nvPr/>
          </p:nvGrpSpPr>
          <p:grpSpPr>
            <a:xfrm>
              <a:off x="1487" y="5865"/>
              <a:ext cx="2135" cy="1010"/>
              <a:chOff x="5306454" y="838789"/>
              <a:chExt cx="1355725" cy="64123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306454" y="838789"/>
                <a:ext cx="13557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Pain point</a:t>
                </a:r>
                <a:endParaRPr lang="en-US" altLang="zh-CN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486153" y="1142839"/>
                <a:ext cx="995680" cy="33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当下痛点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30" y="5982"/>
              <a:ext cx="988" cy="824"/>
            </a:xfrm>
            <a:prstGeom prst="rect">
              <a:avLst/>
            </a:prstGeom>
            <a:noFill/>
            <a:ln>
              <a:solidFill>
                <a:srgbClr val="37BBE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86058" y="3947629"/>
            <a:ext cx="2484081" cy="639965"/>
            <a:chOff x="4991" y="5865"/>
            <a:chExt cx="3912" cy="1008"/>
          </a:xfrm>
        </p:grpSpPr>
        <p:grpSp>
          <p:nvGrpSpPr>
            <p:cNvPr id="46" name="组合 45"/>
            <p:cNvGrpSpPr/>
            <p:nvPr/>
          </p:nvGrpSpPr>
          <p:grpSpPr>
            <a:xfrm>
              <a:off x="6398" y="5865"/>
              <a:ext cx="2505" cy="1008"/>
              <a:chOff x="6257005" y="2540233"/>
              <a:chExt cx="1590675" cy="63996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257005" y="2540233"/>
                <a:ext cx="15906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Peoject Plan</a:t>
                </a:r>
                <a:endParaRPr lang="en-US" altLang="zh-CN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554500" y="2843013"/>
                <a:ext cx="995680" cy="33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项目计划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991" y="5982"/>
              <a:ext cx="988" cy="824"/>
            </a:xfrm>
            <a:prstGeom prst="rect">
              <a:avLst/>
            </a:prstGeom>
            <a:noFill/>
            <a:ln>
              <a:solidFill>
                <a:srgbClr val="37BBED"/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10800000" flipV="1">
            <a:off x="263352" y="3318349"/>
            <a:ext cx="11745783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9" name="图片 28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flipH="1">
            <a:off x="10613795" y="4865485"/>
            <a:ext cx="1341132" cy="150983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509054" y="3947629"/>
            <a:ext cx="2955753" cy="705651"/>
            <a:chOff x="11825" y="6217"/>
            <a:chExt cx="4655" cy="1111"/>
          </a:xfrm>
        </p:grpSpPr>
        <p:grpSp>
          <p:nvGrpSpPr>
            <p:cNvPr id="6" name="组合 5"/>
            <p:cNvGrpSpPr/>
            <p:nvPr/>
          </p:nvGrpSpPr>
          <p:grpSpPr>
            <a:xfrm>
              <a:off x="11825" y="6217"/>
              <a:ext cx="4655" cy="1008"/>
              <a:chOff x="9516" y="5865"/>
              <a:chExt cx="4655" cy="1008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0379" y="5865"/>
                <a:ext cx="3792" cy="1008"/>
                <a:chOff x="6057662" y="4025643"/>
                <a:chExt cx="2407612" cy="639965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6611074" y="4025643"/>
                  <a:ext cx="185420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Product  Value</a:t>
                  </a:r>
                  <a:endParaRPr 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6057662" y="4328423"/>
                  <a:ext cx="309880" cy="3371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9516" y="5982"/>
                <a:ext cx="988" cy="824"/>
              </a:xfrm>
              <a:prstGeom prst="rect">
                <a:avLst/>
              </a:prstGeom>
              <a:noFill/>
              <a:ln>
                <a:solidFill>
                  <a:srgbClr val="37BBED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2800" b="1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28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4276" y="6797"/>
              <a:ext cx="1488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产品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价值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89408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83435" y="3351190"/>
            <a:ext cx="2527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Pain point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8456" y="399577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当下痛点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0349" y="332656"/>
              <a:ext cx="19919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Pain Point</a:t>
              </a:r>
              <a:endPara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27" name="Group 1"/>
          <p:cNvGrpSpPr/>
          <p:nvPr/>
        </p:nvGrpSpPr>
        <p:grpSpPr>
          <a:xfrm>
            <a:off x="839416" y="2001997"/>
            <a:ext cx="2269165" cy="3275714"/>
            <a:chOff x="1066291" y="2029940"/>
            <a:chExt cx="2269165" cy="3275714"/>
          </a:xfrm>
        </p:grpSpPr>
        <p:sp>
          <p:nvSpPr>
            <p:cNvPr id="30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1094075" y="2195103"/>
              <a:ext cx="22136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Communication</a:t>
              </a:r>
              <a:endParaRPr lang="en-US" sz="2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19"/>
            <p:cNvSpPr/>
            <p:nvPr/>
          </p:nvSpPr>
          <p:spPr>
            <a:xfrm>
              <a:off x="1155826" y="3641570"/>
              <a:ext cx="208978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沟通成本高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rgbClr val="37BBED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6" name="Group 2"/>
          <p:cNvGrpSpPr/>
          <p:nvPr/>
        </p:nvGrpSpPr>
        <p:grpSpPr>
          <a:xfrm>
            <a:off x="3401086" y="2001997"/>
            <a:ext cx="2339340" cy="3275714"/>
            <a:chOff x="3627961" y="2029940"/>
            <a:chExt cx="2339340" cy="3275714"/>
          </a:xfrm>
        </p:grpSpPr>
        <p:sp>
          <p:nvSpPr>
            <p:cNvPr id="37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TextBox 26"/>
            <p:cNvSpPr txBox="1"/>
            <p:nvPr/>
          </p:nvSpPr>
          <p:spPr>
            <a:xfrm>
              <a:off x="3627961" y="2195103"/>
              <a:ext cx="23393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Time Consuming</a:t>
              </a:r>
              <a:endParaRPr lang="en-US" sz="2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28"/>
            <p:cNvSpPr/>
            <p:nvPr/>
          </p:nvSpPr>
          <p:spPr>
            <a:xfrm>
              <a:off x="3896722" y="3641570"/>
              <a:ext cx="180213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消耗时间久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29"/>
            <p:cNvSpPr txBox="1"/>
            <p:nvPr/>
          </p:nvSpPr>
          <p:spPr>
            <a:xfrm>
              <a:off x="4642687" y="4525703"/>
              <a:ext cx="309880" cy="2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rgbClr val="37BBED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1" name="Group 5"/>
          <p:cNvGrpSpPr/>
          <p:nvPr/>
        </p:nvGrpSpPr>
        <p:grpSpPr>
          <a:xfrm>
            <a:off x="6061468" y="1988840"/>
            <a:ext cx="2269165" cy="3275714"/>
            <a:chOff x="6259793" y="2029940"/>
            <a:chExt cx="2269165" cy="3275714"/>
          </a:xfrm>
        </p:grpSpPr>
        <p:sp>
          <p:nvSpPr>
            <p:cNvPr id="52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32"/>
            <p:cNvSpPr txBox="1"/>
            <p:nvPr/>
          </p:nvSpPr>
          <p:spPr>
            <a:xfrm>
              <a:off x="6311066" y="2195103"/>
              <a:ext cx="21666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 Intransparency</a:t>
              </a:r>
              <a:endParaRPr lang="en-US" sz="20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Rectangle 34"/>
            <p:cNvSpPr/>
            <p:nvPr/>
          </p:nvSpPr>
          <p:spPr>
            <a:xfrm>
              <a:off x="6424258" y="3702530"/>
              <a:ext cx="194119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过程不透明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35"/>
            <p:cNvSpPr txBox="1"/>
            <p:nvPr/>
          </p:nvSpPr>
          <p:spPr>
            <a:xfrm>
              <a:off x="7239437" y="4525703"/>
              <a:ext cx="309880" cy="2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9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rgbClr val="37BBED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6"/>
          <p:cNvGrpSpPr/>
          <p:nvPr/>
        </p:nvGrpSpPr>
        <p:grpSpPr>
          <a:xfrm>
            <a:off x="8629669" y="2001997"/>
            <a:ext cx="2269165" cy="3275714"/>
            <a:chOff x="8856544" y="2029940"/>
            <a:chExt cx="2269165" cy="3275714"/>
          </a:xfrm>
        </p:grpSpPr>
        <p:sp>
          <p:nvSpPr>
            <p:cNvPr id="59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38"/>
            <p:cNvSpPr txBox="1"/>
            <p:nvPr/>
          </p:nvSpPr>
          <p:spPr>
            <a:xfrm>
              <a:off x="9134199" y="2195103"/>
              <a:ext cx="171386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CV Wastage </a:t>
              </a:r>
              <a:endParaRPr lang="en-US" sz="2000" b="1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Rectangle 40"/>
            <p:cNvSpPr/>
            <p:nvPr/>
          </p:nvSpPr>
          <p:spPr>
            <a:xfrm>
              <a:off x="9069269" y="3689195"/>
              <a:ext cx="184467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CV</a:t>
              </a:r>
              <a:r>
                <a:rPr lang="zh-CN" altLang="en-US" sz="2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流失率高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TextBox 41"/>
            <p:cNvSpPr txBox="1"/>
            <p:nvPr/>
          </p:nvSpPr>
          <p:spPr>
            <a:xfrm>
              <a:off x="9836189" y="4525703"/>
              <a:ext cx="309880" cy="2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9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rgbClr val="37BBED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98625" y="3351190"/>
            <a:ext cx="2994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Peoject Plan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9401" y="399577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项目计划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794" y="6597352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66527" y="332656"/>
              <a:ext cx="219964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Project Plan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1" name="圆角矩形 63"/>
          <p:cNvSpPr>
            <a:spLocks noChangeArrowheads="1"/>
          </p:cNvSpPr>
          <p:nvPr/>
        </p:nvSpPr>
        <p:spPr bwMode="auto">
          <a:xfrm>
            <a:off x="1199456" y="3377779"/>
            <a:ext cx="1166813" cy="1166812"/>
          </a:xfrm>
          <a:prstGeom prst="roundRect">
            <a:avLst>
              <a:gd name="adj" fmla="val 16667"/>
            </a:avLst>
          </a:prstGeom>
          <a:noFill/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65"/>
          <p:cNvSpPr>
            <a:spLocks noChangeArrowheads="1"/>
          </p:cNvSpPr>
          <p:nvPr/>
        </p:nvSpPr>
        <p:spPr bwMode="auto">
          <a:xfrm>
            <a:off x="1199456" y="4901779"/>
            <a:ext cx="1166813" cy="1166812"/>
          </a:xfrm>
          <a:prstGeom prst="roundRect">
            <a:avLst>
              <a:gd name="adj" fmla="val 16667"/>
            </a:avLst>
          </a:prstGeom>
          <a:noFill/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26185" y="1772920"/>
            <a:ext cx="1165860" cy="1167130"/>
            <a:chOff x="1931" y="2792"/>
            <a:chExt cx="1836" cy="1838"/>
          </a:xfrm>
        </p:grpSpPr>
        <p:sp>
          <p:nvSpPr>
            <p:cNvPr id="19" name="圆角矩形 6"/>
            <p:cNvSpPr>
              <a:spLocks noChangeArrowheads="1"/>
            </p:cNvSpPr>
            <p:nvPr/>
          </p:nvSpPr>
          <p:spPr bwMode="auto">
            <a:xfrm>
              <a:off x="1931" y="2792"/>
              <a:ext cx="1837" cy="183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7BBED"/>
              </a:solidFill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27"/>
            <p:cNvSpPr>
              <a:spLocks noEditPoints="1"/>
            </p:cNvSpPr>
            <p:nvPr/>
          </p:nvSpPr>
          <p:spPr bwMode="auto">
            <a:xfrm>
              <a:off x="2474" y="3347"/>
              <a:ext cx="600" cy="768"/>
            </a:xfrm>
            <a:custGeom>
              <a:avLst/>
              <a:gdLst>
                <a:gd name="T0" fmla="*/ 2147483646 w 422"/>
                <a:gd name="T1" fmla="*/ 2147483646 h 538"/>
                <a:gd name="T2" fmla="*/ 2147483646 w 422"/>
                <a:gd name="T3" fmla="*/ 2147483646 h 538"/>
                <a:gd name="T4" fmla="*/ 2147483646 w 422"/>
                <a:gd name="T5" fmla="*/ 2147483646 h 538"/>
                <a:gd name="T6" fmla="*/ 2147483646 w 422"/>
                <a:gd name="T7" fmla="*/ 2147483646 h 538"/>
                <a:gd name="T8" fmla="*/ 2147483646 w 422"/>
                <a:gd name="T9" fmla="*/ 2147483646 h 538"/>
                <a:gd name="T10" fmla="*/ 2147483646 w 422"/>
                <a:gd name="T11" fmla="*/ 2147483646 h 538"/>
                <a:gd name="T12" fmla="*/ 2147483646 w 422"/>
                <a:gd name="T13" fmla="*/ 2147483646 h 538"/>
                <a:gd name="T14" fmla="*/ 2147483646 w 422"/>
                <a:gd name="T15" fmla="*/ 2147483646 h 538"/>
                <a:gd name="T16" fmla="*/ 2147483646 w 422"/>
                <a:gd name="T17" fmla="*/ 2147483646 h 538"/>
                <a:gd name="T18" fmla="*/ 2147483646 w 422"/>
                <a:gd name="T19" fmla="*/ 2147483646 h 538"/>
                <a:gd name="T20" fmla="*/ 2147483646 w 422"/>
                <a:gd name="T21" fmla="*/ 2147483646 h 538"/>
                <a:gd name="T22" fmla="*/ 2147483646 w 422"/>
                <a:gd name="T23" fmla="*/ 2147483646 h 538"/>
                <a:gd name="T24" fmla="*/ 2147483646 w 422"/>
                <a:gd name="T25" fmla="*/ 2147483646 h 538"/>
                <a:gd name="T26" fmla="*/ 2147483646 w 422"/>
                <a:gd name="T27" fmla="*/ 2147483646 h 538"/>
                <a:gd name="T28" fmla="*/ 2147483646 w 422"/>
                <a:gd name="T29" fmla="*/ 0 h 538"/>
                <a:gd name="T30" fmla="*/ 2147483646 w 422"/>
                <a:gd name="T31" fmla="*/ 2147483646 h 538"/>
                <a:gd name="T32" fmla="*/ 2147483646 w 422"/>
                <a:gd name="T33" fmla="*/ 2147483646 h 538"/>
                <a:gd name="T34" fmla="*/ 2147483646 w 422"/>
                <a:gd name="T35" fmla="*/ 2147483646 h 538"/>
                <a:gd name="T36" fmla="*/ 2147483646 w 422"/>
                <a:gd name="T37" fmla="*/ 2147483646 h 538"/>
                <a:gd name="T38" fmla="*/ 2147483646 w 422"/>
                <a:gd name="T39" fmla="*/ 2147483646 h 538"/>
                <a:gd name="T40" fmla="*/ 2147483646 w 422"/>
                <a:gd name="T41" fmla="*/ 2147483646 h 538"/>
                <a:gd name="T42" fmla="*/ 2147483646 w 422"/>
                <a:gd name="T43" fmla="*/ 2147483646 h 538"/>
                <a:gd name="T44" fmla="*/ 2147483646 w 422"/>
                <a:gd name="T45" fmla="*/ 2147483646 h 538"/>
                <a:gd name="T46" fmla="*/ 2147483646 w 422"/>
                <a:gd name="T47" fmla="*/ 2147483646 h 538"/>
                <a:gd name="T48" fmla="*/ 2147483646 w 422"/>
                <a:gd name="T49" fmla="*/ 2147483646 h 538"/>
                <a:gd name="T50" fmla="*/ 2147483646 w 422"/>
                <a:gd name="T51" fmla="*/ 2147483646 h 538"/>
                <a:gd name="T52" fmla="*/ 2147483646 w 422"/>
                <a:gd name="T53" fmla="*/ 2147483646 h 538"/>
                <a:gd name="T54" fmla="*/ 2147483646 w 422"/>
                <a:gd name="T55" fmla="*/ 2147483646 h 538"/>
                <a:gd name="T56" fmla="*/ 2147483646 w 422"/>
                <a:gd name="T57" fmla="*/ 2147483646 h 538"/>
                <a:gd name="T58" fmla="*/ 2147483646 w 422"/>
                <a:gd name="T59" fmla="*/ 2147483646 h 538"/>
                <a:gd name="T60" fmla="*/ 2147483646 w 422"/>
                <a:gd name="T61" fmla="*/ 2147483646 h 538"/>
                <a:gd name="T62" fmla="*/ 2147483646 w 422"/>
                <a:gd name="T63" fmla="*/ 2147483646 h 538"/>
                <a:gd name="T64" fmla="*/ 2147483646 w 422"/>
                <a:gd name="T65" fmla="*/ 2147483646 h 538"/>
                <a:gd name="T66" fmla="*/ 2147483646 w 422"/>
                <a:gd name="T67" fmla="*/ 2147483646 h 538"/>
                <a:gd name="T68" fmla="*/ 2147483646 w 422"/>
                <a:gd name="T69" fmla="*/ 2147483646 h 538"/>
                <a:gd name="T70" fmla="*/ 2147483646 w 422"/>
                <a:gd name="T71" fmla="*/ 2147483646 h 538"/>
                <a:gd name="T72" fmla="*/ 2147483646 w 422"/>
                <a:gd name="T73" fmla="*/ 2147483646 h 538"/>
                <a:gd name="T74" fmla="*/ 2147483646 w 422"/>
                <a:gd name="T75" fmla="*/ 2147483646 h 538"/>
                <a:gd name="T76" fmla="*/ 2147483646 w 422"/>
                <a:gd name="T77" fmla="*/ 2147483646 h 538"/>
                <a:gd name="T78" fmla="*/ 2147483646 w 422"/>
                <a:gd name="T79" fmla="*/ 2147483646 h 538"/>
                <a:gd name="T80" fmla="*/ 2147483646 w 422"/>
                <a:gd name="T81" fmla="*/ 2147483646 h 538"/>
                <a:gd name="T82" fmla="*/ 2147483646 w 422"/>
                <a:gd name="T83" fmla="*/ 2147483646 h 538"/>
                <a:gd name="T84" fmla="*/ 2147483646 w 422"/>
                <a:gd name="T85" fmla="*/ 2147483646 h 538"/>
                <a:gd name="T86" fmla="*/ 2147483646 w 422"/>
                <a:gd name="T87" fmla="*/ 2147483646 h 538"/>
                <a:gd name="T88" fmla="*/ 2147483646 w 422"/>
                <a:gd name="T89" fmla="*/ 2147483646 h 538"/>
                <a:gd name="T90" fmla="*/ 2147483646 w 422"/>
                <a:gd name="T91" fmla="*/ 2147483646 h 538"/>
                <a:gd name="T92" fmla="*/ 2147483646 w 422"/>
                <a:gd name="T93" fmla="*/ 2147483646 h 538"/>
                <a:gd name="T94" fmla="*/ 2147483646 w 422"/>
                <a:gd name="T95" fmla="*/ 2147483646 h 538"/>
                <a:gd name="T96" fmla="*/ 2147483646 w 422"/>
                <a:gd name="T97" fmla="*/ 2147483646 h 538"/>
                <a:gd name="T98" fmla="*/ 2147483646 w 422"/>
                <a:gd name="T99" fmla="*/ 2147483646 h 538"/>
                <a:gd name="T100" fmla="*/ 2147483646 w 422"/>
                <a:gd name="T101" fmla="*/ 2147483646 h 538"/>
                <a:gd name="T102" fmla="*/ 2147483646 w 422"/>
                <a:gd name="T103" fmla="*/ 2147483646 h 538"/>
                <a:gd name="T104" fmla="*/ 2147483646 w 422"/>
                <a:gd name="T105" fmla="*/ 2147483646 h 538"/>
                <a:gd name="T106" fmla="*/ 0 w 422"/>
                <a:gd name="T107" fmla="*/ 2147483646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22" h="538">
                  <a:moveTo>
                    <a:pt x="148" y="12"/>
                  </a:moveTo>
                  <a:lnTo>
                    <a:pt x="148" y="12"/>
                  </a:lnTo>
                  <a:lnTo>
                    <a:pt x="140" y="16"/>
                  </a:lnTo>
                  <a:lnTo>
                    <a:pt x="138" y="18"/>
                  </a:lnTo>
                  <a:lnTo>
                    <a:pt x="136" y="18"/>
                  </a:lnTo>
                  <a:lnTo>
                    <a:pt x="130" y="22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4" y="26"/>
                  </a:lnTo>
                  <a:lnTo>
                    <a:pt x="122" y="26"/>
                  </a:lnTo>
                  <a:lnTo>
                    <a:pt x="122" y="28"/>
                  </a:lnTo>
                  <a:lnTo>
                    <a:pt x="118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6" y="32"/>
                  </a:lnTo>
                  <a:lnTo>
                    <a:pt x="114" y="32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4" y="40"/>
                  </a:lnTo>
                  <a:lnTo>
                    <a:pt x="102" y="40"/>
                  </a:lnTo>
                  <a:lnTo>
                    <a:pt x="102" y="42"/>
                  </a:lnTo>
                  <a:lnTo>
                    <a:pt x="100" y="44"/>
                  </a:lnTo>
                  <a:lnTo>
                    <a:pt x="98" y="46"/>
                  </a:lnTo>
                  <a:lnTo>
                    <a:pt x="96" y="46"/>
                  </a:lnTo>
                  <a:lnTo>
                    <a:pt x="96" y="48"/>
                  </a:lnTo>
                  <a:lnTo>
                    <a:pt x="78" y="68"/>
                  </a:lnTo>
                  <a:lnTo>
                    <a:pt x="64" y="90"/>
                  </a:lnTo>
                  <a:lnTo>
                    <a:pt x="52" y="116"/>
                  </a:lnTo>
                  <a:lnTo>
                    <a:pt x="46" y="144"/>
                  </a:lnTo>
                  <a:lnTo>
                    <a:pt x="14" y="322"/>
                  </a:lnTo>
                  <a:lnTo>
                    <a:pt x="404" y="322"/>
                  </a:lnTo>
                  <a:lnTo>
                    <a:pt x="386" y="166"/>
                  </a:lnTo>
                  <a:lnTo>
                    <a:pt x="382" y="140"/>
                  </a:lnTo>
                  <a:lnTo>
                    <a:pt x="376" y="116"/>
                  </a:lnTo>
                  <a:lnTo>
                    <a:pt x="366" y="92"/>
                  </a:lnTo>
                  <a:lnTo>
                    <a:pt x="352" y="70"/>
                  </a:lnTo>
                  <a:lnTo>
                    <a:pt x="336" y="50"/>
                  </a:lnTo>
                  <a:lnTo>
                    <a:pt x="316" y="32"/>
                  </a:lnTo>
                  <a:lnTo>
                    <a:pt x="294" y="18"/>
                  </a:lnTo>
                  <a:lnTo>
                    <a:pt x="268" y="8"/>
                  </a:lnTo>
                  <a:lnTo>
                    <a:pt x="242" y="2"/>
                  </a:lnTo>
                  <a:lnTo>
                    <a:pt x="214" y="0"/>
                  </a:lnTo>
                  <a:lnTo>
                    <a:pt x="198" y="0"/>
                  </a:lnTo>
                  <a:lnTo>
                    <a:pt x="180" y="2"/>
                  </a:lnTo>
                  <a:lnTo>
                    <a:pt x="164" y="6"/>
                  </a:lnTo>
                  <a:lnTo>
                    <a:pt x="148" y="12"/>
                  </a:lnTo>
                  <a:close/>
                  <a:moveTo>
                    <a:pt x="220" y="252"/>
                  </a:moveTo>
                  <a:lnTo>
                    <a:pt x="220" y="252"/>
                  </a:lnTo>
                  <a:lnTo>
                    <a:pt x="214" y="254"/>
                  </a:lnTo>
                  <a:lnTo>
                    <a:pt x="208" y="256"/>
                  </a:lnTo>
                  <a:lnTo>
                    <a:pt x="204" y="262"/>
                  </a:lnTo>
                  <a:lnTo>
                    <a:pt x="204" y="268"/>
                  </a:lnTo>
                  <a:lnTo>
                    <a:pt x="204" y="270"/>
                  </a:lnTo>
                  <a:lnTo>
                    <a:pt x="204" y="276"/>
                  </a:lnTo>
                  <a:lnTo>
                    <a:pt x="208" y="280"/>
                  </a:lnTo>
                  <a:lnTo>
                    <a:pt x="214" y="284"/>
                  </a:lnTo>
                  <a:lnTo>
                    <a:pt x="220" y="284"/>
                  </a:lnTo>
                  <a:lnTo>
                    <a:pt x="244" y="284"/>
                  </a:lnTo>
                  <a:lnTo>
                    <a:pt x="248" y="284"/>
                  </a:lnTo>
                  <a:lnTo>
                    <a:pt x="254" y="282"/>
                  </a:lnTo>
                  <a:lnTo>
                    <a:pt x="256" y="278"/>
                  </a:lnTo>
                  <a:lnTo>
                    <a:pt x="258" y="272"/>
                  </a:lnTo>
                  <a:lnTo>
                    <a:pt x="280" y="268"/>
                  </a:lnTo>
                  <a:lnTo>
                    <a:pt x="298" y="260"/>
                  </a:lnTo>
                  <a:lnTo>
                    <a:pt x="312" y="252"/>
                  </a:lnTo>
                  <a:lnTo>
                    <a:pt x="324" y="242"/>
                  </a:lnTo>
                  <a:lnTo>
                    <a:pt x="316" y="256"/>
                  </a:lnTo>
                  <a:lnTo>
                    <a:pt x="304" y="268"/>
                  </a:lnTo>
                  <a:lnTo>
                    <a:pt x="292" y="278"/>
                  </a:lnTo>
                  <a:lnTo>
                    <a:pt x="278" y="288"/>
                  </a:lnTo>
                  <a:lnTo>
                    <a:pt x="264" y="294"/>
                  </a:lnTo>
                  <a:lnTo>
                    <a:pt x="248" y="300"/>
                  </a:lnTo>
                  <a:lnTo>
                    <a:pt x="230" y="302"/>
                  </a:lnTo>
                  <a:lnTo>
                    <a:pt x="214" y="304"/>
                  </a:lnTo>
                  <a:lnTo>
                    <a:pt x="200" y="304"/>
                  </a:lnTo>
                  <a:lnTo>
                    <a:pt x="186" y="302"/>
                  </a:lnTo>
                  <a:lnTo>
                    <a:pt x="174" y="298"/>
                  </a:lnTo>
                  <a:lnTo>
                    <a:pt x="162" y="294"/>
                  </a:lnTo>
                  <a:lnTo>
                    <a:pt x="150" y="288"/>
                  </a:lnTo>
                  <a:lnTo>
                    <a:pt x="140" y="282"/>
                  </a:lnTo>
                  <a:lnTo>
                    <a:pt x="130" y="274"/>
                  </a:lnTo>
                  <a:lnTo>
                    <a:pt x="120" y="266"/>
                  </a:lnTo>
                  <a:lnTo>
                    <a:pt x="112" y="256"/>
                  </a:lnTo>
                  <a:lnTo>
                    <a:pt x="104" y="246"/>
                  </a:lnTo>
                  <a:lnTo>
                    <a:pt x="98" y="236"/>
                  </a:lnTo>
                  <a:lnTo>
                    <a:pt x="92" y="224"/>
                  </a:lnTo>
                  <a:lnTo>
                    <a:pt x="88" y="212"/>
                  </a:lnTo>
                  <a:lnTo>
                    <a:pt x="84" y="200"/>
                  </a:lnTo>
                  <a:lnTo>
                    <a:pt x="82" y="186"/>
                  </a:lnTo>
                  <a:lnTo>
                    <a:pt x="82" y="172"/>
                  </a:lnTo>
                  <a:lnTo>
                    <a:pt x="82" y="156"/>
                  </a:lnTo>
                  <a:lnTo>
                    <a:pt x="86" y="140"/>
                  </a:lnTo>
                  <a:lnTo>
                    <a:pt x="84" y="154"/>
                  </a:lnTo>
                  <a:lnTo>
                    <a:pt x="242" y="156"/>
                  </a:lnTo>
                  <a:lnTo>
                    <a:pt x="248" y="118"/>
                  </a:lnTo>
                  <a:lnTo>
                    <a:pt x="262" y="156"/>
                  </a:lnTo>
                  <a:lnTo>
                    <a:pt x="344" y="154"/>
                  </a:lnTo>
                  <a:lnTo>
                    <a:pt x="346" y="172"/>
                  </a:lnTo>
                  <a:lnTo>
                    <a:pt x="344" y="190"/>
                  </a:lnTo>
                  <a:lnTo>
                    <a:pt x="340" y="206"/>
                  </a:lnTo>
                  <a:lnTo>
                    <a:pt x="330" y="220"/>
                  </a:lnTo>
                  <a:lnTo>
                    <a:pt x="318" y="232"/>
                  </a:lnTo>
                  <a:lnTo>
                    <a:pt x="306" y="240"/>
                  </a:lnTo>
                  <a:lnTo>
                    <a:pt x="292" y="248"/>
                  </a:lnTo>
                  <a:lnTo>
                    <a:pt x="276" y="256"/>
                  </a:lnTo>
                  <a:lnTo>
                    <a:pt x="258" y="260"/>
                  </a:lnTo>
                  <a:lnTo>
                    <a:pt x="252" y="254"/>
                  </a:lnTo>
                  <a:lnTo>
                    <a:pt x="244" y="252"/>
                  </a:lnTo>
                  <a:lnTo>
                    <a:pt x="220" y="252"/>
                  </a:lnTo>
                  <a:close/>
                  <a:moveTo>
                    <a:pt x="0" y="538"/>
                  </a:moveTo>
                  <a:lnTo>
                    <a:pt x="422" y="538"/>
                  </a:lnTo>
                  <a:lnTo>
                    <a:pt x="420" y="520"/>
                  </a:lnTo>
                  <a:lnTo>
                    <a:pt x="418" y="502"/>
                  </a:lnTo>
                  <a:lnTo>
                    <a:pt x="414" y="484"/>
                  </a:lnTo>
                  <a:lnTo>
                    <a:pt x="410" y="468"/>
                  </a:lnTo>
                  <a:lnTo>
                    <a:pt x="402" y="452"/>
                  </a:lnTo>
                  <a:lnTo>
                    <a:pt x="396" y="436"/>
                  </a:lnTo>
                  <a:lnTo>
                    <a:pt x="388" y="422"/>
                  </a:lnTo>
                  <a:lnTo>
                    <a:pt x="378" y="408"/>
                  </a:lnTo>
                  <a:lnTo>
                    <a:pt x="368" y="394"/>
                  </a:lnTo>
                  <a:lnTo>
                    <a:pt x="356" y="382"/>
                  </a:lnTo>
                  <a:lnTo>
                    <a:pt x="344" y="370"/>
                  </a:lnTo>
                  <a:lnTo>
                    <a:pt x="332" y="360"/>
                  </a:lnTo>
                  <a:lnTo>
                    <a:pt x="318" y="350"/>
                  </a:lnTo>
                  <a:lnTo>
                    <a:pt x="304" y="342"/>
                  </a:lnTo>
                  <a:lnTo>
                    <a:pt x="288" y="334"/>
                  </a:lnTo>
                  <a:lnTo>
                    <a:pt x="274" y="328"/>
                  </a:lnTo>
                  <a:lnTo>
                    <a:pt x="272" y="346"/>
                  </a:lnTo>
                  <a:lnTo>
                    <a:pt x="268" y="362"/>
                  </a:lnTo>
                  <a:lnTo>
                    <a:pt x="262" y="376"/>
                  </a:lnTo>
                  <a:lnTo>
                    <a:pt x="254" y="386"/>
                  </a:lnTo>
                  <a:lnTo>
                    <a:pt x="244" y="396"/>
                  </a:lnTo>
                  <a:lnTo>
                    <a:pt x="234" y="402"/>
                  </a:lnTo>
                  <a:lnTo>
                    <a:pt x="222" y="406"/>
                  </a:lnTo>
                  <a:lnTo>
                    <a:pt x="212" y="408"/>
                  </a:lnTo>
                  <a:lnTo>
                    <a:pt x="200" y="406"/>
                  </a:lnTo>
                  <a:lnTo>
                    <a:pt x="188" y="402"/>
                  </a:lnTo>
                  <a:lnTo>
                    <a:pt x="178" y="396"/>
                  </a:lnTo>
                  <a:lnTo>
                    <a:pt x="168" y="388"/>
                  </a:lnTo>
                  <a:lnTo>
                    <a:pt x="160" y="378"/>
                  </a:lnTo>
                  <a:lnTo>
                    <a:pt x="154" y="364"/>
                  </a:lnTo>
                  <a:lnTo>
                    <a:pt x="150" y="348"/>
                  </a:lnTo>
                  <a:lnTo>
                    <a:pt x="148" y="328"/>
                  </a:lnTo>
                  <a:lnTo>
                    <a:pt x="134" y="334"/>
                  </a:lnTo>
                  <a:lnTo>
                    <a:pt x="118" y="342"/>
                  </a:lnTo>
                  <a:lnTo>
                    <a:pt x="104" y="350"/>
                  </a:lnTo>
                  <a:lnTo>
                    <a:pt x="90" y="360"/>
                  </a:lnTo>
                  <a:lnTo>
                    <a:pt x="78" y="370"/>
                  </a:lnTo>
                  <a:lnTo>
                    <a:pt x="66" y="382"/>
                  </a:lnTo>
                  <a:lnTo>
                    <a:pt x="54" y="394"/>
                  </a:lnTo>
                  <a:lnTo>
                    <a:pt x="44" y="408"/>
                  </a:lnTo>
                  <a:lnTo>
                    <a:pt x="36" y="422"/>
                  </a:lnTo>
                  <a:lnTo>
                    <a:pt x="28" y="436"/>
                  </a:lnTo>
                  <a:lnTo>
                    <a:pt x="20" y="452"/>
                  </a:lnTo>
                  <a:lnTo>
                    <a:pt x="14" y="468"/>
                  </a:lnTo>
                  <a:lnTo>
                    <a:pt x="8" y="486"/>
                  </a:lnTo>
                  <a:lnTo>
                    <a:pt x="4" y="502"/>
                  </a:lnTo>
                  <a:lnTo>
                    <a:pt x="2" y="520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Shape 542"/>
          <p:cNvSpPr/>
          <p:nvPr/>
        </p:nvSpPr>
        <p:spPr>
          <a:xfrm>
            <a:off x="6666865" y="3724910"/>
            <a:ext cx="563563" cy="46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Shape 553"/>
          <p:cNvSpPr/>
          <p:nvPr/>
        </p:nvSpPr>
        <p:spPr>
          <a:xfrm>
            <a:off x="1458913" y="5272723"/>
            <a:ext cx="584200" cy="488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360160" y="1776095"/>
            <a:ext cx="1167071" cy="4376634"/>
            <a:chOff x="10581" y="2797"/>
            <a:chExt cx="1838" cy="6892"/>
          </a:xfrm>
        </p:grpSpPr>
        <p:sp>
          <p:nvSpPr>
            <p:cNvPr id="22" name="圆角矩形 64"/>
            <p:cNvSpPr>
              <a:spLocks noChangeArrowheads="1"/>
            </p:cNvSpPr>
            <p:nvPr/>
          </p:nvSpPr>
          <p:spPr bwMode="auto">
            <a:xfrm>
              <a:off x="10581" y="5324"/>
              <a:ext cx="1837" cy="1837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7BBED"/>
              </a:solidFill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圆角矩形 66"/>
            <p:cNvSpPr>
              <a:spLocks noChangeArrowheads="1"/>
            </p:cNvSpPr>
            <p:nvPr/>
          </p:nvSpPr>
          <p:spPr bwMode="auto">
            <a:xfrm>
              <a:off x="10581" y="7852"/>
              <a:ext cx="1837" cy="183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7BBED"/>
              </a:solidFill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62"/>
            <p:cNvSpPr>
              <a:spLocks noChangeArrowheads="1"/>
            </p:cNvSpPr>
            <p:nvPr/>
          </p:nvSpPr>
          <p:spPr bwMode="auto">
            <a:xfrm>
              <a:off x="10581" y="2797"/>
              <a:ext cx="1837" cy="183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7BBED"/>
              </a:solidFill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Shape 559"/>
            <p:cNvSpPr/>
            <p:nvPr/>
          </p:nvSpPr>
          <p:spPr>
            <a:xfrm>
              <a:off x="11008" y="3239"/>
              <a:ext cx="902" cy="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2293" y="0"/>
                    <a:pt x="13697" y="343"/>
                    <a:pt x="15005" y="1019"/>
                  </a:cubicBezTo>
                  <a:cubicBezTo>
                    <a:pt x="16315" y="1699"/>
                    <a:pt x="17460" y="2629"/>
                    <a:pt x="18442" y="3806"/>
                  </a:cubicBezTo>
                  <a:cubicBezTo>
                    <a:pt x="19421" y="4981"/>
                    <a:pt x="20194" y="6355"/>
                    <a:pt x="20755" y="7924"/>
                  </a:cubicBezTo>
                  <a:cubicBezTo>
                    <a:pt x="21319" y="9499"/>
                    <a:pt x="21600" y="11174"/>
                    <a:pt x="21600" y="12957"/>
                  </a:cubicBezTo>
                  <a:cubicBezTo>
                    <a:pt x="21600" y="13674"/>
                    <a:pt x="21545" y="14402"/>
                    <a:pt x="21434" y="15148"/>
                  </a:cubicBezTo>
                  <a:cubicBezTo>
                    <a:pt x="21322" y="15893"/>
                    <a:pt x="21161" y="16625"/>
                    <a:pt x="20952" y="17339"/>
                  </a:cubicBezTo>
                  <a:cubicBezTo>
                    <a:pt x="20741" y="18059"/>
                    <a:pt x="20477" y="18744"/>
                    <a:pt x="20162" y="19403"/>
                  </a:cubicBezTo>
                  <a:cubicBezTo>
                    <a:pt x="19850" y="20057"/>
                    <a:pt x="19498" y="20656"/>
                    <a:pt x="19106" y="21200"/>
                  </a:cubicBezTo>
                  <a:cubicBezTo>
                    <a:pt x="18931" y="21468"/>
                    <a:pt x="18703" y="21600"/>
                    <a:pt x="18430" y="21600"/>
                  </a:cubicBezTo>
                  <a:lnTo>
                    <a:pt x="3170" y="21600"/>
                  </a:lnTo>
                  <a:cubicBezTo>
                    <a:pt x="2887" y="21600"/>
                    <a:pt x="2662" y="21467"/>
                    <a:pt x="2494" y="21200"/>
                  </a:cubicBezTo>
                  <a:cubicBezTo>
                    <a:pt x="2088" y="20656"/>
                    <a:pt x="1730" y="20057"/>
                    <a:pt x="1426" y="19403"/>
                  </a:cubicBezTo>
                  <a:cubicBezTo>
                    <a:pt x="1118" y="18744"/>
                    <a:pt x="859" y="18059"/>
                    <a:pt x="650" y="17339"/>
                  </a:cubicBezTo>
                  <a:cubicBezTo>
                    <a:pt x="439" y="16625"/>
                    <a:pt x="278" y="15893"/>
                    <a:pt x="166" y="15148"/>
                  </a:cubicBezTo>
                  <a:cubicBezTo>
                    <a:pt x="55" y="14402"/>
                    <a:pt x="0" y="13673"/>
                    <a:pt x="0" y="12957"/>
                  </a:cubicBezTo>
                  <a:cubicBezTo>
                    <a:pt x="0" y="11163"/>
                    <a:pt x="281" y="9487"/>
                    <a:pt x="845" y="7918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9"/>
                    <a:pt x="5285" y="1699"/>
                    <a:pt x="6595" y="1019"/>
                  </a:cubicBezTo>
                  <a:cubicBezTo>
                    <a:pt x="7903" y="343"/>
                    <a:pt x="9305" y="0"/>
                    <a:pt x="10800" y="0"/>
                  </a:cubicBezTo>
                  <a:moveTo>
                    <a:pt x="3149" y="14572"/>
                  </a:moveTo>
                  <a:cubicBezTo>
                    <a:pt x="3523" y="14572"/>
                    <a:pt x="3842" y="14414"/>
                    <a:pt x="4102" y="14100"/>
                  </a:cubicBezTo>
                  <a:cubicBezTo>
                    <a:pt x="4361" y="13792"/>
                    <a:pt x="4493" y="13409"/>
                    <a:pt x="4493" y="12957"/>
                  </a:cubicBezTo>
                  <a:cubicBezTo>
                    <a:pt x="4493" y="12508"/>
                    <a:pt x="4361" y="12128"/>
                    <a:pt x="4097" y="11822"/>
                  </a:cubicBezTo>
                  <a:cubicBezTo>
                    <a:pt x="3833" y="11512"/>
                    <a:pt x="3516" y="11359"/>
                    <a:pt x="3149" y="11359"/>
                  </a:cubicBezTo>
                  <a:cubicBezTo>
                    <a:pt x="2772" y="11359"/>
                    <a:pt x="2455" y="11511"/>
                    <a:pt x="2201" y="11822"/>
                  </a:cubicBezTo>
                  <a:cubicBezTo>
                    <a:pt x="1944" y="12128"/>
                    <a:pt x="1814" y="12508"/>
                    <a:pt x="1814" y="12957"/>
                  </a:cubicBezTo>
                  <a:cubicBezTo>
                    <a:pt x="1814" y="13409"/>
                    <a:pt x="1944" y="13792"/>
                    <a:pt x="2201" y="14100"/>
                  </a:cubicBezTo>
                  <a:cubicBezTo>
                    <a:pt x="2455" y="14414"/>
                    <a:pt x="2772" y="14572"/>
                    <a:pt x="3149" y="14572"/>
                  </a:cubicBezTo>
                  <a:moveTo>
                    <a:pt x="5388" y="8105"/>
                  </a:moveTo>
                  <a:cubicBezTo>
                    <a:pt x="5762" y="8105"/>
                    <a:pt x="6086" y="7944"/>
                    <a:pt x="6353" y="7621"/>
                  </a:cubicBezTo>
                  <a:cubicBezTo>
                    <a:pt x="6622" y="7302"/>
                    <a:pt x="6756" y="6916"/>
                    <a:pt x="6756" y="6467"/>
                  </a:cubicBezTo>
                  <a:cubicBezTo>
                    <a:pt x="6756" y="6015"/>
                    <a:pt x="6622" y="5635"/>
                    <a:pt x="6353" y="5327"/>
                  </a:cubicBezTo>
                  <a:cubicBezTo>
                    <a:pt x="6086" y="5021"/>
                    <a:pt x="5762" y="4866"/>
                    <a:pt x="5388" y="4866"/>
                  </a:cubicBezTo>
                  <a:cubicBezTo>
                    <a:pt x="5028" y="4866"/>
                    <a:pt x="4714" y="5021"/>
                    <a:pt x="4447" y="5327"/>
                  </a:cubicBezTo>
                  <a:cubicBezTo>
                    <a:pt x="4178" y="5635"/>
                    <a:pt x="4044" y="6015"/>
                    <a:pt x="4044" y="6467"/>
                  </a:cubicBezTo>
                  <a:cubicBezTo>
                    <a:pt x="4044" y="6916"/>
                    <a:pt x="4178" y="7302"/>
                    <a:pt x="4447" y="7621"/>
                  </a:cubicBezTo>
                  <a:cubicBezTo>
                    <a:pt x="4714" y="7944"/>
                    <a:pt x="5028" y="8105"/>
                    <a:pt x="5388" y="8105"/>
                  </a:cubicBezTo>
                  <a:moveTo>
                    <a:pt x="11995" y="15053"/>
                  </a:moveTo>
                  <a:cubicBezTo>
                    <a:pt x="12026" y="14923"/>
                    <a:pt x="12084" y="14673"/>
                    <a:pt x="12173" y="14293"/>
                  </a:cubicBezTo>
                  <a:cubicBezTo>
                    <a:pt x="12262" y="13918"/>
                    <a:pt x="12365" y="13478"/>
                    <a:pt x="12482" y="12977"/>
                  </a:cubicBezTo>
                  <a:cubicBezTo>
                    <a:pt x="12600" y="12476"/>
                    <a:pt x="12727" y="11955"/>
                    <a:pt x="12862" y="11405"/>
                  </a:cubicBezTo>
                  <a:cubicBezTo>
                    <a:pt x="12996" y="10861"/>
                    <a:pt x="13114" y="10351"/>
                    <a:pt x="13212" y="9882"/>
                  </a:cubicBezTo>
                  <a:cubicBezTo>
                    <a:pt x="13313" y="9415"/>
                    <a:pt x="13399" y="9009"/>
                    <a:pt x="13471" y="8670"/>
                  </a:cubicBezTo>
                  <a:cubicBezTo>
                    <a:pt x="13543" y="8330"/>
                    <a:pt x="13579" y="8131"/>
                    <a:pt x="13579" y="8076"/>
                  </a:cubicBezTo>
                  <a:cubicBezTo>
                    <a:pt x="13579" y="7869"/>
                    <a:pt x="13512" y="7682"/>
                    <a:pt x="13380" y="7527"/>
                  </a:cubicBezTo>
                  <a:cubicBezTo>
                    <a:pt x="13246" y="7371"/>
                    <a:pt x="13090" y="7293"/>
                    <a:pt x="12914" y="7293"/>
                  </a:cubicBezTo>
                  <a:cubicBezTo>
                    <a:pt x="12761" y="7293"/>
                    <a:pt x="12624" y="7345"/>
                    <a:pt x="12506" y="7458"/>
                  </a:cubicBezTo>
                  <a:cubicBezTo>
                    <a:pt x="12386" y="7567"/>
                    <a:pt x="12305" y="7711"/>
                    <a:pt x="12259" y="7886"/>
                  </a:cubicBezTo>
                  <a:lnTo>
                    <a:pt x="10706" y="14598"/>
                  </a:lnTo>
                  <a:cubicBezTo>
                    <a:pt x="10409" y="14618"/>
                    <a:pt x="10126" y="14696"/>
                    <a:pt x="9857" y="14840"/>
                  </a:cubicBezTo>
                  <a:cubicBezTo>
                    <a:pt x="9590" y="14984"/>
                    <a:pt x="9358" y="15174"/>
                    <a:pt x="9163" y="15419"/>
                  </a:cubicBezTo>
                  <a:cubicBezTo>
                    <a:pt x="8966" y="15663"/>
                    <a:pt x="8813" y="15945"/>
                    <a:pt x="8702" y="16265"/>
                  </a:cubicBezTo>
                  <a:cubicBezTo>
                    <a:pt x="8592" y="16588"/>
                    <a:pt x="8537" y="16927"/>
                    <a:pt x="8537" y="17284"/>
                  </a:cubicBezTo>
                  <a:cubicBezTo>
                    <a:pt x="8537" y="18039"/>
                    <a:pt x="8755" y="18678"/>
                    <a:pt x="9197" y="19199"/>
                  </a:cubicBezTo>
                  <a:cubicBezTo>
                    <a:pt x="9638" y="19726"/>
                    <a:pt x="10171" y="19988"/>
                    <a:pt x="10800" y="19988"/>
                  </a:cubicBezTo>
                  <a:cubicBezTo>
                    <a:pt x="11429" y="19988"/>
                    <a:pt x="11962" y="19726"/>
                    <a:pt x="12403" y="19199"/>
                  </a:cubicBezTo>
                  <a:cubicBezTo>
                    <a:pt x="12842" y="18678"/>
                    <a:pt x="13063" y="18039"/>
                    <a:pt x="13063" y="17284"/>
                  </a:cubicBezTo>
                  <a:cubicBezTo>
                    <a:pt x="13063" y="16835"/>
                    <a:pt x="12962" y="16418"/>
                    <a:pt x="12763" y="16032"/>
                  </a:cubicBezTo>
                  <a:cubicBezTo>
                    <a:pt x="12564" y="15646"/>
                    <a:pt x="12307" y="15321"/>
                    <a:pt x="11995" y="15053"/>
                  </a:cubicBezTo>
                  <a:moveTo>
                    <a:pt x="10800" y="2177"/>
                  </a:moveTo>
                  <a:cubicBezTo>
                    <a:pt x="10426" y="2177"/>
                    <a:pt x="10106" y="2335"/>
                    <a:pt x="9847" y="2646"/>
                  </a:cubicBezTo>
                  <a:cubicBezTo>
                    <a:pt x="9586" y="2960"/>
                    <a:pt x="9456" y="3343"/>
                    <a:pt x="9456" y="3792"/>
                  </a:cubicBezTo>
                  <a:cubicBezTo>
                    <a:pt x="9456" y="4241"/>
                    <a:pt x="9586" y="4621"/>
                    <a:pt x="9847" y="4927"/>
                  </a:cubicBezTo>
                  <a:cubicBezTo>
                    <a:pt x="10106" y="5237"/>
                    <a:pt x="10426" y="5390"/>
                    <a:pt x="10800" y="5390"/>
                  </a:cubicBezTo>
                  <a:cubicBezTo>
                    <a:pt x="11174" y="5390"/>
                    <a:pt x="11494" y="5238"/>
                    <a:pt x="11753" y="4927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3" y="2646"/>
                  </a:cubicBezTo>
                  <a:cubicBezTo>
                    <a:pt x="11494" y="2335"/>
                    <a:pt x="11174" y="2177"/>
                    <a:pt x="10800" y="2177"/>
                  </a:cubicBezTo>
                  <a:moveTo>
                    <a:pt x="14844" y="6467"/>
                  </a:moveTo>
                  <a:cubicBezTo>
                    <a:pt x="14844" y="6916"/>
                    <a:pt x="14978" y="7299"/>
                    <a:pt x="15247" y="7610"/>
                  </a:cubicBezTo>
                  <a:cubicBezTo>
                    <a:pt x="15514" y="7921"/>
                    <a:pt x="15835" y="8076"/>
                    <a:pt x="16212" y="8076"/>
                  </a:cubicBezTo>
                  <a:cubicBezTo>
                    <a:pt x="16586" y="8076"/>
                    <a:pt x="16903" y="7921"/>
                    <a:pt x="17165" y="7610"/>
                  </a:cubicBezTo>
                  <a:cubicBezTo>
                    <a:pt x="17426" y="7299"/>
                    <a:pt x="17556" y="6916"/>
                    <a:pt x="17556" y="6467"/>
                  </a:cubicBezTo>
                  <a:cubicBezTo>
                    <a:pt x="17556" y="6015"/>
                    <a:pt x="17426" y="5635"/>
                    <a:pt x="17165" y="5327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4" y="5022"/>
                    <a:pt x="15247" y="5327"/>
                  </a:cubicBezTo>
                  <a:cubicBezTo>
                    <a:pt x="14978" y="5635"/>
                    <a:pt x="14844" y="6015"/>
                    <a:pt x="14844" y="6467"/>
                  </a:cubicBezTo>
                  <a:moveTo>
                    <a:pt x="18451" y="14572"/>
                  </a:moveTo>
                  <a:cubicBezTo>
                    <a:pt x="18828" y="14572"/>
                    <a:pt x="19142" y="14414"/>
                    <a:pt x="19399" y="14100"/>
                  </a:cubicBezTo>
                  <a:cubicBezTo>
                    <a:pt x="19656" y="13792"/>
                    <a:pt x="19786" y="13409"/>
                    <a:pt x="19786" y="12957"/>
                  </a:cubicBezTo>
                  <a:cubicBezTo>
                    <a:pt x="19786" y="12508"/>
                    <a:pt x="19656" y="12128"/>
                    <a:pt x="19399" y="11822"/>
                  </a:cubicBezTo>
                  <a:cubicBezTo>
                    <a:pt x="19142" y="11512"/>
                    <a:pt x="18828" y="11359"/>
                    <a:pt x="18451" y="11359"/>
                  </a:cubicBezTo>
                  <a:cubicBezTo>
                    <a:pt x="18077" y="11359"/>
                    <a:pt x="17758" y="11511"/>
                    <a:pt x="17498" y="11822"/>
                  </a:cubicBezTo>
                  <a:cubicBezTo>
                    <a:pt x="17237" y="12128"/>
                    <a:pt x="17107" y="12508"/>
                    <a:pt x="17107" y="12957"/>
                  </a:cubicBezTo>
                  <a:cubicBezTo>
                    <a:pt x="17107" y="13409"/>
                    <a:pt x="17237" y="13792"/>
                    <a:pt x="17498" y="14100"/>
                  </a:cubicBezTo>
                  <a:cubicBezTo>
                    <a:pt x="17758" y="14414"/>
                    <a:pt x="18077" y="14572"/>
                    <a:pt x="18451" y="1457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6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392621" y="1695450"/>
            <a:ext cx="9723179" cy="4067230"/>
            <a:chOff x="3776" y="2876"/>
            <a:chExt cx="15312" cy="6405"/>
          </a:xfrm>
        </p:grpSpPr>
        <p:grpSp>
          <p:nvGrpSpPr>
            <p:cNvPr id="15" name="组合 14"/>
            <p:cNvGrpSpPr/>
            <p:nvPr/>
          </p:nvGrpSpPr>
          <p:grpSpPr>
            <a:xfrm>
              <a:off x="3776" y="2876"/>
              <a:ext cx="7182" cy="6333"/>
              <a:chOff x="4341" y="2876"/>
              <a:chExt cx="7182" cy="6333"/>
            </a:xfrm>
          </p:grpSpPr>
          <p:grpSp>
            <p:nvGrpSpPr>
              <p:cNvPr id="45" name="组合 75"/>
              <p:cNvGrpSpPr/>
              <p:nvPr/>
            </p:nvGrpSpPr>
            <p:grpSpPr bwMode="auto">
              <a:xfrm>
                <a:off x="4345" y="2876"/>
                <a:ext cx="7178" cy="2082"/>
                <a:chOff x="0" y="-180150"/>
                <a:chExt cx="3057435" cy="1320680"/>
              </a:xfrm>
            </p:grpSpPr>
            <p:sp>
              <p:nvSpPr>
                <p:cNvPr id="46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114580" y="-180150"/>
                  <a:ext cx="2942855" cy="13206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Interviewee/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Hiring Manager/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Recruiter 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Management 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48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" name="组合 75"/>
              <p:cNvGrpSpPr/>
              <p:nvPr/>
            </p:nvGrpSpPr>
            <p:grpSpPr bwMode="auto">
              <a:xfrm>
                <a:off x="4341" y="5753"/>
                <a:ext cx="4798" cy="1489"/>
                <a:chOff x="0" y="45691"/>
                <a:chExt cx="3046360" cy="944502"/>
              </a:xfrm>
            </p:grpSpPr>
            <p:sp>
              <p:nvSpPr>
                <p:cNvPr id="8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96619" y="284181"/>
                  <a:ext cx="1598902" cy="7060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CV </a:t>
                  </a:r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Storage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algn="l" eaLnBrk="1" hangingPunct="1"/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10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1" name="组合 75"/>
              <p:cNvGrpSpPr/>
              <p:nvPr/>
            </p:nvGrpSpPr>
            <p:grpSpPr bwMode="auto">
              <a:xfrm>
                <a:off x="4341" y="8375"/>
                <a:ext cx="4798" cy="834"/>
                <a:chOff x="0" y="0"/>
                <a:chExt cx="3046360" cy="529192"/>
              </a:xfrm>
            </p:grpSpPr>
            <p:sp>
              <p:nvSpPr>
                <p:cNvPr id="12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103604" y="0"/>
                  <a:ext cx="1981165" cy="398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Message Flow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14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11932" y="3304"/>
              <a:ext cx="7156" cy="5977"/>
              <a:chOff x="4341" y="3232"/>
              <a:chExt cx="7156" cy="5977"/>
            </a:xfrm>
          </p:grpSpPr>
          <p:grpSp>
            <p:nvGrpSpPr>
              <p:cNvPr id="17" name="组合 75"/>
              <p:cNvGrpSpPr/>
              <p:nvPr/>
            </p:nvGrpSpPr>
            <p:grpSpPr bwMode="auto">
              <a:xfrm>
                <a:off x="4345" y="3232"/>
                <a:ext cx="7152" cy="833"/>
                <a:chOff x="0" y="45691"/>
                <a:chExt cx="3046360" cy="528544"/>
              </a:xfrm>
            </p:grpSpPr>
            <p:sp>
              <p:nvSpPr>
                <p:cNvPr id="18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103505" y="175760"/>
                  <a:ext cx="2942855" cy="398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Reporting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" name="组合 75"/>
              <p:cNvGrpSpPr/>
              <p:nvPr/>
            </p:nvGrpSpPr>
            <p:grpSpPr bwMode="auto">
              <a:xfrm>
                <a:off x="4341" y="5753"/>
                <a:ext cx="4798" cy="1997"/>
                <a:chOff x="0" y="45691"/>
                <a:chExt cx="3046360" cy="1266848"/>
              </a:xfrm>
            </p:grpSpPr>
            <p:sp>
              <p:nvSpPr>
                <p:cNvPr id="26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156937" y="239212"/>
                  <a:ext cx="2561246" cy="1073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CV </a:t>
                  </a:r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Status Tracking 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algn="l"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33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7" name="组合 75"/>
              <p:cNvGrpSpPr/>
              <p:nvPr/>
            </p:nvGrpSpPr>
            <p:grpSpPr bwMode="auto">
              <a:xfrm>
                <a:off x="4341" y="8375"/>
                <a:ext cx="4798" cy="834"/>
                <a:chOff x="0" y="0"/>
                <a:chExt cx="3046360" cy="529192"/>
              </a:xfrm>
            </p:grpSpPr>
            <p:sp>
              <p:nvSpPr>
                <p:cNvPr id="69" name="矩形 13"/>
                <p:cNvSpPr>
                  <a:spLocks noChangeArrowheads="1"/>
                </p:cNvSpPr>
                <p:nvPr/>
              </p:nvSpPr>
              <p:spPr bwMode="auto">
                <a:xfrm>
                  <a:off x="0" y="207586"/>
                  <a:ext cx="3046360" cy="3216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53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endParaRPr lang="zh-CN" altLang="en-US" sz="100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文本框 83"/>
                <p:cNvSpPr txBox="1">
                  <a:spLocks noChangeArrowheads="1"/>
                </p:cNvSpPr>
                <p:nvPr/>
              </p:nvSpPr>
              <p:spPr bwMode="auto">
                <a:xfrm>
                  <a:off x="103604" y="0"/>
                  <a:ext cx="2224741" cy="398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130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1308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Automate Email</a:t>
                  </a:r>
                  <a:endParaRPr lang="en-US" sz="2000" b="1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cxnSp>
              <p:nvCxnSpPr>
                <p:cNvPr id="71" name="直接连接符 120"/>
                <p:cNvCxnSpPr>
                  <a:cxnSpLocks noChangeShapeType="1"/>
                </p:cNvCxnSpPr>
                <p:nvPr/>
              </p:nvCxnSpPr>
              <p:spPr bwMode="auto">
                <a:xfrm>
                  <a:off x="103604" y="45691"/>
                  <a:ext cx="0" cy="170228"/>
                </a:xfrm>
                <a:prstGeom prst="line">
                  <a:avLst/>
                </a:prstGeom>
                <a:noFill/>
                <a:ln w="9525">
                  <a:solidFill>
                    <a:srgbClr val="1C2E4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74" name="Freeform 6"/>
          <p:cNvSpPr>
            <a:spLocks noEditPoints="1"/>
          </p:cNvSpPr>
          <p:nvPr/>
        </p:nvSpPr>
        <p:spPr bwMode="auto">
          <a:xfrm>
            <a:off x="1461453" y="3659823"/>
            <a:ext cx="600075" cy="600075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44 w 352"/>
              <a:gd name="T5" fmla="*/ 292 h 352"/>
              <a:gd name="T6" fmla="*/ 152 w 352"/>
              <a:gd name="T7" fmla="*/ 250 h 352"/>
              <a:gd name="T8" fmla="*/ 276 w 352"/>
              <a:gd name="T9" fmla="*/ 321 h 352"/>
              <a:gd name="T10" fmla="*/ 352 w 352"/>
              <a:gd name="T11" fmla="*/ 176 h 352"/>
              <a:gd name="T12" fmla="*/ 176 w 352"/>
              <a:gd name="T13" fmla="*/ 0 h 352"/>
              <a:gd name="T14" fmla="*/ 262 w 352"/>
              <a:gd name="T15" fmla="*/ 239 h 352"/>
              <a:gd name="T16" fmla="*/ 247 w 352"/>
              <a:gd name="T17" fmla="*/ 242 h 352"/>
              <a:gd name="T18" fmla="*/ 95 w 352"/>
              <a:gd name="T19" fmla="*/ 226 h 352"/>
              <a:gd name="T20" fmla="*/ 82 w 352"/>
              <a:gd name="T21" fmla="*/ 217 h 352"/>
              <a:gd name="T22" fmla="*/ 90 w 352"/>
              <a:gd name="T23" fmla="*/ 204 h 352"/>
              <a:gd name="T24" fmla="*/ 259 w 352"/>
              <a:gd name="T25" fmla="*/ 224 h 352"/>
              <a:gd name="T26" fmla="*/ 262 w 352"/>
              <a:gd name="T27" fmla="*/ 239 h 352"/>
              <a:gd name="T28" fmla="*/ 283 w 352"/>
              <a:gd name="T29" fmla="*/ 189 h 352"/>
              <a:gd name="T30" fmla="*/ 265 w 352"/>
              <a:gd name="T31" fmla="*/ 193 h 352"/>
              <a:gd name="T32" fmla="*/ 92 w 352"/>
              <a:gd name="T33" fmla="*/ 173 h 352"/>
              <a:gd name="T34" fmla="*/ 75 w 352"/>
              <a:gd name="T35" fmla="*/ 164 h 352"/>
              <a:gd name="T36" fmla="*/ 84 w 352"/>
              <a:gd name="T37" fmla="*/ 147 h 352"/>
              <a:gd name="T38" fmla="*/ 279 w 352"/>
              <a:gd name="T39" fmla="*/ 170 h 352"/>
              <a:gd name="T40" fmla="*/ 283 w 352"/>
              <a:gd name="T41" fmla="*/ 189 h 352"/>
              <a:gd name="T42" fmla="*/ 285 w 352"/>
              <a:gd name="T43" fmla="*/ 137 h 352"/>
              <a:gd name="T44" fmla="*/ 84 w 352"/>
              <a:gd name="T45" fmla="*/ 117 h 352"/>
              <a:gd name="T46" fmla="*/ 64 w 352"/>
              <a:gd name="T47" fmla="*/ 106 h 352"/>
              <a:gd name="T48" fmla="*/ 74 w 352"/>
              <a:gd name="T49" fmla="*/ 86 h 352"/>
              <a:gd name="T50" fmla="*/ 302 w 352"/>
              <a:gd name="T51" fmla="*/ 109 h 352"/>
              <a:gd name="T52" fmla="*/ 308 w 352"/>
              <a:gd name="T53" fmla="*/ 131 h 352"/>
              <a:gd name="T54" fmla="*/ 285 w 352"/>
              <a:gd name="T55" fmla="*/ 137 h 352"/>
              <a:gd name="T56" fmla="*/ 151 w 352"/>
              <a:gd name="T57" fmla="*/ 303 h 352"/>
              <a:gd name="T58" fmla="*/ 91 w 352"/>
              <a:gd name="T59" fmla="*/ 330 h 352"/>
              <a:gd name="T60" fmla="*/ 176 w 352"/>
              <a:gd name="T61" fmla="*/ 352 h 352"/>
              <a:gd name="T62" fmla="*/ 220 w 352"/>
              <a:gd name="T63" fmla="*/ 347 h 352"/>
              <a:gd name="T64" fmla="*/ 151 w 352"/>
              <a:gd name="T65" fmla="*/ 30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20"/>
                  <a:pt x="17" y="261"/>
                  <a:pt x="44" y="292"/>
                </a:cubicBezTo>
                <a:cubicBezTo>
                  <a:pt x="71" y="264"/>
                  <a:pt x="109" y="249"/>
                  <a:pt x="152" y="250"/>
                </a:cubicBezTo>
                <a:cubicBezTo>
                  <a:pt x="208" y="252"/>
                  <a:pt x="251" y="278"/>
                  <a:pt x="276" y="321"/>
                </a:cubicBezTo>
                <a:cubicBezTo>
                  <a:pt x="322" y="289"/>
                  <a:pt x="352" y="236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62" y="239"/>
                </a:moveTo>
                <a:cubicBezTo>
                  <a:pt x="259" y="244"/>
                  <a:pt x="253" y="245"/>
                  <a:pt x="247" y="242"/>
                </a:cubicBezTo>
                <a:cubicBezTo>
                  <a:pt x="207" y="217"/>
                  <a:pt x="155" y="212"/>
                  <a:pt x="95" y="226"/>
                </a:cubicBezTo>
                <a:cubicBezTo>
                  <a:pt x="89" y="227"/>
                  <a:pt x="83" y="223"/>
                  <a:pt x="82" y="217"/>
                </a:cubicBezTo>
                <a:cubicBezTo>
                  <a:pt x="81" y="212"/>
                  <a:pt x="84" y="206"/>
                  <a:pt x="90" y="204"/>
                </a:cubicBezTo>
                <a:cubicBezTo>
                  <a:pt x="156" y="189"/>
                  <a:pt x="213" y="196"/>
                  <a:pt x="259" y="224"/>
                </a:cubicBezTo>
                <a:cubicBezTo>
                  <a:pt x="264" y="227"/>
                  <a:pt x="265" y="234"/>
                  <a:pt x="262" y="239"/>
                </a:cubicBezTo>
                <a:close/>
                <a:moveTo>
                  <a:pt x="283" y="189"/>
                </a:moveTo>
                <a:cubicBezTo>
                  <a:pt x="280" y="195"/>
                  <a:pt x="271" y="197"/>
                  <a:pt x="265" y="193"/>
                </a:cubicBezTo>
                <a:cubicBezTo>
                  <a:pt x="218" y="164"/>
                  <a:pt x="147" y="156"/>
                  <a:pt x="92" y="173"/>
                </a:cubicBezTo>
                <a:cubicBezTo>
                  <a:pt x="85" y="175"/>
                  <a:pt x="77" y="171"/>
                  <a:pt x="75" y="164"/>
                </a:cubicBezTo>
                <a:cubicBezTo>
                  <a:pt x="73" y="157"/>
                  <a:pt x="77" y="149"/>
                  <a:pt x="84" y="147"/>
                </a:cubicBezTo>
                <a:cubicBezTo>
                  <a:pt x="147" y="128"/>
                  <a:pt x="226" y="137"/>
                  <a:pt x="279" y="170"/>
                </a:cubicBezTo>
                <a:cubicBezTo>
                  <a:pt x="285" y="174"/>
                  <a:pt x="287" y="182"/>
                  <a:pt x="283" y="189"/>
                </a:cubicBezTo>
                <a:close/>
                <a:moveTo>
                  <a:pt x="285" y="137"/>
                </a:moveTo>
                <a:cubicBezTo>
                  <a:pt x="229" y="104"/>
                  <a:pt x="137" y="101"/>
                  <a:pt x="84" y="117"/>
                </a:cubicBezTo>
                <a:cubicBezTo>
                  <a:pt x="75" y="120"/>
                  <a:pt x="66" y="115"/>
                  <a:pt x="64" y="106"/>
                </a:cubicBezTo>
                <a:cubicBezTo>
                  <a:pt x="61" y="98"/>
                  <a:pt x="66" y="88"/>
                  <a:pt x="74" y="86"/>
                </a:cubicBezTo>
                <a:cubicBezTo>
                  <a:pt x="136" y="67"/>
                  <a:pt x="238" y="71"/>
                  <a:pt x="302" y="109"/>
                </a:cubicBezTo>
                <a:cubicBezTo>
                  <a:pt x="310" y="114"/>
                  <a:pt x="312" y="124"/>
                  <a:pt x="308" y="131"/>
                </a:cubicBezTo>
                <a:cubicBezTo>
                  <a:pt x="303" y="139"/>
                  <a:pt x="293" y="142"/>
                  <a:pt x="285" y="137"/>
                </a:cubicBezTo>
                <a:close/>
                <a:moveTo>
                  <a:pt x="151" y="303"/>
                </a:moveTo>
                <a:cubicBezTo>
                  <a:pt x="126" y="302"/>
                  <a:pt x="106" y="312"/>
                  <a:pt x="91" y="330"/>
                </a:cubicBezTo>
                <a:cubicBezTo>
                  <a:pt x="116" y="344"/>
                  <a:pt x="145" y="352"/>
                  <a:pt x="176" y="352"/>
                </a:cubicBezTo>
                <a:cubicBezTo>
                  <a:pt x="191" y="352"/>
                  <a:pt x="206" y="350"/>
                  <a:pt x="220" y="347"/>
                </a:cubicBezTo>
                <a:cubicBezTo>
                  <a:pt x="206" y="319"/>
                  <a:pt x="183" y="304"/>
                  <a:pt x="151" y="30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121920" tIns="60960" rIns="121920" bIns="60960"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rgbClr val="95A5A6"/>
              </a:solidFill>
              <a:cs typeface="+mn-ea"/>
              <a:sym typeface="+mn-lt"/>
            </a:endParaRPr>
          </a:p>
        </p:txBody>
      </p:sp>
      <p:sp>
        <p:nvSpPr>
          <p:cNvPr id="76" name="Shape 547"/>
          <p:cNvSpPr/>
          <p:nvPr/>
        </p:nvSpPr>
        <p:spPr>
          <a:xfrm>
            <a:off x="6666865" y="5312093"/>
            <a:ext cx="585788" cy="487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9880" y="3280070"/>
            <a:ext cx="3388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Product Value</a:t>
            </a:r>
            <a:endParaRPr lang="en-US" altLang="zh-CN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9401" y="399577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产品价值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3489" y="-315635"/>
            <a:ext cx="11998510" cy="7173635"/>
            <a:chOff x="193489" y="-315635"/>
            <a:chExt cx="11998510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93489" y="332656"/>
              <a:ext cx="254571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Product Value</a:t>
              </a:r>
              <a:endParaRPr lang="en-US" altLang="zh-CN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30" name="直接连接符 2"/>
          <p:cNvCxnSpPr>
            <a:cxnSpLocks noChangeShapeType="1"/>
          </p:cNvCxnSpPr>
          <p:nvPr/>
        </p:nvCxnSpPr>
        <p:spPr bwMode="auto">
          <a:xfrm>
            <a:off x="962025" y="3829061"/>
            <a:ext cx="9742488" cy="0"/>
          </a:xfrm>
          <a:prstGeom prst="line">
            <a:avLst/>
          </a:prstGeom>
          <a:noFill/>
          <a:ln w="28575">
            <a:solidFill>
              <a:srgbClr val="37BBED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31" name="椭圆 3"/>
          <p:cNvSpPr>
            <a:spLocks noChangeArrowheads="1"/>
          </p:cNvSpPr>
          <p:nvPr/>
        </p:nvSpPr>
        <p:spPr bwMode="auto">
          <a:xfrm>
            <a:off x="8458200" y="3213111"/>
            <a:ext cx="1284288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32" name="椭圆 26"/>
          <p:cNvSpPr>
            <a:spLocks noChangeArrowheads="1"/>
          </p:cNvSpPr>
          <p:nvPr/>
        </p:nvSpPr>
        <p:spPr bwMode="auto">
          <a:xfrm>
            <a:off x="6221413" y="3254386"/>
            <a:ext cx="1284287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33" name="椭圆 27"/>
          <p:cNvSpPr>
            <a:spLocks noChangeArrowheads="1"/>
          </p:cNvSpPr>
          <p:nvPr/>
        </p:nvSpPr>
        <p:spPr bwMode="auto">
          <a:xfrm>
            <a:off x="3984625" y="3254386"/>
            <a:ext cx="1284288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 useBgFill="1">
        <p:nvSpPr>
          <p:cNvPr id="34" name="椭圆 28"/>
          <p:cNvSpPr>
            <a:spLocks noChangeArrowheads="1"/>
          </p:cNvSpPr>
          <p:nvPr/>
        </p:nvSpPr>
        <p:spPr bwMode="auto">
          <a:xfrm>
            <a:off x="1749425" y="3254386"/>
            <a:ext cx="1282700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83"/>
          <p:cNvSpPr txBox="1">
            <a:spLocks noChangeArrowheads="1"/>
          </p:cNvSpPr>
          <p:nvPr/>
        </p:nvSpPr>
        <p:spPr bwMode="auto">
          <a:xfrm>
            <a:off x="1398095" y="2687624"/>
            <a:ext cx="19850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Fast Response</a:t>
            </a:r>
            <a:endParaRPr lang="en-US" sz="2000" b="1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83"/>
          <p:cNvSpPr txBox="1">
            <a:spLocks noChangeArrowheads="1"/>
          </p:cNvSpPr>
          <p:nvPr/>
        </p:nvSpPr>
        <p:spPr bwMode="auto">
          <a:xfrm>
            <a:off x="2689860" y="4798060"/>
            <a:ext cx="44272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Low Cost of Communication</a:t>
            </a:r>
            <a:endParaRPr lang="en-US" sz="2000" b="1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83"/>
          <p:cNvSpPr txBox="1">
            <a:spLocks noChangeArrowheads="1"/>
          </p:cNvSpPr>
          <p:nvPr/>
        </p:nvSpPr>
        <p:spPr bwMode="auto">
          <a:xfrm>
            <a:off x="4841065" y="2687624"/>
            <a:ext cx="40455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Whole Picture of  Recuritment</a:t>
            </a:r>
            <a:endParaRPr lang="en-US" sz="2000" b="1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83"/>
          <p:cNvSpPr txBox="1">
            <a:spLocks noChangeArrowheads="1"/>
          </p:cNvSpPr>
          <p:nvPr/>
        </p:nvSpPr>
        <p:spPr bwMode="auto">
          <a:xfrm>
            <a:off x="7629985" y="4798364"/>
            <a:ext cx="30187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308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More Internal Referral</a:t>
            </a:r>
            <a:endParaRPr lang="en-US" sz="2000" b="1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Shape 553"/>
          <p:cNvSpPr/>
          <p:nvPr/>
        </p:nvSpPr>
        <p:spPr>
          <a:xfrm>
            <a:off x="4334193" y="3650933"/>
            <a:ext cx="584200" cy="488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Freeform 6"/>
          <p:cNvSpPr>
            <a:spLocks noEditPoints="1"/>
          </p:cNvSpPr>
          <p:nvPr/>
        </p:nvSpPr>
        <p:spPr bwMode="auto">
          <a:xfrm>
            <a:off x="6584950" y="3616008"/>
            <a:ext cx="558800" cy="558800"/>
          </a:xfrm>
          <a:custGeom>
            <a:avLst/>
            <a:gdLst>
              <a:gd name="T0" fmla="*/ 276 w 344"/>
              <a:gd name="T1" fmla="*/ 172 h 344"/>
              <a:gd name="T2" fmla="*/ 172 w 344"/>
              <a:gd name="T3" fmla="*/ 276 h 344"/>
              <a:gd name="T4" fmla="*/ 68 w 344"/>
              <a:gd name="T5" fmla="*/ 172 h 344"/>
              <a:gd name="T6" fmla="*/ 70 w 344"/>
              <a:gd name="T7" fmla="*/ 152 h 344"/>
              <a:gd name="T8" fmla="*/ 0 w 344"/>
              <a:gd name="T9" fmla="*/ 152 h 344"/>
              <a:gd name="T10" fmla="*/ 0 w 344"/>
              <a:gd name="T11" fmla="*/ 290 h 344"/>
              <a:gd name="T12" fmla="*/ 54 w 344"/>
              <a:gd name="T13" fmla="*/ 344 h 344"/>
              <a:gd name="T14" fmla="*/ 290 w 344"/>
              <a:gd name="T15" fmla="*/ 344 h 344"/>
              <a:gd name="T16" fmla="*/ 344 w 344"/>
              <a:gd name="T17" fmla="*/ 290 h 344"/>
              <a:gd name="T18" fmla="*/ 344 w 344"/>
              <a:gd name="T19" fmla="*/ 152 h 344"/>
              <a:gd name="T20" fmla="*/ 274 w 344"/>
              <a:gd name="T21" fmla="*/ 152 h 344"/>
              <a:gd name="T22" fmla="*/ 276 w 344"/>
              <a:gd name="T23" fmla="*/ 172 h 344"/>
              <a:gd name="T24" fmla="*/ 290 w 344"/>
              <a:gd name="T25" fmla="*/ 0 h 344"/>
              <a:gd name="T26" fmla="*/ 54 w 344"/>
              <a:gd name="T27" fmla="*/ 0 h 344"/>
              <a:gd name="T28" fmla="*/ 0 w 344"/>
              <a:gd name="T29" fmla="*/ 54 h 344"/>
              <a:gd name="T30" fmla="*/ 0 w 344"/>
              <a:gd name="T31" fmla="*/ 112 h 344"/>
              <a:gd name="T32" fmla="*/ 87 w 344"/>
              <a:gd name="T33" fmla="*/ 112 h 344"/>
              <a:gd name="T34" fmla="*/ 172 w 344"/>
              <a:gd name="T35" fmla="*/ 68 h 344"/>
              <a:gd name="T36" fmla="*/ 257 w 344"/>
              <a:gd name="T37" fmla="*/ 112 h 344"/>
              <a:gd name="T38" fmla="*/ 344 w 344"/>
              <a:gd name="T39" fmla="*/ 112 h 344"/>
              <a:gd name="T40" fmla="*/ 344 w 344"/>
              <a:gd name="T41" fmla="*/ 54 h 344"/>
              <a:gd name="T42" fmla="*/ 290 w 344"/>
              <a:gd name="T43" fmla="*/ 0 h 344"/>
              <a:gd name="T44" fmla="*/ 317 w 344"/>
              <a:gd name="T45" fmla="*/ 66 h 344"/>
              <a:gd name="T46" fmla="*/ 307 w 344"/>
              <a:gd name="T47" fmla="*/ 76 h 344"/>
              <a:gd name="T48" fmla="*/ 278 w 344"/>
              <a:gd name="T49" fmla="*/ 76 h 344"/>
              <a:gd name="T50" fmla="*/ 269 w 344"/>
              <a:gd name="T51" fmla="*/ 66 h 344"/>
              <a:gd name="T52" fmla="*/ 269 w 344"/>
              <a:gd name="T53" fmla="*/ 37 h 344"/>
              <a:gd name="T54" fmla="*/ 278 w 344"/>
              <a:gd name="T55" fmla="*/ 28 h 344"/>
              <a:gd name="T56" fmla="*/ 307 w 344"/>
              <a:gd name="T57" fmla="*/ 28 h 344"/>
              <a:gd name="T58" fmla="*/ 317 w 344"/>
              <a:gd name="T59" fmla="*/ 37 h 344"/>
              <a:gd name="T60" fmla="*/ 317 w 344"/>
              <a:gd name="T61" fmla="*/ 66 h 344"/>
              <a:gd name="T62" fmla="*/ 236 w 344"/>
              <a:gd name="T63" fmla="*/ 172 h 344"/>
              <a:gd name="T64" fmla="*/ 172 w 344"/>
              <a:gd name="T65" fmla="*/ 108 h 344"/>
              <a:gd name="T66" fmla="*/ 108 w 344"/>
              <a:gd name="T67" fmla="*/ 172 h 344"/>
              <a:gd name="T68" fmla="*/ 172 w 344"/>
              <a:gd name="T69" fmla="*/ 236 h 344"/>
              <a:gd name="T70" fmla="*/ 236 w 344"/>
              <a:gd name="T7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4" h="344">
                <a:moveTo>
                  <a:pt x="276" y="172"/>
                </a:moveTo>
                <a:cubicBezTo>
                  <a:pt x="276" y="229"/>
                  <a:pt x="230" y="276"/>
                  <a:pt x="172" y="276"/>
                </a:cubicBezTo>
                <a:cubicBezTo>
                  <a:pt x="115" y="276"/>
                  <a:pt x="68" y="229"/>
                  <a:pt x="68" y="172"/>
                </a:cubicBezTo>
                <a:cubicBezTo>
                  <a:pt x="68" y="165"/>
                  <a:pt x="69" y="158"/>
                  <a:pt x="7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20"/>
                  <a:pt x="24" y="344"/>
                  <a:pt x="54" y="344"/>
                </a:cubicBezTo>
                <a:cubicBezTo>
                  <a:pt x="290" y="344"/>
                  <a:pt x="290" y="344"/>
                  <a:pt x="290" y="344"/>
                </a:cubicBezTo>
                <a:cubicBezTo>
                  <a:pt x="320" y="344"/>
                  <a:pt x="344" y="320"/>
                  <a:pt x="344" y="290"/>
                </a:cubicBezTo>
                <a:cubicBezTo>
                  <a:pt x="344" y="152"/>
                  <a:pt x="344" y="152"/>
                  <a:pt x="344" y="152"/>
                </a:cubicBezTo>
                <a:cubicBezTo>
                  <a:pt x="274" y="152"/>
                  <a:pt x="274" y="152"/>
                  <a:pt x="274" y="152"/>
                </a:cubicBezTo>
                <a:cubicBezTo>
                  <a:pt x="276" y="158"/>
                  <a:pt x="276" y="165"/>
                  <a:pt x="276" y="172"/>
                </a:cubicBezTo>
                <a:close/>
                <a:moveTo>
                  <a:pt x="290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112"/>
                  <a:pt x="0" y="112"/>
                  <a:pt x="0" y="112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106" y="85"/>
                  <a:pt x="137" y="68"/>
                  <a:pt x="172" y="68"/>
                </a:cubicBezTo>
                <a:cubicBezTo>
                  <a:pt x="207" y="68"/>
                  <a:pt x="238" y="85"/>
                  <a:pt x="257" y="112"/>
                </a:cubicBezTo>
                <a:cubicBezTo>
                  <a:pt x="344" y="112"/>
                  <a:pt x="344" y="112"/>
                  <a:pt x="344" y="112"/>
                </a:cubicBezTo>
                <a:cubicBezTo>
                  <a:pt x="344" y="54"/>
                  <a:pt x="344" y="54"/>
                  <a:pt x="344" y="54"/>
                </a:cubicBezTo>
                <a:cubicBezTo>
                  <a:pt x="344" y="24"/>
                  <a:pt x="320" y="0"/>
                  <a:pt x="290" y="0"/>
                </a:cubicBezTo>
                <a:close/>
                <a:moveTo>
                  <a:pt x="317" y="66"/>
                </a:moveTo>
                <a:cubicBezTo>
                  <a:pt x="317" y="72"/>
                  <a:pt x="312" y="76"/>
                  <a:pt x="307" y="76"/>
                </a:cubicBezTo>
                <a:cubicBezTo>
                  <a:pt x="278" y="76"/>
                  <a:pt x="278" y="76"/>
                  <a:pt x="278" y="76"/>
                </a:cubicBezTo>
                <a:cubicBezTo>
                  <a:pt x="273" y="76"/>
                  <a:pt x="269" y="72"/>
                  <a:pt x="269" y="66"/>
                </a:cubicBezTo>
                <a:cubicBezTo>
                  <a:pt x="269" y="37"/>
                  <a:pt x="269" y="37"/>
                  <a:pt x="269" y="37"/>
                </a:cubicBezTo>
                <a:cubicBezTo>
                  <a:pt x="269" y="32"/>
                  <a:pt x="273" y="28"/>
                  <a:pt x="278" y="28"/>
                </a:cubicBezTo>
                <a:cubicBezTo>
                  <a:pt x="307" y="28"/>
                  <a:pt x="307" y="28"/>
                  <a:pt x="307" y="28"/>
                </a:cubicBezTo>
                <a:cubicBezTo>
                  <a:pt x="312" y="28"/>
                  <a:pt x="317" y="32"/>
                  <a:pt x="317" y="37"/>
                </a:cubicBezTo>
                <a:lnTo>
                  <a:pt x="317" y="66"/>
                </a:lnTo>
                <a:close/>
                <a:moveTo>
                  <a:pt x="236" y="172"/>
                </a:moveTo>
                <a:cubicBezTo>
                  <a:pt x="236" y="137"/>
                  <a:pt x="208" y="108"/>
                  <a:pt x="172" y="108"/>
                </a:cubicBezTo>
                <a:cubicBezTo>
                  <a:pt x="137" y="108"/>
                  <a:pt x="108" y="137"/>
                  <a:pt x="108" y="172"/>
                </a:cubicBezTo>
                <a:cubicBezTo>
                  <a:pt x="108" y="207"/>
                  <a:pt x="137" y="236"/>
                  <a:pt x="172" y="236"/>
                </a:cubicBezTo>
                <a:cubicBezTo>
                  <a:pt x="208" y="236"/>
                  <a:pt x="236" y="207"/>
                  <a:pt x="236" y="17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121920" tIns="60960" rIns="121920" bIns="60960"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rgbClr val="95A5A6"/>
              </a:solidFill>
              <a:cs typeface="+mn-ea"/>
              <a:sym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8869998" y="3605530"/>
            <a:ext cx="460375" cy="581025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121920" tIns="60960" rIns="121920" bIns="60960"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rgbClr val="95A5A6"/>
              </a:solidFill>
              <a:cs typeface="+mn-ea"/>
              <a:sym typeface="+mn-lt"/>
            </a:endParaRPr>
          </a:p>
        </p:txBody>
      </p:sp>
      <p:sp>
        <p:nvSpPr>
          <p:cNvPr id="66" name="Freeform 160"/>
          <p:cNvSpPr>
            <a:spLocks noEditPoints="1"/>
          </p:cNvSpPr>
          <p:nvPr/>
        </p:nvSpPr>
        <p:spPr bwMode="auto">
          <a:xfrm>
            <a:off x="2139891" y="3651146"/>
            <a:ext cx="501650" cy="468313"/>
          </a:xfrm>
          <a:custGeom>
            <a:avLst/>
            <a:gdLst>
              <a:gd name="T0" fmla="*/ 2147483646 w 210"/>
              <a:gd name="T1" fmla="*/ 0 h 196"/>
              <a:gd name="T2" fmla="*/ 2147483646 w 210"/>
              <a:gd name="T3" fmla="*/ 2147483646 h 196"/>
              <a:gd name="T4" fmla="*/ 2147483646 w 210"/>
              <a:gd name="T5" fmla="*/ 2147483646 h 196"/>
              <a:gd name="T6" fmla="*/ 2147483646 w 210"/>
              <a:gd name="T7" fmla="*/ 2147483646 h 196"/>
              <a:gd name="T8" fmla="*/ 2147483646 w 210"/>
              <a:gd name="T9" fmla="*/ 2147483646 h 196"/>
              <a:gd name="T10" fmla="*/ 2147483646 w 210"/>
              <a:gd name="T11" fmla="*/ 2147483646 h 196"/>
              <a:gd name="T12" fmla="*/ 2147483646 w 210"/>
              <a:gd name="T13" fmla="*/ 2147483646 h 196"/>
              <a:gd name="T14" fmla="*/ 2147483646 w 210"/>
              <a:gd name="T15" fmla="*/ 2147483646 h 196"/>
              <a:gd name="T16" fmla="*/ 2147483646 w 210"/>
              <a:gd name="T17" fmla="*/ 2147483646 h 196"/>
              <a:gd name="T18" fmla="*/ 2147483646 w 210"/>
              <a:gd name="T19" fmla="*/ 2147483646 h 196"/>
              <a:gd name="T20" fmla="*/ 2147483646 w 210"/>
              <a:gd name="T21" fmla="*/ 2147483646 h 196"/>
              <a:gd name="T22" fmla="*/ 2147483646 w 210"/>
              <a:gd name="T23" fmla="*/ 2147483646 h 196"/>
              <a:gd name="T24" fmla="*/ 2147483646 w 210"/>
              <a:gd name="T25" fmla="*/ 2147483646 h 196"/>
              <a:gd name="T26" fmla="*/ 2147483646 w 210"/>
              <a:gd name="T27" fmla="*/ 2147483646 h 196"/>
              <a:gd name="T28" fmla="*/ 2147483646 w 210"/>
              <a:gd name="T29" fmla="*/ 2147483646 h 196"/>
              <a:gd name="T30" fmla="*/ 2147483646 w 210"/>
              <a:gd name="T31" fmla="*/ 2147483646 h 196"/>
              <a:gd name="T32" fmla="*/ 2147483646 w 210"/>
              <a:gd name="T33" fmla="*/ 2147483646 h 196"/>
              <a:gd name="T34" fmla="*/ 2147483646 w 210"/>
              <a:gd name="T35" fmla="*/ 2147483646 h 196"/>
              <a:gd name="T36" fmla="*/ 2147483646 w 210"/>
              <a:gd name="T37" fmla="*/ 2147483646 h 196"/>
              <a:gd name="T38" fmla="*/ 2147483646 w 210"/>
              <a:gd name="T39" fmla="*/ 2147483646 h 196"/>
              <a:gd name="T40" fmla="*/ 2147483646 w 210"/>
              <a:gd name="T41" fmla="*/ 2147483646 h 196"/>
              <a:gd name="T42" fmla="*/ 2147483646 w 210"/>
              <a:gd name="T43" fmla="*/ 2147483646 h 196"/>
              <a:gd name="T44" fmla="*/ 2147483646 w 210"/>
              <a:gd name="T45" fmla="*/ 2147483646 h 196"/>
              <a:gd name="T46" fmla="*/ 2147483646 w 210"/>
              <a:gd name="T47" fmla="*/ 2147483646 h 196"/>
              <a:gd name="T48" fmla="*/ 0 w 210"/>
              <a:gd name="T49" fmla="*/ 2147483646 h 196"/>
              <a:gd name="T50" fmla="*/ 2147483646 w 210"/>
              <a:gd name="T51" fmla="*/ 2147483646 h 196"/>
              <a:gd name="T52" fmla="*/ 2147483646 w 210"/>
              <a:gd name="T53" fmla="*/ 2147483646 h 196"/>
              <a:gd name="T54" fmla="*/ 2147483646 w 210"/>
              <a:gd name="T55" fmla="*/ 2147483646 h 196"/>
              <a:gd name="T56" fmla="*/ 2147483646 w 210"/>
              <a:gd name="T57" fmla="*/ 0 h 196"/>
              <a:gd name="T58" fmla="*/ 2147483646 w 210"/>
              <a:gd name="T59" fmla="*/ 2147483646 h 196"/>
              <a:gd name="T60" fmla="*/ 2147483646 w 210"/>
              <a:gd name="T61" fmla="*/ 2147483646 h 196"/>
              <a:gd name="T62" fmla="*/ 2147483646 w 210"/>
              <a:gd name="T63" fmla="*/ 2147483646 h 196"/>
              <a:gd name="T64" fmla="*/ 2147483646 w 210"/>
              <a:gd name="T65" fmla="*/ 2147483646 h 196"/>
              <a:gd name="T66" fmla="*/ 2147483646 w 210"/>
              <a:gd name="T67" fmla="*/ 2147483646 h 196"/>
              <a:gd name="T68" fmla="*/ 2147483646 w 210"/>
              <a:gd name="T69" fmla="*/ 2147483646 h 196"/>
              <a:gd name="T70" fmla="*/ 2147483646 w 210"/>
              <a:gd name="T71" fmla="*/ 2147483646 h 196"/>
              <a:gd name="T72" fmla="*/ 2147483646 w 210"/>
              <a:gd name="T73" fmla="*/ 2147483646 h 196"/>
              <a:gd name="T74" fmla="*/ 2147483646 w 210"/>
              <a:gd name="T75" fmla="*/ 2147483646 h 196"/>
              <a:gd name="T76" fmla="*/ 2147483646 w 210"/>
              <a:gd name="T77" fmla="*/ 2147483646 h 196"/>
              <a:gd name="T78" fmla="*/ 2147483646 w 210"/>
              <a:gd name="T79" fmla="*/ 2147483646 h 196"/>
              <a:gd name="T80" fmla="*/ 2147483646 w 210"/>
              <a:gd name="T81" fmla="*/ 2147483646 h 196"/>
              <a:gd name="T82" fmla="*/ 2147483646 w 210"/>
              <a:gd name="T83" fmla="*/ 2147483646 h 196"/>
              <a:gd name="T84" fmla="*/ 2147483646 w 210"/>
              <a:gd name="T85" fmla="*/ 2147483646 h 196"/>
              <a:gd name="T86" fmla="*/ 2147483646 w 210"/>
              <a:gd name="T87" fmla="*/ 2147483646 h 196"/>
              <a:gd name="T88" fmla="*/ 2147483646 w 210"/>
              <a:gd name="T89" fmla="*/ 2147483646 h 196"/>
              <a:gd name="T90" fmla="*/ 2147483646 w 210"/>
              <a:gd name="T91" fmla="*/ 2147483646 h 196"/>
              <a:gd name="T92" fmla="*/ 2147483646 w 210"/>
              <a:gd name="T93" fmla="*/ 2147483646 h 196"/>
              <a:gd name="T94" fmla="*/ 2147483646 w 210"/>
              <a:gd name="T95" fmla="*/ 2147483646 h 196"/>
              <a:gd name="T96" fmla="*/ 2147483646 w 210"/>
              <a:gd name="T97" fmla="*/ 2147483646 h 196"/>
              <a:gd name="T98" fmla="*/ 2147483646 w 210"/>
              <a:gd name="T99" fmla="*/ 2147483646 h 196"/>
              <a:gd name="T100" fmla="*/ 2147483646 w 210"/>
              <a:gd name="T101" fmla="*/ 2147483646 h 196"/>
              <a:gd name="T102" fmla="*/ 2147483646 w 210"/>
              <a:gd name="T103" fmla="*/ 2147483646 h 196"/>
              <a:gd name="T104" fmla="*/ 2147483646 w 210"/>
              <a:gd name="T105" fmla="*/ 2147483646 h 196"/>
              <a:gd name="T106" fmla="*/ 2147483646 w 210"/>
              <a:gd name="T107" fmla="*/ 2147483646 h 196"/>
              <a:gd name="T108" fmla="*/ 2147483646 w 210"/>
              <a:gd name="T109" fmla="*/ 2147483646 h 196"/>
              <a:gd name="T110" fmla="*/ 2147483646 w 210"/>
              <a:gd name="T111" fmla="*/ 2147483646 h 196"/>
              <a:gd name="T112" fmla="*/ 2147483646 w 210"/>
              <a:gd name="T113" fmla="*/ 2147483646 h 196"/>
              <a:gd name="T114" fmla="*/ 2147483646 w 210"/>
              <a:gd name="T115" fmla="*/ 2147483646 h 196"/>
              <a:gd name="T116" fmla="*/ 2147483646 w 210"/>
              <a:gd name="T117" fmla="*/ 2147483646 h 19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10" h="196">
                <a:moveTo>
                  <a:pt x="98" y="0"/>
                </a:moveTo>
                <a:lnTo>
                  <a:pt x="98" y="0"/>
                </a:lnTo>
                <a:lnTo>
                  <a:pt x="118" y="2"/>
                </a:lnTo>
                <a:lnTo>
                  <a:pt x="136" y="8"/>
                </a:lnTo>
                <a:lnTo>
                  <a:pt x="154" y="16"/>
                </a:lnTo>
                <a:lnTo>
                  <a:pt x="168" y="28"/>
                </a:lnTo>
                <a:lnTo>
                  <a:pt x="180" y="44"/>
                </a:lnTo>
                <a:lnTo>
                  <a:pt x="190" y="60"/>
                </a:lnTo>
                <a:lnTo>
                  <a:pt x="162" y="60"/>
                </a:lnTo>
                <a:lnTo>
                  <a:pt x="152" y="46"/>
                </a:lnTo>
                <a:lnTo>
                  <a:pt x="140" y="36"/>
                </a:lnTo>
                <a:lnTo>
                  <a:pt x="128" y="30"/>
                </a:lnTo>
                <a:lnTo>
                  <a:pt x="114" y="26"/>
                </a:lnTo>
                <a:lnTo>
                  <a:pt x="98" y="24"/>
                </a:lnTo>
                <a:lnTo>
                  <a:pt x="84" y="26"/>
                </a:lnTo>
                <a:lnTo>
                  <a:pt x="70" y="30"/>
                </a:lnTo>
                <a:lnTo>
                  <a:pt x="58" y="36"/>
                </a:lnTo>
                <a:lnTo>
                  <a:pt x="46" y="46"/>
                </a:lnTo>
                <a:lnTo>
                  <a:pt x="38" y="56"/>
                </a:lnTo>
                <a:lnTo>
                  <a:pt x="30" y="70"/>
                </a:lnTo>
                <a:lnTo>
                  <a:pt x="26" y="84"/>
                </a:lnTo>
                <a:lnTo>
                  <a:pt x="24" y="98"/>
                </a:lnTo>
                <a:lnTo>
                  <a:pt x="26" y="114"/>
                </a:lnTo>
                <a:lnTo>
                  <a:pt x="30" y="128"/>
                </a:lnTo>
                <a:lnTo>
                  <a:pt x="38" y="140"/>
                </a:lnTo>
                <a:lnTo>
                  <a:pt x="46" y="150"/>
                </a:lnTo>
                <a:lnTo>
                  <a:pt x="58" y="160"/>
                </a:lnTo>
                <a:lnTo>
                  <a:pt x="70" y="166"/>
                </a:lnTo>
                <a:lnTo>
                  <a:pt x="84" y="170"/>
                </a:lnTo>
                <a:lnTo>
                  <a:pt x="98" y="172"/>
                </a:lnTo>
                <a:lnTo>
                  <a:pt x="114" y="170"/>
                </a:lnTo>
                <a:lnTo>
                  <a:pt x="128" y="166"/>
                </a:lnTo>
                <a:lnTo>
                  <a:pt x="140" y="160"/>
                </a:lnTo>
                <a:lnTo>
                  <a:pt x="152" y="150"/>
                </a:lnTo>
                <a:lnTo>
                  <a:pt x="154" y="148"/>
                </a:lnTo>
                <a:lnTo>
                  <a:pt x="184" y="148"/>
                </a:lnTo>
                <a:lnTo>
                  <a:pt x="176" y="158"/>
                </a:lnTo>
                <a:lnTo>
                  <a:pt x="168" y="168"/>
                </a:lnTo>
                <a:lnTo>
                  <a:pt x="154" y="180"/>
                </a:lnTo>
                <a:lnTo>
                  <a:pt x="136" y="188"/>
                </a:lnTo>
                <a:lnTo>
                  <a:pt x="118" y="194"/>
                </a:lnTo>
                <a:lnTo>
                  <a:pt x="98" y="196"/>
                </a:lnTo>
                <a:lnTo>
                  <a:pt x="78" y="194"/>
                </a:lnTo>
                <a:lnTo>
                  <a:pt x="60" y="188"/>
                </a:lnTo>
                <a:lnTo>
                  <a:pt x="44" y="180"/>
                </a:lnTo>
                <a:lnTo>
                  <a:pt x="30" y="168"/>
                </a:lnTo>
                <a:lnTo>
                  <a:pt x="18" y="154"/>
                </a:lnTo>
                <a:lnTo>
                  <a:pt x="8" y="136"/>
                </a:lnTo>
                <a:lnTo>
                  <a:pt x="2" y="118"/>
                </a:lnTo>
                <a:lnTo>
                  <a:pt x="0" y="98"/>
                </a:lnTo>
                <a:lnTo>
                  <a:pt x="2" y="78"/>
                </a:lnTo>
                <a:lnTo>
                  <a:pt x="8" y="60"/>
                </a:lnTo>
                <a:lnTo>
                  <a:pt x="18" y="44"/>
                </a:lnTo>
                <a:lnTo>
                  <a:pt x="30" y="28"/>
                </a:lnTo>
                <a:lnTo>
                  <a:pt x="44" y="16"/>
                </a:lnTo>
                <a:lnTo>
                  <a:pt x="60" y="8"/>
                </a:lnTo>
                <a:lnTo>
                  <a:pt x="78" y="2"/>
                </a:lnTo>
                <a:lnTo>
                  <a:pt x="98" y="0"/>
                </a:lnTo>
                <a:close/>
                <a:moveTo>
                  <a:pt x="76" y="68"/>
                </a:moveTo>
                <a:lnTo>
                  <a:pt x="68" y="76"/>
                </a:lnTo>
                <a:lnTo>
                  <a:pt x="90" y="96"/>
                </a:lnTo>
                <a:lnTo>
                  <a:pt x="90" y="98"/>
                </a:lnTo>
                <a:lnTo>
                  <a:pt x="90" y="104"/>
                </a:lnTo>
                <a:lnTo>
                  <a:pt x="86" y="112"/>
                </a:lnTo>
                <a:lnTo>
                  <a:pt x="88" y="114"/>
                </a:lnTo>
                <a:lnTo>
                  <a:pt x="94" y="108"/>
                </a:lnTo>
                <a:lnTo>
                  <a:pt x="100" y="108"/>
                </a:lnTo>
                <a:lnTo>
                  <a:pt x="102" y="108"/>
                </a:lnTo>
                <a:lnTo>
                  <a:pt x="104" y="110"/>
                </a:lnTo>
                <a:lnTo>
                  <a:pt x="112" y="102"/>
                </a:lnTo>
                <a:lnTo>
                  <a:pt x="110" y="100"/>
                </a:lnTo>
                <a:lnTo>
                  <a:pt x="110" y="98"/>
                </a:lnTo>
                <a:lnTo>
                  <a:pt x="108" y="92"/>
                </a:lnTo>
                <a:lnTo>
                  <a:pt x="130" y="66"/>
                </a:lnTo>
                <a:lnTo>
                  <a:pt x="126" y="62"/>
                </a:lnTo>
                <a:lnTo>
                  <a:pt x="104" y="90"/>
                </a:lnTo>
                <a:lnTo>
                  <a:pt x="98" y="88"/>
                </a:lnTo>
                <a:lnTo>
                  <a:pt x="76" y="68"/>
                </a:lnTo>
                <a:close/>
                <a:moveTo>
                  <a:pt x="210" y="70"/>
                </a:moveTo>
                <a:lnTo>
                  <a:pt x="186" y="70"/>
                </a:lnTo>
                <a:lnTo>
                  <a:pt x="166" y="116"/>
                </a:lnTo>
                <a:lnTo>
                  <a:pt x="164" y="126"/>
                </a:lnTo>
                <a:lnTo>
                  <a:pt x="186" y="126"/>
                </a:lnTo>
                <a:lnTo>
                  <a:pt x="184" y="140"/>
                </a:lnTo>
                <a:lnTo>
                  <a:pt x="202" y="140"/>
                </a:lnTo>
                <a:lnTo>
                  <a:pt x="202" y="126"/>
                </a:lnTo>
                <a:lnTo>
                  <a:pt x="208" y="126"/>
                </a:lnTo>
                <a:lnTo>
                  <a:pt x="210" y="116"/>
                </a:lnTo>
                <a:lnTo>
                  <a:pt x="204" y="116"/>
                </a:lnTo>
                <a:lnTo>
                  <a:pt x="210" y="70"/>
                </a:lnTo>
                <a:close/>
                <a:moveTo>
                  <a:pt x="186" y="116"/>
                </a:moveTo>
                <a:lnTo>
                  <a:pt x="190" y="86"/>
                </a:lnTo>
                <a:lnTo>
                  <a:pt x="180" y="116"/>
                </a:lnTo>
                <a:lnTo>
                  <a:pt x="186" y="116"/>
                </a:lnTo>
                <a:close/>
                <a:moveTo>
                  <a:pt x="162" y="128"/>
                </a:moveTo>
                <a:lnTo>
                  <a:pt x="144" y="128"/>
                </a:lnTo>
                <a:lnTo>
                  <a:pt x="164" y="100"/>
                </a:lnTo>
                <a:lnTo>
                  <a:pt x="168" y="92"/>
                </a:lnTo>
                <a:lnTo>
                  <a:pt x="168" y="86"/>
                </a:lnTo>
                <a:lnTo>
                  <a:pt x="168" y="80"/>
                </a:lnTo>
                <a:lnTo>
                  <a:pt x="164" y="74"/>
                </a:lnTo>
                <a:lnTo>
                  <a:pt x="158" y="70"/>
                </a:lnTo>
                <a:lnTo>
                  <a:pt x="150" y="68"/>
                </a:lnTo>
                <a:lnTo>
                  <a:pt x="140" y="70"/>
                </a:lnTo>
                <a:lnTo>
                  <a:pt x="134" y="76"/>
                </a:lnTo>
                <a:lnTo>
                  <a:pt x="130" y="82"/>
                </a:lnTo>
                <a:lnTo>
                  <a:pt x="128" y="90"/>
                </a:lnTo>
                <a:lnTo>
                  <a:pt x="128" y="94"/>
                </a:lnTo>
                <a:lnTo>
                  <a:pt x="144" y="94"/>
                </a:lnTo>
                <a:lnTo>
                  <a:pt x="144" y="86"/>
                </a:lnTo>
                <a:lnTo>
                  <a:pt x="146" y="80"/>
                </a:lnTo>
                <a:lnTo>
                  <a:pt x="150" y="80"/>
                </a:lnTo>
                <a:lnTo>
                  <a:pt x="152" y="80"/>
                </a:lnTo>
                <a:lnTo>
                  <a:pt x="152" y="84"/>
                </a:lnTo>
                <a:lnTo>
                  <a:pt x="148" y="96"/>
                </a:lnTo>
                <a:lnTo>
                  <a:pt x="124" y="130"/>
                </a:lnTo>
                <a:lnTo>
                  <a:pt x="124" y="140"/>
                </a:lnTo>
                <a:lnTo>
                  <a:pt x="162" y="140"/>
                </a:lnTo>
                <a:lnTo>
                  <a:pt x="162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1"/>
            </p:custDataLst>
          </p:nvPr>
        </p:nvSpPr>
        <p:spPr>
          <a:xfrm>
            <a:off x="5961085" y="2672332"/>
            <a:ext cx="20027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Q&amp;A</a:t>
            </a:r>
            <a:endParaRPr lang="en-US" altLang="zh-CN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0" name="PA_矩形 12"/>
          <p:cNvSpPr/>
          <p:nvPr>
            <p:custDataLst>
              <p:tags r:id="rId2"/>
            </p:custDataLst>
          </p:nvPr>
        </p:nvSpPr>
        <p:spPr>
          <a:xfrm>
            <a:off x="6571636" y="4100298"/>
            <a:ext cx="7816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Thanks </a:t>
            </a:r>
            <a:endParaRPr 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190666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3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PA_矩形 11"/>
            <p:cNvSpPr/>
            <p:nvPr>
              <p:custDataLst>
                <p:tags r:id="rId4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PA_矩形 11"/>
            <p:cNvSpPr/>
            <p:nvPr>
              <p:custDataLst>
                <p:tags r:id="rId5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TIMING" val="|0.4|0.9|0.9|0.7|0.5|0.7|0.8|0.6|0.8|0.8|0.9"/>
</p:tagLst>
</file>

<file path=ppt/tags/tag12.xml><?xml version="1.0" encoding="utf-8"?>
<p:tagLst xmlns:p="http://schemas.openxmlformats.org/presentationml/2006/main">
  <p:tag name="TIMING" val="|0.4|0.9|0.9|0.7|0.5|0.7|0.8|0.6|0.8|0.8|0.9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TIMING" val="|0.4|0.9|0.9|0.7|0.5|0.7|0.8|0.6|0.8|0.8|0.9"/>
</p:tagLst>
</file>

<file path=ppt/tags/tag17.xml><?xml version="1.0" encoding="utf-8"?>
<p:tagLst xmlns:p="http://schemas.openxmlformats.org/presentationml/2006/main">
  <p:tag name="TIMING" val="|0.4|0.9|0.9|0.7|0.5|0.7|0.8|0.6|0.8|0.8|0.9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TIMING" val="|0.4|0.9|0.9|0.7|0.5|0.7|0.8|0.6|0.8|0.8|0.9"/>
</p:tagLst>
</file>

<file path=ppt/tags/tag22.xml><?xml version="1.0" encoding="utf-8"?>
<p:tagLst xmlns:p="http://schemas.openxmlformats.org/presentationml/2006/main">
  <p:tag name="TIMING" val="|0.4|0.9|0.9|0.7|0.5|0.7|0.8|0.6|0.8|0.8|0.9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TIMING" val="|0.4|0.9|0.9|0.7|0.5|0.7|0.8|0.6|0.8|0.8|0.9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TIMING" val="|0.2"/>
</p:tagLst>
</file>

<file path=ppt/tags/tag33.xml><?xml version="1.0" encoding="utf-8"?>
<p:tagLst xmlns:p="http://schemas.openxmlformats.org/presentationml/2006/main">
  <p:tag name="ISPRING_PRESENTATION_TITLE" val="PowerPoint 演示文稿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TIMING" val="|0.9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4x1x00f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0</TotalTime>
  <Words>553</Words>
  <Application>WPS 演示</Application>
  <PresentationFormat>自定义</PresentationFormat>
  <Paragraphs>103</Paragraphs>
  <Slides>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幼圆</vt:lpstr>
      <vt:lpstr>Oswald Light</vt:lpstr>
      <vt:lpstr>Segoe Print</vt:lpstr>
      <vt:lpstr>Source Sans Pro</vt:lpstr>
      <vt:lpstr>Calibri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互联网大数据</dc:title>
  <dc:creator>第一PPT</dc:creator>
  <cp:keywords>www.1ppt.com</cp:keywords>
  <dc:description>www.1ppt.com</dc:description>
  <cp:lastModifiedBy>Administrator</cp:lastModifiedBy>
  <cp:revision>52</cp:revision>
  <dcterms:created xsi:type="dcterms:W3CDTF">2017-02-20T09:50:00Z</dcterms:created>
  <dcterms:modified xsi:type="dcterms:W3CDTF">2021-06-02T06:26:06Z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