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8" r:id="rId4"/>
    <p:sldId id="259" r:id="rId5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6E8C-A820-4E64-B7A3-9C5DF1E48DD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EEDC-AF99-4889-AE4D-994A961B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8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6E8C-A820-4E64-B7A3-9C5DF1E48DD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EEDC-AF99-4889-AE4D-994A961B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4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6E8C-A820-4E64-B7A3-9C5DF1E48DD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EEDC-AF99-4889-AE4D-994A961B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9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6E8C-A820-4E64-B7A3-9C5DF1E48DD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EEDC-AF99-4889-AE4D-994A961B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3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6E8C-A820-4E64-B7A3-9C5DF1E48DD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EEDC-AF99-4889-AE4D-994A961B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2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6E8C-A820-4E64-B7A3-9C5DF1E48DD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EEDC-AF99-4889-AE4D-994A961B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0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6E8C-A820-4E64-B7A3-9C5DF1E48DD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EEDC-AF99-4889-AE4D-994A961B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6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6E8C-A820-4E64-B7A3-9C5DF1E48DD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EEDC-AF99-4889-AE4D-994A961B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9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6E8C-A820-4E64-B7A3-9C5DF1E48DD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EEDC-AF99-4889-AE4D-994A961B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9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6E8C-A820-4E64-B7A3-9C5DF1E48DD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EEDC-AF99-4889-AE4D-994A961B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6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6E8C-A820-4E64-B7A3-9C5DF1E48DD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EEDC-AF99-4889-AE4D-994A961B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5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66E8C-A820-4E64-B7A3-9C5DF1E48DD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2EEDC-AF99-4889-AE4D-994A961B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6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A41D-8E7B-402B-B45F-7FFA5D505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PGS: mash and additive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3E5A2-8151-4586-B1A9-C071E7E274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9/15/2021</a:t>
            </a:r>
          </a:p>
        </p:txBody>
      </p:sp>
    </p:spTree>
    <p:extLst>
      <p:ext uri="{BB962C8B-B14F-4D97-AF65-F5344CB8AC3E}">
        <p14:creationId xmlns:p14="http://schemas.microsoft.com/office/powerpoint/2010/main" val="299094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24136B-82BF-404C-B43F-EAB077E9FAAD}"/>
              </a:ext>
            </a:extLst>
          </p:cNvPr>
          <p:cNvSpPr txBox="1"/>
          <p:nvPr/>
        </p:nvSpPr>
        <p:spPr>
          <a:xfrm>
            <a:off x="4799996" y="2410004"/>
            <a:ext cx="1858977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QC Samples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3F8FB-2956-4EB6-A80F-3A9437E242A6}"/>
              </a:ext>
            </a:extLst>
          </p:cNvPr>
          <p:cNvSpPr txBox="1"/>
          <p:nvPr/>
        </p:nvSpPr>
        <p:spPr>
          <a:xfrm>
            <a:off x="4940499" y="4286567"/>
            <a:ext cx="1577969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Phenotype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3999C-0366-4780-BE5D-18F9CA8BBD0C}"/>
              </a:ext>
            </a:extLst>
          </p:cNvPr>
          <p:cNvSpPr txBox="1"/>
          <p:nvPr/>
        </p:nvSpPr>
        <p:spPr>
          <a:xfrm>
            <a:off x="7335862" y="3224738"/>
            <a:ext cx="1891401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Split into male and female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3CB318-B11F-4FDD-BDAD-958053D0C996}"/>
              </a:ext>
            </a:extLst>
          </p:cNvPr>
          <p:cNvSpPr txBox="1"/>
          <p:nvPr/>
        </p:nvSpPr>
        <p:spPr>
          <a:xfrm>
            <a:off x="10199713" y="3224737"/>
            <a:ext cx="1567161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Random sample 25k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A834D-001E-44DE-A814-9CD901349058}"/>
              </a:ext>
            </a:extLst>
          </p:cNvPr>
          <p:cNvSpPr txBox="1"/>
          <p:nvPr/>
        </p:nvSpPr>
        <p:spPr>
          <a:xfrm>
            <a:off x="12498654" y="2078875"/>
            <a:ext cx="1662823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Male test set sample ids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0A2FB-0A9F-4DAB-B62D-103903EF0A10}"/>
              </a:ext>
            </a:extLst>
          </p:cNvPr>
          <p:cNvSpPr txBox="1"/>
          <p:nvPr/>
        </p:nvSpPr>
        <p:spPr>
          <a:xfrm>
            <a:off x="12357977" y="4192139"/>
            <a:ext cx="1944178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Female test set sample ids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46400A-66D4-412F-AF36-F1103DE926A6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5729484" y="2810114"/>
            <a:ext cx="1" cy="1476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DD4B10-AA0F-4C1E-83A4-3548F46FEAF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729484" y="3578681"/>
            <a:ext cx="1606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AC392D-E65E-48AB-9C0B-1974A81E16B4}"/>
              </a:ext>
            </a:extLst>
          </p:cNvPr>
          <p:cNvCxnSpPr>
            <a:cxnSpLocks/>
          </p:cNvCxnSpPr>
          <p:nvPr/>
        </p:nvCxnSpPr>
        <p:spPr>
          <a:xfrm>
            <a:off x="9227263" y="3424792"/>
            <a:ext cx="972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759505-48D1-4D78-BA45-2EA51333F20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1766874" y="2432818"/>
            <a:ext cx="731780" cy="114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D160C1-67E6-4196-B289-6A637CA7839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1766874" y="3578680"/>
            <a:ext cx="591103" cy="96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CE6028C-2E9C-4BDC-AC0B-C7379CFE678C}"/>
              </a:ext>
            </a:extLst>
          </p:cNvPr>
          <p:cNvSpPr txBox="1"/>
          <p:nvPr/>
        </p:nvSpPr>
        <p:spPr>
          <a:xfrm>
            <a:off x="486137" y="370390"/>
            <a:ext cx="4166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Test Sample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C8FD4D-B1B8-4173-A955-36AFF22E7ECD}"/>
              </a:ext>
            </a:extLst>
          </p:cNvPr>
          <p:cNvSpPr txBox="1"/>
          <p:nvPr/>
        </p:nvSpPr>
        <p:spPr>
          <a:xfrm>
            <a:off x="5059855" y="3424792"/>
            <a:ext cx="87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merge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BB7C0E-A06B-4850-BB8A-0295769AFF0A}"/>
              </a:ext>
            </a:extLst>
          </p:cNvPr>
          <p:cNvSpPr txBox="1"/>
          <p:nvPr/>
        </p:nvSpPr>
        <p:spPr>
          <a:xfrm>
            <a:off x="485063" y="2178298"/>
            <a:ext cx="408586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64" indent="-285764">
              <a:buFontTx/>
              <a:buChar char="-"/>
            </a:pPr>
            <a:r>
              <a:rPr lang="en-US" dirty="0"/>
              <a:t>Remove 3</a:t>
            </a:r>
            <a:r>
              <a:rPr lang="en-US" baseline="30000" dirty="0"/>
              <a:t>rd</a:t>
            </a:r>
            <a:r>
              <a:rPr lang="en-US" dirty="0"/>
              <a:t> degree relatives and closer</a:t>
            </a:r>
          </a:p>
          <a:p>
            <a:pPr marL="285764" indent="-285764">
              <a:buFontTx/>
              <a:buChar char="-"/>
            </a:pPr>
            <a:r>
              <a:rPr lang="en-US" dirty="0"/>
              <a:t>Keep White British </a:t>
            </a:r>
          </a:p>
          <a:p>
            <a:pPr marL="285764" indent="-285764">
              <a:buFontTx/>
              <a:buChar char="-"/>
            </a:pPr>
            <a:r>
              <a:rPr lang="en-US" dirty="0"/>
              <a:t>Remove sex/gender diff; sex aneuploidy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646224-964A-42D3-B27C-6B0CBC48813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4565601" y="2610059"/>
            <a:ext cx="2343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E4C393-E3E8-40C6-A7C2-1FF348278CE1}"/>
              </a:ext>
            </a:extLst>
          </p:cNvPr>
          <p:cNvCxnSpPr>
            <a:cxnSpLocks/>
          </p:cNvCxnSpPr>
          <p:nvPr/>
        </p:nvCxnSpPr>
        <p:spPr>
          <a:xfrm>
            <a:off x="9227262" y="3745946"/>
            <a:ext cx="972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E9A519F-D0AA-427C-B228-8C26316963DF}"/>
              </a:ext>
            </a:extLst>
          </p:cNvPr>
          <p:cNvSpPr txBox="1"/>
          <p:nvPr/>
        </p:nvSpPr>
        <p:spPr>
          <a:xfrm>
            <a:off x="9350422" y="3103639"/>
            <a:ext cx="87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E67AE8-A68B-490D-915B-E461C0B99A82}"/>
              </a:ext>
            </a:extLst>
          </p:cNvPr>
          <p:cNvSpPr txBox="1"/>
          <p:nvPr/>
        </p:nvSpPr>
        <p:spPr>
          <a:xfrm>
            <a:off x="9350422" y="3732569"/>
            <a:ext cx="87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female</a:t>
            </a:r>
          </a:p>
        </p:txBody>
      </p:sp>
    </p:spTree>
    <p:extLst>
      <p:ext uri="{BB962C8B-B14F-4D97-AF65-F5344CB8AC3E}">
        <p14:creationId xmlns:p14="http://schemas.microsoft.com/office/powerpoint/2010/main" val="202246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7E543A-B36F-4F81-8BFD-3AEF5824FD83}"/>
              </a:ext>
            </a:extLst>
          </p:cNvPr>
          <p:cNvSpPr txBox="1"/>
          <p:nvPr/>
        </p:nvSpPr>
        <p:spPr>
          <a:xfrm>
            <a:off x="227956" y="3244334"/>
            <a:ext cx="15621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QC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C36315-2A19-4AAB-9D42-402E9E9ACDBF}"/>
              </a:ext>
            </a:extLst>
          </p:cNvPr>
          <p:cNvSpPr txBox="1"/>
          <p:nvPr/>
        </p:nvSpPr>
        <p:spPr>
          <a:xfrm>
            <a:off x="2176354" y="2967335"/>
            <a:ext cx="234315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GWAS on training set</a:t>
            </a:r>
          </a:p>
          <a:p>
            <a:r>
              <a:rPr lang="en-US" dirty="0"/>
              <a:t>- Remove female and male test sample ids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1B766-D7A3-4CCE-B990-410A290DA803}"/>
              </a:ext>
            </a:extLst>
          </p:cNvPr>
          <p:cNvSpPr txBox="1"/>
          <p:nvPr/>
        </p:nvSpPr>
        <p:spPr>
          <a:xfrm>
            <a:off x="5061909" y="2021120"/>
            <a:ext cx="146449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GWAS both sexes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9E83F-88CC-4FDF-B4A7-66A5F43A9341}"/>
              </a:ext>
            </a:extLst>
          </p:cNvPr>
          <p:cNvSpPr txBox="1"/>
          <p:nvPr/>
        </p:nvSpPr>
        <p:spPr>
          <a:xfrm>
            <a:off x="5061910" y="3063989"/>
            <a:ext cx="13719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GWAS male specific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3E470-A1F2-4A09-AD23-EEC4F0EEA417}"/>
              </a:ext>
            </a:extLst>
          </p:cNvPr>
          <p:cNvSpPr txBox="1"/>
          <p:nvPr/>
        </p:nvSpPr>
        <p:spPr>
          <a:xfrm>
            <a:off x="5061910" y="4298547"/>
            <a:ext cx="15621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GWAS female specific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E9582-AB94-4DEA-8E0A-9533141E12A1}"/>
              </a:ext>
            </a:extLst>
          </p:cNvPr>
          <p:cNvSpPr txBox="1"/>
          <p:nvPr/>
        </p:nvSpPr>
        <p:spPr>
          <a:xfrm>
            <a:off x="11258550" y="1074508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822464-2368-4248-A61C-89F21AF84D37}"/>
              </a:ext>
            </a:extLst>
          </p:cNvPr>
          <p:cNvSpPr txBox="1"/>
          <p:nvPr/>
        </p:nvSpPr>
        <p:spPr>
          <a:xfrm>
            <a:off x="7729308" y="5526846"/>
            <a:ext cx="193357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Mash mixture proportions 100x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0BD866-39B4-4366-9B59-5827C903CA8B}"/>
              </a:ext>
            </a:extLst>
          </p:cNvPr>
          <p:cNvSpPr txBox="1"/>
          <p:nvPr/>
        </p:nvSpPr>
        <p:spPr>
          <a:xfrm>
            <a:off x="10806248" y="5388347"/>
            <a:ext cx="210110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Mash posterior mean, posterior </a:t>
            </a:r>
            <a:r>
              <a:rPr lang="en-US" dirty="0" err="1"/>
              <a:t>sd</a:t>
            </a:r>
            <a:r>
              <a:rPr lang="en-US" dirty="0"/>
              <a:t>, </a:t>
            </a:r>
            <a:r>
              <a:rPr lang="en-US" dirty="0" err="1"/>
              <a:t>lfsr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D16F89-AB0D-4A48-A820-E66DF8ABCA66}"/>
              </a:ext>
            </a:extLst>
          </p:cNvPr>
          <p:cNvSpPr txBox="1"/>
          <p:nvPr/>
        </p:nvSpPr>
        <p:spPr>
          <a:xfrm>
            <a:off x="13601700" y="5221878"/>
            <a:ext cx="3565003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Lfsr</a:t>
            </a:r>
            <a:r>
              <a:rPr lang="en-US" dirty="0"/>
              <a:t> to pseudo-p</a:t>
            </a:r>
          </a:p>
          <a:p>
            <a:pPr marL="285750" indent="-285750">
              <a:buFontTx/>
              <a:buChar char="-"/>
            </a:pPr>
            <a:r>
              <a:rPr lang="en-US" dirty="0"/>
              <a:t>Sort p-values from sex-specific GWAS</a:t>
            </a:r>
          </a:p>
          <a:p>
            <a:pPr marL="285750" indent="-285750">
              <a:buFontTx/>
              <a:buChar char="-"/>
            </a:pPr>
            <a:r>
              <a:rPr lang="en-US" dirty="0"/>
              <a:t>Sort variant ids by </a:t>
            </a:r>
            <a:r>
              <a:rPr lang="en-US" dirty="0" err="1"/>
              <a:t>lfsr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Concatenate and create plot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19B94A-7648-499C-8AC9-BCEDB9D6064C}"/>
              </a:ext>
            </a:extLst>
          </p:cNvPr>
          <p:cNvSpPr txBox="1"/>
          <p:nvPr/>
        </p:nvSpPr>
        <p:spPr>
          <a:xfrm>
            <a:off x="7312832" y="1074508"/>
            <a:ext cx="3270148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Clump</a:t>
            </a:r>
          </a:p>
          <a:p>
            <a:pPr marL="285750" indent="-285750">
              <a:buFontTx/>
              <a:buChar char="-"/>
            </a:pPr>
            <a:r>
              <a:rPr lang="en-US" dirty="0"/>
              <a:t>1000G EUR for LD calculation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Remove SNPs with r^2 higher than 0.1</a:t>
            </a:r>
          </a:p>
          <a:p>
            <a:pPr marL="285750" indent="-285750">
              <a:buFontTx/>
              <a:buChar char="-"/>
            </a:pPr>
            <a:r>
              <a:rPr lang="en-US" dirty="0"/>
              <a:t>Remove SNPs within 250kb of index SNP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0CF864-7D1D-4D1D-88E9-C883F3A1A329}"/>
              </a:ext>
            </a:extLst>
          </p:cNvPr>
          <p:cNvSpPr txBox="1"/>
          <p:nvPr/>
        </p:nvSpPr>
        <p:spPr>
          <a:xfrm>
            <a:off x="11560331" y="1166841"/>
            <a:ext cx="3270148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PGS</a:t>
            </a:r>
          </a:p>
          <a:p>
            <a:pPr marL="285750" indent="-285750">
              <a:buFontTx/>
              <a:buChar char="-"/>
            </a:pPr>
            <a:r>
              <a:rPr lang="en-US" dirty="0"/>
              <a:t>Range of p-value thresholds: 1, 0.01, 1e-5, 1e-8</a:t>
            </a:r>
          </a:p>
          <a:p>
            <a:pPr marL="285750" indent="-285750">
              <a:buFontTx/>
              <a:buChar char="-"/>
            </a:pPr>
            <a:r>
              <a:rPr lang="en-US" dirty="0"/>
              <a:t>Input file: test </a:t>
            </a:r>
            <a:r>
              <a:rPr lang="en-US" dirty="0" err="1"/>
              <a:t>bfile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Effect sizes from training set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1398F3-982B-4917-B6DA-09B55003B59C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790056" y="3429000"/>
            <a:ext cx="386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732445-8129-45AF-8D5F-DEBAEE67997B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4519504" y="2344286"/>
            <a:ext cx="542405" cy="108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50B6C4-220D-4D89-818C-8C41EBD0C5A6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4519504" y="3387155"/>
            <a:ext cx="542406" cy="4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3B8A37-FC84-43E2-8EAE-4817615EF4B9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4519504" y="3429000"/>
            <a:ext cx="542406" cy="1192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8F841B-720E-4FDF-B870-B1B1FAC941F9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624010" y="4621713"/>
            <a:ext cx="1105298" cy="122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FAE615-0777-4769-8802-AEF390694427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6433810" y="3387155"/>
            <a:ext cx="1295498" cy="246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B31AC4-C909-448A-8349-01CC7148D4DC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9662883" y="5850012"/>
            <a:ext cx="1143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B72F60A-356D-41E2-8276-53BC4E675182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12907357" y="5850012"/>
            <a:ext cx="694343" cy="110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B00BD26-0186-4BA7-BCEA-EB71DD03F105}"/>
              </a:ext>
            </a:extLst>
          </p:cNvPr>
          <p:cNvSpPr txBox="1"/>
          <p:nvPr/>
        </p:nvSpPr>
        <p:spPr>
          <a:xfrm>
            <a:off x="12430125" y="3940993"/>
            <a:ext cx="1760437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Male variant IDs, effective allele, pm, pseudo-p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27F404-2D4F-4231-88B7-B903F63345D1}"/>
              </a:ext>
            </a:extLst>
          </p:cNvPr>
          <p:cNvSpPr txBox="1"/>
          <p:nvPr/>
        </p:nvSpPr>
        <p:spPr>
          <a:xfrm>
            <a:off x="14910154" y="4025356"/>
            <a:ext cx="176043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Female ``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D2EF6D4-19BE-4431-B1C4-3D6982A50296}"/>
              </a:ext>
            </a:extLst>
          </p:cNvPr>
          <p:cNvCxnSpPr>
            <a:stCxn id="12" idx="0"/>
            <a:endCxn id="38" idx="3"/>
          </p:cNvCxnSpPr>
          <p:nvPr/>
        </p:nvCxnSpPr>
        <p:spPr>
          <a:xfrm flipH="1" flipV="1">
            <a:off x="14190562" y="4402658"/>
            <a:ext cx="1193640" cy="81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575D4C-8F65-48F5-B1BD-EDD9776B6763}"/>
              </a:ext>
            </a:extLst>
          </p:cNvPr>
          <p:cNvCxnSpPr>
            <a:stCxn id="12" idx="0"/>
            <a:endCxn id="45" idx="2"/>
          </p:cNvCxnSpPr>
          <p:nvPr/>
        </p:nvCxnSpPr>
        <p:spPr>
          <a:xfrm flipV="1">
            <a:off x="15384202" y="4394688"/>
            <a:ext cx="406171" cy="827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D3126B8-22F5-43E9-B332-FE10C1F043FA}"/>
              </a:ext>
            </a:extLst>
          </p:cNvPr>
          <p:cNvSpPr txBox="1"/>
          <p:nvPr/>
        </p:nvSpPr>
        <p:spPr>
          <a:xfrm>
            <a:off x="16242880" y="582535"/>
            <a:ext cx="1882006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Models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Additive both sex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Additive male-specific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Additive female-specific</a:t>
            </a:r>
          </a:p>
          <a:p>
            <a:pPr marL="285750" indent="-285750">
              <a:buFontTx/>
              <a:buChar char="-"/>
            </a:pPr>
            <a:r>
              <a:rPr lang="en-US" dirty="0"/>
              <a:t>Mash male</a:t>
            </a:r>
          </a:p>
          <a:p>
            <a:pPr marL="285750" indent="-285750">
              <a:buFontTx/>
              <a:buChar char="-"/>
            </a:pPr>
            <a:r>
              <a:rPr lang="en-US" dirty="0"/>
              <a:t>Mash female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C9B6D58-FAFF-44D9-AF3F-192AB0A06193}"/>
              </a:ext>
            </a:extLst>
          </p:cNvPr>
          <p:cNvSpPr txBox="1"/>
          <p:nvPr/>
        </p:nvSpPr>
        <p:spPr>
          <a:xfrm>
            <a:off x="9698063" y="5942345"/>
            <a:ext cx="11433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Feed mixture model averages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53C371F-D7C3-4CDC-AA2E-3CE430C67A40}"/>
              </a:ext>
            </a:extLst>
          </p:cNvPr>
          <p:cNvSpPr txBox="1"/>
          <p:nvPr/>
        </p:nvSpPr>
        <p:spPr>
          <a:xfrm>
            <a:off x="624762" y="366623"/>
            <a:ext cx="4653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Training File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</a:t>
            </a:r>
            <a:r>
              <a:rPr lang="en-US" sz="3200" dirty="0">
                <a:latin typeface="+mj-lt"/>
              </a:rPr>
              <a:t> CT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</a:t>
            </a:r>
            <a:r>
              <a:rPr lang="en-US" sz="3200" dirty="0">
                <a:latin typeface="+mj-lt"/>
              </a:rPr>
              <a:t> PGS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131303A-BAEB-428C-B1B4-469DB9A78DD7}"/>
              </a:ext>
            </a:extLst>
          </p:cNvPr>
          <p:cNvSpPr txBox="1"/>
          <p:nvPr/>
        </p:nvSpPr>
        <p:spPr>
          <a:xfrm>
            <a:off x="15241733" y="1464037"/>
            <a:ext cx="830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. . 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3F3C557-A868-48B0-85CD-DBA1D2661DE3}"/>
              </a:ext>
            </a:extLst>
          </p:cNvPr>
          <p:cNvSpPr txBox="1"/>
          <p:nvPr/>
        </p:nvSpPr>
        <p:spPr>
          <a:xfrm>
            <a:off x="14866827" y="1186441"/>
            <a:ext cx="1882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 thresholds * 5 models = 20 PGS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770586-77AE-449E-90FC-B0097C4EE629}"/>
              </a:ext>
            </a:extLst>
          </p:cNvPr>
          <p:cNvCxnSpPr>
            <a:stCxn id="4" idx="3"/>
            <a:endCxn id="13" idx="1"/>
          </p:cNvCxnSpPr>
          <p:nvPr/>
        </p:nvCxnSpPr>
        <p:spPr>
          <a:xfrm flipV="1">
            <a:off x="6526407" y="1951671"/>
            <a:ext cx="786425" cy="39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6FF07F-1849-4365-A5F6-BB643CFFEF85}"/>
              </a:ext>
            </a:extLst>
          </p:cNvPr>
          <p:cNvCxnSpPr>
            <a:stCxn id="6" idx="3"/>
            <a:endCxn id="13" idx="1"/>
          </p:cNvCxnSpPr>
          <p:nvPr/>
        </p:nvCxnSpPr>
        <p:spPr>
          <a:xfrm flipV="1">
            <a:off x="6433810" y="1951671"/>
            <a:ext cx="879022" cy="143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76F6C34-B59A-4521-ACDF-F774DC082D5E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6624010" y="1951671"/>
            <a:ext cx="688822" cy="267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789C50-77CB-49B8-948A-7E1E0A356EB9}"/>
              </a:ext>
            </a:extLst>
          </p:cNvPr>
          <p:cNvCxnSpPr>
            <a:stCxn id="38" idx="0"/>
            <a:endCxn id="13" idx="2"/>
          </p:cNvCxnSpPr>
          <p:nvPr/>
        </p:nvCxnSpPr>
        <p:spPr>
          <a:xfrm flipH="1" flipV="1">
            <a:off x="8947906" y="2828834"/>
            <a:ext cx="4362438" cy="1112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FF0A8D6-0A50-41A7-91EB-929BBFFA6B84}"/>
              </a:ext>
            </a:extLst>
          </p:cNvPr>
          <p:cNvCxnSpPr>
            <a:stCxn id="45" idx="0"/>
            <a:endCxn id="13" idx="2"/>
          </p:cNvCxnSpPr>
          <p:nvPr/>
        </p:nvCxnSpPr>
        <p:spPr>
          <a:xfrm flipH="1" flipV="1">
            <a:off x="8947906" y="2828834"/>
            <a:ext cx="6842467" cy="119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E99908-3183-43E8-A233-0F9CA765A7DD}"/>
              </a:ext>
            </a:extLst>
          </p:cNvPr>
          <p:cNvCxnSpPr>
            <a:stCxn id="13" idx="3"/>
          </p:cNvCxnSpPr>
          <p:nvPr/>
        </p:nvCxnSpPr>
        <p:spPr>
          <a:xfrm flipV="1">
            <a:off x="10582980" y="1246861"/>
            <a:ext cx="968706" cy="70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F345267-1770-4D05-A0F9-A7E26AFC1689}"/>
              </a:ext>
            </a:extLst>
          </p:cNvPr>
          <p:cNvCxnSpPr>
            <a:stCxn id="13" idx="3"/>
          </p:cNvCxnSpPr>
          <p:nvPr/>
        </p:nvCxnSpPr>
        <p:spPr>
          <a:xfrm flipV="1">
            <a:off x="10582980" y="1585846"/>
            <a:ext cx="968706" cy="36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DB3490-610B-4FE8-9D2E-EB2778A4312B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10582980" y="1905505"/>
            <a:ext cx="977351" cy="4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9A2C66B-36DB-42E2-B644-9EC48B71746D}"/>
              </a:ext>
            </a:extLst>
          </p:cNvPr>
          <p:cNvCxnSpPr>
            <a:stCxn id="13" idx="3"/>
          </p:cNvCxnSpPr>
          <p:nvPr/>
        </p:nvCxnSpPr>
        <p:spPr>
          <a:xfrm>
            <a:off x="10582980" y="1951671"/>
            <a:ext cx="968706" cy="190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C456A9-4939-464C-AA64-F92630CFB153}"/>
              </a:ext>
            </a:extLst>
          </p:cNvPr>
          <p:cNvCxnSpPr>
            <a:stCxn id="13" idx="3"/>
          </p:cNvCxnSpPr>
          <p:nvPr/>
        </p:nvCxnSpPr>
        <p:spPr>
          <a:xfrm>
            <a:off x="10582980" y="1951671"/>
            <a:ext cx="968706" cy="58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85884AC-3CEE-4305-8221-733BEA70AE88}"/>
              </a:ext>
            </a:extLst>
          </p:cNvPr>
          <p:cNvCxnSpPr/>
          <p:nvPr/>
        </p:nvCxnSpPr>
        <p:spPr>
          <a:xfrm>
            <a:off x="14830479" y="1690061"/>
            <a:ext cx="1412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2F37618-88A0-4AE4-9869-0DBB65DDA865}"/>
              </a:ext>
            </a:extLst>
          </p:cNvPr>
          <p:cNvCxnSpPr/>
          <p:nvPr/>
        </p:nvCxnSpPr>
        <p:spPr>
          <a:xfrm>
            <a:off x="14830479" y="1951671"/>
            <a:ext cx="1412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A6BE588-560D-4F41-A889-8471DFCAF2EE}"/>
              </a:ext>
            </a:extLst>
          </p:cNvPr>
          <p:cNvCxnSpPr/>
          <p:nvPr/>
        </p:nvCxnSpPr>
        <p:spPr>
          <a:xfrm>
            <a:off x="14845804" y="2072130"/>
            <a:ext cx="1412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CAC2BFC-F6EB-43B1-ADDD-5F58626F2F70}"/>
              </a:ext>
            </a:extLst>
          </p:cNvPr>
          <p:cNvCxnSpPr/>
          <p:nvPr/>
        </p:nvCxnSpPr>
        <p:spPr>
          <a:xfrm>
            <a:off x="14830479" y="2244881"/>
            <a:ext cx="1412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77071A9-D55F-4EE6-9F08-A2FC833E5CA6}"/>
              </a:ext>
            </a:extLst>
          </p:cNvPr>
          <p:cNvSpPr txBox="1"/>
          <p:nvPr/>
        </p:nvSpPr>
        <p:spPr>
          <a:xfrm>
            <a:off x="12077715" y="3109192"/>
            <a:ext cx="1143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Mash model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53BBFB-C8E3-4988-9E75-5DA815340651}"/>
              </a:ext>
            </a:extLst>
          </p:cNvPr>
          <p:cNvSpPr txBox="1"/>
          <p:nvPr/>
        </p:nvSpPr>
        <p:spPr>
          <a:xfrm>
            <a:off x="6491292" y="1548910"/>
            <a:ext cx="90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Additive model</a:t>
            </a:r>
          </a:p>
        </p:txBody>
      </p:sp>
    </p:spTree>
    <p:extLst>
      <p:ext uri="{BB962C8B-B14F-4D97-AF65-F5344CB8AC3E}">
        <p14:creationId xmlns:p14="http://schemas.microsoft.com/office/powerpoint/2010/main" val="80436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12502A-B054-49B7-8760-C0A9A4AF77CA}"/>
              </a:ext>
            </a:extLst>
          </p:cNvPr>
          <p:cNvSpPr txBox="1"/>
          <p:nvPr/>
        </p:nvSpPr>
        <p:spPr>
          <a:xfrm>
            <a:off x="590309" y="1297422"/>
            <a:ext cx="20024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Phenotype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1E877-FB5D-4BC2-A83F-B968C41848D8}"/>
              </a:ext>
            </a:extLst>
          </p:cNvPr>
          <p:cNvSpPr txBox="1"/>
          <p:nvPr/>
        </p:nvSpPr>
        <p:spPr>
          <a:xfrm>
            <a:off x="590309" y="2839749"/>
            <a:ext cx="200242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Covariates file</a:t>
            </a:r>
          </a:p>
          <a:p>
            <a:r>
              <a:rPr lang="en-US" dirty="0"/>
              <a:t>- 10 PCs, birth year, sex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3A888B-67D3-42CE-8259-D60594062620}"/>
              </a:ext>
            </a:extLst>
          </p:cNvPr>
          <p:cNvSpPr txBox="1"/>
          <p:nvPr/>
        </p:nvSpPr>
        <p:spPr>
          <a:xfrm>
            <a:off x="3356658" y="1916419"/>
            <a:ext cx="184037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Extract only samples in test ids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83DA4E-4E9D-4A85-B793-9860DC8C7511}"/>
              </a:ext>
            </a:extLst>
          </p:cNvPr>
          <p:cNvSpPr txBox="1"/>
          <p:nvPr/>
        </p:nvSpPr>
        <p:spPr>
          <a:xfrm>
            <a:off x="5879938" y="856032"/>
            <a:ext cx="300941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Null Model (w/o PGS)</a:t>
            </a:r>
          </a:p>
          <a:p>
            <a:pPr marL="285750" indent="-285750">
              <a:buFontTx/>
              <a:buChar char="-"/>
            </a:pPr>
            <a:r>
              <a:rPr lang="en-US" dirty="0"/>
              <a:t>phenotype ~ covariates</a:t>
            </a:r>
          </a:p>
          <a:p>
            <a:pPr marL="285750" indent="-285750">
              <a:buFontTx/>
              <a:buChar char="-"/>
            </a:pPr>
            <a:r>
              <a:rPr lang="en-US" dirty="0"/>
              <a:t>Get R^2 or AUC, residuals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7CF4EC-F8A5-4112-968B-DE7F46678DC9}"/>
              </a:ext>
            </a:extLst>
          </p:cNvPr>
          <p:cNvSpPr txBox="1"/>
          <p:nvPr/>
        </p:nvSpPr>
        <p:spPr>
          <a:xfrm>
            <a:off x="5879938" y="2978248"/>
            <a:ext cx="300941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Model with PGS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Pheno</a:t>
            </a:r>
            <a:r>
              <a:rPr lang="en-US" dirty="0"/>
              <a:t> ~ covariates + PGS</a:t>
            </a:r>
          </a:p>
          <a:p>
            <a:pPr marL="285750" indent="-285750">
              <a:buFontTx/>
              <a:buChar char="-"/>
            </a:pPr>
            <a:r>
              <a:rPr lang="en-US" dirty="0"/>
              <a:t>Get R^2 or AUC, residuals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8AFF96D-1B20-499F-86AB-32CE4FA94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441799"/>
              </p:ext>
            </p:extLst>
          </p:nvPr>
        </p:nvGraphicFramePr>
        <p:xfrm>
          <a:off x="3974899" y="4575535"/>
          <a:ext cx="6819495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3165">
                  <a:extLst>
                    <a:ext uri="{9D8B030D-6E8A-4147-A177-3AD203B41FA5}">
                      <a16:colId xmlns:a16="http://schemas.microsoft.com/office/drawing/2014/main" val="2252198560"/>
                    </a:ext>
                  </a:extLst>
                </a:gridCol>
                <a:gridCol w="2273165">
                  <a:extLst>
                    <a:ext uri="{9D8B030D-6E8A-4147-A177-3AD203B41FA5}">
                      <a16:colId xmlns:a16="http://schemas.microsoft.com/office/drawing/2014/main" val="4018405327"/>
                    </a:ext>
                  </a:extLst>
                </a:gridCol>
                <a:gridCol w="2273165">
                  <a:extLst>
                    <a:ext uri="{9D8B030D-6E8A-4147-A177-3AD203B41FA5}">
                      <a16:colId xmlns:a16="http://schemas.microsoft.com/office/drawing/2014/main" val="2372712782"/>
                    </a:ext>
                  </a:extLst>
                </a:gridCol>
              </a:tblGrid>
              <a:tr h="292572">
                <a:tc>
                  <a:txBody>
                    <a:bodyPr/>
                    <a:lstStyle/>
                    <a:p>
                      <a:r>
                        <a:rPr lang="en-US" sz="1400" dirty="0"/>
                        <a:t>Test 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PGS mash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PGS additive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782244"/>
                  </a:ext>
                </a:extLst>
              </a:tr>
              <a:tr h="292572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All (Male and Female)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Mash – male and 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Additive both-sex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074676"/>
                  </a:ext>
                </a:extLst>
              </a:tr>
              <a:tr h="29257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Additive male and 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209182"/>
                  </a:ext>
                </a:extLst>
              </a:tr>
              <a:tr h="292572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Male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Mash - 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Additive both-sex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043286"/>
                  </a:ext>
                </a:extLst>
              </a:tr>
              <a:tr h="29257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Additive 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470338"/>
                  </a:ext>
                </a:extLst>
              </a:tr>
              <a:tr h="292572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Female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Mash - 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Additive both-sex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355205"/>
                  </a:ext>
                </a:extLst>
              </a:tr>
              <a:tr h="29257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Additive 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424844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78E027-ED62-41C1-AE35-E3FB15350EE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591519" y="1666754"/>
            <a:ext cx="0" cy="1172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51884C-9DCD-4026-B71D-96C9FAD59DFD}"/>
              </a:ext>
            </a:extLst>
          </p:cNvPr>
          <p:cNvSpPr txBox="1"/>
          <p:nvPr/>
        </p:nvSpPr>
        <p:spPr>
          <a:xfrm>
            <a:off x="9983164" y="1760808"/>
            <a:ext cx="3414533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Incremental R^2 = R^2 – null R^2</a:t>
            </a:r>
          </a:p>
          <a:p>
            <a:pPr marL="285750" indent="-285750">
              <a:buFontTx/>
              <a:buChar char="-"/>
            </a:pPr>
            <a:r>
              <a:rPr lang="en-US" dirty="0"/>
              <a:t>Incremental AUC= AUC– </a:t>
            </a:r>
            <a:r>
              <a:rPr lang="en-US"/>
              <a:t>null AUC</a:t>
            </a:r>
          </a:p>
          <a:p>
            <a:pPr marL="285750" indent="-285750">
              <a:buFontTx/>
              <a:buChar char="-"/>
            </a:pPr>
            <a:r>
              <a:rPr lang="en-US"/>
              <a:t>Make </a:t>
            </a:r>
            <a:r>
              <a:rPr lang="en-US" dirty="0"/>
              <a:t>y-hat vs y plot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D80640-0FEB-4536-8447-F2D937BA00D8}"/>
              </a:ext>
            </a:extLst>
          </p:cNvPr>
          <p:cNvCxnSpPr>
            <a:cxnSpLocks/>
          </p:cNvCxnSpPr>
          <p:nvPr/>
        </p:nvCxnSpPr>
        <p:spPr>
          <a:xfrm>
            <a:off x="1591519" y="2253250"/>
            <a:ext cx="1765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4C76CB-B83A-44AC-9882-0944E7FEE801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197033" y="1317697"/>
            <a:ext cx="682905" cy="106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991434-4030-437E-A228-28BA9425B171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197033" y="2378084"/>
            <a:ext cx="682905" cy="1061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A74ADE-DA94-4F41-AFF6-7BF77FCBCD8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7384646" y="3901578"/>
            <a:ext cx="1" cy="6739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8DCD1E-9DE7-4BE6-BA0E-E8E76838F576}"/>
              </a:ext>
            </a:extLst>
          </p:cNvPr>
          <p:cNvCxnSpPr>
            <a:stCxn id="8" idx="3"/>
            <a:endCxn id="13" idx="1"/>
          </p:cNvCxnSpPr>
          <p:nvPr/>
        </p:nvCxnSpPr>
        <p:spPr>
          <a:xfrm flipV="1">
            <a:off x="8889356" y="2499472"/>
            <a:ext cx="1093808" cy="94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8F6C5F-93DF-45E8-8FF7-FA6F2590A047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8889356" y="1317697"/>
            <a:ext cx="1093808" cy="118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165189F-1A98-4311-BF97-0B042207F609}"/>
              </a:ext>
            </a:extLst>
          </p:cNvPr>
          <p:cNvSpPr txBox="1"/>
          <p:nvPr/>
        </p:nvSpPr>
        <p:spPr>
          <a:xfrm>
            <a:off x="5868364" y="2590375"/>
            <a:ext cx="2812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Repeat for all p-value thresholds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D4A7C2-F4EA-44EB-95ED-D95B639013FF}"/>
              </a:ext>
            </a:extLst>
          </p:cNvPr>
          <p:cNvSpPr txBox="1"/>
          <p:nvPr/>
        </p:nvSpPr>
        <p:spPr>
          <a:xfrm>
            <a:off x="908611" y="2084835"/>
            <a:ext cx="87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merge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4EF4DA-D3D8-4510-94AC-33927B1F0187}"/>
              </a:ext>
            </a:extLst>
          </p:cNvPr>
          <p:cNvSpPr txBox="1"/>
          <p:nvPr/>
        </p:nvSpPr>
        <p:spPr>
          <a:xfrm>
            <a:off x="486137" y="370390"/>
            <a:ext cx="4166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296536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</TotalTime>
  <Words>323</Words>
  <Application>Microsoft Office PowerPoint</Application>
  <PresentationFormat>Custom</PresentationFormat>
  <Paragraphs>80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PGS: mash and additive model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Carrie Zhu</dc:creator>
  <cp:lastModifiedBy>Carrie Zhu</cp:lastModifiedBy>
  <cp:revision>47</cp:revision>
  <dcterms:created xsi:type="dcterms:W3CDTF">2021-09-15T15:43:57Z</dcterms:created>
  <dcterms:modified xsi:type="dcterms:W3CDTF">2021-10-14T18:20:36Z</dcterms:modified>
</cp:coreProperties>
</file>