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4" r:id="rId3"/>
    <p:sldId id="257" r:id="rId4"/>
    <p:sldId id="258" r:id="rId5"/>
    <p:sldId id="259" r:id="rId6"/>
    <p:sldId id="261" r:id="rId7"/>
    <p:sldId id="260" r:id="rId8"/>
    <p:sldId id="262" r:id="rId9"/>
    <p:sldId id="263" r:id="rId10"/>
    <p:sldId id="265" r:id="rId11"/>
    <p:sldId id="266" r:id="rId12"/>
    <p:sldId id="270" r:id="rId13"/>
    <p:sldId id="268" r:id="rId14"/>
    <p:sldId id="269"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844" autoAdjust="0"/>
  </p:normalViewPr>
  <p:slideViewPr>
    <p:cSldViewPr snapToGrid="0">
      <p:cViewPr varScale="1">
        <p:scale>
          <a:sx n="54" d="100"/>
          <a:sy n="54" d="100"/>
        </p:scale>
        <p:origin x="11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939D8E-AE14-4AF7-9B16-343BF0DF4D9E}" type="datetimeFigureOut">
              <a:rPr lang="en-US" smtClean="0"/>
              <a:t>3/21/2022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3F0E58-1F3A-44F3-99F2-085F7CCEF425}" type="slidenum">
              <a:rPr lang="en-US" smtClean="0"/>
              <a:t>‹#›</a:t>
            </a:fld>
            <a:endParaRPr lang="en-US"/>
          </a:p>
        </p:txBody>
      </p:sp>
    </p:spTree>
    <p:extLst>
      <p:ext uri="{BB962C8B-B14F-4D97-AF65-F5344CB8AC3E}">
        <p14:creationId xmlns:p14="http://schemas.microsoft.com/office/powerpoint/2010/main" val="1181099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Sexual dimorphism, males and females have differences in complex traits and disease risk; important later for treatment and future research</a:t>
            </a:r>
          </a:p>
          <a:p>
            <a:r>
              <a:rPr lang="en-US" dirty="0"/>
              <a:t>Contributed by differences in genetic architecture. Many think sex chromosomes, but effects are largely concentrated in autosomes. Autosomes explain most of the heritability, and is relatively the same between males and females. </a:t>
            </a:r>
          </a:p>
          <a:p>
            <a:r>
              <a:rPr lang="en-US" dirty="0"/>
              <a:t>Originally wanted to study </a:t>
            </a:r>
            <a:r>
              <a:rPr lang="en-US" dirty="0" err="1"/>
              <a:t>GxE</a:t>
            </a:r>
            <a:r>
              <a:rPr lang="en-US" dirty="0"/>
              <a:t> for complex traits in humans. With other species, you can do things like control the environment, which can help develop the methodology. Not with humans.</a:t>
            </a:r>
          </a:p>
          <a:p>
            <a:r>
              <a:rPr lang="en-US" dirty="0"/>
              <a:t>In humans, </a:t>
            </a:r>
            <a:r>
              <a:rPr lang="en-US" dirty="0" err="1"/>
              <a:t>GxE</a:t>
            </a:r>
            <a:r>
              <a:rPr lang="en-US" dirty="0"/>
              <a:t> is hard to define and research is often underwhelming. </a:t>
            </a:r>
          </a:p>
          <a:p>
            <a:r>
              <a:rPr lang="en-US" dirty="0"/>
              <a:t>So with humans, we decided to use sex as our environment, typically a binary difference – male or female – and within the UKBB, there is not heavy recruitment bias.</a:t>
            </a:r>
          </a:p>
          <a:p>
            <a:r>
              <a:rPr lang="en-US" dirty="0"/>
              <a:t>Sex minimizes bias from population structure, reverse causality (phenotype doesn’t affect sex).</a:t>
            </a:r>
          </a:p>
          <a:p>
            <a:r>
              <a:rPr lang="en-US" dirty="0"/>
              <a:t>Furthermore, sex is independent from the genotype frequency due to random segregation, which helps us look at the environment side.</a:t>
            </a:r>
          </a:p>
          <a:p>
            <a:r>
              <a:rPr lang="en-US" dirty="0"/>
              <a:t>Possibly help us look for other types of </a:t>
            </a:r>
            <a:r>
              <a:rPr lang="en-US" dirty="0" err="1"/>
              <a:t>GxE</a:t>
            </a:r>
            <a:r>
              <a:rPr lang="en-US" dirty="0"/>
              <a:t> in humans.</a:t>
            </a:r>
          </a:p>
        </p:txBody>
      </p:sp>
      <p:sp>
        <p:nvSpPr>
          <p:cNvPr id="4" name="Slide Number Placeholder 3"/>
          <p:cNvSpPr>
            <a:spLocks noGrp="1"/>
          </p:cNvSpPr>
          <p:nvPr>
            <p:ph type="sldNum" sz="quarter" idx="5"/>
          </p:nvPr>
        </p:nvSpPr>
        <p:spPr/>
        <p:txBody>
          <a:bodyPr/>
          <a:lstStyle/>
          <a:p>
            <a:fld id="{F63F0E58-1F3A-44F3-99F2-085F7CCEF425}" type="slidenum">
              <a:rPr lang="en-US" smtClean="0"/>
              <a:t>2</a:t>
            </a:fld>
            <a:endParaRPr lang="en-US"/>
          </a:p>
        </p:txBody>
      </p:sp>
    </p:spTree>
    <p:extLst>
      <p:ext uri="{BB962C8B-B14F-4D97-AF65-F5344CB8AC3E}">
        <p14:creationId xmlns:p14="http://schemas.microsoft.com/office/powerpoint/2010/main" val="872253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Previous studies of </a:t>
            </a:r>
            <a:r>
              <a:rPr lang="en-US" dirty="0" err="1"/>
              <a:t>GxSex</a:t>
            </a:r>
            <a:r>
              <a:rPr lang="en-US" dirty="0"/>
              <a:t> focus either on specific SNPs of biological importance or general calculation of correlation and heritability differences between the sexes. </a:t>
            </a:r>
          </a:p>
          <a:p>
            <a:r>
              <a:rPr lang="en-US" dirty="0"/>
              <a:t>Sex-specific SNPS: test for associations, interaction level of individual SNPs. Many studies find sex-specific SNPs and go into the biology of it to see how it affect males v females. </a:t>
            </a:r>
          </a:p>
          <a:p>
            <a:r>
              <a:rPr lang="en-US" dirty="0"/>
              <a:t>Due to polygenic nature of traits, results have been underwhelming, and don’t often find big effects. Testosterone, sex hormone, is one exception. </a:t>
            </a:r>
          </a:p>
          <a:p>
            <a:r>
              <a:rPr lang="en-US" dirty="0"/>
              <a:t>Switch over to think about it in a more polygenic way. </a:t>
            </a:r>
          </a:p>
          <a:p>
            <a:r>
              <a:rPr lang="en-US" dirty="0"/>
              <a:t>Looked at genetic correlation and heritability differences. Heritability described as the fraction of phenotypic variance explained by all the SNPs, or genetic effect. Correlation how the effect sizes between males and females correlate with each other. Most high, above 0.9. </a:t>
            </a:r>
          </a:p>
          <a:p>
            <a:r>
              <a:rPr lang="en-US" dirty="0"/>
              <a:t>We see that male or female specific </a:t>
            </a:r>
            <a:r>
              <a:rPr lang="en-US" dirty="0" err="1"/>
              <a:t>heritabilities</a:t>
            </a:r>
            <a:r>
              <a:rPr lang="en-US" dirty="0"/>
              <a:t> are both higher than both sex. Possible evidence of different directions of effect, dilute the heritability. Heritability difference also tends to increase with decreasing correlation. But not consistent trend which can point to amplitude differences  rather than opposite sign. Either way, proves that the numbers don’t tell the full story, lot of it is just conjecture</a:t>
            </a:r>
          </a:p>
          <a:p>
            <a:r>
              <a:rPr lang="en-US" dirty="0"/>
              <a:t>Gives a nice overview, but also doesn’t tell the full story. We can give general explanations, but we hoped to find something more concrete. </a:t>
            </a:r>
          </a:p>
        </p:txBody>
      </p:sp>
      <p:sp>
        <p:nvSpPr>
          <p:cNvPr id="4" name="Slide Number Placeholder 3"/>
          <p:cNvSpPr>
            <a:spLocks noGrp="1"/>
          </p:cNvSpPr>
          <p:nvPr>
            <p:ph type="sldNum" sz="quarter" idx="5"/>
          </p:nvPr>
        </p:nvSpPr>
        <p:spPr/>
        <p:txBody>
          <a:bodyPr/>
          <a:lstStyle/>
          <a:p>
            <a:fld id="{F63F0E58-1F3A-44F3-99F2-085F7CCEF425}" type="slidenum">
              <a:rPr lang="en-US" smtClean="0"/>
              <a:t>3</a:t>
            </a:fld>
            <a:endParaRPr lang="en-US"/>
          </a:p>
        </p:txBody>
      </p:sp>
    </p:spTree>
    <p:extLst>
      <p:ext uri="{BB962C8B-B14F-4D97-AF65-F5344CB8AC3E}">
        <p14:creationId xmlns:p14="http://schemas.microsoft.com/office/powerpoint/2010/main" val="963656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we looked to examine the covariance structure between males and females, which will give us more information about the correlation and amplification of effect sizes. </a:t>
            </a:r>
          </a:p>
          <a:p>
            <a:r>
              <a:rPr lang="en-US" dirty="0"/>
              <a:t>So rather than looking at specific SNPs, we are looking at genetic architecture more wholistically. Past heritability and correlation, we are seeing how effect sizes are distributed with each trait. </a:t>
            </a:r>
          </a:p>
          <a:p>
            <a:endParaRPr lang="en-US" dirty="0"/>
          </a:p>
          <a:p>
            <a:r>
              <a:rPr lang="en-US" dirty="0"/>
              <a:t>Mash provides mixture weights on </a:t>
            </a:r>
            <a:r>
              <a:rPr lang="en-US" dirty="0" err="1"/>
              <a:t>inputed</a:t>
            </a:r>
            <a:r>
              <a:rPr lang="en-US" dirty="0"/>
              <a:t> covariance matrices, signifying the proportion of effects (SNPs) that correspond to that matrix. Learns patterns in the data.</a:t>
            </a:r>
          </a:p>
          <a:p>
            <a:r>
              <a:rPr lang="en-US" dirty="0"/>
              <a:t>Input matrix of male and female GWAS effect size and standard error estimates., our summary data. Then we listed hypothesis covariance matrices for mash to learn from, which span a range of interpretations. </a:t>
            </a:r>
          </a:p>
          <a:p>
            <a:r>
              <a:rPr lang="en-US" dirty="0"/>
              <a:t>Mash can also compute data driven matrices, which basically is where mash is learning from the strongest signals to create a covariance </a:t>
            </a:r>
            <a:r>
              <a:rPr lang="en-US" dirty="0" err="1"/>
              <a:t>matrice</a:t>
            </a:r>
            <a:r>
              <a:rPr lang="en-US" dirty="0"/>
              <a:t> matching the patterns it sees. But we decided to remove it since the data driven matrices it produced was essentially the same as some of our hypothesis matrices.</a:t>
            </a:r>
          </a:p>
          <a:p>
            <a:r>
              <a:rPr lang="en-US" dirty="0"/>
              <a:t>So for all the hypothesis matrices, mash calculates a weight, representing proportion of SNPs that correspond and we use those weights to examine the architecture and use it for future analysis.</a:t>
            </a:r>
          </a:p>
        </p:txBody>
      </p:sp>
      <p:sp>
        <p:nvSpPr>
          <p:cNvPr id="4" name="Slide Number Placeholder 3"/>
          <p:cNvSpPr>
            <a:spLocks noGrp="1"/>
          </p:cNvSpPr>
          <p:nvPr>
            <p:ph type="sldNum" sz="quarter" idx="5"/>
          </p:nvPr>
        </p:nvSpPr>
        <p:spPr/>
        <p:txBody>
          <a:bodyPr/>
          <a:lstStyle/>
          <a:p>
            <a:fld id="{F63F0E58-1F3A-44F3-99F2-085F7CCEF425}" type="slidenum">
              <a:rPr lang="en-US" smtClean="0"/>
              <a:t>4</a:t>
            </a:fld>
            <a:endParaRPr lang="en-US"/>
          </a:p>
        </p:txBody>
      </p:sp>
    </p:spTree>
    <p:extLst>
      <p:ext uri="{BB962C8B-B14F-4D97-AF65-F5344CB8AC3E}">
        <p14:creationId xmlns:p14="http://schemas.microsoft.com/office/powerpoint/2010/main" val="829003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Covariance matrix example: diagonals are variance and covariance between males and females. 1</a:t>
            </a:r>
            <a:r>
              <a:rPr lang="en-US" baseline="30000" dirty="0"/>
              <a:t>st</a:t>
            </a:r>
            <a:r>
              <a:rPr lang="en-US" dirty="0"/>
              <a:t> example, x2 male amplification than female, correlation of 0.75. </a:t>
            </a:r>
          </a:p>
          <a:p>
            <a:r>
              <a:rPr lang="en-US" dirty="0"/>
              <a:t>We create multiple hypothesis matrices that represent different levels of interpretation. Range from -1 to 1 correlation and x9 female or male amplification. Or female and male specific effects. </a:t>
            </a:r>
          </a:p>
          <a:p>
            <a:r>
              <a:rPr lang="en-US" dirty="0"/>
              <a:t>Inputted these into mash, mash calculated weights on each matrix and we produce this plot with each box representing a matrix. We can see that for testosterone, almost all of the non-null (effect) weight is on the male-specific matrix. Confirms testosterone as a male sex hormone and previous studies. </a:t>
            </a:r>
          </a:p>
        </p:txBody>
      </p:sp>
      <p:sp>
        <p:nvSpPr>
          <p:cNvPr id="4" name="Slide Number Placeholder 3"/>
          <p:cNvSpPr>
            <a:spLocks noGrp="1"/>
          </p:cNvSpPr>
          <p:nvPr>
            <p:ph type="sldNum" sz="quarter" idx="5"/>
          </p:nvPr>
        </p:nvSpPr>
        <p:spPr/>
        <p:txBody>
          <a:bodyPr/>
          <a:lstStyle/>
          <a:p>
            <a:fld id="{F63F0E58-1F3A-44F3-99F2-085F7CCEF425}" type="slidenum">
              <a:rPr lang="en-US" smtClean="0"/>
              <a:t>5</a:t>
            </a:fld>
            <a:endParaRPr lang="en-US"/>
          </a:p>
        </p:txBody>
      </p:sp>
    </p:spTree>
    <p:extLst>
      <p:ext uri="{BB962C8B-B14F-4D97-AF65-F5344CB8AC3E}">
        <p14:creationId xmlns:p14="http://schemas.microsoft.com/office/powerpoint/2010/main" val="360236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condense the previous plot, to show just different levels of correlation, and female greater than, male greater or equal magnitude of effect sizes. </a:t>
            </a:r>
          </a:p>
          <a:p>
            <a:r>
              <a:rPr lang="en-US" dirty="0"/>
              <a:t>On right is testosterone, we see better that most weight is on male &gt; female effect magnitude and uncorrelated effects. </a:t>
            </a:r>
          </a:p>
          <a:p>
            <a:r>
              <a:rPr lang="en-US" dirty="0"/>
              <a:t>On left, diastolic BP is concentrated on perfect correlation of effect sizes between males and females, but the amplification is significantly higher in females than males. </a:t>
            </a:r>
          </a:p>
          <a:p>
            <a:r>
              <a:rPr lang="en-US" dirty="0"/>
              <a:t>Gives a better picture than simple heritability or correlation. We see a lot of high correlation, but the amplitude is different between the sexes. </a:t>
            </a:r>
          </a:p>
        </p:txBody>
      </p:sp>
      <p:sp>
        <p:nvSpPr>
          <p:cNvPr id="4" name="Slide Number Placeholder 3"/>
          <p:cNvSpPr>
            <a:spLocks noGrp="1"/>
          </p:cNvSpPr>
          <p:nvPr>
            <p:ph type="sldNum" sz="quarter" idx="5"/>
          </p:nvPr>
        </p:nvSpPr>
        <p:spPr/>
        <p:txBody>
          <a:bodyPr/>
          <a:lstStyle/>
          <a:p>
            <a:fld id="{F63F0E58-1F3A-44F3-99F2-085F7CCEF425}" type="slidenum">
              <a:rPr lang="en-US" smtClean="0"/>
              <a:t>6</a:t>
            </a:fld>
            <a:endParaRPr lang="en-US"/>
          </a:p>
        </p:txBody>
      </p:sp>
    </p:spTree>
    <p:extLst>
      <p:ext uri="{BB962C8B-B14F-4D97-AF65-F5344CB8AC3E}">
        <p14:creationId xmlns:p14="http://schemas.microsoft.com/office/powerpoint/2010/main" val="77599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is amplification the primary driver of </a:t>
            </a:r>
            <a:r>
              <a:rPr lang="en-US" dirty="0" err="1"/>
              <a:t>GxSex</a:t>
            </a:r>
            <a:r>
              <a:rPr lang="en-US" dirty="0"/>
              <a:t> interactions? </a:t>
            </a:r>
          </a:p>
          <a:p>
            <a:r>
              <a:rPr lang="en-US" dirty="0"/>
              <a:t>X-axis : difference between weight with M&gt;F and F&lt;M effect (sums from last slide)</a:t>
            </a:r>
          </a:p>
          <a:p>
            <a:r>
              <a:rPr lang="en-US" dirty="0"/>
              <a:t>Y-axis : calc </a:t>
            </a:r>
            <a:r>
              <a:rPr lang="en-US" dirty="0" err="1"/>
              <a:t>pheno</a:t>
            </a:r>
            <a:r>
              <a:rPr lang="en-US" dirty="0"/>
              <a:t> var for males and females and took the ratio of them</a:t>
            </a:r>
          </a:p>
          <a:p>
            <a:r>
              <a:rPr lang="en-US" dirty="0"/>
              <a:t>Amplification – see that phenotypic variance ratio strongly correlates with it. Amplification is explaining or contributing to differences between male/female phenotype. </a:t>
            </a:r>
          </a:p>
        </p:txBody>
      </p:sp>
      <p:sp>
        <p:nvSpPr>
          <p:cNvPr id="4" name="Slide Number Placeholder 3"/>
          <p:cNvSpPr>
            <a:spLocks noGrp="1"/>
          </p:cNvSpPr>
          <p:nvPr>
            <p:ph type="sldNum" sz="quarter" idx="5"/>
          </p:nvPr>
        </p:nvSpPr>
        <p:spPr/>
        <p:txBody>
          <a:bodyPr/>
          <a:lstStyle/>
          <a:p>
            <a:fld id="{F63F0E58-1F3A-44F3-99F2-085F7CCEF425}" type="slidenum">
              <a:rPr lang="en-US" smtClean="0"/>
              <a:t>7</a:t>
            </a:fld>
            <a:endParaRPr lang="en-US"/>
          </a:p>
        </p:txBody>
      </p:sp>
    </p:spTree>
    <p:extLst>
      <p:ext uri="{BB962C8B-B14F-4D97-AF65-F5344CB8AC3E}">
        <p14:creationId xmlns:p14="http://schemas.microsoft.com/office/powerpoint/2010/main" val="11913622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magnitudes of effect sizes explaining phenotypic variance, if we utilize estimates based on weights on covariance matrices from mash, can we predict phenotypes better?</a:t>
            </a:r>
          </a:p>
          <a:p>
            <a:r>
              <a:rPr lang="en-US" dirty="0"/>
              <a:t>Mash provides better estimates by taking into consideration the covariance structure, amount of null signals, applies shrinkage and weights. </a:t>
            </a:r>
          </a:p>
          <a:p>
            <a:r>
              <a:rPr lang="en-US" dirty="0"/>
              <a:t>Using these improved effect estimates, we compare with simple naïve GWAS results. </a:t>
            </a:r>
          </a:p>
          <a:p>
            <a:endParaRPr lang="en-US" dirty="0"/>
          </a:p>
          <a:p>
            <a:r>
              <a:rPr lang="en-US" dirty="0"/>
              <a:t>PGS summarizes the effect of genetic variants on a phenotype.  </a:t>
            </a:r>
          </a:p>
          <a:p>
            <a:endParaRPr lang="en-US" dirty="0"/>
          </a:p>
          <a:p>
            <a:r>
              <a:rPr lang="en-US" dirty="0"/>
              <a:t>Separated sample by sex, took 25k of each sex. Did GWAS with combined sex, sex-specific. Mash on sex-specific GWAS. Calculated PGS for each model. </a:t>
            </a:r>
          </a:p>
          <a:p>
            <a:r>
              <a:rPr lang="en-US" dirty="0"/>
              <a:t>For prediction, the additive combined sex is your typical one using it to predict phenotype and obtaining the R^2. </a:t>
            </a:r>
          </a:p>
          <a:p>
            <a:r>
              <a:rPr lang="en-US" dirty="0"/>
              <a:t>For sex-specific, we used the sex-specific scores to predict the phenotype for the corresponding sex. </a:t>
            </a:r>
          </a:p>
          <a:p>
            <a:endParaRPr lang="en-US" dirty="0"/>
          </a:p>
          <a:p>
            <a:r>
              <a:rPr lang="en-US" dirty="0"/>
              <a:t>However, sex-specific covariance aware model did not predict better than the additive model. Showed that the advantage of using a sample 2x the size was still more beneficial than using better estimates, but half the size. </a:t>
            </a:r>
          </a:p>
          <a:p>
            <a:r>
              <a:rPr lang="en-US" dirty="0"/>
              <a:t>Therefore, covariance aware did not give a sig advantage in prediction than simple additive, combined model. </a:t>
            </a:r>
          </a:p>
        </p:txBody>
      </p:sp>
      <p:sp>
        <p:nvSpPr>
          <p:cNvPr id="4" name="Slide Number Placeholder 3"/>
          <p:cNvSpPr>
            <a:spLocks noGrp="1"/>
          </p:cNvSpPr>
          <p:nvPr>
            <p:ph type="sldNum" sz="quarter" idx="5"/>
          </p:nvPr>
        </p:nvSpPr>
        <p:spPr/>
        <p:txBody>
          <a:bodyPr/>
          <a:lstStyle/>
          <a:p>
            <a:fld id="{F63F0E58-1F3A-44F3-99F2-085F7CCEF425}" type="slidenum">
              <a:rPr lang="en-US" smtClean="0"/>
              <a:t>8</a:t>
            </a:fld>
            <a:endParaRPr lang="en-US"/>
          </a:p>
        </p:txBody>
      </p:sp>
    </p:spTree>
    <p:extLst>
      <p:ext uri="{BB962C8B-B14F-4D97-AF65-F5344CB8AC3E}">
        <p14:creationId xmlns:p14="http://schemas.microsoft.com/office/powerpoint/2010/main" val="3937852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thought about explanations for these differences in genetic effect that we were seeing. </a:t>
            </a:r>
          </a:p>
          <a:p>
            <a:r>
              <a:rPr lang="en-US" dirty="0"/>
              <a:t>Previous research into testosterone, as a sex hormone, affect many processes differently in males and females. Distinct pathways between the sex. Could it be an underlier to the differences in effect?</a:t>
            </a:r>
          </a:p>
          <a:p>
            <a:r>
              <a:rPr lang="en-US" dirty="0"/>
              <a:t>Measure of genetic effect: regress phenotype value to PGS for multiple testosterone bins. Y axis the slope, how phenotype value increase with score. </a:t>
            </a:r>
          </a:p>
          <a:p>
            <a:endParaRPr lang="en-US" dirty="0"/>
          </a:p>
          <a:p>
            <a:r>
              <a:rPr lang="en-US" dirty="0"/>
              <a:t>For body mass related traits, the direction of correlation was opposite. Supports previous research in women, BMI and testosterone are positively correlation, while in men, negatively. More free testosterone in obese women, less free testosterone in obese men. </a:t>
            </a:r>
          </a:p>
          <a:p>
            <a:r>
              <a:rPr lang="en-US" dirty="0"/>
              <a:t>Further research in studying estrogen as another sex hormone. </a:t>
            </a:r>
          </a:p>
        </p:txBody>
      </p:sp>
      <p:sp>
        <p:nvSpPr>
          <p:cNvPr id="4" name="Slide Number Placeholder 3"/>
          <p:cNvSpPr>
            <a:spLocks noGrp="1"/>
          </p:cNvSpPr>
          <p:nvPr>
            <p:ph type="sldNum" sz="quarter" idx="5"/>
          </p:nvPr>
        </p:nvSpPr>
        <p:spPr/>
        <p:txBody>
          <a:bodyPr/>
          <a:lstStyle/>
          <a:p>
            <a:fld id="{F63F0E58-1F3A-44F3-99F2-085F7CCEF425}" type="slidenum">
              <a:rPr lang="en-US" smtClean="0"/>
              <a:t>9</a:t>
            </a:fld>
            <a:endParaRPr lang="en-US"/>
          </a:p>
        </p:txBody>
      </p:sp>
    </p:spTree>
    <p:extLst>
      <p:ext uri="{BB962C8B-B14F-4D97-AF65-F5344CB8AC3E}">
        <p14:creationId xmlns:p14="http://schemas.microsoft.com/office/powerpoint/2010/main" val="4136544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Saw amplification in genetic effect between males and females. See if the same effect is present in the environment. </a:t>
            </a:r>
          </a:p>
          <a:p>
            <a:endParaRPr lang="en-US" dirty="0"/>
          </a:p>
          <a:p>
            <a:r>
              <a:rPr lang="en-US" dirty="0"/>
              <a:t>Phenotype depends of effect size and genotype frequency. Determined sex is independent of genotype frequency due to random segregation, among less recruitment bias. Therefore, we can assume amplification of genetic effect is driving phenotype differences. However, is environmental effect also random between males and females.</a:t>
            </a:r>
          </a:p>
          <a:p>
            <a:r>
              <a:rPr lang="en-US" dirty="0"/>
              <a:t>Genetic variance = heritability x phenotypic variance</a:t>
            </a:r>
          </a:p>
          <a:p>
            <a:r>
              <a:rPr lang="en-US" dirty="0"/>
              <a:t>Environmental variance = (1 – heritability) * phenotypic variance</a:t>
            </a:r>
          </a:p>
          <a:p>
            <a:r>
              <a:rPr lang="en-US" dirty="0"/>
              <a:t>Error bars represent 4 SE. Most fall on or near line of 1:1 equal relationship. </a:t>
            </a:r>
          </a:p>
          <a:p>
            <a:endParaRPr lang="en-US" dirty="0"/>
          </a:p>
        </p:txBody>
      </p:sp>
      <p:sp>
        <p:nvSpPr>
          <p:cNvPr id="4" name="Slide Number Placeholder 3"/>
          <p:cNvSpPr>
            <a:spLocks noGrp="1"/>
          </p:cNvSpPr>
          <p:nvPr>
            <p:ph type="sldNum" sz="quarter" idx="5"/>
          </p:nvPr>
        </p:nvSpPr>
        <p:spPr/>
        <p:txBody>
          <a:bodyPr/>
          <a:lstStyle/>
          <a:p>
            <a:fld id="{F63F0E58-1F3A-44F3-99F2-085F7CCEF425}" type="slidenum">
              <a:rPr lang="en-US" smtClean="0"/>
              <a:t>10</a:t>
            </a:fld>
            <a:endParaRPr lang="en-US"/>
          </a:p>
        </p:txBody>
      </p:sp>
    </p:spTree>
    <p:extLst>
      <p:ext uri="{BB962C8B-B14F-4D97-AF65-F5344CB8AC3E}">
        <p14:creationId xmlns:p14="http://schemas.microsoft.com/office/powerpoint/2010/main" val="1712743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22A28A2-6AEA-4C74-97F2-4CB956558FDC}"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646B0-B5D0-464F-AD09-7377190B132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037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A28A2-6AEA-4C74-97F2-4CB956558FDC}"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646B0-B5D0-464F-AD09-7377190B1322}" type="slidenum">
              <a:rPr lang="en-US" smtClean="0"/>
              <a:t>‹#›</a:t>
            </a:fld>
            <a:endParaRPr lang="en-US"/>
          </a:p>
        </p:txBody>
      </p:sp>
    </p:spTree>
    <p:extLst>
      <p:ext uri="{BB962C8B-B14F-4D97-AF65-F5344CB8AC3E}">
        <p14:creationId xmlns:p14="http://schemas.microsoft.com/office/powerpoint/2010/main" val="1224683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A28A2-6AEA-4C74-97F2-4CB956558FDC}"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646B0-B5D0-464F-AD09-7377190B1322}" type="slidenum">
              <a:rPr lang="en-US" smtClean="0"/>
              <a:t>‹#›</a:t>
            </a:fld>
            <a:endParaRPr lang="en-US"/>
          </a:p>
        </p:txBody>
      </p:sp>
    </p:spTree>
    <p:extLst>
      <p:ext uri="{BB962C8B-B14F-4D97-AF65-F5344CB8AC3E}">
        <p14:creationId xmlns:p14="http://schemas.microsoft.com/office/powerpoint/2010/main" val="4151253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2A28A2-6AEA-4C74-97F2-4CB956558FDC}"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646B0-B5D0-464F-AD09-7377190B1322}" type="slidenum">
              <a:rPr lang="en-US" smtClean="0"/>
              <a:t>‹#›</a:t>
            </a:fld>
            <a:endParaRPr lang="en-US"/>
          </a:p>
        </p:txBody>
      </p:sp>
    </p:spTree>
    <p:extLst>
      <p:ext uri="{BB962C8B-B14F-4D97-AF65-F5344CB8AC3E}">
        <p14:creationId xmlns:p14="http://schemas.microsoft.com/office/powerpoint/2010/main" val="1187188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2A28A2-6AEA-4C74-97F2-4CB956558FDC}" type="datetimeFigureOut">
              <a:rPr lang="en-US" smtClean="0"/>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646B0-B5D0-464F-AD09-7377190B132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1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2A28A2-6AEA-4C74-97F2-4CB956558FDC}"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646B0-B5D0-464F-AD09-7377190B1322}" type="slidenum">
              <a:rPr lang="en-US" smtClean="0"/>
              <a:t>‹#›</a:t>
            </a:fld>
            <a:endParaRPr lang="en-US"/>
          </a:p>
        </p:txBody>
      </p:sp>
    </p:spTree>
    <p:extLst>
      <p:ext uri="{BB962C8B-B14F-4D97-AF65-F5344CB8AC3E}">
        <p14:creationId xmlns:p14="http://schemas.microsoft.com/office/powerpoint/2010/main" val="1196037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2A28A2-6AEA-4C74-97F2-4CB956558FDC}" type="datetimeFigureOut">
              <a:rPr lang="en-US" smtClean="0"/>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646B0-B5D0-464F-AD09-7377190B1322}" type="slidenum">
              <a:rPr lang="en-US" smtClean="0"/>
              <a:t>‹#›</a:t>
            </a:fld>
            <a:endParaRPr lang="en-US"/>
          </a:p>
        </p:txBody>
      </p:sp>
    </p:spTree>
    <p:extLst>
      <p:ext uri="{BB962C8B-B14F-4D97-AF65-F5344CB8AC3E}">
        <p14:creationId xmlns:p14="http://schemas.microsoft.com/office/powerpoint/2010/main" val="3987023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2A28A2-6AEA-4C74-97F2-4CB956558FDC}" type="datetimeFigureOut">
              <a:rPr lang="en-US" smtClean="0"/>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646B0-B5D0-464F-AD09-7377190B1322}" type="slidenum">
              <a:rPr lang="en-US" smtClean="0"/>
              <a:t>‹#›</a:t>
            </a:fld>
            <a:endParaRPr lang="en-US"/>
          </a:p>
        </p:txBody>
      </p:sp>
    </p:spTree>
    <p:extLst>
      <p:ext uri="{BB962C8B-B14F-4D97-AF65-F5344CB8AC3E}">
        <p14:creationId xmlns:p14="http://schemas.microsoft.com/office/powerpoint/2010/main" val="480012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2A28A2-6AEA-4C74-97F2-4CB956558FDC}" type="datetimeFigureOut">
              <a:rPr lang="en-US" smtClean="0"/>
              <a:t>3/21/2022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FD646B0-B5D0-464F-AD09-7377190B1322}" type="slidenum">
              <a:rPr lang="en-US" smtClean="0"/>
              <a:t>‹#›</a:t>
            </a:fld>
            <a:endParaRPr lang="en-US"/>
          </a:p>
        </p:txBody>
      </p:sp>
    </p:spTree>
    <p:extLst>
      <p:ext uri="{BB962C8B-B14F-4D97-AF65-F5344CB8AC3E}">
        <p14:creationId xmlns:p14="http://schemas.microsoft.com/office/powerpoint/2010/main" val="714839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2A28A2-6AEA-4C74-97F2-4CB956558FDC}" type="datetimeFigureOut">
              <a:rPr lang="en-US" smtClean="0"/>
              <a:t>3/21/2022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FD646B0-B5D0-464F-AD09-7377190B1322}" type="slidenum">
              <a:rPr lang="en-US" smtClean="0"/>
              <a:t>‹#›</a:t>
            </a:fld>
            <a:endParaRPr lang="en-US"/>
          </a:p>
        </p:txBody>
      </p:sp>
    </p:spTree>
    <p:extLst>
      <p:ext uri="{BB962C8B-B14F-4D97-AF65-F5344CB8AC3E}">
        <p14:creationId xmlns:p14="http://schemas.microsoft.com/office/powerpoint/2010/main" val="749116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2A28A2-6AEA-4C74-97F2-4CB956558FDC}" type="datetimeFigureOut">
              <a:rPr lang="en-US" smtClean="0"/>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646B0-B5D0-464F-AD09-7377190B1322}" type="slidenum">
              <a:rPr lang="en-US" smtClean="0"/>
              <a:t>‹#›</a:t>
            </a:fld>
            <a:endParaRPr lang="en-US"/>
          </a:p>
        </p:txBody>
      </p:sp>
    </p:spTree>
    <p:extLst>
      <p:ext uri="{BB962C8B-B14F-4D97-AF65-F5344CB8AC3E}">
        <p14:creationId xmlns:p14="http://schemas.microsoft.com/office/powerpoint/2010/main" val="331773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22A28A2-6AEA-4C74-97F2-4CB956558FDC}" type="datetimeFigureOut">
              <a:rPr lang="en-US" smtClean="0"/>
              <a:t>3/21/2022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FD646B0-B5D0-464F-AD09-7377190B132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8027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0.png"/><Relationship Id="rId7" Type="http://schemas.openxmlformats.org/officeDocument/2006/relationships/image" Target="../media/image2.jpeg"/><Relationship Id="rId2" Type="http://schemas.openxmlformats.org/officeDocument/2006/relationships/image" Target="../media/image140.png"/><Relationship Id="rId1" Type="http://schemas.openxmlformats.org/officeDocument/2006/relationships/slideLayout" Target="../slideLayouts/slideLayout6.xml"/><Relationship Id="rId6" Type="http://schemas.openxmlformats.org/officeDocument/2006/relationships/image" Target="../media/image180.png"/><Relationship Id="rId5" Type="http://schemas.openxmlformats.org/officeDocument/2006/relationships/image" Target="../media/image170.png"/><Relationship Id="rId4" Type="http://schemas.openxmlformats.org/officeDocument/2006/relationships/image" Target="../media/image16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2671-7712-4DEE-8C9A-4F2ADB8ADF9D}"/>
              </a:ext>
            </a:extLst>
          </p:cNvPr>
          <p:cNvSpPr>
            <a:spLocks noGrp="1"/>
          </p:cNvSpPr>
          <p:nvPr>
            <p:ph type="ctrTitle"/>
          </p:nvPr>
        </p:nvSpPr>
        <p:spPr>
          <a:xfrm>
            <a:off x="1097279" y="758952"/>
            <a:ext cx="10456545" cy="3566160"/>
          </a:xfrm>
        </p:spPr>
        <p:txBody>
          <a:bodyPr>
            <a:normAutofit fontScale="90000"/>
          </a:bodyPr>
          <a:lstStyle/>
          <a:p>
            <a:r>
              <a:rPr lang="en-US" dirty="0"/>
              <a:t>Amplification is the primary mode of gene-by-sex interaction in complex human traits</a:t>
            </a:r>
          </a:p>
        </p:txBody>
      </p:sp>
      <p:sp>
        <p:nvSpPr>
          <p:cNvPr id="3" name="Subtitle 2">
            <a:extLst>
              <a:ext uri="{FF2B5EF4-FFF2-40B4-BE49-F238E27FC236}">
                <a16:creationId xmlns:a16="http://schemas.microsoft.com/office/drawing/2014/main" id="{B5B8CB49-F593-43CE-AD26-7D011978E2CC}"/>
              </a:ext>
            </a:extLst>
          </p:cNvPr>
          <p:cNvSpPr>
            <a:spLocks noGrp="1"/>
          </p:cNvSpPr>
          <p:nvPr>
            <p:ph type="subTitle" idx="1"/>
          </p:nvPr>
        </p:nvSpPr>
        <p:spPr/>
        <p:txBody>
          <a:bodyPr/>
          <a:lstStyle/>
          <a:p>
            <a:r>
              <a:rPr lang="en-US" dirty="0"/>
              <a:t>Carrie Zhu &amp; </a:t>
            </a:r>
            <a:r>
              <a:rPr lang="en-US" dirty="0" err="1"/>
              <a:t>Arbel</a:t>
            </a:r>
            <a:r>
              <a:rPr lang="en-US" dirty="0"/>
              <a:t> </a:t>
            </a:r>
            <a:r>
              <a:rPr lang="en-US" dirty="0" err="1"/>
              <a:t>Harpak</a:t>
            </a:r>
            <a:endParaRPr lang="en-US" dirty="0"/>
          </a:p>
          <a:p>
            <a:r>
              <a:rPr lang="en-US" dirty="0"/>
              <a:t>2/9/2022</a:t>
            </a:r>
          </a:p>
        </p:txBody>
      </p:sp>
    </p:spTree>
    <p:extLst>
      <p:ext uri="{BB962C8B-B14F-4D97-AF65-F5344CB8AC3E}">
        <p14:creationId xmlns:p14="http://schemas.microsoft.com/office/powerpoint/2010/main" val="2973582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EA3B6-15E9-4CAA-A887-0C7C1F285C7B}"/>
              </a:ext>
            </a:extLst>
          </p:cNvPr>
          <p:cNvSpPr>
            <a:spLocks noGrp="1"/>
          </p:cNvSpPr>
          <p:nvPr>
            <p:ph type="title"/>
          </p:nvPr>
        </p:nvSpPr>
        <p:spPr>
          <a:xfrm>
            <a:off x="1097280" y="0"/>
            <a:ext cx="10745475" cy="1450757"/>
          </a:xfrm>
        </p:spPr>
        <p:txBody>
          <a:bodyPr/>
          <a:lstStyle/>
          <a:p>
            <a:r>
              <a:rPr lang="en-US" dirty="0"/>
              <a:t>Amplification of Genetic and Environmental Variance</a:t>
            </a:r>
          </a:p>
        </p:txBody>
      </p:sp>
      <p:sp>
        <p:nvSpPr>
          <p:cNvPr id="3" name="Content Placeholder 2">
            <a:extLst>
              <a:ext uri="{FF2B5EF4-FFF2-40B4-BE49-F238E27FC236}">
                <a16:creationId xmlns:a16="http://schemas.microsoft.com/office/drawing/2014/main" id="{0D0FD792-C455-46F1-9F24-ACE719231EF7}"/>
              </a:ext>
            </a:extLst>
          </p:cNvPr>
          <p:cNvSpPr>
            <a:spLocks noGrp="1"/>
          </p:cNvSpPr>
          <p:nvPr>
            <p:ph idx="1"/>
          </p:nvPr>
        </p:nvSpPr>
        <p:spPr>
          <a:xfrm>
            <a:off x="1097280" y="1845734"/>
            <a:ext cx="3471290" cy="4023360"/>
          </a:xfrm>
        </p:spPr>
        <p:txBody>
          <a:bodyPr/>
          <a:lstStyle/>
          <a:p>
            <a:r>
              <a:rPr lang="en-US" dirty="0"/>
              <a:t>Phenotype depends on effect size and genotype</a:t>
            </a:r>
          </a:p>
          <a:p>
            <a:pPr lvl="1">
              <a:buFont typeface="Wingdings" panose="05000000000000000000" pitchFamily="2" charset="2"/>
              <a:buChar char="§"/>
            </a:pPr>
            <a:r>
              <a:rPr lang="en-US" dirty="0"/>
              <a:t>genotype largely independent from sex</a:t>
            </a:r>
          </a:p>
          <a:p>
            <a:r>
              <a:rPr lang="en-US" dirty="0"/>
              <a:t>Is amplification of genetic variance same for environmental variance</a:t>
            </a:r>
          </a:p>
        </p:txBody>
      </p:sp>
      <p:pic>
        <p:nvPicPr>
          <p:cNvPr id="5" name="Picture 4">
            <a:extLst>
              <a:ext uri="{FF2B5EF4-FFF2-40B4-BE49-F238E27FC236}">
                <a16:creationId xmlns:a16="http://schemas.microsoft.com/office/drawing/2014/main" id="{B7F014AA-5FD4-46FE-8150-5C5FD35A1497}"/>
              </a:ext>
            </a:extLst>
          </p:cNvPr>
          <p:cNvPicPr>
            <a:picLocks noChangeAspect="1"/>
          </p:cNvPicPr>
          <p:nvPr/>
        </p:nvPicPr>
        <p:blipFill>
          <a:blip r:embed="rId3"/>
          <a:stretch>
            <a:fillRect/>
          </a:stretch>
        </p:blipFill>
        <p:spPr>
          <a:xfrm>
            <a:off x="4568570" y="868149"/>
            <a:ext cx="7538345" cy="5380251"/>
          </a:xfrm>
          <a:prstGeom prst="rect">
            <a:avLst/>
          </a:prstGeom>
        </p:spPr>
      </p:pic>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F84E3687-7569-43B2-A20D-C235F83EACB1}"/>
                  </a:ext>
                </a:extLst>
              </p:cNvPr>
              <p:cNvSpPr/>
              <p:nvPr/>
            </p:nvSpPr>
            <p:spPr>
              <a:xfrm>
                <a:off x="6876288" y="2386584"/>
                <a:ext cx="786384" cy="65836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𝑓</m:t>
                          </m:r>
                        </m:sub>
                      </m:sSub>
                    </m:oMath>
                  </m:oMathPara>
                </a14:m>
                <a:endParaRPr lang="en-US" sz="2000" dirty="0"/>
              </a:p>
            </p:txBody>
          </p:sp>
        </mc:Choice>
        <mc:Fallback xmlns="">
          <p:sp>
            <p:nvSpPr>
              <p:cNvPr id="17" name="Oval 16">
                <a:extLst>
                  <a:ext uri="{FF2B5EF4-FFF2-40B4-BE49-F238E27FC236}">
                    <a16:creationId xmlns:a16="http://schemas.microsoft.com/office/drawing/2014/main" id="{F84E3687-7569-43B2-A20D-C235F83EACB1}"/>
                  </a:ext>
                </a:extLst>
              </p:cNvPr>
              <p:cNvSpPr>
                <a:spLocks noRot="1" noChangeAspect="1" noMove="1" noResize="1" noEditPoints="1" noAdjustHandles="1" noChangeArrowheads="1" noChangeShapeType="1" noTextEdit="1"/>
              </p:cNvSpPr>
              <p:nvPr/>
            </p:nvSpPr>
            <p:spPr>
              <a:xfrm>
                <a:off x="6876288" y="2386584"/>
                <a:ext cx="786384" cy="658368"/>
              </a:xfrm>
              <a:prstGeom prst="ellipse">
                <a:avLst/>
              </a:prstGeom>
              <a:blipFill>
                <a:blip r:embed="rId4"/>
                <a:stretch>
                  <a:fillRect/>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4956EF31-4FA2-4DF6-9C6E-D865A334D9BC}"/>
                  </a:ext>
                </a:extLst>
              </p:cNvPr>
              <p:cNvSpPr/>
              <p:nvPr/>
            </p:nvSpPr>
            <p:spPr>
              <a:xfrm>
                <a:off x="6876288" y="4325112"/>
                <a:ext cx="786384" cy="65836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𝑓</m:t>
                          </m:r>
                        </m:sub>
                      </m:sSub>
                    </m:oMath>
                  </m:oMathPara>
                </a14:m>
                <a:endParaRPr lang="en-US" sz="2000" dirty="0"/>
              </a:p>
            </p:txBody>
          </p:sp>
        </mc:Choice>
        <mc:Fallback xmlns="">
          <p:sp>
            <p:nvSpPr>
              <p:cNvPr id="18" name="Oval 17">
                <a:extLst>
                  <a:ext uri="{FF2B5EF4-FFF2-40B4-BE49-F238E27FC236}">
                    <a16:creationId xmlns:a16="http://schemas.microsoft.com/office/drawing/2014/main" id="{4956EF31-4FA2-4DF6-9C6E-D865A334D9BC}"/>
                  </a:ext>
                </a:extLst>
              </p:cNvPr>
              <p:cNvSpPr>
                <a:spLocks noRot="1" noChangeAspect="1" noMove="1" noResize="1" noEditPoints="1" noAdjustHandles="1" noChangeArrowheads="1" noChangeShapeType="1" noTextEdit="1"/>
              </p:cNvSpPr>
              <p:nvPr/>
            </p:nvSpPr>
            <p:spPr>
              <a:xfrm>
                <a:off x="6876288" y="4325112"/>
                <a:ext cx="786384" cy="658368"/>
              </a:xfrm>
              <a:prstGeom prst="ellipse">
                <a:avLst/>
              </a:prstGeom>
              <a:blipFill>
                <a:blip r:embed="rId5"/>
                <a:stretch>
                  <a:fillRect/>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AC8280A4-4633-4831-9E7B-E7EA3628131F}"/>
                  </a:ext>
                </a:extLst>
              </p:cNvPr>
              <p:cNvSpPr/>
              <p:nvPr/>
            </p:nvSpPr>
            <p:spPr>
              <a:xfrm>
                <a:off x="4919472" y="3374136"/>
                <a:ext cx="786384" cy="65836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𝑓</m:t>
                          </m:r>
                        </m:sub>
                      </m:sSub>
                    </m:oMath>
                  </m:oMathPara>
                </a14:m>
                <a:endParaRPr lang="en-US" sz="2000" dirty="0"/>
              </a:p>
            </p:txBody>
          </p:sp>
        </mc:Choice>
        <mc:Fallback xmlns="">
          <p:sp>
            <p:nvSpPr>
              <p:cNvPr id="19" name="Oval 18">
                <a:extLst>
                  <a:ext uri="{FF2B5EF4-FFF2-40B4-BE49-F238E27FC236}">
                    <a16:creationId xmlns:a16="http://schemas.microsoft.com/office/drawing/2014/main" id="{AC8280A4-4633-4831-9E7B-E7EA3628131F}"/>
                  </a:ext>
                </a:extLst>
              </p:cNvPr>
              <p:cNvSpPr>
                <a:spLocks noRot="1" noChangeAspect="1" noMove="1" noResize="1" noEditPoints="1" noAdjustHandles="1" noChangeArrowheads="1" noChangeShapeType="1" noTextEdit="1"/>
              </p:cNvSpPr>
              <p:nvPr/>
            </p:nvSpPr>
            <p:spPr>
              <a:xfrm>
                <a:off x="4919472" y="3374136"/>
                <a:ext cx="786384" cy="658368"/>
              </a:xfrm>
              <a:prstGeom prst="ellipse">
                <a:avLst/>
              </a:prstGeom>
              <a:blipFill>
                <a:blip r:embed="rId6"/>
                <a:stretch>
                  <a:fillRect/>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B477C1BC-A53F-4A60-801E-95A2DBE7DBD8}"/>
                  </a:ext>
                </a:extLst>
              </p:cNvPr>
              <p:cNvSpPr/>
              <p:nvPr/>
            </p:nvSpPr>
            <p:spPr>
              <a:xfrm>
                <a:off x="8436864" y="3218688"/>
                <a:ext cx="2194560" cy="96926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𝛼</m:t>
                      </m:r>
                    </m:oMath>
                  </m:oMathPara>
                </a14:m>
                <a:endParaRPr lang="en-US" sz="2000" dirty="0">
                  <a:ea typeface="Cambria Math" panose="02040503050406030204" pitchFamily="18" charset="0"/>
                </a:endParaRPr>
              </a:p>
              <a:p>
                <a:pPr algn="ctr"/>
                <a:r>
                  <a:rPr lang="en-US" dirty="0"/>
                  <a:t>(amplification)</a:t>
                </a:r>
              </a:p>
            </p:txBody>
          </p:sp>
        </mc:Choice>
        <mc:Fallback xmlns="">
          <p:sp>
            <p:nvSpPr>
              <p:cNvPr id="20" name="Oval 19">
                <a:extLst>
                  <a:ext uri="{FF2B5EF4-FFF2-40B4-BE49-F238E27FC236}">
                    <a16:creationId xmlns:a16="http://schemas.microsoft.com/office/drawing/2014/main" id="{B477C1BC-A53F-4A60-801E-95A2DBE7DBD8}"/>
                  </a:ext>
                </a:extLst>
              </p:cNvPr>
              <p:cNvSpPr>
                <a:spLocks noRot="1" noChangeAspect="1" noMove="1" noResize="1" noEditPoints="1" noAdjustHandles="1" noChangeArrowheads="1" noChangeShapeType="1" noTextEdit="1"/>
              </p:cNvSpPr>
              <p:nvPr/>
            </p:nvSpPr>
            <p:spPr>
              <a:xfrm>
                <a:off x="8436864" y="3218688"/>
                <a:ext cx="2194560" cy="969264"/>
              </a:xfrm>
              <a:prstGeom prst="ellipse">
                <a:avLst/>
              </a:prstGeom>
              <a:blipFill>
                <a:blip r:embed="rId7"/>
                <a:stretch>
                  <a:fillRect/>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Oval 20">
                <a:extLst>
                  <a:ext uri="{FF2B5EF4-FFF2-40B4-BE49-F238E27FC236}">
                    <a16:creationId xmlns:a16="http://schemas.microsoft.com/office/drawing/2014/main" id="{5E471B0C-D378-49D6-A7EC-58C1F08874A6}"/>
                  </a:ext>
                </a:extLst>
              </p:cNvPr>
              <p:cNvSpPr/>
              <p:nvPr/>
            </p:nvSpPr>
            <p:spPr>
              <a:xfrm>
                <a:off x="11167872" y="3374136"/>
                <a:ext cx="786384" cy="65836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𝑚</m:t>
                          </m:r>
                        </m:sub>
                      </m:sSub>
                    </m:oMath>
                  </m:oMathPara>
                </a14:m>
                <a:endParaRPr lang="en-US" sz="2000" dirty="0"/>
              </a:p>
            </p:txBody>
          </p:sp>
        </mc:Choice>
        <mc:Fallback xmlns="">
          <p:sp>
            <p:nvSpPr>
              <p:cNvPr id="21" name="Oval 20">
                <a:extLst>
                  <a:ext uri="{FF2B5EF4-FFF2-40B4-BE49-F238E27FC236}">
                    <a16:creationId xmlns:a16="http://schemas.microsoft.com/office/drawing/2014/main" id="{5E471B0C-D378-49D6-A7EC-58C1F08874A6}"/>
                  </a:ext>
                </a:extLst>
              </p:cNvPr>
              <p:cNvSpPr>
                <a:spLocks noRot="1" noChangeAspect="1" noMove="1" noResize="1" noEditPoints="1" noAdjustHandles="1" noChangeArrowheads="1" noChangeShapeType="1" noTextEdit="1"/>
              </p:cNvSpPr>
              <p:nvPr/>
            </p:nvSpPr>
            <p:spPr>
              <a:xfrm>
                <a:off x="11167872" y="3374136"/>
                <a:ext cx="786384" cy="658368"/>
              </a:xfrm>
              <a:prstGeom prst="ellipse">
                <a:avLst/>
              </a:prstGeom>
              <a:blipFill>
                <a:blip r:embed="rId8"/>
                <a:stretch>
                  <a:fillRect/>
                </a:stretch>
              </a:blipFill>
              <a:ln>
                <a:solidFill>
                  <a:srgbClr val="0070C0"/>
                </a:solidFill>
              </a:ln>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7340ECB8-ABCA-4A59-AF47-D6B69D250BC2}"/>
              </a:ext>
            </a:extLst>
          </p:cNvPr>
          <p:cNvCxnSpPr>
            <a:stCxn id="17" idx="2"/>
            <a:endCxn id="19" idx="7"/>
          </p:cNvCxnSpPr>
          <p:nvPr/>
        </p:nvCxnSpPr>
        <p:spPr>
          <a:xfrm flipH="1">
            <a:off x="5590693" y="2715768"/>
            <a:ext cx="1285595" cy="75478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7196AB6-F363-49A2-A905-0725C69F0E69}"/>
              </a:ext>
            </a:extLst>
          </p:cNvPr>
          <p:cNvCxnSpPr>
            <a:stCxn id="18" idx="2"/>
            <a:endCxn id="19" idx="6"/>
          </p:cNvCxnSpPr>
          <p:nvPr/>
        </p:nvCxnSpPr>
        <p:spPr>
          <a:xfrm flipH="1" flipV="1">
            <a:off x="5705856" y="3703320"/>
            <a:ext cx="1170432" cy="95097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FA66808-18ED-4DE7-8CDA-6FAE12C6BD2F}"/>
              </a:ext>
            </a:extLst>
          </p:cNvPr>
          <p:cNvCxnSpPr>
            <a:stCxn id="17" idx="6"/>
          </p:cNvCxnSpPr>
          <p:nvPr/>
        </p:nvCxnSpPr>
        <p:spPr>
          <a:xfrm>
            <a:off x="7662672" y="2715768"/>
            <a:ext cx="886968" cy="75478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69C34E1-3F4B-465C-98EE-05DFCB46F4A9}"/>
              </a:ext>
            </a:extLst>
          </p:cNvPr>
          <p:cNvCxnSpPr>
            <a:stCxn id="18" idx="6"/>
            <a:endCxn id="20" idx="2"/>
          </p:cNvCxnSpPr>
          <p:nvPr/>
        </p:nvCxnSpPr>
        <p:spPr>
          <a:xfrm flipV="1">
            <a:off x="7662672" y="3703320"/>
            <a:ext cx="774192" cy="95097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BEA548C-525E-4C85-BEDA-9483DDAD2F48}"/>
              </a:ext>
            </a:extLst>
          </p:cNvPr>
          <p:cNvCxnSpPr>
            <a:stCxn id="20" idx="6"/>
            <a:endCxn id="21" idx="2"/>
          </p:cNvCxnSpPr>
          <p:nvPr/>
        </p:nvCxnSpPr>
        <p:spPr>
          <a:xfrm>
            <a:off x="10631424" y="3703320"/>
            <a:ext cx="536448"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7" name="Plus Sign 26">
            <a:extLst>
              <a:ext uri="{FF2B5EF4-FFF2-40B4-BE49-F238E27FC236}">
                <a16:creationId xmlns:a16="http://schemas.microsoft.com/office/drawing/2014/main" id="{90437FA9-6AB2-4185-AF92-8DB3210362D0}"/>
              </a:ext>
            </a:extLst>
          </p:cNvPr>
          <p:cNvSpPr/>
          <p:nvPr/>
        </p:nvSpPr>
        <p:spPr>
          <a:xfrm>
            <a:off x="5833872" y="3443524"/>
            <a:ext cx="280416" cy="232768"/>
          </a:xfrm>
          <a:prstGeom prst="mathPlu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lus Sign 27">
            <a:extLst>
              <a:ext uri="{FF2B5EF4-FFF2-40B4-BE49-F238E27FC236}">
                <a16:creationId xmlns:a16="http://schemas.microsoft.com/office/drawing/2014/main" id="{0D9BA265-7BC3-4284-896B-9E85DCA4414F}"/>
              </a:ext>
            </a:extLst>
          </p:cNvPr>
          <p:cNvSpPr/>
          <p:nvPr/>
        </p:nvSpPr>
        <p:spPr>
          <a:xfrm>
            <a:off x="8077200" y="3443524"/>
            <a:ext cx="280416" cy="232768"/>
          </a:xfrm>
          <a:prstGeom prst="mathPlu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2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17"/>
                                        </p:tgtEl>
                                        <p:attrNameLst>
                                          <p:attrName>ppt_w</p:attrName>
                                        </p:attrNameLst>
                                      </p:cBhvr>
                                      <p:tavLst>
                                        <p:tav tm="0">
                                          <p:val>
                                            <p:strVal val="ppt_w"/>
                                          </p:val>
                                        </p:tav>
                                        <p:tav tm="100000">
                                          <p:val>
                                            <p:fltVal val="0"/>
                                          </p:val>
                                        </p:tav>
                                      </p:tavLst>
                                    </p:anim>
                                    <p:anim calcmode="lin" valueType="num">
                                      <p:cBhvr>
                                        <p:cTn id="7" dur="500"/>
                                        <p:tgtEl>
                                          <p:spTgt spid="17"/>
                                        </p:tgtEl>
                                        <p:attrNameLst>
                                          <p:attrName>ppt_h</p:attrName>
                                        </p:attrNameLst>
                                      </p:cBhvr>
                                      <p:tavLst>
                                        <p:tav tm="0">
                                          <p:val>
                                            <p:strVal val="ppt_h"/>
                                          </p:val>
                                        </p:tav>
                                        <p:tav tm="100000">
                                          <p:val>
                                            <p:fltVal val="0"/>
                                          </p:val>
                                        </p:tav>
                                      </p:tavLst>
                                    </p:anim>
                                    <p:animEffect transition="out" filter="fade">
                                      <p:cBhvr>
                                        <p:cTn id="8" dur="500"/>
                                        <p:tgtEl>
                                          <p:spTgt spid="17"/>
                                        </p:tgtEl>
                                      </p:cBhvr>
                                    </p:animEffect>
                                    <p:set>
                                      <p:cBhvr>
                                        <p:cTn id="9" dur="1" fill="hold">
                                          <p:stCondLst>
                                            <p:cond delay="499"/>
                                          </p:stCondLst>
                                        </p:cTn>
                                        <p:tgtEl>
                                          <p:spTgt spid="17"/>
                                        </p:tgtEl>
                                        <p:attrNameLst>
                                          <p:attrName>style.visibility</p:attrName>
                                        </p:attrNameLst>
                                      </p:cBhvr>
                                      <p:to>
                                        <p:strVal val="hidden"/>
                                      </p:to>
                                    </p:set>
                                  </p:childTnLst>
                                </p:cTn>
                              </p:par>
                              <p:par>
                                <p:cTn id="10" presetID="53" presetClass="exit" presetSubtype="32" fill="hold" grpId="0" nodeType="withEffect">
                                  <p:stCondLst>
                                    <p:cond delay="0"/>
                                  </p:stCondLst>
                                  <p:childTnLst>
                                    <p:anim calcmode="lin" valueType="num">
                                      <p:cBhvr>
                                        <p:cTn id="11" dur="500"/>
                                        <p:tgtEl>
                                          <p:spTgt spid="18"/>
                                        </p:tgtEl>
                                        <p:attrNameLst>
                                          <p:attrName>ppt_w</p:attrName>
                                        </p:attrNameLst>
                                      </p:cBhvr>
                                      <p:tavLst>
                                        <p:tav tm="0">
                                          <p:val>
                                            <p:strVal val="ppt_w"/>
                                          </p:val>
                                        </p:tav>
                                        <p:tav tm="100000">
                                          <p:val>
                                            <p:fltVal val="0"/>
                                          </p:val>
                                        </p:tav>
                                      </p:tavLst>
                                    </p:anim>
                                    <p:anim calcmode="lin" valueType="num">
                                      <p:cBhvr>
                                        <p:cTn id="12" dur="500"/>
                                        <p:tgtEl>
                                          <p:spTgt spid="18"/>
                                        </p:tgtEl>
                                        <p:attrNameLst>
                                          <p:attrName>ppt_h</p:attrName>
                                        </p:attrNameLst>
                                      </p:cBhvr>
                                      <p:tavLst>
                                        <p:tav tm="0">
                                          <p:val>
                                            <p:strVal val="ppt_h"/>
                                          </p:val>
                                        </p:tav>
                                        <p:tav tm="100000">
                                          <p:val>
                                            <p:fltVal val="0"/>
                                          </p:val>
                                        </p:tav>
                                      </p:tavLst>
                                    </p:anim>
                                    <p:animEffect transition="out" filter="fade">
                                      <p:cBhvr>
                                        <p:cTn id="13" dur="500"/>
                                        <p:tgtEl>
                                          <p:spTgt spid="18"/>
                                        </p:tgtEl>
                                      </p:cBhvr>
                                    </p:animEffect>
                                    <p:set>
                                      <p:cBhvr>
                                        <p:cTn id="14" dur="1" fill="hold">
                                          <p:stCondLst>
                                            <p:cond delay="499"/>
                                          </p:stCondLst>
                                        </p:cTn>
                                        <p:tgtEl>
                                          <p:spTgt spid="18"/>
                                        </p:tgtEl>
                                        <p:attrNameLst>
                                          <p:attrName>style.visibility</p:attrName>
                                        </p:attrNameLst>
                                      </p:cBhvr>
                                      <p:to>
                                        <p:strVal val="hidden"/>
                                      </p:to>
                                    </p:set>
                                  </p:childTnLst>
                                </p:cTn>
                              </p:par>
                              <p:par>
                                <p:cTn id="15" presetID="53" presetClass="exit" presetSubtype="32" fill="hold" grpId="0" nodeType="withEffect">
                                  <p:stCondLst>
                                    <p:cond delay="0"/>
                                  </p:stCondLst>
                                  <p:childTnLst>
                                    <p:anim calcmode="lin" valueType="num">
                                      <p:cBhvr>
                                        <p:cTn id="16" dur="500"/>
                                        <p:tgtEl>
                                          <p:spTgt spid="19"/>
                                        </p:tgtEl>
                                        <p:attrNameLst>
                                          <p:attrName>ppt_w</p:attrName>
                                        </p:attrNameLst>
                                      </p:cBhvr>
                                      <p:tavLst>
                                        <p:tav tm="0">
                                          <p:val>
                                            <p:strVal val="ppt_w"/>
                                          </p:val>
                                        </p:tav>
                                        <p:tav tm="100000">
                                          <p:val>
                                            <p:fltVal val="0"/>
                                          </p:val>
                                        </p:tav>
                                      </p:tavLst>
                                    </p:anim>
                                    <p:anim calcmode="lin" valueType="num">
                                      <p:cBhvr>
                                        <p:cTn id="17" dur="500"/>
                                        <p:tgtEl>
                                          <p:spTgt spid="19"/>
                                        </p:tgtEl>
                                        <p:attrNameLst>
                                          <p:attrName>ppt_h</p:attrName>
                                        </p:attrNameLst>
                                      </p:cBhvr>
                                      <p:tavLst>
                                        <p:tav tm="0">
                                          <p:val>
                                            <p:strVal val="ppt_h"/>
                                          </p:val>
                                        </p:tav>
                                        <p:tav tm="100000">
                                          <p:val>
                                            <p:fltVal val="0"/>
                                          </p:val>
                                        </p:tav>
                                      </p:tavLst>
                                    </p:anim>
                                    <p:animEffect transition="out" filter="fade">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par>
                                <p:cTn id="20" presetID="53" presetClass="exit" presetSubtype="32" fill="hold" grpId="0" nodeType="withEffect">
                                  <p:stCondLst>
                                    <p:cond delay="0"/>
                                  </p:stCondLst>
                                  <p:childTnLst>
                                    <p:anim calcmode="lin" valueType="num">
                                      <p:cBhvr>
                                        <p:cTn id="21" dur="500"/>
                                        <p:tgtEl>
                                          <p:spTgt spid="20"/>
                                        </p:tgtEl>
                                        <p:attrNameLst>
                                          <p:attrName>ppt_w</p:attrName>
                                        </p:attrNameLst>
                                      </p:cBhvr>
                                      <p:tavLst>
                                        <p:tav tm="0">
                                          <p:val>
                                            <p:strVal val="ppt_w"/>
                                          </p:val>
                                        </p:tav>
                                        <p:tav tm="100000">
                                          <p:val>
                                            <p:fltVal val="0"/>
                                          </p:val>
                                        </p:tav>
                                      </p:tavLst>
                                    </p:anim>
                                    <p:anim calcmode="lin" valueType="num">
                                      <p:cBhvr>
                                        <p:cTn id="22" dur="500"/>
                                        <p:tgtEl>
                                          <p:spTgt spid="20"/>
                                        </p:tgtEl>
                                        <p:attrNameLst>
                                          <p:attrName>ppt_h</p:attrName>
                                        </p:attrNameLst>
                                      </p:cBhvr>
                                      <p:tavLst>
                                        <p:tav tm="0">
                                          <p:val>
                                            <p:strVal val="ppt_h"/>
                                          </p:val>
                                        </p:tav>
                                        <p:tav tm="100000">
                                          <p:val>
                                            <p:fltVal val="0"/>
                                          </p:val>
                                        </p:tav>
                                      </p:tavLst>
                                    </p:anim>
                                    <p:animEffect transition="out" filter="fade">
                                      <p:cBhvr>
                                        <p:cTn id="23" dur="500"/>
                                        <p:tgtEl>
                                          <p:spTgt spid="20"/>
                                        </p:tgtEl>
                                      </p:cBhvr>
                                    </p:animEffect>
                                    <p:set>
                                      <p:cBhvr>
                                        <p:cTn id="24" dur="1" fill="hold">
                                          <p:stCondLst>
                                            <p:cond delay="499"/>
                                          </p:stCondLst>
                                        </p:cTn>
                                        <p:tgtEl>
                                          <p:spTgt spid="20"/>
                                        </p:tgtEl>
                                        <p:attrNameLst>
                                          <p:attrName>style.visibility</p:attrName>
                                        </p:attrNameLst>
                                      </p:cBhvr>
                                      <p:to>
                                        <p:strVal val="hidden"/>
                                      </p:to>
                                    </p:set>
                                  </p:childTnLst>
                                </p:cTn>
                              </p:par>
                              <p:par>
                                <p:cTn id="25" presetID="53" presetClass="exit" presetSubtype="32" fill="hold" grpId="0" nodeType="withEffect">
                                  <p:stCondLst>
                                    <p:cond delay="0"/>
                                  </p:stCondLst>
                                  <p:childTnLst>
                                    <p:anim calcmode="lin" valueType="num">
                                      <p:cBhvr>
                                        <p:cTn id="26" dur="500"/>
                                        <p:tgtEl>
                                          <p:spTgt spid="21"/>
                                        </p:tgtEl>
                                        <p:attrNameLst>
                                          <p:attrName>ppt_w</p:attrName>
                                        </p:attrNameLst>
                                      </p:cBhvr>
                                      <p:tavLst>
                                        <p:tav tm="0">
                                          <p:val>
                                            <p:strVal val="ppt_w"/>
                                          </p:val>
                                        </p:tav>
                                        <p:tav tm="100000">
                                          <p:val>
                                            <p:fltVal val="0"/>
                                          </p:val>
                                        </p:tav>
                                      </p:tavLst>
                                    </p:anim>
                                    <p:anim calcmode="lin" valueType="num">
                                      <p:cBhvr>
                                        <p:cTn id="27" dur="500"/>
                                        <p:tgtEl>
                                          <p:spTgt spid="21"/>
                                        </p:tgtEl>
                                        <p:attrNameLst>
                                          <p:attrName>ppt_h</p:attrName>
                                        </p:attrNameLst>
                                      </p:cBhvr>
                                      <p:tavLst>
                                        <p:tav tm="0">
                                          <p:val>
                                            <p:strVal val="ppt_h"/>
                                          </p:val>
                                        </p:tav>
                                        <p:tav tm="100000">
                                          <p:val>
                                            <p:fltVal val="0"/>
                                          </p:val>
                                        </p:tav>
                                      </p:tavLst>
                                    </p:anim>
                                    <p:animEffect transition="out" filter="fade">
                                      <p:cBhvr>
                                        <p:cTn id="28" dur="500"/>
                                        <p:tgtEl>
                                          <p:spTgt spid="21"/>
                                        </p:tgtEl>
                                      </p:cBhvr>
                                    </p:animEffect>
                                    <p:set>
                                      <p:cBhvr>
                                        <p:cTn id="29" dur="1" fill="hold">
                                          <p:stCondLst>
                                            <p:cond delay="499"/>
                                          </p:stCondLst>
                                        </p:cTn>
                                        <p:tgtEl>
                                          <p:spTgt spid="21"/>
                                        </p:tgtEl>
                                        <p:attrNameLst>
                                          <p:attrName>style.visibility</p:attrName>
                                        </p:attrNameLst>
                                      </p:cBhvr>
                                      <p:to>
                                        <p:strVal val="hidden"/>
                                      </p:to>
                                    </p:set>
                                  </p:childTnLst>
                                </p:cTn>
                              </p:par>
                              <p:par>
                                <p:cTn id="30" presetID="53" presetClass="exit" presetSubtype="32" fill="hold" nodeType="withEffect">
                                  <p:stCondLst>
                                    <p:cond delay="0"/>
                                  </p:stCondLst>
                                  <p:childTnLst>
                                    <p:anim calcmode="lin" valueType="num">
                                      <p:cBhvr>
                                        <p:cTn id="31" dur="500"/>
                                        <p:tgtEl>
                                          <p:spTgt spid="22"/>
                                        </p:tgtEl>
                                        <p:attrNameLst>
                                          <p:attrName>ppt_w</p:attrName>
                                        </p:attrNameLst>
                                      </p:cBhvr>
                                      <p:tavLst>
                                        <p:tav tm="0">
                                          <p:val>
                                            <p:strVal val="ppt_w"/>
                                          </p:val>
                                        </p:tav>
                                        <p:tav tm="100000">
                                          <p:val>
                                            <p:fltVal val="0"/>
                                          </p:val>
                                        </p:tav>
                                      </p:tavLst>
                                    </p:anim>
                                    <p:anim calcmode="lin" valueType="num">
                                      <p:cBhvr>
                                        <p:cTn id="32" dur="500"/>
                                        <p:tgtEl>
                                          <p:spTgt spid="22"/>
                                        </p:tgtEl>
                                        <p:attrNameLst>
                                          <p:attrName>ppt_h</p:attrName>
                                        </p:attrNameLst>
                                      </p:cBhvr>
                                      <p:tavLst>
                                        <p:tav tm="0">
                                          <p:val>
                                            <p:strVal val="ppt_h"/>
                                          </p:val>
                                        </p:tav>
                                        <p:tav tm="100000">
                                          <p:val>
                                            <p:fltVal val="0"/>
                                          </p:val>
                                        </p:tav>
                                      </p:tavLst>
                                    </p:anim>
                                    <p:animEffect transition="out" filter="fade">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par>
                                <p:cTn id="35" presetID="53" presetClass="exit" presetSubtype="32" fill="hold" nodeType="withEffect">
                                  <p:stCondLst>
                                    <p:cond delay="0"/>
                                  </p:stCondLst>
                                  <p:childTnLst>
                                    <p:anim calcmode="lin" valueType="num">
                                      <p:cBhvr>
                                        <p:cTn id="36" dur="500"/>
                                        <p:tgtEl>
                                          <p:spTgt spid="23"/>
                                        </p:tgtEl>
                                        <p:attrNameLst>
                                          <p:attrName>ppt_w</p:attrName>
                                        </p:attrNameLst>
                                      </p:cBhvr>
                                      <p:tavLst>
                                        <p:tav tm="0">
                                          <p:val>
                                            <p:strVal val="ppt_w"/>
                                          </p:val>
                                        </p:tav>
                                        <p:tav tm="100000">
                                          <p:val>
                                            <p:fltVal val="0"/>
                                          </p:val>
                                        </p:tav>
                                      </p:tavLst>
                                    </p:anim>
                                    <p:anim calcmode="lin" valueType="num">
                                      <p:cBhvr>
                                        <p:cTn id="37" dur="500"/>
                                        <p:tgtEl>
                                          <p:spTgt spid="23"/>
                                        </p:tgtEl>
                                        <p:attrNameLst>
                                          <p:attrName>ppt_h</p:attrName>
                                        </p:attrNameLst>
                                      </p:cBhvr>
                                      <p:tavLst>
                                        <p:tav tm="0">
                                          <p:val>
                                            <p:strVal val="ppt_h"/>
                                          </p:val>
                                        </p:tav>
                                        <p:tav tm="100000">
                                          <p:val>
                                            <p:fltVal val="0"/>
                                          </p:val>
                                        </p:tav>
                                      </p:tavLst>
                                    </p:anim>
                                    <p:animEffect transition="out" filter="fade">
                                      <p:cBhvr>
                                        <p:cTn id="38" dur="500"/>
                                        <p:tgtEl>
                                          <p:spTgt spid="23"/>
                                        </p:tgtEl>
                                      </p:cBhvr>
                                    </p:animEffect>
                                    <p:set>
                                      <p:cBhvr>
                                        <p:cTn id="39" dur="1" fill="hold">
                                          <p:stCondLst>
                                            <p:cond delay="499"/>
                                          </p:stCondLst>
                                        </p:cTn>
                                        <p:tgtEl>
                                          <p:spTgt spid="23"/>
                                        </p:tgtEl>
                                        <p:attrNameLst>
                                          <p:attrName>style.visibility</p:attrName>
                                        </p:attrNameLst>
                                      </p:cBhvr>
                                      <p:to>
                                        <p:strVal val="hidden"/>
                                      </p:to>
                                    </p:set>
                                  </p:childTnLst>
                                </p:cTn>
                              </p:par>
                              <p:par>
                                <p:cTn id="40" presetID="53" presetClass="exit" presetSubtype="32" fill="hold" nodeType="withEffect">
                                  <p:stCondLst>
                                    <p:cond delay="0"/>
                                  </p:stCondLst>
                                  <p:childTnLst>
                                    <p:anim calcmode="lin" valueType="num">
                                      <p:cBhvr>
                                        <p:cTn id="41" dur="500"/>
                                        <p:tgtEl>
                                          <p:spTgt spid="24"/>
                                        </p:tgtEl>
                                        <p:attrNameLst>
                                          <p:attrName>ppt_w</p:attrName>
                                        </p:attrNameLst>
                                      </p:cBhvr>
                                      <p:tavLst>
                                        <p:tav tm="0">
                                          <p:val>
                                            <p:strVal val="ppt_w"/>
                                          </p:val>
                                        </p:tav>
                                        <p:tav tm="100000">
                                          <p:val>
                                            <p:fltVal val="0"/>
                                          </p:val>
                                        </p:tav>
                                      </p:tavLst>
                                    </p:anim>
                                    <p:anim calcmode="lin" valueType="num">
                                      <p:cBhvr>
                                        <p:cTn id="42" dur="500"/>
                                        <p:tgtEl>
                                          <p:spTgt spid="24"/>
                                        </p:tgtEl>
                                        <p:attrNameLst>
                                          <p:attrName>ppt_h</p:attrName>
                                        </p:attrNameLst>
                                      </p:cBhvr>
                                      <p:tavLst>
                                        <p:tav tm="0">
                                          <p:val>
                                            <p:strVal val="ppt_h"/>
                                          </p:val>
                                        </p:tav>
                                        <p:tav tm="100000">
                                          <p:val>
                                            <p:fltVal val="0"/>
                                          </p:val>
                                        </p:tav>
                                      </p:tavLst>
                                    </p:anim>
                                    <p:animEffect transition="out" filter="fade">
                                      <p:cBhvr>
                                        <p:cTn id="43" dur="500"/>
                                        <p:tgtEl>
                                          <p:spTgt spid="24"/>
                                        </p:tgtEl>
                                      </p:cBhvr>
                                    </p:animEffect>
                                    <p:set>
                                      <p:cBhvr>
                                        <p:cTn id="44" dur="1" fill="hold">
                                          <p:stCondLst>
                                            <p:cond delay="499"/>
                                          </p:stCondLst>
                                        </p:cTn>
                                        <p:tgtEl>
                                          <p:spTgt spid="24"/>
                                        </p:tgtEl>
                                        <p:attrNameLst>
                                          <p:attrName>style.visibility</p:attrName>
                                        </p:attrNameLst>
                                      </p:cBhvr>
                                      <p:to>
                                        <p:strVal val="hidden"/>
                                      </p:to>
                                    </p:set>
                                  </p:childTnLst>
                                </p:cTn>
                              </p:par>
                              <p:par>
                                <p:cTn id="45" presetID="53" presetClass="exit" presetSubtype="32" fill="hold" nodeType="withEffect">
                                  <p:stCondLst>
                                    <p:cond delay="0"/>
                                  </p:stCondLst>
                                  <p:childTnLst>
                                    <p:anim calcmode="lin" valueType="num">
                                      <p:cBhvr>
                                        <p:cTn id="46" dur="500"/>
                                        <p:tgtEl>
                                          <p:spTgt spid="25"/>
                                        </p:tgtEl>
                                        <p:attrNameLst>
                                          <p:attrName>ppt_w</p:attrName>
                                        </p:attrNameLst>
                                      </p:cBhvr>
                                      <p:tavLst>
                                        <p:tav tm="0">
                                          <p:val>
                                            <p:strVal val="ppt_w"/>
                                          </p:val>
                                        </p:tav>
                                        <p:tav tm="100000">
                                          <p:val>
                                            <p:fltVal val="0"/>
                                          </p:val>
                                        </p:tav>
                                      </p:tavLst>
                                    </p:anim>
                                    <p:anim calcmode="lin" valueType="num">
                                      <p:cBhvr>
                                        <p:cTn id="47" dur="500"/>
                                        <p:tgtEl>
                                          <p:spTgt spid="25"/>
                                        </p:tgtEl>
                                        <p:attrNameLst>
                                          <p:attrName>ppt_h</p:attrName>
                                        </p:attrNameLst>
                                      </p:cBhvr>
                                      <p:tavLst>
                                        <p:tav tm="0">
                                          <p:val>
                                            <p:strVal val="ppt_h"/>
                                          </p:val>
                                        </p:tav>
                                        <p:tav tm="100000">
                                          <p:val>
                                            <p:fltVal val="0"/>
                                          </p:val>
                                        </p:tav>
                                      </p:tavLst>
                                    </p:anim>
                                    <p:animEffect transition="out" filter="fade">
                                      <p:cBhvr>
                                        <p:cTn id="48" dur="500"/>
                                        <p:tgtEl>
                                          <p:spTgt spid="25"/>
                                        </p:tgtEl>
                                      </p:cBhvr>
                                    </p:animEffect>
                                    <p:set>
                                      <p:cBhvr>
                                        <p:cTn id="49" dur="1" fill="hold">
                                          <p:stCondLst>
                                            <p:cond delay="499"/>
                                          </p:stCondLst>
                                        </p:cTn>
                                        <p:tgtEl>
                                          <p:spTgt spid="25"/>
                                        </p:tgtEl>
                                        <p:attrNameLst>
                                          <p:attrName>style.visibility</p:attrName>
                                        </p:attrNameLst>
                                      </p:cBhvr>
                                      <p:to>
                                        <p:strVal val="hidden"/>
                                      </p:to>
                                    </p:set>
                                  </p:childTnLst>
                                </p:cTn>
                              </p:par>
                              <p:par>
                                <p:cTn id="50" presetID="53" presetClass="exit" presetSubtype="32" fill="hold" nodeType="withEffect">
                                  <p:stCondLst>
                                    <p:cond delay="0"/>
                                  </p:stCondLst>
                                  <p:childTnLst>
                                    <p:anim calcmode="lin" valueType="num">
                                      <p:cBhvr>
                                        <p:cTn id="51" dur="500"/>
                                        <p:tgtEl>
                                          <p:spTgt spid="26"/>
                                        </p:tgtEl>
                                        <p:attrNameLst>
                                          <p:attrName>ppt_w</p:attrName>
                                        </p:attrNameLst>
                                      </p:cBhvr>
                                      <p:tavLst>
                                        <p:tav tm="0">
                                          <p:val>
                                            <p:strVal val="ppt_w"/>
                                          </p:val>
                                        </p:tav>
                                        <p:tav tm="100000">
                                          <p:val>
                                            <p:fltVal val="0"/>
                                          </p:val>
                                        </p:tav>
                                      </p:tavLst>
                                    </p:anim>
                                    <p:anim calcmode="lin" valueType="num">
                                      <p:cBhvr>
                                        <p:cTn id="52" dur="500"/>
                                        <p:tgtEl>
                                          <p:spTgt spid="26"/>
                                        </p:tgtEl>
                                        <p:attrNameLst>
                                          <p:attrName>ppt_h</p:attrName>
                                        </p:attrNameLst>
                                      </p:cBhvr>
                                      <p:tavLst>
                                        <p:tav tm="0">
                                          <p:val>
                                            <p:strVal val="ppt_h"/>
                                          </p:val>
                                        </p:tav>
                                        <p:tav tm="100000">
                                          <p:val>
                                            <p:fltVal val="0"/>
                                          </p:val>
                                        </p:tav>
                                      </p:tavLst>
                                    </p:anim>
                                    <p:animEffect transition="out" filter="fade">
                                      <p:cBhvr>
                                        <p:cTn id="53" dur="500"/>
                                        <p:tgtEl>
                                          <p:spTgt spid="26"/>
                                        </p:tgtEl>
                                      </p:cBhvr>
                                    </p:animEffect>
                                    <p:set>
                                      <p:cBhvr>
                                        <p:cTn id="54" dur="1" fill="hold">
                                          <p:stCondLst>
                                            <p:cond delay="499"/>
                                          </p:stCondLst>
                                        </p:cTn>
                                        <p:tgtEl>
                                          <p:spTgt spid="26"/>
                                        </p:tgtEl>
                                        <p:attrNameLst>
                                          <p:attrName>style.visibility</p:attrName>
                                        </p:attrNameLst>
                                      </p:cBhvr>
                                      <p:to>
                                        <p:strVal val="hidden"/>
                                      </p:to>
                                    </p:set>
                                  </p:childTnLst>
                                </p:cTn>
                              </p:par>
                              <p:par>
                                <p:cTn id="55" presetID="53" presetClass="exit" presetSubtype="32" fill="hold" grpId="0" nodeType="withEffect">
                                  <p:stCondLst>
                                    <p:cond delay="0"/>
                                  </p:stCondLst>
                                  <p:childTnLst>
                                    <p:anim calcmode="lin" valueType="num">
                                      <p:cBhvr>
                                        <p:cTn id="56" dur="500"/>
                                        <p:tgtEl>
                                          <p:spTgt spid="27"/>
                                        </p:tgtEl>
                                        <p:attrNameLst>
                                          <p:attrName>ppt_w</p:attrName>
                                        </p:attrNameLst>
                                      </p:cBhvr>
                                      <p:tavLst>
                                        <p:tav tm="0">
                                          <p:val>
                                            <p:strVal val="ppt_w"/>
                                          </p:val>
                                        </p:tav>
                                        <p:tav tm="100000">
                                          <p:val>
                                            <p:fltVal val="0"/>
                                          </p:val>
                                        </p:tav>
                                      </p:tavLst>
                                    </p:anim>
                                    <p:anim calcmode="lin" valueType="num">
                                      <p:cBhvr>
                                        <p:cTn id="57" dur="500"/>
                                        <p:tgtEl>
                                          <p:spTgt spid="27"/>
                                        </p:tgtEl>
                                        <p:attrNameLst>
                                          <p:attrName>ppt_h</p:attrName>
                                        </p:attrNameLst>
                                      </p:cBhvr>
                                      <p:tavLst>
                                        <p:tav tm="0">
                                          <p:val>
                                            <p:strVal val="ppt_h"/>
                                          </p:val>
                                        </p:tav>
                                        <p:tav tm="100000">
                                          <p:val>
                                            <p:fltVal val="0"/>
                                          </p:val>
                                        </p:tav>
                                      </p:tavLst>
                                    </p:anim>
                                    <p:animEffect transition="out" filter="fade">
                                      <p:cBhvr>
                                        <p:cTn id="58" dur="500"/>
                                        <p:tgtEl>
                                          <p:spTgt spid="27"/>
                                        </p:tgtEl>
                                      </p:cBhvr>
                                    </p:animEffect>
                                    <p:set>
                                      <p:cBhvr>
                                        <p:cTn id="59" dur="1" fill="hold">
                                          <p:stCondLst>
                                            <p:cond delay="499"/>
                                          </p:stCondLst>
                                        </p:cTn>
                                        <p:tgtEl>
                                          <p:spTgt spid="27"/>
                                        </p:tgtEl>
                                        <p:attrNameLst>
                                          <p:attrName>style.visibility</p:attrName>
                                        </p:attrNameLst>
                                      </p:cBhvr>
                                      <p:to>
                                        <p:strVal val="hidden"/>
                                      </p:to>
                                    </p:set>
                                  </p:childTnLst>
                                </p:cTn>
                              </p:par>
                              <p:par>
                                <p:cTn id="60" presetID="53" presetClass="exit" presetSubtype="32" fill="hold" grpId="0" nodeType="withEffect">
                                  <p:stCondLst>
                                    <p:cond delay="0"/>
                                  </p:stCondLst>
                                  <p:childTnLst>
                                    <p:anim calcmode="lin" valueType="num">
                                      <p:cBhvr>
                                        <p:cTn id="61" dur="500"/>
                                        <p:tgtEl>
                                          <p:spTgt spid="28"/>
                                        </p:tgtEl>
                                        <p:attrNameLst>
                                          <p:attrName>ppt_w</p:attrName>
                                        </p:attrNameLst>
                                      </p:cBhvr>
                                      <p:tavLst>
                                        <p:tav tm="0">
                                          <p:val>
                                            <p:strVal val="ppt_w"/>
                                          </p:val>
                                        </p:tav>
                                        <p:tav tm="100000">
                                          <p:val>
                                            <p:fltVal val="0"/>
                                          </p:val>
                                        </p:tav>
                                      </p:tavLst>
                                    </p:anim>
                                    <p:anim calcmode="lin" valueType="num">
                                      <p:cBhvr>
                                        <p:cTn id="62" dur="500"/>
                                        <p:tgtEl>
                                          <p:spTgt spid="28"/>
                                        </p:tgtEl>
                                        <p:attrNameLst>
                                          <p:attrName>ppt_h</p:attrName>
                                        </p:attrNameLst>
                                      </p:cBhvr>
                                      <p:tavLst>
                                        <p:tav tm="0">
                                          <p:val>
                                            <p:strVal val="ppt_h"/>
                                          </p:val>
                                        </p:tav>
                                        <p:tav tm="100000">
                                          <p:val>
                                            <p:fltVal val="0"/>
                                          </p:val>
                                        </p:tav>
                                      </p:tavLst>
                                    </p:anim>
                                    <p:animEffect transition="out" filter="fade">
                                      <p:cBhvr>
                                        <p:cTn id="63" dur="500"/>
                                        <p:tgtEl>
                                          <p:spTgt spid="28"/>
                                        </p:tgtEl>
                                      </p:cBhvr>
                                    </p:animEffect>
                                    <p:set>
                                      <p:cBhvr>
                                        <p:cTn id="64" dur="1" fill="hold">
                                          <p:stCondLst>
                                            <p:cond delay="499"/>
                                          </p:stCondLst>
                                        </p:cTn>
                                        <p:tgtEl>
                                          <p:spTgt spid="28"/>
                                        </p:tgtEl>
                                        <p:attrNameLst>
                                          <p:attrName>style.visibility</p:attrName>
                                        </p:attrNameLst>
                                      </p:cBhvr>
                                      <p:to>
                                        <p:strVal val="hidden"/>
                                      </p:to>
                                    </p:set>
                                  </p:childTnLst>
                                </p:cTn>
                              </p:par>
                            </p:childTnLst>
                          </p:cTn>
                        </p:par>
                        <p:par>
                          <p:cTn id="65" fill="hold">
                            <p:stCondLst>
                              <p:cond delay="500"/>
                            </p:stCondLst>
                            <p:childTnLst>
                              <p:par>
                                <p:cTn id="66" presetID="53" presetClass="entr" presetSubtype="16" fill="hold" nodeType="afterEffect">
                                  <p:stCondLst>
                                    <p:cond delay="0"/>
                                  </p:stCondLst>
                                  <p:childTnLst>
                                    <p:set>
                                      <p:cBhvr>
                                        <p:cTn id="67" dur="1" fill="hold">
                                          <p:stCondLst>
                                            <p:cond delay="0"/>
                                          </p:stCondLst>
                                        </p:cTn>
                                        <p:tgtEl>
                                          <p:spTgt spid="5"/>
                                        </p:tgtEl>
                                        <p:attrNameLst>
                                          <p:attrName>style.visibility</p:attrName>
                                        </p:attrNameLst>
                                      </p:cBhvr>
                                      <p:to>
                                        <p:strVal val="visible"/>
                                      </p:to>
                                    </p:set>
                                    <p:anim calcmode="lin" valueType="num">
                                      <p:cBhvr>
                                        <p:cTn id="68" dur="500" fill="hold"/>
                                        <p:tgtEl>
                                          <p:spTgt spid="5"/>
                                        </p:tgtEl>
                                        <p:attrNameLst>
                                          <p:attrName>ppt_w</p:attrName>
                                        </p:attrNameLst>
                                      </p:cBhvr>
                                      <p:tavLst>
                                        <p:tav tm="0">
                                          <p:val>
                                            <p:fltVal val="0"/>
                                          </p:val>
                                        </p:tav>
                                        <p:tav tm="100000">
                                          <p:val>
                                            <p:strVal val="#ppt_w"/>
                                          </p:val>
                                        </p:tav>
                                      </p:tavLst>
                                    </p:anim>
                                    <p:anim calcmode="lin" valueType="num">
                                      <p:cBhvr>
                                        <p:cTn id="69" dur="500" fill="hold"/>
                                        <p:tgtEl>
                                          <p:spTgt spid="5"/>
                                        </p:tgtEl>
                                        <p:attrNameLst>
                                          <p:attrName>ppt_h</p:attrName>
                                        </p:attrNameLst>
                                      </p:cBhvr>
                                      <p:tavLst>
                                        <p:tav tm="0">
                                          <p:val>
                                            <p:fltVal val="0"/>
                                          </p:val>
                                        </p:tav>
                                        <p:tav tm="100000">
                                          <p:val>
                                            <p:strVal val="#ppt_h"/>
                                          </p:val>
                                        </p:tav>
                                      </p:tavLst>
                                    </p:anim>
                                    <p:animEffect transition="in" filter="fade">
                                      <p:cBhvr>
                                        <p:cTn id="7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7" grpId="0" animBg="1"/>
      <p:bldP spid="2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9152-5B30-4752-A153-48A15CCA9F6C}"/>
              </a:ext>
            </a:extLst>
          </p:cNvPr>
          <p:cNvSpPr>
            <a:spLocks noGrp="1"/>
          </p:cNvSpPr>
          <p:nvPr>
            <p:ph type="title"/>
          </p:nvPr>
        </p:nvSpPr>
        <p:spPr/>
        <p:txBody>
          <a:bodyPr/>
          <a:lstStyle/>
          <a:p>
            <a:r>
              <a:rPr lang="en-US" dirty="0"/>
              <a:t>Appendix A – mash Pipeline</a:t>
            </a:r>
          </a:p>
        </p:txBody>
      </p:sp>
      <p:sp>
        <p:nvSpPr>
          <p:cNvPr id="4" name="Rectangle 3">
            <a:extLst>
              <a:ext uri="{FF2B5EF4-FFF2-40B4-BE49-F238E27FC236}">
                <a16:creationId xmlns:a16="http://schemas.microsoft.com/office/drawing/2014/main" id="{4FCC39B2-17AA-449F-9EE8-6F8F1CB6A928}"/>
              </a:ext>
            </a:extLst>
          </p:cNvPr>
          <p:cNvSpPr/>
          <p:nvPr/>
        </p:nvSpPr>
        <p:spPr>
          <a:xfrm>
            <a:off x="82867" y="2009775"/>
            <a:ext cx="2028826" cy="1152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Male and female specific GWAS effect sizes and SE</a:t>
            </a:r>
          </a:p>
        </p:txBody>
      </p:sp>
      <p:sp>
        <p:nvSpPr>
          <p:cNvPr id="5" name="Rectangle 4">
            <a:extLst>
              <a:ext uri="{FF2B5EF4-FFF2-40B4-BE49-F238E27FC236}">
                <a16:creationId xmlns:a16="http://schemas.microsoft.com/office/drawing/2014/main" id="{6B3A7005-E511-450E-9DA7-30DE7176E41E}"/>
              </a:ext>
            </a:extLst>
          </p:cNvPr>
          <p:cNvSpPr/>
          <p:nvPr/>
        </p:nvSpPr>
        <p:spPr>
          <a:xfrm>
            <a:off x="3114675" y="3376612"/>
            <a:ext cx="1285875" cy="8191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mash</a:t>
            </a:r>
          </a:p>
        </p:txBody>
      </p:sp>
      <p:sp>
        <p:nvSpPr>
          <p:cNvPr id="6" name="Rectangle 5">
            <a:extLst>
              <a:ext uri="{FF2B5EF4-FFF2-40B4-BE49-F238E27FC236}">
                <a16:creationId xmlns:a16="http://schemas.microsoft.com/office/drawing/2014/main" id="{D89AF6AD-114F-4C96-8DD4-F8BFB569E36D}"/>
              </a:ext>
            </a:extLst>
          </p:cNvPr>
          <p:cNvSpPr/>
          <p:nvPr/>
        </p:nvSpPr>
        <p:spPr>
          <a:xfrm>
            <a:off x="4905374" y="3109912"/>
            <a:ext cx="1609725" cy="1352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subset, select SNP from each LD block (1703)</a:t>
            </a:r>
          </a:p>
        </p:txBody>
      </p:sp>
      <p:sp>
        <p:nvSpPr>
          <p:cNvPr id="7" name="Rectangle 6">
            <a:extLst>
              <a:ext uri="{FF2B5EF4-FFF2-40B4-BE49-F238E27FC236}">
                <a16:creationId xmlns:a16="http://schemas.microsoft.com/office/drawing/2014/main" id="{22244237-3600-4DA4-B619-E9A6ADF91018}"/>
              </a:ext>
            </a:extLst>
          </p:cNvPr>
          <p:cNvSpPr/>
          <p:nvPr/>
        </p:nvSpPr>
        <p:spPr>
          <a:xfrm>
            <a:off x="968693" y="4486275"/>
            <a:ext cx="1838325" cy="14507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hypothesis matrices, remove data-driven covariance matrices</a:t>
            </a:r>
          </a:p>
        </p:txBody>
      </p:sp>
      <p:sp>
        <p:nvSpPr>
          <p:cNvPr id="8" name="Rectangle 7">
            <a:extLst>
              <a:ext uri="{FF2B5EF4-FFF2-40B4-BE49-F238E27FC236}">
                <a16:creationId xmlns:a16="http://schemas.microsoft.com/office/drawing/2014/main" id="{4E7B73C2-BD1E-4CC3-B110-DB25C40F9B47}"/>
              </a:ext>
            </a:extLst>
          </p:cNvPr>
          <p:cNvSpPr/>
          <p:nvPr/>
        </p:nvSpPr>
        <p:spPr>
          <a:xfrm>
            <a:off x="7234237" y="3219449"/>
            <a:ext cx="1495425" cy="1133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Fit mash model, obtain mixture weights</a:t>
            </a:r>
          </a:p>
        </p:txBody>
      </p:sp>
      <p:sp>
        <p:nvSpPr>
          <p:cNvPr id="9" name="Rectangle 8">
            <a:extLst>
              <a:ext uri="{FF2B5EF4-FFF2-40B4-BE49-F238E27FC236}">
                <a16:creationId xmlns:a16="http://schemas.microsoft.com/office/drawing/2014/main" id="{D8AB5395-9768-4CED-BDD2-1C77AE9FC0C8}"/>
              </a:ext>
            </a:extLst>
          </p:cNvPr>
          <p:cNvSpPr/>
          <p:nvPr/>
        </p:nvSpPr>
        <p:spPr>
          <a:xfrm>
            <a:off x="9448800" y="3162300"/>
            <a:ext cx="1495425" cy="1247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Repeat 100x, obtain average weight and SE</a:t>
            </a:r>
          </a:p>
        </p:txBody>
      </p:sp>
      <p:cxnSp>
        <p:nvCxnSpPr>
          <p:cNvPr id="11" name="Straight Arrow Connector 10">
            <a:extLst>
              <a:ext uri="{FF2B5EF4-FFF2-40B4-BE49-F238E27FC236}">
                <a16:creationId xmlns:a16="http://schemas.microsoft.com/office/drawing/2014/main" id="{94380335-00EC-48C1-9BBF-7218C6B49239}"/>
              </a:ext>
            </a:extLst>
          </p:cNvPr>
          <p:cNvCxnSpPr>
            <a:stCxn id="4" idx="3"/>
            <a:endCxn id="5" idx="1"/>
          </p:cNvCxnSpPr>
          <p:nvPr/>
        </p:nvCxnSpPr>
        <p:spPr>
          <a:xfrm>
            <a:off x="2111693" y="2586038"/>
            <a:ext cx="1002982" cy="12001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AE2F0DC-2C12-4832-B735-9747AA381E13}"/>
              </a:ext>
            </a:extLst>
          </p:cNvPr>
          <p:cNvCxnSpPr>
            <a:stCxn id="7" idx="3"/>
            <a:endCxn id="5" idx="2"/>
          </p:cNvCxnSpPr>
          <p:nvPr/>
        </p:nvCxnSpPr>
        <p:spPr>
          <a:xfrm flipV="1">
            <a:off x="2807018" y="4195762"/>
            <a:ext cx="950595" cy="10158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2B50E14-84CA-48E1-9A22-0577E3582798}"/>
              </a:ext>
            </a:extLst>
          </p:cNvPr>
          <p:cNvCxnSpPr>
            <a:stCxn id="5" idx="3"/>
            <a:endCxn id="6" idx="1"/>
          </p:cNvCxnSpPr>
          <p:nvPr/>
        </p:nvCxnSpPr>
        <p:spPr>
          <a:xfrm>
            <a:off x="4400550" y="3786187"/>
            <a:ext cx="50482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58CB747-5C8B-40B3-8B31-393F81F6E0FF}"/>
              </a:ext>
            </a:extLst>
          </p:cNvPr>
          <p:cNvCxnSpPr>
            <a:stCxn id="6" idx="3"/>
            <a:endCxn id="8" idx="1"/>
          </p:cNvCxnSpPr>
          <p:nvPr/>
        </p:nvCxnSpPr>
        <p:spPr>
          <a:xfrm>
            <a:off x="6515099" y="3786187"/>
            <a:ext cx="71913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A106576-74C5-4BC6-B261-E484335B07E6}"/>
              </a:ext>
            </a:extLst>
          </p:cNvPr>
          <p:cNvCxnSpPr>
            <a:stCxn id="8" idx="3"/>
            <a:endCxn id="9" idx="1"/>
          </p:cNvCxnSpPr>
          <p:nvPr/>
        </p:nvCxnSpPr>
        <p:spPr>
          <a:xfrm>
            <a:off x="8729662" y="3786187"/>
            <a:ext cx="71913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543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B2C5E-D457-4E91-B5BD-96F68DB6135C}"/>
              </a:ext>
            </a:extLst>
          </p:cNvPr>
          <p:cNvSpPr>
            <a:spLocks noGrp="1"/>
          </p:cNvSpPr>
          <p:nvPr>
            <p:ph type="title"/>
          </p:nvPr>
        </p:nvSpPr>
        <p:spPr>
          <a:xfrm>
            <a:off x="497840" y="1978243"/>
            <a:ext cx="10058400" cy="1450757"/>
          </a:xfrm>
        </p:spPr>
        <p:txBody>
          <a:bodyPr>
            <a:normAutofit fontScale="90000"/>
          </a:bodyPr>
          <a:lstStyle/>
          <a:p>
            <a:r>
              <a:rPr lang="en-US" dirty="0"/>
              <a:t>Appendix B </a:t>
            </a:r>
            <a:br>
              <a:rPr lang="en-US" dirty="0"/>
            </a:br>
            <a:r>
              <a:rPr lang="en-US" dirty="0"/>
              <a:t>mash </a:t>
            </a:r>
            <a:br>
              <a:rPr lang="en-US" dirty="0"/>
            </a:br>
            <a:r>
              <a:rPr lang="en-US" dirty="0"/>
              <a:t>nontrivial </a:t>
            </a:r>
            <a:br>
              <a:rPr lang="en-US" dirty="0"/>
            </a:br>
            <a:r>
              <a:rPr lang="en-US" dirty="0"/>
              <a:t>weights</a:t>
            </a:r>
          </a:p>
        </p:txBody>
      </p:sp>
      <p:pic>
        <p:nvPicPr>
          <p:cNvPr id="4" name="Picture 3">
            <a:extLst>
              <a:ext uri="{FF2B5EF4-FFF2-40B4-BE49-F238E27FC236}">
                <a16:creationId xmlns:a16="http://schemas.microsoft.com/office/drawing/2014/main" id="{875F49F4-A2D9-42D5-8B6C-EFF2C3731BB7}"/>
              </a:ext>
            </a:extLst>
          </p:cNvPr>
          <p:cNvPicPr>
            <a:picLocks noChangeAspect="1"/>
          </p:cNvPicPr>
          <p:nvPr/>
        </p:nvPicPr>
        <p:blipFill>
          <a:blip r:embed="rId2"/>
          <a:stretch>
            <a:fillRect/>
          </a:stretch>
        </p:blipFill>
        <p:spPr>
          <a:xfrm>
            <a:off x="3251259" y="286603"/>
            <a:ext cx="8839141" cy="5879152"/>
          </a:xfrm>
          <a:prstGeom prst="rect">
            <a:avLst/>
          </a:prstGeom>
        </p:spPr>
      </p:pic>
    </p:spTree>
    <p:extLst>
      <p:ext uri="{BB962C8B-B14F-4D97-AF65-F5344CB8AC3E}">
        <p14:creationId xmlns:p14="http://schemas.microsoft.com/office/powerpoint/2010/main" val="2517266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FF51A-BE02-47BA-A394-3C827D9C2477}"/>
              </a:ext>
            </a:extLst>
          </p:cNvPr>
          <p:cNvSpPr/>
          <p:nvPr/>
        </p:nvSpPr>
        <p:spPr>
          <a:xfrm>
            <a:off x="2247900" y="1225633"/>
            <a:ext cx="1341120" cy="88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Sample IDs</a:t>
            </a:r>
          </a:p>
        </p:txBody>
      </p:sp>
      <p:sp>
        <p:nvSpPr>
          <p:cNvPr id="3" name="Rectangle 2">
            <a:extLst>
              <a:ext uri="{FF2B5EF4-FFF2-40B4-BE49-F238E27FC236}">
                <a16:creationId xmlns:a16="http://schemas.microsoft.com/office/drawing/2014/main" id="{B747C630-9E04-4681-AE8D-9ACBF3F4BF5F}"/>
              </a:ext>
            </a:extLst>
          </p:cNvPr>
          <p:cNvSpPr/>
          <p:nvPr/>
        </p:nvSpPr>
        <p:spPr>
          <a:xfrm>
            <a:off x="3936920" y="1225633"/>
            <a:ext cx="1737360" cy="88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Random sample 25k male, 25k female</a:t>
            </a:r>
          </a:p>
        </p:txBody>
      </p:sp>
      <p:sp>
        <p:nvSpPr>
          <p:cNvPr id="4" name="Rectangle 3">
            <a:extLst>
              <a:ext uri="{FF2B5EF4-FFF2-40B4-BE49-F238E27FC236}">
                <a16:creationId xmlns:a16="http://schemas.microsoft.com/office/drawing/2014/main" id="{CB52CD58-B637-4926-9443-493737304EA7}"/>
              </a:ext>
            </a:extLst>
          </p:cNvPr>
          <p:cNvSpPr/>
          <p:nvPr/>
        </p:nvSpPr>
        <p:spPr>
          <a:xfrm>
            <a:off x="6041230" y="1223013"/>
            <a:ext cx="1362075" cy="883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 sample IDs</a:t>
            </a:r>
          </a:p>
        </p:txBody>
      </p:sp>
      <p:sp>
        <p:nvSpPr>
          <p:cNvPr id="5" name="Rectangle 4">
            <a:extLst>
              <a:ext uri="{FF2B5EF4-FFF2-40B4-BE49-F238E27FC236}">
                <a16:creationId xmlns:a16="http://schemas.microsoft.com/office/drawing/2014/main" id="{4DB59993-FEFC-4988-A64A-76805028E411}"/>
              </a:ext>
            </a:extLst>
          </p:cNvPr>
          <p:cNvSpPr/>
          <p:nvPr/>
        </p:nvSpPr>
        <p:spPr>
          <a:xfrm>
            <a:off x="91440" y="3957637"/>
            <a:ext cx="1737360"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Remove test sample, then conduct GWAS</a:t>
            </a:r>
          </a:p>
        </p:txBody>
      </p:sp>
      <p:sp>
        <p:nvSpPr>
          <p:cNvPr id="6" name="Title 1">
            <a:extLst>
              <a:ext uri="{FF2B5EF4-FFF2-40B4-BE49-F238E27FC236}">
                <a16:creationId xmlns:a16="http://schemas.microsoft.com/office/drawing/2014/main" id="{2EA63AEE-1F0D-4AAF-9D0A-426677B627B3}"/>
              </a:ext>
            </a:extLst>
          </p:cNvPr>
          <p:cNvSpPr txBox="1">
            <a:spLocks/>
          </p:cNvSpPr>
          <p:nvPr/>
        </p:nvSpPr>
        <p:spPr>
          <a:xfrm>
            <a:off x="1097280" y="286604"/>
            <a:ext cx="10058400" cy="79057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Appendix C – PGS Pipeline part 1</a:t>
            </a:r>
          </a:p>
        </p:txBody>
      </p:sp>
      <p:sp>
        <p:nvSpPr>
          <p:cNvPr id="7" name="Rectangle 6">
            <a:extLst>
              <a:ext uri="{FF2B5EF4-FFF2-40B4-BE49-F238E27FC236}">
                <a16:creationId xmlns:a16="http://schemas.microsoft.com/office/drawing/2014/main" id="{B4A4178A-2B06-413F-A97C-B3E6209EF9E4}"/>
              </a:ext>
            </a:extLst>
          </p:cNvPr>
          <p:cNvSpPr/>
          <p:nvPr/>
        </p:nvSpPr>
        <p:spPr>
          <a:xfrm>
            <a:off x="2247900" y="2690813"/>
            <a:ext cx="1202055" cy="7905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GWAS</a:t>
            </a:r>
          </a:p>
          <a:p>
            <a:pPr algn="ctr"/>
            <a:r>
              <a:rPr lang="en-US" dirty="0"/>
              <a:t>Both-Sex</a:t>
            </a:r>
          </a:p>
        </p:txBody>
      </p:sp>
      <p:sp>
        <p:nvSpPr>
          <p:cNvPr id="8" name="Rectangle 7">
            <a:extLst>
              <a:ext uri="{FF2B5EF4-FFF2-40B4-BE49-F238E27FC236}">
                <a16:creationId xmlns:a16="http://schemas.microsoft.com/office/drawing/2014/main" id="{BD7A5DE8-11EA-49E1-984B-C0579431F34E}"/>
              </a:ext>
            </a:extLst>
          </p:cNvPr>
          <p:cNvSpPr/>
          <p:nvPr/>
        </p:nvSpPr>
        <p:spPr>
          <a:xfrm>
            <a:off x="2247900" y="3957637"/>
            <a:ext cx="120205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GWAS</a:t>
            </a:r>
          </a:p>
          <a:p>
            <a:pPr algn="ctr"/>
            <a:r>
              <a:rPr lang="en-US" dirty="0"/>
              <a:t>Male-specific</a:t>
            </a:r>
          </a:p>
        </p:txBody>
      </p:sp>
      <p:sp>
        <p:nvSpPr>
          <p:cNvPr id="9" name="Rectangle 8">
            <a:extLst>
              <a:ext uri="{FF2B5EF4-FFF2-40B4-BE49-F238E27FC236}">
                <a16:creationId xmlns:a16="http://schemas.microsoft.com/office/drawing/2014/main" id="{48665FD0-06FC-4B0B-BC50-396667B4BBC2}"/>
              </a:ext>
            </a:extLst>
          </p:cNvPr>
          <p:cNvSpPr/>
          <p:nvPr/>
        </p:nvSpPr>
        <p:spPr>
          <a:xfrm>
            <a:off x="2247900" y="5273992"/>
            <a:ext cx="1202055" cy="7905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GWAS</a:t>
            </a:r>
          </a:p>
          <a:p>
            <a:pPr algn="ctr"/>
            <a:r>
              <a:rPr lang="en-US" dirty="0"/>
              <a:t>Female-specific</a:t>
            </a:r>
          </a:p>
        </p:txBody>
      </p:sp>
      <p:sp>
        <p:nvSpPr>
          <p:cNvPr id="10" name="Rectangle 9">
            <a:extLst>
              <a:ext uri="{FF2B5EF4-FFF2-40B4-BE49-F238E27FC236}">
                <a16:creationId xmlns:a16="http://schemas.microsoft.com/office/drawing/2014/main" id="{63A4A543-8759-47AF-89A0-D48E325FF74B}"/>
              </a:ext>
            </a:extLst>
          </p:cNvPr>
          <p:cNvSpPr/>
          <p:nvPr/>
        </p:nvSpPr>
        <p:spPr>
          <a:xfrm>
            <a:off x="4088130" y="2611121"/>
            <a:ext cx="2543175"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Clump</a:t>
            </a:r>
          </a:p>
          <a:p>
            <a:pPr algn="ctr"/>
            <a:r>
              <a:rPr lang="en-US" dirty="0"/>
              <a:t>Remove SNPs with R^2 higher than 0.1 or within 250kb of index SNP</a:t>
            </a:r>
          </a:p>
        </p:txBody>
      </p:sp>
      <p:sp>
        <p:nvSpPr>
          <p:cNvPr id="11" name="Rectangle 10">
            <a:extLst>
              <a:ext uri="{FF2B5EF4-FFF2-40B4-BE49-F238E27FC236}">
                <a16:creationId xmlns:a16="http://schemas.microsoft.com/office/drawing/2014/main" id="{01495ACE-2BA1-4216-8C1D-54142A0D3402}"/>
              </a:ext>
            </a:extLst>
          </p:cNvPr>
          <p:cNvSpPr/>
          <p:nvPr/>
        </p:nvSpPr>
        <p:spPr>
          <a:xfrm>
            <a:off x="7153275" y="2389665"/>
            <a:ext cx="1485900" cy="1662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PGS</a:t>
            </a:r>
          </a:p>
          <a:p>
            <a:r>
              <a:rPr lang="en-US" dirty="0"/>
              <a:t>P-value thresholds: 1, 0.01, 1e-5, 1e-8</a:t>
            </a:r>
          </a:p>
        </p:txBody>
      </p:sp>
      <p:sp>
        <p:nvSpPr>
          <p:cNvPr id="12" name="Rectangle 11">
            <a:extLst>
              <a:ext uri="{FF2B5EF4-FFF2-40B4-BE49-F238E27FC236}">
                <a16:creationId xmlns:a16="http://schemas.microsoft.com/office/drawing/2014/main" id="{C4A2C69C-6B56-41FB-BEA6-6DC97F984E09}"/>
              </a:ext>
            </a:extLst>
          </p:cNvPr>
          <p:cNvSpPr/>
          <p:nvPr/>
        </p:nvSpPr>
        <p:spPr>
          <a:xfrm>
            <a:off x="9817417" y="2054859"/>
            <a:ext cx="2278380" cy="2390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Models</a:t>
            </a:r>
          </a:p>
          <a:p>
            <a:pPr marL="285750" indent="-285750">
              <a:buFontTx/>
              <a:buChar char="-"/>
            </a:pPr>
            <a:r>
              <a:rPr lang="en-US" dirty="0"/>
              <a:t>Additive both-sex</a:t>
            </a:r>
          </a:p>
          <a:p>
            <a:pPr marL="285750" indent="-285750">
              <a:buFontTx/>
              <a:buChar char="-"/>
            </a:pPr>
            <a:r>
              <a:rPr lang="en-US" dirty="0"/>
              <a:t>Additive male-specific</a:t>
            </a:r>
          </a:p>
          <a:p>
            <a:pPr marL="285750" indent="-285750">
              <a:buFontTx/>
              <a:buChar char="-"/>
            </a:pPr>
            <a:r>
              <a:rPr lang="en-US" dirty="0"/>
              <a:t>Additive female-specific</a:t>
            </a:r>
          </a:p>
          <a:p>
            <a:pPr marL="285750" indent="-285750">
              <a:buFontTx/>
              <a:buChar char="-"/>
            </a:pPr>
            <a:r>
              <a:rPr lang="en-US" dirty="0"/>
              <a:t>Mash male</a:t>
            </a:r>
          </a:p>
          <a:p>
            <a:pPr marL="285750" indent="-285750">
              <a:buFontTx/>
              <a:buChar char="-"/>
            </a:pPr>
            <a:r>
              <a:rPr lang="en-US" dirty="0"/>
              <a:t>Mash female</a:t>
            </a:r>
          </a:p>
        </p:txBody>
      </p:sp>
      <p:sp>
        <p:nvSpPr>
          <p:cNvPr id="13" name="Rectangle 12">
            <a:extLst>
              <a:ext uri="{FF2B5EF4-FFF2-40B4-BE49-F238E27FC236}">
                <a16:creationId xmlns:a16="http://schemas.microsoft.com/office/drawing/2014/main" id="{6AA9ABF2-B348-4158-8ED6-E90788EEE2A6}"/>
              </a:ext>
            </a:extLst>
          </p:cNvPr>
          <p:cNvSpPr/>
          <p:nvPr/>
        </p:nvSpPr>
        <p:spPr>
          <a:xfrm>
            <a:off x="4234815" y="5273992"/>
            <a:ext cx="1556385" cy="7905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Mash mixture proportions (100x)</a:t>
            </a:r>
          </a:p>
        </p:txBody>
      </p:sp>
      <p:sp>
        <p:nvSpPr>
          <p:cNvPr id="14" name="Rectangle 13">
            <a:extLst>
              <a:ext uri="{FF2B5EF4-FFF2-40B4-BE49-F238E27FC236}">
                <a16:creationId xmlns:a16="http://schemas.microsoft.com/office/drawing/2014/main" id="{21114ACB-273D-4173-9B51-6B1CA120DEF5}"/>
              </a:ext>
            </a:extLst>
          </p:cNvPr>
          <p:cNvSpPr/>
          <p:nvPr/>
        </p:nvSpPr>
        <p:spPr>
          <a:xfrm>
            <a:off x="6438902" y="5102541"/>
            <a:ext cx="2657476" cy="113347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Mash posteriors:</a:t>
            </a:r>
          </a:p>
          <a:p>
            <a:pPr algn="ctr"/>
            <a:r>
              <a:rPr lang="en-US" dirty="0"/>
              <a:t>Convert </a:t>
            </a:r>
            <a:r>
              <a:rPr lang="en-US" dirty="0" err="1"/>
              <a:t>lfsr</a:t>
            </a:r>
            <a:r>
              <a:rPr lang="en-US" dirty="0"/>
              <a:t> to pseudo-p-values by matching order with GWAS p-values</a:t>
            </a:r>
          </a:p>
        </p:txBody>
      </p:sp>
      <p:cxnSp>
        <p:nvCxnSpPr>
          <p:cNvPr id="16" name="Straight Arrow Connector 15">
            <a:extLst>
              <a:ext uri="{FF2B5EF4-FFF2-40B4-BE49-F238E27FC236}">
                <a16:creationId xmlns:a16="http://schemas.microsoft.com/office/drawing/2014/main" id="{D5B966FB-E58A-4B2E-8BC2-577FB02683FA}"/>
              </a:ext>
            </a:extLst>
          </p:cNvPr>
          <p:cNvCxnSpPr>
            <a:stCxn id="5" idx="3"/>
            <a:endCxn id="8" idx="1"/>
          </p:cNvCxnSpPr>
          <p:nvPr/>
        </p:nvCxnSpPr>
        <p:spPr>
          <a:xfrm>
            <a:off x="1828800" y="4352925"/>
            <a:ext cx="4191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A566B5E-580E-46BA-96D3-EE3776293015}"/>
              </a:ext>
            </a:extLst>
          </p:cNvPr>
          <p:cNvCxnSpPr>
            <a:stCxn id="5" idx="3"/>
            <a:endCxn id="7" idx="1"/>
          </p:cNvCxnSpPr>
          <p:nvPr/>
        </p:nvCxnSpPr>
        <p:spPr>
          <a:xfrm flipV="1">
            <a:off x="1828800" y="3086100"/>
            <a:ext cx="419100" cy="12668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8D54C41-B6F5-4A38-9F8A-ECF4187C4968}"/>
              </a:ext>
            </a:extLst>
          </p:cNvPr>
          <p:cNvCxnSpPr>
            <a:stCxn id="5" idx="3"/>
            <a:endCxn id="9" idx="1"/>
          </p:cNvCxnSpPr>
          <p:nvPr/>
        </p:nvCxnSpPr>
        <p:spPr>
          <a:xfrm>
            <a:off x="1828800" y="4352925"/>
            <a:ext cx="419100" cy="13163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086B5C8-EC32-4093-91F8-35596774ACDF}"/>
              </a:ext>
            </a:extLst>
          </p:cNvPr>
          <p:cNvCxnSpPr>
            <a:stCxn id="7" idx="3"/>
            <a:endCxn id="10" idx="1"/>
          </p:cNvCxnSpPr>
          <p:nvPr/>
        </p:nvCxnSpPr>
        <p:spPr>
          <a:xfrm>
            <a:off x="3449955" y="3086100"/>
            <a:ext cx="638175" cy="1346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95D5781-87D7-4A53-98EB-9DAA0CA1FE34}"/>
              </a:ext>
            </a:extLst>
          </p:cNvPr>
          <p:cNvCxnSpPr>
            <a:cxnSpLocks/>
            <a:stCxn id="8" idx="3"/>
            <a:endCxn id="10" idx="1"/>
          </p:cNvCxnSpPr>
          <p:nvPr/>
        </p:nvCxnSpPr>
        <p:spPr>
          <a:xfrm flipV="1">
            <a:off x="3449955" y="3220721"/>
            <a:ext cx="638175" cy="11322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C40D620-D38D-40FF-8DB7-25310A7B945F}"/>
              </a:ext>
            </a:extLst>
          </p:cNvPr>
          <p:cNvCxnSpPr>
            <a:stCxn id="9" idx="3"/>
            <a:endCxn id="10" idx="1"/>
          </p:cNvCxnSpPr>
          <p:nvPr/>
        </p:nvCxnSpPr>
        <p:spPr>
          <a:xfrm flipV="1">
            <a:off x="3449955" y="3220721"/>
            <a:ext cx="638175" cy="24485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A9D109-C256-406F-B54D-FE30E794CF0B}"/>
              </a:ext>
            </a:extLst>
          </p:cNvPr>
          <p:cNvCxnSpPr>
            <a:stCxn id="10" idx="3"/>
          </p:cNvCxnSpPr>
          <p:nvPr/>
        </p:nvCxnSpPr>
        <p:spPr>
          <a:xfrm flipV="1">
            <a:off x="6631305" y="2495233"/>
            <a:ext cx="521970" cy="7254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86A2BA8-E087-4A70-AE48-77FC216AA7A0}"/>
              </a:ext>
            </a:extLst>
          </p:cNvPr>
          <p:cNvCxnSpPr>
            <a:stCxn id="10" idx="3"/>
          </p:cNvCxnSpPr>
          <p:nvPr/>
        </p:nvCxnSpPr>
        <p:spPr>
          <a:xfrm flipV="1">
            <a:off x="6631305" y="2903329"/>
            <a:ext cx="521970" cy="3173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64B188C-3AE2-44ED-A3BD-718A803C3FFC}"/>
              </a:ext>
            </a:extLst>
          </p:cNvPr>
          <p:cNvCxnSpPr>
            <a:stCxn id="10" idx="3"/>
            <a:endCxn id="11" idx="1"/>
          </p:cNvCxnSpPr>
          <p:nvPr/>
        </p:nvCxnSpPr>
        <p:spPr>
          <a:xfrm>
            <a:off x="6631305" y="3220721"/>
            <a:ext cx="52197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D8BCE5F-1516-4A26-BE7B-C1CE1C962D69}"/>
              </a:ext>
            </a:extLst>
          </p:cNvPr>
          <p:cNvCxnSpPr>
            <a:cxnSpLocks/>
            <a:stCxn id="11" idx="3"/>
          </p:cNvCxnSpPr>
          <p:nvPr/>
        </p:nvCxnSpPr>
        <p:spPr>
          <a:xfrm>
            <a:off x="8639175" y="3220721"/>
            <a:ext cx="117824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F5B365E-3B3D-483C-8A18-1CD81EE1BC55}"/>
              </a:ext>
            </a:extLst>
          </p:cNvPr>
          <p:cNvCxnSpPr>
            <a:cxnSpLocks/>
          </p:cNvCxnSpPr>
          <p:nvPr/>
        </p:nvCxnSpPr>
        <p:spPr>
          <a:xfrm>
            <a:off x="8639175" y="3362325"/>
            <a:ext cx="117824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968F2D7-345B-4651-8F6A-1B68E9C82921}"/>
              </a:ext>
            </a:extLst>
          </p:cNvPr>
          <p:cNvCxnSpPr>
            <a:cxnSpLocks/>
          </p:cNvCxnSpPr>
          <p:nvPr/>
        </p:nvCxnSpPr>
        <p:spPr>
          <a:xfrm>
            <a:off x="8639175" y="3719512"/>
            <a:ext cx="117824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B5DC34F-81D4-44A3-8F2C-FA413542CDAF}"/>
              </a:ext>
            </a:extLst>
          </p:cNvPr>
          <p:cNvCxnSpPr>
            <a:stCxn id="8" idx="3"/>
            <a:endCxn id="13" idx="1"/>
          </p:cNvCxnSpPr>
          <p:nvPr/>
        </p:nvCxnSpPr>
        <p:spPr>
          <a:xfrm>
            <a:off x="3449955" y="4352925"/>
            <a:ext cx="784860" cy="131635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430267DB-8F5B-40CF-B2D4-C33780F4DD21}"/>
              </a:ext>
            </a:extLst>
          </p:cNvPr>
          <p:cNvCxnSpPr>
            <a:stCxn id="9" idx="3"/>
            <a:endCxn id="13" idx="1"/>
          </p:cNvCxnSpPr>
          <p:nvPr/>
        </p:nvCxnSpPr>
        <p:spPr>
          <a:xfrm>
            <a:off x="3449955" y="5669280"/>
            <a:ext cx="784860"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393C8E69-739C-485C-90C0-3911C557EB7B}"/>
              </a:ext>
            </a:extLst>
          </p:cNvPr>
          <p:cNvCxnSpPr>
            <a:stCxn id="13" idx="3"/>
            <a:endCxn id="14" idx="1"/>
          </p:cNvCxnSpPr>
          <p:nvPr/>
        </p:nvCxnSpPr>
        <p:spPr>
          <a:xfrm flipV="1">
            <a:off x="5791200" y="5669279"/>
            <a:ext cx="647702" cy="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4" name="Straight Arrow Connector 53">
            <a:extLst>
              <a:ext uri="{FF2B5EF4-FFF2-40B4-BE49-F238E27FC236}">
                <a16:creationId xmlns:a16="http://schemas.microsoft.com/office/drawing/2014/main" id="{A42A4EFB-8AAC-4692-AC21-4A9A827B7C9C}"/>
              </a:ext>
            </a:extLst>
          </p:cNvPr>
          <p:cNvCxnSpPr>
            <a:stCxn id="14" idx="0"/>
            <a:endCxn id="10" idx="2"/>
          </p:cNvCxnSpPr>
          <p:nvPr/>
        </p:nvCxnSpPr>
        <p:spPr>
          <a:xfrm flipH="1" flipV="1">
            <a:off x="5359718" y="3830321"/>
            <a:ext cx="2407922" cy="127222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a:extLst>
              <a:ext uri="{FF2B5EF4-FFF2-40B4-BE49-F238E27FC236}">
                <a16:creationId xmlns:a16="http://schemas.microsoft.com/office/drawing/2014/main" id="{36685DF8-2D07-44BB-9AA4-DD5524BF4C20}"/>
              </a:ext>
            </a:extLst>
          </p:cNvPr>
          <p:cNvCxnSpPr>
            <a:stCxn id="10" idx="3"/>
          </p:cNvCxnSpPr>
          <p:nvPr/>
        </p:nvCxnSpPr>
        <p:spPr>
          <a:xfrm>
            <a:off x="6631305" y="3220721"/>
            <a:ext cx="521970" cy="260666"/>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AC70B8F8-F12F-4212-893C-F1DF0045D27F}"/>
              </a:ext>
            </a:extLst>
          </p:cNvPr>
          <p:cNvCxnSpPr>
            <a:stCxn id="10" idx="3"/>
          </p:cNvCxnSpPr>
          <p:nvPr/>
        </p:nvCxnSpPr>
        <p:spPr>
          <a:xfrm>
            <a:off x="6631305" y="3220721"/>
            <a:ext cx="521970" cy="63828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59" name="TextBox 58">
            <a:extLst>
              <a:ext uri="{FF2B5EF4-FFF2-40B4-BE49-F238E27FC236}">
                <a16:creationId xmlns:a16="http://schemas.microsoft.com/office/drawing/2014/main" id="{8A6B04A3-0219-4511-BED4-2040F8E873E9}"/>
              </a:ext>
            </a:extLst>
          </p:cNvPr>
          <p:cNvSpPr txBox="1"/>
          <p:nvPr/>
        </p:nvSpPr>
        <p:spPr>
          <a:xfrm>
            <a:off x="8588692" y="2672496"/>
            <a:ext cx="1228725" cy="461665"/>
          </a:xfrm>
          <a:prstGeom prst="rect">
            <a:avLst/>
          </a:prstGeom>
          <a:noFill/>
        </p:spPr>
        <p:txBody>
          <a:bodyPr wrap="square" rtlCol="0">
            <a:spAutoFit/>
          </a:bodyPr>
          <a:lstStyle/>
          <a:p>
            <a:r>
              <a:rPr lang="en-US" sz="1200" dirty="0"/>
              <a:t>4 thresholds * 5 models = 20 PGS</a:t>
            </a:r>
          </a:p>
        </p:txBody>
      </p:sp>
      <p:cxnSp>
        <p:nvCxnSpPr>
          <p:cNvPr id="65" name="Straight Arrow Connector 64">
            <a:extLst>
              <a:ext uri="{FF2B5EF4-FFF2-40B4-BE49-F238E27FC236}">
                <a16:creationId xmlns:a16="http://schemas.microsoft.com/office/drawing/2014/main" id="{4FAB427F-E579-427E-9CE9-F7A6949D7B71}"/>
              </a:ext>
            </a:extLst>
          </p:cNvPr>
          <p:cNvCxnSpPr>
            <a:stCxn id="2" idx="3"/>
            <a:endCxn id="3" idx="1"/>
          </p:cNvCxnSpPr>
          <p:nvPr/>
        </p:nvCxnSpPr>
        <p:spPr>
          <a:xfrm>
            <a:off x="3589020" y="1667593"/>
            <a:ext cx="3479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B5ABDF3-602E-4AF7-8434-8A10039509AC}"/>
              </a:ext>
            </a:extLst>
          </p:cNvPr>
          <p:cNvCxnSpPr>
            <a:stCxn id="3" idx="3"/>
            <a:endCxn id="4" idx="1"/>
          </p:cNvCxnSpPr>
          <p:nvPr/>
        </p:nvCxnSpPr>
        <p:spPr>
          <a:xfrm flipV="1">
            <a:off x="5674280" y="1664973"/>
            <a:ext cx="366950" cy="26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4AE04C28-5BE0-4B0D-94D1-77C9FAF1855B}"/>
              </a:ext>
            </a:extLst>
          </p:cNvPr>
          <p:cNvSpPr txBox="1"/>
          <p:nvPr/>
        </p:nvSpPr>
        <p:spPr>
          <a:xfrm>
            <a:off x="318850" y="1295641"/>
            <a:ext cx="1509950" cy="369332"/>
          </a:xfrm>
          <a:prstGeom prst="rect">
            <a:avLst/>
          </a:prstGeom>
          <a:noFill/>
        </p:spPr>
        <p:txBody>
          <a:bodyPr wrap="square" rtlCol="0">
            <a:spAutoFit/>
          </a:bodyPr>
          <a:lstStyle/>
          <a:p>
            <a:r>
              <a:rPr lang="en-US" dirty="0"/>
              <a:t>Sample Set</a:t>
            </a:r>
          </a:p>
        </p:txBody>
      </p:sp>
      <p:sp>
        <p:nvSpPr>
          <p:cNvPr id="70" name="TextBox 69">
            <a:extLst>
              <a:ext uri="{FF2B5EF4-FFF2-40B4-BE49-F238E27FC236}">
                <a16:creationId xmlns:a16="http://schemas.microsoft.com/office/drawing/2014/main" id="{98662696-E544-4DCA-989E-032B69813172}"/>
              </a:ext>
            </a:extLst>
          </p:cNvPr>
          <p:cNvSpPr txBox="1"/>
          <p:nvPr/>
        </p:nvSpPr>
        <p:spPr>
          <a:xfrm>
            <a:off x="342305" y="2626639"/>
            <a:ext cx="1509950" cy="369332"/>
          </a:xfrm>
          <a:prstGeom prst="rect">
            <a:avLst/>
          </a:prstGeom>
          <a:noFill/>
        </p:spPr>
        <p:txBody>
          <a:bodyPr wrap="square" rtlCol="0">
            <a:spAutoFit/>
          </a:bodyPr>
          <a:lstStyle/>
          <a:p>
            <a:r>
              <a:rPr lang="en-US" dirty="0"/>
              <a:t>Training Set</a:t>
            </a:r>
          </a:p>
        </p:txBody>
      </p:sp>
    </p:spTree>
    <p:extLst>
      <p:ext uri="{BB962C8B-B14F-4D97-AF65-F5344CB8AC3E}">
        <p14:creationId xmlns:p14="http://schemas.microsoft.com/office/powerpoint/2010/main" val="1058215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BC3D0-397F-4FB9-963C-D9AA164A908B}"/>
              </a:ext>
            </a:extLst>
          </p:cNvPr>
          <p:cNvSpPr txBox="1">
            <a:spLocks/>
          </p:cNvSpPr>
          <p:nvPr/>
        </p:nvSpPr>
        <p:spPr>
          <a:xfrm>
            <a:off x="1097280" y="286604"/>
            <a:ext cx="10058400" cy="790576"/>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Appendix C – PGS Pipeline part 2</a:t>
            </a:r>
          </a:p>
        </p:txBody>
      </p:sp>
      <p:sp>
        <p:nvSpPr>
          <p:cNvPr id="3" name="Rectangle 2">
            <a:extLst>
              <a:ext uri="{FF2B5EF4-FFF2-40B4-BE49-F238E27FC236}">
                <a16:creationId xmlns:a16="http://schemas.microsoft.com/office/drawing/2014/main" id="{981129A3-F81F-40AC-BA35-6C25D56FDD5F}"/>
              </a:ext>
            </a:extLst>
          </p:cNvPr>
          <p:cNvSpPr/>
          <p:nvPr/>
        </p:nvSpPr>
        <p:spPr>
          <a:xfrm>
            <a:off x="590549" y="2412206"/>
            <a:ext cx="1476375" cy="79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Phenotype + Covariate file</a:t>
            </a:r>
          </a:p>
        </p:txBody>
      </p:sp>
      <p:sp>
        <p:nvSpPr>
          <p:cNvPr id="4" name="Rectangle 3">
            <a:extLst>
              <a:ext uri="{FF2B5EF4-FFF2-40B4-BE49-F238E27FC236}">
                <a16:creationId xmlns:a16="http://schemas.microsoft.com/office/drawing/2014/main" id="{6D587555-C2E7-46D8-A12B-119F2DF9EDE2}"/>
              </a:ext>
            </a:extLst>
          </p:cNvPr>
          <p:cNvSpPr/>
          <p:nvPr/>
        </p:nvSpPr>
        <p:spPr>
          <a:xfrm>
            <a:off x="2633662" y="2431255"/>
            <a:ext cx="1638300" cy="79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only test IDs</a:t>
            </a:r>
          </a:p>
        </p:txBody>
      </p:sp>
      <p:sp>
        <p:nvSpPr>
          <p:cNvPr id="5" name="Rectangle 4">
            <a:extLst>
              <a:ext uri="{FF2B5EF4-FFF2-40B4-BE49-F238E27FC236}">
                <a16:creationId xmlns:a16="http://schemas.microsoft.com/office/drawing/2014/main" id="{1042EE88-D6B4-45C2-AAE9-7FD2C546B841}"/>
              </a:ext>
            </a:extLst>
          </p:cNvPr>
          <p:cNvSpPr/>
          <p:nvPr/>
        </p:nvSpPr>
        <p:spPr>
          <a:xfrm>
            <a:off x="4972049" y="1526381"/>
            <a:ext cx="2400300" cy="790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Null Model</a:t>
            </a:r>
          </a:p>
          <a:p>
            <a:pPr algn="ctr"/>
            <a:r>
              <a:rPr lang="en-US" dirty="0"/>
              <a:t>Phenotype ~ covariates</a:t>
            </a:r>
          </a:p>
        </p:txBody>
      </p:sp>
      <p:sp>
        <p:nvSpPr>
          <p:cNvPr id="6" name="Rectangle 5">
            <a:extLst>
              <a:ext uri="{FF2B5EF4-FFF2-40B4-BE49-F238E27FC236}">
                <a16:creationId xmlns:a16="http://schemas.microsoft.com/office/drawing/2014/main" id="{3518BAEC-1AF0-4253-953A-CE30A391FF0C}"/>
              </a:ext>
            </a:extLst>
          </p:cNvPr>
          <p:cNvSpPr/>
          <p:nvPr/>
        </p:nvSpPr>
        <p:spPr>
          <a:xfrm>
            <a:off x="4972049" y="3226594"/>
            <a:ext cx="2400300" cy="8620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PGS Model</a:t>
            </a:r>
          </a:p>
          <a:p>
            <a:pPr algn="ctr"/>
            <a:r>
              <a:rPr lang="en-US" dirty="0"/>
              <a:t>Phenotype ~ covariates + PGS</a:t>
            </a:r>
          </a:p>
        </p:txBody>
      </p:sp>
      <p:sp>
        <p:nvSpPr>
          <p:cNvPr id="7" name="Rectangle 6">
            <a:extLst>
              <a:ext uri="{FF2B5EF4-FFF2-40B4-BE49-F238E27FC236}">
                <a16:creationId xmlns:a16="http://schemas.microsoft.com/office/drawing/2014/main" id="{EE6A29AB-71D4-4A75-8990-071B671F86A8}"/>
              </a:ext>
            </a:extLst>
          </p:cNvPr>
          <p:cNvSpPr/>
          <p:nvPr/>
        </p:nvSpPr>
        <p:spPr>
          <a:xfrm>
            <a:off x="8372474" y="2316957"/>
            <a:ext cx="2943225" cy="9810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Obtain R^2</a:t>
            </a:r>
          </a:p>
          <a:p>
            <a:pPr algn="ctr"/>
            <a:r>
              <a:rPr lang="en-US" dirty="0"/>
              <a:t>Incremental R^2 = R^2 – null R^2</a:t>
            </a:r>
          </a:p>
        </p:txBody>
      </p:sp>
      <p:cxnSp>
        <p:nvCxnSpPr>
          <p:cNvPr id="9" name="Straight Arrow Connector 8">
            <a:extLst>
              <a:ext uri="{FF2B5EF4-FFF2-40B4-BE49-F238E27FC236}">
                <a16:creationId xmlns:a16="http://schemas.microsoft.com/office/drawing/2014/main" id="{D7E09887-4988-4762-BA04-CBBFCEB99896}"/>
              </a:ext>
            </a:extLst>
          </p:cNvPr>
          <p:cNvCxnSpPr>
            <a:stCxn id="3" idx="3"/>
            <a:endCxn id="4" idx="1"/>
          </p:cNvCxnSpPr>
          <p:nvPr/>
        </p:nvCxnSpPr>
        <p:spPr>
          <a:xfrm>
            <a:off x="2066924" y="2807494"/>
            <a:ext cx="566738" cy="190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20E77C0-0777-428E-A124-9C6633D2B410}"/>
              </a:ext>
            </a:extLst>
          </p:cNvPr>
          <p:cNvCxnSpPr>
            <a:stCxn id="4" idx="3"/>
            <a:endCxn id="5" idx="1"/>
          </p:cNvCxnSpPr>
          <p:nvPr/>
        </p:nvCxnSpPr>
        <p:spPr>
          <a:xfrm flipV="1">
            <a:off x="4271962" y="1921669"/>
            <a:ext cx="700087" cy="90487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B3302E4-4328-486F-9B36-69649F4405DB}"/>
              </a:ext>
            </a:extLst>
          </p:cNvPr>
          <p:cNvCxnSpPr>
            <a:stCxn id="4" idx="3"/>
            <a:endCxn id="6" idx="1"/>
          </p:cNvCxnSpPr>
          <p:nvPr/>
        </p:nvCxnSpPr>
        <p:spPr>
          <a:xfrm>
            <a:off x="4271962" y="2826543"/>
            <a:ext cx="700087" cy="8310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BB43A2-F761-40D9-99DD-7F8D568FE58C}"/>
              </a:ext>
            </a:extLst>
          </p:cNvPr>
          <p:cNvCxnSpPr>
            <a:stCxn id="5" idx="3"/>
            <a:endCxn id="7" idx="1"/>
          </p:cNvCxnSpPr>
          <p:nvPr/>
        </p:nvCxnSpPr>
        <p:spPr>
          <a:xfrm>
            <a:off x="7372349" y="1921669"/>
            <a:ext cx="1000125" cy="8858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24DD4A0-3ADC-40E4-AD06-2D04883DB80B}"/>
              </a:ext>
            </a:extLst>
          </p:cNvPr>
          <p:cNvCxnSpPr>
            <a:cxnSpLocks/>
            <a:stCxn id="6" idx="3"/>
            <a:endCxn id="7" idx="1"/>
          </p:cNvCxnSpPr>
          <p:nvPr/>
        </p:nvCxnSpPr>
        <p:spPr>
          <a:xfrm flipV="1">
            <a:off x="7372349" y="2807494"/>
            <a:ext cx="1000125" cy="85010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25782BF-D3B1-4963-9756-256F590BB73A}"/>
              </a:ext>
            </a:extLst>
          </p:cNvPr>
          <p:cNvSpPr/>
          <p:nvPr/>
        </p:nvSpPr>
        <p:spPr>
          <a:xfrm>
            <a:off x="4581523" y="4562474"/>
            <a:ext cx="3181351" cy="13525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Additive </a:t>
            </a:r>
          </a:p>
          <a:p>
            <a:pPr algn="ctr"/>
            <a:r>
              <a:rPr lang="en-US" dirty="0"/>
              <a:t>Sex-specific, naïve</a:t>
            </a:r>
          </a:p>
          <a:p>
            <a:pPr algn="ctr"/>
            <a:r>
              <a:rPr lang="en-US" dirty="0"/>
              <a:t>Sex-specific, covariance aware</a:t>
            </a:r>
          </a:p>
        </p:txBody>
      </p:sp>
      <p:cxnSp>
        <p:nvCxnSpPr>
          <p:cNvPr id="22" name="Straight Connector 21">
            <a:extLst>
              <a:ext uri="{FF2B5EF4-FFF2-40B4-BE49-F238E27FC236}">
                <a16:creationId xmlns:a16="http://schemas.microsoft.com/office/drawing/2014/main" id="{7B820F78-2EE3-4C13-B8A7-867E39552566}"/>
              </a:ext>
            </a:extLst>
          </p:cNvPr>
          <p:cNvCxnSpPr>
            <a:stCxn id="6" idx="2"/>
            <a:endCxn id="20" idx="0"/>
          </p:cNvCxnSpPr>
          <p:nvPr/>
        </p:nvCxnSpPr>
        <p:spPr>
          <a:xfrm>
            <a:off x="6172199" y="4088606"/>
            <a:ext cx="0" cy="473868"/>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344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40497-733E-42FF-BE5D-1F7DA2640C67}"/>
              </a:ext>
            </a:extLst>
          </p:cNvPr>
          <p:cNvSpPr>
            <a:spLocks noGrp="1"/>
          </p:cNvSpPr>
          <p:nvPr>
            <p:ph type="title"/>
          </p:nvPr>
        </p:nvSpPr>
        <p:spPr/>
        <p:txBody>
          <a:bodyPr/>
          <a:lstStyle/>
          <a:p>
            <a:r>
              <a:rPr lang="en-US" dirty="0"/>
              <a:t>Appendix D—Amplification of Genetic and Environmental Variance Model</a:t>
            </a:r>
          </a:p>
        </p:txBody>
      </p:sp>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BEC32C13-EE5D-42D4-8DF5-A351EF7164B4}"/>
                  </a:ext>
                </a:extLst>
              </p:cNvPr>
              <p:cNvSpPr/>
              <p:nvPr/>
            </p:nvSpPr>
            <p:spPr>
              <a:xfrm>
                <a:off x="4535424" y="2432304"/>
                <a:ext cx="786384" cy="65836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𝐺</m:t>
                          </m:r>
                        </m:e>
                        <m:sub>
                          <m:r>
                            <a:rPr lang="en-US" sz="2000" b="0" i="1" smtClean="0">
                              <a:latin typeface="Cambria Math" panose="02040503050406030204" pitchFamily="18" charset="0"/>
                            </a:rPr>
                            <m:t>𝑓</m:t>
                          </m:r>
                        </m:sub>
                      </m:sSub>
                    </m:oMath>
                  </m:oMathPara>
                </a14:m>
                <a:endParaRPr lang="en-US" sz="2000" dirty="0"/>
              </a:p>
            </p:txBody>
          </p:sp>
        </mc:Choice>
        <mc:Fallback xmlns="">
          <p:sp>
            <p:nvSpPr>
              <p:cNvPr id="3" name="Oval 2">
                <a:extLst>
                  <a:ext uri="{FF2B5EF4-FFF2-40B4-BE49-F238E27FC236}">
                    <a16:creationId xmlns:a16="http://schemas.microsoft.com/office/drawing/2014/main" id="{BEC32C13-EE5D-42D4-8DF5-A351EF7164B4}"/>
                  </a:ext>
                </a:extLst>
              </p:cNvPr>
              <p:cNvSpPr>
                <a:spLocks noRot="1" noChangeAspect="1" noMove="1" noResize="1" noEditPoints="1" noAdjustHandles="1" noChangeArrowheads="1" noChangeShapeType="1" noTextEdit="1"/>
              </p:cNvSpPr>
              <p:nvPr/>
            </p:nvSpPr>
            <p:spPr>
              <a:xfrm>
                <a:off x="4535424" y="2432304"/>
                <a:ext cx="786384" cy="658368"/>
              </a:xfrm>
              <a:prstGeom prst="ellipse">
                <a:avLst/>
              </a:prstGeom>
              <a:blipFill>
                <a:blip r:embed="rId2"/>
                <a:stretch>
                  <a:fillRect/>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257C8825-4A08-440A-86AB-6C8575970F32}"/>
                  </a:ext>
                </a:extLst>
              </p:cNvPr>
              <p:cNvSpPr/>
              <p:nvPr/>
            </p:nvSpPr>
            <p:spPr>
              <a:xfrm>
                <a:off x="4535424" y="4370832"/>
                <a:ext cx="786384" cy="65836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𝐸</m:t>
                          </m:r>
                        </m:e>
                        <m:sub>
                          <m:r>
                            <a:rPr lang="en-US" sz="2000" b="0" i="1" smtClean="0">
                              <a:latin typeface="Cambria Math" panose="02040503050406030204" pitchFamily="18" charset="0"/>
                            </a:rPr>
                            <m:t>𝑓</m:t>
                          </m:r>
                        </m:sub>
                      </m:sSub>
                    </m:oMath>
                  </m:oMathPara>
                </a14:m>
                <a:endParaRPr lang="en-US" sz="2000" dirty="0"/>
              </a:p>
            </p:txBody>
          </p:sp>
        </mc:Choice>
        <mc:Fallback xmlns="">
          <p:sp>
            <p:nvSpPr>
              <p:cNvPr id="4" name="Oval 3">
                <a:extLst>
                  <a:ext uri="{FF2B5EF4-FFF2-40B4-BE49-F238E27FC236}">
                    <a16:creationId xmlns:a16="http://schemas.microsoft.com/office/drawing/2014/main" id="{257C8825-4A08-440A-86AB-6C8575970F32}"/>
                  </a:ext>
                </a:extLst>
              </p:cNvPr>
              <p:cNvSpPr>
                <a:spLocks noRot="1" noChangeAspect="1" noMove="1" noResize="1" noEditPoints="1" noAdjustHandles="1" noChangeArrowheads="1" noChangeShapeType="1" noTextEdit="1"/>
              </p:cNvSpPr>
              <p:nvPr/>
            </p:nvSpPr>
            <p:spPr>
              <a:xfrm>
                <a:off x="4535424" y="4370832"/>
                <a:ext cx="786384" cy="658368"/>
              </a:xfrm>
              <a:prstGeom prst="ellipse">
                <a:avLst/>
              </a:prstGeom>
              <a:blipFill>
                <a:blip r:embed="rId3"/>
                <a:stretch>
                  <a:fillRect/>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26098B60-EB16-4AE7-B0ED-598685F57D49}"/>
                  </a:ext>
                </a:extLst>
              </p:cNvPr>
              <p:cNvSpPr/>
              <p:nvPr/>
            </p:nvSpPr>
            <p:spPr>
              <a:xfrm>
                <a:off x="2578608" y="3419856"/>
                <a:ext cx="786384" cy="65836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𝑓</m:t>
                          </m:r>
                        </m:sub>
                      </m:sSub>
                    </m:oMath>
                  </m:oMathPara>
                </a14:m>
                <a:endParaRPr lang="en-US" sz="2000" dirty="0"/>
              </a:p>
            </p:txBody>
          </p:sp>
        </mc:Choice>
        <mc:Fallback xmlns="">
          <p:sp>
            <p:nvSpPr>
              <p:cNvPr id="5" name="Oval 4">
                <a:extLst>
                  <a:ext uri="{FF2B5EF4-FFF2-40B4-BE49-F238E27FC236}">
                    <a16:creationId xmlns:a16="http://schemas.microsoft.com/office/drawing/2014/main" id="{26098B60-EB16-4AE7-B0ED-598685F57D49}"/>
                  </a:ext>
                </a:extLst>
              </p:cNvPr>
              <p:cNvSpPr>
                <a:spLocks noRot="1" noChangeAspect="1" noMove="1" noResize="1" noEditPoints="1" noAdjustHandles="1" noChangeArrowheads="1" noChangeShapeType="1" noTextEdit="1"/>
              </p:cNvSpPr>
              <p:nvPr/>
            </p:nvSpPr>
            <p:spPr>
              <a:xfrm>
                <a:off x="2578608" y="3419856"/>
                <a:ext cx="786384" cy="658368"/>
              </a:xfrm>
              <a:prstGeom prst="ellipse">
                <a:avLst/>
              </a:prstGeom>
              <a:blipFill>
                <a:blip r:embed="rId4"/>
                <a:stretch>
                  <a:fillRect/>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F5996905-D493-472B-913C-ACDD88B8A739}"/>
                  </a:ext>
                </a:extLst>
              </p:cNvPr>
              <p:cNvSpPr/>
              <p:nvPr/>
            </p:nvSpPr>
            <p:spPr>
              <a:xfrm>
                <a:off x="6096000" y="3264408"/>
                <a:ext cx="2194560" cy="969264"/>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i="1" smtClean="0">
                          <a:latin typeface="Cambria Math" panose="02040503050406030204" pitchFamily="18" charset="0"/>
                          <a:ea typeface="Cambria Math" panose="02040503050406030204" pitchFamily="18" charset="0"/>
                        </a:rPr>
                        <m:t>𝛼</m:t>
                      </m:r>
                    </m:oMath>
                  </m:oMathPara>
                </a14:m>
                <a:endParaRPr lang="en-US" sz="2000" dirty="0">
                  <a:ea typeface="Cambria Math" panose="02040503050406030204" pitchFamily="18" charset="0"/>
                </a:endParaRPr>
              </a:p>
              <a:p>
                <a:pPr algn="ctr"/>
                <a:r>
                  <a:rPr lang="en-US" dirty="0"/>
                  <a:t>(amplification)</a:t>
                </a:r>
              </a:p>
            </p:txBody>
          </p:sp>
        </mc:Choice>
        <mc:Fallback xmlns="">
          <p:sp>
            <p:nvSpPr>
              <p:cNvPr id="6" name="Oval 5">
                <a:extLst>
                  <a:ext uri="{FF2B5EF4-FFF2-40B4-BE49-F238E27FC236}">
                    <a16:creationId xmlns:a16="http://schemas.microsoft.com/office/drawing/2014/main" id="{F5996905-D493-472B-913C-ACDD88B8A739}"/>
                  </a:ext>
                </a:extLst>
              </p:cNvPr>
              <p:cNvSpPr>
                <a:spLocks noRot="1" noChangeAspect="1" noMove="1" noResize="1" noEditPoints="1" noAdjustHandles="1" noChangeArrowheads="1" noChangeShapeType="1" noTextEdit="1"/>
              </p:cNvSpPr>
              <p:nvPr/>
            </p:nvSpPr>
            <p:spPr>
              <a:xfrm>
                <a:off x="6096000" y="3264408"/>
                <a:ext cx="2194560" cy="969264"/>
              </a:xfrm>
              <a:prstGeom prst="ellipse">
                <a:avLst/>
              </a:prstGeom>
              <a:blipFill>
                <a:blip r:embed="rId5"/>
                <a:stretch>
                  <a:fillRect/>
                </a:stretch>
              </a:blipFill>
              <a:ln>
                <a:solidFill>
                  <a:srgbClr val="0070C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D7F9609A-899D-4DCF-8378-487F4718744F}"/>
                  </a:ext>
                </a:extLst>
              </p:cNvPr>
              <p:cNvSpPr/>
              <p:nvPr/>
            </p:nvSpPr>
            <p:spPr>
              <a:xfrm>
                <a:off x="8827008" y="3419856"/>
                <a:ext cx="786384" cy="658368"/>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𝑚</m:t>
                          </m:r>
                        </m:sub>
                      </m:sSub>
                    </m:oMath>
                  </m:oMathPara>
                </a14:m>
                <a:endParaRPr lang="en-US" sz="2000" dirty="0"/>
              </a:p>
            </p:txBody>
          </p:sp>
        </mc:Choice>
        <mc:Fallback xmlns="">
          <p:sp>
            <p:nvSpPr>
              <p:cNvPr id="7" name="Oval 6">
                <a:extLst>
                  <a:ext uri="{FF2B5EF4-FFF2-40B4-BE49-F238E27FC236}">
                    <a16:creationId xmlns:a16="http://schemas.microsoft.com/office/drawing/2014/main" id="{D7F9609A-899D-4DCF-8378-487F4718744F}"/>
                  </a:ext>
                </a:extLst>
              </p:cNvPr>
              <p:cNvSpPr>
                <a:spLocks noRot="1" noChangeAspect="1" noMove="1" noResize="1" noEditPoints="1" noAdjustHandles="1" noChangeArrowheads="1" noChangeShapeType="1" noTextEdit="1"/>
              </p:cNvSpPr>
              <p:nvPr/>
            </p:nvSpPr>
            <p:spPr>
              <a:xfrm>
                <a:off x="8827008" y="3419856"/>
                <a:ext cx="786384" cy="658368"/>
              </a:xfrm>
              <a:prstGeom prst="ellipse">
                <a:avLst/>
              </a:prstGeom>
              <a:blipFill>
                <a:blip r:embed="rId6"/>
                <a:stretch>
                  <a:fillRect/>
                </a:stretch>
              </a:blipFill>
              <a:ln>
                <a:solidFill>
                  <a:srgbClr val="0070C0"/>
                </a:solidFill>
              </a:ln>
            </p:spPr>
            <p:txBody>
              <a:bodyPr/>
              <a:lstStyle/>
              <a:p>
                <a:r>
                  <a:rPr lang="en-US">
                    <a:noFill/>
                  </a:rPr>
                  <a:t> </a:t>
                </a:r>
              </a:p>
            </p:txBody>
          </p:sp>
        </mc:Fallback>
      </mc:AlternateContent>
      <p:pic>
        <p:nvPicPr>
          <p:cNvPr id="8" name="Picture 2" descr="Sexual dimorphism - Wikipedia">
            <a:extLst>
              <a:ext uri="{FF2B5EF4-FFF2-40B4-BE49-F238E27FC236}">
                <a16:creationId xmlns:a16="http://schemas.microsoft.com/office/drawing/2014/main" id="{D2D0B358-75E9-4AEE-B2F8-C572FEFB51F6}"/>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8963" t="17597" r="12439"/>
          <a:stretch/>
        </p:blipFill>
        <p:spPr bwMode="auto">
          <a:xfrm>
            <a:off x="289560" y="2357798"/>
            <a:ext cx="1929384" cy="308931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xual dimorphism - Wikipedia">
            <a:extLst>
              <a:ext uri="{FF2B5EF4-FFF2-40B4-BE49-F238E27FC236}">
                <a16:creationId xmlns:a16="http://schemas.microsoft.com/office/drawing/2014/main" id="{7C921C19-5FA6-45D1-A8C6-48D1C77E497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4451" t="13659" r="50244"/>
          <a:stretch/>
        </p:blipFill>
        <p:spPr bwMode="auto">
          <a:xfrm>
            <a:off x="10094976" y="2357798"/>
            <a:ext cx="1764792" cy="3236976"/>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6B53E769-9CE9-4A02-823E-C6CD932A8ACF}"/>
              </a:ext>
            </a:extLst>
          </p:cNvPr>
          <p:cNvCxnSpPr>
            <a:stCxn id="3" idx="2"/>
            <a:endCxn id="5" idx="7"/>
          </p:cNvCxnSpPr>
          <p:nvPr/>
        </p:nvCxnSpPr>
        <p:spPr>
          <a:xfrm flipH="1">
            <a:off x="3249829" y="2761488"/>
            <a:ext cx="1285595" cy="75478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4AAFE56-BF76-452C-A91A-6E33AB54E102}"/>
              </a:ext>
            </a:extLst>
          </p:cNvPr>
          <p:cNvCxnSpPr>
            <a:stCxn id="4" idx="2"/>
            <a:endCxn id="5" idx="6"/>
          </p:cNvCxnSpPr>
          <p:nvPr/>
        </p:nvCxnSpPr>
        <p:spPr>
          <a:xfrm flipH="1" flipV="1">
            <a:off x="3364992" y="3749040"/>
            <a:ext cx="1170432" cy="95097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8A81D85-DE6A-4965-9911-73B1F5E9EBA2}"/>
              </a:ext>
            </a:extLst>
          </p:cNvPr>
          <p:cNvCxnSpPr>
            <a:stCxn id="3" idx="6"/>
          </p:cNvCxnSpPr>
          <p:nvPr/>
        </p:nvCxnSpPr>
        <p:spPr>
          <a:xfrm>
            <a:off x="5321808" y="2761488"/>
            <a:ext cx="886968" cy="75478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29F67C1-278E-4793-BB2D-B5091CDE30DD}"/>
              </a:ext>
            </a:extLst>
          </p:cNvPr>
          <p:cNvCxnSpPr>
            <a:stCxn id="4" idx="6"/>
            <a:endCxn id="6" idx="2"/>
          </p:cNvCxnSpPr>
          <p:nvPr/>
        </p:nvCxnSpPr>
        <p:spPr>
          <a:xfrm flipV="1">
            <a:off x="5321808" y="3749040"/>
            <a:ext cx="774192" cy="95097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F7116E7-1B55-44C3-9DA8-86384C446691}"/>
              </a:ext>
            </a:extLst>
          </p:cNvPr>
          <p:cNvCxnSpPr>
            <a:stCxn id="6" idx="6"/>
            <a:endCxn id="7" idx="2"/>
          </p:cNvCxnSpPr>
          <p:nvPr/>
        </p:nvCxnSpPr>
        <p:spPr>
          <a:xfrm>
            <a:off x="8290560" y="3749040"/>
            <a:ext cx="536448" cy="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2" name="Plus Sign 21">
            <a:extLst>
              <a:ext uri="{FF2B5EF4-FFF2-40B4-BE49-F238E27FC236}">
                <a16:creationId xmlns:a16="http://schemas.microsoft.com/office/drawing/2014/main" id="{BDD115A4-ACFC-49FD-B139-890AA077516E}"/>
              </a:ext>
            </a:extLst>
          </p:cNvPr>
          <p:cNvSpPr/>
          <p:nvPr/>
        </p:nvSpPr>
        <p:spPr>
          <a:xfrm>
            <a:off x="3493008" y="3489244"/>
            <a:ext cx="280416" cy="232768"/>
          </a:xfrm>
          <a:prstGeom prst="mathPlu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lus Sign 22">
            <a:extLst>
              <a:ext uri="{FF2B5EF4-FFF2-40B4-BE49-F238E27FC236}">
                <a16:creationId xmlns:a16="http://schemas.microsoft.com/office/drawing/2014/main" id="{F19CF2D0-D388-483A-836A-54C235041E76}"/>
              </a:ext>
            </a:extLst>
          </p:cNvPr>
          <p:cNvSpPr/>
          <p:nvPr/>
        </p:nvSpPr>
        <p:spPr>
          <a:xfrm>
            <a:off x="5736336" y="3489244"/>
            <a:ext cx="280416" cy="232768"/>
          </a:xfrm>
          <a:prstGeom prst="mathPlus">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FBF3BCFD-30A9-418D-AC72-A7AAFD85F43A}"/>
              </a:ext>
            </a:extLst>
          </p:cNvPr>
          <p:cNvSpPr txBox="1"/>
          <p:nvPr/>
        </p:nvSpPr>
        <p:spPr>
          <a:xfrm>
            <a:off x="2390293" y="1949672"/>
            <a:ext cx="1719072" cy="369332"/>
          </a:xfrm>
          <a:prstGeom prst="rect">
            <a:avLst/>
          </a:prstGeom>
          <a:noFill/>
        </p:spPr>
        <p:txBody>
          <a:bodyPr wrap="square" rtlCol="0">
            <a:spAutoFit/>
          </a:bodyPr>
          <a:lstStyle/>
          <a:p>
            <a:r>
              <a:rPr lang="en-US" dirty="0"/>
              <a:t>Female</a:t>
            </a:r>
          </a:p>
        </p:txBody>
      </p:sp>
      <p:sp>
        <p:nvSpPr>
          <p:cNvPr id="25" name="TextBox 24">
            <a:extLst>
              <a:ext uri="{FF2B5EF4-FFF2-40B4-BE49-F238E27FC236}">
                <a16:creationId xmlns:a16="http://schemas.microsoft.com/office/drawing/2014/main" id="{B6BDEA69-3CCA-4EC8-BD6E-C1D787CD7232}"/>
              </a:ext>
            </a:extLst>
          </p:cNvPr>
          <p:cNvSpPr txBox="1"/>
          <p:nvPr/>
        </p:nvSpPr>
        <p:spPr>
          <a:xfrm>
            <a:off x="9258300" y="1949672"/>
            <a:ext cx="1719072" cy="369332"/>
          </a:xfrm>
          <a:prstGeom prst="rect">
            <a:avLst/>
          </a:prstGeom>
          <a:noFill/>
        </p:spPr>
        <p:txBody>
          <a:bodyPr wrap="square" rtlCol="0">
            <a:spAutoFit/>
          </a:bodyPr>
          <a:lstStyle/>
          <a:p>
            <a:r>
              <a:rPr lang="en-US" dirty="0"/>
              <a:t>Male</a:t>
            </a:r>
          </a:p>
        </p:txBody>
      </p:sp>
    </p:spTree>
    <p:extLst>
      <p:ext uri="{BB962C8B-B14F-4D97-AF65-F5344CB8AC3E}">
        <p14:creationId xmlns:p14="http://schemas.microsoft.com/office/powerpoint/2010/main" val="2422291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40497-733E-42FF-BE5D-1F7DA2640C67}"/>
              </a:ext>
            </a:extLst>
          </p:cNvPr>
          <p:cNvSpPr>
            <a:spLocks noGrp="1"/>
          </p:cNvSpPr>
          <p:nvPr>
            <p:ph type="title"/>
          </p:nvPr>
        </p:nvSpPr>
        <p:spPr/>
        <p:txBody>
          <a:bodyPr/>
          <a:lstStyle/>
          <a:p>
            <a:r>
              <a:rPr lang="en-US" dirty="0"/>
              <a:t>Appendix E—Amplification of Genetic and Environmental Variance Model </a:t>
            </a:r>
            <a:r>
              <a:rPr lang="en-US" dirty="0" err="1"/>
              <a:t>pt</a:t>
            </a:r>
            <a:r>
              <a:rPr lang="en-US" dirty="0"/>
              <a:t> 2</a:t>
            </a:r>
          </a:p>
        </p:txBody>
      </p:sp>
      <p:sp>
        <p:nvSpPr>
          <p:cNvPr id="12" name="Rectangle 11">
            <a:extLst>
              <a:ext uri="{FF2B5EF4-FFF2-40B4-BE49-F238E27FC236}">
                <a16:creationId xmlns:a16="http://schemas.microsoft.com/office/drawing/2014/main" id="{DF5065D0-079A-4A62-92F2-FE6B690E7FAD}"/>
              </a:ext>
            </a:extLst>
          </p:cNvPr>
          <p:cNvSpPr/>
          <p:nvPr/>
        </p:nvSpPr>
        <p:spPr>
          <a:xfrm>
            <a:off x="1821841" y="2788920"/>
            <a:ext cx="1444752" cy="713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Genetic Regulation</a:t>
            </a:r>
          </a:p>
        </p:txBody>
      </p:sp>
      <p:sp>
        <p:nvSpPr>
          <p:cNvPr id="13" name="Rectangle 12">
            <a:extLst>
              <a:ext uri="{FF2B5EF4-FFF2-40B4-BE49-F238E27FC236}">
                <a16:creationId xmlns:a16="http://schemas.microsoft.com/office/drawing/2014/main" id="{8FA1AD3E-2964-4589-BCF9-EE0BB6447B9A}"/>
              </a:ext>
            </a:extLst>
          </p:cNvPr>
          <p:cNvSpPr/>
          <p:nvPr/>
        </p:nvSpPr>
        <p:spPr>
          <a:xfrm>
            <a:off x="3977640" y="3657600"/>
            <a:ext cx="1426464" cy="832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Core gene affecting BMI</a:t>
            </a:r>
          </a:p>
        </p:txBody>
      </p:sp>
      <p:sp>
        <p:nvSpPr>
          <p:cNvPr id="26" name="Rectangle 25">
            <a:extLst>
              <a:ext uri="{FF2B5EF4-FFF2-40B4-BE49-F238E27FC236}">
                <a16:creationId xmlns:a16="http://schemas.microsoft.com/office/drawing/2014/main" id="{A44BF726-AD4E-48B3-8426-63A3CBE94BC6}"/>
              </a:ext>
            </a:extLst>
          </p:cNvPr>
          <p:cNvSpPr/>
          <p:nvPr/>
        </p:nvSpPr>
        <p:spPr>
          <a:xfrm>
            <a:off x="6126480" y="3621024"/>
            <a:ext cx="1584960" cy="905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Effect size of core gene</a:t>
            </a:r>
          </a:p>
        </p:txBody>
      </p:sp>
      <p:sp>
        <p:nvSpPr>
          <p:cNvPr id="27" name="Rectangle 26">
            <a:extLst>
              <a:ext uri="{FF2B5EF4-FFF2-40B4-BE49-F238E27FC236}">
                <a16:creationId xmlns:a16="http://schemas.microsoft.com/office/drawing/2014/main" id="{F9F96127-9CED-475E-B2F0-5FA078FA68F2}"/>
              </a:ext>
            </a:extLst>
          </p:cNvPr>
          <p:cNvSpPr/>
          <p:nvPr/>
        </p:nvSpPr>
        <p:spPr>
          <a:xfrm>
            <a:off x="8433816" y="3717036"/>
            <a:ext cx="1298448" cy="713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BMI</a:t>
            </a:r>
          </a:p>
        </p:txBody>
      </p:sp>
      <p:sp>
        <p:nvSpPr>
          <p:cNvPr id="28" name="Rectangle 27">
            <a:extLst>
              <a:ext uri="{FF2B5EF4-FFF2-40B4-BE49-F238E27FC236}">
                <a16:creationId xmlns:a16="http://schemas.microsoft.com/office/drawing/2014/main" id="{DFEDFD4B-2209-4821-8765-C59B2AA39BA8}"/>
              </a:ext>
            </a:extLst>
          </p:cNvPr>
          <p:cNvSpPr/>
          <p:nvPr/>
        </p:nvSpPr>
        <p:spPr>
          <a:xfrm>
            <a:off x="1694486" y="4562856"/>
            <a:ext cx="1670506" cy="896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Maternal epigenetic affect on fetus</a:t>
            </a:r>
          </a:p>
        </p:txBody>
      </p:sp>
      <p:sp>
        <p:nvSpPr>
          <p:cNvPr id="14" name="Rectangle 13">
            <a:extLst>
              <a:ext uri="{FF2B5EF4-FFF2-40B4-BE49-F238E27FC236}">
                <a16:creationId xmlns:a16="http://schemas.microsoft.com/office/drawing/2014/main" id="{2D335C9C-F2D1-46D1-8BF7-5511C081CEA6}"/>
              </a:ext>
            </a:extLst>
          </p:cNvPr>
          <p:cNvSpPr/>
          <p:nvPr/>
        </p:nvSpPr>
        <p:spPr>
          <a:xfrm>
            <a:off x="6182868" y="5358384"/>
            <a:ext cx="1472184" cy="4937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Testosterone Level</a:t>
            </a:r>
          </a:p>
        </p:txBody>
      </p:sp>
      <p:cxnSp>
        <p:nvCxnSpPr>
          <p:cNvPr id="18" name="Straight Arrow Connector 17">
            <a:extLst>
              <a:ext uri="{FF2B5EF4-FFF2-40B4-BE49-F238E27FC236}">
                <a16:creationId xmlns:a16="http://schemas.microsoft.com/office/drawing/2014/main" id="{324E93C0-37C6-4B7B-853A-1167328FA826}"/>
              </a:ext>
            </a:extLst>
          </p:cNvPr>
          <p:cNvCxnSpPr>
            <a:stCxn id="12" idx="3"/>
            <a:endCxn id="13" idx="1"/>
          </p:cNvCxnSpPr>
          <p:nvPr/>
        </p:nvCxnSpPr>
        <p:spPr>
          <a:xfrm>
            <a:off x="3266593" y="3145536"/>
            <a:ext cx="711047" cy="9281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73193B-6C6A-41D0-81FA-D43B083E5256}"/>
              </a:ext>
            </a:extLst>
          </p:cNvPr>
          <p:cNvCxnSpPr>
            <a:stCxn id="28" idx="3"/>
            <a:endCxn id="13" idx="1"/>
          </p:cNvCxnSpPr>
          <p:nvPr/>
        </p:nvCxnSpPr>
        <p:spPr>
          <a:xfrm flipV="1">
            <a:off x="3364992" y="4073652"/>
            <a:ext cx="612648" cy="9372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3E5691A-007F-40F4-BBCB-18CB19622445}"/>
              </a:ext>
            </a:extLst>
          </p:cNvPr>
          <p:cNvCxnSpPr>
            <a:stCxn id="13" idx="3"/>
            <a:endCxn id="26" idx="1"/>
          </p:cNvCxnSpPr>
          <p:nvPr/>
        </p:nvCxnSpPr>
        <p:spPr>
          <a:xfrm>
            <a:off x="5404104" y="4073652"/>
            <a:ext cx="722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CDB837B-1567-4AC3-816E-C8922E85E064}"/>
              </a:ext>
            </a:extLst>
          </p:cNvPr>
          <p:cNvCxnSpPr>
            <a:stCxn id="26" idx="3"/>
            <a:endCxn id="27" idx="1"/>
          </p:cNvCxnSpPr>
          <p:nvPr/>
        </p:nvCxnSpPr>
        <p:spPr>
          <a:xfrm>
            <a:off x="7711440" y="4073652"/>
            <a:ext cx="72237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2AD1B6C-B9B9-4818-B795-4EAFCED00193}"/>
              </a:ext>
            </a:extLst>
          </p:cNvPr>
          <p:cNvCxnSpPr>
            <a:stCxn id="14" idx="0"/>
            <a:endCxn id="26" idx="2"/>
          </p:cNvCxnSpPr>
          <p:nvPr/>
        </p:nvCxnSpPr>
        <p:spPr>
          <a:xfrm flipV="1">
            <a:off x="6918960" y="4526280"/>
            <a:ext cx="0" cy="8321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D5581AC-48B3-49A3-9312-69650C6B8E82}"/>
              </a:ext>
            </a:extLst>
          </p:cNvPr>
          <p:cNvSpPr txBox="1"/>
          <p:nvPr/>
        </p:nvSpPr>
        <p:spPr>
          <a:xfrm>
            <a:off x="6918960" y="4826246"/>
            <a:ext cx="1325880" cy="369332"/>
          </a:xfrm>
          <a:prstGeom prst="rect">
            <a:avLst/>
          </a:prstGeom>
          <a:noFill/>
        </p:spPr>
        <p:txBody>
          <a:bodyPr wrap="square" rtlCol="0">
            <a:spAutoFit/>
          </a:bodyPr>
          <a:lstStyle/>
          <a:p>
            <a:r>
              <a:rPr lang="en-US" dirty="0"/>
              <a:t>Modulates</a:t>
            </a:r>
          </a:p>
        </p:txBody>
      </p:sp>
    </p:spTree>
    <p:extLst>
      <p:ext uri="{BB962C8B-B14F-4D97-AF65-F5344CB8AC3E}">
        <p14:creationId xmlns:p14="http://schemas.microsoft.com/office/powerpoint/2010/main" val="79055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5103-6F24-4E3A-B5BE-1488D0685F06}"/>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CD67C494-47B7-4376-BEE6-9EEDAFECE18B}"/>
              </a:ext>
            </a:extLst>
          </p:cNvPr>
          <p:cNvSpPr>
            <a:spLocks noGrp="1"/>
          </p:cNvSpPr>
          <p:nvPr>
            <p:ph idx="1"/>
          </p:nvPr>
        </p:nvSpPr>
        <p:spPr>
          <a:xfrm>
            <a:off x="1097280" y="1845734"/>
            <a:ext cx="4866640" cy="4023360"/>
          </a:xfrm>
        </p:spPr>
        <p:txBody>
          <a:bodyPr/>
          <a:lstStyle/>
          <a:p>
            <a:pPr>
              <a:buFont typeface="Wingdings" panose="05000000000000000000" pitchFamily="2" charset="2"/>
              <a:buChar char="§"/>
            </a:pPr>
            <a:r>
              <a:rPr lang="en-US" dirty="0"/>
              <a:t> Males and females have different characteristics, disease risk, </a:t>
            </a:r>
            <a:r>
              <a:rPr lang="en-US" dirty="0" err="1"/>
              <a:t>etc</a:t>
            </a:r>
            <a:endParaRPr lang="en-US" dirty="0"/>
          </a:p>
          <a:p>
            <a:pPr>
              <a:buFont typeface="Wingdings" panose="05000000000000000000" pitchFamily="2" charset="2"/>
              <a:buChar char="§"/>
            </a:pPr>
            <a:r>
              <a:rPr lang="en-US" dirty="0"/>
              <a:t> Vast majority of genetic effects come from autosomes</a:t>
            </a:r>
          </a:p>
          <a:p>
            <a:pPr>
              <a:buFont typeface="Wingdings" panose="05000000000000000000" pitchFamily="2" charset="2"/>
              <a:buChar char="§"/>
            </a:pPr>
            <a:r>
              <a:rPr lang="en-US" dirty="0"/>
              <a:t> </a:t>
            </a:r>
            <a:r>
              <a:rPr lang="en-US" dirty="0" err="1"/>
              <a:t>GxE</a:t>
            </a:r>
            <a:r>
              <a:rPr lang="en-US" dirty="0"/>
              <a:t> for complex traits; polygenic nature</a:t>
            </a:r>
          </a:p>
          <a:p>
            <a:pPr lvl="1">
              <a:buFont typeface="Wingdings" panose="05000000000000000000" pitchFamily="2" charset="2"/>
              <a:buChar char="§"/>
            </a:pPr>
            <a:r>
              <a:rPr lang="en-US" dirty="0"/>
              <a:t>For humans, sex is a good place to start </a:t>
            </a:r>
          </a:p>
          <a:p>
            <a:pPr>
              <a:buFont typeface="Wingdings" panose="05000000000000000000" pitchFamily="2" charset="2"/>
              <a:buChar char="§"/>
            </a:pPr>
            <a:r>
              <a:rPr lang="en-US" dirty="0"/>
              <a:t> Make use of UKBB data</a:t>
            </a:r>
          </a:p>
          <a:p>
            <a:pPr lvl="1">
              <a:buFont typeface="Wingdings" panose="05000000000000000000" pitchFamily="2" charset="2"/>
              <a:buChar char="§"/>
            </a:pPr>
            <a:r>
              <a:rPr lang="en-US" dirty="0"/>
              <a:t>300k individuals, White British ancestry</a:t>
            </a:r>
          </a:p>
          <a:p>
            <a:endParaRPr lang="en-US" dirty="0"/>
          </a:p>
        </p:txBody>
      </p:sp>
      <p:pic>
        <p:nvPicPr>
          <p:cNvPr id="1026" name="Picture 2" descr="Sexual dimorphism - Wikipedia">
            <a:extLst>
              <a:ext uri="{FF2B5EF4-FFF2-40B4-BE49-F238E27FC236}">
                <a16:creationId xmlns:a16="http://schemas.microsoft.com/office/drawing/2014/main" id="{93CABF23-84DA-47BB-81DD-FF1FBA263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960" y="1845734"/>
            <a:ext cx="4998720" cy="374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587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DA20F-D8AB-41A6-8D84-976DE4500BB5}"/>
              </a:ext>
            </a:extLst>
          </p:cNvPr>
          <p:cNvSpPr>
            <a:spLocks noGrp="1"/>
          </p:cNvSpPr>
          <p:nvPr>
            <p:ph type="title"/>
          </p:nvPr>
        </p:nvSpPr>
        <p:spPr/>
        <p:txBody>
          <a:bodyPr/>
          <a:lstStyle/>
          <a:p>
            <a:r>
              <a:rPr lang="en-US" dirty="0"/>
              <a:t>Previous Studies</a:t>
            </a:r>
          </a:p>
        </p:txBody>
      </p:sp>
      <p:sp>
        <p:nvSpPr>
          <p:cNvPr id="3" name="Content Placeholder 2">
            <a:extLst>
              <a:ext uri="{FF2B5EF4-FFF2-40B4-BE49-F238E27FC236}">
                <a16:creationId xmlns:a16="http://schemas.microsoft.com/office/drawing/2014/main" id="{3C961126-2B7B-43CC-8E68-792F3A0A1495}"/>
              </a:ext>
            </a:extLst>
          </p:cNvPr>
          <p:cNvSpPr>
            <a:spLocks noGrp="1"/>
          </p:cNvSpPr>
          <p:nvPr>
            <p:ph idx="1"/>
          </p:nvPr>
        </p:nvSpPr>
        <p:spPr>
          <a:xfrm>
            <a:off x="1097280" y="2417234"/>
            <a:ext cx="4518329" cy="1383241"/>
          </a:xfrm>
        </p:spPr>
        <p:txBody>
          <a:bodyPr/>
          <a:lstStyle/>
          <a:p>
            <a:pPr>
              <a:buFont typeface="Wingdings" panose="05000000000000000000" pitchFamily="2" charset="2"/>
              <a:buChar char="§"/>
            </a:pPr>
            <a:r>
              <a:rPr lang="en-US" dirty="0"/>
              <a:t>Sex-specific SNPs </a:t>
            </a:r>
          </a:p>
          <a:p>
            <a:pPr>
              <a:buFont typeface="Wingdings" panose="05000000000000000000" pitchFamily="2" charset="2"/>
              <a:buChar char="§"/>
            </a:pPr>
            <a:r>
              <a:rPr lang="en-US" dirty="0"/>
              <a:t>Genetic correlation</a:t>
            </a:r>
          </a:p>
          <a:p>
            <a:pPr>
              <a:buFont typeface="Wingdings" panose="05000000000000000000" pitchFamily="2" charset="2"/>
              <a:buChar char="§"/>
            </a:pPr>
            <a:r>
              <a:rPr lang="en-US" dirty="0"/>
              <a:t> Heritability differences</a:t>
            </a:r>
          </a:p>
          <a:p>
            <a:pPr marL="0" indent="0">
              <a:buNone/>
            </a:pPr>
            <a:endParaRPr lang="en-US" dirty="0"/>
          </a:p>
          <a:p>
            <a:endParaRPr lang="en-US" dirty="0"/>
          </a:p>
        </p:txBody>
      </p:sp>
      <p:pic>
        <p:nvPicPr>
          <p:cNvPr id="5" name="Picture 4">
            <a:extLst>
              <a:ext uri="{FF2B5EF4-FFF2-40B4-BE49-F238E27FC236}">
                <a16:creationId xmlns:a16="http://schemas.microsoft.com/office/drawing/2014/main" id="{295C6987-8898-47E3-95AC-CBAFFE554630}"/>
              </a:ext>
            </a:extLst>
          </p:cNvPr>
          <p:cNvPicPr>
            <a:picLocks noChangeAspect="1"/>
          </p:cNvPicPr>
          <p:nvPr/>
        </p:nvPicPr>
        <p:blipFill>
          <a:blip r:embed="rId3"/>
          <a:stretch>
            <a:fillRect/>
          </a:stretch>
        </p:blipFill>
        <p:spPr>
          <a:xfrm>
            <a:off x="5724297" y="0"/>
            <a:ext cx="6066361" cy="6858000"/>
          </a:xfrm>
          <a:prstGeom prst="rect">
            <a:avLst/>
          </a:prstGeom>
        </p:spPr>
      </p:pic>
    </p:spTree>
    <p:extLst>
      <p:ext uri="{BB962C8B-B14F-4D97-AF65-F5344CB8AC3E}">
        <p14:creationId xmlns:p14="http://schemas.microsoft.com/office/powerpoint/2010/main" val="114879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65F08-7DBF-4541-833A-D81F2B036D5B}"/>
              </a:ext>
            </a:extLst>
          </p:cNvPr>
          <p:cNvSpPr>
            <a:spLocks noGrp="1"/>
          </p:cNvSpPr>
          <p:nvPr>
            <p:ph type="title"/>
          </p:nvPr>
        </p:nvSpPr>
        <p:spPr/>
        <p:txBody>
          <a:bodyPr/>
          <a:lstStyle/>
          <a:p>
            <a:r>
              <a:rPr lang="en-US" dirty="0"/>
              <a:t>Infer Polygenic Covariance Structure</a:t>
            </a:r>
          </a:p>
        </p:txBody>
      </p:sp>
      <p:sp>
        <p:nvSpPr>
          <p:cNvPr id="3" name="Content Placeholder 2">
            <a:extLst>
              <a:ext uri="{FF2B5EF4-FFF2-40B4-BE49-F238E27FC236}">
                <a16:creationId xmlns:a16="http://schemas.microsoft.com/office/drawing/2014/main" id="{5CB8A317-B461-4AD9-8243-172107AA2B76}"/>
              </a:ext>
            </a:extLst>
          </p:cNvPr>
          <p:cNvSpPr>
            <a:spLocks noGrp="1"/>
          </p:cNvSpPr>
          <p:nvPr>
            <p:ph idx="1"/>
          </p:nvPr>
        </p:nvSpPr>
        <p:spPr/>
        <p:txBody>
          <a:bodyPr/>
          <a:lstStyle/>
          <a:p>
            <a:pPr marL="0" indent="0">
              <a:buNone/>
            </a:pPr>
            <a:r>
              <a:rPr lang="en-US" dirty="0"/>
              <a:t>Method</a:t>
            </a:r>
          </a:p>
          <a:p>
            <a:pPr>
              <a:buFont typeface="Wingdings" panose="05000000000000000000" pitchFamily="2" charset="2"/>
              <a:buChar char="§"/>
            </a:pPr>
            <a:r>
              <a:rPr lang="en-US" dirty="0"/>
              <a:t> Obtain sex-specific GWAS effect and standard error estimates</a:t>
            </a:r>
          </a:p>
          <a:p>
            <a:pPr>
              <a:buFont typeface="Wingdings" panose="05000000000000000000" pitchFamily="2" charset="2"/>
              <a:buChar char="§"/>
            </a:pPr>
            <a:r>
              <a:rPr lang="en-US" dirty="0"/>
              <a:t> Input hypothesis covariance matrices into mash</a:t>
            </a:r>
          </a:p>
          <a:p>
            <a:pPr lvl="1">
              <a:buFont typeface="Wingdings" panose="05000000000000000000" pitchFamily="2" charset="2"/>
              <a:buChar char="§"/>
            </a:pPr>
            <a:r>
              <a:rPr lang="en-US" dirty="0"/>
              <a:t>Magnitude of amplification and correlation hypothesis</a:t>
            </a:r>
          </a:p>
          <a:p>
            <a:pPr>
              <a:buFont typeface="Wingdings" panose="05000000000000000000" pitchFamily="2" charset="2"/>
              <a:buChar char="§"/>
            </a:pPr>
            <a:r>
              <a:rPr lang="en-US" dirty="0"/>
              <a:t> mash calculates posterior weights for each covariance matrices</a:t>
            </a:r>
          </a:p>
          <a:p>
            <a:pPr>
              <a:buFont typeface="Wingdings" panose="05000000000000000000" pitchFamily="2" charset="2"/>
              <a:buChar char="§"/>
            </a:pPr>
            <a:endParaRPr lang="en-US" dirty="0"/>
          </a:p>
        </p:txBody>
      </p:sp>
      <p:pic>
        <p:nvPicPr>
          <p:cNvPr id="5" name="Picture 4">
            <a:extLst>
              <a:ext uri="{FF2B5EF4-FFF2-40B4-BE49-F238E27FC236}">
                <a16:creationId xmlns:a16="http://schemas.microsoft.com/office/drawing/2014/main" id="{2EB9D28E-A45B-45ED-BA7E-468A51799B61}"/>
              </a:ext>
            </a:extLst>
          </p:cNvPr>
          <p:cNvPicPr>
            <a:picLocks noChangeAspect="1"/>
          </p:cNvPicPr>
          <p:nvPr/>
        </p:nvPicPr>
        <p:blipFill rotWithShape="1">
          <a:blip r:embed="rId3"/>
          <a:srcRect b="5229"/>
          <a:stretch/>
        </p:blipFill>
        <p:spPr>
          <a:xfrm>
            <a:off x="1632494" y="3866558"/>
            <a:ext cx="8754676" cy="2859072"/>
          </a:xfrm>
          <a:prstGeom prst="rect">
            <a:avLst/>
          </a:prstGeom>
        </p:spPr>
      </p:pic>
    </p:spTree>
    <p:extLst>
      <p:ext uri="{BB962C8B-B14F-4D97-AF65-F5344CB8AC3E}">
        <p14:creationId xmlns:p14="http://schemas.microsoft.com/office/powerpoint/2010/main" val="1153641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E7E524-566B-4F8D-811D-782B622F0102}"/>
              </a:ext>
            </a:extLst>
          </p:cNvPr>
          <p:cNvPicPr>
            <a:picLocks noChangeAspect="1"/>
          </p:cNvPicPr>
          <p:nvPr/>
        </p:nvPicPr>
        <p:blipFill>
          <a:blip r:embed="rId3"/>
          <a:stretch>
            <a:fillRect/>
          </a:stretch>
        </p:blipFill>
        <p:spPr>
          <a:xfrm>
            <a:off x="1243211" y="246738"/>
            <a:ext cx="9705578" cy="6042301"/>
          </a:xfrm>
          <a:prstGeom prst="rect">
            <a:avLst/>
          </a:prstGeom>
        </p:spPr>
      </p:pic>
      <p:pic>
        <p:nvPicPr>
          <p:cNvPr id="4" name="Picture 3">
            <a:extLst>
              <a:ext uri="{FF2B5EF4-FFF2-40B4-BE49-F238E27FC236}">
                <a16:creationId xmlns:a16="http://schemas.microsoft.com/office/drawing/2014/main" id="{C40E6D23-954C-4E56-AF3E-04E7F290897F}"/>
              </a:ext>
            </a:extLst>
          </p:cNvPr>
          <p:cNvPicPr>
            <a:picLocks noChangeAspect="1"/>
          </p:cNvPicPr>
          <p:nvPr/>
        </p:nvPicPr>
        <p:blipFill>
          <a:blip r:embed="rId4"/>
          <a:stretch>
            <a:fillRect/>
          </a:stretch>
        </p:blipFill>
        <p:spPr>
          <a:xfrm>
            <a:off x="7206343" y="790534"/>
            <a:ext cx="3077936" cy="4606363"/>
          </a:xfrm>
          <a:prstGeom prst="rect">
            <a:avLst/>
          </a:prstGeom>
        </p:spPr>
      </p:pic>
      <p:sp>
        <p:nvSpPr>
          <p:cNvPr id="2" name="TextBox 1">
            <a:extLst>
              <a:ext uri="{FF2B5EF4-FFF2-40B4-BE49-F238E27FC236}">
                <a16:creationId xmlns:a16="http://schemas.microsoft.com/office/drawing/2014/main" id="{0ADE307A-A833-4512-874A-630413F67694}"/>
              </a:ext>
            </a:extLst>
          </p:cNvPr>
          <p:cNvSpPr txBox="1"/>
          <p:nvPr/>
        </p:nvSpPr>
        <p:spPr>
          <a:xfrm>
            <a:off x="82296" y="-14872"/>
            <a:ext cx="2066544" cy="523220"/>
          </a:xfrm>
          <a:prstGeom prst="rect">
            <a:avLst/>
          </a:prstGeom>
          <a:noFill/>
        </p:spPr>
        <p:txBody>
          <a:bodyPr wrap="square" rtlCol="0">
            <a:spAutoFit/>
          </a:bodyPr>
          <a:lstStyle/>
          <a:p>
            <a:r>
              <a:rPr lang="en-US" sz="2800" dirty="0"/>
              <a:t>Testosterone</a:t>
            </a:r>
          </a:p>
        </p:txBody>
      </p:sp>
    </p:spTree>
    <p:extLst>
      <p:ext uri="{BB962C8B-B14F-4D97-AF65-F5344CB8AC3E}">
        <p14:creationId xmlns:p14="http://schemas.microsoft.com/office/powerpoint/2010/main" val="2664366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nodeType="clickEffect">
                                  <p:stCondLst>
                                    <p:cond delay="0"/>
                                  </p:stCondLst>
                                  <p:childTnLst>
                                    <p:anim calcmode="lin" valueType="num">
                                      <p:cBhvr>
                                        <p:cTn id="6" dur="500"/>
                                        <p:tgtEl>
                                          <p:spTgt spid="4"/>
                                        </p:tgtEl>
                                        <p:attrNameLst>
                                          <p:attrName>ppt_w</p:attrName>
                                        </p:attrNameLst>
                                      </p:cBhvr>
                                      <p:tavLst>
                                        <p:tav tm="0">
                                          <p:val>
                                            <p:strVal val="ppt_w"/>
                                          </p:val>
                                        </p:tav>
                                        <p:tav tm="100000">
                                          <p:val>
                                            <p:fltVal val="0"/>
                                          </p:val>
                                        </p:tav>
                                      </p:tavLst>
                                    </p:anim>
                                    <p:anim calcmode="lin" valueType="num">
                                      <p:cBhvr>
                                        <p:cTn id="7" dur="500"/>
                                        <p:tgtEl>
                                          <p:spTgt spid="4"/>
                                        </p:tgtEl>
                                        <p:attrNameLst>
                                          <p:attrName>ppt_h</p:attrName>
                                        </p:attrNameLst>
                                      </p:cBhvr>
                                      <p:tavLst>
                                        <p:tav tm="0">
                                          <p:val>
                                            <p:strVal val="ppt_h"/>
                                          </p:val>
                                        </p:tav>
                                        <p:tav tm="100000">
                                          <p:val>
                                            <p:fltVal val="0"/>
                                          </p:val>
                                        </p:tav>
                                      </p:tavLst>
                                    </p:anim>
                                    <p:animEffect transition="out" filter="fade">
                                      <p:cBhvr>
                                        <p:cTn id="8" dur="500"/>
                                        <p:tgtEl>
                                          <p:spTgt spid="4"/>
                                        </p:tgtEl>
                                      </p:cBhvr>
                                    </p:animEffect>
                                    <p:set>
                                      <p:cBhvr>
                                        <p:cTn id="9" dur="1" fill="hold">
                                          <p:stCondLst>
                                            <p:cond delay="499"/>
                                          </p:stCondLst>
                                        </p:cTn>
                                        <p:tgtEl>
                                          <p:spTgt spid="4"/>
                                        </p:tgtEl>
                                        <p:attrNameLst>
                                          <p:attrName>style.visibility</p:attrName>
                                        </p:attrNameLst>
                                      </p:cBhvr>
                                      <p:to>
                                        <p:strVal val="hidden"/>
                                      </p:to>
                                    </p:se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Effect transition="in" filter="fade">
                                      <p:cBhvr>
                                        <p:cTn id="15" dur="500"/>
                                        <p:tgtEl>
                                          <p:spTgt spid="3"/>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C53BD-25E9-42FE-A7F4-C3A5FEA2AEDE}"/>
              </a:ext>
            </a:extLst>
          </p:cNvPr>
          <p:cNvSpPr>
            <a:spLocks noGrp="1"/>
          </p:cNvSpPr>
          <p:nvPr>
            <p:ph type="title"/>
          </p:nvPr>
        </p:nvSpPr>
        <p:spPr/>
        <p:txBody>
          <a:bodyPr/>
          <a:lstStyle/>
          <a:p>
            <a:r>
              <a:rPr lang="en-US" dirty="0"/>
              <a:t>Covariance of Genetic Effects</a:t>
            </a:r>
            <a:br>
              <a:rPr lang="en-US" dirty="0"/>
            </a:br>
            <a:r>
              <a:rPr lang="en-US" sz="3600" dirty="0"/>
              <a:t>Compact Representation</a:t>
            </a:r>
          </a:p>
        </p:txBody>
      </p:sp>
      <p:pic>
        <p:nvPicPr>
          <p:cNvPr id="3" name="Picture 2">
            <a:extLst>
              <a:ext uri="{FF2B5EF4-FFF2-40B4-BE49-F238E27FC236}">
                <a16:creationId xmlns:a16="http://schemas.microsoft.com/office/drawing/2014/main" id="{B1CA3FB6-87E1-4B3C-BB35-DF252F021668}"/>
              </a:ext>
            </a:extLst>
          </p:cNvPr>
          <p:cNvPicPr>
            <a:picLocks noChangeAspect="1"/>
          </p:cNvPicPr>
          <p:nvPr/>
        </p:nvPicPr>
        <p:blipFill rotWithShape="1">
          <a:blip r:embed="rId3"/>
          <a:srcRect l="26302" t="2311" r="1118" b="9234"/>
          <a:stretch/>
        </p:blipFill>
        <p:spPr>
          <a:xfrm>
            <a:off x="6686549" y="2626989"/>
            <a:ext cx="4923411" cy="2947676"/>
          </a:xfrm>
          <a:prstGeom prst="rect">
            <a:avLst/>
          </a:prstGeom>
        </p:spPr>
      </p:pic>
      <p:sp>
        <p:nvSpPr>
          <p:cNvPr id="5" name="TextBox 4">
            <a:extLst>
              <a:ext uri="{FF2B5EF4-FFF2-40B4-BE49-F238E27FC236}">
                <a16:creationId xmlns:a16="http://schemas.microsoft.com/office/drawing/2014/main" id="{88C21D71-00FC-41A7-979F-ADD1C638FC4D}"/>
              </a:ext>
            </a:extLst>
          </p:cNvPr>
          <p:cNvSpPr txBox="1"/>
          <p:nvPr/>
        </p:nvSpPr>
        <p:spPr>
          <a:xfrm flipH="1">
            <a:off x="5690405" y="5676265"/>
            <a:ext cx="1584959" cy="400110"/>
          </a:xfrm>
          <a:prstGeom prst="rect">
            <a:avLst/>
          </a:prstGeom>
          <a:noFill/>
        </p:spPr>
        <p:txBody>
          <a:bodyPr wrap="square" rtlCol="0">
            <a:spAutoFit/>
          </a:bodyPr>
          <a:lstStyle/>
          <a:p>
            <a:r>
              <a:rPr lang="en-US" sz="2000" dirty="0"/>
              <a:t>Magnitude</a:t>
            </a:r>
            <a:endParaRPr lang="en-US" dirty="0"/>
          </a:p>
        </p:txBody>
      </p:sp>
      <p:pic>
        <p:nvPicPr>
          <p:cNvPr id="7" name="Picture 6">
            <a:extLst>
              <a:ext uri="{FF2B5EF4-FFF2-40B4-BE49-F238E27FC236}">
                <a16:creationId xmlns:a16="http://schemas.microsoft.com/office/drawing/2014/main" id="{09F07B47-D70F-4ED9-A1B4-FB665C05CE97}"/>
              </a:ext>
            </a:extLst>
          </p:cNvPr>
          <p:cNvPicPr>
            <a:picLocks noChangeAspect="1"/>
          </p:cNvPicPr>
          <p:nvPr/>
        </p:nvPicPr>
        <p:blipFill>
          <a:blip r:embed="rId4"/>
          <a:stretch>
            <a:fillRect/>
          </a:stretch>
        </p:blipFill>
        <p:spPr>
          <a:xfrm>
            <a:off x="446628" y="2663436"/>
            <a:ext cx="5887497" cy="2874782"/>
          </a:xfrm>
          <a:prstGeom prst="rect">
            <a:avLst/>
          </a:prstGeom>
        </p:spPr>
      </p:pic>
      <p:sp>
        <p:nvSpPr>
          <p:cNvPr id="8" name="TextBox 7">
            <a:extLst>
              <a:ext uri="{FF2B5EF4-FFF2-40B4-BE49-F238E27FC236}">
                <a16:creationId xmlns:a16="http://schemas.microsoft.com/office/drawing/2014/main" id="{98D77616-C546-4A04-883E-7D38F05E1860}"/>
              </a:ext>
            </a:extLst>
          </p:cNvPr>
          <p:cNvSpPr txBox="1"/>
          <p:nvPr/>
        </p:nvSpPr>
        <p:spPr>
          <a:xfrm>
            <a:off x="2590800" y="2157321"/>
            <a:ext cx="2895600" cy="369332"/>
          </a:xfrm>
          <a:prstGeom prst="rect">
            <a:avLst/>
          </a:prstGeom>
          <a:noFill/>
        </p:spPr>
        <p:txBody>
          <a:bodyPr wrap="square" rtlCol="0">
            <a:spAutoFit/>
          </a:bodyPr>
          <a:lstStyle/>
          <a:p>
            <a:r>
              <a:rPr lang="en-US" dirty="0"/>
              <a:t>Diastolic Blood Pressure</a:t>
            </a:r>
          </a:p>
        </p:txBody>
      </p:sp>
      <p:sp>
        <p:nvSpPr>
          <p:cNvPr id="9" name="TextBox 8">
            <a:extLst>
              <a:ext uri="{FF2B5EF4-FFF2-40B4-BE49-F238E27FC236}">
                <a16:creationId xmlns:a16="http://schemas.microsoft.com/office/drawing/2014/main" id="{8C98EC0D-EAFB-46BB-9023-31198779F4F9}"/>
              </a:ext>
            </a:extLst>
          </p:cNvPr>
          <p:cNvSpPr txBox="1"/>
          <p:nvPr/>
        </p:nvSpPr>
        <p:spPr>
          <a:xfrm>
            <a:off x="8236267" y="2168110"/>
            <a:ext cx="2352675" cy="369332"/>
          </a:xfrm>
          <a:prstGeom prst="rect">
            <a:avLst/>
          </a:prstGeom>
          <a:noFill/>
        </p:spPr>
        <p:txBody>
          <a:bodyPr wrap="square" rtlCol="0">
            <a:spAutoFit/>
          </a:bodyPr>
          <a:lstStyle/>
          <a:p>
            <a:r>
              <a:rPr lang="en-US" dirty="0"/>
              <a:t>Testosterone</a:t>
            </a:r>
          </a:p>
        </p:txBody>
      </p:sp>
    </p:spTree>
    <p:extLst>
      <p:ext uri="{BB962C8B-B14F-4D97-AF65-F5344CB8AC3E}">
        <p14:creationId xmlns:p14="http://schemas.microsoft.com/office/powerpoint/2010/main" val="847495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1A0B5AC-C650-401E-A662-01D2E851888E}"/>
              </a:ext>
            </a:extLst>
          </p:cNvPr>
          <p:cNvPicPr>
            <a:picLocks noChangeAspect="1"/>
          </p:cNvPicPr>
          <p:nvPr/>
        </p:nvPicPr>
        <p:blipFill>
          <a:blip r:embed="rId3"/>
          <a:stretch>
            <a:fillRect/>
          </a:stretch>
        </p:blipFill>
        <p:spPr>
          <a:xfrm>
            <a:off x="1548234" y="10682"/>
            <a:ext cx="8784107" cy="6268144"/>
          </a:xfrm>
          <a:prstGeom prst="rect">
            <a:avLst/>
          </a:prstGeom>
        </p:spPr>
      </p:pic>
    </p:spTree>
    <p:extLst>
      <p:ext uri="{BB962C8B-B14F-4D97-AF65-F5344CB8AC3E}">
        <p14:creationId xmlns:p14="http://schemas.microsoft.com/office/powerpoint/2010/main" val="322123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42CD-652F-4B0F-8020-A1E56DA05177}"/>
              </a:ext>
            </a:extLst>
          </p:cNvPr>
          <p:cNvSpPr>
            <a:spLocks noGrp="1"/>
          </p:cNvSpPr>
          <p:nvPr>
            <p:ph type="title"/>
          </p:nvPr>
        </p:nvSpPr>
        <p:spPr/>
        <p:txBody>
          <a:bodyPr/>
          <a:lstStyle/>
          <a:p>
            <a:r>
              <a:rPr lang="en-US" dirty="0"/>
              <a:t>Comparing PGS</a:t>
            </a:r>
          </a:p>
        </p:txBody>
      </p:sp>
      <p:sp>
        <p:nvSpPr>
          <p:cNvPr id="3" name="Content Placeholder 2">
            <a:extLst>
              <a:ext uri="{FF2B5EF4-FFF2-40B4-BE49-F238E27FC236}">
                <a16:creationId xmlns:a16="http://schemas.microsoft.com/office/drawing/2014/main" id="{1AF126BB-F99C-4C6C-886E-D85E152741F8}"/>
              </a:ext>
            </a:extLst>
          </p:cNvPr>
          <p:cNvSpPr>
            <a:spLocks noGrp="1"/>
          </p:cNvSpPr>
          <p:nvPr>
            <p:ph idx="1"/>
          </p:nvPr>
        </p:nvSpPr>
        <p:spPr>
          <a:xfrm>
            <a:off x="1097280" y="1845733"/>
            <a:ext cx="4271430" cy="4390383"/>
          </a:xfrm>
        </p:spPr>
        <p:txBody>
          <a:bodyPr>
            <a:normAutofit fontScale="92500" lnSpcReduction="20000"/>
          </a:bodyPr>
          <a:lstStyle/>
          <a:p>
            <a:r>
              <a:rPr lang="en-US" dirty="0"/>
              <a:t>Method</a:t>
            </a:r>
          </a:p>
          <a:p>
            <a:pPr>
              <a:buFont typeface="Wingdings" panose="05000000000000000000" pitchFamily="2" charset="2"/>
              <a:buChar char="§"/>
            </a:pPr>
            <a:r>
              <a:rPr lang="en-US" dirty="0"/>
              <a:t> Sample 25k out of ~150k male and females for test set</a:t>
            </a:r>
          </a:p>
          <a:p>
            <a:pPr>
              <a:buFont typeface="Wingdings" panose="05000000000000000000" pitchFamily="2" charset="2"/>
              <a:buChar char="§"/>
            </a:pPr>
            <a:r>
              <a:rPr lang="en-US" dirty="0"/>
              <a:t> additive; sex-specific additive; and sex-specific covariance aware (mash)</a:t>
            </a:r>
          </a:p>
          <a:p>
            <a:pPr lvl="1">
              <a:buFont typeface="Wingdings" panose="05000000000000000000" pitchFamily="2" charset="2"/>
              <a:buChar char="§"/>
            </a:pPr>
            <a:r>
              <a:rPr lang="en-US" dirty="0"/>
              <a:t>Clump and PGS</a:t>
            </a:r>
          </a:p>
          <a:p>
            <a:pPr>
              <a:buFont typeface="Wingdings" panose="05000000000000000000" pitchFamily="2" charset="2"/>
              <a:buChar char="§"/>
            </a:pPr>
            <a:r>
              <a:rPr lang="en-US" dirty="0"/>
              <a:t>Conduct over 5 folds</a:t>
            </a:r>
          </a:p>
          <a:p>
            <a:pPr marL="0" indent="0">
              <a:buNone/>
            </a:pPr>
            <a:endParaRPr lang="en-US" dirty="0"/>
          </a:p>
          <a:p>
            <a:r>
              <a:rPr lang="en-US" dirty="0"/>
              <a:t>Combined model: use sex-specific scores to predict phenotype for corresponding sex</a:t>
            </a:r>
          </a:p>
          <a:p>
            <a:r>
              <a:rPr lang="en-US" dirty="0"/>
              <a:t>Sex-specific covariance aware model does not show significant improvement against the additive model</a:t>
            </a:r>
          </a:p>
        </p:txBody>
      </p:sp>
      <p:pic>
        <p:nvPicPr>
          <p:cNvPr id="10" name="Picture 9">
            <a:extLst>
              <a:ext uri="{FF2B5EF4-FFF2-40B4-BE49-F238E27FC236}">
                <a16:creationId xmlns:a16="http://schemas.microsoft.com/office/drawing/2014/main" id="{5DD0101B-D1A5-47C7-BC69-5951DCCEE6CF}"/>
              </a:ext>
            </a:extLst>
          </p:cNvPr>
          <p:cNvPicPr>
            <a:picLocks noChangeAspect="1"/>
          </p:cNvPicPr>
          <p:nvPr/>
        </p:nvPicPr>
        <p:blipFill rotWithShape="1">
          <a:blip r:embed="rId3"/>
          <a:srcRect t="376" b="-1"/>
          <a:stretch/>
        </p:blipFill>
        <p:spPr>
          <a:xfrm>
            <a:off x="5383378" y="406400"/>
            <a:ext cx="6666382" cy="5598160"/>
          </a:xfrm>
          <a:prstGeom prst="rect">
            <a:avLst/>
          </a:prstGeom>
        </p:spPr>
      </p:pic>
    </p:spTree>
    <p:extLst>
      <p:ext uri="{BB962C8B-B14F-4D97-AF65-F5344CB8AC3E}">
        <p14:creationId xmlns:p14="http://schemas.microsoft.com/office/powerpoint/2010/main" val="247526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734B-D923-403A-9D29-782576F8E392}"/>
              </a:ext>
            </a:extLst>
          </p:cNvPr>
          <p:cNvSpPr>
            <a:spLocks noGrp="1"/>
          </p:cNvSpPr>
          <p:nvPr>
            <p:ph type="title"/>
          </p:nvPr>
        </p:nvSpPr>
        <p:spPr/>
        <p:txBody>
          <a:bodyPr/>
          <a:lstStyle/>
          <a:p>
            <a:r>
              <a:rPr lang="en-US" dirty="0"/>
              <a:t>Testosterone as </a:t>
            </a:r>
            <a:br>
              <a:rPr lang="en-US" dirty="0"/>
            </a:br>
            <a:r>
              <a:rPr lang="en-US" dirty="0"/>
              <a:t>an underlier</a:t>
            </a:r>
          </a:p>
        </p:txBody>
      </p:sp>
      <p:sp>
        <p:nvSpPr>
          <p:cNvPr id="3" name="Content Placeholder 2">
            <a:extLst>
              <a:ext uri="{FF2B5EF4-FFF2-40B4-BE49-F238E27FC236}">
                <a16:creationId xmlns:a16="http://schemas.microsoft.com/office/drawing/2014/main" id="{A00C12E7-4591-4190-BF2B-989CDB29F99C}"/>
              </a:ext>
            </a:extLst>
          </p:cNvPr>
          <p:cNvSpPr>
            <a:spLocks noGrp="1"/>
          </p:cNvSpPr>
          <p:nvPr>
            <p:ph idx="1"/>
          </p:nvPr>
        </p:nvSpPr>
        <p:spPr>
          <a:xfrm>
            <a:off x="888303" y="1828643"/>
            <a:ext cx="4568582" cy="4023360"/>
          </a:xfrm>
        </p:spPr>
        <p:txBody>
          <a:bodyPr>
            <a:normAutofit/>
          </a:bodyPr>
          <a:lstStyle/>
          <a:p>
            <a:r>
              <a:rPr lang="en-US" dirty="0"/>
              <a:t>Method: Regress phenotype value on PGS over multiple testosterone bins</a:t>
            </a:r>
          </a:p>
          <a:p>
            <a:pPr marL="0" indent="0">
              <a:buNone/>
            </a:pPr>
            <a:endParaRPr lang="en-US" dirty="0"/>
          </a:p>
          <a:p>
            <a:pPr>
              <a:buFont typeface="Wingdings" panose="05000000000000000000" pitchFamily="2" charset="2"/>
              <a:buChar char="§"/>
            </a:pPr>
            <a:r>
              <a:rPr lang="en-US" dirty="0"/>
              <a:t> Hollow circle signify overlapping bin</a:t>
            </a:r>
          </a:p>
          <a:p>
            <a:pPr lvl="1">
              <a:buFont typeface="Wingdings" panose="05000000000000000000" pitchFamily="2" charset="2"/>
              <a:buChar char="§"/>
            </a:pPr>
            <a:r>
              <a:rPr lang="en-US" dirty="0"/>
              <a:t>Equal testosterone level in males and females</a:t>
            </a:r>
          </a:p>
          <a:p>
            <a:pPr>
              <a:buFont typeface="Wingdings" panose="05000000000000000000" pitchFamily="2" charset="2"/>
              <a:buChar char="§"/>
            </a:pPr>
            <a:r>
              <a:rPr lang="en-US" dirty="0"/>
              <a:t> See significant relationship with testosterone levels for many body mass related phenotypes</a:t>
            </a:r>
          </a:p>
          <a:p>
            <a:pPr>
              <a:buFont typeface="Wingdings" panose="05000000000000000000" pitchFamily="2" charset="2"/>
              <a:buChar char="§"/>
            </a:pPr>
            <a:r>
              <a:rPr lang="en-US" dirty="0"/>
              <a:t> Clear, but often contrasting relationship between males and females</a:t>
            </a:r>
          </a:p>
          <a:p>
            <a:pPr>
              <a:buFont typeface="Wingdings" panose="05000000000000000000" pitchFamily="2" charset="2"/>
              <a:buChar char="§"/>
            </a:pPr>
            <a:endParaRPr lang="en-US" dirty="0"/>
          </a:p>
          <a:p>
            <a:pPr>
              <a:buFont typeface="Wingdings" panose="05000000000000000000" pitchFamily="2" charset="2"/>
              <a:buChar char="§"/>
            </a:pPr>
            <a:endParaRPr lang="en-US" dirty="0"/>
          </a:p>
        </p:txBody>
      </p:sp>
      <p:pic>
        <p:nvPicPr>
          <p:cNvPr id="6" name="Picture 5">
            <a:extLst>
              <a:ext uri="{FF2B5EF4-FFF2-40B4-BE49-F238E27FC236}">
                <a16:creationId xmlns:a16="http://schemas.microsoft.com/office/drawing/2014/main" id="{AF3863E9-2C37-425B-A1ED-68FB7166BD75}"/>
              </a:ext>
            </a:extLst>
          </p:cNvPr>
          <p:cNvPicPr>
            <a:picLocks noChangeAspect="1"/>
          </p:cNvPicPr>
          <p:nvPr/>
        </p:nvPicPr>
        <p:blipFill rotWithShape="1">
          <a:blip r:embed="rId3"/>
          <a:srcRect l="1811" r="2319"/>
          <a:stretch/>
        </p:blipFill>
        <p:spPr>
          <a:xfrm>
            <a:off x="5377541" y="286603"/>
            <a:ext cx="6749143" cy="5877745"/>
          </a:xfrm>
          <a:prstGeom prst="rect">
            <a:avLst/>
          </a:prstGeom>
        </p:spPr>
      </p:pic>
    </p:spTree>
    <p:extLst>
      <p:ext uri="{BB962C8B-B14F-4D97-AF65-F5344CB8AC3E}">
        <p14:creationId xmlns:p14="http://schemas.microsoft.com/office/powerpoint/2010/main" val="281435374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5726</TotalTime>
  <Words>1942</Words>
  <Application>Microsoft Office PowerPoint</Application>
  <PresentationFormat>Widescreen</PresentationFormat>
  <Paragraphs>181</Paragraphs>
  <Slides>16</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Calibri Light</vt:lpstr>
      <vt:lpstr>Cambria Math</vt:lpstr>
      <vt:lpstr>Wingdings</vt:lpstr>
      <vt:lpstr>Retrospect</vt:lpstr>
      <vt:lpstr>Amplification is the primary mode of gene-by-sex interaction in complex human traits</vt:lpstr>
      <vt:lpstr>Motivation</vt:lpstr>
      <vt:lpstr>Previous Studies</vt:lpstr>
      <vt:lpstr>Infer Polygenic Covariance Structure</vt:lpstr>
      <vt:lpstr>PowerPoint Presentation</vt:lpstr>
      <vt:lpstr>Covariance of Genetic Effects Compact Representation</vt:lpstr>
      <vt:lpstr>PowerPoint Presentation</vt:lpstr>
      <vt:lpstr>Comparing PGS</vt:lpstr>
      <vt:lpstr>Testosterone as  an underlier</vt:lpstr>
      <vt:lpstr>Amplification of Genetic and Environmental Variance</vt:lpstr>
      <vt:lpstr>Appendix A – mash Pipeline</vt:lpstr>
      <vt:lpstr>Appendix B  mash  nontrivial  weights</vt:lpstr>
      <vt:lpstr>PowerPoint Presentation</vt:lpstr>
      <vt:lpstr>PowerPoint Presentation</vt:lpstr>
      <vt:lpstr>Appendix D—Amplification of Genetic and Environmental Variance Model</vt:lpstr>
      <vt:lpstr>Appendix E—Amplification of Genetic and Environmental Variance Model pt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Carrie Zhu</dc:creator>
  <cp:lastModifiedBy>Carrie Zhu</cp:lastModifiedBy>
  <cp:revision>74</cp:revision>
  <dcterms:created xsi:type="dcterms:W3CDTF">2022-01-31T23:47:00Z</dcterms:created>
  <dcterms:modified xsi:type="dcterms:W3CDTF">2022-03-22T04:59:18Z</dcterms:modified>
</cp:coreProperties>
</file>