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74" r:id="rId5"/>
    <p:sldId id="275" r:id="rId6"/>
    <p:sldId id="259" r:id="rId7"/>
    <p:sldId id="260" r:id="rId8"/>
    <p:sldId id="276" r:id="rId9"/>
    <p:sldId id="277" r:id="rId10"/>
    <p:sldId id="261" r:id="rId11"/>
    <p:sldId id="262" r:id="rId12"/>
    <p:sldId id="278" r:id="rId13"/>
    <p:sldId id="279" r:id="rId14"/>
    <p:sldId id="263" r:id="rId15"/>
    <p:sldId id="264" r:id="rId16"/>
    <p:sldId id="280" r:id="rId17"/>
    <p:sldId id="281" r:id="rId18"/>
    <p:sldId id="265" r:id="rId19"/>
    <p:sldId id="266" r:id="rId20"/>
    <p:sldId id="282" r:id="rId21"/>
    <p:sldId id="283" r:id="rId22"/>
    <p:sldId id="267" r:id="rId23"/>
    <p:sldId id="268" r:id="rId24"/>
    <p:sldId id="284" r:id="rId25"/>
    <p:sldId id="285" r:id="rId26"/>
    <p:sldId id="269" r:id="rId27"/>
    <p:sldId id="270" r:id="rId28"/>
    <p:sldId id="286" r:id="rId29"/>
    <p:sldId id="287" r:id="rId30"/>
    <p:sldId id="27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498" autoAdjust="0"/>
  </p:normalViewPr>
  <p:slideViewPr>
    <p:cSldViewPr snapToGrid="0">
      <p:cViewPr>
        <p:scale>
          <a:sx n="120" d="100"/>
          <a:sy n="120" d="100"/>
        </p:scale>
        <p:origin x="174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C49F6-BBAD-4340-9632-40B6B0A28EC0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5DA75-7987-42F3-A4D9-4C7FE847A9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13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5DA75-7987-42F3-A4D9-4C7FE847A9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69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Sex-specific paper: </a:t>
            </a:r>
          </a:p>
          <a:p>
            <a:r>
              <a:rPr lang="en-US" dirty="0"/>
              <a:t>Testosterone genetic correlation: 0.120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5DA75-7987-42F3-A4D9-4C7FE847A9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5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5000-F57D-42B4-A044-E5FC24205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13859-B64B-4CCE-A790-56ABE82E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B3532-1B9B-4D0F-9EB6-A212C0AD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1A98-CCD8-4EA1-844E-4FEA6851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FF3C-3746-4325-9992-AE03A4C5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EA7E-89D2-456B-A7E1-72EDD727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243AA-0AF0-441B-B4EF-E69389D0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09C0-C802-4625-8EF3-024C6800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BE5B-EA28-4700-B1E6-62AA3D15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EC9F-EC9F-4B39-89AB-991B7887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6CED7-0926-48BB-876E-2E2A6D1FE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55534-0609-4A2C-8B8F-F624385A3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2DC8-213D-456E-8592-B0F13CFF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0F69-BDCB-4985-8A64-AB69A75E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F6A5-69B0-4AB7-80F5-A9DDA3A0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2535-63B4-41A9-AE8C-59AF63B6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D672-4258-44FF-A0A0-24634236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84-ACBE-4FDB-9364-3CD8DB49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B960-2EA4-42D1-9542-2BFAE21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2A90-2F19-4159-8C1C-B2F680EF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59DD-7224-4B8D-84BC-9D246467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B37AB-899A-4AAF-BDAE-3162B04E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4CB8-8A4B-4168-9BAA-D58EDA3A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AA69-22D1-420E-A378-03A8E438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BD19E-EAE8-4D06-B9C4-B7075617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888E-0146-48FD-8C12-5594F39D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3E53-31C2-4590-BECA-44F45478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819E-0BF7-482E-8ABE-3DFC5DD3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84CC-E74D-4E53-A88E-AE0DB641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1727A-487B-476B-BFEA-455F8948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4863E-4661-4F1A-A678-E539D7BE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1C93-F57C-4F72-BAF8-7F73717E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D85A-04A5-48E5-944B-E018A3E2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2D55F-63E7-4FE7-9BB4-92CDE1AB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24D1-0191-4B07-B93F-3BD8C8065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4E113-5D13-48A6-A8B2-40E681254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484A3-9FE4-4FFF-BA05-FC275F1B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34DE1-1BF2-4103-A9FB-6214C6E6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860A7-704D-4810-A947-4C40235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0C0C-0120-4877-9C35-09E92008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31E7E-08A7-4BA3-B55D-E28F9DD6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44654-C261-4E10-B8F3-514E2B6D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9999F-472C-41AA-BF40-1C4E8E8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064F3-D3FC-47AF-828F-46B7A13C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170C6-9AC4-47DF-A3F0-CA9A7FD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79A60-F1C0-42E0-B0DD-05164BE1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4966-5451-47B4-817A-3F4A1E2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3510-EC2F-4DF1-911F-98994E65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D862D-EBB7-4D88-939C-3E34D654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CD9B-62AA-4ADD-B252-3B580206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1727-00B8-4767-B41F-BC5AA038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E1EA7-2604-4CA5-90DD-19E03D73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36FA-D8FE-40C9-B33B-F7C1C700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C7D08-438C-4471-A6AE-569FD3B6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0DDE6-DCC7-4F93-8814-35F42B4B5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AD18-FAF4-4A9E-9110-0874447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5354-5D3E-4CD7-AC4A-12EB4D6D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4CAB7-32AF-470E-B442-EB171D1A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D5090-0B53-44C2-87D0-BDF53175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2DCB6-A36D-45DC-9546-9E20F4DE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0C29-1291-42AA-939F-D4FA298AE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C7B2-F198-4FC2-B1E5-E8F0A6EF29A1}" type="datetimeFigureOut">
              <a:rPr lang="en-US" smtClean="0"/>
              <a:t>7/1/2021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2A52-7C32-43FE-97C0-66BED1466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2760-571A-4C3C-B154-899F713F5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30CD-42D3-42A7-BF88-0C8E24DAC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Sex-Specific GWAS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AF44F-00C4-4FE4-ACF7-D4702FDF9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Carrie Zhu</a:t>
            </a:r>
          </a:p>
        </p:txBody>
      </p:sp>
    </p:spTree>
    <p:extLst>
      <p:ext uri="{BB962C8B-B14F-4D97-AF65-F5344CB8AC3E}">
        <p14:creationId xmlns:p14="http://schemas.microsoft.com/office/powerpoint/2010/main" val="293110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BMI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4288833 samples</a:t>
            </a:r>
          </a:p>
          <a:p>
            <a:pPr marL="0" indent="0">
              <a:buNone/>
            </a:pPr>
            <a:r>
              <a:rPr lang="en-US" sz="1400" dirty="0"/>
              <a:t>FTO: Fat mass and obesity associated 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586A655-21CF-4FC3-9126-42C6D7982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96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959"/>
            <a:ext cx="1380898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49128"/>
            <a:ext cx="5157787" cy="441384"/>
          </a:xfrm>
        </p:spPr>
        <p:txBody>
          <a:bodyPr/>
          <a:lstStyle/>
          <a:p>
            <a:r>
              <a:rPr lang="en-US" dirty="0"/>
              <a:t>Male – 196660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-12701" y="907745"/>
            <a:ext cx="5183188" cy="441383"/>
          </a:xfrm>
        </p:spPr>
        <p:txBody>
          <a:bodyPr/>
          <a:lstStyle/>
          <a:p>
            <a:r>
              <a:rPr lang="en-US" dirty="0"/>
              <a:t>Female – 232173 samples</a:t>
            </a:r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F2521DC3-2BFC-4C59-A866-D9416942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461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31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22885"/>
            <a:ext cx="9037320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- BMI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53FB6BEA-1934-4C2A-A556-654A364E2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793115"/>
            <a:ext cx="11684000" cy="5842000"/>
          </a:xfrm>
        </p:spPr>
      </p:pic>
    </p:spTree>
    <p:extLst>
      <p:ext uri="{BB962C8B-B14F-4D97-AF65-F5344CB8AC3E}">
        <p14:creationId xmlns:p14="http://schemas.microsoft.com/office/powerpoint/2010/main" val="363506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222885"/>
            <a:ext cx="11104613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– BMI – Male and Female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C0E0368A-0A48-45B2-A7BB-D73EE43042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92" y="1019005"/>
            <a:ext cx="11232220" cy="5616110"/>
          </a:xfrm>
        </p:spPr>
      </p:pic>
    </p:spTree>
    <p:extLst>
      <p:ext uri="{BB962C8B-B14F-4D97-AF65-F5344CB8AC3E}">
        <p14:creationId xmlns:p14="http://schemas.microsoft.com/office/powerpoint/2010/main" val="397112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IGF-1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407974 samples</a:t>
            </a:r>
          </a:p>
          <a:p>
            <a:pPr marL="0" indent="0">
              <a:buNone/>
            </a:pPr>
            <a:r>
              <a:rPr lang="en-US" sz="1800" dirty="0"/>
              <a:t>Paper: </a:t>
            </a:r>
          </a:p>
          <a:p>
            <a:pPr marL="0" indent="0">
              <a:buNone/>
            </a:pPr>
            <a:r>
              <a:rPr lang="en-US" sz="1400" dirty="0"/>
              <a:t>top hit is an intergenic SNP between IGFBP3 and another gene, TNS3</a:t>
            </a:r>
          </a:p>
          <a:p>
            <a:pPr marL="0" indent="0">
              <a:buNone/>
            </a:pPr>
            <a:r>
              <a:rPr lang="en-US" sz="1400" dirty="0"/>
              <a:t>IGF1, IGFALS, PAPPA2, GHSR,</a:t>
            </a:r>
          </a:p>
        </p:txBody>
      </p:sp>
      <p:pic>
        <p:nvPicPr>
          <p:cNvPr id="8" name="Picture 7" descr="A picture containing text, boat&#10;&#10;Description automatically generated">
            <a:extLst>
              <a:ext uri="{FF2B5EF4-FFF2-40B4-BE49-F238E27FC236}">
                <a16:creationId xmlns:a16="http://schemas.microsoft.com/office/drawing/2014/main" id="{EFA05397-1653-4DD1-B2B6-7AE320676E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96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74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006"/>
            <a:ext cx="1518557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IGF-1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1" y="1538289"/>
            <a:ext cx="5157787" cy="441384"/>
          </a:xfrm>
        </p:spPr>
        <p:txBody>
          <a:bodyPr/>
          <a:lstStyle/>
          <a:p>
            <a:r>
              <a:rPr lang="en-US" dirty="0"/>
              <a:t>Male – 187303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969622"/>
            <a:ext cx="5183188" cy="441383"/>
          </a:xfrm>
        </p:spPr>
        <p:txBody>
          <a:bodyPr/>
          <a:lstStyle/>
          <a:p>
            <a:r>
              <a:rPr lang="en-US" dirty="0"/>
              <a:t>Female – 220671 samples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8B81735A-D2B4-4AAB-B79E-472B1747F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175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842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22885"/>
            <a:ext cx="9037320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– IGF-1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5957079D-77B0-4ADD-ADB7-A544FDF93B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00" y="896710"/>
            <a:ext cx="11476810" cy="5738405"/>
          </a:xfrm>
        </p:spPr>
      </p:pic>
    </p:spTree>
    <p:extLst>
      <p:ext uri="{BB962C8B-B14F-4D97-AF65-F5344CB8AC3E}">
        <p14:creationId xmlns:p14="http://schemas.microsoft.com/office/powerpoint/2010/main" val="4274198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222885"/>
            <a:ext cx="11104613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– IGF-1 – Male and Female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0B4E951-39B9-43F3-9BB3-7C771E14B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62" y="983796"/>
            <a:ext cx="11535909" cy="5767955"/>
          </a:xfrm>
        </p:spPr>
      </p:pic>
    </p:spTree>
    <p:extLst>
      <p:ext uri="{BB962C8B-B14F-4D97-AF65-F5344CB8AC3E}">
        <p14:creationId xmlns:p14="http://schemas.microsoft.com/office/powerpoint/2010/main" val="210647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Creatinine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409989 samples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7E768717-615C-4205-B042-9803D15BE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23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3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273"/>
            <a:ext cx="3079069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75586"/>
            <a:ext cx="5157787" cy="441384"/>
          </a:xfrm>
        </p:spPr>
        <p:txBody>
          <a:bodyPr/>
          <a:lstStyle/>
          <a:p>
            <a:r>
              <a:rPr lang="en-US" dirty="0"/>
              <a:t>Male – 188187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1100250"/>
            <a:ext cx="5183188" cy="441383"/>
          </a:xfrm>
        </p:spPr>
        <p:txBody>
          <a:bodyPr/>
          <a:lstStyle/>
          <a:p>
            <a:r>
              <a:rPr lang="en-US" dirty="0"/>
              <a:t>Female – 221802 samples</a:t>
            </a:r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2B9CE2F4-9A76-4619-83AA-5BCB7B466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118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/>
              <a:t>Height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429282 samples</a:t>
            </a:r>
          </a:p>
          <a:p>
            <a:pPr marL="0" indent="0">
              <a:buNone/>
            </a:pPr>
            <a:r>
              <a:rPr lang="en-US" sz="1400" dirty="0"/>
              <a:t>ZBTB38: Stature Quantitative Trait Locus 10</a:t>
            </a:r>
            <a:endParaRPr lang="en-US" dirty="0"/>
          </a:p>
        </p:txBody>
      </p:sp>
      <p:pic>
        <p:nvPicPr>
          <p:cNvPr id="14" name="Picture 13" descr="A picture containing chart&#10;&#10;Description automatically generated">
            <a:extLst>
              <a:ext uri="{FF2B5EF4-FFF2-40B4-BE49-F238E27FC236}">
                <a16:creationId xmlns:a16="http://schemas.microsoft.com/office/drawing/2014/main" id="{BF1F16EE-DE74-41F5-8E67-2370F8FF3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1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76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22885"/>
            <a:ext cx="9037320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- Creatinine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F95C0780-161A-4DF4-9D8F-E22841CDE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6" y="865686"/>
            <a:ext cx="11538857" cy="5769429"/>
          </a:xfrm>
        </p:spPr>
      </p:pic>
    </p:spTree>
    <p:extLst>
      <p:ext uri="{BB962C8B-B14F-4D97-AF65-F5344CB8AC3E}">
        <p14:creationId xmlns:p14="http://schemas.microsoft.com/office/powerpoint/2010/main" val="2022635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8" y="222885"/>
            <a:ext cx="11508875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– Creatinine – Male and Female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CAD0F85A-5114-4798-85B8-0A5F37378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44" y="1001485"/>
            <a:ext cx="11713029" cy="5856515"/>
          </a:xfrm>
        </p:spPr>
      </p:pic>
    </p:spTree>
    <p:extLst>
      <p:ext uri="{BB962C8B-B14F-4D97-AF65-F5344CB8AC3E}">
        <p14:creationId xmlns:p14="http://schemas.microsoft.com/office/powerpoint/2010/main" val="2403241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RBC Count</a:t>
            </a:r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57D4447C-7C8D-4624-9AA9-1D8ACAF84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323" y="0"/>
            <a:ext cx="8817429" cy="6858000"/>
          </a:xfrm>
          <a:prstGeom prst="rect">
            <a:avLst/>
          </a:prstGeom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4746354-73A1-40E2-A9FB-D84F44686027}"/>
              </a:ext>
            </a:extLst>
          </p:cNvPr>
          <p:cNvSpPr txBox="1">
            <a:spLocks/>
          </p:cNvSpPr>
          <p:nvPr/>
        </p:nvSpPr>
        <p:spPr>
          <a:xfrm>
            <a:off x="289072" y="1181727"/>
            <a:ext cx="30291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417360 samples</a:t>
            </a:r>
          </a:p>
        </p:txBody>
      </p:sp>
    </p:spTree>
    <p:extLst>
      <p:ext uri="{BB962C8B-B14F-4D97-AF65-F5344CB8AC3E}">
        <p14:creationId xmlns:p14="http://schemas.microsoft.com/office/powerpoint/2010/main" val="1615724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6384"/>
            <a:ext cx="3095398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RBC Count</a:t>
            </a:r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816494F5-201F-4EBC-9C96-A8FD97973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889" y="0"/>
            <a:ext cx="7715250" cy="685800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43AB873-A34E-4A6D-BFDB-7223597D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75586"/>
            <a:ext cx="5157787" cy="441384"/>
          </a:xfrm>
        </p:spPr>
        <p:txBody>
          <a:bodyPr/>
          <a:lstStyle/>
          <a:p>
            <a:r>
              <a:rPr lang="en-US" dirty="0"/>
              <a:t>Male – 191928 samples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6BC3405-5DBE-48FC-9445-642E9F1AA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1100250"/>
            <a:ext cx="5183188" cy="441383"/>
          </a:xfrm>
        </p:spPr>
        <p:txBody>
          <a:bodyPr/>
          <a:lstStyle/>
          <a:p>
            <a:r>
              <a:rPr lang="en-US" dirty="0"/>
              <a:t>Female – 225432 samples</a:t>
            </a:r>
          </a:p>
        </p:txBody>
      </p:sp>
    </p:spTree>
    <p:extLst>
      <p:ext uri="{BB962C8B-B14F-4D97-AF65-F5344CB8AC3E}">
        <p14:creationId xmlns:p14="http://schemas.microsoft.com/office/powerpoint/2010/main" val="4193712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22885"/>
            <a:ext cx="9037320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– RBC Count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71EF4035-85C2-4DB3-86D7-DFE59D5B2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" y="870857"/>
            <a:ext cx="11974286" cy="5987143"/>
          </a:xfrm>
        </p:spPr>
      </p:pic>
    </p:spTree>
    <p:extLst>
      <p:ext uri="{BB962C8B-B14F-4D97-AF65-F5344CB8AC3E}">
        <p14:creationId xmlns:p14="http://schemas.microsoft.com/office/powerpoint/2010/main" val="1466793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222885"/>
            <a:ext cx="11528125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– RBC Count – Male and Female</a:t>
            </a:r>
          </a:p>
        </p:txBody>
      </p:sp>
      <p:pic>
        <p:nvPicPr>
          <p:cNvPr id="4" name="Content Placeholder 3" descr="Chart, bar chart&#10;&#10;Description automatically generated">
            <a:extLst>
              <a:ext uri="{FF2B5EF4-FFF2-40B4-BE49-F238E27FC236}">
                <a16:creationId xmlns:a16="http://schemas.microsoft.com/office/drawing/2014/main" id="{9F071EC1-3A07-4C37-B861-7AE54119A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9" y="871052"/>
            <a:ext cx="11528125" cy="5764063"/>
          </a:xfrm>
        </p:spPr>
      </p:pic>
    </p:spTree>
    <p:extLst>
      <p:ext uri="{BB962C8B-B14F-4D97-AF65-F5344CB8AC3E}">
        <p14:creationId xmlns:p14="http://schemas.microsoft.com/office/powerpoint/2010/main" val="2414951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Total Bilirubin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408496 samples</a:t>
            </a:r>
          </a:p>
          <a:p>
            <a:pPr marL="0" indent="0">
              <a:buNone/>
            </a:pPr>
            <a:r>
              <a:rPr lang="en-US" sz="1400" dirty="0"/>
              <a:t>ATG16L1: </a:t>
            </a:r>
            <a:r>
              <a:rPr lang="en-US" sz="1600" dirty="0"/>
              <a:t>IBS, Crohn’s disease, increased bilirubin levels</a:t>
            </a:r>
          </a:p>
          <a:p>
            <a:pPr marL="0" indent="0">
              <a:buNone/>
            </a:pPr>
            <a:r>
              <a:rPr lang="en-US" sz="1400" dirty="0"/>
              <a:t>SLCO1A2: gallstones (hardened bile) </a:t>
            </a:r>
            <a:endParaRPr lang="en-US" dirty="0"/>
          </a:p>
          <a:p>
            <a:pPr marL="0" indent="0">
              <a:buNone/>
            </a:pPr>
            <a:r>
              <a:rPr lang="en-US" sz="1800" dirty="0"/>
              <a:t>Paper: </a:t>
            </a:r>
            <a:r>
              <a:rPr lang="en-US" sz="1400" dirty="0"/>
              <a:t>UGT1A1: Gilbert’s syndrome (hyperbilirubinemia)</a:t>
            </a:r>
            <a:endParaRPr lang="en-US" dirty="0"/>
          </a:p>
        </p:txBody>
      </p:sp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267C6A95-3B3D-436D-AB23-348F0E92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1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66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13"/>
            <a:ext cx="3470955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Total Bilirubin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01" y="1763253"/>
            <a:ext cx="5157787" cy="441384"/>
          </a:xfrm>
        </p:spPr>
        <p:txBody>
          <a:bodyPr/>
          <a:lstStyle/>
          <a:p>
            <a:r>
              <a:rPr lang="en-US" dirty="0"/>
              <a:t>Male – 187497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1165564"/>
            <a:ext cx="5183188" cy="441383"/>
          </a:xfrm>
        </p:spPr>
        <p:txBody>
          <a:bodyPr/>
          <a:lstStyle/>
          <a:p>
            <a:r>
              <a:rPr lang="en-US" dirty="0"/>
              <a:t>Female – 220999 samples</a:t>
            </a:r>
          </a:p>
        </p:txBody>
      </p:sp>
      <p:pic>
        <p:nvPicPr>
          <p:cNvPr id="10" name="Picture 9" descr="A picture containing timeline&#10;&#10;Description automatically generated">
            <a:extLst>
              <a:ext uri="{FF2B5EF4-FFF2-40B4-BE49-F238E27FC236}">
                <a16:creationId xmlns:a16="http://schemas.microsoft.com/office/drawing/2014/main" id="{CA143B40-9F29-4154-94F7-B11B1162C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349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61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22885"/>
            <a:ext cx="9037320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– Total Bilirubin</a:t>
            </a:r>
          </a:p>
        </p:txBody>
      </p:sp>
      <p:pic>
        <p:nvPicPr>
          <p:cNvPr id="4" name="Content Placeholder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57127EED-BBC7-4E4D-9B47-5BA0C6071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59" y="940253"/>
            <a:ext cx="11608481" cy="5804241"/>
          </a:xfrm>
        </p:spPr>
      </p:pic>
    </p:spTree>
    <p:extLst>
      <p:ext uri="{BB962C8B-B14F-4D97-AF65-F5344CB8AC3E}">
        <p14:creationId xmlns:p14="http://schemas.microsoft.com/office/powerpoint/2010/main" val="4254877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92" y="75664"/>
            <a:ext cx="12327023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– Total Bilirubin – Male and Female</a:t>
            </a:r>
          </a:p>
        </p:txBody>
      </p:sp>
      <p:pic>
        <p:nvPicPr>
          <p:cNvPr id="4" name="Content Placeholder 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09A97A9-1C5E-45A0-AB56-5F4E04A68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7" y="780596"/>
            <a:ext cx="11642865" cy="5821433"/>
          </a:xfrm>
        </p:spPr>
      </p:pic>
    </p:spTree>
    <p:extLst>
      <p:ext uri="{BB962C8B-B14F-4D97-AF65-F5344CB8AC3E}">
        <p14:creationId xmlns:p14="http://schemas.microsoft.com/office/powerpoint/2010/main" val="279579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273"/>
            <a:ext cx="1805441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474248"/>
            <a:ext cx="5157787" cy="441384"/>
          </a:xfrm>
        </p:spPr>
        <p:txBody>
          <a:bodyPr/>
          <a:lstStyle/>
          <a:p>
            <a:r>
              <a:rPr lang="en-US" dirty="0"/>
              <a:t>Male – 196867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971294"/>
            <a:ext cx="5183188" cy="441383"/>
          </a:xfrm>
        </p:spPr>
        <p:txBody>
          <a:bodyPr/>
          <a:lstStyle/>
          <a:p>
            <a:r>
              <a:rPr lang="en-US" dirty="0"/>
              <a:t>Female – 232415 samples</a:t>
            </a:r>
          </a:p>
        </p:txBody>
      </p:sp>
      <p:pic>
        <p:nvPicPr>
          <p:cNvPr id="12" name="Picture 11" descr="Timeline&#10;&#10;Description automatically generated">
            <a:extLst>
              <a:ext uri="{FF2B5EF4-FFF2-40B4-BE49-F238E27FC236}">
                <a16:creationId xmlns:a16="http://schemas.microsoft.com/office/drawing/2014/main" id="{6060812E-336A-4336-BA22-C7EFF621E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521" y="21959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30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EC5E-97F8-4AA3-8F18-C43DFC5C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397"/>
            <a:ext cx="2076450" cy="1119654"/>
          </a:xfrm>
        </p:spPr>
        <p:txBody>
          <a:bodyPr/>
          <a:lstStyle/>
          <a:p>
            <a:r>
              <a:rPr lang="en-US" dirty="0"/>
              <a:t>LDSC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8992CF-B689-422B-A61C-F899B0164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2045386"/>
              </p:ext>
            </p:extLst>
          </p:nvPr>
        </p:nvGraphicFramePr>
        <p:xfrm>
          <a:off x="674570" y="1075423"/>
          <a:ext cx="7096124" cy="54988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4482">
                  <a:extLst>
                    <a:ext uri="{9D8B030D-6E8A-4147-A177-3AD203B41FA5}">
                      <a16:colId xmlns:a16="http://schemas.microsoft.com/office/drawing/2014/main" val="2773773618"/>
                    </a:ext>
                  </a:extLst>
                </a:gridCol>
                <a:gridCol w="1012105">
                  <a:extLst>
                    <a:ext uri="{9D8B030D-6E8A-4147-A177-3AD203B41FA5}">
                      <a16:colId xmlns:a16="http://schemas.microsoft.com/office/drawing/2014/main" val="725715439"/>
                    </a:ext>
                  </a:extLst>
                </a:gridCol>
                <a:gridCol w="1012105">
                  <a:extLst>
                    <a:ext uri="{9D8B030D-6E8A-4147-A177-3AD203B41FA5}">
                      <a16:colId xmlns:a16="http://schemas.microsoft.com/office/drawing/2014/main" val="3594883718"/>
                    </a:ext>
                  </a:extLst>
                </a:gridCol>
                <a:gridCol w="1012105">
                  <a:extLst>
                    <a:ext uri="{9D8B030D-6E8A-4147-A177-3AD203B41FA5}">
                      <a16:colId xmlns:a16="http://schemas.microsoft.com/office/drawing/2014/main" val="2563082689"/>
                    </a:ext>
                  </a:extLst>
                </a:gridCol>
                <a:gridCol w="1012105">
                  <a:extLst>
                    <a:ext uri="{9D8B030D-6E8A-4147-A177-3AD203B41FA5}">
                      <a16:colId xmlns:a16="http://schemas.microsoft.com/office/drawing/2014/main" val="3562237772"/>
                    </a:ext>
                  </a:extLst>
                </a:gridCol>
                <a:gridCol w="1012105">
                  <a:extLst>
                    <a:ext uri="{9D8B030D-6E8A-4147-A177-3AD203B41FA5}">
                      <a16:colId xmlns:a16="http://schemas.microsoft.com/office/drawing/2014/main" val="3972344651"/>
                    </a:ext>
                  </a:extLst>
                </a:gridCol>
                <a:gridCol w="881117">
                  <a:extLst>
                    <a:ext uri="{9D8B030D-6E8A-4147-A177-3AD203B41FA5}">
                      <a16:colId xmlns:a16="http://schemas.microsoft.com/office/drawing/2014/main" val="1468634042"/>
                    </a:ext>
                  </a:extLst>
                </a:gridCol>
              </a:tblGrid>
              <a:tr h="239079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GWAS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My LDSC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 Neale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53518"/>
                  </a:ext>
                </a:extLst>
              </a:tr>
              <a:tr h="2390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Phenotype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Heritability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Intercept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Correlation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Heritability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475399"/>
                  </a:ext>
                </a:extLst>
              </a:tr>
              <a:tr h="23907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1.6768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0.9723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150647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1.3777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475848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849897"/>
                  </a:ext>
                </a:extLst>
              </a:tr>
              <a:tr h="23907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Testosterone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0.0156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0.0771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053490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25850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914266"/>
                  </a:ext>
                </a:extLst>
              </a:tr>
              <a:tr h="23907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BMI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1.2145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0.9272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037523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1.0961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200474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9330405"/>
                  </a:ext>
                </a:extLst>
              </a:tr>
              <a:tr h="23907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IGF-1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0.8919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717435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0.2032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1.1672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301658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0.2382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1.1193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795707"/>
                  </a:ext>
                </a:extLst>
              </a:tr>
              <a:tr h="23907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Bilirubin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0.0786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1.0891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0.9815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961060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0.0944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1.056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360775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0.0942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1.0458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978514"/>
                  </a:ext>
                </a:extLst>
              </a:tr>
              <a:tr h="23907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Creatinine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1.1313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0.897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353239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1.0819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136333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910571"/>
                  </a:ext>
                </a:extLst>
              </a:tr>
              <a:tr h="239079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RBC Count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Both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0.1839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1.3098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0.951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902221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0.2026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1.1803</a:t>
                      </a:r>
                      <a:endParaRPr lang="en-US" sz="11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220006"/>
                  </a:ext>
                </a:extLst>
              </a:tr>
              <a:tr h="23907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0.1831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  <a:ea typeface="Yu Mincho" panose="02020400000000000000" pitchFamily="18" charset="-128"/>
                          <a:cs typeface="Times New Roman" panose="02020603050405020304" pitchFamily="18" charset="0"/>
                        </a:rPr>
                        <a:t>1.1162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99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40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22885"/>
            <a:ext cx="9037320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- Height</a:t>
            </a:r>
          </a:p>
        </p:txBody>
      </p:sp>
      <p:pic>
        <p:nvPicPr>
          <p:cNvPr id="9" name="Content Placeholder 8" descr="Chart&#10;&#10;Description automatically generated with medium confidence">
            <a:extLst>
              <a:ext uri="{FF2B5EF4-FFF2-40B4-BE49-F238E27FC236}">
                <a16:creationId xmlns:a16="http://schemas.microsoft.com/office/drawing/2014/main" id="{15E1B50D-A2A5-47C5-A5F3-A16039C8F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43" y="856343"/>
            <a:ext cx="12003314" cy="6001657"/>
          </a:xfrm>
        </p:spPr>
      </p:pic>
    </p:spTree>
    <p:extLst>
      <p:ext uri="{BB962C8B-B14F-4D97-AF65-F5344CB8AC3E}">
        <p14:creationId xmlns:p14="http://schemas.microsoft.com/office/powerpoint/2010/main" val="29571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222885"/>
            <a:ext cx="11104613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– Height – Male and Female</a:t>
            </a:r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8DC94655-3D21-4ACC-AD93-41F43165CF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57" y="800372"/>
            <a:ext cx="11669486" cy="5834743"/>
          </a:xfrm>
        </p:spPr>
      </p:pic>
    </p:spTree>
    <p:extLst>
      <p:ext uri="{BB962C8B-B14F-4D97-AF65-F5344CB8AC3E}">
        <p14:creationId xmlns:p14="http://schemas.microsoft.com/office/powerpoint/2010/main" val="257078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Testosterone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371438 samples</a:t>
            </a:r>
          </a:p>
        </p:txBody>
      </p:sp>
      <p:pic>
        <p:nvPicPr>
          <p:cNvPr id="8" name="Picture 7" descr="Chart&#10;&#10;Description automatically generated with low confidence">
            <a:extLst>
              <a:ext uri="{FF2B5EF4-FFF2-40B4-BE49-F238E27FC236}">
                <a16:creationId xmlns:a16="http://schemas.microsoft.com/office/drawing/2014/main" id="{F978F531-DDE1-4488-ADB5-AC1B04AA0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1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4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4006"/>
            <a:ext cx="3445329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Testosterone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00" y="3242635"/>
            <a:ext cx="4187160" cy="127750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Male – 186456 samples</a:t>
            </a:r>
          </a:p>
          <a:p>
            <a:r>
              <a:rPr lang="en-US" sz="1400" b="0" dirty="0"/>
              <a:t>known testosterone-related genes (AR, </a:t>
            </a:r>
            <a:r>
              <a:rPr lang="en-US" sz="1400" b="0" dirty="0">
                <a:highlight>
                  <a:srgbClr val="FFFF00"/>
                </a:highlight>
              </a:rPr>
              <a:t>JMJ1DC</a:t>
            </a:r>
            <a:r>
              <a:rPr lang="en-US" sz="1400" b="0" dirty="0"/>
              <a:t>, and FAM9B)</a:t>
            </a:r>
          </a:p>
          <a:p>
            <a:r>
              <a:rPr lang="en-US" sz="1400" b="0" dirty="0"/>
              <a:t>JMJ1DC: participate in hormone recruitment to androgen-receptor target gene</a:t>
            </a:r>
          </a:p>
          <a:p>
            <a:r>
              <a:rPr lang="en-US" sz="1400" b="0" dirty="0"/>
              <a:t>FKBP4: androgen signaling pathway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0" y="1530417"/>
            <a:ext cx="4517355" cy="16170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Female – 184982 samples</a:t>
            </a:r>
          </a:p>
          <a:p>
            <a:r>
              <a:rPr lang="en-US" sz="1400" b="0" dirty="0"/>
              <a:t>Paper: female-specific variants in: STAG3, POR, LIPE, UGT2B7, </a:t>
            </a:r>
            <a:r>
              <a:rPr lang="en-US" sz="1400" b="0" dirty="0">
                <a:highlight>
                  <a:srgbClr val="FFFF00"/>
                </a:highlight>
              </a:rPr>
              <a:t>MCM9</a:t>
            </a:r>
            <a:r>
              <a:rPr lang="en-US" sz="1400" b="0" dirty="0"/>
              <a:t>, TSBP1</a:t>
            </a:r>
          </a:p>
          <a:p>
            <a:r>
              <a:rPr lang="en-US" sz="1400" b="0" dirty="0"/>
              <a:t>MCM9: gamete formation</a:t>
            </a:r>
          </a:p>
          <a:p>
            <a:r>
              <a:rPr lang="en-US" sz="1400" b="0" dirty="0"/>
              <a:t>CYP3A7: drug metabolism; synthesis of cholesterol, steroids, lipids; hydroxylates testosterone</a:t>
            </a:r>
          </a:p>
          <a:p>
            <a:endParaRPr lang="en-US" sz="1400" b="0" dirty="0"/>
          </a:p>
        </p:txBody>
      </p:sp>
      <p:pic>
        <p:nvPicPr>
          <p:cNvPr id="10" name="Picture 9" descr="Timeline&#10;&#10;Description automatically generated">
            <a:extLst>
              <a:ext uri="{FF2B5EF4-FFF2-40B4-BE49-F238E27FC236}">
                <a16:creationId xmlns:a16="http://schemas.microsoft.com/office/drawing/2014/main" id="{264D79D2-378C-48BF-99C9-8DE0A086E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50" y="0"/>
            <a:ext cx="7715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6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22885"/>
            <a:ext cx="9037320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- Testosterone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50641A2C-23F0-4A6F-84C8-764F682B4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" y="867682"/>
            <a:ext cx="11756571" cy="5878286"/>
          </a:xfrm>
        </p:spPr>
      </p:pic>
    </p:spTree>
    <p:extLst>
      <p:ext uri="{BB962C8B-B14F-4D97-AF65-F5344CB8AC3E}">
        <p14:creationId xmlns:p14="http://schemas.microsoft.com/office/powerpoint/2010/main" val="37704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BD353-C904-4412-9691-92818132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2"/>
            <a:ext cx="12192000" cy="498475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Partitioned Heritability – Testosterone – Male and Female</a:t>
            </a:r>
          </a:p>
        </p:txBody>
      </p:sp>
      <p:pic>
        <p:nvPicPr>
          <p:cNvPr id="4" name="Content Placeholder 3" descr="Chart&#10;&#10;Description automatically generated with medium confidence">
            <a:extLst>
              <a:ext uri="{FF2B5EF4-FFF2-40B4-BE49-F238E27FC236}">
                <a16:creationId xmlns:a16="http://schemas.microsoft.com/office/drawing/2014/main" id="{98F13652-7F09-4D23-8596-9BC9490E5B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965200"/>
            <a:ext cx="11785600" cy="5892800"/>
          </a:xfrm>
        </p:spPr>
      </p:pic>
    </p:spTree>
    <p:extLst>
      <p:ext uri="{BB962C8B-B14F-4D97-AF65-F5344CB8AC3E}">
        <p14:creationId xmlns:p14="http://schemas.microsoft.com/office/powerpoint/2010/main" val="3197870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465</Words>
  <Application>Microsoft Office PowerPoint</Application>
  <PresentationFormat>Widescreen</PresentationFormat>
  <Paragraphs>213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Sex-Specific GWAS</vt:lpstr>
      <vt:lpstr>Height</vt:lpstr>
      <vt:lpstr>Height</vt:lpstr>
      <vt:lpstr>Partitioned Heritability - Height</vt:lpstr>
      <vt:lpstr>Partitioned Heritability – Height – Male and Female</vt:lpstr>
      <vt:lpstr>Testosterone</vt:lpstr>
      <vt:lpstr>Testosterone</vt:lpstr>
      <vt:lpstr>Partitioned Heritability - Testosterone</vt:lpstr>
      <vt:lpstr>Partitioned Heritability – Testosterone – Male and Female</vt:lpstr>
      <vt:lpstr>BMI</vt:lpstr>
      <vt:lpstr>BMI</vt:lpstr>
      <vt:lpstr>Partitioned Heritability - BMI</vt:lpstr>
      <vt:lpstr>Partitioned Heritability – BMI – Male and Female</vt:lpstr>
      <vt:lpstr>IGF-1</vt:lpstr>
      <vt:lpstr>IGF-1</vt:lpstr>
      <vt:lpstr>Partitioned Heritability – IGF-1</vt:lpstr>
      <vt:lpstr>Partitioned Heritability – IGF-1 – Male and Female</vt:lpstr>
      <vt:lpstr>Creatinine</vt:lpstr>
      <vt:lpstr>Creatinine</vt:lpstr>
      <vt:lpstr>Partitioned Heritability - Creatinine</vt:lpstr>
      <vt:lpstr>Partitioned Heritability – Creatinine – Male and Female</vt:lpstr>
      <vt:lpstr>RBC Count</vt:lpstr>
      <vt:lpstr>RBC Count</vt:lpstr>
      <vt:lpstr>Partitioned Heritability – RBC Count</vt:lpstr>
      <vt:lpstr>Partitioned Heritability – RBC Count – Male and Female</vt:lpstr>
      <vt:lpstr>Total Bilirubin</vt:lpstr>
      <vt:lpstr>Total Bilirubin</vt:lpstr>
      <vt:lpstr>Partitioned Heritability – Total Bilirubin</vt:lpstr>
      <vt:lpstr>Partitioned Heritability – Total Bilirubin – Male and Female</vt:lpstr>
      <vt:lpstr>LDSC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Carrie Zhu</cp:lastModifiedBy>
  <cp:revision>37</cp:revision>
  <dcterms:created xsi:type="dcterms:W3CDTF">2021-06-23T01:59:37Z</dcterms:created>
  <dcterms:modified xsi:type="dcterms:W3CDTF">2021-07-01T16:17:56Z</dcterms:modified>
</cp:coreProperties>
</file>