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9" d="100"/>
          <a:sy n="39" d="100"/>
        </p:scale>
        <p:origin x="40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95000-F57D-42B4-A044-E5FC24205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E13859-B64B-4CCE-A790-56ABE82E0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B3532-1B9B-4D0F-9EB6-A212C0AD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C7B2-F198-4FC2-B1E5-E8F0A6EF29A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B1A98-CCD8-4EA1-844E-4FEA6851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3FF3C-3746-4325-9992-AE03A4C56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05CCC-C8B2-4D6C-8785-E0F136C9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38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0EA7E-89D2-456B-A7E1-72EDD727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243AA-0AF0-441B-B4EF-E69389D03D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B09C0-C802-4625-8EF3-024C6800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C7B2-F198-4FC2-B1E5-E8F0A6EF29A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1BE5B-EA28-4700-B1E6-62AA3D15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BEC9F-EC9F-4B39-89AB-991B7887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05CCC-C8B2-4D6C-8785-E0F136C9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5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16CED7-0926-48BB-876E-2E2A6D1FE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55534-0609-4A2C-8B8F-F624385A3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52DC8-213D-456E-8592-B0F13CFF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C7B2-F198-4FC2-B1E5-E8F0A6EF29A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C0F69-BDCB-4985-8A64-AB69A75E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7F6A5-69B0-4AB7-80F5-A9DDA3A0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05CCC-C8B2-4D6C-8785-E0F136C9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1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D2535-63B4-41A9-AE8C-59AF63B63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0D672-4258-44FF-A0A0-246342368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9BC84-ACBE-4FDB-9364-3CD8DB49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C7B2-F198-4FC2-B1E5-E8F0A6EF29A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8B960-2EA4-42D1-9542-2BFAE21BE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42A90-2F19-4159-8C1C-B2F680EF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05CCC-C8B2-4D6C-8785-E0F136C9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7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959DD-7224-4B8D-84BC-9D2464677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B37AB-899A-4AAF-BDAE-3162B04E7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94CB8-8A4B-4168-9BAA-D58EDA3A7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C7B2-F198-4FC2-B1E5-E8F0A6EF29A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FAA69-22D1-420E-A378-03A8E4382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BD19E-EAE8-4D06-B9C4-B7075617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05CCC-C8B2-4D6C-8785-E0F136C9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61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F888E-0146-48FD-8C12-5594F39D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03E53-31C2-4590-BECA-44F454786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F819E-0BF7-482E-8ABE-3DFC5DD3A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D84CC-E74D-4E53-A88E-AE0DB641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C7B2-F198-4FC2-B1E5-E8F0A6EF29A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1727A-487B-476B-BFEA-455F8948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4863E-4661-4F1A-A678-E539D7BE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05CCC-C8B2-4D6C-8785-E0F136C9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5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1C93-F57C-4F72-BAF8-7F73717EF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A0D85A-04A5-48E5-944B-E018A3E20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E2D55F-63E7-4FE7-9BB4-92CDE1AB0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C24D1-0191-4B07-B93F-3BD8C8065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D4E113-5D13-48A6-A8B2-40E6812540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484A3-9FE4-4FFF-BA05-FC275F1B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C7B2-F198-4FC2-B1E5-E8F0A6EF29A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34DE1-1BF2-4103-A9FB-6214C6E6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860A7-704D-4810-A947-4C402356D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05CCC-C8B2-4D6C-8785-E0F136C9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6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0C0C-0120-4877-9C35-09E92008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C31E7E-08A7-4BA3-B55D-E28F9DD6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C7B2-F198-4FC2-B1E5-E8F0A6EF29A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44654-C261-4E10-B8F3-514E2B6D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9999F-472C-41AA-BF40-1C4E8E85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05CCC-C8B2-4D6C-8785-E0F136C9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56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D064F3-D3FC-47AF-828F-46B7A13C2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C7B2-F198-4FC2-B1E5-E8F0A6EF29A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C170C6-9AC4-47DF-A3F0-CA9A7FDC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79A60-F1C0-42E0-B0DD-05164BE1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05CCC-C8B2-4D6C-8785-E0F136C9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3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B4966-5451-47B4-817A-3F4A1E28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83510-EC2F-4DF1-911F-98994E65F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D862D-EBB7-4D88-939C-3E34D654F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8CD9B-62AA-4ADD-B252-3B580206F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C7B2-F198-4FC2-B1E5-E8F0A6EF29A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A1727-00B8-4767-B41F-BC5AA0386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E1EA7-2604-4CA5-90DD-19E03D738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05CCC-C8B2-4D6C-8785-E0F136C9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9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36FA-D8FE-40C9-B33B-F7C1C700F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DC7D08-438C-4471-A6AE-569FD3B63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F0DDE6-DCC7-4F93-8814-35F42B4B5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0AD18-FAF4-4A9E-9110-08744472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4C7B2-F198-4FC2-B1E5-E8F0A6EF29A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45354-5D3E-4CD7-AC4A-12EB4D6D0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4CAB7-32AF-470E-B442-EB171D1A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05CCC-C8B2-4D6C-8785-E0F136C9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9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D5090-0B53-44C2-87D0-BDF53175C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2DCB6-A36D-45DC-9546-9E20F4DE3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E0C29-1291-42AA-939F-D4FA298AE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4C7B2-F198-4FC2-B1E5-E8F0A6EF29A1}" type="datetimeFigureOut">
              <a:rPr lang="en-US" smtClean="0"/>
              <a:t>6/30/2021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C2A52-7C32-43FE-97C0-66BED1466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52760-571A-4C3C-B154-899F713F5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05CCC-C8B2-4D6C-8785-E0F136C9E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0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A30CD-42D3-42A7-BF88-0C8E24DAC8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Sex-Specific GWAS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AF44F-00C4-4FE4-ACF7-D4702FDF9C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Carrie Zhu</a:t>
            </a:r>
          </a:p>
        </p:txBody>
      </p:sp>
    </p:spTree>
    <p:extLst>
      <p:ext uri="{BB962C8B-B14F-4D97-AF65-F5344CB8AC3E}">
        <p14:creationId xmlns:p14="http://schemas.microsoft.com/office/powerpoint/2010/main" val="2931108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6FC2-FC93-4974-BC60-D697D7A3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8" y="88289"/>
            <a:ext cx="10515600" cy="725444"/>
          </a:xfrm>
        </p:spPr>
        <p:txBody>
          <a:bodyPr/>
          <a:lstStyle/>
          <a:p>
            <a:r>
              <a:rPr lang="en-US" dirty="0"/>
              <a:t>Creatinine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2487A-6BBE-4888-A397-A1153E4A1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072" y="1181727"/>
            <a:ext cx="302912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409989 samples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8A07B0A6-CFE1-4667-A671-B190166B81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71" y="0"/>
            <a:ext cx="8817429" cy="6858000"/>
          </a:xfrm>
        </p:spPr>
      </p:pic>
    </p:spTree>
    <p:extLst>
      <p:ext uri="{BB962C8B-B14F-4D97-AF65-F5344CB8AC3E}">
        <p14:creationId xmlns:p14="http://schemas.microsoft.com/office/powerpoint/2010/main" val="226283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D1DD-EA84-403D-A1C1-174AFE84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0234"/>
            <a:ext cx="10515600" cy="6583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Creatinine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CC53F-5D48-4AFB-AF35-EAD84417A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004" y="5561900"/>
            <a:ext cx="5157787" cy="441384"/>
          </a:xfrm>
        </p:spPr>
        <p:txBody>
          <a:bodyPr/>
          <a:lstStyle/>
          <a:p>
            <a:r>
              <a:rPr lang="en-US" dirty="0"/>
              <a:t>Male – 188187 samples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8E8BF-895C-4F75-835B-FA356E742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2869" y="5574279"/>
            <a:ext cx="5183188" cy="441383"/>
          </a:xfrm>
        </p:spPr>
        <p:txBody>
          <a:bodyPr/>
          <a:lstStyle/>
          <a:p>
            <a:r>
              <a:rPr lang="en-US" dirty="0"/>
              <a:t>Female – 221802 samples</a:t>
            </a:r>
          </a:p>
        </p:txBody>
      </p:sp>
      <p:pic>
        <p:nvPicPr>
          <p:cNvPr id="12" name="Content Placeholder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5CEB53F3-A02E-4E70-ABA2-61D5C03A04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8566"/>
            <a:ext cx="6137143" cy="4773334"/>
          </a:xfrm>
        </p:spPr>
      </p:pic>
      <p:pic>
        <p:nvPicPr>
          <p:cNvPr id="14" name="Content Placeholder 13" descr="Chart&#10;&#10;Description automatically generated">
            <a:extLst>
              <a:ext uri="{FF2B5EF4-FFF2-40B4-BE49-F238E27FC236}">
                <a16:creationId xmlns:a16="http://schemas.microsoft.com/office/drawing/2014/main" id="{2E776332-FC40-42B3-91FB-2B03C80D368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88565"/>
            <a:ext cx="6137142" cy="4773333"/>
          </a:xfrm>
        </p:spPr>
      </p:pic>
    </p:spTree>
    <p:extLst>
      <p:ext uri="{BB962C8B-B14F-4D97-AF65-F5344CB8AC3E}">
        <p14:creationId xmlns:p14="http://schemas.microsoft.com/office/powerpoint/2010/main" val="3934687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6FC2-FC93-4974-BC60-D697D7A3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8" y="88289"/>
            <a:ext cx="10515600" cy="725444"/>
          </a:xfrm>
        </p:spPr>
        <p:txBody>
          <a:bodyPr/>
          <a:lstStyle/>
          <a:p>
            <a:r>
              <a:rPr lang="en-US" dirty="0"/>
              <a:t>RBC Count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2487A-6BBE-4888-A397-A1153E4A1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072" y="1181727"/>
            <a:ext cx="302912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2385 samples</a:t>
            </a:r>
          </a:p>
        </p:txBody>
      </p:sp>
      <p:pic>
        <p:nvPicPr>
          <p:cNvPr id="7" name="Content Placeholder 6" descr="A picture containing text, nature&#10;&#10;Description automatically generated">
            <a:extLst>
              <a:ext uri="{FF2B5EF4-FFF2-40B4-BE49-F238E27FC236}">
                <a16:creationId xmlns:a16="http://schemas.microsoft.com/office/drawing/2014/main" id="{E9E48F1B-A03D-4634-A87A-9ECB4FF48F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88289"/>
            <a:ext cx="8590400" cy="6681422"/>
          </a:xfrm>
        </p:spPr>
      </p:pic>
    </p:spTree>
    <p:extLst>
      <p:ext uri="{BB962C8B-B14F-4D97-AF65-F5344CB8AC3E}">
        <p14:creationId xmlns:p14="http://schemas.microsoft.com/office/powerpoint/2010/main" val="1615724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D1DD-EA84-403D-A1C1-174AFE84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0234"/>
            <a:ext cx="10515600" cy="6583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RBC Count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CC53F-5D48-4AFB-AF35-EAD84417A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004" y="5561900"/>
            <a:ext cx="5157787" cy="441384"/>
          </a:xfrm>
        </p:spPr>
        <p:txBody>
          <a:bodyPr/>
          <a:lstStyle/>
          <a:p>
            <a:r>
              <a:rPr lang="en-US" dirty="0"/>
              <a:t>Male – 1052 samples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8E8BF-895C-4F75-835B-FA356E742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2869" y="5574279"/>
            <a:ext cx="5183188" cy="441383"/>
          </a:xfrm>
        </p:spPr>
        <p:txBody>
          <a:bodyPr/>
          <a:lstStyle/>
          <a:p>
            <a:r>
              <a:rPr lang="en-US" dirty="0"/>
              <a:t>Female – 1333 samples</a:t>
            </a:r>
          </a:p>
        </p:txBody>
      </p:sp>
      <p:pic>
        <p:nvPicPr>
          <p:cNvPr id="12" name="Content Placeholder 11" descr="A picture containing text, nature&#10;&#10;Description automatically generated">
            <a:extLst>
              <a:ext uri="{FF2B5EF4-FFF2-40B4-BE49-F238E27FC236}">
                <a16:creationId xmlns:a16="http://schemas.microsoft.com/office/drawing/2014/main" id="{84DE9BD6-1A31-45D4-85FE-7C23E5BD0E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19" y="842338"/>
            <a:ext cx="6115510" cy="4756508"/>
          </a:xfrm>
        </p:spPr>
      </p:pic>
      <p:pic>
        <p:nvPicPr>
          <p:cNvPr id="14" name="Content Placeholder 13" descr="A picture containing text, nature&#10;&#10;Description automatically generated">
            <a:extLst>
              <a:ext uri="{FF2B5EF4-FFF2-40B4-BE49-F238E27FC236}">
                <a16:creationId xmlns:a16="http://schemas.microsoft.com/office/drawing/2014/main" id="{BC4769D9-6560-4491-8760-51E3E9303CB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490" y="842338"/>
            <a:ext cx="6115510" cy="4756508"/>
          </a:xfrm>
        </p:spPr>
      </p:pic>
    </p:spTree>
    <p:extLst>
      <p:ext uri="{BB962C8B-B14F-4D97-AF65-F5344CB8AC3E}">
        <p14:creationId xmlns:p14="http://schemas.microsoft.com/office/powerpoint/2010/main" val="4193712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6FC2-FC93-4974-BC60-D697D7A3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8" y="88289"/>
            <a:ext cx="10515600" cy="725444"/>
          </a:xfrm>
        </p:spPr>
        <p:txBody>
          <a:bodyPr/>
          <a:lstStyle/>
          <a:p>
            <a:r>
              <a:rPr lang="en-US" dirty="0"/>
              <a:t>Total Bilirubin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2487A-6BBE-4888-A397-A1153E4A1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072" y="1181727"/>
            <a:ext cx="302912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408496 samples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C2D60DCF-B40B-43CE-891F-11326D8C03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0"/>
            <a:ext cx="8617892" cy="6702804"/>
          </a:xfrm>
        </p:spPr>
      </p:pic>
    </p:spTree>
    <p:extLst>
      <p:ext uri="{BB962C8B-B14F-4D97-AF65-F5344CB8AC3E}">
        <p14:creationId xmlns:p14="http://schemas.microsoft.com/office/powerpoint/2010/main" val="2008066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6FC2-FC93-4974-BC60-D697D7A3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4819"/>
            <a:ext cx="3670625" cy="725444"/>
          </a:xfrm>
        </p:spPr>
        <p:txBody>
          <a:bodyPr>
            <a:noAutofit/>
          </a:bodyPr>
          <a:lstStyle/>
          <a:p>
            <a:r>
              <a:rPr lang="en-US" sz="4800" dirty="0"/>
              <a:t>Total Bilirubin</a:t>
            </a:r>
            <a:br>
              <a:rPr lang="en-US" sz="4800" dirty="0"/>
            </a:br>
            <a:r>
              <a:rPr lang="en-US" sz="4800" dirty="0"/>
              <a:t>Zoomed in</a:t>
            </a:r>
          </a:p>
        </p:txBody>
      </p:sp>
      <p:pic>
        <p:nvPicPr>
          <p:cNvPr id="7" name="Content Placeholder 6" descr="Chart&#10;&#10;Description automatically generated with low confidence">
            <a:extLst>
              <a:ext uri="{FF2B5EF4-FFF2-40B4-BE49-F238E27FC236}">
                <a16:creationId xmlns:a16="http://schemas.microsoft.com/office/drawing/2014/main" id="{1C7A33A0-A8E8-4861-AE91-4F2287AE70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436" y="-942"/>
            <a:ext cx="8818641" cy="6858942"/>
          </a:xfrm>
        </p:spPr>
      </p:pic>
    </p:spTree>
    <p:extLst>
      <p:ext uri="{BB962C8B-B14F-4D97-AF65-F5344CB8AC3E}">
        <p14:creationId xmlns:p14="http://schemas.microsoft.com/office/powerpoint/2010/main" val="3219899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D1DD-EA84-403D-A1C1-174AFE84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0234"/>
            <a:ext cx="10515600" cy="6583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Total Bilirubin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CC53F-5D48-4AFB-AF35-EAD84417A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004" y="5561900"/>
            <a:ext cx="5157787" cy="441384"/>
          </a:xfrm>
        </p:spPr>
        <p:txBody>
          <a:bodyPr/>
          <a:lstStyle/>
          <a:p>
            <a:r>
              <a:rPr lang="en-US" dirty="0"/>
              <a:t>Male – 187497 samples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8E8BF-895C-4F75-835B-FA356E742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2869" y="5574279"/>
            <a:ext cx="5183188" cy="441383"/>
          </a:xfrm>
        </p:spPr>
        <p:txBody>
          <a:bodyPr/>
          <a:lstStyle/>
          <a:p>
            <a:r>
              <a:rPr lang="en-US" dirty="0"/>
              <a:t>Female – 220999 samples</a:t>
            </a:r>
          </a:p>
        </p:txBody>
      </p:sp>
      <p:pic>
        <p:nvPicPr>
          <p:cNvPr id="12" name="Content Placeholder 11" descr="Chart&#10;&#10;Description automatically generated">
            <a:extLst>
              <a:ext uri="{FF2B5EF4-FFF2-40B4-BE49-F238E27FC236}">
                <a16:creationId xmlns:a16="http://schemas.microsoft.com/office/drawing/2014/main" id="{B45B5B6B-82CB-4303-9E08-B48ED42CE8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8566"/>
            <a:ext cx="6137143" cy="4773334"/>
          </a:xfrm>
        </p:spPr>
      </p:pic>
      <p:pic>
        <p:nvPicPr>
          <p:cNvPr id="14" name="Content Placeholder 13" descr="Chart&#10;&#10;Description automatically generated">
            <a:extLst>
              <a:ext uri="{FF2B5EF4-FFF2-40B4-BE49-F238E27FC236}">
                <a16:creationId xmlns:a16="http://schemas.microsoft.com/office/drawing/2014/main" id="{CADFF86B-D0CC-493F-88F2-3E0345C5CC3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143" y="820700"/>
            <a:ext cx="6008002" cy="4672891"/>
          </a:xfrm>
        </p:spPr>
      </p:pic>
    </p:spTree>
    <p:extLst>
      <p:ext uri="{BB962C8B-B14F-4D97-AF65-F5344CB8AC3E}">
        <p14:creationId xmlns:p14="http://schemas.microsoft.com/office/powerpoint/2010/main" val="2155361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D1DD-EA84-403D-A1C1-174AFE84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0234"/>
            <a:ext cx="10515600" cy="6583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Total Bilirubin - Zoomed 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CC53F-5D48-4AFB-AF35-EAD84417A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004" y="5561900"/>
            <a:ext cx="5157787" cy="441384"/>
          </a:xfrm>
        </p:spPr>
        <p:txBody>
          <a:bodyPr/>
          <a:lstStyle/>
          <a:p>
            <a:r>
              <a:rPr lang="en-US" dirty="0"/>
              <a:t>Male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8E8BF-895C-4F75-835B-FA356E742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2869" y="5574279"/>
            <a:ext cx="5183188" cy="441383"/>
          </a:xfrm>
        </p:spPr>
        <p:txBody>
          <a:bodyPr/>
          <a:lstStyle/>
          <a:p>
            <a:r>
              <a:rPr lang="en-US" dirty="0"/>
              <a:t>Female</a:t>
            </a:r>
          </a:p>
        </p:txBody>
      </p:sp>
      <p:pic>
        <p:nvPicPr>
          <p:cNvPr id="12" name="Content Placeholder 11" descr="A picture containing chart&#10;&#10;Description automatically generated">
            <a:extLst>
              <a:ext uri="{FF2B5EF4-FFF2-40B4-BE49-F238E27FC236}">
                <a16:creationId xmlns:a16="http://schemas.microsoft.com/office/drawing/2014/main" id="{AF425D57-0E6B-4789-943B-82CFD8A6CB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716"/>
            <a:ext cx="6096000" cy="4741334"/>
          </a:xfrm>
        </p:spPr>
      </p:pic>
      <p:pic>
        <p:nvPicPr>
          <p:cNvPr id="14" name="Content Placeholder 13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87B747DE-0B4E-4A84-90EF-F7F231BC6E0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54716"/>
            <a:ext cx="6096000" cy="4741334"/>
          </a:xfrm>
        </p:spPr>
      </p:pic>
    </p:spTree>
    <p:extLst>
      <p:ext uri="{BB962C8B-B14F-4D97-AF65-F5344CB8AC3E}">
        <p14:creationId xmlns:p14="http://schemas.microsoft.com/office/powerpoint/2010/main" val="2635402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0BDA-A32F-40F9-B459-946290E2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0481"/>
            <a:ext cx="3707934" cy="1325563"/>
          </a:xfrm>
        </p:spPr>
        <p:txBody>
          <a:bodyPr/>
          <a:lstStyle/>
          <a:p>
            <a:r>
              <a:rPr lang="en-US" dirty="0"/>
              <a:t>Total Bilirubin – Neale 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1E2BF-DA2A-469B-88FA-6845FF7B3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85666"/>
            <a:ext cx="286973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349839 samples</a:t>
            </a: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32353899-D6F0-4BF8-9A20-9D5EBEBD3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71" y="0"/>
            <a:ext cx="88174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07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EC5E-97F8-4AA3-8F18-C43DFC5C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LDSC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8992CF-B689-422B-A61C-F899B01642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679823"/>
              </p:ext>
            </p:extLst>
          </p:nvPr>
        </p:nvGraphicFramePr>
        <p:xfrm>
          <a:off x="838200" y="1367959"/>
          <a:ext cx="6795782" cy="52928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9544">
                  <a:extLst>
                    <a:ext uri="{9D8B030D-6E8A-4147-A177-3AD203B41FA5}">
                      <a16:colId xmlns:a16="http://schemas.microsoft.com/office/drawing/2014/main" val="2773773618"/>
                    </a:ext>
                  </a:extLst>
                </a:gridCol>
                <a:gridCol w="1130510">
                  <a:extLst>
                    <a:ext uri="{9D8B030D-6E8A-4147-A177-3AD203B41FA5}">
                      <a16:colId xmlns:a16="http://schemas.microsoft.com/office/drawing/2014/main" val="725715439"/>
                    </a:ext>
                  </a:extLst>
                </a:gridCol>
                <a:gridCol w="1130510">
                  <a:extLst>
                    <a:ext uri="{9D8B030D-6E8A-4147-A177-3AD203B41FA5}">
                      <a16:colId xmlns:a16="http://schemas.microsoft.com/office/drawing/2014/main" val="3594883718"/>
                    </a:ext>
                  </a:extLst>
                </a:gridCol>
                <a:gridCol w="1130510">
                  <a:extLst>
                    <a:ext uri="{9D8B030D-6E8A-4147-A177-3AD203B41FA5}">
                      <a16:colId xmlns:a16="http://schemas.microsoft.com/office/drawing/2014/main" val="2563082689"/>
                    </a:ext>
                  </a:extLst>
                </a:gridCol>
                <a:gridCol w="1130510">
                  <a:extLst>
                    <a:ext uri="{9D8B030D-6E8A-4147-A177-3AD203B41FA5}">
                      <a16:colId xmlns:a16="http://schemas.microsoft.com/office/drawing/2014/main" val="3972344651"/>
                    </a:ext>
                  </a:extLst>
                </a:gridCol>
                <a:gridCol w="984198">
                  <a:extLst>
                    <a:ext uri="{9D8B030D-6E8A-4147-A177-3AD203B41FA5}">
                      <a16:colId xmlns:a16="http://schemas.microsoft.com/office/drawing/2014/main" val="1468634042"/>
                    </a:ext>
                  </a:extLst>
                </a:gridCol>
              </a:tblGrid>
              <a:tr h="230126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GWAS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My LDSC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Actual Neale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753518"/>
                  </a:ext>
                </a:extLst>
              </a:tr>
              <a:tr h="23012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Phenotype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Heritability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Intercept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Heritability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Intercept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1475399"/>
                  </a:ext>
                </a:extLst>
              </a:tr>
              <a:tr h="230126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Height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1.6768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1.313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8150647"/>
                  </a:ext>
                </a:extLst>
              </a:tr>
              <a:tr h="230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0.4298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1.3777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1475848"/>
                  </a:ext>
                </a:extLst>
              </a:tr>
              <a:tr h="230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1.309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5849897"/>
                  </a:ext>
                </a:extLst>
              </a:tr>
              <a:tr h="230126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Testosterone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0.0815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1.0731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0.0771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6053490"/>
                  </a:ext>
                </a:extLst>
              </a:tr>
              <a:tr h="230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0.0506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1.0385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725850"/>
                  </a:ext>
                </a:extLst>
              </a:tr>
              <a:tr h="230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0.166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1.0725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6914266"/>
                  </a:ext>
                </a:extLst>
              </a:tr>
              <a:tr h="230126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BMI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0.2275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1.2145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0.248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1.105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8037523"/>
                  </a:ext>
                </a:extLst>
              </a:tr>
              <a:tr h="230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0.2422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1.0961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7200474"/>
                  </a:ext>
                </a:extLst>
              </a:tr>
              <a:tr h="230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0.2563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1.0774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9330405"/>
                  </a:ext>
                </a:extLst>
              </a:tr>
              <a:tr h="230126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IGF-1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0.1987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1.2771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0.253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1.125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7717435"/>
                  </a:ext>
                </a:extLst>
              </a:tr>
              <a:tr h="230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0.2032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1.1672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3301658"/>
                  </a:ext>
                </a:extLst>
              </a:tr>
              <a:tr h="230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0.2382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1.1193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5795707"/>
                  </a:ext>
                </a:extLst>
              </a:tr>
              <a:tr h="230126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Total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Bilirubin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0.543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0.7779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6961060"/>
                  </a:ext>
                </a:extLst>
              </a:tr>
              <a:tr h="230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6360775"/>
                  </a:ext>
                </a:extLst>
              </a:tr>
              <a:tr h="230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02978514"/>
                  </a:ext>
                </a:extLst>
              </a:tr>
              <a:tr h="230126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Creatinine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0.0954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1.1313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0.211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2353239"/>
                  </a:ext>
                </a:extLst>
              </a:tr>
              <a:tr h="230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0.1264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1.0819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9136333"/>
                  </a:ext>
                </a:extLst>
              </a:tr>
              <a:tr h="230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0.0909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1.0629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3910571"/>
                  </a:ext>
                </a:extLst>
              </a:tr>
              <a:tr h="230126">
                <a:tc row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RBC Count**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Both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0.1499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0.234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1.156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5902221"/>
                  </a:ext>
                </a:extLst>
              </a:tr>
              <a:tr h="230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0.7225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3220006"/>
                  </a:ext>
                </a:extLst>
              </a:tr>
              <a:tr h="230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0.0145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0.9947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91999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340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6FC2-FC93-4974-BC60-D697D7A3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8" y="88289"/>
            <a:ext cx="10515600" cy="725444"/>
          </a:xfrm>
        </p:spPr>
        <p:txBody>
          <a:bodyPr/>
          <a:lstStyle/>
          <a:p>
            <a:r>
              <a:rPr lang="en-US"/>
              <a:t>Height</a:t>
            </a:r>
            <a:endParaRPr lang="en-US" dirty="0"/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48C9234B-9E9A-44D7-B23A-C2253F898E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5019" y="31464"/>
            <a:ext cx="8776981" cy="682653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2487A-6BBE-4888-A397-A1153E4A1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072" y="1181727"/>
            <a:ext cx="302912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429282 samples</a:t>
            </a:r>
          </a:p>
        </p:txBody>
      </p:sp>
    </p:spTree>
    <p:extLst>
      <p:ext uri="{BB962C8B-B14F-4D97-AF65-F5344CB8AC3E}">
        <p14:creationId xmlns:p14="http://schemas.microsoft.com/office/powerpoint/2010/main" val="149377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D1DD-EA84-403D-A1C1-174AFE84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0234"/>
            <a:ext cx="10515600" cy="6583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Height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CC53F-5D48-4AFB-AF35-EAD84417A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004" y="5561900"/>
            <a:ext cx="5157787" cy="441384"/>
          </a:xfrm>
        </p:spPr>
        <p:txBody>
          <a:bodyPr/>
          <a:lstStyle/>
          <a:p>
            <a:r>
              <a:rPr lang="en-US" dirty="0"/>
              <a:t>Male – 196867 samples</a:t>
            </a:r>
          </a:p>
        </p:txBody>
      </p:sp>
      <p:pic>
        <p:nvPicPr>
          <p:cNvPr id="8" name="Content Placeholder 7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7E1A8828-2DAB-4B94-912E-439CC4B7B8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8566"/>
            <a:ext cx="6096000" cy="4741334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8E8BF-895C-4F75-835B-FA356E742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2869" y="5574279"/>
            <a:ext cx="5183188" cy="441383"/>
          </a:xfrm>
        </p:spPr>
        <p:txBody>
          <a:bodyPr/>
          <a:lstStyle/>
          <a:p>
            <a:r>
              <a:rPr lang="en-US" dirty="0"/>
              <a:t>Female – 232415 samples</a:t>
            </a:r>
          </a:p>
        </p:txBody>
      </p:sp>
      <p:pic>
        <p:nvPicPr>
          <p:cNvPr id="10" name="Content Placeholder 9" descr="Chart&#10;&#10;Description automatically generated">
            <a:extLst>
              <a:ext uri="{FF2B5EF4-FFF2-40B4-BE49-F238E27FC236}">
                <a16:creationId xmlns:a16="http://schemas.microsoft.com/office/drawing/2014/main" id="{9D9E3BF1-6A78-4EFA-B321-AADB21C3B78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857" y="788566"/>
            <a:ext cx="6137143" cy="4773334"/>
          </a:xfrm>
        </p:spPr>
      </p:pic>
    </p:spTree>
    <p:extLst>
      <p:ext uri="{BB962C8B-B14F-4D97-AF65-F5344CB8AC3E}">
        <p14:creationId xmlns:p14="http://schemas.microsoft.com/office/powerpoint/2010/main" val="283793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6FC2-FC93-4974-BC60-D697D7A3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8" y="88289"/>
            <a:ext cx="10515600" cy="725444"/>
          </a:xfrm>
        </p:spPr>
        <p:txBody>
          <a:bodyPr/>
          <a:lstStyle/>
          <a:p>
            <a:r>
              <a:rPr lang="en-US" dirty="0"/>
              <a:t>Testosterone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2487A-6BBE-4888-A397-A1153E4A1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072" y="1181727"/>
            <a:ext cx="302912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371438 samples</a:t>
            </a:r>
          </a:p>
        </p:txBody>
      </p:sp>
      <p:pic>
        <p:nvPicPr>
          <p:cNvPr id="7" name="Content Placeholder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8B4EFDC8-63D5-41AF-AD24-D267A6ED005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786" y="0"/>
            <a:ext cx="8753213" cy="6808054"/>
          </a:xfrm>
        </p:spPr>
      </p:pic>
    </p:spTree>
    <p:extLst>
      <p:ext uri="{BB962C8B-B14F-4D97-AF65-F5344CB8AC3E}">
        <p14:creationId xmlns:p14="http://schemas.microsoft.com/office/powerpoint/2010/main" val="111034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D1DD-EA84-403D-A1C1-174AFE84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0234"/>
            <a:ext cx="10515600" cy="6583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Testosterone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CC53F-5D48-4AFB-AF35-EAD84417A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004" y="5561900"/>
            <a:ext cx="5157787" cy="441384"/>
          </a:xfrm>
        </p:spPr>
        <p:txBody>
          <a:bodyPr/>
          <a:lstStyle/>
          <a:p>
            <a:r>
              <a:rPr lang="en-US" dirty="0"/>
              <a:t>Male – 186456 samples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8E8BF-895C-4F75-835B-FA356E742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2869" y="5574279"/>
            <a:ext cx="5183188" cy="441383"/>
          </a:xfrm>
        </p:spPr>
        <p:txBody>
          <a:bodyPr/>
          <a:lstStyle/>
          <a:p>
            <a:r>
              <a:rPr lang="en-US" dirty="0"/>
              <a:t>Female – 184982 samples</a:t>
            </a:r>
          </a:p>
        </p:txBody>
      </p:sp>
      <p:pic>
        <p:nvPicPr>
          <p:cNvPr id="12" name="Content Placeholder 11" descr="Chart&#10;&#10;Description automatically generated with medium confidence">
            <a:extLst>
              <a:ext uri="{FF2B5EF4-FFF2-40B4-BE49-F238E27FC236}">
                <a16:creationId xmlns:a16="http://schemas.microsoft.com/office/drawing/2014/main" id="{62A3B3EC-2B9B-48CC-894C-C04749BE40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715"/>
            <a:ext cx="6068009" cy="4719563"/>
          </a:xfrm>
        </p:spPr>
      </p:pic>
      <p:pic>
        <p:nvPicPr>
          <p:cNvPr id="14" name="Content Placeholder 13" descr="Chart&#10;&#10;Description automatically generated">
            <a:extLst>
              <a:ext uri="{FF2B5EF4-FFF2-40B4-BE49-F238E27FC236}">
                <a16:creationId xmlns:a16="http://schemas.microsoft.com/office/drawing/2014/main" id="{A8F66AF5-7BA3-42F6-9522-B453FB6D5E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009" y="854715"/>
            <a:ext cx="6068008" cy="4719562"/>
          </a:xfrm>
        </p:spPr>
      </p:pic>
    </p:spTree>
    <p:extLst>
      <p:ext uri="{BB962C8B-B14F-4D97-AF65-F5344CB8AC3E}">
        <p14:creationId xmlns:p14="http://schemas.microsoft.com/office/powerpoint/2010/main" val="2444467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6FC2-FC93-4974-BC60-D697D7A3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8" y="88289"/>
            <a:ext cx="10515600" cy="725444"/>
          </a:xfrm>
        </p:spPr>
        <p:txBody>
          <a:bodyPr/>
          <a:lstStyle/>
          <a:p>
            <a:r>
              <a:rPr lang="en-US" dirty="0"/>
              <a:t>BMI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2487A-6BBE-4888-A397-A1153E4A1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072" y="1181727"/>
            <a:ext cx="302912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4288833 samples</a:t>
            </a:r>
          </a:p>
        </p:txBody>
      </p:sp>
      <p:pic>
        <p:nvPicPr>
          <p:cNvPr id="7" name="Content Placeholder 6" descr="Histogram&#10;&#10;Description automatically generated with medium confidence">
            <a:extLst>
              <a:ext uri="{FF2B5EF4-FFF2-40B4-BE49-F238E27FC236}">
                <a16:creationId xmlns:a16="http://schemas.microsoft.com/office/drawing/2014/main" id="{635F79AB-A53D-41AE-B7A7-9955F9F7D5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620" y="0"/>
            <a:ext cx="8778380" cy="6827628"/>
          </a:xfrm>
        </p:spPr>
      </p:pic>
    </p:spTree>
    <p:extLst>
      <p:ext uri="{BB962C8B-B14F-4D97-AF65-F5344CB8AC3E}">
        <p14:creationId xmlns:p14="http://schemas.microsoft.com/office/powerpoint/2010/main" val="14170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D1DD-EA84-403D-A1C1-174AFE84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0234"/>
            <a:ext cx="10515600" cy="6583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BMI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CC53F-5D48-4AFB-AF35-EAD84417A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004" y="5561900"/>
            <a:ext cx="5157787" cy="441384"/>
          </a:xfrm>
        </p:spPr>
        <p:txBody>
          <a:bodyPr/>
          <a:lstStyle/>
          <a:p>
            <a:r>
              <a:rPr lang="en-US" dirty="0"/>
              <a:t>Male – 196660 samples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8E8BF-895C-4F75-835B-FA356E742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2869" y="5574279"/>
            <a:ext cx="5183188" cy="441383"/>
          </a:xfrm>
        </p:spPr>
        <p:txBody>
          <a:bodyPr/>
          <a:lstStyle/>
          <a:p>
            <a:r>
              <a:rPr lang="en-US" dirty="0"/>
              <a:t>Female – 232173 samples</a:t>
            </a:r>
          </a:p>
        </p:txBody>
      </p:sp>
      <p:pic>
        <p:nvPicPr>
          <p:cNvPr id="12" name="Content Placeholder 11" descr="A picture containing histogram&#10;&#10;Description automatically generated">
            <a:extLst>
              <a:ext uri="{FF2B5EF4-FFF2-40B4-BE49-F238E27FC236}">
                <a16:creationId xmlns:a16="http://schemas.microsoft.com/office/drawing/2014/main" id="{788E890F-C547-4EA8-A61F-4C040369DB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88566"/>
            <a:ext cx="6054858" cy="4709335"/>
          </a:xfrm>
        </p:spPr>
      </p:pic>
      <p:pic>
        <p:nvPicPr>
          <p:cNvPr id="14" name="Content Placeholder 13" descr="A picture containing chart&#10;&#10;Description automatically generated">
            <a:extLst>
              <a:ext uri="{FF2B5EF4-FFF2-40B4-BE49-F238E27FC236}">
                <a16:creationId xmlns:a16="http://schemas.microsoft.com/office/drawing/2014/main" id="{2C08991D-FA6E-4737-9FCE-BB8AF722463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858" y="788565"/>
            <a:ext cx="6054859" cy="4709335"/>
          </a:xfrm>
        </p:spPr>
      </p:pic>
    </p:spTree>
    <p:extLst>
      <p:ext uri="{BB962C8B-B14F-4D97-AF65-F5344CB8AC3E}">
        <p14:creationId xmlns:p14="http://schemas.microsoft.com/office/powerpoint/2010/main" val="2484931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6FC2-FC93-4974-BC60-D697D7A3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248" y="88289"/>
            <a:ext cx="10515600" cy="725444"/>
          </a:xfrm>
        </p:spPr>
        <p:txBody>
          <a:bodyPr/>
          <a:lstStyle/>
          <a:p>
            <a:r>
              <a:rPr lang="en-US" dirty="0"/>
              <a:t>IGF-1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2487A-6BBE-4888-A397-A1153E4A1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9072" y="1181727"/>
            <a:ext cx="302912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407974 samples</a:t>
            </a:r>
          </a:p>
        </p:txBody>
      </p:sp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A79F9066-0596-420E-B4E2-EBB2B23B07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196" y="0"/>
            <a:ext cx="8873804" cy="6901847"/>
          </a:xfrm>
        </p:spPr>
      </p:pic>
    </p:spTree>
    <p:extLst>
      <p:ext uri="{BB962C8B-B14F-4D97-AF65-F5344CB8AC3E}">
        <p14:creationId xmlns:p14="http://schemas.microsoft.com/office/powerpoint/2010/main" val="115174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D1DD-EA84-403D-A1C1-174AFE841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0234"/>
            <a:ext cx="10515600" cy="65833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IGF-1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CC53F-5D48-4AFB-AF35-EAD84417A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9004" y="5561900"/>
            <a:ext cx="5157787" cy="441384"/>
          </a:xfrm>
        </p:spPr>
        <p:txBody>
          <a:bodyPr/>
          <a:lstStyle/>
          <a:p>
            <a:r>
              <a:rPr lang="en-US" dirty="0"/>
              <a:t>Male – 187303 samples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48E8BF-895C-4F75-835B-FA356E742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2869" y="5574279"/>
            <a:ext cx="5183188" cy="441383"/>
          </a:xfrm>
        </p:spPr>
        <p:txBody>
          <a:bodyPr/>
          <a:lstStyle/>
          <a:p>
            <a:r>
              <a:rPr lang="en-US" dirty="0"/>
              <a:t>Female – 220671 samples</a:t>
            </a:r>
          </a:p>
        </p:txBody>
      </p:sp>
      <p:pic>
        <p:nvPicPr>
          <p:cNvPr id="12" name="Content Placeholder 11" descr="Chart, histogram&#10;&#10;Description automatically generated">
            <a:extLst>
              <a:ext uri="{FF2B5EF4-FFF2-40B4-BE49-F238E27FC236}">
                <a16:creationId xmlns:a16="http://schemas.microsoft.com/office/drawing/2014/main" id="{D8CD87E3-06BD-4C81-BCC0-DF9B714AFF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8566"/>
            <a:ext cx="6137143" cy="4773334"/>
          </a:xfrm>
        </p:spPr>
      </p:pic>
      <p:pic>
        <p:nvPicPr>
          <p:cNvPr id="14" name="Content Placeholder 13" descr="Chart&#10;&#10;Description automatically generated">
            <a:extLst>
              <a:ext uri="{FF2B5EF4-FFF2-40B4-BE49-F238E27FC236}">
                <a16:creationId xmlns:a16="http://schemas.microsoft.com/office/drawing/2014/main" id="{C4E1C47F-FCE3-4390-8888-003C5A94589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42337"/>
            <a:ext cx="6137142" cy="4773333"/>
          </a:xfrm>
        </p:spPr>
      </p:pic>
    </p:spTree>
    <p:extLst>
      <p:ext uri="{BB962C8B-B14F-4D97-AF65-F5344CB8AC3E}">
        <p14:creationId xmlns:p14="http://schemas.microsoft.com/office/powerpoint/2010/main" val="137584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238</Words>
  <Application>Microsoft Office PowerPoint</Application>
  <PresentationFormat>Widescreen</PresentationFormat>
  <Paragraphs>166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Sex-Specific GWAS</vt:lpstr>
      <vt:lpstr>Height</vt:lpstr>
      <vt:lpstr>Height</vt:lpstr>
      <vt:lpstr>Testosterone</vt:lpstr>
      <vt:lpstr>Testosterone</vt:lpstr>
      <vt:lpstr>BMI</vt:lpstr>
      <vt:lpstr>BMI</vt:lpstr>
      <vt:lpstr>IGF-1</vt:lpstr>
      <vt:lpstr>IGF-1</vt:lpstr>
      <vt:lpstr>Creatinine</vt:lpstr>
      <vt:lpstr>Creatinine</vt:lpstr>
      <vt:lpstr>RBC Count</vt:lpstr>
      <vt:lpstr>RBC Count</vt:lpstr>
      <vt:lpstr>Total Bilirubin</vt:lpstr>
      <vt:lpstr>Total Bilirubin Zoomed in</vt:lpstr>
      <vt:lpstr>Total Bilirubin</vt:lpstr>
      <vt:lpstr>Total Bilirubin - Zoomed in</vt:lpstr>
      <vt:lpstr>Total Bilirubin – Neale Lab</vt:lpstr>
      <vt:lpstr>LDSC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Carrie Zhu</dc:creator>
  <cp:lastModifiedBy>Carrie Zhu</cp:lastModifiedBy>
  <cp:revision>12</cp:revision>
  <dcterms:created xsi:type="dcterms:W3CDTF">2021-06-23T01:59:37Z</dcterms:created>
  <dcterms:modified xsi:type="dcterms:W3CDTF">2021-06-30T15:41:51Z</dcterms:modified>
</cp:coreProperties>
</file>