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56" r:id="rId8"/>
    <p:sldId id="263" r:id="rId9"/>
    <p:sldId id="262" r:id="rId10"/>
    <p:sldId id="268" r:id="rId11"/>
    <p:sldId id="257" r:id="rId12"/>
    <p:sldId id="258" r:id="rId13"/>
    <p:sldId id="272" r:id="rId14"/>
    <p:sldId id="259" r:id="rId15"/>
    <p:sldId id="274" r:id="rId16"/>
    <p:sldId id="267" r:id="rId17"/>
    <p:sldId id="270" r:id="rId18"/>
    <p:sldId id="260" r:id="rId19"/>
    <p:sldId id="275" r:id="rId20"/>
    <p:sldId id="261" r:id="rId21"/>
    <p:sldId id="264" r:id="rId22"/>
    <p:sldId id="265" r:id="rId23"/>
    <p:sldId id="266" r:id="rId24"/>
    <p:sldId id="273" r:id="rId25"/>
    <p:sldId id="271" r:id="rId26"/>
    <p:sldId id="277" r:id="rId27"/>
    <p:sldId id="276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45C0-A55A-4521-885A-E45BBE65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4DDBE-C49B-47A1-B1B5-02C656FAA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E185-BDFD-417A-9E58-E8DCBC5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9144-4AC2-417D-8C0F-75A312F2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85A-1CD8-4EB5-972B-F077B096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2AF-4E7C-453A-AEC2-40006488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8140A-B027-4DDB-A2E8-AF6D957C5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0AAE-B06E-4D13-A9F1-D2821A15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7357-31BF-4B83-8BF1-6E478C32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D252-3BA9-422D-9734-B47505FF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17B27-DD1E-477C-800C-320F5C526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9EA1-12D8-448D-AAC9-9F8D3BCFD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CBD-32D9-45E8-A895-BDB9B53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996B-6219-46B5-8849-A7EACD5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6DCE-96D5-4238-A658-E086D9ED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83C-4BF9-4BF6-84ED-473A210C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0138-B8C4-43AB-8625-4F7B6020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AD3B-55C6-495E-B528-4BA37C2A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034B-A780-49E8-A267-B9364CB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78C3-5B74-4C5C-90F5-22453104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6BE8-0783-4A5B-9127-30A10458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4B8B-6081-47FC-8523-3D3EFCE9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2404-FCAA-4371-9F4D-15B9667F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3DFD-D6A4-443F-9778-D01BBABA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BEF2-DCE3-424C-8162-C79CD51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EA9A-FAF5-4D7B-B6E3-EA5481D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BD75-4794-4F25-AA33-706C9AAB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0DE21-290F-419B-952C-17F77B23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D7E8-017C-47D8-8F81-F8E345FA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925FB-C6E8-4F67-8C8F-0DF0665B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F1D1-3E5D-482F-8D03-749DD357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F02-37BD-4325-9651-F2E888E3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7D3C-DC5B-4FAF-B293-C919E77B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8566-E671-461D-8FA1-82825C49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AC93-5924-4110-81F3-4E53C5821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3751-A0D4-4B8C-9C10-4B175223C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22BC9-B06A-4D9A-AD60-EF0355C1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30D78-672B-40CC-8A79-559F11C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92530-54EB-4E4F-9884-0B90FDC8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759-1E42-401C-9866-A0CF9D87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7BF8E-DBCB-4344-A6AD-FE0ABB7C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25C52-FE2A-49CD-B4E2-D273A7A7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FF59-FBA1-4F04-AC2D-6AACD45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A24D-E8E3-4842-89DA-F62A536D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365C4-A274-4663-9430-6D68480B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ECB1-A9B0-4051-A757-EA83815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C0E-EC0A-4653-8F3C-35176E2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FC2A-B7F3-4F32-BDA6-9AF5E063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A58B1-51FC-43E2-901C-BF67615E2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9D9E-6D7D-42C3-A1A7-1B3E00D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A1C5E-CA15-4F1F-A12D-A745CAB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04848-F28D-4028-87B0-9EEC311F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D0B3-7197-40E0-A96A-471D027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7AD70-7ED8-446D-AC22-03EC7F0E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E04D-F44E-4FA5-A393-BD2779EE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F009-9E47-4192-9A9B-1EBA6259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8F0C-9427-4A6E-A4E8-E6410553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D43A-3F67-423B-A935-98AB7BD8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7B0E8-8963-4420-AE43-32ABF1BC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091B-A288-4030-8FAC-71539BBE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381-DF7A-4B31-A6E4-6471BBEF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F04A-CD55-444F-88A2-FF39FE0403D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B967-8C3B-4FA0-B1EC-0B082914F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CC6A-6B55-4920-9A7D-6CAAA8CE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01.HYP.37.5.119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507503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052757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130A066-CAFD-49E5-A009-C7549E84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-19704"/>
            <a:ext cx="11786532" cy="68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7020-E921-49CD-98A8-995866A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US" dirty="0"/>
              <a:t>Blood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FD57-93A4-43C6-B319-86EC70C1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25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Gender Differences in the Regulation of Blood Pressure | Hypertension (ahajournals.org)</a:t>
            </a:r>
            <a:endParaRPr lang="en-US" dirty="0"/>
          </a:p>
          <a:p>
            <a:r>
              <a:rPr lang="en-US" dirty="0"/>
              <a:t>Role of testosterone in BP regulation</a:t>
            </a:r>
          </a:p>
          <a:p>
            <a:pPr lvl="1"/>
            <a:r>
              <a:rPr lang="en-US" dirty="0"/>
              <a:t>positive relationship between testosterone and BP</a:t>
            </a:r>
          </a:p>
          <a:p>
            <a:pPr lvl="2"/>
            <a:r>
              <a:rPr lang="en-US" dirty="0"/>
              <a:t>Shown with puberty in boys; castration, androgen receptor blockage, and testosterone treatment in rats</a:t>
            </a:r>
          </a:p>
          <a:p>
            <a:r>
              <a:rPr lang="en-US" dirty="0"/>
              <a:t>Kidney and BP</a:t>
            </a:r>
          </a:p>
          <a:p>
            <a:pPr lvl="1"/>
            <a:r>
              <a:rPr lang="en-US" dirty="0"/>
              <a:t>higher BP and aldosterone levels in male than female</a:t>
            </a:r>
          </a:p>
          <a:p>
            <a:pPr lvl="1"/>
            <a:r>
              <a:rPr lang="en-US" dirty="0"/>
              <a:t>Long-term increase in BP occurs due to decreased kidney excretion function</a:t>
            </a:r>
          </a:p>
          <a:p>
            <a:pPr lvl="2"/>
            <a:r>
              <a:rPr lang="en-US" dirty="0"/>
              <a:t>Increase in BP -&gt; increased sodium excretion</a:t>
            </a:r>
          </a:p>
          <a:p>
            <a:pPr lvl="2"/>
            <a:r>
              <a:rPr lang="en-US" dirty="0"/>
              <a:t>Androgen receptor located in proximal tubule segments (most sodium reabsorption)</a:t>
            </a:r>
          </a:p>
          <a:p>
            <a:pPr lvl="1"/>
            <a:r>
              <a:rPr lang="en-US" dirty="0"/>
              <a:t>Positive linear correlation between testosterone and plasma renin activity in rats</a:t>
            </a:r>
          </a:p>
          <a:p>
            <a:pPr lvl="1"/>
            <a:r>
              <a:rPr lang="en-US" dirty="0"/>
              <a:t>Castration in male rats decreases renal angiotensin mRNA, while chronic testosterone treatment increases</a:t>
            </a:r>
          </a:p>
          <a:p>
            <a:pPr lvl="2"/>
            <a:r>
              <a:rPr lang="en-US" dirty="0"/>
              <a:t>Increases in mRNA copies of renal angiotensin cause increase in BP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1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A98-78CC-4F90-98B3-397B5D47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-234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Arm fat-free mass (L)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FA0F5A6-FEB2-4EB4-BD25-43D75181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7B60-F22B-4948-8203-C4D5998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Arm fat-free mass (R)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D3F15E2-4AE3-4770-BF39-9018B74B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A9D8-5D6E-4BCF-A9BB-D4639818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40F-7038-4173-8CF8-020FEA4E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testosterone and estrogen have anabolic effects on lean mass (skeletal muscle and bone); have different pathways</a:t>
            </a:r>
          </a:p>
        </p:txBody>
      </p:sp>
    </p:spTree>
    <p:extLst>
      <p:ext uri="{BB962C8B-B14F-4D97-AF65-F5344CB8AC3E}">
        <p14:creationId xmlns:p14="http://schemas.microsoft.com/office/powerpoint/2010/main" val="43879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9A9E-7F4D-4350-A422-50ED5A1B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Weight – Cell Types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0600900-E6B0-4AE5-A301-139FD61B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3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2770-8214-4F67-A4AF-9B600FA3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2475"/>
          </a:xfrm>
        </p:spPr>
        <p:txBody>
          <a:bodyPr>
            <a:normAutofit/>
          </a:bodyPr>
          <a:lstStyle/>
          <a:p>
            <a:r>
              <a:rPr lang="en-US" sz="3600" dirty="0"/>
              <a:t>Weight – </a:t>
            </a:r>
            <a:r>
              <a:rPr lang="en-US" sz="3600" dirty="0" err="1"/>
              <a:t>GTEx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B1286A3-6417-4A09-86AD-503EE9FB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36319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88ED-6BCE-4C99-BBFE-360F9690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0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Whole Body Fat Mass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596D4E0-3A77-4AF3-9F6D-58927B3F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7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DF97-0F1B-4BBF-9410-195A3720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Estrogen and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DB7C-D174-4C64-9179-48267AE8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05051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Sex Differences in Regulation of Body Weight</a:t>
            </a:r>
            <a:r>
              <a:rPr lang="en-US" dirty="0"/>
              <a:t>	</a:t>
            </a:r>
          </a:p>
          <a:p>
            <a:r>
              <a:rPr lang="en-US" dirty="0"/>
              <a:t>Inverse relationship between estrogen levels and food intake</a:t>
            </a:r>
          </a:p>
          <a:p>
            <a:pPr lvl="1"/>
            <a:r>
              <a:rPr lang="en-US" dirty="0"/>
              <a:t>Estrogen and leptin have overlapping target nuclei</a:t>
            </a:r>
          </a:p>
          <a:p>
            <a:r>
              <a:rPr lang="en-US" dirty="0"/>
              <a:t>Leptin levels higher in females compared to males, independent of body composition</a:t>
            </a:r>
          </a:p>
          <a:p>
            <a:pPr lvl="1"/>
            <a:r>
              <a:rPr lang="en-US" dirty="0"/>
              <a:t>Increased subcutaneous fat in females vs males</a:t>
            </a:r>
          </a:p>
          <a:p>
            <a:pPr lvl="2"/>
            <a:r>
              <a:rPr lang="en-US" dirty="0"/>
              <a:t>Estrogen increase lipolysis for visceral fat specifically, increasing fat in subcutaneous region</a:t>
            </a:r>
          </a:p>
          <a:p>
            <a:pPr lvl="1"/>
            <a:r>
              <a:rPr lang="en-US" dirty="0"/>
              <a:t>Leptin levels inversely correlated with testosterone, positively correlated with estrogen</a:t>
            </a:r>
          </a:p>
          <a:p>
            <a:pPr lvl="1"/>
            <a:r>
              <a:rPr lang="en-US" dirty="0"/>
              <a:t>In obese and aging men, there is increase conversion of testosterone to estrogen -&gt; association with increased leptin</a:t>
            </a:r>
          </a:p>
          <a:p>
            <a:pPr lvl="1"/>
            <a:r>
              <a:rPr lang="en-US" dirty="0"/>
              <a:t>leptin activates sympathetic nervous system</a:t>
            </a:r>
          </a:p>
        </p:txBody>
      </p:sp>
    </p:spTree>
    <p:extLst>
      <p:ext uri="{BB962C8B-B14F-4D97-AF65-F5344CB8AC3E}">
        <p14:creationId xmlns:p14="http://schemas.microsoft.com/office/powerpoint/2010/main" val="262126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16E-7F67-4809-A2CC-9E4E655F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BMI – Cell Types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D0FDFD0-A286-4A6A-9C49-494A176B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2298-89A6-4CD0-A61A-856C5993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4766"/>
          </a:xfrm>
        </p:spPr>
        <p:txBody>
          <a:bodyPr>
            <a:normAutofit/>
          </a:bodyPr>
          <a:lstStyle/>
          <a:p>
            <a:r>
              <a:rPr lang="en-US" sz="3600" dirty="0"/>
              <a:t>BMI - </a:t>
            </a:r>
            <a:r>
              <a:rPr lang="en-US" sz="3600" dirty="0" err="1"/>
              <a:t>GTEx</a:t>
            </a:r>
            <a:endParaRPr lang="en-US" sz="36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5F1C85C-61EC-4ADE-9D48-9419FC05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747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0AFB4DBB-42CD-4F57-B689-CD4EB06F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5" y="0"/>
            <a:ext cx="11727809" cy="68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8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6253-6CC5-4122-8171-3A9B6CE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Hip Circumference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AB60FB-8EDB-4F2C-B75D-B4B68ED1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6253-6CC5-4122-8171-3A9B6CE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Circumference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1BAEE42-7296-45F7-B392-AF7CAD55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2337-8B87-4D25-A19D-4CFFBF6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7D19DC4-DAB7-4CCC-8971-EFD5A87E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E10-69B5-417E-8DFF-A3D05C34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 (adjusted for BMI) – Cell Types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BAC7284-0C03-4910-8AF2-A29FF007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1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B56A-8552-4D77-8488-6DE9590A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7130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 (adjusted for BMI) - </a:t>
            </a:r>
            <a:r>
              <a:rPr lang="en-US" sz="3600" dirty="0" err="1"/>
              <a:t>GTEx</a:t>
            </a:r>
            <a:endParaRPr lang="en-US" sz="36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506C5A3-5D07-4C5C-94E3-C562D256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402544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9493-242D-4B8A-8BC9-85BC4707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Waist to Hip Ratio and BMI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4A27-397C-480B-B13F-243375B1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Waist to Hip Ratio, Body Mass Index and Subsequent Kidney Disease and Death</a:t>
            </a:r>
            <a:endParaRPr lang="en-US" dirty="0"/>
          </a:p>
          <a:p>
            <a:r>
              <a:rPr lang="en-US" dirty="0"/>
              <a:t>WHR, but not BMI, is associated with chronic kidney disease and mortality</a:t>
            </a:r>
          </a:p>
          <a:p>
            <a:pPr lvl="1"/>
            <a:r>
              <a:rPr lang="en-US" dirty="0"/>
              <a:t>BMI appears to be protective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3958-D39F-4C8D-A718-AEFA8A18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BF50AE1-C429-4CFA-86C4-11BE3F1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07621"/>
              </p:ext>
            </p:extLst>
          </p:nvPr>
        </p:nvGraphicFramePr>
        <p:xfrm>
          <a:off x="907875" y="1950728"/>
          <a:ext cx="9091800" cy="377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46">
                  <a:extLst>
                    <a:ext uri="{9D8B030D-6E8A-4147-A177-3AD203B41FA5}">
                      <a16:colId xmlns:a16="http://schemas.microsoft.com/office/drawing/2014/main" val="2932305792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102222209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2963003196"/>
                    </a:ext>
                  </a:extLst>
                </a:gridCol>
                <a:gridCol w="1289728">
                  <a:extLst>
                    <a:ext uri="{9D8B030D-6E8A-4147-A177-3AD203B41FA5}">
                      <a16:colId xmlns:a16="http://schemas.microsoft.com/office/drawing/2014/main" val="2068840850"/>
                    </a:ext>
                  </a:extLst>
                </a:gridCol>
                <a:gridCol w="1515300">
                  <a:extLst>
                    <a:ext uri="{9D8B030D-6E8A-4147-A177-3AD203B41FA5}">
                      <a16:colId xmlns:a16="http://schemas.microsoft.com/office/drawing/2014/main" val="2608527517"/>
                    </a:ext>
                  </a:extLst>
                </a:gridCol>
                <a:gridCol w="1515300">
                  <a:extLst>
                    <a:ext uri="{9D8B030D-6E8A-4147-A177-3AD203B41FA5}">
                      <a16:colId xmlns:a16="http://schemas.microsoft.com/office/drawing/2014/main" val="899587845"/>
                    </a:ext>
                  </a:extLst>
                </a:gridCol>
              </a:tblGrid>
              <a:tr h="403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Size of subset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bmi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testosterone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Sum 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76124400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1703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0.0029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0.0087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1832025019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2612245703"/>
                  </a:ext>
                </a:extLst>
              </a:tr>
              <a:tr h="570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5e-2 no replace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0.0028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0.0075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110024795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1e-5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961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0.0044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0.0105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2105571429"/>
                  </a:ext>
                </a:extLst>
              </a:tr>
              <a:tr h="570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1e-5 no replace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961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0.0044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0.0031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0.0109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355507299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5e-8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0.0029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0.0091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1805899304"/>
                  </a:ext>
                </a:extLst>
              </a:tr>
              <a:tr h="570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5e-8 no replace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0.0033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0.0053 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0.0029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0.0115 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378498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6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20B3130-CACF-44AF-BE2D-1116BCB4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0" y="3633781"/>
            <a:ext cx="4998892" cy="314986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2897184-2ECA-472A-9F83-A3B18C19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3" y="369332"/>
            <a:ext cx="5108894" cy="3088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A5F62-6471-4553-8269-FA755ADA50A6}"/>
              </a:ext>
            </a:extLst>
          </p:cNvPr>
          <p:cNvSpPr txBox="1"/>
          <p:nvPr/>
        </p:nvSpPr>
        <p:spPr>
          <a:xfrm>
            <a:off x="4674660" y="3354648"/>
            <a:ext cx="174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1e-5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35288-B9C7-4170-864F-AB8E94D6965E}"/>
              </a:ext>
            </a:extLst>
          </p:cNvPr>
          <p:cNvSpPr txBox="1"/>
          <p:nvPr/>
        </p:nvSpPr>
        <p:spPr>
          <a:xfrm>
            <a:off x="10623030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3D40D-0553-413C-94D6-888C6710DFA3}"/>
              </a:ext>
            </a:extLst>
          </p:cNvPr>
          <p:cNvSpPr txBox="1"/>
          <p:nvPr/>
        </p:nvSpPr>
        <p:spPr>
          <a:xfrm>
            <a:off x="4612320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24D3841-52A5-4873-849B-1DAA1A86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58" y="284819"/>
            <a:ext cx="4728752" cy="287521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287A13D2-CCCE-4500-B7AE-84D44969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30" y="3827261"/>
            <a:ext cx="4728752" cy="29472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F9473C-A203-40F3-A3D6-2E5C3A525300}"/>
              </a:ext>
            </a:extLst>
          </p:cNvPr>
          <p:cNvSpPr txBox="1"/>
          <p:nvPr/>
        </p:nvSpPr>
        <p:spPr>
          <a:xfrm>
            <a:off x="10518365" y="3457929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5e-8</a:t>
            </a:r>
          </a:p>
        </p:txBody>
      </p:sp>
    </p:spTree>
    <p:extLst>
      <p:ext uri="{BB962C8B-B14F-4D97-AF65-F5344CB8AC3E}">
        <p14:creationId xmlns:p14="http://schemas.microsoft.com/office/powerpoint/2010/main" val="144120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963049-85E5-4963-B572-1BD84112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4" y="3798333"/>
            <a:ext cx="4825518" cy="299716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19EC074-FE86-42E8-99D8-147CCD50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39" y="369332"/>
            <a:ext cx="4825517" cy="3006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FE355-2F0D-4F06-95D3-D2F69D767514}"/>
              </a:ext>
            </a:extLst>
          </p:cNvPr>
          <p:cNvSpPr txBox="1"/>
          <p:nvPr/>
        </p:nvSpPr>
        <p:spPr>
          <a:xfrm>
            <a:off x="4733765" y="342900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35461-EDC3-4AD9-AB2E-64DAFAF9686A}"/>
              </a:ext>
            </a:extLst>
          </p:cNvPr>
          <p:cNvSpPr txBox="1"/>
          <p:nvPr/>
        </p:nvSpPr>
        <p:spPr>
          <a:xfrm>
            <a:off x="10777482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67142-B5E1-4EC6-925E-08B3A0F98847}"/>
              </a:ext>
            </a:extLst>
          </p:cNvPr>
          <p:cNvSpPr txBox="1"/>
          <p:nvPr/>
        </p:nvSpPr>
        <p:spPr>
          <a:xfrm>
            <a:off x="4661907" y="5319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10564D3-D266-4EB1-9F3C-09D41E84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64" y="315834"/>
            <a:ext cx="5125389" cy="2850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1D1EB7-D330-47E1-B34E-0E86F750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39" y="3798332"/>
            <a:ext cx="4592899" cy="2867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F55DCD-5732-4164-B7BE-2EA596618D94}"/>
              </a:ext>
            </a:extLst>
          </p:cNvPr>
          <p:cNvSpPr txBox="1"/>
          <p:nvPr/>
        </p:nvSpPr>
        <p:spPr>
          <a:xfrm>
            <a:off x="10579639" y="3482195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5e-8</a:t>
            </a:r>
          </a:p>
        </p:txBody>
      </p:sp>
    </p:spTree>
    <p:extLst>
      <p:ext uri="{BB962C8B-B14F-4D97-AF65-F5344CB8AC3E}">
        <p14:creationId xmlns:p14="http://schemas.microsoft.com/office/powerpoint/2010/main" val="162597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3FE355-2F0D-4F06-95D3-D2F69D767514}"/>
              </a:ext>
            </a:extLst>
          </p:cNvPr>
          <p:cNvSpPr txBox="1"/>
          <p:nvPr/>
        </p:nvSpPr>
        <p:spPr>
          <a:xfrm>
            <a:off x="4616041" y="354634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35461-EDC3-4AD9-AB2E-64DAFAF9686A}"/>
              </a:ext>
            </a:extLst>
          </p:cNvPr>
          <p:cNvSpPr txBox="1"/>
          <p:nvPr/>
        </p:nvSpPr>
        <p:spPr>
          <a:xfrm>
            <a:off x="10388367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5e-2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544BFF6-0529-413D-B00E-C3BC4410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4" y="3915676"/>
            <a:ext cx="4594395" cy="2910054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FC7359-8B00-42E2-9121-D407065A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12" y="369331"/>
            <a:ext cx="5190463" cy="2944709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D6DC3ED6-FC9C-41D5-B5A6-820319D8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6" y="357211"/>
            <a:ext cx="5291008" cy="2910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86C972-B4AE-4446-80EE-EEF34A8087C9}"/>
              </a:ext>
            </a:extLst>
          </p:cNvPr>
          <p:cNvSpPr txBox="1"/>
          <p:nvPr/>
        </p:nvSpPr>
        <p:spPr>
          <a:xfrm>
            <a:off x="4508383" y="-58399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CF881664-3E0E-44E3-8319-529F75FA7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12" y="3915676"/>
            <a:ext cx="4761452" cy="29656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4C7D53-5635-457E-8857-DAC58805FE73}"/>
              </a:ext>
            </a:extLst>
          </p:cNvPr>
          <p:cNvSpPr txBox="1"/>
          <p:nvPr/>
        </p:nvSpPr>
        <p:spPr>
          <a:xfrm>
            <a:off x="10346647" y="361705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5e-8</a:t>
            </a:r>
          </a:p>
        </p:txBody>
      </p:sp>
    </p:spTree>
    <p:extLst>
      <p:ext uri="{BB962C8B-B14F-4D97-AF65-F5344CB8AC3E}">
        <p14:creationId xmlns:p14="http://schemas.microsoft.com/office/powerpoint/2010/main" val="22021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8FA4695-9B71-4455-A73A-2E419C6E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7" y="0"/>
            <a:ext cx="11836866" cy="68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9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2DDDFF-FD29-42F6-9A85-39D8896FB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0"/>
          <a:stretch/>
        </p:blipFill>
        <p:spPr>
          <a:xfrm>
            <a:off x="-125252" y="604006"/>
            <a:ext cx="6163785" cy="5131064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F34B06D-64E5-4161-9905-F4FD8DDD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33" y="604006"/>
            <a:ext cx="6153466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0D98AD6-498F-401F-B4A3-B63D4B86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8" y="746022"/>
            <a:ext cx="6178868" cy="5131064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8FD0ED01-C15D-48DC-8384-9ECC52CA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6022"/>
            <a:ext cx="6172517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8F097AE-1749-42C0-B29C-A98CD4A8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17" y="863468"/>
            <a:ext cx="6172517" cy="5131064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368A0F-FE2A-4BAD-A397-E191B77E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85" y="844417"/>
            <a:ext cx="6121715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5029-D52B-4988-853E-BDB2B9BF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 and Body 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CCD-BB94-45B2-9457-129EB87B7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8/11/2021</a:t>
            </a:r>
          </a:p>
        </p:txBody>
      </p:sp>
    </p:spTree>
    <p:extLst>
      <p:ext uri="{BB962C8B-B14F-4D97-AF65-F5344CB8AC3E}">
        <p14:creationId xmlns:p14="http://schemas.microsoft.com/office/powerpoint/2010/main" val="4892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975-9E63-4EB0-8902-6F7194D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11200"/>
          </a:xfrm>
        </p:spPr>
        <p:txBody>
          <a:bodyPr>
            <a:normAutofit/>
          </a:bodyPr>
          <a:lstStyle/>
          <a:p>
            <a:r>
              <a:rPr lang="en-US" sz="3600" dirty="0"/>
              <a:t>Systolic Blood Pressure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5D6CF15-9B65-4A9B-A9A7-473E9F55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975-9E63-4EB0-8902-6F7194D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Diastolic Blood Pressure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1EE28F-C14C-4576-B085-59B461A00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421</Words>
  <Application>Microsoft Office PowerPoint</Application>
  <PresentationFormat>Widescreen</PresentationFormat>
  <Paragraphs>107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BP and Body Composition</vt:lpstr>
      <vt:lpstr>Systolic Blood Pressure</vt:lpstr>
      <vt:lpstr>Diastolic Blood Pressure</vt:lpstr>
      <vt:lpstr>Blood Pressure</vt:lpstr>
      <vt:lpstr>Arm fat-free mass (L)</vt:lpstr>
      <vt:lpstr>Arm fat-free mass (R)</vt:lpstr>
      <vt:lpstr>Lean Mass</vt:lpstr>
      <vt:lpstr>Weight – Cell Types</vt:lpstr>
      <vt:lpstr>Weight – GTEx </vt:lpstr>
      <vt:lpstr>Whole Body Fat Mass</vt:lpstr>
      <vt:lpstr>Estrogen and Fat</vt:lpstr>
      <vt:lpstr>BMI – Cell Types</vt:lpstr>
      <vt:lpstr>BMI - GTEx</vt:lpstr>
      <vt:lpstr>Hip Circumference</vt:lpstr>
      <vt:lpstr>Waist Circumference</vt:lpstr>
      <vt:lpstr>Waist to Hip Ratio</vt:lpstr>
      <vt:lpstr>Waist to Hip Ratio (adjusted for BMI) – Cell Types</vt:lpstr>
      <vt:lpstr>Waist to Hip Ratio (adjusted for BMI) - GTEx</vt:lpstr>
      <vt:lpstr>Waist to Hip Ratio and BMI</vt:lpstr>
      <vt:lpstr>mash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</dc:title>
  <dc:creator>Carrie Zhu</dc:creator>
  <cp:lastModifiedBy>Carrie Zhu</cp:lastModifiedBy>
  <cp:revision>71</cp:revision>
  <dcterms:created xsi:type="dcterms:W3CDTF">2021-08-11T00:14:39Z</dcterms:created>
  <dcterms:modified xsi:type="dcterms:W3CDTF">2021-08-11T19:41:54Z</dcterms:modified>
</cp:coreProperties>
</file>