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AC25-09DC-4CFC-90D1-06EC29AF9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73770-A425-4322-A466-0AD58026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4D96-98A0-4FB2-8D0A-56C64CF3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FE1-3BD7-40A0-AA64-36371B0BE62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D939-28B4-4B76-AA16-82E78F04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03F6-A33D-4CB7-8BA3-3AB233D5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07FE-80AC-4F97-8217-94562F0E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E0F8-A5F2-4439-A3B2-7E3FCA6F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87689-DBEB-420C-B2CF-48147A73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C051-626B-44B2-9675-8918256B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FE1-3BD7-40A0-AA64-36371B0BE62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B066-479B-4628-9A30-74D73DAA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1885-6A9B-4FB5-A8F2-79388F79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07FE-80AC-4F97-8217-94562F0E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6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3E15D-4E37-4D62-87F2-D16BB1120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4C909-90FD-4542-BCCC-E3DA0F95B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0E54-B24E-4497-AACD-58C99CE2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FE1-3BD7-40A0-AA64-36371B0BE62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0D750-3523-4210-9EB5-D61416C7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53362-A0C7-4772-953A-A35911E3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07FE-80AC-4F97-8217-94562F0E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4236-4C51-4444-9D45-C78450F5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EC22-A54F-41E4-85D7-4B861A6D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82DFD-30E1-489B-8931-F08B412E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FE1-3BD7-40A0-AA64-36371B0BE62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4866-FB05-4CEA-B2C8-BA46AB56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2932-4C8D-4CAE-91EB-69B1A29F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07FE-80AC-4F97-8217-94562F0E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E068-2EB0-4775-8E6C-1AC7783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8714E-46F1-4115-AAF0-AE1468BA5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D9D98-25EC-4BE2-B9DC-22B886C5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FE1-3BD7-40A0-AA64-36371B0BE62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DE2A-B591-4538-B960-D2C28EE8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432BD-2658-4855-9713-82061F3F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07FE-80AC-4F97-8217-94562F0E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E87C-7598-4E4A-826A-E88AF0A2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102A-4F00-424F-978F-9D03C0482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539DE-E042-4DC4-A74B-89FEBEF7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8988-04D6-4787-AE56-447312E5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FE1-3BD7-40A0-AA64-36371B0BE62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277FD-2F42-4B16-8920-96FB174F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6B5C3-1D4B-4124-9B8A-40B88680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07FE-80AC-4F97-8217-94562F0E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B9FC-9209-4EDB-81A5-C9326B1F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FB6E8-E188-498E-9958-E0B1A8E40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22AD2-A3FA-4E26-9959-23963D05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DBA2D-41B4-4560-B9C6-3CE33624C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79654-3540-4365-9B29-58EE22A30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7258B-B7D9-48B0-BB8D-10CD2843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FE1-3BD7-40A0-AA64-36371B0BE62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DEF20-4B34-4C59-9101-2EAF27DA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980D5-56F8-49DC-A5CF-1E907FA6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07FE-80AC-4F97-8217-94562F0E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0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D151-589E-4C14-A18F-796AEDE8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0BAA3-9718-448E-9DBD-C1641840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FE1-3BD7-40A0-AA64-36371B0BE62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734C6-F73B-4D62-8FDC-88A18596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2F343-7172-4640-945F-5EF225D4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07FE-80AC-4F97-8217-94562F0E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0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22FCC-CC5B-426E-8CD8-B8F25990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FE1-3BD7-40A0-AA64-36371B0BE62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CE09D-29AB-4BF5-A329-23273152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4DFBC-1F1B-4302-85F3-494D768B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07FE-80AC-4F97-8217-94562F0E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A602-AC65-4821-A1A5-7AD8E3C8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EB49-E851-4594-9A74-0E393748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43A7F-4C93-4844-87E5-14C1E8C7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9D892-7679-4734-B9FD-F17909F9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FE1-3BD7-40A0-AA64-36371B0BE62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8EFCB-5FE8-46EE-8B75-2CBFDBB3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DA896-A978-47E3-B011-0D780D0B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07FE-80AC-4F97-8217-94562F0E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0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1BFF-2906-47B2-80E0-C4FBCCD5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254BF-27DE-422E-A63A-4A211C1AC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30BFA-E1E9-4AEE-9601-F8AC61ABE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0E4B5-4AFF-4604-AC87-7EECDBD8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FE1-3BD7-40A0-AA64-36371B0BE62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1BD74-97E2-4368-871E-7610F3E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4B72-4B0A-427B-A254-0696823E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07FE-80AC-4F97-8217-94562F0E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6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F4291-E996-419B-B760-5FE93558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130E6-AA1F-409D-B6E3-9D9377A2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FFDB-038C-47D0-BE38-122B4006C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49FE1-3BD7-40A0-AA64-36371B0BE62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8A14F-833A-445E-8770-07F62DBC6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8BE0-69EA-4B8C-9D78-BD3E04609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07FE-80AC-4F97-8217-94562F0E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0837-D2FB-4863-9868-00113AD22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mash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0CCF8-A72E-4CAA-982D-6F557928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64C-19D0-4F88-9973-1847ED62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6" y="172572"/>
            <a:ext cx="10515600" cy="1125865"/>
          </a:xfrm>
        </p:spPr>
        <p:txBody>
          <a:bodyPr>
            <a:normAutofit/>
          </a:bodyPr>
          <a:lstStyle/>
          <a:p>
            <a:r>
              <a:rPr lang="en-US" sz="4000" dirty="0"/>
              <a:t>RBC Count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A246859-2089-4046-89A3-1A8DEB9A5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5" y="0"/>
            <a:ext cx="7808421" cy="3470409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C292ED9-1572-4080-95C1-5E3B041D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4" y="3429000"/>
            <a:ext cx="7808421" cy="34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9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64C-19D0-4F88-9973-1847ED62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6" y="172572"/>
            <a:ext cx="10515600" cy="1125865"/>
          </a:xfrm>
        </p:spPr>
        <p:txBody>
          <a:bodyPr>
            <a:normAutofit/>
          </a:bodyPr>
          <a:lstStyle/>
          <a:p>
            <a:r>
              <a:rPr lang="en-US" sz="4000" dirty="0"/>
              <a:t>Weight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52D6B62-169B-4923-85C6-854384B2F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4" y="-10123"/>
            <a:ext cx="7808419" cy="347040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125C60F-9309-41C6-A7B9-EADB002B1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4" y="3429000"/>
            <a:ext cx="7808419" cy="347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5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64C-19D0-4F88-9973-1847ED62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6" y="172572"/>
            <a:ext cx="10515600" cy="1125865"/>
          </a:xfrm>
        </p:spPr>
        <p:txBody>
          <a:bodyPr>
            <a:normAutofit/>
          </a:bodyPr>
          <a:lstStyle/>
          <a:p>
            <a:r>
              <a:rPr lang="en-US" sz="4000" dirty="0"/>
              <a:t>Calcium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D99AE7C-A0D1-42E8-B7BE-23FC6448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5" y="-41410"/>
            <a:ext cx="7808423" cy="347041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FF0B16B-745C-483D-BC6E-C3749AF11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5" y="3215018"/>
            <a:ext cx="7808424" cy="34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3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64C-19D0-4F88-9973-1847ED62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6" y="172572"/>
            <a:ext cx="10515600" cy="1125865"/>
          </a:xfrm>
        </p:spPr>
        <p:txBody>
          <a:bodyPr>
            <a:normAutofit/>
          </a:bodyPr>
          <a:lstStyle/>
          <a:p>
            <a:r>
              <a:rPr lang="en-US" sz="4000" dirty="0"/>
              <a:t>Total Protein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381AAC5-88FF-4472-94DB-201BF4A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5" y="-41409"/>
            <a:ext cx="7808420" cy="347040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1D620BF-E591-4374-9A88-A44779276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5" y="3387591"/>
            <a:ext cx="7808422" cy="34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5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64C-19D0-4F88-9973-1847ED62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6" y="172572"/>
            <a:ext cx="10515600" cy="1125865"/>
          </a:xfrm>
        </p:spPr>
        <p:txBody>
          <a:bodyPr>
            <a:normAutofit/>
          </a:bodyPr>
          <a:lstStyle/>
          <a:p>
            <a:r>
              <a:rPr lang="en-US" sz="4000" dirty="0"/>
              <a:t>Urea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D5C9029-FE25-42B8-A31F-E3F9B7BB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4" y="0"/>
            <a:ext cx="7808419" cy="347040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4676220-ABF3-492A-AB5D-235E5FF79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4" y="3429000"/>
            <a:ext cx="7808419" cy="34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2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64C-19D0-4F88-9973-1847ED62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6" y="172572"/>
            <a:ext cx="10515600" cy="1125865"/>
          </a:xfrm>
        </p:spPr>
        <p:txBody>
          <a:bodyPr>
            <a:normAutofit/>
          </a:bodyPr>
          <a:lstStyle/>
          <a:p>
            <a:r>
              <a:rPr lang="en-US" sz="4000" dirty="0"/>
              <a:t>SHBG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8C05C84-7CA6-453B-8260-9244F5D95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91" y="0"/>
            <a:ext cx="7871923" cy="3498632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57B0675-5AC5-41BA-A275-0DDC8409E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91" y="3429000"/>
            <a:ext cx="7871923" cy="349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6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64C-19D0-4F88-9973-1847ED62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6" y="172572"/>
            <a:ext cx="3330682" cy="112586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Whole Body Fat Mass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C6F5A7D-7AD0-4989-B37B-6FCB50F61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5" y="0"/>
            <a:ext cx="7808419" cy="347040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9045C80-EB75-44E5-92F6-349D21655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4" y="3387592"/>
            <a:ext cx="7808419" cy="34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64C-19D0-4F88-9973-1847ED62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6" y="172572"/>
            <a:ext cx="3551186" cy="112586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FVC </a:t>
            </a:r>
            <a:br>
              <a:rPr lang="en-US" sz="4000" dirty="0"/>
            </a:br>
            <a:r>
              <a:rPr lang="en-US" sz="4000" dirty="0"/>
              <a:t>(best measure)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797B3C5-FBBC-4AEF-8A3B-1D6241CE6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5" y="-10123"/>
            <a:ext cx="7808419" cy="347040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28023A6-2698-4A8C-B3EA-4AB3B4DF1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4" y="3387592"/>
            <a:ext cx="7897650" cy="35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0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64C-19D0-4F88-9973-1847ED62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6" y="172572"/>
            <a:ext cx="10515600" cy="1125865"/>
          </a:xfrm>
        </p:spPr>
        <p:txBody>
          <a:bodyPr>
            <a:normAutofit/>
          </a:bodyPr>
          <a:lstStyle/>
          <a:p>
            <a:r>
              <a:rPr lang="en-US" sz="4000" dirty="0"/>
              <a:t>HbA1c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AB920DE-ED59-4A0D-9656-50FB58B5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60" y="-1286"/>
            <a:ext cx="7804754" cy="3468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937322-1D9F-4208-8B34-9BF904760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49" y="3467493"/>
            <a:ext cx="7628642" cy="33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1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578F-A023-49FB-8D51-7EA12FD2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0319-DC8B-4045-BF48-EBE761C5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8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Clumping</a:t>
            </a:r>
          </a:p>
          <a:p>
            <a:r>
              <a:rPr lang="en-US" sz="2000" dirty="0"/>
              <a:t>SNPs with r^2 higher than 0.1 with index SNPs removed</a:t>
            </a:r>
          </a:p>
          <a:p>
            <a:r>
              <a:rPr lang="en-US" sz="2000" dirty="0"/>
              <a:t>SNPs within 250kb of index SNP removed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Strong Subset </a:t>
            </a:r>
            <a:r>
              <a:rPr lang="en-US" sz="2000" dirty="0">
                <a:sym typeface="Wingdings" panose="05000000000000000000" pitchFamily="2" charset="2"/>
              </a:rPr>
              <a:t> Data-driven Covariance Matrices</a:t>
            </a:r>
          </a:p>
          <a:p>
            <a:r>
              <a:rPr lang="en-US" sz="2000" dirty="0">
                <a:sym typeface="Wingdings" panose="05000000000000000000" pitchFamily="2" charset="2"/>
              </a:rPr>
              <a:t>SNPs after clumping with p-value &lt; 5e-8</a:t>
            </a:r>
          </a:p>
          <a:p>
            <a:r>
              <a:rPr lang="en-US" sz="2000" dirty="0">
                <a:sym typeface="Wingdings" panose="05000000000000000000" pitchFamily="2" charset="2"/>
              </a:rPr>
              <a:t>~4k strong SNPs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Random Subset  Canonical and Hypothesis Covariance Matrices</a:t>
            </a:r>
          </a:p>
          <a:p>
            <a:r>
              <a:rPr lang="en-US" sz="2000" dirty="0"/>
              <a:t>Sample every 250 kb  :  ~1k SNPs</a:t>
            </a:r>
          </a:p>
          <a:p>
            <a:r>
              <a:rPr lang="en-US" sz="2000" dirty="0"/>
              <a:t>Sample whole set: ~20k SNPs</a:t>
            </a:r>
          </a:p>
        </p:txBody>
      </p:sp>
    </p:spTree>
    <p:extLst>
      <p:ext uri="{BB962C8B-B14F-4D97-AF65-F5344CB8AC3E}">
        <p14:creationId xmlns:p14="http://schemas.microsoft.com/office/powerpoint/2010/main" val="419247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9E4E-DD86-4B31-BFCB-07812E0C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Matrices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627AC-4BAD-46B9-94F1-724661794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4835"/>
            <a:ext cx="5888502" cy="2162643"/>
          </a:xfrm>
        </p:spPr>
      </p:pic>
    </p:spTree>
    <p:extLst>
      <p:ext uri="{BB962C8B-B14F-4D97-AF65-F5344CB8AC3E}">
        <p14:creationId xmlns:p14="http://schemas.microsoft.com/office/powerpoint/2010/main" val="248391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D479-D1B1-4E25-B781-D8EE78D5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Matrices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02404-B344-407C-9A4C-9A72B8AE9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50" y="1991460"/>
            <a:ext cx="5441303" cy="29975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FD386-4DE9-49E2-89C3-75D4EBE4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621" y="1996125"/>
            <a:ext cx="5452295" cy="286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0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64C-19D0-4F88-9973-1847ED62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6" y="172572"/>
            <a:ext cx="10515600" cy="1125865"/>
          </a:xfrm>
        </p:spPr>
        <p:txBody>
          <a:bodyPr>
            <a:normAutofit/>
          </a:bodyPr>
          <a:lstStyle/>
          <a:p>
            <a:r>
              <a:rPr lang="en-US" sz="4000" dirty="0"/>
              <a:t>Height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6A662-3141-4859-8756-4E3E5D77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586" y="2174739"/>
            <a:ext cx="1756261" cy="823912"/>
          </a:xfrm>
        </p:spPr>
        <p:txBody>
          <a:bodyPr>
            <a:normAutofit/>
          </a:bodyPr>
          <a:lstStyle/>
          <a:p>
            <a:r>
              <a:rPr lang="en-US" sz="1800" dirty="0"/>
              <a:t>Sample every 250 kb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E43D3B15-D1CC-4FE5-A379-BAAF071C0D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72" y="14287"/>
            <a:ext cx="7747486" cy="344332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7F84F-4985-454E-B878-28D8F045A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7586" y="5214937"/>
            <a:ext cx="2276475" cy="823912"/>
          </a:xfrm>
        </p:spPr>
        <p:txBody>
          <a:bodyPr>
            <a:normAutofit/>
          </a:bodyPr>
          <a:lstStyle/>
          <a:p>
            <a:r>
              <a:rPr lang="en-US" sz="1800" dirty="0"/>
              <a:t>Random sample whole, ~20k samples</a:t>
            </a:r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BFF83E6D-839E-4428-A335-790B0EF85A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72" y="3484794"/>
            <a:ext cx="7785642" cy="3460285"/>
          </a:xfrm>
        </p:spPr>
      </p:pic>
    </p:spTree>
    <p:extLst>
      <p:ext uri="{BB962C8B-B14F-4D97-AF65-F5344CB8AC3E}">
        <p14:creationId xmlns:p14="http://schemas.microsoft.com/office/powerpoint/2010/main" val="359395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64C-19D0-4F88-9973-1847ED62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6" y="172572"/>
            <a:ext cx="10515600" cy="1125865"/>
          </a:xfrm>
        </p:spPr>
        <p:txBody>
          <a:bodyPr>
            <a:normAutofit/>
          </a:bodyPr>
          <a:lstStyle/>
          <a:p>
            <a:r>
              <a:rPr lang="en-US" sz="4000" dirty="0"/>
              <a:t>Testosterone</a:t>
            </a:r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564AE53E-7063-4E2D-AC66-FF8257321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72" y="0"/>
            <a:ext cx="7785642" cy="3460285"/>
          </a:xfrm>
          <a:prstGeom prst="rect">
            <a:avLst/>
          </a:prstGeo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B964563-D718-47F4-BC69-FF51EAB33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5" y="3460285"/>
            <a:ext cx="7808419" cy="34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64C-19D0-4F88-9973-1847ED62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6" y="172572"/>
            <a:ext cx="10515600" cy="1125865"/>
          </a:xfrm>
        </p:spPr>
        <p:txBody>
          <a:bodyPr>
            <a:normAutofit/>
          </a:bodyPr>
          <a:lstStyle/>
          <a:p>
            <a:r>
              <a:rPr lang="en-US" sz="4000" dirty="0"/>
              <a:t>BMI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5013FD0-710B-4987-8E13-53CC9EC6B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5" y="0"/>
            <a:ext cx="7880871" cy="3502609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CB18D69-4E06-4D2D-98FE-A6A60B42E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49" y="3502609"/>
            <a:ext cx="7801762" cy="34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2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64C-19D0-4F88-9973-1847ED62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6" y="172572"/>
            <a:ext cx="10515600" cy="1125865"/>
          </a:xfrm>
        </p:spPr>
        <p:txBody>
          <a:bodyPr>
            <a:normAutofit/>
          </a:bodyPr>
          <a:lstStyle/>
          <a:p>
            <a:r>
              <a:rPr lang="en-US" sz="4000" dirty="0"/>
              <a:t>IGF1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70D893E-A6A8-4CCE-BCA0-CD877666B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26" y="0"/>
            <a:ext cx="7723988" cy="3432883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62C2A69-D832-4AA1-B4B2-A411EFF4A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26" y="3429000"/>
            <a:ext cx="7723988" cy="343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7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64C-19D0-4F88-9973-1847ED62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6" y="172572"/>
            <a:ext cx="10515600" cy="1125865"/>
          </a:xfrm>
        </p:spPr>
        <p:txBody>
          <a:bodyPr>
            <a:normAutofit/>
          </a:bodyPr>
          <a:lstStyle/>
          <a:p>
            <a:r>
              <a:rPr lang="en-US" sz="4000" dirty="0"/>
              <a:t>Creatinine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99006CA-8E7E-4F18-B68D-3B1EE1249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05" y="0"/>
            <a:ext cx="7729309" cy="343524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2A705C9-FE1D-4C7E-8CD0-4708CEF7F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05" y="3429000"/>
            <a:ext cx="771525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103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mash pt 2</vt:lpstr>
      <vt:lpstr>Process</vt:lpstr>
      <vt:lpstr>Canonical Matrices</vt:lpstr>
      <vt:lpstr>Hypothesis Matrices</vt:lpstr>
      <vt:lpstr>Height</vt:lpstr>
      <vt:lpstr>Testosterone</vt:lpstr>
      <vt:lpstr>BMI</vt:lpstr>
      <vt:lpstr>IGF1</vt:lpstr>
      <vt:lpstr>Creatinine</vt:lpstr>
      <vt:lpstr>RBC Count</vt:lpstr>
      <vt:lpstr>Weight</vt:lpstr>
      <vt:lpstr>Calcium</vt:lpstr>
      <vt:lpstr>Total Protein</vt:lpstr>
      <vt:lpstr>Urea</vt:lpstr>
      <vt:lpstr>SHBG</vt:lpstr>
      <vt:lpstr>Whole Body Fat Mass</vt:lpstr>
      <vt:lpstr>FVC  (best measure)</vt:lpstr>
      <vt:lpstr>HbA1c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 pt 2</dc:title>
  <dc:creator>Carrie Zhu</dc:creator>
  <cp:lastModifiedBy>Carrie Zhu</cp:lastModifiedBy>
  <cp:revision>18</cp:revision>
  <dcterms:created xsi:type="dcterms:W3CDTF">2021-07-27T15:24:54Z</dcterms:created>
  <dcterms:modified xsi:type="dcterms:W3CDTF">2021-07-27T21:58:17Z</dcterms:modified>
</cp:coreProperties>
</file>