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4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63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4T18:57:08.3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0,'4'0,"7"0,5 0,5 0,3 0,2 0,1 0,0 0,1 0,-1 0,1 0,-6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6385-D68D-4FA5-AD17-ABD5DBFDB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44C0F-9ED8-4BDF-ABE2-89A6C4BBB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9A536-E5F6-47D7-A2CE-CB81BE90E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2985-EC33-4F05-B65E-2C13FDCE64D6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53A7A-E7EA-4311-8D17-DDD24860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EB7F2-6712-4776-927E-62D8BC57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3A44-6651-4B1A-BD86-0D731A67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3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0CBA-A708-481B-8F0F-C66236C5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D6B7E-9AA4-4A9A-9244-B54FEF999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CDD93-2B61-4A10-B9FB-FFDBAF85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2985-EC33-4F05-B65E-2C13FDCE64D6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70E85-A102-43F3-BEB4-1136FC57C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E6CBA-47C5-4D74-9CEC-9484A22B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3A44-6651-4B1A-BD86-0D731A67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4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0C1341-2501-47BA-B6B5-5B9D579D8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B57D3-6B60-4380-A204-768356BFB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E30D3-DE35-48E9-AC54-B7BEFE74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2985-EC33-4F05-B65E-2C13FDCE64D6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89A8-3C20-4409-A654-5BDFEC1F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65988-1149-4A5E-8B27-D1059D9B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3A44-6651-4B1A-BD86-0D731A67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9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59AC-B736-4E6A-8DF8-7BB4BB5D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B081D-D54C-4676-BF57-C6C017DF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D88AA-72C3-4BF0-9D82-5BC190520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2985-EC33-4F05-B65E-2C13FDCE64D6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E6D9C-D0F8-4295-8122-DD7429B1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33639-9042-4D36-89EE-E0920BC6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3A44-6651-4B1A-BD86-0D731A67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8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3FC3-4820-45E5-A077-2D4DC3F2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0980F-F9C4-465F-AE9C-848AFA729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2A18F-9528-46CF-81CD-B71B965B2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2985-EC33-4F05-B65E-2C13FDCE64D6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05007-9BDA-4617-9BAE-C4C93987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D5FC5-CFC4-42D8-AFD1-8010D2DD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3A44-6651-4B1A-BD86-0D731A67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2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A2F9-1817-47E5-BB1C-B7F3D31F7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7FBB9-2806-402E-A521-67CE3E314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BFCAE-3F67-4264-AFD2-F79314A44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EC31-DE66-48D7-B1BD-0180CCB78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2985-EC33-4F05-B65E-2C13FDCE64D6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4610D-AB2A-47C0-9C03-F3D8C720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472BE-6D74-472F-B1D3-F5B54164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3A44-6651-4B1A-BD86-0D731A67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3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106C-65FD-4F85-9A7E-EC01F411D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5A5E4-06F6-4006-A8B2-20BD8ABC0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298C5-3FCC-4133-A139-D3359CE8B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F0AC0-DD7F-4EB8-AE70-D082DBEAD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71194B-D934-4227-990C-5BB636A5D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2E1ADE-54C6-4810-98A2-E791EE83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2985-EC33-4F05-B65E-2C13FDCE64D6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483C6-3874-4DB3-A444-05954DC3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D5AAF-B2E4-4C0C-9EF2-4A25707F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3A44-6651-4B1A-BD86-0D731A67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0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6E44-7C35-4F1E-ABE7-5946F9B7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15EA8B-0ACD-4D9C-88EF-52CF7756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2985-EC33-4F05-B65E-2C13FDCE64D6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0BAB8-666E-4CCF-91F2-ABFA1F8F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D7B32-A51D-4D00-8167-6D3CD658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3A44-6651-4B1A-BD86-0D731A67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8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4D54E7-103E-4DA1-94CA-2A7F370B1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2985-EC33-4F05-B65E-2C13FDCE64D6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0FADC-170F-4203-949B-C301FC16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C6897-97DE-4772-A0E0-934EEFF2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3A44-6651-4B1A-BD86-0D731A67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8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CC443-A129-40CA-905C-0D139824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579F9-C70C-4F21-929B-67D877DA3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B788C-C814-4719-B7CA-F2BFEF54D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13B37-4A24-4B7D-9817-FD5FCF3E0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2985-EC33-4F05-B65E-2C13FDCE64D6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F1A71-72A4-418D-9DCF-C79A5E2A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36DC3-8291-4A86-8E80-5AA6EBEA6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3A44-6651-4B1A-BD86-0D731A67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0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F655-651C-4C04-91D4-93075E573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932FA-34D1-4C25-9819-5CBFEADA3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B3969-0710-40EE-A2B8-B4BFCB145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94112-ED91-4C09-BB23-81314AF5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2985-EC33-4F05-B65E-2C13FDCE64D6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FE83D-280A-42B4-8726-BA2F46D1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B71B7-2439-43AC-A71F-48BA9DD2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03A44-6651-4B1A-BD86-0D731A67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35631F-461B-415E-BDF9-75D7C8144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51696-B6C7-4FEE-A924-7035F28D2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AFBF0-2688-43D0-8285-73058D552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22985-EC33-4F05-B65E-2C13FDCE64D6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9BDC6-87F6-4EFD-8A23-78AC6F918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B010D-6BF8-47CE-A56D-242DA105B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03A44-6651-4B1A-BD86-0D731A677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biobank.ndph.ox.ac.uk/showcase/field.cgi?id=306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916D0-78C1-4C7F-9822-4EAD2934D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Sex-Specific GWAS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EA14F-79AA-4848-A71D-FBE03AADD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Phenotype 2</a:t>
            </a:r>
          </a:p>
        </p:txBody>
      </p:sp>
    </p:spTree>
    <p:extLst>
      <p:ext uri="{BB962C8B-B14F-4D97-AF65-F5344CB8AC3E}">
        <p14:creationId xmlns:p14="http://schemas.microsoft.com/office/powerpoint/2010/main" val="2189262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A0-79B2-41BC-86EC-67C46B99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2" y="131859"/>
            <a:ext cx="10515600" cy="791871"/>
          </a:xfrm>
        </p:spPr>
        <p:txBody>
          <a:bodyPr>
            <a:normAutofit/>
          </a:bodyPr>
          <a:lstStyle/>
          <a:p>
            <a:r>
              <a:rPr lang="en-US" sz="4000" dirty="0"/>
              <a:t>SHBG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FD4F0B-5962-4163-8814-C675548AA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482" y="0"/>
            <a:ext cx="8770095" cy="68211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2C035D-E1B2-433E-892C-FDF230928364}"/>
              </a:ext>
            </a:extLst>
          </p:cNvPr>
          <p:cNvSpPr txBox="1"/>
          <p:nvPr/>
        </p:nvSpPr>
        <p:spPr>
          <a:xfrm>
            <a:off x="110412" y="1124125"/>
            <a:ext cx="24328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Sex hormone binding protein</a:t>
            </a:r>
          </a:p>
          <a:p>
            <a:endParaRPr lang="en-US" dirty="0"/>
          </a:p>
          <a:p>
            <a:r>
              <a:rPr lang="en-US" dirty="0"/>
              <a:t>Produced in liver</a:t>
            </a:r>
          </a:p>
          <a:p>
            <a:endParaRPr lang="en-US" dirty="0"/>
          </a:p>
          <a:p>
            <a:r>
              <a:rPr lang="en-US" dirty="0"/>
              <a:t>Transports testosterone and estradiol in blood</a:t>
            </a:r>
          </a:p>
        </p:txBody>
      </p:sp>
    </p:spTree>
    <p:extLst>
      <p:ext uri="{BB962C8B-B14F-4D97-AF65-F5344CB8AC3E}">
        <p14:creationId xmlns:p14="http://schemas.microsoft.com/office/powerpoint/2010/main" val="164099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A0-79B2-41BC-86EC-67C46B99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2" y="131859"/>
            <a:ext cx="10515600" cy="791871"/>
          </a:xfrm>
        </p:spPr>
        <p:txBody>
          <a:bodyPr>
            <a:normAutofit/>
          </a:bodyPr>
          <a:lstStyle/>
          <a:p>
            <a:r>
              <a:rPr lang="en-US" sz="4000" dirty="0"/>
              <a:t>SHBG – M/F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D85C47-85BB-4C23-9F12-665DE04ED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351" y="0"/>
            <a:ext cx="7703872" cy="6847887"/>
          </a:xfrm>
        </p:spPr>
      </p:pic>
    </p:spTree>
    <p:extLst>
      <p:ext uri="{BB962C8B-B14F-4D97-AF65-F5344CB8AC3E}">
        <p14:creationId xmlns:p14="http://schemas.microsoft.com/office/powerpoint/2010/main" val="2481232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6E7D-154B-43CC-8003-AD4D7765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69" y="197345"/>
            <a:ext cx="3163349" cy="779463"/>
          </a:xfrm>
        </p:spPr>
        <p:txBody>
          <a:bodyPr>
            <a:normAutofit/>
          </a:bodyPr>
          <a:lstStyle/>
          <a:p>
            <a:r>
              <a:rPr lang="en-US" sz="4000" dirty="0"/>
              <a:t>Testosterone</a:t>
            </a:r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C05D9FA6-A92D-4C67-B8E8-101C43434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992" y="0"/>
            <a:ext cx="7715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55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A0-79B2-41BC-86EC-67C46B99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2" y="257694"/>
            <a:ext cx="2918014" cy="79187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Whole Body Fat Mass</a:t>
            </a:r>
          </a:p>
        </p:txBody>
      </p:sp>
      <p:pic>
        <p:nvPicPr>
          <p:cNvPr id="9" name="Content Placeholder 8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49F6F21-E90D-4340-88A6-5D1D1A759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376" y="0"/>
            <a:ext cx="8814991" cy="6856105"/>
          </a:xfrm>
        </p:spPr>
      </p:pic>
    </p:spTree>
    <p:extLst>
      <p:ext uri="{BB962C8B-B14F-4D97-AF65-F5344CB8AC3E}">
        <p14:creationId xmlns:p14="http://schemas.microsoft.com/office/powerpoint/2010/main" val="3103676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A0-79B2-41BC-86EC-67C46B99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1" y="274472"/>
            <a:ext cx="3832414" cy="79187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Whole Body Fat Mass – M/F</a:t>
            </a:r>
          </a:p>
        </p:txBody>
      </p:sp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A68E6DAB-AC17-43E7-9E5C-D9BAEC5DA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230" y="0"/>
            <a:ext cx="7715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A0-79B2-41BC-86EC-67C46B99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79" y="324806"/>
            <a:ext cx="3169683" cy="79187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FVC (best measure)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F18F54-EA55-4A8E-A93D-83BBBDF1F0DC}"/>
              </a:ext>
            </a:extLst>
          </p:cNvPr>
          <p:cNvSpPr txBox="1"/>
          <p:nvPr/>
        </p:nvSpPr>
        <p:spPr>
          <a:xfrm>
            <a:off x="209725" y="1535185"/>
            <a:ext cx="25166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Forced vital capacity</a:t>
            </a:r>
          </a:p>
          <a:p>
            <a:endParaRPr lang="en-US" dirty="0"/>
          </a:p>
          <a:p>
            <a:r>
              <a:rPr lang="en-US" dirty="0"/>
              <a:t>Max exhale </a:t>
            </a:r>
          </a:p>
          <a:p>
            <a:endParaRPr lang="en-US" dirty="0"/>
          </a:p>
          <a:p>
            <a:r>
              <a:rPr lang="en-US" dirty="0"/>
              <a:t>Highest measure from FVC which fit acceptability </a:t>
            </a:r>
            <a:r>
              <a:rPr lang="en-US" dirty="0">
                <a:hlinkClick r:id="rId2"/>
              </a:rPr>
              <a:t>field</a:t>
            </a:r>
            <a:r>
              <a:rPr lang="en-US" dirty="0"/>
              <a:t> </a:t>
            </a:r>
          </a:p>
        </p:txBody>
      </p:sp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C7F684A8-8713-4E7C-8AA2-11D83A00A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846" y="0"/>
            <a:ext cx="8817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7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A0-79B2-41BC-86EC-67C46B99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2" y="232527"/>
            <a:ext cx="3765302" cy="79187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FVC (best measure) – M/F</a:t>
            </a:r>
          </a:p>
        </p:txBody>
      </p:sp>
      <p:pic>
        <p:nvPicPr>
          <p:cNvPr id="8" name="Picture 7" descr="Timeline&#10;&#10;Description automatically generated">
            <a:extLst>
              <a:ext uri="{FF2B5EF4-FFF2-40B4-BE49-F238E27FC236}">
                <a16:creationId xmlns:a16="http://schemas.microsoft.com/office/drawing/2014/main" id="{239E5485-2034-4D2E-A96C-E993B2E9F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065" y="0"/>
            <a:ext cx="7715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83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A0-79B2-41BC-86EC-67C46B99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2" y="131859"/>
            <a:ext cx="10515600" cy="791871"/>
          </a:xfrm>
        </p:spPr>
        <p:txBody>
          <a:bodyPr>
            <a:normAutofit/>
          </a:bodyPr>
          <a:lstStyle/>
          <a:p>
            <a:r>
              <a:rPr lang="en-US" sz="4000" dirty="0"/>
              <a:t>HbA1c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2644E-0E23-49B2-99F4-E7D7D4C99ADE}"/>
              </a:ext>
            </a:extLst>
          </p:cNvPr>
          <p:cNvSpPr txBox="1"/>
          <p:nvPr/>
        </p:nvSpPr>
        <p:spPr>
          <a:xfrm>
            <a:off x="268448" y="1367406"/>
            <a:ext cx="2206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 of blood sugar attached to hemoglobin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1E3BB621-323A-4AC5-AD0A-226F26600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825" y="-1"/>
            <a:ext cx="8675175" cy="6747359"/>
          </a:xfrm>
        </p:spPr>
      </p:pic>
    </p:spTree>
    <p:extLst>
      <p:ext uri="{BB962C8B-B14F-4D97-AF65-F5344CB8AC3E}">
        <p14:creationId xmlns:p14="http://schemas.microsoft.com/office/powerpoint/2010/main" val="2118550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A0-79B2-41BC-86EC-67C46B99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2" y="131859"/>
            <a:ext cx="10515600" cy="791871"/>
          </a:xfrm>
        </p:spPr>
        <p:txBody>
          <a:bodyPr>
            <a:normAutofit/>
          </a:bodyPr>
          <a:lstStyle/>
          <a:p>
            <a:r>
              <a:rPr lang="en-US" sz="4000" dirty="0"/>
              <a:t>HbA1c – M/F</a:t>
            </a:r>
          </a:p>
        </p:txBody>
      </p:sp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57E2165A-1EA4-4F7D-A85C-44AD0E12A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32" y="0"/>
            <a:ext cx="7715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86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F30C-AA5C-4B57-97E3-E3E4D98E0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11" y="209539"/>
            <a:ext cx="3730689" cy="74521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Heritability</a:t>
            </a:r>
            <a:br>
              <a:rPr lang="en-US" sz="4000" dirty="0"/>
            </a:br>
            <a:r>
              <a:rPr lang="en-US" sz="4000" dirty="0"/>
              <a:t>and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D9AD92-B9B2-4533-9C16-99B66BC56B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426294"/>
              </p:ext>
            </p:extLst>
          </p:nvPr>
        </p:nvGraphicFramePr>
        <p:xfrm>
          <a:off x="5676901" y="131860"/>
          <a:ext cx="6181727" cy="65166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7444">
                  <a:extLst>
                    <a:ext uri="{9D8B030D-6E8A-4147-A177-3AD203B41FA5}">
                      <a16:colId xmlns:a16="http://schemas.microsoft.com/office/drawing/2014/main" val="2226746860"/>
                    </a:ext>
                  </a:extLst>
                </a:gridCol>
                <a:gridCol w="962101">
                  <a:extLst>
                    <a:ext uri="{9D8B030D-6E8A-4147-A177-3AD203B41FA5}">
                      <a16:colId xmlns:a16="http://schemas.microsoft.com/office/drawing/2014/main" val="2598274583"/>
                    </a:ext>
                  </a:extLst>
                </a:gridCol>
                <a:gridCol w="962101">
                  <a:extLst>
                    <a:ext uri="{9D8B030D-6E8A-4147-A177-3AD203B41FA5}">
                      <a16:colId xmlns:a16="http://schemas.microsoft.com/office/drawing/2014/main" val="273240750"/>
                    </a:ext>
                  </a:extLst>
                </a:gridCol>
                <a:gridCol w="962101">
                  <a:extLst>
                    <a:ext uri="{9D8B030D-6E8A-4147-A177-3AD203B41FA5}">
                      <a16:colId xmlns:a16="http://schemas.microsoft.com/office/drawing/2014/main" val="3082485580"/>
                    </a:ext>
                  </a:extLst>
                </a:gridCol>
                <a:gridCol w="1098990">
                  <a:extLst>
                    <a:ext uri="{9D8B030D-6E8A-4147-A177-3AD203B41FA5}">
                      <a16:colId xmlns:a16="http://schemas.microsoft.com/office/drawing/2014/main" val="379374801"/>
                    </a:ext>
                  </a:extLst>
                </a:gridCol>
                <a:gridCol w="1098990">
                  <a:extLst>
                    <a:ext uri="{9D8B030D-6E8A-4147-A177-3AD203B41FA5}">
                      <a16:colId xmlns:a16="http://schemas.microsoft.com/office/drawing/2014/main" val="1159056997"/>
                    </a:ext>
                  </a:extLst>
                </a:gridCol>
              </a:tblGrid>
              <a:tr h="24012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GWAS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My LDSC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Neale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08588"/>
                  </a:ext>
                </a:extLst>
              </a:tr>
              <a:tr h="4913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Phenotype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Heritability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Intercept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Heritability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Intercept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extLst>
                  <a:ext uri="{0D108BD9-81ED-4DB2-BD59-A6C34878D82A}">
                    <a16:rowId xmlns:a16="http://schemas.microsoft.com/office/drawing/2014/main" val="1936717476"/>
                  </a:ext>
                </a:extLst>
              </a:tr>
              <a:tr h="240121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Weight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Both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0.2353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1.2583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0.266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1.116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extLst>
                  <a:ext uri="{0D108BD9-81ED-4DB2-BD59-A6C34878D82A}">
                    <a16:rowId xmlns:a16="http://schemas.microsoft.com/office/drawing/2014/main" val="1355446071"/>
                  </a:ext>
                </a:extLst>
              </a:tr>
              <a:tr h="2401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0.2472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1.1058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extLst>
                  <a:ext uri="{0D108BD9-81ED-4DB2-BD59-A6C34878D82A}">
                    <a16:rowId xmlns:a16="http://schemas.microsoft.com/office/drawing/2014/main" val="627219031"/>
                  </a:ext>
                </a:extLst>
              </a:tr>
              <a:tr h="2401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0.2593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1.1217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extLst>
                  <a:ext uri="{0D108BD9-81ED-4DB2-BD59-A6C34878D82A}">
                    <a16:rowId xmlns:a16="http://schemas.microsoft.com/office/drawing/2014/main" val="3842524837"/>
                  </a:ext>
                </a:extLst>
              </a:tr>
              <a:tr h="240121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Calcium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Both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0.1031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1.1499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0.135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1.097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extLst>
                  <a:ext uri="{0D108BD9-81ED-4DB2-BD59-A6C34878D82A}">
                    <a16:rowId xmlns:a16="http://schemas.microsoft.com/office/drawing/2014/main" val="100837339"/>
                  </a:ext>
                </a:extLst>
              </a:tr>
              <a:tr h="2401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0.1074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1.10887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extLst>
                  <a:ext uri="{0D108BD9-81ED-4DB2-BD59-A6C34878D82A}">
                    <a16:rowId xmlns:a16="http://schemas.microsoft.com/office/drawing/2014/main" val="200554316"/>
                  </a:ext>
                </a:extLst>
              </a:tr>
              <a:tr h="2401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0.1203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1.0655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extLst>
                  <a:ext uri="{0D108BD9-81ED-4DB2-BD59-A6C34878D82A}">
                    <a16:rowId xmlns:a16="http://schemas.microsoft.com/office/drawing/2014/main" val="223685610"/>
                  </a:ext>
                </a:extLst>
              </a:tr>
              <a:tr h="240121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 Protein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Both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0.1281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1.2189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0.167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1.230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extLst>
                  <a:ext uri="{0D108BD9-81ED-4DB2-BD59-A6C34878D82A}">
                    <a16:rowId xmlns:a16="http://schemas.microsoft.com/office/drawing/2014/main" val="4161126735"/>
                  </a:ext>
                </a:extLst>
              </a:tr>
              <a:tr h="2401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0.1258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1.124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extLst>
                  <a:ext uri="{0D108BD9-81ED-4DB2-BD59-A6C34878D82A}">
                    <a16:rowId xmlns:a16="http://schemas.microsoft.com/office/drawing/2014/main" val="2255257411"/>
                  </a:ext>
                </a:extLst>
              </a:tr>
              <a:tr h="2401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0.1355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1.0958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extLst>
                  <a:ext uri="{0D108BD9-81ED-4DB2-BD59-A6C34878D82A}">
                    <a16:rowId xmlns:a16="http://schemas.microsoft.com/office/drawing/2014/main" val="2823018444"/>
                  </a:ext>
                </a:extLst>
              </a:tr>
              <a:tr h="240121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Urea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Both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0.093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1.1072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0.119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1.080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extLst>
                  <a:ext uri="{0D108BD9-81ED-4DB2-BD59-A6C34878D82A}">
                    <a16:rowId xmlns:a16="http://schemas.microsoft.com/office/drawing/2014/main" val="1122399097"/>
                  </a:ext>
                </a:extLst>
              </a:tr>
              <a:tr h="2401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0.1029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1.0426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extLst>
                  <a:ext uri="{0D108BD9-81ED-4DB2-BD59-A6C34878D82A}">
                    <a16:rowId xmlns:a16="http://schemas.microsoft.com/office/drawing/2014/main" val="1431735394"/>
                  </a:ext>
                </a:extLst>
              </a:tr>
              <a:tr h="2401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0.0913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1.0656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extLst>
                  <a:ext uri="{0D108BD9-81ED-4DB2-BD59-A6C34878D82A}">
                    <a16:rowId xmlns:a16="http://schemas.microsoft.com/office/drawing/2014/main" val="2019959089"/>
                  </a:ext>
                </a:extLst>
              </a:tr>
              <a:tr h="240121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SHBG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Both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0.142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1.1572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0.230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1.245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extLst>
                  <a:ext uri="{0D108BD9-81ED-4DB2-BD59-A6C34878D82A}">
                    <a16:rowId xmlns:a16="http://schemas.microsoft.com/office/drawing/2014/main" val="1758276243"/>
                  </a:ext>
                </a:extLst>
              </a:tr>
              <a:tr h="2401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0.1603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1.1013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extLst>
                  <a:ext uri="{0D108BD9-81ED-4DB2-BD59-A6C34878D82A}">
                    <a16:rowId xmlns:a16="http://schemas.microsoft.com/office/drawing/2014/main" val="1489462083"/>
                  </a:ext>
                </a:extLst>
              </a:tr>
              <a:tr h="2401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0.2087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1.0753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extLst>
                  <a:ext uri="{0D108BD9-81ED-4DB2-BD59-A6C34878D82A}">
                    <a16:rowId xmlns:a16="http://schemas.microsoft.com/office/drawing/2014/main" val="3871508033"/>
                  </a:ext>
                </a:extLst>
              </a:tr>
              <a:tr h="240121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Whole Body Fat Mass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Both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0.2163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1.2081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0.239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1.096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extLst>
                  <a:ext uri="{0D108BD9-81ED-4DB2-BD59-A6C34878D82A}">
                    <a16:rowId xmlns:a16="http://schemas.microsoft.com/office/drawing/2014/main" val="3740998070"/>
                  </a:ext>
                </a:extLst>
              </a:tr>
              <a:tr h="2401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0.2351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1.0998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extLst>
                  <a:ext uri="{0D108BD9-81ED-4DB2-BD59-A6C34878D82A}">
                    <a16:rowId xmlns:a16="http://schemas.microsoft.com/office/drawing/2014/main" val="2387667366"/>
                  </a:ext>
                </a:extLst>
              </a:tr>
              <a:tr h="2623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0.2353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1.0766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extLst>
                  <a:ext uri="{0D108BD9-81ED-4DB2-BD59-A6C34878D82A}">
                    <a16:rowId xmlns:a16="http://schemas.microsoft.com/office/drawing/2014/main" val="3377445687"/>
                  </a:ext>
                </a:extLst>
              </a:tr>
              <a:tr h="240121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FVC (best measure)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Both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0.1935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1.2027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0.238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1.147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extLst>
                  <a:ext uri="{0D108BD9-81ED-4DB2-BD59-A6C34878D82A}">
                    <a16:rowId xmlns:a16="http://schemas.microsoft.com/office/drawing/2014/main" val="3220854568"/>
                  </a:ext>
                </a:extLst>
              </a:tr>
              <a:tr h="2401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0.2068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1.1201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extLst>
                  <a:ext uri="{0D108BD9-81ED-4DB2-BD59-A6C34878D82A}">
                    <a16:rowId xmlns:a16="http://schemas.microsoft.com/office/drawing/2014/main" val="539388294"/>
                  </a:ext>
                </a:extLst>
              </a:tr>
              <a:tr h="2401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0.2099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1.0877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extLst>
                  <a:ext uri="{0D108BD9-81ED-4DB2-BD59-A6C34878D82A}">
                    <a16:rowId xmlns:a16="http://schemas.microsoft.com/office/drawing/2014/main" val="3679586889"/>
                  </a:ext>
                </a:extLst>
              </a:tr>
              <a:tr h="240121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HbA1c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Both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0.1066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1.1622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extLst>
                  <a:ext uri="{0D108BD9-81ED-4DB2-BD59-A6C34878D82A}">
                    <a16:rowId xmlns:a16="http://schemas.microsoft.com/office/drawing/2014/main" val="3031257300"/>
                  </a:ext>
                </a:extLst>
              </a:tr>
              <a:tr h="2401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1.0833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extLst>
                  <a:ext uri="{0D108BD9-81ED-4DB2-BD59-A6C34878D82A}">
                    <a16:rowId xmlns:a16="http://schemas.microsoft.com/office/drawing/2014/main" val="713104158"/>
                  </a:ext>
                </a:extLst>
              </a:tr>
              <a:tr h="2401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0.1159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1.0766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4134" marR="64134" marT="0" marB="0"/>
                </a:tc>
                <a:extLst>
                  <a:ext uri="{0D108BD9-81ED-4DB2-BD59-A6C34878D82A}">
                    <a16:rowId xmlns:a16="http://schemas.microsoft.com/office/drawing/2014/main" val="12574466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8DDC49-E247-4F7B-B4A1-6EC954BB5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121035"/>
              </p:ext>
            </p:extLst>
          </p:nvPr>
        </p:nvGraphicFramePr>
        <p:xfrm>
          <a:off x="766444" y="2213038"/>
          <a:ext cx="3195956" cy="3378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7231">
                  <a:extLst>
                    <a:ext uri="{9D8B030D-6E8A-4147-A177-3AD203B41FA5}">
                      <a16:colId xmlns:a16="http://schemas.microsoft.com/office/drawing/2014/main" val="1386663786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3887961743"/>
                    </a:ext>
                  </a:extLst>
                </a:gridCol>
              </a:tblGrid>
              <a:tr h="3378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Correlation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5786415"/>
                  </a:ext>
                </a:extLst>
              </a:tr>
              <a:tr h="3378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Phenotype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Genetic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974420"/>
                  </a:ext>
                </a:extLst>
              </a:tr>
              <a:tr h="3378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Weight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0.9383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5033434"/>
                  </a:ext>
                </a:extLst>
              </a:tr>
              <a:tr h="3378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Calcium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0.9668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656284"/>
                  </a:ext>
                </a:extLst>
              </a:tr>
              <a:tr h="3378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 Protein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0.954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8752629"/>
                  </a:ext>
                </a:extLst>
              </a:tr>
              <a:tr h="3378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Urea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0.9598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4969959"/>
                  </a:ext>
                </a:extLst>
              </a:tr>
              <a:tr h="3378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SHBG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0.8354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9563154"/>
                  </a:ext>
                </a:extLst>
              </a:tr>
              <a:tr h="3378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Whole Body Fat Mass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0.9191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1513282"/>
                  </a:ext>
                </a:extLst>
              </a:tr>
              <a:tr h="3378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FVC (best measure)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0.9767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1349781"/>
                  </a:ext>
                </a:extLst>
              </a:tr>
              <a:tr h="3378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HbA1c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0.9471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340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1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A0-79B2-41BC-86EC-67C46B99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2" y="131859"/>
            <a:ext cx="10515600" cy="791871"/>
          </a:xfrm>
        </p:spPr>
        <p:txBody>
          <a:bodyPr>
            <a:normAutofit/>
          </a:bodyPr>
          <a:lstStyle/>
          <a:p>
            <a:r>
              <a:rPr lang="en-US" sz="4000" dirty="0"/>
              <a:t>Weight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BF4D9DE8-2F89-49A8-8877-36D0876DA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159" y="0"/>
            <a:ext cx="8817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5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A0-79B2-41BC-86EC-67C46B99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2" y="131859"/>
            <a:ext cx="10515600" cy="791871"/>
          </a:xfrm>
        </p:spPr>
        <p:txBody>
          <a:bodyPr>
            <a:normAutofit/>
          </a:bodyPr>
          <a:lstStyle/>
          <a:p>
            <a:r>
              <a:rPr lang="en-US" sz="4000" dirty="0"/>
              <a:t>Weight – M/F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EDAB5D-5F25-4309-BE02-7C0D28B9D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75" y="0"/>
            <a:ext cx="7715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5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A0-79B2-41BC-86EC-67C46B99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2" y="131859"/>
            <a:ext cx="10515600" cy="791871"/>
          </a:xfrm>
        </p:spPr>
        <p:txBody>
          <a:bodyPr>
            <a:normAutofit/>
          </a:bodyPr>
          <a:lstStyle/>
          <a:p>
            <a:r>
              <a:rPr lang="en-US" sz="4000" dirty="0"/>
              <a:t>Calcium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106AB1-D28A-4059-8276-E045A1113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176" y="0"/>
            <a:ext cx="8823649" cy="6862839"/>
          </a:xfrm>
        </p:spPr>
      </p:pic>
    </p:spTree>
    <p:extLst>
      <p:ext uri="{BB962C8B-B14F-4D97-AF65-F5344CB8AC3E}">
        <p14:creationId xmlns:p14="http://schemas.microsoft.com/office/powerpoint/2010/main" val="255336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A0-79B2-41BC-86EC-67C46B99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2" y="131859"/>
            <a:ext cx="10515600" cy="791871"/>
          </a:xfrm>
        </p:spPr>
        <p:txBody>
          <a:bodyPr>
            <a:normAutofit/>
          </a:bodyPr>
          <a:lstStyle/>
          <a:p>
            <a:r>
              <a:rPr lang="en-US" sz="4000" dirty="0"/>
              <a:t>Calcium – M/F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A632BB-73BB-4E75-B957-ADFF7903B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873" y="-1"/>
            <a:ext cx="7685211" cy="6831299"/>
          </a:xfrm>
        </p:spPr>
      </p:pic>
    </p:spTree>
    <p:extLst>
      <p:ext uri="{BB962C8B-B14F-4D97-AF65-F5344CB8AC3E}">
        <p14:creationId xmlns:p14="http://schemas.microsoft.com/office/powerpoint/2010/main" val="295306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A0-79B2-41BC-86EC-67C46B99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2" y="131859"/>
            <a:ext cx="10515600" cy="791871"/>
          </a:xfrm>
        </p:spPr>
        <p:txBody>
          <a:bodyPr>
            <a:normAutofit/>
          </a:bodyPr>
          <a:lstStyle/>
          <a:p>
            <a:r>
              <a:rPr lang="en-US" sz="4000" dirty="0"/>
              <a:t>Total Protein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22274512-6D8D-47C5-91CB-F1FF7F025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359" y="0"/>
            <a:ext cx="8817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0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A0-79B2-41BC-86EC-67C46B99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2" y="131859"/>
            <a:ext cx="10515600" cy="791871"/>
          </a:xfrm>
        </p:spPr>
        <p:txBody>
          <a:bodyPr>
            <a:normAutofit/>
          </a:bodyPr>
          <a:lstStyle/>
          <a:p>
            <a:r>
              <a:rPr lang="en-US" sz="4000" dirty="0"/>
              <a:t>Total Protein – M/F</a:t>
            </a:r>
          </a:p>
        </p:txBody>
      </p:sp>
      <p:pic>
        <p:nvPicPr>
          <p:cNvPr id="9" name="Content Placeholder 8" descr="Timeline&#10;&#10;Description automatically generated">
            <a:extLst>
              <a:ext uri="{FF2B5EF4-FFF2-40B4-BE49-F238E27FC236}">
                <a16:creationId xmlns:a16="http://schemas.microsoft.com/office/drawing/2014/main" id="{54D6795B-524D-412B-8A4C-71A25070A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380" y="0"/>
            <a:ext cx="7715250" cy="6858000"/>
          </a:xfrm>
        </p:spPr>
      </p:pic>
    </p:spTree>
    <p:extLst>
      <p:ext uri="{BB962C8B-B14F-4D97-AF65-F5344CB8AC3E}">
        <p14:creationId xmlns:p14="http://schemas.microsoft.com/office/powerpoint/2010/main" val="124488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A0-79B2-41BC-86EC-67C46B99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2" y="131859"/>
            <a:ext cx="10515600" cy="791871"/>
          </a:xfrm>
        </p:spPr>
        <p:txBody>
          <a:bodyPr>
            <a:normAutofit/>
          </a:bodyPr>
          <a:lstStyle/>
          <a:p>
            <a:r>
              <a:rPr lang="en-US" sz="4000" dirty="0"/>
              <a:t>Urea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0F099D-A251-4F77-B22E-702D3E0BF5F3}"/>
              </a:ext>
            </a:extLst>
          </p:cNvPr>
          <p:cNvSpPr txBox="1"/>
          <p:nvPr/>
        </p:nvSpPr>
        <p:spPr>
          <a:xfrm>
            <a:off x="209725" y="1182848"/>
            <a:ext cx="2642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Breakdown product of protein</a:t>
            </a:r>
          </a:p>
          <a:p>
            <a:endParaRPr lang="en-US" dirty="0"/>
          </a:p>
          <a:p>
            <a:r>
              <a:rPr lang="en-US" dirty="0"/>
              <a:t>Excreted in urine</a:t>
            </a:r>
          </a:p>
        </p:txBody>
      </p:sp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3AC0C298-34C8-4F0F-B421-2FEE5B872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690" y="0"/>
            <a:ext cx="8817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51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A0-79B2-41BC-86EC-67C46B99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2" y="131859"/>
            <a:ext cx="10515600" cy="791871"/>
          </a:xfrm>
        </p:spPr>
        <p:txBody>
          <a:bodyPr>
            <a:normAutofit/>
          </a:bodyPr>
          <a:lstStyle/>
          <a:p>
            <a:r>
              <a:rPr lang="en-US" sz="4000" dirty="0"/>
              <a:t>Urea – M/F</a:t>
            </a:r>
          </a:p>
        </p:txBody>
      </p:sp>
      <p:pic>
        <p:nvPicPr>
          <p:cNvPr id="8" name="Picture 7" descr="Timeline&#10;&#10;Description automatically generated">
            <a:extLst>
              <a:ext uri="{FF2B5EF4-FFF2-40B4-BE49-F238E27FC236}">
                <a16:creationId xmlns:a16="http://schemas.microsoft.com/office/drawing/2014/main" id="{A2C85FB9-2C33-4F2A-A92F-5D0624FDB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900" y="0"/>
            <a:ext cx="771525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B9E3BD8-0181-48D4-AB10-BF81A7DF8F79}"/>
                  </a:ext>
                </a:extLst>
              </p14:cNvPr>
              <p14:cNvContentPartPr/>
              <p14:nvPr/>
            </p14:nvContentPartPr>
            <p14:xfrm>
              <a:off x="5667300" y="1561590"/>
              <a:ext cx="9432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B9E3BD8-0181-48D4-AB10-BF81A7DF8F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3300" y="1453590"/>
                <a:ext cx="2019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7252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287</Words>
  <Application>Microsoft Office PowerPoint</Application>
  <PresentationFormat>Widescreen</PresentationFormat>
  <Paragraphs>191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Sex-Specific GWAS</vt:lpstr>
      <vt:lpstr>Weight</vt:lpstr>
      <vt:lpstr>Weight – M/F</vt:lpstr>
      <vt:lpstr>Calcium</vt:lpstr>
      <vt:lpstr>Calcium – M/F</vt:lpstr>
      <vt:lpstr>Total Protein</vt:lpstr>
      <vt:lpstr>Total Protein – M/F</vt:lpstr>
      <vt:lpstr>Urea</vt:lpstr>
      <vt:lpstr>Urea – M/F</vt:lpstr>
      <vt:lpstr>SHBG</vt:lpstr>
      <vt:lpstr>SHBG – M/F</vt:lpstr>
      <vt:lpstr>Testosterone</vt:lpstr>
      <vt:lpstr>Whole Body Fat Mass</vt:lpstr>
      <vt:lpstr>Whole Body Fat Mass – M/F</vt:lpstr>
      <vt:lpstr>FVC (best measure)</vt:lpstr>
      <vt:lpstr>FVC (best measure) – M/F</vt:lpstr>
      <vt:lpstr>HbA1c</vt:lpstr>
      <vt:lpstr>HbA1c – M/F</vt:lpstr>
      <vt:lpstr>Heritability and Correlation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Carrie Zhu</dc:creator>
  <cp:lastModifiedBy>Carrie Zhu</cp:lastModifiedBy>
  <cp:revision>17</cp:revision>
  <dcterms:created xsi:type="dcterms:W3CDTF">2021-07-14T16:06:40Z</dcterms:created>
  <dcterms:modified xsi:type="dcterms:W3CDTF">2021-07-14T21:38:06Z</dcterms:modified>
</cp:coreProperties>
</file>