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5"/>
  </p:notesMasterIdLst>
  <p:sldIdLst>
    <p:sldId id="713" r:id="rId4"/>
    <p:sldId id="709" r:id="rId5"/>
    <p:sldId id="716" r:id="rId6"/>
    <p:sldId id="715" r:id="rId7"/>
    <p:sldId id="721" r:id="rId8"/>
    <p:sldId id="717" r:id="rId9"/>
    <p:sldId id="718" r:id="rId10"/>
    <p:sldId id="730" r:id="rId11"/>
    <p:sldId id="729" r:id="rId12"/>
    <p:sldId id="720" r:id="rId13"/>
    <p:sldId id="731" r:id="rId14"/>
    <p:sldId id="732" r:id="rId15"/>
    <p:sldId id="719" r:id="rId16"/>
    <p:sldId id="708" r:id="rId17"/>
    <p:sldId id="722" r:id="rId18"/>
    <p:sldId id="726" r:id="rId19"/>
    <p:sldId id="728" r:id="rId20"/>
    <p:sldId id="727" r:id="rId21"/>
    <p:sldId id="724" r:id="rId22"/>
    <p:sldId id="725" r:id="rId23"/>
    <p:sldId id="723" r:id="rId2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09"/>
            <p14:sldId id="716"/>
            <p14:sldId id="715"/>
            <p14:sldId id="721"/>
            <p14:sldId id="717"/>
            <p14:sldId id="718"/>
            <p14:sldId id="730"/>
            <p14:sldId id="729"/>
            <p14:sldId id="720"/>
            <p14:sldId id="731"/>
            <p14:sldId id="732"/>
            <p14:sldId id="719"/>
            <p14:sldId id="708"/>
            <p14:sldId id="722"/>
            <p14:sldId id="726"/>
            <p14:sldId id="728"/>
            <p14:sldId id="727"/>
            <p14:sldId id="724"/>
            <p14:sldId id="725"/>
            <p14:sldId id="7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79906" autoAdjust="0"/>
  </p:normalViewPr>
  <p:slideViewPr>
    <p:cSldViewPr>
      <p:cViewPr varScale="1">
        <p:scale>
          <a:sx n="137" d="100"/>
          <a:sy n="137" d="100"/>
        </p:scale>
        <p:origin x="85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5/6/2022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model of equal amplification, ratio of M:F environmental variance equal to ratio of M:F genetic variance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Indicated by blue line, 20/27 traits consistent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relate sex differences in additive genetic effects to divergence in AF – sexually antagonistic selection.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sexually-antagonistic selection, some alleles are beneficial in one sex, but deleterious in the 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Our amplification model suggest that variant effect on traits have the same signs, different magnitude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Alleles can experience sexually-antagonistic selection in both the case where the trait optima is similar and distinct in males and females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Assumptions: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Selection coefficients, s, are linear with the additive effect on trait. Measure relative strength of selection acting against a genotype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 sexually antagonistic selection, they are equal and opposite at every loci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0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examine AF differences in the current generations, since autosomal AF are equalized at conception from mendelian inheritance (random segregation of alleles)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these differences to estimate the strength of viability selection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Divergence of AF between males and females measured as FST due to viability selection from conception to time of sampling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Proportion of heterozygosity due to AF divergences between sexes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is a constant shared across all variants and interpreted as the strength of sexually antagonistic selection on genetic variation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Relates contribution of V due to differentiation in AF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 is measure of genetic variance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Careful with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Is allele is associated with trait related to differential recruitment; genetics of trait may be tagged with study participation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species, two very distinct characteristics between males and females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morphology, physiology, disease prevalence and risk, despite having similar distributions of autosomal allele frequencies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Traditionally, view sex differences as stemming from the sex chromosomes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vast majority of genetic effects come from autosomes, and autosomes compose a large part of the heritability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complex traits, it is important to understand the interaction between gene and environment, in which case sex is the environment, and the role it plays in sexual dimorphism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Defined as a different effect of a genotype on a traits in individuals of different sex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humans, current findings on the genetic basis of </a:t>
            </a:r>
            <a:r>
              <a:rPr lang="en-US" dirty="0" err="1"/>
              <a:t>GxSex</a:t>
            </a:r>
            <a:r>
              <a:rPr lang="en-US" dirty="0"/>
              <a:t> are lacking – often focusing of individual loci or estimating genetic correlations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other species such as flies or plants, environments can be easily manipulated, but we can’t do that in humans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Therefore, we first consider sex as the environmental variable, which offers some advantages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Almost always measured, so easier incorporation in future studies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GxE</a:t>
            </a:r>
            <a:r>
              <a:rPr lang="en-US" dirty="0"/>
              <a:t> correlation, when exposure to environmental conditions depends on the genotype (ex. Educational attainment – correlate to different conditions)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Minimize problems in study participation biases such as relationships to genetic ancestry and other confounder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Work by </a:t>
            </a:r>
            <a:r>
              <a:rPr lang="en-US" dirty="0" err="1"/>
              <a:t>Piratsu</a:t>
            </a:r>
            <a:r>
              <a:rPr lang="en-US" dirty="0"/>
              <a:t> et al find AF diff may reflect sex-specific recruitment biases, Kong et al find no evidence of sex-specific genetic association with UKB participation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dirty="0" err="1"/>
              <a:t>Kasimatis</a:t>
            </a:r>
            <a:r>
              <a:rPr lang="en-US" dirty="0"/>
              <a:t> et al find that many apparent associations are primarily due to </a:t>
            </a:r>
            <a:r>
              <a:rPr lang="en-US" dirty="0" err="1"/>
              <a:t>mismapping</a:t>
            </a:r>
            <a:r>
              <a:rPr lang="en-US" dirty="0"/>
              <a:t> to sex chromosome – which we correct for in our evolutionary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2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9 million variants </a:t>
            </a:r>
          </a:p>
          <a:p>
            <a:pPr marL="171450" indent="-171450">
              <a:buFontTx/>
              <a:buChar char="-"/>
            </a:pPr>
            <a:r>
              <a:rPr lang="en-US" dirty="0"/>
              <a:t>Aged 40-69 at recruitment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Covariates include: birthyear, sex, first 10 principal components, </a:t>
            </a:r>
          </a:p>
          <a:p>
            <a:r>
              <a:rPr lang="en-US" dirty="0"/>
              <a:t>- GWAS for each trait in females only, males only, and both sexes combined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follow previous studies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nucleotide studies, examine top associations in males and females separately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most traits, other that testosterone and </a:t>
            </a:r>
            <a:r>
              <a:rPr lang="en-US" dirty="0" err="1"/>
              <a:t>bmi</a:t>
            </a:r>
            <a:r>
              <a:rPr lang="en-US" dirty="0"/>
              <a:t>-adjusted </a:t>
            </a:r>
            <a:r>
              <a:rPr lang="en-US" dirty="0" err="1"/>
              <a:t>waist:hip</a:t>
            </a:r>
            <a:r>
              <a:rPr lang="en-US" dirty="0"/>
              <a:t>, top loci are largely overlapping even with traits with apparent differences at the phenotypic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it aids biological interpretation, given the polygenic nature of these traits, studies lack the ability to characterize </a:t>
            </a:r>
            <a:r>
              <a:rPr lang="en-US" dirty="0" err="1"/>
              <a:t>GxSex</a:t>
            </a:r>
            <a:r>
              <a:rPr lang="en-US" dirty="0"/>
              <a:t> and mainly productive for few traits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Other tools involving heritability estimates and genetic correlation do keep the polygenic nature of these traits in mind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Scaleless, uncertain thresholds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find most traits have high genetic correlation – meaning a substantial sharing of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define how </a:t>
            </a:r>
            <a:r>
              <a:rPr lang="en-US" dirty="0" err="1"/>
              <a:t>GxSex</a:t>
            </a:r>
            <a:r>
              <a:rPr lang="en-US" dirty="0"/>
              <a:t> is acting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mode haven’t considered: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Both studies don’t sufficiently capture or quantify amplification of polygenic effects – greater magnitudes of effect sizes in one sex over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out to examine evidence of systematic amplification.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regress trait values, separated by sex, on polygenic scores estimated in males and females separately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Polygenic score summarizes the genetic effect on a trait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PGS is predictive in both sexes, regardless of how the PGS calculated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 systemic amplification model, direction and identity of variants are shared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dirty="0"/>
              <a:t>For the sex in which the magnitude of genetic effects are larger, we should see a larger effect of PGS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albumin, effect of PGS on trait are nearly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hip circumference and arm fat-free mass, effect is larger in one sex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Interestingly in diastolic BP, sex having the larger effect depends on PGS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Thought there is more to unpack with this amplification, so why not measure the full covariance of genetic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SNP effect estimates, two conditions; as sampled, model from mixture</a:t>
            </a:r>
          </a:p>
          <a:p>
            <a:r>
              <a:rPr lang="en-US" dirty="0"/>
              <a:t>Hypothesis matrices represent patterns that can occur in the data</a:t>
            </a:r>
          </a:p>
          <a:p>
            <a:endParaRPr lang="en-US" dirty="0"/>
          </a:p>
          <a:p>
            <a:r>
              <a:rPr lang="en-US" dirty="0"/>
              <a:t>Matrices cover a range of amplification and correlation relationships</a:t>
            </a:r>
          </a:p>
          <a:p>
            <a:r>
              <a:rPr lang="en-US" dirty="0"/>
              <a:t>- identity, no effect; female greater perfect correlation</a:t>
            </a:r>
          </a:p>
          <a:p>
            <a:r>
              <a:rPr lang="en-US" dirty="0"/>
              <a:t>Each weight corresponds to the relative frequency the matrix is represented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Testosterone, most weight on male only, uncorrelated effects.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Pervasive amplification across traits can point to its importance or role in sexual dimorphism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find that phenotypic variance is strongly correlated with amplification (r=0.873, excluding testosterone)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find that amplification and phenotypic mean is associated, so not conclusive on what is the causal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underlies amplification, and does that same underlier for genetic effects also influence environmental effects?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Propose model in which amplifier is equal for both – suggest sharing of pathways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9600" y="34099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27161" y="4019551"/>
            <a:ext cx="7886700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Carrie Zhu</a:t>
            </a:r>
            <a:r>
              <a:rPr lang="en-US" sz="1050" b="0" i="0" cap="all" baseline="30000" dirty="0">
                <a:latin typeface="Arial Black" charset="0"/>
              </a:rPr>
              <a:t>1,2</a:t>
            </a:r>
            <a:r>
              <a:rPr lang="en-US" sz="1050" b="0" i="0" cap="all" baseline="0" dirty="0">
                <a:latin typeface="Arial Black" charset="0"/>
              </a:rPr>
              <a:t>, Matthew J Ming</a:t>
            </a:r>
            <a:r>
              <a:rPr lang="en-US" sz="1050" b="0" i="0" cap="all" baseline="30000" dirty="0">
                <a:latin typeface="Arial Black" charset="0"/>
              </a:rPr>
              <a:t>1,2</a:t>
            </a:r>
            <a:r>
              <a:rPr lang="en-US" sz="1050" b="0" i="0" cap="all" baseline="0" dirty="0">
                <a:latin typeface="Arial Black" charset="0"/>
              </a:rPr>
              <a:t>, Jared M Cole</a:t>
            </a:r>
            <a:r>
              <a:rPr lang="en-US" sz="1050" b="0" i="0" cap="all" baseline="30000" dirty="0">
                <a:latin typeface="Arial Black" charset="0"/>
              </a:rPr>
              <a:t>2</a:t>
            </a:r>
            <a:r>
              <a:rPr lang="en-US" sz="1050" b="0" i="0" cap="all" baseline="0" dirty="0">
                <a:latin typeface="Arial Black" charset="0"/>
              </a:rPr>
              <a:t>, Mark Kirkpatrick</a:t>
            </a:r>
            <a:r>
              <a:rPr lang="en-US" sz="1050" b="0" i="0" cap="all" baseline="30000" dirty="0">
                <a:latin typeface="Arial Black" charset="0"/>
              </a:rPr>
              <a:t>2</a:t>
            </a:r>
            <a:r>
              <a:rPr lang="en-US" sz="1050" b="0" i="0" cap="all" baseline="0" dirty="0">
                <a:latin typeface="Arial Black" charset="0"/>
              </a:rPr>
              <a:t>, </a:t>
            </a:r>
            <a:r>
              <a:rPr lang="en-US" sz="1050" b="0" i="0" cap="all" baseline="0" dirty="0" err="1">
                <a:latin typeface="Arial Black" charset="0"/>
              </a:rPr>
              <a:t>Arbel</a:t>
            </a:r>
            <a:r>
              <a:rPr lang="en-US" sz="1050" b="0" i="0" cap="all" baseline="0" dirty="0">
                <a:latin typeface="Arial Black" charset="0"/>
              </a:rPr>
              <a:t> Harpak</a:t>
            </a:r>
            <a:r>
              <a:rPr lang="en-US" sz="1050" b="0" i="0" cap="all" baseline="30000" dirty="0">
                <a:latin typeface="Arial Black" charset="0"/>
              </a:rPr>
              <a:t>1,2+</a:t>
            </a:r>
            <a:endParaRPr lang="en-US" sz="1050" b="0" i="0" cap="all" baseline="0" dirty="0">
              <a:latin typeface="Arial Black" charset="0"/>
            </a:endParaRP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Department of Population Health,</a:t>
            </a:r>
            <a:r>
              <a:rPr lang="en-US" sz="1050" baseline="0" dirty="0"/>
              <a:t> The University of Texas at Austin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Department of Integrative Biology,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May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27161" y="1657350"/>
            <a:ext cx="826008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Amplification is the primary mode of Gene-by-Sex interaction in complex human traits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-21439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Model of shared amplification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4CC59-8909-C5B2-22EA-3C882FA9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87881"/>
            <a:ext cx="4114800" cy="3499192"/>
          </a:xfrm>
        </p:spPr>
        <p:txBody>
          <a:bodyPr>
            <a:normAutofit/>
          </a:bodyPr>
          <a:lstStyle/>
          <a:p>
            <a:r>
              <a:rPr lang="en-US" sz="2400" dirty="0"/>
              <a:t>Do the same modulators of amplification of genetic effect also act on environmental effects?</a:t>
            </a:r>
          </a:p>
          <a:p>
            <a:r>
              <a:rPr lang="en-US" sz="2400" dirty="0"/>
              <a:t>Suggest sharing of pathways</a:t>
            </a:r>
          </a:p>
          <a:p>
            <a:r>
              <a:rPr lang="en-US" sz="2400" dirty="0"/>
              <a:t>Possible underliers such as testosterone, and other sex hormones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5CDF82C-BAD9-A0BB-7862-131E090C9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6743" y="1275395"/>
            <a:ext cx="3473155" cy="144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FEADE-E4BC-30EC-7843-6E84594B2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059" y="3209803"/>
            <a:ext cx="4536809" cy="1946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F30B0-7E9E-1B80-2ED2-AF0CA5D05424}"/>
              </a:ext>
            </a:extLst>
          </p:cNvPr>
          <p:cNvSpPr txBox="1"/>
          <p:nvPr/>
        </p:nvSpPr>
        <p:spPr>
          <a:xfrm>
            <a:off x="5715000" y="313747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97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Model of shared amplification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50DBF-6C50-C765-1806-66686D27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04386"/>
            <a:ext cx="6057817" cy="3821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0FCB0-D8E5-CED6-D2B4-A8257E842F72}"/>
                  </a:ext>
                </a:extLst>
              </p:cNvPr>
              <p:cNvSpPr txBox="1"/>
              <p:nvPr/>
            </p:nvSpPr>
            <p:spPr>
              <a:xfrm>
                <a:off x="-152400" y="2264322"/>
                <a:ext cx="2590800" cy="6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𝑉𝑎𝑟</m:t>
                      </m:r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]=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𝑉𝑎𝑟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𝑉𝑎𝑟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0FCB0-D8E5-CED6-D2B4-A8257E84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264322"/>
                <a:ext cx="2590800" cy="649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65DA35-E25F-8D38-C76D-50A9081AD55F}"/>
                  </a:ext>
                </a:extLst>
              </p:cNvPr>
              <p:cNvSpPr txBox="1"/>
              <p:nvPr/>
            </p:nvSpPr>
            <p:spPr>
              <a:xfrm>
                <a:off x="-76200" y="3028950"/>
                <a:ext cx="2438400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𝑉𝑎𝑟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𝑉𝑎𝑟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65DA35-E25F-8D38-C76D-50A9081AD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028950"/>
                <a:ext cx="2438400" cy="708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4CEA17B8-8EBF-8E33-B230-D6E216B8557E}"/>
              </a:ext>
            </a:extLst>
          </p:cNvPr>
          <p:cNvSpPr/>
          <p:nvPr/>
        </p:nvSpPr>
        <p:spPr>
          <a:xfrm>
            <a:off x="76200" y="2264322"/>
            <a:ext cx="2209800" cy="160282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67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Sexually antagonistic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54BD7-4E91-8763-ED52-5BFEDD76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01658"/>
            <a:ext cx="1937425" cy="1524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04F6F0E-361F-4AE6-D12E-C1AF13595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581150"/>
            <a:ext cx="3276600" cy="3044508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DAC29DF-3C7E-5081-F103-992588A3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24" y="1200150"/>
            <a:ext cx="4844375" cy="3499192"/>
          </a:xfrm>
        </p:spPr>
        <p:txBody>
          <a:bodyPr>
            <a:normAutofit/>
          </a:bodyPr>
          <a:lstStyle/>
          <a:p>
            <a:r>
              <a:rPr lang="en-US" sz="2400" dirty="0"/>
              <a:t>Relate sex differences in genetic effects to sexually antagonistic selection</a:t>
            </a:r>
          </a:p>
          <a:p>
            <a:pPr lvl="1"/>
            <a:r>
              <a:rPr lang="en-US" sz="2000" dirty="0"/>
              <a:t>Applicable in both cases where trait optima are distinct and similar</a:t>
            </a:r>
          </a:p>
        </p:txBody>
      </p:sp>
    </p:spTree>
    <p:extLst>
      <p:ext uri="{BB962C8B-B14F-4D97-AF65-F5344CB8AC3E}">
        <p14:creationId xmlns:p14="http://schemas.microsoft.com/office/powerpoint/2010/main" val="268493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67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Sexually antagonistic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76350"/>
                <a:ext cx="4732256" cy="2743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𝑆𝑇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𝛢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𝐺𝑥𝑆𝑒𝑥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: divergence of AF due to viability selection</a:t>
                </a:r>
              </a:p>
              <a:p>
                <a:pPr marL="0" indent="0">
                  <a:buNone/>
                </a:pPr>
                <a:endParaRPr lang="en-US" sz="1800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𝛢</m:t>
                    </m:r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: strength of sexually-antagonistic selection on variants associated with the trait</a:t>
                </a:r>
              </a:p>
              <a:p>
                <a:pPr marL="0" indent="0">
                  <a:buNone/>
                </a:pPr>
                <a:endParaRPr lang="en-US" sz="1800" dirty="0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𝐺𝑥𝑆𝑒𝑥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: additive genetic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𝐺𝑥𝑆𝑒𝑥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=2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76350"/>
                <a:ext cx="4732256" cy="274320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919FF5-9BDB-05BE-7F94-5E421248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685800"/>
            <a:ext cx="3234572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F8D4D-8C3C-F5FE-0DD9-0CD1E4EB8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228" y="3257550"/>
            <a:ext cx="3234572" cy="1842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FB84F-7D97-6343-8956-93D436BC88EF}"/>
                  </a:ext>
                </a:extLst>
              </p:cNvPr>
              <p:cNvSpPr txBox="1"/>
              <p:nvPr/>
            </p:nvSpPr>
            <p:spPr>
              <a:xfrm>
                <a:off x="1676400" y="4248150"/>
                <a:ext cx="228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7FB84F-7D97-6343-8956-93D436BC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248150"/>
                <a:ext cx="2286000" cy="307777"/>
              </a:xfrm>
              <a:prstGeom prst="rect">
                <a:avLst/>
              </a:prstGeom>
              <a:blipFill>
                <a:blip r:embed="rId6"/>
                <a:stretch>
                  <a:fillRect l="-8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1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6730" y="484103"/>
            <a:ext cx="8229600" cy="590550"/>
          </a:xfrm>
        </p:spPr>
        <p:txBody>
          <a:bodyPr>
            <a:normAutofit/>
          </a:bodyPr>
          <a:lstStyle/>
          <a:p>
            <a:r>
              <a:rPr lang="en-US" sz="2800" dirty="0"/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3EF75-5249-B33C-FB4E-34EF2614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84103"/>
            <a:ext cx="4079193" cy="46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6730" y="484103"/>
            <a:ext cx="8229600" cy="590550"/>
          </a:xfrm>
        </p:spPr>
        <p:txBody>
          <a:bodyPr>
            <a:normAutofit/>
          </a:bodyPr>
          <a:lstStyle/>
          <a:p>
            <a:r>
              <a:rPr lang="en-US" sz="2400" dirty="0"/>
              <a:t>Appendix: Polygenic models of </a:t>
            </a:r>
            <a:r>
              <a:rPr lang="en-US" sz="2400" dirty="0" err="1"/>
              <a:t>GxSex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D152F-DA0F-DFE3-DB8D-F5F46E1F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5" y="1074653"/>
            <a:ext cx="8001000" cy="3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30" y="484103"/>
            <a:ext cx="8229600" cy="487447"/>
          </a:xfrm>
        </p:spPr>
        <p:txBody>
          <a:bodyPr>
            <a:normAutofit/>
          </a:bodyPr>
          <a:lstStyle/>
          <a:p>
            <a:r>
              <a:rPr lang="en-US" sz="2400" dirty="0"/>
              <a:t>Appendix: Ratio of effect of polygenic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F999-775D-2484-2892-DA0D2641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3950"/>
            <a:ext cx="8128412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30" y="484103"/>
            <a:ext cx="8229600" cy="590550"/>
          </a:xfrm>
        </p:spPr>
        <p:txBody>
          <a:bodyPr>
            <a:normAutofit/>
          </a:bodyPr>
          <a:lstStyle/>
          <a:p>
            <a:r>
              <a:rPr lang="en-US" sz="2400" dirty="0"/>
              <a:t>Appendix: </a:t>
            </a:r>
            <a:r>
              <a:rPr lang="en-US" sz="2400" i="1" dirty="0"/>
              <a:t>mash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2A853-3D71-C008-53FC-784E063E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0" y="1657350"/>
            <a:ext cx="9144000" cy="25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8229600" cy="590550"/>
          </a:xfrm>
        </p:spPr>
        <p:txBody>
          <a:bodyPr>
            <a:normAutofit/>
          </a:bodyPr>
          <a:lstStyle/>
          <a:p>
            <a:r>
              <a:rPr lang="en-US" sz="2400" dirty="0"/>
              <a:t>Appendix: Environmental Variance Simulation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E0E8B9-AAC2-86FC-1F8C-B192BB6D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817099"/>
            <a:ext cx="3733800" cy="4269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A05700-F33E-18F3-8646-31387D59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17100"/>
            <a:ext cx="3740634" cy="42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8150"/>
            <a:ext cx="8229600" cy="487447"/>
          </a:xfrm>
        </p:spPr>
        <p:txBody>
          <a:bodyPr>
            <a:normAutofit/>
          </a:bodyPr>
          <a:lstStyle/>
          <a:p>
            <a:r>
              <a:rPr lang="en-US" sz="2400" dirty="0"/>
              <a:t>Appendix: Phenotypic variance ratio and mean ratio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412ED-CD20-4CED-CAF4-8043B12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75037"/>
            <a:ext cx="6508884" cy="39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148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Introduction: Sex as an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57350"/>
            <a:ext cx="56388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Sexual dimorphism observed in many complex traits </a:t>
            </a:r>
          </a:p>
          <a:p>
            <a:pPr lvl="1"/>
            <a:r>
              <a:rPr lang="en-US" sz="2000" dirty="0"/>
              <a:t>Role/mode of gene-by-environment interaction (</a:t>
            </a:r>
            <a:r>
              <a:rPr lang="en-US" sz="2000" dirty="0" err="1"/>
              <a:t>GxE</a:t>
            </a:r>
            <a:r>
              <a:rPr lang="en-US" sz="2000" dirty="0"/>
              <a:t>)?</a:t>
            </a:r>
          </a:p>
          <a:p>
            <a:pPr lvl="1"/>
            <a:endParaRPr lang="en-US" sz="2000" dirty="0"/>
          </a:p>
          <a:p>
            <a:r>
              <a:rPr lang="en-US" sz="2400" dirty="0"/>
              <a:t>Sex as an environment, minimizes problems caused by</a:t>
            </a:r>
          </a:p>
          <a:p>
            <a:pPr lvl="1"/>
            <a:r>
              <a:rPr lang="en-US" sz="1600" dirty="0"/>
              <a:t>Confounding</a:t>
            </a:r>
          </a:p>
          <a:p>
            <a:pPr lvl="1"/>
            <a:r>
              <a:rPr lang="en-US" sz="1600" dirty="0"/>
              <a:t>Reverse causality between phenotype and sex</a:t>
            </a:r>
          </a:p>
          <a:p>
            <a:pPr lvl="1"/>
            <a:r>
              <a:rPr lang="en-US" sz="1600" dirty="0"/>
              <a:t>Recruitment bias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C196C21-4065-D072-2272-B00715AAB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428750"/>
            <a:ext cx="2903621" cy="21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6750"/>
            <a:ext cx="3200400" cy="15240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Appendix: Amplification of total genetic effect in relation to testosterone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4F19B-A88C-D547-D5A4-AA1707BE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38150"/>
            <a:ext cx="5294419" cy="46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461AD6D1-C7CB-1CDA-F951-87387C32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27794"/>
            <a:ext cx="4506270" cy="1401847"/>
          </a:xfrm>
        </p:spPr>
        <p:txBody>
          <a:bodyPr>
            <a:normAutofit/>
          </a:bodyPr>
          <a:lstStyle/>
          <a:p>
            <a:r>
              <a:rPr lang="en-US" sz="2400" dirty="0"/>
              <a:t>Appendix: Performance of </a:t>
            </a:r>
            <a:r>
              <a:rPr lang="en-US" sz="2400" dirty="0" err="1"/>
              <a:t>GxSex</a:t>
            </a:r>
            <a:r>
              <a:rPr lang="en-US" sz="2400" dirty="0"/>
              <a:t> aware polygenic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E7765-A2D0-BA6A-91A7-8BB8ED7A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27794"/>
            <a:ext cx="2708737" cy="46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Setup: UK Biobank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09950"/>
          </a:xfrm>
        </p:spPr>
        <p:txBody>
          <a:bodyPr>
            <a:normAutofit/>
          </a:bodyPr>
          <a:lstStyle/>
          <a:p>
            <a:r>
              <a:rPr lang="en-US" sz="2400" dirty="0"/>
              <a:t>~300K individuals of White British ancestry</a:t>
            </a:r>
          </a:p>
          <a:p>
            <a:r>
              <a:rPr lang="en-US" sz="2400" dirty="0"/>
              <a:t>Conduct GWAS stratified by sex for 27 continuous traits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62557-5060-8753-DD4B-E75FC33FB1C8}"/>
                  </a:ext>
                </a:extLst>
              </p:cNvPr>
              <p:cNvSpPr txBox="1"/>
              <p:nvPr/>
            </p:nvSpPr>
            <p:spPr>
              <a:xfrm>
                <a:off x="1066800" y="262123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𝑝h𝑒𝑛𝑜𝑡𝑦𝑝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𝑐𝑜𝑣𝑎𝑟𝑖𝑎𝑡𝑒𝑠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62557-5060-8753-DD4B-E75FC33F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621236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ABF8B8-1F3F-9EA1-689A-4DAF1E05C7D7}"/>
                  </a:ext>
                </a:extLst>
              </p:cNvPr>
              <p:cNvSpPr txBox="1"/>
              <p:nvPr/>
            </p:nvSpPr>
            <p:spPr>
              <a:xfrm>
                <a:off x="990600" y="29905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𝑝h𝑒𝑛𝑜𝑡𝑦𝑝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𝑐𝑜𝑣𝑎𝑟𝑖𝑎𝑡𝑒𝑠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𝑆𝑁𝑃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ABF8B8-1F3F-9EA1-689A-4DAF1E05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90568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781945"/>
          </a:xfrm>
        </p:spPr>
        <p:txBody>
          <a:bodyPr>
            <a:normAutofit/>
          </a:bodyPr>
          <a:lstStyle/>
          <a:p>
            <a:r>
              <a:rPr lang="en-US" sz="2800" dirty="0"/>
              <a:t>Motivation and Previous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3962400" cy="1588084"/>
          </a:xfrm>
        </p:spPr>
        <p:txBody>
          <a:bodyPr>
            <a:normAutofit/>
          </a:bodyPr>
          <a:lstStyle/>
          <a:p>
            <a:r>
              <a:rPr lang="en-US" sz="2400" dirty="0"/>
              <a:t>Single nucleotide studies</a:t>
            </a:r>
          </a:p>
          <a:p>
            <a:pPr lvl="1"/>
            <a:r>
              <a:rPr lang="en-US" sz="2000" dirty="0"/>
              <a:t>Testosterone is an exception</a:t>
            </a:r>
          </a:p>
          <a:p>
            <a:pPr lvl="1"/>
            <a:r>
              <a:rPr lang="en-US" sz="2000" dirty="0"/>
              <a:t>Substantial agreement in top associations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9EEF-8A02-708A-9EC3-83E8A8816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9" b="4074"/>
          <a:stretch/>
        </p:blipFill>
        <p:spPr>
          <a:xfrm>
            <a:off x="4343400" y="1301793"/>
            <a:ext cx="4637204" cy="15880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D37FF9-DCBC-D107-7D9B-F80D4EDBE3C5}"/>
              </a:ext>
            </a:extLst>
          </p:cNvPr>
          <p:cNvSpPr txBox="1">
            <a:spLocks/>
          </p:cNvSpPr>
          <p:nvPr/>
        </p:nvSpPr>
        <p:spPr>
          <a:xfrm>
            <a:off x="457200" y="3034383"/>
            <a:ext cx="6400800" cy="158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Heritability and genetic correlation estimates</a:t>
            </a:r>
          </a:p>
          <a:p>
            <a:pPr lvl="1"/>
            <a:r>
              <a:rPr lang="en-US" sz="2000" dirty="0"/>
              <a:t>&gt;0.9 genetic correlation in 17/27 traits</a:t>
            </a:r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en-US" sz="20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4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C2DF627-988C-18D7-D31E-E86FA92C5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4262963"/>
            <a:ext cx="3722804" cy="5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Evidence of systematic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409950"/>
          </a:xfrm>
        </p:spPr>
        <p:txBody>
          <a:bodyPr>
            <a:normAutofit/>
          </a:bodyPr>
          <a:lstStyle/>
          <a:p>
            <a:r>
              <a:rPr lang="en-US" sz="2400" dirty="0"/>
              <a:t>Regress trait values on polygenic scores to examine genetic effect on a trait in males and females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5C51F-7FDE-98D3-7FB0-A15533DA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71700"/>
            <a:ext cx="6634837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0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Investigating covariance structure</a:t>
            </a:r>
            <a:br>
              <a:rPr lang="en-US" sz="2800" dirty="0"/>
            </a:br>
            <a:r>
              <a:rPr lang="en-US" sz="2800" dirty="0"/>
              <a:t>using </a:t>
            </a:r>
            <a:r>
              <a:rPr lang="en-US" sz="2800" i="1" dirty="0"/>
              <a:t>multivariate adaptive shrinkage (mash)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54945-0176-0B0D-CBBC-2BA69B6BF734}"/>
              </a:ext>
            </a:extLst>
          </p:cNvPr>
          <p:cNvSpPr/>
          <p:nvPr/>
        </p:nvSpPr>
        <p:spPr>
          <a:xfrm>
            <a:off x="381000" y="1824546"/>
            <a:ext cx="1828800" cy="88069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Sex-specific SNP effect estimates and standard errors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A98F4D-28A1-A8DB-B5D0-71AE1218A75F}"/>
                  </a:ext>
                </a:extLst>
              </p:cNvPr>
              <p:cNvSpPr/>
              <p:nvPr/>
            </p:nvSpPr>
            <p:spPr>
              <a:xfrm>
                <a:off x="3287852" y="1687878"/>
                <a:ext cx="2590800" cy="1152845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Model marginal SNP effect estimates from mixture of Normal distributions with range of pre-specified covariances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;0,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A98F4D-28A1-A8DB-B5D0-71AE1218A7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52" y="1687878"/>
                <a:ext cx="2590800" cy="1152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E12FF73-BF1A-AA7B-3426-75A520BC00AD}"/>
              </a:ext>
            </a:extLst>
          </p:cNvPr>
          <p:cNvSpPr/>
          <p:nvPr/>
        </p:nvSpPr>
        <p:spPr>
          <a:xfrm>
            <a:off x="3658879" y="3754033"/>
            <a:ext cx="2133600" cy="115284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Pre-specified hypothesis covariance matrices represent various levels of magnitudes and correlations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8E471-3A49-63D1-1E37-4E55BEFCFD2E}"/>
              </a:ext>
            </a:extLst>
          </p:cNvPr>
          <p:cNvSpPr/>
          <p:nvPr/>
        </p:nvSpPr>
        <p:spPr>
          <a:xfrm>
            <a:off x="6717874" y="1976422"/>
            <a:ext cx="2057400" cy="68509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Estimate the weight for each pre-specified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E65AB5-6BDB-1326-33D9-D0C7C6B94D4B}"/>
              </a:ext>
            </a:extLst>
          </p:cNvPr>
          <p:cNvCxnSpPr>
            <a:cxnSpLocks/>
          </p:cNvCxnSpPr>
          <p:nvPr/>
        </p:nvCxnSpPr>
        <p:spPr>
          <a:xfrm>
            <a:off x="2209800" y="2248045"/>
            <a:ext cx="107805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9C808E-E471-2F48-05EF-6016A37BEFE6}"/>
              </a:ext>
            </a:extLst>
          </p:cNvPr>
          <p:cNvCxnSpPr>
            <a:cxnSpLocks/>
          </p:cNvCxnSpPr>
          <p:nvPr/>
        </p:nvCxnSpPr>
        <p:spPr>
          <a:xfrm>
            <a:off x="5878652" y="2281222"/>
            <a:ext cx="83922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4BAD7-E112-841A-B556-421668DBAD71}"/>
              </a:ext>
            </a:extLst>
          </p:cNvPr>
          <p:cNvCxnSpPr>
            <a:cxnSpLocks/>
          </p:cNvCxnSpPr>
          <p:nvPr/>
        </p:nvCxnSpPr>
        <p:spPr>
          <a:xfrm flipV="1">
            <a:off x="4876800" y="2840723"/>
            <a:ext cx="0" cy="9133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C46328-9902-ECDF-F310-381C249ED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7" b="8102"/>
          <a:stretch/>
        </p:blipFill>
        <p:spPr>
          <a:xfrm>
            <a:off x="5625" y="2895454"/>
            <a:ext cx="3620651" cy="8806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2A9776-8B2E-2E3E-DAE5-332087342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193" y="4230059"/>
            <a:ext cx="885991" cy="5543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6EC767-5AB8-13D1-672A-4BFA20E6E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572" y="4199923"/>
            <a:ext cx="990600" cy="6268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3A5879-D067-D38B-B4E1-8D1DB48EE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330" y="4215982"/>
            <a:ext cx="885991" cy="5684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FF2125-E905-02D6-9589-6EFF3B2D8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1574" y="3401608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1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Amplification as a primary mode of </a:t>
            </a:r>
            <a:r>
              <a:rPr lang="en-US" sz="2800" dirty="0" err="1"/>
              <a:t>GxSex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BD533-4833-F521-1FA7-6EE63688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62050"/>
            <a:ext cx="6842868" cy="3867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D8F2AB-F2DB-CCDA-37D2-69EC2BC7BB3B}"/>
              </a:ext>
            </a:extLst>
          </p:cNvPr>
          <p:cNvSpPr/>
          <p:nvPr/>
        </p:nvSpPr>
        <p:spPr>
          <a:xfrm>
            <a:off x="5715000" y="3181350"/>
            <a:ext cx="1828800" cy="99060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BD78C-2AAC-153A-7F04-88CAB6971E65}"/>
              </a:ext>
            </a:extLst>
          </p:cNvPr>
          <p:cNvSpPr txBox="1"/>
          <p:nvPr/>
        </p:nvSpPr>
        <p:spPr>
          <a:xfrm>
            <a:off x="304800" y="14287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Testosterone</a:t>
            </a:r>
          </a:p>
        </p:txBody>
      </p:sp>
    </p:spTree>
    <p:extLst>
      <p:ext uri="{BB962C8B-B14F-4D97-AF65-F5344CB8AC3E}">
        <p14:creationId xmlns:p14="http://schemas.microsoft.com/office/powerpoint/2010/main" val="201605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721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Compact representation of covariance of genetic effects</a:t>
            </a:r>
          </a:p>
        </p:txBody>
      </p:sp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F62BE07F-D69C-B873-279A-F046F3B9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7350"/>
            <a:ext cx="3834902" cy="25146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1DE8BF5-498E-AAAB-380A-BD77A10F4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11" y="1692382"/>
            <a:ext cx="3886188" cy="2548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7026F1-87C7-9E8A-9F08-168121FFCCA7}"/>
              </a:ext>
            </a:extLst>
          </p:cNvPr>
          <p:cNvSpPr txBox="1"/>
          <p:nvPr/>
        </p:nvSpPr>
        <p:spPr>
          <a:xfrm>
            <a:off x="1676400" y="126868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Testosterone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0C4C9-39FC-D8D3-48AF-7AA8760D1E16}"/>
              </a:ext>
            </a:extLst>
          </p:cNvPr>
          <p:cNvSpPr txBox="1"/>
          <p:nvPr/>
        </p:nvSpPr>
        <p:spPr>
          <a:xfrm>
            <a:off x="5410200" y="126868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Arm fat-free mass (R)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7089F4-4C1E-B635-5168-8540ADBDACEC}"/>
              </a:ext>
            </a:extLst>
          </p:cNvPr>
          <p:cNvSpPr/>
          <p:nvPr/>
        </p:nvSpPr>
        <p:spPr>
          <a:xfrm>
            <a:off x="3048000" y="3557885"/>
            <a:ext cx="762000" cy="3854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7161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500FC-5069-1ABF-3B37-F83752C1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43895"/>
            <a:ext cx="6172200" cy="37033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EBDBD2-4E4F-9A19-42EC-42B7568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14350"/>
            <a:ext cx="8610600" cy="62954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Phenotypic variance is strongly correlated with amplification</a:t>
            </a:r>
          </a:p>
        </p:txBody>
      </p:sp>
    </p:spTree>
    <p:extLst>
      <p:ext uri="{BB962C8B-B14F-4D97-AF65-F5344CB8AC3E}">
        <p14:creationId xmlns:p14="http://schemas.microsoft.com/office/powerpoint/2010/main" val="2550034216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</TotalTime>
  <Words>1461</Words>
  <Application>Microsoft Office PowerPoint</Application>
  <PresentationFormat>On-screen Show (16:9)</PresentationFormat>
  <Paragraphs>156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16-9 Cover</vt:lpstr>
      <vt:lpstr>16-9 Light Background</vt:lpstr>
      <vt:lpstr>16-9 White Backgroud</vt:lpstr>
      <vt:lpstr>PowerPoint Presentation</vt:lpstr>
      <vt:lpstr>Introduction: Sex as an environment</vt:lpstr>
      <vt:lpstr>Setup: UK Biobank</vt:lpstr>
      <vt:lpstr>Motivation and Previous Studies</vt:lpstr>
      <vt:lpstr>Evidence of systematic amplification</vt:lpstr>
      <vt:lpstr>Investigating covariance structure using multivariate adaptive shrinkage (mash)</vt:lpstr>
      <vt:lpstr>Amplification as a primary mode of GxSex</vt:lpstr>
      <vt:lpstr>Compact representation of covariance of genetic effects</vt:lpstr>
      <vt:lpstr>Phenotypic variance is strongly correlated with amplification</vt:lpstr>
      <vt:lpstr>Model of shared amplification</vt:lpstr>
      <vt:lpstr>Model of shared amplification</vt:lpstr>
      <vt:lpstr>Sexually antagonistic selection</vt:lpstr>
      <vt:lpstr>Sexually antagonistic selection</vt:lpstr>
      <vt:lpstr>Appendix</vt:lpstr>
      <vt:lpstr>Appendix: Polygenic models of GxSex</vt:lpstr>
      <vt:lpstr>Appendix: Ratio of effect of polygenic score</vt:lpstr>
      <vt:lpstr>Appendix: mash</vt:lpstr>
      <vt:lpstr>Appendix: Environmental Variance Simulation</vt:lpstr>
      <vt:lpstr>Appendix: Phenotypic variance ratio and mean ratio</vt:lpstr>
      <vt:lpstr>Appendix: Amplification of total genetic effect in relation to testosterone levels</vt:lpstr>
      <vt:lpstr>Appendix: Performance of GxSex aware polygenic scores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Carrie Zhu</cp:lastModifiedBy>
  <cp:revision>416</cp:revision>
  <cp:lastPrinted>2011-01-24T02:49:42Z</cp:lastPrinted>
  <dcterms:created xsi:type="dcterms:W3CDTF">2011-06-30T15:04:08Z</dcterms:created>
  <dcterms:modified xsi:type="dcterms:W3CDTF">2022-05-07T01:20:38Z</dcterms:modified>
  <cp:category/>
</cp:coreProperties>
</file>