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501640" y="274320"/>
            <a:ext cx="4995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9" name="Table 2"/>
          <p:cNvGraphicFramePr/>
          <p:nvPr/>
        </p:nvGraphicFramePr>
        <p:xfrm>
          <a:off x="673920" y="1226160"/>
          <a:ext cx="8514360" cy="4251600"/>
        </p:xfrm>
        <a:graphic>
          <a:graphicData uri="http://schemas.openxmlformats.org/drawingml/2006/table">
            <a:tbl>
              <a:tblPr/>
              <a:tblGrid>
                <a:gridCol w="2121120"/>
                <a:gridCol w="2426040"/>
                <a:gridCol w="2044440"/>
                <a:gridCol w="2080800"/>
              </a:tblGrid>
              <a:tr h="45648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EC2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VPC Endpoint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Control Tower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DirectConnect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812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AutoScaling 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Service Endpoint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Landing Zone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RDS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Load Balancer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Site-to-Site VPN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Organization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DynamoDB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20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VPC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Client VPN Endpoint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CloudWatch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CloudFront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032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VPC Subnet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S3 Bucket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VPC Flow Log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Cost Explorer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92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Route53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EKS/ECS/Fargate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CloudTrail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Migration Hub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00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Internet Gateway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IAM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API Gateway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Server Migration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0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NAT Gateway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Single Sign On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System Manager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DB Migration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136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Transit Gateway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Cognito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EFS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App Migration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880"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VPC Peering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Lambda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FSx</a:t>
                      </a:r>
                      <a:endParaRPr b="1" lang="en-US" sz="18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Storage Gateway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11520">
                      <a:solidFill>
                        <a:srgbClr val="000000"/>
                      </a:solidFill>
                    </a:lnL>
                    <a:lnR w="11520">
                      <a:solidFill>
                        <a:srgbClr val="000000"/>
                      </a:solidFill>
                    </a:lnR>
                    <a:lnT w="11520">
                      <a:solidFill>
                        <a:srgbClr val="000000"/>
                      </a:solidFill>
                    </a:lnT>
                    <a:lnB w="115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0" name="TextShape 3"/>
          <p:cNvSpPr txBox="1"/>
          <p:nvPr/>
        </p:nvSpPr>
        <p:spPr>
          <a:xfrm>
            <a:off x="3682080" y="329760"/>
            <a:ext cx="2468880" cy="51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AWS Services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34640" y="1387800"/>
            <a:ext cx="57758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AGW vs ALB</a:t>
            </a:r>
            <a:endParaRPr b="0" lang="en-US" sz="3300" spc="-1" strike="noStrike"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365760" y="1153440"/>
          <a:ext cx="9418320" cy="4241880"/>
        </p:xfrm>
        <a:graphic>
          <a:graphicData uri="http://schemas.openxmlformats.org/drawingml/2006/table">
            <a:tbl>
              <a:tblPr/>
              <a:tblGrid>
                <a:gridCol w="4858560"/>
                <a:gridCol w="4559760"/>
              </a:tblGrid>
              <a:tr h="378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Can implement rate limit and bursting for APIs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No rate limiting and bursting capability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Not possible to get static IP for endpoint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Possible to get static IP address for load balancer endpoint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5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Accept only HTTPS traffic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Accept HTTP and HTTPS traffic 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Able to do request validation, request/response mapping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Not able to to do request validation, request/response mapping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Can integrate with Lambda across the region and across the account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ALB is a regional service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2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Able to cache responses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No option for response cache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Timeout limit 30 seconds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Timeout limit 4000 seconds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Can integrate with almost all AWS services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Use EC2, Lambda &amp; IP Address only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No health check available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Health check available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2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Pay per use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Pay for idle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2501640" y="274320"/>
            <a:ext cx="4995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AGW vs ALB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376000" y="216000"/>
            <a:ext cx="5326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CloudWatch vs CloudTrail</a:t>
            </a:r>
            <a:endParaRPr b="0" lang="en-US" sz="33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358200" y="1229040"/>
          <a:ext cx="9326880" cy="3889800"/>
        </p:xfrm>
        <a:graphic>
          <a:graphicData uri="http://schemas.openxmlformats.org/drawingml/2006/table">
            <a:tbl>
              <a:tblPr/>
              <a:tblGrid>
                <a:gridCol w="4662360"/>
                <a:gridCol w="4664520"/>
              </a:tblGrid>
              <a:tr h="808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CloudWatch is monitoring service AWS resources &amp; application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CloudTrail is web service that is mainly concerned with what is done in AWS account by whom and when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8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Using CloudWatch we can track metrics and monitor logs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CloudTrail gives more visibility into user activity AWS console actions, who made call from which IP &amp; when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4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CloudWatch records the application logs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CloudTrail provides information what occurred in given AWS account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64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CloudWatch gives metric data in 1 minute period for detailed monitoring and 5 minutes period for basic monitoring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CloudTrail delivers an even in within 15 minutes of the API 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CloudWatch by default stores data in its own dashboard in form of metrics and logs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CloudTrail centralized all logs across the region and stores them in an S3 bucket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376000" y="216000"/>
            <a:ext cx="5326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VPC &amp;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Subnet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Quota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097280"/>
            <a:ext cx="90709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411840" y="1280160"/>
          <a:ext cx="9371880" cy="3857760"/>
        </p:xfrm>
        <a:graphic>
          <a:graphicData uri="http://schemas.openxmlformats.org/drawingml/2006/table">
            <a:tbl>
              <a:tblPr/>
              <a:tblGrid>
                <a:gridCol w="2607480"/>
                <a:gridCol w="1099800"/>
                <a:gridCol w="1481760"/>
                <a:gridCol w="4183200"/>
              </a:tblGrid>
              <a:tr h="494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Name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Default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Adjustable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75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VPCs per Region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Increasing this </a:t>
                      </a:r>
                      <a:r>
                        <a:rPr b="1" lang="en-US" sz="1800" spc="-1" strike="noStrike">
                          <a:latin typeface="Arial"/>
                        </a:rPr>
                        <a:t>quota increases </a:t>
                      </a:r>
                      <a:r>
                        <a:rPr b="1" lang="en-US" sz="1800" spc="-1" strike="noStrike">
                          <a:latin typeface="Arial"/>
                        </a:rPr>
                        <a:t>the quota on </a:t>
                      </a:r>
                      <a:r>
                        <a:rPr b="1" lang="en-US" sz="1800" spc="-1" strike="noStrike">
                          <a:latin typeface="Arial"/>
                        </a:rPr>
                        <a:t>internet gateways </a:t>
                      </a:r>
                      <a:r>
                        <a:rPr b="1" lang="en-US" sz="1800" spc="-1" strike="noStrike">
                          <a:latin typeface="Arial"/>
                        </a:rPr>
                        <a:t>per Region by </a:t>
                      </a:r>
                      <a:r>
                        <a:rPr b="1" lang="en-US" sz="1800" spc="-1" strike="noStrike">
                          <a:latin typeface="Arial"/>
                        </a:rPr>
                        <a:t>the same </a:t>
                      </a:r>
                      <a:r>
                        <a:rPr b="1" lang="en-US" sz="1800" spc="-1" strike="noStrike">
                          <a:latin typeface="Arial"/>
                        </a:rPr>
                        <a:t>amount.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You can increase </a:t>
                      </a:r>
                      <a:r>
                        <a:rPr b="1" lang="en-US" sz="1800" spc="-1" strike="noStrike">
                          <a:latin typeface="Arial"/>
                        </a:rPr>
                        <a:t>this limit so that </a:t>
                      </a:r>
                      <a:r>
                        <a:rPr b="1" lang="en-US" sz="1800" spc="-1" strike="noStrike">
                          <a:latin typeface="Arial"/>
                        </a:rPr>
                        <a:t>you can have </a:t>
                      </a:r>
                      <a:r>
                        <a:rPr b="1" lang="en-US" sz="1800" spc="-1" strike="noStrike">
                          <a:latin typeface="Arial"/>
                        </a:rPr>
                        <a:t>100s of VPCs per </a:t>
                      </a:r>
                      <a:r>
                        <a:rPr b="1" lang="en-US" sz="1800" spc="-1" strike="noStrike">
                          <a:latin typeface="Arial"/>
                        </a:rPr>
                        <a:t>Region.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62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Subnets per VPC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61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IPv4 CIDR blocks </a:t>
                      </a:r>
                      <a:r>
                        <a:rPr b="1" lang="en-US" sz="1800" spc="-1" strike="noStrike">
                          <a:latin typeface="Arial"/>
                        </a:rPr>
                        <a:t>per VPC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 (Up to 50)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This primary CIDR </a:t>
                      </a:r>
                      <a:r>
                        <a:rPr b="1" lang="en-US" sz="1800" spc="-1" strike="noStrike">
                          <a:latin typeface="Arial"/>
                        </a:rPr>
                        <a:t>block and all </a:t>
                      </a:r>
                      <a:r>
                        <a:rPr b="1" lang="en-US" sz="1800" spc="-1" strike="noStrike">
                          <a:latin typeface="Arial"/>
                        </a:rPr>
                        <a:t>secondary CIDR </a:t>
                      </a:r>
                      <a:r>
                        <a:rPr b="1" lang="en-US" sz="1800" spc="-1" strike="noStrike">
                          <a:latin typeface="Arial"/>
                        </a:rPr>
                        <a:t>blocks count </a:t>
                      </a:r>
                      <a:r>
                        <a:rPr b="1" lang="en-US" sz="1800" spc="-1" strike="noStrike">
                          <a:latin typeface="Arial"/>
                        </a:rPr>
                        <a:t>toward this quota.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6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IPv6 CIDR blocks </a:t>
                      </a:r>
                      <a:r>
                        <a:rPr b="1" lang="en-US" sz="1800" spc="-1" strike="noStrike">
                          <a:latin typeface="Arial"/>
                        </a:rPr>
                        <a:t>per VPC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376000" y="216000"/>
            <a:ext cx="5326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Gateways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097280"/>
            <a:ext cx="90709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392760" y="1262160"/>
          <a:ext cx="9473760" cy="3054600"/>
        </p:xfrm>
        <a:graphic>
          <a:graphicData uri="http://schemas.openxmlformats.org/drawingml/2006/table">
            <a:tbl>
              <a:tblPr/>
              <a:tblGrid>
                <a:gridCol w="2301840"/>
                <a:gridCol w="984960"/>
                <a:gridCol w="1359720"/>
                <a:gridCol w="482760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Name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r>
                        <a:rPr b="1" lang="en-US" sz="1800" spc="-1" strike="noStrike">
                          <a:latin typeface="Arial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Default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Adjustable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71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Internet gateways </a:t>
                      </a:r>
                      <a:r>
                        <a:rPr b="1" lang="en-US" sz="1800" spc="-1" strike="noStrike">
                          <a:latin typeface="Arial"/>
                        </a:rPr>
                        <a:t>per Region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To increase this </a:t>
                      </a:r>
                      <a:r>
                        <a:rPr b="1" lang="en-US" sz="1800" spc="-1" strike="noStrike">
                          <a:latin typeface="Arial"/>
                        </a:rPr>
                        <a:t>quota, increase the </a:t>
                      </a:r>
                      <a:r>
                        <a:rPr b="1" lang="en-US" sz="1800" spc="-1" strike="noStrike">
                          <a:latin typeface="Arial"/>
                        </a:rPr>
                        <a:t>quota on VPCs per </a:t>
                      </a:r>
                      <a:r>
                        <a:rPr b="1" lang="en-US" sz="1800" spc="-1" strike="noStrike">
                          <a:latin typeface="Arial"/>
                        </a:rPr>
                        <a:t>Region.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You can attach </a:t>
                      </a:r>
                      <a:r>
                        <a:rPr b="1" lang="en-US" sz="1800" spc="-1" strike="noStrike">
                          <a:latin typeface="Arial"/>
                        </a:rPr>
                        <a:t>only one egress-</a:t>
                      </a:r>
                      <a:r>
                        <a:rPr b="1" lang="en-US" sz="1800" spc="-1" strike="noStrike">
                          <a:latin typeface="Arial"/>
                        </a:rPr>
                        <a:t>only internet </a:t>
                      </a:r>
                      <a:r>
                        <a:rPr b="1" lang="en-US" sz="1800" spc="-1" strike="noStrike">
                          <a:latin typeface="Arial"/>
                        </a:rPr>
                        <a:t>gateway to a VPC </a:t>
                      </a:r>
                      <a:r>
                        <a:rPr b="1" lang="en-US" sz="1800" spc="-1" strike="noStrike">
                          <a:latin typeface="Arial"/>
                        </a:rPr>
                        <a:t>at a time.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71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NAT gateways per Availability Zone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To increase this </a:t>
                      </a:r>
                      <a:r>
                        <a:rPr b="1" lang="en-US" sz="1800" spc="-1" strike="noStrike">
                          <a:latin typeface="Arial"/>
                        </a:rPr>
                        <a:t>quota, increase </a:t>
                      </a:r>
                      <a:r>
                        <a:rPr b="1" lang="en-US" sz="1800" spc="-1" strike="noStrike">
                          <a:latin typeface="Arial"/>
                        </a:rPr>
                        <a:t>the quota on </a:t>
                      </a:r>
                      <a:r>
                        <a:rPr b="1" lang="en-US" sz="1800" spc="-1" strike="noStrike">
                          <a:latin typeface="Arial"/>
                        </a:rPr>
                        <a:t>VPCs per Region.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You can attach </a:t>
                      </a: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only one internet </a:t>
                      </a: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gateway to a VPC </a:t>
                      </a:r>
                      <a:r>
                        <a:rPr b="1" lang="en-US" sz="1800" spc="-1" strike="noStrike">
                          <a:latin typeface="Arial"/>
                          <a:ea typeface="Noto Sans CJK SC"/>
                        </a:rPr>
                        <a:t>at a time.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Egress-only </a:t>
                      </a:r>
                      <a:r>
                        <a:rPr b="1" lang="en-US" sz="1800" spc="-1" strike="noStrike">
                          <a:latin typeface="Arial"/>
                        </a:rPr>
                        <a:t>internet gateways </a:t>
                      </a:r>
                      <a:r>
                        <a:rPr b="1" lang="en-US" sz="1800" spc="-1" strike="noStrike">
                          <a:latin typeface="Arial"/>
                        </a:rPr>
                        <a:t>per Region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NAT gateways </a:t>
                      </a:r>
                      <a:r>
                        <a:rPr b="1" lang="en-US" sz="1800" spc="-1" strike="noStrike">
                          <a:latin typeface="Arial"/>
                        </a:rPr>
                        <a:t>count toward </a:t>
                      </a:r>
                      <a:r>
                        <a:rPr b="1" lang="en-US" sz="1800" spc="-1" strike="noStrike">
                          <a:latin typeface="Arial"/>
                        </a:rPr>
                        <a:t>your quota in the </a:t>
                      </a:r>
                      <a:r>
                        <a:rPr b="1" lang="en-US" sz="1800" spc="-1" strike="noStrike">
                          <a:latin typeface="Arial"/>
                        </a:rPr>
                        <a:t>pending, active, </a:t>
                      </a:r>
                      <a:r>
                        <a:rPr b="1" lang="en-US" sz="1800" spc="-1" strike="noStrike">
                          <a:latin typeface="Arial"/>
                        </a:rPr>
                        <a:t>or deleting state.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920">
                      <a:solidFill>
                        <a:srgbClr val="000000"/>
                      </a:solidFill>
                    </a:lnL>
                    <a:lnR w="7920">
                      <a:solidFill>
                        <a:srgbClr val="000000"/>
                      </a:solidFill>
                    </a:lnR>
                    <a:lnT w="7920">
                      <a:solidFill>
                        <a:srgbClr val="000000"/>
                      </a:solidFill>
                    </a:lnT>
                    <a:lnB w="79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376000" y="216000"/>
            <a:ext cx="5326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Instance Type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12760" y="944640"/>
            <a:ext cx="4194360" cy="459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376000" y="216000"/>
            <a:ext cx="53269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 Family Burstable CPU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097280"/>
            <a:ext cx="90709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0"/>
          </a:bodyPr>
          <a:p>
            <a:pPr marL="432000" indent="-322920" algn="just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Burstable instances are an AWS instance family with unique feature, which guarantee a level of CPU performance, but they also have the ability to burst through the “baseline” level of performance to sustain a high CPU performance level for as long as a workload needs it. The difference between a burstable instance and a standard instance is that burstable instances have a “baseline” level of performance per vCPU, and when the instance is operating below the baseline level, it earns CPU credits.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For example, a t4g.large burstable instance will earn 36 CPU credits an hour when instance utilization is 0%, but only 18 CPU credits per hour when the instance is operating at 15% (half its baseline percentage).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08240" y="3096000"/>
            <a:ext cx="5761080" cy="238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2022-02-20T15:16:13Z</dcterms:created>
  <dc:creator/>
  <dc:description/>
  <dc:language>en-US</dc:language>
  <cp:lastModifiedBy/>
  <dcterms:modified xsi:type="dcterms:W3CDTF">2022-03-08T21:34:51Z</dcterms:modified>
  <cp:revision>15</cp:revision>
  <dc:subject/>
  <dc:title>Metropolis</dc:title>
</cp:coreProperties>
</file>