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1" r:id="rId1"/>
  </p:sldMasterIdLst>
  <p:notesMasterIdLst>
    <p:notesMasterId r:id="rId39"/>
  </p:notesMasterIdLst>
  <p:handoutMasterIdLst>
    <p:handoutMasterId r:id="rId40"/>
  </p:handoutMasterIdLst>
  <p:sldIdLst>
    <p:sldId id="256" r:id="rId2"/>
    <p:sldId id="260" r:id="rId3"/>
    <p:sldId id="261" r:id="rId4"/>
    <p:sldId id="265" r:id="rId5"/>
    <p:sldId id="266" r:id="rId6"/>
    <p:sldId id="267" r:id="rId7"/>
    <p:sldId id="268" r:id="rId8"/>
    <p:sldId id="269" r:id="rId9"/>
    <p:sldId id="270" r:id="rId10"/>
    <p:sldId id="271" r:id="rId11"/>
    <p:sldId id="272" r:id="rId12"/>
    <p:sldId id="273" r:id="rId13"/>
    <p:sldId id="274" r:id="rId14"/>
    <p:sldId id="275" r:id="rId15"/>
    <p:sldId id="277" r:id="rId16"/>
    <p:sldId id="276" r:id="rId17"/>
    <p:sldId id="278" r:id="rId18"/>
    <p:sldId id="279" r:id="rId19"/>
    <p:sldId id="280" r:id="rId20"/>
    <p:sldId id="298" r:id="rId21"/>
    <p:sldId id="299"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84" r:id="rId36"/>
    <p:sldId id="281" r:id="rId37"/>
    <p:sldId id="282" r:id="rId38"/>
  </p:sldIdLst>
  <p:sldSz cx="9144000" cy="6858000" type="screen4x3"/>
  <p:notesSz cx="7315200" cy="9601200"/>
  <p:defaultTextStyle>
    <a:lvl1pPr>
      <a:defRPr sz="2000">
        <a:solidFill>
          <a:srgbClr val="FFFFFF"/>
        </a:solidFill>
        <a:uFill>
          <a:solidFill/>
        </a:uFill>
        <a:latin typeface="Arial Rounded MT Bold"/>
        <a:ea typeface="Arial Rounded MT Bold"/>
        <a:cs typeface="Arial Rounded MT Bold"/>
        <a:sym typeface="Arial Rounded MT Bold"/>
      </a:defRPr>
    </a:lvl1pPr>
    <a:lvl2pPr indent="457200">
      <a:defRPr sz="2000">
        <a:solidFill>
          <a:srgbClr val="FFFFFF"/>
        </a:solidFill>
        <a:uFill>
          <a:solidFill/>
        </a:uFill>
        <a:latin typeface="Arial Rounded MT Bold"/>
        <a:ea typeface="Arial Rounded MT Bold"/>
        <a:cs typeface="Arial Rounded MT Bold"/>
        <a:sym typeface="Arial Rounded MT Bold"/>
      </a:defRPr>
    </a:lvl2pPr>
    <a:lvl3pPr indent="914400">
      <a:defRPr sz="2000">
        <a:solidFill>
          <a:srgbClr val="FFFFFF"/>
        </a:solidFill>
        <a:uFill>
          <a:solidFill/>
        </a:uFill>
        <a:latin typeface="Arial Rounded MT Bold"/>
        <a:ea typeface="Arial Rounded MT Bold"/>
        <a:cs typeface="Arial Rounded MT Bold"/>
        <a:sym typeface="Arial Rounded MT Bold"/>
      </a:defRPr>
    </a:lvl3pPr>
    <a:lvl4pPr indent="1371600">
      <a:defRPr sz="2000">
        <a:solidFill>
          <a:srgbClr val="FFFFFF"/>
        </a:solidFill>
        <a:uFill>
          <a:solidFill/>
        </a:uFill>
        <a:latin typeface="Arial Rounded MT Bold"/>
        <a:ea typeface="Arial Rounded MT Bold"/>
        <a:cs typeface="Arial Rounded MT Bold"/>
        <a:sym typeface="Arial Rounded MT Bold"/>
      </a:defRPr>
    </a:lvl4pPr>
    <a:lvl5pPr indent="1828800">
      <a:defRPr sz="2000">
        <a:solidFill>
          <a:srgbClr val="FFFFFF"/>
        </a:solidFill>
        <a:uFill>
          <a:solidFill/>
        </a:uFill>
        <a:latin typeface="Arial Rounded MT Bold"/>
        <a:ea typeface="Arial Rounded MT Bold"/>
        <a:cs typeface="Arial Rounded MT Bold"/>
        <a:sym typeface="Arial Rounded MT Bold"/>
      </a:defRPr>
    </a:lvl5pPr>
    <a:lvl6pPr>
      <a:defRPr sz="2000">
        <a:solidFill>
          <a:srgbClr val="FFFFFF"/>
        </a:solidFill>
        <a:uFill>
          <a:solidFill/>
        </a:uFill>
        <a:latin typeface="Arial Rounded MT Bold"/>
        <a:ea typeface="Arial Rounded MT Bold"/>
        <a:cs typeface="Arial Rounded MT Bold"/>
        <a:sym typeface="Arial Rounded MT Bold"/>
      </a:defRPr>
    </a:lvl6pPr>
    <a:lvl7pPr>
      <a:defRPr sz="2000">
        <a:solidFill>
          <a:srgbClr val="FFFFFF"/>
        </a:solidFill>
        <a:uFill>
          <a:solidFill/>
        </a:uFill>
        <a:latin typeface="Arial Rounded MT Bold"/>
        <a:ea typeface="Arial Rounded MT Bold"/>
        <a:cs typeface="Arial Rounded MT Bold"/>
        <a:sym typeface="Arial Rounded MT Bold"/>
      </a:defRPr>
    </a:lvl7pPr>
    <a:lvl8pPr>
      <a:defRPr sz="2000">
        <a:solidFill>
          <a:srgbClr val="FFFFFF"/>
        </a:solidFill>
        <a:uFill>
          <a:solidFill/>
        </a:uFill>
        <a:latin typeface="Arial Rounded MT Bold"/>
        <a:ea typeface="Arial Rounded MT Bold"/>
        <a:cs typeface="Arial Rounded MT Bold"/>
        <a:sym typeface="Arial Rounded MT Bold"/>
      </a:defRPr>
    </a:lvl8pPr>
    <a:lvl9pPr>
      <a:defRPr sz="2000">
        <a:solidFill>
          <a:srgbClr val="FFFFFF"/>
        </a:solidFill>
        <a:uFill>
          <a:solidFill/>
        </a:uFill>
        <a:latin typeface="Arial Rounded MT Bold"/>
        <a:ea typeface="Arial Rounded MT Bold"/>
        <a:cs typeface="Arial Rounded MT Bold"/>
        <a:sym typeface="Arial Rounded MT Bold"/>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191164"/>
        </a:fontRef>
        <a:srgbClr val="19116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ECCA"/>
          </a:solidFill>
        </a:fill>
      </a:tcStyle>
    </a:wholeTbl>
    <a:band2H>
      <a:tcTxStyle/>
      <a:tcStyle>
        <a:tcBdr/>
        <a:fill>
          <a:solidFill>
            <a:srgbClr val="F6F6E6"/>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firstRow>
  </a:tblStyle>
  <a:tblStyle styleId="{C7B018BB-80A7-4F77-B60F-C8B233D01FF8}"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Row>
  </a:tblStyle>
  <a:tblStyle styleId="{EEE7283C-3CF3-47DC-8721-378D4A62B228}"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ADA"/>
          </a:solidFill>
        </a:fill>
      </a:tcStyle>
    </a:wholeTbl>
    <a:band2H>
      <a:tcTxStyle/>
      <a:tcStyle>
        <a:tcBdr/>
        <a:fill>
          <a:solidFill>
            <a:srgbClr val="E9EDED"/>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CCC00"/>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n">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CCCC00"/>
          </a:solidFill>
        </a:fill>
      </a:tcStyle>
    </a:firstRow>
  </a:tblStyle>
  <a:tblStyle styleId="{33BA23B1-9221-436E-865A-0063620EA4FD}"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76" d="100"/>
          <a:sy n="176" d="100"/>
        </p:scale>
        <p:origin x="137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FF65F4B6-04BE-4EA5-94A3-46028D783866}" type="datetimeFigureOut">
              <a:rPr lang="en-US" smtClean="0">
                <a:latin typeface="Arial Unicode MS" panose="020B0604020202020204" pitchFamily="34" charset="-128"/>
                <a:ea typeface="Arial Unicode MS" panose="020B0604020202020204" pitchFamily="34" charset="-128"/>
                <a:cs typeface="Arial Unicode MS" panose="020B0604020202020204" pitchFamily="34" charset="-128"/>
              </a:rPr>
              <a:t>10/15/2014</a:t>
            </a:fld>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624B5A30-C5D5-4823-9D8C-973D1D4440D0}" type="slidenum">
              <a:rPr lang="en-US" smtClean="0">
                <a:latin typeface="Arial Unicode MS" panose="020B0604020202020204" pitchFamily="34" charset="-128"/>
                <a:ea typeface="Arial Unicode MS" panose="020B0604020202020204" pitchFamily="34" charset="-128"/>
                <a:cs typeface="Arial Unicode MS" panose="020B0604020202020204" pitchFamily="34" charset="-128"/>
              </a:rPr>
              <a:t>‹#›</a:t>
            </a:fld>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9728451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hape 9"/>
          <p:cNvSpPr>
            <a:spLocks noGrp="1" noRot="1" noChangeAspect="1"/>
          </p:cNvSpPr>
          <p:nvPr>
            <p:ph type="sldImg"/>
          </p:nvPr>
        </p:nvSpPr>
        <p:spPr>
          <a:xfrm>
            <a:off x="1257300" y="720725"/>
            <a:ext cx="4800600" cy="3600450"/>
          </a:xfrm>
          <a:prstGeom prst="rect">
            <a:avLst/>
          </a:prstGeom>
        </p:spPr>
        <p:txBody>
          <a:bodyPr lIns="96661" tIns="48331" rIns="96661" bIns="48331"/>
          <a:lstStyle/>
          <a:p>
            <a:pPr lvl="0"/>
            <a:endParaRPr dirty="0"/>
          </a:p>
        </p:txBody>
      </p:sp>
      <p:sp>
        <p:nvSpPr>
          <p:cNvPr id="10" name="Shape 10"/>
          <p:cNvSpPr>
            <a:spLocks noGrp="1"/>
          </p:cNvSpPr>
          <p:nvPr>
            <p:ph type="body" sz="quarter" idx="1"/>
          </p:nvPr>
        </p:nvSpPr>
        <p:spPr>
          <a:xfrm>
            <a:off x="975360" y="4560570"/>
            <a:ext cx="5364480" cy="4320540"/>
          </a:xfrm>
          <a:prstGeom prst="rect">
            <a:avLst/>
          </a:prstGeom>
        </p:spPr>
        <p:txBody>
          <a:bodyPr lIns="96661" tIns="48331" rIns="96661" bIns="48331"/>
          <a:lstStyle/>
          <a:p>
            <a:pPr lvl="0"/>
            <a:endParaRPr/>
          </a:p>
        </p:txBody>
      </p:sp>
    </p:spTree>
    <p:extLst>
      <p:ext uri="{BB962C8B-B14F-4D97-AF65-F5344CB8AC3E}">
        <p14:creationId xmlns:p14="http://schemas.microsoft.com/office/powerpoint/2010/main" val="2519175620"/>
      </p:ext>
    </p:extLst>
  </p:cSld>
  <p:clrMap bg1="lt1" tx1="dk1" bg2="lt2" tx2="dk2" accent1="accent1" accent2="accent2" accent3="accent3" accent4="accent4" accent5="accent5" accent6="accent6" hlink="hlink" folHlink="folHlink"/>
  <p:notesStyle>
    <a:lvl1pPr defTabSz="457200">
      <a:lnSpc>
        <a:spcPct val="125000"/>
      </a:lnSpc>
      <a:defRPr sz="2400">
        <a:latin typeface="Arial Unicode MS" panose="020B0604020202020204" pitchFamily="34" charset="-128"/>
        <a:ea typeface="Arial Unicode MS" panose="020B0604020202020204" pitchFamily="34" charset="-128"/>
        <a:cs typeface="Arial Unicode MS" panose="020B0604020202020204" pitchFamily="34" charset="-128"/>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noRot="1" noChangeAspect="1"/>
          </p:cNvSpPr>
          <p:nvPr>
            <p:ph type="sldImg"/>
          </p:nvPr>
        </p:nvSpPr>
        <p:spPr>
          <a:prstGeom prst="rect">
            <a:avLst/>
          </a:prstGeom>
        </p:spPr>
        <p:txBody>
          <a:bodyPr/>
          <a:lstStyle/>
          <a:p>
            <a:pPr lvl="0"/>
            <a:endParaRPr/>
          </a:p>
        </p:txBody>
      </p:sp>
      <p:sp>
        <p:nvSpPr>
          <p:cNvPr id="36" name="Shape 36"/>
          <p:cNvSpPr>
            <a:spLocks noGrp="1"/>
          </p:cNvSpPr>
          <p:nvPr>
            <p:ph type="body" sz="quarter" idx="1"/>
          </p:nvPr>
        </p:nvSpPr>
        <p:spPr>
          <a:prstGeom prst="rect">
            <a:avLst/>
          </a:prstGeom>
        </p:spPr>
        <p:txBody>
          <a:bodyPr/>
          <a:lstStyle/>
          <a:p>
            <a:pPr lvl="0">
              <a:defRPr sz="1800"/>
            </a:pPr>
            <a:r>
              <a:rPr sz="2500"/>
              <a:t>Last time we discussed ER diagrams. </a:t>
            </a:r>
          </a:p>
        </p:txBody>
      </p:sp>
    </p:spTree>
    <p:extLst>
      <p:ext uri="{BB962C8B-B14F-4D97-AF65-F5344CB8AC3E}">
        <p14:creationId xmlns:p14="http://schemas.microsoft.com/office/powerpoint/2010/main" val="1962107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hape 68"/>
          <p:cNvSpPr>
            <a:spLocks noGrp="1" noRot="1" noChangeAspect="1"/>
          </p:cNvSpPr>
          <p:nvPr>
            <p:ph type="sldImg"/>
          </p:nvPr>
        </p:nvSpPr>
        <p:spPr>
          <a:prstGeom prst="rect">
            <a:avLst/>
          </a:prstGeom>
        </p:spPr>
        <p:txBody>
          <a:bodyPr/>
          <a:lstStyle/>
          <a:p>
            <a:pPr lvl="0"/>
            <a:endParaRPr/>
          </a:p>
        </p:txBody>
      </p:sp>
      <p:sp>
        <p:nvSpPr>
          <p:cNvPr id="69" name="Shape 69"/>
          <p:cNvSpPr>
            <a:spLocks noGrp="1"/>
          </p:cNvSpPr>
          <p:nvPr>
            <p:ph type="body" sz="quarter" idx="1"/>
          </p:nvPr>
        </p:nvSpPr>
        <p:spPr>
          <a:prstGeom prst="rect">
            <a:avLst/>
          </a:prstGeom>
        </p:spPr>
        <p:txBody>
          <a:bodyPr/>
          <a:lstStyle/>
          <a:p>
            <a:pPr lvl="0">
              <a:defRPr sz="1800"/>
            </a:pPr>
            <a:r>
              <a:rPr sz="2500"/>
              <a:t>For example, which one of the two should we choose?</a:t>
            </a:r>
          </a:p>
        </p:txBody>
      </p:sp>
    </p:spTree>
    <p:extLst>
      <p:ext uri="{BB962C8B-B14F-4D97-AF65-F5344CB8AC3E}">
        <p14:creationId xmlns:p14="http://schemas.microsoft.com/office/powerpoint/2010/main" val="3061087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a:spLocks noGrp="1" noRot="1" noChangeAspect="1"/>
          </p:cNvSpPr>
          <p:nvPr>
            <p:ph type="sldImg"/>
          </p:nvPr>
        </p:nvSpPr>
        <p:spPr>
          <a:prstGeom prst="rect">
            <a:avLst/>
          </a:prstGeom>
        </p:spPr>
        <p:txBody>
          <a:bodyPr/>
          <a:lstStyle/>
          <a:p>
            <a:pPr lvl="0"/>
            <a:endParaRPr/>
          </a:p>
        </p:txBody>
      </p:sp>
      <p:sp>
        <p:nvSpPr>
          <p:cNvPr id="75" name="Shape 75"/>
          <p:cNvSpPr>
            <a:spLocks noGrp="1"/>
          </p:cNvSpPr>
          <p:nvPr>
            <p:ph type="body" sz="quarter" idx="1"/>
          </p:nvPr>
        </p:nvSpPr>
        <p:spPr>
          <a:prstGeom prst="rect">
            <a:avLst/>
          </a:prstGeom>
        </p:spPr>
        <p:txBody>
          <a:bodyPr/>
          <a:lstStyle/>
          <a:p>
            <a:pPr lvl="0">
              <a:defRPr sz="1800"/>
            </a:pPr>
            <a:r>
              <a:rPr sz="2500"/>
              <a:t>SSN: immigrants (outside US) don’t have one.  PPl lose it . PPl don’t want to share their SSN. </a:t>
            </a:r>
          </a:p>
        </p:txBody>
      </p:sp>
    </p:spTree>
    <p:extLst>
      <p:ext uri="{BB962C8B-B14F-4D97-AF65-F5344CB8AC3E}">
        <p14:creationId xmlns:p14="http://schemas.microsoft.com/office/powerpoint/2010/main" val="105788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hape 40"/>
          <p:cNvSpPr>
            <a:spLocks noGrp="1" noRot="1" noChangeAspect="1"/>
          </p:cNvSpPr>
          <p:nvPr>
            <p:ph type="sldImg"/>
          </p:nvPr>
        </p:nvSpPr>
        <p:spPr>
          <a:prstGeom prst="rect">
            <a:avLst/>
          </a:prstGeom>
        </p:spPr>
        <p:txBody>
          <a:bodyPr/>
          <a:lstStyle/>
          <a:p>
            <a:pPr lvl="0"/>
            <a:endParaRPr/>
          </a:p>
        </p:txBody>
      </p:sp>
      <p:sp>
        <p:nvSpPr>
          <p:cNvPr id="41" name="Shape 41"/>
          <p:cNvSpPr>
            <a:spLocks noGrp="1"/>
          </p:cNvSpPr>
          <p:nvPr>
            <p:ph type="body" sz="quarter" idx="1"/>
          </p:nvPr>
        </p:nvSpPr>
        <p:spPr>
          <a:prstGeom prst="rect">
            <a:avLst/>
          </a:prstGeom>
        </p:spPr>
        <p:txBody>
          <a:bodyPr/>
          <a:lstStyle/>
          <a:p>
            <a:pPr lvl="0">
              <a:defRPr sz="1800"/>
            </a:pPr>
            <a:r>
              <a:rPr sz="2400"/>
              <a:t>So last time, we spoke about ER design. Remember we were talking about entities, which describe places, persons or events, relationships that describe associations between entities, primary keys which uniquely describe instances in entities and cardinalities, which capture how many instances from an entity are associated with how many entities from the other entity.  Recall this diagram….Today we will discuss how we can transform the ER diagrams, to a real database. We will call these databases relational databases, because they describe relations between data. </a:t>
            </a:r>
          </a:p>
        </p:txBody>
      </p:sp>
    </p:spTree>
    <p:extLst>
      <p:ext uri="{BB962C8B-B14F-4D97-AF65-F5344CB8AC3E}">
        <p14:creationId xmlns:p14="http://schemas.microsoft.com/office/powerpoint/2010/main" val="1643391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7903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16073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575207-54BD-4996-8E90-D1255ECB28C8}" type="datetimeFigureOut">
              <a:rPr lang="en-US" smtClean="0"/>
              <a:t>10/15/2014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280364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575207-54BD-4996-8E90-D1255ECB28C8}" type="datetimeFigureOut">
              <a:rPr lang="en-US" smtClean="0"/>
              <a:t>10/15/2014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1613172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575207-54BD-4996-8E90-D1255ECB28C8}" type="datetimeFigureOut">
              <a:rPr lang="en-US" smtClean="0"/>
              <a:t>10/15/2014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118782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263512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575207-54BD-4996-8E90-D1255ECB28C8}" type="datetimeFigureOut">
              <a:rPr lang="en-US" smtClean="0"/>
              <a:t>10/15/2014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2489375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575207-54BD-4996-8E90-D1255ECB28C8}" type="datetimeFigureOut">
              <a:rPr lang="en-US" smtClean="0"/>
              <a:t>10/15/2014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1041065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575207-54BD-4996-8E90-D1255ECB28C8}" type="datetimeFigureOut">
              <a:rPr lang="en-US" smtClean="0"/>
              <a:t>10/15/2014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2567284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575207-54BD-4996-8E90-D1255ECB28C8}" type="datetimeFigureOut">
              <a:rPr lang="en-US" smtClean="0"/>
              <a:t>10/15/2014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2409450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575207-54BD-4996-8E90-D1255ECB28C8}" type="datetimeFigureOut">
              <a:rPr lang="en-US" smtClean="0"/>
              <a:t>10/15/2014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1551058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575207-54BD-4996-8E90-D1255ECB28C8}" type="datetimeFigureOut">
              <a:rPr lang="en-US" smtClean="0"/>
              <a:t>10/15/2014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4290810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575207-54BD-4996-8E90-D1255ECB28C8}" type="datetimeFigureOut">
              <a:rPr lang="en-US" smtClean="0"/>
              <a:t>10/15/2014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1983031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575207-54BD-4996-8E90-D1255ECB28C8}" type="datetimeFigureOut">
              <a:rPr lang="en-US" smtClean="0"/>
              <a:t>10/15/2014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1521863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fld id="{CA575207-54BD-4996-8E90-D1255ECB28C8}" type="datetimeFigureOut">
              <a:rPr lang="en-US" smtClean="0"/>
              <a:pPr/>
              <a:t>10/15/2014</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011844939"/>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l" defTabSz="685800" rtl="0" eaLnBrk="1" latinLnBrk="0" hangingPunct="1">
        <a:lnSpc>
          <a:spcPct val="90000"/>
        </a:lnSpc>
        <a:spcBef>
          <a:spcPct val="0"/>
        </a:spcBef>
        <a:buNone/>
        <a:defRPr sz="3300" kern="1200">
          <a:solidFill>
            <a:schemeClr val="tx1"/>
          </a:solidFill>
          <a:latin typeface="Arial Unicode MS" panose="020B0604020202020204" pitchFamily="34" charset="-128"/>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Unicode MS" panose="020B0604020202020204" pitchFamily="34" charset="-128"/>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Unicode MS" panose="020B0604020202020204" pitchFamily="34" charset="-128"/>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Unicode MS" panose="020B0604020202020204" pitchFamily="34" charset="-128"/>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Unicode MS" panose="020B0604020202020204" pitchFamily="34" charset="-128"/>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Unicode MS" panose="020B0604020202020204" pitchFamily="34" charset="-128"/>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12"/>
          <p:cNvSpPr/>
          <p:nvPr/>
        </p:nvSpPr>
        <p:spPr>
          <a:xfrm>
            <a:off x="237009" y="2899229"/>
            <a:ext cx="8604668" cy="64633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3600">
                <a:solidFill>
                  <a:srgbClr val="011070"/>
                </a:solidFill>
              </a:defRPr>
            </a:lvl1pPr>
          </a:lstStyle>
          <a:p>
            <a:pPr lvl="0" algn="ctr">
              <a:defRPr sz="1800">
                <a:solidFill>
                  <a:srgbClr val="000000"/>
                </a:solidFill>
                <a:uFillTx/>
              </a:defRPr>
            </a:pPr>
            <a:r>
              <a:rPr sz="3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Entity - Relationship Model</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3: Identify Relationships</a:t>
            </a:r>
          </a:p>
        </p:txBody>
      </p:sp>
      <p:sp>
        <p:nvSpPr>
          <p:cNvPr id="97" name="Shape 97"/>
          <p:cNvSpPr/>
          <p:nvPr/>
        </p:nvSpPr>
        <p:spPr>
          <a:xfrm>
            <a:off x="469899" y="2105660"/>
            <a:ext cx="7590196" cy="178253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marL="342900" indent="-304800">
              <a:spcBef>
                <a:spcPts val="700"/>
              </a:spcBef>
              <a:buSzPct val="50000"/>
              <a:buBlip>
                <a:blip r:embed="rId2"/>
              </a:buBlip>
              <a:defRPr sz="2600">
                <a:solidFill>
                  <a:srgbClr val="01106D"/>
                </a:solidFill>
                <a:latin typeface="Iowan Old Style Roman"/>
                <a:ea typeface="Iowan Old Style Roman"/>
                <a:cs typeface="Iowan Old Style Roman"/>
                <a:sym typeface="Iowan Old Style Roman"/>
              </a:defRPr>
            </a:lvl1pPr>
            <a:lvl2pPr marL="685800" indent="-304800">
              <a:spcBef>
                <a:spcPts val="700"/>
              </a:spcBef>
              <a:buSzPct val="100000"/>
              <a:buChar char="•"/>
              <a:defRPr sz="2600">
                <a:solidFill>
                  <a:srgbClr val="01106D"/>
                </a:solidFill>
                <a:latin typeface="Iowan Old Style Roman"/>
                <a:ea typeface="Iowan Old Style Roman"/>
                <a:cs typeface="Iowan Old Style Roman"/>
                <a:sym typeface="Iowan Old Style Roman"/>
              </a:defRPr>
            </a:lvl2pPr>
          </a:lstStyle>
          <a:p>
            <a:pPr lvl="0">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Identify relationships connecting previously identified entity types</a:t>
            </a:r>
          </a:p>
          <a:p>
            <a:pPr lvl="1">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Relationships = associations among nouns representing entity types</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Shape 100"/>
          <p:cNvSpPr/>
          <p:nvPr/>
        </p:nvSpPr>
        <p:spPr>
          <a:xfrm>
            <a:off x="386308" y="190817"/>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4: Determine Cardinalities</a:t>
            </a:r>
          </a:p>
        </p:txBody>
      </p:sp>
      <p:sp>
        <p:nvSpPr>
          <p:cNvPr id="101" name="Shape 101"/>
          <p:cNvSpPr/>
          <p:nvPr/>
        </p:nvSpPr>
        <p:spPr>
          <a:xfrm>
            <a:off x="469900" y="2377439"/>
            <a:ext cx="7590195" cy="138243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lvl="0" indent="-304800">
              <a:spcBef>
                <a:spcPts val="700"/>
              </a:spcBef>
              <a:buSzPct val="50000"/>
              <a:buBlip>
                <a:blip r:embed="rId2"/>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Identify maximum cardinalities and minimum cardinalities</a:t>
            </a:r>
          </a:p>
          <a:p>
            <a:pPr marL="342900" lvl="0" indent="-304800">
              <a:spcBef>
                <a:spcPts val="700"/>
              </a:spcBef>
              <a:buSzPct val="50000"/>
              <a:buBlip>
                <a:blip r:embed="rId2"/>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Identify missing specifications</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hape 104"/>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Identify Relationships</a:t>
            </a:r>
          </a:p>
        </p:txBody>
      </p:sp>
      <p:sp>
        <p:nvSpPr>
          <p:cNvPr id="105" name="Shape 105"/>
          <p:cNvSpPr/>
          <p:nvPr/>
        </p:nvSpPr>
        <p:spPr>
          <a:xfrm>
            <a:off x="469900" y="1282700"/>
            <a:ext cx="7590195" cy="368306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84284" lvl="0" indent="-246184">
              <a:spcBef>
                <a:spcPts val="700"/>
              </a:spcBef>
              <a:buSzPct val="50000"/>
              <a:buBlip>
                <a:blip r:embed="rId2"/>
              </a:buBlip>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Customer has number, name, billing address, type, applicable rate, collection of meters.</a:t>
            </a:r>
          </a:p>
          <a:p>
            <a:pPr marL="284284" lvl="0" indent="-246184">
              <a:spcBef>
                <a:spcPts val="700"/>
              </a:spcBef>
              <a:buSzPct val="50000"/>
              <a:buBlip>
                <a:blip r:embed="rId2"/>
              </a:buBlip>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Available meter data is number, address, size, model.</a:t>
            </a:r>
          </a:p>
          <a:p>
            <a:pPr marL="284284" lvl="0" indent="-246184">
              <a:spcBef>
                <a:spcPts val="700"/>
              </a:spcBef>
              <a:buSzPct val="50000"/>
              <a:buBlip>
                <a:blip r:embed="rId2"/>
              </a:buBlip>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Employee periodically reads each meter. Reading has meter reading number, timestamp, consumption level, and employee number.</a:t>
            </a:r>
          </a:p>
          <a:p>
            <a:pPr marL="284284" lvl="0" indent="-246184">
              <a:spcBef>
                <a:spcPts val="700"/>
              </a:spcBef>
              <a:buSzPct val="50000"/>
              <a:buBlip>
                <a:blip r:embed="rId2"/>
              </a:buBlip>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Bills are based on most recent meter readings and applicable rates.</a:t>
            </a:r>
          </a:p>
          <a:p>
            <a:pPr marL="284284" lvl="0" indent="-246184">
              <a:spcBef>
                <a:spcPts val="700"/>
              </a:spcBef>
              <a:buSzPct val="50000"/>
              <a:buBlip>
                <a:blip r:embed="rId2"/>
              </a:buBlip>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Rate has rate number, description, fixed and variable dollar amounts, consumption </a:t>
            </a:r>
            <a:r>
              <a:rPr sz="21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threshold</a:t>
            </a:r>
            <a:r>
              <a:rPr lang="en-US" sz="21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endParaRPr lang="en-US" sz="21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106" name="Shape 106"/>
          <p:cNvSpPr/>
          <p:nvPr/>
        </p:nvSpPr>
        <p:spPr>
          <a:xfrm>
            <a:off x="821436" y="1316989"/>
            <a:ext cx="1644396" cy="346965"/>
          </a:xfrm>
          <a:prstGeom prst="rect">
            <a:avLst/>
          </a:prstGeom>
          <a:ln w="38100">
            <a:solidFill>
              <a:srgbClr val="008F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07" name="Shape 107"/>
          <p:cNvSpPr/>
          <p:nvPr/>
        </p:nvSpPr>
        <p:spPr>
          <a:xfrm>
            <a:off x="4130258" y="1658765"/>
            <a:ext cx="889427" cy="346965"/>
          </a:xfrm>
          <a:prstGeom prst="rect">
            <a:avLst/>
          </a:prstGeom>
          <a:ln w="38100">
            <a:solidFill>
              <a:srgbClr val="008F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08" name="Shape 108"/>
          <p:cNvSpPr/>
          <p:nvPr/>
        </p:nvSpPr>
        <p:spPr>
          <a:xfrm>
            <a:off x="718819" y="2371342"/>
            <a:ext cx="1321817" cy="485141"/>
          </a:xfrm>
          <a:prstGeom prst="rect">
            <a:avLst/>
          </a:prstGeom>
          <a:ln w="38100">
            <a:solidFill>
              <a:srgbClr val="008F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09" name="Shape 109"/>
          <p:cNvSpPr/>
          <p:nvPr/>
        </p:nvSpPr>
        <p:spPr>
          <a:xfrm>
            <a:off x="4779516" y="2469442"/>
            <a:ext cx="766573" cy="346965"/>
          </a:xfrm>
          <a:prstGeom prst="rect">
            <a:avLst/>
          </a:prstGeom>
          <a:ln w="38100">
            <a:solidFill>
              <a:srgbClr val="008F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10" name="Shape 110"/>
          <p:cNvSpPr/>
          <p:nvPr/>
        </p:nvSpPr>
        <p:spPr>
          <a:xfrm>
            <a:off x="718819" y="3461511"/>
            <a:ext cx="588264" cy="485141"/>
          </a:xfrm>
          <a:prstGeom prst="rect">
            <a:avLst/>
          </a:prstGeom>
          <a:ln w="38100">
            <a:solidFill>
              <a:srgbClr val="008F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11" name="Shape 111"/>
          <p:cNvSpPr/>
          <p:nvPr/>
        </p:nvSpPr>
        <p:spPr>
          <a:xfrm>
            <a:off x="5162802" y="3464450"/>
            <a:ext cx="1081506" cy="485141"/>
          </a:xfrm>
          <a:prstGeom prst="rect">
            <a:avLst/>
          </a:prstGeom>
          <a:ln w="38100">
            <a:solidFill>
              <a:srgbClr val="008F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12" name="Shape 112"/>
          <p:cNvSpPr/>
          <p:nvPr/>
        </p:nvSpPr>
        <p:spPr>
          <a:xfrm>
            <a:off x="718820" y="4142994"/>
            <a:ext cx="734424" cy="485140"/>
          </a:xfrm>
          <a:prstGeom prst="rect">
            <a:avLst/>
          </a:prstGeom>
          <a:ln w="38100">
            <a:solidFill>
              <a:srgbClr val="008F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p:tmAbs val="0"/>
                                  </p:iterate>
                                  <p:childTnLst>
                                    <p:set>
                                      <p:cBhvr>
                                        <p:cTn id="6" fill="hold"/>
                                        <p:tgtEl>
                                          <p:spTgt spid="106"/>
                                        </p:tgtEl>
                                        <p:attrNameLst>
                                          <p:attrName>style.visibility</p:attrName>
                                        </p:attrNameLst>
                                      </p:cBhvr>
                                      <p:to>
                                        <p:strVal val="visible"/>
                                      </p:to>
                                    </p:set>
                                    <p:animEffect transition="in" filter="wipe(left)">
                                      <p:cBhvr>
                                        <p:cTn id="7" dur="10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2" nodeType="clickEffect">
                                  <p:stCondLst>
                                    <p:cond delay="0"/>
                                  </p:stCondLst>
                                  <p:iterate>
                                    <p:tmAbs val="0"/>
                                  </p:iterate>
                                  <p:childTnLst>
                                    <p:set>
                                      <p:cBhvr>
                                        <p:cTn id="11" fill="hold"/>
                                        <p:tgtEl>
                                          <p:spTgt spid="107"/>
                                        </p:tgtEl>
                                        <p:attrNameLst>
                                          <p:attrName>style.visibility</p:attrName>
                                        </p:attrNameLst>
                                      </p:cBhvr>
                                      <p:to>
                                        <p:strVal val="visible"/>
                                      </p:to>
                                    </p:set>
                                    <p:animEffect transition="in" filter="wipe(left)">
                                      <p:cBhvr>
                                        <p:cTn id="12" dur="1000"/>
                                        <p:tgtEl>
                                          <p:spTgt spid="1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3" nodeType="clickEffect">
                                  <p:stCondLst>
                                    <p:cond delay="0"/>
                                  </p:stCondLst>
                                  <p:iterate>
                                    <p:tmAbs val="0"/>
                                  </p:iterate>
                                  <p:childTnLst>
                                    <p:set>
                                      <p:cBhvr>
                                        <p:cTn id="16" fill="hold"/>
                                        <p:tgtEl>
                                          <p:spTgt spid="108"/>
                                        </p:tgtEl>
                                        <p:attrNameLst>
                                          <p:attrName>style.visibility</p:attrName>
                                        </p:attrNameLst>
                                      </p:cBhvr>
                                      <p:to>
                                        <p:strVal val="visible"/>
                                      </p:to>
                                    </p:set>
                                    <p:animEffect transition="in" filter="wipe(left)">
                                      <p:cBhvr>
                                        <p:cTn id="17" dur="1000"/>
                                        <p:tgtEl>
                                          <p:spTgt spid="1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4" nodeType="clickEffect">
                                  <p:stCondLst>
                                    <p:cond delay="0"/>
                                  </p:stCondLst>
                                  <p:iterate>
                                    <p:tmAbs val="0"/>
                                  </p:iterate>
                                  <p:childTnLst>
                                    <p:set>
                                      <p:cBhvr>
                                        <p:cTn id="21" fill="hold"/>
                                        <p:tgtEl>
                                          <p:spTgt spid="109"/>
                                        </p:tgtEl>
                                        <p:attrNameLst>
                                          <p:attrName>style.visibility</p:attrName>
                                        </p:attrNameLst>
                                      </p:cBhvr>
                                      <p:to>
                                        <p:strVal val="visible"/>
                                      </p:to>
                                    </p:set>
                                    <p:animEffect transition="in" filter="wipe(left)">
                                      <p:cBhvr>
                                        <p:cTn id="22" dur="1000"/>
                                        <p:tgtEl>
                                          <p:spTgt spid="10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5" nodeType="clickEffect">
                                  <p:stCondLst>
                                    <p:cond delay="0"/>
                                  </p:stCondLst>
                                  <p:iterate>
                                    <p:tmAbs val="0"/>
                                  </p:iterate>
                                  <p:childTnLst>
                                    <p:set>
                                      <p:cBhvr>
                                        <p:cTn id="26" fill="hold"/>
                                        <p:tgtEl>
                                          <p:spTgt spid="110"/>
                                        </p:tgtEl>
                                        <p:attrNameLst>
                                          <p:attrName>style.visibility</p:attrName>
                                        </p:attrNameLst>
                                      </p:cBhvr>
                                      <p:to>
                                        <p:strVal val="visible"/>
                                      </p:to>
                                    </p:set>
                                    <p:animEffect transition="in" filter="wipe(left)">
                                      <p:cBhvr>
                                        <p:cTn id="27" dur="1000"/>
                                        <p:tgtEl>
                                          <p:spTgt spid="1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6" nodeType="clickEffect">
                                  <p:stCondLst>
                                    <p:cond delay="0"/>
                                  </p:stCondLst>
                                  <p:iterate>
                                    <p:tmAbs val="0"/>
                                  </p:iterate>
                                  <p:childTnLst>
                                    <p:set>
                                      <p:cBhvr>
                                        <p:cTn id="31" fill="hold"/>
                                        <p:tgtEl>
                                          <p:spTgt spid="111"/>
                                        </p:tgtEl>
                                        <p:attrNameLst>
                                          <p:attrName>style.visibility</p:attrName>
                                        </p:attrNameLst>
                                      </p:cBhvr>
                                      <p:to>
                                        <p:strVal val="visible"/>
                                      </p:to>
                                    </p:set>
                                    <p:animEffect transition="in" filter="wipe(left)">
                                      <p:cBhvr>
                                        <p:cTn id="32" dur="1000"/>
                                        <p:tgtEl>
                                          <p:spTgt spid="1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7" nodeType="clickEffect">
                                  <p:stCondLst>
                                    <p:cond delay="0"/>
                                  </p:stCondLst>
                                  <p:iterate>
                                    <p:tmAbs val="0"/>
                                  </p:iterate>
                                  <p:childTnLst>
                                    <p:set>
                                      <p:cBhvr>
                                        <p:cTn id="36" fill="hold"/>
                                        <p:tgtEl>
                                          <p:spTgt spid="112"/>
                                        </p:tgtEl>
                                        <p:attrNameLst>
                                          <p:attrName>style.visibility</p:attrName>
                                        </p:attrNameLst>
                                      </p:cBhvr>
                                      <p:to>
                                        <p:strVal val="visible"/>
                                      </p:to>
                                    </p:set>
                                    <p:animEffect transition="in" filter="wipe(left)">
                                      <p:cBhvr>
                                        <p:cTn id="37" dur="10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1" animBg="1" advAuto="0"/>
      <p:bldP spid="107" grpId="2" animBg="1" advAuto="0"/>
      <p:bldP spid="108" grpId="3" animBg="1" advAuto="0"/>
      <p:bldP spid="109" grpId="4" animBg="1" advAuto="0"/>
      <p:bldP spid="110" grpId="5" animBg="1" advAuto="0"/>
      <p:bldP spid="111" grpId="6" animBg="1" advAuto="0"/>
      <p:bldP spid="112" grpId="7"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hape 117"/>
          <p:cNvSpPr/>
          <p:nvPr/>
        </p:nvSpPr>
        <p:spPr>
          <a:xfrm>
            <a:off x="386308" y="190817"/>
            <a:ext cx="8138925"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Water Utility: Relationships &amp; Cardinalities</a:t>
            </a:r>
          </a:p>
        </p:txBody>
      </p:sp>
      <p:pic>
        <p:nvPicPr>
          <p:cNvPr id="118" name="Screen Shot 2014-02-19 at 3.53.34 PM.png"/>
          <p:cNvPicPr/>
          <p:nvPr/>
        </p:nvPicPr>
        <p:blipFill>
          <a:blip r:embed="rId2">
            <a:extLst/>
          </a:blip>
          <a:stretch>
            <a:fillRect/>
          </a:stretch>
        </p:blipFill>
        <p:spPr>
          <a:xfrm>
            <a:off x="573217" y="1514717"/>
            <a:ext cx="7765106" cy="4488445"/>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ERD refinements</a:t>
            </a:r>
          </a:p>
        </p:txBody>
      </p:sp>
      <p:sp>
        <p:nvSpPr>
          <p:cNvPr id="122" name="Shape 122"/>
          <p:cNvSpPr/>
          <p:nvPr/>
        </p:nvSpPr>
        <p:spPr>
          <a:xfrm>
            <a:off x="469900" y="1282700"/>
            <a:ext cx="7590195" cy="245195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lvl="0" indent="-304800">
              <a:spcBef>
                <a:spcPts val="700"/>
              </a:spcBef>
              <a:buSzPct val="50000"/>
              <a:buBlip>
                <a:blip r:embed="rId2"/>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We constructed initial ERD</a:t>
            </a:r>
          </a:p>
          <a:p>
            <a:pPr marL="342900" lvl="0" indent="-304800">
              <a:spcBef>
                <a:spcPts val="700"/>
              </a:spcBef>
              <a:buSzPct val="50000"/>
              <a:buBlip>
                <a:blip r:embed="rId2"/>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However, several refinements can be made</a:t>
            </a:r>
          </a:p>
          <a:p>
            <a:pPr marL="342900" lvl="0" indent="-304800">
              <a:spcBef>
                <a:spcPts val="700"/>
              </a:spcBef>
              <a:buSzPct val="50000"/>
              <a:buBlip>
                <a:blip r:embed="rId2"/>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Typical list of refinements: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Attributes -&gt; Entities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Splitting compound attributes</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Splitting attributes</a:t>
            </a:r>
          </a:p>
        </p:txBody>
      </p:sp>
      <p:sp>
        <p:nvSpPr>
          <p:cNvPr id="131" name="Shape 131"/>
          <p:cNvSpPr/>
          <p:nvPr/>
        </p:nvSpPr>
        <p:spPr>
          <a:xfrm>
            <a:off x="469900" y="1282700"/>
            <a:ext cx="7590195" cy="89255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marL="342900" indent="-304800">
              <a:spcBef>
                <a:spcPts val="700"/>
              </a:spcBef>
              <a:buSzPct val="50000"/>
              <a:buBlip>
                <a:blip r:embed="rId2"/>
              </a:buBlip>
              <a:defRPr sz="2600">
                <a:solidFill>
                  <a:srgbClr val="01106D"/>
                </a:solidFill>
                <a:latin typeface="Iowan Old Style Roman"/>
                <a:ea typeface="Iowan Old Style Roman"/>
                <a:cs typeface="Iowan Old Style Roman"/>
                <a:sym typeface="Iowan Old Style Roman"/>
              </a:defRPr>
            </a:lvl1pPr>
          </a:lstStyle>
          <a:p>
            <a:pPr lvl="0">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Customer Address is a compound attribute. Maybe we need to search by city?</a:t>
            </a:r>
          </a:p>
        </p:txBody>
      </p:sp>
      <p:pic>
        <p:nvPicPr>
          <p:cNvPr id="132" name="pasted-image.pdf"/>
          <p:cNvPicPr/>
          <p:nvPr/>
        </p:nvPicPr>
        <p:blipFill>
          <a:blip r:embed="rId3">
            <a:extLst/>
          </a:blip>
          <a:stretch>
            <a:fillRect/>
          </a:stretch>
        </p:blipFill>
        <p:spPr>
          <a:xfrm>
            <a:off x="1007447" y="2900503"/>
            <a:ext cx="6515101" cy="3162301"/>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a:spLocks noGrp="1"/>
          </p:cNvSpPr>
          <p:nvPr>
            <p:ph type="sldNum" sz="quarter" idx="4294967295"/>
          </p:nvPr>
        </p:nvSpPr>
        <p:spPr>
          <a:xfrm>
            <a:off x="7010400" y="6248400"/>
            <a:ext cx="2133600" cy="227013"/>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000">
                <a:solidFill>
                  <a:schemeClr val="tx1"/>
                </a:solidFill>
                <a:uFill>
                  <a:solidFill/>
                </a:uFill>
              </a:rPr>
              <a:t>16</a:t>
            </a:fld>
            <a:endParaRPr sz="1000">
              <a:solidFill>
                <a:schemeClr val="tx1"/>
              </a:solidFill>
              <a:uFill>
                <a:solidFill/>
              </a:uFill>
            </a:endParaRPr>
          </a:p>
        </p:txBody>
      </p:sp>
      <p:sp>
        <p:nvSpPr>
          <p:cNvPr id="125" name="Shape 125"/>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Attributes -&gt; Entities</a:t>
            </a:r>
          </a:p>
        </p:txBody>
      </p:sp>
      <p:sp>
        <p:nvSpPr>
          <p:cNvPr id="126" name="Shape 126"/>
          <p:cNvSpPr/>
          <p:nvPr/>
        </p:nvSpPr>
        <p:spPr>
          <a:xfrm>
            <a:off x="469900" y="1282700"/>
            <a:ext cx="7590195" cy="89255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marL="342900" indent="-304800">
              <a:spcBef>
                <a:spcPts val="700"/>
              </a:spcBef>
              <a:buSzPct val="50000"/>
              <a:buBlip>
                <a:blip r:embed="rId2"/>
              </a:buBlip>
              <a:defRPr sz="2600">
                <a:solidFill>
                  <a:srgbClr val="01106D"/>
                </a:solidFill>
                <a:latin typeface="Iowan Old Style Roman"/>
                <a:ea typeface="Iowan Old Style Roman"/>
                <a:cs typeface="Iowan Old Style Roman"/>
                <a:sym typeface="Iowan Old Style Roman"/>
              </a:defRPr>
            </a:lvl1pPr>
          </a:lstStyle>
          <a:p>
            <a:pPr lvl="0">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Readings are done by employees. What if we know something about them (e.g. name, title)?</a:t>
            </a:r>
          </a:p>
        </p:txBody>
      </p:sp>
      <p:pic>
        <p:nvPicPr>
          <p:cNvPr id="127" name="pasted-image.pdf"/>
          <p:cNvPicPr/>
          <p:nvPr/>
        </p:nvPicPr>
        <p:blipFill>
          <a:blip r:embed="rId3">
            <a:extLst/>
          </a:blip>
          <a:stretch>
            <a:fillRect/>
          </a:stretch>
        </p:blipFill>
        <p:spPr>
          <a:xfrm>
            <a:off x="1416050" y="2666364"/>
            <a:ext cx="5245031" cy="3536838"/>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Add Employee attributes</a:t>
            </a:r>
          </a:p>
        </p:txBody>
      </p:sp>
      <p:sp>
        <p:nvSpPr>
          <p:cNvPr id="136" name="Shape 136"/>
          <p:cNvSpPr/>
          <p:nvPr/>
        </p:nvSpPr>
        <p:spPr>
          <a:xfrm>
            <a:off x="469900" y="1282700"/>
            <a:ext cx="7590195" cy="196207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lvl="0" indent="-304800">
              <a:spcBef>
                <a:spcPts val="700"/>
              </a:spcBef>
              <a:buSzPct val="50000"/>
              <a:buBlip>
                <a:blip r:embed="rId2"/>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Name</a:t>
            </a:r>
          </a:p>
          <a:p>
            <a:pPr marL="342900" lvl="0" indent="-304800">
              <a:spcBef>
                <a:spcPts val="700"/>
              </a:spcBef>
              <a:buSzPct val="50000"/>
              <a:buBlip>
                <a:blip r:embed="rId2"/>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Address</a:t>
            </a:r>
          </a:p>
          <a:p>
            <a:pPr marL="342900" lvl="0" indent="-304800">
              <a:spcBef>
                <a:spcPts val="700"/>
              </a:spcBef>
              <a:buSzPct val="50000"/>
              <a:buBlip>
                <a:blip r:embed="rId2"/>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Age</a:t>
            </a:r>
          </a:p>
          <a:p>
            <a:pPr marL="342900" lvl="0" indent="-304800">
              <a:spcBef>
                <a:spcPts val="700"/>
              </a:spcBef>
              <a:buSzPct val="50000"/>
              <a:buBlip>
                <a:blip r:embed="rId2"/>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etc..</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a:spLocks noGrp="1"/>
          </p:cNvSpPr>
          <p:nvPr>
            <p:ph type="sldNum" sz="quarter" idx="4294967295"/>
          </p:nvPr>
        </p:nvSpPr>
        <p:spPr>
          <a:xfrm>
            <a:off x="7010400" y="6248400"/>
            <a:ext cx="2133600" cy="227013"/>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000">
                <a:solidFill>
                  <a:schemeClr val="tx1"/>
                </a:solidFill>
                <a:uFill>
                  <a:solidFill/>
                </a:uFill>
              </a:rPr>
              <a:t>18</a:t>
            </a:fld>
            <a:endParaRPr sz="1000">
              <a:solidFill>
                <a:schemeClr val="tx1"/>
              </a:solidFill>
              <a:uFill>
                <a:solidFill/>
              </a:uFill>
            </a:endParaRPr>
          </a:p>
        </p:txBody>
      </p:sp>
      <p:sp>
        <p:nvSpPr>
          <p:cNvPr id="139" name="Shape 139"/>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Final ERD</a:t>
            </a:r>
          </a:p>
        </p:txBody>
      </p:sp>
      <p:pic>
        <p:nvPicPr>
          <p:cNvPr id="140" name="Screen Shot 2014-02-19 at 3.58.47 PM.png"/>
          <p:cNvPicPr/>
          <p:nvPr/>
        </p:nvPicPr>
        <p:blipFill>
          <a:blip r:embed="rId2">
            <a:extLst/>
          </a:blip>
          <a:stretch>
            <a:fillRect/>
          </a:stretch>
        </p:blipFill>
        <p:spPr>
          <a:xfrm>
            <a:off x="1219884" y="1091671"/>
            <a:ext cx="6704232" cy="4969933"/>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Common Design Errors</a:t>
            </a:r>
          </a:p>
        </p:txBody>
      </p:sp>
      <p:sp>
        <p:nvSpPr>
          <p:cNvPr id="144" name="Shape 144"/>
          <p:cNvSpPr/>
          <p:nvPr/>
        </p:nvSpPr>
        <p:spPr>
          <a:xfrm>
            <a:off x="469900" y="1282700"/>
            <a:ext cx="7590195" cy="248786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19453" lvl="0" indent="-281353">
              <a:spcBef>
                <a:spcPts val="700"/>
              </a:spcBef>
              <a:buSzPct val="50000"/>
              <a:buBlip>
                <a:blip r:embed="rId2"/>
              </a:buBlip>
              <a:defRPr sz="1800">
                <a:solidFill>
                  <a:srgbClr val="000000"/>
                </a:solidFill>
                <a:uFillTx/>
              </a:defRPr>
            </a:pP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Misplaced relationships and missing relationships: examine implications of requirements</a:t>
            </a:r>
          </a:p>
          <a:p>
            <a:pPr marL="319453" lvl="0" indent="-281353">
              <a:spcBef>
                <a:spcPts val="700"/>
              </a:spcBef>
              <a:buSzPct val="50000"/>
              <a:buBlip>
                <a:blip r:embed="rId2"/>
              </a:buBlip>
              <a:defRPr sz="1800">
                <a:solidFill>
                  <a:srgbClr val="000000"/>
                </a:solidFill>
                <a:uFillTx/>
              </a:defRPr>
            </a:pP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Incorrect cardinalities and incomplete requirements: inferences beyond the requirements</a:t>
            </a:r>
          </a:p>
          <a:p>
            <a:pPr marL="319453" lvl="0" indent="-281353">
              <a:spcBef>
                <a:spcPts val="700"/>
              </a:spcBef>
              <a:buSzPct val="50000"/>
              <a:buBlip>
                <a:blip r:embed="rId2"/>
              </a:buBlip>
              <a:defRPr sz="1800">
                <a:solidFill>
                  <a:srgbClr val="000000"/>
                </a:solidFill>
                <a:uFillTx/>
              </a:defRPr>
            </a:pP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Redundant relationships: examine relationship cycles for derived relationships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p:nvPr/>
        </p:nvSpPr>
        <p:spPr>
          <a:xfrm>
            <a:off x="391751" y="158160"/>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Review</a:t>
            </a:r>
          </a:p>
        </p:txBody>
      </p:sp>
      <p:sp>
        <p:nvSpPr>
          <p:cNvPr id="31" name="Shape 31"/>
          <p:cNvSpPr/>
          <p:nvPr/>
        </p:nvSpPr>
        <p:spPr>
          <a:xfrm>
            <a:off x="338007" y="1242377"/>
            <a:ext cx="8478871" cy="10567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260838" lvl="0" indent="-222738">
              <a:spcBef>
                <a:spcPts val="700"/>
              </a:spcBef>
              <a:buSzPct val="50000"/>
              <a:buBlip>
                <a:blip r:embed="rId3"/>
              </a:buBlip>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 </a:t>
            </a:r>
            <a:r>
              <a:rPr sz="19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entity</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is a collection of objects with </a:t>
            </a:r>
            <a:r>
              <a:rPr sz="19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 same properties</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603738" lvl="1" indent="-222738">
              <a:spcBef>
                <a:spcPts val="700"/>
              </a:spcBef>
              <a:buSzPct val="100000"/>
              <a:buChar char="•"/>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Students (student name, student id, age, sex, etc. ) </a:t>
            </a:r>
          </a:p>
          <a:p>
            <a:pPr marL="603738" lvl="1" indent="-222738">
              <a:spcBef>
                <a:spcPts val="700"/>
              </a:spcBef>
              <a:buSzPct val="100000"/>
              <a:buChar char="•"/>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Courses (course id, section id, course description, location, etc..)</a:t>
            </a:r>
          </a:p>
        </p:txBody>
      </p:sp>
      <p:sp>
        <p:nvSpPr>
          <p:cNvPr id="32" name="Shape 32"/>
          <p:cNvSpPr/>
          <p:nvPr/>
        </p:nvSpPr>
        <p:spPr>
          <a:xfrm>
            <a:off x="310243" y="2785790"/>
            <a:ext cx="7590195" cy="9669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260838" lvl="0" indent="-222738">
              <a:spcBef>
                <a:spcPts val="700"/>
              </a:spcBef>
              <a:buSzPct val="50000"/>
              <a:buBlip>
                <a:blip r:embed="rId3"/>
              </a:buBlip>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primary key is an </a:t>
            </a:r>
            <a:r>
              <a:rPr sz="19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attribute</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whose value is unique in each instance: </a:t>
            </a:r>
          </a:p>
          <a:p>
            <a:pPr marL="603738" lvl="1" indent="-222738">
              <a:spcBef>
                <a:spcPts val="700"/>
              </a:spcBef>
              <a:buSzPct val="100000"/>
              <a:buChar char="•"/>
              <a:defRPr sz="1800">
                <a:solidFill>
                  <a:srgbClr val="000000"/>
                </a:solidFill>
                <a:uFillTx/>
              </a:defRPr>
            </a:pPr>
            <a:r>
              <a:rPr sz="19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 id </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 the students entity </a:t>
            </a:r>
          </a:p>
        </p:txBody>
      </p:sp>
      <p:sp>
        <p:nvSpPr>
          <p:cNvPr id="33" name="Shape 33"/>
          <p:cNvSpPr/>
          <p:nvPr/>
        </p:nvSpPr>
        <p:spPr>
          <a:xfrm>
            <a:off x="310243" y="4037738"/>
            <a:ext cx="7590195" cy="67454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260838" lvl="0" indent="-222738">
              <a:spcBef>
                <a:spcPts val="700"/>
              </a:spcBef>
              <a:buSzPct val="50000"/>
              <a:buBlip>
                <a:blip r:embed="rId3"/>
              </a:buBlip>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a:t>
            </a:r>
            <a:r>
              <a:rPr sz="19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relationship</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is an association among entities:</a:t>
            </a:r>
          </a:p>
          <a:p>
            <a:pPr marL="603738" lvl="1" indent="-222738">
              <a:spcBef>
                <a:spcPts val="700"/>
              </a:spcBef>
              <a:buSzPct val="100000"/>
              <a:buChar char="•"/>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Students </a:t>
            </a:r>
            <a:r>
              <a:rPr sz="19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take</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courses (take is a relationship) </a:t>
            </a:r>
          </a:p>
        </p:txBody>
      </p:sp>
      <p:sp>
        <p:nvSpPr>
          <p:cNvPr id="34" name="Shape 34"/>
          <p:cNvSpPr/>
          <p:nvPr/>
        </p:nvSpPr>
        <p:spPr>
          <a:xfrm>
            <a:off x="310243" y="5172460"/>
            <a:ext cx="7590195" cy="58477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260838" lvl="0" indent="-222738">
              <a:spcBef>
                <a:spcPts val="700"/>
              </a:spcBef>
              <a:buSzPct val="50000"/>
              <a:buBlip>
                <a:blip r:embed="rId3"/>
              </a:buBlip>
              <a:defRPr sz="1800">
                <a:solidFill>
                  <a:srgbClr val="000000"/>
                </a:solidFill>
                <a:uFillTx/>
              </a:defRPr>
            </a:pPr>
            <a:r>
              <a:rPr sz="19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Cardinalities</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describe the number of instances that participate in a relationship</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hape 15"/>
          <p:cNvSpPr>
            <a:spLocks noGrp="1"/>
          </p:cNvSpPr>
          <p:nvPr>
            <p:ph type="sldNum" sz="quarter" idx="4294967295"/>
          </p:nvPr>
        </p:nvSpPr>
        <p:spPr>
          <a:xfrm>
            <a:off x="6553200" y="6248400"/>
            <a:ext cx="2133600" cy="226986"/>
          </a:xfrm>
          <a:prstGeom prst="rect">
            <a:avLst/>
          </a:prstGeom>
          <a:extLst>
            <a:ext uri="{C572A759-6A51-4108-AA02-DFA0A04FC94B}">
              <ma14:wrappingTextBoxFlag xmlns:ma14="http://schemas.microsoft.com/office/mac/drawingml/2011/main" xmlns="" val="1"/>
            </a:ext>
          </a:extLst>
        </p:spPr>
        <p:txBody>
          <a:bodyPr lIns="0" tIns="0" rIns="0" bIns="0"/>
          <a:lstStyle/>
          <a:p>
            <a:pPr lvl="0">
              <a:defRPr sz="1800">
                <a:uFillTx/>
              </a:defRPr>
            </a:pPr>
            <a:fld id="{86CB4B4D-7CA3-9044-876B-883B54F8677D}" type="slidenum">
              <a:rPr sz="100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20</a:t>
            </a:fld>
            <a:endParaRPr sz="1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6" name="Shape 16"/>
          <p:cNvSpPr/>
          <p:nvPr/>
        </p:nvSpPr>
        <p:spPr>
          <a:xfrm>
            <a:off x="386308" y="147496"/>
            <a:ext cx="7757379" cy="46166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Database Development process</a:t>
            </a:r>
          </a:p>
        </p:txBody>
      </p:sp>
      <p:sp>
        <p:nvSpPr>
          <p:cNvPr id="17" name="Shape 17"/>
          <p:cNvSpPr/>
          <p:nvPr/>
        </p:nvSpPr>
        <p:spPr>
          <a:xfrm>
            <a:off x="76492" y="1081024"/>
            <a:ext cx="1741297" cy="72399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D479"/>
          </a:solidFill>
          <a:ln w="25400">
            <a:solidFill>
              <a:srgbClr val="941100"/>
            </a:solidFill>
            <a:round/>
          </a:ln>
          <a:extLst>
            <a:ext uri="{C572A759-6A51-4108-AA02-DFA0A04FC94B}">
              <ma14:wrappingTextBoxFlag xmlns:ma14="http://schemas.microsoft.com/office/mac/drawingml/2011/main" xmlns="" val="1"/>
            </a:ext>
          </a:extLst>
        </p:spPr>
        <p:txBody>
          <a:bodyPr lIns="0" tIns="0" rIns="0" bIns="0"/>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Problem</a:t>
            </a:r>
          </a:p>
          <a:p>
            <a:pPr lvl="0" algn="ctr">
              <a:defRPr sz="1800">
                <a:solidFill>
                  <a:srgbClr val="000000"/>
                </a:solidFill>
                <a:uFillTx/>
              </a:defRPr>
            </a:pPr>
            <a:r>
              <a:rPr sz="1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(e.g., Manage student registration)</a:t>
            </a:r>
          </a:p>
        </p:txBody>
      </p:sp>
      <p:sp>
        <p:nvSpPr>
          <p:cNvPr id="39" name="Shape 39"/>
          <p:cNvSpPr/>
          <p:nvPr/>
        </p:nvSpPr>
        <p:spPr>
          <a:xfrm>
            <a:off x="1705675" y="1636734"/>
            <a:ext cx="581345" cy="5697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887" y="4829"/>
                  <a:pt x="15087" y="12029"/>
                  <a:pt x="21600" y="21600"/>
                </a:cubicBezTo>
              </a:path>
            </a:pathLst>
          </a:custGeom>
          <a:ln w="25400">
            <a:solidFill/>
            <a:round/>
            <a:tailEnd type="triangle"/>
          </a:ln>
          <a:effectLst>
            <a:outerShdw blurRad="38100" dist="20000" dir="5400000" rotWithShape="0">
              <a:srgbClr val="000000">
                <a:alpha val="38000"/>
              </a:srgbClr>
            </a:outerShdw>
          </a:effectLst>
        </p:spPr>
        <p:txBody>
          <a:bodyPr/>
          <a:lstStyle/>
          <a:p>
            <a:pPr lvl="0"/>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9" name="Shape 19"/>
          <p:cNvSpPr/>
          <p:nvPr/>
        </p:nvSpPr>
        <p:spPr>
          <a:xfrm>
            <a:off x="976897" y="2301103"/>
            <a:ext cx="2536428" cy="497841"/>
          </a:xfrm>
          <a:prstGeom prst="rect">
            <a:avLst/>
          </a:prstGeom>
          <a:solidFill>
            <a:srgbClr val="EBEBEB"/>
          </a:solidFill>
          <a:ln w="25400">
            <a:solidFill>
              <a:srgbClr val="011993"/>
            </a:solidFill>
            <a:round/>
          </a:ln>
          <a:extLst>
            <a:ext uri="{C572A759-6A51-4108-AA02-DFA0A04FC94B}">
              <ma14:wrappingTextBoxFlag xmlns:ma14="http://schemas.microsoft.com/office/mac/drawingml/2011/main" xmlns="" val="1"/>
            </a:ext>
          </a:extLst>
        </p:spPr>
        <p:txBody>
          <a:bodyPr lIns="0" tIns="0" rIns="0" bIns="0" anchor="ctr"/>
          <a:lstStyle>
            <a:lvl1pPr algn="ctr">
              <a:defRPr sz="1800">
                <a:solidFill>
                  <a:srgbClr val="011993"/>
                </a:solidFill>
                <a:latin typeface="+mn-lt"/>
                <a:ea typeface="+mn-ea"/>
                <a:cs typeface="+mn-cs"/>
                <a:sym typeface="Arial"/>
              </a:defRPr>
            </a:lvl1pPr>
          </a:lstStyle>
          <a:p>
            <a:pPr lvl="0">
              <a:defRPr>
                <a:solidFill>
                  <a:srgbClr val="000000"/>
                </a:solidFill>
                <a:uFillTx/>
              </a:defRPr>
            </a:pPr>
            <a:r>
              <a:rPr dirty="0">
                <a:solidFill>
                  <a:schemeClr val="tx1"/>
                </a:solidFill>
                <a:uFill>
                  <a:solidFill/>
                </a:uFill>
                <a:latin typeface="Arial Unicode MS" panose="020B0604020202020204" pitchFamily="34" charset="-128"/>
              </a:rPr>
              <a:t>Requirement Analysis</a:t>
            </a:r>
          </a:p>
        </p:txBody>
      </p:sp>
      <p:sp>
        <p:nvSpPr>
          <p:cNvPr id="20" name="Shape 20"/>
          <p:cNvSpPr/>
          <p:nvPr/>
        </p:nvSpPr>
        <p:spPr>
          <a:xfrm>
            <a:off x="976897" y="3191773"/>
            <a:ext cx="2536428" cy="723998"/>
          </a:xfrm>
          <a:prstGeom prst="rect">
            <a:avLst/>
          </a:prstGeom>
          <a:solidFill>
            <a:srgbClr val="EBEBEB"/>
          </a:solidFill>
          <a:ln w="25400">
            <a:solidFill>
              <a:srgbClr val="011993"/>
            </a:solidFill>
            <a:round/>
          </a:ln>
          <a:extLst>
            <a:ext uri="{C572A759-6A51-4108-AA02-DFA0A04FC94B}">
              <ma14:wrappingTextBoxFlag xmlns:ma14="http://schemas.microsoft.com/office/mac/drawingml/2011/main" xmlns="" val="1"/>
            </a:ext>
          </a:extLst>
        </p:spPr>
        <p:txBody>
          <a:bodyPr lIns="0" tIns="0" rIns="0" bIns="0" anchor="ctr"/>
          <a:lstStyle>
            <a:lvl1pPr algn="ctr">
              <a:defRPr sz="1800">
                <a:solidFill>
                  <a:srgbClr val="011993"/>
                </a:solidFill>
                <a:latin typeface="+mn-lt"/>
                <a:ea typeface="+mn-ea"/>
                <a:cs typeface="+mn-cs"/>
                <a:sym typeface="Arial"/>
              </a:defRPr>
            </a:lvl1pPr>
          </a:lstStyle>
          <a:p>
            <a:pPr lvl="0">
              <a:defRPr>
                <a:solidFill>
                  <a:srgbClr val="000000"/>
                </a:solidFill>
                <a:uFillTx/>
              </a:defRPr>
            </a:pPr>
            <a:r>
              <a:rPr dirty="0">
                <a:solidFill>
                  <a:schemeClr val="tx1"/>
                </a:solidFill>
                <a:uFill>
                  <a:solidFill/>
                </a:uFill>
                <a:latin typeface="Arial Unicode MS" panose="020B0604020202020204" pitchFamily="34" charset="-128"/>
              </a:rPr>
              <a:t>Conceptual Data Modeling</a:t>
            </a:r>
          </a:p>
        </p:txBody>
      </p:sp>
      <p:sp>
        <p:nvSpPr>
          <p:cNvPr id="21" name="Shape 21"/>
          <p:cNvSpPr/>
          <p:nvPr/>
        </p:nvSpPr>
        <p:spPr>
          <a:xfrm>
            <a:off x="976897" y="4430317"/>
            <a:ext cx="2536428" cy="497841"/>
          </a:xfrm>
          <a:prstGeom prst="rect">
            <a:avLst/>
          </a:prstGeom>
          <a:solidFill>
            <a:srgbClr val="EBEBEB"/>
          </a:solidFill>
          <a:ln w="25400">
            <a:solidFill>
              <a:srgbClr val="011993"/>
            </a:solidFill>
            <a:round/>
          </a:ln>
          <a:extLst>
            <a:ext uri="{C572A759-6A51-4108-AA02-DFA0A04FC94B}">
              <ma14:wrappingTextBoxFlag xmlns:ma14="http://schemas.microsoft.com/office/mac/drawingml/2011/main" xmlns="" val="1"/>
            </a:ext>
          </a:extLst>
        </p:spPr>
        <p:txBody>
          <a:bodyPr lIns="0" tIns="0" rIns="0" bIns="0" anchor="ctr"/>
          <a:lstStyle>
            <a:lvl1pPr algn="ctr">
              <a:defRPr sz="1800">
                <a:solidFill>
                  <a:srgbClr val="011993"/>
                </a:solidFill>
                <a:latin typeface="+mn-lt"/>
                <a:ea typeface="+mn-ea"/>
                <a:cs typeface="+mn-cs"/>
                <a:sym typeface="Arial"/>
              </a:defRPr>
            </a:lvl1pPr>
          </a:lstStyle>
          <a:p>
            <a:pPr lvl="0">
              <a:defRPr>
                <a:solidFill>
                  <a:srgbClr val="000000"/>
                </a:solidFill>
                <a:uFillTx/>
              </a:defRPr>
            </a:pPr>
            <a:r>
              <a:rPr dirty="0">
                <a:solidFill>
                  <a:schemeClr val="tx1"/>
                </a:solidFill>
                <a:uFill>
                  <a:solidFill/>
                </a:uFill>
                <a:latin typeface="Arial Unicode MS" panose="020B0604020202020204" pitchFamily="34" charset="-128"/>
              </a:rPr>
              <a:t>Logical Design </a:t>
            </a:r>
          </a:p>
        </p:txBody>
      </p:sp>
      <p:sp>
        <p:nvSpPr>
          <p:cNvPr id="22" name="Shape 22"/>
          <p:cNvSpPr/>
          <p:nvPr/>
        </p:nvSpPr>
        <p:spPr>
          <a:xfrm>
            <a:off x="976897" y="5442705"/>
            <a:ext cx="2536428" cy="497841"/>
          </a:xfrm>
          <a:prstGeom prst="rect">
            <a:avLst/>
          </a:prstGeom>
          <a:solidFill>
            <a:srgbClr val="EBEBEB"/>
          </a:solidFill>
          <a:ln w="25400">
            <a:solidFill>
              <a:srgbClr val="011993"/>
            </a:solidFill>
            <a:round/>
          </a:ln>
          <a:extLst>
            <a:ext uri="{C572A759-6A51-4108-AA02-DFA0A04FC94B}">
              <ma14:wrappingTextBoxFlag xmlns:ma14="http://schemas.microsoft.com/office/mac/drawingml/2011/main" xmlns="" val="1"/>
            </a:ext>
          </a:extLst>
        </p:spPr>
        <p:txBody>
          <a:bodyPr lIns="0" tIns="0" rIns="0" bIns="0" anchor="ctr"/>
          <a:lstStyle>
            <a:lvl1pPr algn="ctr">
              <a:defRPr sz="1800">
                <a:solidFill>
                  <a:srgbClr val="011993"/>
                </a:solidFill>
                <a:latin typeface="+mn-lt"/>
                <a:ea typeface="+mn-ea"/>
                <a:cs typeface="+mn-cs"/>
                <a:sym typeface="Arial"/>
              </a:defRPr>
            </a:lvl1pPr>
          </a:lstStyle>
          <a:p>
            <a:pPr lvl="0">
              <a:defRPr>
                <a:solidFill>
                  <a:srgbClr val="000000"/>
                </a:solidFill>
                <a:uFillTx/>
              </a:defRPr>
            </a:pPr>
            <a:r>
              <a:rPr dirty="0">
                <a:solidFill>
                  <a:schemeClr val="tx1"/>
                </a:solidFill>
                <a:uFill>
                  <a:solidFill/>
                </a:uFill>
                <a:latin typeface="Arial Unicode MS" panose="020B0604020202020204" pitchFamily="34" charset="-128"/>
              </a:rPr>
              <a:t>Physical Design </a:t>
            </a:r>
          </a:p>
        </p:txBody>
      </p:sp>
      <p:sp>
        <p:nvSpPr>
          <p:cNvPr id="23" name="Shape 23"/>
          <p:cNvSpPr/>
          <p:nvPr/>
        </p:nvSpPr>
        <p:spPr>
          <a:xfrm>
            <a:off x="2245111" y="2841530"/>
            <a:ext cx="1" cy="307656"/>
          </a:xfrm>
          <a:prstGeom prst="line">
            <a:avLst/>
          </a:prstGeom>
          <a:ln w="25400">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4" name="Shape 24"/>
          <p:cNvSpPr/>
          <p:nvPr/>
        </p:nvSpPr>
        <p:spPr>
          <a:xfrm>
            <a:off x="2245111" y="4019216"/>
            <a:ext cx="1" cy="307656"/>
          </a:xfrm>
          <a:prstGeom prst="line">
            <a:avLst/>
          </a:prstGeom>
          <a:ln w="25400">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5" name="Shape 25"/>
          <p:cNvSpPr/>
          <p:nvPr/>
        </p:nvSpPr>
        <p:spPr>
          <a:xfrm>
            <a:off x="2245111" y="5031603"/>
            <a:ext cx="1" cy="307657"/>
          </a:xfrm>
          <a:prstGeom prst="line">
            <a:avLst/>
          </a:prstGeom>
          <a:ln w="25400">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6" name="Shape 26"/>
          <p:cNvSpPr/>
          <p:nvPr/>
        </p:nvSpPr>
        <p:spPr>
          <a:xfrm>
            <a:off x="3759854" y="2408912"/>
            <a:ext cx="1344190" cy="282223"/>
          </a:xfrm>
          <a:prstGeom prst="rightArrow">
            <a:avLst>
              <a:gd name="adj1" fmla="val 41101"/>
              <a:gd name="adj2" fmla="val 116971"/>
            </a:avLst>
          </a:prstGeom>
          <a:solidFill>
            <a:srgbClr val="FFFFFF"/>
          </a:solidFill>
          <a:ln w="254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7" name="Shape 27"/>
          <p:cNvSpPr/>
          <p:nvPr/>
        </p:nvSpPr>
        <p:spPr>
          <a:xfrm>
            <a:off x="3759854" y="3412660"/>
            <a:ext cx="1344190" cy="282223"/>
          </a:xfrm>
          <a:prstGeom prst="rightArrow">
            <a:avLst>
              <a:gd name="adj1" fmla="val 41101"/>
              <a:gd name="adj2" fmla="val 116971"/>
            </a:avLst>
          </a:prstGeom>
          <a:solidFill>
            <a:srgbClr val="FFFFFF"/>
          </a:solidFill>
          <a:ln w="254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8" name="Shape 28"/>
          <p:cNvSpPr/>
          <p:nvPr/>
        </p:nvSpPr>
        <p:spPr>
          <a:xfrm>
            <a:off x="3759854" y="4538126"/>
            <a:ext cx="1344190" cy="282224"/>
          </a:xfrm>
          <a:prstGeom prst="rightArrow">
            <a:avLst>
              <a:gd name="adj1" fmla="val 41101"/>
              <a:gd name="adj2" fmla="val 116971"/>
            </a:avLst>
          </a:prstGeom>
          <a:solidFill>
            <a:srgbClr val="FFFFFF"/>
          </a:solidFill>
          <a:ln w="254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9" name="Shape 29"/>
          <p:cNvSpPr/>
          <p:nvPr/>
        </p:nvSpPr>
        <p:spPr>
          <a:xfrm>
            <a:off x="3850151" y="5550514"/>
            <a:ext cx="1344189" cy="282223"/>
          </a:xfrm>
          <a:prstGeom prst="rightArrow">
            <a:avLst>
              <a:gd name="adj1" fmla="val 41101"/>
              <a:gd name="adj2" fmla="val 116971"/>
            </a:avLst>
          </a:prstGeom>
          <a:solidFill>
            <a:srgbClr val="FFFFFF"/>
          </a:solidFill>
          <a:ln w="254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0" name="Shape 30"/>
          <p:cNvSpPr/>
          <p:nvPr/>
        </p:nvSpPr>
        <p:spPr>
          <a:xfrm>
            <a:off x="5455353" y="2188024"/>
            <a:ext cx="2021932" cy="72399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BEBEB"/>
          </a:solidFill>
          <a:ln w="25400">
            <a:solidFill>
              <a:srgbClr val="942193"/>
            </a:solidFill>
            <a:round/>
          </a:ln>
          <a:extLst>
            <a:ext uri="{C572A759-6A51-4108-AA02-DFA0A04FC94B}">
              <ma14:wrappingTextBoxFlag xmlns:ma14="http://schemas.microsoft.com/office/mac/drawingml/2011/main" xmlns="" val="1"/>
            </a:ext>
          </a:extLst>
        </p:spPr>
        <p:txBody>
          <a:bodyPr lIns="0" tIns="0" rIns="0" bIns="0" anchor="ctr"/>
          <a:lstStyle>
            <a:lvl1pPr algn="ctr">
              <a:defRPr sz="1500">
                <a:solidFill>
                  <a:srgbClr val="942193"/>
                </a:solidFill>
                <a:latin typeface="+mn-lt"/>
                <a:ea typeface="+mn-ea"/>
                <a:cs typeface="+mn-cs"/>
                <a:sym typeface="Arial"/>
              </a:defRPr>
            </a:lvl1pPr>
          </a:lstStyle>
          <a:p>
            <a:pPr lvl="0">
              <a:defRPr sz="1800">
                <a:solidFill>
                  <a:srgbClr val="000000"/>
                </a:solidFill>
                <a:uFillTx/>
              </a:defRPr>
            </a:pPr>
            <a:r>
              <a:rPr sz="1500" dirty="0">
                <a:solidFill>
                  <a:schemeClr val="tx1"/>
                </a:solidFill>
                <a:uFill>
                  <a:solidFill/>
                </a:uFill>
                <a:latin typeface="Arial Unicode MS" panose="020B0604020202020204" pitchFamily="34" charset="-128"/>
              </a:rPr>
              <a:t>Requirement Specification</a:t>
            </a:r>
          </a:p>
        </p:txBody>
      </p:sp>
      <p:sp>
        <p:nvSpPr>
          <p:cNvPr id="31" name="Shape 31"/>
          <p:cNvSpPr/>
          <p:nvPr/>
        </p:nvSpPr>
        <p:spPr>
          <a:xfrm>
            <a:off x="5455353" y="3226331"/>
            <a:ext cx="2021932" cy="72399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BEBEB"/>
          </a:solidFill>
          <a:ln w="25400">
            <a:solidFill>
              <a:srgbClr val="942193"/>
            </a:solidFill>
            <a:round/>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Conceptual </a:t>
            </a:r>
          </a:p>
          <a:p>
            <a:pPr lvl="0" algn="ctr">
              <a:defRPr sz="1800">
                <a:solidFill>
                  <a:srgbClr val="000000"/>
                </a:solidFill>
                <a:uFillTx/>
              </a:defRPr>
            </a:pPr>
            <a:r>
              <a:rPr sz="15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Model (ERD)</a:t>
            </a:r>
          </a:p>
        </p:txBody>
      </p:sp>
      <p:sp>
        <p:nvSpPr>
          <p:cNvPr id="32" name="Shape 32"/>
          <p:cNvSpPr/>
          <p:nvPr/>
        </p:nvSpPr>
        <p:spPr>
          <a:xfrm>
            <a:off x="5455353" y="4317239"/>
            <a:ext cx="2021932" cy="72399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BEBEB"/>
          </a:solidFill>
          <a:ln w="25400">
            <a:solidFill>
              <a:srgbClr val="942193"/>
            </a:solidFill>
            <a:round/>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uFillTx/>
              </a:defRPr>
            </a:pPr>
            <a:r>
              <a:rPr sz="15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Relational </a:t>
            </a:r>
          </a:p>
          <a:p>
            <a:pPr lvl="0" algn="ctr">
              <a:defRPr sz="1800">
                <a:solidFill>
                  <a:srgbClr val="000000"/>
                </a:solidFill>
                <a:uFillTx/>
              </a:defRPr>
            </a:pPr>
            <a:r>
              <a:rPr sz="15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Model</a:t>
            </a:r>
          </a:p>
        </p:txBody>
      </p:sp>
      <p:sp>
        <p:nvSpPr>
          <p:cNvPr id="33" name="Shape 33"/>
          <p:cNvSpPr/>
          <p:nvPr/>
        </p:nvSpPr>
        <p:spPr>
          <a:xfrm>
            <a:off x="5531165" y="5329626"/>
            <a:ext cx="2021932" cy="72399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BEBEB"/>
          </a:solidFill>
          <a:ln w="25400">
            <a:solidFill>
              <a:srgbClr val="942193"/>
            </a:solidFill>
            <a:round/>
          </a:ln>
          <a:extLst>
            <a:ext uri="{C572A759-6A51-4108-AA02-DFA0A04FC94B}">
              <ma14:wrappingTextBoxFlag xmlns:ma14="http://schemas.microsoft.com/office/mac/drawingml/2011/main" xmlns="" val="1"/>
            </a:ext>
          </a:extLst>
        </p:spPr>
        <p:txBody>
          <a:bodyPr lIns="0" tIns="0" rIns="0" bIns="0" anchor="ctr"/>
          <a:lstStyle>
            <a:lvl1pPr algn="ctr">
              <a:defRPr sz="1500">
                <a:solidFill>
                  <a:srgbClr val="942193"/>
                </a:solidFill>
                <a:latin typeface="+mn-lt"/>
                <a:ea typeface="+mn-ea"/>
                <a:cs typeface="+mn-cs"/>
                <a:sym typeface="Arial"/>
              </a:defRPr>
            </a:lvl1pPr>
          </a:lstStyle>
          <a:p>
            <a:pPr lvl="0">
              <a:defRPr sz="1800">
                <a:solidFill>
                  <a:srgbClr val="000000"/>
                </a:solidFill>
                <a:uFillTx/>
              </a:defRPr>
            </a:pPr>
            <a:r>
              <a:rPr sz="1500" dirty="0">
                <a:solidFill>
                  <a:schemeClr val="tx1"/>
                </a:solidFill>
                <a:uFill>
                  <a:solidFill/>
                </a:uFill>
                <a:latin typeface="Arial Unicode MS" panose="020B0604020202020204" pitchFamily="34" charset="-128"/>
              </a:rPr>
              <a:t>Database</a:t>
            </a:r>
          </a:p>
        </p:txBody>
      </p:sp>
      <p:sp>
        <p:nvSpPr>
          <p:cNvPr id="34" name="Shape 34"/>
          <p:cNvSpPr/>
          <p:nvPr/>
        </p:nvSpPr>
        <p:spPr>
          <a:xfrm>
            <a:off x="7699683" y="2175324"/>
            <a:ext cx="974627" cy="52322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lgn="ctr">
              <a:defRPr sz="1800">
                <a:solidFill>
                  <a:srgbClr val="000000"/>
                </a:solidFill>
                <a:uFillTx/>
              </a:defRPr>
            </a:pPr>
            <a:r>
              <a:rPr sz="17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Natural</a:t>
            </a:r>
          </a:p>
          <a:p>
            <a:pPr lvl="0" algn="ctr">
              <a:defRPr sz="1800">
                <a:solidFill>
                  <a:srgbClr val="000000"/>
                </a:solidFill>
                <a:uFillTx/>
              </a:defRPr>
            </a:pPr>
            <a:r>
              <a:rPr sz="17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Language</a:t>
            </a:r>
          </a:p>
        </p:txBody>
      </p:sp>
      <p:sp>
        <p:nvSpPr>
          <p:cNvPr id="35" name="Shape 35"/>
          <p:cNvSpPr/>
          <p:nvPr/>
        </p:nvSpPr>
        <p:spPr>
          <a:xfrm>
            <a:off x="7720522" y="3407448"/>
            <a:ext cx="932949" cy="26161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gn="ctr">
              <a:defRPr sz="1700">
                <a:solidFill>
                  <a:srgbClr val="000000"/>
                </a:solidFill>
                <a:latin typeface="+mn-lt"/>
                <a:ea typeface="+mn-ea"/>
                <a:cs typeface="+mn-cs"/>
                <a:sym typeface="Arial"/>
              </a:defRPr>
            </a:lvl1pPr>
          </a:lstStyle>
          <a:p>
            <a:pPr lvl="0">
              <a:defRPr sz="1800">
                <a:uFillTx/>
              </a:defRPr>
            </a:pPr>
            <a:r>
              <a:rPr sz="1700" dirty="0">
                <a:solidFill>
                  <a:schemeClr val="tx1"/>
                </a:solidFill>
                <a:uFill>
                  <a:solidFill/>
                </a:uFill>
                <a:latin typeface="Arial Unicode MS" panose="020B0604020202020204" pitchFamily="34" charset="-128"/>
              </a:rPr>
              <a:t>Diagrams</a:t>
            </a:r>
          </a:p>
        </p:txBody>
      </p:sp>
      <p:sp>
        <p:nvSpPr>
          <p:cNvPr id="36" name="Shape 36"/>
          <p:cNvSpPr/>
          <p:nvPr/>
        </p:nvSpPr>
        <p:spPr>
          <a:xfrm>
            <a:off x="7633960" y="4383049"/>
            <a:ext cx="1106073" cy="52322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lgn="ctr">
              <a:defRPr sz="1800">
                <a:solidFill>
                  <a:srgbClr val="000000"/>
                </a:solidFill>
                <a:uFillTx/>
              </a:defRPr>
            </a:pPr>
            <a:r>
              <a:rPr sz="17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Formal </a:t>
            </a:r>
          </a:p>
          <a:p>
            <a:pPr lvl="0" algn="ctr">
              <a:defRPr sz="1800">
                <a:solidFill>
                  <a:srgbClr val="000000"/>
                </a:solidFill>
                <a:uFillTx/>
              </a:defRPr>
            </a:pPr>
            <a:r>
              <a:rPr sz="17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Statements</a:t>
            </a:r>
          </a:p>
        </p:txBody>
      </p:sp>
      <p:sp>
        <p:nvSpPr>
          <p:cNvPr id="37" name="Shape 37"/>
          <p:cNvSpPr/>
          <p:nvPr/>
        </p:nvSpPr>
        <p:spPr>
          <a:xfrm>
            <a:off x="611743" y="4175448"/>
            <a:ext cx="8359589" cy="1007580"/>
          </a:xfrm>
          <a:prstGeom prst="rect">
            <a:avLst/>
          </a:prstGeom>
          <a:ln w="38100">
            <a:solidFill>
              <a:srgbClr val="FF26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8" name="Shape 38"/>
          <p:cNvSpPr/>
          <p:nvPr/>
        </p:nvSpPr>
        <p:spPr>
          <a:xfrm>
            <a:off x="4083884" y="3270530"/>
            <a:ext cx="360474" cy="558216"/>
          </a:xfrm>
          <a:custGeom>
            <a:avLst/>
            <a:gdLst/>
            <a:ahLst/>
            <a:cxnLst>
              <a:cxn ang="0">
                <a:pos x="wd2" y="hd2"/>
              </a:cxn>
              <a:cxn ang="5400000">
                <a:pos x="wd2" y="hd2"/>
              </a:cxn>
              <a:cxn ang="10800000">
                <a:pos x="wd2" y="hd2"/>
              </a:cxn>
              <a:cxn ang="16200000">
                <a:pos x="wd2" y="hd2"/>
              </a:cxn>
            </a:cxnLst>
            <a:rect l="0" t="0" r="r" b="b"/>
            <a:pathLst>
              <a:path w="21600" h="21600" extrusionOk="0">
                <a:moveTo>
                  <a:pt x="0" y="13764"/>
                </a:moveTo>
                <a:lnTo>
                  <a:pt x="9132" y="21600"/>
                </a:lnTo>
                <a:lnTo>
                  <a:pt x="21600" y="0"/>
                </a:lnTo>
              </a:path>
            </a:pathLst>
          </a:custGeom>
          <a:ln w="50800">
            <a:solidFill>
              <a:srgbClr val="008F00"/>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639684953"/>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38"/>
                                        </p:tgtEl>
                                        <p:attrNameLst>
                                          <p:attrName>style.visibility</p:attrName>
                                        </p:attrNameLst>
                                      </p:cBhvr>
                                      <p:to>
                                        <p:strVal val="visible"/>
                                      </p:to>
                                    </p:set>
                                    <p:animEffect transition="in" filter="dissolve(in)">
                                      <p:cBhvr>
                                        <p:cTn id="7" dur="75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0" nodeType="clickEffect">
                                  <p:stCondLst>
                                    <p:cond delay="0"/>
                                  </p:stCondLst>
                                  <p:iterate>
                                    <p:tmAbs val="0"/>
                                  </p:iterate>
                                  <p:childTnLst>
                                    <p:set>
                                      <p:cBhvr>
                                        <p:cTn id="11" fill="hold"/>
                                        <p:tgtEl>
                                          <p:spTgt spid="37"/>
                                        </p:tgtEl>
                                        <p:attrNameLst>
                                          <p:attrName>style.visibility</p:attrName>
                                        </p:attrNameLst>
                                      </p:cBhvr>
                                      <p:to>
                                        <p:strVal val="visible"/>
                                      </p:to>
                                    </p:set>
                                    <p:animEffect transition="in" filter="dissolve(in)">
                                      <p:cBhvr>
                                        <p:cTn id="12" dur="7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advAuto="0"/>
      <p:bldP spid="38" grpId="0"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43"/>
          <p:cNvSpPr>
            <a:spLocks noGrp="1"/>
          </p:cNvSpPr>
          <p:nvPr>
            <p:ph type="sldNum" sz="quarter" idx="4294967295"/>
          </p:nvPr>
        </p:nvSpPr>
        <p:spPr>
          <a:xfrm>
            <a:off x="6553200" y="6248400"/>
            <a:ext cx="2133600" cy="226986"/>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00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21</a:t>
            </a:fld>
            <a:endParaRPr sz="1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4" name="Shape 44"/>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Relational Model</a:t>
            </a:r>
          </a:p>
        </p:txBody>
      </p:sp>
      <p:sp>
        <p:nvSpPr>
          <p:cNvPr id="45" name="Shape 45"/>
          <p:cNvSpPr/>
          <p:nvPr/>
        </p:nvSpPr>
        <p:spPr>
          <a:xfrm>
            <a:off x="469899" y="1656397"/>
            <a:ext cx="7590196" cy="343170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lvl="0" indent="-304800">
              <a:spcBef>
                <a:spcPts val="700"/>
              </a:spcBef>
              <a:buSzPct val="50000"/>
              <a:buBlip>
                <a:blip r:embed="rId2"/>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35 years old</a:t>
            </a:r>
          </a:p>
          <a:p>
            <a:pPr marL="342900" lvl="0" indent="-304800">
              <a:spcBef>
                <a:spcPts val="700"/>
              </a:spcBef>
              <a:buSzPct val="50000"/>
              <a:buBlip>
                <a:blip r:embed="rId2"/>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Foundation of DBMs</a:t>
            </a:r>
          </a:p>
          <a:p>
            <a:pPr marL="342900" lvl="0" indent="-304800">
              <a:spcBef>
                <a:spcPts val="700"/>
              </a:spcBef>
              <a:buSzPct val="50000"/>
              <a:buBlip>
                <a:blip r:embed="rId2"/>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Spawned a multi-billion dollar industry</a:t>
            </a:r>
          </a:p>
          <a:p>
            <a:pPr marL="342900" lvl="0" indent="-304800">
              <a:spcBef>
                <a:spcPts val="700"/>
              </a:spcBef>
              <a:buSzPct val="50000"/>
              <a:buBlip>
                <a:blip r:embed="rId2"/>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Used by all commercial database systems</a:t>
            </a:r>
          </a:p>
          <a:p>
            <a:pPr marL="342900" lvl="0" indent="-304800">
              <a:spcBef>
                <a:spcPts val="700"/>
              </a:spcBef>
              <a:buSzPct val="50000"/>
              <a:buBlip>
                <a:blip r:embed="rId2"/>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Very Simple</a:t>
            </a:r>
          </a:p>
          <a:p>
            <a:pPr marL="342900" lvl="0" indent="-304800">
              <a:spcBef>
                <a:spcPts val="700"/>
              </a:spcBef>
              <a:buSzPct val="50000"/>
              <a:buBlip>
                <a:blip r:embed="rId2"/>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Query with high-level languages</a:t>
            </a:r>
          </a:p>
          <a:p>
            <a:pPr marL="342900" lvl="0" indent="-304800">
              <a:spcBef>
                <a:spcPts val="700"/>
              </a:spcBef>
              <a:buSzPct val="50000"/>
              <a:buBlip>
                <a:blip r:embed="rId2"/>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Efficient implementations</a:t>
            </a:r>
          </a:p>
        </p:txBody>
      </p:sp>
    </p:spTree>
    <p:extLst>
      <p:ext uri="{BB962C8B-B14F-4D97-AF65-F5344CB8AC3E}">
        <p14:creationId xmlns:p14="http://schemas.microsoft.com/office/powerpoint/2010/main" val="281617314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ER Diagram </a:t>
            </a:r>
            <a:r>
              <a:rPr lang="en-US" sz="3000" b="1" dirty="0" smtClean="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sym typeface="Wingdings" panose="05000000000000000000" pitchFamily="2" charset="2"/>
              </a:rPr>
              <a:t></a:t>
            </a:r>
            <a:r>
              <a:rPr sz="3000" b="1" dirty="0" smtClean="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a:t>
            </a: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Relational Model</a:t>
            </a:r>
          </a:p>
        </p:txBody>
      </p:sp>
      <p:sp>
        <p:nvSpPr>
          <p:cNvPr id="127" name="Shape 127"/>
          <p:cNvSpPr/>
          <p:nvPr/>
        </p:nvSpPr>
        <p:spPr>
          <a:xfrm>
            <a:off x="469900" y="1282700"/>
            <a:ext cx="7590195" cy="37676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96007" lvl="0" indent="-257907">
              <a:spcBef>
                <a:spcPts val="700"/>
              </a:spcBef>
              <a:buSzPct val="50000"/>
              <a:buBlip>
                <a:blip r:embed="rId2"/>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Step 0: Identify: </a:t>
            </a:r>
          </a:p>
          <a:p>
            <a:pPr marL="638907" lvl="1" indent="-257907">
              <a:spcBef>
                <a:spcPts val="700"/>
              </a:spcBef>
              <a:buSzPct val="100000"/>
              <a:buChar char="•"/>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Entities</a:t>
            </a:r>
          </a:p>
          <a:p>
            <a:pPr marL="638907" lvl="1" indent="-257907">
              <a:spcBef>
                <a:spcPts val="700"/>
              </a:spcBef>
              <a:buSzPct val="100000"/>
              <a:buChar char="•"/>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Relationships (many-to-many, one-to-many, one-to-one)</a:t>
            </a:r>
          </a:p>
          <a:p>
            <a:pPr marL="638907" lvl="1" indent="-257907">
              <a:spcBef>
                <a:spcPts val="700"/>
              </a:spcBef>
              <a:buSzPct val="100000"/>
              <a:buChar char="•"/>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Special attributes (primary key)</a:t>
            </a:r>
          </a:p>
          <a:p>
            <a:pPr marL="296007" lvl="0" indent="-257907">
              <a:spcBef>
                <a:spcPts val="700"/>
              </a:spcBef>
              <a:buSzPct val="50000"/>
              <a:buBlip>
                <a:blip r:embed="rId2"/>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Step 1: Entities</a:t>
            </a:r>
          </a:p>
          <a:p>
            <a:pPr marL="296007" lvl="0" indent="-257907">
              <a:spcBef>
                <a:spcPts val="700"/>
              </a:spcBef>
              <a:buSzPct val="50000"/>
              <a:buBlip>
                <a:blip r:embed="rId2"/>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Step 2: Many-to-many relationships</a:t>
            </a:r>
          </a:p>
          <a:p>
            <a:pPr marL="296007" lvl="0" indent="-257907">
              <a:spcBef>
                <a:spcPts val="700"/>
              </a:spcBef>
              <a:buSzPct val="50000"/>
              <a:buBlip>
                <a:blip r:embed="rId2"/>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Step 3: One-to-many relationships</a:t>
            </a:r>
          </a:p>
          <a:p>
            <a:pPr marL="296007" lvl="0" indent="-257907">
              <a:spcBef>
                <a:spcPts val="700"/>
              </a:spcBef>
              <a:buSzPct val="50000"/>
              <a:buBlip>
                <a:blip r:embed="rId2"/>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Step 4: One-to-one relationships</a:t>
            </a:r>
          </a:p>
        </p:txBody>
      </p:sp>
    </p:spTree>
    <p:extLst>
      <p:ext uri="{BB962C8B-B14F-4D97-AF65-F5344CB8AC3E}">
        <p14:creationId xmlns:p14="http://schemas.microsoft.com/office/powerpoint/2010/main" val="943480808"/>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Example - Water Utility</a:t>
            </a:r>
          </a:p>
        </p:txBody>
      </p:sp>
      <p:pic>
        <p:nvPicPr>
          <p:cNvPr id="131" name="Screen Shot 2014-02-19 at 3.58.47 PM.png"/>
          <p:cNvPicPr/>
          <p:nvPr/>
        </p:nvPicPr>
        <p:blipFill>
          <a:blip r:embed="rId2">
            <a:extLst/>
          </a:blip>
          <a:stretch>
            <a:fillRect/>
          </a:stretch>
        </p:blipFill>
        <p:spPr>
          <a:xfrm>
            <a:off x="1219884" y="1258562"/>
            <a:ext cx="6704232" cy="4969932"/>
          </a:xfrm>
          <a:prstGeom prst="rect">
            <a:avLst/>
          </a:prstGeom>
          <a:ln w="12700">
            <a:miter lim="400000"/>
          </a:ln>
        </p:spPr>
      </p:pic>
    </p:spTree>
    <p:extLst>
      <p:ext uri="{BB962C8B-B14F-4D97-AF65-F5344CB8AC3E}">
        <p14:creationId xmlns:p14="http://schemas.microsoft.com/office/powerpoint/2010/main" val="2990262103"/>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0</a:t>
            </a:r>
          </a:p>
        </p:txBody>
      </p:sp>
      <p:sp>
        <p:nvSpPr>
          <p:cNvPr id="135" name="Shape 135"/>
          <p:cNvSpPr/>
          <p:nvPr/>
        </p:nvSpPr>
        <p:spPr>
          <a:xfrm>
            <a:off x="2647950" y="2606039"/>
            <a:ext cx="3234095" cy="137986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19453" lvl="0" indent="-281353">
              <a:spcBef>
                <a:spcPts val="700"/>
              </a:spcBef>
              <a:buSzPct val="50000"/>
              <a:buBlip>
                <a:blip r:embed="rId2"/>
              </a:buBlip>
              <a:defRPr sz="1800">
                <a:solidFill>
                  <a:srgbClr val="000000"/>
                </a:solidFill>
                <a:uFillTx/>
              </a:defRPr>
            </a:pP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Entities</a:t>
            </a:r>
          </a:p>
          <a:p>
            <a:pPr marL="319453" lvl="0" indent="-281353">
              <a:spcBef>
                <a:spcPts val="700"/>
              </a:spcBef>
              <a:buSzPct val="50000"/>
              <a:buBlip>
                <a:blip r:embed="rId2"/>
              </a:buBlip>
              <a:defRPr sz="1800">
                <a:solidFill>
                  <a:srgbClr val="000000"/>
                </a:solidFill>
                <a:uFillTx/>
              </a:defRPr>
            </a:pP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Relationships</a:t>
            </a:r>
          </a:p>
          <a:p>
            <a:pPr marL="319453" lvl="0" indent="-281353">
              <a:spcBef>
                <a:spcPts val="700"/>
              </a:spcBef>
              <a:buSzPct val="50000"/>
              <a:buBlip>
                <a:blip r:embed="rId2"/>
              </a:buBlip>
              <a:defRPr sz="1800">
                <a:solidFill>
                  <a:srgbClr val="000000"/>
                </a:solidFill>
                <a:uFillTx/>
              </a:defRPr>
            </a:pP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Primary Keys</a:t>
            </a:r>
          </a:p>
        </p:txBody>
      </p:sp>
    </p:spTree>
    <p:extLst>
      <p:ext uri="{BB962C8B-B14F-4D97-AF65-F5344CB8AC3E}">
        <p14:creationId xmlns:p14="http://schemas.microsoft.com/office/powerpoint/2010/main" val="4129756903"/>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Entities map to Tables</a:t>
            </a:r>
          </a:p>
        </p:txBody>
      </p:sp>
      <p:sp>
        <p:nvSpPr>
          <p:cNvPr id="139" name="Shape 139"/>
          <p:cNvSpPr/>
          <p:nvPr/>
        </p:nvSpPr>
        <p:spPr>
          <a:xfrm>
            <a:off x="469899" y="2133687"/>
            <a:ext cx="7590196" cy="236218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lvl="0" indent="-304800">
              <a:spcBef>
                <a:spcPts val="700"/>
              </a:spcBef>
              <a:buSzPct val="50000"/>
              <a:buBlip>
                <a:blip r:embed="rId2"/>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entity maps to a table</a:t>
            </a:r>
          </a:p>
          <a:p>
            <a:pPr marL="342900" lvl="0" indent="-304800">
              <a:spcBef>
                <a:spcPts val="700"/>
              </a:spcBef>
              <a:buSzPct val="50000"/>
              <a:buBlip>
                <a:blip r:embed="rId2"/>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attribute maps to a column in the table</a:t>
            </a:r>
          </a:p>
          <a:p>
            <a:pPr marL="342900" lvl="0" indent="-304800">
              <a:spcBef>
                <a:spcPts val="700"/>
              </a:spcBef>
              <a:buSzPct val="50000"/>
              <a:buBlip>
                <a:blip r:embed="rId2"/>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 primary key of the entity maps to the primary key of the table</a:t>
            </a:r>
          </a:p>
          <a:p>
            <a:pPr marL="342900" lvl="0" indent="-304800">
              <a:spcBef>
                <a:spcPts val="700"/>
              </a:spcBef>
              <a:buSzPct val="50000"/>
              <a:buBlip>
                <a:blip r:embed="rId2"/>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Primary keys are underlined</a:t>
            </a:r>
          </a:p>
        </p:txBody>
      </p:sp>
    </p:spTree>
    <p:extLst>
      <p:ext uri="{BB962C8B-B14F-4D97-AF65-F5344CB8AC3E}">
        <p14:creationId xmlns:p14="http://schemas.microsoft.com/office/powerpoint/2010/main" val="833530086"/>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1: Water Utility Entities</a:t>
            </a:r>
          </a:p>
        </p:txBody>
      </p:sp>
      <p:sp>
        <p:nvSpPr>
          <p:cNvPr id="143" name="Shape 143"/>
          <p:cNvSpPr/>
          <p:nvPr/>
        </p:nvSpPr>
        <p:spPr>
          <a:xfrm>
            <a:off x="457200" y="2070100"/>
            <a:ext cx="2637195" cy="283154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spcBef>
                <a:spcPts val="700"/>
              </a:spcBef>
              <a:defRPr sz="1800">
                <a:solidFill>
                  <a:srgbClr val="000000"/>
                </a:solidFill>
                <a:uFillTx/>
              </a:defRPr>
            </a:pPr>
            <a:endPar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78069" lvl="0" indent="-339969">
              <a:spcBef>
                <a:spcPts val="700"/>
              </a:spcBef>
              <a:buSzPct val="50000"/>
              <a:buBlip>
                <a:blip r:embed="rId2"/>
              </a:buBlip>
              <a:defRPr sz="1800">
                <a:solidFill>
                  <a:srgbClr val="000000"/>
                </a:solidFill>
                <a:uFillTx/>
              </a:defRPr>
            </a:pPr>
            <a:r>
              <a:rPr sz="2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Rate</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p>
          <a:p>
            <a:pPr marL="260838" lvl="0" indent="-222738">
              <a:spcBef>
                <a:spcPts val="700"/>
              </a:spcBef>
              <a:buSzPct val="50000"/>
              <a:buBlip>
                <a:blip r:embed="rId2"/>
              </a:buBlip>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Customer</a:t>
            </a:r>
          </a:p>
          <a:p>
            <a:pPr marL="260838" lvl="0" indent="-222738">
              <a:spcBef>
                <a:spcPts val="700"/>
              </a:spcBef>
              <a:buSzPct val="50000"/>
              <a:buBlip>
                <a:blip r:embed="rId2"/>
              </a:buBlip>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Meter</a:t>
            </a:r>
          </a:p>
          <a:p>
            <a:pPr marL="260838" lvl="0" indent="-222738">
              <a:spcBef>
                <a:spcPts val="700"/>
              </a:spcBef>
              <a:buSzPct val="50000"/>
              <a:buBlip>
                <a:blip r:embed="rId2"/>
              </a:buBlip>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Reading</a:t>
            </a:r>
          </a:p>
          <a:p>
            <a:pPr marL="260838" lvl="0" indent="-222738">
              <a:spcBef>
                <a:spcPts val="700"/>
              </a:spcBef>
              <a:buSzPct val="50000"/>
              <a:buBlip>
                <a:blip r:embed="rId2"/>
              </a:buBlip>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Employee</a:t>
            </a:r>
          </a:p>
          <a:p>
            <a:pPr marL="260838" lvl="0" indent="-222738">
              <a:spcBef>
                <a:spcPts val="700"/>
              </a:spcBef>
              <a:buSzPct val="50000"/>
              <a:buBlip>
                <a:blip r:embed="rId2"/>
              </a:buBlip>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Bill</a:t>
            </a:r>
          </a:p>
        </p:txBody>
      </p:sp>
      <p:graphicFrame>
        <p:nvGraphicFramePr>
          <p:cNvPr id="144" name="Table 144"/>
          <p:cNvGraphicFramePr/>
          <p:nvPr>
            <p:extLst>
              <p:ext uri="{D42A27DB-BD31-4B8C-83A1-F6EECF244321}">
                <p14:modId xmlns:p14="http://schemas.microsoft.com/office/powerpoint/2010/main" val="3961360146"/>
              </p:ext>
            </p:extLst>
          </p:nvPr>
        </p:nvGraphicFramePr>
        <p:xfrm>
          <a:off x="3162302" y="3619462"/>
          <a:ext cx="5492747" cy="2499609"/>
        </p:xfrm>
        <a:graphic>
          <a:graphicData uri="http://schemas.openxmlformats.org/drawingml/2006/table">
            <a:tbl>
              <a:tblPr firstRow="1" bandRow="1">
                <a:tableStyleId>{4C3C2611-4C71-4FC5-86AE-919BDF0F9419}</a:tableStyleId>
              </a:tblPr>
              <a:tblGrid>
                <a:gridCol w="1023844"/>
                <a:gridCol w="1023844"/>
                <a:gridCol w="1148353"/>
                <a:gridCol w="1148353"/>
                <a:gridCol w="1148353"/>
              </a:tblGrid>
              <a:tr h="519685">
                <a:tc>
                  <a:txBody>
                    <a:bodyPr/>
                    <a:lstStyle/>
                    <a:p>
                      <a:pPr lvl="0" algn="l">
                        <a:spcBef>
                          <a:spcPts val="500"/>
                        </a:spcBef>
                        <a:defRPr sz="1800" b="0" i="0">
                          <a:solidFill>
                            <a:srgbClr val="000000"/>
                          </a:solidFill>
                          <a:uFillTx/>
                        </a:defRPr>
                      </a:pPr>
                      <a:r>
                        <a:rPr sz="1200" b="1" i="1" dirty="0" err="1">
                          <a:solidFill>
                            <a:srgbClr val="FFFFFF"/>
                          </a:solidFill>
                          <a:uFill>
                            <a:solidFill>
                              <a:srgbClr val="FFFFFF"/>
                            </a:solidFill>
                          </a:uFill>
                          <a:latin typeface="Arial Unicode MS" panose="020B0604020202020204" pitchFamily="34" charset="-128"/>
                        </a:rPr>
                        <a:t>Rate_no</a:t>
                      </a:r>
                      <a:endParaRPr sz="12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l">
                        <a:spcBef>
                          <a:spcPts val="500"/>
                        </a:spcBef>
                        <a:defRPr sz="1800" b="0" i="0">
                          <a:solidFill>
                            <a:srgbClr val="000000"/>
                          </a:solidFill>
                          <a:uFillTx/>
                        </a:defRPr>
                      </a:pPr>
                      <a:r>
                        <a:rPr sz="1100" b="1" i="1" dirty="0">
                          <a:solidFill>
                            <a:srgbClr val="FFFFFF"/>
                          </a:solidFill>
                          <a:uFill>
                            <a:solidFill>
                              <a:srgbClr val="FFFFFF"/>
                            </a:solidFill>
                          </a:uFill>
                          <a:latin typeface="Arial Unicode MS" panose="020B0604020202020204" pitchFamily="34" charset="-128"/>
                        </a:rPr>
                        <a:t>Description</a:t>
                      </a:r>
                    </a:p>
                  </a:txBody>
                  <a:tcPr marL="63500" marR="63500" marT="63500" marB="63500" horzOverflow="overflow">
                    <a:lnL w="12700">
                      <a:miter lim="400000"/>
                    </a:lnL>
                    <a:lnR w="12700">
                      <a:miter lim="400000"/>
                    </a:lnR>
                    <a:lnT w="12700">
                      <a:miter lim="400000"/>
                    </a:lnT>
                    <a:lnB w="12700">
                      <a:miter lim="400000"/>
                    </a:lnB>
                  </a:tcPr>
                </a:tc>
                <a:tc>
                  <a:txBody>
                    <a:bodyPr/>
                    <a:lstStyle/>
                    <a:p>
                      <a:pPr lvl="0" algn="l">
                        <a:spcBef>
                          <a:spcPts val="500"/>
                        </a:spcBef>
                        <a:defRPr sz="1800" b="0" i="0">
                          <a:solidFill>
                            <a:srgbClr val="000000"/>
                          </a:solidFill>
                          <a:uFillTx/>
                        </a:defRPr>
                      </a:pPr>
                      <a:r>
                        <a:rPr sz="1000" b="1" i="1" dirty="0">
                          <a:solidFill>
                            <a:srgbClr val="FFFFFF"/>
                          </a:solidFill>
                          <a:uFill>
                            <a:solidFill>
                              <a:srgbClr val="FFFFFF"/>
                            </a:solidFill>
                          </a:uFill>
                          <a:latin typeface="Arial Unicode MS" panose="020B0604020202020204" pitchFamily="34" charset="-128"/>
                        </a:rPr>
                        <a:t>Fixed
amount</a:t>
                      </a:r>
                    </a:p>
                  </a:txBody>
                  <a:tcPr marL="63500" marR="63500" marT="63500" marB="63500" horzOverflow="overflow">
                    <a:lnL w="12700">
                      <a:miter lim="400000"/>
                    </a:lnL>
                    <a:lnR w="12700">
                      <a:miter lim="400000"/>
                    </a:lnR>
                    <a:lnT w="12700">
                      <a:miter lim="400000"/>
                    </a:lnT>
                    <a:lnB w="12700">
                      <a:miter lim="400000"/>
                    </a:lnB>
                  </a:tcPr>
                </a:tc>
                <a:tc>
                  <a:txBody>
                    <a:bodyPr/>
                    <a:lstStyle/>
                    <a:p>
                      <a:pPr lvl="0" algn="l">
                        <a:spcBef>
                          <a:spcPts val="500"/>
                        </a:spcBef>
                        <a:defRPr sz="1800" b="0" i="0">
                          <a:solidFill>
                            <a:srgbClr val="000000"/>
                          </a:solidFill>
                          <a:uFillTx/>
                        </a:defRPr>
                      </a:pPr>
                      <a:r>
                        <a:rPr sz="1000" b="1" i="1" dirty="0">
                          <a:solidFill>
                            <a:srgbClr val="FFFFFF"/>
                          </a:solidFill>
                          <a:uFill>
                            <a:solidFill>
                              <a:srgbClr val="FFFFFF"/>
                            </a:solidFill>
                          </a:uFill>
                          <a:latin typeface="Arial Unicode MS" panose="020B0604020202020204" pitchFamily="34" charset="-128"/>
                        </a:rPr>
                        <a:t>Variable
amount</a:t>
                      </a:r>
                    </a:p>
                  </a:txBody>
                  <a:tcPr marL="63500" marR="63500" marT="63500" marB="63500" horzOverflow="overflow">
                    <a:lnL w="12700">
                      <a:miter lim="400000"/>
                    </a:lnL>
                    <a:lnR w="12700">
                      <a:miter lim="400000"/>
                    </a:lnR>
                    <a:lnT w="12700">
                      <a:miter lim="400000"/>
                    </a:lnT>
                    <a:lnB w="12700">
                      <a:miter lim="400000"/>
                    </a:lnB>
                  </a:tcPr>
                </a:tc>
                <a:tc>
                  <a:txBody>
                    <a:bodyPr/>
                    <a:lstStyle/>
                    <a:p>
                      <a:pPr lvl="0" algn="l">
                        <a:spcBef>
                          <a:spcPts val="500"/>
                        </a:spcBef>
                        <a:defRPr sz="1800" b="0" i="0">
                          <a:solidFill>
                            <a:srgbClr val="000000"/>
                          </a:solidFill>
                          <a:uFillTx/>
                        </a:defRPr>
                      </a:pPr>
                      <a:r>
                        <a:rPr sz="1000" b="1" i="1" dirty="0">
                          <a:solidFill>
                            <a:srgbClr val="FFFFFF"/>
                          </a:solidFill>
                          <a:uFill>
                            <a:solidFill>
                              <a:srgbClr val="FFFFFF"/>
                            </a:solidFill>
                          </a:uFill>
                          <a:latin typeface="Arial Unicode MS" panose="020B0604020202020204" pitchFamily="34" charset="-128"/>
                        </a:rPr>
                        <a:t>Consumption
Threshold</a:t>
                      </a:r>
                    </a:p>
                  </a:txBody>
                  <a:tcPr marL="63500" marR="63500" marT="63500" marB="63500" horzOverflow="overflow">
                    <a:lnL w="12700">
                      <a:miter lim="400000"/>
                    </a:lnL>
                    <a:lnR w="12700">
                      <a:miter lim="400000"/>
                    </a:lnR>
                    <a:lnT w="12700">
                      <a:miter lim="400000"/>
                    </a:lnT>
                    <a:lnB w="12700">
                      <a:miter lim="400000"/>
                    </a:lnB>
                  </a:tcPr>
                </a:tc>
              </a:tr>
              <a:tr h="508604">
                <a:tc>
                  <a:txBody>
                    <a:bodyPr/>
                    <a:lstStyle/>
                    <a:p>
                      <a:pPr lvl="0" algn="ctr">
                        <a:defRPr sz="1800">
                          <a:solidFill>
                            <a:srgbClr val="000000"/>
                          </a:solidFill>
                          <a:uFillTx/>
                        </a:defRPr>
                      </a:pPr>
                      <a:r>
                        <a:rPr sz="1200" dirty="0">
                          <a:solidFill>
                            <a:srgbClr val="191164"/>
                          </a:solidFill>
                          <a:uFill>
                            <a:solidFill/>
                          </a:uFill>
                          <a:latin typeface="Arial Unicode MS" panose="020B0604020202020204" pitchFamily="34" charset="-128"/>
                        </a:rPr>
                        <a:t>R1278</a:t>
                      </a: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sz="1200" dirty="0">
                          <a:solidFill>
                            <a:srgbClr val="191164"/>
                          </a:solidFill>
                          <a:uFill>
                            <a:solidFill/>
                          </a:uFill>
                          <a:latin typeface="Arial Unicode MS" panose="020B0604020202020204" pitchFamily="34" charset="-128"/>
                        </a:rPr>
                        <a:t>Rate </a:t>
                      </a:r>
                      <a:r>
                        <a:rPr sz="1200" dirty="0" err="1">
                          <a:solidFill>
                            <a:srgbClr val="191164"/>
                          </a:solidFill>
                          <a:uFill>
                            <a:solidFill/>
                          </a:uFill>
                          <a:latin typeface="Arial Unicode MS" panose="020B0604020202020204" pitchFamily="34" charset="-128"/>
                        </a:rPr>
                        <a:t>descr</a:t>
                      </a:r>
                      <a:r>
                        <a:rPr sz="1200" dirty="0">
                          <a:solidFill>
                            <a:srgbClr val="191164"/>
                          </a:solidFill>
                          <a:uFill>
                            <a:solidFill/>
                          </a:uFill>
                          <a:latin typeface="Arial Unicode MS" panose="020B0604020202020204" pitchFamily="34" charset="-128"/>
                        </a:rPr>
                        <a:t> 1</a:t>
                      </a: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sz="1200" dirty="0">
                          <a:solidFill>
                            <a:srgbClr val="191164"/>
                          </a:solidFill>
                          <a:uFill>
                            <a:solidFill/>
                          </a:uFill>
                          <a:latin typeface="Arial Unicode MS" panose="020B0604020202020204" pitchFamily="34" charset="-128"/>
                        </a:rPr>
                        <a:t>40</a:t>
                      </a: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sz="1200" dirty="0">
                          <a:solidFill>
                            <a:srgbClr val="191164"/>
                          </a:solidFill>
                          <a:uFill>
                            <a:solidFill/>
                          </a:uFill>
                          <a:latin typeface="Arial Unicode MS" panose="020B0604020202020204" pitchFamily="34" charset="-128"/>
                        </a:rPr>
                        <a:t>10</a:t>
                      </a: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sz="1200" dirty="0">
                          <a:solidFill>
                            <a:srgbClr val="191164"/>
                          </a:solidFill>
                          <a:uFill>
                            <a:solidFill/>
                          </a:uFill>
                          <a:latin typeface="Arial Unicode MS" panose="020B0604020202020204" pitchFamily="34" charset="-128"/>
                        </a:rPr>
                        <a:t>0.7</a:t>
                      </a:r>
                    </a:p>
                  </a:txBody>
                  <a:tcPr marL="63500" marR="63500" marT="63500" marB="63500" horzOverflow="overflow">
                    <a:lnL w="12700">
                      <a:miter lim="400000"/>
                    </a:lnL>
                    <a:lnR w="12700">
                      <a:miter lim="400000"/>
                    </a:lnR>
                    <a:lnT w="12700">
                      <a:miter lim="400000"/>
                    </a:lnT>
                    <a:lnB w="12700">
                      <a:miter lim="400000"/>
                    </a:lnB>
                  </a:tcPr>
                </a:tc>
              </a:tr>
              <a:tr h="490440">
                <a:tc>
                  <a:txBody>
                    <a:bodyPr/>
                    <a:lstStyle/>
                    <a:p>
                      <a:pPr lvl="0" algn="ctr">
                        <a:defRPr sz="1800">
                          <a:solidFill>
                            <a:srgbClr val="000000"/>
                          </a:solidFill>
                          <a:uFillTx/>
                        </a:defRPr>
                      </a:pPr>
                      <a:r>
                        <a:rPr sz="1200" dirty="0">
                          <a:solidFill>
                            <a:srgbClr val="191164"/>
                          </a:solidFill>
                          <a:uFill>
                            <a:solidFill/>
                          </a:uFill>
                          <a:latin typeface="Arial Unicode MS" panose="020B0604020202020204" pitchFamily="34" charset="-128"/>
                        </a:rPr>
                        <a:t>R982</a:t>
                      </a: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sz="1200" dirty="0">
                          <a:solidFill>
                            <a:srgbClr val="191164"/>
                          </a:solidFill>
                          <a:uFill>
                            <a:solidFill/>
                          </a:uFill>
                          <a:latin typeface="Arial Unicode MS" panose="020B0604020202020204" pitchFamily="34" charset="-128"/>
                        </a:rPr>
                        <a:t>Rate </a:t>
                      </a:r>
                      <a:r>
                        <a:rPr sz="1200" dirty="0" err="1">
                          <a:solidFill>
                            <a:srgbClr val="191164"/>
                          </a:solidFill>
                          <a:uFill>
                            <a:solidFill/>
                          </a:uFill>
                          <a:latin typeface="Arial Unicode MS" panose="020B0604020202020204" pitchFamily="34" charset="-128"/>
                        </a:rPr>
                        <a:t>descr</a:t>
                      </a:r>
                      <a:r>
                        <a:rPr sz="1200" dirty="0">
                          <a:solidFill>
                            <a:srgbClr val="191164"/>
                          </a:solidFill>
                          <a:uFill>
                            <a:solidFill/>
                          </a:uFill>
                          <a:latin typeface="Arial Unicode MS" panose="020B0604020202020204" pitchFamily="34" charset="-128"/>
                        </a:rPr>
                        <a:t> 3</a:t>
                      </a: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sz="1200" dirty="0">
                          <a:solidFill>
                            <a:srgbClr val="191164"/>
                          </a:solidFill>
                          <a:uFill>
                            <a:solidFill/>
                          </a:uFill>
                          <a:latin typeface="Arial Unicode MS" panose="020B0604020202020204" pitchFamily="34" charset="-128"/>
                        </a:rPr>
                        <a:t>70</a:t>
                      </a: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sz="1200" dirty="0">
                          <a:solidFill>
                            <a:srgbClr val="191164"/>
                          </a:solidFill>
                          <a:uFill>
                            <a:solidFill/>
                          </a:uFill>
                          <a:latin typeface="Arial Unicode MS" panose="020B0604020202020204" pitchFamily="34" charset="-128"/>
                        </a:rPr>
                        <a:t>20</a:t>
                      </a: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sz="1200" dirty="0">
                          <a:solidFill>
                            <a:srgbClr val="191164"/>
                          </a:solidFill>
                          <a:uFill>
                            <a:solidFill/>
                          </a:uFill>
                          <a:latin typeface="Arial Unicode MS" panose="020B0604020202020204" pitchFamily="34" charset="-128"/>
                        </a:rPr>
                        <a:t>0.7</a:t>
                      </a:r>
                    </a:p>
                  </a:txBody>
                  <a:tcPr marL="63500" marR="63500" marT="63500" marB="63500" horzOverflow="overflow">
                    <a:lnL w="12700">
                      <a:miter lim="400000"/>
                    </a:lnL>
                    <a:lnR w="12700">
                      <a:miter lim="400000"/>
                    </a:lnR>
                    <a:lnT w="12700">
                      <a:miter lim="400000"/>
                    </a:lnT>
                    <a:lnB w="12700">
                      <a:miter lim="400000"/>
                    </a:lnB>
                  </a:tcPr>
                </a:tc>
              </a:tr>
              <a:tr h="490440">
                <a:tc>
                  <a:txBody>
                    <a:bodyPr/>
                    <a:lstStyle/>
                    <a:p>
                      <a:pPr lvl="0" algn="ctr">
                        <a:defRPr sz="1800">
                          <a:solidFill>
                            <a:srgbClr val="000000"/>
                          </a:solidFill>
                          <a:uFillTx/>
                        </a:defRPr>
                      </a:pPr>
                      <a:r>
                        <a:rPr sz="1200" dirty="0">
                          <a:solidFill>
                            <a:srgbClr val="191164"/>
                          </a:solidFill>
                          <a:uFill>
                            <a:solidFill/>
                          </a:uFill>
                          <a:latin typeface="Arial Unicode MS" panose="020B0604020202020204" pitchFamily="34" charset="-128"/>
                        </a:rPr>
                        <a:t>R1908</a:t>
                      </a: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sz="1200" dirty="0">
                          <a:solidFill>
                            <a:srgbClr val="191164"/>
                          </a:solidFill>
                          <a:uFill>
                            <a:solidFill/>
                          </a:uFill>
                          <a:latin typeface="Arial Unicode MS" panose="020B0604020202020204" pitchFamily="34" charset="-128"/>
                        </a:rPr>
                        <a:t>Rate </a:t>
                      </a:r>
                      <a:r>
                        <a:rPr sz="1200" dirty="0" err="1">
                          <a:solidFill>
                            <a:srgbClr val="191164"/>
                          </a:solidFill>
                          <a:uFill>
                            <a:solidFill/>
                          </a:uFill>
                          <a:latin typeface="Arial Unicode MS" panose="020B0604020202020204" pitchFamily="34" charset="-128"/>
                        </a:rPr>
                        <a:t>descr</a:t>
                      </a:r>
                      <a:r>
                        <a:rPr sz="1200" dirty="0">
                          <a:solidFill>
                            <a:srgbClr val="191164"/>
                          </a:solidFill>
                          <a:uFill>
                            <a:solidFill/>
                          </a:uFill>
                          <a:latin typeface="Arial Unicode MS" panose="020B0604020202020204" pitchFamily="34" charset="-128"/>
                        </a:rPr>
                        <a:t> 7</a:t>
                      </a: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sz="1200" dirty="0">
                          <a:solidFill>
                            <a:srgbClr val="191164"/>
                          </a:solidFill>
                          <a:uFill>
                            <a:solidFill/>
                          </a:uFill>
                          <a:latin typeface="Arial Unicode MS" panose="020B0604020202020204" pitchFamily="34" charset="-128"/>
                        </a:rPr>
                        <a:t>120</a:t>
                      </a: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sz="1200" dirty="0">
                          <a:solidFill>
                            <a:srgbClr val="191164"/>
                          </a:solidFill>
                          <a:uFill>
                            <a:solidFill/>
                          </a:uFill>
                          <a:latin typeface="Arial Unicode MS" panose="020B0604020202020204" pitchFamily="34" charset="-128"/>
                        </a:rPr>
                        <a:t>Null	</a:t>
                      </a: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sz="1200" dirty="0">
                          <a:solidFill>
                            <a:srgbClr val="191164"/>
                          </a:solidFill>
                          <a:uFill>
                            <a:solidFill/>
                          </a:uFill>
                          <a:latin typeface="Arial Unicode MS" panose="020B0604020202020204" pitchFamily="34" charset="-128"/>
                        </a:rPr>
                        <a:t>Null</a:t>
                      </a:r>
                    </a:p>
                  </a:txBody>
                  <a:tcPr marL="63500" marR="63500" marT="63500" marB="63500" horzOverflow="overflow">
                    <a:lnL w="12700">
                      <a:miter lim="400000"/>
                    </a:lnL>
                    <a:lnR w="12700">
                      <a:miter lim="400000"/>
                    </a:lnR>
                    <a:lnT w="12700">
                      <a:miter lim="400000"/>
                    </a:lnT>
                    <a:lnB w="12700">
                      <a:miter lim="400000"/>
                    </a:lnB>
                  </a:tcPr>
                </a:tc>
              </a:tr>
              <a:tr h="490440">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r>
            </a:tbl>
          </a:graphicData>
        </a:graphic>
      </p:graphicFrame>
      <p:sp>
        <p:nvSpPr>
          <p:cNvPr id="145" name="Shape 145"/>
          <p:cNvSpPr/>
          <p:nvPr/>
        </p:nvSpPr>
        <p:spPr>
          <a:xfrm>
            <a:off x="5460312" y="3176743"/>
            <a:ext cx="525142" cy="33855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1600" u="sng">
                <a:solidFill>
                  <a:srgbClr val="008F00"/>
                </a:solidFill>
                <a:latin typeface="+mn-lt"/>
                <a:ea typeface="+mn-ea"/>
                <a:cs typeface="+mn-cs"/>
                <a:sym typeface="Arial"/>
              </a:defRPr>
            </a:lvl1pPr>
          </a:lstStyle>
          <a:p>
            <a:pPr lvl="0">
              <a:defRPr sz="1800" u="none">
                <a:solidFill>
                  <a:srgbClr val="000000"/>
                </a:solidFill>
                <a:uFillTx/>
              </a:defRPr>
            </a:pPr>
            <a:r>
              <a:rPr sz="1600" u="sng" dirty="0">
                <a:solidFill>
                  <a:schemeClr val="tx1"/>
                </a:solidFill>
                <a:uFill>
                  <a:solidFill/>
                </a:uFill>
                <a:latin typeface="Arial Unicode MS" panose="020B0604020202020204" pitchFamily="34" charset="-128"/>
              </a:rPr>
              <a:t>Rate</a:t>
            </a:r>
          </a:p>
        </p:txBody>
      </p:sp>
      <p:sp>
        <p:nvSpPr>
          <p:cNvPr id="146" name="Shape 146"/>
          <p:cNvSpPr/>
          <p:nvPr/>
        </p:nvSpPr>
        <p:spPr>
          <a:xfrm flipH="1" flipV="1">
            <a:off x="1892300" y="2887980"/>
            <a:ext cx="1270000" cy="2979421"/>
          </a:xfrm>
          <a:prstGeom prst="line">
            <a:avLst/>
          </a:prstGeom>
          <a:ln w="25400">
            <a:solidFill>
              <a:srgbClr val="008F00"/>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47" name="Shape 147"/>
          <p:cNvSpPr/>
          <p:nvPr/>
        </p:nvSpPr>
        <p:spPr>
          <a:xfrm flipH="1">
            <a:off x="1917699" y="1332411"/>
            <a:ext cx="1504770" cy="1504770"/>
          </a:xfrm>
          <a:prstGeom prst="line">
            <a:avLst/>
          </a:prstGeom>
          <a:ln w="25400">
            <a:solidFill>
              <a:srgbClr val="008F00"/>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148" name="Screen Shot 2014-02-24 at 7.36.14 PM.png"/>
          <p:cNvPicPr/>
          <p:nvPr/>
        </p:nvPicPr>
        <p:blipFill>
          <a:blip r:embed="rId3">
            <a:extLst/>
          </a:blip>
          <a:stretch>
            <a:fillRect/>
          </a:stretch>
        </p:blipFill>
        <p:spPr>
          <a:xfrm>
            <a:off x="4648200" y="925830"/>
            <a:ext cx="2360682" cy="1798320"/>
          </a:xfrm>
          <a:prstGeom prst="rect">
            <a:avLst/>
          </a:prstGeom>
          <a:ln w="12700">
            <a:miter lim="400000"/>
          </a:ln>
        </p:spPr>
      </p:pic>
      <p:sp>
        <p:nvSpPr>
          <p:cNvPr id="149" name="Shape 149"/>
          <p:cNvSpPr/>
          <p:nvPr/>
        </p:nvSpPr>
        <p:spPr>
          <a:xfrm>
            <a:off x="5726993" y="2380667"/>
            <a:ext cx="1" cy="673101"/>
          </a:xfrm>
          <a:prstGeom prst="line">
            <a:avLst/>
          </a:prstGeom>
          <a:ln w="38100">
            <a:solidFill>
              <a:srgbClr val="008F00"/>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459061591"/>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2: Many to many relationships</a:t>
            </a:r>
          </a:p>
        </p:txBody>
      </p:sp>
      <p:sp>
        <p:nvSpPr>
          <p:cNvPr id="153" name="Shape 153"/>
          <p:cNvSpPr/>
          <p:nvPr/>
        </p:nvSpPr>
        <p:spPr>
          <a:xfrm>
            <a:off x="469899" y="2171700"/>
            <a:ext cx="7590196" cy="285719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19453" lvl="0" indent="-281353">
              <a:spcBef>
                <a:spcPts val="700"/>
              </a:spcBef>
              <a:buSzPct val="50000"/>
              <a:buBlip>
                <a:blip r:embed="rId2"/>
              </a:buBlip>
              <a:defRPr sz="1800">
                <a:solidFill>
                  <a:srgbClr val="000000"/>
                </a:solidFill>
                <a:uFillTx/>
              </a:defRPr>
            </a:pP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Many-to-Many relationship becomes a separate table (bridge table)</a:t>
            </a:r>
          </a:p>
          <a:p>
            <a:pPr marL="319453" lvl="0" indent="-281353">
              <a:spcBef>
                <a:spcPts val="700"/>
              </a:spcBef>
              <a:buSzPct val="50000"/>
              <a:buBlip>
                <a:blip r:embed="rId2"/>
              </a:buBlip>
              <a:defRPr sz="1800">
                <a:solidFill>
                  <a:srgbClr val="000000"/>
                </a:solidFill>
                <a:uFillTx/>
              </a:defRPr>
            </a:pP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 primary key of </a:t>
            </a:r>
            <a:r>
              <a:rPr sz="24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a:t>
            </a:r>
            <a:r>
              <a:rPr lang="en-US" sz="24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bridge</a:t>
            </a:r>
            <a:r>
              <a:rPr sz="24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table is the </a:t>
            </a:r>
            <a:r>
              <a:rPr sz="2400" b="1" i="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combination of the primary keys </a:t>
            </a: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of the entity types participating in the relationship</a:t>
            </a:r>
          </a:p>
          <a:p>
            <a:pPr marL="319453" lvl="0" indent="-281353">
              <a:spcBef>
                <a:spcPts val="700"/>
              </a:spcBef>
              <a:buSzPct val="50000"/>
              <a:buBlip>
                <a:blip r:embed="rId2"/>
              </a:buBlip>
              <a:defRPr sz="1800">
                <a:solidFill>
                  <a:srgbClr val="000000"/>
                </a:solidFill>
                <a:uFillTx/>
              </a:defRPr>
            </a:pPr>
            <a:r>
              <a:rPr lang="en-US" sz="24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of the primary keys stored in the bridge table is a </a:t>
            </a:r>
            <a:r>
              <a:rPr sz="24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foreign key</a:t>
            </a:r>
            <a:r>
              <a:rPr lang="en-US" sz="24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pointing to the original entity table</a:t>
            </a:r>
            <a:endPar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1564787315"/>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2: Example</a:t>
            </a:r>
          </a:p>
        </p:txBody>
      </p:sp>
      <p:sp>
        <p:nvSpPr>
          <p:cNvPr id="157" name="Shape 157"/>
          <p:cNvSpPr/>
          <p:nvPr/>
        </p:nvSpPr>
        <p:spPr>
          <a:xfrm>
            <a:off x="469899" y="1131197"/>
            <a:ext cx="7590196" cy="4154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84284" lvl="0" indent="-246184">
              <a:spcBef>
                <a:spcPts val="700"/>
              </a:spcBef>
              <a:buSzPct val="50000"/>
              <a:buBlip>
                <a:blip r:embed="rId3"/>
              </a:buBlip>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Lets assume that a </a:t>
            </a:r>
            <a:r>
              <a:rPr sz="21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reading</a:t>
            </a: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can be done by many </a:t>
            </a:r>
            <a:r>
              <a:rPr sz="21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employees</a:t>
            </a:r>
          </a:p>
        </p:txBody>
      </p:sp>
      <p:pic>
        <p:nvPicPr>
          <p:cNvPr id="158" name="Screen Shot 2014-02-24 at 2.27.32 PM.png"/>
          <p:cNvPicPr/>
          <p:nvPr/>
        </p:nvPicPr>
        <p:blipFill>
          <a:blip r:embed="rId4">
            <a:extLst/>
          </a:blip>
          <a:stretch>
            <a:fillRect/>
          </a:stretch>
        </p:blipFill>
        <p:spPr>
          <a:xfrm>
            <a:off x="1555471" y="1661685"/>
            <a:ext cx="5673481" cy="2427887"/>
          </a:xfrm>
          <a:prstGeom prst="rect">
            <a:avLst/>
          </a:prstGeom>
          <a:ln w="12700">
            <a:miter lim="400000"/>
          </a:ln>
        </p:spPr>
      </p:pic>
      <p:graphicFrame>
        <p:nvGraphicFramePr>
          <p:cNvPr id="159" name="Table 159"/>
          <p:cNvGraphicFramePr/>
          <p:nvPr>
            <p:extLst>
              <p:ext uri="{D42A27DB-BD31-4B8C-83A1-F6EECF244321}">
                <p14:modId xmlns:p14="http://schemas.microsoft.com/office/powerpoint/2010/main" val="1217055831"/>
              </p:ext>
            </p:extLst>
          </p:nvPr>
        </p:nvGraphicFramePr>
        <p:xfrm>
          <a:off x="482401" y="5391670"/>
          <a:ext cx="2991047" cy="1113696"/>
        </p:xfrm>
        <a:graphic>
          <a:graphicData uri="http://schemas.openxmlformats.org/drawingml/2006/table">
            <a:tbl>
              <a:tblPr firstRow="1" bandRow="1">
                <a:tableStyleId>{4C3C2611-4C71-4FC5-86AE-919BDF0F9419}</a:tableStyleId>
              </a:tblPr>
              <a:tblGrid>
                <a:gridCol w="1187495"/>
                <a:gridCol w="947168"/>
                <a:gridCol w="856384"/>
              </a:tblGrid>
              <a:tr h="283938">
                <a:tc>
                  <a:txBody>
                    <a:bodyPr/>
                    <a:lstStyle/>
                    <a:p>
                      <a:pPr lvl="0" algn="l">
                        <a:spcBef>
                          <a:spcPts val="500"/>
                        </a:spcBef>
                        <a:defRPr sz="1800" b="0" i="0">
                          <a:solidFill>
                            <a:srgbClr val="000000"/>
                          </a:solidFill>
                          <a:uFillTx/>
                        </a:defRPr>
                      </a:pPr>
                      <a:r>
                        <a:rPr sz="1200" b="1" i="1" dirty="0">
                          <a:solidFill>
                            <a:srgbClr val="FF2600"/>
                          </a:solidFill>
                          <a:uFill>
                            <a:solidFill>
                              <a:srgbClr val="FFFFFF"/>
                            </a:solidFill>
                          </a:uFill>
                          <a:latin typeface="Arial Unicode MS" panose="020B0604020202020204" pitchFamily="34" charset="-128"/>
                        </a:rPr>
                        <a:t>Reading No	</a:t>
                      </a:r>
                    </a:p>
                  </a:txBody>
                  <a:tcPr marL="63500" marR="63500" marT="63500" marB="63500" horzOverflow="overflow">
                    <a:lnL w="12700">
                      <a:miter lim="400000"/>
                    </a:lnL>
                    <a:lnR w="12700">
                      <a:miter lim="400000"/>
                    </a:lnR>
                    <a:lnT w="12700">
                      <a:miter lim="400000"/>
                    </a:lnT>
                    <a:lnB w="12700">
                      <a:miter lim="400000"/>
                    </a:lnB>
                  </a:tcPr>
                </a:tc>
                <a:tc>
                  <a:txBody>
                    <a:bodyPr/>
                    <a:lstStyle/>
                    <a:p>
                      <a:pPr lvl="0" algn="l">
                        <a:spcBef>
                          <a:spcPts val="500"/>
                        </a:spcBef>
                        <a:defRPr sz="1800" b="0" i="0">
                          <a:solidFill>
                            <a:srgbClr val="000000"/>
                          </a:solidFill>
                          <a:uFillTx/>
                        </a:defRPr>
                      </a:pPr>
                      <a:r>
                        <a:rPr sz="1200" b="1" i="1" dirty="0">
                          <a:solidFill>
                            <a:srgbClr val="FFFFFF"/>
                          </a:solidFill>
                          <a:uFill>
                            <a:solidFill>
                              <a:srgbClr val="FFFFFF"/>
                            </a:solidFill>
                          </a:uFill>
                          <a:latin typeface="Arial Unicode MS" panose="020B0604020202020204" pitchFamily="34" charset="-128"/>
                        </a:rPr>
                        <a:t>Timestamp</a:t>
                      </a:r>
                    </a:p>
                  </a:txBody>
                  <a:tcPr marL="63500" marR="63500" marT="63500" marB="63500" horzOverflow="overflow">
                    <a:lnL w="12700">
                      <a:miter lim="400000"/>
                    </a:lnL>
                    <a:lnR w="12700">
                      <a:miter lim="400000"/>
                    </a:lnR>
                    <a:lnT w="12700">
                      <a:miter lim="400000"/>
                    </a:lnT>
                    <a:lnB w="12700">
                      <a:miter lim="400000"/>
                    </a:lnB>
                  </a:tcPr>
                </a:tc>
                <a:tc>
                  <a:txBody>
                    <a:bodyPr/>
                    <a:lstStyle/>
                    <a:p>
                      <a:pPr lvl="0" algn="l">
                        <a:spcBef>
                          <a:spcPts val="500"/>
                        </a:spcBef>
                        <a:defRPr sz="1800" b="0" i="0">
                          <a:solidFill>
                            <a:srgbClr val="000000"/>
                          </a:solidFill>
                          <a:uFillTx/>
                        </a:defRPr>
                      </a:pPr>
                      <a:r>
                        <a:rPr sz="1200" b="1" i="1" dirty="0">
                          <a:solidFill>
                            <a:srgbClr val="FFFFFF"/>
                          </a:solidFill>
                          <a:uFill>
                            <a:solidFill>
                              <a:srgbClr val="FFFFFF"/>
                            </a:solidFill>
                          </a:uFill>
                          <a:latin typeface="Arial Unicode MS" panose="020B0604020202020204" pitchFamily="34" charset="-128"/>
                        </a:rPr>
                        <a:t>…</a:t>
                      </a:r>
                    </a:p>
                  </a:txBody>
                  <a:tcPr marL="63500" marR="63500" marT="63500" marB="63500" horzOverflow="overflow">
                    <a:lnL w="12700">
                      <a:miter lim="400000"/>
                    </a:lnL>
                    <a:lnR w="12700">
                      <a:miter lim="400000"/>
                    </a:lnR>
                    <a:lnT w="12700">
                      <a:miter lim="400000"/>
                    </a:lnT>
                    <a:lnB w="12700">
                      <a:miter lim="400000"/>
                    </a:lnB>
                  </a:tcPr>
                </a:tc>
              </a:tr>
              <a:tr h="310468">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r>
              <a:tr h="310468">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r>
            </a:tbl>
          </a:graphicData>
        </a:graphic>
      </p:graphicFrame>
      <p:graphicFrame>
        <p:nvGraphicFramePr>
          <p:cNvPr id="160" name="Table 160"/>
          <p:cNvGraphicFramePr/>
          <p:nvPr>
            <p:extLst>
              <p:ext uri="{D42A27DB-BD31-4B8C-83A1-F6EECF244321}">
                <p14:modId xmlns:p14="http://schemas.microsoft.com/office/powerpoint/2010/main" val="3364676089"/>
              </p:ext>
            </p:extLst>
          </p:nvPr>
        </p:nvGraphicFramePr>
        <p:xfrm>
          <a:off x="3071663" y="4160319"/>
          <a:ext cx="2460723" cy="1095534"/>
        </p:xfrm>
        <a:graphic>
          <a:graphicData uri="http://schemas.openxmlformats.org/drawingml/2006/table">
            <a:tbl>
              <a:tblPr firstRow="1" bandRow="1">
                <a:tableStyleId>{4C3C2611-4C71-4FC5-86AE-919BDF0F9419}</a:tableStyleId>
              </a:tblPr>
              <a:tblGrid>
                <a:gridCol w="1298423"/>
                <a:gridCol w="1162300"/>
              </a:tblGrid>
              <a:tr h="352572">
                <a:tc>
                  <a:txBody>
                    <a:bodyPr/>
                    <a:lstStyle/>
                    <a:p>
                      <a:pPr lvl="0" algn="l">
                        <a:spcBef>
                          <a:spcPts val="500"/>
                        </a:spcBef>
                        <a:defRPr sz="1800" b="0" i="0">
                          <a:solidFill>
                            <a:srgbClr val="000000"/>
                          </a:solidFill>
                          <a:uFillTx/>
                        </a:defRPr>
                      </a:pPr>
                      <a:r>
                        <a:rPr sz="1300" b="1" i="1" dirty="0">
                          <a:solidFill>
                            <a:srgbClr val="FF2600"/>
                          </a:solidFill>
                          <a:uFill>
                            <a:solidFill>
                              <a:srgbClr val="FFFFFF"/>
                            </a:solidFill>
                          </a:uFill>
                          <a:latin typeface="Arial Unicode MS" panose="020B0604020202020204" pitchFamily="34" charset="-128"/>
                        </a:rPr>
                        <a:t>Reading No</a:t>
                      </a:r>
                    </a:p>
                  </a:txBody>
                  <a:tcPr marL="63500" marR="63500" marT="63500" marB="63500" horzOverflow="overflow">
                    <a:lnL w="12700">
                      <a:miter lim="400000"/>
                    </a:lnL>
                    <a:lnR w="12700">
                      <a:miter lim="400000"/>
                    </a:lnR>
                    <a:lnT w="12700">
                      <a:miter lim="400000"/>
                    </a:lnT>
                    <a:lnB w="12700">
                      <a:miter lim="400000"/>
                    </a:lnB>
                  </a:tcPr>
                </a:tc>
                <a:tc>
                  <a:txBody>
                    <a:bodyPr/>
                    <a:lstStyle/>
                    <a:p>
                      <a:pPr lvl="0" algn="l">
                        <a:spcBef>
                          <a:spcPts val="500"/>
                        </a:spcBef>
                        <a:defRPr sz="1800" b="0" i="0">
                          <a:solidFill>
                            <a:srgbClr val="000000"/>
                          </a:solidFill>
                          <a:uFillTx/>
                        </a:defRPr>
                      </a:pPr>
                      <a:r>
                        <a:rPr sz="1200" b="1" i="1" dirty="0">
                          <a:solidFill>
                            <a:srgbClr val="008F00"/>
                          </a:solidFill>
                          <a:uFill>
                            <a:solidFill>
                              <a:srgbClr val="FFFFFF"/>
                            </a:solidFill>
                          </a:uFill>
                          <a:latin typeface="Arial Unicode MS" panose="020B0604020202020204" pitchFamily="34" charset="-128"/>
                        </a:rPr>
                        <a:t>Employee No</a:t>
                      </a:r>
                    </a:p>
                  </a:txBody>
                  <a:tcPr marL="63500" marR="63500" marT="63500" marB="63500" horzOverflow="overflow">
                    <a:lnL w="12700">
                      <a:miter lim="400000"/>
                    </a:lnL>
                    <a:lnR w="12700">
                      <a:miter lim="400000"/>
                    </a:lnR>
                    <a:lnT w="12700">
                      <a:miter lim="400000"/>
                    </a:lnT>
                    <a:lnB w="12700">
                      <a:miter lim="400000"/>
                    </a:lnB>
                  </a:tcPr>
                </a:tc>
              </a:tr>
              <a:tr h="371481">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r>
              <a:tr h="371481">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r>
            </a:tbl>
          </a:graphicData>
        </a:graphic>
      </p:graphicFrame>
      <p:graphicFrame>
        <p:nvGraphicFramePr>
          <p:cNvPr id="161" name="Table 161"/>
          <p:cNvGraphicFramePr/>
          <p:nvPr>
            <p:extLst>
              <p:ext uri="{D42A27DB-BD31-4B8C-83A1-F6EECF244321}">
                <p14:modId xmlns:p14="http://schemas.microsoft.com/office/powerpoint/2010/main" val="2488625004"/>
              </p:ext>
            </p:extLst>
          </p:nvPr>
        </p:nvGraphicFramePr>
        <p:xfrm>
          <a:off x="5130601" y="5391670"/>
          <a:ext cx="2991047" cy="1113696"/>
        </p:xfrm>
        <a:graphic>
          <a:graphicData uri="http://schemas.openxmlformats.org/drawingml/2006/table">
            <a:tbl>
              <a:tblPr firstRow="1" bandRow="1">
                <a:tableStyleId>{4C3C2611-4C71-4FC5-86AE-919BDF0F9419}</a:tableStyleId>
              </a:tblPr>
              <a:tblGrid>
                <a:gridCol w="1187495"/>
                <a:gridCol w="947168"/>
                <a:gridCol w="856384"/>
              </a:tblGrid>
              <a:tr h="283938">
                <a:tc>
                  <a:txBody>
                    <a:bodyPr/>
                    <a:lstStyle/>
                    <a:p>
                      <a:pPr lvl="0" algn="l">
                        <a:spcBef>
                          <a:spcPts val="500"/>
                        </a:spcBef>
                        <a:defRPr sz="1800" b="0" i="0">
                          <a:solidFill>
                            <a:srgbClr val="000000"/>
                          </a:solidFill>
                          <a:uFillTx/>
                        </a:defRPr>
                      </a:pPr>
                      <a:r>
                        <a:rPr sz="1200" b="1" i="1" dirty="0">
                          <a:solidFill>
                            <a:srgbClr val="008F00"/>
                          </a:solidFill>
                          <a:uFill>
                            <a:solidFill>
                              <a:srgbClr val="FFFFFF"/>
                            </a:solidFill>
                          </a:uFill>
                          <a:latin typeface="Arial Unicode MS" panose="020B0604020202020204" pitchFamily="34" charset="-128"/>
                        </a:rPr>
                        <a:t>Employee No	</a:t>
                      </a:r>
                    </a:p>
                  </a:txBody>
                  <a:tcPr marL="63500" marR="63500" marT="63500" marB="63500" horzOverflow="overflow">
                    <a:lnL w="12700">
                      <a:miter lim="400000"/>
                    </a:lnL>
                    <a:lnR w="12700">
                      <a:miter lim="400000"/>
                    </a:lnR>
                    <a:lnT w="12700">
                      <a:miter lim="400000"/>
                    </a:lnT>
                    <a:lnB w="12700">
                      <a:miter lim="400000"/>
                    </a:lnB>
                  </a:tcPr>
                </a:tc>
                <a:tc>
                  <a:txBody>
                    <a:bodyPr/>
                    <a:lstStyle/>
                    <a:p>
                      <a:pPr lvl="0" algn="l">
                        <a:spcBef>
                          <a:spcPts val="500"/>
                        </a:spcBef>
                        <a:defRPr sz="1800" b="0" i="0">
                          <a:solidFill>
                            <a:srgbClr val="000000"/>
                          </a:solidFill>
                          <a:uFillTx/>
                        </a:defRPr>
                      </a:pPr>
                      <a:r>
                        <a:rPr sz="1200" b="1" i="1" dirty="0">
                          <a:solidFill>
                            <a:srgbClr val="FFFFFF"/>
                          </a:solidFill>
                          <a:uFill>
                            <a:solidFill>
                              <a:srgbClr val="FFFFFF"/>
                            </a:solidFill>
                          </a:uFill>
                          <a:latin typeface="Arial Unicode MS" panose="020B0604020202020204" pitchFamily="34" charset="-128"/>
                        </a:rPr>
                        <a:t>Name</a:t>
                      </a:r>
                    </a:p>
                  </a:txBody>
                  <a:tcPr marL="63500" marR="63500" marT="63500" marB="63500" horzOverflow="overflow">
                    <a:lnL w="12700">
                      <a:miter lim="400000"/>
                    </a:lnL>
                    <a:lnR w="12700">
                      <a:miter lim="400000"/>
                    </a:lnR>
                    <a:lnT w="12700">
                      <a:miter lim="400000"/>
                    </a:lnT>
                    <a:lnB w="12700">
                      <a:miter lim="400000"/>
                    </a:lnB>
                  </a:tcPr>
                </a:tc>
                <a:tc>
                  <a:txBody>
                    <a:bodyPr/>
                    <a:lstStyle/>
                    <a:p>
                      <a:pPr lvl="0" algn="l">
                        <a:spcBef>
                          <a:spcPts val="500"/>
                        </a:spcBef>
                        <a:defRPr sz="1800" b="0" i="0">
                          <a:solidFill>
                            <a:srgbClr val="000000"/>
                          </a:solidFill>
                          <a:uFillTx/>
                        </a:defRPr>
                      </a:pPr>
                      <a:r>
                        <a:rPr sz="1200" b="1" i="1" dirty="0">
                          <a:solidFill>
                            <a:srgbClr val="FFFFFF"/>
                          </a:solidFill>
                          <a:uFill>
                            <a:solidFill>
                              <a:srgbClr val="FFFFFF"/>
                            </a:solidFill>
                          </a:uFill>
                          <a:latin typeface="Arial Unicode MS" panose="020B0604020202020204" pitchFamily="34" charset="-128"/>
                        </a:rPr>
                        <a:t>…</a:t>
                      </a:r>
                    </a:p>
                  </a:txBody>
                  <a:tcPr marL="63500" marR="63500" marT="63500" marB="63500" horzOverflow="overflow">
                    <a:lnL w="12700">
                      <a:miter lim="400000"/>
                    </a:lnL>
                    <a:lnR w="12700">
                      <a:miter lim="400000"/>
                    </a:lnR>
                    <a:lnT w="12700">
                      <a:miter lim="400000"/>
                    </a:lnT>
                    <a:lnB w="12700">
                      <a:miter lim="400000"/>
                    </a:lnB>
                  </a:tcPr>
                </a:tc>
              </a:tr>
              <a:tr h="310468">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r>
              <a:tr h="310468">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r>
            </a:tbl>
          </a:graphicData>
        </a:graphic>
      </p:graphicFrame>
      <p:sp>
        <p:nvSpPr>
          <p:cNvPr id="162" name="Shape 162"/>
          <p:cNvSpPr/>
          <p:nvPr/>
        </p:nvSpPr>
        <p:spPr>
          <a:xfrm flipH="1">
            <a:off x="1478128" y="3370987"/>
            <a:ext cx="630515" cy="1976715"/>
          </a:xfrm>
          <a:prstGeom prst="line">
            <a:avLst/>
          </a:prstGeom>
          <a:ln w="38100">
            <a:solidFill>
              <a:srgbClr val="929000"/>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FF26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63" name="Shape 163"/>
          <p:cNvSpPr/>
          <p:nvPr/>
        </p:nvSpPr>
        <p:spPr>
          <a:xfrm>
            <a:off x="4302025" y="3507613"/>
            <a:ext cx="1" cy="523241"/>
          </a:xfrm>
          <a:prstGeom prst="line">
            <a:avLst/>
          </a:prstGeom>
          <a:ln w="38100">
            <a:solidFill>
              <a:srgbClr val="929000"/>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FF26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64" name="Shape 164"/>
          <p:cNvSpPr/>
          <p:nvPr/>
        </p:nvSpPr>
        <p:spPr>
          <a:xfrm>
            <a:off x="6299641" y="3722624"/>
            <a:ext cx="1" cy="1469019"/>
          </a:xfrm>
          <a:prstGeom prst="line">
            <a:avLst/>
          </a:prstGeom>
          <a:ln w="38100">
            <a:solidFill>
              <a:srgbClr val="929000"/>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FF26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960792218"/>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iterate>
                                    <p:tmAbs val="0"/>
                                  </p:iterate>
                                  <p:childTnLst>
                                    <p:set>
                                      <p:cBhvr>
                                        <p:cTn id="6" fill="hold"/>
                                        <p:tgtEl>
                                          <p:spTgt spid="158"/>
                                        </p:tgtEl>
                                        <p:attrNameLst>
                                          <p:attrName>style.visibility</p:attrName>
                                        </p:attrNameLst>
                                      </p:cBhvr>
                                      <p:to>
                                        <p:strVal val="visible"/>
                                      </p:to>
                                    </p:set>
                                    <p:anim calcmode="lin" valueType="num">
                                      <p:cBhvr>
                                        <p:cTn id="7" dur="750" fill="hold"/>
                                        <p:tgtEl>
                                          <p:spTgt spid="158"/>
                                        </p:tgtEl>
                                        <p:attrNameLst>
                                          <p:attrName>ppt_w</p:attrName>
                                        </p:attrNameLst>
                                      </p:cBhvr>
                                      <p:tavLst>
                                        <p:tav tm="0">
                                          <p:val>
                                            <p:fltVal val="0"/>
                                          </p:val>
                                        </p:tav>
                                        <p:tav tm="100000">
                                          <p:val>
                                            <p:strVal val="#ppt_w"/>
                                          </p:val>
                                        </p:tav>
                                      </p:tavLst>
                                    </p:anim>
                                    <p:anim calcmode="lin" valueType="num">
                                      <p:cBhvr>
                                        <p:cTn id="8" dur="750" fill="hold"/>
                                        <p:tgtEl>
                                          <p:spTgt spid="15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16" fill="hold" grpId="0" nodeType="clickEffect">
                                  <p:stCondLst>
                                    <p:cond delay="0"/>
                                  </p:stCondLst>
                                  <p:iterate>
                                    <p:tmAbs val="0"/>
                                  </p:iterate>
                                  <p:childTnLst>
                                    <p:set>
                                      <p:cBhvr>
                                        <p:cTn id="12" fill="hold"/>
                                        <p:tgtEl>
                                          <p:spTgt spid="163"/>
                                        </p:tgtEl>
                                        <p:attrNameLst>
                                          <p:attrName>style.visibility</p:attrName>
                                        </p:attrNameLst>
                                      </p:cBhvr>
                                      <p:to>
                                        <p:strVal val="visible"/>
                                      </p:to>
                                    </p:set>
                                    <p:animEffect transition="in" filter="dissolve(in)">
                                      <p:cBhvr>
                                        <p:cTn id="13" dur="750"/>
                                        <p:tgtEl>
                                          <p:spTgt spid="163"/>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32" fill="hold" grpId="0" nodeType="clickEffect">
                                  <p:stCondLst>
                                    <p:cond delay="0"/>
                                  </p:stCondLst>
                                  <p:iterate>
                                    <p:tmAbs val="0"/>
                                  </p:iterate>
                                  <p:childTnLst>
                                    <p:set>
                                      <p:cBhvr>
                                        <p:cTn id="17" fill="hold"/>
                                        <p:tgtEl>
                                          <p:spTgt spid="160"/>
                                        </p:tgtEl>
                                        <p:attrNameLst>
                                          <p:attrName>style.visibility</p:attrName>
                                        </p:attrNameLst>
                                      </p:cBhvr>
                                      <p:to>
                                        <p:strVal val="visible"/>
                                      </p:to>
                                    </p:set>
                                    <p:anim calcmode="lin" valueType="num">
                                      <p:cBhvr>
                                        <p:cTn id="18" dur="750" fill="hold"/>
                                        <p:tgtEl>
                                          <p:spTgt spid="160"/>
                                        </p:tgtEl>
                                        <p:attrNameLst>
                                          <p:attrName>ppt_w</p:attrName>
                                        </p:attrNameLst>
                                      </p:cBhvr>
                                      <p:tavLst>
                                        <p:tav tm="0">
                                          <p:val>
                                            <p:fltVal val="0"/>
                                          </p:val>
                                        </p:tav>
                                        <p:tav tm="100000">
                                          <p:val>
                                            <p:strVal val="#ppt_w"/>
                                          </p:val>
                                        </p:tav>
                                      </p:tavLst>
                                    </p:anim>
                                    <p:anim calcmode="lin" valueType="num">
                                      <p:cBhvr>
                                        <p:cTn id="19" dur="750" fill="hold"/>
                                        <p:tgtEl>
                                          <p:spTgt spid="160"/>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16" fill="hold" grpId="0" nodeType="clickEffect">
                                  <p:stCondLst>
                                    <p:cond delay="0"/>
                                  </p:stCondLst>
                                  <p:iterate>
                                    <p:tmAbs val="0"/>
                                  </p:iterate>
                                  <p:childTnLst>
                                    <p:set>
                                      <p:cBhvr>
                                        <p:cTn id="23" fill="hold"/>
                                        <p:tgtEl>
                                          <p:spTgt spid="162"/>
                                        </p:tgtEl>
                                        <p:attrNameLst>
                                          <p:attrName>style.visibility</p:attrName>
                                        </p:attrNameLst>
                                      </p:cBhvr>
                                      <p:to>
                                        <p:strVal val="visible"/>
                                      </p:to>
                                    </p:set>
                                    <p:animEffect transition="in" filter="dissolve(in)">
                                      <p:cBhvr>
                                        <p:cTn id="24" dur="750"/>
                                        <p:tgtEl>
                                          <p:spTgt spid="162"/>
                                        </p:tgtEl>
                                      </p:cBhvr>
                                    </p:animEffect>
                                  </p:childTnLst>
                                </p:cTn>
                              </p:par>
                            </p:childTnLst>
                          </p:cTn>
                        </p:par>
                      </p:childTnLst>
                    </p:cTn>
                  </p:par>
                  <p:par>
                    <p:cTn id="25" fill="hold">
                      <p:stCondLst>
                        <p:cond delay="indefinite"/>
                      </p:stCondLst>
                      <p:childTnLst>
                        <p:par>
                          <p:cTn id="26" fill="hold">
                            <p:stCondLst>
                              <p:cond delay="0"/>
                            </p:stCondLst>
                            <p:childTnLst>
                              <p:par>
                                <p:cTn id="27" presetID="23" presetClass="entr" presetSubtype="32" fill="hold" grpId="0" nodeType="clickEffect">
                                  <p:stCondLst>
                                    <p:cond delay="0"/>
                                  </p:stCondLst>
                                  <p:iterate>
                                    <p:tmAbs val="0"/>
                                  </p:iterate>
                                  <p:childTnLst>
                                    <p:set>
                                      <p:cBhvr>
                                        <p:cTn id="28" fill="hold"/>
                                        <p:tgtEl>
                                          <p:spTgt spid="159"/>
                                        </p:tgtEl>
                                        <p:attrNameLst>
                                          <p:attrName>style.visibility</p:attrName>
                                        </p:attrNameLst>
                                      </p:cBhvr>
                                      <p:to>
                                        <p:strVal val="visible"/>
                                      </p:to>
                                    </p:set>
                                    <p:anim calcmode="lin" valueType="num">
                                      <p:cBhvr>
                                        <p:cTn id="29" dur="750" fill="hold"/>
                                        <p:tgtEl>
                                          <p:spTgt spid="159"/>
                                        </p:tgtEl>
                                        <p:attrNameLst>
                                          <p:attrName>ppt_w</p:attrName>
                                        </p:attrNameLst>
                                      </p:cBhvr>
                                      <p:tavLst>
                                        <p:tav tm="0">
                                          <p:val>
                                            <p:fltVal val="0"/>
                                          </p:val>
                                        </p:tav>
                                        <p:tav tm="100000">
                                          <p:val>
                                            <p:strVal val="#ppt_w"/>
                                          </p:val>
                                        </p:tav>
                                      </p:tavLst>
                                    </p:anim>
                                    <p:anim calcmode="lin" valueType="num">
                                      <p:cBhvr>
                                        <p:cTn id="30" dur="750" fill="hold"/>
                                        <p:tgtEl>
                                          <p:spTgt spid="159"/>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9" presetClass="entr" presetSubtype="16" fill="hold" grpId="0" nodeType="clickEffect">
                                  <p:stCondLst>
                                    <p:cond delay="0"/>
                                  </p:stCondLst>
                                  <p:iterate>
                                    <p:tmAbs val="0"/>
                                  </p:iterate>
                                  <p:childTnLst>
                                    <p:set>
                                      <p:cBhvr>
                                        <p:cTn id="34" fill="hold"/>
                                        <p:tgtEl>
                                          <p:spTgt spid="164"/>
                                        </p:tgtEl>
                                        <p:attrNameLst>
                                          <p:attrName>style.visibility</p:attrName>
                                        </p:attrNameLst>
                                      </p:cBhvr>
                                      <p:to>
                                        <p:strVal val="visible"/>
                                      </p:to>
                                    </p:set>
                                    <p:animEffect transition="in" filter="dissolve(in)">
                                      <p:cBhvr>
                                        <p:cTn id="35" dur="750"/>
                                        <p:tgtEl>
                                          <p:spTgt spid="164"/>
                                        </p:tgtEl>
                                      </p:cBhvr>
                                    </p:animEffect>
                                  </p:childTnLst>
                                </p:cTn>
                              </p:par>
                            </p:childTnLst>
                          </p:cTn>
                        </p:par>
                      </p:childTnLst>
                    </p:cTn>
                  </p:par>
                  <p:par>
                    <p:cTn id="36" fill="hold">
                      <p:stCondLst>
                        <p:cond delay="indefinite"/>
                      </p:stCondLst>
                      <p:childTnLst>
                        <p:par>
                          <p:cTn id="37" fill="hold">
                            <p:stCondLst>
                              <p:cond delay="0"/>
                            </p:stCondLst>
                            <p:childTnLst>
                              <p:par>
                                <p:cTn id="38" presetID="23" presetClass="entr" presetSubtype="32" fill="hold" grpId="0" nodeType="clickEffect">
                                  <p:stCondLst>
                                    <p:cond delay="0"/>
                                  </p:stCondLst>
                                  <p:iterate>
                                    <p:tmAbs val="0"/>
                                  </p:iterate>
                                  <p:childTnLst>
                                    <p:set>
                                      <p:cBhvr>
                                        <p:cTn id="39" fill="hold"/>
                                        <p:tgtEl>
                                          <p:spTgt spid="161"/>
                                        </p:tgtEl>
                                        <p:attrNameLst>
                                          <p:attrName>style.visibility</p:attrName>
                                        </p:attrNameLst>
                                      </p:cBhvr>
                                      <p:to>
                                        <p:strVal val="visible"/>
                                      </p:to>
                                    </p:set>
                                    <p:anim calcmode="lin" valueType="num">
                                      <p:cBhvr>
                                        <p:cTn id="40" dur="750" fill="hold"/>
                                        <p:tgtEl>
                                          <p:spTgt spid="161"/>
                                        </p:tgtEl>
                                        <p:attrNameLst>
                                          <p:attrName>ppt_w</p:attrName>
                                        </p:attrNameLst>
                                      </p:cBhvr>
                                      <p:tavLst>
                                        <p:tav tm="0">
                                          <p:val>
                                            <p:fltVal val="0"/>
                                          </p:val>
                                        </p:tav>
                                        <p:tav tm="100000">
                                          <p:val>
                                            <p:strVal val="#ppt_w"/>
                                          </p:val>
                                        </p:tav>
                                      </p:tavLst>
                                    </p:anim>
                                    <p:anim calcmode="lin" valueType="num">
                                      <p:cBhvr>
                                        <p:cTn id="41" dur="750" fill="hold"/>
                                        <p:tgtEl>
                                          <p:spTgt spid="16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advAuto="0"/>
      <p:bldP spid="159" grpId="0" advAuto="0"/>
      <p:bldP spid="160" grpId="0" advAuto="0"/>
      <p:bldP spid="161" grpId="0" advAuto="0"/>
      <p:bldP spid="162" grpId="0" animBg="1" advAuto="0"/>
      <p:bldP spid="163" grpId="0" animBg="1" advAuto="0"/>
      <p:bldP spid="164" grpId="0"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3: One to many relationships</a:t>
            </a:r>
          </a:p>
        </p:txBody>
      </p:sp>
      <p:sp>
        <p:nvSpPr>
          <p:cNvPr id="168" name="Shape 168"/>
          <p:cNvSpPr/>
          <p:nvPr/>
        </p:nvSpPr>
        <p:spPr>
          <a:xfrm>
            <a:off x="469899" y="2286000"/>
            <a:ext cx="7590196" cy="177741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07730" lvl="0" indent="-269630">
              <a:spcBef>
                <a:spcPts val="700"/>
              </a:spcBef>
              <a:buSzPct val="50000"/>
              <a:buBlip>
                <a:blip r:embed="rId2"/>
              </a:buBlip>
              <a:defRPr sz="1800">
                <a:solidFill>
                  <a:srgbClr val="000000"/>
                </a:solidFill>
                <a:uFillTx/>
              </a:defRPr>
            </a:pPr>
            <a:r>
              <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For each One-to-Many relationship </a:t>
            </a:r>
          </a:p>
          <a:p>
            <a:pPr marL="650630" lvl="1" indent="-269630">
              <a:spcBef>
                <a:spcPts val="700"/>
              </a:spcBef>
              <a:buSzPct val="100000"/>
              <a:buChar char="•"/>
              <a:defRPr sz="1800">
                <a:solidFill>
                  <a:srgbClr val="000000"/>
                </a:solidFill>
                <a:uFillTx/>
              </a:defRPr>
            </a:pPr>
            <a:r>
              <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DO NOT need to introduce a separate table</a:t>
            </a:r>
          </a:p>
          <a:p>
            <a:pPr marL="650630" lvl="1" indent="-269630">
              <a:spcBef>
                <a:spcPts val="700"/>
              </a:spcBef>
              <a:buSzPct val="100000"/>
              <a:buChar char="•"/>
              <a:defRPr sz="1800">
                <a:solidFill>
                  <a:srgbClr val="000000"/>
                </a:solidFill>
                <a:uFillTx/>
              </a:defRPr>
            </a:pPr>
            <a:r>
              <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Add a foreign key (FK)</a:t>
            </a:r>
          </a:p>
          <a:p>
            <a:pPr marL="1031630" lvl="2" indent="-269630">
              <a:spcBef>
                <a:spcPts val="700"/>
              </a:spcBef>
              <a:buSzPct val="100000"/>
              <a:buChar char="•"/>
              <a:defRPr sz="1800">
                <a:solidFill>
                  <a:srgbClr val="000000"/>
                </a:solidFill>
                <a:uFillTx/>
              </a:defRPr>
            </a:pPr>
            <a:r>
              <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to the table corresponding to the “many” entity</a:t>
            </a:r>
          </a:p>
        </p:txBody>
      </p:sp>
    </p:spTree>
    <p:extLst>
      <p:ext uri="{BB962C8B-B14F-4D97-AF65-F5344CB8AC3E}">
        <p14:creationId xmlns:p14="http://schemas.microsoft.com/office/powerpoint/2010/main" val="184461305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39"/>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Outline</a:t>
            </a:r>
          </a:p>
        </p:txBody>
      </p:sp>
      <p:sp>
        <p:nvSpPr>
          <p:cNvPr id="40" name="Shape 40"/>
          <p:cNvSpPr/>
          <p:nvPr/>
        </p:nvSpPr>
        <p:spPr>
          <a:xfrm>
            <a:off x="469899" y="1886204"/>
            <a:ext cx="7590196" cy="374205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lvl="0" indent="-304800">
              <a:spcBef>
                <a:spcPts val="700"/>
              </a:spcBef>
              <a:buSzPct val="50000"/>
              <a:buBlip>
                <a:blip r:embed="rId2"/>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Step-by-step procedure for converting narrative data into Entity-Relationship Diagram</a:t>
            </a:r>
          </a:p>
          <a:p>
            <a:pPr marL="342900" lvl="0" indent="-304800">
              <a:spcBef>
                <a:spcPts val="700"/>
              </a:spcBef>
              <a:buSzPct val="50000"/>
              <a:buBlip>
                <a:blip r:embed="rId2"/>
              </a:buBlip>
              <a:defRPr sz="1800">
                <a:solidFill>
                  <a:srgbClr val="000000"/>
                </a:solidFill>
                <a:uFillTx/>
              </a:defRPr>
            </a:pPr>
            <a:endParaRPr lang="en-US" sz="26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42900" lvl="0" indent="-304800">
              <a:spcBef>
                <a:spcPts val="700"/>
              </a:spcBef>
              <a:buSzPct val="50000"/>
              <a:buBlip>
                <a:blip r:embed="rId2"/>
              </a:buBlip>
              <a:defRPr sz="1800">
                <a:solidFill>
                  <a:srgbClr val="000000"/>
                </a:solidFill>
                <a:uFillTx/>
              </a:defRPr>
            </a:pPr>
            <a:r>
              <a:rPr sz="26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Application </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of the procedure for designing a DB for water-utility </a:t>
            </a:r>
            <a:r>
              <a:rPr sz="26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company</a:t>
            </a:r>
            <a:endParaRPr lang="en-US" sz="26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42900" lvl="0" indent="-304800">
              <a:spcBef>
                <a:spcPts val="700"/>
              </a:spcBef>
              <a:buSzPct val="50000"/>
              <a:buBlip>
                <a:blip r:embed="rId2"/>
              </a:buBlip>
              <a:defRPr sz="1800">
                <a:solidFill>
                  <a:srgbClr val="000000"/>
                </a:solidFill>
                <a:uFillTx/>
              </a:defRPr>
            </a:pPr>
            <a:endPar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42900" lvl="0" indent="-304800">
              <a:spcBef>
                <a:spcPts val="700"/>
              </a:spcBef>
              <a:buSzPct val="50000"/>
              <a:buBlip>
                <a:blip r:embed="rId2"/>
              </a:buBlip>
              <a:defRPr sz="1800">
                <a:solidFill>
                  <a:srgbClr val="000000"/>
                </a:solidFill>
                <a:uFillTx/>
              </a:defRPr>
            </a:pPr>
            <a:r>
              <a:rPr lang="en-US" sz="26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Common </a:t>
            </a:r>
            <a:r>
              <a:rPr sz="26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problems </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with ER Design</a:t>
            </a:r>
          </a:p>
          <a:p>
            <a:pPr marL="342900" lvl="0" indent="-304800">
              <a:spcBef>
                <a:spcPts val="700"/>
              </a:spcBef>
              <a:buSzPct val="50000"/>
              <a:buBlip>
                <a:blip r:embed="rId2"/>
              </a:buBlip>
              <a:defRPr sz="1800">
                <a:solidFill>
                  <a:srgbClr val="000000"/>
                </a:solidFill>
                <a:uFillTx/>
              </a:defRPr>
            </a:pPr>
            <a:endPar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3: Example</a:t>
            </a:r>
          </a:p>
        </p:txBody>
      </p:sp>
      <p:pic>
        <p:nvPicPr>
          <p:cNvPr id="172" name="Screen Shot 2014-02-24 at 2.42.51 PM.png"/>
          <p:cNvPicPr/>
          <p:nvPr/>
        </p:nvPicPr>
        <p:blipFill>
          <a:blip r:embed="rId2">
            <a:extLst/>
          </a:blip>
          <a:stretch>
            <a:fillRect/>
          </a:stretch>
        </p:blipFill>
        <p:spPr>
          <a:xfrm>
            <a:off x="923630" y="1595418"/>
            <a:ext cx="6091052" cy="3728300"/>
          </a:xfrm>
          <a:prstGeom prst="rect">
            <a:avLst/>
          </a:prstGeom>
          <a:ln w="12700">
            <a:miter lim="400000"/>
          </a:ln>
        </p:spPr>
      </p:pic>
      <p:sp>
        <p:nvSpPr>
          <p:cNvPr id="173" name="Shape 173"/>
          <p:cNvSpPr/>
          <p:nvPr/>
        </p:nvSpPr>
        <p:spPr>
          <a:xfrm>
            <a:off x="4818757" y="3525147"/>
            <a:ext cx="1866901" cy="364491"/>
          </a:xfrm>
          <a:prstGeom prst="rect">
            <a:avLst/>
          </a:prstGeom>
          <a:ln w="38100">
            <a:solidFill>
              <a:srgbClr val="FF2600"/>
            </a:solidFill>
            <a:round/>
          </a:ln>
        </p:spPr>
        <p:txBody>
          <a:bodyPr lIns="0" tIns="0" rIns="0" bIns="0"/>
          <a:lstStyle/>
          <a:p>
            <a:pPr lvl="0">
              <a:defRPr sz="1800">
                <a:solidFill>
                  <a:srgbClr val="FF26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74" name="Shape 174"/>
          <p:cNvSpPr/>
          <p:nvPr/>
        </p:nvSpPr>
        <p:spPr>
          <a:xfrm>
            <a:off x="6985906" y="3538204"/>
            <a:ext cx="1270539" cy="35394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1700">
                <a:solidFill>
                  <a:srgbClr val="FF2600"/>
                </a:solidFill>
                <a:latin typeface="+mn-lt"/>
                <a:ea typeface="+mn-ea"/>
                <a:cs typeface="+mn-cs"/>
                <a:sym typeface="Arial"/>
              </a:defRPr>
            </a:lvl1pPr>
          </a:lstStyle>
          <a:p>
            <a:pPr lvl="0">
              <a:defRPr sz="1800">
                <a:solidFill>
                  <a:srgbClr val="000000"/>
                </a:solidFill>
                <a:uFillTx/>
              </a:defRPr>
            </a:pPr>
            <a:r>
              <a:rPr sz="1700" dirty="0">
                <a:solidFill>
                  <a:schemeClr val="tx1"/>
                </a:solidFill>
                <a:uFill>
                  <a:solidFill/>
                </a:uFill>
                <a:latin typeface="Arial Unicode MS" panose="020B0604020202020204" pitchFamily="34" charset="-128"/>
              </a:rPr>
              <a:t>Foreign Key</a:t>
            </a:r>
          </a:p>
        </p:txBody>
      </p:sp>
    </p:spTree>
    <p:extLst>
      <p:ext uri="{BB962C8B-B14F-4D97-AF65-F5344CB8AC3E}">
        <p14:creationId xmlns:p14="http://schemas.microsoft.com/office/powerpoint/2010/main" val="3276389871"/>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173"/>
                                        </p:tgtEl>
                                        <p:attrNameLst>
                                          <p:attrName>style.visibility</p:attrName>
                                        </p:attrNameLst>
                                      </p:cBhvr>
                                      <p:to>
                                        <p:strVal val="visible"/>
                                      </p:to>
                                    </p:set>
                                    <p:animEffect transition="in" filter="dissolve(in)">
                                      <p:cBhvr>
                                        <p:cTn id="7" dur="750"/>
                                        <p:tgtEl>
                                          <p:spTgt spid="17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0" nodeType="clickEffect">
                                  <p:stCondLst>
                                    <p:cond delay="0"/>
                                  </p:stCondLst>
                                  <p:iterate>
                                    <p:tmAbs val="0"/>
                                  </p:iterate>
                                  <p:childTnLst>
                                    <p:set>
                                      <p:cBhvr>
                                        <p:cTn id="11" fill="hold"/>
                                        <p:tgtEl>
                                          <p:spTgt spid="174"/>
                                        </p:tgtEl>
                                        <p:attrNameLst>
                                          <p:attrName>style.visibility</p:attrName>
                                        </p:attrNameLst>
                                      </p:cBhvr>
                                      <p:to>
                                        <p:strVal val="visible"/>
                                      </p:to>
                                    </p:set>
                                    <p:animEffect transition="in" filter="dissolve(in)">
                                      <p:cBhvr>
                                        <p:cTn id="12" dur="75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animBg="1" advAuto="0"/>
      <p:bldP spid="174" grpId="0" animBg="1"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hape 177"/>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4: One to one Relationships</a:t>
            </a:r>
          </a:p>
        </p:txBody>
      </p:sp>
      <p:sp>
        <p:nvSpPr>
          <p:cNvPr id="178" name="Shape 178"/>
          <p:cNvSpPr/>
          <p:nvPr/>
        </p:nvSpPr>
        <p:spPr>
          <a:xfrm>
            <a:off x="469899" y="3175000"/>
            <a:ext cx="7590196" cy="119776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96007" lvl="0" indent="-257907">
              <a:spcBef>
                <a:spcPts val="700"/>
              </a:spcBef>
              <a:buSzPct val="50000"/>
              <a:buBlip>
                <a:blip r:embed="rId2"/>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We treat One-to-One relationship similarly as we treat One-to-Many relationship</a:t>
            </a:r>
          </a:p>
          <a:p>
            <a:pPr marL="296007" lvl="0" indent="-257907">
              <a:spcBef>
                <a:spcPts val="700"/>
              </a:spcBef>
              <a:buSzPct val="50000"/>
              <a:buBlip>
                <a:blip r:embed="rId2"/>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 options! We may add a Foreign Key to either table</a:t>
            </a:r>
          </a:p>
        </p:txBody>
      </p:sp>
    </p:spTree>
    <p:extLst>
      <p:ext uri="{BB962C8B-B14F-4D97-AF65-F5344CB8AC3E}">
        <p14:creationId xmlns:p14="http://schemas.microsoft.com/office/powerpoint/2010/main" val="126048493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4: Example</a:t>
            </a:r>
          </a:p>
        </p:txBody>
      </p:sp>
      <p:pic>
        <p:nvPicPr>
          <p:cNvPr id="182" name="Screen Shot 2014-02-24 at 2.51.33 PM.png"/>
          <p:cNvPicPr/>
          <p:nvPr/>
        </p:nvPicPr>
        <p:blipFill>
          <a:blip r:embed="rId2">
            <a:extLst/>
          </a:blip>
          <a:stretch>
            <a:fillRect/>
          </a:stretch>
        </p:blipFill>
        <p:spPr>
          <a:xfrm>
            <a:off x="618494" y="1302636"/>
            <a:ext cx="7907012" cy="3448053"/>
          </a:xfrm>
          <a:prstGeom prst="rect">
            <a:avLst/>
          </a:prstGeom>
          <a:ln w="12700">
            <a:miter lim="400000"/>
          </a:ln>
        </p:spPr>
      </p:pic>
      <p:sp>
        <p:nvSpPr>
          <p:cNvPr id="183" name="Shape 183"/>
          <p:cNvSpPr/>
          <p:nvPr/>
        </p:nvSpPr>
        <p:spPr>
          <a:xfrm>
            <a:off x="932557" y="3246754"/>
            <a:ext cx="1422401" cy="364491"/>
          </a:xfrm>
          <a:prstGeom prst="rect">
            <a:avLst/>
          </a:prstGeom>
          <a:ln w="38100">
            <a:solidFill>
              <a:srgbClr val="FF2600"/>
            </a:solidFill>
            <a:round/>
          </a:ln>
        </p:spPr>
        <p:txBody>
          <a:bodyPr lIns="0" tIns="0" rIns="0" bIns="0"/>
          <a:lstStyle/>
          <a:p>
            <a:pPr lvl="0">
              <a:defRPr sz="1800">
                <a:solidFill>
                  <a:srgbClr val="FF26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84" name="Shape 184"/>
          <p:cNvSpPr/>
          <p:nvPr/>
        </p:nvSpPr>
        <p:spPr>
          <a:xfrm>
            <a:off x="2439306" y="3259811"/>
            <a:ext cx="1270539" cy="35394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1700">
                <a:solidFill>
                  <a:srgbClr val="FF2600"/>
                </a:solidFill>
                <a:latin typeface="+mn-lt"/>
                <a:ea typeface="+mn-ea"/>
                <a:cs typeface="+mn-cs"/>
                <a:sym typeface="Arial"/>
              </a:defRPr>
            </a:lvl1pPr>
          </a:lstStyle>
          <a:p>
            <a:pPr lvl="0">
              <a:defRPr sz="1800">
                <a:solidFill>
                  <a:srgbClr val="000000"/>
                </a:solidFill>
                <a:uFillTx/>
              </a:defRPr>
            </a:pPr>
            <a:r>
              <a:rPr sz="1700" dirty="0">
                <a:solidFill>
                  <a:schemeClr val="tx1"/>
                </a:solidFill>
                <a:uFill>
                  <a:solidFill/>
                </a:uFill>
                <a:latin typeface="Arial Unicode MS" panose="020B0604020202020204" pitchFamily="34" charset="-128"/>
              </a:rPr>
              <a:t>Foreign Key</a:t>
            </a:r>
          </a:p>
        </p:txBody>
      </p:sp>
    </p:spTree>
    <p:extLst>
      <p:ext uri="{BB962C8B-B14F-4D97-AF65-F5344CB8AC3E}">
        <p14:creationId xmlns:p14="http://schemas.microsoft.com/office/powerpoint/2010/main" val="1135413907"/>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183"/>
                                        </p:tgtEl>
                                        <p:attrNameLst>
                                          <p:attrName>style.visibility</p:attrName>
                                        </p:attrNameLst>
                                      </p:cBhvr>
                                      <p:to>
                                        <p:strVal val="visible"/>
                                      </p:to>
                                    </p:set>
                                    <p:animEffect transition="in" filter="dissolve(in)">
                                      <p:cBhvr>
                                        <p:cTn id="7" dur="750"/>
                                        <p:tgtEl>
                                          <p:spTgt spid="18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0" nodeType="clickEffect">
                                  <p:stCondLst>
                                    <p:cond delay="0"/>
                                  </p:stCondLst>
                                  <p:iterate>
                                    <p:tmAbs val="0"/>
                                  </p:iterate>
                                  <p:childTnLst>
                                    <p:set>
                                      <p:cBhvr>
                                        <p:cTn id="11" fill="hold"/>
                                        <p:tgtEl>
                                          <p:spTgt spid="184"/>
                                        </p:tgtEl>
                                        <p:attrNameLst>
                                          <p:attrName>style.visibility</p:attrName>
                                        </p:attrNameLst>
                                      </p:cBhvr>
                                      <p:to>
                                        <p:strVal val="visible"/>
                                      </p:to>
                                    </p:set>
                                    <p:animEffect transition="in" filter="dissolve(in)">
                                      <p:cBhvr>
                                        <p:cTn id="12" dur="75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animBg="1" advAuto="0"/>
      <p:bldP spid="184" grpId="0" animBg="1"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p:nvPr/>
        </p:nvSpPr>
        <p:spPr>
          <a:xfrm>
            <a:off x="386308" y="190817"/>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Final Results</a:t>
            </a:r>
          </a:p>
        </p:txBody>
      </p:sp>
      <p:sp>
        <p:nvSpPr>
          <p:cNvPr id="188" name="Shape 188"/>
          <p:cNvSpPr/>
          <p:nvPr/>
        </p:nvSpPr>
        <p:spPr>
          <a:xfrm>
            <a:off x="330200" y="1130300"/>
            <a:ext cx="7590195" cy="435503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spcBef>
                <a:spcPts val="700"/>
              </a:spcBef>
              <a:defRPr sz="1800">
                <a:solidFill>
                  <a:srgbClr val="000000"/>
                </a:solidFill>
                <a:uFillTx/>
              </a:defRPr>
            </a:pPr>
            <a:r>
              <a:rPr sz="22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Meter</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200" u="sng"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meter_no</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address, size, model, </a:t>
            </a:r>
            <a:r>
              <a:rPr sz="2200" i="1"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cust_no</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lvl="0">
              <a:spcBef>
                <a:spcPts val="700"/>
              </a:spcBef>
              <a:defRPr sz="1800">
                <a:solidFill>
                  <a:srgbClr val="000000"/>
                </a:solidFill>
                <a:uFillTx/>
              </a:defRPr>
            </a:pPr>
            <a:r>
              <a:rPr sz="22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Customer</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200" u="sng"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cust_no</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name, street, type, </a:t>
            </a:r>
            <a:r>
              <a:rPr sz="2200" i="1"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rate_no</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2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zip_code</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state, city)</a:t>
            </a:r>
          </a:p>
          <a:p>
            <a:pPr lvl="0">
              <a:spcBef>
                <a:spcPts val="700"/>
              </a:spcBef>
              <a:defRPr sz="1800">
                <a:solidFill>
                  <a:srgbClr val="000000"/>
                </a:solidFill>
                <a:uFillTx/>
              </a:defRPr>
            </a:pPr>
            <a:r>
              <a:rPr sz="22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Rate</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200" u="sng"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rate_no</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description, </a:t>
            </a:r>
            <a:r>
              <a:rPr sz="22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fixed_amount</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2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variable_amount</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2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consumption_threshold</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lvl="0">
              <a:spcBef>
                <a:spcPts val="700"/>
              </a:spcBef>
              <a:defRPr sz="1800">
                <a:solidFill>
                  <a:srgbClr val="000000"/>
                </a:solidFill>
                <a:uFillTx/>
              </a:defRPr>
            </a:pPr>
            <a:r>
              <a:rPr sz="22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Reading</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200" u="sng"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reading_no</a:t>
            </a:r>
            <a:r>
              <a:rPr sz="22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,timestamp,consumption</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200" i="1"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meter_no</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200" i="1"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bill_no</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lvl="0">
              <a:spcBef>
                <a:spcPts val="700"/>
              </a:spcBef>
              <a:defRPr sz="1800">
                <a:solidFill>
                  <a:srgbClr val="000000"/>
                </a:solidFill>
                <a:uFillTx/>
              </a:defRPr>
            </a:pPr>
            <a:r>
              <a:rPr sz="2200" b="1"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Reading_has_Employee</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200" i="1" u="sng"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reading_no</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200" i="1" u="sng"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employee_no</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lvl="0">
              <a:spcBef>
                <a:spcPts val="700"/>
              </a:spcBef>
              <a:defRPr sz="1800">
                <a:solidFill>
                  <a:srgbClr val="000000"/>
                </a:solidFill>
                <a:uFillTx/>
              </a:defRPr>
            </a:pPr>
            <a:r>
              <a:rPr sz="22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Employee</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200" u="sng"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employee_no</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name, address, city, </a:t>
            </a:r>
            <a:r>
              <a:rPr sz="22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dept</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2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zip_code</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state, age)</a:t>
            </a:r>
          </a:p>
          <a:p>
            <a:pPr lvl="0">
              <a:spcBef>
                <a:spcPts val="700"/>
              </a:spcBef>
              <a:defRPr sz="1800">
                <a:solidFill>
                  <a:srgbClr val="000000"/>
                </a:solidFill>
                <a:uFillTx/>
              </a:defRPr>
            </a:pPr>
            <a:r>
              <a:rPr sz="22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Bills</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200" u="sng"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bill_no</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200" i="1"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cust_no</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2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start_date</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2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end_date</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2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due_date</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p:txBody>
      </p:sp>
    </p:spTree>
    <p:extLst>
      <p:ext uri="{BB962C8B-B14F-4D97-AF65-F5344CB8AC3E}">
        <p14:creationId xmlns:p14="http://schemas.microsoft.com/office/powerpoint/2010/main" val="2039363432"/>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In practice</a:t>
            </a:r>
          </a:p>
        </p:txBody>
      </p:sp>
      <p:sp>
        <p:nvSpPr>
          <p:cNvPr id="192" name="Shape 192"/>
          <p:cNvSpPr/>
          <p:nvPr/>
        </p:nvSpPr>
        <p:spPr>
          <a:xfrm>
            <a:off x="469899" y="2022157"/>
            <a:ext cx="7590196" cy="325217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lvl="0" indent="-304800">
              <a:spcBef>
                <a:spcPts val="700"/>
              </a:spcBef>
              <a:buSzPct val="50000"/>
              <a:buBlip>
                <a:blip r:embed="rId2"/>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MySQL Workbench </a:t>
            </a:r>
            <a:r>
              <a:rPr lang="en-US" sz="26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many of these steps </a:t>
            </a:r>
            <a:r>
              <a:rPr sz="26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for </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you:</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Create the ER diagram</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Go to Database -&gt; Forward </a:t>
            </a:r>
            <a:r>
              <a:rPr sz="26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Egineer</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-&gt; Follow the instructions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Your database </a:t>
            </a:r>
            <a:r>
              <a:rPr lang="en-US" sz="26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schema </a:t>
            </a:r>
            <a:r>
              <a:rPr sz="26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is </a:t>
            </a:r>
            <a:r>
              <a:rPr lang="en-US" sz="26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(almost) </a:t>
            </a:r>
            <a:r>
              <a:rPr sz="26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ready!</a:t>
            </a:r>
            <a:endPar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685800" lvl="2" indent="-304800">
              <a:spcBef>
                <a:spcPts val="700"/>
              </a:spcBef>
              <a:buSzPct val="100000"/>
              <a:buChar char="•"/>
              <a:defRPr sz="1800">
                <a:solidFill>
                  <a:srgbClr val="000000"/>
                </a:solidFill>
                <a:uFillTx/>
              </a:defRPr>
            </a:pPr>
            <a:r>
              <a:rPr lang="en-US" sz="26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Often, you need  to fine-tune the output based on what we learned</a:t>
            </a:r>
          </a:p>
        </p:txBody>
      </p:sp>
    </p:spTree>
    <p:extLst>
      <p:ext uri="{BB962C8B-B14F-4D97-AF65-F5344CB8AC3E}">
        <p14:creationId xmlns:p14="http://schemas.microsoft.com/office/powerpoint/2010/main" val="545510000"/>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Shape 608"/>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lang="en-US" sz="3000" b="1" dirty="0" smtClean="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Simple examples (in class)</a:t>
            </a:r>
            <a:endPar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09" name="Shape 609"/>
          <p:cNvSpPr/>
          <p:nvPr/>
        </p:nvSpPr>
        <p:spPr>
          <a:xfrm>
            <a:off x="469900" y="1282700"/>
            <a:ext cx="7590195" cy="289053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342900" lvl="0" indent="-304800">
              <a:spcBef>
                <a:spcPts val="700"/>
              </a:spcBef>
              <a:buSzPct val="50000"/>
              <a:buBlip>
                <a:blip r:embed="rId3"/>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painter can paint many paintings; each painting is painted by one painter. A gallery can have many paintings. A painting can be exhibited by a gallery.</a:t>
            </a:r>
          </a:p>
          <a:p>
            <a:pPr marL="342900" lvl="0" indent="-304800">
              <a:spcBef>
                <a:spcPts val="700"/>
              </a:spcBef>
              <a:buSzPct val="50000"/>
              <a:buBlip>
                <a:blip r:embed="rId3"/>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 employee can learn many skills; each skill can be learned by many employees. There are 5 different levels of expertise(L1.. L5).</a:t>
            </a:r>
          </a:p>
        </p:txBody>
      </p:sp>
    </p:spTree>
    <p:extLst>
      <p:ext uri="{BB962C8B-B14F-4D97-AF65-F5344CB8AC3E}">
        <p14:creationId xmlns:p14="http://schemas.microsoft.com/office/powerpoint/2010/main" val="1404494722"/>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smtClean="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Complex </a:t>
            </a:r>
            <a:r>
              <a:rPr sz="3000" b="1" dirty="0" smtClean="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example </a:t>
            </a:r>
            <a:r>
              <a:rPr lang="en-US" sz="3000" b="1" dirty="0" smtClean="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a:t>
            </a:r>
            <a:r>
              <a:rPr sz="3000" b="1" dirty="0" smtClean="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in class</a:t>
            </a:r>
            <a:r>
              <a:rPr lang="en-US" sz="3000" b="1" dirty="0" smtClean="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a:t>
            </a:r>
            <a:endPar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48" name="Shape 148"/>
          <p:cNvSpPr/>
          <p:nvPr/>
        </p:nvSpPr>
        <p:spPr>
          <a:xfrm>
            <a:off x="17272" y="994663"/>
            <a:ext cx="8921183" cy="524246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25669" lvl="0" indent="-187569">
              <a:spcBef>
                <a:spcPts val="700"/>
              </a:spcBef>
              <a:buSzPct val="50000"/>
              <a:buBlip>
                <a:blip r:embed="rId2"/>
              </a:buBlip>
              <a:defRPr sz="1800">
                <a:solidFill>
                  <a:srgbClr val="000000"/>
                </a:solidFill>
                <a:uFillTx/>
              </a:defRPr>
            </a:pPr>
            <a:r>
              <a:rPr sz="16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NoFuture</a:t>
            </a:r>
            <a:r>
              <a:rPr sz="1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Records has decided to store information about musicians who perform on its albums (as well as other company data) in a database. </a:t>
            </a:r>
          </a:p>
          <a:p>
            <a:pPr marL="568569" lvl="1" indent="-187569">
              <a:spcBef>
                <a:spcPts val="700"/>
              </a:spcBef>
              <a:buSzPct val="100000"/>
              <a:buChar char="•"/>
              <a:defRPr sz="1800">
                <a:solidFill>
                  <a:srgbClr val="000000"/>
                </a:solidFill>
                <a:uFillTx/>
              </a:defRPr>
            </a:pPr>
            <a:r>
              <a:rPr sz="1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musician that records at </a:t>
            </a:r>
            <a:r>
              <a:rPr sz="16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NoFuture</a:t>
            </a:r>
            <a:r>
              <a:rPr sz="1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has an SSN, a name, an address, and a phone number. Poorly paid musicians often share the same address, and no address has more than one phone.</a:t>
            </a:r>
          </a:p>
          <a:p>
            <a:pPr marL="568569" lvl="1" indent="-187569">
              <a:spcBef>
                <a:spcPts val="700"/>
              </a:spcBef>
              <a:buSzPct val="100000"/>
              <a:buChar char="•"/>
              <a:defRPr sz="1800">
                <a:solidFill>
                  <a:srgbClr val="000000"/>
                </a:solidFill>
                <a:uFillTx/>
              </a:defRPr>
            </a:pPr>
            <a:r>
              <a:rPr sz="1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instrument used in songs recorded at </a:t>
            </a:r>
            <a:r>
              <a:rPr sz="16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NoFuture</a:t>
            </a:r>
            <a:r>
              <a:rPr sz="1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has a unique identification number, a name (e.g., guitar, synthesizer, ﬂute) and a musical key (e.g., C, B-ﬂat, E-ﬂat).</a:t>
            </a:r>
          </a:p>
          <a:p>
            <a:pPr marL="568569" lvl="1" indent="-187569">
              <a:spcBef>
                <a:spcPts val="700"/>
              </a:spcBef>
              <a:buSzPct val="100000"/>
              <a:buChar char="•"/>
              <a:defRPr sz="1800">
                <a:solidFill>
                  <a:srgbClr val="000000"/>
                </a:solidFill>
                <a:uFillTx/>
              </a:defRPr>
            </a:pPr>
            <a:r>
              <a:rPr sz="1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album recorded on the </a:t>
            </a:r>
            <a:r>
              <a:rPr sz="16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NoFuture</a:t>
            </a:r>
            <a:r>
              <a:rPr sz="1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label has a unique identification  number, a title, a copyright date, a format, and an album identifier.</a:t>
            </a:r>
          </a:p>
          <a:p>
            <a:pPr marL="568569" lvl="1" indent="-187569">
              <a:spcBef>
                <a:spcPts val="700"/>
              </a:spcBef>
              <a:buSzPct val="100000"/>
              <a:buChar char="•"/>
              <a:defRPr sz="1800">
                <a:solidFill>
                  <a:srgbClr val="000000"/>
                </a:solidFill>
                <a:uFillTx/>
              </a:defRPr>
            </a:pPr>
            <a:r>
              <a:rPr sz="1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song recorded at </a:t>
            </a:r>
            <a:r>
              <a:rPr sz="16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NoFuture</a:t>
            </a:r>
            <a:r>
              <a:rPr sz="1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has a title and an author.</a:t>
            </a:r>
          </a:p>
          <a:p>
            <a:pPr marL="568569" lvl="1" indent="-187569">
              <a:spcBef>
                <a:spcPts val="700"/>
              </a:spcBef>
              <a:buSzPct val="100000"/>
              <a:buChar char="•"/>
              <a:defRPr sz="1800">
                <a:solidFill>
                  <a:srgbClr val="000000"/>
                </a:solidFill>
                <a:uFillTx/>
              </a:defRPr>
            </a:pPr>
            <a:r>
              <a:rPr sz="1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musician may play several instruments, and a given instrument may be played by several musicians.</a:t>
            </a:r>
          </a:p>
          <a:p>
            <a:pPr marL="568569" lvl="1" indent="-187569">
              <a:spcBef>
                <a:spcPts val="700"/>
              </a:spcBef>
              <a:buSzPct val="100000"/>
              <a:buChar char="•"/>
              <a:defRPr sz="1800">
                <a:solidFill>
                  <a:srgbClr val="000000"/>
                </a:solidFill>
                <a:uFillTx/>
              </a:defRPr>
            </a:pPr>
            <a:r>
              <a:rPr sz="1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album has a number of songs on it, but no song may appear on more than one album.</a:t>
            </a:r>
          </a:p>
          <a:p>
            <a:pPr marL="568569" lvl="1" indent="-187569">
              <a:spcBef>
                <a:spcPts val="700"/>
              </a:spcBef>
              <a:buSzPct val="100000"/>
              <a:buChar char="•"/>
              <a:defRPr sz="1800">
                <a:solidFill>
                  <a:srgbClr val="000000"/>
                </a:solidFill>
                <a:uFillTx/>
              </a:defRPr>
            </a:pPr>
            <a:r>
              <a:rPr sz="1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song is performed by one or more musicians, and a musician may perform a number of songs.</a:t>
            </a:r>
          </a:p>
          <a:p>
            <a:pPr marL="568569" lvl="1" indent="-187569">
              <a:spcBef>
                <a:spcPts val="700"/>
              </a:spcBef>
              <a:buSzPct val="100000"/>
              <a:buChar char="•"/>
              <a:defRPr sz="1800">
                <a:solidFill>
                  <a:srgbClr val="000000"/>
                </a:solidFill>
                <a:uFillTx/>
              </a:defRPr>
            </a:pPr>
            <a:r>
              <a:rPr sz="1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album has exactly one musician who acts as its producer. A musician may produce several albums.</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Summary of ER modeling</a:t>
            </a:r>
          </a:p>
        </p:txBody>
      </p:sp>
      <p:sp>
        <p:nvSpPr>
          <p:cNvPr id="152" name="Shape 152"/>
          <p:cNvSpPr/>
          <p:nvPr/>
        </p:nvSpPr>
        <p:spPr>
          <a:xfrm>
            <a:off x="469900" y="1282700"/>
            <a:ext cx="7590195" cy="410625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96007" lvl="0" indent="-257907">
              <a:spcBef>
                <a:spcPts val="700"/>
              </a:spcBef>
              <a:buSzPct val="50000"/>
              <a:buBlip>
                <a:blip r:embed="rId2"/>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ER model is popular for conceptual design</a:t>
            </a:r>
          </a:p>
          <a:p>
            <a:pPr marL="638907" lvl="1" indent="-257907">
              <a:spcBef>
                <a:spcPts val="700"/>
              </a:spcBef>
              <a:buSzPct val="100000"/>
              <a:buChar char="•"/>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Constructs are expressive, intuitive and graphical. </a:t>
            </a:r>
          </a:p>
          <a:p>
            <a:pPr marL="296007" lvl="0" indent="-257907">
              <a:spcBef>
                <a:spcPts val="700"/>
              </a:spcBef>
              <a:buSzPct val="50000"/>
              <a:buBlip>
                <a:blip r:embed="rId2"/>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Basic constructs: entity types, relationships (cardinalities), and attributes</a:t>
            </a:r>
          </a:p>
          <a:p>
            <a:pPr marL="296007" lvl="0" indent="-257907">
              <a:spcBef>
                <a:spcPts val="700"/>
              </a:spcBef>
              <a:buSzPct val="50000"/>
              <a:buBlip>
                <a:blip r:embed="rId2"/>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ER modeling is subjective!  </a:t>
            </a:r>
          </a:p>
          <a:p>
            <a:pPr marL="638907" lvl="1" indent="-257907">
              <a:spcBef>
                <a:spcPts val="700"/>
              </a:spcBef>
              <a:buSzPct val="100000"/>
              <a:buChar char="•"/>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There are often many ways to model a given scenario! </a:t>
            </a:r>
          </a:p>
          <a:p>
            <a:pPr marL="638907" lvl="1" indent="-257907">
              <a:spcBef>
                <a:spcPts val="700"/>
              </a:spcBef>
              <a:buSzPct val="100000"/>
              <a:buChar char="•"/>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Analyzing alternatives is key</a:t>
            </a:r>
          </a:p>
          <a:p>
            <a:pPr marL="296007" lvl="0" indent="-257907">
              <a:spcBef>
                <a:spcPts val="700"/>
              </a:spcBef>
              <a:buSzPct val="50000"/>
              <a:buBlip>
                <a:blip r:embed="rId2"/>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ER modeling is iterative!</a:t>
            </a:r>
          </a:p>
          <a:p>
            <a:pPr marL="638907" lvl="1" indent="-257907">
              <a:spcBef>
                <a:spcPts val="700"/>
              </a:spcBef>
              <a:buSzPct val="100000"/>
              <a:buChar char="•"/>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Resulting diagram should be analyzed and refined further.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Steps of Narrative problem analysis</a:t>
            </a:r>
          </a:p>
        </p:txBody>
      </p:sp>
      <p:sp>
        <p:nvSpPr>
          <p:cNvPr id="56" name="Shape 56"/>
          <p:cNvSpPr/>
          <p:nvPr/>
        </p:nvSpPr>
        <p:spPr>
          <a:xfrm>
            <a:off x="469899" y="1508760"/>
            <a:ext cx="7590196" cy="294183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lvl="0" indent="-304800">
              <a:spcBef>
                <a:spcPts val="700"/>
              </a:spcBef>
              <a:buSzPct val="50000"/>
              <a:buBlip>
                <a:blip r:embed="rId2"/>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 procedure for analysis: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Identify entities and attributes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Determine primary keys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Identify relationships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Determine relationship cardinalities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Refine the ERD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Example: Water-Utility Database</a:t>
            </a:r>
          </a:p>
        </p:txBody>
      </p:sp>
      <p:sp>
        <p:nvSpPr>
          <p:cNvPr id="60" name="Shape 60"/>
          <p:cNvSpPr/>
          <p:nvPr/>
        </p:nvSpPr>
        <p:spPr>
          <a:xfrm>
            <a:off x="469900" y="1282700"/>
            <a:ext cx="7590195" cy="450892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84284" lvl="0" indent="-246184">
              <a:spcBef>
                <a:spcPts val="700"/>
              </a:spcBef>
              <a:buSzPct val="50000"/>
              <a:buBlip>
                <a:blip r:embed="rId2"/>
              </a:buBlip>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Customer database for a municipal water utility</a:t>
            </a:r>
          </a:p>
          <a:p>
            <a:pPr marL="284284" lvl="0" indent="-246184">
              <a:spcBef>
                <a:spcPts val="700"/>
              </a:spcBef>
              <a:buSzPct val="50000"/>
              <a:buBlip>
                <a:blip r:embed="rId2"/>
              </a:buBlip>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Business Narrative:</a:t>
            </a:r>
          </a:p>
          <a:p>
            <a:pPr marL="627184" lvl="1" indent="-246184">
              <a:spcBef>
                <a:spcPts val="700"/>
              </a:spcBef>
              <a:buSzPct val="100000"/>
              <a:buChar char="•"/>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Customer has number, name, billing address, type, applicable rate, collection of meters.</a:t>
            </a:r>
          </a:p>
          <a:p>
            <a:pPr marL="627184" lvl="1" indent="-246184">
              <a:spcBef>
                <a:spcPts val="700"/>
              </a:spcBef>
              <a:buSzPct val="100000"/>
              <a:buChar char="•"/>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Available meter data is number, address, size, model.</a:t>
            </a:r>
          </a:p>
          <a:p>
            <a:pPr marL="627184" lvl="1" indent="-246184">
              <a:spcBef>
                <a:spcPts val="700"/>
              </a:spcBef>
              <a:buSzPct val="100000"/>
              <a:buChar char="•"/>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Employee periodically reads each meter. Reading has meter reading number, timestamp, consumption level, and employee number.</a:t>
            </a:r>
          </a:p>
          <a:p>
            <a:pPr marL="627184" lvl="1" indent="-246184">
              <a:spcBef>
                <a:spcPts val="700"/>
              </a:spcBef>
              <a:buSzPct val="100000"/>
              <a:buChar char="•"/>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Bills are based on most recent meter readings and applicable rates.</a:t>
            </a:r>
          </a:p>
          <a:p>
            <a:pPr marL="627184" lvl="1" indent="-246184">
              <a:spcBef>
                <a:spcPts val="700"/>
              </a:spcBef>
              <a:buSzPct val="100000"/>
              <a:buChar char="•"/>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Rate has rate number, description, fixed and variable dollar amounts, consumption threshold.</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hape 63"/>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1: Identify Entities and Attributes</a:t>
            </a:r>
          </a:p>
        </p:txBody>
      </p:sp>
      <p:sp>
        <p:nvSpPr>
          <p:cNvPr id="64" name="Shape 64"/>
          <p:cNvSpPr/>
          <p:nvPr/>
        </p:nvSpPr>
        <p:spPr>
          <a:xfrm>
            <a:off x="469900" y="1282700"/>
            <a:ext cx="7590195" cy="279050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60838" lvl="0" indent="-222738">
              <a:spcBef>
                <a:spcPts val="700"/>
              </a:spcBef>
              <a:buSzPct val="50000"/>
              <a:buBlip>
                <a:blip r:embed="rId3"/>
              </a:buBlip>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For entities, find nouns that describe people, places, things, and events</a:t>
            </a:r>
          </a:p>
          <a:p>
            <a:pPr marL="260838" lvl="0" indent="-222738">
              <a:spcBef>
                <a:spcPts val="700"/>
              </a:spcBef>
              <a:buSzPct val="50000"/>
              <a:buBlip>
                <a:blip r:embed="rId3"/>
              </a:buBlip>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For attributes, look for details about the entities </a:t>
            </a:r>
          </a:p>
          <a:p>
            <a:pPr marL="260838" lvl="0" indent="-222738">
              <a:spcBef>
                <a:spcPts val="700"/>
              </a:spcBef>
              <a:buSzPct val="50000"/>
              <a:buBlip>
                <a:blip r:embed="rId3"/>
              </a:buBlip>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Difficult decision: Attributes vs. Entities</a:t>
            </a:r>
          </a:p>
          <a:p>
            <a:pPr marL="603738" lvl="1" indent="-222738">
              <a:spcBef>
                <a:spcPts val="700"/>
              </a:spcBef>
              <a:buSzPct val="100000"/>
              <a:buChar char="•"/>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Simplicity principal: consider as an attribute unless other details are presented.</a:t>
            </a:r>
          </a:p>
          <a:p>
            <a:pPr marL="260838" lvl="0" indent="-222738">
              <a:spcBef>
                <a:spcPts val="700"/>
              </a:spcBef>
              <a:buSzPct val="50000"/>
              <a:buBlip>
                <a:blip r:embed="rId3"/>
              </a:buBlip>
              <a:defRPr sz="1800">
                <a:solidFill>
                  <a:srgbClr val="000000"/>
                </a:solidFill>
                <a:uFillTx/>
              </a:defRPr>
            </a:pPr>
            <a:r>
              <a:rPr lang="en-US" sz="1900" i="1"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Example from </a:t>
            </a:r>
            <a:r>
              <a:rPr lang="en-US" sz="1900" i="1"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 IMDB database: </a:t>
            </a:r>
            <a:r>
              <a:rPr sz="1900" i="1"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Should </a:t>
            </a:r>
            <a:r>
              <a:rPr sz="1900" i="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we include director in the Movie table? Or in a separate table?</a:t>
            </a:r>
          </a:p>
        </p:txBody>
      </p:sp>
      <p:pic>
        <p:nvPicPr>
          <p:cNvPr id="65" name="pasted-image.pdf"/>
          <p:cNvPicPr/>
          <p:nvPr/>
        </p:nvPicPr>
        <p:blipFill>
          <a:blip r:embed="rId4">
            <a:extLst/>
          </a:blip>
          <a:stretch>
            <a:fillRect/>
          </a:stretch>
        </p:blipFill>
        <p:spPr>
          <a:xfrm>
            <a:off x="518497" y="4759325"/>
            <a:ext cx="7493001" cy="1155700"/>
          </a:xfrm>
          <a:prstGeom prst="rect">
            <a:avLst/>
          </a:prstGeom>
          <a:ln w="12700">
            <a:miter lim="400000"/>
          </a:ln>
        </p:spPr>
      </p:pic>
      <p:sp>
        <p:nvSpPr>
          <p:cNvPr id="66" name="Shape 66"/>
          <p:cNvSpPr/>
          <p:nvPr/>
        </p:nvSpPr>
        <p:spPr>
          <a:xfrm>
            <a:off x="2432632" y="5174439"/>
            <a:ext cx="477052" cy="40011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a:solidFill>
                  <a:srgbClr val="011993"/>
                </a:solidFill>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OR</a:t>
            </a:r>
          </a:p>
        </p:txBody>
      </p:sp>
      <p:sp>
        <p:nvSpPr>
          <p:cNvPr id="67" name="Shape 67"/>
          <p:cNvSpPr/>
          <p:nvPr/>
        </p:nvSpPr>
        <p:spPr>
          <a:xfrm>
            <a:off x="929204" y="5698263"/>
            <a:ext cx="360474" cy="558215"/>
          </a:xfrm>
          <a:custGeom>
            <a:avLst/>
            <a:gdLst/>
            <a:ahLst/>
            <a:cxnLst>
              <a:cxn ang="0">
                <a:pos x="wd2" y="hd2"/>
              </a:cxn>
              <a:cxn ang="5400000">
                <a:pos x="wd2" y="hd2"/>
              </a:cxn>
              <a:cxn ang="10800000">
                <a:pos x="wd2" y="hd2"/>
              </a:cxn>
              <a:cxn ang="16200000">
                <a:pos x="wd2" y="hd2"/>
              </a:cxn>
            </a:cxnLst>
            <a:rect l="0" t="0" r="r" b="b"/>
            <a:pathLst>
              <a:path w="21600" h="21600" extrusionOk="0">
                <a:moveTo>
                  <a:pt x="0" y="13764"/>
                </a:moveTo>
                <a:lnTo>
                  <a:pt x="9132" y="21600"/>
                </a:lnTo>
                <a:lnTo>
                  <a:pt x="21600" y="0"/>
                </a:lnTo>
              </a:path>
            </a:pathLst>
          </a:custGeom>
          <a:ln w="50800">
            <a:solidFill>
              <a:srgbClr val="008F00"/>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1" nodeType="clickEffect">
                                  <p:stCondLst>
                                    <p:cond delay="0"/>
                                  </p:stCondLst>
                                  <p:iterate>
                                    <p:tmAbs val="0"/>
                                  </p:iterate>
                                  <p:childTnLst>
                                    <p:set>
                                      <p:cBhvr>
                                        <p:cTn id="6" fill="hold"/>
                                        <p:tgtEl>
                                          <p:spTgt spid="67"/>
                                        </p:tgtEl>
                                        <p:attrNameLst>
                                          <p:attrName>style.visibility</p:attrName>
                                        </p:attrNameLst>
                                      </p:cBhvr>
                                      <p:to>
                                        <p:strVal val="visible"/>
                                      </p:to>
                                    </p:set>
                                    <p:animEffect transition="in" filter="dissolve(in)">
                                      <p:cBhvr>
                                        <p:cTn id="7" dur="75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1"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hape 72"/>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2: Determine primary keys</a:t>
            </a:r>
          </a:p>
        </p:txBody>
      </p:sp>
      <p:sp>
        <p:nvSpPr>
          <p:cNvPr id="73" name="Shape 73"/>
          <p:cNvSpPr/>
          <p:nvPr/>
        </p:nvSpPr>
        <p:spPr>
          <a:xfrm>
            <a:off x="469900" y="1282700"/>
            <a:ext cx="7590195" cy="196207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lvl="0" indent="-304800">
              <a:spcBef>
                <a:spcPts val="700"/>
              </a:spcBef>
              <a:buSzPct val="50000"/>
              <a:buBlip>
                <a:blip r:embed="rId3"/>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Stable: never change after assigned</a:t>
            </a:r>
          </a:p>
          <a:p>
            <a:pPr marL="342900" lvl="0" indent="-304800">
              <a:spcBef>
                <a:spcPts val="700"/>
              </a:spcBef>
              <a:buSzPct val="50000"/>
              <a:buBlip>
                <a:blip r:embed="rId3"/>
              </a:buBlip>
              <a:defRPr sz="1800">
                <a:solidFill>
                  <a:srgbClr val="000000"/>
                </a:solidFill>
                <a:uFillTx/>
              </a:defRPr>
            </a:pPr>
            <a:endPar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42900" lvl="0" indent="-304800">
              <a:spcBef>
                <a:spcPts val="700"/>
              </a:spcBef>
              <a:buSzPct val="50000"/>
              <a:buBlip>
                <a:blip r:embed="rId3"/>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Good choice: automatically generated values</a:t>
            </a:r>
          </a:p>
          <a:p>
            <a:pPr marL="685800" lvl="1" indent="-304800">
              <a:spcBef>
                <a:spcPts val="700"/>
              </a:spcBef>
              <a:buSzPct val="100000"/>
              <a:buChar char="•"/>
              <a:defRPr sz="1800">
                <a:solidFill>
                  <a:srgbClr val="000000"/>
                </a:solidFill>
                <a:uFillTx/>
              </a:defRPr>
            </a:pPr>
            <a:r>
              <a:rPr sz="26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StudentId</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6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CourseId</a:t>
            </a:r>
            <a:endPar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hape 78"/>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Water utility DB: Entities &amp; attributes</a:t>
            </a:r>
          </a:p>
        </p:txBody>
      </p:sp>
      <p:sp>
        <p:nvSpPr>
          <p:cNvPr id="79" name="Shape 79"/>
          <p:cNvSpPr/>
          <p:nvPr/>
        </p:nvSpPr>
        <p:spPr>
          <a:xfrm>
            <a:off x="469900" y="1282700"/>
            <a:ext cx="7590195" cy="368306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84284" lvl="0" indent="-246184">
              <a:spcBef>
                <a:spcPts val="700"/>
              </a:spcBef>
              <a:buSzPct val="50000"/>
              <a:buBlip>
                <a:blip r:embed="rId2"/>
              </a:buBlip>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Customer has number, name, billing address, type, applicable rate, collection of meters.</a:t>
            </a:r>
          </a:p>
          <a:p>
            <a:pPr marL="284284" lvl="0" indent="-246184">
              <a:spcBef>
                <a:spcPts val="700"/>
              </a:spcBef>
              <a:buSzPct val="50000"/>
              <a:buBlip>
                <a:blip r:embed="rId2"/>
              </a:buBlip>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Available meter data is number, address, size, model.</a:t>
            </a:r>
          </a:p>
          <a:p>
            <a:pPr marL="284284" lvl="0" indent="-246184">
              <a:spcBef>
                <a:spcPts val="700"/>
              </a:spcBef>
              <a:buSzPct val="50000"/>
              <a:buBlip>
                <a:blip r:embed="rId2"/>
              </a:buBlip>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Employee periodically reads each meter. Reading has meter reading number, timestamp, consumption level, and employee number.</a:t>
            </a:r>
          </a:p>
          <a:p>
            <a:pPr marL="284284" lvl="0" indent="-246184">
              <a:spcBef>
                <a:spcPts val="700"/>
              </a:spcBef>
              <a:buSzPct val="50000"/>
              <a:buBlip>
                <a:blip r:embed="rId2"/>
              </a:buBlip>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Bills are based on most recent meter readings and applicable rates.</a:t>
            </a:r>
          </a:p>
          <a:p>
            <a:pPr marL="284284" lvl="0" indent="-246184">
              <a:spcBef>
                <a:spcPts val="700"/>
              </a:spcBef>
              <a:buSzPct val="50000"/>
              <a:buBlip>
                <a:blip r:embed="rId2"/>
              </a:buBlip>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Rate has rate number, description, fixed and variable dollar amounts, consumption threshold.</a:t>
            </a:r>
          </a:p>
        </p:txBody>
      </p:sp>
      <p:sp>
        <p:nvSpPr>
          <p:cNvPr id="80" name="Shape 80"/>
          <p:cNvSpPr/>
          <p:nvPr/>
        </p:nvSpPr>
        <p:spPr>
          <a:xfrm>
            <a:off x="752855" y="1248410"/>
            <a:ext cx="1290996" cy="49784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38100">
            <a:solidFill>
              <a:srgbClr val="FF26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1" name="Shape 81"/>
          <p:cNvSpPr/>
          <p:nvPr/>
        </p:nvSpPr>
        <p:spPr>
          <a:xfrm>
            <a:off x="1916009" y="1985996"/>
            <a:ext cx="797220" cy="48514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38100">
            <a:solidFill>
              <a:srgbClr val="FF26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2" name="Shape 82"/>
          <p:cNvSpPr/>
          <p:nvPr/>
        </p:nvSpPr>
        <p:spPr>
          <a:xfrm>
            <a:off x="711962" y="2410585"/>
            <a:ext cx="1331890" cy="49784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38100">
            <a:solidFill>
              <a:srgbClr val="FF26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3" name="Shape 83"/>
          <p:cNvSpPr/>
          <p:nvPr/>
        </p:nvSpPr>
        <p:spPr>
          <a:xfrm>
            <a:off x="5604110" y="2400343"/>
            <a:ext cx="1140120" cy="49784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38100">
            <a:solidFill>
              <a:srgbClr val="FF26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4" name="Shape 84"/>
          <p:cNvSpPr/>
          <p:nvPr/>
        </p:nvSpPr>
        <p:spPr>
          <a:xfrm>
            <a:off x="711961" y="3406269"/>
            <a:ext cx="646343" cy="49784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38100">
            <a:solidFill>
              <a:srgbClr val="FF26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5" name="Shape 85"/>
          <p:cNvSpPr/>
          <p:nvPr/>
        </p:nvSpPr>
        <p:spPr>
          <a:xfrm>
            <a:off x="636522" y="4165449"/>
            <a:ext cx="797220" cy="48514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38100">
            <a:solidFill>
              <a:srgbClr val="FF26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6" name="Shape 86"/>
          <p:cNvSpPr/>
          <p:nvPr/>
        </p:nvSpPr>
        <p:spPr>
          <a:xfrm>
            <a:off x="2494788" y="1316989"/>
            <a:ext cx="972312" cy="360681"/>
          </a:xfrm>
          <a:prstGeom prst="rect">
            <a:avLst/>
          </a:prstGeom>
          <a:ln w="38100">
            <a:solidFill>
              <a:srgbClr val="008F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7" name="Shape 87"/>
          <p:cNvSpPr/>
          <p:nvPr/>
        </p:nvSpPr>
        <p:spPr>
          <a:xfrm>
            <a:off x="3571611" y="2048225"/>
            <a:ext cx="972313" cy="360681"/>
          </a:xfrm>
          <a:prstGeom prst="rect">
            <a:avLst/>
          </a:prstGeom>
          <a:ln w="38100">
            <a:solidFill>
              <a:srgbClr val="008F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8" name="Shape 88"/>
          <p:cNvSpPr/>
          <p:nvPr/>
        </p:nvSpPr>
        <p:spPr>
          <a:xfrm>
            <a:off x="752855" y="2780693"/>
            <a:ext cx="1932433" cy="360681"/>
          </a:xfrm>
          <a:prstGeom prst="rect">
            <a:avLst/>
          </a:prstGeom>
          <a:ln w="38100">
            <a:solidFill>
              <a:srgbClr val="008F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9" name="Shape 89"/>
          <p:cNvSpPr/>
          <p:nvPr/>
        </p:nvSpPr>
        <p:spPr>
          <a:xfrm>
            <a:off x="1932178" y="4560263"/>
            <a:ext cx="1562101" cy="347981"/>
          </a:xfrm>
          <a:prstGeom prst="rect">
            <a:avLst/>
          </a:prstGeom>
          <a:ln w="38100">
            <a:solidFill>
              <a:srgbClr val="008F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1" nodeType="clickEffect">
                                  <p:stCondLst>
                                    <p:cond delay="0"/>
                                  </p:stCondLst>
                                  <p:iterate>
                                    <p:tmAbs val="0"/>
                                  </p:iterate>
                                  <p:childTnLst>
                                    <p:set>
                                      <p:cBhvr>
                                        <p:cTn id="6" fill="hold"/>
                                        <p:tgtEl>
                                          <p:spTgt spid="80"/>
                                        </p:tgtEl>
                                        <p:attrNameLst>
                                          <p:attrName>style.visibility</p:attrName>
                                        </p:attrNameLst>
                                      </p:cBhvr>
                                      <p:to>
                                        <p:strVal val="visible"/>
                                      </p:to>
                                    </p:set>
                                    <p:animEffect transition="in" filter="dissolve(in)">
                                      <p:cBhvr>
                                        <p:cTn id="7" dur="750"/>
                                        <p:tgtEl>
                                          <p:spTgt spid="8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2" nodeType="clickEffect">
                                  <p:stCondLst>
                                    <p:cond delay="0"/>
                                  </p:stCondLst>
                                  <p:iterate>
                                    <p:tmAbs val="0"/>
                                  </p:iterate>
                                  <p:childTnLst>
                                    <p:set>
                                      <p:cBhvr>
                                        <p:cTn id="11" fill="hold"/>
                                        <p:tgtEl>
                                          <p:spTgt spid="81"/>
                                        </p:tgtEl>
                                        <p:attrNameLst>
                                          <p:attrName>style.visibility</p:attrName>
                                        </p:attrNameLst>
                                      </p:cBhvr>
                                      <p:to>
                                        <p:strVal val="visible"/>
                                      </p:to>
                                    </p:set>
                                    <p:animEffect transition="in" filter="dissolve(in)">
                                      <p:cBhvr>
                                        <p:cTn id="12" dur="750"/>
                                        <p:tgtEl>
                                          <p:spTgt spid="8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16" fill="hold" grpId="3" nodeType="clickEffect">
                                  <p:stCondLst>
                                    <p:cond delay="0"/>
                                  </p:stCondLst>
                                  <p:iterate>
                                    <p:tmAbs val="0"/>
                                  </p:iterate>
                                  <p:childTnLst>
                                    <p:set>
                                      <p:cBhvr>
                                        <p:cTn id="16" fill="hold"/>
                                        <p:tgtEl>
                                          <p:spTgt spid="82"/>
                                        </p:tgtEl>
                                        <p:attrNameLst>
                                          <p:attrName>style.visibility</p:attrName>
                                        </p:attrNameLst>
                                      </p:cBhvr>
                                      <p:to>
                                        <p:strVal val="visible"/>
                                      </p:to>
                                    </p:set>
                                    <p:animEffect transition="in" filter="dissolve(in)">
                                      <p:cBhvr>
                                        <p:cTn id="17" dur="750"/>
                                        <p:tgtEl>
                                          <p:spTgt spid="8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16" fill="hold" grpId="4" nodeType="clickEffect">
                                  <p:stCondLst>
                                    <p:cond delay="0"/>
                                  </p:stCondLst>
                                  <p:iterate>
                                    <p:tmAbs val="0"/>
                                  </p:iterate>
                                  <p:childTnLst>
                                    <p:set>
                                      <p:cBhvr>
                                        <p:cTn id="21" fill="hold"/>
                                        <p:tgtEl>
                                          <p:spTgt spid="83"/>
                                        </p:tgtEl>
                                        <p:attrNameLst>
                                          <p:attrName>style.visibility</p:attrName>
                                        </p:attrNameLst>
                                      </p:cBhvr>
                                      <p:to>
                                        <p:strVal val="visible"/>
                                      </p:to>
                                    </p:set>
                                    <p:animEffect transition="in" filter="dissolve(in)">
                                      <p:cBhvr>
                                        <p:cTn id="22" dur="750"/>
                                        <p:tgtEl>
                                          <p:spTgt spid="8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16" fill="hold" grpId="5" nodeType="clickEffect">
                                  <p:stCondLst>
                                    <p:cond delay="0"/>
                                  </p:stCondLst>
                                  <p:iterate>
                                    <p:tmAbs val="0"/>
                                  </p:iterate>
                                  <p:childTnLst>
                                    <p:set>
                                      <p:cBhvr>
                                        <p:cTn id="26" fill="hold"/>
                                        <p:tgtEl>
                                          <p:spTgt spid="84"/>
                                        </p:tgtEl>
                                        <p:attrNameLst>
                                          <p:attrName>style.visibility</p:attrName>
                                        </p:attrNameLst>
                                      </p:cBhvr>
                                      <p:to>
                                        <p:strVal val="visible"/>
                                      </p:to>
                                    </p:set>
                                    <p:animEffect transition="in" filter="dissolve(in)">
                                      <p:cBhvr>
                                        <p:cTn id="27" dur="750"/>
                                        <p:tgtEl>
                                          <p:spTgt spid="8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16" fill="hold" grpId="6" nodeType="clickEffect">
                                  <p:stCondLst>
                                    <p:cond delay="0"/>
                                  </p:stCondLst>
                                  <p:iterate>
                                    <p:tmAbs val="0"/>
                                  </p:iterate>
                                  <p:childTnLst>
                                    <p:set>
                                      <p:cBhvr>
                                        <p:cTn id="31" fill="hold"/>
                                        <p:tgtEl>
                                          <p:spTgt spid="85"/>
                                        </p:tgtEl>
                                        <p:attrNameLst>
                                          <p:attrName>style.visibility</p:attrName>
                                        </p:attrNameLst>
                                      </p:cBhvr>
                                      <p:to>
                                        <p:strVal val="visible"/>
                                      </p:to>
                                    </p:set>
                                    <p:animEffect transition="in" filter="dissolve(in)">
                                      <p:cBhvr>
                                        <p:cTn id="32" dur="750"/>
                                        <p:tgtEl>
                                          <p:spTgt spid="8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7" nodeType="clickEffect">
                                  <p:stCondLst>
                                    <p:cond delay="0"/>
                                  </p:stCondLst>
                                  <p:iterate>
                                    <p:tmAbs val="0"/>
                                  </p:iterate>
                                  <p:childTnLst>
                                    <p:set>
                                      <p:cBhvr>
                                        <p:cTn id="36" fill="hold"/>
                                        <p:tgtEl>
                                          <p:spTgt spid="86"/>
                                        </p:tgtEl>
                                        <p:attrNameLst>
                                          <p:attrName>style.visibility</p:attrName>
                                        </p:attrNameLst>
                                      </p:cBhvr>
                                      <p:to>
                                        <p:strVal val="visible"/>
                                      </p:to>
                                    </p:set>
                                    <p:animEffect transition="in" filter="wipe(left)">
                                      <p:cBhvr>
                                        <p:cTn id="37" dur="1000"/>
                                        <p:tgtEl>
                                          <p:spTgt spid="8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8" nodeType="clickEffect">
                                  <p:stCondLst>
                                    <p:cond delay="0"/>
                                  </p:stCondLst>
                                  <p:iterate>
                                    <p:tmAbs val="0"/>
                                  </p:iterate>
                                  <p:childTnLst>
                                    <p:set>
                                      <p:cBhvr>
                                        <p:cTn id="41" fill="hold"/>
                                        <p:tgtEl>
                                          <p:spTgt spid="87"/>
                                        </p:tgtEl>
                                        <p:attrNameLst>
                                          <p:attrName>style.visibility</p:attrName>
                                        </p:attrNameLst>
                                      </p:cBhvr>
                                      <p:to>
                                        <p:strVal val="visible"/>
                                      </p:to>
                                    </p:set>
                                    <p:animEffect transition="in" filter="wipe(left)">
                                      <p:cBhvr>
                                        <p:cTn id="42" dur="1000"/>
                                        <p:tgtEl>
                                          <p:spTgt spid="8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9" nodeType="clickEffect">
                                  <p:stCondLst>
                                    <p:cond delay="0"/>
                                  </p:stCondLst>
                                  <p:iterate>
                                    <p:tmAbs val="0"/>
                                  </p:iterate>
                                  <p:childTnLst>
                                    <p:set>
                                      <p:cBhvr>
                                        <p:cTn id="46" fill="hold"/>
                                        <p:tgtEl>
                                          <p:spTgt spid="88"/>
                                        </p:tgtEl>
                                        <p:attrNameLst>
                                          <p:attrName>style.visibility</p:attrName>
                                        </p:attrNameLst>
                                      </p:cBhvr>
                                      <p:to>
                                        <p:strVal val="visible"/>
                                      </p:to>
                                    </p:set>
                                    <p:animEffect transition="in" filter="wipe(left)">
                                      <p:cBhvr>
                                        <p:cTn id="47" dur="1000"/>
                                        <p:tgtEl>
                                          <p:spTgt spid="8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10" nodeType="clickEffect">
                                  <p:stCondLst>
                                    <p:cond delay="0"/>
                                  </p:stCondLst>
                                  <p:iterate>
                                    <p:tmAbs val="0"/>
                                  </p:iterate>
                                  <p:childTnLst>
                                    <p:set>
                                      <p:cBhvr>
                                        <p:cTn id="51" fill="hold"/>
                                        <p:tgtEl>
                                          <p:spTgt spid="89"/>
                                        </p:tgtEl>
                                        <p:attrNameLst>
                                          <p:attrName>style.visibility</p:attrName>
                                        </p:attrNameLst>
                                      </p:cBhvr>
                                      <p:to>
                                        <p:strVal val="visible"/>
                                      </p:to>
                                    </p:set>
                                    <p:animEffect transition="in" filter="wipe(left)">
                                      <p:cBhvr>
                                        <p:cTn id="52" dur="10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1" animBg="1" advAuto="0"/>
      <p:bldP spid="81" grpId="2" animBg="1" advAuto="0"/>
      <p:bldP spid="82" grpId="3" animBg="1" advAuto="0"/>
      <p:bldP spid="83" grpId="4" animBg="1" advAuto="0"/>
      <p:bldP spid="84" grpId="5" animBg="1" advAuto="0"/>
      <p:bldP spid="85" grpId="6" animBg="1" advAuto="0"/>
      <p:bldP spid="86" grpId="7" animBg="1" advAuto="0"/>
      <p:bldP spid="87" grpId="8" animBg="1" advAuto="0"/>
      <p:bldP spid="88" grpId="9" animBg="1" advAuto="0"/>
      <p:bldP spid="89" grpId="1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p:nvPr/>
        </p:nvSpPr>
        <p:spPr>
          <a:xfrm>
            <a:off x="386308" y="190817"/>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Entities &amp; Attributes</a:t>
            </a:r>
          </a:p>
        </p:txBody>
      </p:sp>
      <p:pic>
        <p:nvPicPr>
          <p:cNvPr id="93" name="Screen Shot 2014-02-19 at 3.32.37 PM.png"/>
          <p:cNvPicPr/>
          <p:nvPr/>
        </p:nvPicPr>
        <p:blipFill>
          <a:blip r:embed="rId2">
            <a:extLst/>
          </a:blip>
          <a:stretch>
            <a:fillRect/>
          </a:stretch>
        </p:blipFill>
        <p:spPr>
          <a:xfrm>
            <a:off x="589787" y="1303647"/>
            <a:ext cx="7757380" cy="4909356"/>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CCCC00"/>
      </a:accent1>
      <a:accent2>
        <a:srgbClr val="669999"/>
      </a:accent2>
      <a:accent3>
        <a:srgbClr val="8F8F8F"/>
      </a:accent3>
      <a:accent4>
        <a:srgbClr val="707070"/>
      </a:accent4>
      <a:accent5>
        <a:srgbClr val="E0E0AA"/>
      </a:accent5>
      <a:accent6>
        <a:srgbClr val="5C8B8B"/>
      </a:accent6>
      <a:hlink>
        <a:srgbClr val="0000FF"/>
      </a:hlink>
      <a:folHlink>
        <a:srgbClr val="FF00FF"/>
      </a:folHlink>
    </a:clrScheme>
    <a:fontScheme name="Default">
      <a:majorFont>
        <a:latin typeface="Helvetica"/>
        <a:ea typeface="Helvetica"/>
        <a:cs typeface="Helvetica"/>
      </a:majorFont>
      <a:minorFont>
        <a:latin typeface="Arial"/>
        <a:ea typeface="Arial"/>
        <a:cs typeface="Arial"/>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CCCC00"/>
          </a:solidFill>
          <a:prstDash val="solid"/>
          <a:round/>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CCCC00"/>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
              <a:solidFill>
                <a:srgbClr val="000000"/>
              </a:solidFill>
            </a:uFill>
            <a:latin typeface="Arial Rounded MT Bold"/>
            <a:ea typeface="Arial Rounded MT Bold"/>
            <a:cs typeface="Arial Rounded MT Bold"/>
            <a:sym typeface="Arial Rounded MT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537</TotalTime>
  <Words>1640</Words>
  <Application>Microsoft Office PowerPoint</Application>
  <PresentationFormat>On-screen Show (4:3)</PresentationFormat>
  <Paragraphs>227</Paragraphs>
  <Slides>37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 Unicode MS</vt:lpstr>
      <vt:lpstr>Arial</vt:lpstr>
      <vt:lpstr>Arial Rounded MT Bold</vt:lpstr>
      <vt:lpstr>Avenir Roman</vt:lpstr>
      <vt:lpstr>Helvetica</vt:lpstr>
      <vt:lpstr>Iowan Old Style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Panos Ipeirotis</cp:lastModifiedBy>
  <cp:revision>11</cp:revision>
  <cp:lastPrinted>2014-10-15T17:35:18Z</cp:lastPrinted>
  <dcterms:modified xsi:type="dcterms:W3CDTF">2014-10-15T17:53:06Z</dcterms:modified>
</cp:coreProperties>
</file>