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  <p:embeddedFont>
      <p:font typeface="Wide Latin" panose="020A0A07050505020404" pitchFamily="18" charset="0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C9532B-8ABD-41F2-83A7-EFC4581B3C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8493C4-07FA-46EB-8C24-9616899B06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089C9-2D98-4A31-830D-2564DBCF79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D1AB-D71A-4D23-8DCB-86D00C253C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0AC2-A067-4A8A-86CD-631F816A4C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42C3-CB23-4B01-9B55-63CAC1DA20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55D6-C9A8-4A0B-9D9E-2CC878651D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9027-7321-4674-9DCC-5429BE34AC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955E-3232-415F-B432-1BB246A2F3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44EB-3A07-4B4D-9BF5-6623B032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B181-9500-452C-A84A-73B055A879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5765-3D72-4377-B134-0AE34B0A28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DA9D-11C2-43B5-BB48-09950EF0F0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3E811-8794-4707-B865-74D360ADB1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85DA7-E007-4822-ADE0-30DA073C9ED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07F76-2491-4FEA-9E6A-2513D2A090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0169-2B86-43E2-8A55-BD56A78CD2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48E5-1B2F-461E-91F1-9214D5079E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D37F4-5C10-49BB-AA21-B803E897504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DB02D-E698-4502-9CF0-652F948B3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D3FF8-61EB-4D70-BD01-3BB761ED68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0E11-F71A-4E0D-BCA0-D52D9D88EB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6A24-E164-4618-A0C6-5E557EE323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E0D8-2407-4617-AB5A-90CE5191FE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C482ED-D437-4F39-B62A-283AA368E8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EEFC5C-4EAC-4066-803D-0BC7FF02E885}" type="slidenum">
              <a:rPr lang="zh-CN" altLang="en-US"/>
            </a:fld>
            <a:endParaRPr lang="zh-CN" altLang="en-US"/>
          </a:p>
        </p:txBody>
      </p:sp>
      <p:pic>
        <p:nvPicPr>
          <p:cNvPr id="1029" name="图片 2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2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组合 27"/>
          <p:cNvGrpSpPr/>
          <p:nvPr userDrawn="1"/>
        </p:nvGrpSpPr>
        <p:grpSpPr bwMode="auto">
          <a:xfrm>
            <a:off x="6902450" y="4078288"/>
            <a:ext cx="2357438" cy="1254125"/>
            <a:chOff x="1095293" y="1311610"/>
            <a:chExt cx="7365927" cy="3919404"/>
          </a:xfrm>
        </p:grpSpPr>
        <p:pic>
          <p:nvPicPr>
            <p:cNvPr id="1032" name="图片 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93" y="1311610"/>
              <a:ext cx="4602100" cy="3919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图片 4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56" y="1615335"/>
              <a:ext cx="3297664" cy="344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11275"/>
            <a:ext cx="4602163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616075"/>
            <a:ext cx="3297237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-7477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-925513"/>
            <a:ext cx="11271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-1036638"/>
            <a:ext cx="83661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-16240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-1630363"/>
            <a:ext cx="11271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-1989138"/>
            <a:ext cx="83661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0652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-1446213"/>
            <a:ext cx="112871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-1281113"/>
            <a:ext cx="836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242"/>
          <p:cNvSpPr txBox="1">
            <a:spLocks noChangeArrowheads="1"/>
          </p:cNvSpPr>
          <p:nvPr/>
        </p:nvSpPr>
        <p:spPr bwMode="auto">
          <a:xfrm>
            <a:off x="5965825" y="321500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567488" y="774700"/>
            <a:ext cx="2363787" cy="338138"/>
          </a:xfrm>
          <a:prstGeom prst="rect">
            <a:avLst/>
          </a:prstGeom>
          <a:noFill/>
        </p:spPr>
        <p:txBody>
          <a:bodyPr wrap="none" lIns="90000" rIns="90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16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618288" y="1016000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608763" y="1160463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47"/>
          <p:cNvGrpSpPr/>
          <p:nvPr/>
        </p:nvGrpSpPr>
        <p:grpSpPr bwMode="auto">
          <a:xfrm>
            <a:off x="8972550" y="431037"/>
            <a:ext cx="171450" cy="885825"/>
            <a:chOff x="8893246" y="923863"/>
            <a:chExt cx="170626" cy="1771829"/>
          </a:xfrm>
          <a:gradFill flip="none" rotWithShape="1">
            <a:gsLst>
              <a:gs pos="46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cxnSp>
          <p:nvCxnSpPr>
            <p:cNvPr id="23" name="直接连接符 22"/>
            <p:cNvCxnSpPr/>
            <p:nvPr/>
          </p:nvCxnSpPr>
          <p:spPr>
            <a:xfrm>
              <a:off x="8893246" y="923863"/>
              <a:ext cx="0" cy="1762304"/>
            </a:xfrm>
            <a:prstGeom prst="line">
              <a:avLst/>
            </a:prstGeom>
            <a:grpFill/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grpId="0" nodeType="withEffect">
                                  <p:stCondLst>
                                    <p:cond delay="166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6902450" y="4078288"/>
            <a:ext cx="2357438" cy="1254125"/>
            <a:chOff x="1095293" y="1311610"/>
            <a:chExt cx="7365927" cy="3919404"/>
          </a:xfrm>
        </p:grpSpPr>
        <p:pic>
          <p:nvPicPr>
            <p:cNvPr id="6167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93" y="1311610"/>
              <a:ext cx="4602100" cy="3919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56" y="1615335"/>
              <a:ext cx="3297664" cy="344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 bwMode="auto">
          <a:xfrm>
            <a:off x="5965825" y="322263"/>
            <a:ext cx="3178175" cy="1068387"/>
            <a:chOff x="5965825" y="321500"/>
            <a:chExt cx="3178175" cy="1068387"/>
          </a:xfrm>
        </p:grpSpPr>
        <p:sp>
          <p:nvSpPr>
            <p:cNvPr id="10" name="TextBox 242"/>
            <p:cNvSpPr txBox="1">
              <a:spLocks noChangeArrowheads="1"/>
            </p:cNvSpPr>
            <p:nvPr/>
          </p:nvSpPr>
          <p:spPr bwMode="auto">
            <a:xfrm>
              <a:off x="5965825" y="321500"/>
              <a:ext cx="29638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gradFill flip="none" rotWithShape="1">
                    <a:gsLst>
                      <a:gs pos="46000">
                        <a:srgbClr val="FF0000">
                          <a:shade val="30000"/>
                          <a:satMod val="115000"/>
                        </a:srgbClr>
                      </a:gs>
                      <a:gs pos="47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POWERPOINT</a:t>
              </a:r>
              <a:endParaRPr lang="zh-CN" altLang="en-US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567488" y="773937"/>
              <a:ext cx="2363787" cy="338138"/>
            </a:xfrm>
            <a:prstGeom prst="rect">
              <a:avLst/>
            </a:prstGeom>
            <a:noFill/>
          </p:spPr>
          <p:txBody>
            <a:bodyPr wrap="none" lIns="90000" rIns="9000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sz="1600" b="1" spc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3"/>
            <p:cNvSpPr>
              <a:spLocks noChangeArrowheads="1"/>
            </p:cNvSpPr>
            <p:nvPr/>
          </p:nvSpPr>
          <p:spPr bwMode="auto">
            <a:xfrm>
              <a:off x="6618288" y="1015237"/>
              <a:ext cx="2262187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</a:t>
              </a:r>
              <a:r>
                <a:rPr lang="en-US" altLang="zh-CN" sz="8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Rapidesign</a:t>
              </a:r>
              <a:r>
                <a:rPr lang="en-US" altLang="zh-CN" sz="8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Advertising </a:t>
              </a:r>
              <a:r>
                <a:rPr lang="en-US" altLang="zh-CN" sz="8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Co.,ltd</a:t>
              </a:r>
              <a:endPara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6608763" y="1159700"/>
              <a:ext cx="226218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适用于提案、总结、汇报及相关类别演示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247"/>
            <p:cNvGrpSpPr/>
            <p:nvPr/>
          </p:nvGrpSpPr>
          <p:grpSpPr bwMode="auto">
            <a:xfrm>
              <a:off x="8972550" y="431037"/>
              <a:ext cx="171450" cy="885825"/>
              <a:chOff x="8893246" y="923863"/>
              <a:chExt cx="170626" cy="1771829"/>
            </a:xfrm>
            <a:gradFill flip="none" rotWithShape="1">
              <a:gsLst>
                <a:gs pos="4600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8893246" y="923863"/>
                <a:ext cx="0" cy="1762304"/>
              </a:xfrm>
              <a:prstGeom prst="line">
                <a:avLst/>
              </a:prstGeom>
              <a:grpFill/>
              <a:ln w="12700">
                <a:gradFill>
                  <a:gsLst>
                    <a:gs pos="51000">
                      <a:srgbClr val="C00000"/>
                    </a:gs>
                    <a:gs pos="47000">
                      <a:srgbClr val="FF0000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8934323" y="923863"/>
                <a:ext cx="129549" cy="17718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1095375" y="1311275"/>
            <a:ext cx="7366000" cy="3919538"/>
            <a:chOff x="1095293" y="1311610"/>
            <a:chExt cx="7365927" cy="3919404"/>
          </a:xfrm>
        </p:grpSpPr>
        <p:pic>
          <p:nvPicPr>
            <p:cNvPr id="6160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93" y="1311610"/>
              <a:ext cx="4602100" cy="3919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1" name="图片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56" y="1615335"/>
              <a:ext cx="3297664" cy="344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6155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  言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56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-1.72073E-6 L 0.36944 0.2845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2" y="142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7197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等腰三角形 5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cxnSp>
        <p:nvCxnSpPr>
          <p:cNvPr id="8" name="直接连接符 7"/>
          <p:cNvCxnSpPr/>
          <p:nvPr/>
        </p:nvCxnSpPr>
        <p:spPr>
          <a:xfrm>
            <a:off x="1716088" y="2184400"/>
            <a:ext cx="0" cy="1968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16088" y="2851150"/>
            <a:ext cx="0" cy="1873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1489075" y="1719263"/>
            <a:ext cx="468313" cy="468312"/>
            <a:chOff x="1488920" y="1719112"/>
            <a:chExt cx="468771" cy="468771"/>
          </a:xfrm>
        </p:grpSpPr>
        <p:grpSp>
          <p:nvGrpSpPr>
            <p:cNvPr id="7193" name="组合 1037"/>
            <p:cNvGrpSpPr/>
            <p:nvPr/>
          </p:nvGrpSpPr>
          <p:grpSpPr bwMode="auto">
            <a:xfrm>
              <a:off x="1488920" y="1719112"/>
              <a:ext cx="468771" cy="468771"/>
              <a:chOff x="768840" y="1421135"/>
              <a:chExt cx="468771" cy="46877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43526" y="1510122"/>
                <a:ext cx="303509" cy="303509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94" name="TextBox 1044"/>
            <p:cNvSpPr txBox="1">
              <a:spLocks noChangeArrowheads="1"/>
            </p:cNvSpPr>
            <p:nvPr/>
          </p:nvSpPr>
          <p:spPr bwMode="auto">
            <a:xfrm>
              <a:off x="1562187" y="177531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489075" y="2382838"/>
            <a:ext cx="468313" cy="468312"/>
            <a:chOff x="1488920" y="2382052"/>
            <a:chExt cx="468771" cy="468771"/>
          </a:xfrm>
        </p:grpSpPr>
        <p:grpSp>
          <p:nvGrpSpPr>
            <p:cNvPr id="7189" name="组合 49"/>
            <p:cNvGrpSpPr/>
            <p:nvPr/>
          </p:nvGrpSpPr>
          <p:grpSpPr bwMode="auto">
            <a:xfrm>
              <a:off x="1488920" y="2382052"/>
              <a:ext cx="468771" cy="468771"/>
              <a:chOff x="768840" y="1421135"/>
              <a:chExt cx="468771" cy="46877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43526" y="1510122"/>
                <a:ext cx="303509" cy="303509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90" name="TextBox 68"/>
            <p:cNvSpPr txBox="1">
              <a:spLocks noChangeArrowheads="1"/>
            </p:cNvSpPr>
            <p:nvPr/>
          </p:nvSpPr>
          <p:spPr bwMode="auto">
            <a:xfrm>
              <a:off x="1562187" y="242301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489075" y="3036888"/>
            <a:ext cx="468313" cy="469900"/>
            <a:chOff x="1488920" y="3037372"/>
            <a:chExt cx="468771" cy="468771"/>
          </a:xfrm>
        </p:grpSpPr>
        <p:grpSp>
          <p:nvGrpSpPr>
            <p:cNvPr id="7185" name="组合 56"/>
            <p:cNvGrpSpPr/>
            <p:nvPr/>
          </p:nvGrpSpPr>
          <p:grpSpPr bwMode="auto">
            <a:xfrm>
              <a:off x="1488920" y="3037372"/>
              <a:ext cx="468771" cy="468771"/>
              <a:chOff x="768840" y="1421135"/>
              <a:chExt cx="468771" cy="46877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68840" y="1421135"/>
                <a:ext cx="468771" cy="46877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43526" y="1509821"/>
                <a:ext cx="303509" cy="304068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86" name="TextBox 69"/>
            <p:cNvSpPr txBox="1">
              <a:spLocks noChangeArrowheads="1"/>
            </p:cNvSpPr>
            <p:nvPr/>
          </p:nvSpPr>
          <p:spPr bwMode="auto">
            <a:xfrm>
              <a:off x="1562187" y="3089765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989138" y="1719263"/>
            <a:ext cx="5689600" cy="471487"/>
            <a:chOff x="1989643" y="1719935"/>
            <a:chExt cx="5688632" cy="470341"/>
          </a:xfrm>
        </p:grpSpPr>
        <p:sp>
          <p:nvSpPr>
            <p:cNvPr id="26" name="矩形 25"/>
            <p:cNvSpPr/>
            <p:nvPr/>
          </p:nvSpPr>
          <p:spPr>
            <a:xfrm>
              <a:off x="1989643" y="1719935"/>
              <a:ext cx="5688632" cy="470341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3785641" y="1762737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1985963" y="2378075"/>
            <a:ext cx="5689600" cy="473075"/>
            <a:chOff x="1986663" y="2378237"/>
            <a:chExt cx="5688632" cy="472440"/>
          </a:xfrm>
        </p:grpSpPr>
        <p:sp>
          <p:nvSpPr>
            <p:cNvPr id="29" name="矩形 28"/>
            <p:cNvSpPr/>
            <p:nvPr/>
          </p:nvSpPr>
          <p:spPr>
            <a:xfrm>
              <a:off x="1986663" y="2378237"/>
              <a:ext cx="5688632" cy="472440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2" name="TextBox 8"/>
            <p:cNvSpPr txBox="1">
              <a:spLocks noChangeArrowheads="1"/>
            </p:cNvSpPr>
            <p:nvPr/>
          </p:nvSpPr>
          <p:spPr bwMode="auto">
            <a:xfrm>
              <a:off x="3785641" y="2419962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1985963" y="3043238"/>
            <a:ext cx="5689600" cy="465137"/>
            <a:chOff x="1986663" y="3042888"/>
            <a:chExt cx="5688632" cy="464966"/>
          </a:xfrm>
        </p:grpSpPr>
        <p:sp>
          <p:nvSpPr>
            <p:cNvPr id="32" name="矩形 31"/>
            <p:cNvSpPr/>
            <p:nvPr/>
          </p:nvSpPr>
          <p:spPr>
            <a:xfrm>
              <a:off x="1986663" y="3042888"/>
              <a:ext cx="5688632" cy="464966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0" name="TextBox 8"/>
            <p:cNvSpPr txBox="1">
              <a:spLocks noChangeArrowheads="1"/>
            </p:cNvSpPr>
            <p:nvPr/>
          </p:nvSpPr>
          <p:spPr bwMode="auto">
            <a:xfrm>
              <a:off x="3785641" y="3077187"/>
              <a:ext cx="1415631" cy="33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8231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32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等腰三角形 5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1489075" y="1719263"/>
            <a:ext cx="6189663" cy="1789112"/>
            <a:chOff x="1489075" y="1719263"/>
            <a:chExt cx="6189663" cy="178911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716088" y="2184400"/>
              <a:ext cx="0" cy="19685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16088" y="2851150"/>
              <a:ext cx="0" cy="18732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07" name="组合 67"/>
            <p:cNvGrpSpPr/>
            <p:nvPr/>
          </p:nvGrpSpPr>
          <p:grpSpPr bwMode="auto">
            <a:xfrm>
              <a:off x="1489075" y="1719263"/>
              <a:ext cx="468313" cy="468312"/>
              <a:chOff x="1488920" y="1719112"/>
              <a:chExt cx="468771" cy="468771"/>
            </a:xfrm>
          </p:grpSpPr>
          <p:grpSp>
            <p:nvGrpSpPr>
              <p:cNvPr id="8227" name="组合 1037"/>
              <p:cNvGrpSpPr/>
              <p:nvPr/>
            </p:nvGrpSpPr>
            <p:grpSpPr bwMode="auto">
              <a:xfrm>
                <a:off x="1488920" y="1719112"/>
                <a:ext cx="468771" cy="468771"/>
                <a:chOff x="768840" y="1421135"/>
                <a:chExt cx="468771" cy="468771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768840" y="1421135"/>
                  <a:ext cx="468771" cy="468771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843526" y="1510122"/>
                  <a:ext cx="303509" cy="303509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228" name="TextBox 1044"/>
              <p:cNvSpPr txBox="1">
                <a:spLocks noChangeArrowheads="1"/>
              </p:cNvSpPr>
              <p:nvPr/>
            </p:nvSpPr>
            <p:spPr bwMode="auto">
              <a:xfrm>
                <a:off x="1562187" y="1775315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8" name="组合 72"/>
            <p:cNvGrpSpPr/>
            <p:nvPr/>
          </p:nvGrpSpPr>
          <p:grpSpPr bwMode="auto">
            <a:xfrm>
              <a:off x="1489075" y="2382838"/>
              <a:ext cx="468313" cy="468312"/>
              <a:chOff x="1488920" y="2382052"/>
              <a:chExt cx="468771" cy="468771"/>
            </a:xfrm>
          </p:grpSpPr>
          <p:grpSp>
            <p:nvGrpSpPr>
              <p:cNvPr id="8223" name="组合 49"/>
              <p:cNvGrpSpPr/>
              <p:nvPr/>
            </p:nvGrpSpPr>
            <p:grpSpPr bwMode="auto">
              <a:xfrm>
                <a:off x="1488920" y="2382052"/>
                <a:ext cx="468771" cy="468771"/>
                <a:chOff x="768840" y="1421135"/>
                <a:chExt cx="468771" cy="468771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768840" y="1421135"/>
                  <a:ext cx="468771" cy="468771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843526" y="1510122"/>
                  <a:ext cx="303509" cy="303509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224" name="TextBox 68"/>
              <p:cNvSpPr txBox="1">
                <a:spLocks noChangeArrowheads="1"/>
              </p:cNvSpPr>
              <p:nvPr/>
            </p:nvSpPr>
            <p:spPr bwMode="auto">
              <a:xfrm>
                <a:off x="1562187" y="2423015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9" name="组合 77"/>
            <p:cNvGrpSpPr/>
            <p:nvPr/>
          </p:nvGrpSpPr>
          <p:grpSpPr bwMode="auto">
            <a:xfrm>
              <a:off x="1489075" y="3036888"/>
              <a:ext cx="468313" cy="469900"/>
              <a:chOff x="1488920" y="3037372"/>
              <a:chExt cx="468771" cy="468771"/>
            </a:xfrm>
          </p:grpSpPr>
          <p:grpSp>
            <p:nvGrpSpPr>
              <p:cNvPr id="8219" name="组合 56"/>
              <p:cNvGrpSpPr/>
              <p:nvPr/>
            </p:nvGrpSpPr>
            <p:grpSpPr bwMode="auto">
              <a:xfrm>
                <a:off x="1488920" y="3037372"/>
                <a:ext cx="468771" cy="468771"/>
                <a:chOff x="768840" y="1421135"/>
                <a:chExt cx="468771" cy="468771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768840" y="1421135"/>
                  <a:ext cx="468771" cy="468771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843526" y="1509821"/>
                  <a:ext cx="303509" cy="304068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220" name="TextBox 69"/>
              <p:cNvSpPr txBox="1">
                <a:spLocks noChangeArrowheads="1"/>
              </p:cNvSpPr>
              <p:nvPr/>
            </p:nvSpPr>
            <p:spPr bwMode="auto">
              <a:xfrm>
                <a:off x="1562187" y="3089765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0" name="组合 82"/>
            <p:cNvGrpSpPr/>
            <p:nvPr/>
          </p:nvGrpSpPr>
          <p:grpSpPr bwMode="auto">
            <a:xfrm>
              <a:off x="1989138" y="1719263"/>
              <a:ext cx="5689600" cy="471487"/>
              <a:chOff x="1989643" y="1719935"/>
              <a:chExt cx="5688632" cy="47034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89643" y="1719935"/>
                <a:ext cx="5688632" cy="47034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8" name="TextBox 8"/>
              <p:cNvSpPr txBox="1">
                <a:spLocks noChangeArrowheads="1"/>
              </p:cNvSpPr>
              <p:nvPr/>
            </p:nvSpPr>
            <p:spPr bwMode="auto">
              <a:xfrm>
                <a:off x="3785641" y="1762737"/>
                <a:ext cx="1415631" cy="337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1" name="组合 85"/>
            <p:cNvGrpSpPr/>
            <p:nvPr/>
          </p:nvGrpSpPr>
          <p:grpSpPr bwMode="auto">
            <a:xfrm>
              <a:off x="1985963" y="2378075"/>
              <a:ext cx="5689600" cy="473075"/>
              <a:chOff x="1986663" y="2378237"/>
              <a:chExt cx="5688632" cy="4724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86663" y="2378237"/>
                <a:ext cx="5688632" cy="472440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6" name="TextBox 8"/>
              <p:cNvSpPr txBox="1">
                <a:spLocks noChangeArrowheads="1"/>
              </p:cNvSpPr>
              <p:nvPr/>
            </p:nvSpPr>
            <p:spPr bwMode="auto">
              <a:xfrm>
                <a:off x="3785641" y="2419962"/>
                <a:ext cx="1415631" cy="337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2" name="组合 88"/>
            <p:cNvGrpSpPr/>
            <p:nvPr/>
          </p:nvGrpSpPr>
          <p:grpSpPr bwMode="auto">
            <a:xfrm>
              <a:off x="1985963" y="3043238"/>
              <a:ext cx="5689600" cy="465137"/>
              <a:chOff x="1986663" y="3042888"/>
              <a:chExt cx="5688632" cy="46496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86663" y="3042888"/>
                <a:ext cx="5688632" cy="464966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4" name="TextBox 8"/>
              <p:cNvSpPr txBox="1">
                <a:spLocks noChangeArrowheads="1"/>
              </p:cNvSpPr>
              <p:nvPr/>
            </p:nvSpPr>
            <p:spPr bwMode="auto">
              <a:xfrm>
                <a:off x="3785641" y="3077187"/>
                <a:ext cx="1415631" cy="337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1497013" y="2379663"/>
            <a:ext cx="6189662" cy="471487"/>
            <a:chOff x="1641475" y="1871663"/>
            <a:chExt cx="6189663" cy="471487"/>
          </a:xfrm>
        </p:grpSpPr>
        <p:grpSp>
          <p:nvGrpSpPr>
            <p:cNvPr id="8197" name="组合 92"/>
            <p:cNvGrpSpPr/>
            <p:nvPr/>
          </p:nvGrpSpPr>
          <p:grpSpPr bwMode="auto">
            <a:xfrm>
              <a:off x="1641475" y="1871663"/>
              <a:ext cx="468313" cy="468312"/>
              <a:chOff x="1488920" y="1719112"/>
              <a:chExt cx="468771" cy="468771"/>
            </a:xfrm>
          </p:grpSpPr>
          <p:grpSp>
            <p:nvGrpSpPr>
              <p:cNvPr id="8201" name="组合 1037"/>
              <p:cNvGrpSpPr/>
              <p:nvPr/>
            </p:nvGrpSpPr>
            <p:grpSpPr bwMode="auto">
              <a:xfrm>
                <a:off x="1488920" y="1719112"/>
                <a:ext cx="468771" cy="468771"/>
                <a:chOff x="768840" y="1421135"/>
                <a:chExt cx="468771" cy="468771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768840" y="1421135"/>
                  <a:ext cx="468770" cy="468771"/>
                </a:xfrm>
                <a:prstGeom prst="rect">
                  <a:avLst/>
                </a:prstGeom>
                <a:noFill/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43525" y="1510122"/>
                  <a:ext cx="303510" cy="303509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202" name="TextBox 1044"/>
              <p:cNvSpPr txBox="1">
                <a:spLocks noChangeArrowheads="1"/>
              </p:cNvSpPr>
              <p:nvPr/>
            </p:nvSpPr>
            <p:spPr bwMode="auto">
              <a:xfrm>
                <a:off x="1562187" y="1775315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98" name="组合 97"/>
            <p:cNvGrpSpPr/>
            <p:nvPr/>
          </p:nvGrpSpPr>
          <p:grpSpPr bwMode="auto">
            <a:xfrm>
              <a:off x="2141538" y="1871663"/>
              <a:ext cx="5689600" cy="471487"/>
              <a:chOff x="1989643" y="1719935"/>
              <a:chExt cx="5688632" cy="47034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989642" y="1719935"/>
                <a:ext cx="5688633" cy="470341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00" name="TextBox 8"/>
              <p:cNvSpPr txBox="1">
                <a:spLocks noChangeArrowheads="1"/>
              </p:cNvSpPr>
              <p:nvPr/>
            </p:nvSpPr>
            <p:spPr bwMode="auto">
              <a:xfrm>
                <a:off x="3785641" y="1762737"/>
                <a:ext cx="1415631" cy="337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2100262" y="3962204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441575" y="1376363"/>
            <a:ext cx="4184650" cy="2801937"/>
            <a:chOff x="2153671" y="1752134"/>
            <a:chExt cx="4184922" cy="2802774"/>
          </a:xfrm>
        </p:grpSpPr>
        <p:grpSp>
          <p:nvGrpSpPr>
            <p:cNvPr id="9253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087" y="2222617"/>
                <a:ext cx="4213251" cy="2345428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3" cy="2273362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4361" y="3264302"/>
                <a:ext cx="2104169" cy="1266072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3640"/>
                <a:ext cx="2017383" cy="110392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-1382411">
                <a:off x="4436368" y="3066119"/>
                <a:ext cx="894067" cy="1164525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8902" y="3903071"/>
                <a:ext cx="694294" cy="741954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773" y="3457571"/>
                <a:ext cx="1072554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6584" y="2132534"/>
                <a:ext cx="2064870" cy="719025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8480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4103" y="2658291"/>
                <a:ext cx="1968258" cy="1040046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7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3" cy="52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808" y="299869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0674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39516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6669" y="2690626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401763" y="892175"/>
            <a:ext cx="3536950" cy="592138"/>
            <a:chOff x="1596576" y="1512444"/>
            <a:chExt cx="3536159" cy="592151"/>
          </a:xfrm>
        </p:grpSpPr>
        <p:grpSp>
          <p:nvGrpSpPr>
            <p:cNvPr id="9249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9053" y="1853932"/>
                <a:ext cx="144875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2" y="1853932"/>
                <a:ext cx="358507" cy="37333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2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888038" y="2063750"/>
            <a:ext cx="2751137" cy="588963"/>
            <a:chOff x="5600470" y="2438459"/>
            <a:chExt cx="2751384" cy="591164"/>
          </a:xfrm>
        </p:grpSpPr>
        <p:grpSp>
          <p:nvGrpSpPr>
            <p:cNvPr id="9245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6186"/>
                <a:ext cx="335692" cy="43881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32" y="2736186"/>
                <a:ext cx="78437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656252" y="2438459"/>
              <a:ext cx="1695602" cy="3075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27600" y="3300413"/>
            <a:ext cx="3325813" cy="307975"/>
            <a:chOff x="4219009" y="4023792"/>
            <a:chExt cx="3326345" cy="307965"/>
          </a:xfrm>
        </p:grpSpPr>
        <p:grpSp>
          <p:nvGrpSpPr>
            <p:cNvPr id="9241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138"/>
                <a:ext cx="422343" cy="160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6589" y="4158725"/>
                <a:ext cx="131942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886151" y="4023792"/>
              <a:ext cx="1659203" cy="3079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766763" y="2827338"/>
            <a:ext cx="2692400" cy="569912"/>
            <a:chOff x="478807" y="3204335"/>
            <a:chExt cx="2693066" cy="568690"/>
          </a:xfrm>
        </p:grpSpPr>
        <p:grpSp>
          <p:nvGrpSpPr>
            <p:cNvPr id="9237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16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2088" cy="30731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749300" y="1816100"/>
            <a:ext cx="2543175" cy="938213"/>
            <a:chOff x="461360" y="2191182"/>
            <a:chExt cx="2544286" cy="938723"/>
          </a:xfrm>
        </p:grpSpPr>
        <p:grpSp>
          <p:nvGrpSpPr>
            <p:cNvPr id="9233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833" y="2361138"/>
                <a:ext cx="401813" cy="76876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9378" y="2361138"/>
                <a:ext cx="5844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461360" y="2191182"/>
              <a:ext cx="1796247" cy="30814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9228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29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等腰三角形 49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01675" y="1131888"/>
            <a:ext cx="7616825" cy="2981325"/>
            <a:chOff x="869575" y="1390625"/>
            <a:chExt cx="7617860" cy="2981325"/>
          </a:xfrm>
        </p:grpSpPr>
        <p:grpSp>
          <p:nvGrpSpPr>
            <p:cNvPr id="10249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7" name="Line 101"/>
              <p:cNvSpPr>
                <a:spLocks noChangeShapeType="1"/>
              </p:cNvSpPr>
              <p:nvPr/>
            </p:nvSpPr>
            <p:spPr bwMode="auto">
              <a:xfrm>
                <a:off x="728808" y="35956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Line 102"/>
              <p:cNvSpPr>
                <a:spLocks noChangeShapeType="1"/>
              </p:cNvSpPr>
              <p:nvPr/>
            </p:nvSpPr>
            <p:spPr bwMode="auto">
              <a:xfrm>
                <a:off x="728808" y="3922713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Line 103"/>
              <p:cNvSpPr>
                <a:spLocks noChangeShapeType="1"/>
              </p:cNvSpPr>
              <p:nvPr/>
            </p:nvSpPr>
            <p:spPr bwMode="auto">
              <a:xfrm>
                <a:off x="1114804" y="31480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4"/>
              <p:cNvSpPr>
                <a:spLocks noChangeShapeType="1"/>
              </p:cNvSpPr>
              <p:nvPr/>
            </p:nvSpPr>
            <p:spPr bwMode="auto">
              <a:xfrm>
                <a:off x="728808" y="254952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5"/>
              <p:cNvSpPr>
                <a:spLocks noChangeShapeType="1"/>
              </p:cNvSpPr>
              <p:nvPr/>
            </p:nvSpPr>
            <p:spPr bwMode="auto">
              <a:xfrm>
                <a:off x="728808" y="329723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6"/>
              <p:cNvSpPr>
                <a:spLocks noChangeShapeType="1"/>
              </p:cNvSpPr>
              <p:nvPr/>
            </p:nvSpPr>
            <p:spPr bwMode="auto">
              <a:xfrm>
                <a:off x="728808" y="29987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>
                <a:off x="1114804" y="344646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8"/>
              <p:cNvSpPr>
                <a:spLocks noChangeShapeType="1"/>
              </p:cNvSpPr>
              <p:nvPr/>
            </p:nvSpPr>
            <p:spPr bwMode="auto">
              <a:xfrm>
                <a:off x="1114804" y="37449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31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0"/>
              <p:cNvSpPr>
                <a:spLocks noChangeShapeType="1"/>
              </p:cNvSpPr>
              <p:nvPr/>
            </p:nvSpPr>
            <p:spPr bwMode="auto">
              <a:xfrm>
                <a:off x="728808" y="195262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111"/>
              <p:cNvSpPr>
                <a:spLocks noChangeShapeType="1"/>
              </p:cNvSpPr>
              <p:nvPr/>
            </p:nvSpPr>
            <p:spPr bwMode="auto">
              <a:xfrm>
                <a:off x="1114804" y="210185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Line 112"/>
              <p:cNvSpPr>
                <a:spLocks noChangeShapeType="1"/>
              </p:cNvSpPr>
              <p:nvPr/>
            </p:nvSpPr>
            <p:spPr bwMode="auto">
              <a:xfrm>
                <a:off x="1114804" y="240030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3"/>
              <p:cNvSpPr>
                <a:spLocks noChangeShapeType="1"/>
              </p:cNvSpPr>
              <p:nvPr/>
            </p:nvSpPr>
            <p:spPr bwMode="auto">
              <a:xfrm>
                <a:off x="728808" y="225107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4"/>
              <p:cNvSpPr>
                <a:spLocks noChangeShapeType="1"/>
              </p:cNvSpPr>
              <p:nvPr/>
            </p:nvSpPr>
            <p:spPr bwMode="auto">
              <a:xfrm>
                <a:off x="1114804" y="269875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6"/>
              <p:cNvSpPr>
                <a:spLocks noChangeShapeType="1"/>
              </p:cNvSpPr>
              <p:nvPr/>
            </p:nvSpPr>
            <p:spPr bwMode="auto">
              <a:xfrm>
                <a:off x="728808" y="1654175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7"/>
              <p:cNvSpPr>
                <a:spLocks noChangeShapeType="1"/>
              </p:cNvSpPr>
              <p:nvPr/>
            </p:nvSpPr>
            <p:spPr bwMode="auto">
              <a:xfrm>
                <a:off x="1114804" y="1803400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250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0269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0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1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2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3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4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5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6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7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Rectangle 128"/>
              <p:cNvSpPr>
                <a:spLocks noChangeArrowheads="1"/>
              </p:cNvSpPr>
              <p:nvPr/>
            </p:nvSpPr>
            <p:spPr bwMode="auto">
              <a:xfrm>
                <a:off x="2047995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Rectangle 129"/>
              <p:cNvSpPr>
                <a:spLocks noChangeArrowheads="1"/>
              </p:cNvSpPr>
              <p:nvPr/>
            </p:nvSpPr>
            <p:spPr bwMode="auto">
              <a:xfrm>
                <a:off x="1581779" y="2701645"/>
                <a:ext cx="205262" cy="46440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Rectangle 131"/>
              <p:cNvSpPr>
                <a:spLocks noChangeArrowheads="1"/>
              </p:cNvSpPr>
              <p:nvPr/>
            </p:nvSpPr>
            <p:spPr bwMode="auto">
              <a:xfrm>
                <a:off x="2514209" y="2701645"/>
                <a:ext cx="205262" cy="101787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Rectangle 132"/>
              <p:cNvSpPr>
                <a:spLocks noChangeArrowheads="1"/>
              </p:cNvSpPr>
              <p:nvPr/>
            </p:nvSpPr>
            <p:spPr bwMode="auto">
              <a:xfrm>
                <a:off x="2978832" y="2701645"/>
                <a:ext cx="20685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Rectangle 133"/>
              <p:cNvSpPr>
                <a:spLocks noChangeArrowheads="1"/>
              </p:cNvSpPr>
              <p:nvPr/>
            </p:nvSpPr>
            <p:spPr bwMode="auto">
              <a:xfrm>
                <a:off x="3214327" y="2701645"/>
                <a:ext cx="205262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Rectangle 134"/>
              <p:cNvSpPr>
                <a:spLocks noChangeArrowheads="1"/>
              </p:cNvSpPr>
              <p:nvPr/>
            </p:nvSpPr>
            <p:spPr bwMode="auto">
              <a:xfrm>
                <a:off x="1346285" y="2701645"/>
                <a:ext cx="20685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Rectangle 135"/>
              <p:cNvSpPr>
                <a:spLocks noChangeArrowheads="1"/>
              </p:cNvSpPr>
              <p:nvPr/>
            </p:nvSpPr>
            <p:spPr bwMode="auto">
              <a:xfrm>
                <a:off x="1814091" y="2701645"/>
                <a:ext cx="205262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Rectangle 136"/>
              <p:cNvSpPr>
                <a:spLocks noChangeArrowheads="1"/>
              </p:cNvSpPr>
              <p:nvPr/>
            </p:nvSpPr>
            <p:spPr bwMode="auto">
              <a:xfrm>
                <a:off x="2281897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Rectangle 137"/>
              <p:cNvSpPr>
                <a:spLocks noChangeArrowheads="1"/>
              </p:cNvSpPr>
              <p:nvPr/>
            </p:nvSpPr>
            <p:spPr bwMode="auto">
              <a:xfrm>
                <a:off x="2748112" y="2701645"/>
                <a:ext cx="206853" cy="5391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87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8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9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0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1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2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3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4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5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ectangle 148"/>
              <p:cNvSpPr>
                <a:spLocks noChangeArrowheads="1"/>
              </p:cNvSpPr>
              <p:nvPr/>
            </p:nvSpPr>
            <p:spPr bwMode="auto">
              <a:xfrm>
                <a:off x="4254956" y="2701645"/>
                <a:ext cx="20685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49"/>
              <p:cNvSpPr>
                <a:spLocks noChangeArrowheads="1"/>
              </p:cNvSpPr>
              <p:nvPr/>
            </p:nvSpPr>
            <p:spPr bwMode="auto">
              <a:xfrm>
                <a:off x="3790332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51"/>
              <p:cNvSpPr>
                <a:spLocks noChangeArrowheads="1"/>
              </p:cNvSpPr>
              <p:nvPr/>
            </p:nvSpPr>
            <p:spPr bwMode="auto">
              <a:xfrm>
                <a:off x="4722762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52"/>
              <p:cNvSpPr>
                <a:spLocks noChangeArrowheads="1"/>
              </p:cNvSpPr>
              <p:nvPr/>
            </p:nvSpPr>
            <p:spPr bwMode="auto">
              <a:xfrm>
                <a:off x="5187385" y="2701645"/>
                <a:ext cx="210035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53"/>
              <p:cNvSpPr>
                <a:spLocks noChangeArrowheads="1"/>
              </p:cNvSpPr>
              <p:nvPr/>
            </p:nvSpPr>
            <p:spPr bwMode="auto">
              <a:xfrm>
                <a:off x="5422880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54"/>
              <p:cNvSpPr>
                <a:spLocks noChangeArrowheads="1"/>
              </p:cNvSpPr>
              <p:nvPr/>
            </p:nvSpPr>
            <p:spPr bwMode="auto">
              <a:xfrm>
                <a:off x="3554838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55"/>
              <p:cNvSpPr>
                <a:spLocks noChangeArrowheads="1"/>
              </p:cNvSpPr>
              <p:nvPr/>
            </p:nvSpPr>
            <p:spPr bwMode="auto">
              <a:xfrm>
                <a:off x="4024236" y="2701645"/>
                <a:ext cx="205261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56"/>
              <p:cNvSpPr>
                <a:spLocks noChangeArrowheads="1"/>
              </p:cNvSpPr>
              <p:nvPr/>
            </p:nvSpPr>
            <p:spPr bwMode="auto">
              <a:xfrm>
                <a:off x="4490450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157"/>
              <p:cNvSpPr>
                <a:spLocks noChangeArrowheads="1"/>
              </p:cNvSpPr>
              <p:nvPr/>
            </p:nvSpPr>
            <p:spPr bwMode="auto">
              <a:xfrm>
                <a:off x="4956665" y="2701645"/>
                <a:ext cx="205261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05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6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7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8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9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0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1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2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13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68"/>
              <p:cNvSpPr>
                <a:spLocks noChangeArrowheads="1"/>
              </p:cNvSpPr>
              <p:nvPr/>
            </p:nvSpPr>
            <p:spPr bwMode="auto">
              <a:xfrm>
                <a:off x="6461918" y="2701645"/>
                <a:ext cx="205261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69"/>
              <p:cNvSpPr>
                <a:spLocks noChangeArrowheads="1"/>
              </p:cNvSpPr>
              <p:nvPr/>
            </p:nvSpPr>
            <p:spPr bwMode="auto">
              <a:xfrm>
                <a:off x="5995703" y="2701645"/>
                <a:ext cx="205262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71"/>
              <p:cNvSpPr>
                <a:spLocks noChangeArrowheads="1"/>
              </p:cNvSpPr>
              <p:nvPr/>
            </p:nvSpPr>
            <p:spPr bwMode="auto">
              <a:xfrm>
                <a:off x="6931315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72"/>
              <p:cNvSpPr>
                <a:spLocks noChangeArrowheads="1"/>
              </p:cNvSpPr>
              <p:nvPr/>
            </p:nvSpPr>
            <p:spPr bwMode="auto">
              <a:xfrm>
                <a:off x="7397530" y="2701645"/>
                <a:ext cx="205261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73"/>
              <p:cNvSpPr>
                <a:spLocks noChangeArrowheads="1"/>
              </p:cNvSpPr>
              <p:nvPr/>
            </p:nvSpPr>
            <p:spPr bwMode="auto">
              <a:xfrm>
                <a:off x="7628250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74"/>
              <p:cNvSpPr>
                <a:spLocks noChangeArrowheads="1"/>
              </p:cNvSpPr>
              <p:nvPr/>
            </p:nvSpPr>
            <p:spPr bwMode="auto">
              <a:xfrm>
                <a:off x="5764983" y="2701645"/>
                <a:ext cx="205261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75"/>
              <p:cNvSpPr>
                <a:spLocks noChangeArrowheads="1"/>
              </p:cNvSpPr>
              <p:nvPr/>
            </p:nvSpPr>
            <p:spPr bwMode="auto">
              <a:xfrm>
                <a:off x="6231197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76"/>
              <p:cNvSpPr>
                <a:spLocks noChangeArrowheads="1"/>
              </p:cNvSpPr>
              <p:nvPr/>
            </p:nvSpPr>
            <p:spPr bwMode="auto">
              <a:xfrm>
                <a:off x="6695821" y="2701645"/>
                <a:ext cx="205262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77"/>
              <p:cNvSpPr>
                <a:spLocks noChangeArrowheads="1"/>
              </p:cNvSpPr>
              <p:nvPr/>
            </p:nvSpPr>
            <p:spPr bwMode="auto">
              <a:xfrm>
                <a:off x="7163627" y="2701645"/>
                <a:ext cx="205262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 bwMode="auto">
            <a:xfrm>
              <a:off x="3889410" y="1501750"/>
              <a:ext cx="0" cy="27908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099511" y="1463650"/>
              <a:ext cx="0" cy="28289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3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6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1255390" y="3059087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1255390" y="3365475"/>
              <a:ext cx="34135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4"/>
            <p:cNvSpPr txBox="1">
              <a:spLocks noChangeArrowheads="1"/>
            </p:cNvSpPr>
            <p:nvPr/>
          </p:nvSpPr>
          <p:spPr bwMode="auto">
            <a:xfrm>
              <a:off x="1255390" y="3649637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1255390" y="3962375"/>
              <a:ext cx="34135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61" name="TextBox 36"/>
            <p:cNvSpPr txBox="1">
              <a:spLocks noChangeArrowheads="1"/>
            </p:cNvSpPr>
            <p:nvPr/>
          </p:nvSpPr>
          <p:spPr bwMode="auto">
            <a:xfrm>
              <a:off x="869575" y="1427624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TextBox 37"/>
            <p:cNvSpPr txBox="1">
              <a:spLocks noChangeArrowheads="1"/>
            </p:cNvSpPr>
            <p:nvPr/>
          </p:nvSpPr>
          <p:spPr bwMode="auto">
            <a:xfrm>
              <a:off x="869575" y="3171293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6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7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8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0244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45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等腰三角形 96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873125" y="1468438"/>
            <a:ext cx="7467600" cy="2790825"/>
            <a:chOff x="863191" y="1924050"/>
            <a:chExt cx="7467615" cy="2790942"/>
          </a:xfrm>
        </p:grpSpPr>
        <p:pic>
          <p:nvPicPr>
            <p:cNvPr id="3" name="Picture 3" descr="C:\Documents and Settings\Administrator\桌面\笔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91" y="1924050"/>
              <a:ext cx="3721256" cy="27909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grpSp>
          <p:nvGrpSpPr>
            <p:cNvPr id="11274" name="组合 69"/>
            <p:cNvGrpSpPr/>
            <p:nvPr/>
          </p:nvGrpSpPr>
          <p:grpSpPr bwMode="auto">
            <a:xfrm>
              <a:off x="5531874" y="2466861"/>
              <a:ext cx="2798932" cy="1078109"/>
              <a:chOff x="5531874" y="2466861"/>
              <a:chExt cx="2798932" cy="1078109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5532038" y="2466998"/>
                <a:ext cx="2798768" cy="1077957"/>
              </a:xfrm>
              <a:prstGeom prst="rect">
                <a:avLst/>
              </a:prstGeom>
              <a:gradFill flip="none" rotWithShape="1">
                <a:gsLst>
                  <a:gs pos="74000">
                    <a:srgbClr val="960000"/>
                  </a:gs>
                  <a:gs pos="37000">
                    <a:srgbClr val="FF0000"/>
                  </a:gs>
                  <a:gs pos="0">
                    <a:srgbClr val="9E0000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1276" name="组合 65"/>
              <p:cNvGrpSpPr/>
              <p:nvPr/>
            </p:nvGrpSpPr>
            <p:grpSpPr bwMode="auto">
              <a:xfrm>
                <a:off x="6159940" y="2529811"/>
                <a:ext cx="1415772" cy="990310"/>
                <a:chOff x="2017505" y="2668078"/>
                <a:chExt cx="1415772" cy="990310"/>
              </a:xfrm>
            </p:grpSpPr>
            <p:sp>
              <p:nvSpPr>
                <p:cNvPr id="11278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017505" y="2993956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79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2017505" y="2668078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80" name="TextBox 68"/>
                <p:cNvSpPr txBox="1">
                  <a:spLocks noChangeArrowheads="1"/>
                </p:cNvSpPr>
                <p:nvPr/>
              </p:nvSpPr>
              <p:spPr bwMode="auto">
                <a:xfrm>
                  <a:off x="2017505" y="3319834"/>
                  <a:ext cx="14157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线形标注 1(带边框和强调线) 6"/>
              <p:cNvSpPr/>
              <p:nvPr/>
            </p:nvSpPr>
            <p:spPr>
              <a:xfrm>
                <a:off x="5546325" y="2466998"/>
                <a:ext cx="2784481" cy="1077957"/>
              </a:xfrm>
              <a:prstGeom prst="accentBorderCallout1">
                <a:avLst>
                  <a:gd name="adj1" fmla="val 18750"/>
                  <a:gd name="adj2" fmla="val -8333"/>
                  <a:gd name="adj3" fmla="val 89529"/>
                  <a:gd name="adj4" fmla="val -34228"/>
                </a:avLst>
              </a:prstGeom>
              <a:noFill/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11268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69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4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875"/>
            <a:ext cx="77597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11275"/>
            <a:ext cx="4602163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616075"/>
            <a:ext cx="3297237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-7477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-925513"/>
            <a:ext cx="11271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-1036638"/>
            <a:ext cx="83661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-16240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-1630363"/>
            <a:ext cx="11271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-1989138"/>
            <a:ext cx="83661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065213"/>
            <a:ext cx="487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-1446213"/>
            <a:ext cx="112871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-1281113"/>
            <a:ext cx="836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42"/>
          <p:cNvSpPr txBox="1">
            <a:spLocks noChangeArrowheads="1"/>
          </p:cNvSpPr>
          <p:nvPr/>
        </p:nvSpPr>
        <p:spPr bwMode="auto">
          <a:xfrm>
            <a:off x="5965825" y="321500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THANK YOU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67488" y="774700"/>
            <a:ext cx="2363787" cy="338138"/>
          </a:xfrm>
          <a:prstGeom prst="rect">
            <a:avLst/>
          </a:prstGeom>
          <a:noFill/>
        </p:spPr>
        <p:txBody>
          <a:bodyPr wrap="none" lIns="90000" rIns="90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16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6618288" y="1016000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608763" y="1160463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47"/>
          <p:cNvGrpSpPr/>
          <p:nvPr/>
        </p:nvGrpSpPr>
        <p:grpSpPr bwMode="auto">
          <a:xfrm>
            <a:off x="8972550" y="431037"/>
            <a:ext cx="171450" cy="885825"/>
            <a:chOff x="8893246" y="923863"/>
            <a:chExt cx="170626" cy="1771829"/>
          </a:xfrm>
          <a:gradFill flip="none" rotWithShape="1">
            <a:gsLst>
              <a:gs pos="46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cxnSp>
          <p:nvCxnSpPr>
            <p:cNvPr id="22" name="直接连接符 21"/>
            <p:cNvCxnSpPr/>
            <p:nvPr/>
          </p:nvCxnSpPr>
          <p:spPr>
            <a:xfrm>
              <a:off x="8893246" y="923863"/>
              <a:ext cx="0" cy="1762304"/>
            </a:xfrm>
            <a:prstGeom prst="line">
              <a:avLst/>
            </a:prstGeom>
            <a:grpFill/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54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54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166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全屏显示(16:9)</PresentationFormat>
  <Paragraphs>129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方正综艺简体</vt:lpstr>
      <vt:lpstr>微软雅黑</vt:lpstr>
      <vt:lpstr>Dotum</vt:lpstr>
      <vt:lpstr>Wide Latin</vt:lpstr>
      <vt:lpstr>华文细黑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M120254D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2012-11-20T06:37:00Z</dcterms:created>
  <dcterms:modified xsi:type="dcterms:W3CDTF">2018-08-22T09:49:18Z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