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392F47-56B7-404D-843D-7822B312976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DC82ECC-C358-4111-AC9E-18DA44C8C7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0C0DB8-818E-49FB-A76A-B9B54362B13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964BCE-8FAB-47FF-8429-6BE840B5C66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33061-28D2-4C65-B275-910E8928FC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4C56C-73AA-44AA-A1E2-A06CB189AD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8CD9-931D-4C84-A2AE-2D4066CBFB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51393-2D42-4037-AFD6-2A15BF40CD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7338DA-AF67-4F53-BC6C-24F5F79966D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C5AF9-F662-4FDE-9390-044978EB48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刘福玲\10页模板\shutterstock_118168762 [转换]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666750"/>
            <a:ext cx="9144000" cy="4476750"/>
          </a:xfrm>
          <a:prstGeom prst="rect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90000">
                <a:schemeClr val="bg1">
                  <a:alpha val="89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8650"/>
            <a:ext cx="9144000" cy="4763"/>
          </a:xfrm>
          <a:prstGeom prst="line">
            <a:avLst/>
          </a:prstGeom>
          <a:ln w="57150">
            <a:solidFill>
              <a:srgbClr val="3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9093200" y="4875213"/>
            <a:ext cx="50800" cy="217487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11"/>
          <p:cNvGrpSpPr/>
          <p:nvPr userDrawn="1"/>
        </p:nvGrpSpPr>
        <p:grpSpPr bwMode="auto">
          <a:xfrm>
            <a:off x="323850" y="123825"/>
            <a:ext cx="1133475" cy="733425"/>
            <a:chOff x="433263" y="776230"/>
            <a:chExt cx="6442993" cy="4171784"/>
          </a:xfrm>
        </p:grpSpPr>
        <p:pic>
          <p:nvPicPr>
            <p:cNvPr id="8" name="Picture 57" descr="C:\Documents and Settings\nukes\桌面\shutterstock_118168762 [转换]-02.png"/>
            <p:cNvPicPr>
              <a:picLocks noChangeAspect="1" noChangeArrowheads="1"/>
            </p:cNvPicPr>
            <p:nvPr userDrawn="1"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433263" y="821382"/>
              <a:ext cx="4809688" cy="329588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8" descr="E:\刘福玲\20130926深圳交通银行\资料\shutterstock_120909529 [转换]-01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776230"/>
              <a:ext cx="4247307" cy="277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 descr="E:\刘福玲\10页模板\shutterstock_118168762 [转换]-03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18" t="14674" r="23759" b="15530"/>
            <a:stretch>
              <a:fillRect/>
            </a:stretch>
          </p:blipFill>
          <p:spPr bwMode="auto">
            <a:xfrm rot="-2110324">
              <a:off x="4639842" y="2527279"/>
              <a:ext cx="2236414" cy="242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046B8-14DE-4527-8E2C-B4E8180F87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DA7C9-A95D-43D2-95A6-4C54663B35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5E203-7E06-413A-82E1-05021DAAE77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259F-F8B2-4C2B-9F52-867040DBFB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DB3FD-91E8-4650-B21B-15ABBCD0CA9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CC36B-AD0B-4D5B-A6F9-FD08DC334F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4B0F-C9A7-4EAF-B192-75AE5F32238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DD2EC-F937-447D-AB61-4848642558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D508E-FD79-4C6C-98E0-F526C31DE68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D9D99-F8A1-4CC5-A676-9F968A6D29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CFE31-2E18-4503-B432-B7D4B701E4C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B089F-17E7-4F2D-97D4-2A590252F6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79C9B-D9CA-4052-B610-FD41B6C4391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6BA1F-CFAC-42D0-881A-1B6B214E0F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9B6DB7-0C37-445B-8830-175EFE40E3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A97F030-DA90-41F1-916C-C877F828FB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E:\刘福玲\10页模板\shutterstock_118168762 [转换]-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矩形 10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1000"/>
                </a:schemeClr>
              </a:gs>
              <a:gs pos="100000">
                <a:schemeClr val="tx1">
                  <a:alpha val="68000"/>
                </a:schemeClr>
              </a:gs>
              <a:gs pos="5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85" name="Picture 61" descr="E:\刘福玲\10页模板\云朵-01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3316" r="5645" b="9779"/>
          <a:stretch>
            <a:fillRect/>
          </a:stretch>
        </p:blipFill>
        <p:spPr bwMode="auto">
          <a:xfrm>
            <a:off x="-120467" y="1019913"/>
            <a:ext cx="5526918" cy="374561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组合 1038"/>
          <p:cNvGrpSpPr/>
          <p:nvPr/>
        </p:nvGrpSpPr>
        <p:grpSpPr bwMode="auto">
          <a:xfrm>
            <a:off x="5148263" y="914718"/>
            <a:ext cx="3536375" cy="1276350"/>
            <a:chOff x="5004048" y="791212"/>
            <a:chExt cx="3536330" cy="1276482"/>
          </a:xfrm>
        </p:grpSpPr>
        <p:sp>
          <p:nvSpPr>
            <p:cNvPr id="6157" name="TextBox 8"/>
            <p:cNvSpPr txBox="1">
              <a:spLocks noChangeArrowheads="1"/>
            </p:cNvSpPr>
            <p:nvPr/>
          </p:nvSpPr>
          <p:spPr bwMode="auto">
            <a:xfrm>
              <a:off x="5705490" y="1852250"/>
              <a:ext cx="213712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适用于房地产 </a:t>
              </a:r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 </a:t>
              </a:r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提案及相关类别演示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2" name="椭圆 1031"/>
            <p:cNvSpPr/>
            <p:nvPr/>
          </p:nvSpPr>
          <p:spPr>
            <a:xfrm>
              <a:off x="5137396" y="819790"/>
              <a:ext cx="712778" cy="711274"/>
            </a:xfrm>
            <a:prstGeom prst="ellipse">
              <a:avLst/>
            </a:prstGeom>
            <a:solidFill>
              <a:srgbClr val="FFC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004048" y="1221468"/>
              <a:ext cx="301621" cy="3000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60" name="矩形 27"/>
            <p:cNvSpPr>
              <a:spLocks noChangeArrowheads="1"/>
            </p:cNvSpPr>
            <p:nvPr/>
          </p:nvSpPr>
          <p:spPr bwMode="auto">
            <a:xfrm>
              <a:off x="5733199" y="1038261"/>
              <a:ext cx="28071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OWERPOINT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模板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61" name="矩形 27"/>
            <p:cNvSpPr>
              <a:spLocks noChangeArrowheads="1"/>
            </p:cNvSpPr>
            <p:nvPr/>
          </p:nvSpPr>
          <p:spPr bwMode="auto">
            <a:xfrm>
              <a:off x="5262439" y="791212"/>
              <a:ext cx="59503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082" name="Picture 58" descr="E:\刘福玲\20130926深圳交通银行\资料\shutterstock_120909529 [转换]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812800"/>
            <a:ext cx="5249862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3" name="Picture 6" descr="C:\Documents and Settings\nukes\桌面\2光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t="17412" r="14073" b="24980"/>
          <a:stretch>
            <a:fillRect/>
          </a:stretch>
        </p:blipFill>
        <p:spPr bwMode="auto">
          <a:xfrm>
            <a:off x="1404938" y="1825625"/>
            <a:ext cx="32385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" name="Picture 3" descr="E:\刘福玲\10页模板\shutterstock_118168762 [转换]-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8" t="14674" r="23759" b="15530"/>
          <a:stretch>
            <a:fillRect/>
          </a:stretch>
        </p:blipFill>
        <p:spPr bwMode="auto">
          <a:xfrm rot="-2110324">
            <a:off x="4703763" y="3363913"/>
            <a:ext cx="19050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4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4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160463" y="1581150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80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18"/>
          <p:cNvSpPr>
            <a:spLocks noChangeArrowheads="1"/>
          </p:cNvSpPr>
          <p:nvPr/>
        </p:nvSpPr>
        <p:spPr bwMode="auto">
          <a:xfrm>
            <a:off x="1160463" y="2924175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前言页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 bwMode="auto">
          <a:xfrm>
            <a:off x="5300663" y="1862138"/>
            <a:ext cx="2079625" cy="644525"/>
            <a:chOff x="5278944" y="1741811"/>
            <a:chExt cx="2079727" cy="644155"/>
          </a:xfrm>
        </p:grpSpPr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5737754" y="1741811"/>
              <a:ext cx="1571702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5278944" y="2067061"/>
              <a:ext cx="51755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3" name="组合 44"/>
            <p:cNvGrpSpPr/>
            <p:nvPr/>
          </p:nvGrpSpPr>
          <p:grpSpPr bwMode="auto">
            <a:xfrm>
              <a:off x="5801788" y="1911043"/>
              <a:ext cx="358775" cy="307975"/>
              <a:chOff x="2812973" y="1467805"/>
              <a:chExt cx="358770" cy="308015"/>
            </a:xfrm>
          </p:grpSpPr>
          <p:sp>
            <p:nvSpPr>
              <p:cNvPr id="384" name="椭圆 383"/>
              <p:cNvSpPr/>
              <p:nvPr/>
            </p:nvSpPr>
            <p:spPr>
              <a:xfrm>
                <a:off x="2875944" y="1500074"/>
                <a:ext cx="247659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76" name="TextBox 43"/>
              <p:cNvSpPr txBox="1">
                <a:spLocks noChangeArrowheads="1"/>
              </p:cNvSpPr>
              <p:nvPr/>
            </p:nvSpPr>
            <p:spPr bwMode="auto">
              <a:xfrm>
                <a:off x="281297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2" name="TextBox 391"/>
            <p:cNvSpPr txBox="1"/>
            <p:nvPr/>
          </p:nvSpPr>
          <p:spPr bwMode="auto">
            <a:xfrm>
              <a:off x="6123535" y="1894124"/>
              <a:ext cx="1235136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公司业绩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3" name="组合 392"/>
          <p:cNvGrpSpPr/>
          <p:nvPr/>
        </p:nvGrpSpPr>
        <p:grpSpPr bwMode="auto">
          <a:xfrm>
            <a:off x="5300663" y="2801938"/>
            <a:ext cx="2079625" cy="644525"/>
            <a:chOff x="5278944" y="1741811"/>
            <a:chExt cx="2079727" cy="644155"/>
          </a:xfrm>
        </p:grpSpPr>
        <p:sp>
          <p:nvSpPr>
            <p:cNvPr id="394" name="Freeform 44"/>
            <p:cNvSpPr>
              <a:spLocks noEditPoints="1"/>
            </p:cNvSpPr>
            <p:nvPr/>
          </p:nvSpPr>
          <p:spPr bwMode="auto">
            <a:xfrm>
              <a:off x="5737754" y="1741811"/>
              <a:ext cx="1571702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395" name="直接连接符 394"/>
            <p:cNvCxnSpPr/>
            <p:nvPr/>
          </p:nvCxnSpPr>
          <p:spPr>
            <a:xfrm>
              <a:off x="5278944" y="2067061"/>
              <a:ext cx="51755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7" name="组合 44"/>
            <p:cNvGrpSpPr/>
            <p:nvPr/>
          </p:nvGrpSpPr>
          <p:grpSpPr bwMode="auto">
            <a:xfrm>
              <a:off x="5799895" y="1911043"/>
              <a:ext cx="358775" cy="307975"/>
              <a:chOff x="2811081" y="1467805"/>
              <a:chExt cx="358770" cy="308015"/>
            </a:xfrm>
          </p:grpSpPr>
          <p:sp>
            <p:nvSpPr>
              <p:cNvPr id="398" name="椭圆 397"/>
              <p:cNvSpPr/>
              <p:nvPr/>
            </p:nvSpPr>
            <p:spPr>
              <a:xfrm>
                <a:off x="2875945" y="1500074"/>
                <a:ext cx="247659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70" name="TextBox 43"/>
              <p:cNvSpPr txBox="1">
                <a:spLocks noChangeArrowheads="1"/>
              </p:cNvSpPr>
              <p:nvPr/>
            </p:nvSpPr>
            <p:spPr bwMode="auto">
              <a:xfrm>
                <a:off x="2811081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7" name="TextBox 396"/>
            <p:cNvSpPr txBox="1"/>
            <p:nvPr/>
          </p:nvSpPr>
          <p:spPr bwMode="auto">
            <a:xfrm>
              <a:off x="6123535" y="1894124"/>
              <a:ext cx="1235136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年度总结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00" name="组合 399"/>
          <p:cNvGrpSpPr/>
          <p:nvPr/>
        </p:nvGrpSpPr>
        <p:grpSpPr bwMode="auto">
          <a:xfrm flipH="1">
            <a:off x="1838325" y="1874838"/>
            <a:ext cx="2030413" cy="644525"/>
            <a:chOff x="5278944" y="1741811"/>
            <a:chExt cx="2030873" cy="644155"/>
          </a:xfrm>
        </p:grpSpPr>
        <p:sp>
          <p:nvSpPr>
            <p:cNvPr id="401" name="Freeform 44"/>
            <p:cNvSpPr>
              <a:spLocks noEditPoints="1"/>
            </p:cNvSpPr>
            <p:nvPr/>
          </p:nvSpPr>
          <p:spPr bwMode="auto">
            <a:xfrm>
              <a:off x="5737836" y="1741811"/>
              <a:ext cx="1571981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>
            <a:xfrm>
              <a:off x="5278944" y="2067061"/>
              <a:ext cx="517642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1" name="组合 44"/>
            <p:cNvGrpSpPr/>
            <p:nvPr/>
          </p:nvGrpSpPr>
          <p:grpSpPr bwMode="auto">
            <a:xfrm>
              <a:off x="5814488" y="1911043"/>
              <a:ext cx="358775" cy="307975"/>
              <a:chOff x="2825673" y="1467805"/>
              <a:chExt cx="358770" cy="308015"/>
            </a:xfrm>
          </p:grpSpPr>
          <p:sp>
            <p:nvSpPr>
              <p:cNvPr id="405" name="椭圆 404"/>
              <p:cNvSpPr/>
              <p:nvPr/>
            </p:nvSpPr>
            <p:spPr>
              <a:xfrm>
                <a:off x="2876050" y="1500074"/>
                <a:ext cx="247702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64" name="TextBox 43"/>
              <p:cNvSpPr txBox="1">
                <a:spLocks noChangeArrowheads="1"/>
              </p:cNvSpPr>
              <p:nvPr/>
            </p:nvSpPr>
            <p:spPr bwMode="auto">
              <a:xfrm>
                <a:off x="282567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4" name="TextBox 403"/>
            <p:cNvSpPr txBox="1"/>
            <p:nvPr/>
          </p:nvSpPr>
          <p:spPr bwMode="auto">
            <a:xfrm>
              <a:off x="6004596" y="1894124"/>
              <a:ext cx="1235355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关于我们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07" name="组合 406"/>
          <p:cNvGrpSpPr/>
          <p:nvPr/>
        </p:nvGrpSpPr>
        <p:grpSpPr bwMode="auto">
          <a:xfrm flipH="1">
            <a:off x="1838325" y="2814638"/>
            <a:ext cx="2030413" cy="644525"/>
            <a:chOff x="5278944" y="1741811"/>
            <a:chExt cx="2030873" cy="644155"/>
          </a:xfrm>
        </p:grpSpPr>
        <p:sp>
          <p:nvSpPr>
            <p:cNvPr id="408" name="Freeform 44"/>
            <p:cNvSpPr>
              <a:spLocks noEditPoints="1"/>
            </p:cNvSpPr>
            <p:nvPr/>
          </p:nvSpPr>
          <p:spPr bwMode="auto">
            <a:xfrm>
              <a:off x="5737836" y="1741811"/>
              <a:ext cx="1571981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409" name="直接连接符 408"/>
            <p:cNvCxnSpPr/>
            <p:nvPr/>
          </p:nvCxnSpPr>
          <p:spPr>
            <a:xfrm>
              <a:off x="5278944" y="2067061"/>
              <a:ext cx="517642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5" name="组合 44"/>
            <p:cNvGrpSpPr/>
            <p:nvPr/>
          </p:nvGrpSpPr>
          <p:grpSpPr bwMode="auto">
            <a:xfrm>
              <a:off x="5808138" y="1911043"/>
              <a:ext cx="358775" cy="307975"/>
              <a:chOff x="2819323" y="1467805"/>
              <a:chExt cx="358770" cy="308015"/>
            </a:xfrm>
          </p:grpSpPr>
          <p:sp>
            <p:nvSpPr>
              <p:cNvPr id="412" name="椭圆 411"/>
              <p:cNvSpPr/>
              <p:nvPr/>
            </p:nvSpPr>
            <p:spPr>
              <a:xfrm>
                <a:off x="2876049" y="1500074"/>
                <a:ext cx="247702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58" name="TextBox 43"/>
              <p:cNvSpPr txBox="1">
                <a:spLocks noChangeArrowheads="1"/>
              </p:cNvSpPr>
              <p:nvPr/>
            </p:nvSpPr>
            <p:spPr bwMode="auto">
              <a:xfrm>
                <a:off x="281932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1" name="TextBox 410"/>
            <p:cNvSpPr txBox="1"/>
            <p:nvPr/>
          </p:nvSpPr>
          <p:spPr bwMode="auto">
            <a:xfrm>
              <a:off x="6001421" y="1894124"/>
              <a:ext cx="1236942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新年计划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3648075" y="1779588"/>
            <a:ext cx="1890713" cy="1890712"/>
            <a:chOff x="3562450" y="1553397"/>
            <a:chExt cx="1890634" cy="1890634"/>
          </a:xfrm>
        </p:grpSpPr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3562450" y="1553397"/>
              <a:ext cx="1890634" cy="1890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076653" y="1743513"/>
              <a:ext cx="862229" cy="654840"/>
              <a:chOff x="2933055" y="1695611"/>
              <a:chExt cx="1692648" cy="1285521"/>
            </a:xfrm>
            <a:solidFill>
              <a:schemeClr val="bg1">
                <a:alpha val="54000"/>
              </a:schemeClr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2933055" y="1695611"/>
                <a:ext cx="1692648" cy="836564"/>
              </a:xfrm>
              <a:custGeom>
                <a:avLst/>
                <a:gdLst>
                  <a:gd name="T0" fmla="*/ 128 w 257"/>
                  <a:gd name="T1" fmla="*/ 0 h 127"/>
                  <a:gd name="T2" fmla="*/ 114 w 257"/>
                  <a:gd name="T3" fmla="*/ 6 h 127"/>
                  <a:gd name="T4" fmla="*/ 72 w 257"/>
                  <a:gd name="T5" fmla="*/ 50 h 127"/>
                  <a:gd name="T6" fmla="*/ 43 w 257"/>
                  <a:gd name="T7" fmla="*/ 81 h 127"/>
                  <a:gd name="T8" fmla="*/ 1 w 257"/>
                  <a:gd name="T9" fmla="*/ 126 h 127"/>
                  <a:gd name="T10" fmla="*/ 0 w 257"/>
                  <a:gd name="T11" fmla="*/ 127 h 127"/>
                  <a:gd name="T12" fmla="*/ 28 w 257"/>
                  <a:gd name="T13" fmla="*/ 127 h 127"/>
                  <a:gd name="T14" fmla="*/ 54 w 257"/>
                  <a:gd name="T15" fmla="*/ 99 h 127"/>
                  <a:gd name="T16" fmla="*/ 114 w 257"/>
                  <a:gd name="T17" fmla="*/ 36 h 127"/>
                  <a:gd name="T18" fmla="*/ 128 w 257"/>
                  <a:gd name="T19" fmla="*/ 30 h 127"/>
                  <a:gd name="T20" fmla="*/ 143 w 257"/>
                  <a:gd name="T21" fmla="*/ 36 h 127"/>
                  <a:gd name="T22" fmla="*/ 202 w 257"/>
                  <a:gd name="T23" fmla="*/ 99 h 127"/>
                  <a:gd name="T24" fmla="*/ 228 w 257"/>
                  <a:gd name="T25" fmla="*/ 127 h 127"/>
                  <a:gd name="T26" fmla="*/ 257 w 257"/>
                  <a:gd name="T27" fmla="*/ 127 h 127"/>
                  <a:gd name="T28" fmla="*/ 256 w 257"/>
                  <a:gd name="T29" fmla="*/ 126 h 127"/>
                  <a:gd name="T30" fmla="*/ 226 w 257"/>
                  <a:gd name="T31" fmla="*/ 94 h 127"/>
                  <a:gd name="T32" fmla="*/ 226 w 257"/>
                  <a:gd name="T33" fmla="*/ 61 h 127"/>
                  <a:gd name="T34" fmla="*/ 225 w 257"/>
                  <a:gd name="T35" fmla="*/ 56 h 127"/>
                  <a:gd name="T36" fmla="*/ 230 w 257"/>
                  <a:gd name="T37" fmla="*/ 49 h 127"/>
                  <a:gd name="T38" fmla="*/ 221 w 257"/>
                  <a:gd name="T39" fmla="*/ 40 h 127"/>
                  <a:gd name="T40" fmla="*/ 208 w 257"/>
                  <a:gd name="T41" fmla="*/ 40 h 127"/>
                  <a:gd name="T42" fmla="*/ 200 w 257"/>
                  <a:gd name="T43" fmla="*/ 49 h 127"/>
                  <a:gd name="T44" fmla="*/ 206 w 257"/>
                  <a:gd name="T45" fmla="*/ 57 h 127"/>
                  <a:gd name="T46" fmla="*/ 205 w 257"/>
                  <a:gd name="T47" fmla="*/ 61 h 127"/>
                  <a:gd name="T48" fmla="*/ 205 w 257"/>
                  <a:gd name="T49" fmla="*/ 72 h 127"/>
                  <a:gd name="T50" fmla="*/ 185 w 257"/>
                  <a:gd name="T51" fmla="*/ 50 h 127"/>
                  <a:gd name="T52" fmla="*/ 143 w 257"/>
                  <a:gd name="T53" fmla="*/ 6 h 127"/>
                  <a:gd name="T54" fmla="*/ 128 w 257"/>
                  <a:gd name="T5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7" h="127">
                    <a:moveTo>
                      <a:pt x="128" y="0"/>
                    </a:moveTo>
                    <a:cubicBezTo>
                      <a:pt x="123" y="0"/>
                      <a:pt x="118" y="2"/>
                      <a:pt x="114" y="6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64" y="59"/>
                      <a:pt x="51" y="73"/>
                      <a:pt x="43" y="81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" y="126"/>
                      <a:pt x="0" y="126"/>
                      <a:pt x="0" y="127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35" y="119"/>
                      <a:pt x="47" y="107"/>
                      <a:pt x="54" y="99"/>
                    </a:cubicBezTo>
                    <a:cubicBezTo>
                      <a:pt x="114" y="36"/>
                      <a:pt x="114" y="36"/>
                      <a:pt x="114" y="36"/>
                    </a:cubicBezTo>
                    <a:cubicBezTo>
                      <a:pt x="118" y="32"/>
                      <a:pt x="123" y="30"/>
                      <a:pt x="128" y="30"/>
                    </a:cubicBezTo>
                    <a:cubicBezTo>
                      <a:pt x="133" y="30"/>
                      <a:pt x="138" y="32"/>
                      <a:pt x="143" y="36"/>
                    </a:cubicBezTo>
                    <a:cubicBezTo>
                      <a:pt x="202" y="99"/>
                      <a:pt x="202" y="99"/>
                      <a:pt x="202" y="99"/>
                    </a:cubicBezTo>
                    <a:cubicBezTo>
                      <a:pt x="210" y="108"/>
                      <a:pt x="222" y="120"/>
                      <a:pt x="228" y="127"/>
                    </a:cubicBezTo>
                    <a:cubicBezTo>
                      <a:pt x="257" y="127"/>
                      <a:pt x="257" y="127"/>
                      <a:pt x="257" y="127"/>
                    </a:cubicBezTo>
                    <a:cubicBezTo>
                      <a:pt x="257" y="127"/>
                      <a:pt x="256" y="126"/>
                      <a:pt x="256" y="126"/>
                    </a:cubicBezTo>
                    <a:cubicBezTo>
                      <a:pt x="226" y="94"/>
                      <a:pt x="226" y="94"/>
                      <a:pt x="226" y="94"/>
                    </a:cubicBezTo>
                    <a:cubicBezTo>
                      <a:pt x="226" y="61"/>
                      <a:pt x="226" y="61"/>
                      <a:pt x="226" y="61"/>
                    </a:cubicBezTo>
                    <a:cubicBezTo>
                      <a:pt x="226" y="59"/>
                      <a:pt x="225" y="58"/>
                      <a:pt x="225" y="56"/>
                    </a:cubicBezTo>
                    <a:cubicBezTo>
                      <a:pt x="228" y="55"/>
                      <a:pt x="230" y="52"/>
                      <a:pt x="230" y="49"/>
                    </a:cubicBezTo>
                    <a:cubicBezTo>
                      <a:pt x="230" y="44"/>
                      <a:pt x="226" y="40"/>
                      <a:pt x="221" y="40"/>
                    </a:cubicBezTo>
                    <a:cubicBezTo>
                      <a:pt x="208" y="40"/>
                      <a:pt x="208" y="40"/>
                      <a:pt x="208" y="40"/>
                    </a:cubicBezTo>
                    <a:cubicBezTo>
                      <a:pt x="204" y="40"/>
                      <a:pt x="200" y="44"/>
                      <a:pt x="200" y="49"/>
                    </a:cubicBezTo>
                    <a:cubicBezTo>
                      <a:pt x="200" y="52"/>
                      <a:pt x="202" y="56"/>
                      <a:pt x="206" y="57"/>
                    </a:cubicBezTo>
                    <a:cubicBezTo>
                      <a:pt x="205" y="58"/>
                      <a:pt x="205" y="59"/>
                      <a:pt x="205" y="61"/>
                    </a:cubicBezTo>
                    <a:cubicBezTo>
                      <a:pt x="205" y="72"/>
                      <a:pt x="205" y="72"/>
                      <a:pt x="205" y="72"/>
                    </a:cubicBezTo>
                    <a:cubicBezTo>
                      <a:pt x="198" y="64"/>
                      <a:pt x="190" y="56"/>
                      <a:pt x="185" y="50"/>
                    </a:cubicBezTo>
                    <a:cubicBezTo>
                      <a:pt x="143" y="6"/>
                      <a:pt x="143" y="6"/>
                      <a:pt x="143" y="6"/>
                    </a:cubicBezTo>
                    <a:cubicBezTo>
                      <a:pt x="139" y="2"/>
                      <a:pt x="134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31"/>
              <p:cNvSpPr/>
              <p:nvPr/>
            </p:nvSpPr>
            <p:spPr bwMode="auto">
              <a:xfrm>
                <a:off x="3209120" y="1946581"/>
                <a:ext cx="1140516" cy="1034551"/>
              </a:xfrm>
              <a:custGeom>
                <a:avLst/>
                <a:gdLst>
                  <a:gd name="T0" fmla="*/ 86 w 173"/>
                  <a:gd name="T1" fmla="*/ 0 h 157"/>
                  <a:gd name="T2" fmla="*/ 71 w 173"/>
                  <a:gd name="T3" fmla="*/ 7 h 157"/>
                  <a:gd name="T4" fmla="*/ 53 w 173"/>
                  <a:gd name="T5" fmla="*/ 26 h 157"/>
                  <a:gd name="T6" fmla="*/ 22 w 173"/>
                  <a:gd name="T7" fmla="*/ 59 h 157"/>
                  <a:gd name="T8" fmla="*/ 4 w 173"/>
                  <a:gd name="T9" fmla="*/ 78 h 157"/>
                  <a:gd name="T10" fmla="*/ 2 w 173"/>
                  <a:gd name="T11" fmla="*/ 82 h 157"/>
                  <a:gd name="T12" fmla="*/ 0 w 173"/>
                  <a:gd name="T13" fmla="*/ 87 h 157"/>
                  <a:gd name="T14" fmla="*/ 0 w 173"/>
                  <a:gd name="T15" fmla="*/ 146 h 157"/>
                  <a:gd name="T16" fmla="*/ 18 w 173"/>
                  <a:gd name="T17" fmla="*/ 157 h 157"/>
                  <a:gd name="T18" fmla="*/ 102 w 173"/>
                  <a:gd name="T19" fmla="*/ 157 h 157"/>
                  <a:gd name="T20" fmla="*/ 143 w 173"/>
                  <a:gd name="T21" fmla="*/ 157 h 157"/>
                  <a:gd name="T22" fmla="*/ 155 w 173"/>
                  <a:gd name="T23" fmla="*/ 157 h 157"/>
                  <a:gd name="T24" fmla="*/ 173 w 173"/>
                  <a:gd name="T25" fmla="*/ 146 h 157"/>
                  <a:gd name="T26" fmla="*/ 173 w 173"/>
                  <a:gd name="T27" fmla="*/ 87 h 157"/>
                  <a:gd name="T28" fmla="*/ 171 w 173"/>
                  <a:gd name="T29" fmla="*/ 82 h 157"/>
                  <a:gd name="T30" fmla="*/ 168 w 173"/>
                  <a:gd name="T31" fmla="*/ 78 h 157"/>
                  <a:gd name="T32" fmla="*/ 151 w 173"/>
                  <a:gd name="T33" fmla="*/ 59 h 157"/>
                  <a:gd name="T34" fmla="*/ 120 w 173"/>
                  <a:gd name="T35" fmla="*/ 26 h 157"/>
                  <a:gd name="T36" fmla="*/ 102 w 173"/>
                  <a:gd name="T37" fmla="*/ 7 h 157"/>
                  <a:gd name="T38" fmla="*/ 86 w 173"/>
                  <a:gd name="T3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3" h="157">
                    <a:moveTo>
                      <a:pt x="86" y="0"/>
                    </a:moveTo>
                    <a:cubicBezTo>
                      <a:pt x="80" y="0"/>
                      <a:pt x="75" y="3"/>
                      <a:pt x="71" y="7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45" y="35"/>
                      <a:pt x="31" y="50"/>
                      <a:pt x="22" y="59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3" y="80"/>
                      <a:pt x="2" y="81"/>
                      <a:pt x="2" y="82"/>
                    </a:cubicBezTo>
                    <a:cubicBezTo>
                      <a:pt x="0" y="83"/>
                      <a:pt x="0" y="85"/>
                      <a:pt x="0" y="8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52"/>
                      <a:pt x="8" y="157"/>
                      <a:pt x="18" y="157"/>
                    </a:cubicBezTo>
                    <a:cubicBezTo>
                      <a:pt x="102" y="157"/>
                      <a:pt x="102" y="157"/>
                      <a:pt x="102" y="157"/>
                    </a:cubicBezTo>
                    <a:cubicBezTo>
                      <a:pt x="143" y="157"/>
                      <a:pt x="143" y="157"/>
                      <a:pt x="143" y="157"/>
                    </a:cubicBezTo>
                    <a:cubicBezTo>
                      <a:pt x="155" y="157"/>
                      <a:pt x="155" y="157"/>
                      <a:pt x="155" y="157"/>
                    </a:cubicBezTo>
                    <a:cubicBezTo>
                      <a:pt x="165" y="157"/>
                      <a:pt x="173" y="152"/>
                      <a:pt x="173" y="146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5"/>
                      <a:pt x="172" y="83"/>
                      <a:pt x="171" y="82"/>
                    </a:cubicBezTo>
                    <a:cubicBezTo>
                      <a:pt x="171" y="81"/>
                      <a:pt x="170" y="80"/>
                      <a:pt x="168" y="78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42" y="50"/>
                      <a:pt x="128" y="35"/>
                      <a:pt x="120" y="26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98" y="3"/>
                      <a:pt x="92" y="0"/>
                      <a:pt x="8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50" name="组合 53"/>
            <p:cNvGrpSpPr/>
            <p:nvPr/>
          </p:nvGrpSpPr>
          <p:grpSpPr bwMode="auto">
            <a:xfrm>
              <a:off x="3732631" y="2473632"/>
              <a:ext cx="1550273" cy="633879"/>
              <a:chOff x="3817568" y="2405052"/>
              <a:chExt cx="1550273" cy="633879"/>
            </a:xfrm>
          </p:grpSpPr>
          <p:sp>
            <p:nvSpPr>
              <p:cNvPr id="10251" name="Rectangle 34"/>
              <p:cNvSpPr>
                <a:spLocks noChangeArrowheads="1"/>
              </p:cNvSpPr>
              <p:nvPr/>
            </p:nvSpPr>
            <p:spPr bwMode="auto">
              <a:xfrm>
                <a:off x="4282807" y="2715766"/>
                <a:ext cx="61979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52" name="Rectangle 34"/>
              <p:cNvSpPr>
                <a:spLocks noChangeArrowheads="1"/>
              </p:cNvSpPr>
              <p:nvPr/>
            </p:nvSpPr>
            <p:spPr bwMode="auto">
              <a:xfrm>
                <a:off x="3817568" y="2405052"/>
                <a:ext cx="155027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CONTENTS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247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5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3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5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3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5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3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3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21"/>
          <p:cNvGrpSpPr/>
          <p:nvPr/>
        </p:nvGrpSpPr>
        <p:grpSpPr bwMode="auto">
          <a:xfrm>
            <a:off x="5300663" y="1862138"/>
            <a:ext cx="2079625" cy="644525"/>
            <a:chOff x="5278944" y="1741811"/>
            <a:chExt cx="2079727" cy="644155"/>
          </a:xfrm>
        </p:grpSpPr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5737754" y="1741811"/>
              <a:ext cx="1571702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5278944" y="2067061"/>
              <a:ext cx="51755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24" name="组合 44"/>
            <p:cNvGrpSpPr/>
            <p:nvPr/>
          </p:nvGrpSpPr>
          <p:grpSpPr bwMode="auto">
            <a:xfrm>
              <a:off x="5801788" y="1911043"/>
              <a:ext cx="358775" cy="307975"/>
              <a:chOff x="2812973" y="1467805"/>
              <a:chExt cx="358770" cy="308015"/>
            </a:xfrm>
          </p:grpSpPr>
          <p:sp>
            <p:nvSpPr>
              <p:cNvPr id="384" name="椭圆 383"/>
              <p:cNvSpPr/>
              <p:nvPr/>
            </p:nvSpPr>
            <p:spPr>
              <a:xfrm>
                <a:off x="2875944" y="1500074"/>
                <a:ext cx="247659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27" name="TextBox 43"/>
              <p:cNvSpPr txBox="1">
                <a:spLocks noChangeArrowheads="1"/>
              </p:cNvSpPr>
              <p:nvPr/>
            </p:nvSpPr>
            <p:spPr bwMode="auto">
              <a:xfrm>
                <a:off x="281297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2" name="TextBox 391"/>
            <p:cNvSpPr txBox="1"/>
            <p:nvPr/>
          </p:nvSpPr>
          <p:spPr bwMode="auto">
            <a:xfrm>
              <a:off x="6123535" y="1894124"/>
              <a:ext cx="1235136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公司业绩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291" name="组合 392"/>
          <p:cNvGrpSpPr/>
          <p:nvPr/>
        </p:nvGrpSpPr>
        <p:grpSpPr bwMode="auto">
          <a:xfrm>
            <a:off x="5300663" y="2801938"/>
            <a:ext cx="2079625" cy="644525"/>
            <a:chOff x="5278944" y="1741811"/>
            <a:chExt cx="2079727" cy="644155"/>
          </a:xfrm>
        </p:grpSpPr>
        <p:sp>
          <p:nvSpPr>
            <p:cNvPr id="394" name="Freeform 44"/>
            <p:cNvSpPr>
              <a:spLocks noEditPoints="1"/>
            </p:cNvSpPr>
            <p:nvPr/>
          </p:nvSpPr>
          <p:spPr bwMode="auto">
            <a:xfrm>
              <a:off x="5737754" y="1741811"/>
              <a:ext cx="1571702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395" name="直接连接符 394"/>
            <p:cNvCxnSpPr/>
            <p:nvPr/>
          </p:nvCxnSpPr>
          <p:spPr>
            <a:xfrm>
              <a:off x="5278944" y="2067061"/>
              <a:ext cx="51755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18" name="组合 44"/>
            <p:cNvGrpSpPr/>
            <p:nvPr/>
          </p:nvGrpSpPr>
          <p:grpSpPr bwMode="auto">
            <a:xfrm>
              <a:off x="5799895" y="1911043"/>
              <a:ext cx="358775" cy="307975"/>
              <a:chOff x="2811081" y="1467805"/>
              <a:chExt cx="358770" cy="308015"/>
            </a:xfrm>
          </p:grpSpPr>
          <p:sp>
            <p:nvSpPr>
              <p:cNvPr id="398" name="椭圆 397"/>
              <p:cNvSpPr/>
              <p:nvPr/>
            </p:nvSpPr>
            <p:spPr>
              <a:xfrm>
                <a:off x="2875945" y="1500074"/>
                <a:ext cx="247659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21" name="TextBox 43"/>
              <p:cNvSpPr txBox="1">
                <a:spLocks noChangeArrowheads="1"/>
              </p:cNvSpPr>
              <p:nvPr/>
            </p:nvSpPr>
            <p:spPr bwMode="auto">
              <a:xfrm>
                <a:off x="2811081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7" name="TextBox 396"/>
            <p:cNvSpPr txBox="1"/>
            <p:nvPr/>
          </p:nvSpPr>
          <p:spPr bwMode="auto">
            <a:xfrm>
              <a:off x="6123535" y="1894124"/>
              <a:ext cx="1235136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年度总结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292" name="组合 399"/>
          <p:cNvGrpSpPr/>
          <p:nvPr/>
        </p:nvGrpSpPr>
        <p:grpSpPr bwMode="auto">
          <a:xfrm flipH="1">
            <a:off x="1838325" y="1874838"/>
            <a:ext cx="2030413" cy="644525"/>
            <a:chOff x="5278944" y="1741811"/>
            <a:chExt cx="2030873" cy="644155"/>
          </a:xfrm>
        </p:grpSpPr>
        <p:sp>
          <p:nvSpPr>
            <p:cNvPr id="401" name="Freeform 44"/>
            <p:cNvSpPr>
              <a:spLocks noEditPoints="1"/>
            </p:cNvSpPr>
            <p:nvPr/>
          </p:nvSpPr>
          <p:spPr bwMode="auto">
            <a:xfrm>
              <a:off x="5737836" y="1741811"/>
              <a:ext cx="1571981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>
            <a:xfrm>
              <a:off x="5278944" y="2067061"/>
              <a:ext cx="517642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12" name="组合 44"/>
            <p:cNvGrpSpPr/>
            <p:nvPr/>
          </p:nvGrpSpPr>
          <p:grpSpPr bwMode="auto">
            <a:xfrm>
              <a:off x="5814488" y="1911043"/>
              <a:ext cx="358775" cy="307975"/>
              <a:chOff x="2825673" y="1467805"/>
              <a:chExt cx="358770" cy="308015"/>
            </a:xfrm>
          </p:grpSpPr>
          <p:sp>
            <p:nvSpPr>
              <p:cNvPr id="405" name="椭圆 404"/>
              <p:cNvSpPr/>
              <p:nvPr/>
            </p:nvSpPr>
            <p:spPr>
              <a:xfrm>
                <a:off x="2876050" y="1500074"/>
                <a:ext cx="247702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15" name="TextBox 43"/>
              <p:cNvSpPr txBox="1">
                <a:spLocks noChangeArrowheads="1"/>
              </p:cNvSpPr>
              <p:nvPr/>
            </p:nvSpPr>
            <p:spPr bwMode="auto">
              <a:xfrm>
                <a:off x="282567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4" name="TextBox 403"/>
            <p:cNvSpPr txBox="1"/>
            <p:nvPr/>
          </p:nvSpPr>
          <p:spPr bwMode="auto">
            <a:xfrm>
              <a:off x="6004596" y="1894124"/>
              <a:ext cx="1235355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关于我们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293" name="组合 406"/>
          <p:cNvGrpSpPr/>
          <p:nvPr/>
        </p:nvGrpSpPr>
        <p:grpSpPr bwMode="auto">
          <a:xfrm flipH="1">
            <a:off x="1838325" y="2814638"/>
            <a:ext cx="2030413" cy="644525"/>
            <a:chOff x="5278944" y="1741811"/>
            <a:chExt cx="2030873" cy="644155"/>
          </a:xfrm>
        </p:grpSpPr>
        <p:sp>
          <p:nvSpPr>
            <p:cNvPr id="408" name="Freeform 44"/>
            <p:cNvSpPr>
              <a:spLocks noEditPoints="1"/>
            </p:cNvSpPr>
            <p:nvPr/>
          </p:nvSpPr>
          <p:spPr bwMode="auto">
            <a:xfrm>
              <a:off x="5737836" y="1741811"/>
              <a:ext cx="1571981" cy="644155"/>
            </a:xfrm>
            <a:custGeom>
              <a:avLst/>
              <a:gdLst>
                <a:gd name="T0" fmla="*/ 0 w 245"/>
                <a:gd name="T1" fmla="*/ 84 h 98"/>
                <a:gd name="T2" fmla="*/ 0 w 245"/>
                <a:gd name="T3" fmla="*/ 14 h 98"/>
                <a:gd name="T4" fmla="*/ 14 w 245"/>
                <a:gd name="T5" fmla="*/ 0 h 98"/>
                <a:gd name="T6" fmla="*/ 230 w 245"/>
                <a:gd name="T7" fmla="*/ 0 h 98"/>
                <a:gd name="T8" fmla="*/ 245 w 245"/>
                <a:gd name="T9" fmla="*/ 14 h 98"/>
                <a:gd name="T10" fmla="*/ 245 w 245"/>
                <a:gd name="T11" fmla="*/ 84 h 98"/>
                <a:gd name="T12" fmla="*/ 230 w 245"/>
                <a:gd name="T13" fmla="*/ 98 h 98"/>
                <a:gd name="T14" fmla="*/ 14 w 245"/>
                <a:gd name="T15" fmla="*/ 98 h 98"/>
                <a:gd name="T16" fmla="*/ 0 w 245"/>
                <a:gd name="T17" fmla="*/ 84 h 98"/>
                <a:gd name="T18" fmla="*/ 5 w 245"/>
                <a:gd name="T19" fmla="*/ 50 h 98"/>
                <a:gd name="T20" fmla="*/ 10 w 245"/>
                <a:gd name="T21" fmla="*/ 54 h 98"/>
                <a:gd name="T22" fmla="*/ 15 w 245"/>
                <a:gd name="T23" fmla="*/ 50 h 98"/>
                <a:gd name="T24" fmla="*/ 10 w 245"/>
                <a:gd name="T25" fmla="*/ 45 h 98"/>
                <a:gd name="T26" fmla="*/ 5 w 245"/>
                <a:gd name="T27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98">
                  <a:moveTo>
                    <a:pt x="0" y="8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5" y="6"/>
                    <a:pt x="245" y="1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92"/>
                    <a:pt x="238" y="98"/>
                    <a:pt x="23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98"/>
                    <a:pt x="0" y="92"/>
                    <a:pt x="0" y="84"/>
                  </a:cubicBezTo>
                  <a:close/>
                  <a:moveTo>
                    <a:pt x="5" y="50"/>
                  </a:moveTo>
                  <a:cubicBezTo>
                    <a:pt x="5" y="52"/>
                    <a:pt x="8" y="54"/>
                    <a:pt x="10" y="54"/>
                  </a:cubicBezTo>
                  <a:cubicBezTo>
                    <a:pt x="13" y="54"/>
                    <a:pt x="15" y="52"/>
                    <a:pt x="15" y="50"/>
                  </a:cubicBezTo>
                  <a:cubicBezTo>
                    <a:pt x="15" y="47"/>
                    <a:pt x="13" y="45"/>
                    <a:pt x="10" y="45"/>
                  </a:cubicBezTo>
                  <a:cubicBezTo>
                    <a:pt x="8" y="45"/>
                    <a:pt x="5" y="47"/>
                    <a:pt x="5" y="50"/>
                  </a:cubicBezTo>
                  <a:close/>
                </a:path>
              </a:pathLst>
            </a:custGeom>
            <a:solidFill>
              <a:srgbClr val="96302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409" name="直接连接符 408"/>
            <p:cNvCxnSpPr/>
            <p:nvPr/>
          </p:nvCxnSpPr>
          <p:spPr>
            <a:xfrm>
              <a:off x="5278944" y="2067061"/>
              <a:ext cx="517642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06" name="组合 44"/>
            <p:cNvGrpSpPr/>
            <p:nvPr/>
          </p:nvGrpSpPr>
          <p:grpSpPr bwMode="auto">
            <a:xfrm>
              <a:off x="5808138" y="1911043"/>
              <a:ext cx="358775" cy="307975"/>
              <a:chOff x="2819323" y="1467805"/>
              <a:chExt cx="358770" cy="308015"/>
            </a:xfrm>
          </p:grpSpPr>
          <p:sp>
            <p:nvSpPr>
              <p:cNvPr id="412" name="椭圆 411"/>
              <p:cNvSpPr/>
              <p:nvPr/>
            </p:nvSpPr>
            <p:spPr>
              <a:xfrm>
                <a:off x="2876049" y="1500074"/>
                <a:ext cx="247702" cy="250713"/>
              </a:xfrm>
              <a:prstGeom prst="ellipse">
                <a:avLst/>
              </a:pr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09" name="TextBox 43"/>
              <p:cNvSpPr txBox="1">
                <a:spLocks noChangeArrowheads="1"/>
              </p:cNvSpPr>
              <p:nvPr/>
            </p:nvSpPr>
            <p:spPr bwMode="auto">
              <a:xfrm>
                <a:off x="2819323" y="1467805"/>
                <a:ext cx="358770" cy="308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1" name="TextBox 410"/>
            <p:cNvSpPr txBox="1"/>
            <p:nvPr/>
          </p:nvSpPr>
          <p:spPr bwMode="auto">
            <a:xfrm>
              <a:off x="6001421" y="1894124"/>
              <a:ext cx="1236942" cy="33953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 smtClean="0">
                  <a:solidFill>
                    <a:prstClr val="white"/>
                  </a:solidFill>
                </a:rPr>
                <a:t>新年计划</a:t>
              </a:r>
              <a:endParaRPr lang="zh-CN" altLang="en-US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294" name="组合 56"/>
          <p:cNvGrpSpPr/>
          <p:nvPr/>
        </p:nvGrpSpPr>
        <p:grpSpPr bwMode="auto">
          <a:xfrm>
            <a:off x="3648075" y="1779588"/>
            <a:ext cx="1890713" cy="1890712"/>
            <a:chOff x="3562450" y="1553397"/>
            <a:chExt cx="1890634" cy="1890634"/>
          </a:xfrm>
        </p:grpSpPr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3562450" y="1553397"/>
              <a:ext cx="1890634" cy="1890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076653" y="1743513"/>
              <a:ext cx="862229" cy="654840"/>
              <a:chOff x="2933055" y="1695611"/>
              <a:chExt cx="1692648" cy="1285521"/>
            </a:xfrm>
            <a:solidFill>
              <a:schemeClr val="bg1">
                <a:alpha val="54000"/>
              </a:schemeClr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2933055" y="1695611"/>
                <a:ext cx="1692648" cy="836564"/>
              </a:xfrm>
              <a:custGeom>
                <a:avLst/>
                <a:gdLst>
                  <a:gd name="T0" fmla="*/ 128 w 257"/>
                  <a:gd name="T1" fmla="*/ 0 h 127"/>
                  <a:gd name="T2" fmla="*/ 114 w 257"/>
                  <a:gd name="T3" fmla="*/ 6 h 127"/>
                  <a:gd name="T4" fmla="*/ 72 w 257"/>
                  <a:gd name="T5" fmla="*/ 50 h 127"/>
                  <a:gd name="T6" fmla="*/ 43 w 257"/>
                  <a:gd name="T7" fmla="*/ 81 h 127"/>
                  <a:gd name="T8" fmla="*/ 1 w 257"/>
                  <a:gd name="T9" fmla="*/ 126 h 127"/>
                  <a:gd name="T10" fmla="*/ 0 w 257"/>
                  <a:gd name="T11" fmla="*/ 127 h 127"/>
                  <a:gd name="T12" fmla="*/ 28 w 257"/>
                  <a:gd name="T13" fmla="*/ 127 h 127"/>
                  <a:gd name="T14" fmla="*/ 54 w 257"/>
                  <a:gd name="T15" fmla="*/ 99 h 127"/>
                  <a:gd name="T16" fmla="*/ 114 w 257"/>
                  <a:gd name="T17" fmla="*/ 36 h 127"/>
                  <a:gd name="T18" fmla="*/ 128 w 257"/>
                  <a:gd name="T19" fmla="*/ 30 h 127"/>
                  <a:gd name="T20" fmla="*/ 143 w 257"/>
                  <a:gd name="T21" fmla="*/ 36 h 127"/>
                  <a:gd name="T22" fmla="*/ 202 w 257"/>
                  <a:gd name="T23" fmla="*/ 99 h 127"/>
                  <a:gd name="T24" fmla="*/ 228 w 257"/>
                  <a:gd name="T25" fmla="*/ 127 h 127"/>
                  <a:gd name="T26" fmla="*/ 257 w 257"/>
                  <a:gd name="T27" fmla="*/ 127 h 127"/>
                  <a:gd name="T28" fmla="*/ 256 w 257"/>
                  <a:gd name="T29" fmla="*/ 126 h 127"/>
                  <a:gd name="T30" fmla="*/ 226 w 257"/>
                  <a:gd name="T31" fmla="*/ 94 h 127"/>
                  <a:gd name="T32" fmla="*/ 226 w 257"/>
                  <a:gd name="T33" fmla="*/ 61 h 127"/>
                  <a:gd name="T34" fmla="*/ 225 w 257"/>
                  <a:gd name="T35" fmla="*/ 56 h 127"/>
                  <a:gd name="T36" fmla="*/ 230 w 257"/>
                  <a:gd name="T37" fmla="*/ 49 h 127"/>
                  <a:gd name="T38" fmla="*/ 221 w 257"/>
                  <a:gd name="T39" fmla="*/ 40 h 127"/>
                  <a:gd name="T40" fmla="*/ 208 w 257"/>
                  <a:gd name="T41" fmla="*/ 40 h 127"/>
                  <a:gd name="T42" fmla="*/ 200 w 257"/>
                  <a:gd name="T43" fmla="*/ 49 h 127"/>
                  <a:gd name="T44" fmla="*/ 206 w 257"/>
                  <a:gd name="T45" fmla="*/ 57 h 127"/>
                  <a:gd name="T46" fmla="*/ 205 w 257"/>
                  <a:gd name="T47" fmla="*/ 61 h 127"/>
                  <a:gd name="T48" fmla="*/ 205 w 257"/>
                  <a:gd name="T49" fmla="*/ 72 h 127"/>
                  <a:gd name="T50" fmla="*/ 185 w 257"/>
                  <a:gd name="T51" fmla="*/ 50 h 127"/>
                  <a:gd name="T52" fmla="*/ 143 w 257"/>
                  <a:gd name="T53" fmla="*/ 6 h 127"/>
                  <a:gd name="T54" fmla="*/ 128 w 257"/>
                  <a:gd name="T5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7" h="127">
                    <a:moveTo>
                      <a:pt x="128" y="0"/>
                    </a:moveTo>
                    <a:cubicBezTo>
                      <a:pt x="123" y="0"/>
                      <a:pt x="118" y="2"/>
                      <a:pt x="114" y="6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64" y="59"/>
                      <a:pt x="51" y="73"/>
                      <a:pt x="43" y="81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" y="126"/>
                      <a:pt x="0" y="126"/>
                      <a:pt x="0" y="127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35" y="119"/>
                      <a:pt x="47" y="107"/>
                      <a:pt x="54" y="99"/>
                    </a:cubicBezTo>
                    <a:cubicBezTo>
                      <a:pt x="114" y="36"/>
                      <a:pt x="114" y="36"/>
                      <a:pt x="114" y="36"/>
                    </a:cubicBezTo>
                    <a:cubicBezTo>
                      <a:pt x="118" y="32"/>
                      <a:pt x="123" y="30"/>
                      <a:pt x="128" y="30"/>
                    </a:cubicBezTo>
                    <a:cubicBezTo>
                      <a:pt x="133" y="30"/>
                      <a:pt x="138" y="32"/>
                      <a:pt x="143" y="36"/>
                    </a:cubicBezTo>
                    <a:cubicBezTo>
                      <a:pt x="202" y="99"/>
                      <a:pt x="202" y="99"/>
                      <a:pt x="202" y="99"/>
                    </a:cubicBezTo>
                    <a:cubicBezTo>
                      <a:pt x="210" y="108"/>
                      <a:pt x="222" y="120"/>
                      <a:pt x="228" y="127"/>
                    </a:cubicBezTo>
                    <a:cubicBezTo>
                      <a:pt x="257" y="127"/>
                      <a:pt x="257" y="127"/>
                      <a:pt x="257" y="127"/>
                    </a:cubicBezTo>
                    <a:cubicBezTo>
                      <a:pt x="257" y="127"/>
                      <a:pt x="256" y="126"/>
                      <a:pt x="256" y="126"/>
                    </a:cubicBezTo>
                    <a:cubicBezTo>
                      <a:pt x="226" y="94"/>
                      <a:pt x="226" y="94"/>
                      <a:pt x="226" y="94"/>
                    </a:cubicBezTo>
                    <a:cubicBezTo>
                      <a:pt x="226" y="61"/>
                      <a:pt x="226" y="61"/>
                      <a:pt x="226" y="61"/>
                    </a:cubicBezTo>
                    <a:cubicBezTo>
                      <a:pt x="226" y="59"/>
                      <a:pt x="225" y="58"/>
                      <a:pt x="225" y="56"/>
                    </a:cubicBezTo>
                    <a:cubicBezTo>
                      <a:pt x="228" y="55"/>
                      <a:pt x="230" y="52"/>
                      <a:pt x="230" y="49"/>
                    </a:cubicBezTo>
                    <a:cubicBezTo>
                      <a:pt x="230" y="44"/>
                      <a:pt x="226" y="40"/>
                      <a:pt x="221" y="40"/>
                    </a:cubicBezTo>
                    <a:cubicBezTo>
                      <a:pt x="208" y="40"/>
                      <a:pt x="208" y="40"/>
                      <a:pt x="208" y="40"/>
                    </a:cubicBezTo>
                    <a:cubicBezTo>
                      <a:pt x="204" y="40"/>
                      <a:pt x="200" y="44"/>
                      <a:pt x="200" y="49"/>
                    </a:cubicBezTo>
                    <a:cubicBezTo>
                      <a:pt x="200" y="52"/>
                      <a:pt x="202" y="56"/>
                      <a:pt x="206" y="57"/>
                    </a:cubicBezTo>
                    <a:cubicBezTo>
                      <a:pt x="205" y="58"/>
                      <a:pt x="205" y="59"/>
                      <a:pt x="205" y="61"/>
                    </a:cubicBezTo>
                    <a:cubicBezTo>
                      <a:pt x="205" y="72"/>
                      <a:pt x="205" y="72"/>
                      <a:pt x="205" y="72"/>
                    </a:cubicBezTo>
                    <a:cubicBezTo>
                      <a:pt x="198" y="64"/>
                      <a:pt x="190" y="56"/>
                      <a:pt x="185" y="50"/>
                    </a:cubicBezTo>
                    <a:cubicBezTo>
                      <a:pt x="143" y="6"/>
                      <a:pt x="143" y="6"/>
                      <a:pt x="143" y="6"/>
                    </a:cubicBezTo>
                    <a:cubicBezTo>
                      <a:pt x="139" y="2"/>
                      <a:pt x="134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31"/>
              <p:cNvSpPr/>
              <p:nvPr/>
            </p:nvSpPr>
            <p:spPr bwMode="auto">
              <a:xfrm>
                <a:off x="3209120" y="1946581"/>
                <a:ext cx="1140516" cy="1034551"/>
              </a:xfrm>
              <a:custGeom>
                <a:avLst/>
                <a:gdLst>
                  <a:gd name="T0" fmla="*/ 86 w 173"/>
                  <a:gd name="T1" fmla="*/ 0 h 157"/>
                  <a:gd name="T2" fmla="*/ 71 w 173"/>
                  <a:gd name="T3" fmla="*/ 7 h 157"/>
                  <a:gd name="T4" fmla="*/ 53 w 173"/>
                  <a:gd name="T5" fmla="*/ 26 h 157"/>
                  <a:gd name="T6" fmla="*/ 22 w 173"/>
                  <a:gd name="T7" fmla="*/ 59 h 157"/>
                  <a:gd name="T8" fmla="*/ 4 w 173"/>
                  <a:gd name="T9" fmla="*/ 78 h 157"/>
                  <a:gd name="T10" fmla="*/ 2 w 173"/>
                  <a:gd name="T11" fmla="*/ 82 h 157"/>
                  <a:gd name="T12" fmla="*/ 0 w 173"/>
                  <a:gd name="T13" fmla="*/ 87 h 157"/>
                  <a:gd name="T14" fmla="*/ 0 w 173"/>
                  <a:gd name="T15" fmla="*/ 146 h 157"/>
                  <a:gd name="T16" fmla="*/ 18 w 173"/>
                  <a:gd name="T17" fmla="*/ 157 h 157"/>
                  <a:gd name="T18" fmla="*/ 102 w 173"/>
                  <a:gd name="T19" fmla="*/ 157 h 157"/>
                  <a:gd name="T20" fmla="*/ 143 w 173"/>
                  <a:gd name="T21" fmla="*/ 157 h 157"/>
                  <a:gd name="T22" fmla="*/ 155 w 173"/>
                  <a:gd name="T23" fmla="*/ 157 h 157"/>
                  <a:gd name="T24" fmla="*/ 173 w 173"/>
                  <a:gd name="T25" fmla="*/ 146 h 157"/>
                  <a:gd name="T26" fmla="*/ 173 w 173"/>
                  <a:gd name="T27" fmla="*/ 87 h 157"/>
                  <a:gd name="T28" fmla="*/ 171 w 173"/>
                  <a:gd name="T29" fmla="*/ 82 h 157"/>
                  <a:gd name="T30" fmla="*/ 168 w 173"/>
                  <a:gd name="T31" fmla="*/ 78 h 157"/>
                  <a:gd name="T32" fmla="*/ 151 w 173"/>
                  <a:gd name="T33" fmla="*/ 59 h 157"/>
                  <a:gd name="T34" fmla="*/ 120 w 173"/>
                  <a:gd name="T35" fmla="*/ 26 h 157"/>
                  <a:gd name="T36" fmla="*/ 102 w 173"/>
                  <a:gd name="T37" fmla="*/ 7 h 157"/>
                  <a:gd name="T38" fmla="*/ 86 w 173"/>
                  <a:gd name="T3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3" h="157">
                    <a:moveTo>
                      <a:pt x="86" y="0"/>
                    </a:moveTo>
                    <a:cubicBezTo>
                      <a:pt x="80" y="0"/>
                      <a:pt x="75" y="3"/>
                      <a:pt x="71" y="7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45" y="35"/>
                      <a:pt x="31" y="50"/>
                      <a:pt x="22" y="59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3" y="80"/>
                      <a:pt x="2" y="81"/>
                      <a:pt x="2" y="82"/>
                    </a:cubicBezTo>
                    <a:cubicBezTo>
                      <a:pt x="0" y="83"/>
                      <a:pt x="0" y="85"/>
                      <a:pt x="0" y="8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52"/>
                      <a:pt x="8" y="157"/>
                      <a:pt x="18" y="157"/>
                    </a:cubicBezTo>
                    <a:cubicBezTo>
                      <a:pt x="102" y="157"/>
                      <a:pt x="102" y="157"/>
                      <a:pt x="102" y="157"/>
                    </a:cubicBezTo>
                    <a:cubicBezTo>
                      <a:pt x="143" y="157"/>
                      <a:pt x="143" y="157"/>
                      <a:pt x="143" y="157"/>
                    </a:cubicBezTo>
                    <a:cubicBezTo>
                      <a:pt x="155" y="157"/>
                      <a:pt x="155" y="157"/>
                      <a:pt x="155" y="157"/>
                    </a:cubicBezTo>
                    <a:cubicBezTo>
                      <a:pt x="165" y="157"/>
                      <a:pt x="173" y="152"/>
                      <a:pt x="173" y="146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5"/>
                      <a:pt x="172" y="83"/>
                      <a:pt x="171" y="82"/>
                    </a:cubicBezTo>
                    <a:cubicBezTo>
                      <a:pt x="171" y="81"/>
                      <a:pt x="170" y="80"/>
                      <a:pt x="168" y="78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42" y="50"/>
                      <a:pt x="128" y="35"/>
                      <a:pt x="120" y="26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98" y="3"/>
                      <a:pt x="92" y="0"/>
                      <a:pt x="8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2301" name="组合 53"/>
            <p:cNvGrpSpPr/>
            <p:nvPr/>
          </p:nvGrpSpPr>
          <p:grpSpPr bwMode="auto">
            <a:xfrm>
              <a:off x="3732631" y="2473632"/>
              <a:ext cx="1550273" cy="633879"/>
              <a:chOff x="3817568" y="2405052"/>
              <a:chExt cx="1550273" cy="633879"/>
            </a:xfrm>
          </p:grpSpPr>
          <p:sp>
            <p:nvSpPr>
              <p:cNvPr id="12302" name="Rectangle 34"/>
              <p:cNvSpPr>
                <a:spLocks noChangeArrowheads="1"/>
              </p:cNvSpPr>
              <p:nvPr/>
            </p:nvSpPr>
            <p:spPr bwMode="auto">
              <a:xfrm>
                <a:off x="4282807" y="2715766"/>
                <a:ext cx="61979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303" name="Rectangle 34"/>
              <p:cNvSpPr>
                <a:spLocks noChangeArrowheads="1"/>
              </p:cNvSpPr>
              <p:nvPr/>
            </p:nvSpPr>
            <p:spPr bwMode="auto">
              <a:xfrm>
                <a:off x="3817568" y="2405052"/>
                <a:ext cx="155027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CONTENTS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295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753100" y="2801938"/>
            <a:ext cx="1579563" cy="644525"/>
          </a:xfrm>
          <a:prstGeom prst="roundRect">
            <a:avLst>
              <a:gd name="adj" fmla="val 14469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756275" y="1862138"/>
            <a:ext cx="1579563" cy="644525"/>
          </a:xfrm>
          <a:prstGeom prst="roundRect">
            <a:avLst>
              <a:gd name="adj" fmla="val 14469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838325" y="2814638"/>
            <a:ext cx="1579563" cy="644525"/>
          </a:xfrm>
          <a:prstGeom prst="roundRect">
            <a:avLst>
              <a:gd name="adj" fmla="val 14469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841375" y="1274763"/>
            <a:ext cx="745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 bwMode="auto">
          <a:xfrm>
            <a:off x="973138" y="1090613"/>
            <a:ext cx="115887" cy="115887"/>
            <a:chOff x="531716" y="4005263"/>
            <a:chExt cx="115585" cy="115585"/>
          </a:xfrm>
        </p:grpSpPr>
        <p:sp>
          <p:nvSpPr>
            <p:cNvPr id="84" name="虚尾箭头 83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4357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963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" name="虚尾箭头 85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76325" y="987425"/>
            <a:ext cx="2055813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sz="1400" dirty="0">
                <a:solidFill>
                  <a:prstClr val="black"/>
                </a:solidFill>
              </a:rPr>
              <a:t>标题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971550" y="1274763"/>
            <a:ext cx="7200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 bwMode="auto">
          <a:xfrm>
            <a:off x="877888" y="1792288"/>
            <a:ext cx="7345362" cy="2889250"/>
            <a:chOff x="877296" y="1720429"/>
            <a:chExt cx="7345319" cy="2889735"/>
          </a:xfrm>
        </p:grpSpPr>
        <p:grpSp>
          <p:nvGrpSpPr>
            <p:cNvPr id="14344" name="组合 64"/>
            <p:cNvGrpSpPr/>
            <p:nvPr/>
          </p:nvGrpSpPr>
          <p:grpSpPr bwMode="auto">
            <a:xfrm>
              <a:off x="877296" y="1720429"/>
              <a:ext cx="7345319" cy="2879725"/>
              <a:chOff x="876961" y="1556711"/>
              <a:chExt cx="7345166" cy="2880320"/>
            </a:xfrm>
          </p:grpSpPr>
          <p:grpSp>
            <p:nvGrpSpPr>
              <p:cNvPr id="66" name="Group 58"/>
              <p:cNvGrpSpPr/>
              <p:nvPr/>
            </p:nvGrpSpPr>
            <p:grpSpPr>
              <a:xfrm>
                <a:off x="876961" y="3476917"/>
                <a:ext cx="1789450" cy="960114"/>
                <a:chOff x="278883" y="7977822"/>
                <a:chExt cx="2897224" cy="155448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80" name="Rectangle 28"/>
                <p:cNvSpPr/>
                <p:nvPr/>
              </p:nvSpPr>
              <p:spPr bwMode="auto">
                <a:xfrm>
                  <a:off x="278883" y="7977822"/>
                  <a:ext cx="2897224" cy="155448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81" name="Picture 5" descr="\\MAGNUM\Projects\Microsoft\Cloud Power FY12\Design\Icons\PNGs\Stop_watch.png"/>
                <p:cNvPicPr>
                  <a:picLocks noChangeAspect="1" noChangeArrowheads="1"/>
                </p:cNvPicPr>
                <p:nvPr/>
              </p:nvPicPr>
              <p:blipFill rotWithShape="1">
                <a:blip r:embed="rId1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1355836" y="8236028"/>
                  <a:ext cx="763811" cy="103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" name="Group 49"/>
              <p:cNvGrpSpPr/>
              <p:nvPr/>
            </p:nvGrpSpPr>
            <p:grpSpPr>
              <a:xfrm>
                <a:off x="876961" y="1556711"/>
                <a:ext cx="1789450" cy="931875"/>
                <a:chOff x="278884" y="2034238"/>
                <a:chExt cx="2897223" cy="15087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8" name="Rectangle 34"/>
                <p:cNvSpPr/>
                <p:nvPr/>
              </p:nvSpPr>
              <p:spPr bwMode="auto">
                <a:xfrm>
                  <a:off x="278884" y="2034238"/>
                  <a:ext cx="2897223" cy="1508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79" name="Picture 2" descr="\\MAGNUM\Projects\Microsoft\Cloud Power FY12\Design\Icons\PNGs\Cloud_on_your_terms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950569" y="2329130"/>
                  <a:ext cx="1574345" cy="918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348" name="Rectangle 37"/>
              <p:cNvSpPr>
                <a:spLocks noChangeArrowheads="1"/>
              </p:cNvSpPr>
              <p:nvPr/>
            </p:nvSpPr>
            <p:spPr bwMode="auto">
              <a:xfrm>
                <a:off x="6385428" y="1556711"/>
                <a:ext cx="1836699" cy="932055"/>
              </a:xfrm>
              <a:prstGeom prst="rect">
                <a:avLst/>
              </a:prstGeom>
              <a:solidFill>
                <a:srgbClr val="963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9" name="Group 38"/>
              <p:cNvGrpSpPr/>
              <p:nvPr/>
            </p:nvGrpSpPr>
            <p:grpSpPr>
              <a:xfrm>
                <a:off x="6364424" y="1620465"/>
                <a:ext cx="919852" cy="804368"/>
                <a:chOff x="-2539455" y="4714496"/>
                <a:chExt cx="1586084" cy="1386956"/>
              </a:xfrm>
              <a:solidFill>
                <a:schemeClr val="accent1">
                  <a:lumMod val="75000"/>
                </a:schemeClr>
              </a:solidFill>
            </p:grpSpPr>
            <p:pic>
              <p:nvPicPr>
                <p:cNvPr id="76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2539455" y="4766114"/>
                  <a:ext cx="997340" cy="120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1824395" y="4714496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350" name="Group 60"/>
              <p:cNvGrpSpPr/>
              <p:nvPr/>
            </p:nvGrpSpPr>
            <p:grpSpPr bwMode="auto">
              <a:xfrm>
                <a:off x="6385429" y="3476395"/>
                <a:ext cx="1835112" cy="960636"/>
                <a:chOff x="9197410" y="5142319"/>
                <a:chExt cx="2971152" cy="1555325"/>
              </a:xfrm>
            </p:grpSpPr>
            <p:sp>
              <p:nvSpPr>
                <p:cNvPr id="74" name="Rectangle 31"/>
                <p:cNvSpPr/>
                <p:nvPr/>
              </p:nvSpPr>
              <p:spPr bwMode="auto">
                <a:xfrm>
                  <a:off x="9197426" y="5142839"/>
                  <a:ext cx="2971134" cy="155558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5" name="Freeform 13"/>
                <p:cNvSpPr>
                  <a:spLocks noEditPoints="1"/>
                </p:cNvSpPr>
                <p:nvPr/>
              </p:nvSpPr>
              <p:spPr bwMode="auto">
                <a:xfrm>
                  <a:off x="10235838" y="5440421"/>
                  <a:ext cx="880278" cy="959967"/>
                </a:xfrm>
                <a:custGeom>
                  <a:avLst/>
                  <a:gdLst>
                    <a:gd name="T0" fmla="*/ 2147483646 w 228"/>
                    <a:gd name="T1" fmla="*/ 2147483646 h 249"/>
                    <a:gd name="T2" fmla="*/ 0 w 228"/>
                    <a:gd name="T3" fmla="*/ 2147483646 h 249"/>
                    <a:gd name="T4" fmla="*/ 0 w 228"/>
                    <a:gd name="T5" fmla="*/ 2147483646 h 249"/>
                    <a:gd name="T6" fmla="*/ 2147483646 w 228"/>
                    <a:gd name="T7" fmla="*/ 2147483646 h 249"/>
                    <a:gd name="T8" fmla="*/ 2147483646 w 228"/>
                    <a:gd name="T9" fmla="*/ 2147483646 h 249"/>
                    <a:gd name="T10" fmla="*/ 2147483646 w 228"/>
                    <a:gd name="T11" fmla="*/ 2147483646 h 249"/>
                    <a:gd name="T12" fmla="*/ 2147483646 w 228"/>
                    <a:gd name="T13" fmla="*/ 2147483646 h 249"/>
                    <a:gd name="T14" fmla="*/ 2147483646 w 228"/>
                    <a:gd name="T15" fmla="*/ 2147483646 h 249"/>
                    <a:gd name="T16" fmla="*/ 2147483646 w 228"/>
                    <a:gd name="T17" fmla="*/ 2147483646 h 249"/>
                    <a:gd name="T18" fmla="*/ 2147483646 w 228"/>
                    <a:gd name="T19" fmla="*/ 2147483646 h 249"/>
                    <a:gd name="T20" fmla="*/ 2147483646 w 228"/>
                    <a:gd name="T21" fmla="*/ 2147483646 h 249"/>
                    <a:gd name="T22" fmla="*/ 2147483646 w 228"/>
                    <a:gd name="T23" fmla="*/ 2147483646 h 249"/>
                    <a:gd name="T24" fmla="*/ 2147483646 w 228"/>
                    <a:gd name="T25" fmla="*/ 2147483646 h 249"/>
                    <a:gd name="T26" fmla="*/ 2147483646 w 228"/>
                    <a:gd name="T27" fmla="*/ 2147483646 h 249"/>
                    <a:gd name="T28" fmla="*/ 2147483646 w 228"/>
                    <a:gd name="T29" fmla="*/ 2147483646 h 249"/>
                    <a:gd name="T30" fmla="*/ 2147483646 w 228"/>
                    <a:gd name="T31" fmla="*/ 2147483646 h 249"/>
                    <a:gd name="T32" fmla="*/ 2147483646 w 228"/>
                    <a:gd name="T33" fmla="*/ 2147483646 h 249"/>
                    <a:gd name="T34" fmla="*/ 2147483646 w 228"/>
                    <a:gd name="T35" fmla="*/ 2147483646 h 249"/>
                    <a:gd name="T36" fmla="*/ 2147483646 w 228"/>
                    <a:gd name="T37" fmla="*/ 2147483646 h 249"/>
                    <a:gd name="T38" fmla="*/ 2147483646 w 228"/>
                    <a:gd name="T39" fmla="*/ 2147483646 h 249"/>
                    <a:gd name="T40" fmla="*/ 2147483646 w 228"/>
                    <a:gd name="T41" fmla="*/ 2147483646 h 249"/>
                    <a:gd name="T42" fmla="*/ 2147483646 w 228"/>
                    <a:gd name="T43" fmla="*/ 2147483646 h 249"/>
                    <a:gd name="T44" fmla="*/ 2147483646 w 228"/>
                    <a:gd name="T45" fmla="*/ 2147483646 h 249"/>
                    <a:gd name="T46" fmla="*/ 2147483646 w 228"/>
                    <a:gd name="T47" fmla="*/ 2147483646 h 249"/>
                    <a:gd name="T48" fmla="*/ 2147483646 w 228"/>
                    <a:gd name="T49" fmla="*/ 2147483646 h 249"/>
                    <a:gd name="T50" fmla="*/ 2147483646 w 228"/>
                    <a:gd name="T51" fmla="*/ 0 h 249"/>
                    <a:gd name="T52" fmla="*/ 2147483646 w 228"/>
                    <a:gd name="T53" fmla="*/ 2147483646 h 249"/>
                    <a:gd name="T54" fmla="*/ 2147483646 w 228"/>
                    <a:gd name="T55" fmla="*/ 2147483646 h 249"/>
                    <a:gd name="T56" fmla="*/ 2147483646 w 228"/>
                    <a:gd name="T57" fmla="*/ 2147483646 h 249"/>
                    <a:gd name="T58" fmla="*/ 0 w 228"/>
                    <a:gd name="T59" fmla="*/ 2147483646 h 249"/>
                    <a:gd name="T60" fmla="*/ 0 w 228"/>
                    <a:gd name="T61" fmla="*/ 2147483646 h 249"/>
                    <a:gd name="T62" fmla="*/ 2147483646 w 228"/>
                    <a:gd name="T63" fmla="*/ 2147483646 h 249"/>
                    <a:gd name="T64" fmla="*/ 2147483646 w 228"/>
                    <a:gd name="T65" fmla="*/ 2147483646 h 249"/>
                    <a:gd name="T66" fmla="*/ 2147483646 w 228"/>
                    <a:gd name="T67" fmla="*/ 2147483646 h 249"/>
                    <a:gd name="T68" fmla="*/ 2147483646 w 228"/>
                    <a:gd name="T69" fmla="*/ 0 h 24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28" h="249">
                      <a:moveTo>
                        <a:pt x="36" y="249"/>
                      </a:move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36" y="217"/>
                        <a:pt x="36" y="217"/>
                        <a:pt x="36" y="217"/>
                      </a:cubicBezTo>
                      <a:lnTo>
                        <a:pt x="36" y="249"/>
                      </a:lnTo>
                      <a:close/>
                      <a:moveTo>
                        <a:pt x="84" y="209"/>
                      </a:moveTo>
                      <a:cubicBezTo>
                        <a:pt x="48" y="209"/>
                        <a:pt x="48" y="209"/>
                        <a:pt x="48" y="209"/>
                      </a:cubicBezTo>
                      <a:cubicBezTo>
                        <a:pt x="48" y="249"/>
                        <a:pt x="48" y="249"/>
                        <a:pt x="48" y="249"/>
                      </a:cubicBezTo>
                      <a:cubicBezTo>
                        <a:pt x="84" y="249"/>
                        <a:pt x="84" y="249"/>
                        <a:pt x="84" y="249"/>
                      </a:cubicBezTo>
                      <a:lnTo>
                        <a:pt x="84" y="209"/>
                      </a:lnTo>
                      <a:close/>
                      <a:moveTo>
                        <a:pt x="132" y="197"/>
                      </a:moveTo>
                      <a:cubicBezTo>
                        <a:pt x="96" y="197"/>
                        <a:pt x="96" y="197"/>
                        <a:pt x="96" y="197"/>
                      </a:cubicBezTo>
                      <a:cubicBezTo>
                        <a:pt x="96" y="249"/>
                        <a:pt x="96" y="249"/>
                        <a:pt x="96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lnTo>
                        <a:pt x="132" y="197"/>
                      </a:lnTo>
                      <a:close/>
                      <a:moveTo>
                        <a:pt x="180" y="153"/>
                      </a:moveTo>
                      <a:cubicBezTo>
                        <a:pt x="144" y="153"/>
                        <a:pt x="144" y="153"/>
                        <a:pt x="144" y="153"/>
                      </a:cubicBezTo>
                      <a:cubicBezTo>
                        <a:pt x="144" y="249"/>
                        <a:pt x="144" y="249"/>
                        <a:pt x="144" y="249"/>
                      </a:cubicBezTo>
                      <a:cubicBezTo>
                        <a:pt x="180" y="249"/>
                        <a:pt x="180" y="249"/>
                        <a:pt x="180" y="249"/>
                      </a:cubicBezTo>
                      <a:lnTo>
                        <a:pt x="180" y="153"/>
                      </a:lnTo>
                      <a:close/>
                      <a:moveTo>
                        <a:pt x="228" y="57"/>
                      </a:moveTo>
                      <a:cubicBezTo>
                        <a:pt x="192" y="57"/>
                        <a:pt x="192" y="57"/>
                        <a:pt x="192" y="57"/>
                      </a:cubicBezTo>
                      <a:cubicBezTo>
                        <a:pt x="192" y="249"/>
                        <a:pt x="192" y="249"/>
                        <a:pt x="192" y="249"/>
                      </a:cubicBezTo>
                      <a:cubicBezTo>
                        <a:pt x="228" y="249"/>
                        <a:pt x="228" y="249"/>
                        <a:pt x="228" y="249"/>
                      </a:cubicBezTo>
                      <a:lnTo>
                        <a:pt x="228" y="57"/>
                      </a:lnTo>
                      <a:close/>
                      <a:moveTo>
                        <a:pt x="167" y="0"/>
                      </a:moveTo>
                      <a:cubicBezTo>
                        <a:pt x="145" y="29"/>
                        <a:pt x="145" y="29"/>
                        <a:pt x="145" y="29"/>
                      </a:cubicBezTo>
                      <a:cubicBezTo>
                        <a:pt x="155" y="30"/>
                        <a:pt x="155" y="30"/>
                        <a:pt x="155" y="30"/>
                      </a:cubicBezTo>
                      <a:cubicBezTo>
                        <a:pt x="150" y="58"/>
                        <a:pt x="139" y="104"/>
                        <a:pt x="117" y="131"/>
                      </a:cubicBezTo>
                      <a:cubicBezTo>
                        <a:pt x="83" y="174"/>
                        <a:pt x="20" y="191"/>
                        <a:pt x="0" y="196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7" y="209"/>
                        <a:pt x="90" y="191"/>
                        <a:pt x="130" y="141"/>
                      </a:cubicBezTo>
                      <a:cubicBezTo>
                        <a:pt x="152" y="112"/>
                        <a:pt x="164" y="67"/>
                        <a:pt x="171" y="33"/>
                      </a:cubicBezTo>
                      <a:cubicBezTo>
                        <a:pt x="181" y="34"/>
                        <a:pt x="181" y="34"/>
                        <a:pt x="181" y="3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4351" name="Picture 2" descr="C:\Users\Administrator.MICROSO-BQCPAHA\Desktop\Nipic_8821914_20130801093203680143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6843" y="1556711"/>
                <a:ext cx="3652972" cy="2880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52" name="Picture 3" descr="C:\Users\Administrator.MICROSO-BQCPAHA\Desktop\Nipic_12071064_20130329193429474000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962" y="2513781"/>
                <a:ext cx="1789452" cy="93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53" name="Picture 4" descr="C:\Users\Administrator.MICROSO-BQCPAHA\Desktop\Nipic_8952533_20130726135514765000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5428" y="2512461"/>
                <a:ext cx="1835512" cy="942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34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102"/>
            <a:stretch>
              <a:fillRect/>
            </a:stretch>
          </p:blipFill>
          <p:spPr bwMode="auto">
            <a:xfrm>
              <a:off x="2693232" y="1730439"/>
              <a:ext cx="3672041" cy="287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443163" y="1447800"/>
            <a:ext cx="3979862" cy="1387475"/>
            <a:chOff x="2480642" y="1577789"/>
            <a:chExt cx="3980048" cy="138758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2534620" y="2536716"/>
              <a:ext cx="1254184" cy="35562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3825317" y="2114407"/>
              <a:ext cx="1228782" cy="4016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5109665" y="1628593"/>
              <a:ext cx="1300223" cy="46517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35"/>
            <p:cNvSpPr>
              <a:spLocks noChangeArrowheads="1"/>
            </p:cNvSpPr>
            <p:nvPr/>
          </p:nvSpPr>
          <p:spPr bwMode="auto">
            <a:xfrm>
              <a:off x="2480642" y="2857417"/>
              <a:ext cx="107955" cy="1079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50701" y="2479562"/>
              <a:ext cx="107955" cy="106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20761" y="2052490"/>
              <a:ext cx="106367" cy="1079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52735" y="1577789"/>
              <a:ext cx="107955" cy="1079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11"/>
          <p:cNvSpPr txBox="1">
            <a:spLocks noChangeArrowheads="1"/>
          </p:cNvSpPr>
          <p:nvPr/>
        </p:nvSpPr>
        <p:spPr bwMode="auto">
          <a:xfrm flipH="1">
            <a:off x="5864225" y="987425"/>
            <a:ext cx="1217613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 flipH="1">
            <a:off x="4402138" y="1423988"/>
            <a:ext cx="1141412" cy="414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282950" y="1825625"/>
            <a:ext cx="1119188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 flipH="1">
            <a:off x="1887538" y="2195513"/>
            <a:ext cx="1185862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b="1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b="1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101725" y="1227138"/>
            <a:ext cx="6783388" cy="3609975"/>
            <a:chOff x="1101102" y="1011740"/>
            <a:chExt cx="6783266" cy="3609067"/>
          </a:xfrm>
        </p:grpSpPr>
        <p:grpSp>
          <p:nvGrpSpPr>
            <p:cNvPr id="15369" name="组合 47"/>
            <p:cNvGrpSpPr/>
            <p:nvPr/>
          </p:nvGrpSpPr>
          <p:grpSpPr bwMode="auto">
            <a:xfrm>
              <a:off x="1101102" y="1011740"/>
              <a:ext cx="6783266" cy="3609067"/>
              <a:chOff x="1101102" y="1011740"/>
              <a:chExt cx="6783266" cy="3609067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1685291" y="1018088"/>
                <a:ext cx="0" cy="329958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558294" y="177830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558294" y="243536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558294" y="3090842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566232" y="3746314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03" name="TextBox 10"/>
              <p:cNvSpPr txBox="1">
                <a:spLocks noChangeArrowheads="1"/>
              </p:cNvSpPr>
              <p:nvPr/>
            </p:nvSpPr>
            <p:spPr bwMode="auto">
              <a:xfrm>
                <a:off x="1220163" y="4106586"/>
                <a:ext cx="338131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4" name="TextBox 11"/>
              <p:cNvSpPr txBox="1">
                <a:spLocks noChangeArrowheads="1"/>
              </p:cNvSpPr>
              <p:nvPr/>
            </p:nvSpPr>
            <p:spPr bwMode="auto">
              <a:xfrm>
                <a:off x="1101102" y="3581256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5" name="TextBox 12"/>
              <p:cNvSpPr txBox="1">
                <a:spLocks noChangeArrowheads="1"/>
              </p:cNvSpPr>
              <p:nvPr/>
            </p:nvSpPr>
            <p:spPr bwMode="auto">
              <a:xfrm>
                <a:off x="1101102" y="2921022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6" name="TextBox 13"/>
              <p:cNvSpPr txBox="1">
                <a:spLocks noChangeArrowheads="1"/>
              </p:cNvSpPr>
              <p:nvPr/>
            </p:nvSpPr>
            <p:spPr bwMode="auto">
              <a:xfrm>
                <a:off x="1101102" y="2271898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7" name="TextBox 14"/>
              <p:cNvSpPr txBox="1">
                <a:spLocks noChangeArrowheads="1"/>
              </p:cNvSpPr>
              <p:nvPr/>
            </p:nvSpPr>
            <p:spPr bwMode="auto">
              <a:xfrm>
                <a:off x="1101102" y="1616425"/>
                <a:ext cx="642926" cy="276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1685291" y="4319258"/>
                <a:ext cx="5330729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566232" y="4319258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7028720" y="1127598"/>
                <a:ext cx="0" cy="3190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7027133" y="177830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7027133" y="243536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7027133" y="3090842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7035070" y="3746314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15" name="TextBox 22"/>
              <p:cNvSpPr txBox="1">
                <a:spLocks noChangeArrowheads="1"/>
              </p:cNvSpPr>
              <p:nvPr/>
            </p:nvSpPr>
            <p:spPr bwMode="auto">
              <a:xfrm>
                <a:off x="7098569" y="3581256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16" name="TextBox 23"/>
              <p:cNvSpPr txBox="1">
                <a:spLocks noChangeArrowheads="1"/>
              </p:cNvSpPr>
              <p:nvPr/>
            </p:nvSpPr>
            <p:spPr bwMode="auto">
              <a:xfrm>
                <a:off x="7098569" y="2921022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17" name="TextBox 24"/>
              <p:cNvSpPr txBox="1">
                <a:spLocks noChangeArrowheads="1"/>
              </p:cNvSpPr>
              <p:nvPr/>
            </p:nvSpPr>
            <p:spPr bwMode="auto">
              <a:xfrm>
                <a:off x="7098569" y="2271898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18" name="TextBox 25"/>
              <p:cNvSpPr txBox="1">
                <a:spLocks noChangeArrowheads="1"/>
              </p:cNvSpPr>
              <p:nvPr/>
            </p:nvSpPr>
            <p:spPr bwMode="auto">
              <a:xfrm>
                <a:off x="7098569" y="1643406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558294" y="1175211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20" name="TextBox 27"/>
              <p:cNvSpPr txBox="1">
                <a:spLocks noChangeArrowheads="1"/>
              </p:cNvSpPr>
              <p:nvPr/>
            </p:nvSpPr>
            <p:spPr bwMode="auto">
              <a:xfrm>
                <a:off x="1101102" y="1011740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7027133" y="1270437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22" name="TextBox 29"/>
              <p:cNvSpPr txBox="1">
                <a:spLocks noChangeArrowheads="1"/>
              </p:cNvSpPr>
              <p:nvPr/>
            </p:nvSpPr>
            <p:spPr bwMode="auto">
              <a:xfrm>
                <a:off x="7098569" y="1113314"/>
                <a:ext cx="785799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7017609" y="4319258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24" name="TextBox 31"/>
              <p:cNvSpPr txBox="1">
                <a:spLocks noChangeArrowheads="1"/>
              </p:cNvSpPr>
              <p:nvPr/>
            </p:nvSpPr>
            <p:spPr bwMode="auto">
              <a:xfrm>
                <a:off x="7127144" y="4154199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993261" y="4343064"/>
                <a:ext cx="1011220" cy="277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285463" y="4343064"/>
                <a:ext cx="1009632" cy="277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641163" y="4328780"/>
                <a:ext cx="1011220" cy="277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869866" y="4328780"/>
                <a:ext cx="1009632" cy="277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70" name="组合 71"/>
            <p:cNvGrpSpPr/>
            <p:nvPr/>
          </p:nvGrpSpPr>
          <p:grpSpPr bwMode="auto">
            <a:xfrm>
              <a:off x="5869867" y="2795641"/>
              <a:ext cx="1015982" cy="1533139"/>
              <a:chOff x="5869867" y="2795641"/>
              <a:chExt cx="1015982" cy="1533139"/>
            </a:xfrm>
          </p:grpSpPr>
          <p:sp>
            <p:nvSpPr>
              <p:cNvPr id="38" name="上箭头 6"/>
              <p:cNvSpPr>
                <a:spLocks noChangeArrowheads="1"/>
              </p:cNvSpPr>
              <p:nvPr/>
            </p:nvSpPr>
            <p:spPr bwMode="auto">
              <a:xfrm>
                <a:off x="5869866" y="2795641"/>
                <a:ext cx="1015982" cy="1523616"/>
              </a:xfrm>
              <a:prstGeom prst="upArrow">
                <a:avLst>
                  <a:gd name="adj1" fmla="val 67639"/>
                  <a:gd name="adj2" fmla="val 50000"/>
                </a:avLst>
              </a:prstGeom>
              <a:solidFill>
                <a:srgbClr val="96302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5393" name="组合 50"/>
              <p:cNvGrpSpPr/>
              <p:nvPr/>
            </p:nvGrpSpPr>
            <p:grpSpPr bwMode="auto">
              <a:xfrm>
                <a:off x="6074651" y="2944828"/>
                <a:ext cx="603239" cy="1383952"/>
                <a:chOff x="5301627" y="1220043"/>
                <a:chExt cx="561390" cy="1178630"/>
              </a:xfrm>
            </p:grpSpPr>
            <p:cxnSp>
              <p:nvCxnSpPr>
                <p:cNvPr id="40" name="直接连接符 39"/>
                <p:cNvCxnSpPr/>
                <p:nvPr/>
              </p:nvCxnSpPr>
              <p:spPr>
                <a:xfrm flipH="1">
                  <a:off x="5301626" y="1220043"/>
                  <a:ext cx="280695" cy="301415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5582321" y="1220043"/>
                  <a:ext cx="280695" cy="301415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5301626" y="1521458"/>
                  <a:ext cx="0" cy="869105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5863016" y="1521458"/>
                  <a:ext cx="0" cy="877215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71" name="组合 72"/>
            <p:cNvGrpSpPr/>
            <p:nvPr/>
          </p:nvGrpSpPr>
          <p:grpSpPr bwMode="auto">
            <a:xfrm>
              <a:off x="4619732" y="3092429"/>
              <a:ext cx="1015982" cy="1234764"/>
              <a:chOff x="4619732" y="3092429"/>
              <a:chExt cx="1015982" cy="1234764"/>
            </a:xfrm>
          </p:grpSpPr>
          <p:sp>
            <p:nvSpPr>
              <p:cNvPr id="32" name="上箭头 31"/>
              <p:cNvSpPr/>
              <p:nvPr/>
            </p:nvSpPr>
            <p:spPr>
              <a:xfrm>
                <a:off x="4618939" y="3092429"/>
                <a:ext cx="1015982" cy="1226829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387" name="组合 55"/>
              <p:cNvGrpSpPr/>
              <p:nvPr/>
            </p:nvGrpSpPr>
            <p:grpSpPr bwMode="auto">
              <a:xfrm>
                <a:off x="4830866" y="3276533"/>
                <a:ext cx="603239" cy="1050660"/>
                <a:chOff x="2942891" y="1232117"/>
                <a:chExt cx="561562" cy="1168852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2942153" y="1232117"/>
                  <a:ext cx="280781" cy="300158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3222934" y="1232117"/>
                  <a:ext cx="280781" cy="300158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2942153" y="1532275"/>
                  <a:ext cx="0" cy="85986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503715" y="1532275"/>
                  <a:ext cx="0" cy="868694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72" name="组合 73"/>
            <p:cNvGrpSpPr/>
            <p:nvPr/>
          </p:nvGrpSpPr>
          <p:grpSpPr bwMode="auto">
            <a:xfrm>
              <a:off x="3312450" y="3705049"/>
              <a:ext cx="800086" cy="614208"/>
              <a:chOff x="3312450" y="3705049"/>
              <a:chExt cx="800086" cy="614208"/>
            </a:xfrm>
          </p:grpSpPr>
          <p:sp>
            <p:nvSpPr>
              <p:cNvPr id="26" name="上箭头 25"/>
              <p:cNvSpPr/>
              <p:nvPr/>
            </p:nvSpPr>
            <p:spPr>
              <a:xfrm>
                <a:off x="3312450" y="3705049"/>
                <a:ext cx="800086" cy="614208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5381" name="组合 60"/>
              <p:cNvGrpSpPr/>
              <p:nvPr/>
            </p:nvGrpSpPr>
            <p:grpSpPr bwMode="auto">
              <a:xfrm>
                <a:off x="3504536" y="3804244"/>
                <a:ext cx="400043" cy="509459"/>
                <a:chOff x="-396686" y="1206671"/>
                <a:chExt cx="579124" cy="1167093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 flipH="1">
                  <a:off x="-396689" y="1208487"/>
                  <a:ext cx="298754" cy="30177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-97934" y="1208487"/>
                  <a:ext cx="280370" cy="30177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-396689" y="1510257"/>
                  <a:ext cx="0" cy="85804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182435" y="1510257"/>
                  <a:ext cx="0" cy="86532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73" name="组合 74"/>
            <p:cNvGrpSpPr/>
            <p:nvPr/>
          </p:nvGrpSpPr>
          <p:grpSpPr bwMode="auto">
            <a:xfrm>
              <a:off x="2125018" y="3897088"/>
              <a:ext cx="634988" cy="422169"/>
              <a:chOff x="2125018" y="3897088"/>
              <a:chExt cx="634988" cy="422169"/>
            </a:xfrm>
          </p:grpSpPr>
          <p:sp>
            <p:nvSpPr>
              <p:cNvPr id="20" name="上箭头 19"/>
              <p:cNvSpPr/>
              <p:nvPr/>
            </p:nvSpPr>
            <p:spPr>
              <a:xfrm>
                <a:off x="2125022" y="3897089"/>
                <a:ext cx="634989" cy="422169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5375" name="组合 66"/>
              <p:cNvGrpSpPr/>
              <p:nvPr/>
            </p:nvGrpSpPr>
            <p:grpSpPr bwMode="auto">
              <a:xfrm>
                <a:off x="2285348" y="3962160"/>
                <a:ext cx="315916" cy="353924"/>
                <a:chOff x="-5264555" y="1172902"/>
                <a:chExt cx="561633" cy="1169297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-5264541" y="1172902"/>
                  <a:ext cx="279399" cy="29888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-4990786" y="1183389"/>
                  <a:ext cx="279397" cy="29888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-5264541" y="1471782"/>
                  <a:ext cx="0" cy="85993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-4702922" y="1471782"/>
                  <a:ext cx="0" cy="870417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68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624138" y="2309813"/>
            <a:ext cx="100647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 bwMode="auto">
          <a:xfrm>
            <a:off x="763588" y="2046288"/>
            <a:ext cx="7297737" cy="2424112"/>
            <a:chOff x="683568" y="1771331"/>
            <a:chExt cx="7297955" cy="2423504"/>
          </a:xfrm>
        </p:grpSpPr>
        <p:grpSp>
          <p:nvGrpSpPr>
            <p:cNvPr id="4" name="组合 3"/>
            <p:cNvGrpSpPr/>
            <p:nvPr/>
          </p:nvGrpSpPr>
          <p:grpSpPr>
            <a:xfrm>
              <a:off x="683568" y="1771331"/>
              <a:ext cx="7297955" cy="2423504"/>
              <a:chOff x="959841" y="2589672"/>
              <a:chExt cx="7297955" cy="242350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椭圆 4"/>
              <p:cNvSpPr/>
              <p:nvPr/>
            </p:nvSpPr>
            <p:spPr>
              <a:xfrm>
                <a:off x="3276481" y="2592816"/>
                <a:ext cx="1159326" cy="1283853"/>
              </a:xfrm>
              <a:custGeom>
                <a:avLst/>
                <a:gdLst/>
                <a:ahLst/>
                <a:cxnLst/>
                <a:rect l="l" t="t" r="r" b="b"/>
                <a:pathLst>
                  <a:path w="1159326" h="1283853">
                    <a:moveTo>
                      <a:pt x="1149508" y="0"/>
                    </a:moveTo>
                    <a:lnTo>
                      <a:pt x="1042162" y="166571"/>
                    </a:lnTo>
                    <a:lnTo>
                      <a:pt x="1159326" y="334505"/>
                    </a:lnTo>
                    <a:cubicBezTo>
                      <a:pt x="699482" y="360553"/>
                      <a:pt x="335000" y="742015"/>
                      <a:pt x="335000" y="1208608"/>
                    </a:cubicBezTo>
                    <a:lnTo>
                      <a:pt x="335000" y="1208609"/>
                    </a:lnTo>
                    <a:lnTo>
                      <a:pt x="162052" y="1283853"/>
                    </a:lnTo>
                    <a:lnTo>
                      <a:pt x="0" y="1208609"/>
                    </a:lnTo>
                    <a:cubicBezTo>
                      <a:pt x="0" y="560279"/>
                      <a:pt x="509160" y="30870"/>
                      <a:pt x="114950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4"/>
              <p:cNvSpPr/>
              <p:nvPr/>
            </p:nvSpPr>
            <p:spPr>
              <a:xfrm>
                <a:off x="4368173" y="2589672"/>
                <a:ext cx="1317916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1317916" h="1183792">
                    <a:moveTo>
                      <a:pt x="107676" y="0"/>
                    </a:moveTo>
                    <a:cubicBezTo>
                      <a:pt x="766885" y="0"/>
                      <a:pt x="1303149" y="526391"/>
                      <a:pt x="1317916" y="1181798"/>
                    </a:cubicBezTo>
                    <a:lnTo>
                      <a:pt x="1147445" y="1101576"/>
                    </a:lnTo>
                    <a:lnTo>
                      <a:pt x="983014" y="1183792"/>
                    </a:lnTo>
                    <a:cubicBezTo>
                      <a:pt x="969208" y="712498"/>
                      <a:pt x="582526" y="335001"/>
                      <a:pt x="107676" y="335001"/>
                    </a:cubicBezTo>
                    <a:lnTo>
                      <a:pt x="0" y="1744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椭圆 4"/>
              <p:cNvSpPr/>
              <p:nvPr/>
            </p:nvSpPr>
            <p:spPr>
              <a:xfrm>
                <a:off x="3292467" y="3848922"/>
                <a:ext cx="4965329" cy="1164254"/>
              </a:xfrm>
              <a:custGeom>
                <a:avLst/>
                <a:gdLst>
                  <a:gd name="connsiteX0" fmla="*/ 334800 w 4809554"/>
                  <a:gd name="connsiteY0" fmla="*/ 0 h 1164254"/>
                  <a:gd name="connsiteX1" fmla="*/ 1203644 w 4809554"/>
                  <a:gd name="connsiteY1" fmla="*/ 828982 h 1164254"/>
                  <a:gd name="connsiteX2" fmla="*/ 4809554 w 4809554"/>
                  <a:gd name="connsiteY2" fmla="*/ 828982 h 1164254"/>
                  <a:gd name="connsiteX3" fmla="*/ 4801206 w 4809554"/>
                  <a:gd name="connsiteY3" fmla="*/ 999003 h 1164254"/>
                  <a:gd name="connsiteX4" fmla="*/ 4809554 w 4809554"/>
                  <a:gd name="connsiteY4" fmla="*/ 1163126 h 1164254"/>
                  <a:gd name="connsiteX5" fmla="*/ 1209154 w 4809554"/>
                  <a:gd name="connsiteY5" fmla="*/ 1163126 h 1164254"/>
                  <a:gd name="connsiteX6" fmla="*/ 1209154 w 4809554"/>
                  <a:gd name="connsiteY6" fmla="*/ 1164254 h 1164254"/>
                  <a:gd name="connsiteX7" fmla="*/ 0 w 4809554"/>
                  <a:gd name="connsiteY7" fmla="*/ 3956 h 1164254"/>
                  <a:gd name="connsiteX8" fmla="*/ 163264 w 4809554"/>
                  <a:gd name="connsiteY8" fmla="*/ 82039 h 1164254"/>
                  <a:gd name="connsiteX9" fmla="*/ 334800 w 4809554"/>
                  <a:gd name="connsiteY9" fmla="*/ 0 h 1164254"/>
                  <a:gd name="connsiteX0-1" fmla="*/ 334800 w 4965329"/>
                  <a:gd name="connsiteY0-2" fmla="*/ 0 h 1164254"/>
                  <a:gd name="connsiteX1-3" fmla="*/ 1203644 w 4965329"/>
                  <a:gd name="connsiteY1-4" fmla="*/ 828982 h 1164254"/>
                  <a:gd name="connsiteX2-5" fmla="*/ 4809554 w 4965329"/>
                  <a:gd name="connsiteY2-6" fmla="*/ 828982 h 1164254"/>
                  <a:gd name="connsiteX3-7" fmla="*/ 4965329 w 4965329"/>
                  <a:gd name="connsiteY3-8" fmla="*/ 987280 h 1164254"/>
                  <a:gd name="connsiteX4-9" fmla="*/ 4809554 w 4965329"/>
                  <a:gd name="connsiteY4-10" fmla="*/ 1163126 h 1164254"/>
                  <a:gd name="connsiteX5-11" fmla="*/ 1209154 w 4965329"/>
                  <a:gd name="connsiteY5-12" fmla="*/ 1163126 h 1164254"/>
                  <a:gd name="connsiteX6-13" fmla="*/ 1209154 w 4965329"/>
                  <a:gd name="connsiteY6-14" fmla="*/ 1164254 h 1164254"/>
                  <a:gd name="connsiteX7-15" fmla="*/ 0 w 4965329"/>
                  <a:gd name="connsiteY7-16" fmla="*/ 3956 h 1164254"/>
                  <a:gd name="connsiteX8-17" fmla="*/ 163264 w 4965329"/>
                  <a:gd name="connsiteY8-18" fmla="*/ 82039 h 1164254"/>
                  <a:gd name="connsiteX9-19" fmla="*/ 334800 w 4965329"/>
                  <a:gd name="connsiteY9-20" fmla="*/ 0 h 116425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4965329" h="1164254">
                    <a:moveTo>
                      <a:pt x="334800" y="0"/>
                    </a:moveTo>
                    <a:cubicBezTo>
                      <a:pt x="358278" y="460347"/>
                      <a:pt x="737895" y="826368"/>
                      <a:pt x="1203644" y="828982"/>
                    </a:cubicBezTo>
                    <a:lnTo>
                      <a:pt x="4809554" y="828982"/>
                    </a:lnTo>
                    <a:lnTo>
                      <a:pt x="4965329" y="987280"/>
                    </a:lnTo>
                    <a:lnTo>
                      <a:pt x="4809554" y="1163126"/>
                    </a:lnTo>
                    <a:lnTo>
                      <a:pt x="1209154" y="1163126"/>
                    </a:lnTo>
                    <a:lnTo>
                      <a:pt x="1209154" y="1164254"/>
                    </a:lnTo>
                    <a:cubicBezTo>
                      <a:pt x="557181" y="1164254"/>
                      <a:pt x="25469" y="649356"/>
                      <a:pt x="0" y="3956"/>
                    </a:cubicBezTo>
                    <a:lnTo>
                      <a:pt x="163264" y="82039"/>
                    </a:lnTo>
                    <a:lnTo>
                      <a:pt x="334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20"/>
              <p:cNvSpPr/>
              <p:nvPr/>
            </p:nvSpPr>
            <p:spPr>
              <a:xfrm>
                <a:off x="959841" y="3724268"/>
                <a:ext cx="4727760" cy="1288908"/>
              </a:xfrm>
              <a:custGeom>
                <a:avLst/>
                <a:gdLst>
                  <a:gd name="connsiteX0" fmla="*/ 4566138 w 4734946"/>
                  <a:gd name="connsiteY0" fmla="*/ 0 h 1288908"/>
                  <a:gd name="connsiteX1" fmla="*/ 4734946 w 4734946"/>
                  <a:gd name="connsiteY1" fmla="*/ 77156 h 1288908"/>
                  <a:gd name="connsiteX2" fmla="*/ 3619970 w 4734946"/>
                  <a:gd name="connsiteY2" fmla="*/ 1284021 h 1288908"/>
                  <a:gd name="connsiteX3" fmla="*/ 3619970 w 4734946"/>
                  <a:gd name="connsiteY3" fmla="*/ 1287780 h 1288908"/>
                  <a:gd name="connsiteX4" fmla="*/ 3545532 w 4734946"/>
                  <a:gd name="connsiteY4" fmla="*/ 1287780 h 1288908"/>
                  <a:gd name="connsiteX5" fmla="*/ 3523194 w 4734946"/>
                  <a:gd name="connsiteY5" fmla="*/ 1288908 h 1288908"/>
                  <a:gd name="connsiteX6" fmla="*/ 3523194 w 4734946"/>
                  <a:gd name="connsiteY6" fmla="*/ 1287780 h 1288908"/>
                  <a:gd name="connsiteX7" fmla="*/ 7186 w 4734946"/>
                  <a:gd name="connsiteY7" fmla="*/ 1287780 h 1288908"/>
                  <a:gd name="connsiteX8" fmla="*/ 0 w 4734946"/>
                  <a:gd name="connsiteY8" fmla="*/ 1135380 h 1288908"/>
                  <a:gd name="connsiteX9" fmla="*/ 7186 w 4734946"/>
                  <a:gd name="connsiteY9" fmla="*/ 953636 h 1288908"/>
                  <a:gd name="connsiteX10" fmla="*/ 3528521 w 4734946"/>
                  <a:gd name="connsiteY10" fmla="*/ 953636 h 1288908"/>
                  <a:gd name="connsiteX11" fmla="*/ 4399944 w 4734946"/>
                  <a:gd name="connsiteY11" fmla="*/ 77156 h 1288908"/>
                  <a:gd name="connsiteX12" fmla="*/ 4566138 w 4734946"/>
                  <a:gd name="connsiteY12" fmla="*/ 0 h 1288908"/>
                  <a:gd name="connsiteX0-1" fmla="*/ 4558952 w 4727760"/>
                  <a:gd name="connsiteY0-2" fmla="*/ 0 h 1288908"/>
                  <a:gd name="connsiteX1-3" fmla="*/ 4727760 w 4727760"/>
                  <a:gd name="connsiteY1-4" fmla="*/ 77156 h 1288908"/>
                  <a:gd name="connsiteX2-5" fmla="*/ 3612784 w 4727760"/>
                  <a:gd name="connsiteY2-6" fmla="*/ 1284021 h 1288908"/>
                  <a:gd name="connsiteX3-7" fmla="*/ 3612784 w 4727760"/>
                  <a:gd name="connsiteY3-8" fmla="*/ 1287780 h 1288908"/>
                  <a:gd name="connsiteX4-9" fmla="*/ 3538346 w 4727760"/>
                  <a:gd name="connsiteY4-10" fmla="*/ 1287780 h 1288908"/>
                  <a:gd name="connsiteX5-11" fmla="*/ 3516008 w 4727760"/>
                  <a:gd name="connsiteY5-12" fmla="*/ 1288908 h 1288908"/>
                  <a:gd name="connsiteX6-13" fmla="*/ 3516008 w 4727760"/>
                  <a:gd name="connsiteY6-14" fmla="*/ 1287780 h 1288908"/>
                  <a:gd name="connsiteX7-15" fmla="*/ 0 w 4727760"/>
                  <a:gd name="connsiteY7-16" fmla="*/ 1287780 h 1288908"/>
                  <a:gd name="connsiteX8-17" fmla="*/ 98322 w 4727760"/>
                  <a:gd name="connsiteY8-18" fmla="*/ 1135380 h 1288908"/>
                  <a:gd name="connsiteX9-19" fmla="*/ 0 w 4727760"/>
                  <a:gd name="connsiteY9-20" fmla="*/ 953636 h 1288908"/>
                  <a:gd name="connsiteX10-21" fmla="*/ 3521335 w 4727760"/>
                  <a:gd name="connsiteY10-22" fmla="*/ 953636 h 1288908"/>
                  <a:gd name="connsiteX11-23" fmla="*/ 4392758 w 4727760"/>
                  <a:gd name="connsiteY11-24" fmla="*/ 77156 h 1288908"/>
                  <a:gd name="connsiteX12-25" fmla="*/ 4558952 w 4727760"/>
                  <a:gd name="connsiteY12-26" fmla="*/ 0 h 12889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4727760" h="1288908">
                    <a:moveTo>
                      <a:pt x="4558952" y="0"/>
                    </a:moveTo>
                    <a:lnTo>
                      <a:pt x="4727760" y="77156"/>
                    </a:lnTo>
                    <a:cubicBezTo>
                      <a:pt x="4727760" y="713784"/>
                      <a:pt x="4236814" y="1235746"/>
                      <a:pt x="3612784" y="1284021"/>
                    </a:cubicBezTo>
                    <a:lnTo>
                      <a:pt x="3612784" y="1287780"/>
                    </a:lnTo>
                    <a:lnTo>
                      <a:pt x="3538346" y="1287780"/>
                    </a:lnTo>
                    <a:cubicBezTo>
                      <a:pt x="3530927" y="1288841"/>
                      <a:pt x="3523476" y="1288908"/>
                      <a:pt x="3516008" y="1288908"/>
                    </a:cubicBezTo>
                    <a:lnTo>
                      <a:pt x="3516008" y="1287780"/>
                    </a:lnTo>
                    <a:lnTo>
                      <a:pt x="0" y="1287780"/>
                    </a:lnTo>
                    <a:lnTo>
                      <a:pt x="98322" y="1135380"/>
                    </a:lnTo>
                    <a:lnTo>
                      <a:pt x="0" y="953636"/>
                    </a:lnTo>
                    <a:lnTo>
                      <a:pt x="3521335" y="953636"/>
                    </a:lnTo>
                    <a:cubicBezTo>
                      <a:pt x="4003099" y="951022"/>
                      <a:pt x="4392758" y="559594"/>
                      <a:pt x="4392758" y="77156"/>
                    </a:cubicBezTo>
                    <a:lnTo>
                      <a:pt x="4558952" y="0"/>
                    </a:lnTo>
                    <a:close/>
                  </a:path>
                </a:pathLst>
              </a:custGeom>
              <a:solidFill>
                <a:srgbClr val="96302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3499877" y="2314120"/>
              <a:ext cx="1411329" cy="141093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flipH="1">
              <a:off x="3533215" y="2818818"/>
              <a:ext cx="1377991" cy="369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79488" y="1949450"/>
            <a:ext cx="1069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030913" y="1957388"/>
            <a:ext cx="2141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19800" y="3317875"/>
            <a:ext cx="0" cy="97472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145213" y="3317875"/>
            <a:ext cx="18907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清晰、美观、创意、有效、超值、保密，我们为数百家客户带来意想不到的价值。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868863" y="2309813"/>
            <a:ext cx="100647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85825" y="3317875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563813" y="3317875"/>
            <a:ext cx="0" cy="903288"/>
          </a:xfrm>
          <a:prstGeom prst="line">
            <a:avLst/>
          </a:prstGeom>
          <a:ln w="6350">
            <a:solidFill>
              <a:srgbClr val="7A000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014413" y="987425"/>
            <a:ext cx="4776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796925" y="1071563"/>
            <a:ext cx="115888" cy="115887"/>
            <a:chOff x="531716" y="4005263"/>
            <a:chExt cx="115585" cy="115585"/>
          </a:xfrm>
        </p:grpSpPr>
        <p:sp>
          <p:nvSpPr>
            <p:cNvPr id="22" name="虚尾箭头 21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6404" name="椭圆 4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963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虚尾箭头 23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023938" y="1260475"/>
            <a:ext cx="699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793750" y="1395413"/>
            <a:ext cx="115888" cy="115887"/>
            <a:chOff x="531716" y="4005263"/>
            <a:chExt cx="115585" cy="115585"/>
          </a:xfrm>
        </p:grpSpPr>
        <p:sp>
          <p:nvSpPr>
            <p:cNvPr id="27" name="虚尾箭头 26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6401" name="椭圆 6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963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虚尾箭头 28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6399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  <p:bldP spid="20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468313" y="3948113"/>
            <a:ext cx="7567612" cy="646112"/>
            <a:chOff x="683568" y="3721868"/>
            <a:chExt cx="7568460" cy="646331"/>
          </a:xfrm>
        </p:grpSpPr>
        <p:sp>
          <p:nvSpPr>
            <p:cNvPr id="17436" name="矩形 17"/>
            <p:cNvSpPr>
              <a:spLocks noChangeArrowheads="1"/>
            </p:cNvSpPr>
            <p:nvPr/>
          </p:nvSpPr>
          <p:spPr bwMode="auto">
            <a:xfrm>
              <a:off x="899492" y="3721868"/>
              <a:ext cx="73525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37" name="组合 40"/>
            <p:cNvGrpSpPr/>
            <p:nvPr/>
          </p:nvGrpSpPr>
          <p:grpSpPr bwMode="auto">
            <a:xfrm>
              <a:off x="683568" y="3863835"/>
              <a:ext cx="115585" cy="115585"/>
              <a:chOff x="531716" y="4005263"/>
              <a:chExt cx="115585" cy="115585"/>
            </a:xfrm>
          </p:grpSpPr>
          <p:sp>
            <p:nvSpPr>
              <p:cNvPr id="5" name="虚尾箭头 4"/>
              <p:cNvSpPr/>
              <p:nvPr/>
            </p:nvSpPr>
            <p:spPr>
              <a:xfrm>
                <a:off x="558706" y="4026863"/>
                <a:ext cx="61920" cy="7146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439" name="椭圆 43"/>
              <p:cNvSpPr>
                <a:spLocks noChangeArrowheads="1"/>
              </p:cNvSpPr>
              <p:nvPr/>
            </p:nvSpPr>
            <p:spPr bwMode="auto">
              <a:xfrm>
                <a:off x="531716" y="4005263"/>
                <a:ext cx="115585" cy="115585"/>
              </a:xfrm>
              <a:prstGeom prst="ellipse">
                <a:avLst/>
              </a:prstGeom>
              <a:solidFill>
                <a:srgbClr val="963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虚尾箭头 6"/>
              <p:cNvSpPr/>
              <p:nvPr/>
            </p:nvSpPr>
            <p:spPr>
              <a:xfrm>
                <a:off x="558706" y="4025276"/>
                <a:ext cx="60332" cy="73050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2486025" y="987425"/>
            <a:ext cx="2260600" cy="2641600"/>
            <a:chOff x="2485395" y="987574"/>
            <a:chExt cx="2260855" cy="2641180"/>
          </a:xfrm>
        </p:grpSpPr>
        <p:grpSp>
          <p:nvGrpSpPr>
            <p:cNvPr id="17431" name="组合 20"/>
            <p:cNvGrpSpPr/>
            <p:nvPr/>
          </p:nvGrpSpPr>
          <p:grpSpPr bwMode="auto">
            <a:xfrm>
              <a:off x="2485395" y="987574"/>
              <a:ext cx="2260855" cy="2641180"/>
              <a:chOff x="2632578" y="1232660"/>
              <a:chExt cx="2260855" cy="2641180"/>
            </a:xfrm>
          </p:grpSpPr>
          <p:sp>
            <p:nvSpPr>
              <p:cNvPr id="11" name="环形箭头 10"/>
              <p:cNvSpPr/>
              <p:nvPr/>
            </p:nvSpPr>
            <p:spPr>
              <a:xfrm rot="434487">
                <a:off x="2632578" y="1232660"/>
                <a:ext cx="2260855" cy="2260241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rgbClr val="96302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988218" y="3565914"/>
                <a:ext cx="1365404" cy="3079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3707437" y="3284972"/>
                <a:ext cx="0" cy="24919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2971225" y="1871671"/>
              <a:ext cx="1440025" cy="4745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725488" y="1395413"/>
            <a:ext cx="1557337" cy="1873250"/>
            <a:chOff x="726121" y="1395671"/>
            <a:chExt cx="1556244" cy="1873683"/>
          </a:xfrm>
        </p:grpSpPr>
        <p:grpSp>
          <p:nvGrpSpPr>
            <p:cNvPr id="17426" name="组合 19"/>
            <p:cNvGrpSpPr/>
            <p:nvPr/>
          </p:nvGrpSpPr>
          <p:grpSpPr bwMode="auto">
            <a:xfrm>
              <a:off x="726121" y="1395671"/>
              <a:ext cx="1556244" cy="1873683"/>
              <a:chOff x="873304" y="1640757"/>
              <a:chExt cx="1556244" cy="1873683"/>
            </a:xfrm>
          </p:grpSpPr>
          <p:sp>
            <p:nvSpPr>
              <p:cNvPr id="1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73304" y="3206394"/>
                <a:ext cx="1424574" cy="3080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1699811" y="2936456"/>
                <a:ext cx="0" cy="24929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环形箭头 18"/>
              <p:cNvSpPr/>
              <p:nvPr/>
            </p:nvSpPr>
            <p:spPr>
              <a:xfrm rot="434487">
                <a:off x="984351" y="1640757"/>
                <a:ext cx="1445197" cy="1444959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1038639" y="1879970"/>
              <a:ext cx="1112057" cy="4763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4838700" y="1395413"/>
            <a:ext cx="1444625" cy="1906587"/>
            <a:chOff x="4839077" y="1395671"/>
            <a:chExt cx="1444666" cy="1907048"/>
          </a:xfrm>
        </p:grpSpPr>
        <p:grpSp>
          <p:nvGrpSpPr>
            <p:cNvPr id="17421" name="组合 21"/>
            <p:cNvGrpSpPr/>
            <p:nvPr/>
          </p:nvGrpSpPr>
          <p:grpSpPr bwMode="auto">
            <a:xfrm>
              <a:off x="4839077" y="1395671"/>
              <a:ext cx="1444666" cy="1907048"/>
              <a:chOff x="4986260" y="1640757"/>
              <a:chExt cx="1444666" cy="1907048"/>
            </a:xfrm>
          </p:grpSpPr>
          <p:sp>
            <p:nvSpPr>
              <p:cNvPr id="23" name="环形箭头 22"/>
              <p:cNvSpPr/>
              <p:nvPr/>
            </p:nvSpPr>
            <p:spPr>
              <a:xfrm rot="434487">
                <a:off x="4986260" y="1640757"/>
                <a:ext cx="1444666" cy="1444974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018011" y="3239756"/>
                <a:ext cx="1338301" cy="308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5716531" y="2960288"/>
                <a:ext cx="0" cy="24771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5097847" y="1879975"/>
              <a:ext cx="1111282" cy="4763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6423025" y="1395413"/>
            <a:ext cx="1517650" cy="1884362"/>
            <a:chOff x="6422728" y="1395670"/>
            <a:chExt cx="1517199" cy="1883846"/>
          </a:xfrm>
        </p:grpSpPr>
        <p:grpSp>
          <p:nvGrpSpPr>
            <p:cNvPr id="17416" name="组合 23"/>
            <p:cNvGrpSpPr/>
            <p:nvPr/>
          </p:nvGrpSpPr>
          <p:grpSpPr bwMode="auto">
            <a:xfrm>
              <a:off x="6422728" y="1395670"/>
              <a:ext cx="1517199" cy="1883846"/>
              <a:chOff x="6569911" y="1640756"/>
              <a:chExt cx="1517199" cy="1883846"/>
            </a:xfrm>
          </p:grpSpPr>
          <p:sp>
            <p:nvSpPr>
              <p:cNvPr id="29" name="环形箭头 28"/>
              <p:cNvSpPr/>
              <p:nvPr/>
            </p:nvSpPr>
            <p:spPr>
              <a:xfrm rot="434487">
                <a:off x="6642914" y="1640756"/>
                <a:ext cx="1444196" cy="1444229"/>
              </a:xfrm>
              <a:prstGeom prst="circularArrow">
                <a:avLst>
                  <a:gd name="adj1" fmla="val 9868"/>
                  <a:gd name="adj2" fmla="val 1406544"/>
                  <a:gd name="adj3" fmla="val 17263041"/>
                  <a:gd name="adj4" fmla="val 1681093"/>
                  <a:gd name="adj5" fmla="val 10475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569911" y="3216711"/>
                <a:ext cx="1485458" cy="3078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7387231" y="2931040"/>
                <a:ext cx="0" cy="24917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6770288" y="1870202"/>
              <a:ext cx="1112506" cy="4761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15" name="TextBox 86"/>
          <p:cNvSpPr txBox="1">
            <a:spLocks noChangeArrowheads="1"/>
          </p:cNvSpPr>
          <p:nvPr/>
        </p:nvSpPr>
        <p:spPr bwMode="auto">
          <a:xfrm>
            <a:off x="1331913" y="2571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E:\刘福玲\10页模板\shutterstock_118168762 [转换]-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9" name="组合 1038"/>
          <p:cNvGrpSpPr/>
          <p:nvPr/>
        </p:nvGrpSpPr>
        <p:grpSpPr bwMode="auto">
          <a:xfrm>
            <a:off x="5148263" y="842963"/>
            <a:ext cx="3646487" cy="1276350"/>
            <a:chOff x="5004048" y="791212"/>
            <a:chExt cx="3646124" cy="1276482"/>
          </a:xfrm>
        </p:grpSpPr>
        <p:sp>
          <p:nvSpPr>
            <p:cNvPr id="41" name="矩形 4"/>
            <p:cNvSpPr>
              <a:spLocks noChangeArrowheads="1"/>
            </p:cNvSpPr>
            <p:nvPr/>
          </p:nvSpPr>
          <p:spPr bwMode="auto">
            <a:xfrm>
              <a:off x="5772322" y="1564404"/>
              <a:ext cx="2877850" cy="31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4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5" name="TextBox 8"/>
            <p:cNvSpPr txBox="1">
              <a:spLocks noChangeArrowheads="1"/>
            </p:cNvSpPr>
            <p:nvPr/>
          </p:nvSpPr>
          <p:spPr bwMode="auto">
            <a:xfrm>
              <a:off x="5743590" y="1852250"/>
              <a:ext cx="213712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适用于房地产 </a:t>
              </a:r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 </a:t>
              </a:r>
              <a:r>
                <a:rPr lang="en-US" altLang="zh-CN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提案及相关类别演示</a:t>
              </a:r>
              <a:endPara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2" name="椭圆 1031"/>
            <p:cNvSpPr/>
            <p:nvPr/>
          </p:nvSpPr>
          <p:spPr>
            <a:xfrm>
              <a:off x="5137385" y="819790"/>
              <a:ext cx="712716" cy="711274"/>
            </a:xfrm>
            <a:prstGeom prst="ellipse">
              <a:avLst/>
            </a:prstGeom>
            <a:solidFill>
              <a:srgbClr val="FFC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004048" y="1221468"/>
              <a:ext cx="301595" cy="3000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448" name="矩形 27"/>
            <p:cNvSpPr>
              <a:spLocks noChangeArrowheads="1"/>
            </p:cNvSpPr>
            <p:nvPr/>
          </p:nvSpPr>
          <p:spPr bwMode="auto">
            <a:xfrm>
              <a:off x="5792712" y="901320"/>
              <a:ext cx="271548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HANK YOU!</a:t>
              </a:r>
              <a:endPara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49" name="矩形 27"/>
            <p:cNvSpPr>
              <a:spLocks noChangeArrowheads="1"/>
            </p:cNvSpPr>
            <p:nvPr/>
          </p:nvSpPr>
          <p:spPr bwMode="auto">
            <a:xfrm>
              <a:off x="5238952" y="791212"/>
              <a:ext cx="5613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45" name="矩形 10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1000"/>
                </a:schemeClr>
              </a:gs>
              <a:gs pos="100000">
                <a:schemeClr val="tx1">
                  <a:alpha val="68000"/>
                </a:schemeClr>
              </a:gs>
              <a:gs pos="5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61" descr="E:\刘福玲\10页模板\云朵-01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3316" r="5645" b="9779"/>
          <a:stretch>
            <a:fillRect/>
          </a:stretch>
        </p:blipFill>
        <p:spPr bwMode="auto">
          <a:xfrm>
            <a:off x="-120467" y="1019913"/>
            <a:ext cx="5526918" cy="374561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8" descr="E:\刘福玲\20130926深圳交通银行\资料\shutterstock_120909529 [转换]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812800"/>
            <a:ext cx="5249862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 descr="C:\Documents and Settings\nukes\桌面\2光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t="17412" r="14073" b="24980"/>
          <a:stretch>
            <a:fillRect/>
          </a:stretch>
        </p:blipFill>
        <p:spPr bwMode="auto">
          <a:xfrm>
            <a:off x="1404938" y="1825625"/>
            <a:ext cx="32385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E:\刘福玲\10页模板\shutterstock_118168762 [转换]-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8" t="14674" r="23759" b="15530"/>
          <a:stretch>
            <a:fillRect/>
          </a:stretch>
        </p:blipFill>
        <p:spPr bwMode="auto">
          <a:xfrm rot="-2110324">
            <a:off x="4703763" y="3363913"/>
            <a:ext cx="19050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WPS 演示</Application>
  <PresentationFormat>全屏显示(16:9)</PresentationFormat>
  <Paragraphs>161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2013-11-06T08:59:00Z</dcterms:created>
  <dcterms:modified xsi:type="dcterms:W3CDTF">2018-08-29T03:49:37Z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