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Franklin Gothic Medium" panose="020B0603020102020204" pitchFamily="34" charset="0"/>
      <p:regular r:id="rId19"/>
      <p:italic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830" y="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用\税收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27100"/>
            <a:ext cx="9144000" cy="4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3" descr="C:\Documents and Settings\Administrator\桌面\用\税收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1685" b="8865"/>
          <a:stretch>
            <a:fillRect/>
          </a:stretch>
        </p:blipFill>
        <p:spPr bwMode="auto">
          <a:xfrm>
            <a:off x="381000" y="66675"/>
            <a:ext cx="85836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Administrator\桌面\用\税收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3"/>
          <a:stretch>
            <a:fillRect/>
          </a:stretch>
        </p:blipFill>
        <p:spPr bwMode="auto">
          <a:xfrm>
            <a:off x="-36513" y="-238125"/>
            <a:ext cx="87106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5411788"/>
            <a:ext cx="9144000" cy="314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E659-AC7A-4620-BC52-BD43AE09F0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AD1B4-BEB4-4E75-BC51-6D9E46CA0E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DB5A0-8B3F-4118-90FE-6BB026927F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47860-C941-423A-B267-1AE249638A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081B0-76B6-477C-8C8F-E2DCF2D83D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57A58-78B1-487C-8404-DBC04C325E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3DCB0-13CB-46C7-8059-C5915EDE8D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9DE8-A63B-4851-B836-0232A43770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F78AB-9020-4596-9742-8313536843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B863A-9A80-4928-9068-A7B953DFF9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CBD99-602C-4DDF-80AC-7544BAD8C08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260F-0F08-474A-9813-CED3DE9E0F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56ADD-60B9-4D7F-96DF-D9B6F4D77E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4D906-FBCB-45D7-ABCC-1F15A17143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00AE-8CFE-479D-AC15-5576A5514FD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A758-C557-4B6D-BD6F-7DB5425688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D962E-DF4B-4230-A451-3B9BC0061DD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F644C-97A6-45A7-B12A-3D2ADF7B5E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A39A4-9F4D-4FEF-9AE9-E396F2E37A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E53D5-5E75-4EE8-A601-5D93EF75FF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B52D7D-4451-4984-8EC2-D21BF343FD8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0EF4CA-80C3-484B-A66B-9F2A4A6E3A26}" type="slidenum">
              <a:rPr lang="zh-CN" altLang="en-US"/>
            </a:fld>
            <a:endParaRPr lang="zh-CN" altLang="en-US"/>
          </a:p>
        </p:txBody>
      </p:sp>
      <p:pic>
        <p:nvPicPr>
          <p:cNvPr id="1031" name="Picture 2" descr="C:\Documents and Settings\Administrator\桌面\用\税收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C:\Documents and Settings\Administrator\桌面\用\税收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1685" b="8865"/>
          <a:stretch>
            <a:fillRect/>
          </a:stretch>
        </p:blipFill>
        <p:spPr bwMode="auto">
          <a:xfrm>
            <a:off x="381000" y="66675"/>
            <a:ext cx="85836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4" descr="C:\Documents and Settings\Administrator\桌面\用\税收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3"/>
          <a:stretch>
            <a:fillRect/>
          </a:stretch>
        </p:blipFill>
        <p:spPr bwMode="auto">
          <a:xfrm>
            <a:off x="-36513" y="-238125"/>
            <a:ext cx="87106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0" y="5411788"/>
            <a:ext cx="9144000" cy="314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44488" y="0"/>
            <a:ext cx="8455025" cy="572452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927100"/>
            <a:ext cx="9144000" cy="4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4140200" y="96838"/>
            <a:ext cx="47355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500" b="1">
                <a:latin typeface="Franklin Gothic Medium" panose="020B0603020102020204" pitchFamily="34" charset="0"/>
                <a:ea typeface="微软雅黑" panose="020B0503020204020204" pitchFamily="34" charset="-122"/>
              </a:rPr>
              <a:t>POWERPOINT </a:t>
            </a:r>
            <a:r>
              <a:rPr lang="en-US" altLang="zh-CN" sz="3000">
                <a:latin typeface="Franklin Gothic Medium" panose="020B06030201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500">
                <a:latin typeface="Franklin Gothic Medium" panose="020B0603020102020204" pitchFamily="34" charset="0"/>
                <a:ea typeface="微软雅黑" panose="020B0503020204020204" pitchFamily="34" charset="-122"/>
              </a:rPr>
              <a:t>模板</a:t>
            </a:r>
            <a:endParaRPr lang="zh-CN" altLang="en-US" sz="250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7788" y="5102225"/>
            <a:ext cx="24479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适用于税后及相关类别演示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9"/>
          <p:cNvSpPr txBox="1">
            <a:spLocks noChangeArrowheads="1"/>
          </p:cNvSpPr>
          <p:nvPr/>
        </p:nvSpPr>
        <p:spPr bwMode="auto">
          <a:xfrm>
            <a:off x="7416800" y="468313"/>
            <a:ext cx="1009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10"/>
          <p:cNvGrpSpPr/>
          <p:nvPr/>
        </p:nvGrpSpPr>
        <p:grpSpPr bwMode="auto">
          <a:xfrm>
            <a:off x="866775" y="1411288"/>
            <a:ext cx="7416800" cy="3305175"/>
            <a:chOff x="1204175" y="1222469"/>
            <a:chExt cx="6248145" cy="3305603"/>
          </a:xfrm>
        </p:grpSpPr>
        <p:sp>
          <p:nvSpPr>
            <p:cNvPr id="5124" name="TextBox 11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5" name="TextBox 12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7416800" y="468313"/>
            <a:ext cx="1009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7" name="组合 2"/>
          <p:cNvGrpSpPr/>
          <p:nvPr/>
        </p:nvGrpSpPr>
        <p:grpSpPr bwMode="auto">
          <a:xfrm>
            <a:off x="1444625" y="1703388"/>
            <a:ext cx="6254750" cy="522287"/>
            <a:chOff x="909160" y="1702624"/>
            <a:chExt cx="6255398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8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6" name="任意多边形 5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rgbClr val="800000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6148" name="组合 9"/>
          <p:cNvGrpSpPr/>
          <p:nvPr/>
        </p:nvGrpSpPr>
        <p:grpSpPr bwMode="auto">
          <a:xfrm>
            <a:off x="1444625" y="2500313"/>
            <a:ext cx="6254750" cy="523875"/>
            <a:chOff x="909160" y="1702624"/>
            <a:chExt cx="6255398" cy="52322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15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13" name="任意多边形 12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6149" name="组合 16"/>
          <p:cNvGrpSpPr/>
          <p:nvPr/>
        </p:nvGrpSpPr>
        <p:grpSpPr bwMode="auto">
          <a:xfrm>
            <a:off x="1444625" y="3298825"/>
            <a:ext cx="6254750" cy="523875"/>
            <a:chOff x="909160" y="1702624"/>
            <a:chExt cx="6255398" cy="523220"/>
          </a:xfrm>
        </p:grpSpPr>
        <p:grpSp>
          <p:nvGrpSpPr>
            <p:cNvPr id="18" name="组合 17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2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20" name="任意多边形 19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6150" name="组合 23"/>
          <p:cNvGrpSpPr/>
          <p:nvPr/>
        </p:nvGrpSpPr>
        <p:grpSpPr bwMode="auto">
          <a:xfrm>
            <a:off x="1444625" y="4097338"/>
            <a:ext cx="6254750" cy="522287"/>
            <a:chOff x="909160" y="1702624"/>
            <a:chExt cx="6255398" cy="523220"/>
          </a:xfrm>
        </p:grpSpPr>
        <p:grpSp>
          <p:nvGrpSpPr>
            <p:cNvPr id="25" name="组合 24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27" name="任意多边形 26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7092950" y="468313"/>
            <a:ext cx="1333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1" name="组合 2"/>
          <p:cNvGrpSpPr/>
          <p:nvPr/>
        </p:nvGrpSpPr>
        <p:grpSpPr bwMode="auto">
          <a:xfrm>
            <a:off x="1444625" y="2713038"/>
            <a:ext cx="6254750" cy="522287"/>
            <a:chOff x="909160" y="1702624"/>
            <a:chExt cx="6255398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8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6" name="任意多边形 5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rgbClr val="800000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7092950" y="468313"/>
            <a:ext cx="1333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9"/>
          <p:cNvGrpSpPr/>
          <p:nvPr/>
        </p:nvGrpSpPr>
        <p:grpSpPr bwMode="auto">
          <a:xfrm>
            <a:off x="3130550" y="1643063"/>
            <a:ext cx="2817813" cy="2884487"/>
            <a:chOff x="3153436" y="1415196"/>
            <a:chExt cx="2817785" cy="2884610"/>
          </a:xfrm>
        </p:grpSpPr>
        <p:sp>
          <p:nvSpPr>
            <p:cNvPr id="11" name="Freeform 6"/>
            <p:cNvSpPr/>
            <p:nvPr/>
          </p:nvSpPr>
          <p:spPr bwMode="auto">
            <a:xfrm>
              <a:off x="5223152" y="2042608"/>
              <a:ext cx="748069" cy="1971336"/>
            </a:xfrm>
            <a:custGeom>
              <a:avLst/>
              <a:gdLst>
                <a:gd name="T0" fmla="*/ 68 w 68"/>
                <a:gd name="T1" fmla="*/ 74 h 179"/>
                <a:gd name="T2" fmla="*/ 43 w 68"/>
                <a:gd name="T3" fmla="*/ 0 h 179"/>
                <a:gd name="T4" fmla="*/ 27 w 68"/>
                <a:gd name="T5" fmla="*/ 13 h 179"/>
                <a:gd name="T6" fmla="*/ 47 w 68"/>
                <a:gd name="T7" fmla="*/ 74 h 179"/>
                <a:gd name="T8" fmla="*/ 0 w 68"/>
                <a:gd name="T9" fmla="*/ 162 h 179"/>
                <a:gd name="T10" fmla="*/ 11 w 68"/>
                <a:gd name="T11" fmla="*/ 179 h 179"/>
                <a:gd name="T12" fmla="*/ 68 w 68"/>
                <a:gd name="T13" fmla="*/ 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9">
                  <a:moveTo>
                    <a:pt x="68" y="74"/>
                  </a:moveTo>
                  <a:cubicBezTo>
                    <a:pt x="68" y="47"/>
                    <a:pt x="59" y="21"/>
                    <a:pt x="43" y="0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40" y="30"/>
                    <a:pt x="47" y="51"/>
                    <a:pt x="47" y="74"/>
                  </a:cubicBezTo>
                  <a:cubicBezTo>
                    <a:pt x="47" y="111"/>
                    <a:pt x="28" y="143"/>
                    <a:pt x="0" y="162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57"/>
                    <a:pt x="68" y="118"/>
                    <a:pt x="68" y="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82550" prst="coolSlant"/>
            </a:sp3d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4551190" y="1493158"/>
              <a:ext cx="1145306" cy="692381"/>
            </a:xfrm>
            <a:custGeom>
              <a:avLst/>
              <a:gdLst>
                <a:gd name="T0" fmla="*/ 4 w 104"/>
                <a:gd name="T1" fmla="*/ 20 h 63"/>
                <a:gd name="T2" fmla="*/ 88 w 104"/>
                <a:gd name="T3" fmla="*/ 63 h 63"/>
                <a:gd name="T4" fmla="*/ 104 w 104"/>
                <a:gd name="T5" fmla="*/ 50 h 63"/>
                <a:gd name="T6" fmla="*/ 4 w 104"/>
                <a:gd name="T7" fmla="*/ 0 h 63"/>
                <a:gd name="T8" fmla="*/ 0 w 104"/>
                <a:gd name="T9" fmla="*/ 0 h 63"/>
                <a:gd name="T10" fmla="*/ 0 w 104"/>
                <a:gd name="T11" fmla="*/ 20 h 63"/>
                <a:gd name="T12" fmla="*/ 4 w 104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3">
                  <a:moveTo>
                    <a:pt x="4" y="20"/>
                  </a:moveTo>
                  <a:cubicBezTo>
                    <a:pt x="39" y="20"/>
                    <a:pt x="69" y="37"/>
                    <a:pt x="88" y="63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82" y="20"/>
                    <a:pt x="4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3" y="20"/>
                    <a:pt x="4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82550" prst="coolSlant"/>
            </a:sp3d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153436" y="1415196"/>
              <a:ext cx="2422404" cy="2884610"/>
            </a:xfrm>
            <a:custGeom>
              <a:avLst/>
              <a:gdLst>
                <a:gd name="T0" fmla="*/ 198 w 220"/>
                <a:gd name="T1" fmla="*/ 203 h 262"/>
                <a:gd name="T2" fmla="*/ 131 w 220"/>
                <a:gd name="T3" fmla="*/ 229 h 262"/>
                <a:gd name="T4" fmla="*/ 56 w 220"/>
                <a:gd name="T5" fmla="*/ 193 h 262"/>
                <a:gd name="T6" fmla="*/ 33 w 220"/>
                <a:gd name="T7" fmla="*/ 131 h 262"/>
                <a:gd name="T8" fmla="*/ 131 w 220"/>
                <a:gd name="T9" fmla="*/ 33 h 262"/>
                <a:gd name="T10" fmla="*/ 131 w 220"/>
                <a:gd name="T11" fmla="*/ 0 h 262"/>
                <a:gd name="T12" fmla="*/ 0 w 220"/>
                <a:gd name="T13" fmla="*/ 131 h 262"/>
                <a:gd name="T14" fmla="*/ 30 w 220"/>
                <a:gd name="T15" fmla="*/ 214 h 262"/>
                <a:gd name="T16" fmla="*/ 131 w 220"/>
                <a:gd name="T17" fmla="*/ 262 h 262"/>
                <a:gd name="T18" fmla="*/ 220 w 220"/>
                <a:gd name="T19" fmla="*/ 227 h 262"/>
                <a:gd name="T20" fmla="*/ 198 w 220"/>
                <a:gd name="T21" fmla="*/ 20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262">
                  <a:moveTo>
                    <a:pt x="198" y="203"/>
                  </a:moveTo>
                  <a:cubicBezTo>
                    <a:pt x="180" y="219"/>
                    <a:pt x="157" y="229"/>
                    <a:pt x="131" y="229"/>
                  </a:cubicBezTo>
                  <a:cubicBezTo>
                    <a:pt x="101" y="229"/>
                    <a:pt x="74" y="215"/>
                    <a:pt x="56" y="193"/>
                  </a:cubicBezTo>
                  <a:cubicBezTo>
                    <a:pt x="42" y="177"/>
                    <a:pt x="33" y="155"/>
                    <a:pt x="33" y="131"/>
                  </a:cubicBezTo>
                  <a:cubicBezTo>
                    <a:pt x="33" y="77"/>
                    <a:pt x="77" y="33"/>
                    <a:pt x="131" y="3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1"/>
                    <a:pt x="0" y="59"/>
                    <a:pt x="0" y="131"/>
                  </a:cubicBezTo>
                  <a:cubicBezTo>
                    <a:pt x="0" y="163"/>
                    <a:pt x="12" y="192"/>
                    <a:pt x="30" y="214"/>
                  </a:cubicBezTo>
                  <a:cubicBezTo>
                    <a:pt x="54" y="243"/>
                    <a:pt x="91" y="262"/>
                    <a:pt x="131" y="262"/>
                  </a:cubicBezTo>
                  <a:cubicBezTo>
                    <a:pt x="166" y="262"/>
                    <a:pt x="197" y="249"/>
                    <a:pt x="220" y="227"/>
                  </a:cubicBezTo>
                  <a:lnTo>
                    <a:pt x="198" y="20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0650" prst="coolSlant"/>
            </a:sp3d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822575" y="1344613"/>
            <a:ext cx="3489325" cy="3479800"/>
          </a:xfrm>
          <a:prstGeom prst="ellipse">
            <a:avLst/>
          </a:prstGeom>
          <a:noFill/>
          <a:ln w="12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197" name="Freeform 20"/>
          <p:cNvSpPr/>
          <p:nvPr/>
        </p:nvSpPr>
        <p:spPr bwMode="auto">
          <a:xfrm>
            <a:off x="5154613" y="1435100"/>
            <a:ext cx="1531937" cy="538163"/>
          </a:xfrm>
          <a:custGeom>
            <a:avLst/>
            <a:gdLst>
              <a:gd name="T0" fmla="*/ 2147483646 w 825"/>
              <a:gd name="T1" fmla="*/ 2147483646 h 290"/>
              <a:gd name="T2" fmla="*/ 0 w 825"/>
              <a:gd name="T3" fmla="*/ 2147483646 h 290"/>
              <a:gd name="T4" fmla="*/ 2147483646 w 825"/>
              <a:gd name="T5" fmla="*/ 0 h 290"/>
              <a:gd name="T6" fmla="*/ 2147483646 w 825"/>
              <a:gd name="T7" fmla="*/ 0 h 290"/>
              <a:gd name="T8" fmla="*/ 2147483646 w 825"/>
              <a:gd name="T9" fmla="*/ 2147483646 h 290"/>
              <a:gd name="T10" fmla="*/ 2147483646 w 825"/>
              <a:gd name="T11" fmla="*/ 2147483646 h 290"/>
              <a:gd name="T12" fmla="*/ 2147483646 w 825"/>
              <a:gd name="T13" fmla="*/ 2147483646 h 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25" h="290">
                <a:moveTo>
                  <a:pt x="6" y="290"/>
                </a:moveTo>
                <a:lnTo>
                  <a:pt x="0" y="284"/>
                </a:lnTo>
                <a:lnTo>
                  <a:pt x="623" y="0"/>
                </a:lnTo>
                <a:lnTo>
                  <a:pt x="825" y="0"/>
                </a:lnTo>
                <a:lnTo>
                  <a:pt x="825" y="11"/>
                </a:lnTo>
                <a:lnTo>
                  <a:pt x="623" y="11"/>
                </a:lnTo>
                <a:lnTo>
                  <a:pt x="6" y="290"/>
                </a:lnTo>
                <a:close/>
              </a:path>
            </a:pathLst>
          </a:custGeom>
          <a:solidFill>
            <a:srgbClr val="B1B1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21"/>
          <p:cNvSpPr/>
          <p:nvPr/>
        </p:nvSpPr>
        <p:spPr bwMode="auto">
          <a:xfrm>
            <a:off x="5813425" y="3300413"/>
            <a:ext cx="1398588" cy="703262"/>
          </a:xfrm>
          <a:custGeom>
            <a:avLst/>
            <a:gdLst>
              <a:gd name="T0" fmla="*/ 754 w 754"/>
              <a:gd name="T1" fmla="*/ 379 h 379"/>
              <a:gd name="T2" fmla="*/ 576 w 754"/>
              <a:gd name="T3" fmla="*/ 379 h 379"/>
              <a:gd name="T4" fmla="*/ 576 w 754"/>
              <a:gd name="T5" fmla="*/ 379 h 379"/>
              <a:gd name="T6" fmla="*/ 0 w 754"/>
              <a:gd name="T7" fmla="*/ 5 h 379"/>
              <a:gd name="T8" fmla="*/ 12 w 754"/>
              <a:gd name="T9" fmla="*/ 0 h 379"/>
              <a:gd name="T10" fmla="*/ 582 w 754"/>
              <a:gd name="T11" fmla="*/ 367 h 379"/>
              <a:gd name="T12" fmla="*/ 754 w 754"/>
              <a:gd name="T13" fmla="*/ 367 h 379"/>
              <a:gd name="T14" fmla="*/ 754 w 754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4" h="379">
                <a:moveTo>
                  <a:pt x="754" y="379"/>
                </a:moveTo>
                <a:lnTo>
                  <a:pt x="576" y="379"/>
                </a:lnTo>
                <a:lnTo>
                  <a:pt x="576" y="379"/>
                </a:lnTo>
                <a:lnTo>
                  <a:pt x="0" y="5"/>
                </a:lnTo>
                <a:lnTo>
                  <a:pt x="12" y="0"/>
                </a:lnTo>
                <a:lnTo>
                  <a:pt x="582" y="367"/>
                </a:lnTo>
                <a:lnTo>
                  <a:pt x="754" y="367"/>
                </a:lnTo>
                <a:lnTo>
                  <a:pt x="754" y="3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Freeform 22"/>
          <p:cNvSpPr/>
          <p:nvPr/>
        </p:nvSpPr>
        <p:spPr bwMode="auto">
          <a:xfrm>
            <a:off x="2127250" y="1774825"/>
            <a:ext cx="1333500" cy="704850"/>
          </a:xfrm>
          <a:custGeom>
            <a:avLst/>
            <a:gdLst>
              <a:gd name="T0" fmla="*/ 712 w 718"/>
              <a:gd name="T1" fmla="*/ 380 h 380"/>
              <a:gd name="T2" fmla="*/ 142 w 718"/>
              <a:gd name="T3" fmla="*/ 12 h 380"/>
              <a:gd name="T4" fmla="*/ 0 w 718"/>
              <a:gd name="T5" fmla="*/ 12 h 380"/>
              <a:gd name="T6" fmla="*/ 0 w 718"/>
              <a:gd name="T7" fmla="*/ 0 h 380"/>
              <a:gd name="T8" fmla="*/ 148 w 718"/>
              <a:gd name="T9" fmla="*/ 0 h 380"/>
              <a:gd name="T10" fmla="*/ 148 w 718"/>
              <a:gd name="T11" fmla="*/ 0 h 380"/>
              <a:gd name="T12" fmla="*/ 718 w 718"/>
              <a:gd name="T13" fmla="*/ 374 h 380"/>
              <a:gd name="T14" fmla="*/ 712 w 71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" h="380">
                <a:moveTo>
                  <a:pt x="712" y="380"/>
                </a:moveTo>
                <a:lnTo>
                  <a:pt x="142" y="12"/>
                </a:lnTo>
                <a:lnTo>
                  <a:pt x="0" y="12"/>
                </a:lnTo>
                <a:lnTo>
                  <a:pt x="0" y="0"/>
                </a:lnTo>
                <a:lnTo>
                  <a:pt x="148" y="0"/>
                </a:lnTo>
                <a:lnTo>
                  <a:pt x="148" y="0"/>
                </a:lnTo>
                <a:lnTo>
                  <a:pt x="718" y="374"/>
                </a:lnTo>
                <a:lnTo>
                  <a:pt x="712" y="3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00" name="TextBox 17"/>
          <p:cNvSpPr txBox="1">
            <a:spLocks noChangeArrowheads="1"/>
          </p:cNvSpPr>
          <p:nvPr/>
        </p:nvSpPr>
        <p:spPr bwMode="auto">
          <a:xfrm>
            <a:off x="6413500" y="1497013"/>
            <a:ext cx="11588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TextBox 18"/>
          <p:cNvSpPr txBox="1">
            <a:spLocks noChangeArrowheads="1"/>
          </p:cNvSpPr>
          <p:nvPr/>
        </p:nvSpPr>
        <p:spPr bwMode="auto">
          <a:xfrm>
            <a:off x="6969125" y="4021138"/>
            <a:ext cx="12525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TextBox 19"/>
          <p:cNvSpPr txBox="1">
            <a:spLocks noChangeArrowheads="1"/>
          </p:cNvSpPr>
          <p:nvPr/>
        </p:nvSpPr>
        <p:spPr bwMode="auto">
          <a:xfrm>
            <a:off x="1273175" y="1822450"/>
            <a:ext cx="1130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TextBox 20"/>
          <p:cNvSpPr txBox="1">
            <a:spLocks noChangeArrowheads="1"/>
          </p:cNvSpPr>
          <p:nvPr/>
        </p:nvSpPr>
        <p:spPr bwMode="auto">
          <a:xfrm>
            <a:off x="3424238" y="2797175"/>
            <a:ext cx="227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00150" y="4813300"/>
            <a:ext cx="6696075" cy="111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TextBox 22"/>
          <p:cNvSpPr txBox="1">
            <a:spLocks noChangeArrowheads="1"/>
          </p:cNvSpPr>
          <p:nvPr/>
        </p:nvSpPr>
        <p:spPr bwMode="auto">
          <a:xfrm>
            <a:off x="1273175" y="4259263"/>
            <a:ext cx="1130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6" name="组合 23"/>
          <p:cNvGrpSpPr/>
          <p:nvPr/>
        </p:nvGrpSpPr>
        <p:grpSpPr bwMode="auto">
          <a:xfrm>
            <a:off x="4941888" y="4884738"/>
            <a:ext cx="2846387" cy="215900"/>
            <a:chOff x="4964990" y="4657700"/>
            <a:chExt cx="2847370" cy="215444"/>
          </a:xfrm>
        </p:grpSpPr>
        <p:grpSp>
          <p:nvGrpSpPr>
            <p:cNvPr id="8207" name="组合 24"/>
            <p:cNvGrpSpPr/>
            <p:nvPr/>
          </p:nvGrpSpPr>
          <p:grpSpPr bwMode="auto">
            <a:xfrm>
              <a:off x="4964990" y="4657700"/>
              <a:ext cx="1156400" cy="215444"/>
              <a:chOff x="5575840" y="4498110"/>
              <a:chExt cx="1156400" cy="21544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575840" y="4532961"/>
                <a:ext cx="146100" cy="145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5" name="TextBox 32"/>
              <p:cNvSpPr txBox="1">
                <a:spLocks noChangeArrowheads="1"/>
              </p:cNvSpPr>
              <p:nvPr/>
            </p:nvSpPr>
            <p:spPr bwMode="auto">
              <a:xfrm>
                <a:off x="5652120" y="4498110"/>
                <a:ext cx="108012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8" name="组合 25"/>
            <p:cNvGrpSpPr/>
            <p:nvPr/>
          </p:nvGrpSpPr>
          <p:grpSpPr bwMode="auto">
            <a:xfrm>
              <a:off x="5810475" y="4657700"/>
              <a:ext cx="1156400" cy="215444"/>
              <a:chOff x="5575840" y="4498110"/>
              <a:chExt cx="1156400" cy="21544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575197" y="4532961"/>
                <a:ext cx="146100" cy="14574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3" name="TextBox 30"/>
              <p:cNvSpPr txBox="1">
                <a:spLocks noChangeArrowheads="1"/>
              </p:cNvSpPr>
              <p:nvPr/>
            </p:nvSpPr>
            <p:spPr bwMode="auto">
              <a:xfrm>
                <a:off x="5652120" y="4498110"/>
                <a:ext cx="108012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9" name="组合 26"/>
            <p:cNvGrpSpPr/>
            <p:nvPr/>
          </p:nvGrpSpPr>
          <p:grpSpPr bwMode="auto">
            <a:xfrm>
              <a:off x="6655960" y="4657700"/>
              <a:ext cx="1156400" cy="215444"/>
              <a:chOff x="5575840" y="4498110"/>
              <a:chExt cx="1156400" cy="21544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576141" y="4532961"/>
                <a:ext cx="146100" cy="1457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1" name="TextBox 28"/>
              <p:cNvSpPr txBox="1">
                <a:spLocks noChangeArrowheads="1"/>
              </p:cNvSpPr>
              <p:nvPr/>
            </p:nvSpPr>
            <p:spPr bwMode="auto">
              <a:xfrm>
                <a:off x="5652120" y="4498110"/>
                <a:ext cx="108012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7092950" y="468313"/>
            <a:ext cx="1333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245"/>
          <p:cNvSpPr>
            <a:spLocks noChangeShapeType="1"/>
          </p:cNvSpPr>
          <p:nvPr/>
        </p:nvSpPr>
        <p:spPr bwMode="auto">
          <a:xfrm>
            <a:off x="4683125" y="1689100"/>
            <a:ext cx="0" cy="325596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220" name="Line 213"/>
          <p:cNvSpPr>
            <a:spLocks noChangeShapeType="1"/>
          </p:cNvSpPr>
          <p:nvPr/>
        </p:nvSpPr>
        <p:spPr bwMode="auto">
          <a:xfrm flipV="1">
            <a:off x="2065338" y="1316038"/>
            <a:ext cx="0" cy="3286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Text Box 220"/>
          <p:cNvSpPr txBox="1">
            <a:spLocks noChangeArrowheads="1"/>
          </p:cNvSpPr>
          <p:nvPr/>
        </p:nvSpPr>
        <p:spPr bwMode="auto">
          <a:xfrm>
            <a:off x="2190750" y="1446213"/>
            <a:ext cx="307975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ko-KR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42"/>
          <p:cNvSpPr>
            <a:spLocks noChangeArrowheads="1"/>
          </p:cNvSpPr>
          <p:nvPr/>
        </p:nvSpPr>
        <p:spPr bwMode="auto">
          <a:xfrm flipH="1">
            <a:off x="2062300" y="3208845"/>
            <a:ext cx="2627791" cy="139711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coolSlant"/>
            <a:bevelB w="165100" h="50800" prst="coolSlant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Line 245"/>
          <p:cNvSpPr>
            <a:spLocks noChangeShapeType="1"/>
          </p:cNvSpPr>
          <p:nvPr/>
        </p:nvSpPr>
        <p:spPr bwMode="auto">
          <a:xfrm>
            <a:off x="3375025" y="1689100"/>
            <a:ext cx="0" cy="325596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Line 257"/>
          <p:cNvSpPr>
            <a:spLocks noChangeShapeType="1"/>
          </p:cNvSpPr>
          <p:nvPr/>
        </p:nvSpPr>
        <p:spPr bwMode="auto">
          <a:xfrm flipV="1">
            <a:off x="2069581" y="1688724"/>
            <a:ext cx="5392750" cy="290024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sm" len="lg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229" name="Line 268"/>
          <p:cNvSpPr>
            <a:spLocks noChangeShapeType="1"/>
          </p:cNvSpPr>
          <p:nvPr/>
        </p:nvSpPr>
        <p:spPr bwMode="auto">
          <a:xfrm flipV="1">
            <a:off x="2065338" y="4608513"/>
            <a:ext cx="5794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45"/>
          <p:cNvSpPr>
            <a:spLocks noChangeShapeType="1"/>
          </p:cNvSpPr>
          <p:nvPr/>
        </p:nvSpPr>
        <p:spPr bwMode="auto">
          <a:xfrm>
            <a:off x="5991225" y="1689100"/>
            <a:ext cx="0" cy="325596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2738" y="3276600"/>
            <a:ext cx="10715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70363" y="2617788"/>
            <a:ext cx="10715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70525" y="1946275"/>
            <a:ext cx="10731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Rectangle 221"/>
          <p:cNvSpPr>
            <a:spLocks noChangeArrowheads="1"/>
          </p:cNvSpPr>
          <p:nvPr/>
        </p:nvSpPr>
        <p:spPr bwMode="auto">
          <a:xfrm>
            <a:off x="2070100" y="4589463"/>
            <a:ext cx="121285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4138" tIns="41275" rIns="84138" bIns="41275">
            <a:spAutoFit/>
          </a:bodyPr>
          <a:lstStyle>
            <a:lvl1pPr defTabSz="78867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8867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8867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ko-KR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5" name="Rectangle 221"/>
          <p:cNvSpPr>
            <a:spLocks noChangeArrowheads="1"/>
          </p:cNvSpPr>
          <p:nvPr/>
        </p:nvSpPr>
        <p:spPr bwMode="auto">
          <a:xfrm>
            <a:off x="3495675" y="4589463"/>
            <a:ext cx="10874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4138" tIns="41275" rIns="84138" bIns="41275">
            <a:spAutoFit/>
          </a:bodyPr>
          <a:lstStyle>
            <a:lvl1pPr defTabSz="78867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8867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8867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ko-KR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6" name="Rectangle 221"/>
          <p:cNvSpPr>
            <a:spLocks noChangeArrowheads="1"/>
          </p:cNvSpPr>
          <p:nvPr/>
        </p:nvSpPr>
        <p:spPr bwMode="auto">
          <a:xfrm>
            <a:off x="4919663" y="4589463"/>
            <a:ext cx="10715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4138" tIns="41275" rIns="84138" bIns="41275">
            <a:spAutoFit/>
          </a:bodyPr>
          <a:lstStyle>
            <a:lvl1pPr defTabSz="78867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8867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8867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ko-KR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884363" y="2514600"/>
            <a:ext cx="589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84363" y="3163888"/>
            <a:ext cx="589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84363" y="3878263"/>
            <a:ext cx="589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0" name="TextBox 19"/>
          <p:cNvSpPr txBox="1">
            <a:spLocks noChangeArrowheads="1"/>
          </p:cNvSpPr>
          <p:nvPr/>
        </p:nvSpPr>
        <p:spPr bwMode="auto">
          <a:xfrm>
            <a:off x="1284288" y="2341563"/>
            <a:ext cx="7953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1" name="TextBox 20"/>
          <p:cNvSpPr txBox="1">
            <a:spLocks noChangeArrowheads="1"/>
          </p:cNvSpPr>
          <p:nvPr/>
        </p:nvSpPr>
        <p:spPr bwMode="auto">
          <a:xfrm>
            <a:off x="1284288" y="2982913"/>
            <a:ext cx="7953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2" name="TextBox 21"/>
          <p:cNvSpPr txBox="1">
            <a:spLocks noChangeArrowheads="1"/>
          </p:cNvSpPr>
          <p:nvPr/>
        </p:nvSpPr>
        <p:spPr bwMode="auto">
          <a:xfrm>
            <a:off x="1284288" y="3698875"/>
            <a:ext cx="7953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84812" y="3078137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46" name="TextBox 23"/>
          <p:cNvSpPr txBox="1">
            <a:spLocks noChangeArrowheads="1"/>
          </p:cNvSpPr>
          <p:nvPr/>
        </p:nvSpPr>
        <p:spPr bwMode="auto">
          <a:xfrm>
            <a:off x="1284288" y="4387850"/>
            <a:ext cx="7953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83597" y="2414116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82505" y="3770125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75184" y="4459776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084888" y="0"/>
            <a:ext cx="23749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6227763" y="965200"/>
            <a:ext cx="20891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PPT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领跑者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客户满意率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锐普以不同于传统的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培训清晰、美观、创意、有效、超值、保密，我们为数百家客户带来意想不到的价值。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7"/>
          <p:cNvSpPr txBox="1">
            <a:spLocks noChangeArrowheads="1"/>
          </p:cNvSpPr>
          <p:nvPr/>
        </p:nvSpPr>
        <p:spPr bwMode="auto">
          <a:xfrm>
            <a:off x="5724525" y="96838"/>
            <a:ext cx="31511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500" b="1">
                <a:latin typeface="Franklin Gothic Medium" panose="020B0603020102020204" pitchFamily="34" charset="0"/>
                <a:ea typeface="微软雅黑" panose="020B0503020204020204" pitchFamily="34" charset="-122"/>
              </a:rPr>
              <a:t>THANKS </a:t>
            </a:r>
            <a:r>
              <a:rPr lang="zh-CN" altLang="en-US" sz="2500">
                <a:latin typeface="Franklin Gothic Medium" panose="020B0603020102020204" pitchFamily="34" charset="0"/>
                <a:ea typeface="微软雅黑" panose="020B0503020204020204" pitchFamily="34" charset="-122"/>
              </a:rPr>
              <a:t>谢谢观看</a:t>
            </a:r>
            <a:endParaRPr lang="zh-CN" altLang="en-US" sz="250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全屏显示(16:10)</PresentationFormat>
  <Paragraphs>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Franklin Gothic Medium</vt:lpstr>
      <vt:lpstr>方正综艺简体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M120076J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2012-05-17T08:46:00Z</dcterms:created>
  <dcterms:modified xsi:type="dcterms:W3CDTF">2018-08-28T07:22:06Z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