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时尚中黑简体" panose="01010104010101010101" pitchFamily="2" charset="-122"/>
      <p:regular r:id="rId19"/>
    </p:embeddedFont>
    <p:embeddedFont>
      <p:font typeface="汉真广标" panose="02010609000101010101" pitchFamily="49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Gulim" panose="020B0600000101010101" pitchFamily="34" charset="-127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howGuides="1">
      <p:cViewPr varScale="1">
        <p:scale>
          <a:sx n="78" d="100"/>
          <a:sy n="78" d="100"/>
        </p:scale>
        <p:origin x="197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D81AE89-DD11-4C98-A291-A25EE162D8F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B45841-C5F5-4480-B6CF-DDF743B900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23888"/>
            <a:ext cx="9140825" cy="61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388350" y="-3175"/>
            <a:ext cx="755650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>
            <a:off x="7829550" y="-3175"/>
            <a:ext cx="468313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6964363" y="-3175"/>
            <a:ext cx="323850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6726238" y="-3175"/>
            <a:ext cx="147637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7378700" y="-3175"/>
            <a:ext cx="360363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6562725" y="-3175"/>
            <a:ext cx="73025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3175"/>
            <a:ext cx="9147175" cy="11223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14288" y="115888"/>
            <a:ext cx="9126537" cy="280987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764588" y="3175"/>
            <a:ext cx="382587" cy="393700"/>
          </a:xfrm>
          <a:prstGeom prst="rect">
            <a:avLst/>
          </a:prstGeom>
          <a:solidFill>
            <a:srgbClr val="FC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396288" y="3175"/>
            <a:ext cx="382587" cy="393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/>
          <p:nvPr userDrawn="1"/>
        </p:nvSpPr>
        <p:spPr>
          <a:xfrm>
            <a:off x="8027988" y="3175"/>
            <a:ext cx="382587" cy="393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0" y="5365750"/>
            <a:ext cx="9147175" cy="149383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0" y="5497513"/>
            <a:ext cx="9144000" cy="135890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圆角矩形 17"/>
          <p:cNvSpPr/>
          <p:nvPr userDrawn="1"/>
        </p:nvSpPr>
        <p:spPr>
          <a:xfrm>
            <a:off x="-19050" y="6438900"/>
            <a:ext cx="9166225" cy="431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Box 23"/>
          <p:cNvSpPr txBox="1">
            <a:spLocks noChangeArrowheads="1"/>
          </p:cNvSpPr>
          <p:nvPr userDrawn="1"/>
        </p:nvSpPr>
        <p:spPr bwMode="auto">
          <a:xfrm>
            <a:off x="1187450" y="6453188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适用水力发电及相关类别演示</a:t>
            </a:r>
            <a:endParaRPr lang="zh-CN" altLang="en-US" dirty="0">
              <a:solidFill>
                <a:schemeClr val="tx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0" y="6650038"/>
            <a:ext cx="1187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0" y="6453188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242C2-11C4-48BB-A35F-E2793E8399ED}" type="datetimeFigureOut">
              <a:rPr lang="zh-CN" altLang="en-US"/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47CD1D-6E44-4A27-9E50-A8FB3C39B5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3181D-F4D2-4FE6-8705-88906E0164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4C046-3708-4486-AB8D-DE15C72A52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3D906-E152-4956-A435-DC69FF24A7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83F0-02DC-4B32-9C4D-B82331D436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5E56-2A52-4C97-B993-EC7B528B3A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3507A-F2F8-4729-BEA8-7D23742FA9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613BC-83AB-468F-94C8-3D18FD0909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7D63A-185A-4DDD-A70A-CF1D93CE1A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C675C-81E0-4241-AF3D-8FC1BD4CFA1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747B1-2BEA-42A5-9D43-C9405BCB2F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57004-DCDC-4AEA-BFC8-0D72B6F3067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2B6DD-DF61-401D-8801-8270D2EC3F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91EA-370E-45D9-BAD0-7FFDA0980F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E80D7-4622-4472-9D5B-07BFB5694D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3175"/>
            <a:ext cx="9147175" cy="11223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 userDrawn="1"/>
        </p:nvSpPr>
        <p:spPr>
          <a:xfrm>
            <a:off x="5940425" y="0"/>
            <a:ext cx="3200400" cy="396875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>
            <a:off x="8764588" y="3175"/>
            <a:ext cx="382587" cy="393700"/>
          </a:xfrm>
          <a:prstGeom prst="rect">
            <a:avLst/>
          </a:prstGeom>
          <a:solidFill>
            <a:srgbClr val="FC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8396288" y="3175"/>
            <a:ext cx="382587" cy="393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8027988" y="3175"/>
            <a:ext cx="382587" cy="393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650038"/>
            <a:ext cx="1187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0" y="5365750"/>
            <a:ext cx="9147175" cy="149383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0" y="5497513"/>
            <a:ext cx="9144000" cy="135890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3175" y="6453188"/>
            <a:ext cx="9137650" cy="431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1187450" y="6453188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适用水力发电及相关类别演示</a:t>
            </a:r>
            <a:endParaRPr lang="zh-CN" altLang="en-US" dirty="0">
              <a:solidFill>
                <a:schemeClr val="tx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453188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FE198-4D2F-44E7-984B-26C4312BC177}" type="datetimeFigureOut">
              <a:rPr lang="zh-CN" altLang="en-US"/>
            </a:fld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49B9A-B526-4BFC-9EFE-28B459B6DF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E1A34-A07E-4759-AB14-C788CF5EDC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78C4D-E80C-4E7E-B5F3-3445CB8BAF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C4962-51E9-4514-AFA1-84DFFC46B93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C449E-3EFE-46CE-9DFA-49430C3B77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9A4E70-0A52-4A80-90B9-F4882A4212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B92430-B454-44E3-9787-1CB128C2A1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4932615" y="5755322"/>
            <a:ext cx="403187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effectLst>
                  <a:reflection blurRad="6350" stA="50000" endA="300" endPos="50000" dist="40640" dir="5400000" sy="-100000" algn="bl" rotWithShape="0"/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上海锐普广告有限公司</a:t>
            </a:r>
            <a:endParaRPr lang="en-US" sz="3000" dirty="0">
              <a:effectLst>
                <a:reflection blurRad="6350" stA="50000" endA="300" endPos="50000" dist="40640" dir="5400000" sy="-100000" algn="bl" rotWithShape="0"/>
              </a:effectLst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sp>
        <p:nvSpPr>
          <p:cNvPr id="6148" name="TextBox 49"/>
          <p:cNvSpPr txBox="1">
            <a:spLocks noChangeArrowheads="1"/>
          </p:cNvSpPr>
          <p:nvPr/>
        </p:nvSpPr>
        <p:spPr bwMode="auto">
          <a:xfrm>
            <a:off x="5435600" y="-26988"/>
            <a:ext cx="3168650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E1DFC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en-US" altLang="zh-CN" sz="2800">
              <a:solidFill>
                <a:srgbClr val="E1DFC1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/>
          <p:nvPr/>
        </p:nvGrpSpPr>
        <p:grpSpPr bwMode="auto">
          <a:xfrm>
            <a:off x="971550" y="565150"/>
            <a:ext cx="7272338" cy="4592638"/>
            <a:chOff x="899592" y="564751"/>
            <a:chExt cx="7272808" cy="4592441"/>
          </a:xfrm>
        </p:grpSpPr>
        <p:sp>
          <p:nvSpPr>
            <p:cNvPr id="5" name="矩形 4"/>
            <p:cNvSpPr/>
            <p:nvPr/>
          </p:nvSpPr>
          <p:spPr>
            <a:xfrm>
              <a:off x="899592" y="564751"/>
              <a:ext cx="7272808" cy="4592441"/>
            </a:xfrm>
            <a:prstGeom prst="rect">
              <a:avLst/>
            </a:prstGeom>
            <a:solidFill>
              <a:srgbClr val="ECEAD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40965" y="1556896"/>
              <a:ext cx="6264680" cy="3168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FB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1835150" y="1989138"/>
            <a:ext cx="568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0" name="组合 1"/>
          <p:cNvGrpSpPr/>
          <p:nvPr/>
        </p:nvGrpSpPr>
        <p:grpSpPr bwMode="auto">
          <a:xfrm>
            <a:off x="0" y="0"/>
            <a:ext cx="9147175" cy="1125538"/>
            <a:chOff x="0" y="0"/>
            <a:chExt cx="9147175" cy="1125538"/>
          </a:xfrm>
        </p:grpSpPr>
        <p:grpSp>
          <p:nvGrpSpPr>
            <p:cNvPr id="9222" name="组合 7"/>
            <p:cNvGrpSpPr/>
            <p:nvPr/>
          </p:nvGrpSpPr>
          <p:grpSpPr bwMode="auto">
            <a:xfrm>
              <a:off x="0" y="0"/>
              <a:ext cx="9147175" cy="1125538"/>
              <a:chOff x="0" y="1"/>
              <a:chExt cx="9147472" cy="1125551"/>
            </a:xfrm>
          </p:grpSpPr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1"/>
              <a:stretch>
                <a:fillRect/>
              </a:stretch>
            </p:blipFill>
            <p:spPr bwMode="auto">
              <a:xfrm>
                <a:off x="0" y="3176"/>
                <a:ext cx="9147472" cy="1122376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2"/>
              <a:stretch>
                <a:fillRect/>
              </a:stretch>
            </p:blipFill>
            <p:spPr bwMode="auto">
              <a:xfrm>
                <a:off x="0" y="1"/>
                <a:ext cx="9144297" cy="981086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圆角矩形 12"/>
            <p:cNvSpPr/>
            <p:nvPr/>
          </p:nvSpPr>
          <p:spPr>
            <a:xfrm>
              <a:off x="5940425" y="0"/>
              <a:ext cx="3200400" cy="396875"/>
            </a:xfrm>
            <a:prstGeom prst="round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764588" y="3175"/>
              <a:ext cx="382587" cy="393700"/>
            </a:xfrm>
            <a:prstGeom prst="rect">
              <a:avLst/>
            </a:prstGeom>
            <a:solidFill>
              <a:srgbClr val="FC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396288" y="3175"/>
              <a:ext cx="382587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027988" y="3175"/>
              <a:ext cx="382587" cy="3937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221" name="TextBox 16"/>
          <p:cNvSpPr txBox="1">
            <a:spLocks noChangeArrowheads="1"/>
          </p:cNvSpPr>
          <p:nvPr/>
        </p:nvSpPr>
        <p:spPr bwMode="auto">
          <a:xfrm>
            <a:off x="6505575" y="-46038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前  言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6505575" y="-46038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目  录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52713" y="1725613"/>
            <a:ext cx="4727575" cy="539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2128838" y="1638300"/>
            <a:ext cx="714375" cy="7143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209800" y="1725613"/>
            <a:ext cx="466725" cy="482600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293938" y="1782763"/>
            <a:ext cx="466725" cy="482600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2652713" y="2584450"/>
            <a:ext cx="4727575" cy="539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2128838" y="2495550"/>
            <a:ext cx="714375" cy="7159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209800" y="2584450"/>
            <a:ext cx="466725" cy="481013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293938" y="2641600"/>
            <a:ext cx="466725" cy="482600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2652713" y="3465513"/>
            <a:ext cx="4727575" cy="5413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2128838" y="3378200"/>
            <a:ext cx="714375" cy="7159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209800" y="3465513"/>
            <a:ext cx="466725" cy="482600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2293938" y="3524250"/>
            <a:ext cx="466725" cy="482600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圆角矩形 16"/>
          <p:cNvSpPr/>
          <p:nvPr/>
        </p:nvSpPr>
        <p:spPr>
          <a:xfrm>
            <a:off x="2652713" y="4313238"/>
            <a:ext cx="4727575" cy="539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2128838" y="4225925"/>
            <a:ext cx="714375" cy="7159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209800" y="4313238"/>
            <a:ext cx="466725" cy="482600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2293938" y="4371975"/>
            <a:ext cx="466725" cy="481013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59" name="TextBox 20"/>
          <p:cNvSpPr txBox="1">
            <a:spLocks noChangeArrowheads="1"/>
          </p:cNvSpPr>
          <p:nvPr/>
        </p:nvSpPr>
        <p:spPr bwMode="auto">
          <a:xfrm>
            <a:off x="2336800" y="17684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260" name="TextBox 21"/>
          <p:cNvSpPr txBox="1">
            <a:spLocks noChangeArrowheads="1"/>
          </p:cNvSpPr>
          <p:nvPr/>
        </p:nvSpPr>
        <p:spPr bwMode="auto">
          <a:xfrm>
            <a:off x="2336800" y="2635250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261" name="TextBox 22"/>
          <p:cNvSpPr txBox="1">
            <a:spLocks noChangeArrowheads="1"/>
          </p:cNvSpPr>
          <p:nvPr/>
        </p:nvSpPr>
        <p:spPr bwMode="auto">
          <a:xfrm>
            <a:off x="2336800" y="35163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262" name="TextBox 23"/>
          <p:cNvSpPr txBox="1">
            <a:spLocks noChangeArrowheads="1"/>
          </p:cNvSpPr>
          <p:nvPr/>
        </p:nvSpPr>
        <p:spPr bwMode="auto">
          <a:xfrm>
            <a:off x="2336800" y="438308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263" name="Rectangle 13"/>
          <p:cNvSpPr>
            <a:spLocks noChangeArrowheads="1"/>
          </p:cNvSpPr>
          <p:nvPr/>
        </p:nvSpPr>
        <p:spPr bwMode="auto">
          <a:xfrm>
            <a:off x="3563938" y="1778000"/>
            <a:ext cx="2744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4" name="Rectangle 13"/>
          <p:cNvSpPr>
            <a:spLocks noChangeArrowheads="1"/>
          </p:cNvSpPr>
          <p:nvPr/>
        </p:nvSpPr>
        <p:spPr bwMode="auto">
          <a:xfrm>
            <a:off x="3563938" y="2628900"/>
            <a:ext cx="2744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5" name="Rectangle 13"/>
          <p:cNvSpPr>
            <a:spLocks noChangeArrowheads="1"/>
          </p:cNvSpPr>
          <p:nvPr/>
        </p:nvSpPr>
        <p:spPr bwMode="auto">
          <a:xfrm>
            <a:off x="3563938" y="3527425"/>
            <a:ext cx="27447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6" name="Rectangle 13"/>
          <p:cNvSpPr>
            <a:spLocks noChangeArrowheads="1"/>
          </p:cNvSpPr>
          <p:nvPr/>
        </p:nvSpPr>
        <p:spPr bwMode="auto">
          <a:xfrm>
            <a:off x="3563938" y="4360863"/>
            <a:ext cx="2744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6300788" y="-46038"/>
            <a:ext cx="1414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过 渡 页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52713" y="2584450"/>
            <a:ext cx="4727575" cy="54133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2128838" y="2497138"/>
            <a:ext cx="714375" cy="7159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209800" y="2584450"/>
            <a:ext cx="466725" cy="482600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293938" y="2643188"/>
            <a:ext cx="466725" cy="482600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2336800" y="26273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1272" name="Rectangle 13"/>
          <p:cNvSpPr>
            <a:spLocks noChangeArrowheads="1"/>
          </p:cNvSpPr>
          <p:nvPr/>
        </p:nvSpPr>
        <p:spPr bwMode="auto">
          <a:xfrm>
            <a:off x="3563938" y="2638425"/>
            <a:ext cx="27447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5997575" y="-46038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点击添加标题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 rot="9200493">
            <a:off x="5426075" y="251936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339CFB"/>
              </a:gs>
              <a:gs pos="63000">
                <a:srgbClr val="ADD7FD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gray">
          <a:xfrm rot="20003506">
            <a:off x="3582988" y="361791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339CFB"/>
              </a:gs>
              <a:gs pos="63000">
                <a:srgbClr val="ADD7FD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gray">
          <a:xfrm rot="1635735">
            <a:off x="2959100" y="2547938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339CFB"/>
              </a:gs>
              <a:gs pos="63000">
                <a:srgbClr val="ADD7FD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gray">
          <a:xfrm rot="11856718">
            <a:off x="5022850" y="361791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339CFB"/>
              </a:gs>
              <a:gs pos="63000">
                <a:srgbClr val="ADD7FD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3325" y="2308225"/>
            <a:ext cx="1341438" cy="1035050"/>
          </a:xfrm>
          <a:prstGeom prst="rect">
            <a:avLst/>
          </a:prstGeom>
          <a:solidFill>
            <a:srgbClr val="A8C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24300" y="2465388"/>
            <a:ext cx="1339850" cy="1035050"/>
          </a:xfrm>
          <a:prstGeom prst="rect">
            <a:avLst/>
          </a:prstGeom>
          <a:solidFill>
            <a:srgbClr val="559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685925" y="1557338"/>
            <a:ext cx="1085850" cy="1385887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270625" y="1611313"/>
            <a:ext cx="1085850" cy="1385887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309813" y="3716338"/>
            <a:ext cx="1085850" cy="1385887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5867400" y="3716338"/>
            <a:ext cx="1087438" cy="1385887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998663" y="3925888"/>
            <a:ext cx="170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1998663" y="4357688"/>
            <a:ext cx="170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Rectangle 13"/>
          <p:cNvSpPr>
            <a:spLocks noChangeArrowheads="1"/>
          </p:cNvSpPr>
          <p:nvPr/>
        </p:nvSpPr>
        <p:spPr bwMode="auto">
          <a:xfrm>
            <a:off x="1350963" y="1768475"/>
            <a:ext cx="1708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Rectangle 13"/>
          <p:cNvSpPr>
            <a:spLocks noChangeArrowheads="1"/>
          </p:cNvSpPr>
          <p:nvPr/>
        </p:nvSpPr>
        <p:spPr bwMode="auto">
          <a:xfrm>
            <a:off x="1350963" y="2200275"/>
            <a:ext cx="1708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Rectangle 13"/>
          <p:cNvSpPr>
            <a:spLocks noChangeArrowheads="1"/>
          </p:cNvSpPr>
          <p:nvPr/>
        </p:nvSpPr>
        <p:spPr bwMode="auto">
          <a:xfrm>
            <a:off x="5959475" y="1822450"/>
            <a:ext cx="17081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6" name="Rectangle 13"/>
          <p:cNvSpPr>
            <a:spLocks noChangeArrowheads="1"/>
          </p:cNvSpPr>
          <p:nvPr/>
        </p:nvSpPr>
        <p:spPr bwMode="auto">
          <a:xfrm>
            <a:off x="5959475" y="2254250"/>
            <a:ext cx="17081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Rectangle 13"/>
          <p:cNvSpPr>
            <a:spLocks noChangeArrowheads="1"/>
          </p:cNvSpPr>
          <p:nvPr/>
        </p:nvSpPr>
        <p:spPr bwMode="auto">
          <a:xfrm>
            <a:off x="5538788" y="3925888"/>
            <a:ext cx="170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Rectangle 13"/>
          <p:cNvSpPr>
            <a:spLocks noChangeArrowheads="1"/>
          </p:cNvSpPr>
          <p:nvPr/>
        </p:nvSpPr>
        <p:spPr bwMode="auto">
          <a:xfrm>
            <a:off x="5538788" y="4357688"/>
            <a:ext cx="170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9" name="Rectangle 13"/>
          <p:cNvSpPr>
            <a:spLocks noChangeArrowheads="1"/>
          </p:cNvSpPr>
          <p:nvPr/>
        </p:nvSpPr>
        <p:spPr bwMode="auto">
          <a:xfrm>
            <a:off x="3727450" y="2565400"/>
            <a:ext cx="1708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endParaRPr lang="en-US" altLang="zh-CN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5997575" y="-46038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点击添加标题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1358900" y="1722438"/>
            <a:ext cx="170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Text Box 36"/>
          <p:cNvSpPr txBox="1">
            <a:spLocks noChangeArrowheads="1"/>
          </p:cNvSpPr>
          <p:nvPr/>
        </p:nvSpPr>
        <p:spPr bwMode="auto">
          <a:xfrm>
            <a:off x="6184900" y="4702175"/>
            <a:ext cx="6286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1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(14,073)</a:t>
            </a:r>
            <a:endParaRPr kumimoji="1" lang="en-US" altLang="ko-KR" sz="11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13317" name="组合 4"/>
          <p:cNvGrpSpPr/>
          <p:nvPr/>
        </p:nvGrpSpPr>
        <p:grpSpPr bwMode="auto">
          <a:xfrm>
            <a:off x="1154113" y="1704975"/>
            <a:ext cx="7069137" cy="3260725"/>
            <a:chOff x="1153605" y="1705341"/>
            <a:chExt cx="7069843" cy="3260198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7431207" y="1714864"/>
              <a:ext cx="14288" cy="325067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73129" y="1714864"/>
              <a:ext cx="4950319" cy="315862"/>
            </a:xfrm>
            <a:prstGeom prst="rect">
              <a:avLst/>
            </a:prstGeom>
            <a:solidFill>
              <a:schemeClr val="bg2">
                <a:lumMod val="90000"/>
                <a:alpha val="70195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413517" y="1714864"/>
              <a:ext cx="0" cy="325067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325747" y="1714864"/>
              <a:ext cx="0" cy="3241151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359312" y="1714864"/>
              <a:ext cx="11114" cy="3250675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73129" y="2213259"/>
              <a:ext cx="4366061" cy="250784"/>
            </a:xfrm>
            <a:prstGeom prst="rect">
              <a:avLst/>
            </a:prstGeom>
            <a:gradFill>
              <a:gsLst>
                <a:gs pos="100000">
                  <a:srgbClr val="8FBAF9"/>
                </a:gs>
                <a:gs pos="0">
                  <a:srgbClr val="8FBAF9"/>
                </a:gs>
                <a:gs pos="46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273129" y="2641815"/>
              <a:ext cx="3883413" cy="253959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48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43" name="Line 13"/>
            <p:cNvSpPr>
              <a:spLocks noChangeShapeType="1"/>
            </p:cNvSpPr>
            <p:nvPr/>
          </p:nvSpPr>
          <p:spPr bwMode="auto">
            <a:xfrm>
              <a:off x="1153606" y="2035047"/>
              <a:ext cx="706984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273129" y="3084656"/>
              <a:ext cx="2062369" cy="253959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3273129" y="3473530"/>
              <a:ext cx="1698795" cy="285704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1153605" y="2892599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153605" y="3327504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1153605" y="3748124"/>
              <a:ext cx="7069843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153605" y="4132237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153605" y="4965539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3273129" y="4300485"/>
              <a:ext cx="2183031" cy="252371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3273129" y="3875103"/>
              <a:ext cx="1574957" cy="269831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3273129" y="4711580"/>
              <a:ext cx="2911766" cy="253959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1153605" y="2464043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Line 45"/>
            <p:cNvSpPr>
              <a:spLocks noChangeShapeType="1"/>
            </p:cNvSpPr>
            <p:nvPr/>
          </p:nvSpPr>
          <p:spPr bwMode="auto">
            <a:xfrm>
              <a:off x="1153605" y="4541746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53605" y="1705341"/>
              <a:ext cx="2119524" cy="325385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3605" y="2138659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53605" y="2586262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53605" y="3005294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53605" y="3424326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53605" y="3814788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53605" y="4219535"/>
              <a:ext cx="2119524" cy="325385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53605" y="4638567"/>
              <a:ext cx="2119524" cy="325385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1358900" y="2154238"/>
            <a:ext cx="170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1358900" y="2586038"/>
            <a:ext cx="170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0" name="Rectangle 13"/>
          <p:cNvSpPr>
            <a:spLocks noChangeArrowheads="1"/>
          </p:cNvSpPr>
          <p:nvPr/>
        </p:nvSpPr>
        <p:spPr bwMode="auto">
          <a:xfrm>
            <a:off x="1358900" y="3017838"/>
            <a:ext cx="170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Rectangle 13"/>
          <p:cNvSpPr>
            <a:spLocks noChangeArrowheads="1"/>
          </p:cNvSpPr>
          <p:nvPr/>
        </p:nvSpPr>
        <p:spPr bwMode="auto">
          <a:xfrm>
            <a:off x="1358900" y="3429000"/>
            <a:ext cx="1709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Rectangle 13"/>
          <p:cNvSpPr>
            <a:spLocks noChangeArrowheads="1"/>
          </p:cNvSpPr>
          <p:nvPr/>
        </p:nvSpPr>
        <p:spPr bwMode="auto">
          <a:xfrm>
            <a:off x="1358900" y="3810000"/>
            <a:ext cx="1709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1358900" y="4229100"/>
            <a:ext cx="1709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1358900" y="4648200"/>
            <a:ext cx="1709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7572375" y="2216150"/>
            <a:ext cx="604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7092950" y="2647950"/>
            <a:ext cx="604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5278438" y="3079750"/>
            <a:ext cx="604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Rectangle 13"/>
          <p:cNvSpPr>
            <a:spLocks noChangeArrowheads="1"/>
          </p:cNvSpPr>
          <p:nvPr/>
        </p:nvSpPr>
        <p:spPr bwMode="auto">
          <a:xfrm>
            <a:off x="4932363" y="3490913"/>
            <a:ext cx="604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Rectangle 13"/>
          <p:cNvSpPr>
            <a:spLocks noChangeArrowheads="1"/>
          </p:cNvSpPr>
          <p:nvPr/>
        </p:nvSpPr>
        <p:spPr bwMode="auto">
          <a:xfrm>
            <a:off x="4783138" y="3871913"/>
            <a:ext cx="604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0" name="Rectangle 13"/>
          <p:cNvSpPr>
            <a:spLocks noChangeArrowheads="1"/>
          </p:cNvSpPr>
          <p:nvPr/>
        </p:nvSpPr>
        <p:spPr bwMode="auto">
          <a:xfrm>
            <a:off x="5407025" y="4313238"/>
            <a:ext cx="604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1" name="Rectangle 13"/>
          <p:cNvSpPr>
            <a:spLocks noChangeArrowheads="1"/>
          </p:cNvSpPr>
          <p:nvPr/>
        </p:nvSpPr>
        <p:spPr bwMode="auto">
          <a:xfrm>
            <a:off x="6127750" y="4732338"/>
            <a:ext cx="604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2" name="Rectangle 13"/>
          <p:cNvSpPr>
            <a:spLocks noChangeArrowheads="1"/>
          </p:cNvSpPr>
          <p:nvPr/>
        </p:nvSpPr>
        <p:spPr bwMode="auto">
          <a:xfrm>
            <a:off x="4038600" y="1489075"/>
            <a:ext cx="6048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3" name="Rectangle 13"/>
          <p:cNvSpPr>
            <a:spLocks noChangeArrowheads="1"/>
          </p:cNvSpPr>
          <p:nvPr/>
        </p:nvSpPr>
        <p:spPr bwMode="auto">
          <a:xfrm>
            <a:off x="5046663" y="1489075"/>
            <a:ext cx="604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4" name="Rectangle 13"/>
          <p:cNvSpPr>
            <a:spLocks noChangeArrowheads="1"/>
          </p:cNvSpPr>
          <p:nvPr/>
        </p:nvSpPr>
        <p:spPr bwMode="auto">
          <a:xfrm>
            <a:off x="6103938" y="1489075"/>
            <a:ext cx="604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5" name="Rectangle 13"/>
          <p:cNvSpPr>
            <a:spLocks noChangeArrowheads="1"/>
          </p:cNvSpPr>
          <p:nvPr/>
        </p:nvSpPr>
        <p:spPr bwMode="auto">
          <a:xfrm>
            <a:off x="7135813" y="1489075"/>
            <a:ext cx="604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5997575" y="-46038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点击添加标题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3" name="Picture 3" descr="C:\Documents and Settings\nukes\桌面\水力发电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0800" y="1322388"/>
            <a:ext cx="2886075" cy="18049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Documents and Settings\nukes\桌面\水力发电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3429000"/>
            <a:ext cx="2886075" cy="18049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Documents and Settings\nukes\桌面\水力发电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4575" y="1352550"/>
            <a:ext cx="2886075" cy="1774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854575" y="3429000"/>
            <a:ext cx="2886075" cy="1819275"/>
          </a:xfrm>
          <a:prstGeom prst="rect">
            <a:avLst/>
          </a:prstGeom>
          <a:solidFill>
            <a:srgbClr val="D4E2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4902200" y="3500438"/>
            <a:ext cx="2838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水力发电利用天然水能，需要人工修筑能集中水流落差和调节流量的水工建筑物。因此工程投资大、建设周期长。但水力发电效率高，发电成本低，机组启动快，调节容易。由于利用自然水流，受自然条件的影响较大。水力发电往往是综合利用水资源的一个重要组成部分与航运、养殖、灌溉、防洪和旅游组成水资源综合利用体系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724128" y="5733256"/>
            <a:ext cx="17235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3000">
                <a:effectLst>
                  <a:reflection blurRad="6350" stA="50000" endA="300" endPos="50000" dist="40640" dir="5400000" sy="-100000" algn="bl" rotWithShape="0"/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15364" name="TextBox 43"/>
          <p:cNvSpPr txBox="1">
            <a:spLocks noChangeArrowheads="1"/>
          </p:cNvSpPr>
          <p:nvPr/>
        </p:nvSpPr>
        <p:spPr bwMode="auto">
          <a:xfrm>
            <a:off x="5435600" y="-26988"/>
            <a:ext cx="3168650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E1DFC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en-US" altLang="zh-CN" sz="2800">
              <a:solidFill>
                <a:srgbClr val="E1DFC1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>全屏显示(4:3)</PresentationFormat>
  <Paragraphs>107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时尚中黑简体</vt:lpstr>
      <vt:lpstr>汉真广标</vt:lpstr>
      <vt:lpstr>方正综艺简体</vt:lpstr>
      <vt:lpstr>微软雅黑</vt:lpstr>
      <vt:lpstr>Gulim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M110081J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8</cp:revision>
  <dcterms:created xsi:type="dcterms:W3CDTF">2011-07-06T09:45:00Z</dcterms:created>
  <dcterms:modified xsi:type="dcterms:W3CDTF">2018-08-28T07:55:56Z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