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Edwardian Script ITC" panose="030303020407070D0804" pitchFamily="66" charset="0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华文细黑" panose="02010600040101010101" pitchFamily="2" charset="-122"/>
      <p:regular r:id="rId21"/>
    </p:embeddedFont>
    <p:embeddedFont>
      <p:font typeface="Stencil" panose="040409050D0802020404" pitchFamily="82" charset="0"/>
      <p:regular r:id="rId22"/>
    </p:embeddedFont>
    <p:embeddedFont>
      <p:font typeface="Shruti" panose="020B0502040204020203" pitchFamily="34" charset="0"/>
      <p:regular r:id="rId23"/>
      <p:bold r:id="rId24"/>
    </p:embeddedFont>
    <p:embeddedFont>
      <p:font typeface="Arial Unicode MS" panose="020B0604020202020204" pitchFamily="34" charset="-122"/>
      <p:regular r:id="rId25"/>
    </p:embeddedFont>
    <p:embeddedFont>
      <p:font typeface="华文中宋" panose="02010600040101010101" pitchFamily="2" charset="-122"/>
      <p:regular r:id="rId26"/>
    </p:embeddedFont>
    <p:embeddedFont>
      <p:font typeface="等线" panose="02010600030101010101" charset="-122"/>
      <p:regular r:id="rId27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13.fntdata"/><Relationship Id="rId26" Type="http://schemas.openxmlformats.org/officeDocument/2006/relationships/font" Target="fonts/font12.fntdata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46325F8-6EB0-4018-8827-12B3CBC8081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0CE090D-BA3F-4233-B537-078D2463DE4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桌面\130155668518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40F93-65D1-43FB-85B4-9C3E90D5746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26F5BC-514C-4A62-B8E0-4138396443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67127-C402-46DA-97B2-A0B0AF06E61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0AE18-5CA6-409F-BE71-1E4300A658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2E176-4AEE-467E-995A-E148E39388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84BD5-1443-495E-8D74-F793844BB5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15BE0A-6772-40EF-8512-9AB84113DB3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96B47-3FBF-467D-B890-36A730740A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17445-B6B7-435B-8011-36645D7B4F1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2FA99-E96B-4537-BF0F-1E08E03BED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4DD23-845E-43CC-BA85-76BD8936C9B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AD6CE-07FA-49FA-8087-9636D8B03E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D7E0B-AECD-4E72-8F6C-F5695C3E45B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46DA6-F6AB-46EF-82E8-B139650714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1B06A-FD08-44B5-9DFF-7DBCDACBF51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92385-F419-47C2-97E1-ECEAEA137B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187FC-98AE-4470-86AC-64CDE18F38B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64DB7-B0A9-4326-9976-E077C5709B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D2662-61BD-4090-BD52-CA1FFDEAA91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03B2D-26AA-4089-8414-BD2C885818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4B118-7C4E-44D7-A322-6248CC24315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FD88C-F637-458E-BB30-F2C6F3DC12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65960-8893-412E-9053-F7EED0C4AE6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E1876-3185-41EC-9DBD-0B6A5C5023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329533F-73A8-41D6-9961-BADCB50DA92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AE98553-230D-48B9-B22A-B58EB901CA2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35825" y="6453188"/>
            <a:ext cx="1617663" cy="246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http://www.gemdale.com/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47265" y="4701793"/>
            <a:ext cx="16674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htttp://www.rapidesign.cn/</a:t>
            </a:r>
            <a:endParaRPr lang="en-US" altLang="zh-CN" sz="10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124" name="组合 6"/>
          <p:cNvGrpSpPr/>
          <p:nvPr/>
        </p:nvGrpSpPr>
        <p:grpSpPr bwMode="auto">
          <a:xfrm>
            <a:off x="4052888" y="1708150"/>
            <a:ext cx="3543300" cy="2438400"/>
            <a:chOff x="3059832" y="1529350"/>
            <a:chExt cx="3542958" cy="2438428"/>
          </a:xfrm>
        </p:grpSpPr>
        <p:grpSp>
          <p:nvGrpSpPr>
            <p:cNvPr id="5125" name="组合 7"/>
            <p:cNvGrpSpPr/>
            <p:nvPr/>
          </p:nvGrpSpPr>
          <p:grpSpPr bwMode="auto">
            <a:xfrm>
              <a:off x="3059832" y="1529350"/>
              <a:ext cx="3542958" cy="1107996"/>
              <a:chOff x="3059832" y="1529350"/>
              <a:chExt cx="3542958" cy="1107996"/>
            </a:xfrm>
          </p:grpSpPr>
          <p:sp>
            <p:nvSpPr>
              <p:cNvPr id="5128" name="矩形 10"/>
              <p:cNvSpPr>
                <a:spLocks noChangeArrowheads="1"/>
              </p:cNvSpPr>
              <p:nvPr/>
            </p:nvSpPr>
            <p:spPr bwMode="auto">
              <a:xfrm>
                <a:off x="3059832" y="1529350"/>
                <a:ext cx="3542958" cy="1107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600">
                    <a:solidFill>
                      <a:srgbClr val="918752"/>
                    </a:solidFill>
                    <a:latin typeface="Edwardian Script ITC" panose="030303020407070D0804" pitchFamily="66" charset="0"/>
                  </a:rPr>
                  <a:t>Power Point</a:t>
                </a:r>
                <a:endParaRPr lang="en-US" altLang="zh-CN" sz="6600">
                  <a:solidFill>
                    <a:srgbClr val="918752"/>
                  </a:solidFill>
                  <a:latin typeface="Edwardian Script ITC" panose="030303020407070D0804" pitchFamily="66" charset="0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3707469" y="2356448"/>
                <a:ext cx="1296862" cy="0"/>
              </a:xfrm>
              <a:prstGeom prst="line">
                <a:avLst/>
              </a:prstGeom>
              <a:ln>
                <a:solidFill>
                  <a:srgbClr val="918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5364660" y="2356448"/>
                <a:ext cx="1079396" cy="0"/>
              </a:xfrm>
              <a:prstGeom prst="line">
                <a:avLst/>
              </a:prstGeom>
              <a:ln>
                <a:solidFill>
                  <a:srgbClr val="918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3483653" y="2356447"/>
              <a:ext cx="3039770" cy="460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i="1" spc="600" dirty="0">
                  <a:solidFill>
                    <a:srgbClr val="9187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 </a:t>
              </a:r>
              <a:r>
                <a:rPr lang="en-US" altLang="zh-CN" sz="2400" i="1" spc="600" dirty="0">
                  <a:solidFill>
                    <a:srgbClr val="9187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en-US" sz="2400" i="1" spc="600" dirty="0">
                  <a:solidFill>
                    <a:srgbClr val="9187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锐普广告</a:t>
              </a:r>
              <a:endParaRPr lang="zh-CN" altLang="en-US" sz="2400" i="1" spc="600" dirty="0">
                <a:solidFill>
                  <a:srgbClr val="9187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3337" y="2859690"/>
              <a:ext cx="2669917" cy="1108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20" dirty="0">
                  <a:solidFill>
                    <a:srgbClr val="9187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适用于大气、简约、国际化商务及相关类别</a:t>
              </a:r>
              <a:endParaRPr lang="zh-CN" altLang="en-US" sz="1000" spc="20" dirty="0">
                <a:solidFill>
                  <a:srgbClr val="9187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rgbClr val="91875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Shanghai Rapidesign Advertising Co.,Ltd</a:t>
              </a:r>
              <a:endParaRPr lang="en-US" altLang="zh-CN" sz="1000" dirty="0">
                <a:solidFill>
                  <a:srgbClr val="9187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rgbClr val="91875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Apply to the atmosphere, contracted, </a:t>
              </a:r>
              <a:endParaRPr lang="en-US" altLang="zh-CN" sz="800" dirty="0">
                <a:solidFill>
                  <a:srgbClr val="9187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rgbClr val="91875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international business and related categories</a:t>
              </a:r>
              <a:endParaRPr lang="zh-CN" altLang="en-US" sz="800" dirty="0">
                <a:solidFill>
                  <a:srgbClr val="9187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rgbClr val="9187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50"/>
          <p:cNvGrpSpPr/>
          <p:nvPr/>
        </p:nvGrpSpPr>
        <p:grpSpPr bwMode="auto">
          <a:xfrm>
            <a:off x="4502150" y="819150"/>
            <a:ext cx="3467100" cy="3517900"/>
            <a:chOff x="3621414" y="818504"/>
            <a:chExt cx="3467617" cy="3519135"/>
          </a:xfrm>
        </p:grpSpPr>
        <p:sp>
          <p:nvSpPr>
            <p:cNvPr id="8196" name="Rectangle 6"/>
            <p:cNvSpPr>
              <a:spLocks noChangeArrowheads="1"/>
            </p:cNvSpPr>
            <p:nvPr/>
          </p:nvSpPr>
          <p:spPr bwMode="auto">
            <a:xfrm>
              <a:off x="3704480" y="1734529"/>
              <a:ext cx="205968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点击添加标题</a:t>
              </a:r>
              <a:endParaRPr lang="zh-CN" altLang="zh-CN" sz="1000">
                <a:solidFill>
                  <a:srgbClr val="91875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Rectangle 110"/>
            <p:cNvSpPr>
              <a:spLocks noChangeArrowheads="1"/>
            </p:cNvSpPr>
            <p:nvPr/>
          </p:nvSpPr>
          <p:spPr bwMode="auto">
            <a:xfrm>
              <a:off x="3704480" y="1952018"/>
              <a:ext cx="612347" cy="1231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Click add title</a:t>
              </a:r>
              <a:endParaRPr lang="zh-CN" altLang="en-US" sz="8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198" name="Rectangle 18"/>
            <p:cNvSpPr>
              <a:spLocks noChangeArrowheads="1"/>
            </p:cNvSpPr>
            <p:nvPr/>
          </p:nvSpPr>
          <p:spPr bwMode="auto">
            <a:xfrm>
              <a:off x="3704479" y="2272693"/>
              <a:ext cx="296550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点击添加标题</a:t>
              </a:r>
              <a:endParaRPr lang="zh-CN" altLang="zh-CN" sz="1000">
                <a:solidFill>
                  <a:srgbClr val="91875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Rectangle 141"/>
            <p:cNvSpPr>
              <a:spLocks noChangeArrowheads="1"/>
            </p:cNvSpPr>
            <p:nvPr/>
          </p:nvSpPr>
          <p:spPr bwMode="auto">
            <a:xfrm>
              <a:off x="3704480" y="2491768"/>
              <a:ext cx="612347" cy="1231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Click add title</a:t>
              </a:r>
              <a:endParaRPr lang="zh-CN" altLang="en-US" sz="8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00" name="Rectangle 30"/>
            <p:cNvSpPr>
              <a:spLocks noChangeArrowheads="1"/>
            </p:cNvSpPr>
            <p:nvPr/>
          </p:nvSpPr>
          <p:spPr bwMode="auto">
            <a:xfrm>
              <a:off x="3704480" y="2812443"/>
              <a:ext cx="24917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点击添加标题</a:t>
              </a:r>
              <a:endParaRPr lang="zh-CN" altLang="zh-CN" sz="1000">
                <a:solidFill>
                  <a:srgbClr val="91875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Rectangle 178"/>
            <p:cNvSpPr>
              <a:spLocks noChangeArrowheads="1"/>
            </p:cNvSpPr>
            <p:nvPr/>
          </p:nvSpPr>
          <p:spPr bwMode="auto">
            <a:xfrm>
              <a:off x="3704480" y="3031518"/>
              <a:ext cx="612347" cy="1231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Click add title</a:t>
              </a:r>
              <a:endParaRPr lang="zh-CN" altLang="en-US" sz="8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02" name="Rectangle 44"/>
            <p:cNvSpPr>
              <a:spLocks noChangeArrowheads="1"/>
            </p:cNvSpPr>
            <p:nvPr/>
          </p:nvSpPr>
          <p:spPr bwMode="auto">
            <a:xfrm>
              <a:off x="3704479" y="3352193"/>
              <a:ext cx="148274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点击添加标题</a:t>
              </a:r>
              <a:endParaRPr lang="zh-CN" altLang="zh-CN" sz="1000">
                <a:solidFill>
                  <a:srgbClr val="91875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3704480" y="3571268"/>
              <a:ext cx="612347" cy="1231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Click add title</a:t>
              </a:r>
              <a:endParaRPr lang="zh-CN" altLang="en-US" sz="8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04" name="Rectangle 64"/>
            <p:cNvSpPr>
              <a:spLocks noChangeArrowheads="1"/>
            </p:cNvSpPr>
            <p:nvPr/>
          </p:nvSpPr>
          <p:spPr bwMode="auto">
            <a:xfrm>
              <a:off x="3704480" y="3895118"/>
              <a:ext cx="27797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点击添加标题</a:t>
              </a:r>
              <a:endParaRPr lang="zh-CN" altLang="zh-CN" sz="1000">
                <a:solidFill>
                  <a:srgbClr val="91875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Rectangle 278"/>
            <p:cNvSpPr>
              <a:spLocks noChangeArrowheads="1"/>
            </p:cNvSpPr>
            <p:nvPr/>
          </p:nvSpPr>
          <p:spPr bwMode="auto">
            <a:xfrm>
              <a:off x="3704480" y="4111018"/>
              <a:ext cx="612347" cy="1231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Click add title</a:t>
              </a:r>
              <a:endParaRPr lang="zh-CN" altLang="en-US" sz="8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8206" name="组合 48"/>
            <p:cNvGrpSpPr/>
            <p:nvPr/>
          </p:nvGrpSpPr>
          <p:grpSpPr bwMode="auto">
            <a:xfrm>
              <a:off x="3702893" y="2178639"/>
              <a:ext cx="1858475" cy="2159000"/>
              <a:chOff x="4684042" y="1921855"/>
              <a:chExt cx="2404989" cy="2159000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4683390" y="1921097"/>
                <a:ext cx="2405978" cy="0"/>
              </a:xfrm>
              <a:prstGeom prst="line">
                <a:avLst/>
              </a:prstGeom>
              <a:ln w="12700">
                <a:solidFill>
                  <a:srgbClr val="91875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4683390" y="2461036"/>
                <a:ext cx="2405978" cy="0"/>
              </a:xfrm>
              <a:prstGeom prst="line">
                <a:avLst/>
              </a:prstGeom>
              <a:ln w="12700">
                <a:solidFill>
                  <a:srgbClr val="91875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4683390" y="3000976"/>
                <a:ext cx="2405978" cy="0"/>
              </a:xfrm>
              <a:prstGeom prst="line">
                <a:avLst/>
              </a:prstGeom>
              <a:ln w="12700">
                <a:solidFill>
                  <a:srgbClr val="91875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4683390" y="3540915"/>
                <a:ext cx="2405978" cy="0"/>
              </a:xfrm>
              <a:prstGeom prst="line">
                <a:avLst/>
              </a:prstGeom>
              <a:ln w="12700">
                <a:solidFill>
                  <a:srgbClr val="91875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4683390" y="4080855"/>
                <a:ext cx="2405978" cy="0"/>
              </a:xfrm>
              <a:prstGeom prst="line">
                <a:avLst/>
              </a:prstGeom>
              <a:ln w="12700">
                <a:solidFill>
                  <a:srgbClr val="91875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07" name="矩形 46"/>
            <p:cNvSpPr>
              <a:spLocks noChangeArrowheads="1"/>
            </p:cNvSpPr>
            <p:nvPr/>
          </p:nvSpPr>
          <p:spPr bwMode="auto">
            <a:xfrm>
              <a:off x="3621414" y="818504"/>
              <a:ext cx="193995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918752"/>
                  </a:solidFill>
                  <a:latin typeface="Stencil" panose="040409050D0802020404" pitchFamily="82" charset="0"/>
                </a:rPr>
                <a:t>contents</a:t>
              </a:r>
              <a:endParaRPr lang="en-US" altLang="zh-CN" sz="2800">
                <a:solidFill>
                  <a:srgbClr val="918752"/>
                </a:solidFill>
                <a:latin typeface="Stencil" panose="040409050D0802020404" pitchFamily="82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621415" y="1341724"/>
              <a:ext cx="34676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 the whole project process</a:t>
              </a:r>
              <a:endParaRPr lang="zh-CN" altLang="en-US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95" name="矩形 51"/>
          <p:cNvSpPr>
            <a:spLocks noChangeArrowheads="1"/>
          </p:cNvSpPr>
          <p:nvPr/>
        </p:nvSpPr>
        <p:spPr bwMode="auto">
          <a:xfrm>
            <a:off x="8043863" y="4497388"/>
            <a:ext cx="1095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01</a:t>
            </a:r>
            <a:r>
              <a:rPr lang="en-US" altLang="zh-CN" sz="20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/06</a:t>
            </a:r>
            <a:endParaRPr lang="zh-CN" altLang="en-US" sz="2000">
              <a:solidFill>
                <a:srgbClr val="91875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/>
          <p:cNvSpPr>
            <a:spLocks noChangeArrowheads="1"/>
          </p:cNvSpPr>
          <p:nvPr/>
        </p:nvSpPr>
        <p:spPr bwMode="auto">
          <a:xfrm>
            <a:off x="900113" y="641350"/>
            <a:ext cx="4572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上海锐普广告有限公司</a:t>
            </a: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是中国第一家精品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PPT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设计机构。</a:t>
            </a: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拥有国内顶尖的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PPT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制作技术、顶级的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PPT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设计团队， </a:t>
            </a: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坚持精益求精、拒绝平庸的做事精神，</a:t>
            </a: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帮助您实现美观、精致、严谨、动感的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PPT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展示效果，</a:t>
            </a: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让您的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PPT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创造卓越价值。</a:t>
            </a: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杜绝平庸、专做精品 ！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100%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专业；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100%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尽心；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100%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创意</a:t>
            </a: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PPT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公共模板设计；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PPT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个性模板设计；</a:t>
            </a:r>
            <a:r>
              <a:rPr lang="en-US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PPT</a:t>
            </a:r>
            <a:r>
              <a:rPr lang="zh-CN" altLang="zh-CN" sz="1000">
                <a:solidFill>
                  <a:srgbClr val="918752"/>
                </a:solidFill>
                <a:latin typeface="宋体" panose="02010600030101010101" pitchFamily="2" charset="-122"/>
              </a:rPr>
              <a:t>稿件制作。</a:t>
            </a:r>
            <a:endParaRPr lang="zh-CN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03212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SHANGHAI SHARP GENERAL ADVERTISING CO., LTD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CHINA'S FIRST HIGH-QUALITY GOODS PPT DESIGN AGENCY.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179408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WITH THE DOMESTIC TOP PPT MANUFACTURE TECHNOLOGY, THE TOP PPT DESIGN TEAM,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INSIST ON IMPROVING, REFUSED TO MEDIOCRE WORK SPIRIT,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345026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HELP YOU ACHIEVE BEAUTIFUL, DELICATE, RIGOROUS, DYNAMIC PPT SHOW EFFECT,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LET YOUR PPT CREATE EXCELLENCE VALUE.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4231382"/>
            <a:ext cx="5832648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PUT AN END TO MEDIOCRE, SPECIALIZATION AND HIGH-QUALITY GOODS! 100% PROFESSIONAL; WITH 100%; CREATIVE 100%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PPT PUBLIC TEMPLATE DESIGN; PPT PERSONALITY TEMPLATE DESIGN; PPT MANUSCRIPT PRODUCTION.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9223" name="Rectangle 13"/>
          <p:cNvSpPr>
            <a:spLocks noChangeArrowheads="1"/>
          </p:cNvSpPr>
          <p:nvPr/>
        </p:nvSpPr>
        <p:spPr bwMode="auto">
          <a:xfrm>
            <a:off x="992188" y="2727325"/>
            <a:ext cx="1662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918752"/>
                </a:solidFill>
                <a:latin typeface="Stencil" panose="040409050D0802020404" pitchFamily="82" charset="0"/>
              </a:rPr>
              <a:t>introduction</a:t>
            </a:r>
            <a:endParaRPr lang="en-US" altLang="zh-CN" sz="1800">
              <a:solidFill>
                <a:srgbClr val="918752"/>
              </a:solidFill>
              <a:latin typeface="Stencil" panose="040409050D0802020404" pitchFamily="82" charset="0"/>
            </a:endParaRPr>
          </a:p>
        </p:txBody>
      </p:sp>
      <p:grpSp>
        <p:nvGrpSpPr>
          <p:cNvPr id="9224" name="组合 14"/>
          <p:cNvGrpSpPr/>
          <p:nvPr/>
        </p:nvGrpSpPr>
        <p:grpSpPr bwMode="auto">
          <a:xfrm>
            <a:off x="558800" y="2084388"/>
            <a:ext cx="957263" cy="585787"/>
            <a:chOff x="151560" y="1897977"/>
            <a:chExt cx="957207" cy="584775"/>
          </a:xfrm>
        </p:grpSpPr>
        <p:sp>
          <p:nvSpPr>
            <p:cNvPr id="9227" name="矩形 11"/>
            <p:cNvSpPr>
              <a:spLocks noChangeArrowheads="1"/>
            </p:cNvSpPr>
            <p:nvPr/>
          </p:nvSpPr>
          <p:spPr bwMode="auto">
            <a:xfrm>
              <a:off x="199761" y="2032275"/>
              <a:ext cx="396043" cy="396043"/>
            </a:xfrm>
            <a:prstGeom prst="rect">
              <a:avLst/>
            </a:prstGeom>
            <a:solidFill>
              <a:srgbClr val="9187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28" name="TextBox 12"/>
            <p:cNvSpPr txBox="1">
              <a:spLocks noChangeArrowheads="1"/>
            </p:cNvSpPr>
            <p:nvPr/>
          </p:nvSpPr>
          <p:spPr bwMode="auto">
            <a:xfrm>
              <a:off x="151560" y="1989381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简</a:t>
              </a:r>
              <a:endParaRPr lang="zh-CN" altLang="en-US"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229" name="TextBox 13"/>
            <p:cNvSpPr txBox="1">
              <a:spLocks noChangeArrowheads="1"/>
            </p:cNvSpPr>
            <p:nvPr/>
          </p:nvSpPr>
          <p:spPr bwMode="auto">
            <a:xfrm>
              <a:off x="513732" y="1897977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91875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介</a:t>
              </a:r>
              <a:endParaRPr lang="zh-CN" altLang="en-US">
                <a:solidFill>
                  <a:srgbClr val="91875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1285875" y="2552700"/>
            <a:ext cx="5949950" cy="0"/>
          </a:xfrm>
          <a:prstGeom prst="line">
            <a:avLst/>
          </a:prstGeom>
          <a:ln>
            <a:solidFill>
              <a:srgbClr val="9187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6" name="矩形 24"/>
          <p:cNvSpPr>
            <a:spLocks noChangeArrowheads="1"/>
          </p:cNvSpPr>
          <p:nvPr/>
        </p:nvSpPr>
        <p:spPr bwMode="auto">
          <a:xfrm>
            <a:off x="8043863" y="4497388"/>
            <a:ext cx="1095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02</a:t>
            </a:r>
            <a:r>
              <a:rPr lang="en-US" altLang="zh-CN" sz="20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/06</a:t>
            </a:r>
            <a:endParaRPr lang="zh-CN" altLang="en-US" sz="2000">
              <a:solidFill>
                <a:srgbClr val="91875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85318" y="2553412"/>
            <a:ext cx="54232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7200" dirty="0">
                <a:solidFill>
                  <a:srgbClr val="918752">
                    <a:alpha val="10000"/>
                  </a:srgbClr>
                </a:solidFill>
                <a:latin typeface="Stencil" panose="040409050D0802020404" pitchFamily="82" charset="0"/>
              </a:rPr>
              <a:t>structure</a:t>
            </a:r>
            <a:endParaRPr lang="zh-CN" altLang="en-US" sz="7200" dirty="0">
              <a:solidFill>
                <a:srgbClr val="918752">
                  <a:alpha val="10000"/>
                </a:srgbClr>
              </a:solidFill>
              <a:latin typeface="Stencil" panose="040409050D0802020404" pitchFamily="82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358635" y="4435613"/>
            <a:ext cx="33842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4400" dirty="0">
                <a:solidFill>
                  <a:srgbClr val="918752">
                    <a:alpha val="10000"/>
                  </a:srgbClr>
                </a:solidFill>
                <a:latin typeface="Stencil" panose="040409050D0802020404" pitchFamily="82" charset="0"/>
              </a:rPr>
              <a:t>structure</a:t>
            </a:r>
            <a:endParaRPr lang="zh-CN" altLang="en-US" sz="4400" dirty="0">
              <a:solidFill>
                <a:srgbClr val="918752">
                  <a:alpha val="10000"/>
                </a:srgbClr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41456" y="381452"/>
            <a:ext cx="33842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4400" dirty="0">
                <a:solidFill>
                  <a:srgbClr val="918752">
                    <a:alpha val="10000"/>
                  </a:srgbClr>
                </a:solidFill>
                <a:latin typeface="Stencil" panose="040409050D0802020404" pitchFamily="82" charset="0"/>
              </a:rPr>
              <a:t>structure</a:t>
            </a:r>
            <a:endParaRPr lang="zh-CN" altLang="en-US" sz="4400" dirty="0">
              <a:solidFill>
                <a:srgbClr val="918752">
                  <a:alpha val="10000"/>
                </a:srgbClr>
              </a:solidFill>
              <a:latin typeface="Stencil" panose="040409050D0802020404" pitchFamily="82" charset="0"/>
            </a:endParaRPr>
          </a:p>
        </p:txBody>
      </p:sp>
      <p:sp>
        <p:nvSpPr>
          <p:cNvPr id="10245" name="矩形 24"/>
          <p:cNvSpPr>
            <a:spLocks noChangeArrowheads="1"/>
          </p:cNvSpPr>
          <p:nvPr/>
        </p:nvSpPr>
        <p:spPr bwMode="auto">
          <a:xfrm>
            <a:off x="8043863" y="4497388"/>
            <a:ext cx="1095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03</a:t>
            </a:r>
            <a:r>
              <a:rPr lang="en-US" altLang="zh-CN" sz="20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/06</a:t>
            </a:r>
            <a:endParaRPr lang="zh-CN" altLang="en-US" sz="2000">
              <a:solidFill>
                <a:srgbClr val="918752"/>
              </a:solidFill>
            </a:endParaRPr>
          </a:p>
        </p:txBody>
      </p:sp>
      <p:sp>
        <p:nvSpPr>
          <p:cNvPr id="10246" name="AutoShape 56"/>
          <p:cNvSpPr>
            <a:spLocks noChangeArrowheads="1"/>
          </p:cNvSpPr>
          <p:nvPr/>
        </p:nvSpPr>
        <p:spPr bwMode="auto">
          <a:xfrm>
            <a:off x="671513" y="874713"/>
            <a:ext cx="2066925" cy="315912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点击添加标题文字</a:t>
            </a:r>
            <a:endParaRPr lang="zh-CN" altLang="en-US" sz="1000">
              <a:solidFill>
                <a:srgbClr val="918752"/>
              </a:solidFill>
              <a:latin typeface="宋体" panose="02010600030101010101" pitchFamily="2" charset="-122"/>
            </a:endParaRPr>
          </a:p>
        </p:txBody>
      </p:sp>
      <p:sp>
        <p:nvSpPr>
          <p:cNvPr id="10247" name="AutoShape 56"/>
          <p:cNvSpPr>
            <a:spLocks noChangeArrowheads="1"/>
          </p:cNvSpPr>
          <p:nvPr/>
        </p:nvSpPr>
        <p:spPr bwMode="auto">
          <a:xfrm>
            <a:off x="3538538" y="874713"/>
            <a:ext cx="2066925" cy="315912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点击添加标题文字</a:t>
            </a:r>
            <a:endParaRPr lang="zh-CN" altLang="en-US" sz="1000">
              <a:solidFill>
                <a:srgbClr val="918752"/>
              </a:solidFill>
              <a:latin typeface="宋体" panose="02010600030101010101" pitchFamily="2" charset="-122"/>
            </a:endParaRPr>
          </a:p>
        </p:txBody>
      </p:sp>
      <p:sp>
        <p:nvSpPr>
          <p:cNvPr id="10248" name="AutoShape 56"/>
          <p:cNvSpPr>
            <a:spLocks noChangeArrowheads="1"/>
          </p:cNvSpPr>
          <p:nvPr/>
        </p:nvSpPr>
        <p:spPr bwMode="auto">
          <a:xfrm>
            <a:off x="6405563" y="874713"/>
            <a:ext cx="2066925" cy="315912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点击添加标题文字</a:t>
            </a:r>
            <a:endParaRPr lang="zh-CN" altLang="en-US" sz="1000">
              <a:solidFill>
                <a:srgbClr val="918752"/>
              </a:solidFill>
              <a:latin typeface="宋体" panose="02010600030101010101" pitchFamily="2" charset="-122"/>
            </a:endParaRPr>
          </a:p>
        </p:txBody>
      </p:sp>
      <p:cxnSp>
        <p:nvCxnSpPr>
          <p:cNvPr id="10249" name="直接连接符 19"/>
          <p:cNvCxnSpPr>
            <a:cxnSpLocks noChangeShapeType="1"/>
            <a:stCxn id="10246" idx="3"/>
            <a:endCxn id="10247" idx="1"/>
          </p:cNvCxnSpPr>
          <p:nvPr/>
        </p:nvCxnSpPr>
        <p:spPr bwMode="auto">
          <a:xfrm>
            <a:off x="2738438" y="1033463"/>
            <a:ext cx="800100" cy="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直接连接符 20"/>
          <p:cNvCxnSpPr>
            <a:cxnSpLocks noChangeShapeType="1"/>
          </p:cNvCxnSpPr>
          <p:nvPr/>
        </p:nvCxnSpPr>
        <p:spPr bwMode="auto">
          <a:xfrm>
            <a:off x="5605463" y="1033463"/>
            <a:ext cx="800100" cy="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2820988" y="788988"/>
            <a:ext cx="635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rPr>
              <a:t>100%</a:t>
            </a:r>
            <a:endParaRPr lang="en-US" altLang="zh-CN" sz="1000" dirty="0">
              <a:solidFill>
                <a:srgbClr val="918752"/>
              </a:solidFill>
              <a:latin typeface="+mj-lt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5780088" y="788988"/>
            <a:ext cx="635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rPr>
              <a:t>48%</a:t>
            </a:r>
            <a:endParaRPr lang="en-US" altLang="zh-CN" sz="1000" dirty="0">
              <a:solidFill>
                <a:srgbClr val="918752"/>
              </a:solidFill>
              <a:latin typeface="+mj-lt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53" name="AutoShape 56"/>
          <p:cNvSpPr>
            <a:spLocks noChangeArrowheads="1"/>
          </p:cNvSpPr>
          <p:nvPr/>
        </p:nvSpPr>
        <p:spPr bwMode="auto">
          <a:xfrm>
            <a:off x="671513" y="2047875"/>
            <a:ext cx="2066925" cy="3159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点击添加标题文字</a:t>
            </a:r>
            <a:endParaRPr lang="zh-CN" altLang="en-US" sz="1000">
              <a:solidFill>
                <a:srgbClr val="918752"/>
              </a:solidFill>
              <a:latin typeface="宋体" panose="02010600030101010101" pitchFamily="2" charset="-122"/>
            </a:endParaRPr>
          </a:p>
        </p:txBody>
      </p:sp>
      <p:sp>
        <p:nvSpPr>
          <p:cNvPr id="10254" name="AutoShape 56"/>
          <p:cNvSpPr>
            <a:spLocks noChangeArrowheads="1"/>
          </p:cNvSpPr>
          <p:nvPr/>
        </p:nvSpPr>
        <p:spPr bwMode="auto">
          <a:xfrm>
            <a:off x="3538538" y="2047875"/>
            <a:ext cx="2066925" cy="3159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点击添加标题文字</a:t>
            </a:r>
            <a:endParaRPr lang="zh-CN" altLang="en-US" sz="1000">
              <a:solidFill>
                <a:srgbClr val="918752"/>
              </a:solidFill>
              <a:latin typeface="宋体" panose="02010600030101010101" pitchFamily="2" charset="-122"/>
            </a:endParaRPr>
          </a:p>
        </p:txBody>
      </p:sp>
      <p:sp>
        <p:nvSpPr>
          <p:cNvPr id="10255" name="AutoShape 56"/>
          <p:cNvSpPr>
            <a:spLocks noChangeArrowheads="1"/>
          </p:cNvSpPr>
          <p:nvPr/>
        </p:nvSpPr>
        <p:spPr bwMode="auto">
          <a:xfrm>
            <a:off x="6415088" y="2047875"/>
            <a:ext cx="2066925" cy="3159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点击添加标题文字</a:t>
            </a:r>
            <a:endParaRPr lang="zh-CN" altLang="en-US" sz="1000">
              <a:solidFill>
                <a:srgbClr val="918752"/>
              </a:solidFill>
              <a:latin typeface="宋体" panose="02010600030101010101" pitchFamily="2" charset="-122"/>
            </a:endParaRPr>
          </a:p>
        </p:txBody>
      </p:sp>
      <p:sp>
        <p:nvSpPr>
          <p:cNvPr id="10256" name="AutoShape 56"/>
          <p:cNvSpPr>
            <a:spLocks noChangeArrowheads="1"/>
          </p:cNvSpPr>
          <p:nvPr/>
        </p:nvSpPr>
        <p:spPr bwMode="auto">
          <a:xfrm>
            <a:off x="2105025" y="2622550"/>
            <a:ext cx="2066925" cy="3159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点击添加标题文字</a:t>
            </a:r>
            <a:endParaRPr lang="zh-CN" altLang="en-US" sz="1000">
              <a:solidFill>
                <a:srgbClr val="918752"/>
              </a:solidFill>
              <a:latin typeface="宋体" panose="02010600030101010101" pitchFamily="2" charset="-122"/>
            </a:endParaRPr>
          </a:p>
        </p:txBody>
      </p:sp>
      <p:sp>
        <p:nvSpPr>
          <p:cNvPr id="10257" name="AutoShape 56"/>
          <p:cNvSpPr>
            <a:spLocks noChangeArrowheads="1"/>
          </p:cNvSpPr>
          <p:nvPr/>
        </p:nvSpPr>
        <p:spPr bwMode="auto">
          <a:xfrm>
            <a:off x="4972050" y="2622550"/>
            <a:ext cx="2066925" cy="3159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点击添加标题文字</a:t>
            </a:r>
            <a:endParaRPr lang="zh-CN" altLang="en-US" sz="1000">
              <a:solidFill>
                <a:srgbClr val="918752"/>
              </a:solidFill>
              <a:latin typeface="宋体" panose="02010600030101010101" pitchFamily="2" charset="-122"/>
            </a:endParaRPr>
          </a:p>
        </p:txBody>
      </p:sp>
      <p:cxnSp>
        <p:nvCxnSpPr>
          <p:cNvPr id="10258" name="直接连接符 31"/>
          <p:cNvCxnSpPr>
            <a:cxnSpLocks noChangeShapeType="1"/>
          </p:cNvCxnSpPr>
          <p:nvPr/>
        </p:nvCxnSpPr>
        <p:spPr bwMode="auto">
          <a:xfrm>
            <a:off x="5605463" y="3776663"/>
            <a:ext cx="200025" cy="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直接连接符 32"/>
          <p:cNvCxnSpPr>
            <a:cxnSpLocks noChangeShapeType="1"/>
          </p:cNvCxnSpPr>
          <p:nvPr/>
        </p:nvCxnSpPr>
        <p:spPr bwMode="auto">
          <a:xfrm>
            <a:off x="5605463" y="4367213"/>
            <a:ext cx="200025" cy="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直接连接符 33"/>
          <p:cNvCxnSpPr>
            <a:cxnSpLocks noChangeShapeType="1"/>
          </p:cNvCxnSpPr>
          <p:nvPr/>
        </p:nvCxnSpPr>
        <p:spPr bwMode="auto">
          <a:xfrm>
            <a:off x="5805488" y="4081463"/>
            <a:ext cx="404812" cy="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直接连接符 34"/>
          <p:cNvCxnSpPr>
            <a:cxnSpLocks noChangeShapeType="1"/>
          </p:cNvCxnSpPr>
          <p:nvPr/>
        </p:nvCxnSpPr>
        <p:spPr bwMode="auto">
          <a:xfrm flipV="1">
            <a:off x="5805488" y="3776663"/>
            <a:ext cx="0" cy="59055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直接连接符 35"/>
          <p:cNvCxnSpPr>
            <a:cxnSpLocks noChangeShapeType="1"/>
          </p:cNvCxnSpPr>
          <p:nvPr/>
        </p:nvCxnSpPr>
        <p:spPr bwMode="auto">
          <a:xfrm flipV="1">
            <a:off x="6210300" y="3776663"/>
            <a:ext cx="0" cy="59055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直接连接符 36"/>
          <p:cNvCxnSpPr>
            <a:cxnSpLocks noChangeShapeType="1"/>
          </p:cNvCxnSpPr>
          <p:nvPr/>
        </p:nvCxnSpPr>
        <p:spPr bwMode="auto">
          <a:xfrm>
            <a:off x="6207125" y="3776663"/>
            <a:ext cx="200025" cy="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直接连接符 37"/>
          <p:cNvCxnSpPr>
            <a:cxnSpLocks noChangeShapeType="1"/>
          </p:cNvCxnSpPr>
          <p:nvPr/>
        </p:nvCxnSpPr>
        <p:spPr bwMode="auto">
          <a:xfrm>
            <a:off x="6207125" y="4367213"/>
            <a:ext cx="200025" cy="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直接连接符 39"/>
          <p:cNvCxnSpPr>
            <a:cxnSpLocks noChangeShapeType="1"/>
          </p:cNvCxnSpPr>
          <p:nvPr/>
        </p:nvCxnSpPr>
        <p:spPr bwMode="auto">
          <a:xfrm>
            <a:off x="2747963" y="3776663"/>
            <a:ext cx="200025" cy="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直接连接符 40"/>
          <p:cNvCxnSpPr>
            <a:cxnSpLocks noChangeShapeType="1"/>
          </p:cNvCxnSpPr>
          <p:nvPr/>
        </p:nvCxnSpPr>
        <p:spPr bwMode="auto">
          <a:xfrm>
            <a:off x="2747963" y="4367213"/>
            <a:ext cx="200025" cy="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直接连接符 41"/>
          <p:cNvCxnSpPr>
            <a:cxnSpLocks noChangeShapeType="1"/>
          </p:cNvCxnSpPr>
          <p:nvPr/>
        </p:nvCxnSpPr>
        <p:spPr bwMode="auto">
          <a:xfrm>
            <a:off x="2947988" y="4081463"/>
            <a:ext cx="404812" cy="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8" name="直接连接符 42"/>
          <p:cNvCxnSpPr>
            <a:cxnSpLocks noChangeShapeType="1"/>
          </p:cNvCxnSpPr>
          <p:nvPr/>
        </p:nvCxnSpPr>
        <p:spPr bwMode="auto">
          <a:xfrm flipV="1">
            <a:off x="2947988" y="3776663"/>
            <a:ext cx="0" cy="59055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直接连接符 43"/>
          <p:cNvCxnSpPr>
            <a:cxnSpLocks noChangeShapeType="1"/>
          </p:cNvCxnSpPr>
          <p:nvPr/>
        </p:nvCxnSpPr>
        <p:spPr bwMode="auto">
          <a:xfrm flipV="1">
            <a:off x="3352800" y="3776663"/>
            <a:ext cx="0" cy="59055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0" name="直接连接符 44"/>
          <p:cNvCxnSpPr>
            <a:cxnSpLocks noChangeShapeType="1"/>
          </p:cNvCxnSpPr>
          <p:nvPr/>
        </p:nvCxnSpPr>
        <p:spPr bwMode="auto">
          <a:xfrm>
            <a:off x="3349625" y="3776663"/>
            <a:ext cx="200025" cy="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1" name="直接连接符 45"/>
          <p:cNvCxnSpPr>
            <a:cxnSpLocks noChangeShapeType="1"/>
          </p:cNvCxnSpPr>
          <p:nvPr/>
        </p:nvCxnSpPr>
        <p:spPr bwMode="auto">
          <a:xfrm>
            <a:off x="3349625" y="4367213"/>
            <a:ext cx="200025" cy="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2" name="直接连接符 47"/>
          <p:cNvCxnSpPr>
            <a:cxnSpLocks noChangeShapeType="1"/>
          </p:cNvCxnSpPr>
          <p:nvPr/>
        </p:nvCxnSpPr>
        <p:spPr bwMode="auto">
          <a:xfrm flipH="1" flipV="1">
            <a:off x="4570413" y="2363788"/>
            <a:ext cx="0" cy="83185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直接连接符 48"/>
          <p:cNvCxnSpPr>
            <a:cxnSpLocks noChangeShapeType="1"/>
          </p:cNvCxnSpPr>
          <p:nvPr/>
        </p:nvCxnSpPr>
        <p:spPr bwMode="auto">
          <a:xfrm>
            <a:off x="3138488" y="3195638"/>
            <a:ext cx="2868612" cy="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直接连接符 49"/>
          <p:cNvCxnSpPr>
            <a:cxnSpLocks noChangeShapeType="1"/>
          </p:cNvCxnSpPr>
          <p:nvPr/>
        </p:nvCxnSpPr>
        <p:spPr bwMode="auto">
          <a:xfrm flipV="1">
            <a:off x="6008688" y="3194050"/>
            <a:ext cx="0" cy="881063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5" name="直接连接符 50"/>
          <p:cNvCxnSpPr>
            <a:cxnSpLocks noChangeShapeType="1"/>
          </p:cNvCxnSpPr>
          <p:nvPr/>
        </p:nvCxnSpPr>
        <p:spPr bwMode="auto">
          <a:xfrm flipV="1">
            <a:off x="3138488" y="3194050"/>
            <a:ext cx="0" cy="881063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6" name="直接连接符 52"/>
          <p:cNvCxnSpPr>
            <a:cxnSpLocks noChangeShapeType="1"/>
          </p:cNvCxnSpPr>
          <p:nvPr/>
        </p:nvCxnSpPr>
        <p:spPr bwMode="auto">
          <a:xfrm flipH="1">
            <a:off x="4572000" y="1484313"/>
            <a:ext cx="0" cy="30480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7" name="直接连接符 53"/>
          <p:cNvCxnSpPr>
            <a:cxnSpLocks noChangeShapeType="1"/>
          </p:cNvCxnSpPr>
          <p:nvPr/>
        </p:nvCxnSpPr>
        <p:spPr bwMode="auto">
          <a:xfrm flipH="1">
            <a:off x="7439025" y="1190625"/>
            <a:ext cx="0" cy="293688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8" name="直接连接符 54"/>
          <p:cNvCxnSpPr>
            <a:cxnSpLocks noChangeShapeType="1"/>
          </p:cNvCxnSpPr>
          <p:nvPr/>
        </p:nvCxnSpPr>
        <p:spPr bwMode="auto">
          <a:xfrm flipH="1">
            <a:off x="4572000" y="1484313"/>
            <a:ext cx="2867025" cy="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9" name="直接连接符 55"/>
          <p:cNvCxnSpPr>
            <a:cxnSpLocks noChangeShapeType="1"/>
          </p:cNvCxnSpPr>
          <p:nvPr/>
        </p:nvCxnSpPr>
        <p:spPr bwMode="auto">
          <a:xfrm flipH="1" flipV="1">
            <a:off x="1704975" y="1789113"/>
            <a:ext cx="0" cy="258762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0" name="直接连接符 56"/>
          <p:cNvCxnSpPr>
            <a:cxnSpLocks noChangeShapeType="1"/>
          </p:cNvCxnSpPr>
          <p:nvPr/>
        </p:nvCxnSpPr>
        <p:spPr bwMode="auto">
          <a:xfrm flipH="1" flipV="1">
            <a:off x="4572000" y="1789113"/>
            <a:ext cx="0" cy="258762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直接连接符 57"/>
          <p:cNvCxnSpPr>
            <a:cxnSpLocks noChangeShapeType="1"/>
          </p:cNvCxnSpPr>
          <p:nvPr/>
        </p:nvCxnSpPr>
        <p:spPr bwMode="auto">
          <a:xfrm flipH="1" flipV="1">
            <a:off x="7439025" y="1789113"/>
            <a:ext cx="0" cy="258762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2" name="直接连接符 58"/>
          <p:cNvCxnSpPr>
            <a:cxnSpLocks noChangeShapeType="1"/>
          </p:cNvCxnSpPr>
          <p:nvPr/>
        </p:nvCxnSpPr>
        <p:spPr bwMode="auto">
          <a:xfrm>
            <a:off x="1704975" y="1789113"/>
            <a:ext cx="5743575" cy="0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3" name="直接连接符 59"/>
          <p:cNvCxnSpPr>
            <a:cxnSpLocks noChangeShapeType="1"/>
          </p:cNvCxnSpPr>
          <p:nvPr/>
        </p:nvCxnSpPr>
        <p:spPr bwMode="auto">
          <a:xfrm flipH="1" flipV="1">
            <a:off x="6005513" y="1789113"/>
            <a:ext cx="0" cy="833437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4" name="直接连接符 60"/>
          <p:cNvCxnSpPr>
            <a:cxnSpLocks noChangeShapeType="1"/>
          </p:cNvCxnSpPr>
          <p:nvPr/>
        </p:nvCxnSpPr>
        <p:spPr bwMode="auto">
          <a:xfrm flipH="1" flipV="1">
            <a:off x="3138488" y="1789113"/>
            <a:ext cx="0" cy="833437"/>
          </a:xfrm>
          <a:prstGeom prst="line">
            <a:avLst/>
          </a:prstGeom>
          <a:noFill/>
          <a:ln w="9525" algn="ctr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 Box 17"/>
          <p:cNvSpPr txBox="1">
            <a:spLocks noChangeArrowheads="1"/>
          </p:cNvSpPr>
          <p:nvPr/>
        </p:nvSpPr>
        <p:spPr bwMode="auto">
          <a:xfrm>
            <a:off x="1708150" y="1792288"/>
            <a:ext cx="446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rPr>
              <a:t>49%</a:t>
            </a:r>
            <a:endParaRPr lang="en-US" altLang="zh-CN" sz="1000" dirty="0">
              <a:solidFill>
                <a:srgbClr val="918752"/>
              </a:solidFill>
              <a:latin typeface="+mj-lt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5429250" y="2378075"/>
            <a:ext cx="622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rPr>
              <a:t>15.7%</a:t>
            </a:r>
            <a:endParaRPr lang="en-US" altLang="zh-CN" sz="1000" dirty="0">
              <a:solidFill>
                <a:srgbClr val="918752"/>
              </a:solidFill>
              <a:latin typeface="+mj-lt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3151188" y="2378075"/>
            <a:ext cx="519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rPr>
              <a:t>28%</a:t>
            </a:r>
            <a:endParaRPr lang="en-US" altLang="zh-CN" sz="1000" dirty="0">
              <a:solidFill>
                <a:srgbClr val="918752"/>
              </a:solidFill>
              <a:latin typeface="+mj-lt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4570413" y="1792288"/>
            <a:ext cx="519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rPr>
              <a:t>49%</a:t>
            </a:r>
            <a:endParaRPr lang="en-US" altLang="zh-CN" sz="1000" dirty="0">
              <a:solidFill>
                <a:srgbClr val="918752"/>
              </a:solidFill>
              <a:latin typeface="+mj-lt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Text Box 26"/>
          <p:cNvSpPr txBox="1">
            <a:spLocks noChangeArrowheads="1"/>
          </p:cNvSpPr>
          <p:nvPr/>
        </p:nvSpPr>
        <p:spPr bwMode="auto">
          <a:xfrm>
            <a:off x="6938963" y="1789113"/>
            <a:ext cx="5000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rPr>
              <a:t>30%</a:t>
            </a:r>
            <a:endParaRPr lang="en-US" altLang="zh-CN" sz="1000" dirty="0">
              <a:solidFill>
                <a:srgbClr val="918752"/>
              </a:solidFill>
              <a:latin typeface="+mj-lt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8" name="Text Box 22"/>
          <p:cNvSpPr txBox="1">
            <a:spLocks noChangeArrowheads="1"/>
          </p:cNvSpPr>
          <p:nvPr/>
        </p:nvSpPr>
        <p:spPr bwMode="auto">
          <a:xfrm>
            <a:off x="4310063" y="4513263"/>
            <a:ext cx="519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rPr>
              <a:t>85%</a:t>
            </a:r>
            <a:endParaRPr lang="en-US" altLang="zh-CN" sz="1000" dirty="0">
              <a:solidFill>
                <a:srgbClr val="918752"/>
              </a:solidFill>
              <a:latin typeface="+mj-lt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91" name="AutoShape 56"/>
          <p:cNvSpPr>
            <a:spLocks noChangeArrowheads="1"/>
          </p:cNvSpPr>
          <p:nvPr/>
        </p:nvSpPr>
        <p:spPr bwMode="auto">
          <a:xfrm>
            <a:off x="3538538" y="3622675"/>
            <a:ext cx="2066925" cy="3159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点击添加标题文字</a:t>
            </a:r>
            <a:endParaRPr lang="zh-CN" altLang="en-US" sz="1000">
              <a:solidFill>
                <a:srgbClr val="918752"/>
              </a:solidFill>
              <a:latin typeface="宋体" panose="02010600030101010101" pitchFamily="2" charset="-122"/>
            </a:endParaRPr>
          </a:p>
        </p:txBody>
      </p:sp>
      <p:sp>
        <p:nvSpPr>
          <p:cNvPr id="10292" name="AutoShape 56"/>
          <p:cNvSpPr>
            <a:spLocks noChangeArrowheads="1"/>
          </p:cNvSpPr>
          <p:nvPr/>
        </p:nvSpPr>
        <p:spPr bwMode="auto">
          <a:xfrm>
            <a:off x="3538538" y="4219575"/>
            <a:ext cx="2066925" cy="3159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点击添加标题文字</a:t>
            </a:r>
            <a:endParaRPr lang="zh-CN" altLang="en-US" sz="1000">
              <a:solidFill>
                <a:srgbClr val="918752"/>
              </a:solidFill>
              <a:latin typeface="宋体" panose="02010600030101010101" pitchFamily="2" charset="-122"/>
            </a:endParaRPr>
          </a:p>
        </p:txBody>
      </p:sp>
      <p:sp>
        <p:nvSpPr>
          <p:cNvPr id="71" name="Text Box 23"/>
          <p:cNvSpPr txBox="1">
            <a:spLocks noChangeArrowheads="1"/>
          </p:cNvSpPr>
          <p:nvPr/>
        </p:nvSpPr>
        <p:spPr bwMode="auto">
          <a:xfrm>
            <a:off x="4260850" y="3359150"/>
            <a:ext cx="6334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rPr>
              <a:t>97.1%</a:t>
            </a:r>
            <a:endParaRPr lang="en-US" altLang="zh-CN" sz="1000">
              <a:solidFill>
                <a:srgbClr val="918752"/>
              </a:solidFill>
              <a:latin typeface="+mj-lt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94" name="AutoShape 56"/>
          <p:cNvSpPr>
            <a:spLocks noChangeArrowheads="1"/>
          </p:cNvSpPr>
          <p:nvPr/>
        </p:nvSpPr>
        <p:spPr bwMode="auto">
          <a:xfrm>
            <a:off x="6415088" y="3622675"/>
            <a:ext cx="2066925" cy="3159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点击添加标题文字</a:t>
            </a:r>
            <a:endParaRPr lang="zh-CN" altLang="en-US" sz="1000">
              <a:solidFill>
                <a:srgbClr val="918752"/>
              </a:solidFill>
              <a:latin typeface="宋体" panose="02010600030101010101" pitchFamily="2" charset="-122"/>
            </a:endParaRPr>
          </a:p>
        </p:txBody>
      </p:sp>
      <p:sp>
        <p:nvSpPr>
          <p:cNvPr id="10295" name="AutoShape 56"/>
          <p:cNvSpPr>
            <a:spLocks noChangeArrowheads="1"/>
          </p:cNvSpPr>
          <p:nvPr/>
        </p:nvSpPr>
        <p:spPr bwMode="auto">
          <a:xfrm>
            <a:off x="6415088" y="4219575"/>
            <a:ext cx="2066925" cy="3159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点击添加标题文字</a:t>
            </a:r>
            <a:endParaRPr lang="zh-CN" altLang="en-US" sz="1000">
              <a:solidFill>
                <a:srgbClr val="918752"/>
              </a:solidFill>
              <a:latin typeface="宋体" panose="02010600030101010101" pitchFamily="2" charset="-122"/>
            </a:endParaRPr>
          </a:p>
        </p:txBody>
      </p:sp>
      <p:sp>
        <p:nvSpPr>
          <p:cNvPr id="75" name="Text Box 24"/>
          <p:cNvSpPr txBox="1">
            <a:spLocks noChangeArrowheads="1"/>
          </p:cNvSpPr>
          <p:nvPr/>
        </p:nvSpPr>
        <p:spPr bwMode="auto">
          <a:xfrm>
            <a:off x="7131050" y="3378200"/>
            <a:ext cx="6334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rPr>
              <a:t>90.9%</a:t>
            </a:r>
            <a:endParaRPr lang="en-US" altLang="zh-CN" sz="1000">
              <a:solidFill>
                <a:srgbClr val="918752"/>
              </a:solidFill>
              <a:latin typeface="+mj-lt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auto">
          <a:xfrm>
            <a:off x="7192963" y="4545013"/>
            <a:ext cx="509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rPr>
              <a:t>51%</a:t>
            </a:r>
            <a:endParaRPr lang="en-US" altLang="zh-CN" sz="1000" dirty="0">
              <a:solidFill>
                <a:srgbClr val="918752"/>
              </a:solidFill>
              <a:latin typeface="+mj-lt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98" name="AutoShape 56"/>
          <p:cNvSpPr>
            <a:spLocks noChangeArrowheads="1"/>
          </p:cNvSpPr>
          <p:nvPr/>
        </p:nvSpPr>
        <p:spPr bwMode="auto">
          <a:xfrm>
            <a:off x="671513" y="3622675"/>
            <a:ext cx="2066925" cy="3159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点击添加标题文字</a:t>
            </a:r>
            <a:endParaRPr lang="zh-CN" altLang="en-US" sz="1000">
              <a:solidFill>
                <a:srgbClr val="918752"/>
              </a:solidFill>
              <a:latin typeface="宋体" panose="02010600030101010101" pitchFamily="2" charset="-122"/>
            </a:endParaRPr>
          </a:p>
        </p:txBody>
      </p:sp>
      <p:sp>
        <p:nvSpPr>
          <p:cNvPr id="10299" name="AutoShape 56"/>
          <p:cNvSpPr>
            <a:spLocks noChangeArrowheads="1"/>
          </p:cNvSpPr>
          <p:nvPr/>
        </p:nvSpPr>
        <p:spPr bwMode="auto">
          <a:xfrm>
            <a:off x="671513" y="4219575"/>
            <a:ext cx="2066925" cy="3159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91875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点击添加标题文字</a:t>
            </a:r>
            <a:endParaRPr lang="zh-CN" altLang="en-US" sz="1000">
              <a:solidFill>
                <a:srgbClr val="918752"/>
              </a:solidFill>
              <a:latin typeface="宋体" panose="02010600030101010101" pitchFamily="2" charset="-122"/>
            </a:endParaRP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1389063" y="4545013"/>
            <a:ext cx="6334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rPr>
              <a:t>90%</a:t>
            </a:r>
            <a:endParaRPr lang="en-US" altLang="zh-CN" sz="1000">
              <a:solidFill>
                <a:srgbClr val="918752"/>
              </a:solidFill>
              <a:latin typeface="+mj-lt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1389063" y="3359150"/>
            <a:ext cx="6334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918752"/>
                </a:solidFill>
                <a:latin typeface="+mj-lt"/>
                <a:ea typeface="华文细黑" panose="02010600040101010101" pitchFamily="2" charset="-122"/>
                <a:cs typeface="Arial" panose="020B0604020202020204" pitchFamily="34" charset="0"/>
              </a:rPr>
              <a:t>100%</a:t>
            </a:r>
            <a:endParaRPr lang="en-US" altLang="zh-CN" sz="1000" dirty="0">
              <a:solidFill>
                <a:srgbClr val="918752"/>
              </a:solidFill>
              <a:latin typeface="+mj-lt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0302" name="组合 88"/>
          <p:cNvGrpSpPr/>
          <p:nvPr/>
        </p:nvGrpSpPr>
        <p:grpSpPr bwMode="auto">
          <a:xfrm>
            <a:off x="8861425" y="1033463"/>
            <a:ext cx="282575" cy="1000125"/>
            <a:chOff x="8861253" y="1033133"/>
            <a:chExt cx="282747" cy="1000918"/>
          </a:xfrm>
        </p:grpSpPr>
        <p:sp>
          <p:nvSpPr>
            <p:cNvPr id="10303" name="矩形 87"/>
            <p:cNvSpPr>
              <a:spLocks noChangeArrowheads="1"/>
            </p:cNvSpPr>
            <p:nvPr/>
          </p:nvSpPr>
          <p:spPr bwMode="auto">
            <a:xfrm>
              <a:off x="8861253" y="1033133"/>
              <a:ext cx="282747" cy="1000918"/>
            </a:xfrm>
            <a:prstGeom prst="rect">
              <a:avLst/>
            </a:prstGeom>
            <a:solidFill>
              <a:srgbClr val="9187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304" name="TextBox 4"/>
            <p:cNvSpPr txBox="1">
              <a:spLocks noChangeArrowheads="1"/>
            </p:cNvSpPr>
            <p:nvPr/>
          </p:nvSpPr>
          <p:spPr bwMode="auto">
            <a:xfrm>
              <a:off x="8867041" y="1150262"/>
              <a:ext cx="27187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结</a:t>
              </a:r>
              <a:endParaRPr lang="en-US" altLang="zh-CN" sz="1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1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构</a:t>
              </a:r>
              <a:endParaRPr lang="zh-CN" altLang="en-US" sz="1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2096"/>
          <p:cNvGrpSpPr/>
          <p:nvPr/>
        </p:nvGrpSpPr>
        <p:grpSpPr bwMode="auto">
          <a:xfrm>
            <a:off x="2405063" y="1784350"/>
            <a:ext cx="6643687" cy="2330450"/>
            <a:chOff x="2405062" y="1784351"/>
            <a:chExt cx="4025900" cy="2330450"/>
          </a:xfrm>
        </p:grpSpPr>
        <p:sp>
          <p:nvSpPr>
            <p:cNvPr id="11286" name="Line 8"/>
            <p:cNvSpPr>
              <a:spLocks noChangeShapeType="1"/>
            </p:cNvSpPr>
            <p:nvPr/>
          </p:nvSpPr>
          <p:spPr bwMode="auto">
            <a:xfrm>
              <a:off x="2405062" y="1784351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9"/>
            <p:cNvSpPr>
              <a:spLocks noChangeShapeType="1"/>
            </p:cNvSpPr>
            <p:nvPr/>
          </p:nvSpPr>
          <p:spPr bwMode="auto">
            <a:xfrm>
              <a:off x="2405062" y="2041526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10"/>
            <p:cNvSpPr>
              <a:spLocks noChangeShapeType="1"/>
            </p:cNvSpPr>
            <p:nvPr/>
          </p:nvSpPr>
          <p:spPr bwMode="auto">
            <a:xfrm>
              <a:off x="2405062" y="2305051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11"/>
            <p:cNvSpPr>
              <a:spLocks noChangeShapeType="1"/>
            </p:cNvSpPr>
            <p:nvPr/>
          </p:nvSpPr>
          <p:spPr bwMode="auto">
            <a:xfrm>
              <a:off x="2405062" y="2562226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12"/>
            <p:cNvSpPr>
              <a:spLocks noChangeShapeType="1"/>
            </p:cNvSpPr>
            <p:nvPr/>
          </p:nvSpPr>
          <p:spPr bwMode="auto">
            <a:xfrm>
              <a:off x="2405062" y="2819401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13"/>
            <p:cNvSpPr>
              <a:spLocks noChangeShapeType="1"/>
            </p:cNvSpPr>
            <p:nvPr/>
          </p:nvSpPr>
          <p:spPr bwMode="auto">
            <a:xfrm>
              <a:off x="2405062" y="3081338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14"/>
            <p:cNvSpPr>
              <a:spLocks noChangeShapeType="1"/>
            </p:cNvSpPr>
            <p:nvPr/>
          </p:nvSpPr>
          <p:spPr bwMode="auto">
            <a:xfrm>
              <a:off x="2405062" y="3338513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15"/>
            <p:cNvSpPr>
              <a:spLocks noChangeShapeType="1"/>
            </p:cNvSpPr>
            <p:nvPr/>
          </p:nvSpPr>
          <p:spPr bwMode="auto">
            <a:xfrm>
              <a:off x="2405062" y="3595688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16"/>
            <p:cNvSpPr>
              <a:spLocks noChangeShapeType="1"/>
            </p:cNvSpPr>
            <p:nvPr/>
          </p:nvSpPr>
          <p:spPr bwMode="auto">
            <a:xfrm>
              <a:off x="2405062" y="3857626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17"/>
            <p:cNvSpPr>
              <a:spLocks noChangeShapeType="1"/>
            </p:cNvSpPr>
            <p:nvPr/>
          </p:nvSpPr>
          <p:spPr bwMode="auto">
            <a:xfrm>
              <a:off x="2405062" y="4114801"/>
              <a:ext cx="4025900" cy="0"/>
            </a:xfrm>
            <a:prstGeom prst="line">
              <a:avLst/>
            </a:prstGeom>
            <a:noFill/>
            <a:ln w="13">
              <a:solidFill>
                <a:srgbClr val="91875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900363" y="3382963"/>
            <a:ext cx="152400" cy="7397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918752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116263" y="3311525"/>
            <a:ext cx="152400" cy="8112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918752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30575" y="3022600"/>
            <a:ext cx="152400" cy="11001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918752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544888" y="3598863"/>
            <a:ext cx="152400" cy="523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918752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051300" y="3092450"/>
            <a:ext cx="152400" cy="10302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918752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265613" y="2992438"/>
            <a:ext cx="152400" cy="1130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918752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481513" y="2590800"/>
            <a:ext cx="152400" cy="1531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918752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695825" y="3022600"/>
            <a:ext cx="152400" cy="11001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918752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200650" y="2771775"/>
            <a:ext cx="152400" cy="13509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918752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416550" y="2640013"/>
            <a:ext cx="152400" cy="14827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918752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630863" y="2303463"/>
            <a:ext cx="152400" cy="18192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918752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846763" y="2681288"/>
            <a:ext cx="15240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918752"/>
              </a:solidFill>
              <a:latin typeface="+mn-lt"/>
              <a:ea typeface="+mn-ea"/>
            </a:endParaRPr>
          </a:p>
        </p:txBody>
      </p:sp>
      <p:sp>
        <p:nvSpPr>
          <p:cNvPr id="11279" name="TextBox 20"/>
          <p:cNvSpPr txBox="1">
            <a:spLocks noChangeArrowheads="1"/>
          </p:cNvSpPr>
          <p:nvPr/>
        </p:nvSpPr>
        <p:spPr bwMode="auto">
          <a:xfrm>
            <a:off x="3082925" y="4152900"/>
            <a:ext cx="466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9187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</a:t>
            </a:r>
            <a:endParaRPr lang="zh-CN" altLang="en-US" sz="1000">
              <a:solidFill>
                <a:srgbClr val="9187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80" name="TextBox 24"/>
          <p:cNvSpPr txBox="1">
            <a:spLocks noChangeArrowheads="1"/>
          </p:cNvSpPr>
          <p:nvPr/>
        </p:nvSpPr>
        <p:spPr bwMode="auto">
          <a:xfrm>
            <a:off x="4213225" y="4152900"/>
            <a:ext cx="466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9187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</a:t>
            </a:r>
            <a:endParaRPr lang="zh-CN" altLang="en-US" sz="1000">
              <a:solidFill>
                <a:srgbClr val="9187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81" name="TextBox 25"/>
          <p:cNvSpPr txBox="1">
            <a:spLocks noChangeArrowheads="1"/>
          </p:cNvSpPr>
          <p:nvPr/>
        </p:nvSpPr>
        <p:spPr bwMode="auto">
          <a:xfrm>
            <a:off x="5397500" y="4152900"/>
            <a:ext cx="466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9187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</a:t>
            </a:r>
            <a:endParaRPr lang="zh-CN" altLang="en-US" sz="1000">
              <a:solidFill>
                <a:srgbClr val="9187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82" name="矩形 27"/>
          <p:cNvSpPr>
            <a:spLocks noChangeArrowheads="1"/>
          </p:cNvSpPr>
          <p:nvPr/>
        </p:nvSpPr>
        <p:spPr bwMode="auto">
          <a:xfrm>
            <a:off x="8043863" y="4497388"/>
            <a:ext cx="1095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04</a:t>
            </a:r>
            <a:r>
              <a:rPr lang="en-US" altLang="zh-CN" sz="20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/06</a:t>
            </a:r>
            <a:endParaRPr lang="zh-CN" altLang="en-US" sz="2000">
              <a:solidFill>
                <a:srgbClr val="918752"/>
              </a:solidFill>
            </a:endParaRPr>
          </a:p>
        </p:txBody>
      </p:sp>
      <p:grpSp>
        <p:nvGrpSpPr>
          <p:cNvPr id="2098" name="组合 2097"/>
          <p:cNvGrpSpPr/>
          <p:nvPr/>
        </p:nvGrpSpPr>
        <p:grpSpPr>
          <a:xfrm>
            <a:off x="2043112" y="1747838"/>
            <a:ext cx="273051" cy="2393950"/>
            <a:chOff x="2043112" y="1747838"/>
            <a:chExt cx="273051" cy="2393950"/>
          </a:xfrm>
          <a:solidFill>
            <a:srgbClr val="918752"/>
          </a:solidFill>
        </p:grpSpPr>
        <p:sp>
          <p:nvSpPr>
            <p:cNvPr id="2057" name="Freeform 18"/>
            <p:cNvSpPr>
              <a:spLocks noEditPoints="1"/>
            </p:cNvSpPr>
            <p:nvPr/>
          </p:nvSpPr>
          <p:spPr bwMode="auto">
            <a:xfrm>
              <a:off x="2122487" y="1747838"/>
              <a:ext cx="52388" cy="88900"/>
            </a:xfrm>
            <a:custGeom>
              <a:avLst/>
              <a:gdLst>
                <a:gd name="T0" fmla="*/ 1 w 10"/>
                <a:gd name="T1" fmla="*/ 2 h 17"/>
                <a:gd name="T2" fmla="*/ 0 w 10"/>
                <a:gd name="T3" fmla="*/ 6 h 17"/>
                <a:gd name="T4" fmla="*/ 1 w 10"/>
                <a:gd name="T5" fmla="*/ 10 h 17"/>
                <a:gd name="T6" fmla="*/ 5 w 10"/>
                <a:gd name="T7" fmla="*/ 11 h 17"/>
                <a:gd name="T8" fmla="*/ 9 w 10"/>
                <a:gd name="T9" fmla="*/ 9 h 17"/>
                <a:gd name="T10" fmla="*/ 9 w 10"/>
                <a:gd name="T11" fmla="*/ 9 h 17"/>
                <a:gd name="T12" fmla="*/ 8 w 10"/>
                <a:gd name="T13" fmla="*/ 14 h 17"/>
                <a:gd name="T14" fmla="*/ 3 w 10"/>
                <a:gd name="T15" fmla="*/ 16 h 17"/>
                <a:gd name="T16" fmla="*/ 0 w 10"/>
                <a:gd name="T17" fmla="*/ 16 h 17"/>
                <a:gd name="T18" fmla="*/ 0 w 10"/>
                <a:gd name="T19" fmla="*/ 17 h 17"/>
                <a:gd name="T20" fmla="*/ 3 w 10"/>
                <a:gd name="T21" fmla="*/ 17 h 17"/>
                <a:gd name="T22" fmla="*/ 10 w 10"/>
                <a:gd name="T23" fmla="*/ 8 h 17"/>
                <a:gd name="T24" fmla="*/ 5 w 10"/>
                <a:gd name="T25" fmla="*/ 0 h 17"/>
                <a:gd name="T26" fmla="*/ 1 w 10"/>
                <a:gd name="T27" fmla="*/ 2 h 17"/>
                <a:gd name="T28" fmla="*/ 1 w 10"/>
                <a:gd name="T29" fmla="*/ 6 h 17"/>
                <a:gd name="T30" fmla="*/ 2 w 10"/>
                <a:gd name="T31" fmla="*/ 3 h 17"/>
                <a:gd name="T32" fmla="*/ 5 w 10"/>
                <a:gd name="T33" fmla="*/ 2 h 17"/>
                <a:gd name="T34" fmla="*/ 8 w 10"/>
                <a:gd name="T35" fmla="*/ 3 h 17"/>
                <a:gd name="T36" fmla="*/ 9 w 10"/>
                <a:gd name="T37" fmla="*/ 6 h 17"/>
                <a:gd name="T38" fmla="*/ 8 w 10"/>
                <a:gd name="T39" fmla="*/ 9 h 17"/>
                <a:gd name="T40" fmla="*/ 5 w 10"/>
                <a:gd name="T41" fmla="*/ 10 h 17"/>
                <a:gd name="T42" fmla="*/ 1 w 10"/>
                <a:gd name="T43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7">
                  <a:moveTo>
                    <a:pt x="1" y="2"/>
                  </a:moveTo>
                  <a:cubicBezTo>
                    <a:pt x="0" y="3"/>
                    <a:pt x="0" y="4"/>
                    <a:pt x="0" y="6"/>
                  </a:cubicBezTo>
                  <a:cubicBezTo>
                    <a:pt x="0" y="8"/>
                    <a:pt x="0" y="9"/>
                    <a:pt x="1" y="10"/>
                  </a:cubicBezTo>
                  <a:cubicBezTo>
                    <a:pt x="2" y="11"/>
                    <a:pt x="4" y="11"/>
                    <a:pt x="5" y="11"/>
                  </a:cubicBezTo>
                  <a:cubicBezTo>
                    <a:pt x="7" y="11"/>
                    <a:pt x="8" y="11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7" y="15"/>
                    <a:pt x="5" y="16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8" y="17"/>
                    <a:pt x="10" y="14"/>
                    <a:pt x="10" y="8"/>
                  </a:cubicBezTo>
                  <a:cubicBezTo>
                    <a:pt x="10" y="3"/>
                    <a:pt x="9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lose/>
                  <a:moveTo>
                    <a:pt x="1" y="6"/>
                  </a:moveTo>
                  <a:cubicBezTo>
                    <a:pt x="1" y="5"/>
                    <a:pt x="2" y="4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6" y="2"/>
                    <a:pt x="7" y="2"/>
                    <a:pt x="8" y="3"/>
                  </a:cubicBezTo>
                  <a:cubicBezTo>
                    <a:pt x="8" y="4"/>
                    <a:pt x="9" y="5"/>
                    <a:pt x="9" y="6"/>
                  </a:cubicBezTo>
                  <a:cubicBezTo>
                    <a:pt x="9" y="7"/>
                    <a:pt x="8" y="8"/>
                    <a:pt x="8" y="9"/>
                  </a:cubicBezTo>
                  <a:cubicBezTo>
                    <a:pt x="7" y="9"/>
                    <a:pt x="6" y="10"/>
                    <a:pt x="5" y="10"/>
                  </a:cubicBezTo>
                  <a:cubicBezTo>
                    <a:pt x="2" y="10"/>
                    <a:pt x="1" y="8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58" name="Freeform 19"/>
            <p:cNvSpPr>
              <a:spLocks noEditPoints="1"/>
            </p:cNvSpPr>
            <p:nvPr/>
          </p:nvSpPr>
          <p:spPr bwMode="auto">
            <a:xfrm>
              <a:off x="2190750" y="1747838"/>
              <a:ext cx="57150" cy="88900"/>
            </a:xfrm>
            <a:custGeom>
              <a:avLst/>
              <a:gdLst>
                <a:gd name="T0" fmla="*/ 1 w 11"/>
                <a:gd name="T1" fmla="*/ 2 h 17"/>
                <a:gd name="T2" fmla="*/ 0 w 11"/>
                <a:gd name="T3" fmla="*/ 6 h 17"/>
                <a:gd name="T4" fmla="*/ 2 w 11"/>
                <a:gd name="T5" fmla="*/ 10 h 17"/>
                <a:gd name="T6" fmla="*/ 5 w 11"/>
                <a:gd name="T7" fmla="*/ 11 h 17"/>
                <a:gd name="T8" fmla="*/ 9 w 11"/>
                <a:gd name="T9" fmla="*/ 9 h 17"/>
                <a:gd name="T10" fmla="*/ 3 w 11"/>
                <a:gd name="T11" fmla="*/ 16 h 17"/>
                <a:gd name="T12" fmla="*/ 1 w 11"/>
                <a:gd name="T13" fmla="*/ 16 h 17"/>
                <a:gd name="T14" fmla="*/ 0 w 11"/>
                <a:gd name="T15" fmla="*/ 17 h 17"/>
                <a:gd name="T16" fmla="*/ 3 w 11"/>
                <a:gd name="T17" fmla="*/ 17 h 17"/>
                <a:gd name="T18" fmla="*/ 11 w 11"/>
                <a:gd name="T19" fmla="*/ 8 h 17"/>
                <a:gd name="T20" fmla="*/ 5 w 11"/>
                <a:gd name="T21" fmla="*/ 0 h 17"/>
                <a:gd name="T22" fmla="*/ 1 w 11"/>
                <a:gd name="T23" fmla="*/ 2 h 17"/>
                <a:gd name="T24" fmla="*/ 2 w 11"/>
                <a:gd name="T25" fmla="*/ 6 h 17"/>
                <a:gd name="T26" fmla="*/ 3 w 11"/>
                <a:gd name="T27" fmla="*/ 3 h 17"/>
                <a:gd name="T28" fmla="*/ 5 w 11"/>
                <a:gd name="T29" fmla="*/ 2 h 17"/>
                <a:gd name="T30" fmla="*/ 8 w 11"/>
                <a:gd name="T31" fmla="*/ 3 h 17"/>
                <a:gd name="T32" fmla="*/ 9 w 11"/>
                <a:gd name="T33" fmla="*/ 6 h 17"/>
                <a:gd name="T34" fmla="*/ 8 w 11"/>
                <a:gd name="T35" fmla="*/ 9 h 17"/>
                <a:gd name="T36" fmla="*/ 5 w 11"/>
                <a:gd name="T37" fmla="*/ 10 h 17"/>
                <a:gd name="T38" fmla="*/ 2 w 11"/>
                <a:gd name="T3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7">
                  <a:moveTo>
                    <a:pt x="1" y="2"/>
                  </a:moveTo>
                  <a:cubicBezTo>
                    <a:pt x="0" y="3"/>
                    <a:pt x="0" y="4"/>
                    <a:pt x="0" y="6"/>
                  </a:cubicBezTo>
                  <a:cubicBezTo>
                    <a:pt x="0" y="8"/>
                    <a:pt x="0" y="9"/>
                    <a:pt x="2" y="10"/>
                  </a:cubicBezTo>
                  <a:cubicBezTo>
                    <a:pt x="3" y="11"/>
                    <a:pt x="4" y="11"/>
                    <a:pt x="5" y="11"/>
                  </a:cubicBezTo>
                  <a:cubicBezTo>
                    <a:pt x="7" y="11"/>
                    <a:pt x="8" y="11"/>
                    <a:pt x="9" y="9"/>
                  </a:cubicBezTo>
                  <a:cubicBezTo>
                    <a:pt x="9" y="14"/>
                    <a:pt x="7" y="16"/>
                    <a:pt x="3" y="16"/>
                  </a:cubicBezTo>
                  <a:cubicBezTo>
                    <a:pt x="2" y="16"/>
                    <a:pt x="2" y="16"/>
                    <a:pt x="1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3" y="17"/>
                    <a:pt x="3" y="17"/>
                  </a:cubicBezTo>
                  <a:cubicBezTo>
                    <a:pt x="8" y="17"/>
                    <a:pt x="11" y="14"/>
                    <a:pt x="11" y="8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lose/>
                  <a:moveTo>
                    <a:pt x="2" y="6"/>
                  </a:moveTo>
                  <a:cubicBezTo>
                    <a:pt x="2" y="5"/>
                    <a:pt x="2" y="4"/>
                    <a:pt x="3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6" y="2"/>
                    <a:pt x="7" y="2"/>
                    <a:pt x="8" y="3"/>
                  </a:cubicBezTo>
                  <a:cubicBezTo>
                    <a:pt x="9" y="4"/>
                    <a:pt x="9" y="5"/>
                    <a:pt x="9" y="6"/>
                  </a:cubicBezTo>
                  <a:cubicBezTo>
                    <a:pt x="9" y="7"/>
                    <a:pt x="9" y="8"/>
                    <a:pt x="8" y="9"/>
                  </a:cubicBezTo>
                  <a:cubicBezTo>
                    <a:pt x="7" y="9"/>
                    <a:pt x="6" y="10"/>
                    <a:pt x="5" y="10"/>
                  </a:cubicBezTo>
                  <a:cubicBezTo>
                    <a:pt x="3" y="10"/>
                    <a:pt x="2" y="8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59" name="Freeform 20"/>
            <p:cNvSpPr>
              <a:spLocks noEditPoints="1"/>
            </p:cNvSpPr>
            <p:nvPr/>
          </p:nvSpPr>
          <p:spPr bwMode="auto">
            <a:xfrm>
              <a:off x="2259012" y="1747838"/>
              <a:ext cx="57150" cy="88900"/>
            </a:xfrm>
            <a:custGeom>
              <a:avLst/>
              <a:gdLst>
                <a:gd name="T0" fmla="*/ 6 w 11"/>
                <a:gd name="T1" fmla="*/ 0 h 17"/>
                <a:gd name="T2" fmla="*/ 0 w 11"/>
                <a:gd name="T3" fmla="*/ 9 h 17"/>
                <a:gd name="T4" fmla="*/ 6 w 11"/>
                <a:gd name="T5" fmla="*/ 17 h 17"/>
                <a:gd name="T6" fmla="*/ 11 w 11"/>
                <a:gd name="T7" fmla="*/ 9 h 17"/>
                <a:gd name="T8" fmla="*/ 6 w 11"/>
                <a:gd name="T9" fmla="*/ 0 h 17"/>
                <a:gd name="T10" fmla="*/ 2 w 11"/>
                <a:gd name="T11" fmla="*/ 9 h 17"/>
                <a:gd name="T12" fmla="*/ 6 w 11"/>
                <a:gd name="T13" fmla="*/ 2 h 17"/>
                <a:gd name="T14" fmla="*/ 9 w 11"/>
                <a:gd name="T15" fmla="*/ 9 h 17"/>
                <a:gd name="T16" fmla="*/ 6 w 11"/>
                <a:gd name="T17" fmla="*/ 16 h 17"/>
                <a:gd name="T18" fmla="*/ 2 w 11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6" y="0"/>
                  </a:moveTo>
                  <a:cubicBezTo>
                    <a:pt x="2" y="0"/>
                    <a:pt x="0" y="3"/>
                    <a:pt x="0" y="9"/>
                  </a:cubicBezTo>
                  <a:cubicBezTo>
                    <a:pt x="0" y="15"/>
                    <a:pt x="2" y="17"/>
                    <a:pt x="6" y="17"/>
                  </a:cubicBezTo>
                  <a:cubicBezTo>
                    <a:pt x="9" y="17"/>
                    <a:pt x="11" y="15"/>
                    <a:pt x="11" y="9"/>
                  </a:cubicBezTo>
                  <a:cubicBezTo>
                    <a:pt x="11" y="3"/>
                    <a:pt x="9" y="0"/>
                    <a:pt x="6" y="0"/>
                  </a:cubicBezTo>
                  <a:close/>
                  <a:moveTo>
                    <a:pt x="2" y="9"/>
                  </a:moveTo>
                  <a:cubicBezTo>
                    <a:pt x="2" y="4"/>
                    <a:pt x="3" y="2"/>
                    <a:pt x="6" y="2"/>
                  </a:cubicBezTo>
                  <a:cubicBezTo>
                    <a:pt x="8" y="2"/>
                    <a:pt x="9" y="4"/>
                    <a:pt x="9" y="9"/>
                  </a:cubicBezTo>
                  <a:cubicBezTo>
                    <a:pt x="9" y="14"/>
                    <a:pt x="8" y="16"/>
                    <a:pt x="6" y="16"/>
                  </a:cubicBezTo>
                  <a:cubicBezTo>
                    <a:pt x="3" y="16"/>
                    <a:pt x="2" y="14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0" name="Freeform 21"/>
            <p:cNvSpPr>
              <a:spLocks noEditPoints="1"/>
            </p:cNvSpPr>
            <p:nvPr/>
          </p:nvSpPr>
          <p:spPr bwMode="auto">
            <a:xfrm>
              <a:off x="2122487" y="2009776"/>
              <a:ext cx="52388" cy="90488"/>
            </a:xfrm>
            <a:custGeom>
              <a:avLst/>
              <a:gdLst>
                <a:gd name="T0" fmla="*/ 5 w 10"/>
                <a:gd name="T1" fmla="*/ 0 h 17"/>
                <a:gd name="T2" fmla="*/ 1 w 10"/>
                <a:gd name="T3" fmla="*/ 1 h 17"/>
                <a:gd name="T4" fmla="*/ 0 w 10"/>
                <a:gd name="T5" fmla="*/ 5 h 17"/>
                <a:gd name="T6" fmla="*/ 1 w 10"/>
                <a:gd name="T7" fmla="*/ 9 h 17"/>
                <a:gd name="T8" fmla="*/ 5 w 10"/>
                <a:gd name="T9" fmla="*/ 10 h 17"/>
                <a:gd name="T10" fmla="*/ 9 w 10"/>
                <a:gd name="T11" fmla="*/ 8 h 17"/>
                <a:gd name="T12" fmla="*/ 9 w 10"/>
                <a:gd name="T13" fmla="*/ 8 h 17"/>
                <a:gd name="T14" fmla="*/ 8 w 10"/>
                <a:gd name="T15" fmla="*/ 13 h 17"/>
                <a:gd name="T16" fmla="*/ 3 w 10"/>
                <a:gd name="T17" fmla="*/ 15 h 17"/>
                <a:gd name="T18" fmla="*/ 0 w 10"/>
                <a:gd name="T19" fmla="*/ 15 h 17"/>
                <a:gd name="T20" fmla="*/ 0 w 10"/>
                <a:gd name="T21" fmla="*/ 16 h 17"/>
                <a:gd name="T22" fmla="*/ 3 w 10"/>
                <a:gd name="T23" fmla="*/ 17 h 17"/>
                <a:gd name="T24" fmla="*/ 10 w 10"/>
                <a:gd name="T25" fmla="*/ 7 h 17"/>
                <a:gd name="T26" fmla="*/ 5 w 10"/>
                <a:gd name="T27" fmla="*/ 0 h 17"/>
                <a:gd name="T28" fmla="*/ 2 w 10"/>
                <a:gd name="T29" fmla="*/ 2 h 17"/>
                <a:gd name="T30" fmla="*/ 5 w 10"/>
                <a:gd name="T31" fmla="*/ 1 h 17"/>
                <a:gd name="T32" fmla="*/ 8 w 10"/>
                <a:gd name="T33" fmla="*/ 2 h 17"/>
                <a:gd name="T34" fmla="*/ 9 w 10"/>
                <a:gd name="T35" fmla="*/ 5 h 17"/>
                <a:gd name="T36" fmla="*/ 8 w 10"/>
                <a:gd name="T37" fmla="*/ 8 h 17"/>
                <a:gd name="T38" fmla="*/ 5 w 10"/>
                <a:gd name="T39" fmla="*/ 9 h 17"/>
                <a:gd name="T40" fmla="*/ 1 w 10"/>
                <a:gd name="T41" fmla="*/ 5 h 17"/>
                <a:gd name="T42" fmla="*/ 2 w 10"/>
                <a:gd name="T4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2" y="10"/>
                    <a:pt x="4" y="10"/>
                    <a:pt x="5" y="10"/>
                  </a:cubicBezTo>
                  <a:cubicBezTo>
                    <a:pt x="7" y="10"/>
                    <a:pt x="8" y="10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8" y="12"/>
                    <a:pt x="8" y="13"/>
                  </a:cubicBezTo>
                  <a:cubicBezTo>
                    <a:pt x="7" y="14"/>
                    <a:pt x="5" y="15"/>
                    <a:pt x="3" y="15"/>
                  </a:cubicBezTo>
                  <a:cubicBezTo>
                    <a:pt x="2" y="15"/>
                    <a:pt x="1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7"/>
                    <a:pt x="3" y="17"/>
                  </a:cubicBezTo>
                  <a:cubicBezTo>
                    <a:pt x="8" y="17"/>
                    <a:pt x="10" y="14"/>
                    <a:pt x="10" y="7"/>
                  </a:cubicBezTo>
                  <a:cubicBezTo>
                    <a:pt x="10" y="2"/>
                    <a:pt x="9" y="0"/>
                    <a:pt x="5" y="0"/>
                  </a:cubicBezTo>
                  <a:close/>
                  <a:moveTo>
                    <a:pt x="2" y="2"/>
                  </a:moveTo>
                  <a:cubicBezTo>
                    <a:pt x="3" y="1"/>
                    <a:pt x="4" y="1"/>
                    <a:pt x="5" y="1"/>
                  </a:cubicBezTo>
                  <a:cubicBezTo>
                    <a:pt x="6" y="1"/>
                    <a:pt x="7" y="1"/>
                    <a:pt x="8" y="2"/>
                  </a:cubicBezTo>
                  <a:cubicBezTo>
                    <a:pt x="8" y="3"/>
                    <a:pt x="9" y="4"/>
                    <a:pt x="9" y="5"/>
                  </a:cubicBezTo>
                  <a:cubicBezTo>
                    <a:pt x="9" y="6"/>
                    <a:pt x="8" y="7"/>
                    <a:pt x="8" y="8"/>
                  </a:cubicBezTo>
                  <a:cubicBezTo>
                    <a:pt x="7" y="8"/>
                    <a:pt x="6" y="9"/>
                    <a:pt x="5" y="9"/>
                  </a:cubicBezTo>
                  <a:cubicBezTo>
                    <a:pt x="2" y="9"/>
                    <a:pt x="1" y="7"/>
                    <a:pt x="1" y="5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1" name="Freeform 22"/>
            <p:cNvSpPr>
              <a:spLocks noEditPoints="1"/>
            </p:cNvSpPr>
            <p:nvPr/>
          </p:nvSpPr>
          <p:spPr bwMode="auto">
            <a:xfrm>
              <a:off x="2190750" y="2009776"/>
              <a:ext cx="57150" cy="90488"/>
            </a:xfrm>
            <a:custGeom>
              <a:avLst/>
              <a:gdLst>
                <a:gd name="T0" fmla="*/ 0 w 11"/>
                <a:gd name="T1" fmla="*/ 5 h 17"/>
                <a:gd name="T2" fmla="*/ 2 w 11"/>
                <a:gd name="T3" fmla="*/ 9 h 17"/>
                <a:gd name="T4" fmla="*/ 5 w 11"/>
                <a:gd name="T5" fmla="*/ 10 h 17"/>
                <a:gd name="T6" fmla="*/ 9 w 11"/>
                <a:gd name="T7" fmla="*/ 8 h 17"/>
                <a:gd name="T8" fmla="*/ 3 w 11"/>
                <a:gd name="T9" fmla="*/ 15 h 17"/>
                <a:gd name="T10" fmla="*/ 1 w 11"/>
                <a:gd name="T11" fmla="*/ 15 h 17"/>
                <a:gd name="T12" fmla="*/ 0 w 11"/>
                <a:gd name="T13" fmla="*/ 16 h 17"/>
                <a:gd name="T14" fmla="*/ 3 w 11"/>
                <a:gd name="T15" fmla="*/ 17 h 17"/>
                <a:gd name="T16" fmla="*/ 11 w 11"/>
                <a:gd name="T17" fmla="*/ 7 h 17"/>
                <a:gd name="T18" fmla="*/ 5 w 11"/>
                <a:gd name="T19" fmla="*/ 0 h 17"/>
                <a:gd name="T20" fmla="*/ 1 w 11"/>
                <a:gd name="T21" fmla="*/ 1 h 17"/>
                <a:gd name="T22" fmla="*/ 0 w 11"/>
                <a:gd name="T23" fmla="*/ 5 h 17"/>
                <a:gd name="T24" fmla="*/ 2 w 11"/>
                <a:gd name="T25" fmla="*/ 5 h 17"/>
                <a:gd name="T26" fmla="*/ 3 w 11"/>
                <a:gd name="T27" fmla="*/ 2 h 17"/>
                <a:gd name="T28" fmla="*/ 5 w 11"/>
                <a:gd name="T29" fmla="*/ 1 h 17"/>
                <a:gd name="T30" fmla="*/ 8 w 11"/>
                <a:gd name="T31" fmla="*/ 2 h 17"/>
                <a:gd name="T32" fmla="*/ 9 w 11"/>
                <a:gd name="T33" fmla="*/ 5 h 17"/>
                <a:gd name="T34" fmla="*/ 8 w 11"/>
                <a:gd name="T35" fmla="*/ 8 h 17"/>
                <a:gd name="T36" fmla="*/ 5 w 11"/>
                <a:gd name="T37" fmla="*/ 9 h 17"/>
                <a:gd name="T38" fmla="*/ 2 w 11"/>
                <a:gd name="T3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7">
                  <a:moveTo>
                    <a:pt x="0" y="5"/>
                  </a:moveTo>
                  <a:cubicBezTo>
                    <a:pt x="0" y="7"/>
                    <a:pt x="0" y="8"/>
                    <a:pt x="2" y="9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7" y="10"/>
                    <a:pt x="8" y="10"/>
                    <a:pt x="9" y="8"/>
                  </a:cubicBezTo>
                  <a:cubicBezTo>
                    <a:pt x="9" y="13"/>
                    <a:pt x="7" y="15"/>
                    <a:pt x="3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3" y="17"/>
                    <a:pt x="3" y="17"/>
                  </a:cubicBezTo>
                  <a:cubicBezTo>
                    <a:pt x="8" y="17"/>
                    <a:pt x="11" y="14"/>
                    <a:pt x="11" y="7"/>
                  </a:cubicBezTo>
                  <a:cubicBezTo>
                    <a:pt x="11" y="2"/>
                    <a:pt x="9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lose/>
                  <a:moveTo>
                    <a:pt x="2" y="5"/>
                  </a:moveTo>
                  <a:cubicBezTo>
                    <a:pt x="2" y="4"/>
                    <a:pt x="2" y="3"/>
                    <a:pt x="3" y="2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6" y="1"/>
                    <a:pt x="7" y="1"/>
                    <a:pt x="8" y="2"/>
                  </a:cubicBezTo>
                  <a:cubicBezTo>
                    <a:pt x="9" y="3"/>
                    <a:pt x="9" y="4"/>
                    <a:pt x="9" y="5"/>
                  </a:cubicBezTo>
                  <a:cubicBezTo>
                    <a:pt x="9" y="6"/>
                    <a:pt x="9" y="7"/>
                    <a:pt x="8" y="8"/>
                  </a:cubicBezTo>
                  <a:cubicBezTo>
                    <a:pt x="7" y="8"/>
                    <a:pt x="6" y="9"/>
                    <a:pt x="5" y="9"/>
                  </a:cubicBezTo>
                  <a:cubicBezTo>
                    <a:pt x="3" y="9"/>
                    <a:pt x="2" y="7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2" name="Freeform 23"/>
            <p:cNvSpPr/>
            <p:nvPr/>
          </p:nvSpPr>
          <p:spPr bwMode="auto">
            <a:xfrm>
              <a:off x="2263775" y="2009776"/>
              <a:ext cx="52388" cy="90488"/>
            </a:xfrm>
            <a:custGeom>
              <a:avLst/>
              <a:gdLst>
                <a:gd name="T0" fmla="*/ 2 w 10"/>
                <a:gd name="T1" fmla="*/ 6 h 17"/>
                <a:gd name="T2" fmla="*/ 2 w 10"/>
                <a:gd name="T3" fmla="*/ 1 h 17"/>
                <a:gd name="T4" fmla="*/ 9 w 10"/>
                <a:gd name="T5" fmla="*/ 1 h 17"/>
                <a:gd name="T6" fmla="*/ 9 w 10"/>
                <a:gd name="T7" fmla="*/ 0 h 17"/>
                <a:gd name="T8" fmla="*/ 0 w 10"/>
                <a:gd name="T9" fmla="*/ 0 h 17"/>
                <a:gd name="T10" fmla="*/ 0 w 10"/>
                <a:gd name="T11" fmla="*/ 8 h 17"/>
                <a:gd name="T12" fmla="*/ 4 w 10"/>
                <a:gd name="T13" fmla="*/ 8 h 17"/>
                <a:gd name="T14" fmla="*/ 8 w 10"/>
                <a:gd name="T15" fmla="*/ 11 h 17"/>
                <a:gd name="T16" fmla="*/ 7 w 10"/>
                <a:gd name="T17" fmla="*/ 14 h 17"/>
                <a:gd name="T18" fmla="*/ 4 w 10"/>
                <a:gd name="T19" fmla="*/ 15 h 17"/>
                <a:gd name="T20" fmla="*/ 0 w 10"/>
                <a:gd name="T21" fmla="*/ 14 h 17"/>
                <a:gd name="T22" fmla="*/ 0 w 10"/>
                <a:gd name="T23" fmla="*/ 16 h 17"/>
                <a:gd name="T24" fmla="*/ 4 w 10"/>
                <a:gd name="T25" fmla="*/ 17 h 17"/>
                <a:gd name="T26" fmla="*/ 8 w 10"/>
                <a:gd name="T27" fmla="*/ 15 h 17"/>
                <a:gd name="T28" fmla="*/ 10 w 10"/>
                <a:gd name="T29" fmla="*/ 11 h 17"/>
                <a:gd name="T30" fmla="*/ 8 w 10"/>
                <a:gd name="T31" fmla="*/ 7 h 17"/>
                <a:gd name="T32" fmla="*/ 4 w 10"/>
                <a:gd name="T33" fmla="*/ 6 h 17"/>
                <a:gd name="T34" fmla="*/ 2 w 10"/>
                <a:gd name="T3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7">
                  <a:moveTo>
                    <a:pt x="2" y="6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8"/>
                    <a:pt x="4" y="8"/>
                  </a:cubicBezTo>
                  <a:cubicBezTo>
                    <a:pt x="7" y="8"/>
                    <a:pt x="8" y="9"/>
                    <a:pt x="8" y="11"/>
                  </a:cubicBezTo>
                  <a:cubicBezTo>
                    <a:pt x="8" y="13"/>
                    <a:pt x="8" y="14"/>
                    <a:pt x="7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2" y="15"/>
                    <a:pt x="1" y="15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7"/>
                    <a:pt x="4" y="17"/>
                  </a:cubicBezTo>
                  <a:cubicBezTo>
                    <a:pt x="5" y="17"/>
                    <a:pt x="7" y="16"/>
                    <a:pt x="8" y="15"/>
                  </a:cubicBezTo>
                  <a:cubicBezTo>
                    <a:pt x="9" y="14"/>
                    <a:pt x="10" y="13"/>
                    <a:pt x="10" y="11"/>
                  </a:cubicBezTo>
                  <a:cubicBezTo>
                    <a:pt x="10" y="9"/>
                    <a:pt x="9" y="8"/>
                    <a:pt x="8" y="7"/>
                  </a:cubicBezTo>
                  <a:cubicBezTo>
                    <a:pt x="7" y="6"/>
                    <a:pt x="6" y="6"/>
                    <a:pt x="4" y="6"/>
                  </a:cubicBezTo>
                  <a:cubicBezTo>
                    <a:pt x="4" y="6"/>
                    <a:pt x="3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3" name="Freeform 24"/>
            <p:cNvSpPr/>
            <p:nvPr/>
          </p:nvSpPr>
          <p:spPr bwMode="auto">
            <a:xfrm>
              <a:off x="2058987" y="1752601"/>
              <a:ext cx="26988" cy="84138"/>
            </a:xfrm>
            <a:custGeom>
              <a:avLst/>
              <a:gdLst>
                <a:gd name="T0" fmla="*/ 13 w 17"/>
                <a:gd name="T1" fmla="*/ 0 h 53"/>
                <a:gd name="T2" fmla="*/ 0 w 17"/>
                <a:gd name="T3" fmla="*/ 10 h 53"/>
                <a:gd name="T4" fmla="*/ 3 w 17"/>
                <a:gd name="T5" fmla="*/ 14 h 53"/>
                <a:gd name="T6" fmla="*/ 13 w 17"/>
                <a:gd name="T7" fmla="*/ 4 h 53"/>
                <a:gd name="T8" fmla="*/ 13 w 17"/>
                <a:gd name="T9" fmla="*/ 53 h 53"/>
                <a:gd name="T10" fmla="*/ 17 w 17"/>
                <a:gd name="T11" fmla="*/ 53 h 53"/>
                <a:gd name="T12" fmla="*/ 17 w 17"/>
                <a:gd name="T13" fmla="*/ 0 h 53"/>
                <a:gd name="T14" fmla="*/ 13 w 17"/>
                <a:gd name="T15" fmla="*/ 0 h 53"/>
                <a:gd name="T16" fmla="*/ 13 w 17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53">
                  <a:moveTo>
                    <a:pt x="13" y="0"/>
                  </a:moveTo>
                  <a:lnTo>
                    <a:pt x="0" y="10"/>
                  </a:lnTo>
                  <a:lnTo>
                    <a:pt x="3" y="14"/>
                  </a:lnTo>
                  <a:lnTo>
                    <a:pt x="13" y="4"/>
                  </a:lnTo>
                  <a:lnTo>
                    <a:pt x="13" y="53"/>
                  </a:lnTo>
                  <a:lnTo>
                    <a:pt x="17" y="53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4" name="Freeform 25"/>
            <p:cNvSpPr/>
            <p:nvPr/>
          </p:nvSpPr>
          <p:spPr bwMode="auto">
            <a:xfrm>
              <a:off x="2058987" y="2009776"/>
              <a:ext cx="26988" cy="84138"/>
            </a:xfrm>
            <a:custGeom>
              <a:avLst/>
              <a:gdLst>
                <a:gd name="T0" fmla="*/ 17 w 17"/>
                <a:gd name="T1" fmla="*/ 0 h 53"/>
                <a:gd name="T2" fmla="*/ 13 w 17"/>
                <a:gd name="T3" fmla="*/ 0 h 53"/>
                <a:gd name="T4" fmla="*/ 0 w 17"/>
                <a:gd name="T5" fmla="*/ 10 h 53"/>
                <a:gd name="T6" fmla="*/ 3 w 17"/>
                <a:gd name="T7" fmla="*/ 14 h 53"/>
                <a:gd name="T8" fmla="*/ 13 w 17"/>
                <a:gd name="T9" fmla="*/ 7 h 53"/>
                <a:gd name="T10" fmla="*/ 13 w 17"/>
                <a:gd name="T11" fmla="*/ 53 h 53"/>
                <a:gd name="T12" fmla="*/ 17 w 17"/>
                <a:gd name="T13" fmla="*/ 53 h 53"/>
                <a:gd name="T14" fmla="*/ 17 w 17"/>
                <a:gd name="T15" fmla="*/ 0 h 53"/>
                <a:gd name="T16" fmla="*/ 17 w 17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53">
                  <a:moveTo>
                    <a:pt x="17" y="0"/>
                  </a:moveTo>
                  <a:lnTo>
                    <a:pt x="13" y="0"/>
                  </a:lnTo>
                  <a:lnTo>
                    <a:pt x="0" y="10"/>
                  </a:lnTo>
                  <a:lnTo>
                    <a:pt x="3" y="14"/>
                  </a:lnTo>
                  <a:lnTo>
                    <a:pt x="13" y="7"/>
                  </a:lnTo>
                  <a:lnTo>
                    <a:pt x="13" y="53"/>
                  </a:lnTo>
                  <a:lnTo>
                    <a:pt x="17" y="53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5" name="Freeform 26"/>
            <p:cNvSpPr/>
            <p:nvPr/>
          </p:nvSpPr>
          <p:spPr bwMode="auto">
            <a:xfrm>
              <a:off x="2049462" y="2266951"/>
              <a:ext cx="52388" cy="84138"/>
            </a:xfrm>
            <a:custGeom>
              <a:avLst/>
              <a:gdLst>
                <a:gd name="T0" fmla="*/ 10 w 10"/>
                <a:gd name="T1" fmla="*/ 4 h 16"/>
                <a:gd name="T2" fmla="*/ 9 w 10"/>
                <a:gd name="T3" fmla="*/ 1 h 16"/>
                <a:gd name="T4" fmla="*/ 5 w 10"/>
                <a:gd name="T5" fmla="*/ 0 h 16"/>
                <a:gd name="T6" fmla="*/ 1 w 10"/>
                <a:gd name="T7" fmla="*/ 1 h 16"/>
                <a:gd name="T8" fmla="*/ 1 w 10"/>
                <a:gd name="T9" fmla="*/ 2 h 16"/>
                <a:gd name="T10" fmla="*/ 5 w 10"/>
                <a:gd name="T11" fmla="*/ 1 h 16"/>
                <a:gd name="T12" fmla="*/ 7 w 10"/>
                <a:gd name="T13" fmla="*/ 2 h 16"/>
                <a:gd name="T14" fmla="*/ 8 w 10"/>
                <a:gd name="T15" fmla="*/ 4 h 16"/>
                <a:gd name="T16" fmla="*/ 4 w 10"/>
                <a:gd name="T17" fmla="*/ 11 h 16"/>
                <a:gd name="T18" fmla="*/ 0 w 10"/>
                <a:gd name="T19" fmla="*/ 15 h 16"/>
                <a:gd name="T20" fmla="*/ 0 w 10"/>
                <a:gd name="T21" fmla="*/ 16 h 16"/>
                <a:gd name="T22" fmla="*/ 10 w 10"/>
                <a:gd name="T23" fmla="*/ 16 h 16"/>
                <a:gd name="T24" fmla="*/ 10 w 10"/>
                <a:gd name="T25" fmla="*/ 15 h 16"/>
                <a:gd name="T26" fmla="*/ 2 w 10"/>
                <a:gd name="T27" fmla="*/ 15 h 16"/>
                <a:gd name="T28" fmla="*/ 5 w 10"/>
                <a:gd name="T29" fmla="*/ 12 h 16"/>
                <a:gd name="T30" fmla="*/ 10 w 10"/>
                <a:gd name="T3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6">
                  <a:moveTo>
                    <a:pt x="10" y="4"/>
                  </a:moveTo>
                  <a:cubicBezTo>
                    <a:pt x="10" y="2"/>
                    <a:pt x="9" y="1"/>
                    <a:pt x="9" y="1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6"/>
                    <a:pt x="7" y="8"/>
                    <a:pt x="4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8"/>
                    <a:pt x="10" y="6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6" name="Freeform 27"/>
            <p:cNvSpPr>
              <a:spLocks noEditPoints="1"/>
            </p:cNvSpPr>
            <p:nvPr/>
          </p:nvSpPr>
          <p:spPr bwMode="auto">
            <a:xfrm>
              <a:off x="2122487" y="2266951"/>
              <a:ext cx="57150" cy="90488"/>
            </a:xfrm>
            <a:custGeom>
              <a:avLst/>
              <a:gdLst>
                <a:gd name="T0" fmla="*/ 11 w 11"/>
                <a:gd name="T1" fmla="*/ 8 h 17"/>
                <a:gd name="T2" fmla="*/ 5 w 11"/>
                <a:gd name="T3" fmla="*/ 0 h 17"/>
                <a:gd name="T4" fmla="*/ 0 w 11"/>
                <a:gd name="T5" fmla="*/ 8 h 17"/>
                <a:gd name="T6" fmla="*/ 5 w 11"/>
                <a:gd name="T7" fmla="*/ 17 h 17"/>
                <a:gd name="T8" fmla="*/ 11 w 11"/>
                <a:gd name="T9" fmla="*/ 8 h 17"/>
                <a:gd name="T10" fmla="*/ 5 w 11"/>
                <a:gd name="T11" fmla="*/ 1 h 17"/>
                <a:gd name="T12" fmla="*/ 9 w 11"/>
                <a:gd name="T13" fmla="*/ 8 h 17"/>
                <a:gd name="T14" fmla="*/ 5 w 11"/>
                <a:gd name="T15" fmla="*/ 15 h 17"/>
                <a:gd name="T16" fmla="*/ 1 w 11"/>
                <a:gd name="T17" fmla="*/ 8 h 17"/>
                <a:gd name="T18" fmla="*/ 5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9" y="0"/>
                    <a:pt x="5" y="0"/>
                  </a:cubicBezTo>
                  <a:cubicBezTo>
                    <a:pt x="1" y="0"/>
                    <a:pt x="0" y="2"/>
                    <a:pt x="0" y="8"/>
                  </a:cubicBezTo>
                  <a:cubicBezTo>
                    <a:pt x="0" y="14"/>
                    <a:pt x="1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lose/>
                  <a:moveTo>
                    <a:pt x="5" y="1"/>
                  </a:move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1" y="13"/>
                    <a:pt x="1" y="8"/>
                  </a:cubicBezTo>
                  <a:cubicBezTo>
                    <a:pt x="1" y="3"/>
                    <a:pt x="3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7" name="Freeform 28"/>
            <p:cNvSpPr>
              <a:spLocks noEditPoints="1"/>
            </p:cNvSpPr>
            <p:nvPr/>
          </p:nvSpPr>
          <p:spPr bwMode="auto">
            <a:xfrm>
              <a:off x="2190750" y="2266951"/>
              <a:ext cx="57150" cy="90488"/>
            </a:xfrm>
            <a:custGeom>
              <a:avLst/>
              <a:gdLst>
                <a:gd name="T0" fmla="*/ 11 w 11"/>
                <a:gd name="T1" fmla="*/ 8 h 17"/>
                <a:gd name="T2" fmla="*/ 5 w 11"/>
                <a:gd name="T3" fmla="*/ 0 h 17"/>
                <a:gd name="T4" fmla="*/ 0 w 11"/>
                <a:gd name="T5" fmla="*/ 8 h 17"/>
                <a:gd name="T6" fmla="*/ 5 w 11"/>
                <a:gd name="T7" fmla="*/ 17 h 17"/>
                <a:gd name="T8" fmla="*/ 11 w 11"/>
                <a:gd name="T9" fmla="*/ 8 h 17"/>
                <a:gd name="T10" fmla="*/ 5 w 11"/>
                <a:gd name="T11" fmla="*/ 1 h 17"/>
                <a:gd name="T12" fmla="*/ 9 w 11"/>
                <a:gd name="T13" fmla="*/ 8 h 17"/>
                <a:gd name="T14" fmla="*/ 5 w 11"/>
                <a:gd name="T15" fmla="*/ 15 h 17"/>
                <a:gd name="T16" fmla="*/ 2 w 11"/>
                <a:gd name="T17" fmla="*/ 8 h 17"/>
                <a:gd name="T18" fmla="*/ 5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9" y="0"/>
                    <a:pt x="5" y="0"/>
                  </a:cubicBez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lose/>
                  <a:moveTo>
                    <a:pt x="5" y="1"/>
                  </a:move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2" y="13"/>
                    <a:pt x="2" y="8"/>
                  </a:cubicBezTo>
                  <a:cubicBezTo>
                    <a:pt x="2" y="3"/>
                    <a:pt x="3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8" name="Freeform 29"/>
            <p:cNvSpPr>
              <a:spLocks noEditPoints="1"/>
            </p:cNvSpPr>
            <p:nvPr/>
          </p:nvSpPr>
          <p:spPr bwMode="auto">
            <a:xfrm>
              <a:off x="2259012" y="2266951"/>
              <a:ext cx="57150" cy="90488"/>
            </a:xfrm>
            <a:custGeom>
              <a:avLst/>
              <a:gdLst>
                <a:gd name="T0" fmla="*/ 6 w 11"/>
                <a:gd name="T1" fmla="*/ 0 h 17"/>
                <a:gd name="T2" fmla="*/ 0 w 11"/>
                <a:gd name="T3" fmla="*/ 8 h 17"/>
                <a:gd name="T4" fmla="*/ 6 w 11"/>
                <a:gd name="T5" fmla="*/ 17 h 17"/>
                <a:gd name="T6" fmla="*/ 11 w 11"/>
                <a:gd name="T7" fmla="*/ 8 h 17"/>
                <a:gd name="T8" fmla="*/ 6 w 11"/>
                <a:gd name="T9" fmla="*/ 0 h 17"/>
                <a:gd name="T10" fmla="*/ 2 w 11"/>
                <a:gd name="T11" fmla="*/ 8 h 17"/>
                <a:gd name="T12" fmla="*/ 6 w 11"/>
                <a:gd name="T13" fmla="*/ 1 h 17"/>
                <a:gd name="T14" fmla="*/ 9 w 11"/>
                <a:gd name="T15" fmla="*/ 8 h 17"/>
                <a:gd name="T16" fmla="*/ 6 w 11"/>
                <a:gd name="T17" fmla="*/ 15 h 17"/>
                <a:gd name="T18" fmla="*/ 2 w 11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6" y="0"/>
                  </a:move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6" y="17"/>
                  </a:cubicBezTo>
                  <a:cubicBezTo>
                    <a:pt x="9" y="17"/>
                    <a:pt x="11" y="14"/>
                    <a:pt x="11" y="8"/>
                  </a:cubicBezTo>
                  <a:cubicBezTo>
                    <a:pt x="11" y="2"/>
                    <a:pt x="9" y="0"/>
                    <a:pt x="6" y="0"/>
                  </a:cubicBezTo>
                  <a:close/>
                  <a:moveTo>
                    <a:pt x="2" y="8"/>
                  </a:moveTo>
                  <a:cubicBezTo>
                    <a:pt x="2" y="3"/>
                    <a:pt x="3" y="1"/>
                    <a:pt x="6" y="1"/>
                  </a:cubicBez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6" y="15"/>
                  </a:cubicBezTo>
                  <a:cubicBezTo>
                    <a:pt x="3" y="15"/>
                    <a:pt x="2" y="13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69" name="Freeform 30"/>
            <p:cNvSpPr/>
            <p:nvPr/>
          </p:nvSpPr>
          <p:spPr bwMode="auto">
            <a:xfrm>
              <a:off x="2049462" y="2524126"/>
              <a:ext cx="52388" cy="84138"/>
            </a:xfrm>
            <a:custGeom>
              <a:avLst/>
              <a:gdLst>
                <a:gd name="T0" fmla="*/ 10 w 10"/>
                <a:gd name="T1" fmla="*/ 4 h 16"/>
                <a:gd name="T2" fmla="*/ 9 w 10"/>
                <a:gd name="T3" fmla="*/ 1 h 16"/>
                <a:gd name="T4" fmla="*/ 5 w 10"/>
                <a:gd name="T5" fmla="*/ 0 h 16"/>
                <a:gd name="T6" fmla="*/ 1 w 10"/>
                <a:gd name="T7" fmla="*/ 1 h 16"/>
                <a:gd name="T8" fmla="*/ 1 w 10"/>
                <a:gd name="T9" fmla="*/ 2 h 16"/>
                <a:gd name="T10" fmla="*/ 5 w 10"/>
                <a:gd name="T11" fmla="*/ 1 h 16"/>
                <a:gd name="T12" fmla="*/ 7 w 10"/>
                <a:gd name="T13" fmla="*/ 2 h 16"/>
                <a:gd name="T14" fmla="*/ 8 w 10"/>
                <a:gd name="T15" fmla="*/ 4 h 16"/>
                <a:gd name="T16" fmla="*/ 4 w 10"/>
                <a:gd name="T17" fmla="*/ 11 h 16"/>
                <a:gd name="T18" fmla="*/ 0 w 10"/>
                <a:gd name="T19" fmla="*/ 15 h 16"/>
                <a:gd name="T20" fmla="*/ 0 w 10"/>
                <a:gd name="T21" fmla="*/ 16 h 16"/>
                <a:gd name="T22" fmla="*/ 10 w 10"/>
                <a:gd name="T23" fmla="*/ 16 h 16"/>
                <a:gd name="T24" fmla="*/ 10 w 10"/>
                <a:gd name="T25" fmla="*/ 15 h 16"/>
                <a:gd name="T26" fmla="*/ 2 w 10"/>
                <a:gd name="T27" fmla="*/ 15 h 16"/>
                <a:gd name="T28" fmla="*/ 5 w 10"/>
                <a:gd name="T29" fmla="*/ 12 h 16"/>
                <a:gd name="T30" fmla="*/ 10 w 10"/>
                <a:gd name="T3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6">
                  <a:moveTo>
                    <a:pt x="10" y="4"/>
                  </a:moveTo>
                  <a:cubicBezTo>
                    <a:pt x="10" y="2"/>
                    <a:pt x="9" y="1"/>
                    <a:pt x="9" y="1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6"/>
                    <a:pt x="7" y="8"/>
                    <a:pt x="4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8"/>
                    <a:pt x="10" y="6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0" name="Freeform 31"/>
            <p:cNvSpPr/>
            <p:nvPr/>
          </p:nvSpPr>
          <p:spPr bwMode="auto">
            <a:xfrm>
              <a:off x="2049462" y="2781301"/>
              <a:ext cx="52388" cy="84138"/>
            </a:xfrm>
            <a:custGeom>
              <a:avLst/>
              <a:gdLst>
                <a:gd name="T0" fmla="*/ 10 w 10"/>
                <a:gd name="T1" fmla="*/ 4 h 16"/>
                <a:gd name="T2" fmla="*/ 9 w 10"/>
                <a:gd name="T3" fmla="*/ 1 h 16"/>
                <a:gd name="T4" fmla="*/ 5 w 10"/>
                <a:gd name="T5" fmla="*/ 0 h 16"/>
                <a:gd name="T6" fmla="*/ 1 w 10"/>
                <a:gd name="T7" fmla="*/ 1 h 16"/>
                <a:gd name="T8" fmla="*/ 1 w 10"/>
                <a:gd name="T9" fmla="*/ 2 h 16"/>
                <a:gd name="T10" fmla="*/ 5 w 10"/>
                <a:gd name="T11" fmla="*/ 1 h 16"/>
                <a:gd name="T12" fmla="*/ 7 w 10"/>
                <a:gd name="T13" fmla="*/ 2 h 16"/>
                <a:gd name="T14" fmla="*/ 8 w 10"/>
                <a:gd name="T15" fmla="*/ 4 h 16"/>
                <a:gd name="T16" fmla="*/ 4 w 10"/>
                <a:gd name="T17" fmla="*/ 11 h 16"/>
                <a:gd name="T18" fmla="*/ 0 w 10"/>
                <a:gd name="T19" fmla="*/ 15 h 16"/>
                <a:gd name="T20" fmla="*/ 0 w 10"/>
                <a:gd name="T21" fmla="*/ 16 h 16"/>
                <a:gd name="T22" fmla="*/ 10 w 10"/>
                <a:gd name="T23" fmla="*/ 16 h 16"/>
                <a:gd name="T24" fmla="*/ 10 w 10"/>
                <a:gd name="T25" fmla="*/ 15 h 16"/>
                <a:gd name="T26" fmla="*/ 2 w 10"/>
                <a:gd name="T27" fmla="*/ 15 h 16"/>
                <a:gd name="T28" fmla="*/ 5 w 10"/>
                <a:gd name="T29" fmla="*/ 12 h 16"/>
                <a:gd name="T30" fmla="*/ 10 w 10"/>
                <a:gd name="T3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6">
                  <a:moveTo>
                    <a:pt x="10" y="4"/>
                  </a:moveTo>
                  <a:cubicBezTo>
                    <a:pt x="10" y="2"/>
                    <a:pt x="9" y="1"/>
                    <a:pt x="9" y="1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4" y="0"/>
                    <a:pt x="3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6"/>
                    <a:pt x="7" y="8"/>
                    <a:pt x="4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8"/>
                    <a:pt x="10" y="6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1" name="Freeform 32"/>
            <p:cNvSpPr/>
            <p:nvPr/>
          </p:nvSpPr>
          <p:spPr bwMode="auto">
            <a:xfrm>
              <a:off x="2049462" y="3040063"/>
              <a:ext cx="52388" cy="82550"/>
            </a:xfrm>
            <a:custGeom>
              <a:avLst/>
              <a:gdLst>
                <a:gd name="T0" fmla="*/ 5 w 10"/>
                <a:gd name="T1" fmla="*/ 0 h 16"/>
                <a:gd name="T2" fmla="*/ 1 w 10"/>
                <a:gd name="T3" fmla="*/ 1 h 16"/>
                <a:gd name="T4" fmla="*/ 1 w 10"/>
                <a:gd name="T5" fmla="*/ 2 h 16"/>
                <a:gd name="T6" fmla="*/ 5 w 10"/>
                <a:gd name="T7" fmla="*/ 1 h 16"/>
                <a:gd name="T8" fmla="*/ 7 w 10"/>
                <a:gd name="T9" fmla="*/ 2 h 16"/>
                <a:gd name="T10" fmla="*/ 8 w 10"/>
                <a:gd name="T11" fmla="*/ 4 h 16"/>
                <a:gd name="T12" fmla="*/ 4 w 10"/>
                <a:gd name="T13" fmla="*/ 11 h 16"/>
                <a:gd name="T14" fmla="*/ 0 w 10"/>
                <a:gd name="T15" fmla="*/ 15 h 16"/>
                <a:gd name="T16" fmla="*/ 0 w 10"/>
                <a:gd name="T17" fmla="*/ 16 h 16"/>
                <a:gd name="T18" fmla="*/ 10 w 10"/>
                <a:gd name="T19" fmla="*/ 16 h 16"/>
                <a:gd name="T20" fmla="*/ 10 w 10"/>
                <a:gd name="T21" fmla="*/ 15 h 16"/>
                <a:gd name="T22" fmla="*/ 2 w 10"/>
                <a:gd name="T23" fmla="*/ 15 h 16"/>
                <a:gd name="T24" fmla="*/ 5 w 10"/>
                <a:gd name="T25" fmla="*/ 12 h 16"/>
                <a:gd name="T26" fmla="*/ 10 w 10"/>
                <a:gd name="T27" fmla="*/ 4 h 16"/>
                <a:gd name="T28" fmla="*/ 9 w 10"/>
                <a:gd name="T29" fmla="*/ 1 h 16"/>
                <a:gd name="T30" fmla="*/ 5 w 10"/>
                <a:gd name="T3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6">
                  <a:moveTo>
                    <a:pt x="5" y="0"/>
                  </a:moveTo>
                  <a:cubicBezTo>
                    <a:pt x="4" y="0"/>
                    <a:pt x="3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6"/>
                    <a:pt x="7" y="8"/>
                    <a:pt x="4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8"/>
                    <a:pt x="10" y="6"/>
                    <a:pt x="10" y="4"/>
                  </a:cubicBezTo>
                  <a:cubicBezTo>
                    <a:pt x="10" y="2"/>
                    <a:pt x="9" y="1"/>
                    <a:pt x="9" y="1"/>
                  </a:cubicBezTo>
                  <a:cubicBezTo>
                    <a:pt x="8" y="0"/>
                    <a:pt x="7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2" name="Freeform 33"/>
            <p:cNvSpPr>
              <a:spLocks noEditPoints="1"/>
            </p:cNvSpPr>
            <p:nvPr/>
          </p:nvSpPr>
          <p:spPr bwMode="auto">
            <a:xfrm>
              <a:off x="2122487" y="2524126"/>
              <a:ext cx="57150" cy="90488"/>
            </a:xfrm>
            <a:custGeom>
              <a:avLst/>
              <a:gdLst>
                <a:gd name="T0" fmla="*/ 5 w 11"/>
                <a:gd name="T1" fmla="*/ 0 h 17"/>
                <a:gd name="T2" fmla="*/ 0 w 11"/>
                <a:gd name="T3" fmla="*/ 8 h 17"/>
                <a:gd name="T4" fmla="*/ 5 w 11"/>
                <a:gd name="T5" fmla="*/ 17 h 17"/>
                <a:gd name="T6" fmla="*/ 11 w 11"/>
                <a:gd name="T7" fmla="*/ 8 h 17"/>
                <a:gd name="T8" fmla="*/ 5 w 11"/>
                <a:gd name="T9" fmla="*/ 0 h 17"/>
                <a:gd name="T10" fmla="*/ 1 w 11"/>
                <a:gd name="T11" fmla="*/ 8 h 17"/>
                <a:gd name="T12" fmla="*/ 5 w 11"/>
                <a:gd name="T13" fmla="*/ 1 h 17"/>
                <a:gd name="T14" fmla="*/ 9 w 11"/>
                <a:gd name="T15" fmla="*/ 8 h 17"/>
                <a:gd name="T16" fmla="*/ 5 w 11"/>
                <a:gd name="T17" fmla="*/ 15 h 17"/>
                <a:gd name="T18" fmla="*/ 1 w 11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5" y="0"/>
                  </a:moveTo>
                  <a:cubicBezTo>
                    <a:pt x="1" y="0"/>
                    <a:pt x="0" y="2"/>
                    <a:pt x="0" y="8"/>
                  </a:cubicBezTo>
                  <a:cubicBezTo>
                    <a:pt x="0" y="14"/>
                    <a:pt x="1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ubicBezTo>
                    <a:pt x="11" y="2"/>
                    <a:pt x="9" y="0"/>
                    <a:pt x="5" y="0"/>
                  </a:cubicBezTo>
                  <a:close/>
                  <a:moveTo>
                    <a:pt x="1" y="8"/>
                  </a:moveTo>
                  <a:cubicBezTo>
                    <a:pt x="1" y="3"/>
                    <a:pt x="3" y="1"/>
                    <a:pt x="5" y="1"/>
                  </a:cubicBez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1" y="13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3" name="Freeform 34"/>
            <p:cNvSpPr>
              <a:spLocks noEditPoints="1"/>
            </p:cNvSpPr>
            <p:nvPr/>
          </p:nvSpPr>
          <p:spPr bwMode="auto">
            <a:xfrm>
              <a:off x="2190750" y="2524126"/>
              <a:ext cx="57150" cy="90488"/>
            </a:xfrm>
            <a:custGeom>
              <a:avLst/>
              <a:gdLst>
                <a:gd name="T0" fmla="*/ 11 w 11"/>
                <a:gd name="T1" fmla="*/ 8 h 17"/>
                <a:gd name="T2" fmla="*/ 5 w 11"/>
                <a:gd name="T3" fmla="*/ 0 h 17"/>
                <a:gd name="T4" fmla="*/ 0 w 11"/>
                <a:gd name="T5" fmla="*/ 8 h 17"/>
                <a:gd name="T6" fmla="*/ 5 w 11"/>
                <a:gd name="T7" fmla="*/ 17 h 17"/>
                <a:gd name="T8" fmla="*/ 11 w 11"/>
                <a:gd name="T9" fmla="*/ 8 h 17"/>
                <a:gd name="T10" fmla="*/ 5 w 11"/>
                <a:gd name="T11" fmla="*/ 1 h 17"/>
                <a:gd name="T12" fmla="*/ 9 w 11"/>
                <a:gd name="T13" fmla="*/ 8 h 17"/>
                <a:gd name="T14" fmla="*/ 5 w 11"/>
                <a:gd name="T15" fmla="*/ 15 h 17"/>
                <a:gd name="T16" fmla="*/ 2 w 11"/>
                <a:gd name="T17" fmla="*/ 8 h 17"/>
                <a:gd name="T18" fmla="*/ 5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9" y="0"/>
                    <a:pt x="5" y="0"/>
                  </a:cubicBez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lose/>
                  <a:moveTo>
                    <a:pt x="5" y="1"/>
                  </a:move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2" y="13"/>
                    <a:pt x="2" y="8"/>
                  </a:cubicBezTo>
                  <a:cubicBezTo>
                    <a:pt x="2" y="3"/>
                    <a:pt x="3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4" name="Freeform 35"/>
            <p:cNvSpPr/>
            <p:nvPr/>
          </p:nvSpPr>
          <p:spPr bwMode="auto">
            <a:xfrm>
              <a:off x="2263775" y="2524126"/>
              <a:ext cx="52388" cy="90488"/>
            </a:xfrm>
            <a:custGeom>
              <a:avLst/>
              <a:gdLst>
                <a:gd name="T0" fmla="*/ 0 w 10"/>
                <a:gd name="T1" fmla="*/ 0 h 17"/>
                <a:gd name="T2" fmla="*/ 0 w 10"/>
                <a:gd name="T3" fmla="*/ 8 h 17"/>
                <a:gd name="T4" fmla="*/ 4 w 10"/>
                <a:gd name="T5" fmla="*/ 8 h 17"/>
                <a:gd name="T6" fmla="*/ 8 w 10"/>
                <a:gd name="T7" fmla="*/ 11 h 17"/>
                <a:gd name="T8" fmla="*/ 7 w 10"/>
                <a:gd name="T9" fmla="*/ 14 h 17"/>
                <a:gd name="T10" fmla="*/ 4 w 10"/>
                <a:gd name="T11" fmla="*/ 15 h 17"/>
                <a:gd name="T12" fmla="*/ 0 w 10"/>
                <a:gd name="T13" fmla="*/ 14 h 17"/>
                <a:gd name="T14" fmla="*/ 0 w 10"/>
                <a:gd name="T15" fmla="*/ 16 h 17"/>
                <a:gd name="T16" fmla="*/ 4 w 10"/>
                <a:gd name="T17" fmla="*/ 17 h 17"/>
                <a:gd name="T18" fmla="*/ 8 w 10"/>
                <a:gd name="T19" fmla="*/ 15 h 17"/>
                <a:gd name="T20" fmla="*/ 10 w 10"/>
                <a:gd name="T21" fmla="*/ 11 h 17"/>
                <a:gd name="T22" fmla="*/ 8 w 10"/>
                <a:gd name="T23" fmla="*/ 7 h 17"/>
                <a:gd name="T24" fmla="*/ 4 w 10"/>
                <a:gd name="T25" fmla="*/ 6 h 17"/>
                <a:gd name="T26" fmla="*/ 2 w 10"/>
                <a:gd name="T27" fmla="*/ 7 h 17"/>
                <a:gd name="T28" fmla="*/ 2 w 10"/>
                <a:gd name="T29" fmla="*/ 1 h 17"/>
                <a:gd name="T30" fmla="*/ 9 w 10"/>
                <a:gd name="T31" fmla="*/ 1 h 17"/>
                <a:gd name="T32" fmla="*/ 9 w 10"/>
                <a:gd name="T33" fmla="*/ 0 h 17"/>
                <a:gd name="T34" fmla="*/ 0 w 10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7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8"/>
                    <a:pt x="4" y="8"/>
                  </a:cubicBezTo>
                  <a:cubicBezTo>
                    <a:pt x="7" y="8"/>
                    <a:pt x="8" y="9"/>
                    <a:pt x="8" y="11"/>
                  </a:cubicBezTo>
                  <a:cubicBezTo>
                    <a:pt x="8" y="13"/>
                    <a:pt x="8" y="14"/>
                    <a:pt x="7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2" y="15"/>
                    <a:pt x="1" y="15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7"/>
                    <a:pt x="4" y="17"/>
                  </a:cubicBezTo>
                  <a:cubicBezTo>
                    <a:pt x="5" y="17"/>
                    <a:pt x="7" y="16"/>
                    <a:pt x="8" y="15"/>
                  </a:cubicBezTo>
                  <a:cubicBezTo>
                    <a:pt x="9" y="14"/>
                    <a:pt x="10" y="13"/>
                    <a:pt x="10" y="11"/>
                  </a:cubicBezTo>
                  <a:cubicBezTo>
                    <a:pt x="10" y="10"/>
                    <a:pt x="9" y="8"/>
                    <a:pt x="8" y="7"/>
                  </a:cubicBezTo>
                  <a:cubicBezTo>
                    <a:pt x="7" y="7"/>
                    <a:pt x="6" y="6"/>
                    <a:pt x="4" y="6"/>
                  </a:cubicBezTo>
                  <a:cubicBezTo>
                    <a:pt x="4" y="6"/>
                    <a:pt x="3" y="6"/>
                    <a:pt x="2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5" name="Freeform 36"/>
            <p:cNvSpPr>
              <a:spLocks noEditPoints="1"/>
            </p:cNvSpPr>
            <p:nvPr/>
          </p:nvSpPr>
          <p:spPr bwMode="auto">
            <a:xfrm>
              <a:off x="2122487" y="2781301"/>
              <a:ext cx="57150" cy="90488"/>
            </a:xfrm>
            <a:custGeom>
              <a:avLst/>
              <a:gdLst>
                <a:gd name="T0" fmla="*/ 11 w 11"/>
                <a:gd name="T1" fmla="*/ 8 h 17"/>
                <a:gd name="T2" fmla="*/ 5 w 11"/>
                <a:gd name="T3" fmla="*/ 0 h 17"/>
                <a:gd name="T4" fmla="*/ 0 w 11"/>
                <a:gd name="T5" fmla="*/ 8 h 17"/>
                <a:gd name="T6" fmla="*/ 5 w 11"/>
                <a:gd name="T7" fmla="*/ 17 h 17"/>
                <a:gd name="T8" fmla="*/ 11 w 11"/>
                <a:gd name="T9" fmla="*/ 8 h 17"/>
                <a:gd name="T10" fmla="*/ 5 w 11"/>
                <a:gd name="T11" fmla="*/ 1 h 17"/>
                <a:gd name="T12" fmla="*/ 9 w 11"/>
                <a:gd name="T13" fmla="*/ 8 h 17"/>
                <a:gd name="T14" fmla="*/ 5 w 11"/>
                <a:gd name="T15" fmla="*/ 15 h 17"/>
                <a:gd name="T16" fmla="*/ 1 w 11"/>
                <a:gd name="T17" fmla="*/ 8 h 17"/>
                <a:gd name="T18" fmla="*/ 5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9" y="0"/>
                    <a:pt x="5" y="0"/>
                  </a:cubicBezTo>
                  <a:cubicBezTo>
                    <a:pt x="1" y="0"/>
                    <a:pt x="0" y="2"/>
                    <a:pt x="0" y="8"/>
                  </a:cubicBezTo>
                  <a:cubicBezTo>
                    <a:pt x="0" y="14"/>
                    <a:pt x="1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lose/>
                  <a:moveTo>
                    <a:pt x="5" y="1"/>
                  </a:move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1" y="13"/>
                    <a:pt x="1" y="8"/>
                  </a:cubicBezTo>
                  <a:cubicBezTo>
                    <a:pt x="1" y="3"/>
                    <a:pt x="3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6" name="Freeform 37"/>
            <p:cNvSpPr/>
            <p:nvPr/>
          </p:nvSpPr>
          <p:spPr bwMode="auto">
            <a:xfrm>
              <a:off x="2200275" y="2781301"/>
              <a:ext cx="26988" cy="84138"/>
            </a:xfrm>
            <a:custGeom>
              <a:avLst/>
              <a:gdLst>
                <a:gd name="T0" fmla="*/ 0 w 17"/>
                <a:gd name="T1" fmla="*/ 10 h 53"/>
                <a:gd name="T2" fmla="*/ 4 w 17"/>
                <a:gd name="T3" fmla="*/ 14 h 53"/>
                <a:gd name="T4" fmla="*/ 10 w 17"/>
                <a:gd name="T5" fmla="*/ 7 h 53"/>
                <a:gd name="T6" fmla="*/ 10 w 17"/>
                <a:gd name="T7" fmla="*/ 53 h 53"/>
                <a:gd name="T8" fmla="*/ 17 w 17"/>
                <a:gd name="T9" fmla="*/ 53 h 53"/>
                <a:gd name="T10" fmla="*/ 17 w 17"/>
                <a:gd name="T11" fmla="*/ 0 h 53"/>
                <a:gd name="T12" fmla="*/ 10 w 17"/>
                <a:gd name="T13" fmla="*/ 0 h 53"/>
                <a:gd name="T14" fmla="*/ 0 w 17"/>
                <a:gd name="T15" fmla="*/ 10 h 53"/>
                <a:gd name="T16" fmla="*/ 0 w 17"/>
                <a:gd name="T17" fmla="*/ 1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53">
                  <a:moveTo>
                    <a:pt x="0" y="10"/>
                  </a:moveTo>
                  <a:lnTo>
                    <a:pt x="4" y="14"/>
                  </a:lnTo>
                  <a:lnTo>
                    <a:pt x="10" y="7"/>
                  </a:lnTo>
                  <a:lnTo>
                    <a:pt x="10" y="53"/>
                  </a:lnTo>
                  <a:lnTo>
                    <a:pt x="17" y="53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7" name="Freeform 38"/>
            <p:cNvSpPr>
              <a:spLocks noEditPoints="1"/>
            </p:cNvSpPr>
            <p:nvPr/>
          </p:nvSpPr>
          <p:spPr bwMode="auto">
            <a:xfrm>
              <a:off x="2259012" y="2781301"/>
              <a:ext cx="57150" cy="90488"/>
            </a:xfrm>
            <a:custGeom>
              <a:avLst/>
              <a:gdLst>
                <a:gd name="T0" fmla="*/ 6 w 11"/>
                <a:gd name="T1" fmla="*/ 0 h 17"/>
                <a:gd name="T2" fmla="*/ 0 w 11"/>
                <a:gd name="T3" fmla="*/ 8 h 17"/>
                <a:gd name="T4" fmla="*/ 6 w 11"/>
                <a:gd name="T5" fmla="*/ 17 h 17"/>
                <a:gd name="T6" fmla="*/ 11 w 11"/>
                <a:gd name="T7" fmla="*/ 8 h 17"/>
                <a:gd name="T8" fmla="*/ 6 w 11"/>
                <a:gd name="T9" fmla="*/ 0 h 17"/>
                <a:gd name="T10" fmla="*/ 2 w 11"/>
                <a:gd name="T11" fmla="*/ 8 h 17"/>
                <a:gd name="T12" fmla="*/ 6 w 11"/>
                <a:gd name="T13" fmla="*/ 1 h 17"/>
                <a:gd name="T14" fmla="*/ 9 w 11"/>
                <a:gd name="T15" fmla="*/ 8 h 17"/>
                <a:gd name="T16" fmla="*/ 6 w 11"/>
                <a:gd name="T17" fmla="*/ 15 h 17"/>
                <a:gd name="T18" fmla="*/ 2 w 11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6" y="0"/>
                  </a:move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6" y="17"/>
                  </a:cubicBezTo>
                  <a:cubicBezTo>
                    <a:pt x="9" y="17"/>
                    <a:pt x="11" y="14"/>
                    <a:pt x="11" y="8"/>
                  </a:cubicBezTo>
                  <a:cubicBezTo>
                    <a:pt x="11" y="2"/>
                    <a:pt x="9" y="0"/>
                    <a:pt x="6" y="0"/>
                  </a:cubicBezTo>
                  <a:close/>
                  <a:moveTo>
                    <a:pt x="2" y="8"/>
                  </a:moveTo>
                  <a:cubicBezTo>
                    <a:pt x="2" y="3"/>
                    <a:pt x="3" y="1"/>
                    <a:pt x="6" y="1"/>
                  </a:cubicBez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6" y="15"/>
                  </a:cubicBezTo>
                  <a:cubicBezTo>
                    <a:pt x="3" y="15"/>
                    <a:pt x="2" y="13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8" name="Freeform 39"/>
            <p:cNvSpPr>
              <a:spLocks noEditPoints="1"/>
            </p:cNvSpPr>
            <p:nvPr/>
          </p:nvSpPr>
          <p:spPr bwMode="auto">
            <a:xfrm>
              <a:off x="2122487" y="3040063"/>
              <a:ext cx="57150" cy="88900"/>
            </a:xfrm>
            <a:custGeom>
              <a:avLst/>
              <a:gdLst>
                <a:gd name="T0" fmla="*/ 11 w 11"/>
                <a:gd name="T1" fmla="*/ 8 h 17"/>
                <a:gd name="T2" fmla="*/ 5 w 11"/>
                <a:gd name="T3" fmla="*/ 0 h 17"/>
                <a:gd name="T4" fmla="*/ 0 w 11"/>
                <a:gd name="T5" fmla="*/ 8 h 17"/>
                <a:gd name="T6" fmla="*/ 5 w 11"/>
                <a:gd name="T7" fmla="*/ 17 h 17"/>
                <a:gd name="T8" fmla="*/ 11 w 11"/>
                <a:gd name="T9" fmla="*/ 8 h 17"/>
                <a:gd name="T10" fmla="*/ 5 w 11"/>
                <a:gd name="T11" fmla="*/ 1 h 17"/>
                <a:gd name="T12" fmla="*/ 9 w 11"/>
                <a:gd name="T13" fmla="*/ 8 h 17"/>
                <a:gd name="T14" fmla="*/ 5 w 11"/>
                <a:gd name="T15" fmla="*/ 15 h 17"/>
                <a:gd name="T16" fmla="*/ 1 w 11"/>
                <a:gd name="T17" fmla="*/ 8 h 17"/>
                <a:gd name="T18" fmla="*/ 5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9" y="0"/>
                    <a:pt x="5" y="0"/>
                  </a:cubicBezTo>
                  <a:cubicBezTo>
                    <a:pt x="1" y="0"/>
                    <a:pt x="0" y="2"/>
                    <a:pt x="0" y="8"/>
                  </a:cubicBezTo>
                  <a:cubicBezTo>
                    <a:pt x="0" y="14"/>
                    <a:pt x="1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lose/>
                  <a:moveTo>
                    <a:pt x="5" y="1"/>
                  </a:move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1" y="13"/>
                    <a:pt x="1" y="8"/>
                  </a:cubicBezTo>
                  <a:cubicBezTo>
                    <a:pt x="1" y="3"/>
                    <a:pt x="3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79" name="Freeform 40"/>
            <p:cNvSpPr/>
            <p:nvPr/>
          </p:nvSpPr>
          <p:spPr bwMode="auto">
            <a:xfrm>
              <a:off x="2200275" y="3040063"/>
              <a:ext cx="26988" cy="82550"/>
            </a:xfrm>
            <a:custGeom>
              <a:avLst/>
              <a:gdLst>
                <a:gd name="T0" fmla="*/ 0 w 17"/>
                <a:gd name="T1" fmla="*/ 9 h 52"/>
                <a:gd name="T2" fmla="*/ 4 w 17"/>
                <a:gd name="T3" fmla="*/ 13 h 52"/>
                <a:gd name="T4" fmla="*/ 10 w 17"/>
                <a:gd name="T5" fmla="*/ 6 h 52"/>
                <a:gd name="T6" fmla="*/ 10 w 17"/>
                <a:gd name="T7" fmla="*/ 52 h 52"/>
                <a:gd name="T8" fmla="*/ 17 w 17"/>
                <a:gd name="T9" fmla="*/ 52 h 52"/>
                <a:gd name="T10" fmla="*/ 17 w 17"/>
                <a:gd name="T11" fmla="*/ 0 h 52"/>
                <a:gd name="T12" fmla="*/ 10 w 17"/>
                <a:gd name="T13" fmla="*/ 0 h 52"/>
                <a:gd name="T14" fmla="*/ 0 w 17"/>
                <a:gd name="T15" fmla="*/ 9 h 52"/>
                <a:gd name="T16" fmla="*/ 0 w 17"/>
                <a:gd name="T17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52">
                  <a:moveTo>
                    <a:pt x="0" y="9"/>
                  </a:moveTo>
                  <a:lnTo>
                    <a:pt x="4" y="13"/>
                  </a:lnTo>
                  <a:lnTo>
                    <a:pt x="10" y="6"/>
                  </a:lnTo>
                  <a:lnTo>
                    <a:pt x="10" y="52"/>
                  </a:lnTo>
                  <a:lnTo>
                    <a:pt x="17" y="52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0" name="Freeform 41"/>
            <p:cNvSpPr/>
            <p:nvPr/>
          </p:nvSpPr>
          <p:spPr bwMode="auto">
            <a:xfrm>
              <a:off x="2263775" y="3040063"/>
              <a:ext cx="52388" cy="88900"/>
            </a:xfrm>
            <a:custGeom>
              <a:avLst/>
              <a:gdLst>
                <a:gd name="T0" fmla="*/ 9 w 10"/>
                <a:gd name="T1" fmla="*/ 0 h 17"/>
                <a:gd name="T2" fmla="*/ 0 w 10"/>
                <a:gd name="T3" fmla="*/ 0 h 17"/>
                <a:gd name="T4" fmla="*/ 0 w 10"/>
                <a:gd name="T5" fmla="*/ 8 h 17"/>
                <a:gd name="T6" fmla="*/ 4 w 10"/>
                <a:gd name="T7" fmla="*/ 8 h 17"/>
                <a:gd name="T8" fmla="*/ 8 w 10"/>
                <a:gd name="T9" fmla="*/ 11 h 17"/>
                <a:gd name="T10" fmla="*/ 7 w 10"/>
                <a:gd name="T11" fmla="*/ 14 h 17"/>
                <a:gd name="T12" fmla="*/ 4 w 10"/>
                <a:gd name="T13" fmla="*/ 15 h 17"/>
                <a:gd name="T14" fmla="*/ 0 w 10"/>
                <a:gd name="T15" fmla="*/ 14 h 17"/>
                <a:gd name="T16" fmla="*/ 0 w 10"/>
                <a:gd name="T17" fmla="*/ 16 h 17"/>
                <a:gd name="T18" fmla="*/ 4 w 10"/>
                <a:gd name="T19" fmla="*/ 17 h 17"/>
                <a:gd name="T20" fmla="*/ 8 w 10"/>
                <a:gd name="T21" fmla="*/ 15 h 17"/>
                <a:gd name="T22" fmla="*/ 10 w 10"/>
                <a:gd name="T23" fmla="*/ 11 h 17"/>
                <a:gd name="T24" fmla="*/ 8 w 10"/>
                <a:gd name="T25" fmla="*/ 8 h 17"/>
                <a:gd name="T26" fmla="*/ 4 w 10"/>
                <a:gd name="T27" fmla="*/ 6 h 17"/>
                <a:gd name="T28" fmla="*/ 2 w 10"/>
                <a:gd name="T29" fmla="*/ 7 h 17"/>
                <a:gd name="T30" fmla="*/ 2 w 10"/>
                <a:gd name="T31" fmla="*/ 1 h 17"/>
                <a:gd name="T32" fmla="*/ 9 w 10"/>
                <a:gd name="T33" fmla="*/ 1 h 17"/>
                <a:gd name="T34" fmla="*/ 9 w 10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7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8"/>
                    <a:pt x="4" y="8"/>
                  </a:cubicBezTo>
                  <a:cubicBezTo>
                    <a:pt x="7" y="8"/>
                    <a:pt x="8" y="9"/>
                    <a:pt x="8" y="11"/>
                  </a:cubicBezTo>
                  <a:cubicBezTo>
                    <a:pt x="8" y="13"/>
                    <a:pt x="8" y="14"/>
                    <a:pt x="7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2" y="15"/>
                    <a:pt x="1" y="15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7"/>
                    <a:pt x="4" y="17"/>
                  </a:cubicBezTo>
                  <a:cubicBezTo>
                    <a:pt x="5" y="17"/>
                    <a:pt x="7" y="16"/>
                    <a:pt x="8" y="15"/>
                  </a:cubicBezTo>
                  <a:cubicBezTo>
                    <a:pt x="9" y="14"/>
                    <a:pt x="10" y="13"/>
                    <a:pt x="10" y="11"/>
                  </a:cubicBezTo>
                  <a:cubicBezTo>
                    <a:pt x="10" y="10"/>
                    <a:pt x="9" y="8"/>
                    <a:pt x="8" y="8"/>
                  </a:cubicBezTo>
                  <a:cubicBezTo>
                    <a:pt x="7" y="7"/>
                    <a:pt x="6" y="6"/>
                    <a:pt x="4" y="6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1" name="Freeform 42"/>
            <p:cNvSpPr/>
            <p:nvPr/>
          </p:nvSpPr>
          <p:spPr bwMode="auto">
            <a:xfrm>
              <a:off x="2043112" y="3281363"/>
              <a:ext cx="52388" cy="84138"/>
            </a:xfrm>
            <a:custGeom>
              <a:avLst/>
              <a:gdLst>
                <a:gd name="T0" fmla="*/ 10 w 10"/>
                <a:gd name="T1" fmla="*/ 4 h 16"/>
                <a:gd name="T2" fmla="*/ 8 w 10"/>
                <a:gd name="T3" fmla="*/ 1 h 16"/>
                <a:gd name="T4" fmla="*/ 5 w 10"/>
                <a:gd name="T5" fmla="*/ 0 h 16"/>
                <a:gd name="T6" fmla="*/ 1 w 10"/>
                <a:gd name="T7" fmla="*/ 1 h 16"/>
                <a:gd name="T8" fmla="*/ 1 w 10"/>
                <a:gd name="T9" fmla="*/ 2 h 16"/>
                <a:gd name="T10" fmla="*/ 5 w 10"/>
                <a:gd name="T11" fmla="*/ 1 h 16"/>
                <a:gd name="T12" fmla="*/ 7 w 10"/>
                <a:gd name="T13" fmla="*/ 2 h 16"/>
                <a:gd name="T14" fmla="*/ 8 w 10"/>
                <a:gd name="T15" fmla="*/ 4 h 16"/>
                <a:gd name="T16" fmla="*/ 4 w 10"/>
                <a:gd name="T17" fmla="*/ 11 h 16"/>
                <a:gd name="T18" fmla="*/ 0 w 10"/>
                <a:gd name="T19" fmla="*/ 15 h 16"/>
                <a:gd name="T20" fmla="*/ 0 w 10"/>
                <a:gd name="T21" fmla="*/ 16 h 16"/>
                <a:gd name="T22" fmla="*/ 10 w 10"/>
                <a:gd name="T23" fmla="*/ 16 h 16"/>
                <a:gd name="T24" fmla="*/ 10 w 10"/>
                <a:gd name="T25" fmla="*/ 15 h 16"/>
                <a:gd name="T26" fmla="*/ 2 w 10"/>
                <a:gd name="T27" fmla="*/ 15 h 16"/>
                <a:gd name="T28" fmla="*/ 5 w 10"/>
                <a:gd name="T29" fmla="*/ 12 h 16"/>
                <a:gd name="T30" fmla="*/ 10 w 10"/>
                <a:gd name="T3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6">
                  <a:moveTo>
                    <a:pt x="10" y="4"/>
                  </a:moveTo>
                  <a:cubicBezTo>
                    <a:pt x="10" y="2"/>
                    <a:pt x="9" y="1"/>
                    <a:pt x="8" y="1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5"/>
                    <a:pt x="7" y="8"/>
                    <a:pt x="4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8"/>
                    <a:pt x="10" y="6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2" name="Freeform 43"/>
            <p:cNvSpPr>
              <a:spLocks noEditPoints="1"/>
            </p:cNvSpPr>
            <p:nvPr/>
          </p:nvSpPr>
          <p:spPr bwMode="auto">
            <a:xfrm>
              <a:off x="2111375" y="3281363"/>
              <a:ext cx="58738" cy="88900"/>
            </a:xfrm>
            <a:custGeom>
              <a:avLst/>
              <a:gdLst>
                <a:gd name="T0" fmla="*/ 11 w 11"/>
                <a:gd name="T1" fmla="*/ 8 h 17"/>
                <a:gd name="T2" fmla="*/ 6 w 11"/>
                <a:gd name="T3" fmla="*/ 0 h 17"/>
                <a:gd name="T4" fmla="*/ 0 w 11"/>
                <a:gd name="T5" fmla="*/ 8 h 17"/>
                <a:gd name="T6" fmla="*/ 6 w 11"/>
                <a:gd name="T7" fmla="*/ 17 h 17"/>
                <a:gd name="T8" fmla="*/ 11 w 11"/>
                <a:gd name="T9" fmla="*/ 8 h 17"/>
                <a:gd name="T10" fmla="*/ 6 w 11"/>
                <a:gd name="T11" fmla="*/ 1 h 17"/>
                <a:gd name="T12" fmla="*/ 10 w 11"/>
                <a:gd name="T13" fmla="*/ 8 h 17"/>
                <a:gd name="T14" fmla="*/ 6 w 11"/>
                <a:gd name="T15" fmla="*/ 15 h 17"/>
                <a:gd name="T16" fmla="*/ 2 w 11"/>
                <a:gd name="T17" fmla="*/ 8 h 17"/>
                <a:gd name="T18" fmla="*/ 6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10" y="0"/>
                    <a:pt x="6" y="0"/>
                  </a:cubicBez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6" y="17"/>
                  </a:cubicBezTo>
                  <a:cubicBezTo>
                    <a:pt x="10" y="17"/>
                    <a:pt x="11" y="14"/>
                    <a:pt x="11" y="8"/>
                  </a:cubicBezTo>
                  <a:close/>
                  <a:moveTo>
                    <a:pt x="6" y="1"/>
                  </a:moveTo>
                  <a:cubicBezTo>
                    <a:pt x="8" y="1"/>
                    <a:pt x="10" y="3"/>
                    <a:pt x="10" y="8"/>
                  </a:cubicBezTo>
                  <a:cubicBezTo>
                    <a:pt x="10" y="13"/>
                    <a:pt x="8" y="15"/>
                    <a:pt x="6" y="15"/>
                  </a:cubicBezTo>
                  <a:cubicBezTo>
                    <a:pt x="3" y="15"/>
                    <a:pt x="2" y="13"/>
                    <a:pt x="2" y="8"/>
                  </a:cubicBezTo>
                  <a:cubicBezTo>
                    <a:pt x="2" y="3"/>
                    <a:pt x="3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3" name="Freeform 44"/>
            <p:cNvSpPr>
              <a:spLocks noEditPoints="1"/>
            </p:cNvSpPr>
            <p:nvPr/>
          </p:nvSpPr>
          <p:spPr bwMode="auto">
            <a:xfrm>
              <a:off x="2184400" y="3281363"/>
              <a:ext cx="58738" cy="88900"/>
            </a:xfrm>
            <a:custGeom>
              <a:avLst/>
              <a:gdLst>
                <a:gd name="T0" fmla="*/ 11 w 11"/>
                <a:gd name="T1" fmla="*/ 8 h 17"/>
                <a:gd name="T2" fmla="*/ 5 w 11"/>
                <a:gd name="T3" fmla="*/ 0 h 17"/>
                <a:gd name="T4" fmla="*/ 0 w 11"/>
                <a:gd name="T5" fmla="*/ 8 h 17"/>
                <a:gd name="T6" fmla="*/ 5 w 11"/>
                <a:gd name="T7" fmla="*/ 17 h 17"/>
                <a:gd name="T8" fmla="*/ 11 w 11"/>
                <a:gd name="T9" fmla="*/ 8 h 17"/>
                <a:gd name="T10" fmla="*/ 5 w 11"/>
                <a:gd name="T11" fmla="*/ 1 h 17"/>
                <a:gd name="T12" fmla="*/ 9 w 11"/>
                <a:gd name="T13" fmla="*/ 8 h 17"/>
                <a:gd name="T14" fmla="*/ 5 w 11"/>
                <a:gd name="T15" fmla="*/ 15 h 17"/>
                <a:gd name="T16" fmla="*/ 1 w 11"/>
                <a:gd name="T17" fmla="*/ 8 h 17"/>
                <a:gd name="T18" fmla="*/ 5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9" y="0"/>
                    <a:pt x="5" y="0"/>
                  </a:cubicBezTo>
                  <a:cubicBezTo>
                    <a:pt x="1" y="0"/>
                    <a:pt x="0" y="2"/>
                    <a:pt x="0" y="8"/>
                  </a:cubicBezTo>
                  <a:cubicBezTo>
                    <a:pt x="0" y="14"/>
                    <a:pt x="1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lose/>
                  <a:moveTo>
                    <a:pt x="5" y="1"/>
                  </a:move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1" y="13"/>
                    <a:pt x="1" y="8"/>
                  </a:cubicBezTo>
                  <a:cubicBezTo>
                    <a:pt x="1" y="3"/>
                    <a:pt x="3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4" name="Freeform 45"/>
            <p:cNvSpPr>
              <a:spLocks noEditPoints="1"/>
            </p:cNvSpPr>
            <p:nvPr/>
          </p:nvSpPr>
          <p:spPr bwMode="auto">
            <a:xfrm>
              <a:off x="2252662" y="3281363"/>
              <a:ext cx="58738" cy="88900"/>
            </a:xfrm>
            <a:custGeom>
              <a:avLst/>
              <a:gdLst>
                <a:gd name="T0" fmla="*/ 5 w 11"/>
                <a:gd name="T1" fmla="*/ 0 h 17"/>
                <a:gd name="T2" fmla="*/ 0 w 11"/>
                <a:gd name="T3" fmla="*/ 8 h 17"/>
                <a:gd name="T4" fmla="*/ 5 w 11"/>
                <a:gd name="T5" fmla="*/ 17 h 17"/>
                <a:gd name="T6" fmla="*/ 11 w 11"/>
                <a:gd name="T7" fmla="*/ 8 h 17"/>
                <a:gd name="T8" fmla="*/ 5 w 11"/>
                <a:gd name="T9" fmla="*/ 0 h 17"/>
                <a:gd name="T10" fmla="*/ 2 w 11"/>
                <a:gd name="T11" fmla="*/ 8 h 17"/>
                <a:gd name="T12" fmla="*/ 5 w 11"/>
                <a:gd name="T13" fmla="*/ 1 h 17"/>
                <a:gd name="T14" fmla="*/ 9 w 11"/>
                <a:gd name="T15" fmla="*/ 8 h 17"/>
                <a:gd name="T16" fmla="*/ 5 w 11"/>
                <a:gd name="T17" fmla="*/ 15 h 17"/>
                <a:gd name="T18" fmla="*/ 2 w 11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5" y="0"/>
                  </a:move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ubicBezTo>
                    <a:pt x="11" y="2"/>
                    <a:pt x="9" y="0"/>
                    <a:pt x="5" y="0"/>
                  </a:cubicBezTo>
                  <a:close/>
                  <a:moveTo>
                    <a:pt x="2" y="8"/>
                  </a:moveTo>
                  <a:cubicBezTo>
                    <a:pt x="2" y="3"/>
                    <a:pt x="3" y="1"/>
                    <a:pt x="5" y="1"/>
                  </a:cubicBez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2" y="13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5" name="Freeform 46"/>
            <p:cNvSpPr/>
            <p:nvPr/>
          </p:nvSpPr>
          <p:spPr bwMode="auto">
            <a:xfrm>
              <a:off x="2043112" y="3538538"/>
              <a:ext cx="52388" cy="84138"/>
            </a:xfrm>
            <a:custGeom>
              <a:avLst/>
              <a:gdLst>
                <a:gd name="T0" fmla="*/ 10 w 10"/>
                <a:gd name="T1" fmla="*/ 4 h 16"/>
                <a:gd name="T2" fmla="*/ 8 w 10"/>
                <a:gd name="T3" fmla="*/ 1 h 16"/>
                <a:gd name="T4" fmla="*/ 5 w 10"/>
                <a:gd name="T5" fmla="*/ 0 h 16"/>
                <a:gd name="T6" fmla="*/ 1 w 10"/>
                <a:gd name="T7" fmla="*/ 1 h 16"/>
                <a:gd name="T8" fmla="*/ 1 w 10"/>
                <a:gd name="T9" fmla="*/ 2 h 16"/>
                <a:gd name="T10" fmla="*/ 5 w 10"/>
                <a:gd name="T11" fmla="*/ 1 h 16"/>
                <a:gd name="T12" fmla="*/ 7 w 10"/>
                <a:gd name="T13" fmla="*/ 2 h 16"/>
                <a:gd name="T14" fmla="*/ 8 w 10"/>
                <a:gd name="T15" fmla="*/ 4 h 16"/>
                <a:gd name="T16" fmla="*/ 4 w 10"/>
                <a:gd name="T17" fmla="*/ 11 h 16"/>
                <a:gd name="T18" fmla="*/ 0 w 10"/>
                <a:gd name="T19" fmla="*/ 15 h 16"/>
                <a:gd name="T20" fmla="*/ 0 w 10"/>
                <a:gd name="T21" fmla="*/ 16 h 16"/>
                <a:gd name="T22" fmla="*/ 10 w 10"/>
                <a:gd name="T23" fmla="*/ 16 h 16"/>
                <a:gd name="T24" fmla="*/ 10 w 10"/>
                <a:gd name="T25" fmla="*/ 15 h 16"/>
                <a:gd name="T26" fmla="*/ 2 w 10"/>
                <a:gd name="T27" fmla="*/ 15 h 16"/>
                <a:gd name="T28" fmla="*/ 5 w 10"/>
                <a:gd name="T29" fmla="*/ 12 h 16"/>
                <a:gd name="T30" fmla="*/ 10 w 10"/>
                <a:gd name="T3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6">
                  <a:moveTo>
                    <a:pt x="10" y="4"/>
                  </a:moveTo>
                  <a:cubicBezTo>
                    <a:pt x="10" y="2"/>
                    <a:pt x="9" y="1"/>
                    <a:pt x="8" y="1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6"/>
                    <a:pt x="7" y="8"/>
                    <a:pt x="4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8"/>
                    <a:pt x="10" y="6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6" name="Freeform 47"/>
            <p:cNvSpPr/>
            <p:nvPr/>
          </p:nvSpPr>
          <p:spPr bwMode="auto">
            <a:xfrm>
              <a:off x="2043112" y="3795713"/>
              <a:ext cx="52388" cy="84138"/>
            </a:xfrm>
            <a:custGeom>
              <a:avLst/>
              <a:gdLst>
                <a:gd name="T0" fmla="*/ 10 w 10"/>
                <a:gd name="T1" fmla="*/ 4 h 16"/>
                <a:gd name="T2" fmla="*/ 8 w 10"/>
                <a:gd name="T3" fmla="*/ 1 h 16"/>
                <a:gd name="T4" fmla="*/ 5 w 10"/>
                <a:gd name="T5" fmla="*/ 0 h 16"/>
                <a:gd name="T6" fmla="*/ 1 w 10"/>
                <a:gd name="T7" fmla="*/ 1 h 16"/>
                <a:gd name="T8" fmla="*/ 1 w 10"/>
                <a:gd name="T9" fmla="*/ 2 h 16"/>
                <a:gd name="T10" fmla="*/ 5 w 10"/>
                <a:gd name="T11" fmla="*/ 1 h 16"/>
                <a:gd name="T12" fmla="*/ 7 w 10"/>
                <a:gd name="T13" fmla="*/ 2 h 16"/>
                <a:gd name="T14" fmla="*/ 8 w 10"/>
                <a:gd name="T15" fmla="*/ 4 h 16"/>
                <a:gd name="T16" fmla="*/ 4 w 10"/>
                <a:gd name="T17" fmla="*/ 11 h 16"/>
                <a:gd name="T18" fmla="*/ 0 w 10"/>
                <a:gd name="T19" fmla="*/ 15 h 16"/>
                <a:gd name="T20" fmla="*/ 0 w 10"/>
                <a:gd name="T21" fmla="*/ 16 h 16"/>
                <a:gd name="T22" fmla="*/ 10 w 10"/>
                <a:gd name="T23" fmla="*/ 16 h 16"/>
                <a:gd name="T24" fmla="*/ 10 w 10"/>
                <a:gd name="T25" fmla="*/ 15 h 16"/>
                <a:gd name="T26" fmla="*/ 2 w 10"/>
                <a:gd name="T27" fmla="*/ 15 h 16"/>
                <a:gd name="T28" fmla="*/ 5 w 10"/>
                <a:gd name="T29" fmla="*/ 12 h 16"/>
                <a:gd name="T30" fmla="*/ 10 w 10"/>
                <a:gd name="T3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6">
                  <a:moveTo>
                    <a:pt x="10" y="4"/>
                  </a:moveTo>
                  <a:cubicBezTo>
                    <a:pt x="10" y="2"/>
                    <a:pt x="9" y="1"/>
                    <a:pt x="8" y="1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6"/>
                    <a:pt x="7" y="8"/>
                    <a:pt x="4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8"/>
                    <a:pt x="10" y="6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7" name="Freeform 48"/>
            <p:cNvSpPr/>
            <p:nvPr/>
          </p:nvSpPr>
          <p:spPr bwMode="auto">
            <a:xfrm>
              <a:off x="2043112" y="4052888"/>
              <a:ext cx="52388" cy="84138"/>
            </a:xfrm>
            <a:custGeom>
              <a:avLst/>
              <a:gdLst>
                <a:gd name="T0" fmla="*/ 5 w 10"/>
                <a:gd name="T1" fmla="*/ 0 h 16"/>
                <a:gd name="T2" fmla="*/ 1 w 10"/>
                <a:gd name="T3" fmla="*/ 1 h 16"/>
                <a:gd name="T4" fmla="*/ 1 w 10"/>
                <a:gd name="T5" fmla="*/ 2 h 16"/>
                <a:gd name="T6" fmla="*/ 5 w 10"/>
                <a:gd name="T7" fmla="*/ 1 h 16"/>
                <a:gd name="T8" fmla="*/ 7 w 10"/>
                <a:gd name="T9" fmla="*/ 2 h 16"/>
                <a:gd name="T10" fmla="*/ 8 w 10"/>
                <a:gd name="T11" fmla="*/ 4 h 16"/>
                <a:gd name="T12" fmla="*/ 4 w 10"/>
                <a:gd name="T13" fmla="*/ 11 h 16"/>
                <a:gd name="T14" fmla="*/ 0 w 10"/>
                <a:gd name="T15" fmla="*/ 15 h 16"/>
                <a:gd name="T16" fmla="*/ 0 w 10"/>
                <a:gd name="T17" fmla="*/ 16 h 16"/>
                <a:gd name="T18" fmla="*/ 10 w 10"/>
                <a:gd name="T19" fmla="*/ 16 h 16"/>
                <a:gd name="T20" fmla="*/ 10 w 10"/>
                <a:gd name="T21" fmla="*/ 15 h 16"/>
                <a:gd name="T22" fmla="*/ 2 w 10"/>
                <a:gd name="T23" fmla="*/ 15 h 16"/>
                <a:gd name="T24" fmla="*/ 5 w 10"/>
                <a:gd name="T25" fmla="*/ 12 h 16"/>
                <a:gd name="T26" fmla="*/ 10 w 10"/>
                <a:gd name="T27" fmla="*/ 4 h 16"/>
                <a:gd name="T28" fmla="*/ 8 w 10"/>
                <a:gd name="T29" fmla="*/ 1 h 16"/>
                <a:gd name="T30" fmla="*/ 5 w 10"/>
                <a:gd name="T3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6">
                  <a:moveTo>
                    <a:pt x="5" y="0"/>
                  </a:moveTo>
                  <a:cubicBezTo>
                    <a:pt x="4" y="0"/>
                    <a:pt x="2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8" y="6"/>
                    <a:pt x="7" y="8"/>
                    <a:pt x="4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8"/>
                    <a:pt x="10" y="6"/>
                    <a:pt x="10" y="4"/>
                  </a:cubicBezTo>
                  <a:cubicBezTo>
                    <a:pt x="10" y="2"/>
                    <a:pt x="9" y="1"/>
                    <a:pt x="8" y="1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8" name="Freeform 49"/>
            <p:cNvSpPr>
              <a:spLocks noEditPoints="1"/>
            </p:cNvSpPr>
            <p:nvPr/>
          </p:nvSpPr>
          <p:spPr bwMode="auto">
            <a:xfrm>
              <a:off x="2111375" y="3538538"/>
              <a:ext cx="58738" cy="88900"/>
            </a:xfrm>
            <a:custGeom>
              <a:avLst/>
              <a:gdLst>
                <a:gd name="T0" fmla="*/ 6 w 11"/>
                <a:gd name="T1" fmla="*/ 0 h 17"/>
                <a:gd name="T2" fmla="*/ 0 w 11"/>
                <a:gd name="T3" fmla="*/ 8 h 17"/>
                <a:gd name="T4" fmla="*/ 6 w 11"/>
                <a:gd name="T5" fmla="*/ 17 h 17"/>
                <a:gd name="T6" fmla="*/ 11 w 11"/>
                <a:gd name="T7" fmla="*/ 8 h 17"/>
                <a:gd name="T8" fmla="*/ 6 w 11"/>
                <a:gd name="T9" fmla="*/ 0 h 17"/>
                <a:gd name="T10" fmla="*/ 2 w 11"/>
                <a:gd name="T11" fmla="*/ 8 h 17"/>
                <a:gd name="T12" fmla="*/ 6 w 11"/>
                <a:gd name="T13" fmla="*/ 1 h 17"/>
                <a:gd name="T14" fmla="*/ 10 w 11"/>
                <a:gd name="T15" fmla="*/ 8 h 17"/>
                <a:gd name="T16" fmla="*/ 6 w 11"/>
                <a:gd name="T17" fmla="*/ 15 h 17"/>
                <a:gd name="T18" fmla="*/ 2 w 11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6" y="0"/>
                  </a:move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6" y="17"/>
                  </a:cubicBezTo>
                  <a:cubicBezTo>
                    <a:pt x="10" y="17"/>
                    <a:pt x="11" y="14"/>
                    <a:pt x="11" y="8"/>
                  </a:cubicBezTo>
                  <a:cubicBezTo>
                    <a:pt x="11" y="2"/>
                    <a:pt x="10" y="0"/>
                    <a:pt x="6" y="0"/>
                  </a:cubicBezTo>
                  <a:close/>
                  <a:moveTo>
                    <a:pt x="2" y="8"/>
                  </a:moveTo>
                  <a:cubicBezTo>
                    <a:pt x="2" y="3"/>
                    <a:pt x="3" y="1"/>
                    <a:pt x="6" y="1"/>
                  </a:cubicBezTo>
                  <a:cubicBezTo>
                    <a:pt x="8" y="1"/>
                    <a:pt x="10" y="3"/>
                    <a:pt x="10" y="8"/>
                  </a:cubicBezTo>
                  <a:cubicBezTo>
                    <a:pt x="10" y="13"/>
                    <a:pt x="8" y="15"/>
                    <a:pt x="6" y="15"/>
                  </a:cubicBezTo>
                  <a:cubicBezTo>
                    <a:pt x="3" y="15"/>
                    <a:pt x="2" y="13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89" name="Freeform 50"/>
            <p:cNvSpPr>
              <a:spLocks noEditPoints="1"/>
            </p:cNvSpPr>
            <p:nvPr/>
          </p:nvSpPr>
          <p:spPr bwMode="auto">
            <a:xfrm>
              <a:off x="2184400" y="3538538"/>
              <a:ext cx="58738" cy="88900"/>
            </a:xfrm>
            <a:custGeom>
              <a:avLst/>
              <a:gdLst>
                <a:gd name="T0" fmla="*/ 11 w 11"/>
                <a:gd name="T1" fmla="*/ 8 h 17"/>
                <a:gd name="T2" fmla="*/ 5 w 11"/>
                <a:gd name="T3" fmla="*/ 0 h 17"/>
                <a:gd name="T4" fmla="*/ 0 w 11"/>
                <a:gd name="T5" fmla="*/ 8 h 17"/>
                <a:gd name="T6" fmla="*/ 5 w 11"/>
                <a:gd name="T7" fmla="*/ 17 h 17"/>
                <a:gd name="T8" fmla="*/ 11 w 11"/>
                <a:gd name="T9" fmla="*/ 8 h 17"/>
                <a:gd name="T10" fmla="*/ 5 w 11"/>
                <a:gd name="T11" fmla="*/ 1 h 17"/>
                <a:gd name="T12" fmla="*/ 9 w 11"/>
                <a:gd name="T13" fmla="*/ 8 h 17"/>
                <a:gd name="T14" fmla="*/ 5 w 11"/>
                <a:gd name="T15" fmla="*/ 15 h 17"/>
                <a:gd name="T16" fmla="*/ 1 w 11"/>
                <a:gd name="T17" fmla="*/ 8 h 17"/>
                <a:gd name="T18" fmla="*/ 5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9" y="0"/>
                    <a:pt x="5" y="0"/>
                  </a:cubicBezTo>
                  <a:cubicBezTo>
                    <a:pt x="1" y="0"/>
                    <a:pt x="0" y="2"/>
                    <a:pt x="0" y="8"/>
                  </a:cubicBezTo>
                  <a:cubicBezTo>
                    <a:pt x="0" y="14"/>
                    <a:pt x="1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lose/>
                  <a:moveTo>
                    <a:pt x="5" y="1"/>
                  </a:move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1" y="13"/>
                    <a:pt x="1" y="8"/>
                  </a:cubicBezTo>
                  <a:cubicBezTo>
                    <a:pt x="1" y="3"/>
                    <a:pt x="3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90" name="Freeform 51"/>
            <p:cNvSpPr/>
            <p:nvPr/>
          </p:nvSpPr>
          <p:spPr bwMode="auto">
            <a:xfrm>
              <a:off x="2259012" y="3538538"/>
              <a:ext cx="46038" cy="88900"/>
            </a:xfrm>
            <a:custGeom>
              <a:avLst/>
              <a:gdLst>
                <a:gd name="T0" fmla="*/ 0 w 9"/>
                <a:gd name="T1" fmla="*/ 0 h 17"/>
                <a:gd name="T2" fmla="*/ 0 w 9"/>
                <a:gd name="T3" fmla="*/ 8 h 17"/>
                <a:gd name="T4" fmla="*/ 4 w 9"/>
                <a:gd name="T5" fmla="*/ 8 h 17"/>
                <a:gd name="T6" fmla="*/ 8 w 9"/>
                <a:gd name="T7" fmla="*/ 11 h 17"/>
                <a:gd name="T8" fmla="*/ 6 w 9"/>
                <a:gd name="T9" fmla="*/ 14 h 17"/>
                <a:gd name="T10" fmla="*/ 3 w 9"/>
                <a:gd name="T11" fmla="*/ 15 h 17"/>
                <a:gd name="T12" fmla="*/ 0 w 9"/>
                <a:gd name="T13" fmla="*/ 14 h 17"/>
                <a:gd name="T14" fmla="*/ 0 w 9"/>
                <a:gd name="T15" fmla="*/ 16 h 17"/>
                <a:gd name="T16" fmla="*/ 3 w 9"/>
                <a:gd name="T17" fmla="*/ 17 h 17"/>
                <a:gd name="T18" fmla="*/ 8 w 9"/>
                <a:gd name="T19" fmla="*/ 15 h 17"/>
                <a:gd name="T20" fmla="*/ 9 w 9"/>
                <a:gd name="T21" fmla="*/ 11 h 17"/>
                <a:gd name="T22" fmla="*/ 8 w 9"/>
                <a:gd name="T23" fmla="*/ 7 h 17"/>
                <a:gd name="T24" fmla="*/ 4 w 9"/>
                <a:gd name="T25" fmla="*/ 6 h 17"/>
                <a:gd name="T26" fmla="*/ 2 w 9"/>
                <a:gd name="T27" fmla="*/ 7 h 17"/>
                <a:gd name="T28" fmla="*/ 2 w 9"/>
                <a:gd name="T29" fmla="*/ 1 h 17"/>
                <a:gd name="T30" fmla="*/ 9 w 9"/>
                <a:gd name="T31" fmla="*/ 1 h 17"/>
                <a:gd name="T32" fmla="*/ 9 w 9"/>
                <a:gd name="T33" fmla="*/ 0 h 17"/>
                <a:gd name="T34" fmla="*/ 0 w 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17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8"/>
                    <a:pt x="4" y="8"/>
                  </a:cubicBezTo>
                  <a:cubicBezTo>
                    <a:pt x="6" y="8"/>
                    <a:pt x="8" y="9"/>
                    <a:pt x="8" y="11"/>
                  </a:cubicBezTo>
                  <a:cubicBezTo>
                    <a:pt x="8" y="13"/>
                    <a:pt x="7" y="14"/>
                    <a:pt x="6" y="14"/>
                  </a:cubicBezTo>
                  <a:cubicBezTo>
                    <a:pt x="6" y="15"/>
                    <a:pt x="5" y="15"/>
                    <a:pt x="3" y="15"/>
                  </a:cubicBezTo>
                  <a:cubicBezTo>
                    <a:pt x="2" y="15"/>
                    <a:pt x="1" y="15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7"/>
                    <a:pt x="3" y="17"/>
                  </a:cubicBezTo>
                  <a:cubicBezTo>
                    <a:pt x="5" y="17"/>
                    <a:pt x="7" y="16"/>
                    <a:pt x="8" y="15"/>
                  </a:cubicBezTo>
                  <a:cubicBezTo>
                    <a:pt x="9" y="14"/>
                    <a:pt x="9" y="13"/>
                    <a:pt x="9" y="11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7" y="7"/>
                    <a:pt x="6" y="6"/>
                    <a:pt x="4" y="6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91" name="Freeform 52"/>
            <p:cNvSpPr>
              <a:spLocks noEditPoints="1"/>
            </p:cNvSpPr>
            <p:nvPr/>
          </p:nvSpPr>
          <p:spPr bwMode="auto">
            <a:xfrm>
              <a:off x="2111375" y="3795713"/>
              <a:ext cx="58738" cy="88900"/>
            </a:xfrm>
            <a:custGeom>
              <a:avLst/>
              <a:gdLst>
                <a:gd name="T0" fmla="*/ 11 w 11"/>
                <a:gd name="T1" fmla="*/ 8 h 17"/>
                <a:gd name="T2" fmla="*/ 6 w 11"/>
                <a:gd name="T3" fmla="*/ 0 h 17"/>
                <a:gd name="T4" fmla="*/ 0 w 11"/>
                <a:gd name="T5" fmla="*/ 8 h 17"/>
                <a:gd name="T6" fmla="*/ 6 w 11"/>
                <a:gd name="T7" fmla="*/ 17 h 17"/>
                <a:gd name="T8" fmla="*/ 11 w 11"/>
                <a:gd name="T9" fmla="*/ 8 h 17"/>
                <a:gd name="T10" fmla="*/ 6 w 11"/>
                <a:gd name="T11" fmla="*/ 1 h 17"/>
                <a:gd name="T12" fmla="*/ 10 w 11"/>
                <a:gd name="T13" fmla="*/ 8 h 17"/>
                <a:gd name="T14" fmla="*/ 6 w 11"/>
                <a:gd name="T15" fmla="*/ 15 h 17"/>
                <a:gd name="T16" fmla="*/ 2 w 11"/>
                <a:gd name="T17" fmla="*/ 8 h 17"/>
                <a:gd name="T18" fmla="*/ 6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10" y="0"/>
                    <a:pt x="6" y="0"/>
                  </a:cubicBez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6" y="17"/>
                  </a:cubicBezTo>
                  <a:cubicBezTo>
                    <a:pt x="10" y="17"/>
                    <a:pt x="11" y="14"/>
                    <a:pt x="11" y="8"/>
                  </a:cubicBezTo>
                  <a:close/>
                  <a:moveTo>
                    <a:pt x="6" y="1"/>
                  </a:moveTo>
                  <a:cubicBezTo>
                    <a:pt x="8" y="1"/>
                    <a:pt x="10" y="3"/>
                    <a:pt x="10" y="8"/>
                  </a:cubicBezTo>
                  <a:cubicBezTo>
                    <a:pt x="10" y="13"/>
                    <a:pt x="8" y="15"/>
                    <a:pt x="6" y="15"/>
                  </a:cubicBezTo>
                  <a:cubicBezTo>
                    <a:pt x="3" y="15"/>
                    <a:pt x="2" y="13"/>
                    <a:pt x="2" y="8"/>
                  </a:cubicBezTo>
                  <a:cubicBezTo>
                    <a:pt x="2" y="3"/>
                    <a:pt x="3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92" name="Freeform 53"/>
            <p:cNvSpPr/>
            <p:nvPr/>
          </p:nvSpPr>
          <p:spPr bwMode="auto">
            <a:xfrm>
              <a:off x="2190750" y="3795713"/>
              <a:ext cx="31750" cy="84138"/>
            </a:xfrm>
            <a:custGeom>
              <a:avLst/>
              <a:gdLst>
                <a:gd name="T0" fmla="*/ 0 w 20"/>
                <a:gd name="T1" fmla="*/ 10 h 53"/>
                <a:gd name="T2" fmla="*/ 3 w 20"/>
                <a:gd name="T3" fmla="*/ 13 h 53"/>
                <a:gd name="T4" fmla="*/ 13 w 20"/>
                <a:gd name="T5" fmla="*/ 6 h 53"/>
                <a:gd name="T6" fmla="*/ 13 w 20"/>
                <a:gd name="T7" fmla="*/ 53 h 53"/>
                <a:gd name="T8" fmla="*/ 20 w 20"/>
                <a:gd name="T9" fmla="*/ 53 h 53"/>
                <a:gd name="T10" fmla="*/ 20 w 20"/>
                <a:gd name="T11" fmla="*/ 0 h 53"/>
                <a:gd name="T12" fmla="*/ 13 w 20"/>
                <a:gd name="T13" fmla="*/ 0 h 53"/>
                <a:gd name="T14" fmla="*/ 0 w 20"/>
                <a:gd name="T15" fmla="*/ 10 h 53"/>
                <a:gd name="T16" fmla="*/ 0 w 20"/>
                <a:gd name="T17" fmla="*/ 1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3">
                  <a:moveTo>
                    <a:pt x="0" y="10"/>
                  </a:moveTo>
                  <a:lnTo>
                    <a:pt x="3" y="13"/>
                  </a:lnTo>
                  <a:lnTo>
                    <a:pt x="13" y="6"/>
                  </a:lnTo>
                  <a:lnTo>
                    <a:pt x="13" y="53"/>
                  </a:lnTo>
                  <a:lnTo>
                    <a:pt x="20" y="53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93" name="Freeform 54"/>
            <p:cNvSpPr>
              <a:spLocks noEditPoints="1"/>
            </p:cNvSpPr>
            <p:nvPr/>
          </p:nvSpPr>
          <p:spPr bwMode="auto">
            <a:xfrm>
              <a:off x="2252662" y="3795713"/>
              <a:ext cx="58738" cy="88900"/>
            </a:xfrm>
            <a:custGeom>
              <a:avLst/>
              <a:gdLst>
                <a:gd name="T0" fmla="*/ 5 w 11"/>
                <a:gd name="T1" fmla="*/ 0 h 17"/>
                <a:gd name="T2" fmla="*/ 0 w 11"/>
                <a:gd name="T3" fmla="*/ 8 h 17"/>
                <a:gd name="T4" fmla="*/ 5 w 11"/>
                <a:gd name="T5" fmla="*/ 17 h 17"/>
                <a:gd name="T6" fmla="*/ 11 w 11"/>
                <a:gd name="T7" fmla="*/ 8 h 17"/>
                <a:gd name="T8" fmla="*/ 5 w 11"/>
                <a:gd name="T9" fmla="*/ 0 h 17"/>
                <a:gd name="T10" fmla="*/ 2 w 11"/>
                <a:gd name="T11" fmla="*/ 8 h 17"/>
                <a:gd name="T12" fmla="*/ 5 w 11"/>
                <a:gd name="T13" fmla="*/ 1 h 17"/>
                <a:gd name="T14" fmla="*/ 9 w 11"/>
                <a:gd name="T15" fmla="*/ 8 h 17"/>
                <a:gd name="T16" fmla="*/ 5 w 11"/>
                <a:gd name="T17" fmla="*/ 15 h 17"/>
                <a:gd name="T18" fmla="*/ 2 w 11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5" y="0"/>
                  </a:move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5" y="17"/>
                  </a:cubicBezTo>
                  <a:cubicBezTo>
                    <a:pt x="9" y="17"/>
                    <a:pt x="11" y="14"/>
                    <a:pt x="11" y="8"/>
                  </a:cubicBezTo>
                  <a:cubicBezTo>
                    <a:pt x="11" y="2"/>
                    <a:pt x="9" y="0"/>
                    <a:pt x="5" y="0"/>
                  </a:cubicBezTo>
                  <a:close/>
                  <a:moveTo>
                    <a:pt x="2" y="8"/>
                  </a:moveTo>
                  <a:cubicBezTo>
                    <a:pt x="2" y="3"/>
                    <a:pt x="3" y="1"/>
                    <a:pt x="5" y="1"/>
                  </a:cubicBezTo>
                  <a:cubicBezTo>
                    <a:pt x="8" y="1"/>
                    <a:pt x="9" y="3"/>
                    <a:pt x="9" y="8"/>
                  </a:cubicBezTo>
                  <a:cubicBezTo>
                    <a:pt x="9" y="13"/>
                    <a:pt x="8" y="15"/>
                    <a:pt x="5" y="15"/>
                  </a:cubicBezTo>
                  <a:cubicBezTo>
                    <a:pt x="3" y="15"/>
                    <a:pt x="2" y="13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94" name="Freeform 55"/>
            <p:cNvSpPr>
              <a:spLocks noEditPoints="1"/>
            </p:cNvSpPr>
            <p:nvPr/>
          </p:nvSpPr>
          <p:spPr bwMode="auto">
            <a:xfrm>
              <a:off x="2111375" y="4052888"/>
              <a:ext cx="58738" cy="88900"/>
            </a:xfrm>
            <a:custGeom>
              <a:avLst/>
              <a:gdLst>
                <a:gd name="T0" fmla="*/ 11 w 11"/>
                <a:gd name="T1" fmla="*/ 8 h 17"/>
                <a:gd name="T2" fmla="*/ 6 w 11"/>
                <a:gd name="T3" fmla="*/ 0 h 17"/>
                <a:gd name="T4" fmla="*/ 0 w 11"/>
                <a:gd name="T5" fmla="*/ 8 h 17"/>
                <a:gd name="T6" fmla="*/ 6 w 11"/>
                <a:gd name="T7" fmla="*/ 17 h 17"/>
                <a:gd name="T8" fmla="*/ 11 w 11"/>
                <a:gd name="T9" fmla="*/ 8 h 17"/>
                <a:gd name="T10" fmla="*/ 6 w 11"/>
                <a:gd name="T11" fmla="*/ 1 h 17"/>
                <a:gd name="T12" fmla="*/ 10 w 11"/>
                <a:gd name="T13" fmla="*/ 8 h 17"/>
                <a:gd name="T14" fmla="*/ 6 w 11"/>
                <a:gd name="T15" fmla="*/ 15 h 17"/>
                <a:gd name="T16" fmla="*/ 2 w 11"/>
                <a:gd name="T17" fmla="*/ 8 h 17"/>
                <a:gd name="T18" fmla="*/ 6 w 11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7">
                  <a:moveTo>
                    <a:pt x="11" y="8"/>
                  </a:moveTo>
                  <a:cubicBezTo>
                    <a:pt x="11" y="2"/>
                    <a:pt x="10" y="0"/>
                    <a:pt x="6" y="0"/>
                  </a:cubicBezTo>
                  <a:cubicBezTo>
                    <a:pt x="2" y="0"/>
                    <a:pt x="0" y="2"/>
                    <a:pt x="0" y="8"/>
                  </a:cubicBezTo>
                  <a:cubicBezTo>
                    <a:pt x="0" y="14"/>
                    <a:pt x="2" y="17"/>
                    <a:pt x="6" y="17"/>
                  </a:cubicBezTo>
                  <a:cubicBezTo>
                    <a:pt x="10" y="17"/>
                    <a:pt x="11" y="14"/>
                    <a:pt x="11" y="8"/>
                  </a:cubicBezTo>
                  <a:close/>
                  <a:moveTo>
                    <a:pt x="6" y="1"/>
                  </a:moveTo>
                  <a:cubicBezTo>
                    <a:pt x="8" y="1"/>
                    <a:pt x="10" y="3"/>
                    <a:pt x="10" y="8"/>
                  </a:cubicBezTo>
                  <a:cubicBezTo>
                    <a:pt x="10" y="13"/>
                    <a:pt x="8" y="15"/>
                    <a:pt x="6" y="15"/>
                  </a:cubicBezTo>
                  <a:cubicBezTo>
                    <a:pt x="3" y="15"/>
                    <a:pt x="2" y="13"/>
                    <a:pt x="2" y="8"/>
                  </a:cubicBezTo>
                  <a:cubicBezTo>
                    <a:pt x="2" y="3"/>
                    <a:pt x="3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95" name="Freeform 56"/>
            <p:cNvSpPr/>
            <p:nvPr/>
          </p:nvSpPr>
          <p:spPr bwMode="auto">
            <a:xfrm>
              <a:off x="2190750" y="4052888"/>
              <a:ext cx="31750" cy="84138"/>
            </a:xfrm>
            <a:custGeom>
              <a:avLst/>
              <a:gdLst>
                <a:gd name="T0" fmla="*/ 0 w 20"/>
                <a:gd name="T1" fmla="*/ 10 h 53"/>
                <a:gd name="T2" fmla="*/ 3 w 20"/>
                <a:gd name="T3" fmla="*/ 13 h 53"/>
                <a:gd name="T4" fmla="*/ 13 w 20"/>
                <a:gd name="T5" fmla="*/ 6 h 53"/>
                <a:gd name="T6" fmla="*/ 13 w 20"/>
                <a:gd name="T7" fmla="*/ 53 h 53"/>
                <a:gd name="T8" fmla="*/ 20 w 20"/>
                <a:gd name="T9" fmla="*/ 53 h 53"/>
                <a:gd name="T10" fmla="*/ 20 w 20"/>
                <a:gd name="T11" fmla="*/ 0 h 53"/>
                <a:gd name="T12" fmla="*/ 13 w 20"/>
                <a:gd name="T13" fmla="*/ 0 h 53"/>
                <a:gd name="T14" fmla="*/ 0 w 20"/>
                <a:gd name="T15" fmla="*/ 10 h 53"/>
                <a:gd name="T16" fmla="*/ 0 w 20"/>
                <a:gd name="T17" fmla="*/ 1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3">
                  <a:moveTo>
                    <a:pt x="0" y="10"/>
                  </a:moveTo>
                  <a:lnTo>
                    <a:pt x="3" y="13"/>
                  </a:lnTo>
                  <a:lnTo>
                    <a:pt x="13" y="6"/>
                  </a:lnTo>
                  <a:lnTo>
                    <a:pt x="13" y="53"/>
                  </a:lnTo>
                  <a:lnTo>
                    <a:pt x="20" y="53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96" name="Freeform 57"/>
            <p:cNvSpPr/>
            <p:nvPr/>
          </p:nvSpPr>
          <p:spPr bwMode="auto">
            <a:xfrm>
              <a:off x="2259012" y="4052888"/>
              <a:ext cx="46038" cy="88900"/>
            </a:xfrm>
            <a:custGeom>
              <a:avLst/>
              <a:gdLst>
                <a:gd name="T0" fmla="*/ 9 w 9"/>
                <a:gd name="T1" fmla="*/ 0 h 17"/>
                <a:gd name="T2" fmla="*/ 0 w 9"/>
                <a:gd name="T3" fmla="*/ 0 h 17"/>
                <a:gd name="T4" fmla="*/ 0 w 9"/>
                <a:gd name="T5" fmla="*/ 8 h 17"/>
                <a:gd name="T6" fmla="*/ 4 w 9"/>
                <a:gd name="T7" fmla="*/ 8 h 17"/>
                <a:gd name="T8" fmla="*/ 8 w 9"/>
                <a:gd name="T9" fmla="*/ 11 h 17"/>
                <a:gd name="T10" fmla="*/ 6 w 9"/>
                <a:gd name="T11" fmla="*/ 14 h 17"/>
                <a:gd name="T12" fmla="*/ 3 w 9"/>
                <a:gd name="T13" fmla="*/ 15 h 17"/>
                <a:gd name="T14" fmla="*/ 0 w 9"/>
                <a:gd name="T15" fmla="*/ 14 h 17"/>
                <a:gd name="T16" fmla="*/ 0 w 9"/>
                <a:gd name="T17" fmla="*/ 16 h 17"/>
                <a:gd name="T18" fmla="*/ 3 w 9"/>
                <a:gd name="T19" fmla="*/ 17 h 17"/>
                <a:gd name="T20" fmla="*/ 8 w 9"/>
                <a:gd name="T21" fmla="*/ 15 h 17"/>
                <a:gd name="T22" fmla="*/ 9 w 9"/>
                <a:gd name="T23" fmla="*/ 11 h 17"/>
                <a:gd name="T24" fmla="*/ 8 w 9"/>
                <a:gd name="T25" fmla="*/ 8 h 17"/>
                <a:gd name="T26" fmla="*/ 4 w 9"/>
                <a:gd name="T27" fmla="*/ 6 h 17"/>
                <a:gd name="T28" fmla="*/ 2 w 9"/>
                <a:gd name="T29" fmla="*/ 7 h 17"/>
                <a:gd name="T30" fmla="*/ 2 w 9"/>
                <a:gd name="T31" fmla="*/ 1 h 17"/>
                <a:gd name="T32" fmla="*/ 9 w 9"/>
                <a:gd name="T33" fmla="*/ 1 h 17"/>
                <a:gd name="T34" fmla="*/ 9 w 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17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8"/>
                    <a:pt x="4" y="8"/>
                  </a:cubicBezTo>
                  <a:cubicBezTo>
                    <a:pt x="6" y="8"/>
                    <a:pt x="8" y="9"/>
                    <a:pt x="8" y="11"/>
                  </a:cubicBezTo>
                  <a:cubicBezTo>
                    <a:pt x="8" y="13"/>
                    <a:pt x="7" y="14"/>
                    <a:pt x="6" y="14"/>
                  </a:cubicBezTo>
                  <a:cubicBezTo>
                    <a:pt x="6" y="15"/>
                    <a:pt x="5" y="15"/>
                    <a:pt x="3" y="15"/>
                  </a:cubicBezTo>
                  <a:cubicBezTo>
                    <a:pt x="2" y="15"/>
                    <a:pt x="1" y="15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7"/>
                    <a:pt x="3" y="17"/>
                  </a:cubicBezTo>
                  <a:cubicBezTo>
                    <a:pt x="5" y="17"/>
                    <a:pt x="7" y="16"/>
                    <a:pt x="8" y="15"/>
                  </a:cubicBezTo>
                  <a:cubicBezTo>
                    <a:pt x="9" y="14"/>
                    <a:pt x="9" y="13"/>
                    <a:pt x="9" y="11"/>
                  </a:cubicBezTo>
                  <a:cubicBezTo>
                    <a:pt x="9" y="10"/>
                    <a:pt x="9" y="8"/>
                    <a:pt x="8" y="8"/>
                  </a:cubicBezTo>
                  <a:cubicBezTo>
                    <a:pt x="7" y="7"/>
                    <a:pt x="6" y="6"/>
                    <a:pt x="4" y="6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1284" name="矩形 82"/>
          <p:cNvSpPr>
            <a:spLocks noChangeArrowheads="1"/>
          </p:cNvSpPr>
          <p:nvPr/>
        </p:nvSpPr>
        <p:spPr bwMode="auto">
          <a:xfrm>
            <a:off x="182563" y="133350"/>
            <a:ext cx="27447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918752"/>
                </a:solidFill>
                <a:latin typeface="Stencil" panose="040409050D0802020404" pitchFamily="82" charset="0"/>
              </a:rPr>
              <a:t>enterprise </a:t>
            </a:r>
            <a:endParaRPr lang="en-US" altLang="zh-CN" sz="2800">
              <a:solidFill>
                <a:srgbClr val="918752"/>
              </a:solidFill>
              <a:latin typeface="Stencil" panose="040409050D0802020404" pitchFamily="8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918752"/>
                </a:solidFill>
                <a:latin typeface="Stencil" panose="040409050D0802020404" pitchFamily="82" charset="0"/>
              </a:rPr>
              <a:t>Scale </a:t>
            </a:r>
            <a:r>
              <a:rPr lang="zh-CN" altLang="en-US" sz="2800">
                <a:solidFill>
                  <a:srgbClr val="91875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企业规模</a:t>
            </a:r>
            <a:endParaRPr lang="en-US" altLang="zh-CN" sz="2800">
              <a:solidFill>
                <a:srgbClr val="91875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2533" y="1048846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whole project process</a:t>
            </a:r>
            <a:endParaRPr lang="zh-CN" altLang="en-US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"/>
          <p:cNvSpPr>
            <a:spLocks noChangeArrowheads="1"/>
          </p:cNvSpPr>
          <p:nvPr/>
        </p:nvSpPr>
        <p:spPr bwMode="auto">
          <a:xfrm>
            <a:off x="8043863" y="4497388"/>
            <a:ext cx="1095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05</a:t>
            </a:r>
            <a:r>
              <a:rPr lang="en-US" altLang="zh-CN" sz="20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/06</a:t>
            </a:r>
            <a:endParaRPr lang="zh-CN" altLang="en-US" sz="2000">
              <a:solidFill>
                <a:srgbClr val="918752"/>
              </a:solidFill>
            </a:endParaRPr>
          </a:p>
        </p:txBody>
      </p:sp>
      <p:sp>
        <p:nvSpPr>
          <p:cNvPr id="12291" name="矩形 2"/>
          <p:cNvSpPr>
            <a:spLocks noChangeArrowheads="1"/>
          </p:cNvSpPr>
          <p:nvPr/>
        </p:nvSpPr>
        <p:spPr bwMode="auto">
          <a:xfrm>
            <a:off x="363538" y="742950"/>
            <a:ext cx="2455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918752"/>
                </a:solidFill>
                <a:latin typeface="Stencil" panose="040409050D0802020404" pitchFamily="82" charset="0"/>
              </a:rPr>
              <a:t>Application</a:t>
            </a:r>
            <a:endParaRPr lang="en-US" altLang="zh-CN" sz="2800">
              <a:solidFill>
                <a:srgbClr val="91875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2067694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whole project process</a:t>
            </a:r>
            <a:endParaRPr lang="zh-CN" altLang="en-US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95288" y="1319213"/>
            <a:ext cx="2952750" cy="0"/>
          </a:xfrm>
          <a:prstGeom prst="line">
            <a:avLst/>
          </a:prstGeom>
          <a:ln>
            <a:solidFill>
              <a:srgbClr val="9187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4" name="矩形 10"/>
          <p:cNvSpPr>
            <a:spLocks noChangeArrowheads="1"/>
          </p:cNvSpPr>
          <p:nvPr/>
        </p:nvSpPr>
        <p:spPr bwMode="auto">
          <a:xfrm>
            <a:off x="363538" y="1404938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91875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行业应用</a:t>
            </a:r>
            <a:endParaRPr lang="en-US" altLang="zh-CN" sz="2800">
              <a:solidFill>
                <a:srgbClr val="91875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95288" y="1974850"/>
            <a:ext cx="2305050" cy="0"/>
          </a:xfrm>
          <a:prstGeom prst="line">
            <a:avLst/>
          </a:prstGeom>
          <a:ln>
            <a:solidFill>
              <a:srgbClr val="9187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95288" y="2571750"/>
            <a:ext cx="3759200" cy="0"/>
          </a:xfrm>
          <a:prstGeom prst="line">
            <a:avLst/>
          </a:prstGeom>
          <a:ln>
            <a:solidFill>
              <a:srgbClr val="9187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7" name="TextBox 16"/>
          <p:cNvSpPr txBox="1">
            <a:spLocks noChangeArrowheads="1"/>
          </p:cNvSpPr>
          <p:nvPr/>
        </p:nvSpPr>
        <p:spPr bwMode="auto">
          <a:xfrm>
            <a:off x="403225" y="2727325"/>
            <a:ext cx="3519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清晰的演示导航</a:t>
            </a: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独创的结构化目录、过渡页、标题页及精美图表相互衔接，</a:t>
            </a:r>
            <a:endParaRPr lang="en-US" altLang="zh-CN" sz="1000">
              <a:solidFill>
                <a:srgbClr val="918752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让观众身在其中，却能一目了然。</a:t>
            </a:r>
            <a:endParaRPr lang="zh-CN" altLang="en-US" sz="1000">
              <a:solidFill>
                <a:srgbClr val="918752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980" y="3434685"/>
            <a:ext cx="3858749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Clear demonstration navigation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Original structured directory, transition page, title page and fine chart link up with each other,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Let the audience and everything, but it can be clear at a glance.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2299" name="组合 34"/>
          <p:cNvGrpSpPr/>
          <p:nvPr/>
        </p:nvGrpSpPr>
        <p:grpSpPr bwMode="auto">
          <a:xfrm>
            <a:off x="4937125" y="2906713"/>
            <a:ext cx="776288" cy="776287"/>
            <a:chOff x="7490523" y="2248526"/>
            <a:chExt cx="776614" cy="776614"/>
          </a:xfrm>
        </p:grpSpPr>
        <p:sp>
          <p:nvSpPr>
            <p:cNvPr id="12322" name="椭圆 35"/>
            <p:cNvSpPr>
              <a:spLocks noChangeArrowheads="1"/>
            </p:cNvSpPr>
            <p:nvPr/>
          </p:nvSpPr>
          <p:spPr bwMode="auto">
            <a:xfrm>
              <a:off x="7490523" y="2248526"/>
              <a:ext cx="776614" cy="776614"/>
            </a:xfrm>
            <a:prstGeom prst="ellipse">
              <a:avLst/>
            </a:prstGeom>
            <a:solidFill>
              <a:srgbClr val="9187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23" name="TextBox 36"/>
            <p:cNvSpPr txBox="1">
              <a:spLocks noChangeArrowheads="1"/>
            </p:cNvSpPr>
            <p:nvPr/>
          </p:nvSpPr>
          <p:spPr bwMode="auto">
            <a:xfrm>
              <a:off x="7530010" y="2513722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chemeClr val="bg1"/>
                  </a:solidFill>
                  <a:latin typeface="宋体" panose="02010600030101010101" pitchFamily="2" charset="-122"/>
                </a:rPr>
                <a:t>添加标题</a:t>
              </a:r>
              <a:endParaRPr lang="zh-CN" altLang="en-US" sz="10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12300" name="组合 37"/>
          <p:cNvGrpSpPr/>
          <p:nvPr/>
        </p:nvGrpSpPr>
        <p:grpSpPr bwMode="auto">
          <a:xfrm>
            <a:off x="8002588" y="3019425"/>
            <a:ext cx="698500" cy="549275"/>
            <a:chOff x="5192239" y="2362444"/>
            <a:chExt cx="697627" cy="548778"/>
          </a:xfrm>
        </p:grpSpPr>
        <p:sp>
          <p:nvSpPr>
            <p:cNvPr id="12320" name="矩形 38"/>
            <p:cNvSpPr>
              <a:spLocks noChangeArrowheads="1"/>
            </p:cNvSpPr>
            <p:nvPr/>
          </p:nvSpPr>
          <p:spPr bwMode="auto">
            <a:xfrm rot="2700000">
              <a:off x="5266664" y="2362444"/>
              <a:ext cx="548778" cy="548778"/>
            </a:xfrm>
            <a:prstGeom prst="rect">
              <a:avLst/>
            </a:prstGeom>
            <a:solidFill>
              <a:srgbClr val="9187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21" name="TextBox 39"/>
            <p:cNvSpPr txBox="1">
              <a:spLocks noChangeArrowheads="1"/>
            </p:cNvSpPr>
            <p:nvPr/>
          </p:nvSpPr>
          <p:spPr bwMode="auto">
            <a:xfrm>
              <a:off x="5192239" y="2513722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chemeClr val="bg1"/>
                  </a:solidFill>
                  <a:latin typeface="宋体" panose="02010600030101010101" pitchFamily="2" charset="-122"/>
                </a:rPr>
                <a:t>添加标题</a:t>
              </a:r>
              <a:endParaRPr lang="zh-CN" altLang="en-US" sz="10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12301" name="组合 49"/>
          <p:cNvGrpSpPr/>
          <p:nvPr/>
        </p:nvGrpSpPr>
        <p:grpSpPr bwMode="auto">
          <a:xfrm>
            <a:off x="5791200" y="3198813"/>
            <a:ext cx="2098675" cy="236537"/>
            <a:chOff x="5714010" y="1617307"/>
            <a:chExt cx="2098351" cy="235522"/>
          </a:xfrm>
        </p:grpSpPr>
        <p:cxnSp>
          <p:nvCxnSpPr>
            <p:cNvPr id="51" name="直接箭头连接符 50"/>
            <p:cNvCxnSpPr/>
            <p:nvPr/>
          </p:nvCxnSpPr>
          <p:spPr>
            <a:xfrm>
              <a:off x="5796547" y="1617307"/>
              <a:ext cx="2015814" cy="0"/>
            </a:xfrm>
            <a:prstGeom prst="straightConnector1">
              <a:avLst/>
            </a:prstGeom>
            <a:ln>
              <a:solidFill>
                <a:srgbClr val="91875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>
              <a:off x="5714010" y="1852829"/>
              <a:ext cx="2026925" cy="0"/>
            </a:xfrm>
            <a:prstGeom prst="straightConnector1">
              <a:avLst/>
            </a:prstGeom>
            <a:ln>
              <a:solidFill>
                <a:srgbClr val="91875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02" name="下箭头 52"/>
          <p:cNvSpPr>
            <a:spLocks noChangeArrowheads="1"/>
          </p:cNvSpPr>
          <p:nvPr/>
        </p:nvSpPr>
        <p:spPr bwMode="auto">
          <a:xfrm>
            <a:off x="6669088" y="2970213"/>
            <a:ext cx="360362" cy="1730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187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3" name="TextBox 54"/>
          <p:cNvSpPr txBox="1">
            <a:spLocks noChangeArrowheads="1"/>
          </p:cNvSpPr>
          <p:nvPr/>
        </p:nvSpPr>
        <p:spPr bwMode="auto">
          <a:xfrm>
            <a:off x="6243638" y="3200400"/>
            <a:ext cx="12112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1000">
                <a:solidFill>
                  <a:srgbClr val="918752"/>
                </a:solidFill>
                <a:latin typeface="宋体" panose="02010600030101010101" pitchFamily="2" charset="-122"/>
              </a:rPr>
              <a:t>点击添加标题文字</a:t>
            </a:r>
            <a:endParaRPr lang="zh-CN" altLang="en-US" sz="1000">
              <a:solidFill>
                <a:srgbClr val="918752"/>
              </a:solidFill>
              <a:latin typeface="宋体" panose="02010600030101010101" pitchFamily="2" charset="-122"/>
            </a:endParaRPr>
          </a:p>
        </p:txBody>
      </p:sp>
      <p:grpSp>
        <p:nvGrpSpPr>
          <p:cNvPr id="12304" name="组合 57"/>
          <p:cNvGrpSpPr/>
          <p:nvPr/>
        </p:nvGrpSpPr>
        <p:grpSpPr bwMode="auto">
          <a:xfrm>
            <a:off x="4976813" y="1058863"/>
            <a:ext cx="3763962" cy="1023937"/>
            <a:chOff x="4977150" y="1001189"/>
            <a:chExt cx="3762870" cy="1023938"/>
          </a:xfrm>
        </p:grpSpPr>
        <p:grpSp>
          <p:nvGrpSpPr>
            <p:cNvPr id="12306" name="组合 33"/>
            <p:cNvGrpSpPr/>
            <p:nvPr/>
          </p:nvGrpSpPr>
          <p:grpSpPr bwMode="auto">
            <a:xfrm>
              <a:off x="4977150" y="1115107"/>
              <a:ext cx="697627" cy="548778"/>
              <a:chOff x="5192239" y="2362444"/>
              <a:chExt cx="697627" cy="548778"/>
            </a:xfrm>
          </p:grpSpPr>
          <p:sp>
            <p:nvSpPr>
              <p:cNvPr id="12316" name="矩形 18"/>
              <p:cNvSpPr>
                <a:spLocks noChangeArrowheads="1"/>
              </p:cNvSpPr>
              <p:nvPr/>
            </p:nvSpPr>
            <p:spPr bwMode="auto">
              <a:xfrm rot="2700000">
                <a:off x="5266664" y="2362444"/>
                <a:ext cx="548778" cy="548778"/>
              </a:xfrm>
              <a:prstGeom prst="rect">
                <a:avLst/>
              </a:prstGeom>
              <a:solidFill>
                <a:srgbClr val="918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2317" name="TextBox 21"/>
              <p:cNvSpPr txBox="1">
                <a:spLocks noChangeArrowheads="1"/>
              </p:cNvSpPr>
              <p:nvPr/>
            </p:nvSpPr>
            <p:spPr bwMode="auto">
              <a:xfrm>
                <a:off x="5192239" y="2513722"/>
                <a:ext cx="697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添加标题</a:t>
                </a:r>
                <a:endParaRPr lang="zh-CN" altLang="en-US" sz="100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2307" name="组合 25"/>
            <p:cNvGrpSpPr/>
            <p:nvPr/>
          </p:nvGrpSpPr>
          <p:grpSpPr bwMode="auto">
            <a:xfrm>
              <a:off x="7963406" y="1001189"/>
              <a:ext cx="776614" cy="776614"/>
              <a:chOff x="7490523" y="2248526"/>
              <a:chExt cx="776614" cy="776614"/>
            </a:xfrm>
          </p:grpSpPr>
          <p:sp>
            <p:nvSpPr>
              <p:cNvPr id="12314" name="椭圆 20"/>
              <p:cNvSpPr>
                <a:spLocks noChangeArrowheads="1"/>
              </p:cNvSpPr>
              <p:nvPr/>
            </p:nvSpPr>
            <p:spPr bwMode="auto">
              <a:xfrm>
                <a:off x="7490523" y="2248526"/>
                <a:ext cx="776614" cy="776614"/>
              </a:xfrm>
              <a:prstGeom prst="ellipse">
                <a:avLst/>
              </a:prstGeom>
              <a:solidFill>
                <a:srgbClr val="918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2315" name="TextBox 22"/>
              <p:cNvSpPr txBox="1">
                <a:spLocks noChangeArrowheads="1"/>
              </p:cNvSpPr>
              <p:nvPr/>
            </p:nvSpPr>
            <p:spPr bwMode="auto">
              <a:xfrm>
                <a:off x="7530010" y="2513722"/>
                <a:ext cx="697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solidFill>
                      <a:schemeClr val="bg1"/>
                    </a:solidFill>
                    <a:latin typeface="宋体" panose="02010600030101010101" pitchFamily="2" charset="-122"/>
                  </a:rPr>
                  <a:t>添加标题</a:t>
                </a:r>
                <a:endParaRPr lang="zh-CN" altLang="en-US" sz="1000">
                  <a:solidFill>
                    <a:schemeClr val="bg1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12308" name="下箭头 40"/>
            <p:cNvSpPr>
              <a:spLocks noChangeArrowheads="1"/>
            </p:cNvSpPr>
            <p:nvPr/>
          </p:nvSpPr>
          <p:spPr bwMode="auto">
            <a:xfrm>
              <a:off x="6669024" y="1042213"/>
              <a:ext cx="360040" cy="17240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187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12309" name="组合 48"/>
            <p:cNvGrpSpPr/>
            <p:nvPr/>
          </p:nvGrpSpPr>
          <p:grpSpPr bwMode="auto">
            <a:xfrm>
              <a:off x="5791076" y="1266385"/>
              <a:ext cx="2098351" cy="235522"/>
              <a:chOff x="5714010" y="1617307"/>
              <a:chExt cx="2098351" cy="235522"/>
            </a:xfrm>
          </p:grpSpPr>
          <p:cxnSp>
            <p:nvCxnSpPr>
              <p:cNvPr id="43" name="直接箭头连接符 42"/>
              <p:cNvCxnSpPr/>
              <p:nvPr/>
            </p:nvCxnSpPr>
            <p:spPr>
              <a:xfrm>
                <a:off x="5796761" y="1617223"/>
                <a:ext cx="2015540" cy="0"/>
              </a:xfrm>
              <a:prstGeom prst="straightConnector1">
                <a:avLst/>
              </a:prstGeom>
              <a:ln>
                <a:solidFill>
                  <a:srgbClr val="91875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 flipH="1">
                <a:off x="5714235" y="1852173"/>
                <a:ext cx="2026650" cy="0"/>
              </a:xfrm>
              <a:prstGeom prst="straightConnector1">
                <a:avLst/>
              </a:prstGeom>
              <a:ln>
                <a:solidFill>
                  <a:srgbClr val="91875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10" name="TextBox 53"/>
            <p:cNvSpPr txBox="1">
              <a:spLocks noChangeArrowheads="1"/>
            </p:cNvSpPr>
            <p:nvPr/>
          </p:nvSpPr>
          <p:spPr bwMode="auto">
            <a:xfrm>
              <a:off x="6243750" y="1265317"/>
              <a:ext cx="12105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000">
                  <a:solidFill>
                    <a:srgbClr val="918752"/>
                  </a:solidFill>
                  <a:latin typeface="宋体" panose="02010600030101010101" pitchFamily="2" charset="-122"/>
                </a:rPr>
                <a:t>点击添加标题文字</a:t>
              </a:r>
              <a:endParaRPr lang="zh-CN" altLang="en-US" sz="1000">
                <a:solidFill>
                  <a:srgbClr val="91875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80670" y="1501907"/>
              <a:ext cx="193674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Professional designers animation,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Picking animation, logic animation, 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emphasize the animation, scene animation, 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rgbClr val="918752">
                      <a:alpha val="50000"/>
                    </a:srgb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the movie animation, Let PPT lifelike.</a:t>
              </a:r>
              <a:endPara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880670" y="3435872"/>
            <a:ext cx="193674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Professional designers animation,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Picking animation, logic animation, 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emphasize the animation, scene animation, 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the movie animation, Let PPT lifelike.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"/>
          <p:cNvSpPr>
            <a:spLocks noChangeArrowheads="1"/>
          </p:cNvSpPr>
          <p:nvPr/>
        </p:nvSpPr>
        <p:spPr bwMode="auto">
          <a:xfrm>
            <a:off x="8043863" y="4497388"/>
            <a:ext cx="1095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06</a:t>
            </a:r>
            <a:r>
              <a:rPr lang="en-US" altLang="zh-CN" sz="2000">
                <a:solidFill>
                  <a:srgbClr val="918752"/>
                </a:solidFill>
                <a:latin typeface="Stencil" panose="040409050D0802020404" pitchFamily="82" charset="0"/>
                <a:cs typeface="Shruti" panose="020B0502040204020203" pitchFamily="34" charset="0"/>
              </a:rPr>
              <a:t>/06</a:t>
            </a:r>
            <a:endParaRPr lang="zh-CN" altLang="en-US" sz="2000">
              <a:solidFill>
                <a:srgbClr val="918752"/>
              </a:solidFill>
            </a:endParaRPr>
          </a:p>
        </p:txBody>
      </p:sp>
      <p:sp>
        <p:nvSpPr>
          <p:cNvPr id="13315" name="矩形 2"/>
          <p:cNvSpPr>
            <a:spLocks noChangeArrowheads="1"/>
          </p:cNvSpPr>
          <p:nvPr/>
        </p:nvSpPr>
        <p:spPr bwMode="auto">
          <a:xfrm>
            <a:off x="0" y="0"/>
            <a:ext cx="4572000" cy="514350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16" name="矩形 4"/>
          <p:cNvSpPr>
            <a:spLocks noChangeArrowheads="1"/>
          </p:cNvSpPr>
          <p:nvPr/>
        </p:nvSpPr>
        <p:spPr bwMode="auto">
          <a:xfrm>
            <a:off x="4572000" y="0"/>
            <a:ext cx="2282825" cy="5143500"/>
          </a:xfrm>
          <a:prstGeom prst="rect">
            <a:avLst/>
          </a:prstGeom>
          <a:solidFill>
            <a:srgbClr val="918752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5364163" y="1555750"/>
            <a:ext cx="1490662" cy="1009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18" name="矩形 6"/>
          <p:cNvSpPr>
            <a:spLocks noChangeArrowheads="1"/>
          </p:cNvSpPr>
          <p:nvPr/>
        </p:nvSpPr>
        <p:spPr bwMode="auto">
          <a:xfrm>
            <a:off x="6854825" y="1555750"/>
            <a:ext cx="1492250" cy="1009650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5844756" y="2643758"/>
            <a:ext cx="2550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918752"/>
                </a:solidFill>
                <a:latin typeface="Stencil" panose="040409050D0802020404" pitchFamily="82" charset="0"/>
              </a:rPr>
              <a:t>Case </a:t>
            </a:r>
            <a:r>
              <a:rPr lang="en-US" altLang="zh-CN" sz="2800" dirty="0">
                <a:solidFill>
                  <a:srgbClr val="918752">
                    <a:alpha val="50000"/>
                  </a:srgbClr>
                </a:solidFill>
                <a:latin typeface="Stencil" panose="040409050D0802020404" pitchFamily="82" charset="0"/>
              </a:rPr>
              <a:t>display</a:t>
            </a:r>
            <a:endParaRPr lang="zh-CN" altLang="en-US" sz="2800" dirty="0">
              <a:solidFill>
                <a:srgbClr val="918752">
                  <a:alpha val="50000"/>
                </a:srgbClr>
              </a:solidFill>
              <a:latin typeface="Stencil" panose="040409050D0802020404" pitchFamily="8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7633" y="3565405"/>
            <a:ext cx="1893009" cy="90024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BRING 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THE AUDIENCE INTO 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THE WONDERFUL 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VISUAL ARTISTIC 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CONCEPTION</a:t>
            </a:r>
            <a:endParaRPr lang="zh-CN" altLang="en-US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2160" y="3565405"/>
            <a:ext cx="841420" cy="9002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TAILOR MAKE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BEAUTIFUL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GENEROUS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INNOVATION </a:t>
            </a:r>
            <a:endParaRPr lang="en-US" altLang="zh-CN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SUITABLE FOR</a:t>
            </a:r>
            <a:endParaRPr lang="zh-CN" altLang="en-US" sz="7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85393" y="3036819"/>
            <a:ext cx="1736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rgbClr val="91875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案例 </a:t>
            </a:r>
            <a:r>
              <a:rPr lang="zh-CN" altLang="en-US" sz="2800" dirty="0">
                <a:solidFill>
                  <a:srgbClr val="918752">
                    <a:alpha val="50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展示</a:t>
            </a:r>
            <a:endParaRPr lang="en-US" altLang="zh-CN" sz="2800" dirty="0">
              <a:solidFill>
                <a:srgbClr val="918752">
                  <a:alpha val="50000"/>
                </a:srgb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35825" y="6453188"/>
            <a:ext cx="1617663" cy="246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http://www.gemdale.com/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47265" y="4701793"/>
            <a:ext cx="16674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918752">
                    <a:alpha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htttp://www.rapidesign.cn/</a:t>
            </a:r>
            <a:endParaRPr lang="en-US" altLang="zh-CN" sz="1000" dirty="0">
              <a:solidFill>
                <a:srgbClr val="918752">
                  <a:alpha val="5000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4340" name="组合 6"/>
          <p:cNvGrpSpPr/>
          <p:nvPr/>
        </p:nvGrpSpPr>
        <p:grpSpPr bwMode="auto">
          <a:xfrm>
            <a:off x="4052888" y="1708150"/>
            <a:ext cx="3722687" cy="2438400"/>
            <a:chOff x="3059832" y="1529350"/>
            <a:chExt cx="3722978" cy="2438428"/>
          </a:xfrm>
        </p:grpSpPr>
        <p:grpSp>
          <p:nvGrpSpPr>
            <p:cNvPr id="14341" name="组合 7"/>
            <p:cNvGrpSpPr/>
            <p:nvPr/>
          </p:nvGrpSpPr>
          <p:grpSpPr bwMode="auto">
            <a:xfrm>
              <a:off x="3059832" y="1529350"/>
              <a:ext cx="3722978" cy="1107996"/>
              <a:chOff x="3059832" y="1529350"/>
              <a:chExt cx="3722978" cy="1107996"/>
            </a:xfrm>
          </p:grpSpPr>
          <p:sp>
            <p:nvSpPr>
              <p:cNvPr id="14344" name="矩形 10"/>
              <p:cNvSpPr>
                <a:spLocks noChangeArrowheads="1"/>
              </p:cNvSpPr>
              <p:nvPr/>
            </p:nvSpPr>
            <p:spPr bwMode="auto">
              <a:xfrm>
                <a:off x="3059832" y="1529350"/>
                <a:ext cx="3272050" cy="1107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600">
                    <a:solidFill>
                      <a:srgbClr val="918752"/>
                    </a:solidFill>
                    <a:latin typeface="Edwardian Script ITC" panose="030303020407070D0804" pitchFamily="66" charset="0"/>
                  </a:rPr>
                  <a:t>Thank You</a:t>
                </a:r>
                <a:endParaRPr lang="en-US" altLang="zh-CN" sz="6600">
                  <a:solidFill>
                    <a:srgbClr val="918752"/>
                  </a:solidFill>
                  <a:latin typeface="Edwardian Script ITC" panose="030303020407070D0804" pitchFamily="66" charset="0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3707583" y="2356448"/>
                <a:ext cx="1297088" cy="0"/>
              </a:xfrm>
              <a:prstGeom prst="line">
                <a:avLst/>
              </a:prstGeom>
              <a:ln>
                <a:solidFill>
                  <a:srgbClr val="918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5703226" y="2356448"/>
                <a:ext cx="1079584" cy="0"/>
              </a:xfrm>
              <a:prstGeom prst="line">
                <a:avLst/>
              </a:prstGeom>
              <a:ln>
                <a:solidFill>
                  <a:srgbClr val="918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3483727" y="2407248"/>
              <a:ext cx="3040301" cy="460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i="1" spc="600" dirty="0">
                  <a:solidFill>
                    <a:srgbClr val="9187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 </a:t>
              </a:r>
              <a:r>
                <a:rPr lang="en-US" altLang="zh-CN" sz="2400" i="1" spc="600" dirty="0">
                  <a:solidFill>
                    <a:srgbClr val="9187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en-US" sz="2400" i="1" spc="600" dirty="0">
                  <a:solidFill>
                    <a:srgbClr val="9187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锐普广告</a:t>
              </a:r>
              <a:endParaRPr lang="zh-CN" altLang="en-US" sz="2400" i="1" spc="600" dirty="0">
                <a:solidFill>
                  <a:srgbClr val="9187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3418" y="2859690"/>
              <a:ext cx="2670384" cy="1108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20" dirty="0">
                  <a:solidFill>
                    <a:srgbClr val="9187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适用于大气、简约、国际化商务及相关类别</a:t>
              </a:r>
              <a:endParaRPr lang="zh-CN" altLang="en-US" sz="1000" spc="20" dirty="0">
                <a:solidFill>
                  <a:srgbClr val="9187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rgbClr val="91875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Shanghai Rapidesign Advertising Co.,Ltd</a:t>
              </a:r>
              <a:endParaRPr lang="en-US" altLang="zh-CN" sz="1000" dirty="0">
                <a:solidFill>
                  <a:srgbClr val="9187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rgbClr val="91875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Apply to the atmosphere, contracted, </a:t>
              </a:r>
              <a:endParaRPr lang="en-US" altLang="zh-CN" sz="800" dirty="0">
                <a:solidFill>
                  <a:srgbClr val="9187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rgbClr val="91875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international business and related categories</a:t>
              </a:r>
              <a:endParaRPr lang="zh-CN" altLang="en-US" sz="800" dirty="0">
                <a:solidFill>
                  <a:srgbClr val="9187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800" dirty="0">
                <a:solidFill>
                  <a:srgbClr val="91875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2295</Words>
  <Application>WPS 演示</Application>
  <PresentationFormat>全屏显示(16:9)</PresentationFormat>
  <Paragraphs>235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Edwardian Script ITC</vt:lpstr>
      <vt:lpstr>微软雅黑</vt:lpstr>
      <vt:lpstr>华文细黑</vt:lpstr>
      <vt:lpstr>Stencil</vt:lpstr>
      <vt:lpstr>Shruti</vt:lpstr>
      <vt:lpstr>Arial Unicode MS</vt:lpstr>
      <vt:lpstr>华文中宋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M120136J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2012-07-25T03:52:00Z</dcterms:created>
  <dcterms:modified xsi:type="dcterms:W3CDTF">2018-08-28T06:41:44Z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