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方正超粗黑简体" panose="03000509000000000000" pitchFamily="65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EF6F187-DDC3-4361-9027-371786EC4C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5A5100-634A-4FF5-A61E-865467ECCF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D193-C762-4FF0-8BDF-00DECC3C3DBA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F0BB5-7B87-4F17-9A54-5D4CC2629C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B4A3-9347-49B2-9A58-EAE0229C47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2487-831F-4E71-BB15-DB7006CABA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1E079-B6F2-47E9-9A4F-F45AD2561C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2D7E-6029-4CD3-BF47-826EB07BD0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7C9574-420B-45F8-8F36-6BAF6DA1A09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38FA-AB9E-409F-A3C0-F64C432BC6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9294-D298-4BE9-82D5-6A57BC3B2F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EE86F-18CD-4F44-8636-3A46659287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29DC-CE96-4774-BC25-9FC66CC41D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11E51-889D-4164-8501-0BA708F78D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D2E4C-5AC2-40AC-A8C5-98C5CE4B028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5325-F59C-4791-8321-C540556608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9B5B-649B-4629-BFCF-81B73473036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B352-F5E3-4BFC-9D9E-5693DD7300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B5D7-9834-49CB-9B69-5D98A1589B5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77EDB-1C62-4BD9-BE6F-255FBA5212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CB107-BED7-40B7-9FB9-BBE23091F46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B07C-17C8-46DA-9AC5-4B6D2196CE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8B803-E718-4211-BC8A-50CA140D152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D9A8-4750-44A7-8185-C28B3254C2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FB69F-E6BC-4D45-A3C9-AD8D2A364C6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8EE59-E06E-430B-9D24-A0D26A3A6A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19609B-CA08-4910-8F0E-6FEEB4B9EC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91E070-7D28-4DA3-A90C-E8353649B75D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20700" y="4732338"/>
            <a:ext cx="8166100" cy="436562"/>
          </a:xfrm>
          <a:prstGeom prst="rect">
            <a:avLst/>
          </a:prstGeom>
          <a:solidFill>
            <a:srgbClr val="7C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9"/>
          <p:cNvGrpSpPr/>
          <p:nvPr userDrawn="1"/>
        </p:nvGrpSpPr>
        <p:grpSpPr bwMode="auto">
          <a:xfrm>
            <a:off x="850900" y="4843463"/>
            <a:ext cx="1130300" cy="246062"/>
            <a:chOff x="1696526" y="3380563"/>
            <a:chExt cx="1129042" cy="246238"/>
          </a:xfrm>
        </p:grpSpPr>
        <p:grpSp>
          <p:nvGrpSpPr>
            <p:cNvPr id="1051" name="组合 9"/>
            <p:cNvGrpSpPr/>
            <p:nvPr/>
          </p:nvGrpSpPr>
          <p:grpSpPr bwMode="auto">
            <a:xfrm>
              <a:off x="1991472" y="3380567"/>
              <a:ext cx="834096" cy="246234"/>
              <a:chOff x="7236754" y="421972"/>
              <a:chExt cx="834096" cy="246396"/>
            </a:xfrm>
          </p:grpSpPr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7236754" y="421968"/>
                <a:ext cx="784939" cy="2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Integrity</a:t>
                </a:r>
                <a:endParaRPr lang="en-US" altLang="zh-CN" dirty="0" smtClean="0"/>
              </a:p>
            </p:txBody>
          </p:sp>
          <p:sp>
            <p:nvSpPr>
              <p:cNvPr id="14" name="右箭头 13"/>
              <p:cNvSpPr/>
              <p:nvPr/>
            </p:nvSpPr>
            <p:spPr bwMode="auto">
              <a:xfrm>
                <a:off x="7950334" y="487144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6526" y="3380563"/>
              <a:ext cx="440834" cy="2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诚信</a:t>
              </a:r>
              <a:endParaRPr lang="zh-CN" altLang="en-US" smtClean="0"/>
            </a:p>
          </p:txBody>
        </p:sp>
      </p:grpSp>
      <p:grpSp>
        <p:nvGrpSpPr>
          <p:cNvPr id="1033" name="组合 14"/>
          <p:cNvGrpSpPr/>
          <p:nvPr userDrawn="1"/>
        </p:nvGrpSpPr>
        <p:grpSpPr bwMode="auto">
          <a:xfrm>
            <a:off x="2800350" y="4846638"/>
            <a:ext cx="1254125" cy="246062"/>
            <a:chOff x="2272780" y="2732156"/>
            <a:chExt cx="1254296" cy="246191"/>
          </a:xfrm>
        </p:grpSpPr>
        <p:grpSp>
          <p:nvGrpSpPr>
            <p:cNvPr id="1047" name="组合 12"/>
            <p:cNvGrpSpPr/>
            <p:nvPr/>
          </p:nvGrpSpPr>
          <p:grpSpPr bwMode="auto">
            <a:xfrm>
              <a:off x="2552218" y="2732160"/>
              <a:ext cx="974858" cy="246187"/>
              <a:chOff x="7095992" y="422018"/>
              <a:chExt cx="974858" cy="246187"/>
            </a:xfrm>
          </p:grpSpPr>
          <p:sp>
            <p:nvSpPr>
              <p:cNvPr id="18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2014"/>
                <a:ext cx="924051" cy="246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Innovation</a:t>
                </a:r>
                <a:endParaRPr lang="en-US" altLang="zh-CN" dirty="0" smtClean="0"/>
              </a:p>
            </p:txBody>
          </p:sp>
          <p:sp>
            <p:nvSpPr>
              <p:cNvPr id="19" name="右箭头 18"/>
              <p:cNvSpPr/>
              <p:nvPr/>
            </p:nvSpPr>
            <p:spPr bwMode="auto">
              <a:xfrm>
                <a:off x="7950184" y="487135"/>
                <a:ext cx="120666" cy="11594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272780" y="2732156"/>
              <a:ext cx="441385" cy="24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创新</a:t>
              </a:r>
              <a:endParaRPr lang="zh-CN" altLang="en-US" smtClean="0"/>
            </a:p>
          </p:txBody>
        </p:sp>
      </p:grpSp>
      <p:grpSp>
        <p:nvGrpSpPr>
          <p:cNvPr id="1034" name="组合 19"/>
          <p:cNvGrpSpPr/>
          <p:nvPr userDrawn="1"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1043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7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Performance</a:t>
                </a:r>
                <a:endParaRPr lang="en-US" altLang="zh-CN" dirty="0" smtClean="0"/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6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业绩</a:t>
              </a:r>
              <a:endParaRPr lang="zh-CN" altLang="en-US" smtClean="0"/>
            </a:p>
          </p:txBody>
        </p:sp>
      </p:grpSp>
      <p:grpSp>
        <p:nvGrpSpPr>
          <p:cNvPr id="1035" name="组合 24"/>
          <p:cNvGrpSpPr/>
          <p:nvPr userDrawn="1"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1039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Harmony</a:t>
                </a:r>
                <a:endParaRPr lang="en-US" altLang="zh-CN" dirty="0" smtClean="0"/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114263" y="3431174"/>
              <a:ext cx="441356" cy="24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和谐</a:t>
              </a:r>
              <a:endParaRPr lang="zh-CN" altLang="en-US" smtClean="0"/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10"/>
          <p:cNvGrpSpPr/>
          <p:nvPr/>
        </p:nvGrpSpPr>
        <p:grpSpPr bwMode="auto">
          <a:xfrm>
            <a:off x="479425" y="2079625"/>
            <a:ext cx="3338513" cy="1039813"/>
            <a:chOff x="478989" y="2078994"/>
            <a:chExt cx="3338931" cy="104120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877502" y="2565420"/>
              <a:ext cx="2541905" cy="33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989" y="2078994"/>
              <a:ext cx="3338931" cy="646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POWERPOINT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83"/>
            <p:cNvSpPr txBox="1">
              <a:spLocks noChangeArrowheads="1"/>
            </p:cNvSpPr>
            <p:nvPr/>
          </p:nvSpPr>
          <p:spPr bwMode="auto">
            <a:xfrm>
              <a:off x="979115" y="2843606"/>
              <a:ext cx="2338680" cy="276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适用于商务及相关类别演示</a:t>
              </a:r>
              <a:endPara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63203" y="2367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14450" y="1293813"/>
            <a:ext cx="4321175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8125" y="55563"/>
            <a:ext cx="1208088" cy="3786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605213" y="2286000"/>
            <a:ext cx="4032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2060575" y="1609725"/>
            <a:ext cx="1314450" cy="1501775"/>
            <a:chOff x="1965852" y="1813513"/>
            <a:chExt cx="1315160" cy="1501192"/>
          </a:xfrm>
        </p:grpSpPr>
        <p:sp>
          <p:nvSpPr>
            <p:cNvPr id="9247" name="TextBox 7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8" name="组合 8"/>
            <p:cNvGrpSpPr/>
            <p:nvPr/>
          </p:nvGrpSpPr>
          <p:grpSpPr bwMode="auto">
            <a:xfrm>
              <a:off x="1965852" y="2773407"/>
              <a:ext cx="1315160" cy="541298"/>
              <a:chOff x="2150224" y="2773407"/>
              <a:chExt cx="1315160" cy="5412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469" y="2773578"/>
                <a:ext cx="1184915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7001"/>
                <a:ext cx="1184915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0" name="组合 7"/>
          <p:cNvGrpSpPr/>
          <p:nvPr/>
        </p:nvGrpSpPr>
        <p:grpSpPr bwMode="auto">
          <a:xfrm>
            <a:off x="3460750" y="1577975"/>
            <a:ext cx="1316038" cy="1533525"/>
            <a:chOff x="3366839" y="1780838"/>
            <a:chExt cx="1315160" cy="1533867"/>
          </a:xfrm>
        </p:grpSpPr>
        <p:sp>
          <p:nvSpPr>
            <p:cNvPr id="9243" name="TextBox 12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4" name="组合 13"/>
            <p:cNvGrpSpPr/>
            <p:nvPr/>
          </p:nvGrpSpPr>
          <p:grpSpPr bwMode="auto">
            <a:xfrm>
              <a:off x="3366839" y="2773407"/>
              <a:ext cx="1315160" cy="541298"/>
              <a:chOff x="2150224" y="2773407"/>
              <a:chExt cx="1315160" cy="54129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312" y="2773247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1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1" name="组合 12"/>
          <p:cNvGrpSpPr/>
          <p:nvPr/>
        </p:nvGrpSpPr>
        <p:grpSpPr bwMode="auto">
          <a:xfrm>
            <a:off x="4862513" y="1577975"/>
            <a:ext cx="1314450" cy="1533525"/>
            <a:chOff x="4767826" y="1780838"/>
            <a:chExt cx="1315160" cy="1533867"/>
          </a:xfrm>
        </p:grpSpPr>
        <p:sp>
          <p:nvSpPr>
            <p:cNvPr id="9239" name="TextBox 17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0" name="组合 18"/>
            <p:cNvGrpSpPr/>
            <p:nvPr/>
          </p:nvGrpSpPr>
          <p:grpSpPr bwMode="auto">
            <a:xfrm>
              <a:off x="4767826" y="2773407"/>
              <a:ext cx="1315160" cy="541298"/>
              <a:chOff x="2150224" y="2773407"/>
              <a:chExt cx="1315160" cy="5412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469" y="2773247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1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2" name="组合 17"/>
          <p:cNvGrpSpPr/>
          <p:nvPr/>
        </p:nvGrpSpPr>
        <p:grpSpPr bwMode="auto">
          <a:xfrm>
            <a:off x="6249988" y="1577975"/>
            <a:ext cx="1316037" cy="1533525"/>
            <a:chOff x="6156112" y="1780838"/>
            <a:chExt cx="1315160" cy="1533867"/>
          </a:xfrm>
        </p:grpSpPr>
        <p:sp>
          <p:nvSpPr>
            <p:cNvPr id="9235" name="TextBox 22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36" name="组合 23"/>
            <p:cNvGrpSpPr/>
            <p:nvPr/>
          </p:nvGrpSpPr>
          <p:grpSpPr bwMode="auto">
            <a:xfrm>
              <a:off x="6156112" y="2773407"/>
              <a:ext cx="1315160" cy="541298"/>
              <a:chOff x="2150224" y="2773407"/>
              <a:chExt cx="1315160" cy="5412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312" y="2773247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1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3" name="组合 22"/>
          <p:cNvGrpSpPr/>
          <p:nvPr/>
        </p:nvGrpSpPr>
        <p:grpSpPr bwMode="auto">
          <a:xfrm>
            <a:off x="3101975" y="1697038"/>
            <a:ext cx="958850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379" y="1984059"/>
              <a:ext cx="60932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4" name="组合 25"/>
          <p:cNvGrpSpPr/>
          <p:nvPr/>
        </p:nvGrpSpPr>
        <p:grpSpPr bwMode="auto">
          <a:xfrm>
            <a:off x="5878513" y="1697038"/>
            <a:ext cx="958850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5843" y="1984059"/>
              <a:ext cx="607742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5" name="组合 28"/>
          <p:cNvGrpSpPr/>
          <p:nvPr/>
        </p:nvGrpSpPr>
        <p:grpSpPr bwMode="auto">
          <a:xfrm>
            <a:off x="1714500" y="1697038"/>
            <a:ext cx="957263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5108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6" name="组合 31"/>
          <p:cNvGrpSpPr/>
          <p:nvPr/>
        </p:nvGrpSpPr>
        <p:grpSpPr bwMode="auto">
          <a:xfrm>
            <a:off x="4491038" y="1697038"/>
            <a:ext cx="957262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4489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38"/>
          <p:cNvGrpSpPr/>
          <p:nvPr/>
        </p:nvGrpSpPr>
        <p:grpSpPr bwMode="auto">
          <a:xfrm>
            <a:off x="3594100" y="1609725"/>
            <a:ext cx="1660525" cy="2141538"/>
            <a:chOff x="1714015" y="1610313"/>
            <a:chExt cx="1661340" cy="2140784"/>
          </a:xfrm>
        </p:grpSpPr>
        <p:grpSp>
          <p:nvGrpSpPr>
            <p:cNvPr id="10244" name="组合 48"/>
            <p:cNvGrpSpPr/>
            <p:nvPr/>
          </p:nvGrpSpPr>
          <p:grpSpPr bwMode="auto">
            <a:xfrm>
              <a:off x="2060195" y="1610313"/>
              <a:ext cx="1315160" cy="1501192"/>
              <a:chOff x="1965852" y="1813513"/>
              <a:chExt cx="1315160" cy="1501192"/>
            </a:xfrm>
          </p:grpSpPr>
          <p:sp>
            <p:nvSpPr>
              <p:cNvPr id="10248" name="TextBox 52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49" name="组合 53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280528" y="2773613"/>
                  <a:ext cx="1184856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150289" y="3037045"/>
                  <a:ext cx="1184856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45" name="组合 49"/>
            <p:cNvGrpSpPr/>
            <p:nvPr/>
          </p:nvGrpSpPr>
          <p:grpSpPr bwMode="auto">
            <a:xfrm>
              <a:off x="1714015" y="1696716"/>
              <a:ext cx="958424" cy="2054381"/>
              <a:chOff x="1804044" y="1899916"/>
              <a:chExt cx="958424" cy="2054381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2124876" y="1983317"/>
                <a:ext cx="608311" cy="57923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804044" y="1899208"/>
                <a:ext cx="957733" cy="2055089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"/>
          <p:cNvGrpSpPr/>
          <p:nvPr/>
        </p:nvGrpSpPr>
        <p:grpSpPr bwMode="auto">
          <a:xfrm>
            <a:off x="555625" y="1168400"/>
            <a:ext cx="3754438" cy="3302000"/>
            <a:chOff x="289048" y="1337469"/>
            <a:chExt cx="4592638" cy="4038600"/>
          </a:xfrm>
        </p:grpSpPr>
        <p:sp>
          <p:nvSpPr>
            <p:cNvPr id="11286" name="Line 4338"/>
            <p:cNvSpPr>
              <a:spLocks noChangeShapeType="1"/>
            </p:cNvSpPr>
            <p:nvPr/>
          </p:nvSpPr>
          <p:spPr bwMode="auto">
            <a:xfrm flipH="1">
              <a:off x="1249486" y="3312319"/>
              <a:ext cx="565150" cy="10175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7" name="Line 4337"/>
            <p:cNvSpPr>
              <a:spLocks noChangeShapeType="1"/>
            </p:cNvSpPr>
            <p:nvPr/>
          </p:nvSpPr>
          <p:spPr bwMode="auto">
            <a:xfrm>
              <a:off x="3935536" y="3423444"/>
              <a:ext cx="568325" cy="10255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8" name="Freeform 4314"/>
            <p:cNvSpPr/>
            <p:nvPr/>
          </p:nvSpPr>
          <p:spPr bwMode="auto">
            <a:xfrm>
              <a:off x="2786186" y="133746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Rectangle 4315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0" name="Rectangle 4316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1" name="Freeform 4317"/>
            <p:cNvSpPr/>
            <p:nvPr/>
          </p:nvSpPr>
          <p:spPr bwMode="auto">
            <a:xfrm>
              <a:off x="2327398" y="16581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320"/>
            <p:cNvSpPr/>
            <p:nvPr/>
          </p:nvSpPr>
          <p:spPr bwMode="auto">
            <a:xfrm>
              <a:off x="289048" y="4529516"/>
              <a:ext cx="4070261" cy="846553"/>
            </a:xfrm>
            <a:custGeom>
              <a:avLst/>
              <a:gdLst>
                <a:gd name="T0" fmla="*/ 2147483647 w 3085"/>
                <a:gd name="T1" fmla="*/ 0 h 642"/>
                <a:gd name="T2" fmla="*/ 0 w 3085"/>
                <a:gd name="T3" fmla="*/ 2147483647 h 642"/>
                <a:gd name="T4" fmla="*/ 2147483647 w 3085"/>
                <a:gd name="T5" fmla="*/ 2147483647 h 642"/>
                <a:gd name="T6" fmla="*/ 2147483647 w 3085"/>
                <a:gd name="T7" fmla="*/ 2147483647 h 642"/>
                <a:gd name="T8" fmla="*/ 2147483647 w 3085"/>
                <a:gd name="T9" fmla="*/ 2147483647 h 642"/>
                <a:gd name="T10" fmla="*/ 2147483647 w 3085"/>
                <a:gd name="T11" fmla="*/ 0 h 642"/>
                <a:gd name="T12" fmla="*/ 2147483647 w 3085"/>
                <a:gd name="T13" fmla="*/ 0 h 6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85"/>
                <a:gd name="T22" fmla="*/ 0 h 642"/>
                <a:gd name="T23" fmla="*/ 3085 w 3085"/>
                <a:gd name="T24" fmla="*/ 642 h 6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85" h="642">
                  <a:moveTo>
                    <a:pt x="352" y="0"/>
                  </a:moveTo>
                  <a:lnTo>
                    <a:pt x="0" y="642"/>
                  </a:lnTo>
                  <a:lnTo>
                    <a:pt x="1544" y="642"/>
                  </a:lnTo>
                  <a:lnTo>
                    <a:pt x="3085" y="642"/>
                  </a:lnTo>
                  <a:lnTo>
                    <a:pt x="2734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324"/>
            <p:cNvSpPr/>
            <p:nvPr/>
          </p:nvSpPr>
          <p:spPr bwMode="auto">
            <a:xfrm>
              <a:off x="760935" y="4261571"/>
              <a:ext cx="3662458" cy="267946"/>
            </a:xfrm>
            <a:custGeom>
              <a:avLst/>
              <a:gdLst>
                <a:gd name="T0" fmla="*/ 2147483647 w 2776"/>
                <a:gd name="T1" fmla="*/ 0 h 202"/>
                <a:gd name="T2" fmla="*/ 0 w 2776"/>
                <a:gd name="T3" fmla="*/ 2147483647 h 202"/>
                <a:gd name="T4" fmla="*/ 2147483647 w 2776"/>
                <a:gd name="T5" fmla="*/ 2147483647 h 202"/>
                <a:gd name="T6" fmla="*/ 2147483647 w 2776"/>
                <a:gd name="T7" fmla="*/ 0 h 202"/>
                <a:gd name="T8" fmla="*/ 2147483647 w 2776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6"/>
                <a:gd name="T16" fmla="*/ 0 h 202"/>
                <a:gd name="T17" fmla="*/ 2776 w 2776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6" h="202">
                  <a:moveTo>
                    <a:pt x="394" y="0"/>
                  </a:moveTo>
                  <a:lnTo>
                    <a:pt x="0" y="202"/>
                  </a:lnTo>
                  <a:lnTo>
                    <a:pt x="2382" y="202"/>
                  </a:lnTo>
                  <a:lnTo>
                    <a:pt x="2776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325"/>
            <p:cNvSpPr/>
            <p:nvPr/>
          </p:nvSpPr>
          <p:spPr bwMode="auto">
            <a:xfrm>
              <a:off x="3895191" y="4261571"/>
              <a:ext cx="986495" cy="1114498"/>
            </a:xfrm>
            <a:custGeom>
              <a:avLst/>
              <a:gdLst>
                <a:gd name="T0" fmla="*/ 2147483647 w 746"/>
                <a:gd name="T1" fmla="*/ 0 h 844"/>
                <a:gd name="T2" fmla="*/ 2147483647 w 746"/>
                <a:gd name="T3" fmla="*/ 0 h 844"/>
                <a:gd name="T4" fmla="*/ 0 w 746"/>
                <a:gd name="T5" fmla="*/ 2147483647 h 844"/>
                <a:gd name="T6" fmla="*/ 0 w 746"/>
                <a:gd name="T7" fmla="*/ 2147483647 h 844"/>
                <a:gd name="T8" fmla="*/ 2147483647 w 746"/>
                <a:gd name="T9" fmla="*/ 2147483647 h 844"/>
                <a:gd name="T10" fmla="*/ 2147483647 w 746"/>
                <a:gd name="T11" fmla="*/ 2147483647 h 844"/>
                <a:gd name="T12" fmla="*/ 2147483647 w 746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6"/>
                <a:gd name="T22" fmla="*/ 0 h 844"/>
                <a:gd name="T23" fmla="*/ 746 w 746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6" h="844">
                  <a:moveTo>
                    <a:pt x="394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351" y="844"/>
                  </a:lnTo>
                  <a:lnTo>
                    <a:pt x="746" y="64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95" name="Line 4335"/>
            <p:cNvSpPr>
              <a:spLocks noChangeShapeType="1"/>
            </p:cNvSpPr>
            <p:nvPr/>
          </p:nvSpPr>
          <p:spPr bwMode="auto">
            <a:xfrm flipH="1">
              <a:off x="765298" y="3637757"/>
              <a:ext cx="500063" cy="90487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96" name="Line 4336"/>
            <p:cNvSpPr>
              <a:spLocks noChangeShapeType="1"/>
            </p:cNvSpPr>
            <p:nvPr/>
          </p:nvSpPr>
          <p:spPr bwMode="auto">
            <a:xfrm>
              <a:off x="3425948" y="3637757"/>
              <a:ext cx="488950" cy="90487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Freeform 4319"/>
            <p:cNvSpPr/>
            <p:nvPr/>
          </p:nvSpPr>
          <p:spPr bwMode="auto">
            <a:xfrm>
              <a:off x="1067758" y="3234447"/>
              <a:ext cx="2514784" cy="724229"/>
            </a:xfrm>
            <a:custGeom>
              <a:avLst/>
              <a:gdLst>
                <a:gd name="T0" fmla="*/ 2147483647 w 1907"/>
                <a:gd name="T1" fmla="*/ 0 h 549"/>
                <a:gd name="T2" fmla="*/ 2147483647 w 1907"/>
                <a:gd name="T3" fmla="*/ 0 h 549"/>
                <a:gd name="T4" fmla="*/ 0 w 1907"/>
                <a:gd name="T5" fmla="*/ 2147483647 h 549"/>
                <a:gd name="T6" fmla="*/ 2147483647 w 1907"/>
                <a:gd name="T7" fmla="*/ 2147483647 h 549"/>
                <a:gd name="T8" fmla="*/ 2147483647 w 1907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7"/>
                <a:gd name="T16" fmla="*/ 0 h 549"/>
                <a:gd name="T17" fmla="*/ 1907 w 1907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7" h="549">
                  <a:moveTo>
                    <a:pt x="1607" y="0"/>
                  </a:moveTo>
                  <a:lnTo>
                    <a:pt x="300" y="0"/>
                  </a:lnTo>
                  <a:lnTo>
                    <a:pt x="0" y="549"/>
                  </a:lnTo>
                  <a:lnTo>
                    <a:pt x="1907" y="549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322"/>
            <p:cNvSpPr/>
            <p:nvPr/>
          </p:nvSpPr>
          <p:spPr bwMode="auto">
            <a:xfrm>
              <a:off x="1461967" y="2966501"/>
              <a:ext cx="2242917" cy="267946"/>
            </a:xfrm>
            <a:custGeom>
              <a:avLst/>
              <a:gdLst>
                <a:gd name="T0" fmla="*/ 2147483647 w 1700"/>
                <a:gd name="T1" fmla="*/ 0 h 202"/>
                <a:gd name="T2" fmla="*/ 0 w 1700"/>
                <a:gd name="T3" fmla="*/ 2147483647 h 202"/>
                <a:gd name="T4" fmla="*/ 2147483647 w 1700"/>
                <a:gd name="T5" fmla="*/ 2147483647 h 202"/>
                <a:gd name="T6" fmla="*/ 2147483647 w 1700"/>
                <a:gd name="T7" fmla="*/ 0 h 202"/>
                <a:gd name="T8" fmla="*/ 2147483647 w 170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0"/>
                <a:gd name="T16" fmla="*/ 0 h 202"/>
                <a:gd name="T17" fmla="*/ 1700 w 170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0" h="202">
                  <a:moveTo>
                    <a:pt x="395" y="0"/>
                  </a:moveTo>
                  <a:lnTo>
                    <a:pt x="0" y="202"/>
                  </a:lnTo>
                  <a:lnTo>
                    <a:pt x="1306" y="202"/>
                  </a:lnTo>
                  <a:lnTo>
                    <a:pt x="1700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323"/>
            <p:cNvSpPr/>
            <p:nvPr/>
          </p:nvSpPr>
          <p:spPr bwMode="auto">
            <a:xfrm>
              <a:off x="3186390" y="2966501"/>
              <a:ext cx="916586" cy="992175"/>
            </a:xfrm>
            <a:custGeom>
              <a:avLst/>
              <a:gdLst>
                <a:gd name="T0" fmla="*/ 2147483647 w 696"/>
                <a:gd name="T1" fmla="*/ 0 h 751"/>
                <a:gd name="T2" fmla="*/ 2147483647 w 696"/>
                <a:gd name="T3" fmla="*/ 0 h 751"/>
                <a:gd name="T4" fmla="*/ 0 w 696"/>
                <a:gd name="T5" fmla="*/ 2147483647 h 751"/>
                <a:gd name="T6" fmla="*/ 2147483647 w 696"/>
                <a:gd name="T7" fmla="*/ 2147483647 h 751"/>
                <a:gd name="T8" fmla="*/ 2147483647 w 696"/>
                <a:gd name="T9" fmla="*/ 2147483647 h 751"/>
                <a:gd name="T10" fmla="*/ 2147483647 w 696"/>
                <a:gd name="T11" fmla="*/ 2147483647 h 751"/>
                <a:gd name="T12" fmla="*/ 2147483647 w 696"/>
                <a:gd name="T13" fmla="*/ 0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6"/>
                <a:gd name="T22" fmla="*/ 0 h 751"/>
                <a:gd name="T23" fmla="*/ 696 w 696"/>
                <a:gd name="T24" fmla="*/ 751 h 7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6" h="751">
                  <a:moveTo>
                    <a:pt x="396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1" y="202"/>
                  </a:lnTo>
                  <a:lnTo>
                    <a:pt x="301" y="751"/>
                  </a:lnTo>
                  <a:lnTo>
                    <a:pt x="696" y="54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300" name="Group 4333"/>
            <p:cNvGrpSpPr/>
            <p:nvPr/>
          </p:nvGrpSpPr>
          <p:grpSpPr bwMode="auto">
            <a:xfrm>
              <a:off x="1473323" y="2343944"/>
              <a:ext cx="2205038" cy="882650"/>
              <a:chOff x="1020" y="1545"/>
              <a:chExt cx="1434" cy="574"/>
            </a:xfrm>
          </p:grpSpPr>
          <p:sp>
            <p:nvSpPr>
              <p:cNvPr id="11306" name="Line 4327"/>
              <p:cNvSpPr>
                <a:spLocks noChangeShapeType="1"/>
              </p:cNvSpPr>
              <p:nvPr/>
            </p:nvSpPr>
            <p:spPr bwMode="auto">
              <a:xfrm flipH="1">
                <a:off x="1020" y="1706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7" name="Line 4328"/>
              <p:cNvSpPr>
                <a:spLocks noChangeShapeType="1"/>
              </p:cNvSpPr>
              <p:nvPr/>
            </p:nvSpPr>
            <p:spPr bwMode="auto">
              <a:xfrm>
                <a:off x="1927" y="1706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8" name="Line 4330"/>
              <p:cNvSpPr>
                <a:spLocks noChangeShapeType="1"/>
              </p:cNvSpPr>
              <p:nvPr/>
            </p:nvSpPr>
            <p:spPr bwMode="auto">
              <a:xfrm>
                <a:off x="2245" y="1545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9" name="Line 4332"/>
              <p:cNvSpPr>
                <a:spLocks noChangeShapeType="1"/>
              </p:cNvSpPr>
              <p:nvPr/>
            </p:nvSpPr>
            <p:spPr bwMode="auto">
              <a:xfrm flipH="1">
                <a:off x="1344" y="1558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1301" name="Freeform 4318"/>
            <p:cNvSpPr/>
            <p:nvPr/>
          </p:nvSpPr>
          <p:spPr bwMode="auto">
            <a:xfrm>
              <a:off x="2327398" y="1393032"/>
              <a:ext cx="1068388" cy="1268412"/>
            </a:xfrm>
            <a:custGeom>
              <a:avLst/>
              <a:gdLst>
                <a:gd name="T0" fmla="*/ 2147483646 w 810"/>
                <a:gd name="T1" fmla="*/ 2147483646 h 962"/>
                <a:gd name="T2" fmla="*/ 2147483646 w 810"/>
                <a:gd name="T3" fmla="*/ 0 h 962"/>
                <a:gd name="T4" fmla="*/ 0 w 810"/>
                <a:gd name="T5" fmla="*/ 2147483646 h 962"/>
                <a:gd name="T6" fmla="*/ 2147483646 w 810"/>
                <a:gd name="T7" fmla="*/ 2147483646 h 962"/>
                <a:gd name="T8" fmla="*/ 2147483646 w 810"/>
                <a:gd name="T9" fmla="*/ 2147483646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962"/>
                <a:gd name="T17" fmla="*/ 810 w 810"/>
                <a:gd name="T18" fmla="*/ 962 h 9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962">
                  <a:moveTo>
                    <a:pt x="810" y="76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417" y="962"/>
                  </a:lnTo>
                  <a:lnTo>
                    <a:pt x="810" y="760"/>
                  </a:lnTo>
                  <a:close/>
                </a:path>
              </a:pathLst>
            </a:custGeom>
            <a:solidFill>
              <a:srgbClr val="7C756A"/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321"/>
            <p:cNvSpPr/>
            <p:nvPr/>
          </p:nvSpPr>
          <p:spPr bwMode="auto">
            <a:xfrm>
              <a:off x="1774616" y="1657839"/>
              <a:ext cx="1103010" cy="1003824"/>
            </a:xfrm>
            <a:custGeom>
              <a:avLst/>
              <a:gdLst>
                <a:gd name="T0" fmla="*/ 2147483647 w 835"/>
                <a:gd name="T1" fmla="*/ 0 h 760"/>
                <a:gd name="T2" fmla="*/ 0 w 835"/>
                <a:gd name="T3" fmla="*/ 2147483647 h 760"/>
                <a:gd name="T4" fmla="*/ 2147483647 w 835"/>
                <a:gd name="T5" fmla="*/ 2147483647 h 760"/>
                <a:gd name="T6" fmla="*/ 2147483647 w 835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5"/>
                <a:gd name="T13" fmla="*/ 0 h 760"/>
                <a:gd name="T14" fmla="*/ 835 w 835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5" h="760">
                  <a:moveTo>
                    <a:pt x="418" y="0"/>
                  </a:moveTo>
                  <a:lnTo>
                    <a:pt x="0" y="760"/>
                  </a:lnTo>
                  <a:lnTo>
                    <a:pt x="835" y="76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7C7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343"/>
            <p:cNvSpPr>
              <a:spLocks noChangeArrowheads="1"/>
            </p:cNvSpPr>
            <p:nvPr/>
          </p:nvSpPr>
          <p:spPr bwMode="auto">
            <a:xfrm>
              <a:off x="1984344" y="2228680"/>
              <a:ext cx="673845" cy="3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4343"/>
            <p:cNvSpPr>
              <a:spLocks noChangeArrowheads="1"/>
            </p:cNvSpPr>
            <p:nvPr/>
          </p:nvSpPr>
          <p:spPr bwMode="auto">
            <a:xfrm>
              <a:off x="1984344" y="3383952"/>
              <a:ext cx="673845" cy="33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343"/>
            <p:cNvSpPr>
              <a:spLocks noChangeArrowheads="1"/>
            </p:cNvSpPr>
            <p:nvPr/>
          </p:nvSpPr>
          <p:spPr bwMode="auto">
            <a:xfrm>
              <a:off x="1984344" y="4768338"/>
              <a:ext cx="673845" cy="3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8" name="Line 4347"/>
          <p:cNvSpPr>
            <a:spLocks noChangeShapeType="1"/>
          </p:cNvSpPr>
          <p:nvPr/>
        </p:nvSpPr>
        <p:spPr bwMode="auto">
          <a:xfrm>
            <a:off x="3003550" y="1590675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269" name="Line 4354"/>
          <p:cNvSpPr>
            <a:spLocks noChangeShapeType="1"/>
          </p:cNvSpPr>
          <p:nvPr/>
        </p:nvSpPr>
        <p:spPr bwMode="auto">
          <a:xfrm>
            <a:off x="3695700" y="2806700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270" name="Line 4356"/>
          <p:cNvSpPr>
            <a:spLocks noChangeShapeType="1"/>
          </p:cNvSpPr>
          <p:nvPr/>
        </p:nvSpPr>
        <p:spPr bwMode="auto">
          <a:xfrm>
            <a:off x="4249738" y="3854450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11271" name="Group 4388"/>
          <p:cNvGrpSpPr/>
          <p:nvPr/>
        </p:nvGrpSpPr>
        <p:grpSpPr bwMode="auto">
          <a:xfrm>
            <a:off x="4219575" y="1558925"/>
            <a:ext cx="3038475" cy="68263"/>
            <a:chOff x="3081" y="1051"/>
            <a:chExt cx="1977" cy="45"/>
          </a:xfrm>
        </p:grpSpPr>
        <p:sp>
          <p:nvSpPr>
            <p:cNvPr id="11284" name="Rectangle 4384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5" name="Rectangle 4385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72" name="Group 4389"/>
          <p:cNvGrpSpPr/>
          <p:nvPr/>
        </p:nvGrpSpPr>
        <p:grpSpPr bwMode="auto">
          <a:xfrm>
            <a:off x="4922838" y="2757488"/>
            <a:ext cx="3038475" cy="69850"/>
            <a:chOff x="3081" y="1051"/>
            <a:chExt cx="1977" cy="45"/>
          </a:xfrm>
        </p:grpSpPr>
        <p:sp>
          <p:nvSpPr>
            <p:cNvPr id="11282" name="Rectangle 4390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  <p:sp>
          <p:nvSpPr>
            <p:cNvPr id="11283" name="Rectangle 4391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</p:grpSp>
      <p:grpSp>
        <p:nvGrpSpPr>
          <p:cNvPr id="11273" name="Group 4400"/>
          <p:cNvGrpSpPr/>
          <p:nvPr/>
        </p:nvGrpSpPr>
        <p:grpSpPr bwMode="auto">
          <a:xfrm>
            <a:off x="5459413" y="3808413"/>
            <a:ext cx="3036887" cy="68262"/>
            <a:chOff x="3081" y="1051"/>
            <a:chExt cx="1977" cy="45"/>
          </a:xfrm>
        </p:grpSpPr>
        <p:sp>
          <p:nvSpPr>
            <p:cNvPr id="11280" name="Rectangle 4401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  <p:sp>
          <p:nvSpPr>
            <p:cNvPr id="11281" name="Rectangle 4402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</p:grp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187825" y="1123950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4892675" y="2322513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5459413" y="3373438"/>
            <a:ext cx="1646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187825" y="1693863"/>
            <a:ext cx="3454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892675" y="2879725"/>
            <a:ext cx="34528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5459413" y="3949700"/>
            <a:ext cx="3454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1773238" y="1103313"/>
            <a:ext cx="1066800" cy="619125"/>
            <a:chOff x="1519766" y="3867894"/>
            <a:chExt cx="742939" cy="431468"/>
          </a:xfrm>
        </p:grpSpPr>
        <p:grpSp>
          <p:nvGrpSpPr>
            <p:cNvPr id="12325" name="组合 3"/>
            <p:cNvGrpSpPr/>
            <p:nvPr/>
          </p:nvGrpSpPr>
          <p:grpSpPr bwMode="auto">
            <a:xfrm>
              <a:off x="1519766" y="3867894"/>
              <a:ext cx="742939" cy="215444"/>
              <a:chOff x="1812836" y="1613197"/>
              <a:chExt cx="742939" cy="215444"/>
            </a:xfrm>
          </p:grpSpPr>
          <p:sp>
            <p:nvSpPr>
              <p:cNvPr id="8" name="矩形 7"/>
              <p:cNvSpPr/>
              <p:nvPr/>
            </p:nvSpPr>
            <p:spPr>
              <a:xfrm flipV="1">
                <a:off x="1812836" y="1676257"/>
                <a:ext cx="89550" cy="89613"/>
              </a:xfrm>
              <a:prstGeom prst="rect">
                <a:avLst/>
              </a:prstGeom>
              <a:solidFill>
                <a:srgbClr val="A09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30" name="TextBox 17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26" name="组合 4"/>
            <p:cNvGrpSpPr/>
            <p:nvPr/>
          </p:nvGrpSpPr>
          <p:grpSpPr bwMode="auto">
            <a:xfrm>
              <a:off x="1519766" y="4083918"/>
              <a:ext cx="742939" cy="215444"/>
              <a:chOff x="1812836" y="1613197"/>
              <a:chExt cx="742939" cy="215444"/>
            </a:xfrm>
          </p:grpSpPr>
          <p:sp>
            <p:nvSpPr>
              <p:cNvPr id="6" name="矩形 5"/>
              <p:cNvSpPr/>
              <p:nvPr/>
            </p:nvSpPr>
            <p:spPr>
              <a:xfrm flipV="1">
                <a:off x="1812836" y="1675968"/>
                <a:ext cx="89550" cy="896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28" name="TextBox 50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0" name="直接箭头连接符 9"/>
          <p:cNvCxnSpPr/>
          <p:nvPr/>
        </p:nvCxnSpPr>
        <p:spPr>
          <a:xfrm>
            <a:off x="1598613" y="4035425"/>
            <a:ext cx="66198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98613" y="1087438"/>
            <a:ext cx="0" cy="29479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Freeform 1176"/>
          <p:cNvSpPr/>
          <p:nvPr/>
        </p:nvSpPr>
        <p:spPr bwMode="auto">
          <a:xfrm>
            <a:off x="2455863" y="2560638"/>
            <a:ext cx="4762" cy="1928812"/>
          </a:xfrm>
          <a:custGeom>
            <a:avLst/>
            <a:gdLst>
              <a:gd name="T0" fmla="*/ 0 w 2"/>
              <a:gd name="T1" fmla="*/ 2147483646 h 846"/>
              <a:gd name="T2" fmla="*/ 0 w 2"/>
              <a:gd name="T3" fmla="*/ 2147483646 h 846"/>
              <a:gd name="T4" fmla="*/ 2147483646 w 2"/>
              <a:gd name="T5" fmla="*/ 2147483646 h 846"/>
              <a:gd name="T6" fmla="*/ 2147483646 w 2"/>
              <a:gd name="T7" fmla="*/ 2147483646 h 846"/>
              <a:gd name="T8" fmla="*/ 2147483646 w 2"/>
              <a:gd name="T9" fmla="*/ 0 h 8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846">
                <a:moveTo>
                  <a:pt x="0" y="7"/>
                </a:moveTo>
                <a:lnTo>
                  <a:pt x="0" y="846"/>
                </a:lnTo>
                <a:lnTo>
                  <a:pt x="2" y="846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Box 20"/>
          <p:cNvSpPr txBox="1">
            <a:spLocks noChangeArrowheads="1"/>
          </p:cNvSpPr>
          <p:nvPr/>
        </p:nvSpPr>
        <p:spPr bwMode="auto">
          <a:xfrm>
            <a:off x="1255713" y="4144963"/>
            <a:ext cx="161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6" name="组合 13"/>
          <p:cNvGrpSpPr/>
          <p:nvPr/>
        </p:nvGrpSpPr>
        <p:grpSpPr bwMode="auto">
          <a:xfrm>
            <a:off x="1641475" y="3324225"/>
            <a:ext cx="857250" cy="650875"/>
            <a:chOff x="1590661" y="4505120"/>
            <a:chExt cx="857299" cy="651389"/>
          </a:xfrm>
        </p:grpSpPr>
        <p:sp>
          <p:nvSpPr>
            <p:cNvPr id="15" name="Rectangle 1168"/>
            <p:cNvSpPr>
              <a:spLocks noChangeArrowheads="1"/>
            </p:cNvSpPr>
            <p:nvPr/>
          </p:nvSpPr>
          <p:spPr bwMode="auto">
            <a:xfrm>
              <a:off x="1590661" y="4811750"/>
              <a:ext cx="857299" cy="344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21" name="组合 15"/>
            <p:cNvGrpSpPr/>
            <p:nvPr/>
          </p:nvGrpSpPr>
          <p:grpSpPr bwMode="auto">
            <a:xfrm>
              <a:off x="1952049" y="4505120"/>
              <a:ext cx="134524" cy="528267"/>
              <a:chOff x="2666270" y="2946308"/>
              <a:chExt cx="93663" cy="367809"/>
            </a:xfrm>
          </p:grpSpPr>
          <p:sp>
            <p:nvSpPr>
              <p:cNvPr id="12322" name="Oval 1173"/>
              <p:cNvSpPr>
                <a:spLocks noChangeArrowheads="1"/>
              </p:cNvSpPr>
              <p:nvPr/>
            </p:nvSpPr>
            <p:spPr bwMode="auto">
              <a:xfrm>
                <a:off x="2666270" y="3223629"/>
                <a:ext cx="93663" cy="904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3" name="Oval 1174"/>
              <p:cNvSpPr>
                <a:spLocks noChangeArrowheads="1"/>
              </p:cNvSpPr>
              <p:nvPr/>
            </p:nvSpPr>
            <p:spPr bwMode="auto">
              <a:xfrm>
                <a:off x="2683733" y="3242679"/>
                <a:ext cx="52388" cy="52388"/>
              </a:xfrm>
              <a:prstGeom prst="ellipse">
                <a:avLst/>
              </a:prstGeom>
              <a:solidFill>
                <a:srgbClr val="050000"/>
              </a:solidFill>
              <a:ln w="12700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2323" idx="0"/>
                <a:endCxn id="12297" idx="2"/>
              </p:cNvCxnSpPr>
              <p:nvPr/>
            </p:nvCxnSpPr>
            <p:spPr>
              <a:xfrm flipV="1">
                <a:off x="2709786" y="2946308"/>
                <a:ext cx="3316" cy="2964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97" name="TextBox 69"/>
          <p:cNvSpPr txBox="1">
            <a:spLocks noChangeArrowheads="1"/>
          </p:cNvSpPr>
          <p:nvPr/>
        </p:nvSpPr>
        <p:spPr bwMode="auto">
          <a:xfrm>
            <a:off x="1385888" y="248443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23574" y="2981228"/>
            <a:ext cx="1466073" cy="1002521"/>
            <a:chOff x="2472774" y="4162328"/>
            <a:chExt cx="1466073" cy="1002521"/>
          </a:xfrm>
          <a:solidFill>
            <a:srgbClr val="D1111C"/>
          </a:solidFill>
        </p:grpSpPr>
        <p:sp>
          <p:nvSpPr>
            <p:cNvPr id="22" name="Rectangle 1172"/>
            <p:cNvSpPr>
              <a:spLocks noChangeArrowheads="1"/>
            </p:cNvSpPr>
            <p:nvPr/>
          </p:nvSpPr>
          <p:spPr bwMode="auto">
            <a:xfrm>
              <a:off x="2472774" y="4820561"/>
              <a:ext cx="1466073" cy="344288"/>
            </a:xfrm>
            <a:prstGeom prst="rect">
              <a:avLst/>
            </a:prstGeom>
            <a:solidFill>
              <a:srgbClr val="7C756A"/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  <a:endCxn id="24" idx="2"/>
            </p:cNvCxnSpPr>
            <p:nvPr/>
          </p:nvCxnSpPr>
          <p:spPr>
            <a:xfrm flipH="1" flipV="1">
              <a:off x="3205810" y="4162328"/>
              <a:ext cx="1" cy="65823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9" name="TextBox 70"/>
          <p:cNvSpPr txBox="1">
            <a:spLocks noChangeArrowheads="1"/>
          </p:cNvSpPr>
          <p:nvPr/>
        </p:nvSpPr>
        <p:spPr bwMode="auto">
          <a:xfrm>
            <a:off x="2571750" y="2141538"/>
            <a:ext cx="1370013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0" name="组合 24"/>
          <p:cNvGrpSpPr/>
          <p:nvPr/>
        </p:nvGrpSpPr>
        <p:grpSpPr bwMode="auto">
          <a:xfrm>
            <a:off x="4013200" y="2630488"/>
            <a:ext cx="463550" cy="1352550"/>
            <a:chOff x="3962930" y="3811195"/>
            <a:chExt cx="462851" cy="1353654"/>
          </a:xfrm>
        </p:grpSpPr>
        <p:sp>
          <p:nvSpPr>
            <p:cNvPr id="26" name="Rectangle 1169"/>
            <p:cNvSpPr>
              <a:spLocks noChangeArrowheads="1"/>
            </p:cNvSpPr>
            <p:nvPr/>
          </p:nvSpPr>
          <p:spPr bwMode="auto">
            <a:xfrm>
              <a:off x="3962930" y="4820080"/>
              <a:ext cx="462851" cy="3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7" name="Oval 1177"/>
            <p:cNvSpPr>
              <a:spLocks noChangeArrowheads="1"/>
            </p:cNvSpPr>
            <p:nvPr/>
          </p:nvSpPr>
          <p:spPr bwMode="auto">
            <a:xfrm>
              <a:off x="414870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1178"/>
            <p:cNvSpPr>
              <a:spLocks noChangeArrowheads="1"/>
            </p:cNvSpPr>
            <p:nvPr/>
          </p:nvSpPr>
          <p:spPr bwMode="auto">
            <a:xfrm>
              <a:off x="4176064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直接连接符 28"/>
            <p:cNvCxnSpPr>
              <a:stCxn id="12318" idx="0"/>
              <a:endCxn id="12302" idx="2"/>
            </p:cNvCxnSpPr>
            <p:nvPr/>
          </p:nvCxnSpPr>
          <p:spPr>
            <a:xfrm flipH="1" flipV="1">
              <a:off x="4202282" y="3811195"/>
              <a:ext cx="11095" cy="114393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1" name="TextBox 54"/>
          <p:cNvSpPr txBox="1">
            <a:spLocks noChangeArrowheads="1"/>
          </p:cNvSpPr>
          <p:nvPr/>
        </p:nvSpPr>
        <p:spPr bwMode="auto">
          <a:xfrm>
            <a:off x="3516313" y="4144963"/>
            <a:ext cx="14906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71"/>
          <p:cNvSpPr txBox="1">
            <a:spLocks noChangeArrowheads="1"/>
          </p:cNvSpPr>
          <p:nvPr/>
        </p:nvSpPr>
        <p:spPr bwMode="auto">
          <a:xfrm>
            <a:off x="3568700" y="1790700"/>
            <a:ext cx="136842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3" name="组合 31"/>
          <p:cNvGrpSpPr/>
          <p:nvPr/>
        </p:nvGrpSpPr>
        <p:grpSpPr bwMode="auto">
          <a:xfrm>
            <a:off x="4506913" y="2279650"/>
            <a:ext cx="2079625" cy="1703388"/>
            <a:chOff x="4456510" y="3460061"/>
            <a:chExt cx="2079406" cy="1704788"/>
          </a:xfrm>
        </p:grpSpPr>
        <p:sp>
          <p:nvSpPr>
            <p:cNvPr id="12314" name="Rectangle 1171"/>
            <p:cNvSpPr>
              <a:spLocks noChangeArrowheads="1"/>
            </p:cNvSpPr>
            <p:nvPr/>
          </p:nvSpPr>
          <p:spPr bwMode="auto">
            <a:xfrm>
              <a:off x="4456510" y="4820561"/>
              <a:ext cx="2079406" cy="344288"/>
            </a:xfrm>
            <a:prstGeom prst="rect">
              <a:avLst/>
            </a:prstGeom>
            <a:solidFill>
              <a:srgbClr val="7C756A"/>
            </a:solidFill>
            <a:ln w="28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4" name="直接连接符 33"/>
            <p:cNvCxnSpPr>
              <a:stCxn id="12314" idx="0"/>
              <a:endCxn id="12304" idx="2"/>
            </p:cNvCxnSpPr>
            <p:nvPr/>
          </p:nvCxnSpPr>
          <p:spPr>
            <a:xfrm flipH="1" flipV="1">
              <a:off x="5496213" y="3460061"/>
              <a:ext cx="0" cy="136001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4" name="TextBox 72"/>
          <p:cNvSpPr txBox="1">
            <a:spLocks noChangeArrowheads="1"/>
          </p:cNvSpPr>
          <p:nvPr/>
        </p:nvSpPr>
        <p:spPr bwMode="auto">
          <a:xfrm>
            <a:off x="4862513" y="1439863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56"/>
          <p:cNvSpPr txBox="1">
            <a:spLocks noChangeArrowheads="1"/>
          </p:cNvSpPr>
          <p:nvPr/>
        </p:nvSpPr>
        <p:spPr bwMode="auto">
          <a:xfrm>
            <a:off x="6429375" y="4144963"/>
            <a:ext cx="1609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6" name="组合 36"/>
          <p:cNvGrpSpPr/>
          <p:nvPr/>
        </p:nvGrpSpPr>
        <p:grpSpPr bwMode="auto">
          <a:xfrm>
            <a:off x="6621463" y="1927225"/>
            <a:ext cx="1185862" cy="2055813"/>
            <a:chOff x="6571414" y="3108928"/>
            <a:chExt cx="1185626" cy="2055921"/>
          </a:xfrm>
        </p:grpSpPr>
        <p:sp>
          <p:nvSpPr>
            <p:cNvPr id="38" name="Rectangle 1170"/>
            <p:cNvSpPr>
              <a:spLocks noChangeArrowheads="1"/>
            </p:cNvSpPr>
            <p:nvPr/>
          </p:nvSpPr>
          <p:spPr bwMode="auto">
            <a:xfrm>
              <a:off x="6571414" y="4820343"/>
              <a:ext cx="1185626" cy="3445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Oval 1180"/>
            <p:cNvSpPr>
              <a:spLocks noChangeArrowheads="1"/>
            </p:cNvSpPr>
            <p:nvPr/>
          </p:nvSpPr>
          <p:spPr bwMode="auto">
            <a:xfrm>
              <a:off x="692523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Oval 1181"/>
            <p:cNvSpPr>
              <a:spLocks noChangeArrowheads="1"/>
            </p:cNvSpPr>
            <p:nvPr/>
          </p:nvSpPr>
          <p:spPr bwMode="auto">
            <a:xfrm>
              <a:off x="6952595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1" name="直接连接符 40"/>
            <p:cNvCxnSpPr>
              <a:stCxn id="12312" idx="0"/>
              <a:endCxn id="12307" idx="2"/>
            </p:cNvCxnSpPr>
            <p:nvPr/>
          </p:nvCxnSpPr>
          <p:spPr>
            <a:xfrm flipH="1" flipV="1">
              <a:off x="6990431" y="3108928"/>
              <a:ext cx="0" cy="184636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7" name="TextBox 73"/>
          <p:cNvSpPr txBox="1">
            <a:spLocks noChangeArrowheads="1"/>
          </p:cNvSpPr>
          <p:nvPr/>
        </p:nvSpPr>
        <p:spPr bwMode="auto">
          <a:xfrm>
            <a:off x="6356350" y="108743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47"/>
          <p:cNvSpPr txBox="1">
            <a:spLocks noChangeArrowheads="1"/>
          </p:cNvSpPr>
          <p:nvPr/>
        </p:nvSpPr>
        <p:spPr bwMode="auto">
          <a:xfrm>
            <a:off x="908050" y="1103313"/>
            <a:ext cx="619125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950913" y="4035425"/>
            <a:ext cx="64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539875" y="1489075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5863" y="1314450"/>
            <a:ext cx="1600200" cy="2908300"/>
          </a:xfrm>
          <a:prstGeom prst="line">
            <a:avLst/>
          </a:prstGeom>
          <a:ln>
            <a:solidFill>
              <a:srgbClr val="7C756A"/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00500" y="17078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35"/>
          <p:cNvGrpSpPr/>
          <p:nvPr/>
        </p:nvGrpSpPr>
        <p:grpSpPr bwMode="auto">
          <a:xfrm>
            <a:off x="1195388" y="2058988"/>
            <a:ext cx="2030412" cy="887412"/>
            <a:chOff x="1195468" y="2058318"/>
            <a:chExt cx="2031242" cy="888766"/>
          </a:xfrm>
        </p:grpSpPr>
        <p:sp>
          <p:nvSpPr>
            <p:cNvPr id="37" name="TextBox 36"/>
            <p:cNvSpPr txBox="1"/>
            <p:nvPr/>
          </p:nvSpPr>
          <p:spPr>
            <a:xfrm>
              <a:off x="1195468" y="2058318"/>
              <a:ext cx="2031242" cy="647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/>
                <a:t>谢谢观看</a:t>
              </a:r>
              <a:endParaRPr lang="zh-CN" altLang="en-US" dirty="0"/>
            </a:p>
          </p:txBody>
        </p:sp>
        <p:sp>
          <p:nvSpPr>
            <p:cNvPr id="14340" name="TextBox 23"/>
            <p:cNvSpPr txBox="1">
              <a:spLocks noChangeArrowheads="1"/>
            </p:cNvSpPr>
            <p:nvPr/>
          </p:nvSpPr>
          <p:spPr bwMode="auto">
            <a:xfrm>
              <a:off x="1673142" y="2608173"/>
              <a:ext cx="1075892" cy="338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zh-CN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演示</Application>
  <PresentationFormat>全屏显示(16:9)</PresentationFormat>
  <Paragraphs>105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Arial Black</vt:lpstr>
      <vt:lpstr>微软雅黑</vt:lpstr>
      <vt:lpstr>方正超粗黑简体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2012-06-20T05:21:00Z</dcterms:created>
  <dcterms:modified xsi:type="dcterms:W3CDTF">2018-08-28T06:35:41Z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