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Stencil" panose="040409050D0802020404" pitchFamily="82" charset="0"/>
      <p:regular r:id="rId20"/>
    </p:embeddedFont>
    <p:embeddedFont>
      <p:font typeface="Shruti" panose="020B0502040204020203" pitchFamily="2"/>
      <p:regular r:id="rId21"/>
      <p:bold r:id="rId22"/>
    </p:embeddedFont>
    <p:embeddedFont>
      <p:font typeface="华文细黑" panose="02010600040101010101" pitchFamily="2" charset="-122"/>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450" y="62"/>
      </p:cViewPr>
      <p:guideLst>
        <p:guide orient="horz" pos="2124"/>
        <p:guide pos="2880"/>
      </p:guideLst>
    </p:cSldViewPr>
  </p:slideViewPr>
  <p:notesTextViewPr>
    <p:cViewPr>
      <p:scale>
        <a:sx n="1" d="1"/>
        <a:sy n="1" d="1"/>
      </p:scale>
      <p:origin x="0" y="0"/>
    </p:cViewPr>
  </p:notesTextViewPr>
  <p:sorterViewPr>
    <p:cViewPr>
      <p:scale>
        <a:sx n="100" d="100"/>
        <a:sy n="100" d="100"/>
      </p:scale>
      <p:origin x="0" y="-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E999948-D6A8-4322-BF89-C0EF909D5BE1}"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31281A0C-8716-4F1C-B335-D0F4D2EEFE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CA6A27B-77BD-448D-92FB-1D7D9430E19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A36525-7785-4BDF-B24A-4FEDD3F88519}"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7C5A90-DEE3-449A-A0CF-E434898E37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18E2F5-2F0C-4063-ACC4-3C546BCED95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9FB2B03-5D4A-4F60-9ACB-BCFEEDE6B98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27986B-31B6-43C2-B3BC-AB95FED661E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4510804-8465-4A2D-8081-9BCA59501B3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50CB911-95D3-42A1-ACE1-F3756F5E841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3DCA36D-980C-431A-BDD2-57E1950CA33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FA6280-8810-4964-9126-38B1910590C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90FA9E7-2D25-41D2-8C56-6B9B46267F1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D055AD-17BE-4C42-A64A-B817362A17A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D835CF9-D6B6-4A83-95E7-2DA94F35651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D6799C-5DC1-4A36-9142-54142FBFE9F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55FE149-FB7E-45C2-8CAB-8219618F284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0F338CB-13E1-4E7D-B949-2A164443242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82"/>
          <p:cNvSpPr/>
          <p:nvPr userDrawn="1"/>
        </p:nvSpPr>
        <p:spPr bwMode="auto">
          <a:xfrm>
            <a:off x="8226425" y="198438"/>
            <a:ext cx="74613" cy="217487"/>
          </a:xfrm>
          <a:custGeom>
            <a:avLst/>
            <a:gdLst>
              <a:gd name="T0" fmla="*/ 118448931 w 47"/>
              <a:gd name="T1" fmla="*/ 0 h 137"/>
              <a:gd name="T2" fmla="*/ 0 w 47"/>
              <a:gd name="T3" fmla="*/ 345261406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 name="Line 83"/>
          <p:cNvSpPr>
            <a:spLocks noChangeShapeType="1"/>
          </p:cNvSpPr>
          <p:nvPr userDrawn="1"/>
        </p:nvSpPr>
        <p:spPr bwMode="auto">
          <a:xfrm flipH="1">
            <a:off x="8301038" y="198438"/>
            <a:ext cx="74612" cy="21748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8"/>
          <p:cNvGrpSpPr/>
          <p:nvPr userDrawn="1"/>
        </p:nvGrpSpPr>
        <p:grpSpPr bwMode="auto">
          <a:xfrm>
            <a:off x="5311775" y="6368339"/>
            <a:ext cx="3832225" cy="445211"/>
            <a:chOff x="5311775" y="6368256"/>
            <a:chExt cx="3832225" cy="445120"/>
          </a:xfrm>
        </p:grpSpPr>
        <p:sp>
          <p:nvSpPr>
            <p:cNvPr id="5" name="Freeform 7"/>
            <p:cNvSpPr/>
            <p:nvPr/>
          </p:nvSpPr>
          <p:spPr bwMode="auto">
            <a:xfrm>
              <a:off x="5311775" y="6368256"/>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5"/>
            <p:cNvSpPr/>
            <p:nvPr/>
          </p:nvSpPr>
          <p:spPr>
            <a:xfrm>
              <a:off x="6107113" y="6535621"/>
              <a:ext cx="2867025" cy="277755"/>
            </a:xfrm>
            <a:prstGeom prst="rect">
              <a:avLst/>
            </a:prstGeom>
          </p:spPr>
          <p:txBody>
            <a:bodyPr wrap="none">
              <a:spAutoFit/>
            </a:bodyPr>
            <a:lstStyle/>
            <a:p>
              <a:pPr eaLnBrk="1" fontAlgn="auto" hangingPunct="1">
                <a:lnSpc>
                  <a:spcPct val="150000"/>
                </a:lnSpc>
                <a:spcBef>
                  <a:spcPts val="0"/>
                </a:spcBef>
                <a:spcAft>
                  <a:spcPts val="0"/>
                </a:spcAft>
                <a:defRPr/>
              </a:pPr>
              <a:r>
                <a:rPr lang="en-US" altLang="zh-CN" sz="800" i="1" spc="150" dirty="0">
                  <a:solidFill>
                    <a:schemeClr val="bg1"/>
                  </a:solidFill>
                  <a:latin typeface="Arial" panose="020B0604020202020204" pitchFamily="34" charset="0"/>
                  <a:ea typeface="+mn-ea"/>
                  <a:cs typeface="Arial" panose="020B0604020202020204" pitchFamily="34" charset="0"/>
                </a:rPr>
                <a:t>Shanghai Rapidesign Advertising Co.,Ltd.</a:t>
              </a:r>
              <a:endParaRPr lang="en-US" altLang="zh-CN" sz="800" i="1" spc="150" dirty="0">
                <a:solidFill>
                  <a:schemeClr val="bg1"/>
                </a:solidFill>
                <a:latin typeface="Arial" panose="020B0604020202020204" pitchFamily="34" charset="0"/>
                <a:ea typeface="+mn-ea"/>
                <a:cs typeface="Arial" panose="020B0604020202020204" pitchFamily="34" charset="0"/>
              </a:endParaRPr>
            </a:p>
          </p:txBody>
        </p:sp>
      </p:grpSp>
      <p:sp>
        <p:nvSpPr>
          <p:cNvPr id="8" name="矩形 7"/>
          <p:cNvSpPr/>
          <p:nvPr userDrawn="1"/>
        </p:nvSpPr>
        <p:spPr>
          <a:xfrm>
            <a:off x="7227888" y="406400"/>
            <a:ext cx="1785937" cy="215900"/>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9" name="矩形 8"/>
          <p:cNvSpPr/>
          <p:nvPr userDrawn="1"/>
        </p:nvSpPr>
        <p:spPr>
          <a:xfrm>
            <a:off x="6975475" y="76200"/>
            <a:ext cx="1341438" cy="461963"/>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cxnSp>
        <p:nvCxnSpPr>
          <p:cNvPr id="11" name="直接连接符 10"/>
          <p:cNvCxnSpPr/>
          <p:nvPr userDrawn="1"/>
        </p:nvCxnSpPr>
        <p:spPr>
          <a:xfrm>
            <a:off x="5867400" y="0"/>
            <a:ext cx="3276600" cy="1844675"/>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
          <p:cNvSpPr>
            <a:spLocks noGrp="1"/>
          </p:cNvSpPr>
          <p:nvPr>
            <p:ph type="dt" sz="half" idx="10"/>
          </p:nvPr>
        </p:nvSpPr>
        <p:spPr/>
        <p:txBody>
          <a:bodyPr/>
          <a:lstStyle>
            <a:lvl1pPr>
              <a:defRPr/>
            </a:lvl1pPr>
          </a:lstStyle>
          <a:p>
            <a:pPr>
              <a:defRPr/>
            </a:pPr>
            <a:fld id="{46E99FC6-42D3-4788-8184-82B7A587D2B9}" type="datetimeFigureOut">
              <a:rPr lang="zh-CN" altLang="en-US"/>
            </a:fld>
            <a:endParaRPr lang="zh-CN" altLang="en-US"/>
          </a:p>
        </p:txBody>
      </p:sp>
      <p:sp>
        <p:nvSpPr>
          <p:cNvPr id="13" name="页脚占位符 2"/>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70A3BBB-A905-4BF4-B499-B694866EE10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FAB9B1-3A20-4A56-A09E-1754D802D8A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62EA0DD-63E8-4B96-9743-F39252147F0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ADBB1-5018-4E30-8204-BC23D07606D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735C1BA-9172-497D-9235-EB56CA417EC9}"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36EB07FF-CF65-43F4-A6F1-35E71907D5E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l="2617" t="3989" r="2617" b="1018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95288" y="1047750"/>
            <a:ext cx="5888037" cy="1938338"/>
          </a:xfrm>
          <a:prstGeom prst="rect">
            <a:avLst/>
          </a:prstGeom>
          <a:noFill/>
        </p:spPr>
        <p:txBody>
          <a:bodyPr wrap="none">
            <a:spAutoFit/>
          </a:bodyPr>
          <a:lstStyle/>
          <a:p>
            <a:pPr eaLnBrk="1" fontAlgn="auto" hangingPunct="1">
              <a:spcBef>
                <a:spcPts val="0"/>
              </a:spcBef>
              <a:spcAft>
                <a:spcPts val="0"/>
              </a:spcAft>
              <a:defRPr/>
            </a:pPr>
            <a:r>
              <a:rPr lang="en-US" altLang="zh-CN" sz="6000" dirty="0">
                <a:solidFill>
                  <a:srgbClr val="00B0F0"/>
                </a:solidFill>
                <a:effectLst>
                  <a:outerShdw blurRad="38100" dist="38100" dir="2700000" algn="tl">
                    <a:srgbClr val="000000">
                      <a:alpha val="43137"/>
                    </a:srgbClr>
                  </a:outerShdw>
                </a:effectLst>
                <a:latin typeface="Stencil" panose="040409050D0802020404" pitchFamily="82" charset="0"/>
                <a:ea typeface="+mn-ea"/>
              </a:rPr>
              <a:t>A BOUT</a:t>
            </a:r>
            <a:endParaRPr lang="en-US" altLang="zh-CN" sz="6000" dirty="0">
              <a:solidFill>
                <a:srgbClr val="00B0F0"/>
              </a:solidFill>
              <a:effectLst>
                <a:outerShdw blurRad="38100" dist="38100" dir="2700000" algn="tl">
                  <a:srgbClr val="000000">
                    <a:alpha val="43137"/>
                  </a:srgbClr>
                </a:outerShdw>
              </a:effectLst>
              <a:latin typeface="Stencil" panose="040409050D0802020404" pitchFamily="82" charset="0"/>
              <a:ea typeface="+mn-ea"/>
            </a:endParaRPr>
          </a:p>
          <a:p>
            <a:pPr eaLnBrk="1" fontAlgn="auto" hangingPunct="1">
              <a:spcBef>
                <a:spcPts val="0"/>
              </a:spcBef>
              <a:spcAft>
                <a:spcPts val="0"/>
              </a:spcAft>
              <a:defRPr/>
            </a:pPr>
            <a:r>
              <a:rPr lang="en-US" altLang="zh-CN" sz="6000" dirty="0">
                <a:solidFill>
                  <a:srgbClr val="00B0F0"/>
                </a:solidFill>
                <a:effectLst>
                  <a:outerShdw blurRad="38100" dist="38100" dir="2700000" algn="tl">
                    <a:srgbClr val="000000">
                      <a:alpha val="43137"/>
                    </a:srgbClr>
                  </a:outerShdw>
                </a:effectLst>
                <a:latin typeface="Stencil" panose="040409050D0802020404" pitchFamily="82" charset="0"/>
                <a:ea typeface="+mn-ea"/>
              </a:rPr>
              <a:t>RAPIDPPT 2012</a:t>
            </a:r>
            <a:endParaRPr lang="zh-CN" altLang="en-US" sz="6000" dirty="0">
              <a:solidFill>
                <a:srgbClr val="00B0F0"/>
              </a:solidFill>
              <a:effectLst>
                <a:outerShdw blurRad="38100" dist="38100" dir="2700000" algn="tl">
                  <a:srgbClr val="000000">
                    <a:alpha val="43137"/>
                  </a:srgbClr>
                </a:outerShdw>
              </a:effectLst>
              <a:latin typeface="Stencil" panose="040409050D0802020404" pitchFamily="82" charset="0"/>
              <a:ea typeface="+mn-ea"/>
            </a:endParaRPr>
          </a:p>
        </p:txBody>
      </p:sp>
      <p:grpSp>
        <p:nvGrpSpPr>
          <p:cNvPr id="6" name="组合 5"/>
          <p:cNvGrpSpPr/>
          <p:nvPr/>
        </p:nvGrpSpPr>
        <p:grpSpPr bwMode="auto">
          <a:xfrm>
            <a:off x="468313" y="2954338"/>
            <a:ext cx="2647950" cy="833437"/>
            <a:chOff x="467544" y="2954623"/>
            <a:chExt cx="2648040" cy="833853"/>
          </a:xfrm>
        </p:grpSpPr>
        <p:sp>
          <p:nvSpPr>
            <p:cNvPr id="7" name="TextBox 6"/>
            <p:cNvSpPr txBox="1"/>
            <p:nvPr/>
          </p:nvSpPr>
          <p:spPr>
            <a:xfrm>
              <a:off x="467544" y="2986389"/>
              <a:ext cx="1108113" cy="368484"/>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有关于</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TextBox 7"/>
            <p:cNvSpPr txBox="1"/>
            <p:nvPr/>
          </p:nvSpPr>
          <p:spPr>
            <a:xfrm>
              <a:off x="2007471" y="2986389"/>
              <a:ext cx="1108113" cy="368484"/>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力资源</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椭圆 8"/>
            <p:cNvSpPr/>
            <p:nvPr/>
          </p:nvSpPr>
          <p:spPr>
            <a:xfrm>
              <a:off x="1535967" y="2954623"/>
              <a:ext cx="433403" cy="432016"/>
            </a:xfrm>
            <a:prstGeom prst="ellipse">
              <a:avLst/>
            </a:prstGeom>
            <a:solidFill>
              <a:srgbClr val="0042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904121" y="3480347"/>
              <a:ext cx="2186062" cy="308129"/>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About Human Resources</a:t>
              </a:r>
              <a:endParaRPr lang="zh-CN" altLang="en-US"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grpSp>
          <p:nvGrpSpPr>
            <p:cNvPr id="11" name="组合 10"/>
            <p:cNvGrpSpPr/>
            <p:nvPr/>
          </p:nvGrpSpPr>
          <p:grpSpPr>
            <a:xfrm>
              <a:off x="524508" y="3524265"/>
              <a:ext cx="321456" cy="189868"/>
              <a:chOff x="29699" y="773902"/>
              <a:chExt cx="321456" cy="189868"/>
            </a:xfrm>
            <a:solidFill>
              <a:schemeClr val="bg1"/>
            </a:solidFill>
          </p:grpSpPr>
          <p:sp>
            <p:nvSpPr>
              <p:cNvPr id="12" name="半闭框 11"/>
              <p:cNvSpPr/>
              <p:nvPr/>
            </p:nvSpPr>
            <p:spPr>
              <a:xfrm rot="8100000">
                <a:off x="296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3" name="半闭框 12"/>
              <p:cNvSpPr/>
              <p:nvPr/>
            </p:nvSpPr>
            <p:spPr>
              <a:xfrm rot="8100000">
                <a:off x="1822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sp>
        <p:nvSpPr>
          <p:cNvPr id="4109" name="Freeform 7"/>
          <p:cNvSpPr/>
          <p:nvPr/>
        </p:nvSpPr>
        <p:spPr bwMode="auto">
          <a:xfrm>
            <a:off x="5311775" y="6412865"/>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矩形 17"/>
          <p:cNvSpPr/>
          <p:nvPr/>
        </p:nvSpPr>
        <p:spPr>
          <a:xfrm>
            <a:off x="0" y="0"/>
            <a:ext cx="9144000" cy="83661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p:nvPr/>
        </p:nvGrpSpPr>
        <p:grpSpPr bwMode="auto">
          <a:xfrm>
            <a:off x="6975475" y="76200"/>
            <a:ext cx="2038350" cy="546100"/>
            <a:chOff x="6975984" y="76349"/>
            <a:chExt cx="2037969" cy="545496"/>
          </a:xfrm>
        </p:grpSpPr>
        <p:sp>
          <p:nvSpPr>
            <p:cNvPr id="4104" name="Freeform 82"/>
            <p:cNvSpPr/>
            <p:nvPr/>
          </p:nvSpPr>
          <p:spPr bwMode="auto">
            <a:xfrm>
              <a:off x="8226425" y="198438"/>
              <a:ext cx="74613" cy="217488"/>
            </a:xfrm>
            <a:custGeom>
              <a:avLst/>
              <a:gdLst>
                <a:gd name="T0" fmla="*/ 118448931 w 47"/>
                <a:gd name="T1" fmla="*/ 0 h 137"/>
                <a:gd name="T2" fmla="*/ 0 w 47"/>
                <a:gd name="T3" fmla="*/ 345262994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5" name="Line 83"/>
            <p:cNvSpPr>
              <a:spLocks noChangeShapeType="1"/>
            </p:cNvSpPr>
            <p:nvPr/>
          </p:nvSpPr>
          <p:spPr bwMode="auto">
            <a:xfrm flipH="1">
              <a:off x="8301038" y="198438"/>
              <a:ext cx="74613" cy="217488"/>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矩形 21"/>
            <p:cNvSpPr/>
            <p:nvPr/>
          </p:nvSpPr>
          <p:spPr>
            <a:xfrm>
              <a:off x="7228350" y="406184"/>
              <a:ext cx="1785603" cy="215661"/>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23" name="矩形 22"/>
            <p:cNvSpPr/>
            <p:nvPr/>
          </p:nvSpPr>
          <p:spPr>
            <a:xfrm>
              <a:off x="6975984" y="76349"/>
              <a:ext cx="1341187" cy="461452"/>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50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ppt_x"/>
                                          </p:val>
                                        </p:tav>
                                        <p:tav tm="100000">
                                          <p:val>
                                            <p:strVal val="#ppt_x"/>
                                          </p:val>
                                        </p:tav>
                                      </p:tavLst>
                                    </p:anim>
                                    <p:anim calcmode="lin" valueType="num">
                                      <p:cBhvr additive="base">
                                        <p:cTn id="11" dur="500" fill="hold"/>
                                        <p:tgtEl>
                                          <p:spTgt spid="18"/>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5" nodeType="withEffect">
                                  <p:stCondLst>
                                    <p:cond delay="1000"/>
                                  </p:stCondLst>
                                  <p:iterate type="lt">
                                    <p:tmPct val="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 presetClass="entr" presetSubtype="8" fill="hold" nodeType="withEffect">
                                  <p:stCondLst>
                                    <p:cond delay="15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0"/>
                            </p:stCondLst>
                            <p:childTnLst>
                              <p:par>
                                <p:cTn id="23" presetID="3" presetClass="emph" presetSubtype="2" fill="hold" grpId="0" nodeType="afterEffect">
                                  <p:stCondLst>
                                    <p:cond delay="0"/>
                                  </p:stCondLst>
                                  <p:iterate type="lt">
                                    <p:tmPct val="20000"/>
                                  </p:iterate>
                                  <p:childTnLst>
                                    <p:animClr clrSpc="rgb" dir="cw">
                                      <p:cBhvr override="childStyle">
                                        <p:cTn id="24" dur="500" fill="hold"/>
                                        <p:tgtEl>
                                          <p:spTgt spid="5"/>
                                        </p:tgtEl>
                                        <p:attrNameLst>
                                          <p:attrName>style.color</p:attrName>
                                        </p:attrNameLst>
                                      </p:cBhvr>
                                      <p:to>
                                        <a:srgbClr val="CC0000"/>
                                      </p:to>
                                    </p:animClr>
                                  </p:childTnLst>
                                </p:cTn>
                              </p:par>
                              <p:par>
                                <p:cTn id="25" presetID="3" presetClass="emph" presetSubtype="2" fill="hold" grpId="1" nodeType="withEffect">
                                  <p:stCondLst>
                                    <p:cond delay="500"/>
                                  </p:stCondLst>
                                  <p:iterate type="lt">
                                    <p:tmPct val="20000"/>
                                  </p:iterate>
                                  <p:childTnLst>
                                    <p:animClr clrSpc="rgb" dir="cw">
                                      <p:cBhvr override="childStyle">
                                        <p:cTn id="26" dur="500" fill="hold"/>
                                        <p:tgtEl>
                                          <p:spTgt spid="5"/>
                                        </p:tgtEl>
                                        <p:attrNameLst>
                                          <p:attrName>style.color</p:attrName>
                                        </p:attrNameLst>
                                      </p:cBhvr>
                                      <p:to>
                                        <a:srgbClr val="FFFF00"/>
                                      </p:to>
                                    </p:animClr>
                                  </p:childTnLst>
                                </p:cTn>
                              </p:par>
                              <p:par>
                                <p:cTn id="27" presetID="3" presetClass="emph" presetSubtype="2" fill="hold" grpId="2" nodeType="withEffect">
                                  <p:stCondLst>
                                    <p:cond delay="1000"/>
                                  </p:stCondLst>
                                  <p:iterate type="lt">
                                    <p:tmPct val="20000"/>
                                  </p:iterate>
                                  <p:childTnLst>
                                    <p:animClr clrSpc="rgb" dir="cw">
                                      <p:cBhvr override="childStyle">
                                        <p:cTn id="28" dur="500" fill="hold"/>
                                        <p:tgtEl>
                                          <p:spTgt spid="5"/>
                                        </p:tgtEl>
                                        <p:attrNameLst>
                                          <p:attrName>style.color</p:attrName>
                                        </p:attrNameLst>
                                      </p:cBhvr>
                                      <p:to>
                                        <a:srgbClr val="33CC33"/>
                                      </p:to>
                                    </p:animClr>
                                  </p:childTnLst>
                                </p:cTn>
                              </p:par>
                              <p:par>
                                <p:cTn id="29" presetID="3" presetClass="emph" presetSubtype="2" fill="hold" grpId="3" nodeType="withEffect">
                                  <p:stCondLst>
                                    <p:cond delay="1500"/>
                                  </p:stCondLst>
                                  <p:iterate type="lt">
                                    <p:tmPct val="20000"/>
                                  </p:iterate>
                                  <p:childTnLst>
                                    <p:animClr clrSpc="rgb" dir="cw">
                                      <p:cBhvr override="childStyle">
                                        <p:cTn id="30" dur="500" fill="hold"/>
                                        <p:tgtEl>
                                          <p:spTgt spid="5"/>
                                        </p:tgtEl>
                                        <p:attrNameLst>
                                          <p:attrName>style.color</p:attrName>
                                        </p:attrNameLst>
                                      </p:cBhvr>
                                      <p:to>
                                        <a:srgbClr val="006699"/>
                                      </p:to>
                                    </p:animClr>
                                  </p:childTnLst>
                                </p:cTn>
                              </p:par>
                              <p:par>
                                <p:cTn id="31" presetID="3" presetClass="emph" presetSubtype="2" fill="hold" grpId="4" nodeType="withEffect">
                                  <p:stCondLst>
                                    <p:cond delay="2000"/>
                                  </p:stCondLst>
                                  <p:iterate type="lt">
                                    <p:tmPct val="20000"/>
                                  </p:iterate>
                                  <p:childTnLst>
                                    <p:animClr clrSpc="rgb" dir="cw">
                                      <p:cBhvr override="childStyle">
                                        <p:cTn id="32" dur="500" fill="hold"/>
                                        <p:tgtEl>
                                          <p:spTgt spid="5"/>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5" grpId="3"/>
      <p:bldP spid="5" grpId="4"/>
      <p:bldP spid="5" grpId="5"/>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01</a:t>
            </a:r>
            <a:endParaRPr lang="zh-CN" altLang="en-US" dirty="0">
              <a:solidFill>
                <a:schemeClr val="bg1">
                  <a:lumMod val="50000"/>
                </a:schemeClr>
              </a:solidFill>
              <a:latin typeface="+mn-lt"/>
              <a:ea typeface="+mn-ea"/>
            </a:endParaRPr>
          </a:p>
        </p:txBody>
      </p:sp>
      <p:grpSp>
        <p:nvGrpSpPr>
          <p:cNvPr id="5" name="组合 4"/>
          <p:cNvGrpSpPr/>
          <p:nvPr/>
        </p:nvGrpSpPr>
        <p:grpSpPr bwMode="auto">
          <a:xfrm>
            <a:off x="236538" y="1577975"/>
            <a:ext cx="322262" cy="190500"/>
            <a:chOff x="29699" y="773902"/>
            <a:chExt cx="321456" cy="189868"/>
          </a:xfrm>
        </p:grpSpPr>
        <p:sp>
          <p:nvSpPr>
            <p:cNvPr id="6" name="半闭框 5"/>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 name="半闭框 6"/>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nvGrpSpPr>
          <p:cNvPr id="8" name="Group 6"/>
          <p:cNvGrpSpPr>
            <a:grpSpLocks noChangeAspect="1"/>
          </p:cNvGrpSpPr>
          <p:nvPr/>
        </p:nvGrpSpPr>
        <p:grpSpPr bwMode="auto">
          <a:xfrm>
            <a:off x="746528" y="563488"/>
            <a:ext cx="4986338" cy="1204913"/>
            <a:chOff x="1141" y="196"/>
            <a:chExt cx="3141" cy="759"/>
          </a:xfrm>
          <a:solidFill>
            <a:srgbClr val="004294"/>
          </a:solidFill>
        </p:grpSpPr>
        <p:sp>
          <p:nvSpPr>
            <p:cNvPr id="9"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1" name="组合 10"/>
          <p:cNvGrpSpPr/>
          <p:nvPr/>
        </p:nvGrpSpPr>
        <p:grpSpPr bwMode="auto">
          <a:xfrm>
            <a:off x="2411413" y="2205038"/>
            <a:ext cx="3938587" cy="339725"/>
            <a:chOff x="2411760" y="2204867"/>
            <a:chExt cx="3937875" cy="340600"/>
          </a:xfrm>
        </p:grpSpPr>
        <p:grpSp>
          <p:nvGrpSpPr>
            <p:cNvPr id="7202" name="组合 11"/>
            <p:cNvGrpSpPr/>
            <p:nvPr/>
          </p:nvGrpSpPr>
          <p:grpSpPr bwMode="auto">
            <a:xfrm>
              <a:off x="2951517" y="2204867"/>
              <a:ext cx="3398118" cy="340600"/>
              <a:chOff x="2798763" y="1855362"/>
              <a:chExt cx="3398118" cy="340600"/>
            </a:xfrm>
          </p:grpSpPr>
          <p:grpSp>
            <p:nvGrpSpPr>
              <p:cNvPr id="16" name="组合 15"/>
              <p:cNvGrpSpPr/>
              <p:nvPr/>
            </p:nvGrpSpPr>
            <p:grpSpPr>
              <a:xfrm>
                <a:off x="2798763" y="1855362"/>
                <a:ext cx="3398118" cy="340600"/>
                <a:chOff x="2798763" y="1855362"/>
                <a:chExt cx="3398118" cy="340600"/>
              </a:xfrm>
              <a:noFill/>
            </p:grpSpPr>
            <p:sp>
              <p:nvSpPr>
                <p:cNvPr id="18"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Line 91"/>
                <p:cNvSpPr>
                  <a:spLocks noChangeShapeType="1"/>
                </p:cNvSpPr>
                <p:nvPr/>
              </p:nvSpPr>
              <p:spPr bwMode="auto">
                <a:xfrm>
                  <a:off x="2798763" y="2042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Rectangle 100"/>
                <p:cNvSpPr>
                  <a:spLocks noChangeArrowheads="1"/>
                </p:cNvSpPr>
                <p:nvPr/>
              </p:nvSpPr>
              <p:spPr bwMode="auto">
                <a:xfrm>
                  <a:off x="6022976"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Rectangle 101"/>
                <p:cNvSpPr>
                  <a:spLocks noChangeArrowheads="1"/>
                </p:cNvSpPr>
                <p:nvPr/>
              </p:nvSpPr>
              <p:spPr bwMode="auto">
                <a:xfrm>
                  <a:off x="6107113"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Rectangle 110"/>
                <p:cNvSpPr>
                  <a:spLocks noChangeArrowheads="1"/>
                </p:cNvSpPr>
                <p:nvPr/>
              </p:nvSpPr>
              <p:spPr bwMode="auto">
                <a:xfrm>
                  <a:off x="2800350" y="2072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17" name="直接连接符 16"/>
              <p:cNvCxnSpPr/>
              <p:nvPr/>
            </p:nvCxnSpPr>
            <p:spPr>
              <a:xfrm>
                <a:off x="3779556" y="2043169"/>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7203" name="组合 12"/>
            <p:cNvGrpSpPr/>
            <p:nvPr/>
          </p:nvGrpSpPr>
          <p:grpSpPr bwMode="auto">
            <a:xfrm>
              <a:off x="2411760" y="2204868"/>
              <a:ext cx="321456" cy="189868"/>
              <a:chOff x="29699" y="773902"/>
              <a:chExt cx="321456" cy="189868"/>
            </a:xfrm>
          </p:grpSpPr>
          <p:sp>
            <p:nvSpPr>
              <p:cNvPr id="14" name="半闭框 13"/>
              <p:cNvSpPr/>
              <p:nvPr/>
            </p:nvSpPr>
            <p:spPr>
              <a:xfrm rot="8100000">
                <a:off x="29699" y="773901"/>
                <a:ext cx="169831" cy="189399"/>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5" name="半闭框 14"/>
              <p:cNvSpPr/>
              <p:nvPr/>
            </p:nvSpPr>
            <p:spPr>
              <a:xfrm rot="8100000">
                <a:off x="182072" y="773901"/>
                <a:ext cx="169831" cy="189399"/>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bwMode="auto">
          <a:xfrm>
            <a:off x="2411413" y="2743200"/>
            <a:ext cx="3938587" cy="341313"/>
            <a:chOff x="2411760" y="2743031"/>
            <a:chExt cx="3937875" cy="342186"/>
          </a:xfrm>
        </p:grpSpPr>
        <p:grpSp>
          <p:nvGrpSpPr>
            <p:cNvPr id="7196" name="组合 24"/>
            <p:cNvGrpSpPr/>
            <p:nvPr/>
          </p:nvGrpSpPr>
          <p:grpSpPr bwMode="auto">
            <a:xfrm>
              <a:off x="2951517" y="2743031"/>
              <a:ext cx="3398118" cy="342186"/>
              <a:chOff x="2798763" y="2393526"/>
              <a:chExt cx="3398118" cy="342186"/>
            </a:xfrm>
          </p:grpSpPr>
          <p:grpSp>
            <p:nvGrpSpPr>
              <p:cNvPr id="29" name="组合 28"/>
              <p:cNvGrpSpPr/>
              <p:nvPr/>
            </p:nvGrpSpPr>
            <p:grpSpPr>
              <a:xfrm>
                <a:off x="2798763" y="2393526"/>
                <a:ext cx="3398118" cy="342186"/>
                <a:chOff x="2798763" y="2393526"/>
                <a:chExt cx="3398118" cy="342186"/>
              </a:xfrm>
              <a:noFill/>
            </p:grpSpPr>
            <p:sp>
              <p:nvSpPr>
                <p:cNvPr id="31" name="Rectangle 18"/>
                <p:cNvSpPr>
                  <a:spLocks noChangeArrowheads="1"/>
                </p:cNvSpPr>
                <p:nvPr/>
              </p:nvSpPr>
              <p:spPr bwMode="auto">
                <a:xfrm>
                  <a:off x="2800349" y="2393526"/>
                  <a:ext cx="2965501"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Freeform 92"/>
                <p:cNvSpPr/>
                <p:nvPr/>
              </p:nvSpPr>
              <p:spPr bwMode="auto">
                <a:xfrm>
                  <a:off x="2798763" y="25824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Line 93"/>
                <p:cNvSpPr>
                  <a:spLocks noChangeShapeType="1"/>
                </p:cNvSpPr>
                <p:nvPr/>
              </p:nvSpPr>
              <p:spPr bwMode="auto">
                <a:xfrm>
                  <a:off x="2798763" y="25824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Rectangle 102"/>
                <p:cNvSpPr>
                  <a:spLocks noChangeArrowheads="1"/>
                </p:cNvSpPr>
                <p:nvPr/>
              </p:nvSpPr>
              <p:spPr bwMode="auto">
                <a:xfrm>
                  <a:off x="6022976"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Rectangle 103"/>
                <p:cNvSpPr>
                  <a:spLocks noChangeArrowheads="1"/>
                </p:cNvSpPr>
                <p:nvPr/>
              </p:nvSpPr>
              <p:spPr bwMode="auto">
                <a:xfrm>
                  <a:off x="6107113"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Rectangle 141"/>
                <p:cNvSpPr>
                  <a:spLocks noChangeArrowheads="1"/>
                </p:cNvSpPr>
                <p:nvPr/>
              </p:nvSpPr>
              <p:spPr bwMode="auto">
                <a:xfrm>
                  <a:off x="2800350" y="26126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3779556" y="2582922"/>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7197" name="组合 25"/>
            <p:cNvGrpSpPr/>
            <p:nvPr/>
          </p:nvGrpSpPr>
          <p:grpSpPr bwMode="auto">
            <a:xfrm>
              <a:off x="2411760" y="2743492"/>
              <a:ext cx="321456" cy="189868"/>
              <a:chOff x="29699" y="773902"/>
              <a:chExt cx="321456" cy="189868"/>
            </a:xfrm>
          </p:grpSpPr>
          <p:sp>
            <p:nvSpPr>
              <p:cNvPr id="27" name="半闭框 26"/>
              <p:cNvSpPr/>
              <p:nvPr/>
            </p:nvSpPr>
            <p:spPr>
              <a:xfrm rot="8100000">
                <a:off x="29699" y="773441"/>
                <a:ext cx="169831" cy="190987"/>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8" name="半闭框 27"/>
              <p:cNvSpPr/>
              <p:nvPr/>
            </p:nvSpPr>
            <p:spPr>
              <a:xfrm rot="8100000">
                <a:off x="182072" y="773441"/>
                <a:ext cx="169831" cy="190987"/>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bwMode="auto">
          <a:xfrm>
            <a:off x="2411413" y="3281363"/>
            <a:ext cx="3938587" cy="342900"/>
            <a:chOff x="2411760" y="3282116"/>
            <a:chExt cx="3937875" cy="342851"/>
          </a:xfrm>
        </p:grpSpPr>
        <p:grpSp>
          <p:nvGrpSpPr>
            <p:cNvPr id="7190" name="组合 37"/>
            <p:cNvGrpSpPr/>
            <p:nvPr/>
          </p:nvGrpSpPr>
          <p:grpSpPr bwMode="auto">
            <a:xfrm>
              <a:off x="2951517" y="3282781"/>
              <a:ext cx="3398118" cy="342186"/>
              <a:chOff x="2798763" y="2933276"/>
              <a:chExt cx="3398118" cy="342186"/>
            </a:xfrm>
          </p:grpSpPr>
          <p:grpSp>
            <p:nvGrpSpPr>
              <p:cNvPr id="42" name="组合 41"/>
              <p:cNvGrpSpPr/>
              <p:nvPr/>
            </p:nvGrpSpPr>
            <p:grpSpPr>
              <a:xfrm>
                <a:off x="2798763" y="2933276"/>
                <a:ext cx="3398118" cy="342186"/>
                <a:chOff x="2798763" y="2933276"/>
                <a:chExt cx="3398118" cy="342186"/>
              </a:xfrm>
              <a:noFill/>
            </p:grpSpPr>
            <p:sp>
              <p:nvSpPr>
                <p:cNvPr id="44" name="Rectangle 30"/>
                <p:cNvSpPr>
                  <a:spLocks noChangeArrowheads="1"/>
                </p:cNvSpPr>
                <p:nvPr/>
              </p:nvSpPr>
              <p:spPr bwMode="auto">
                <a:xfrm>
                  <a:off x="2800350" y="2933276"/>
                  <a:ext cx="249173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Freeform 94"/>
                <p:cNvSpPr/>
                <p:nvPr/>
              </p:nvSpPr>
              <p:spPr bwMode="auto">
                <a:xfrm>
                  <a:off x="2798763" y="31221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Line 95"/>
                <p:cNvSpPr>
                  <a:spLocks noChangeShapeType="1"/>
                </p:cNvSpPr>
                <p:nvPr/>
              </p:nvSpPr>
              <p:spPr bwMode="auto">
                <a:xfrm>
                  <a:off x="2798763" y="31221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Rectangle 104"/>
                <p:cNvSpPr>
                  <a:spLocks noChangeArrowheads="1"/>
                </p:cNvSpPr>
                <p:nvPr/>
              </p:nvSpPr>
              <p:spPr bwMode="auto">
                <a:xfrm>
                  <a:off x="6022976"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Rectangle 105"/>
                <p:cNvSpPr>
                  <a:spLocks noChangeArrowheads="1"/>
                </p:cNvSpPr>
                <p:nvPr/>
              </p:nvSpPr>
              <p:spPr bwMode="auto">
                <a:xfrm>
                  <a:off x="6107113"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Rectangle 178"/>
                <p:cNvSpPr>
                  <a:spLocks noChangeArrowheads="1"/>
                </p:cNvSpPr>
                <p:nvPr/>
              </p:nvSpPr>
              <p:spPr bwMode="auto">
                <a:xfrm>
                  <a:off x="2800350" y="31523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43" name="直接连接符 42"/>
              <p:cNvCxnSpPr/>
              <p:nvPr/>
            </p:nvCxnSpPr>
            <p:spPr>
              <a:xfrm>
                <a:off x="3779556" y="3121496"/>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7191" name="组合 38"/>
            <p:cNvGrpSpPr/>
            <p:nvPr/>
          </p:nvGrpSpPr>
          <p:grpSpPr bwMode="auto">
            <a:xfrm>
              <a:off x="2411760" y="3282116"/>
              <a:ext cx="321456" cy="189868"/>
              <a:chOff x="29699" y="773902"/>
              <a:chExt cx="321456" cy="189868"/>
            </a:xfrm>
          </p:grpSpPr>
          <p:sp>
            <p:nvSpPr>
              <p:cNvPr id="40" name="半闭框 39"/>
              <p:cNvSpPr/>
              <p:nvPr/>
            </p:nvSpPr>
            <p:spPr>
              <a:xfrm rot="8100000">
                <a:off x="29699" y="773902"/>
                <a:ext cx="169831" cy="190473"/>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41" name="半闭框 40"/>
              <p:cNvSpPr/>
              <p:nvPr/>
            </p:nvSpPr>
            <p:spPr>
              <a:xfrm rot="8100000">
                <a:off x="182072" y="773902"/>
                <a:ext cx="169831" cy="190473"/>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grpSp>
        <p:nvGrpSpPr>
          <p:cNvPr id="50" name="组合 49"/>
          <p:cNvGrpSpPr/>
          <p:nvPr/>
        </p:nvGrpSpPr>
        <p:grpSpPr bwMode="auto">
          <a:xfrm>
            <a:off x="2411413" y="3821113"/>
            <a:ext cx="3938587" cy="342900"/>
            <a:chOff x="2411760" y="3820740"/>
            <a:chExt cx="3937875" cy="343977"/>
          </a:xfrm>
        </p:grpSpPr>
        <p:grpSp>
          <p:nvGrpSpPr>
            <p:cNvPr id="7184" name="组合 50"/>
            <p:cNvGrpSpPr/>
            <p:nvPr/>
          </p:nvGrpSpPr>
          <p:grpSpPr bwMode="auto">
            <a:xfrm>
              <a:off x="2951517" y="3822531"/>
              <a:ext cx="3398118" cy="342186"/>
              <a:chOff x="2798763" y="3473026"/>
              <a:chExt cx="3398118" cy="342186"/>
            </a:xfrm>
          </p:grpSpPr>
          <p:grpSp>
            <p:nvGrpSpPr>
              <p:cNvPr id="55" name="组合 54"/>
              <p:cNvGrpSpPr/>
              <p:nvPr/>
            </p:nvGrpSpPr>
            <p:grpSpPr>
              <a:xfrm>
                <a:off x="2798763" y="3473026"/>
                <a:ext cx="3398118" cy="342186"/>
                <a:chOff x="2798763" y="3473026"/>
                <a:chExt cx="3398118" cy="342186"/>
              </a:xfrm>
              <a:noFill/>
            </p:grpSpPr>
            <p:sp>
              <p:nvSpPr>
                <p:cNvPr id="57" name="Rectangle 44"/>
                <p:cNvSpPr>
                  <a:spLocks noChangeArrowheads="1"/>
                </p:cNvSpPr>
                <p:nvPr/>
              </p:nvSpPr>
              <p:spPr bwMode="auto">
                <a:xfrm>
                  <a:off x="2800349" y="3473026"/>
                  <a:ext cx="1482749"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Freeform 96"/>
                <p:cNvSpPr/>
                <p:nvPr/>
              </p:nvSpPr>
              <p:spPr bwMode="auto">
                <a:xfrm>
                  <a:off x="2798763" y="36619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Line 97"/>
                <p:cNvSpPr>
                  <a:spLocks noChangeShapeType="1"/>
                </p:cNvSpPr>
                <p:nvPr/>
              </p:nvSpPr>
              <p:spPr bwMode="auto">
                <a:xfrm>
                  <a:off x="2798763" y="36619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Rectangle 106"/>
                <p:cNvSpPr>
                  <a:spLocks noChangeArrowheads="1"/>
                </p:cNvSpPr>
                <p:nvPr/>
              </p:nvSpPr>
              <p:spPr bwMode="auto">
                <a:xfrm>
                  <a:off x="6022976"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Rectangle 107"/>
                <p:cNvSpPr>
                  <a:spLocks noChangeArrowheads="1"/>
                </p:cNvSpPr>
                <p:nvPr/>
              </p:nvSpPr>
              <p:spPr bwMode="auto">
                <a:xfrm>
                  <a:off x="6107113"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Rectangle 223"/>
                <p:cNvSpPr>
                  <a:spLocks noChangeArrowheads="1"/>
                </p:cNvSpPr>
                <p:nvPr/>
              </p:nvSpPr>
              <p:spPr bwMode="auto">
                <a:xfrm>
                  <a:off x="2800350" y="36921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a:xfrm>
                <a:off x="3779556" y="3662334"/>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7185" name="组合 51"/>
            <p:cNvGrpSpPr/>
            <p:nvPr/>
          </p:nvGrpSpPr>
          <p:grpSpPr bwMode="auto">
            <a:xfrm>
              <a:off x="2411760" y="3820740"/>
              <a:ext cx="321456" cy="189868"/>
              <a:chOff x="29699" y="773902"/>
              <a:chExt cx="321456" cy="189868"/>
            </a:xfrm>
          </p:grpSpPr>
          <p:sp>
            <p:nvSpPr>
              <p:cNvPr id="53" name="半闭框 52"/>
              <p:cNvSpPr/>
              <p:nvPr/>
            </p:nvSpPr>
            <p:spPr>
              <a:xfrm rot="8100000">
                <a:off x="29699" y="773902"/>
                <a:ext cx="169831" cy="189505"/>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54" name="半闭框 53"/>
              <p:cNvSpPr/>
              <p:nvPr/>
            </p:nvSpPr>
            <p:spPr>
              <a:xfrm rot="8100000">
                <a:off x="182072" y="773902"/>
                <a:ext cx="169831" cy="189505"/>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grpSp>
        <p:nvGrpSpPr>
          <p:cNvPr id="63" name="组合 62"/>
          <p:cNvGrpSpPr/>
          <p:nvPr/>
        </p:nvGrpSpPr>
        <p:grpSpPr bwMode="auto">
          <a:xfrm>
            <a:off x="2411413" y="4359275"/>
            <a:ext cx="3938587" cy="344488"/>
            <a:chOff x="2411760" y="4359365"/>
            <a:chExt cx="3937875" cy="345102"/>
          </a:xfrm>
        </p:grpSpPr>
        <p:grpSp>
          <p:nvGrpSpPr>
            <p:cNvPr id="7178" name="组合 63"/>
            <p:cNvGrpSpPr/>
            <p:nvPr/>
          </p:nvGrpSpPr>
          <p:grpSpPr bwMode="auto">
            <a:xfrm>
              <a:off x="2951517" y="4365456"/>
              <a:ext cx="3398118" cy="339011"/>
              <a:chOff x="2798763" y="4015951"/>
              <a:chExt cx="3398118" cy="339011"/>
            </a:xfrm>
          </p:grpSpPr>
          <p:grpSp>
            <p:nvGrpSpPr>
              <p:cNvPr id="68" name="组合 67"/>
              <p:cNvGrpSpPr/>
              <p:nvPr/>
            </p:nvGrpSpPr>
            <p:grpSpPr>
              <a:xfrm>
                <a:off x="2798763" y="4015951"/>
                <a:ext cx="3398118" cy="339011"/>
                <a:chOff x="2798763" y="4015951"/>
                <a:chExt cx="3398118" cy="339011"/>
              </a:xfrm>
              <a:noFill/>
            </p:grpSpPr>
            <p:sp>
              <p:nvSpPr>
                <p:cNvPr id="70" name="Rectangle 64"/>
                <p:cNvSpPr>
                  <a:spLocks noChangeArrowheads="1"/>
                </p:cNvSpPr>
                <p:nvPr/>
              </p:nvSpPr>
              <p:spPr bwMode="auto">
                <a:xfrm>
                  <a:off x="2800350" y="4015951"/>
                  <a:ext cx="2779762"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 name="Freeform 98"/>
                <p:cNvSpPr/>
                <p:nvPr/>
              </p:nvSpPr>
              <p:spPr bwMode="auto">
                <a:xfrm>
                  <a:off x="2798763" y="4201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2" name="Line 99"/>
                <p:cNvSpPr>
                  <a:spLocks noChangeShapeType="1"/>
                </p:cNvSpPr>
                <p:nvPr/>
              </p:nvSpPr>
              <p:spPr bwMode="auto">
                <a:xfrm>
                  <a:off x="2798763" y="4201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3" name="Rectangle 108"/>
                <p:cNvSpPr>
                  <a:spLocks noChangeArrowheads="1"/>
                </p:cNvSpPr>
                <p:nvPr/>
              </p:nvSpPr>
              <p:spPr bwMode="auto">
                <a:xfrm>
                  <a:off x="6022976"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4" name="Rectangle 109"/>
                <p:cNvSpPr>
                  <a:spLocks noChangeArrowheads="1"/>
                </p:cNvSpPr>
                <p:nvPr/>
              </p:nvSpPr>
              <p:spPr bwMode="auto">
                <a:xfrm>
                  <a:off x="6107113"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5" name="Rectangle 278"/>
                <p:cNvSpPr>
                  <a:spLocks noChangeArrowheads="1"/>
                </p:cNvSpPr>
                <p:nvPr/>
              </p:nvSpPr>
              <p:spPr bwMode="auto">
                <a:xfrm>
                  <a:off x="2800350" y="4231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69" name="直接连接符 68"/>
              <p:cNvCxnSpPr/>
              <p:nvPr/>
            </p:nvCxnSpPr>
            <p:spPr>
              <a:xfrm>
                <a:off x="3779556" y="4202290"/>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7179" name="组合 64"/>
            <p:cNvGrpSpPr/>
            <p:nvPr/>
          </p:nvGrpSpPr>
          <p:grpSpPr bwMode="auto">
            <a:xfrm>
              <a:off x="2411760" y="4359365"/>
              <a:ext cx="321456" cy="189868"/>
              <a:chOff x="29699" y="773902"/>
              <a:chExt cx="321456" cy="189868"/>
            </a:xfrm>
          </p:grpSpPr>
          <p:sp>
            <p:nvSpPr>
              <p:cNvPr id="66" name="半闭框 65"/>
              <p:cNvSpPr/>
              <p:nvPr/>
            </p:nvSpPr>
            <p:spPr>
              <a:xfrm rot="8100000">
                <a:off x="29699" y="773902"/>
                <a:ext cx="169831" cy="189250"/>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67" name="半闭框 66"/>
              <p:cNvSpPr/>
              <p:nvPr/>
            </p:nvSpPr>
            <p:spPr>
              <a:xfrm rot="8100000">
                <a:off x="182072" y="773902"/>
                <a:ext cx="169831" cy="189250"/>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repeatCount="3000"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
                                        <p:tgtEl>
                                          <p:spTgt spid="5"/>
                                        </p:tgtEl>
                                      </p:cBhvr>
                                    </p:animEffect>
                                  </p:childTnLst>
                                </p:cTn>
                              </p:par>
                            </p:childTnLst>
                          </p:cTn>
                        </p:par>
                        <p:par>
                          <p:cTn id="12" fill="hold">
                            <p:stCondLst>
                              <p:cond delay="500"/>
                            </p:stCondLst>
                            <p:childTnLst>
                              <p:par>
                                <p:cTn id="13" presetID="1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right)">
                                      <p:cBhvr>
                                        <p:cTn id="16" dur="500"/>
                                        <p:tgtEl>
                                          <p:spTgt spid="11"/>
                                        </p:tgtEl>
                                      </p:cBhvr>
                                    </p:animEffect>
                                  </p:childTnLst>
                                </p:cTn>
                              </p:par>
                            </p:childTnLst>
                          </p:cTn>
                        </p:par>
                        <p:par>
                          <p:cTn id="17" fill="hold">
                            <p:stCondLst>
                              <p:cond delay="1000"/>
                            </p:stCondLst>
                            <p:childTnLst>
                              <p:par>
                                <p:cTn id="18" presetID="12" presetClass="entr" presetSubtype="1"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p:tgtEl>
                                          <p:spTgt spid="24"/>
                                        </p:tgtEl>
                                        <p:attrNameLst>
                                          <p:attrName>ppt_y</p:attrName>
                                        </p:attrNameLst>
                                      </p:cBhvr>
                                      <p:tavLst>
                                        <p:tav tm="0">
                                          <p:val>
                                            <p:strVal val="#ppt_y-#ppt_h*1.125000"/>
                                          </p:val>
                                        </p:tav>
                                        <p:tav tm="100000">
                                          <p:val>
                                            <p:strVal val="#ppt_y"/>
                                          </p:val>
                                        </p:tav>
                                      </p:tavLst>
                                    </p:anim>
                                    <p:animEffect transition="in" filter="wipe(down)">
                                      <p:cBhvr>
                                        <p:cTn id="21" dur="500"/>
                                        <p:tgtEl>
                                          <p:spTgt spid="24"/>
                                        </p:tgtEl>
                                      </p:cBhvr>
                                    </p:animEffect>
                                  </p:childTnLst>
                                </p:cTn>
                              </p:par>
                            </p:childTnLst>
                          </p:cTn>
                        </p:par>
                        <p:par>
                          <p:cTn id="22" fill="hold">
                            <p:stCondLst>
                              <p:cond delay="1500"/>
                            </p:stCondLst>
                            <p:childTnLst>
                              <p:par>
                                <p:cTn id="23" presetID="12" presetClass="entr" presetSubtype="1"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p:tgtEl>
                                          <p:spTgt spid="37"/>
                                        </p:tgtEl>
                                        <p:attrNameLst>
                                          <p:attrName>ppt_y</p:attrName>
                                        </p:attrNameLst>
                                      </p:cBhvr>
                                      <p:tavLst>
                                        <p:tav tm="0">
                                          <p:val>
                                            <p:strVal val="#ppt_y-#ppt_h*1.125000"/>
                                          </p:val>
                                        </p:tav>
                                        <p:tav tm="100000">
                                          <p:val>
                                            <p:strVal val="#ppt_y"/>
                                          </p:val>
                                        </p:tav>
                                      </p:tavLst>
                                    </p:anim>
                                    <p:animEffect transition="in" filter="wipe(down)">
                                      <p:cBhvr>
                                        <p:cTn id="26" dur="500"/>
                                        <p:tgtEl>
                                          <p:spTgt spid="37"/>
                                        </p:tgtEl>
                                      </p:cBhvr>
                                    </p:animEffect>
                                  </p:childTnLst>
                                </p:cTn>
                              </p:par>
                            </p:childTnLst>
                          </p:cTn>
                        </p:par>
                        <p:par>
                          <p:cTn id="27" fill="hold">
                            <p:stCondLst>
                              <p:cond delay="2000"/>
                            </p:stCondLst>
                            <p:childTnLst>
                              <p:par>
                                <p:cTn id="28" presetID="12" presetClass="entr" presetSubtype="1"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p:tgtEl>
                                          <p:spTgt spid="50"/>
                                        </p:tgtEl>
                                        <p:attrNameLst>
                                          <p:attrName>ppt_y</p:attrName>
                                        </p:attrNameLst>
                                      </p:cBhvr>
                                      <p:tavLst>
                                        <p:tav tm="0">
                                          <p:val>
                                            <p:strVal val="#ppt_y-#ppt_h*1.125000"/>
                                          </p:val>
                                        </p:tav>
                                        <p:tav tm="100000">
                                          <p:val>
                                            <p:strVal val="#ppt_y"/>
                                          </p:val>
                                        </p:tav>
                                      </p:tavLst>
                                    </p:anim>
                                    <p:animEffect transition="in" filter="wipe(down)">
                                      <p:cBhvr>
                                        <p:cTn id="31" dur="500"/>
                                        <p:tgtEl>
                                          <p:spTgt spid="50"/>
                                        </p:tgtEl>
                                      </p:cBhvr>
                                    </p:animEffect>
                                  </p:childTnLst>
                                </p:cTn>
                              </p:par>
                            </p:childTnLst>
                          </p:cTn>
                        </p:par>
                        <p:par>
                          <p:cTn id="32" fill="hold">
                            <p:stCondLst>
                              <p:cond delay="2500"/>
                            </p:stCondLst>
                            <p:childTnLst>
                              <p:par>
                                <p:cTn id="33" presetID="12" presetClass="entr" presetSubtype="1"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p:tgtEl>
                                          <p:spTgt spid="63"/>
                                        </p:tgtEl>
                                        <p:attrNameLst>
                                          <p:attrName>ppt_y</p:attrName>
                                        </p:attrNameLst>
                                      </p:cBhvr>
                                      <p:tavLst>
                                        <p:tav tm="0">
                                          <p:val>
                                            <p:strVal val="#ppt_y-#ppt_h*1.125000"/>
                                          </p:val>
                                        </p:tav>
                                        <p:tav tm="100000">
                                          <p:val>
                                            <p:strVal val="#ppt_y"/>
                                          </p:val>
                                        </p:tav>
                                      </p:tavLst>
                                    </p:anim>
                                    <p:animEffect transition="in" filter="wipe(down)">
                                      <p:cBhvr>
                                        <p:cTn id="3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02</a:t>
            </a:r>
            <a:endParaRPr lang="zh-CN" altLang="en-US" dirty="0">
              <a:solidFill>
                <a:schemeClr val="bg1">
                  <a:lumMod val="50000"/>
                </a:schemeClr>
              </a:solidFill>
              <a:latin typeface="+mn-lt"/>
              <a:ea typeface="+mn-ea"/>
            </a:endParaRPr>
          </a:p>
        </p:txBody>
      </p:sp>
      <p:grpSp>
        <p:nvGrpSpPr>
          <p:cNvPr id="8195" name="组合 2"/>
          <p:cNvGrpSpPr/>
          <p:nvPr/>
        </p:nvGrpSpPr>
        <p:grpSpPr bwMode="auto">
          <a:xfrm>
            <a:off x="236538" y="1577975"/>
            <a:ext cx="322262" cy="190500"/>
            <a:chOff x="29699" y="773902"/>
            <a:chExt cx="321456" cy="189868"/>
          </a:xfrm>
        </p:grpSpPr>
        <p:sp>
          <p:nvSpPr>
            <p:cNvPr id="4" name="半闭框 3"/>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5" name="半闭框 4"/>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nvGrpSpPr>
          <p:cNvPr id="8196" name="组合 5"/>
          <p:cNvGrpSpPr/>
          <p:nvPr/>
        </p:nvGrpSpPr>
        <p:grpSpPr bwMode="auto">
          <a:xfrm>
            <a:off x="2951163" y="2205038"/>
            <a:ext cx="3398837" cy="339725"/>
            <a:chOff x="2798763" y="1855362"/>
            <a:chExt cx="3398118" cy="340600"/>
          </a:xfrm>
        </p:grpSpPr>
        <p:grpSp>
          <p:nvGrpSpPr>
            <p:cNvPr id="7" name="组合 6"/>
            <p:cNvGrpSpPr/>
            <p:nvPr/>
          </p:nvGrpSpPr>
          <p:grpSpPr>
            <a:xfrm>
              <a:off x="2798763" y="1855362"/>
              <a:ext cx="3398118" cy="340600"/>
              <a:chOff x="2798763" y="1855362"/>
              <a:chExt cx="3398118" cy="340600"/>
            </a:xfrm>
            <a:noFill/>
          </p:grpSpPr>
          <p:sp>
            <p:nvSpPr>
              <p:cNvPr id="9"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Line 91"/>
              <p:cNvSpPr>
                <a:spLocks noChangeShapeType="1"/>
              </p:cNvSpPr>
              <p:nvPr/>
            </p:nvSpPr>
            <p:spPr bwMode="auto">
              <a:xfrm>
                <a:off x="2798763" y="2042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Rectangle 100"/>
              <p:cNvSpPr>
                <a:spLocks noChangeArrowheads="1"/>
              </p:cNvSpPr>
              <p:nvPr/>
            </p:nvSpPr>
            <p:spPr bwMode="auto">
              <a:xfrm>
                <a:off x="6022976"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Rectangle 101"/>
              <p:cNvSpPr>
                <a:spLocks noChangeArrowheads="1"/>
              </p:cNvSpPr>
              <p:nvPr/>
            </p:nvSpPr>
            <p:spPr bwMode="auto">
              <a:xfrm>
                <a:off x="6107113"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Rectangle 110"/>
              <p:cNvSpPr>
                <a:spLocks noChangeArrowheads="1"/>
              </p:cNvSpPr>
              <p:nvPr/>
            </p:nvSpPr>
            <p:spPr bwMode="auto">
              <a:xfrm>
                <a:off x="2800350" y="2072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3779630" y="2043169"/>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6"/>
          <p:cNvGrpSpPr>
            <a:grpSpLocks noChangeAspect="1"/>
          </p:cNvGrpSpPr>
          <p:nvPr/>
        </p:nvGrpSpPr>
        <p:grpSpPr bwMode="auto">
          <a:xfrm>
            <a:off x="746528" y="563488"/>
            <a:ext cx="4986338" cy="1204913"/>
            <a:chOff x="1141" y="196"/>
            <a:chExt cx="3141" cy="759"/>
          </a:xfrm>
          <a:solidFill>
            <a:srgbClr val="004294"/>
          </a:solidFill>
        </p:grpSpPr>
        <p:sp>
          <p:nvSpPr>
            <p:cNvPr id="16"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8198" name="组合 17"/>
          <p:cNvGrpSpPr/>
          <p:nvPr/>
        </p:nvGrpSpPr>
        <p:grpSpPr bwMode="auto">
          <a:xfrm>
            <a:off x="2411413" y="2205038"/>
            <a:ext cx="322262" cy="188912"/>
            <a:chOff x="29699" y="773902"/>
            <a:chExt cx="321456" cy="189868"/>
          </a:xfrm>
        </p:grpSpPr>
        <p:sp>
          <p:nvSpPr>
            <p:cNvPr id="19" name="半闭框 18"/>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0" name="半闭框 19"/>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bwMode="auto">
          <a:xfrm>
            <a:off x="2411413" y="2743200"/>
            <a:ext cx="3938587" cy="1960563"/>
            <a:chOff x="2411760" y="2743031"/>
            <a:chExt cx="3937875" cy="1961436"/>
          </a:xfrm>
        </p:grpSpPr>
        <p:grpSp>
          <p:nvGrpSpPr>
            <p:cNvPr id="8201" name="组合 21"/>
            <p:cNvGrpSpPr/>
            <p:nvPr/>
          </p:nvGrpSpPr>
          <p:grpSpPr bwMode="auto">
            <a:xfrm>
              <a:off x="2951517" y="2743031"/>
              <a:ext cx="3398118" cy="342186"/>
              <a:chOff x="2798763" y="2393526"/>
              <a:chExt cx="3398118" cy="342186"/>
            </a:xfrm>
          </p:grpSpPr>
          <p:grpSp>
            <p:nvGrpSpPr>
              <p:cNvPr id="62" name="组合 61"/>
              <p:cNvGrpSpPr/>
              <p:nvPr/>
            </p:nvGrpSpPr>
            <p:grpSpPr>
              <a:xfrm>
                <a:off x="2798763" y="2393526"/>
                <a:ext cx="3398118" cy="342186"/>
                <a:chOff x="2798763" y="2393526"/>
                <a:chExt cx="3398118" cy="342186"/>
              </a:xfrm>
              <a:noFill/>
            </p:grpSpPr>
            <p:sp>
              <p:nvSpPr>
                <p:cNvPr id="64" name="Rectangle 18"/>
                <p:cNvSpPr>
                  <a:spLocks noChangeArrowheads="1"/>
                </p:cNvSpPr>
                <p:nvPr/>
              </p:nvSpPr>
              <p:spPr bwMode="auto">
                <a:xfrm>
                  <a:off x="2800349" y="2393526"/>
                  <a:ext cx="2965501"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5" name="Freeform 92"/>
                <p:cNvSpPr/>
                <p:nvPr/>
              </p:nvSpPr>
              <p:spPr bwMode="auto">
                <a:xfrm>
                  <a:off x="2798763" y="25824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6" name="Line 93"/>
                <p:cNvSpPr>
                  <a:spLocks noChangeShapeType="1"/>
                </p:cNvSpPr>
                <p:nvPr/>
              </p:nvSpPr>
              <p:spPr bwMode="auto">
                <a:xfrm>
                  <a:off x="2798763" y="25824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7" name="Rectangle 102"/>
                <p:cNvSpPr>
                  <a:spLocks noChangeArrowheads="1"/>
                </p:cNvSpPr>
                <p:nvPr/>
              </p:nvSpPr>
              <p:spPr bwMode="auto">
                <a:xfrm>
                  <a:off x="6022976"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Rectangle 103"/>
                <p:cNvSpPr>
                  <a:spLocks noChangeArrowheads="1"/>
                </p:cNvSpPr>
                <p:nvPr/>
              </p:nvSpPr>
              <p:spPr bwMode="auto">
                <a:xfrm>
                  <a:off x="6107113"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Rectangle 141"/>
                <p:cNvSpPr>
                  <a:spLocks noChangeArrowheads="1"/>
                </p:cNvSpPr>
                <p:nvPr/>
              </p:nvSpPr>
              <p:spPr bwMode="auto">
                <a:xfrm>
                  <a:off x="2800350" y="26126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3779556" y="2582523"/>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8202" name="组合 22"/>
            <p:cNvGrpSpPr/>
            <p:nvPr/>
          </p:nvGrpSpPr>
          <p:grpSpPr bwMode="auto">
            <a:xfrm>
              <a:off x="2951517" y="3282781"/>
              <a:ext cx="3398118" cy="342186"/>
              <a:chOff x="2798763" y="2933276"/>
              <a:chExt cx="3398118" cy="342186"/>
            </a:xfrm>
          </p:grpSpPr>
          <p:grpSp>
            <p:nvGrpSpPr>
              <p:cNvPr id="54" name="组合 53"/>
              <p:cNvGrpSpPr/>
              <p:nvPr/>
            </p:nvGrpSpPr>
            <p:grpSpPr>
              <a:xfrm>
                <a:off x="2798763" y="2933276"/>
                <a:ext cx="3398118" cy="342186"/>
                <a:chOff x="2798763" y="2933276"/>
                <a:chExt cx="3398118" cy="342186"/>
              </a:xfrm>
              <a:noFill/>
            </p:grpSpPr>
            <p:sp>
              <p:nvSpPr>
                <p:cNvPr id="56" name="Rectangle 30"/>
                <p:cNvSpPr>
                  <a:spLocks noChangeArrowheads="1"/>
                </p:cNvSpPr>
                <p:nvPr/>
              </p:nvSpPr>
              <p:spPr bwMode="auto">
                <a:xfrm>
                  <a:off x="2800350" y="2933276"/>
                  <a:ext cx="249173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7" name="Freeform 94"/>
                <p:cNvSpPr/>
                <p:nvPr/>
              </p:nvSpPr>
              <p:spPr bwMode="auto">
                <a:xfrm>
                  <a:off x="2798763" y="31221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Line 95"/>
                <p:cNvSpPr>
                  <a:spLocks noChangeShapeType="1"/>
                </p:cNvSpPr>
                <p:nvPr/>
              </p:nvSpPr>
              <p:spPr bwMode="auto">
                <a:xfrm>
                  <a:off x="2798763" y="31221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Rectangle 104"/>
                <p:cNvSpPr>
                  <a:spLocks noChangeArrowheads="1"/>
                </p:cNvSpPr>
                <p:nvPr/>
              </p:nvSpPr>
              <p:spPr bwMode="auto">
                <a:xfrm>
                  <a:off x="6022976"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Rectangle 105"/>
                <p:cNvSpPr>
                  <a:spLocks noChangeArrowheads="1"/>
                </p:cNvSpPr>
                <p:nvPr/>
              </p:nvSpPr>
              <p:spPr bwMode="auto">
                <a:xfrm>
                  <a:off x="6107113"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Rectangle 178"/>
                <p:cNvSpPr>
                  <a:spLocks noChangeArrowheads="1"/>
                </p:cNvSpPr>
                <p:nvPr/>
              </p:nvSpPr>
              <p:spPr bwMode="auto">
                <a:xfrm>
                  <a:off x="2800350" y="31523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55" name="直接连接符 54"/>
              <p:cNvCxnSpPr/>
              <p:nvPr/>
            </p:nvCxnSpPr>
            <p:spPr>
              <a:xfrm>
                <a:off x="3779556" y="3122513"/>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8203" name="组合 23"/>
            <p:cNvGrpSpPr/>
            <p:nvPr/>
          </p:nvGrpSpPr>
          <p:grpSpPr bwMode="auto">
            <a:xfrm>
              <a:off x="2951517" y="3822531"/>
              <a:ext cx="3398118" cy="342186"/>
              <a:chOff x="2798763" y="3473026"/>
              <a:chExt cx="3398118" cy="342186"/>
            </a:xfrm>
          </p:grpSpPr>
          <p:grpSp>
            <p:nvGrpSpPr>
              <p:cNvPr id="46" name="组合 45"/>
              <p:cNvGrpSpPr/>
              <p:nvPr/>
            </p:nvGrpSpPr>
            <p:grpSpPr>
              <a:xfrm>
                <a:off x="2798763" y="3473026"/>
                <a:ext cx="3398118" cy="342186"/>
                <a:chOff x="2798763" y="3473026"/>
                <a:chExt cx="3398118" cy="342186"/>
              </a:xfrm>
              <a:noFill/>
            </p:grpSpPr>
            <p:sp>
              <p:nvSpPr>
                <p:cNvPr id="48" name="Rectangle 44"/>
                <p:cNvSpPr>
                  <a:spLocks noChangeArrowheads="1"/>
                </p:cNvSpPr>
                <p:nvPr/>
              </p:nvSpPr>
              <p:spPr bwMode="auto">
                <a:xfrm>
                  <a:off x="2800349" y="3473026"/>
                  <a:ext cx="1482749"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Freeform 96"/>
                <p:cNvSpPr/>
                <p:nvPr/>
              </p:nvSpPr>
              <p:spPr bwMode="auto">
                <a:xfrm>
                  <a:off x="2798763" y="36619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Line 97"/>
                <p:cNvSpPr>
                  <a:spLocks noChangeShapeType="1"/>
                </p:cNvSpPr>
                <p:nvPr/>
              </p:nvSpPr>
              <p:spPr bwMode="auto">
                <a:xfrm>
                  <a:off x="2798763" y="36619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Rectangle 106"/>
                <p:cNvSpPr>
                  <a:spLocks noChangeArrowheads="1"/>
                </p:cNvSpPr>
                <p:nvPr/>
              </p:nvSpPr>
              <p:spPr bwMode="auto">
                <a:xfrm>
                  <a:off x="6022976"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Rectangle 107"/>
                <p:cNvSpPr>
                  <a:spLocks noChangeArrowheads="1"/>
                </p:cNvSpPr>
                <p:nvPr/>
              </p:nvSpPr>
              <p:spPr bwMode="auto">
                <a:xfrm>
                  <a:off x="6107113"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Rectangle 223"/>
                <p:cNvSpPr>
                  <a:spLocks noChangeArrowheads="1"/>
                </p:cNvSpPr>
                <p:nvPr/>
              </p:nvSpPr>
              <p:spPr bwMode="auto">
                <a:xfrm>
                  <a:off x="2800350" y="36921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47" name="直接连接符 46"/>
              <p:cNvCxnSpPr/>
              <p:nvPr/>
            </p:nvCxnSpPr>
            <p:spPr>
              <a:xfrm>
                <a:off x="3779556" y="3662503"/>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8204" name="组合 24"/>
            <p:cNvGrpSpPr/>
            <p:nvPr/>
          </p:nvGrpSpPr>
          <p:grpSpPr bwMode="auto">
            <a:xfrm>
              <a:off x="2951517" y="4365456"/>
              <a:ext cx="3398118" cy="339011"/>
              <a:chOff x="2798763" y="4015951"/>
              <a:chExt cx="3398118" cy="339011"/>
            </a:xfrm>
          </p:grpSpPr>
          <p:grpSp>
            <p:nvGrpSpPr>
              <p:cNvPr id="38" name="组合 37"/>
              <p:cNvGrpSpPr/>
              <p:nvPr/>
            </p:nvGrpSpPr>
            <p:grpSpPr>
              <a:xfrm>
                <a:off x="2798763" y="4015951"/>
                <a:ext cx="3398118" cy="339011"/>
                <a:chOff x="2798763" y="4015951"/>
                <a:chExt cx="3398118" cy="339011"/>
              </a:xfrm>
              <a:noFill/>
            </p:grpSpPr>
            <p:sp>
              <p:nvSpPr>
                <p:cNvPr id="40" name="Rectangle 64"/>
                <p:cNvSpPr>
                  <a:spLocks noChangeArrowheads="1"/>
                </p:cNvSpPr>
                <p:nvPr/>
              </p:nvSpPr>
              <p:spPr bwMode="auto">
                <a:xfrm>
                  <a:off x="2800350" y="4015951"/>
                  <a:ext cx="2779762"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Freeform 98"/>
                <p:cNvSpPr/>
                <p:nvPr/>
              </p:nvSpPr>
              <p:spPr bwMode="auto">
                <a:xfrm>
                  <a:off x="2798763" y="4201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Line 99"/>
                <p:cNvSpPr>
                  <a:spLocks noChangeShapeType="1"/>
                </p:cNvSpPr>
                <p:nvPr/>
              </p:nvSpPr>
              <p:spPr bwMode="auto">
                <a:xfrm>
                  <a:off x="2798763" y="4201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Rectangle 108"/>
                <p:cNvSpPr>
                  <a:spLocks noChangeArrowheads="1"/>
                </p:cNvSpPr>
                <p:nvPr/>
              </p:nvSpPr>
              <p:spPr bwMode="auto">
                <a:xfrm>
                  <a:off x="6022976"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Rectangle 109"/>
                <p:cNvSpPr>
                  <a:spLocks noChangeArrowheads="1"/>
                </p:cNvSpPr>
                <p:nvPr/>
              </p:nvSpPr>
              <p:spPr bwMode="auto">
                <a:xfrm>
                  <a:off x="6107113"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Rectangle 278"/>
                <p:cNvSpPr>
                  <a:spLocks noChangeArrowheads="1"/>
                </p:cNvSpPr>
                <p:nvPr/>
              </p:nvSpPr>
              <p:spPr bwMode="auto">
                <a:xfrm>
                  <a:off x="2800350" y="4231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3779556" y="4202494"/>
                <a:ext cx="2404628"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8205" name="组合 25"/>
            <p:cNvGrpSpPr/>
            <p:nvPr/>
          </p:nvGrpSpPr>
          <p:grpSpPr bwMode="auto">
            <a:xfrm>
              <a:off x="2411760" y="2743492"/>
              <a:ext cx="321456" cy="189868"/>
              <a:chOff x="29699" y="773902"/>
              <a:chExt cx="321456" cy="189868"/>
            </a:xfrm>
          </p:grpSpPr>
          <p:sp>
            <p:nvSpPr>
              <p:cNvPr id="36" name="半闭框 35"/>
              <p:cNvSpPr/>
              <p:nvPr/>
            </p:nvSpPr>
            <p:spPr>
              <a:xfrm rot="8100000">
                <a:off x="29699" y="773441"/>
                <a:ext cx="169831" cy="190585"/>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7" name="半闭框 36"/>
              <p:cNvSpPr/>
              <p:nvPr/>
            </p:nvSpPr>
            <p:spPr>
              <a:xfrm rot="8100000">
                <a:off x="182072" y="773441"/>
                <a:ext cx="169831" cy="190585"/>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8206" name="组合 26"/>
            <p:cNvGrpSpPr/>
            <p:nvPr/>
          </p:nvGrpSpPr>
          <p:grpSpPr bwMode="auto">
            <a:xfrm>
              <a:off x="2411760" y="3282116"/>
              <a:ext cx="321456" cy="189868"/>
              <a:chOff x="29699" y="773902"/>
              <a:chExt cx="321456" cy="189868"/>
            </a:xfrm>
          </p:grpSpPr>
          <p:sp>
            <p:nvSpPr>
              <p:cNvPr id="34" name="半闭框 33"/>
              <p:cNvSpPr/>
              <p:nvPr/>
            </p:nvSpPr>
            <p:spPr>
              <a:xfrm rot="8100000">
                <a:off x="29699" y="773220"/>
                <a:ext cx="169831" cy="190585"/>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5" name="半闭框 34"/>
              <p:cNvSpPr/>
              <p:nvPr/>
            </p:nvSpPr>
            <p:spPr>
              <a:xfrm rot="8100000">
                <a:off x="182072" y="773220"/>
                <a:ext cx="169831" cy="190585"/>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8207" name="组合 27"/>
            <p:cNvGrpSpPr/>
            <p:nvPr/>
          </p:nvGrpSpPr>
          <p:grpSpPr bwMode="auto">
            <a:xfrm>
              <a:off x="2411760" y="3820740"/>
              <a:ext cx="321456" cy="189868"/>
              <a:chOff x="29699" y="773902"/>
              <a:chExt cx="321456" cy="189868"/>
            </a:xfrm>
          </p:grpSpPr>
          <p:sp>
            <p:nvSpPr>
              <p:cNvPr id="32" name="半闭框 31"/>
              <p:cNvSpPr/>
              <p:nvPr/>
            </p:nvSpPr>
            <p:spPr>
              <a:xfrm rot="8100000">
                <a:off x="29699" y="774586"/>
                <a:ext cx="169831" cy="188997"/>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3" name="半闭框 32"/>
              <p:cNvSpPr/>
              <p:nvPr/>
            </p:nvSpPr>
            <p:spPr>
              <a:xfrm rot="8100000">
                <a:off x="182072" y="774586"/>
                <a:ext cx="169831" cy="188997"/>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8208" name="组合 28"/>
            <p:cNvGrpSpPr/>
            <p:nvPr/>
          </p:nvGrpSpPr>
          <p:grpSpPr bwMode="auto">
            <a:xfrm>
              <a:off x="2411760" y="4359365"/>
              <a:ext cx="321456" cy="189868"/>
              <a:chOff x="29699" y="773902"/>
              <a:chExt cx="321456" cy="189868"/>
            </a:xfrm>
          </p:grpSpPr>
          <p:sp>
            <p:nvSpPr>
              <p:cNvPr id="30" name="半闭框 29"/>
              <p:cNvSpPr/>
              <p:nvPr/>
            </p:nvSpPr>
            <p:spPr>
              <a:xfrm rot="8100000">
                <a:off x="29699" y="774362"/>
                <a:ext cx="169831" cy="18899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1" name="半闭框 30"/>
              <p:cNvSpPr/>
              <p:nvPr/>
            </p:nvSpPr>
            <p:spPr>
              <a:xfrm rot="8100000">
                <a:off x="182072" y="774362"/>
                <a:ext cx="169831" cy="18899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pic>
        <p:nvPicPr>
          <p:cNvPr id="70" name="Picture 7" descr="E:\work\Q-其他\东浩0627\sucai\rad600-02264136.jpg"/>
          <p:cNvPicPr>
            <a:picLocks noChangeAspect="1" noChangeArrowheads="1"/>
          </p:cNvPicPr>
          <p:nvPr/>
        </p:nvPicPr>
        <p:blipFill rotWithShape="1">
          <a:blip r:embed="rId1">
            <a:extLst>
              <a:ext uri="{28A0092B-C50C-407E-A947-70E740481C1C}">
                <a14:useLocalDpi xmlns:a14="http://schemas.microsoft.com/office/drawing/2010/main" val="0"/>
              </a:ext>
            </a:extLst>
          </a:blip>
          <a:srcRect l="6186" t="6256"/>
          <a:stretch>
            <a:fillRect/>
          </a:stretch>
        </p:blipFill>
        <p:spPr bwMode="auto">
          <a:xfrm>
            <a:off x="2369359" y="2708920"/>
            <a:ext cx="4157494" cy="2759720"/>
          </a:xfrm>
          <a:prstGeom prst="rect">
            <a:avLst/>
          </a:prstGeom>
          <a:noFill/>
          <a:ln w="25400">
            <a:solidFill>
              <a:schemeClr val="bg1">
                <a:lumMod val="85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000"/>
                                        <p:tgtEl>
                                          <p:spTgt spid="21"/>
                                        </p:tgtEl>
                                      </p:cBhvr>
                                    </p:animEffect>
                                    <p:anim calcmode="lin" valueType="num">
                                      <p:cBhvr>
                                        <p:cTn id="7" dur="1000"/>
                                        <p:tgtEl>
                                          <p:spTgt spid="21"/>
                                        </p:tgtEl>
                                        <p:attrNameLst>
                                          <p:attrName>ppt_x</p:attrName>
                                        </p:attrNameLst>
                                      </p:cBhvr>
                                      <p:tavLst>
                                        <p:tav tm="0">
                                          <p:val>
                                            <p:strVal val="ppt_x"/>
                                          </p:val>
                                        </p:tav>
                                        <p:tav tm="100000">
                                          <p:val>
                                            <p:strVal val="ppt_x"/>
                                          </p:val>
                                        </p:tav>
                                      </p:tavLst>
                                    </p:anim>
                                    <p:anim calcmode="lin" valueType="num">
                                      <p:cBhvr>
                                        <p:cTn id="8" dur="1000"/>
                                        <p:tgtEl>
                                          <p:spTgt spid="21"/>
                                        </p:tgtEl>
                                        <p:attrNameLst>
                                          <p:attrName>ppt_y</p:attrName>
                                        </p:attrNameLst>
                                      </p:cBhvr>
                                      <p:tavLst>
                                        <p:tav tm="0">
                                          <p:val>
                                            <p:strVal val="ppt_y"/>
                                          </p:val>
                                        </p:tav>
                                        <p:tav tm="100000">
                                          <p:val>
                                            <p:strVal val="ppt_y+.1"/>
                                          </p:val>
                                        </p:tav>
                                      </p:tavLst>
                                    </p:anim>
                                    <p:set>
                                      <p:cBhvr>
                                        <p:cTn id="9" dur="1" fill="hold">
                                          <p:stCondLst>
                                            <p:cond delay="999"/>
                                          </p:stCondLst>
                                        </p:cTn>
                                        <p:tgtEl>
                                          <p:spTgt spid="21"/>
                                        </p:tgtEl>
                                        <p:attrNameLst>
                                          <p:attrName>style.visibility</p:attrName>
                                        </p:attrNameLst>
                                      </p:cBhvr>
                                      <p:to>
                                        <p:strVal val="hidden"/>
                                      </p:to>
                                    </p:set>
                                  </p:childTnLst>
                                </p:cTn>
                              </p:par>
                              <p:par>
                                <p:cTn id="10" presetID="22" presetClass="entr" presetSubtype="1" fill="hold" nodeType="withEffect">
                                  <p:stCondLst>
                                    <p:cond delay="500"/>
                                  </p:stCondLst>
                                  <p:childTnLst>
                                    <p:set>
                                      <p:cBhvr>
                                        <p:cTn id="11" dur="1" fill="hold">
                                          <p:stCondLst>
                                            <p:cond delay="0"/>
                                          </p:stCondLst>
                                        </p:cTn>
                                        <p:tgtEl>
                                          <p:spTgt spid="70"/>
                                        </p:tgtEl>
                                        <p:attrNameLst>
                                          <p:attrName>style.visibility</p:attrName>
                                        </p:attrNameLst>
                                      </p:cBhvr>
                                      <p:to>
                                        <p:strVal val="visible"/>
                                      </p:to>
                                    </p:set>
                                    <p:animEffect transition="in" filter="wipe(up)">
                                      <p:cBhvr>
                                        <p:cTn id="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03</a:t>
            </a:r>
            <a:endParaRPr lang="zh-CN" altLang="en-US" dirty="0">
              <a:solidFill>
                <a:schemeClr val="bg1">
                  <a:lumMod val="50000"/>
                </a:schemeClr>
              </a:solidFill>
              <a:latin typeface="+mn-lt"/>
              <a:ea typeface="+mn-ea"/>
            </a:endParaRPr>
          </a:p>
        </p:txBody>
      </p:sp>
      <p:grpSp>
        <p:nvGrpSpPr>
          <p:cNvPr id="3" name="组合 2"/>
          <p:cNvGrpSpPr/>
          <p:nvPr/>
        </p:nvGrpSpPr>
        <p:grpSpPr bwMode="auto">
          <a:xfrm>
            <a:off x="-6350" y="950913"/>
            <a:ext cx="4398963" cy="307975"/>
            <a:chOff x="-6198" y="950664"/>
            <a:chExt cx="4398964" cy="307777"/>
          </a:xfrm>
        </p:grpSpPr>
        <p:sp>
          <p:nvSpPr>
            <p:cNvPr id="9226" name="Freeform 6"/>
            <p:cNvSpPr/>
            <p:nvPr/>
          </p:nvSpPr>
          <p:spPr bwMode="auto">
            <a:xfrm flipH="1">
              <a:off x="-6198" y="980728"/>
              <a:ext cx="4398964" cy="247650"/>
            </a:xfrm>
            <a:custGeom>
              <a:avLst/>
              <a:gdLst>
                <a:gd name="T0" fmla="*/ 0 w 10000"/>
                <a:gd name="T1" fmla="*/ 6133052 h 10000"/>
                <a:gd name="T2" fmla="*/ 1935088427 w 10000"/>
                <a:gd name="T3" fmla="*/ 6133052 h 10000"/>
                <a:gd name="T4" fmla="*/ 1935088427 w 10000"/>
                <a:gd name="T5" fmla="*/ 0 h 10000"/>
                <a:gd name="T6" fmla="*/ 170674964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TextBox 4"/>
            <p:cNvSpPr txBox="1"/>
            <p:nvPr/>
          </p:nvSpPr>
          <p:spPr>
            <a:xfrm>
              <a:off x="838352" y="950664"/>
              <a:ext cx="1928813" cy="307777"/>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一、点击输入标题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公司简介</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pic>
        <p:nvPicPr>
          <p:cNvPr id="7" name="Picture 7" descr="E:\work\Q-其他\东浩0627\sucai\rad600-02264136.jpg"/>
          <p:cNvPicPr>
            <a:picLocks noChangeAspect="1" noChangeArrowheads="1"/>
          </p:cNvPicPr>
          <p:nvPr/>
        </p:nvPicPr>
        <p:blipFill rotWithShape="1">
          <a:blip r:embed="rId1">
            <a:extLst>
              <a:ext uri="{28A0092B-C50C-407E-A947-70E740481C1C}">
                <a14:useLocalDpi xmlns:a14="http://schemas.microsoft.com/office/drawing/2010/main" val="0"/>
              </a:ext>
            </a:extLst>
          </a:blip>
          <a:srcRect l="6186" t="6256"/>
          <a:stretch>
            <a:fillRect/>
          </a:stretch>
        </p:blipFill>
        <p:spPr bwMode="auto">
          <a:xfrm>
            <a:off x="348786" y="1892300"/>
            <a:ext cx="5352450" cy="3552924"/>
          </a:xfrm>
          <a:prstGeom prst="rect">
            <a:avLst/>
          </a:prstGeom>
          <a:noFill/>
          <a:ln w="25400">
            <a:solidFill>
              <a:schemeClr val="bg1">
                <a:lumMod val="85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95963" y="1700213"/>
            <a:ext cx="3168650" cy="3848100"/>
          </a:xfrm>
          <a:prstGeom prst="rect">
            <a:avLst/>
          </a:prstGeom>
          <a:noFill/>
        </p:spPr>
        <p:txBody>
          <a:bodyPr>
            <a:spAutoFit/>
          </a:bodyPr>
          <a:lstStyle/>
          <a:p>
            <a:pPr eaLnBrk="1" fontAlgn="auto" hangingPunct="1">
              <a:lnSpc>
                <a:spcPct val="200000"/>
              </a:lnSpc>
              <a:spcBef>
                <a:spcPts val="0"/>
              </a:spcBef>
              <a:spcAft>
                <a:spcPts val="0"/>
              </a:spcAft>
              <a:defRPr/>
            </a:pPr>
            <a:r>
              <a:rPr lang="en-US" altLang="zh-CN" sz="1400" b="1" dirty="0">
                <a:latin typeface="微软雅黑" panose="020B0503020204020204" pitchFamily="34" charset="-122"/>
                <a:ea typeface="微软雅黑" panose="020B0503020204020204" pitchFamily="34" charset="-122"/>
              </a:rPr>
              <a:t>&gt;&gt;</a:t>
            </a:r>
            <a:r>
              <a:rPr lang="zh-CN" altLang="en-US" sz="1400" b="1" dirty="0">
                <a:latin typeface="微软雅黑" panose="020B0503020204020204" pitchFamily="34" charset="-122"/>
                <a:ea typeface="微软雅黑" panose="020B0503020204020204" pitchFamily="34" charset="-122"/>
              </a:rPr>
              <a:t>上海锐普广告有限公司</a:t>
            </a:r>
            <a:endParaRPr lang="en-US" altLang="zh-CN" sz="1400" b="1" dirty="0">
              <a:latin typeface="微软雅黑" panose="020B0503020204020204" pitchFamily="34" charset="-122"/>
              <a:ea typeface="微软雅黑" panose="020B0503020204020204" pitchFamily="34" charset="-122"/>
            </a:endParaRPr>
          </a:p>
          <a:p>
            <a:pPr eaLnBrk="1" fontAlgn="auto" hangingPunct="1">
              <a:lnSpc>
                <a:spcPct val="200000"/>
              </a:lnSpc>
              <a:spcBef>
                <a:spcPts val="0"/>
              </a:spcBef>
              <a:spcAft>
                <a:spcPts val="0"/>
              </a:spcAf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是中国第一家精品</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设计机构。拥有国内顶尖的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制作技术、顶级的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展示效果，让您的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创造卓越价值。</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eaLnBrk="1" fontAlgn="auto" hangingPunct="1">
              <a:lnSpc>
                <a:spcPct val="200000"/>
              </a:lnSpc>
              <a:spcBef>
                <a:spcPts val="0"/>
              </a:spcBef>
              <a:spcAft>
                <a:spcPts val="0"/>
              </a:spcAft>
              <a:defRPr/>
            </a:pP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defRPr/>
            </a:pPr>
            <a:r>
              <a:rPr lang="en-US" altLang="zh-CN" sz="800" dirty="0">
                <a:solidFill>
                  <a:schemeClr val="bg1">
                    <a:lumMod val="50000"/>
                  </a:schemeClr>
                </a:solidFill>
                <a:latin typeface="微软雅黑" panose="020B0503020204020204" pitchFamily="34" charset="-122"/>
                <a:ea typeface="微软雅黑" panose="020B0503020204020204" pitchFamily="34" charset="-122"/>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414338" y="468313"/>
            <a:ext cx="320675" cy="190500"/>
            <a:chOff x="29699" y="773902"/>
            <a:chExt cx="321456" cy="189868"/>
          </a:xfrm>
        </p:grpSpPr>
        <p:sp>
          <p:nvSpPr>
            <p:cNvPr id="10" name="半闭框 9"/>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1" name="半闭框 10"/>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3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
                                        <p:tgtEl>
                                          <p:spTgt spid="9"/>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ppt_x</p:attrName>
                                        </p:attrNameLst>
                                      </p:cBhvr>
                                      <p:tavLst>
                                        <p:tav tm="0">
                                          <p:val>
                                            <p:strVal val="#ppt_x-#ppt_w*1.125000"/>
                                          </p:val>
                                        </p:tav>
                                        <p:tav tm="100000">
                                          <p:val>
                                            <p:strVal val="#ppt_x"/>
                                          </p:val>
                                        </p:tav>
                                      </p:tavLst>
                                    </p:anim>
                                    <p:animEffect transition="in" filter="wipe(right)">
                                      <p:cBhvr>
                                        <p:cTn id="11" dur="500"/>
                                        <p:tgtEl>
                                          <p:spTgt spid="6"/>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14"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anim calcmode="lin" valueType="num">
                                      <p:cBhvr>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fade">
                                      <p:cBhvr>
                                        <p:cTn id="29" dur="500"/>
                                        <p:tgtEl>
                                          <p:spTgt spid="8">
                                            <p:txEl>
                                              <p:pRg st="1" end="1"/>
                                            </p:txEl>
                                          </p:spTgt>
                                        </p:tgtEl>
                                      </p:cBhvr>
                                    </p:animEffect>
                                    <p:anim calcmode="lin" valueType="num">
                                      <p:cBhvr>
                                        <p:cTn id="3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anim calcmode="lin" valueType="num">
                                      <p:cBhvr>
                                        <p:cTn id="3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04</a:t>
            </a:r>
            <a:endParaRPr lang="zh-CN" altLang="en-US" dirty="0">
              <a:solidFill>
                <a:schemeClr val="bg1">
                  <a:lumMod val="50000"/>
                </a:schemeClr>
              </a:solidFill>
              <a:latin typeface="+mn-lt"/>
              <a:ea typeface="+mn-ea"/>
            </a:endParaRPr>
          </a:p>
        </p:txBody>
      </p:sp>
      <p:grpSp>
        <p:nvGrpSpPr>
          <p:cNvPr id="3" name="组合 2"/>
          <p:cNvGrpSpPr/>
          <p:nvPr/>
        </p:nvGrpSpPr>
        <p:grpSpPr bwMode="auto">
          <a:xfrm>
            <a:off x="671513" y="1803400"/>
            <a:ext cx="7800975" cy="1001713"/>
            <a:chOff x="671931" y="1803863"/>
            <a:chExt cx="7800139" cy="1000919"/>
          </a:xfrm>
        </p:grpSpPr>
        <p:sp>
          <p:nvSpPr>
            <p:cNvPr id="4" name="AutoShape 56"/>
            <p:cNvSpPr>
              <a:spLocks noChangeArrowheads="1"/>
            </p:cNvSpPr>
            <p:nvPr/>
          </p:nvSpPr>
          <p:spPr bwMode="auto">
            <a:xfrm>
              <a:off x="671931" y="1891107"/>
              <a:ext cx="2066703" cy="31566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 name="AutoShape 56"/>
            <p:cNvSpPr>
              <a:spLocks noChangeArrowheads="1"/>
            </p:cNvSpPr>
            <p:nvPr/>
          </p:nvSpPr>
          <p:spPr bwMode="auto">
            <a:xfrm>
              <a:off x="3538649" y="1891107"/>
              <a:ext cx="2066703" cy="31566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6" name="AutoShape 56"/>
            <p:cNvSpPr>
              <a:spLocks noChangeArrowheads="1"/>
            </p:cNvSpPr>
            <p:nvPr/>
          </p:nvSpPr>
          <p:spPr bwMode="auto">
            <a:xfrm>
              <a:off x="6405367" y="1891107"/>
              <a:ext cx="2066703" cy="31566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cxnSp>
          <p:nvCxnSpPr>
            <p:cNvPr id="10302" name="直接连接符 6"/>
            <p:cNvCxnSpPr>
              <a:cxnSpLocks noChangeShapeType="1"/>
              <a:stCxn id="4" idx="3"/>
              <a:endCxn id="5" idx="1"/>
            </p:cNvCxnSpPr>
            <p:nvPr/>
          </p:nvCxnSpPr>
          <p:spPr bwMode="auto">
            <a:xfrm>
              <a:off x="2738856" y="2048339"/>
              <a:ext cx="79968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303" name="直接连接符 7"/>
            <p:cNvCxnSpPr>
              <a:cxnSpLocks noChangeShapeType="1"/>
            </p:cNvCxnSpPr>
            <p:nvPr/>
          </p:nvCxnSpPr>
          <p:spPr bwMode="auto">
            <a:xfrm>
              <a:off x="5605463" y="2048339"/>
              <a:ext cx="79968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9" name="Text Box 51"/>
            <p:cNvSpPr txBox="1">
              <a:spLocks noChangeArrowheads="1"/>
            </p:cNvSpPr>
            <p:nvPr/>
          </p:nvSpPr>
          <p:spPr bwMode="auto">
            <a:xfrm>
              <a:off x="2821176" y="1803863"/>
              <a:ext cx="634932" cy="27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100%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10" name="Text Box 28"/>
            <p:cNvSpPr txBox="1">
              <a:spLocks noChangeArrowheads="1"/>
            </p:cNvSpPr>
            <p:nvPr/>
          </p:nvSpPr>
          <p:spPr bwMode="auto">
            <a:xfrm>
              <a:off x="5779959" y="1803863"/>
              <a:ext cx="634932" cy="27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48%</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cxnSp>
          <p:nvCxnSpPr>
            <p:cNvPr id="10306" name="直接连接符 10"/>
            <p:cNvCxnSpPr>
              <a:cxnSpLocks noChangeShapeType="1"/>
            </p:cNvCxnSpPr>
            <p:nvPr/>
          </p:nvCxnSpPr>
          <p:spPr bwMode="auto">
            <a:xfrm flipH="1">
              <a:off x="4572001" y="2499982"/>
              <a:ext cx="1" cy="3048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307" name="直接连接符 11"/>
            <p:cNvCxnSpPr>
              <a:cxnSpLocks noChangeShapeType="1"/>
            </p:cNvCxnSpPr>
            <p:nvPr/>
          </p:nvCxnSpPr>
          <p:spPr bwMode="auto">
            <a:xfrm flipH="1">
              <a:off x="7438607" y="2206295"/>
              <a:ext cx="1" cy="29368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308" name="直接连接符 12"/>
            <p:cNvCxnSpPr>
              <a:cxnSpLocks noChangeShapeType="1"/>
            </p:cNvCxnSpPr>
            <p:nvPr/>
          </p:nvCxnSpPr>
          <p:spPr bwMode="auto">
            <a:xfrm flipH="1">
              <a:off x="4572000" y="2499982"/>
              <a:ext cx="2866607"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14" name="组合 13"/>
          <p:cNvGrpSpPr/>
          <p:nvPr/>
        </p:nvGrpSpPr>
        <p:grpSpPr bwMode="auto">
          <a:xfrm>
            <a:off x="671513" y="2805113"/>
            <a:ext cx="7810500" cy="1147762"/>
            <a:chOff x="671931" y="2804782"/>
            <a:chExt cx="7809664" cy="1148556"/>
          </a:xfrm>
        </p:grpSpPr>
        <p:sp>
          <p:nvSpPr>
            <p:cNvPr id="15" name="AutoShape 56"/>
            <p:cNvSpPr>
              <a:spLocks noChangeArrowheads="1"/>
            </p:cNvSpPr>
            <p:nvPr/>
          </p:nvSpPr>
          <p:spPr bwMode="auto">
            <a:xfrm>
              <a:off x="671931" y="3062135"/>
              <a:ext cx="2066704" cy="316131"/>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6" name="AutoShape 56"/>
            <p:cNvSpPr>
              <a:spLocks noChangeArrowheads="1"/>
            </p:cNvSpPr>
            <p:nvPr/>
          </p:nvSpPr>
          <p:spPr bwMode="auto">
            <a:xfrm>
              <a:off x="3538649" y="3062135"/>
              <a:ext cx="2066704" cy="316131"/>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7" name="AutoShape 56"/>
            <p:cNvSpPr>
              <a:spLocks noChangeArrowheads="1"/>
            </p:cNvSpPr>
            <p:nvPr/>
          </p:nvSpPr>
          <p:spPr bwMode="auto">
            <a:xfrm>
              <a:off x="6414891" y="3062135"/>
              <a:ext cx="2066704" cy="316131"/>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8" name="AutoShape 56"/>
            <p:cNvSpPr>
              <a:spLocks noChangeArrowheads="1"/>
            </p:cNvSpPr>
            <p:nvPr/>
          </p:nvSpPr>
          <p:spPr bwMode="auto">
            <a:xfrm>
              <a:off x="2105290" y="3637207"/>
              <a:ext cx="2066704" cy="316131"/>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9" name="AutoShape 56"/>
            <p:cNvSpPr>
              <a:spLocks noChangeArrowheads="1"/>
            </p:cNvSpPr>
            <p:nvPr/>
          </p:nvSpPr>
          <p:spPr bwMode="auto">
            <a:xfrm>
              <a:off x="4972008" y="3637207"/>
              <a:ext cx="2066704" cy="316131"/>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cxnSp>
          <p:nvCxnSpPr>
            <p:cNvPr id="10288" name="直接连接符 19"/>
            <p:cNvCxnSpPr>
              <a:cxnSpLocks noChangeShapeType="1"/>
            </p:cNvCxnSpPr>
            <p:nvPr/>
          </p:nvCxnSpPr>
          <p:spPr bwMode="auto">
            <a:xfrm flipH="1" flipV="1">
              <a:off x="1705393" y="2804782"/>
              <a:ext cx="1" cy="25750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89" name="直接连接符 20"/>
            <p:cNvCxnSpPr>
              <a:cxnSpLocks noChangeShapeType="1"/>
            </p:cNvCxnSpPr>
            <p:nvPr/>
          </p:nvCxnSpPr>
          <p:spPr bwMode="auto">
            <a:xfrm flipH="1" flipV="1">
              <a:off x="4572002" y="2804782"/>
              <a:ext cx="1" cy="25750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90" name="直接连接符 21"/>
            <p:cNvCxnSpPr>
              <a:cxnSpLocks noChangeShapeType="1"/>
            </p:cNvCxnSpPr>
            <p:nvPr/>
          </p:nvCxnSpPr>
          <p:spPr bwMode="auto">
            <a:xfrm flipH="1" flipV="1">
              <a:off x="7438611" y="2804782"/>
              <a:ext cx="1" cy="25750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91" name="直接连接符 22"/>
            <p:cNvCxnSpPr>
              <a:cxnSpLocks noChangeShapeType="1"/>
            </p:cNvCxnSpPr>
            <p:nvPr/>
          </p:nvCxnSpPr>
          <p:spPr bwMode="auto">
            <a:xfrm>
              <a:off x="1705393" y="2804782"/>
              <a:ext cx="5742739"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92" name="直接连接符 23"/>
            <p:cNvCxnSpPr>
              <a:cxnSpLocks noChangeShapeType="1"/>
            </p:cNvCxnSpPr>
            <p:nvPr/>
          </p:nvCxnSpPr>
          <p:spPr bwMode="auto">
            <a:xfrm flipH="1" flipV="1">
              <a:off x="6005302" y="2804782"/>
              <a:ext cx="1" cy="83264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93" name="直接连接符 24"/>
            <p:cNvCxnSpPr>
              <a:cxnSpLocks noChangeShapeType="1"/>
            </p:cNvCxnSpPr>
            <p:nvPr/>
          </p:nvCxnSpPr>
          <p:spPr bwMode="auto">
            <a:xfrm flipH="1" flipV="1">
              <a:off x="3138487" y="2804782"/>
              <a:ext cx="1" cy="83264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6" name="Text Box 17"/>
            <p:cNvSpPr txBox="1">
              <a:spLocks noChangeArrowheads="1"/>
            </p:cNvSpPr>
            <p:nvPr/>
          </p:nvSpPr>
          <p:spPr bwMode="auto">
            <a:xfrm>
              <a:off x="1708457" y="2807959"/>
              <a:ext cx="446040" cy="46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49%</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27" name="Text Box 18"/>
            <p:cNvSpPr txBox="1">
              <a:spLocks noChangeArrowheads="1"/>
            </p:cNvSpPr>
            <p:nvPr/>
          </p:nvSpPr>
          <p:spPr bwMode="auto">
            <a:xfrm>
              <a:off x="5429159" y="3392563"/>
              <a:ext cx="622233" cy="27800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15.7%</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28" name="Text Box 20"/>
            <p:cNvSpPr txBox="1">
              <a:spLocks noChangeArrowheads="1"/>
            </p:cNvSpPr>
            <p:nvPr/>
          </p:nvSpPr>
          <p:spPr bwMode="auto">
            <a:xfrm>
              <a:off x="3151341" y="3392563"/>
              <a:ext cx="519056" cy="27800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28%</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29" name="Text Box 21"/>
            <p:cNvSpPr txBox="1">
              <a:spLocks noChangeArrowheads="1"/>
            </p:cNvSpPr>
            <p:nvPr/>
          </p:nvSpPr>
          <p:spPr bwMode="auto">
            <a:xfrm>
              <a:off x="4570414" y="2807959"/>
              <a:ext cx="519056" cy="27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49%</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30" name="Text Box 26"/>
            <p:cNvSpPr txBox="1">
              <a:spLocks noChangeArrowheads="1"/>
            </p:cNvSpPr>
            <p:nvPr/>
          </p:nvSpPr>
          <p:spPr bwMode="auto">
            <a:xfrm>
              <a:off x="6938710" y="2804782"/>
              <a:ext cx="500008" cy="27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30%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grpSp>
      <p:grpSp>
        <p:nvGrpSpPr>
          <p:cNvPr id="31" name="组合 30"/>
          <p:cNvGrpSpPr/>
          <p:nvPr/>
        </p:nvGrpSpPr>
        <p:grpSpPr bwMode="auto">
          <a:xfrm>
            <a:off x="671513" y="3378200"/>
            <a:ext cx="7810500" cy="2459038"/>
            <a:chOff x="671931" y="3378200"/>
            <a:chExt cx="7809664" cy="2458679"/>
          </a:xfrm>
        </p:grpSpPr>
        <p:cxnSp>
          <p:nvCxnSpPr>
            <p:cNvPr id="10253" name="直接连接符 31"/>
            <p:cNvCxnSpPr>
              <a:cxnSpLocks noChangeShapeType="1"/>
            </p:cNvCxnSpPr>
            <p:nvPr/>
          </p:nvCxnSpPr>
          <p:spPr bwMode="auto">
            <a:xfrm>
              <a:off x="5605463" y="4791539"/>
              <a:ext cx="20029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54" name="直接连接符 32"/>
            <p:cNvCxnSpPr>
              <a:cxnSpLocks noChangeShapeType="1"/>
            </p:cNvCxnSpPr>
            <p:nvPr/>
          </p:nvCxnSpPr>
          <p:spPr bwMode="auto">
            <a:xfrm>
              <a:off x="5605463" y="5382089"/>
              <a:ext cx="200292"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55" name="直接连接符 33"/>
            <p:cNvCxnSpPr>
              <a:cxnSpLocks noChangeShapeType="1"/>
            </p:cNvCxnSpPr>
            <p:nvPr/>
          </p:nvCxnSpPr>
          <p:spPr bwMode="auto">
            <a:xfrm>
              <a:off x="5805755" y="5096339"/>
              <a:ext cx="40481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56" name="直接连接符 34"/>
            <p:cNvCxnSpPr>
              <a:cxnSpLocks noChangeShapeType="1"/>
            </p:cNvCxnSpPr>
            <p:nvPr/>
          </p:nvCxnSpPr>
          <p:spPr bwMode="auto">
            <a:xfrm flipV="1">
              <a:off x="5805755" y="4791539"/>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57" name="直接连接符 35"/>
            <p:cNvCxnSpPr>
              <a:cxnSpLocks noChangeShapeType="1"/>
            </p:cNvCxnSpPr>
            <p:nvPr/>
          </p:nvCxnSpPr>
          <p:spPr bwMode="auto">
            <a:xfrm flipV="1">
              <a:off x="6210567" y="4791539"/>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58" name="直接连接符 36"/>
            <p:cNvCxnSpPr>
              <a:cxnSpLocks noChangeShapeType="1"/>
            </p:cNvCxnSpPr>
            <p:nvPr/>
          </p:nvCxnSpPr>
          <p:spPr bwMode="auto">
            <a:xfrm>
              <a:off x="6207125" y="4791539"/>
              <a:ext cx="20029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59" name="直接连接符 37"/>
            <p:cNvCxnSpPr>
              <a:cxnSpLocks noChangeShapeType="1"/>
            </p:cNvCxnSpPr>
            <p:nvPr/>
          </p:nvCxnSpPr>
          <p:spPr bwMode="auto">
            <a:xfrm>
              <a:off x="6207125" y="5382089"/>
              <a:ext cx="200292"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60" name="直接连接符 38"/>
            <p:cNvCxnSpPr>
              <a:cxnSpLocks noChangeShapeType="1"/>
            </p:cNvCxnSpPr>
            <p:nvPr/>
          </p:nvCxnSpPr>
          <p:spPr bwMode="auto">
            <a:xfrm>
              <a:off x="2747963" y="4791539"/>
              <a:ext cx="20029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1" name="直接连接符 39"/>
            <p:cNvCxnSpPr>
              <a:cxnSpLocks noChangeShapeType="1"/>
            </p:cNvCxnSpPr>
            <p:nvPr/>
          </p:nvCxnSpPr>
          <p:spPr bwMode="auto">
            <a:xfrm>
              <a:off x="2747963" y="5382089"/>
              <a:ext cx="200292"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62" name="直接连接符 40"/>
            <p:cNvCxnSpPr>
              <a:cxnSpLocks noChangeShapeType="1"/>
            </p:cNvCxnSpPr>
            <p:nvPr/>
          </p:nvCxnSpPr>
          <p:spPr bwMode="auto">
            <a:xfrm>
              <a:off x="2948255" y="5096339"/>
              <a:ext cx="40481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3" name="直接连接符 41"/>
            <p:cNvCxnSpPr>
              <a:cxnSpLocks noChangeShapeType="1"/>
            </p:cNvCxnSpPr>
            <p:nvPr/>
          </p:nvCxnSpPr>
          <p:spPr bwMode="auto">
            <a:xfrm flipV="1">
              <a:off x="2948255" y="4791539"/>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4" name="直接连接符 42"/>
            <p:cNvCxnSpPr>
              <a:cxnSpLocks noChangeShapeType="1"/>
            </p:cNvCxnSpPr>
            <p:nvPr/>
          </p:nvCxnSpPr>
          <p:spPr bwMode="auto">
            <a:xfrm flipV="1">
              <a:off x="3353067" y="4791539"/>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5" name="直接连接符 43"/>
            <p:cNvCxnSpPr>
              <a:cxnSpLocks noChangeShapeType="1"/>
            </p:cNvCxnSpPr>
            <p:nvPr/>
          </p:nvCxnSpPr>
          <p:spPr bwMode="auto">
            <a:xfrm>
              <a:off x="3349625" y="4791539"/>
              <a:ext cx="20029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6" name="直接连接符 44"/>
            <p:cNvCxnSpPr>
              <a:cxnSpLocks noChangeShapeType="1"/>
            </p:cNvCxnSpPr>
            <p:nvPr/>
          </p:nvCxnSpPr>
          <p:spPr bwMode="auto">
            <a:xfrm>
              <a:off x="3349625" y="5382089"/>
              <a:ext cx="200292"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0267" name="直接连接符 45"/>
            <p:cNvCxnSpPr>
              <a:cxnSpLocks noChangeShapeType="1"/>
            </p:cNvCxnSpPr>
            <p:nvPr/>
          </p:nvCxnSpPr>
          <p:spPr bwMode="auto">
            <a:xfrm flipH="1" flipV="1">
              <a:off x="4570397" y="3378200"/>
              <a:ext cx="1" cy="83264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8" name="直接连接符 46"/>
            <p:cNvCxnSpPr>
              <a:cxnSpLocks noChangeShapeType="1"/>
            </p:cNvCxnSpPr>
            <p:nvPr/>
          </p:nvCxnSpPr>
          <p:spPr bwMode="auto">
            <a:xfrm>
              <a:off x="3138488" y="4210843"/>
              <a:ext cx="2868417"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69" name="直接连接符 47"/>
            <p:cNvCxnSpPr>
              <a:cxnSpLocks noChangeShapeType="1"/>
            </p:cNvCxnSpPr>
            <p:nvPr/>
          </p:nvCxnSpPr>
          <p:spPr bwMode="auto">
            <a:xfrm flipV="1">
              <a:off x="6008161" y="4209722"/>
              <a:ext cx="0" cy="88106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70" name="直接连接符 48"/>
            <p:cNvCxnSpPr>
              <a:cxnSpLocks noChangeShapeType="1"/>
            </p:cNvCxnSpPr>
            <p:nvPr/>
          </p:nvCxnSpPr>
          <p:spPr bwMode="auto">
            <a:xfrm flipV="1">
              <a:off x="3138487" y="4209723"/>
              <a:ext cx="1" cy="881059"/>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50" name="Text Box 22"/>
            <p:cNvSpPr txBox="1">
              <a:spLocks noChangeArrowheads="1"/>
            </p:cNvSpPr>
            <p:nvPr/>
          </p:nvSpPr>
          <p:spPr bwMode="auto">
            <a:xfrm>
              <a:off x="4310092" y="5528949"/>
              <a:ext cx="520644" cy="27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85%</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1" name="AutoShape 56"/>
            <p:cNvSpPr>
              <a:spLocks noChangeArrowheads="1"/>
            </p:cNvSpPr>
            <p:nvPr/>
          </p:nvSpPr>
          <p:spPr bwMode="auto">
            <a:xfrm>
              <a:off x="3538649" y="4636904"/>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2" name="AutoShape 56"/>
            <p:cNvSpPr>
              <a:spLocks noChangeArrowheads="1"/>
            </p:cNvSpPr>
            <p:nvPr/>
          </p:nvSpPr>
          <p:spPr bwMode="auto">
            <a:xfrm>
              <a:off x="3538649" y="5233717"/>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3" name="Text Box 23"/>
            <p:cNvSpPr txBox="1">
              <a:spLocks noChangeArrowheads="1"/>
            </p:cNvSpPr>
            <p:nvPr/>
          </p:nvSpPr>
          <p:spPr bwMode="auto">
            <a:xfrm>
              <a:off x="4260884" y="4375004"/>
              <a:ext cx="633345" cy="27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97.1%</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4" name="AutoShape 56"/>
            <p:cNvSpPr>
              <a:spLocks noChangeArrowheads="1"/>
            </p:cNvSpPr>
            <p:nvPr/>
          </p:nvSpPr>
          <p:spPr bwMode="auto">
            <a:xfrm>
              <a:off x="6414891" y="4636904"/>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5" name="AutoShape 56"/>
            <p:cNvSpPr>
              <a:spLocks noChangeArrowheads="1"/>
            </p:cNvSpPr>
            <p:nvPr/>
          </p:nvSpPr>
          <p:spPr bwMode="auto">
            <a:xfrm>
              <a:off x="6414891" y="5233717"/>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6" name="Text Box 24"/>
            <p:cNvSpPr txBox="1">
              <a:spLocks noChangeArrowheads="1"/>
            </p:cNvSpPr>
            <p:nvPr/>
          </p:nvSpPr>
          <p:spPr bwMode="auto">
            <a:xfrm>
              <a:off x="7130777" y="4392465"/>
              <a:ext cx="633345" cy="27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90.9%</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7" name="Text Box 25"/>
            <p:cNvSpPr txBox="1">
              <a:spLocks noChangeArrowheads="1"/>
            </p:cNvSpPr>
            <p:nvPr/>
          </p:nvSpPr>
          <p:spPr bwMode="auto">
            <a:xfrm>
              <a:off x="7192683" y="5559107"/>
              <a:ext cx="509532" cy="27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51%</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8" name="AutoShape 56"/>
            <p:cNvSpPr>
              <a:spLocks noChangeArrowheads="1"/>
            </p:cNvSpPr>
            <p:nvPr/>
          </p:nvSpPr>
          <p:spPr bwMode="auto">
            <a:xfrm>
              <a:off x="671931" y="4636904"/>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9" name="AutoShape 56"/>
            <p:cNvSpPr>
              <a:spLocks noChangeArrowheads="1"/>
            </p:cNvSpPr>
            <p:nvPr/>
          </p:nvSpPr>
          <p:spPr bwMode="auto">
            <a:xfrm>
              <a:off x="671931" y="5233717"/>
              <a:ext cx="2066704" cy="315866"/>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60" name="Text Box 26"/>
            <p:cNvSpPr txBox="1">
              <a:spLocks noChangeArrowheads="1"/>
            </p:cNvSpPr>
            <p:nvPr/>
          </p:nvSpPr>
          <p:spPr bwMode="auto">
            <a:xfrm>
              <a:off x="1389404" y="5559107"/>
              <a:ext cx="633344" cy="27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90%</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61" name="Text Box 27"/>
            <p:cNvSpPr txBox="1">
              <a:spLocks noChangeArrowheads="1"/>
            </p:cNvSpPr>
            <p:nvPr/>
          </p:nvSpPr>
          <p:spPr bwMode="auto">
            <a:xfrm>
              <a:off x="1389404" y="4375004"/>
              <a:ext cx="633344" cy="27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100%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grpSp>
      <p:grpSp>
        <p:nvGrpSpPr>
          <p:cNvPr id="62" name="组合 61"/>
          <p:cNvGrpSpPr/>
          <p:nvPr/>
        </p:nvGrpSpPr>
        <p:grpSpPr bwMode="auto">
          <a:xfrm>
            <a:off x="-6350" y="950913"/>
            <a:ext cx="4398963" cy="307975"/>
            <a:chOff x="-6198" y="950664"/>
            <a:chExt cx="4398964" cy="307777"/>
          </a:xfrm>
        </p:grpSpPr>
        <p:sp>
          <p:nvSpPr>
            <p:cNvPr id="10251" name="Freeform 6"/>
            <p:cNvSpPr/>
            <p:nvPr/>
          </p:nvSpPr>
          <p:spPr bwMode="auto">
            <a:xfrm flipH="1">
              <a:off x="-6198" y="980728"/>
              <a:ext cx="4398964" cy="247650"/>
            </a:xfrm>
            <a:custGeom>
              <a:avLst/>
              <a:gdLst>
                <a:gd name="T0" fmla="*/ 0 w 10000"/>
                <a:gd name="T1" fmla="*/ 6133052 h 10000"/>
                <a:gd name="T2" fmla="*/ 1935088427 w 10000"/>
                <a:gd name="T3" fmla="*/ 6133052 h 10000"/>
                <a:gd name="T4" fmla="*/ 1935088427 w 10000"/>
                <a:gd name="T5" fmla="*/ 0 h 10000"/>
                <a:gd name="T6" fmla="*/ 170674964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TextBox 63"/>
            <p:cNvSpPr txBox="1"/>
            <p:nvPr/>
          </p:nvSpPr>
          <p:spPr>
            <a:xfrm>
              <a:off x="838352" y="950664"/>
              <a:ext cx="1928813" cy="307777"/>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二、点击输入标题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grpSp>
      <p:sp>
        <p:nvSpPr>
          <p:cNvPr id="65" name="TextBox 64"/>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公司架构</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66" name="组合 65"/>
          <p:cNvGrpSpPr/>
          <p:nvPr/>
        </p:nvGrpSpPr>
        <p:grpSpPr bwMode="auto">
          <a:xfrm>
            <a:off x="414338" y="468313"/>
            <a:ext cx="320675" cy="190500"/>
            <a:chOff x="29699" y="773902"/>
            <a:chExt cx="321456" cy="189868"/>
          </a:xfrm>
        </p:grpSpPr>
        <p:sp>
          <p:nvSpPr>
            <p:cNvPr id="67" name="半闭框 66"/>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68" name="半闭框 67"/>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300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00"/>
                                        <p:tgtEl>
                                          <p:spTgt spid="66"/>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65"/>
                                        </p:tgtEl>
                                        <p:attrNameLst>
                                          <p:attrName>style.visibility</p:attrName>
                                        </p:attrNameLst>
                                      </p:cBhvr>
                                      <p:to>
                                        <p:strVal val="visible"/>
                                      </p:to>
                                    </p:set>
                                    <p:anim calcmode="lin" valueType="num">
                                      <p:cBhvr additive="base">
                                        <p:cTn id="10" dur="500"/>
                                        <p:tgtEl>
                                          <p:spTgt spid="65"/>
                                        </p:tgtEl>
                                        <p:attrNameLst>
                                          <p:attrName>ppt_x</p:attrName>
                                        </p:attrNameLst>
                                      </p:cBhvr>
                                      <p:tavLst>
                                        <p:tav tm="0">
                                          <p:val>
                                            <p:strVal val="#ppt_x-#ppt_w*1.125000"/>
                                          </p:val>
                                        </p:tav>
                                        <p:tav tm="100000">
                                          <p:val>
                                            <p:strVal val="#ppt_x"/>
                                          </p:val>
                                        </p:tav>
                                      </p:tavLst>
                                    </p:anim>
                                    <p:animEffect transition="in" filter="wipe(right)">
                                      <p:cBhvr>
                                        <p:cTn id="11" dur="500"/>
                                        <p:tgtEl>
                                          <p:spTgt spid="6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up)">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05</a:t>
            </a:r>
            <a:endParaRPr lang="zh-CN" altLang="en-US" dirty="0">
              <a:solidFill>
                <a:schemeClr val="bg1">
                  <a:lumMod val="50000"/>
                </a:schemeClr>
              </a:solidFill>
              <a:latin typeface="+mn-lt"/>
              <a:ea typeface="+mn-ea"/>
            </a:endParaRPr>
          </a:p>
        </p:txBody>
      </p:sp>
      <p:grpSp>
        <p:nvGrpSpPr>
          <p:cNvPr id="3" name="Group 6"/>
          <p:cNvGrpSpPr>
            <a:grpSpLocks noChangeAspect="1"/>
          </p:cNvGrpSpPr>
          <p:nvPr/>
        </p:nvGrpSpPr>
        <p:grpSpPr bwMode="auto">
          <a:xfrm>
            <a:off x="302702" y="1765919"/>
            <a:ext cx="8466974" cy="3835234"/>
            <a:chOff x="1106" y="874"/>
            <a:chExt cx="3529" cy="1745"/>
          </a:xfrm>
          <a:gradFill>
            <a:gsLst>
              <a:gs pos="0">
                <a:schemeClr val="bg1"/>
              </a:gs>
              <a:gs pos="100000">
                <a:srgbClr val="18ADB4"/>
              </a:gs>
            </a:gsLst>
            <a:lin ang="5400000" scaled="0"/>
          </a:gradFill>
          <a:effectLst>
            <a:outerShdw blurRad="50800" dist="38100" dir="2700000" algn="tl" rotWithShape="0">
              <a:prstClr val="black">
                <a:alpha val="40000"/>
              </a:prstClr>
            </a:outerShdw>
          </a:effectLst>
        </p:grpSpPr>
        <p:sp>
          <p:nvSpPr>
            <p:cNvPr id="4"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5"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6" name="组合 5"/>
          <p:cNvGrpSpPr/>
          <p:nvPr/>
        </p:nvGrpSpPr>
        <p:grpSpPr bwMode="auto">
          <a:xfrm>
            <a:off x="1084263" y="3683000"/>
            <a:ext cx="1144587" cy="382588"/>
            <a:chOff x="1921404" y="2184937"/>
            <a:chExt cx="1143794" cy="381264"/>
          </a:xfrm>
        </p:grpSpPr>
        <p:grpSp>
          <p:nvGrpSpPr>
            <p:cNvPr id="11297" name="组合 6"/>
            <p:cNvGrpSpPr/>
            <p:nvPr/>
          </p:nvGrpSpPr>
          <p:grpSpPr bwMode="auto">
            <a:xfrm>
              <a:off x="1921404" y="2184937"/>
              <a:ext cx="1143794" cy="381264"/>
              <a:chOff x="3924300" y="3911600"/>
              <a:chExt cx="1676401" cy="558800"/>
            </a:xfrm>
          </p:grpSpPr>
          <p:sp>
            <p:nvSpPr>
              <p:cNvPr id="9"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0" name="Freeform 8"/>
              <p:cNvSpPr/>
              <p:nvPr/>
            </p:nvSpPr>
            <p:spPr bwMode="auto">
              <a:xfrm>
                <a:off x="3966152" y="3955655"/>
                <a:ext cx="1571772" cy="473009"/>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1" name="Freeform 9"/>
              <p:cNvSpPr/>
              <p:nvPr/>
            </p:nvSpPr>
            <p:spPr bwMode="auto">
              <a:xfrm>
                <a:off x="4535802" y="4247808"/>
                <a:ext cx="1064899" cy="2225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1302"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p:cNvSpPr/>
            <p:nvPr/>
          </p:nvSpPr>
          <p:spPr>
            <a:xfrm>
              <a:off x="1983273" y="2205504"/>
              <a:ext cx="953427" cy="278433"/>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13" name="组合 12"/>
          <p:cNvGrpSpPr/>
          <p:nvPr/>
        </p:nvGrpSpPr>
        <p:grpSpPr bwMode="auto">
          <a:xfrm>
            <a:off x="4140200" y="3989388"/>
            <a:ext cx="1143000" cy="381000"/>
            <a:chOff x="1921404" y="2184937"/>
            <a:chExt cx="1143794" cy="381264"/>
          </a:xfrm>
        </p:grpSpPr>
        <p:grpSp>
          <p:nvGrpSpPr>
            <p:cNvPr id="11291" name="组合 13"/>
            <p:cNvGrpSpPr/>
            <p:nvPr/>
          </p:nvGrpSpPr>
          <p:grpSpPr bwMode="auto">
            <a:xfrm>
              <a:off x="1921404" y="2184937"/>
              <a:ext cx="1143794" cy="381264"/>
              <a:chOff x="3924300" y="3911600"/>
              <a:chExt cx="1676401" cy="558800"/>
            </a:xfrm>
          </p:grpSpPr>
          <p:sp>
            <p:nvSpPr>
              <p:cNvPr id="16"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7" name="Freeform 8"/>
              <p:cNvSpPr/>
              <p:nvPr/>
            </p:nvSpPr>
            <p:spPr bwMode="auto">
              <a:xfrm>
                <a:off x="3966210" y="3955838"/>
                <a:ext cx="1571627"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8" name="Freeform 9"/>
              <p:cNvSpPr/>
              <p:nvPr/>
            </p:nvSpPr>
            <p:spPr bwMode="auto">
              <a:xfrm>
                <a:off x="4536653" y="4249208"/>
                <a:ext cx="1064048"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1296"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14"/>
            <p:cNvSpPr/>
            <p:nvPr/>
          </p:nvSpPr>
          <p:spPr>
            <a:xfrm>
              <a:off x="1983360" y="2205588"/>
              <a:ext cx="953162"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20" name="组合 19"/>
          <p:cNvGrpSpPr/>
          <p:nvPr/>
        </p:nvGrpSpPr>
        <p:grpSpPr bwMode="auto">
          <a:xfrm>
            <a:off x="6227763" y="3062288"/>
            <a:ext cx="1144587" cy="381000"/>
            <a:chOff x="1921404" y="2184937"/>
            <a:chExt cx="1143794" cy="381264"/>
          </a:xfrm>
        </p:grpSpPr>
        <p:grpSp>
          <p:nvGrpSpPr>
            <p:cNvPr id="11285" name="组合 20"/>
            <p:cNvGrpSpPr/>
            <p:nvPr/>
          </p:nvGrpSpPr>
          <p:grpSpPr bwMode="auto">
            <a:xfrm>
              <a:off x="1921404" y="2184937"/>
              <a:ext cx="1143794" cy="381264"/>
              <a:chOff x="3924300" y="3911600"/>
              <a:chExt cx="1676401" cy="558800"/>
            </a:xfrm>
          </p:grpSpPr>
          <p:sp>
            <p:nvSpPr>
              <p:cNvPr id="23"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24" name="Freeform 8"/>
              <p:cNvSpPr/>
              <p:nvPr/>
            </p:nvSpPr>
            <p:spPr bwMode="auto">
              <a:xfrm>
                <a:off x="3966152" y="3955838"/>
                <a:ext cx="1571772"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25" name="Freeform 9"/>
              <p:cNvSpPr/>
              <p:nvPr/>
            </p:nvSpPr>
            <p:spPr bwMode="auto">
              <a:xfrm>
                <a:off x="4535802" y="4249208"/>
                <a:ext cx="1064899"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1290"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矩形 21"/>
            <p:cNvSpPr/>
            <p:nvPr/>
          </p:nvSpPr>
          <p:spPr>
            <a:xfrm>
              <a:off x="1983273" y="2205588"/>
              <a:ext cx="953427"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27" name="组合 26"/>
          <p:cNvGrpSpPr/>
          <p:nvPr/>
        </p:nvGrpSpPr>
        <p:grpSpPr bwMode="auto">
          <a:xfrm>
            <a:off x="7640638" y="4341813"/>
            <a:ext cx="1143000" cy="381000"/>
            <a:chOff x="1921404" y="2184937"/>
            <a:chExt cx="1143794" cy="381264"/>
          </a:xfrm>
        </p:grpSpPr>
        <p:grpSp>
          <p:nvGrpSpPr>
            <p:cNvPr id="11279" name="组合 27"/>
            <p:cNvGrpSpPr/>
            <p:nvPr/>
          </p:nvGrpSpPr>
          <p:grpSpPr bwMode="auto">
            <a:xfrm>
              <a:off x="1921404" y="2184937"/>
              <a:ext cx="1143794" cy="381264"/>
              <a:chOff x="3924300" y="3911600"/>
              <a:chExt cx="1676401" cy="558800"/>
            </a:xfrm>
          </p:grpSpPr>
          <p:sp>
            <p:nvSpPr>
              <p:cNvPr id="30"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1" name="Freeform 8"/>
              <p:cNvSpPr/>
              <p:nvPr/>
            </p:nvSpPr>
            <p:spPr bwMode="auto">
              <a:xfrm>
                <a:off x="3966210" y="3955838"/>
                <a:ext cx="1571625"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2" name="Freeform 9"/>
              <p:cNvSpPr/>
              <p:nvPr/>
            </p:nvSpPr>
            <p:spPr bwMode="auto">
              <a:xfrm>
                <a:off x="4536651" y="4249208"/>
                <a:ext cx="1064050"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1284"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矩形 28"/>
            <p:cNvSpPr/>
            <p:nvPr/>
          </p:nvSpPr>
          <p:spPr>
            <a:xfrm>
              <a:off x="1983359" y="2205588"/>
              <a:ext cx="953162"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34" name="组合 33"/>
          <p:cNvGrpSpPr/>
          <p:nvPr/>
        </p:nvGrpSpPr>
        <p:grpSpPr bwMode="auto">
          <a:xfrm>
            <a:off x="-6350" y="950913"/>
            <a:ext cx="4398963" cy="307975"/>
            <a:chOff x="-6198" y="950664"/>
            <a:chExt cx="4398964" cy="307777"/>
          </a:xfrm>
        </p:grpSpPr>
        <p:sp>
          <p:nvSpPr>
            <p:cNvPr id="11277" name="Freeform 6"/>
            <p:cNvSpPr/>
            <p:nvPr/>
          </p:nvSpPr>
          <p:spPr bwMode="auto">
            <a:xfrm flipH="1">
              <a:off x="-6198" y="980728"/>
              <a:ext cx="4398964" cy="247650"/>
            </a:xfrm>
            <a:custGeom>
              <a:avLst/>
              <a:gdLst>
                <a:gd name="T0" fmla="*/ 0 w 10000"/>
                <a:gd name="T1" fmla="*/ 6133052 h 10000"/>
                <a:gd name="T2" fmla="*/ 1935088427 w 10000"/>
                <a:gd name="T3" fmla="*/ 6133052 h 10000"/>
                <a:gd name="T4" fmla="*/ 1935088427 w 10000"/>
                <a:gd name="T5" fmla="*/ 0 h 10000"/>
                <a:gd name="T6" fmla="*/ 170674964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TextBox 35"/>
            <p:cNvSpPr txBox="1"/>
            <p:nvPr/>
          </p:nvSpPr>
          <p:spPr>
            <a:xfrm>
              <a:off x="838352" y="950664"/>
              <a:ext cx="1928813" cy="307777"/>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三、点击输入标题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grpSp>
      <p:sp>
        <p:nvSpPr>
          <p:cNvPr id="37" name="TextBox 36"/>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公司分布</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38" name="组合 37"/>
          <p:cNvGrpSpPr/>
          <p:nvPr/>
        </p:nvGrpSpPr>
        <p:grpSpPr bwMode="auto">
          <a:xfrm>
            <a:off x="414338" y="468313"/>
            <a:ext cx="320675" cy="190500"/>
            <a:chOff x="29699" y="773902"/>
            <a:chExt cx="321456" cy="189868"/>
          </a:xfrm>
        </p:grpSpPr>
        <p:sp>
          <p:nvSpPr>
            <p:cNvPr id="39" name="半闭框 38"/>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40" name="半闭框 39"/>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3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
                                        <p:tgtEl>
                                          <p:spTgt spid="38"/>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p:tgtEl>
                                          <p:spTgt spid="37"/>
                                        </p:tgtEl>
                                        <p:attrNameLst>
                                          <p:attrName>ppt_x</p:attrName>
                                        </p:attrNameLst>
                                      </p:cBhvr>
                                      <p:tavLst>
                                        <p:tav tm="0">
                                          <p:val>
                                            <p:strVal val="#ppt_x-#ppt_w*1.125000"/>
                                          </p:val>
                                        </p:tav>
                                        <p:tav tm="100000">
                                          <p:val>
                                            <p:strVal val="#ppt_x"/>
                                          </p:val>
                                        </p:tav>
                                      </p:tavLst>
                                    </p:anim>
                                    <p:animEffect transition="in" filter="wipe(righ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000"/>
                            </p:stCondLst>
                            <p:childTnLst>
                              <p:par>
                                <p:cTn id="17" presetID="14"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anim calcmode="lin" valueType="num">
                                      <p:cBhvr>
                                        <p:cTn id="32" dur="500" fill="hold"/>
                                        <p:tgtEl>
                                          <p:spTgt spid="13"/>
                                        </p:tgtEl>
                                        <p:attrNameLst>
                                          <p:attrName>ppt_x</p:attrName>
                                        </p:attrNameLst>
                                      </p:cBhvr>
                                      <p:tavLst>
                                        <p:tav tm="0">
                                          <p:val>
                                            <p:strVal val="#ppt_x"/>
                                          </p:val>
                                        </p:tav>
                                        <p:tav tm="100000">
                                          <p:val>
                                            <p:strVal val="#ppt_x"/>
                                          </p:val>
                                        </p:tav>
                                      </p:tavLst>
                                    </p:anim>
                                    <p:anim calcmode="lin" valueType="num">
                                      <p:cBhvr>
                                        <p:cTn id="3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anim calcmode="lin" valueType="num">
                                      <p:cBhvr>
                                        <p:cTn id="46" dur="500" fill="hold"/>
                                        <p:tgtEl>
                                          <p:spTgt spid="27"/>
                                        </p:tgtEl>
                                        <p:attrNameLst>
                                          <p:attrName>ppt_x</p:attrName>
                                        </p:attrNameLst>
                                      </p:cBhvr>
                                      <p:tavLst>
                                        <p:tav tm="0">
                                          <p:val>
                                            <p:strVal val="#ppt_x"/>
                                          </p:val>
                                        </p:tav>
                                        <p:tav tm="100000">
                                          <p:val>
                                            <p:strVal val="#ppt_x"/>
                                          </p:val>
                                        </p:tav>
                                      </p:tavLst>
                                    </p:anim>
                                    <p:anim calcmode="lin" valueType="num">
                                      <p:cBhvr>
                                        <p:cTn id="47"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624013" y="2949575"/>
            <a:ext cx="6643687" cy="2330450"/>
            <a:chOff x="2405062" y="1784351"/>
            <a:chExt cx="4025900" cy="2330450"/>
          </a:xfrm>
        </p:grpSpPr>
        <p:sp>
          <p:nvSpPr>
            <p:cNvPr id="3" name="Line 8"/>
            <p:cNvSpPr>
              <a:spLocks noChangeShapeType="1"/>
            </p:cNvSpPr>
            <p:nvPr/>
          </p:nvSpPr>
          <p:spPr bwMode="auto">
            <a:xfrm>
              <a:off x="2405062" y="1784351"/>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 name="Line 9"/>
            <p:cNvSpPr>
              <a:spLocks noChangeShapeType="1"/>
            </p:cNvSpPr>
            <p:nvPr/>
          </p:nvSpPr>
          <p:spPr bwMode="auto">
            <a:xfrm>
              <a:off x="2405062" y="2041526"/>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Line 10"/>
            <p:cNvSpPr>
              <a:spLocks noChangeShapeType="1"/>
            </p:cNvSpPr>
            <p:nvPr/>
          </p:nvSpPr>
          <p:spPr bwMode="auto">
            <a:xfrm>
              <a:off x="2405062" y="2305051"/>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Line 11"/>
            <p:cNvSpPr>
              <a:spLocks noChangeShapeType="1"/>
            </p:cNvSpPr>
            <p:nvPr/>
          </p:nvSpPr>
          <p:spPr bwMode="auto">
            <a:xfrm>
              <a:off x="2405062" y="2562226"/>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Line 12"/>
            <p:cNvSpPr>
              <a:spLocks noChangeShapeType="1"/>
            </p:cNvSpPr>
            <p:nvPr/>
          </p:nvSpPr>
          <p:spPr bwMode="auto">
            <a:xfrm>
              <a:off x="2405062" y="2819401"/>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Line 13"/>
            <p:cNvSpPr>
              <a:spLocks noChangeShapeType="1"/>
            </p:cNvSpPr>
            <p:nvPr/>
          </p:nvSpPr>
          <p:spPr bwMode="auto">
            <a:xfrm>
              <a:off x="2405062" y="3081339"/>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Line 14"/>
            <p:cNvSpPr>
              <a:spLocks noChangeShapeType="1"/>
            </p:cNvSpPr>
            <p:nvPr/>
          </p:nvSpPr>
          <p:spPr bwMode="auto">
            <a:xfrm>
              <a:off x="2405062" y="3338514"/>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Line 15"/>
            <p:cNvSpPr>
              <a:spLocks noChangeShapeType="1"/>
            </p:cNvSpPr>
            <p:nvPr/>
          </p:nvSpPr>
          <p:spPr bwMode="auto">
            <a:xfrm>
              <a:off x="2405062" y="3595689"/>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Line 16"/>
            <p:cNvSpPr>
              <a:spLocks noChangeShapeType="1"/>
            </p:cNvSpPr>
            <p:nvPr/>
          </p:nvSpPr>
          <p:spPr bwMode="auto">
            <a:xfrm>
              <a:off x="2405062" y="3857626"/>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Line 17"/>
            <p:cNvSpPr>
              <a:spLocks noChangeShapeType="1"/>
            </p:cNvSpPr>
            <p:nvPr/>
          </p:nvSpPr>
          <p:spPr bwMode="auto">
            <a:xfrm>
              <a:off x="2405062" y="4114801"/>
              <a:ext cx="4025900"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3" name="组合 12"/>
          <p:cNvGrpSpPr/>
          <p:nvPr/>
        </p:nvGrpSpPr>
        <p:grpSpPr bwMode="auto">
          <a:xfrm>
            <a:off x="2119313" y="4187825"/>
            <a:ext cx="796925" cy="1376363"/>
            <a:chOff x="2119060" y="4188288"/>
            <a:chExt cx="797122" cy="1376067"/>
          </a:xfrm>
        </p:grpSpPr>
        <p:sp>
          <p:nvSpPr>
            <p:cNvPr id="14" name="矩形 13"/>
            <p:cNvSpPr/>
            <p:nvPr/>
          </p:nvSpPr>
          <p:spPr bwMode="auto">
            <a:xfrm>
              <a:off x="2119060" y="4548574"/>
              <a:ext cx="152438" cy="739616"/>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5" name="矩形 14"/>
            <p:cNvSpPr/>
            <p:nvPr/>
          </p:nvSpPr>
          <p:spPr bwMode="auto">
            <a:xfrm>
              <a:off x="2333425" y="4475564"/>
              <a:ext cx="152438" cy="812625"/>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6" name="矩形 15"/>
            <p:cNvSpPr/>
            <p:nvPr/>
          </p:nvSpPr>
          <p:spPr bwMode="auto">
            <a:xfrm>
              <a:off x="2549378" y="4188288"/>
              <a:ext cx="152438" cy="1099901"/>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7" name="矩形 16"/>
            <p:cNvSpPr/>
            <p:nvPr/>
          </p:nvSpPr>
          <p:spPr bwMode="auto">
            <a:xfrm>
              <a:off x="2763744" y="4764427"/>
              <a:ext cx="152438" cy="523762"/>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chemeClr val="tx1">
                    <a:lumMod val="75000"/>
                    <a:lumOff val="25000"/>
                  </a:schemeClr>
                </a:solidFill>
                <a:latin typeface="+mn-lt"/>
                <a:ea typeface="+mn-ea"/>
              </a:endParaRPr>
            </a:p>
          </p:txBody>
        </p:sp>
        <p:sp>
          <p:nvSpPr>
            <p:cNvPr id="18" name="TextBox 17"/>
            <p:cNvSpPr txBox="1"/>
            <p:nvPr/>
          </p:nvSpPr>
          <p:spPr>
            <a:xfrm>
              <a:off x="2301667" y="5318345"/>
              <a:ext cx="466840" cy="246010"/>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grpSp>
      <p:grpSp>
        <p:nvGrpSpPr>
          <p:cNvPr id="19" name="组合 18"/>
          <p:cNvGrpSpPr/>
          <p:nvPr/>
        </p:nvGrpSpPr>
        <p:grpSpPr bwMode="auto">
          <a:xfrm>
            <a:off x="3268663" y="3756025"/>
            <a:ext cx="798512" cy="1808163"/>
            <a:chOff x="3269288" y="3756240"/>
            <a:chExt cx="797122" cy="1808115"/>
          </a:xfrm>
        </p:grpSpPr>
        <p:sp>
          <p:nvSpPr>
            <p:cNvPr id="20" name="矩形 19"/>
            <p:cNvSpPr/>
            <p:nvPr/>
          </p:nvSpPr>
          <p:spPr bwMode="auto">
            <a:xfrm>
              <a:off x="3269288" y="4257877"/>
              <a:ext cx="152135" cy="1030261"/>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1" name="矩形 20"/>
            <p:cNvSpPr/>
            <p:nvPr/>
          </p:nvSpPr>
          <p:spPr bwMode="auto">
            <a:xfrm>
              <a:off x="3484812" y="4157867"/>
              <a:ext cx="152135" cy="1130270"/>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2" name="矩形 21"/>
            <p:cNvSpPr/>
            <p:nvPr/>
          </p:nvSpPr>
          <p:spPr bwMode="auto">
            <a:xfrm>
              <a:off x="3698751" y="3756240"/>
              <a:ext cx="152135" cy="1531897"/>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3" name="矩形 22"/>
            <p:cNvSpPr/>
            <p:nvPr/>
          </p:nvSpPr>
          <p:spPr bwMode="auto">
            <a:xfrm>
              <a:off x="3914275" y="4188029"/>
              <a:ext cx="152135" cy="1100109"/>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4" name="TextBox 23"/>
            <p:cNvSpPr txBox="1"/>
            <p:nvPr/>
          </p:nvSpPr>
          <p:spPr>
            <a:xfrm>
              <a:off x="3432515" y="5318299"/>
              <a:ext cx="465913" cy="246056"/>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grpSp>
      <p:grpSp>
        <p:nvGrpSpPr>
          <p:cNvPr id="25" name="组合 24"/>
          <p:cNvGrpSpPr/>
          <p:nvPr/>
        </p:nvGrpSpPr>
        <p:grpSpPr bwMode="auto">
          <a:xfrm>
            <a:off x="4419600" y="3468688"/>
            <a:ext cx="796925" cy="2095500"/>
            <a:chOff x="4419516" y="3468208"/>
            <a:chExt cx="797122" cy="2096147"/>
          </a:xfrm>
        </p:grpSpPr>
        <p:sp>
          <p:nvSpPr>
            <p:cNvPr id="26" name="矩形 25"/>
            <p:cNvSpPr/>
            <p:nvPr/>
          </p:nvSpPr>
          <p:spPr bwMode="auto">
            <a:xfrm>
              <a:off x="4419516" y="3936665"/>
              <a:ext cx="152438" cy="1351380"/>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7" name="矩形 26"/>
            <p:cNvSpPr/>
            <p:nvPr/>
          </p:nvSpPr>
          <p:spPr bwMode="auto">
            <a:xfrm>
              <a:off x="4633882" y="3804862"/>
              <a:ext cx="152438" cy="1483183"/>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8" name="矩形 27"/>
            <p:cNvSpPr/>
            <p:nvPr/>
          </p:nvSpPr>
          <p:spPr bwMode="auto">
            <a:xfrm>
              <a:off x="4849835" y="3468208"/>
              <a:ext cx="152438" cy="1819837"/>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29" name="矩形 28"/>
            <p:cNvSpPr/>
            <p:nvPr/>
          </p:nvSpPr>
          <p:spPr bwMode="auto">
            <a:xfrm>
              <a:off x="5064200" y="3846150"/>
              <a:ext cx="152438" cy="1441895"/>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30" name="TextBox 29"/>
            <p:cNvSpPr txBox="1"/>
            <p:nvPr/>
          </p:nvSpPr>
          <p:spPr>
            <a:xfrm>
              <a:off x="4616415" y="5318216"/>
              <a:ext cx="466840" cy="246139"/>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grpSp>
      <p:grpSp>
        <p:nvGrpSpPr>
          <p:cNvPr id="31" name="组合 30"/>
          <p:cNvGrpSpPr/>
          <p:nvPr/>
        </p:nvGrpSpPr>
        <p:grpSpPr>
          <a:xfrm>
            <a:off x="1261304" y="2913063"/>
            <a:ext cx="273051" cy="2393950"/>
            <a:chOff x="2043112" y="1747838"/>
            <a:chExt cx="273051" cy="2393950"/>
          </a:xfrm>
          <a:solidFill>
            <a:schemeClr val="tx1">
              <a:lumMod val="95000"/>
              <a:lumOff val="5000"/>
            </a:schemeClr>
          </a:solidFill>
        </p:grpSpPr>
        <p:sp>
          <p:nvSpPr>
            <p:cNvPr id="32" name="Freeform 18"/>
            <p:cNvSpPr>
              <a:spLocks noEditPoints="1"/>
            </p:cNvSpPr>
            <p:nvPr/>
          </p:nvSpPr>
          <p:spPr bwMode="auto">
            <a:xfrm>
              <a:off x="2122487" y="1747838"/>
              <a:ext cx="52388" cy="88900"/>
            </a:xfrm>
            <a:custGeom>
              <a:avLst/>
              <a:gdLst>
                <a:gd name="T0" fmla="*/ 1 w 10"/>
                <a:gd name="T1" fmla="*/ 2 h 17"/>
                <a:gd name="T2" fmla="*/ 0 w 10"/>
                <a:gd name="T3" fmla="*/ 6 h 17"/>
                <a:gd name="T4" fmla="*/ 1 w 10"/>
                <a:gd name="T5" fmla="*/ 10 h 17"/>
                <a:gd name="T6" fmla="*/ 5 w 10"/>
                <a:gd name="T7" fmla="*/ 11 h 17"/>
                <a:gd name="T8" fmla="*/ 9 w 10"/>
                <a:gd name="T9" fmla="*/ 9 h 17"/>
                <a:gd name="T10" fmla="*/ 9 w 10"/>
                <a:gd name="T11" fmla="*/ 9 h 17"/>
                <a:gd name="T12" fmla="*/ 8 w 10"/>
                <a:gd name="T13" fmla="*/ 14 h 17"/>
                <a:gd name="T14" fmla="*/ 3 w 10"/>
                <a:gd name="T15" fmla="*/ 16 h 17"/>
                <a:gd name="T16" fmla="*/ 0 w 10"/>
                <a:gd name="T17" fmla="*/ 16 h 17"/>
                <a:gd name="T18" fmla="*/ 0 w 10"/>
                <a:gd name="T19" fmla="*/ 17 h 17"/>
                <a:gd name="T20" fmla="*/ 3 w 10"/>
                <a:gd name="T21" fmla="*/ 17 h 17"/>
                <a:gd name="T22" fmla="*/ 10 w 10"/>
                <a:gd name="T23" fmla="*/ 8 h 17"/>
                <a:gd name="T24" fmla="*/ 5 w 10"/>
                <a:gd name="T25" fmla="*/ 0 h 17"/>
                <a:gd name="T26" fmla="*/ 1 w 10"/>
                <a:gd name="T27" fmla="*/ 2 h 17"/>
                <a:gd name="T28" fmla="*/ 1 w 10"/>
                <a:gd name="T29" fmla="*/ 6 h 17"/>
                <a:gd name="T30" fmla="*/ 2 w 10"/>
                <a:gd name="T31" fmla="*/ 3 h 17"/>
                <a:gd name="T32" fmla="*/ 5 w 10"/>
                <a:gd name="T33" fmla="*/ 2 h 17"/>
                <a:gd name="T34" fmla="*/ 8 w 10"/>
                <a:gd name="T35" fmla="*/ 3 h 17"/>
                <a:gd name="T36" fmla="*/ 9 w 10"/>
                <a:gd name="T37" fmla="*/ 6 h 17"/>
                <a:gd name="T38" fmla="*/ 8 w 10"/>
                <a:gd name="T39" fmla="*/ 9 h 17"/>
                <a:gd name="T40" fmla="*/ 5 w 10"/>
                <a:gd name="T41" fmla="*/ 10 h 17"/>
                <a:gd name="T42" fmla="*/ 1 w 1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7">
                  <a:moveTo>
                    <a:pt x="1" y="2"/>
                  </a:moveTo>
                  <a:cubicBezTo>
                    <a:pt x="0" y="3"/>
                    <a:pt x="0" y="4"/>
                    <a:pt x="0" y="6"/>
                  </a:cubicBezTo>
                  <a:cubicBezTo>
                    <a:pt x="0" y="8"/>
                    <a:pt x="0" y="9"/>
                    <a:pt x="1" y="10"/>
                  </a:cubicBezTo>
                  <a:cubicBezTo>
                    <a:pt x="2" y="11"/>
                    <a:pt x="4" y="11"/>
                    <a:pt x="5" y="11"/>
                  </a:cubicBezTo>
                  <a:cubicBezTo>
                    <a:pt x="7" y="11"/>
                    <a:pt x="8" y="11"/>
                    <a:pt x="9" y="9"/>
                  </a:cubicBezTo>
                  <a:cubicBezTo>
                    <a:pt x="9" y="9"/>
                    <a:pt x="9" y="9"/>
                    <a:pt x="9" y="9"/>
                  </a:cubicBezTo>
                  <a:cubicBezTo>
                    <a:pt x="9" y="11"/>
                    <a:pt x="8" y="13"/>
                    <a:pt x="8" y="14"/>
                  </a:cubicBezTo>
                  <a:cubicBezTo>
                    <a:pt x="7" y="15"/>
                    <a:pt x="5" y="16"/>
                    <a:pt x="3" y="16"/>
                  </a:cubicBezTo>
                  <a:cubicBezTo>
                    <a:pt x="2" y="16"/>
                    <a:pt x="1" y="16"/>
                    <a:pt x="0" y="16"/>
                  </a:cubicBezTo>
                  <a:cubicBezTo>
                    <a:pt x="0" y="17"/>
                    <a:pt x="0" y="17"/>
                    <a:pt x="0" y="17"/>
                  </a:cubicBezTo>
                  <a:cubicBezTo>
                    <a:pt x="1" y="17"/>
                    <a:pt x="2" y="17"/>
                    <a:pt x="3" y="17"/>
                  </a:cubicBezTo>
                  <a:cubicBezTo>
                    <a:pt x="8" y="17"/>
                    <a:pt x="10" y="14"/>
                    <a:pt x="10" y="8"/>
                  </a:cubicBezTo>
                  <a:cubicBezTo>
                    <a:pt x="10" y="3"/>
                    <a:pt x="9" y="0"/>
                    <a:pt x="5" y="0"/>
                  </a:cubicBezTo>
                  <a:cubicBezTo>
                    <a:pt x="3" y="0"/>
                    <a:pt x="2" y="1"/>
                    <a:pt x="1" y="2"/>
                  </a:cubicBezTo>
                  <a:close/>
                  <a:moveTo>
                    <a:pt x="1" y="6"/>
                  </a:moveTo>
                  <a:cubicBezTo>
                    <a:pt x="1" y="5"/>
                    <a:pt x="2" y="4"/>
                    <a:pt x="2" y="3"/>
                  </a:cubicBezTo>
                  <a:cubicBezTo>
                    <a:pt x="3" y="2"/>
                    <a:pt x="4" y="2"/>
                    <a:pt x="5" y="2"/>
                  </a:cubicBezTo>
                  <a:cubicBezTo>
                    <a:pt x="6" y="2"/>
                    <a:pt x="7" y="2"/>
                    <a:pt x="8" y="3"/>
                  </a:cubicBezTo>
                  <a:cubicBezTo>
                    <a:pt x="8" y="4"/>
                    <a:pt x="9" y="5"/>
                    <a:pt x="9" y="6"/>
                  </a:cubicBezTo>
                  <a:cubicBezTo>
                    <a:pt x="9" y="7"/>
                    <a:pt x="8" y="8"/>
                    <a:pt x="8" y="9"/>
                  </a:cubicBezTo>
                  <a:cubicBezTo>
                    <a:pt x="7" y="9"/>
                    <a:pt x="6" y="10"/>
                    <a:pt x="5" y="10"/>
                  </a:cubicBezTo>
                  <a:cubicBezTo>
                    <a:pt x="2" y="10"/>
                    <a:pt x="1" y="8"/>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9"/>
            <p:cNvSpPr>
              <a:spLocks noEditPoints="1"/>
            </p:cNvSpPr>
            <p:nvPr/>
          </p:nvSpPr>
          <p:spPr bwMode="auto">
            <a:xfrm>
              <a:off x="2190750" y="1747838"/>
              <a:ext cx="57150" cy="88900"/>
            </a:xfrm>
            <a:custGeom>
              <a:avLst/>
              <a:gdLst>
                <a:gd name="T0" fmla="*/ 1 w 11"/>
                <a:gd name="T1" fmla="*/ 2 h 17"/>
                <a:gd name="T2" fmla="*/ 0 w 11"/>
                <a:gd name="T3" fmla="*/ 6 h 17"/>
                <a:gd name="T4" fmla="*/ 2 w 11"/>
                <a:gd name="T5" fmla="*/ 10 h 17"/>
                <a:gd name="T6" fmla="*/ 5 w 11"/>
                <a:gd name="T7" fmla="*/ 11 h 17"/>
                <a:gd name="T8" fmla="*/ 9 w 11"/>
                <a:gd name="T9" fmla="*/ 9 h 17"/>
                <a:gd name="T10" fmla="*/ 3 w 11"/>
                <a:gd name="T11" fmla="*/ 16 h 17"/>
                <a:gd name="T12" fmla="*/ 1 w 11"/>
                <a:gd name="T13" fmla="*/ 16 h 17"/>
                <a:gd name="T14" fmla="*/ 0 w 11"/>
                <a:gd name="T15" fmla="*/ 17 h 17"/>
                <a:gd name="T16" fmla="*/ 3 w 11"/>
                <a:gd name="T17" fmla="*/ 17 h 17"/>
                <a:gd name="T18" fmla="*/ 11 w 11"/>
                <a:gd name="T19" fmla="*/ 8 h 17"/>
                <a:gd name="T20" fmla="*/ 5 w 11"/>
                <a:gd name="T21" fmla="*/ 0 h 17"/>
                <a:gd name="T22" fmla="*/ 1 w 11"/>
                <a:gd name="T23" fmla="*/ 2 h 17"/>
                <a:gd name="T24" fmla="*/ 2 w 11"/>
                <a:gd name="T25" fmla="*/ 6 h 17"/>
                <a:gd name="T26" fmla="*/ 3 w 11"/>
                <a:gd name="T27" fmla="*/ 3 h 17"/>
                <a:gd name="T28" fmla="*/ 5 w 11"/>
                <a:gd name="T29" fmla="*/ 2 h 17"/>
                <a:gd name="T30" fmla="*/ 8 w 11"/>
                <a:gd name="T31" fmla="*/ 3 h 17"/>
                <a:gd name="T32" fmla="*/ 9 w 11"/>
                <a:gd name="T33" fmla="*/ 6 h 17"/>
                <a:gd name="T34" fmla="*/ 8 w 11"/>
                <a:gd name="T35" fmla="*/ 9 h 17"/>
                <a:gd name="T36" fmla="*/ 5 w 11"/>
                <a:gd name="T37" fmla="*/ 10 h 17"/>
                <a:gd name="T38" fmla="*/ 2 w 11"/>
                <a:gd name="T3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7">
                  <a:moveTo>
                    <a:pt x="1" y="2"/>
                  </a:moveTo>
                  <a:cubicBezTo>
                    <a:pt x="0" y="3"/>
                    <a:pt x="0" y="4"/>
                    <a:pt x="0" y="6"/>
                  </a:cubicBezTo>
                  <a:cubicBezTo>
                    <a:pt x="0" y="8"/>
                    <a:pt x="0" y="9"/>
                    <a:pt x="2" y="10"/>
                  </a:cubicBezTo>
                  <a:cubicBezTo>
                    <a:pt x="3" y="11"/>
                    <a:pt x="4" y="11"/>
                    <a:pt x="5" y="11"/>
                  </a:cubicBezTo>
                  <a:cubicBezTo>
                    <a:pt x="7" y="11"/>
                    <a:pt x="8" y="11"/>
                    <a:pt x="9" y="9"/>
                  </a:cubicBezTo>
                  <a:cubicBezTo>
                    <a:pt x="9" y="14"/>
                    <a:pt x="7" y="16"/>
                    <a:pt x="3" y="16"/>
                  </a:cubicBezTo>
                  <a:cubicBezTo>
                    <a:pt x="2" y="16"/>
                    <a:pt x="2" y="16"/>
                    <a:pt x="1" y="16"/>
                  </a:cubicBezTo>
                  <a:cubicBezTo>
                    <a:pt x="0" y="17"/>
                    <a:pt x="0" y="17"/>
                    <a:pt x="0" y="17"/>
                  </a:cubicBezTo>
                  <a:cubicBezTo>
                    <a:pt x="2" y="17"/>
                    <a:pt x="3" y="17"/>
                    <a:pt x="3" y="17"/>
                  </a:cubicBezTo>
                  <a:cubicBezTo>
                    <a:pt x="8" y="17"/>
                    <a:pt x="11" y="14"/>
                    <a:pt x="11" y="8"/>
                  </a:cubicBezTo>
                  <a:cubicBezTo>
                    <a:pt x="11" y="3"/>
                    <a:pt x="9" y="0"/>
                    <a:pt x="5" y="0"/>
                  </a:cubicBezTo>
                  <a:cubicBezTo>
                    <a:pt x="4" y="0"/>
                    <a:pt x="2" y="1"/>
                    <a:pt x="1" y="2"/>
                  </a:cubicBezTo>
                  <a:close/>
                  <a:moveTo>
                    <a:pt x="2" y="6"/>
                  </a:moveTo>
                  <a:cubicBezTo>
                    <a:pt x="2" y="5"/>
                    <a:pt x="2" y="4"/>
                    <a:pt x="3" y="3"/>
                  </a:cubicBezTo>
                  <a:cubicBezTo>
                    <a:pt x="3" y="2"/>
                    <a:pt x="4" y="2"/>
                    <a:pt x="5" y="2"/>
                  </a:cubicBezTo>
                  <a:cubicBezTo>
                    <a:pt x="6" y="2"/>
                    <a:pt x="7" y="2"/>
                    <a:pt x="8" y="3"/>
                  </a:cubicBezTo>
                  <a:cubicBezTo>
                    <a:pt x="9" y="4"/>
                    <a:pt x="9" y="5"/>
                    <a:pt x="9" y="6"/>
                  </a:cubicBezTo>
                  <a:cubicBezTo>
                    <a:pt x="9" y="7"/>
                    <a:pt x="9" y="8"/>
                    <a:pt x="8" y="9"/>
                  </a:cubicBezTo>
                  <a:cubicBezTo>
                    <a:pt x="7" y="9"/>
                    <a:pt x="6" y="10"/>
                    <a:pt x="5" y="10"/>
                  </a:cubicBezTo>
                  <a:cubicBezTo>
                    <a:pt x="3" y="10"/>
                    <a:pt x="2" y="8"/>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20"/>
            <p:cNvSpPr>
              <a:spLocks noEditPoints="1"/>
            </p:cNvSpPr>
            <p:nvPr/>
          </p:nvSpPr>
          <p:spPr bwMode="auto">
            <a:xfrm>
              <a:off x="2259012" y="1747838"/>
              <a:ext cx="57150" cy="88900"/>
            </a:xfrm>
            <a:custGeom>
              <a:avLst/>
              <a:gdLst>
                <a:gd name="T0" fmla="*/ 6 w 11"/>
                <a:gd name="T1" fmla="*/ 0 h 17"/>
                <a:gd name="T2" fmla="*/ 0 w 11"/>
                <a:gd name="T3" fmla="*/ 9 h 17"/>
                <a:gd name="T4" fmla="*/ 6 w 11"/>
                <a:gd name="T5" fmla="*/ 17 h 17"/>
                <a:gd name="T6" fmla="*/ 11 w 11"/>
                <a:gd name="T7" fmla="*/ 9 h 17"/>
                <a:gd name="T8" fmla="*/ 6 w 11"/>
                <a:gd name="T9" fmla="*/ 0 h 17"/>
                <a:gd name="T10" fmla="*/ 2 w 11"/>
                <a:gd name="T11" fmla="*/ 9 h 17"/>
                <a:gd name="T12" fmla="*/ 6 w 11"/>
                <a:gd name="T13" fmla="*/ 2 h 17"/>
                <a:gd name="T14" fmla="*/ 9 w 11"/>
                <a:gd name="T15" fmla="*/ 9 h 17"/>
                <a:gd name="T16" fmla="*/ 6 w 11"/>
                <a:gd name="T17" fmla="*/ 16 h 17"/>
                <a:gd name="T18" fmla="*/ 2 w 11"/>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3"/>
                    <a:pt x="0" y="9"/>
                  </a:cubicBezTo>
                  <a:cubicBezTo>
                    <a:pt x="0" y="15"/>
                    <a:pt x="2" y="17"/>
                    <a:pt x="6" y="17"/>
                  </a:cubicBezTo>
                  <a:cubicBezTo>
                    <a:pt x="9" y="17"/>
                    <a:pt x="11" y="15"/>
                    <a:pt x="11" y="9"/>
                  </a:cubicBezTo>
                  <a:cubicBezTo>
                    <a:pt x="11" y="3"/>
                    <a:pt x="9" y="0"/>
                    <a:pt x="6" y="0"/>
                  </a:cubicBezTo>
                  <a:close/>
                  <a:moveTo>
                    <a:pt x="2" y="9"/>
                  </a:moveTo>
                  <a:cubicBezTo>
                    <a:pt x="2" y="4"/>
                    <a:pt x="3" y="2"/>
                    <a:pt x="6" y="2"/>
                  </a:cubicBezTo>
                  <a:cubicBezTo>
                    <a:pt x="8" y="2"/>
                    <a:pt x="9" y="4"/>
                    <a:pt x="9" y="9"/>
                  </a:cubicBezTo>
                  <a:cubicBezTo>
                    <a:pt x="9" y="14"/>
                    <a:pt x="8" y="16"/>
                    <a:pt x="6" y="16"/>
                  </a:cubicBezTo>
                  <a:cubicBezTo>
                    <a:pt x="3" y="16"/>
                    <a:pt x="2" y="14"/>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21"/>
            <p:cNvSpPr>
              <a:spLocks noEditPoints="1"/>
            </p:cNvSpPr>
            <p:nvPr/>
          </p:nvSpPr>
          <p:spPr bwMode="auto">
            <a:xfrm>
              <a:off x="2122487" y="2009776"/>
              <a:ext cx="52388" cy="90488"/>
            </a:xfrm>
            <a:custGeom>
              <a:avLst/>
              <a:gdLst>
                <a:gd name="T0" fmla="*/ 5 w 10"/>
                <a:gd name="T1" fmla="*/ 0 h 17"/>
                <a:gd name="T2" fmla="*/ 1 w 10"/>
                <a:gd name="T3" fmla="*/ 1 h 17"/>
                <a:gd name="T4" fmla="*/ 0 w 10"/>
                <a:gd name="T5" fmla="*/ 5 h 17"/>
                <a:gd name="T6" fmla="*/ 1 w 10"/>
                <a:gd name="T7" fmla="*/ 9 h 17"/>
                <a:gd name="T8" fmla="*/ 5 w 10"/>
                <a:gd name="T9" fmla="*/ 10 h 17"/>
                <a:gd name="T10" fmla="*/ 9 w 10"/>
                <a:gd name="T11" fmla="*/ 8 h 17"/>
                <a:gd name="T12" fmla="*/ 9 w 10"/>
                <a:gd name="T13" fmla="*/ 8 h 17"/>
                <a:gd name="T14" fmla="*/ 8 w 10"/>
                <a:gd name="T15" fmla="*/ 13 h 17"/>
                <a:gd name="T16" fmla="*/ 3 w 10"/>
                <a:gd name="T17" fmla="*/ 15 h 17"/>
                <a:gd name="T18" fmla="*/ 0 w 10"/>
                <a:gd name="T19" fmla="*/ 15 h 17"/>
                <a:gd name="T20" fmla="*/ 0 w 10"/>
                <a:gd name="T21" fmla="*/ 16 h 17"/>
                <a:gd name="T22" fmla="*/ 3 w 10"/>
                <a:gd name="T23" fmla="*/ 17 h 17"/>
                <a:gd name="T24" fmla="*/ 10 w 10"/>
                <a:gd name="T25" fmla="*/ 7 h 17"/>
                <a:gd name="T26" fmla="*/ 5 w 10"/>
                <a:gd name="T27" fmla="*/ 0 h 17"/>
                <a:gd name="T28" fmla="*/ 2 w 10"/>
                <a:gd name="T29" fmla="*/ 2 h 17"/>
                <a:gd name="T30" fmla="*/ 5 w 10"/>
                <a:gd name="T31" fmla="*/ 1 h 17"/>
                <a:gd name="T32" fmla="*/ 8 w 10"/>
                <a:gd name="T33" fmla="*/ 2 h 17"/>
                <a:gd name="T34" fmla="*/ 9 w 10"/>
                <a:gd name="T35" fmla="*/ 5 h 17"/>
                <a:gd name="T36" fmla="*/ 8 w 10"/>
                <a:gd name="T37" fmla="*/ 8 h 17"/>
                <a:gd name="T38" fmla="*/ 5 w 10"/>
                <a:gd name="T39" fmla="*/ 9 h 17"/>
                <a:gd name="T40" fmla="*/ 1 w 10"/>
                <a:gd name="T41" fmla="*/ 5 h 17"/>
                <a:gd name="T42" fmla="*/ 2 w 10"/>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7">
                  <a:moveTo>
                    <a:pt x="5" y="0"/>
                  </a:moveTo>
                  <a:cubicBezTo>
                    <a:pt x="3" y="0"/>
                    <a:pt x="2" y="0"/>
                    <a:pt x="1" y="1"/>
                  </a:cubicBezTo>
                  <a:cubicBezTo>
                    <a:pt x="0" y="2"/>
                    <a:pt x="0" y="3"/>
                    <a:pt x="0" y="5"/>
                  </a:cubicBezTo>
                  <a:cubicBezTo>
                    <a:pt x="0" y="7"/>
                    <a:pt x="0" y="8"/>
                    <a:pt x="1" y="9"/>
                  </a:cubicBezTo>
                  <a:cubicBezTo>
                    <a:pt x="2" y="10"/>
                    <a:pt x="4" y="10"/>
                    <a:pt x="5" y="10"/>
                  </a:cubicBezTo>
                  <a:cubicBezTo>
                    <a:pt x="7" y="10"/>
                    <a:pt x="8" y="10"/>
                    <a:pt x="9" y="8"/>
                  </a:cubicBezTo>
                  <a:cubicBezTo>
                    <a:pt x="9" y="8"/>
                    <a:pt x="9" y="8"/>
                    <a:pt x="9" y="8"/>
                  </a:cubicBezTo>
                  <a:cubicBezTo>
                    <a:pt x="9" y="10"/>
                    <a:pt x="8" y="12"/>
                    <a:pt x="8" y="13"/>
                  </a:cubicBezTo>
                  <a:cubicBezTo>
                    <a:pt x="7" y="14"/>
                    <a:pt x="5" y="15"/>
                    <a:pt x="3" y="15"/>
                  </a:cubicBezTo>
                  <a:cubicBezTo>
                    <a:pt x="2" y="15"/>
                    <a:pt x="1" y="15"/>
                    <a:pt x="0" y="15"/>
                  </a:cubicBezTo>
                  <a:cubicBezTo>
                    <a:pt x="0" y="16"/>
                    <a:pt x="0" y="16"/>
                    <a:pt x="0" y="16"/>
                  </a:cubicBezTo>
                  <a:cubicBezTo>
                    <a:pt x="1" y="16"/>
                    <a:pt x="2" y="17"/>
                    <a:pt x="3" y="17"/>
                  </a:cubicBezTo>
                  <a:cubicBezTo>
                    <a:pt x="8" y="17"/>
                    <a:pt x="10" y="14"/>
                    <a:pt x="10" y="7"/>
                  </a:cubicBezTo>
                  <a:cubicBezTo>
                    <a:pt x="10" y="2"/>
                    <a:pt x="9" y="0"/>
                    <a:pt x="5" y="0"/>
                  </a:cubicBezTo>
                  <a:close/>
                  <a:moveTo>
                    <a:pt x="2" y="2"/>
                  </a:moveTo>
                  <a:cubicBezTo>
                    <a:pt x="3" y="1"/>
                    <a:pt x="4" y="1"/>
                    <a:pt x="5" y="1"/>
                  </a:cubicBezTo>
                  <a:cubicBezTo>
                    <a:pt x="6" y="1"/>
                    <a:pt x="7" y="1"/>
                    <a:pt x="8" y="2"/>
                  </a:cubicBezTo>
                  <a:cubicBezTo>
                    <a:pt x="8" y="3"/>
                    <a:pt x="9" y="4"/>
                    <a:pt x="9" y="5"/>
                  </a:cubicBezTo>
                  <a:cubicBezTo>
                    <a:pt x="9" y="6"/>
                    <a:pt x="8" y="7"/>
                    <a:pt x="8" y="8"/>
                  </a:cubicBezTo>
                  <a:cubicBezTo>
                    <a:pt x="7" y="8"/>
                    <a:pt x="6" y="9"/>
                    <a:pt x="5" y="9"/>
                  </a:cubicBezTo>
                  <a:cubicBezTo>
                    <a:pt x="2" y="9"/>
                    <a:pt x="1" y="7"/>
                    <a:pt x="1" y="5"/>
                  </a:cubicBezTo>
                  <a:cubicBezTo>
                    <a:pt x="1" y="4"/>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22"/>
            <p:cNvSpPr>
              <a:spLocks noEditPoints="1"/>
            </p:cNvSpPr>
            <p:nvPr/>
          </p:nvSpPr>
          <p:spPr bwMode="auto">
            <a:xfrm>
              <a:off x="2190750" y="2009776"/>
              <a:ext cx="57150" cy="90488"/>
            </a:xfrm>
            <a:custGeom>
              <a:avLst/>
              <a:gdLst>
                <a:gd name="T0" fmla="*/ 0 w 11"/>
                <a:gd name="T1" fmla="*/ 5 h 17"/>
                <a:gd name="T2" fmla="*/ 2 w 11"/>
                <a:gd name="T3" fmla="*/ 9 h 17"/>
                <a:gd name="T4" fmla="*/ 5 w 11"/>
                <a:gd name="T5" fmla="*/ 10 h 17"/>
                <a:gd name="T6" fmla="*/ 9 w 11"/>
                <a:gd name="T7" fmla="*/ 8 h 17"/>
                <a:gd name="T8" fmla="*/ 3 w 11"/>
                <a:gd name="T9" fmla="*/ 15 h 17"/>
                <a:gd name="T10" fmla="*/ 1 w 11"/>
                <a:gd name="T11" fmla="*/ 15 h 17"/>
                <a:gd name="T12" fmla="*/ 0 w 11"/>
                <a:gd name="T13" fmla="*/ 16 h 17"/>
                <a:gd name="T14" fmla="*/ 3 w 11"/>
                <a:gd name="T15" fmla="*/ 17 h 17"/>
                <a:gd name="T16" fmla="*/ 11 w 11"/>
                <a:gd name="T17" fmla="*/ 7 h 17"/>
                <a:gd name="T18" fmla="*/ 5 w 11"/>
                <a:gd name="T19" fmla="*/ 0 h 17"/>
                <a:gd name="T20" fmla="*/ 1 w 11"/>
                <a:gd name="T21" fmla="*/ 1 h 17"/>
                <a:gd name="T22" fmla="*/ 0 w 11"/>
                <a:gd name="T23" fmla="*/ 5 h 17"/>
                <a:gd name="T24" fmla="*/ 2 w 11"/>
                <a:gd name="T25" fmla="*/ 5 h 17"/>
                <a:gd name="T26" fmla="*/ 3 w 11"/>
                <a:gd name="T27" fmla="*/ 2 h 17"/>
                <a:gd name="T28" fmla="*/ 5 w 11"/>
                <a:gd name="T29" fmla="*/ 1 h 17"/>
                <a:gd name="T30" fmla="*/ 8 w 11"/>
                <a:gd name="T31" fmla="*/ 2 h 17"/>
                <a:gd name="T32" fmla="*/ 9 w 11"/>
                <a:gd name="T33" fmla="*/ 5 h 17"/>
                <a:gd name="T34" fmla="*/ 8 w 11"/>
                <a:gd name="T35" fmla="*/ 8 h 17"/>
                <a:gd name="T36" fmla="*/ 5 w 11"/>
                <a:gd name="T37" fmla="*/ 9 h 17"/>
                <a:gd name="T38" fmla="*/ 2 w 11"/>
                <a:gd name="T3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7">
                  <a:moveTo>
                    <a:pt x="0" y="5"/>
                  </a:moveTo>
                  <a:cubicBezTo>
                    <a:pt x="0" y="7"/>
                    <a:pt x="0" y="8"/>
                    <a:pt x="2" y="9"/>
                  </a:cubicBezTo>
                  <a:cubicBezTo>
                    <a:pt x="3" y="10"/>
                    <a:pt x="4" y="10"/>
                    <a:pt x="5" y="10"/>
                  </a:cubicBezTo>
                  <a:cubicBezTo>
                    <a:pt x="7" y="10"/>
                    <a:pt x="8" y="10"/>
                    <a:pt x="9" y="8"/>
                  </a:cubicBezTo>
                  <a:cubicBezTo>
                    <a:pt x="9" y="13"/>
                    <a:pt x="7" y="15"/>
                    <a:pt x="3" y="15"/>
                  </a:cubicBezTo>
                  <a:cubicBezTo>
                    <a:pt x="2" y="15"/>
                    <a:pt x="2" y="15"/>
                    <a:pt x="1" y="15"/>
                  </a:cubicBezTo>
                  <a:cubicBezTo>
                    <a:pt x="0" y="16"/>
                    <a:pt x="0" y="16"/>
                    <a:pt x="0" y="16"/>
                  </a:cubicBezTo>
                  <a:cubicBezTo>
                    <a:pt x="2" y="16"/>
                    <a:pt x="3" y="17"/>
                    <a:pt x="3" y="17"/>
                  </a:cubicBezTo>
                  <a:cubicBezTo>
                    <a:pt x="8" y="17"/>
                    <a:pt x="11" y="14"/>
                    <a:pt x="11" y="7"/>
                  </a:cubicBezTo>
                  <a:cubicBezTo>
                    <a:pt x="11" y="2"/>
                    <a:pt x="9" y="0"/>
                    <a:pt x="5" y="0"/>
                  </a:cubicBezTo>
                  <a:cubicBezTo>
                    <a:pt x="4" y="0"/>
                    <a:pt x="2" y="0"/>
                    <a:pt x="1" y="1"/>
                  </a:cubicBezTo>
                  <a:cubicBezTo>
                    <a:pt x="0" y="2"/>
                    <a:pt x="0" y="3"/>
                    <a:pt x="0" y="5"/>
                  </a:cubicBezTo>
                  <a:close/>
                  <a:moveTo>
                    <a:pt x="2" y="5"/>
                  </a:moveTo>
                  <a:cubicBezTo>
                    <a:pt x="2" y="4"/>
                    <a:pt x="2" y="3"/>
                    <a:pt x="3" y="2"/>
                  </a:cubicBezTo>
                  <a:cubicBezTo>
                    <a:pt x="3" y="1"/>
                    <a:pt x="4" y="1"/>
                    <a:pt x="5" y="1"/>
                  </a:cubicBezTo>
                  <a:cubicBezTo>
                    <a:pt x="6" y="1"/>
                    <a:pt x="7" y="1"/>
                    <a:pt x="8" y="2"/>
                  </a:cubicBezTo>
                  <a:cubicBezTo>
                    <a:pt x="9" y="3"/>
                    <a:pt x="9" y="4"/>
                    <a:pt x="9" y="5"/>
                  </a:cubicBezTo>
                  <a:cubicBezTo>
                    <a:pt x="9" y="6"/>
                    <a:pt x="9" y="7"/>
                    <a:pt x="8" y="8"/>
                  </a:cubicBezTo>
                  <a:cubicBezTo>
                    <a:pt x="7" y="8"/>
                    <a:pt x="6" y="9"/>
                    <a:pt x="5" y="9"/>
                  </a:cubicBezTo>
                  <a:cubicBezTo>
                    <a:pt x="3" y="9"/>
                    <a:pt x="2" y="7"/>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23"/>
            <p:cNvSpPr/>
            <p:nvPr/>
          </p:nvSpPr>
          <p:spPr bwMode="auto">
            <a:xfrm>
              <a:off x="2263775" y="2009776"/>
              <a:ext cx="52388" cy="90488"/>
            </a:xfrm>
            <a:custGeom>
              <a:avLst/>
              <a:gdLst>
                <a:gd name="T0" fmla="*/ 2 w 10"/>
                <a:gd name="T1" fmla="*/ 6 h 17"/>
                <a:gd name="T2" fmla="*/ 2 w 10"/>
                <a:gd name="T3" fmla="*/ 1 h 17"/>
                <a:gd name="T4" fmla="*/ 9 w 10"/>
                <a:gd name="T5" fmla="*/ 1 h 17"/>
                <a:gd name="T6" fmla="*/ 9 w 10"/>
                <a:gd name="T7" fmla="*/ 0 h 17"/>
                <a:gd name="T8" fmla="*/ 0 w 10"/>
                <a:gd name="T9" fmla="*/ 0 h 17"/>
                <a:gd name="T10" fmla="*/ 0 w 10"/>
                <a:gd name="T11" fmla="*/ 8 h 17"/>
                <a:gd name="T12" fmla="*/ 4 w 10"/>
                <a:gd name="T13" fmla="*/ 8 h 17"/>
                <a:gd name="T14" fmla="*/ 8 w 10"/>
                <a:gd name="T15" fmla="*/ 11 h 17"/>
                <a:gd name="T16" fmla="*/ 7 w 10"/>
                <a:gd name="T17" fmla="*/ 14 h 17"/>
                <a:gd name="T18" fmla="*/ 4 w 10"/>
                <a:gd name="T19" fmla="*/ 15 h 17"/>
                <a:gd name="T20" fmla="*/ 0 w 10"/>
                <a:gd name="T21" fmla="*/ 14 h 17"/>
                <a:gd name="T22" fmla="*/ 0 w 10"/>
                <a:gd name="T23" fmla="*/ 16 h 17"/>
                <a:gd name="T24" fmla="*/ 4 w 10"/>
                <a:gd name="T25" fmla="*/ 17 h 17"/>
                <a:gd name="T26" fmla="*/ 8 w 10"/>
                <a:gd name="T27" fmla="*/ 15 h 17"/>
                <a:gd name="T28" fmla="*/ 10 w 10"/>
                <a:gd name="T29" fmla="*/ 11 h 17"/>
                <a:gd name="T30" fmla="*/ 8 w 10"/>
                <a:gd name="T31" fmla="*/ 7 h 17"/>
                <a:gd name="T32" fmla="*/ 4 w 10"/>
                <a:gd name="T33" fmla="*/ 6 h 17"/>
                <a:gd name="T34" fmla="*/ 2 w 10"/>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2" y="6"/>
                  </a:moveTo>
                  <a:cubicBezTo>
                    <a:pt x="2" y="1"/>
                    <a:pt x="2" y="1"/>
                    <a:pt x="2" y="1"/>
                  </a:cubicBezTo>
                  <a:cubicBezTo>
                    <a:pt x="9" y="1"/>
                    <a:pt x="9" y="1"/>
                    <a:pt x="9" y="1"/>
                  </a:cubicBezTo>
                  <a:cubicBezTo>
                    <a:pt x="9" y="0"/>
                    <a:pt x="9" y="0"/>
                    <a:pt x="9" y="0"/>
                  </a:cubicBezTo>
                  <a:cubicBezTo>
                    <a:pt x="0" y="0"/>
                    <a:pt x="0" y="0"/>
                    <a:pt x="0" y="0"/>
                  </a:cubicBezTo>
                  <a:cubicBezTo>
                    <a:pt x="0" y="8"/>
                    <a:pt x="0" y="8"/>
                    <a:pt x="0" y="8"/>
                  </a:cubicBezTo>
                  <a:cubicBezTo>
                    <a:pt x="1" y="8"/>
                    <a:pt x="2"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9"/>
                    <a:pt x="9" y="8"/>
                    <a:pt x="8" y="7"/>
                  </a:cubicBezTo>
                  <a:cubicBezTo>
                    <a:pt x="7" y="6"/>
                    <a:pt x="6" y="6"/>
                    <a:pt x="4" y="6"/>
                  </a:cubicBezTo>
                  <a:cubicBezTo>
                    <a:pt x="4" y="6"/>
                    <a:pt x="3"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24"/>
            <p:cNvSpPr/>
            <p:nvPr/>
          </p:nvSpPr>
          <p:spPr bwMode="auto">
            <a:xfrm>
              <a:off x="2058987" y="1752601"/>
              <a:ext cx="26988" cy="84138"/>
            </a:xfrm>
            <a:custGeom>
              <a:avLst/>
              <a:gdLst>
                <a:gd name="T0" fmla="*/ 13 w 17"/>
                <a:gd name="T1" fmla="*/ 0 h 53"/>
                <a:gd name="T2" fmla="*/ 0 w 17"/>
                <a:gd name="T3" fmla="*/ 10 h 53"/>
                <a:gd name="T4" fmla="*/ 3 w 17"/>
                <a:gd name="T5" fmla="*/ 14 h 53"/>
                <a:gd name="T6" fmla="*/ 13 w 17"/>
                <a:gd name="T7" fmla="*/ 4 h 53"/>
                <a:gd name="T8" fmla="*/ 13 w 17"/>
                <a:gd name="T9" fmla="*/ 53 h 53"/>
                <a:gd name="T10" fmla="*/ 17 w 17"/>
                <a:gd name="T11" fmla="*/ 53 h 53"/>
                <a:gd name="T12" fmla="*/ 17 w 17"/>
                <a:gd name="T13" fmla="*/ 0 h 53"/>
                <a:gd name="T14" fmla="*/ 13 w 17"/>
                <a:gd name="T15" fmla="*/ 0 h 53"/>
                <a:gd name="T16" fmla="*/ 13 w 1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13" y="0"/>
                  </a:moveTo>
                  <a:lnTo>
                    <a:pt x="0" y="10"/>
                  </a:lnTo>
                  <a:lnTo>
                    <a:pt x="3" y="14"/>
                  </a:lnTo>
                  <a:lnTo>
                    <a:pt x="13" y="4"/>
                  </a:lnTo>
                  <a:lnTo>
                    <a:pt x="13" y="53"/>
                  </a:lnTo>
                  <a:lnTo>
                    <a:pt x="17" y="53"/>
                  </a:lnTo>
                  <a:lnTo>
                    <a:pt x="17" y="0"/>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25"/>
            <p:cNvSpPr/>
            <p:nvPr/>
          </p:nvSpPr>
          <p:spPr bwMode="auto">
            <a:xfrm>
              <a:off x="2058987" y="2009776"/>
              <a:ext cx="26988" cy="84138"/>
            </a:xfrm>
            <a:custGeom>
              <a:avLst/>
              <a:gdLst>
                <a:gd name="T0" fmla="*/ 17 w 17"/>
                <a:gd name="T1" fmla="*/ 0 h 53"/>
                <a:gd name="T2" fmla="*/ 13 w 17"/>
                <a:gd name="T3" fmla="*/ 0 h 53"/>
                <a:gd name="T4" fmla="*/ 0 w 17"/>
                <a:gd name="T5" fmla="*/ 10 h 53"/>
                <a:gd name="T6" fmla="*/ 3 w 17"/>
                <a:gd name="T7" fmla="*/ 14 h 53"/>
                <a:gd name="T8" fmla="*/ 13 w 17"/>
                <a:gd name="T9" fmla="*/ 7 h 53"/>
                <a:gd name="T10" fmla="*/ 13 w 17"/>
                <a:gd name="T11" fmla="*/ 53 h 53"/>
                <a:gd name="T12" fmla="*/ 17 w 17"/>
                <a:gd name="T13" fmla="*/ 53 h 53"/>
                <a:gd name="T14" fmla="*/ 17 w 17"/>
                <a:gd name="T15" fmla="*/ 0 h 53"/>
                <a:gd name="T16" fmla="*/ 17 w 1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17" y="0"/>
                  </a:moveTo>
                  <a:lnTo>
                    <a:pt x="13" y="0"/>
                  </a:lnTo>
                  <a:lnTo>
                    <a:pt x="0" y="10"/>
                  </a:lnTo>
                  <a:lnTo>
                    <a:pt x="3" y="14"/>
                  </a:lnTo>
                  <a:lnTo>
                    <a:pt x="13" y="7"/>
                  </a:lnTo>
                  <a:lnTo>
                    <a:pt x="13" y="53"/>
                  </a:lnTo>
                  <a:lnTo>
                    <a:pt x="17" y="53"/>
                  </a:lnTo>
                  <a:lnTo>
                    <a:pt x="17" y="0"/>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26"/>
            <p:cNvSpPr/>
            <p:nvPr/>
          </p:nvSpPr>
          <p:spPr bwMode="auto">
            <a:xfrm>
              <a:off x="2049462" y="2266951"/>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2"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27"/>
            <p:cNvSpPr>
              <a:spLocks noEditPoints="1"/>
            </p:cNvSpPr>
            <p:nvPr/>
          </p:nvSpPr>
          <p:spPr bwMode="auto">
            <a:xfrm>
              <a:off x="2122487" y="226695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28"/>
            <p:cNvSpPr>
              <a:spLocks noEditPoints="1"/>
            </p:cNvSpPr>
            <p:nvPr/>
          </p:nvSpPr>
          <p:spPr bwMode="auto">
            <a:xfrm>
              <a:off x="2190750" y="226695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2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2" y="0"/>
                    <a:pt x="0" y="2"/>
                    <a:pt x="0" y="8"/>
                  </a:cubicBezTo>
                  <a:cubicBezTo>
                    <a:pt x="0" y="14"/>
                    <a:pt x="2" y="17"/>
                    <a:pt x="5" y="17"/>
                  </a:cubicBezTo>
                  <a:cubicBezTo>
                    <a:pt x="9" y="17"/>
                    <a:pt x="11" y="14"/>
                    <a:pt x="11" y="8"/>
                  </a:cubicBezTo>
                  <a:close/>
                  <a:moveTo>
                    <a:pt x="5" y="1"/>
                  </a:moveTo>
                  <a:cubicBezTo>
                    <a:pt x="8" y="1"/>
                    <a:pt x="9" y="3"/>
                    <a:pt x="9" y="8"/>
                  </a:cubicBezTo>
                  <a:cubicBezTo>
                    <a:pt x="9" y="13"/>
                    <a:pt x="8" y="15"/>
                    <a:pt x="5" y="15"/>
                  </a:cubicBezTo>
                  <a:cubicBezTo>
                    <a:pt x="3" y="15"/>
                    <a:pt x="2" y="13"/>
                    <a:pt x="2" y="8"/>
                  </a:cubicBezTo>
                  <a:cubicBezTo>
                    <a:pt x="2"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29"/>
            <p:cNvSpPr>
              <a:spLocks noEditPoints="1"/>
            </p:cNvSpPr>
            <p:nvPr/>
          </p:nvSpPr>
          <p:spPr bwMode="auto">
            <a:xfrm>
              <a:off x="2259012" y="2266951"/>
              <a:ext cx="57150" cy="90488"/>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9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9" y="17"/>
                    <a:pt x="11" y="14"/>
                    <a:pt x="11" y="8"/>
                  </a:cubicBezTo>
                  <a:cubicBezTo>
                    <a:pt x="11" y="2"/>
                    <a:pt x="9" y="0"/>
                    <a:pt x="6" y="0"/>
                  </a:cubicBezTo>
                  <a:close/>
                  <a:moveTo>
                    <a:pt x="2" y="8"/>
                  </a:moveTo>
                  <a:cubicBezTo>
                    <a:pt x="2" y="3"/>
                    <a:pt x="3" y="1"/>
                    <a:pt x="6" y="1"/>
                  </a:cubicBezTo>
                  <a:cubicBezTo>
                    <a:pt x="8" y="1"/>
                    <a:pt x="9" y="3"/>
                    <a:pt x="9" y="8"/>
                  </a:cubicBezTo>
                  <a:cubicBezTo>
                    <a:pt x="9"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30"/>
            <p:cNvSpPr/>
            <p:nvPr/>
          </p:nvSpPr>
          <p:spPr bwMode="auto">
            <a:xfrm>
              <a:off x="2049462" y="2524126"/>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2"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31"/>
            <p:cNvSpPr/>
            <p:nvPr/>
          </p:nvSpPr>
          <p:spPr bwMode="auto">
            <a:xfrm>
              <a:off x="2049462" y="2781301"/>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3"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32"/>
            <p:cNvSpPr/>
            <p:nvPr/>
          </p:nvSpPr>
          <p:spPr bwMode="auto">
            <a:xfrm>
              <a:off x="2049462" y="3040063"/>
              <a:ext cx="52388" cy="82550"/>
            </a:xfrm>
            <a:custGeom>
              <a:avLst/>
              <a:gdLst>
                <a:gd name="T0" fmla="*/ 5 w 10"/>
                <a:gd name="T1" fmla="*/ 0 h 16"/>
                <a:gd name="T2" fmla="*/ 1 w 10"/>
                <a:gd name="T3" fmla="*/ 1 h 16"/>
                <a:gd name="T4" fmla="*/ 1 w 10"/>
                <a:gd name="T5" fmla="*/ 2 h 16"/>
                <a:gd name="T6" fmla="*/ 5 w 10"/>
                <a:gd name="T7" fmla="*/ 1 h 16"/>
                <a:gd name="T8" fmla="*/ 7 w 10"/>
                <a:gd name="T9" fmla="*/ 2 h 16"/>
                <a:gd name="T10" fmla="*/ 8 w 10"/>
                <a:gd name="T11" fmla="*/ 4 h 16"/>
                <a:gd name="T12" fmla="*/ 4 w 10"/>
                <a:gd name="T13" fmla="*/ 11 h 16"/>
                <a:gd name="T14" fmla="*/ 0 w 10"/>
                <a:gd name="T15" fmla="*/ 15 h 16"/>
                <a:gd name="T16" fmla="*/ 0 w 10"/>
                <a:gd name="T17" fmla="*/ 16 h 16"/>
                <a:gd name="T18" fmla="*/ 10 w 10"/>
                <a:gd name="T19" fmla="*/ 16 h 16"/>
                <a:gd name="T20" fmla="*/ 10 w 10"/>
                <a:gd name="T21" fmla="*/ 15 h 16"/>
                <a:gd name="T22" fmla="*/ 2 w 10"/>
                <a:gd name="T23" fmla="*/ 15 h 16"/>
                <a:gd name="T24" fmla="*/ 5 w 10"/>
                <a:gd name="T25" fmla="*/ 12 h 16"/>
                <a:gd name="T26" fmla="*/ 10 w 10"/>
                <a:gd name="T27" fmla="*/ 4 h 16"/>
                <a:gd name="T28" fmla="*/ 9 w 10"/>
                <a:gd name="T29" fmla="*/ 1 h 16"/>
                <a:gd name="T30" fmla="*/ 5 w 10"/>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0"/>
                  </a:moveTo>
                  <a:cubicBezTo>
                    <a:pt x="4" y="0"/>
                    <a:pt x="3"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ubicBezTo>
                    <a:pt x="10" y="2"/>
                    <a:pt x="9" y="1"/>
                    <a:pt x="9" y="1"/>
                  </a:cubicBezTo>
                  <a:cubicBezTo>
                    <a:pt x="8" y="0"/>
                    <a:pt x="7"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33"/>
            <p:cNvSpPr>
              <a:spLocks noEditPoints="1"/>
            </p:cNvSpPr>
            <p:nvPr/>
          </p:nvSpPr>
          <p:spPr bwMode="auto">
            <a:xfrm>
              <a:off x="2122487" y="2524126"/>
              <a:ext cx="57150" cy="90488"/>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1 w 11"/>
                <a:gd name="T11" fmla="*/ 8 h 17"/>
                <a:gd name="T12" fmla="*/ 5 w 11"/>
                <a:gd name="T13" fmla="*/ 1 h 17"/>
                <a:gd name="T14" fmla="*/ 9 w 11"/>
                <a:gd name="T15" fmla="*/ 8 h 17"/>
                <a:gd name="T16" fmla="*/ 5 w 11"/>
                <a:gd name="T17" fmla="*/ 15 h 17"/>
                <a:gd name="T18" fmla="*/ 1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1" y="0"/>
                    <a:pt x="0" y="2"/>
                    <a:pt x="0" y="8"/>
                  </a:cubicBezTo>
                  <a:cubicBezTo>
                    <a:pt x="0" y="14"/>
                    <a:pt x="1" y="17"/>
                    <a:pt x="5" y="17"/>
                  </a:cubicBezTo>
                  <a:cubicBezTo>
                    <a:pt x="9" y="17"/>
                    <a:pt x="11" y="14"/>
                    <a:pt x="11" y="8"/>
                  </a:cubicBezTo>
                  <a:cubicBezTo>
                    <a:pt x="11" y="2"/>
                    <a:pt x="9" y="0"/>
                    <a:pt x="5" y="0"/>
                  </a:cubicBezTo>
                  <a:close/>
                  <a:moveTo>
                    <a:pt x="1" y="8"/>
                  </a:moveTo>
                  <a:cubicBezTo>
                    <a:pt x="1" y="3"/>
                    <a:pt x="3" y="1"/>
                    <a:pt x="5" y="1"/>
                  </a:cubicBezTo>
                  <a:cubicBezTo>
                    <a:pt x="8" y="1"/>
                    <a:pt x="9" y="3"/>
                    <a:pt x="9" y="8"/>
                  </a:cubicBezTo>
                  <a:cubicBezTo>
                    <a:pt x="9" y="13"/>
                    <a:pt x="8" y="15"/>
                    <a:pt x="5" y="15"/>
                  </a:cubicBezTo>
                  <a:cubicBezTo>
                    <a:pt x="3" y="15"/>
                    <a:pt x="1" y="13"/>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34"/>
            <p:cNvSpPr>
              <a:spLocks noEditPoints="1"/>
            </p:cNvSpPr>
            <p:nvPr/>
          </p:nvSpPr>
          <p:spPr bwMode="auto">
            <a:xfrm>
              <a:off x="2190750" y="2524126"/>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2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2" y="0"/>
                    <a:pt x="0" y="2"/>
                    <a:pt x="0" y="8"/>
                  </a:cubicBezTo>
                  <a:cubicBezTo>
                    <a:pt x="0" y="14"/>
                    <a:pt x="2" y="17"/>
                    <a:pt x="5" y="17"/>
                  </a:cubicBezTo>
                  <a:cubicBezTo>
                    <a:pt x="9" y="17"/>
                    <a:pt x="11" y="14"/>
                    <a:pt x="11" y="8"/>
                  </a:cubicBezTo>
                  <a:close/>
                  <a:moveTo>
                    <a:pt x="5" y="1"/>
                  </a:moveTo>
                  <a:cubicBezTo>
                    <a:pt x="8" y="1"/>
                    <a:pt x="9" y="3"/>
                    <a:pt x="9" y="8"/>
                  </a:cubicBezTo>
                  <a:cubicBezTo>
                    <a:pt x="9" y="13"/>
                    <a:pt x="8" y="15"/>
                    <a:pt x="5" y="15"/>
                  </a:cubicBezTo>
                  <a:cubicBezTo>
                    <a:pt x="3" y="15"/>
                    <a:pt x="2" y="13"/>
                    <a:pt x="2" y="8"/>
                  </a:cubicBezTo>
                  <a:cubicBezTo>
                    <a:pt x="2"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35"/>
            <p:cNvSpPr/>
            <p:nvPr/>
          </p:nvSpPr>
          <p:spPr bwMode="auto">
            <a:xfrm>
              <a:off x="2263775" y="2524126"/>
              <a:ext cx="52388" cy="90488"/>
            </a:xfrm>
            <a:custGeom>
              <a:avLst/>
              <a:gdLst>
                <a:gd name="T0" fmla="*/ 0 w 10"/>
                <a:gd name="T1" fmla="*/ 0 h 17"/>
                <a:gd name="T2" fmla="*/ 0 w 10"/>
                <a:gd name="T3" fmla="*/ 8 h 17"/>
                <a:gd name="T4" fmla="*/ 4 w 10"/>
                <a:gd name="T5" fmla="*/ 8 h 17"/>
                <a:gd name="T6" fmla="*/ 8 w 10"/>
                <a:gd name="T7" fmla="*/ 11 h 17"/>
                <a:gd name="T8" fmla="*/ 7 w 10"/>
                <a:gd name="T9" fmla="*/ 14 h 17"/>
                <a:gd name="T10" fmla="*/ 4 w 10"/>
                <a:gd name="T11" fmla="*/ 15 h 17"/>
                <a:gd name="T12" fmla="*/ 0 w 10"/>
                <a:gd name="T13" fmla="*/ 14 h 17"/>
                <a:gd name="T14" fmla="*/ 0 w 10"/>
                <a:gd name="T15" fmla="*/ 16 h 17"/>
                <a:gd name="T16" fmla="*/ 4 w 10"/>
                <a:gd name="T17" fmla="*/ 17 h 17"/>
                <a:gd name="T18" fmla="*/ 8 w 10"/>
                <a:gd name="T19" fmla="*/ 15 h 17"/>
                <a:gd name="T20" fmla="*/ 10 w 10"/>
                <a:gd name="T21" fmla="*/ 11 h 17"/>
                <a:gd name="T22" fmla="*/ 8 w 10"/>
                <a:gd name="T23" fmla="*/ 7 h 17"/>
                <a:gd name="T24" fmla="*/ 4 w 10"/>
                <a:gd name="T25" fmla="*/ 6 h 17"/>
                <a:gd name="T26" fmla="*/ 2 w 10"/>
                <a:gd name="T27" fmla="*/ 7 h 17"/>
                <a:gd name="T28" fmla="*/ 2 w 10"/>
                <a:gd name="T29" fmla="*/ 1 h 17"/>
                <a:gd name="T30" fmla="*/ 9 w 10"/>
                <a:gd name="T31" fmla="*/ 1 h 17"/>
                <a:gd name="T32" fmla="*/ 9 w 10"/>
                <a:gd name="T33" fmla="*/ 0 h 17"/>
                <a:gd name="T34" fmla="*/ 0 w 1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0" y="0"/>
                  </a:moveTo>
                  <a:cubicBezTo>
                    <a:pt x="0" y="8"/>
                    <a:pt x="0" y="8"/>
                    <a:pt x="0" y="8"/>
                  </a:cubicBezTo>
                  <a:cubicBezTo>
                    <a:pt x="1" y="8"/>
                    <a:pt x="2"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10"/>
                    <a:pt x="9" y="8"/>
                    <a:pt x="8" y="7"/>
                  </a:cubicBezTo>
                  <a:cubicBezTo>
                    <a:pt x="7" y="7"/>
                    <a:pt x="6" y="6"/>
                    <a:pt x="4" y="6"/>
                  </a:cubicBezTo>
                  <a:cubicBezTo>
                    <a:pt x="4" y="6"/>
                    <a:pt x="3" y="6"/>
                    <a:pt x="2" y="7"/>
                  </a:cubicBezTo>
                  <a:cubicBezTo>
                    <a:pt x="2" y="1"/>
                    <a:pt x="2" y="1"/>
                    <a:pt x="2" y="1"/>
                  </a:cubicBezTo>
                  <a:cubicBezTo>
                    <a:pt x="9" y="1"/>
                    <a:pt x="9" y="1"/>
                    <a:pt x="9" y="1"/>
                  </a:cubicBezTo>
                  <a:cubicBezTo>
                    <a:pt x="9" y="0"/>
                    <a:pt x="9" y="0"/>
                    <a:pt x="9"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36"/>
            <p:cNvSpPr>
              <a:spLocks noEditPoints="1"/>
            </p:cNvSpPr>
            <p:nvPr/>
          </p:nvSpPr>
          <p:spPr bwMode="auto">
            <a:xfrm>
              <a:off x="2122487" y="278130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37"/>
            <p:cNvSpPr/>
            <p:nvPr/>
          </p:nvSpPr>
          <p:spPr bwMode="auto">
            <a:xfrm>
              <a:off x="2200275" y="2781301"/>
              <a:ext cx="26988" cy="84138"/>
            </a:xfrm>
            <a:custGeom>
              <a:avLst/>
              <a:gdLst>
                <a:gd name="T0" fmla="*/ 0 w 17"/>
                <a:gd name="T1" fmla="*/ 10 h 53"/>
                <a:gd name="T2" fmla="*/ 4 w 17"/>
                <a:gd name="T3" fmla="*/ 14 h 53"/>
                <a:gd name="T4" fmla="*/ 10 w 17"/>
                <a:gd name="T5" fmla="*/ 7 h 53"/>
                <a:gd name="T6" fmla="*/ 10 w 17"/>
                <a:gd name="T7" fmla="*/ 53 h 53"/>
                <a:gd name="T8" fmla="*/ 17 w 17"/>
                <a:gd name="T9" fmla="*/ 53 h 53"/>
                <a:gd name="T10" fmla="*/ 17 w 17"/>
                <a:gd name="T11" fmla="*/ 0 h 53"/>
                <a:gd name="T12" fmla="*/ 10 w 17"/>
                <a:gd name="T13" fmla="*/ 0 h 53"/>
                <a:gd name="T14" fmla="*/ 0 w 17"/>
                <a:gd name="T15" fmla="*/ 10 h 53"/>
                <a:gd name="T16" fmla="*/ 0 w 17"/>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0" y="10"/>
                  </a:moveTo>
                  <a:lnTo>
                    <a:pt x="4" y="14"/>
                  </a:lnTo>
                  <a:lnTo>
                    <a:pt x="10" y="7"/>
                  </a:lnTo>
                  <a:lnTo>
                    <a:pt x="10" y="53"/>
                  </a:lnTo>
                  <a:lnTo>
                    <a:pt x="17" y="53"/>
                  </a:lnTo>
                  <a:lnTo>
                    <a:pt x="17" y="0"/>
                  </a:lnTo>
                  <a:lnTo>
                    <a:pt x="10"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38"/>
            <p:cNvSpPr>
              <a:spLocks noEditPoints="1"/>
            </p:cNvSpPr>
            <p:nvPr/>
          </p:nvSpPr>
          <p:spPr bwMode="auto">
            <a:xfrm>
              <a:off x="2259012" y="2781301"/>
              <a:ext cx="57150" cy="90488"/>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9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9" y="17"/>
                    <a:pt x="11" y="14"/>
                    <a:pt x="11" y="8"/>
                  </a:cubicBezTo>
                  <a:cubicBezTo>
                    <a:pt x="11" y="2"/>
                    <a:pt x="9" y="0"/>
                    <a:pt x="6" y="0"/>
                  </a:cubicBezTo>
                  <a:close/>
                  <a:moveTo>
                    <a:pt x="2" y="8"/>
                  </a:moveTo>
                  <a:cubicBezTo>
                    <a:pt x="2" y="3"/>
                    <a:pt x="3" y="1"/>
                    <a:pt x="6" y="1"/>
                  </a:cubicBezTo>
                  <a:cubicBezTo>
                    <a:pt x="8" y="1"/>
                    <a:pt x="9" y="3"/>
                    <a:pt x="9" y="8"/>
                  </a:cubicBezTo>
                  <a:cubicBezTo>
                    <a:pt x="9"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39"/>
            <p:cNvSpPr>
              <a:spLocks noEditPoints="1"/>
            </p:cNvSpPr>
            <p:nvPr/>
          </p:nvSpPr>
          <p:spPr bwMode="auto">
            <a:xfrm>
              <a:off x="2122487" y="3040063"/>
              <a:ext cx="57150"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40"/>
            <p:cNvSpPr/>
            <p:nvPr/>
          </p:nvSpPr>
          <p:spPr bwMode="auto">
            <a:xfrm>
              <a:off x="2200275" y="3040063"/>
              <a:ext cx="26988" cy="82550"/>
            </a:xfrm>
            <a:custGeom>
              <a:avLst/>
              <a:gdLst>
                <a:gd name="T0" fmla="*/ 0 w 17"/>
                <a:gd name="T1" fmla="*/ 9 h 52"/>
                <a:gd name="T2" fmla="*/ 4 w 17"/>
                <a:gd name="T3" fmla="*/ 13 h 52"/>
                <a:gd name="T4" fmla="*/ 10 w 17"/>
                <a:gd name="T5" fmla="*/ 6 h 52"/>
                <a:gd name="T6" fmla="*/ 10 w 17"/>
                <a:gd name="T7" fmla="*/ 52 h 52"/>
                <a:gd name="T8" fmla="*/ 17 w 17"/>
                <a:gd name="T9" fmla="*/ 52 h 52"/>
                <a:gd name="T10" fmla="*/ 17 w 17"/>
                <a:gd name="T11" fmla="*/ 0 h 52"/>
                <a:gd name="T12" fmla="*/ 10 w 17"/>
                <a:gd name="T13" fmla="*/ 0 h 52"/>
                <a:gd name="T14" fmla="*/ 0 w 17"/>
                <a:gd name="T15" fmla="*/ 9 h 52"/>
                <a:gd name="T16" fmla="*/ 0 w 17"/>
                <a:gd name="T17"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2">
                  <a:moveTo>
                    <a:pt x="0" y="9"/>
                  </a:moveTo>
                  <a:lnTo>
                    <a:pt x="4" y="13"/>
                  </a:lnTo>
                  <a:lnTo>
                    <a:pt x="10" y="6"/>
                  </a:lnTo>
                  <a:lnTo>
                    <a:pt x="10" y="52"/>
                  </a:lnTo>
                  <a:lnTo>
                    <a:pt x="17" y="52"/>
                  </a:lnTo>
                  <a:lnTo>
                    <a:pt x="17" y="0"/>
                  </a:lnTo>
                  <a:lnTo>
                    <a:pt x="10" y="0"/>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41"/>
            <p:cNvSpPr/>
            <p:nvPr/>
          </p:nvSpPr>
          <p:spPr bwMode="auto">
            <a:xfrm>
              <a:off x="2263775" y="3040063"/>
              <a:ext cx="52388" cy="88900"/>
            </a:xfrm>
            <a:custGeom>
              <a:avLst/>
              <a:gdLst>
                <a:gd name="T0" fmla="*/ 9 w 10"/>
                <a:gd name="T1" fmla="*/ 0 h 17"/>
                <a:gd name="T2" fmla="*/ 0 w 10"/>
                <a:gd name="T3" fmla="*/ 0 h 17"/>
                <a:gd name="T4" fmla="*/ 0 w 10"/>
                <a:gd name="T5" fmla="*/ 8 h 17"/>
                <a:gd name="T6" fmla="*/ 4 w 10"/>
                <a:gd name="T7" fmla="*/ 8 h 17"/>
                <a:gd name="T8" fmla="*/ 8 w 10"/>
                <a:gd name="T9" fmla="*/ 11 h 17"/>
                <a:gd name="T10" fmla="*/ 7 w 10"/>
                <a:gd name="T11" fmla="*/ 14 h 17"/>
                <a:gd name="T12" fmla="*/ 4 w 10"/>
                <a:gd name="T13" fmla="*/ 15 h 17"/>
                <a:gd name="T14" fmla="*/ 0 w 10"/>
                <a:gd name="T15" fmla="*/ 14 h 17"/>
                <a:gd name="T16" fmla="*/ 0 w 10"/>
                <a:gd name="T17" fmla="*/ 16 h 17"/>
                <a:gd name="T18" fmla="*/ 4 w 10"/>
                <a:gd name="T19" fmla="*/ 17 h 17"/>
                <a:gd name="T20" fmla="*/ 8 w 10"/>
                <a:gd name="T21" fmla="*/ 15 h 17"/>
                <a:gd name="T22" fmla="*/ 10 w 10"/>
                <a:gd name="T23" fmla="*/ 11 h 17"/>
                <a:gd name="T24" fmla="*/ 8 w 10"/>
                <a:gd name="T25" fmla="*/ 8 h 17"/>
                <a:gd name="T26" fmla="*/ 4 w 10"/>
                <a:gd name="T27" fmla="*/ 6 h 17"/>
                <a:gd name="T28" fmla="*/ 2 w 10"/>
                <a:gd name="T29" fmla="*/ 7 h 17"/>
                <a:gd name="T30" fmla="*/ 2 w 10"/>
                <a:gd name="T31" fmla="*/ 1 h 17"/>
                <a:gd name="T32" fmla="*/ 9 w 10"/>
                <a:gd name="T33" fmla="*/ 1 h 17"/>
                <a:gd name="T34" fmla="*/ 9 w 1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9" y="0"/>
                  </a:moveTo>
                  <a:cubicBezTo>
                    <a:pt x="0" y="0"/>
                    <a:pt x="0" y="0"/>
                    <a:pt x="0" y="0"/>
                  </a:cubicBezTo>
                  <a:cubicBezTo>
                    <a:pt x="0" y="8"/>
                    <a:pt x="0" y="8"/>
                    <a:pt x="0" y="8"/>
                  </a:cubicBezTo>
                  <a:cubicBezTo>
                    <a:pt x="2" y="8"/>
                    <a:pt x="3"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10"/>
                    <a:pt x="9" y="8"/>
                    <a:pt x="8" y="8"/>
                  </a:cubicBezTo>
                  <a:cubicBezTo>
                    <a:pt x="7" y="7"/>
                    <a:pt x="6" y="6"/>
                    <a:pt x="4" y="6"/>
                  </a:cubicBezTo>
                  <a:cubicBezTo>
                    <a:pt x="3" y="6"/>
                    <a:pt x="2" y="6"/>
                    <a:pt x="2" y="7"/>
                  </a:cubicBezTo>
                  <a:cubicBezTo>
                    <a:pt x="2" y="1"/>
                    <a:pt x="2" y="1"/>
                    <a:pt x="2" y="1"/>
                  </a:cubicBezTo>
                  <a:cubicBezTo>
                    <a:pt x="9" y="1"/>
                    <a:pt x="9" y="1"/>
                    <a:pt x="9" y="1"/>
                  </a:cubicBezTo>
                  <a:cubicBezTo>
                    <a:pt x="9"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42"/>
            <p:cNvSpPr/>
            <p:nvPr/>
          </p:nvSpPr>
          <p:spPr bwMode="auto">
            <a:xfrm>
              <a:off x="2043112" y="3281363"/>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5"/>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43"/>
            <p:cNvSpPr>
              <a:spLocks noEditPoints="1"/>
            </p:cNvSpPr>
            <p:nvPr/>
          </p:nvSpPr>
          <p:spPr bwMode="auto">
            <a:xfrm>
              <a:off x="2111375" y="3281363"/>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44"/>
            <p:cNvSpPr>
              <a:spLocks noEditPoints="1"/>
            </p:cNvSpPr>
            <p:nvPr/>
          </p:nvSpPr>
          <p:spPr bwMode="auto">
            <a:xfrm>
              <a:off x="2184400" y="3281363"/>
              <a:ext cx="58738"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45"/>
            <p:cNvSpPr>
              <a:spLocks noEditPoints="1"/>
            </p:cNvSpPr>
            <p:nvPr/>
          </p:nvSpPr>
          <p:spPr bwMode="auto">
            <a:xfrm>
              <a:off x="2252662" y="3281363"/>
              <a:ext cx="58738" cy="88900"/>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2 w 11"/>
                <a:gd name="T11" fmla="*/ 8 h 17"/>
                <a:gd name="T12" fmla="*/ 5 w 11"/>
                <a:gd name="T13" fmla="*/ 1 h 17"/>
                <a:gd name="T14" fmla="*/ 9 w 11"/>
                <a:gd name="T15" fmla="*/ 8 h 17"/>
                <a:gd name="T16" fmla="*/ 5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2" y="0"/>
                    <a:pt x="0" y="2"/>
                    <a:pt x="0" y="8"/>
                  </a:cubicBezTo>
                  <a:cubicBezTo>
                    <a:pt x="0" y="14"/>
                    <a:pt x="2" y="17"/>
                    <a:pt x="5" y="17"/>
                  </a:cubicBezTo>
                  <a:cubicBezTo>
                    <a:pt x="9" y="17"/>
                    <a:pt x="11" y="14"/>
                    <a:pt x="11" y="8"/>
                  </a:cubicBezTo>
                  <a:cubicBezTo>
                    <a:pt x="11" y="2"/>
                    <a:pt x="9" y="0"/>
                    <a:pt x="5" y="0"/>
                  </a:cubicBezTo>
                  <a:close/>
                  <a:moveTo>
                    <a:pt x="2" y="8"/>
                  </a:moveTo>
                  <a:cubicBezTo>
                    <a:pt x="2" y="3"/>
                    <a:pt x="3" y="1"/>
                    <a:pt x="5" y="1"/>
                  </a:cubicBezTo>
                  <a:cubicBezTo>
                    <a:pt x="8" y="1"/>
                    <a:pt x="9" y="3"/>
                    <a:pt x="9" y="8"/>
                  </a:cubicBezTo>
                  <a:cubicBezTo>
                    <a:pt x="9" y="13"/>
                    <a:pt x="8" y="15"/>
                    <a:pt x="5"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Freeform 46"/>
            <p:cNvSpPr/>
            <p:nvPr/>
          </p:nvSpPr>
          <p:spPr bwMode="auto">
            <a:xfrm>
              <a:off x="2043112" y="3538538"/>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Freeform 47"/>
            <p:cNvSpPr/>
            <p:nvPr/>
          </p:nvSpPr>
          <p:spPr bwMode="auto">
            <a:xfrm>
              <a:off x="2043112" y="3795713"/>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 name="Freeform 48"/>
            <p:cNvSpPr/>
            <p:nvPr/>
          </p:nvSpPr>
          <p:spPr bwMode="auto">
            <a:xfrm>
              <a:off x="2043112" y="4052888"/>
              <a:ext cx="52388" cy="84138"/>
            </a:xfrm>
            <a:custGeom>
              <a:avLst/>
              <a:gdLst>
                <a:gd name="T0" fmla="*/ 5 w 10"/>
                <a:gd name="T1" fmla="*/ 0 h 16"/>
                <a:gd name="T2" fmla="*/ 1 w 10"/>
                <a:gd name="T3" fmla="*/ 1 h 16"/>
                <a:gd name="T4" fmla="*/ 1 w 10"/>
                <a:gd name="T5" fmla="*/ 2 h 16"/>
                <a:gd name="T6" fmla="*/ 5 w 10"/>
                <a:gd name="T7" fmla="*/ 1 h 16"/>
                <a:gd name="T8" fmla="*/ 7 w 10"/>
                <a:gd name="T9" fmla="*/ 2 h 16"/>
                <a:gd name="T10" fmla="*/ 8 w 10"/>
                <a:gd name="T11" fmla="*/ 4 h 16"/>
                <a:gd name="T12" fmla="*/ 4 w 10"/>
                <a:gd name="T13" fmla="*/ 11 h 16"/>
                <a:gd name="T14" fmla="*/ 0 w 10"/>
                <a:gd name="T15" fmla="*/ 15 h 16"/>
                <a:gd name="T16" fmla="*/ 0 w 10"/>
                <a:gd name="T17" fmla="*/ 16 h 16"/>
                <a:gd name="T18" fmla="*/ 10 w 10"/>
                <a:gd name="T19" fmla="*/ 16 h 16"/>
                <a:gd name="T20" fmla="*/ 10 w 10"/>
                <a:gd name="T21" fmla="*/ 15 h 16"/>
                <a:gd name="T22" fmla="*/ 2 w 10"/>
                <a:gd name="T23" fmla="*/ 15 h 16"/>
                <a:gd name="T24" fmla="*/ 5 w 10"/>
                <a:gd name="T25" fmla="*/ 12 h 16"/>
                <a:gd name="T26" fmla="*/ 10 w 10"/>
                <a:gd name="T27" fmla="*/ 4 h 16"/>
                <a:gd name="T28" fmla="*/ 8 w 10"/>
                <a:gd name="T29" fmla="*/ 1 h 16"/>
                <a:gd name="T30" fmla="*/ 5 w 10"/>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0"/>
                  </a:move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ubicBezTo>
                    <a:pt x="10" y="2"/>
                    <a:pt x="9" y="1"/>
                    <a:pt x="8" y="1"/>
                  </a:cubicBezTo>
                  <a:cubicBezTo>
                    <a:pt x="8"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 name="Freeform 49"/>
            <p:cNvSpPr>
              <a:spLocks noEditPoints="1"/>
            </p:cNvSpPr>
            <p:nvPr/>
          </p:nvSpPr>
          <p:spPr bwMode="auto">
            <a:xfrm>
              <a:off x="2111375" y="3538538"/>
              <a:ext cx="58738" cy="88900"/>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10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10" y="17"/>
                    <a:pt x="11" y="14"/>
                    <a:pt x="11" y="8"/>
                  </a:cubicBezTo>
                  <a:cubicBezTo>
                    <a:pt x="11" y="2"/>
                    <a:pt x="10" y="0"/>
                    <a:pt x="6" y="0"/>
                  </a:cubicBezTo>
                  <a:close/>
                  <a:moveTo>
                    <a:pt x="2" y="8"/>
                  </a:moveTo>
                  <a:cubicBezTo>
                    <a:pt x="2" y="3"/>
                    <a:pt x="3" y="1"/>
                    <a:pt x="6" y="1"/>
                  </a:cubicBezTo>
                  <a:cubicBezTo>
                    <a:pt x="8" y="1"/>
                    <a:pt x="10" y="3"/>
                    <a:pt x="10" y="8"/>
                  </a:cubicBezTo>
                  <a:cubicBezTo>
                    <a:pt x="10"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 name="Freeform 50"/>
            <p:cNvSpPr>
              <a:spLocks noEditPoints="1"/>
            </p:cNvSpPr>
            <p:nvPr/>
          </p:nvSpPr>
          <p:spPr bwMode="auto">
            <a:xfrm>
              <a:off x="2184400" y="3538538"/>
              <a:ext cx="58738"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 name="Freeform 51"/>
            <p:cNvSpPr/>
            <p:nvPr/>
          </p:nvSpPr>
          <p:spPr bwMode="auto">
            <a:xfrm>
              <a:off x="2259012" y="3538538"/>
              <a:ext cx="46038" cy="88900"/>
            </a:xfrm>
            <a:custGeom>
              <a:avLst/>
              <a:gdLst>
                <a:gd name="T0" fmla="*/ 0 w 9"/>
                <a:gd name="T1" fmla="*/ 0 h 17"/>
                <a:gd name="T2" fmla="*/ 0 w 9"/>
                <a:gd name="T3" fmla="*/ 8 h 17"/>
                <a:gd name="T4" fmla="*/ 4 w 9"/>
                <a:gd name="T5" fmla="*/ 8 h 17"/>
                <a:gd name="T6" fmla="*/ 8 w 9"/>
                <a:gd name="T7" fmla="*/ 11 h 17"/>
                <a:gd name="T8" fmla="*/ 6 w 9"/>
                <a:gd name="T9" fmla="*/ 14 h 17"/>
                <a:gd name="T10" fmla="*/ 3 w 9"/>
                <a:gd name="T11" fmla="*/ 15 h 17"/>
                <a:gd name="T12" fmla="*/ 0 w 9"/>
                <a:gd name="T13" fmla="*/ 14 h 17"/>
                <a:gd name="T14" fmla="*/ 0 w 9"/>
                <a:gd name="T15" fmla="*/ 16 h 17"/>
                <a:gd name="T16" fmla="*/ 3 w 9"/>
                <a:gd name="T17" fmla="*/ 17 h 17"/>
                <a:gd name="T18" fmla="*/ 8 w 9"/>
                <a:gd name="T19" fmla="*/ 15 h 17"/>
                <a:gd name="T20" fmla="*/ 9 w 9"/>
                <a:gd name="T21" fmla="*/ 11 h 17"/>
                <a:gd name="T22" fmla="*/ 8 w 9"/>
                <a:gd name="T23" fmla="*/ 7 h 17"/>
                <a:gd name="T24" fmla="*/ 4 w 9"/>
                <a:gd name="T25" fmla="*/ 6 h 17"/>
                <a:gd name="T26" fmla="*/ 2 w 9"/>
                <a:gd name="T27" fmla="*/ 7 h 17"/>
                <a:gd name="T28" fmla="*/ 2 w 9"/>
                <a:gd name="T29" fmla="*/ 1 h 17"/>
                <a:gd name="T30" fmla="*/ 9 w 9"/>
                <a:gd name="T31" fmla="*/ 1 h 17"/>
                <a:gd name="T32" fmla="*/ 9 w 9"/>
                <a:gd name="T33" fmla="*/ 0 h 17"/>
                <a:gd name="T34" fmla="*/ 0 w 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7">
                  <a:moveTo>
                    <a:pt x="0" y="0"/>
                  </a:moveTo>
                  <a:cubicBezTo>
                    <a:pt x="0" y="8"/>
                    <a:pt x="0" y="8"/>
                    <a:pt x="0" y="8"/>
                  </a:cubicBezTo>
                  <a:cubicBezTo>
                    <a:pt x="1" y="8"/>
                    <a:pt x="2" y="8"/>
                    <a:pt x="4" y="8"/>
                  </a:cubicBezTo>
                  <a:cubicBezTo>
                    <a:pt x="6" y="8"/>
                    <a:pt x="8" y="9"/>
                    <a:pt x="8" y="11"/>
                  </a:cubicBezTo>
                  <a:cubicBezTo>
                    <a:pt x="8" y="13"/>
                    <a:pt x="7" y="14"/>
                    <a:pt x="6" y="14"/>
                  </a:cubicBezTo>
                  <a:cubicBezTo>
                    <a:pt x="6" y="15"/>
                    <a:pt x="5" y="15"/>
                    <a:pt x="3" y="15"/>
                  </a:cubicBezTo>
                  <a:cubicBezTo>
                    <a:pt x="2" y="15"/>
                    <a:pt x="1" y="15"/>
                    <a:pt x="0" y="14"/>
                  </a:cubicBezTo>
                  <a:cubicBezTo>
                    <a:pt x="0" y="16"/>
                    <a:pt x="0" y="16"/>
                    <a:pt x="0" y="16"/>
                  </a:cubicBezTo>
                  <a:cubicBezTo>
                    <a:pt x="1" y="16"/>
                    <a:pt x="2" y="17"/>
                    <a:pt x="3" y="17"/>
                  </a:cubicBezTo>
                  <a:cubicBezTo>
                    <a:pt x="5" y="17"/>
                    <a:pt x="7" y="16"/>
                    <a:pt x="8" y="15"/>
                  </a:cubicBezTo>
                  <a:cubicBezTo>
                    <a:pt x="9" y="14"/>
                    <a:pt x="9" y="13"/>
                    <a:pt x="9" y="11"/>
                  </a:cubicBezTo>
                  <a:cubicBezTo>
                    <a:pt x="9" y="9"/>
                    <a:pt x="9" y="8"/>
                    <a:pt x="8" y="7"/>
                  </a:cubicBezTo>
                  <a:cubicBezTo>
                    <a:pt x="7" y="7"/>
                    <a:pt x="6" y="6"/>
                    <a:pt x="4" y="6"/>
                  </a:cubicBezTo>
                  <a:cubicBezTo>
                    <a:pt x="3" y="6"/>
                    <a:pt x="3" y="6"/>
                    <a:pt x="2" y="7"/>
                  </a:cubicBezTo>
                  <a:cubicBezTo>
                    <a:pt x="2" y="1"/>
                    <a:pt x="2" y="1"/>
                    <a:pt x="2" y="1"/>
                  </a:cubicBezTo>
                  <a:cubicBezTo>
                    <a:pt x="9" y="1"/>
                    <a:pt x="9" y="1"/>
                    <a:pt x="9" y="1"/>
                  </a:cubicBezTo>
                  <a:cubicBezTo>
                    <a:pt x="9" y="0"/>
                    <a:pt x="9" y="0"/>
                    <a:pt x="9"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52"/>
            <p:cNvSpPr>
              <a:spLocks noEditPoints="1"/>
            </p:cNvSpPr>
            <p:nvPr/>
          </p:nvSpPr>
          <p:spPr bwMode="auto">
            <a:xfrm>
              <a:off x="2111375" y="3795713"/>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53"/>
            <p:cNvSpPr/>
            <p:nvPr/>
          </p:nvSpPr>
          <p:spPr bwMode="auto">
            <a:xfrm>
              <a:off x="2190750" y="3795713"/>
              <a:ext cx="31750" cy="84138"/>
            </a:xfrm>
            <a:custGeom>
              <a:avLst/>
              <a:gdLst>
                <a:gd name="T0" fmla="*/ 0 w 20"/>
                <a:gd name="T1" fmla="*/ 10 h 53"/>
                <a:gd name="T2" fmla="*/ 3 w 20"/>
                <a:gd name="T3" fmla="*/ 13 h 53"/>
                <a:gd name="T4" fmla="*/ 13 w 20"/>
                <a:gd name="T5" fmla="*/ 6 h 53"/>
                <a:gd name="T6" fmla="*/ 13 w 20"/>
                <a:gd name="T7" fmla="*/ 53 h 53"/>
                <a:gd name="T8" fmla="*/ 20 w 20"/>
                <a:gd name="T9" fmla="*/ 53 h 53"/>
                <a:gd name="T10" fmla="*/ 20 w 20"/>
                <a:gd name="T11" fmla="*/ 0 h 53"/>
                <a:gd name="T12" fmla="*/ 13 w 20"/>
                <a:gd name="T13" fmla="*/ 0 h 53"/>
                <a:gd name="T14" fmla="*/ 0 w 20"/>
                <a:gd name="T15" fmla="*/ 10 h 53"/>
                <a:gd name="T16" fmla="*/ 0 w 20"/>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0" y="10"/>
                  </a:moveTo>
                  <a:lnTo>
                    <a:pt x="3" y="13"/>
                  </a:lnTo>
                  <a:lnTo>
                    <a:pt x="13" y="6"/>
                  </a:lnTo>
                  <a:lnTo>
                    <a:pt x="13" y="53"/>
                  </a:lnTo>
                  <a:lnTo>
                    <a:pt x="20" y="53"/>
                  </a:lnTo>
                  <a:lnTo>
                    <a:pt x="20" y="0"/>
                  </a:lnTo>
                  <a:lnTo>
                    <a:pt x="13"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54"/>
            <p:cNvSpPr>
              <a:spLocks noEditPoints="1"/>
            </p:cNvSpPr>
            <p:nvPr/>
          </p:nvSpPr>
          <p:spPr bwMode="auto">
            <a:xfrm>
              <a:off x="2252662" y="3795713"/>
              <a:ext cx="58738" cy="88900"/>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2 w 11"/>
                <a:gd name="T11" fmla="*/ 8 h 17"/>
                <a:gd name="T12" fmla="*/ 5 w 11"/>
                <a:gd name="T13" fmla="*/ 1 h 17"/>
                <a:gd name="T14" fmla="*/ 9 w 11"/>
                <a:gd name="T15" fmla="*/ 8 h 17"/>
                <a:gd name="T16" fmla="*/ 5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2" y="0"/>
                    <a:pt x="0" y="2"/>
                    <a:pt x="0" y="8"/>
                  </a:cubicBezTo>
                  <a:cubicBezTo>
                    <a:pt x="0" y="14"/>
                    <a:pt x="2" y="17"/>
                    <a:pt x="5" y="17"/>
                  </a:cubicBezTo>
                  <a:cubicBezTo>
                    <a:pt x="9" y="17"/>
                    <a:pt x="11" y="14"/>
                    <a:pt x="11" y="8"/>
                  </a:cubicBezTo>
                  <a:cubicBezTo>
                    <a:pt x="11" y="2"/>
                    <a:pt x="9" y="0"/>
                    <a:pt x="5" y="0"/>
                  </a:cubicBezTo>
                  <a:close/>
                  <a:moveTo>
                    <a:pt x="2" y="8"/>
                  </a:moveTo>
                  <a:cubicBezTo>
                    <a:pt x="2" y="3"/>
                    <a:pt x="3" y="1"/>
                    <a:pt x="5" y="1"/>
                  </a:cubicBezTo>
                  <a:cubicBezTo>
                    <a:pt x="8" y="1"/>
                    <a:pt x="9" y="3"/>
                    <a:pt x="9" y="8"/>
                  </a:cubicBezTo>
                  <a:cubicBezTo>
                    <a:pt x="9" y="13"/>
                    <a:pt x="8" y="15"/>
                    <a:pt x="5"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55"/>
            <p:cNvSpPr>
              <a:spLocks noEditPoints="1"/>
            </p:cNvSpPr>
            <p:nvPr/>
          </p:nvSpPr>
          <p:spPr bwMode="auto">
            <a:xfrm>
              <a:off x="2111375" y="4052888"/>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56"/>
            <p:cNvSpPr/>
            <p:nvPr/>
          </p:nvSpPr>
          <p:spPr bwMode="auto">
            <a:xfrm>
              <a:off x="2190750" y="4052888"/>
              <a:ext cx="31750" cy="84138"/>
            </a:xfrm>
            <a:custGeom>
              <a:avLst/>
              <a:gdLst>
                <a:gd name="T0" fmla="*/ 0 w 20"/>
                <a:gd name="T1" fmla="*/ 10 h 53"/>
                <a:gd name="T2" fmla="*/ 3 w 20"/>
                <a:gd name="T3" fmla="*/ 13 h 53"/>
                <a:gd name="T4" fmla="*/ 13 w 20"/>
                <a:gd name="T5" fmla="*/ 6 h 53"/>
                <a:gd name="T6" fmla="*/ 13 w 20"/>
                <a:gd name="T7" fmla="*/ 53 h 53"/>
                <a:gd name="T8" fmla="*/ 20 w 20"/>
                <a:gd name="T9" fmla="*/ 53 h 53"/>
                <a:gd name="T10" fmla="*/ 20 w 20"/>
                <a:gd name="T11" fmla="*/ 0 h 53"/>
                <a:gd name="T12" fmla="*/ 13 w 20"/>
                <a:gd name="T13" fmla="*/ 0 h 53"/>
                <a:gd name="T14" fmla="*/ 0 w 20"/>
                <a:gd name="T15" fmla="*/ 10 h 53"/>
                <a:gd name="T16" fmla="*/ 0 w 20"/>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0" y="10"/>
                  </a:moveTo>
                  <a:lnTo>
                    <a:pt x="3" y="13"/>
                  </a:lnTo>
                  <a:lnTo>
                    <a:pt x="13" y="6"/>
                  </a:lnTo>
                  <a:lnTo>
                    <a:pt x="13" y="53"/>
                  </a:lnTo>
                  <a:lnTo>
                    <a:pt x="20" y="53"/>
                  </a:lnTo>
                  <a:lnTo>
                    <a:pt x="20" y="0"/>
                  </a:lnTo>
                  <a:lnTo>
                    <a:pt x="13"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57"/>
            <p:cNvSpPr/>
            <p:nvPr/>
          </p:nvSpPr>
          <p:spPr bwMode="auto">
            <a:xfrm>
              <a:off x="2259012" y="4052888"/>
              <a:ext cx="46038" cy="88900"/>
            </a:xfrm>
            <a:custGeom>
              <a:avLst/>
              <a:gdLst>
                <a:gd name="T0" fmla="*/ 9 w 9"/>
                <a:gd name="T1" fmla="*/ 0 h 17"/>
                <a:gd name="T2" fmla="*/ 0 w 9"/>
                <a:gd name="T3" fmla="*/ 0 h 17"/>
                <a:gd name="T4" fmla="*/ 0 w 9"/>
                <a:gd name="T5" fmla="*/ 8 h 17"/>
                <a:gd name="T6" fmla="*/ 4 w 9"/>
                <a:gd name="T7" fmla="*/ 8 h 17"/>
                <a:gd name="T8" fmla="*/ 8 w 9"/>
                <a:gd name="T9" fmla="*/ 11 h 17"/>
                <a:gd name="T10" fmla="*/ 6 w 9"/>
                <a:gd name="T11" fmla="*/ 14 h 17"/>
                <a:gd name="T12" fmla="*/ 3 w 9"/>
                <a:gd name="T13" fmla="*/ 15 h 17"/>
                <a:gd name="T14" fmla="*/ 0 w 9"/>
                <a:gd name="T15" fmla="*/ 14 h 17"/>
                <a:gd name="T16" fmla="*/ 0 w 9"/>
                <a:gd name="T17" fmla="*/ 16 h 17"/>
                <a:gd name="T18" fmla="*/ 3 w 9"/>
                <a:gd name="T19" fmla="*/ 17 h 17"/>
                <a:gd name="T20" fmla="*/ 8 w 9"/>
                <a:gd name="T21" fmla="*/ 15 h 17"/>
                <a:gd name="T22" fmla="*/ 9 w 9"/>
                <a:gd name="T23" fmla="*/ 11 h 17"/>
                <a:gd name="T24" fmla="*/ 8 w 9"/>
                <a:gd name="T25" fmla="*/ 8 h 17"/>
                <a:gd name="T26" fmla="*/ 4 w 9"/>
                <a:gd name="T27" fmla="*/ 6 h 17"/>
                <a:gd name="T28" fmla="*/ 2 w 9"/>
                <a:gd name="T29" fmla="*/ 7 h 17"/>
                <a:gd name="T30" fmla="*/ 2 w 9"/>
                <a:gd name="T31" fmla="*/ 1 h 17"/>
                <a:gd name="T32" fmla="*/ 9 w 9"/>
                <a:gd name="T33" fmla="*/ 1 h 17"/>
                <a:gd name="T34" fmla="*/ 9 w 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7">
                  <a:moveTo>
                    <a:pt x="9" y="0"/>
                  </a:moveTo>
                  <a:cubicBezTo>
                    <a:pt x="0" y="0"/>
                    <a:pt x="0" y="0"/>
                    <a:pt x="0" y="0"/>
                  </a:cubicBezTo>
                  <a:cubicBezTo>
                    <a:pt x="0" y="8"/>
                    <a:pt x="0" y="8"/>
                    <a:pt x="0" y="8"/>
                  </a:cubicBezTo>
                  <a:cubicBezTo>
                    <a:pt x="2" y="8"/>
                    <a:pt x="3" y="8"/>
                    <a:pt x="4" y="8"/>
                  </a:cubicBezTo>
                  <a:cubicBezTo>
                    <a:pt x="6" y="8"/>
                    <a:pt x="8" y="9"/>
                    <a:pt x="8" y="11"/>
                  </a:cubicBezTo>
                  <a:cubicBezTo>
                    <a:pt x="8" y="13"/>
                    <a:pt x="7" y="14"/>
                    <a:pt x="6" y="14"/>
                  </a:cubicBezTo>
                  <a:cubicBezTo>
                    <a:pt x="6" y="15"/>
                    <a:pt x="5" y="15"/>
                    <a:pt x="3" y="15"/>
                  </a:cubicBezTo>
                  <a:cubicBezTo>
                    <a:pt x="2" y="15"/>
                    <a:pt x="1" y="15"/>
                    <a:pt x="0" y="14"/>
                  </a:cubicBezTo>
                  <a:cubicBezTo>
                    <a:pt x="0" y="16"/>
                    <a:pt x="0" y="16"/>
                    <a:pt x="0" y="16"/>
                  </a:cubicBezTo>
                  <a:cubicBezTo>
                    <a:pt x="1" y="16"/>
                    <a:pt x="2" y="17"/>
                    <a:pt x="3" y="17"/>
                  </a:cubicBezTo>
                  <a:cubicBezTo>
                    <a:pt x="5" y="17"/>
                    <a:pt x="7" y="16"/>
                    <a:pt x="8" y="15"/>
                  </a:cubicBezTo>
                  <a:cubicBezTo>
                    <a:pt x="9" y="14"/>
                    <a:pt x="9" y="13"/>
                    <a:pt x="9" y="11"/>
                  </a:cubicBezTo>
                  <a:cubicBezTo>
                    <a:pt x="9" y="10"/>
                    <a:pt x="9" y="8"/>
                    <a:pt x="8" y="8"/>
                  </a:cubicBezTo>
                  <a:cubicBezTo>
                    <a:pt x="7" y="7"/>
                    <a:pt x="6" y="6"/>
                    <a:pt x="4" y="6"/>
                  </a:cubicBezTo>
                  <a:cubicBezTo>
                    <a:pt x="3" y="6"/>
                    <a:pt x="2" y="6"/>
                    <a:pt x="2" y="7"/>
                  </a:cubicBezTo>
                  <a:cubicBezTo>
                    <a:pt x="2" y="1"/>
                    <a:pt x="2" y="1"/>
                    <a:pt x="2" y="1"/>
                  </a:cubicBezTo>
                  <a:cubicBezTo>
                    <a:pt x="9" y="1"/>
                    <a:pt x="9" y="1"/>
                    <a:pt x="9" y="1"/>
                  </a:cubicBezTo>
                  <a:cubicBezTo>
                    <a:pt x="9"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72" name="组合 71"/>
          <p:cNvGrpSpPr/>
          <p:nvPr/>
        </p:nvGrpSpPr>
        <p:grpSpPr bwMode="auto">
          <a:xfrm>
            <a:off x="-6350" y="950913"/>
            <a:ext cx="4398963" cy="307975"/>
            <a:chOff x="-6198" y="950664"/>
            <a:chExt cx="4398964" cy="307777"/>
          </a:xfrm>
        </p:grpSpPr>
        <p:sp>
          <p:nvSpPr>
            <p:cNvPr id="12301" name="Freeform 6"/>
            <p:cNvSpPr/>
            <p:nvPr/>
          </p:nvSpPr>
          <p:spPr bwMode="auto">
            <a:xfrm flipH="1">
              <a:off x="-6198" y="980728"/>
              <a:ext cx="4398964" cy="247650"/>
            </a:xfrm>
            <a:custGeom>
              <a:avLst/>
              <a:gdLst>
                <a:gd name="T0" fmla="*/ 0 w 10000"/>
                <a:gd name="T1" fmla="*/ 6133052 h 10000"/>
                <a:gd name="T2" fmla="*/ 1935088427 w 10000"/>
                <a:gd name="T3" fmla="*/ 6133052 h 10000"/>
                <a:gd name="T4" fmla="*/ 1935088427 w 10000"/>
                <a:gd name="T5" fmla="*/ 0 h 10000"/>
                <a:gd name="T6" fmla="*/ 170674964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TextBox 73"/>
            <p:cNvSpPr txBox="1"/>
            <p:nvPr/>
          </p:nvSpPr>
          <p:spPr>
            <a:xfrm>
              <a:off x="838352" y="950664"/>
              <a:ext cx="1928813" cy="307777"/>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四、点击输入标题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grpSp>
      <p:sp>
        <p:nvSpPr>
          <p:cNvPr id="75" name="TextBox 74"/>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行业对比</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76" name="组合 75"/>
          <p:cNvGrpSpPr/>
          <p:nvPr/>
        </p:nvGrpSpPr>
        <p:grpSpPr bwMode="auto">
          <a:xfrm>
            <a:off x="414338" y="468313"/>
            <a:ext cx="320675" cy="190500"/>
            <a:chOff x="29699" y="773902"/>
            <a:chExt cx="321456" cy="189868"/>
          </a:xfrm>
        </p:grpSpPr>
        <p:sp>
          <p:nvSpPr>
            <p:cNvPr id="77" name="半闭框 76"/>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8" name="半闭框 77"/>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79" name="矩形 78"/>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06</a:t>
            </a:r>
            <a:endParaRPr lang="zh-CN" altLang="en-US" dirty="0">
              <a:solidFill>
                <a:schemeClr val="bg1">
                  <a:lumMod val="50000"/>
                </a:schemeClr>
              </a:solidFill>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300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200"/>
                                        <p:tgtEl>
                                          <p:spTgt spid="76"/>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75"/>
                                        </p:tgtEl>
                                        <p:attrNameLst>
                                          <p:attrName>style.visibility</p:attrName>
                                        </p:attrNameLst>
                                      </p:cBhvr>
                                      <p:to>
                                        <p:strVal val="visible"/>
                                      </p:to>
                                    </p:set>
                                    <p:anim calcmode="lin" valueType="num">
                                      <p:cBhvr additive="base">
                                        <p:cTn id="10" dur="500"/>
                                        <p:tgtEl>
                                          <p:spTgt spid="75"/>
                                        </p:tgtEl>
                                        <p:attrNameLst>
                                          <p:attrName>ppt_x</p:attrName>
                                        </p:attrNameLst>
                                      </p:cBhvr>
                                      <p:tavLst>
                                        <p:tav tm="0">
                                          <p:val>
                                            <p:strVal val="#ppt_x-#ppt_w*1.125000"/>
                                          </p:val>
                                        </p:tav>
                                        <p:tav tm="100000">
                                          <p:val>
                                            <p:strVal val="#ppt_x"/>
                                          </p:val>
                                        </p:tav>
                                      </p:tavLst>
                                    </p:anim>
                                    <p:animEffect transition="in" filter="wipe(right)">
                                      <p:cBhvr>
                                        <p:cTn id="11" dur="500"/>
                                        <p:tgtEl>
                                          <p:spTgt spid="7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4"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8" fill="hold" nodeType="withEffect">
                                  <p:stCondLst>
                                    <p:cond delay="50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2000"/>
                                        <p:tgtEl>
                                          <p:spTgt spid="2"/>
                                        </p:tgtEl>
                                      </p:cBhvr>
                                    </p:animEffect>
                                  </p:childTnLst>
                                </p:cTn>
                              </p:par>
                              <p:par>
                                <p:cTn id="22" presetID="22" presetClass="entr" presetSubtype="4"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l="2617" t="3989" r="2617" b="1018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Freeform 7"/>
          <p:cNvSpPr/>
          <p:nvPr/>
        </p:nvSpPr>
        <p:spPr bwMode="auto">
          <a:xfrm>
            <a:off x="5311775" y="6368415"/>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8"/>
          <p:cNvSpPr/>
          <p:nvPr/>
        </p:nvSpPr>
        <p:spPr>
          <a:xfrm>
            <a:off x="0" y="0"/>
            <a:ext cx="9144000" cy="83661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bwMode="auto">
          <a:xfrm>
            <a:off x="6975475" y="76200"/>
            <a:ext cx="2038350" cy="546100"/>
            <a:chOff x="6975984" y="76349"/>
            <a:chExt cx="2037969" cy="545496"/>
          </a:xfrm>
        </p:grpSpPr>
        <p:sp>
          <p:nvSpPr>
            <p:cNvPr id="13325" name="Freeform 82"/>
            <p:cNvSpPr/>
            <p:nvPr/>
          </p:nvSpPr>
          <p:spPr bwMode="auto">
            <a:xfrm>
              <a:off x="8226425" y="198438"/>
              <a:ext cx="74613" cy="217488"/>
            </a:xfrm>
            <a:custGeom>
              <a:avLst/>
              <a:gdLst>
                <a:gd name="T0" fmla="*/ 118448931 w 47"/>
                <a:gd name="T1" fmla="*/ 0 h 137"/>
                <a:gd name="T2" fmla="*/ 0 w 47"/>
                <a:gd name="T3" fmla="*/ 345262994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6" name="Line 83"/>
            <p:cNvSpPr>
              <a:spLocks noChangeShapeType="1"/>
            </p:cNvSpPr>
            <p:nvPr/>
          </p:nvSpPr>
          <p:spPr bwMode="auto">
            <a:xfrm flipH="1">
              <a:off x="8301038" y="198438"/>
              <a:ext cx="74613" cy="217488"/>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p:nvSpPr>
          <p:spPr>
            <a:xfrm>
              <a:off x="7228350" y="406184"/>
              <a:ext cx="1785603" cy="215661"/>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14" name="矩形 13"/>
            <p:cNvSpPr/>
            <p:nvPr/>
          </p:nvSpPr>
          <p:spPr>
            <a:xfrm>
              <a:off x="6975984" y="76349"/>
              <a:ext cx="1341187" cy="461452"/>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grpSp>
      <p:sp>
        <p:nvSpPr>
          <p:cNvPr id="16" name="TextBox 15"/>
          <p:cNvSpPr txBox="1"/>
          <p:nvPr/>
        </p:nvSpPr>
        <p:spPr>
          <a:xfrm>
            <a:off x="2352675" y="2565400"/>
            <a:ext cx="4438650" cy="1014413"/>
          </a:xfrm>
          <a:prstGeom prst="rect">
            <a:avLst/>
          </a:prstGeom>
          <a:noFill/>
        </p:spPr>
        <p:txBody>
          <a:bodyPr wrap="none">
            <a:spAutoFit/>
          </a:bodyPr>
          <a:lstStyle/>
          <a:p>
            <a:pPr eaLnBrk="1" fontAlgn="auto" hangingPunct="1">
              <a:spcBef>
                <a:spcPts val="0"/>
              </a:spcBef>
              <a:spcAft>
                <a:spcPts val="0"/>
              </a:spcAft>
              <a:defRPr/>
            </a:pPr>
            <a:r>
              <a:rPr lang="en-US" altLang="zh-CN" sz="6000" dirty="0">
                <a:solidFill>
                  <a:schemeClr val="bg1"/>
                </a:solidFill>
                <a:effectLst>
                  <a:outerShdw blurRad="38100" dist="38100" dir="2700000" algn="tl">
                    <a:srgbClr val="000000">
                      <a:alpha val="43137"/>
                    </a:srgbClr>
                  </a:outerShdw>
                </a:effectLst>
                <a:latin typeface="Stencil" panose="040409050D0802020404" pitchFamily="82" charset="0"/>
                <a:ea typeface="+mn-ea"/>
              </a:rPr>
              <a:t>THANK YOU</a:t>
            </a:r>
            <a:endParaRPr lang="zh-CN" altLang="en-US" sz="6000" dirty="0">
              <a:solidFill>
                <a:schemeClr val="bg1"/>
              </a:solidFill>
              <a:effectLst>
                <a:outerShdw blurRad="38100" dist="38100" dir="2700000" algn="tl">
                  <a:srgbClr val="000000">
                    <a:alpha val="43137"/>
                  </a:srgbClr>
                </a:outerShdw>
              </a:effectLst>
              <a:latin typeface="Stencil" panose="040409050D0802020404" pitchFamily="82" charset="0"/>
              <a:ea typeface="+mn-ea"/>
            </a:endParaRPr>
          </a:p>
        </p:txBody>
      </p:sp>
      <p:grpSp>
        <p:nvGrpSpPr>
          <p:cNvPr id="17" name="组合 16"/>
          <p:cNvGrpSpPr/>
          <p:nvPr/>
        </p:nvGrpSpPr>
        <p:grpSpPr bwMode="auto">
          <a:xfrm>
            <a:off x="403225" y="5795963"/>
            <a:ext cx="2647950" cy="833437"/>
            <a:chOff x="403226" y="5796240"/>
            <a:chExt cx="2648040" cy="833853"/>
          </a:xfrm>
        </p:grpSpPr>
        <p:sp>
          <p:nvSpPr>
            <p:cNvPr id="18" name="TextBox 17"/>
            <p:cNvSpPr txBox="1"/>
            <p:nvPr/>
          </p:nvSpPr>
          <p:spPr>
            <a:xfrm>
              <a:off x="403226" y="5828006"/>
              <a:ext cx="1108113" cy="368484"/>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有关于</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TextBox 18"/>
            <p:cNvSpPr txBox="1"/>
            <p:nvPr/>
          </p:nvSpPr>
          <p:spPr>
            <a:xfrm>
              <a:off x="1943153" y="5828006"/>
              <a:ext cx="1108113" cy="368484"/>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力资源</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椭圆 19"/>
            <p:cNvSpPr/>
            <p:nvPr/>
          </p:nvSpPr>
          <p:spPr>
            <a:xfrm>
              <a:off x="1471650" y="5796240"/>
              <a:ext cx="433402" cy="432016"/>
            </a:xfrm>
            <a:prstGeom prst="ellipse">
              <a:avLst/>
            </a:prstGeom>
            <a:solidFill>
              <a:srgbClr val="0042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839804" y="6321964"/>
              <a:ext cx="2186061" cy="308129"/>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About Human Resources</a:t>
              </a:r>
              <a:endParaRPr lang="zh-CN" altLang="en-US"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grpSp>
          <p:nvGrpSpPr>
            <p:cNvPr id="22" name="组合 21"/>
            <p:cNvGrpSpPr/>
            <p:nvPr/>
          </p:nvGrpSpPr>
          <p:grpSpPr>
            <a:xfrm>
              <a:off x="460190" y="6365882"/>
              <a:ext cx="321456" cy="189868"/>
              <a:chOff x="29699" y="773902"/>
              <a:chExt cx="321456" cy="189868"/>
            </a:xfrm>
            <a:solidFill>
              <a:schemeClr val="bg1"/>
            </a:solidFill>
          </p:grpSpPr>
          <p:sp>
            <p:nvSpPr>
              <p:cNvPr id="23" name="半闭框 22"/>
              <p:cNvSpPr/>
              <p:nvPr/>
            </p:nvSpPr>
            <p:spPr>
              <a:xfrm rot="8100000">
                <a:off x="296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半闭框 23"/>
              <p:cNvSpPr/>
              <p:nvPr/>
            </p:nvSpPr>
            <p:spPr>
              <a:xfrm rot="8100000">
                <a:off x="1822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8" fill="hold" nodeType="withEffect">
                                  <p:stCondLst>
                                    <p:cond delay="100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Words>
  <Application>WPS 演示</Application>
  <PresentationFormat>全屏显示(4:3)</PresentationFormat>
  <Paragraphs>210</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Stencil</vt:lpstr>
      <vt:lpstr>Shruti</vt:lpstr>
      <vt:lpstr>华文细黑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6</cp:revision>
  <dcterms:created xsi:type="dcterms:W3CDTF">2012-08-06T09:09:00Z</dcterms:created>
  <dcterms:modified xsi:type="dcterms:W3CDTF">2018-08-28T06:48:35Z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