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68" r:id="rId3"/>
    <p:sldId id="257" r:id="rId4"/>
    <p:sldId id="258" r:id="rId5"/>
    <p:sldId id="259" r:id="rId6"/>
    <p:sldId id="260" r:id="rId7"/>
    <p:sldId id="261" r:id="rId8"/>
    <p:sldId id="262" r:id="rId9"/>
    <p:sldId id="269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F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7" d="100"/>
          <a:sy n="97" d="100"/>
        </p:scale>
        <p:origin x="552" y="42"/>
      </p:cViewPr>
      <p:guideLst>
        <p:guide orient="horz" pos="448"/>
        <p:guide pos="54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E06230B-E59A-404E-80AE-C818B2388BD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EC3F38D-8E4F-4E70-AB0B-DD9F95BF766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50D0D-74FE-4C99-9AC6-6FA2F707F43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A7CC8-9B11-4809-94FA-F4318BFB05A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1122365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3602039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F3514-E553-43EF-9C24-57168D9E816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9D61D-18E3-4AAE-B96D-D0260CEFE24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work\第二\灰点书封\未标题-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work\第二\灰点书封\未标题-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CE204-226D-4500-884E-61DB3E66748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90BF19-4857-471F-B092-8BBB3403366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4573D-6910-4326-AE75-46367535F7A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FA166D-A5FE-4404-B1DA-108031AC34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DFB4E-3CD8-4237-AE6B-3E16B4F80E5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EAF0C-AC29-4DD9-AFE3-7F7F46558AB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2C4BDF1-F1F8-4989-BC9B-96D951AE1DF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6" name="Picture 26" descr="F:\work\第二\灰点书封\未标题-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2" descr="F:\work\第二\灰点书封\未标题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01"/>
          <a:stretch>
            <a:fillRect/>
          </a:stretch>
        </p:blipFill>
        <p:spPr bwMode="auto">
          <a:xfrm>
            <a:off x="0" y="0"/>
            <a:ext cx="9145588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3" descr="F:\work\第二\灰点书封\未标题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54"/>
          <a:stretch>
            <a:fillRect/>
          </a:stretch>
        </p:blipFill>
        <p:spPr bwMode="auto">
          <a:xfrm>
            <a:off x="0" y="2260600"/>
            <a:ext cx="9145588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4" descr="F:\work\第二\灰点书封\未标题-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8" t="3519" r="19736" b="70192"/>
          <a:stretch>
            <a:fillRect/>
          </a:stretch>
        </p:blipFill>
        <p:spPr bwMode="auto">
          <a:xfrm>
            <a:off x="596900" y="241300"/>
            <a:ext cx="6743700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5" descr="F:\work\第二\灰点书封\未标题-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8" t="31844" r="5293"/>
          <a:stretch>
            <a:fillRect/>
          </a:stretch>
        </p:blipFill>
        <p:spPr bwMode="auto">
          <a:xfrm>
            <a:off x="469900" y="2197100"/>
            <a:ext cx="8191500" cy="467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802565" y="770027"/>
            <a:ext cx="4097597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dirty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POWERPOINT</a:t>
            </a:r>
            <a:r>
              <a:rPr lang="zh-CN" altLang="en-US" sz="3200" dirty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模板</a:t>
            </a:r>
            <a:endParaRPr lang="zh-CN" altLang="en-US" sz="3200" dirty="0"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sp>
        <p:nvSpPr>
          <p:cNvPr id="28" name="TextBox 4"/>
          <p:cNvSpPr txBox="1">
            <a:spLocks noChangeArrowheads="1"/>
          </p:cNvSpPr>
          <p:nvPr/>
        </p:nvSpPr>
        <p:spPr bwMode="auto">
          <a:xfrm>
            <a:off x="803275" y="500063"/>
            <a:ext cx="26209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900" b="1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zh-CN" altLang="zh-CN" sz="1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3"/>
          <p:cNvSpPr txBox="1">
            <a:spLocks noChangeArrowheads="1"/>
          </p:cNvSpPr>
          <p:nvPr/>
        </p:nvSpPr>
        <p:spPr bwMode="auto">
          <a:xfrm>
            <a:off x="831850" y="1468438"/>
            <a:ext cx="17240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适用于</a:t>
            </a: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等类别</a:t>
            </a:r>
            <a:endParaRPr lang="zh-CN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1"/>
          <p:cNvSpPr txBox="1">
            <a:spLocks noChangeArrowheads="1"/>
          </p:cNvSpPr>
          <p:nvPr/>
        </p:nvSpPr>
        <p:spPr bwMode="auto">
          <a:xfrm>
            <a:off x="1042988" y="2544763"/>
            <a:ext cx="705643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随着上海股票市场的不断发展，于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1992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日，增设上证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股指数与上证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股指数，以反映不同股票（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股、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股）的各自走势。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1993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日，又增设了上证分类指数，即工业类指数、商业类指数、地产业类指数、公用事业类指数、综合业类指数、以反映不同行业股票的各自走势。 </a:t>
            </a: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Text Box 26"/>
          <p:cNvSpPr txBox="1">
            <a:spLocks noChangeArrowheads="1"/>
          </p:cNvSpPr>
          <p:nvPr/>
        </p:nvSpPr>
        <p:spPr bwMode="auto">
          <a:xfrm>
            <a:off x="6032500" y="187325"/>
            <a:ext cx="2590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前 言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 bwMode="auto">
          <a:xfrm>
            <a:off x="1457325" y="2170113"/>
            <a:ext cx="6229350" cy="719137"/>
            <a:chOff x="1457325" y="2057400"/>
            <a:chExt cx="6229350" cy="719138"/>
          </a:xfrm>
        </p:grpSpPr>
        <p:grpSp>
          <p:nvGrpSpPr>
            <p:cNvPr id="11278" name="组合 25"/>
            <p:cNvGrpSpPr/>
            <p:nvPr/>
          </p:nvGrpSpPr>
          <p:grpSpPr bwMode="auto">
            <a:xfrm>
              <a:off x="1457325" y="2057400"/>
              <a:ext cx="6229350" cy="719138"/>
              <a:chOff x="1458000" y="2292683"/>
              <a:chExt cx="6228000" cy="719138"/>
            </a:xfrm>
          </p:grpSpPr>
          <p:sp>
            <p:nvSpPr>
              <p:cNvPr id="11280" name="AutoShape 3"/>
              <p:cNvSpPr>
                <a:spLocks noChangeArrowheads="1"/>
              </p:cNvSpPr>
              <p:nvPr/>
            </p:nvSpPr>
            <p:spPr bwMode="auto">
              <a:xfrm>
                <a:off x="1458000" y="2292683"/>
                <a:ext cx="6228000" cy="71913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CD904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4" name="AutoShape 3"/>
              <p:cNvSpPr>
                <a:spLocks noChangeArrowheads="1"/>
              </p:cNvSpPr>
              <p:nvPr/>
            </p:nvSpPr>
            <p:spPr bwMode="gray">
              <a:xfrm>
                <a:off x="1458000" y="2381583"/>
                <a:ext cx="6228000" cy="541338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 w="25400" algn="ctr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3209925" y="2232025"/>
              <a:ext cx="2744788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15"/>
          <p:cNvGrpSpPr/>
          <p:nvPr/>
        </p:nvGrpSpPr>
        <p:grpSpPr bwMode="auto">
          <a:xfrm>
            <a:off x="1458913" y="3151188"/>
            <a:ext cx="6226175" cy="719137"/>
            <a:chOff x="1458913" y="3038475"/>
            <a:chExt cx="6226175" cy="719138"/>
          </a:xfrm>
        </p:grpSpPr>
        <p:grpSp>
          <p:nvGrpSpPr>
            <p:cNvPr id="11274" name="组合 24"/>
            <p:cNvGrpSpPr/>
            <p:nvPr/>
          </p:nvGrpSpPr>
          <p:grpSpPr bwMode="auto">
            <a:xfrm>
              <a:off x="1458913" y="3038475"/>
              <a:ext cx="6226175" cy="719138"/>
              <a:chOff x="1458575" y="3274106"/>
              <a:chExt cx="6226850" cy="719138"/>
            </a:xfrm>
          </p:grpSpPr>
          <p:sp>
            <p:nvSpPr>
              <p:cNvPr id="11276" name="AutoShape 3"/>
              <p:cNvSpPr>
                <a:spLocks noChangeArrowheads="1"/>
              </p:cNvSpPr>
              <p:nvPr/>
            </p:nvSpPr>
            <p:spPr bwMode="auto">
              <a:xfrm>
                <a:off x="1458913" y="3274106"/>
                <a:ext cx="6226175" cy="71913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60E218"/>
                  </a:gs>
                  <a:gs pos="100000">
                    <a:srgbClr val="00B05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18" name="AutoShape 3"/>
              <p:cNvSpPr>
                <a:spLocks noChangeArrowheads="1"/>
              </p:cNvSpPr>
              <p:nvPr/>
            </p:nvSpPr>
            <p:spPr bwMode="gray">
              <a:xfrm>
                <a:off x="1458575" y="3363006"/>
                <a:ext cx="6226850" cy="541338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 w="25400" algn="ctr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Rectangle 19"/>
            <p:cNvSpPr>
              <a:spLocks noChangeArrowheads="1"/>
            </p:cNvSpPr>
            <p:nvPr/>
          </p:nvSpPr>
          <p:spPr bwMode="auto">
            <a:xfrm>
              <a:off x="3209925" y="3214687"/>
              <a:ext cx="2744788" cy="3683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6"/>
          <p:cNvGrpSpPr/>
          <p:nvPr/>
        </p:nvGrpSpPr>
        <p:grpSpPr bwMode="auto">
          <a:xfrm>
            <a:off x="1457325" y="4157663"/>
            <a:ext cx="6229350" cy="719137"/>
            <a:chOff x="1457325" y="4044950"/>
            <a:chExt cx="6229350" cy="719138"/>
          </a:xfrm>
        </p:grpSpPr>
        <p:grpSp>
          <p:nvGrpSpPr>
            <p:cNvPr id="11270" name="组合 23"/>
            <p:cNvGrpSpPr/>
            <p:nvPr/>
          </p:nvGrpSpPr>
          <p:grpSpPr bwMode="auto">
            <a:xfrm>
              <a:off x="1457325" y="4044950"/>
              <a:ext cx="6229350" cy="719138"/>
              <a:chOff x="1458000" y="4279342"/>
              <a:chExt cx="6228000" cy="719137"/>
            </a:xfrm>
          </p:grpSpPr>
          <p:sp>
            <p:nvSpPr>
              <p:cNvPr id="11272" name="AutoShape 3"/>
              <p:cNvSpPr>
                <a:spLocks noChangeArrowheads="1"/>
              </p:cNvSpPr>
              <p:nvPr/>
            </p:nvSpPr>
            <p:spPr bwMode="auto">
              <a:xfrm>
                <a:off x="1458000" y="4279342"/>
                <a:ext cx="6226413" cy="71913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65E2FF"/>
                  </a:gs>
                  <a:gs pos="100000">
                    <a:srgbClr val="00B0F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7180" name="AutoShape 3"/>
              <p:cNvSpPr>
                <a:spLocks noChangeArrowheads="1"/>
              </p:cNvSpPr>
              <p:nvPr/>
            </p:nvSpPr>
            <p:spPr bwMode="gray">
              <a:xfrm>
                <a:off x="1458000" y="4368242"/>
                <a:ext cx="6228000" cy="54133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 w="25400" algn="ctr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178" name="Rectangle 22"/>
            <p:cNvSpPr>
              <a:spLocks noChangeArrowheads="1"/>
            </p:cNvSpPr>
            <p:nvPr/>
          </p:nvSpPr>
          <p:spPr bwMode="auto">
            <a:xfrm>
              <a:off x="3209925" y="4219575"/>
              <a:ext cx="2744788" cy="3683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 Box 26"/>
          <p:cNvSpPr txBox="1">
            <a:spLocks noChangeArrowheads="1"/>
          </p:cNvSpPr>
          <p:nvPr/>
        </p:nvSpPr>
        <p:spPr bwMode="auto">
          <a:xfrm>
            <a:off x="6032500" y="187325"/>
            <a:ext cx="2590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/>
          <p:cNvGrpSpPr/>
          <p:nvPr/>
        </p:nvGrpSpPr>
        <p:grpSpPr bwMode="auto">
          <a:xfrm>
            <a:off x="1457325" y="3014663"/>
            <a:ext cx="6229350" cy="719137"/>
            <a:chOff x="1457325" y="2857500"/>
            <a:chExt cx="6229350" cy="719138"/>
          </a:xfrm>
        </p:grpSpPr>
        <p:grpSp>
          <p:nvGrpSpPr>
            <p:cNvPr id="12292" name="组合 17"/>
            <p:cNvGrpSpPr/>
            <p:nvPr/>
          </p:nvGrpSpPr>
          <p:grpSpPr bwMode="auto">
            <a:xfrm>
              <a:off x="1457325" y="2857500"/>
              <a:ext cx="6229350" cy="719138"/>
              <a:chOff x="1458000" y="1357298"/>
              <a:chExt cx="6228000" cy="719137"/>
            </a:xfrm>
          </p:grpSpPr>
          <p:sp>
            <p:nvSpPr>
              <p:cNvPr id="12294" name="AutoShape 3"/>
              <p:cNvSpPr>
                <a:spLocks noChangeArrowheads="1"/>
              </p:cNvSpPr>
              <p:nvPr/>
            </p:nvSpPr>
            <p:spPr bwMode="auto">
              <a:xfrm>
                <a:off x="1458913" y="1357298"/>
                <a:ext cx="6226175" cy="71913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CD904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20" name="AutoShape 3"/>
              <p:cNvSpPr>
                <a:spLocks noChangeArrowheads="1"/>
              </p:cNvSpPr>
              <p:nvPr/>
            </p:nvSpPr>
            <p:spPr bwMode="gray">
              <a:xfrm>
                <a:off x="1458000" y="1446198"/>
                <a:ext cx="6228000" cy="54133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 w="25400" algn="ctr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293" name="Rectangle 13"/>
            <p:cNvSpPr>
              <a:spLocks noChangeArrowheads="1"/>
            </p:cNvSpPr>
            <p:nvPr/>
          </p:nvSpPr>
          <p:spPr bwMode="auto">
            <a:xfrm>
              <a:off x="3209925" y="3032125"/>
              <a:ext cx="274478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196" name="Text Box 26"/>
          <p:cNvSpPr txBox="1">
            <a:spLocks noChangeArrowheads="1"/>
          </p:cNvSpPr>
          <p:nvPr/>
        </p:nvSpPr>
        <p:spPr bwMode="auto">
          <a:xfrm>
            <a:off x="6032500" y="187325"/>
            <a:ext cx="2590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0"/>
          <p:cNvGrpSpPr/>
          <p:nvPr/>
        </p:nvGrpSpPr>
        <p:grpSpPr bwMode="auto">
          <a:xfrm>
            <a:off x="720725" y="1846263"/>
            <a:ext cx="7702550" cy="3792537"/>
            <a:chOff x="720725" y="1657350"/>
            <a:chExt cx="7702550" cy="3792538"/>
          </a:xfrm>
        </p:grpSpPr>
        <p:sp>
          <p:nvSpPr>
            <p:cNvPr id="13321" name="AutoShape 207"/>
            <p:cNvSpPr>
              <a:spLocks noChangeArrowheads="1"/>
            </p:cNvSpPr>
            <p:nvPr/>
          </p:nvSpPr>
          <p:spPr bwMode="auto">
            <a:xfrm>
              <a:off x="720725" y="1657350"/>
              <a:ext cx="7702550" cy="3792538"/>
            </a:xfrm>
            <a:prstGeom prst="roundRect">
              <a:avLst>
                <a:gd name="adj" fmla="val 4019"/>
              </a:avLst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5" tIns="45713" rIns="91425" bIns="45713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40000"/>
                </a:lnSpc>
                <a:spcBef>
                  <a:spcPct val="0"/>
                </a:spcBef>
                <a:buClr>
                  <a:schemeClr val="bg1"/>
                </a:buClr>
                <a:buFontTx/>
                <a:buNone/>
              </a:pPr>
              <a:endParaRPr lang="zh-CN" altLang="zh-CN" sz="88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19" name="AutoShape 196"/>
            <p:cNvSpPr>
              <a:spLocks noChangeArrowheads="1"/>
            </p:cNvSpPr>
            <p:nvPr/>
          </p:nvSpPr>
          <p:spPr bwMode="auto">
            <a:xfrm>
              <a:off x="1017588" y="3041650"/>
              <a:ext cx="2117725" cy="2195513"/>
            </a:xfrm>
            <a:prstGeom prst="roundRect">
              <a:avLst>
                <a:gd name="adj" fmla="val 3727"/>
              </a:avLst>
            </a:prstGeom>
            <a:solidFill>
              <a:schemeClr val="bg1">
                <a:lumMod val="65000"/>
                <a:alpha val="63000"/>
              </a:schemeClr>
            </a:solidFill>
            <a:ln w="15875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pPr>
                <a:lnSpc>
                  <a:spcPct val="140000"/>
                </a:lnSpc>
                <a:buClr>
                  <a:schemeClr val="bg1"/>
                </a:buClr>
                <a:defRPr/>
              </a:pPr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3323" name="Text Box 228"/>
            <p:cNvSpPr txBox="1">
              <a:spLocks noChangeArrowheads="1"/>
            </p:cNvSpPr>
            <p:nvPr/>
          </p:nvSpPr>
          <p:spPr bwMode="auto">
            <a:xfrm>
              <a:off x="1290638" y="3635375"/>
              <a:ext cx="1571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4" name="Text Box 229"/>
            <p:cNvSpPr txBox="1">
              <a:spLocks noChangeArrowheads="1"/>
            </p:cNvSpPr>
            <p:nvPr/>
          </p:nvSpPr>
          <p:spPr bwMode="auto">
            <a:xfrm>
              <a:off x="1290638" y="4095750"/>
              <a:ext cx="1571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5" name="AutoShape 3"/>
            <p:cNvSpPr>
              <a:spLocks noChangeArrowheads="1"/>
            </p:cNvSpPr>
            <p:nvPr/>
          </p:nvSpPr>
          <p:spPr bwMode="auto">
            <a:xfrm>
              <a:off x="923925" y="2274888"/>
              <a:ext cx="2305050" cy="72072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65E2FF"/>
                </a:gs>
                <a:gs pos="100000">
                  <a:srgbClr val="00B0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923925" y="2365375"/>
              <a:ext cx="2305050" cy="53975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327" name="Text Box 229"/>
            <p:cNvSpPr txBox="1">
              <a:spLocks noChangeArrowheads="1"/>
            </p:cNvSpPr>
            <p:nvPr/>
          </p:nvSpPr>
          <p:spPr bwMode="auto">
            <a:xfrm>
              <a:off x="1384300" y="2497138"/>
              <a:ext cx="13843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ko-KR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AutoShape 222"/>
            <p:cNvSpPr>
              <a:spLocks noChangeArrowheads="1"/>
            </p:cNvSpPr>
            <p:nvPr/>
          </p:nvSpPr>
          <p:spPr bwMode="auto">
            <a:xfrm>
              <a:off x="996950" y="2976562"/>
              <a:ext cx="2159000" cy="74613"/>
            </a:xfrm>
            <a:custGeom>
              <a:avLst/>
              <a:gdLst>
                <a:gd name="T0" fmla="*/ 2370872 w 21600"/>
                <a:gd name="T1" fmla="*/ 35719 h 21600"/>
                <a:gd name="T2" fmla="*/ 1208088 w 21600"/>
                <a:gd name="T3" fmla="*/ 71437 h 21600"/>
                <a:gd name="T4" fmla="*/ 45303 w 21600"/>
                <a:gd name="T5" fmla="*/ 35719 h 21600"/>
                <a:gd name="T6" fmla="*/ 1208088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205 w 21600"/>
                <a:gd name="T13" fmla="*/ 2205 h 21600"/>
                <a:gd name="T14" fmla="*/ 19395 w 21600"/>
                <a:gd name="T15" fmla="*/ 1939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10" y="21600"/>
                  </a:lnTo>
                  <a:lnTo>
                    <a:pt x="2079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2DD7FF"/>
                </a:gs>
                <a:gs pos="100000">
                  <a:schemeClr val="tx2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5" name="AutoShape 196"/>
            <p:cNvSpPr>
              <a:spLocks noChangeArrowheads="1"/>
            </p:cNvSpPr>
            <p:nvPr/>
          </p:nvSpPr>
          <p:spPr bwMode="auto">
            <a:xfrm>
              <a:off x="3500438" y="3041650"/>
              <a:ext cx="2119312" cy="2195513"/>
            </a:xfrm>
            <a:prstGeom prst="roundRect">
              <a:avLst>
                <a:gd name="adj" fmla="val 3727"/>
              </a:avLst>
            </a:prstGeom>
            <a:solidFill>
              <a:schemeClr val="bg1">
                <a:lumMod val="65000"/>
                <a:alpha val="63000"/>
              </a:schemeClr>
            </a:solidFill>
            <a:ln w="15875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pPr>
                <a:lnSpc>
                  <a:spcPct val="140000"/>
                </a:lnSpc>
                <a:buClr>
                  <a:schemeClr val="bg1"/>
                </a:buClr>
                <a:defRPr/>
              </a:pPr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3330" name="Text Box 228"/>
            <p:cNvSpPr txBox="1">
              <a:spLocks noChangeArrowheads="1"/>
            </p:cNvSpPr>
            <p:nvPr/>
          </p:nvSpPr>
          <p:spPr bwMode="auto">
            <a:xfrm>
              <a:off x="3775075" y="3635375"/>
              <a:ext cx="1570038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1" name="Text Box 229"/>
            <p:cNvSpPr txBox="1">
              <a:spLocks noChangeArrowheads="1"/>
            </p:cNvSpPr>
            <p:nvPr/>
          </p:nvSpPr>
          <p:spPr bwMode="auto">
            <a:xfrm>
              <a:off x="3775075" y="4095750"/>
              <a:ext cx="1570038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2" name="AutoShape 3"/>
            <p:cNvSpPr>
              <a:spLocks noChangeArrowheads="1"/>
            </p:cNvSpPr>
            <p:nvPr/>
          </p:nvSpPr>
          <p:spPr bwMode="auto">
            <a:xfrm>
              <a:off x="3408363" y="2274888"/>
              <a:ext cx="2303462" cy="72072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65E2FF"/>
                </a:gs>
                <a:gs pos="100000">
                  <a:srgbClr val="00B0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22" name="AutoShape 3"/>
            <p:cNvSpPr>
              <a:spLocks noChangeArrowheads="1"/>
            </p:cNvSpPr>
            <p:nvPr/>
          </p:nvSpPr>
          <p:spPr bwMode="gray">
            <a:xfrm>
              <a:off x="3408363" y="2365375"/>
              <a:ext cx="2303462" cy="53975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334" name="Text Box 229"/>
            <p:cNvSpPr txBox="1">
              <a:spLocks noChangeArrowheads="1"/>
            </p:cNvSpPr>
            <p:nvPr/>
          </p:nvSpPr>
          <p:spPr bwMode="auto">
            <a:xfrm>
              <a:off x="3867150" y="2497138"/>
              <a:ext cx="138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ko-KR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AutoShape 222"/>
            <p:cNvSpPr>
              <a:spLocks noChangeArrowheads="1"/>
            </p:cNvSpPr>
            <p:nvPr/>
          </p:nvSpPr>
          <p:spPr bwMode="auto">
            <a:xfrm>
              <a:off x="3479800" y="2976562"/>
              <a:ext cx="2160588" cy="74613"/>
            </a:xfrm>
            <a:custGeom>
              <a:avLst/>
              <a:gdLst>
                <a:gd name="T0" fmla="*/ 2370872 w 21600"/>
                <a:gd name="T1" fmla="*/ 35719 h 21600"/>
                <a:gd name="T2" fmla="*/ 1208088 w 21600"/>
                <a:gd name="T3" fmla="*/ 71437 h 21600"/>
                <a:gd name="T4" fmla="*/ 45303 w 21600"/>
                <a:gd name="T5" fmla="*/ 35719 h 21600"/>
                <a:gd name="T6" fmla="*/ 1208088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205 w 21600"/>
                <a:gd name="T13" fmla="*/ 2205 h 21600"/>
                <a:gd name="T14" fmla="*/ 19395 w 21600"/>
                <a:gd name="T15" fmla="*/ 1939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10" y="21600"/>
                  </a:lnTo>
                  <a:lnTo>
                    <a:pt x="2079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2DD7FF"/>
                </a:gs>
                <a:gs pos="100000">
                  <a:schemeClr val="tx2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6" name="AutoShape 196"/>
            <p:cNvSpPr>
              <a:spLocks noChangeArrowheads="1"/>
            </p:cNvSpPr>
            <p:nvPr/>
          </p:nvSpPr>
          <p:spPr bwMode="auto">
            <a:xfrm>
              <a:off x="6010275" y="3041650"/>
              <a:ext cx="2117725" cy="2195513"/>
            </a:xfrm>
            <a:prstGeom prst="roundRect">
              <a:avLst>
                <a:gd name="adj" fmla="val 3727"/>
              </a:avLst>
            </a:prstGeom>
            <a:solidFill>
              <a:schemeClr val="bg1">
                <a:lumMod val="65000"/>
                <a:alpha val="63000"/>
              </a:schemeClr>
            </a:solidFill>
            <a:ln w="15875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pPr>
                <a:lnSpc>
                  <a:spcPct val="140000"/>
                </a:lnSpc>
                <a:buClr>
                  <a:schemeClr val="bg1"/>
                </a:buClr>
                <a:defRPr/>
              </a:pPr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3337" name="Text Box 228"/>
            <p:cNvSpPr txBox="1">
              <a:spLocks noChangeArrowheads="1"/>
            </p:cNvSpPr>
            <p:nvPr/>
          </p:nvSpPr>
          <p:spPr bwMode="auto">
            <a:xfrm>
              <a:off x="6283325" y="3635375"/>
              <a:ext cx="1571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8" name="Text Box 229"/>
            <p:cNvSpPr txBox="1">
              <a:spLocks noChangeArrowheads="1"/>
            </p:cNvSpPr>
            <p:nvPr/>
          </p:nvSpPr>
          <p:spPr bwMode="auto">
            <a:xfrm>
              <a:off x="6283325" y="4095750"/>
              <a:ext cx="1571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9" name="AutoShape 3"/>
            <p:cNvSpPr>
              <a:spLocks noChangeArrowheads="1"/>
            </p:cNvSpPr>
            <p:nvPr/>
          </p:nvSpPr>
          <p:spPr bwMode="auto">
            <a:xfrm>
              <a:off x="5916613" y="2274888"/>
              <a:ext cx="2303462" cy="72072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65E2FF"/>
                </a:gs>
                <a:gs pos="100000">
                  <a:srgbClr val="00B0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30" name="AutoShape 3"/>
            <p:cNvSpPr>
              <a:spLocks noChangeArrowheads="1"/>
            </p:cNvSpPr>
            <p:nvPr/>
          </p:nvSpPr>
          <p:spPr bwMode="gray">
            <a:xfrm>
              <a:off x="5916613" y="2365375"/>
              <a:ext cx="2303462" cy="53975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341" name="Text Box 229"/>
            <p:cNvSpPr txBox="1">
              <a:spLocks noChangeArrowheads="1"/>
            </p:cNvSpPr>
            <p:nvPr/>
          </p:nvSpPr>
          <p:spPr bwMode="auto">
            <a:xfrm>
              <a:off x="6375400" y="2497138"/>
              <a:ext cx="138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ko-KR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AutoShape 222"/>
            <p:cNvSpPr>
              <a:spLocks noChangeArrowheads="1"/>
            </p:cNvSpPr>
            <p:nvPr/>
          </p:nvSpPr>
          <p:spPr bwMode="auto">
            <a:xfrm>
              <a:off x="5988050" y="2976562"/>
              <a:ext cx="2160588" cy="74613"/>
            </a:xfrm>
            <a:custGeom>
              <a:avLst/>
              <a:gdLst>
                <a:gd name="T0" fmla="*/ 2370872 w 21600"/>
                <a:gd name="T1" fmla="*/ 35719 h 21600"/>
                <a:gd name="T2" fmla="*/ 1208088 w 21600"/>
                <a:gd name="T3" fmla="*/ 71437 h 21600"/>
                <a:gd name="T4" fmla="*/ 45303 w 21600"/>
                <a:gd name="T5" fmla="*/ 35719 h 21600"/>
                <a:gd name="T6" fmla="*/ 1208088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205 w 21600"/>
                <a:gd name="T13" fmla="*/ 2205 h 21600"/>
                <a:gd name="T14" fmla="*/ 19395 w 21600"/>
                <a:gd name="T15" fmla="*/ 1939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10" y="21600"/>
                  </a:lnTo>
                  <a:lnTo>
                    <a:pt x="2079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2DD7FF"/>
                </a:gs>
                <a:gs pos="100000">
                  <a:schemeClr val="tx2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28"/>
          <p:cNvGrpSpPr/>
          <p:nvPr/>
        </p:nvGrpSpPr>
        <p:grpSpPr bwMode="auto">
          <a:xfrm>
            <a:off x="2214563" y="1484313"/>
            <a:ext cx="4751387" cy="719137"/>
            <a:chOff x="2214563" y="1295400"/>
            <a:chExt cx="4751387" cy="719138"/>
          </a:xfrm>
        </p:grpSpPr>
        <p:grpSp>
          <p:nvGrpSpPr>
            <p:cNvPr id="13317" name="组合 11"/>
            <p:cNvGrpSpPr/>
            <p:nvPr/>
          </p:nvGrpSpPr>
          <p:grpSpPr bwMode="auto">
            <a:xfrm>
              <a:off x="2214563" y="1295400"/>
              <a:ext cx="4751387" cy="719138"/>
              <a:chOff x="1465263" y="1820863"/>
              <a:chExt cx="4752000" cy="719137"/>
            </a:xfrm>
          </p:grpSpPr>
          <p:sp>
            <p:nvSpPr>
              <p:cNvPr id="13319" name="AutoShape 3"/>
              <p:cNvSpPr>
                <a:spLocks noChangeArrowheads="1"/>
              </p:cNvSpPr>
              <p:nvPr/>
            </p:nvSpPr>
            <p:spPr bwMode="auto">
              <a:xfrm>
                <a:off x="1465263" y="1820863"/>
                <a:ext cx="4752000" cy="71913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60E218"/>
                  </a:gs>
                  <a:gs pos="100000">
                    <a:srgbClr val="00B05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800"/>
                  <a:t>zzzzzzzzz</a:t>
                </a:r>
                <a:endParaRPr lang="zh-CN" altLang="zh-CN" sz="1800"/>
              </a:p>
            </p:txBody>
          </p:sp>
          <p:sp>
            <p:nvSpPr>
              <p:cNvPr id="9244" name="AutoShape 3"/>
              <p:cNvSpPr>
                <a:spLocks noChangeArrowheads="1"/>
              </p:cNvSpPr>
              <p:nvPr/>
            </p:nvSpPr>
            <p:spPr bwMode="gray">
              <a:xfrm>
                <a:off x="1465263" y="1909763"/>
                <a:ext cx="4752000" cy="54133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 w="25400" algn="ctr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227" name="Rectangle 13"/>
            <p:cNvSpPr>
              <a:spLocks noChangeArrowheads="1"/>
            </p:cNvSpPr>
            <p:nvPr/>
          </p:nvSpPr>
          <p:spPr bwMode="auto">
            <a:xfrm>
              <a:off x="3733800" y="1454150"/>
              <a:ext cx="1724025" cy="4016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6032500" y="187325"/>
            <a:ext cx="2590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0"/>
          <p:cNvGrpSpPr/>
          <p:nvPr/>
        </p:nvGrpSpPr>
        <p:grpSpPr bwMode="auto">
          <a:xfrm>
            <a:off x="649288" y="1671638"/>
            <a:ext cx="7826375" cy="4500562"/>
            <a:chOff x="649288" y="1377950"/>
            <a:chExt cx="7826375" cy="4500563"/>
          </a:xfrm>
        </p:grpSpPr>
        <p:sp>
          <p:nvSpPr>
            <p:cNvPr id="14345" name="AutoShape 5"/>
            <p:cNvSpPr>
              <a:spLocks noChangeArrowheads="1"/>
            </p:cNvSpPr>
            <p:nvPr/>
          </p:nvSpPr>
          <p:spPr bwMode="auto">
            <a:xfrm>
              <a:off x="649288" y="1377950"/>
              <a:ext cx="7826375" cy="4500563"/>
            </a:xfrm>
            <a:prstGeom prst="roundRect">
              <a:avLst>
                <a:gd name="adj" fmla="val 3231"/>
              </a:avLst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5" tIns="45713" rIns="91425" bIns="45713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40000"/>
                </a:lnSpc>
                <a:spcBef>
                  <a:spcPct val="0"/>
                </a:spcBef>
                <a:buClr>
                  <a:schemeClr val="bg1"/>
                </a:buClr>
                <a:buFontTx/>
                <a:buNone/>
              </a:pPr>
              <a:endParaRPr lang="zh-CN" altLang="en-US" sz="88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43" name="Rectangle 9"/>
            <p:cNvSpPr>
              <a:spLocks noChangeArrowheads="1"/>
            </p:cNvSpPr>
            <p:nvPr/>
          </p:nvSpPr>
          <p:spPr bwMode="auto">
            <a:xfrm>
              <a:off x="777875" y="1514475"/>
              <a:ext cx="7569200" cy="4229101"/>
            </a:xfrm>
            <a:prstGeom prst="roundRect">
              <a:avLst>
                <a:gd name="adj" fmla="val 3486"/>
              </a:avLst>
            </a:prstGeom>
            <a:solidFill>
              <a:schemeClr val="tx1">
                <a:lumMod val="50000"/>
                <a:lumOff val="50000"/>
                <a:alpha val="35000"/>
              </a:schemeClr>
            </a:solidFill>
            <a:ln w="190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4347" name="Line 8"/>
            <p:cNvSpPr>
              <a:spLocks noChangeShapeType="1"/>
            </p:cNvSpPr>
            <p:nvPr/>
          </p:nvSpPr>
          <p:spPr bwMode="auto">
            <a:xfrm>
              <a:off x="1433513" y="2154238"/>
              <a:ext cx="0" cy="2879725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8" name="Line 8"/>
            <p:cNvSpPr>
              <a:spLocks noChangeShapeType="1"/>
            </p:cNvSpPr>
            <p:nvPr/>
          </p:nvSpPr>
          <p:spPr bwMode="auto">
            <a:xfrm rot="-5400000">
              <a:off x="4124326" y="2333625"/>
              <a:ext cx="0" cy="5400675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9" name="Line 5"/>
            <p:cNvSpPr>
              <a:spLocks noChangeShapeType="1"/>
            </p:cNvSpPr>
            <p:nvPr/>
          </p:nvSpPr>
          <p:spPr bwMode="auto">
            <a:xfrm>
              <a:off x="3911600" y="2333625"/>
              <a:ext cx="0" cy="2700338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0" name="Line 6"/>
            <p:cNvSpPr>
              <a:spLocks noChangeShapeType="1"/>
            </p:cNvSpPr>
            <p:nvPr/>
          </p:nvSpPr>
          <p:spPr bwMode="auto">
            <a:xfrm>
              <a:off x="5145088" y="2333625"/>
              <a:ext cx="0" cy="2700338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1" name="Line 7"/>
            <p:cNvSpPr>
              <a:spLocks noChangeShapeType="1"/>
            </p:cNvSpPr>
            <p:nvPr/>
          </p:nvSpPr>
          <p:spPr bwMode="auto">
            <a:xfrm>
              <a:off x="6386513" y="2333625"/>
              <a:ext cx="0" cy="2700338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2" name="Line 9"/>
            <p:cNvSpPr>
              <a:spLocks noChangeShapeType="1"/>
            </p:cNvSpPr>
            <p:nvPr/>
          </p:nvSpPr>
          <p:spPr bwMode="auto">
            <a:xfrm>
              <a:off x="2670175" y="2333625"/>
              <a:ext cx="0" cy="2700338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AutoShape 14"/>
            <p:cNvSpPr/>
            <p:nvPr/>
          </p:nvSpPr>
          <p:spPr bwMode="auto">
            <a:xfrm>
              <a:off x="1897063" y="2832100"/>
              <a:ext cx="1620837" cy="3238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 algn="ctr">
              <a:solidFill>
                <a:schemeClr val="bg1">
                  <a:lumMod val="7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4354" name="Freeform 32"/>
            <p:cNvSpPr/>
            <p:nvPr/>
          </p:nvSpPr>
          <p:spPr bwMode="auto">
            <a:xfrm>
              <a:off x="1436688" y="3236913"/>
              <a:ext cx="4953000" cy="1225550"/>
            </a:xfrm>
            <a:custGeom>
              <a:avLst/>
              <a:gdLst>
                <a:gd name="T0" fmla="*/ 0 w 3651"/>
                <a:gd name="T1" fmla="*/ 2147483646 h 903"/>
                <a:gd name="T2" fmla="*/ 2147483646 w 3651"/>
                <a:gd name="T3" fmla="*/ 2147483646 h 903"/>
                <a:gd name="T4" fmla="*/ 2147483646 w 3651"/>
                <a:gd name="T5" fmla="*/ 2147483646 h 903"/>
                <a:gd name="T6" fmla="*/ 2147483646 w 3651"/>
                <a:gd name="T7" fmla="*/ 2147483646 h 903"/>
                <a:gd name="T8" fmla="*/ 2147483646 w 3651"/>
                <a:gd name="T9" fmla="*/ 2147483646 h 903"/>
                <a:gd name="T10" fmla="*/ 2147483646 w 3651"/>
                <a:gd name="T11" fmla="*/ 2147483646 h 903"/>
                <a:gd name="T12" fmla="*/ 2147483646 w 3651"/>
                <a:gd name="T13" fmla="*/ 2147483646 h 903"/>
                <a:gd name="T14" fmla="*/ 2147483646 w 3651"/>
                <a:gd name="T15" fmla="*/ 2147483646 h 90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51"/>
                <a:gd name="T25" fmla="*/ 0 h 903"/>
                <a:gd name="T26" fmla="*/ 3651 w 3651"/>
                <a:gd name="T27" fmla="*/ 903 h 90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51" h="903">
                  <a:moveTo>
                    <a:pt x="0" y="162"/>
                  </a:moveTo>
                  <a:cubicBezTo>
                    <a:pt x="144" y="249"/>
                    <a:pt x="498" y="651"/>
                    <a:pt x="666" y="747"/>
                  </a:cubicBezTo>
                  <a:cubicBezTo>
                    <a:pt x="894" y="903"/>
                    <a:pt x="1047" y="801"/>
                    <a:pt x="1122" y="732"/>
                  </a:cubicBezTo>
                  <a:cubicBezTo>
                    <a:pt x="1473" y="348"/>
                    <a:pt x="1521" y="267"/>
                    <a:pt x="1626" y="174"/>
                  </a:cubicBezTo>
                  <a:cubicBezTo>
                    <a:pt x="1797" y="0"/>
                    <a:pt x="1923" y="18"/>
                    <a:pt x="2121" y="141"/>
                  </a:cubicBezTo>
                  <a:cubicBezTo>
                    <a:pt x="2331" y="306"/>
                    <a:pt x="2433" y="399"/>
                    <a:pt x="2583" y="491"/>
                  </a:cubicBezTo>
                  <a:cubicBezTo>
                    <a:pt x="2772" y="603"/>
                    <a:pt x="3003" y="501"/>
                    <a:pt x="3087" y="467"/>
                  </a:cubicBezTo>
                  <a:cubicBezTo>
                    <a:pt x="3240" y="402"/>
                    <a:pt x="3518" y="235"/>
                    <a:pt x="3651" y="186"/>
                  </a:cubicBezTo>
                </a:path>
              </a:pathLst>
            </a:custGeom>
            <a:noFill/>
            <a:ln w="38100">
              <a:solidFill>
                <a:srgbClr val="FCD90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5" name="Rectangle 34"/>
            <p:cNvSpPr>
              <a:spLocks noChangeArrowheads="1"/>
            </p:cNvSpPr>
            <p:nvPr/>
          </p:nvSpPr>
          <p:spPr bwMode="auto">
            <a:xfrm>
              <a:off x="1404938" y="3438525"/>
              <a:ext cx="53975" cy="539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4356" name="Rectangle 39"/>
            <p:cNvSpPr>
              <a:spLocks noChangeArrowheads="1"/>
            </p:cNvSpPr>
            <p:nvPr/>
          </p:nvSpPr>
          <p:spPr bwMode="auto">
            <a:xfrm>
              <a:off x="2644775" y="4330700"/>
              <a:ext cx="53975" cy="539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4357" name="Rectangle 44"/>
            <p:cNvSpPr>
              <a:spLocks noChangeArrowheads="1"/>
            </p:cNvSpPr>
            <p:nvPr/>
          </p:nvSpPr>
          <p:spPr bwMode="auto">
            <a:xfrm>
              <a:off x="5116513" y="3941763"/>
              <a:ext cx="53975" cy="539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4358" name="Rectangle 49"/>
            <p:cNvSpPr>
              <a:spLocks noChangeArrowheads="1"/>
            </p:cNvSpPr>
            <p:nvPr/>
          </p:nvSpPr>
          <p:spPr bwMode="auto">
            <a:xfrm>
              <a:off x="6361113" y="3459163"/>
              <a:ext cx="53975" cy="539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4359" name="Freeform 59"/>
            <p:cNvSpPr/>
            <p:nvPr/>
          </p:nvSpPr>
          <p:spPr bwMode="auto">
            <a:xfrm>
              <a:off x="1443038" y="2828925"/>
              <a:ext cx="4951412" cy="1200150"/>
            </a:xfrm>
            <a:custGeom>
              <a:avLst/>
              <a:gdLst>
                <a:gd name="T0" fmla="*/ 0 w 3650"/>
                <a:gd name="T1" fmla="*/ 2147483646 h 885"/>
                <a:gd name="T2" fmla="*/ 2147483646 w 3650"/>
                <a:gd name="T3" fmla="*/ 2147483646 h 885"/>
                <a:gd name="T4" fmla="*/ 2147483646 w 3650"/>
                <a:gd name="T5" fmla="*/ 2147483646 h 885"/>
                <a:gd name="T6" fmla="*/ 2147483646 w 3650"/>
                <a:gd name="T7" fmla="*/ 2147483646 h 885"/>
                <a:gd name="T8" fmla="*/ 2147483646 w 3650"/>
                <a:gd name="T9" fmla="*/ 2147483646 h 885"/>
                <a:gd name="T10" fmla="*/ 2147483646 w 3650"/>
                <a:gd name="T11" fmla="*/ 2147483646 h 8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50"/>
                <a:gd name="T19" fmla="*/ 0 h 885"/>
                <a:gd name="T20" fmla="*/ 3650 w 3650"/>
                <a:gd name="T21" fmla="*/ 885 h 8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50" h="885">
                  <a:moveTo>
                    <a:pt x="0" y="885"/>
                  </a:moveTo>
                  <a:cubicBezTo>
                    <a:pt x="459" y="784"/>
                    <a:pt x="685" y="729"/>
                    <a:pt x="917" y="664"/>
                  </a:cubicBezTo>
                  <a:cubicBezTo>
                    <a:pt x="1106" y="612"/>
                    <a:pt x="1642" y="428"/>
                    <a:pt x="1828" y="346"/>
                  </a:cubicBezTo>
                  <a:cubicBezTo>
                    <a:pt x="1964" y="290"/>
                    <a:pt x="2356" y="94"/>
                    <a:pt x="2463" y="69"/>
                  </a:cubicBezTo>
                  <a:cubicBezTo>
                    <a:pt x="2742" y="0"/>
                    <a:pt x="2882" y="116"/>
                    <a:pt x="2944" y="154"/>
                  </a:cubicBezTo>
                  <a:cubicBezTo>
                    <a:pt x="3150" y="288"/>
                    <a:pt x="3477" y="649"/>
                    <a:pt x="3650" y="774"/>
                  </a:cubicBezTo>
                </a:path>
              </a:pathLst>
            </a:custGeom>
            <a:noFill/>
            <a:ln w="38100">
              <a:solidFill>
                <a:srgbClr val="60E218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0" name="Rectangle 61"/>
            <p:cNvSpPr>
              <a:spLocks noChangeArrowheads="1"/>
            </p:cNvSpPr>
            <p:nvPr/>
          </p:nvSpPr>
          <p:spPr bwMode="auto">
            <a:xfrm>
              <a:off x="1395413" y="3990975"/>
              <a:ext cx="73025" cy="71438"/>
            </a:xfrm>
            <a:prstGeom prst="rect">
              <a:avLst/>
            </a:prstGeom>
            <a:solidFill>
              <a:srgbClr val="60E2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4361" name="Rectangle 66"/>
            <p:cNvSpPr>
              <a:spLocks noChangeArrowheads="1"/>
            </p:cNvSpPr>
            <p:nvPr/>
          </p:nvSpPr>
          <p:spPr bwMode="auto">
            <a:xfrm>
              <a:off x="2635250" y="3692525"/>
              <a:ext cx="73025" cy="71438"/>
            </a:xfrm>
            <a:prstGeom prst="rect">
              <a:avLst/>
            </a:prstGeom>
            <a:solidFill>
              <a:srgbClr val="60E2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4362" name="Rectangle 71"/>
            <p:cNvSpPr>
              <a:spLocks noChangeArrowheads="1"/>
            </p:cNvSpPr>
            <p:nvPr/>
          </p:nvSpPr>
          <p:spPr bwMode="auto">
            <a:xfrm>
              <a:off x="5106988" y="2871788"/>
              <a:ext cx="73025" cy="71437"/>
            </a:xfrm>
            <a:prstGeom prst="rect">
              <a:avLst/>
            </a:prstGeom>
            <a:solidFill>
              <a:srgbClr val="60E2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4363" name="Rectangle 76"/>
            <p:cNvSpPr>
              <a:spLocks noChangeArrowheads="1"/>
            </p:cNvSpPr>
            <p:nvPr/>
          </p:nvSpPr>
          <p:spPr bwMode="auto">
            <a:xfrm>
              <a:off x="6353175" y="3825875"/>
              <a:ext cx="71438" cy="71438"/>
            </a:xfrm>
            <a:prstGeom prst="rect">
              <a:avLst/>
            </a:prstGeom>
            <a:solidFill>
              <a:srgbClr val="60E2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4364" name="Freeform 80"/>
            <p:cNvSpPr/>
            <p:nvPr/>
          </p:nvSpPr>
          <p:spPr bwMode="auto">
            <a:xfrm>
              <a:off x="1462088" y="2339975"/>
              <a:ext cx="4935537" cy="2062163"/>
            </a:xfrm>
            <a:custGeom>
              <a:avLst/>
              <a:gdLst>
                <a:gd name="T0" fmla="*/ 0 w 3638"/>
                <a:gd name="T1" fmla="*/ 2147483646 h 1520"/>
                <a:gd name="T2" fmla="*/ 2147483646 w 3638"/>
                <a:gd name="T3" fmla="*/ 2147483646 h 1520"/>
                <a:gd name="T4" fmla="*/ 2147483646 w 3638"/>
                <a:gd name="T5" fmla="*/ 2147483646 h 1520"/>
                <a:gd name="T6" fmla="*/ 2147483646 w 3638"/>
                <a:gd name="T7" fmla="*/ 2147483646 h 1520"/>
                <a:gd name="T8" fmla="*/ 2147483646 w 3638"/>
                <a:gd name="T9" fmla="*/ 2147483646 h 1520"/>
                <a:gd name="T10" fmla="*/ 2147483646 w 3638"/>
                <a:gd name="T11" fmla="*/ 2147483646 h 1520"/>
                <a:gd name="T12" fmla="*/ 2147483646 w 3638"/>
                <a:gd name="T13" fmla="*/ 2147483646 h 15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38"/>
                <a:gd name="T22" fmla="*/ 0 h 1520"/>
                <a:gd name="T23" fmla="*/ 3638 w 3638"/>
                <a:gd name="T24" fmla="*/ 1520 h 15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38" h="1520">
                  <a:moveTo>
                    <a:pt x="0" y="1520"/>
                  </a:moveTo>
                  <a:cubicBezTo>
                    <a:pt x="182" y="1501"/>
                    <a:pt x="419" y="1465"/>
                    <a:pt x="616" y="1422"/>
                  </a:cubicBezTo>
                  <a:cubicBezTo>
                    <a:pt x="875" y="1378"/>
                    <a:pt x="1091" y="1240"/>
                    <a:pt x="1250" y="1120"/>
                  </a:cubicBezTo>
                  <a:cubicBezTo>
                    <a:pt x="1430" y="991"/>
                    <a:pt x="1697" y="796"/>
                    <a:pt x="1820" y="706"/>
                  </a:cubicBezTo>
                  <a:cubicBezTo>
                    <a:pt x="1982" y="589"/>
                    <a:pt x="2174" y="415"/>
                    <a:pt x="2288" y="334"/>
                  </a:cubicBezTo>
                  <a:cubicBezTo>
                    <a:pt x="2696" y="0"/>
                    <a:pt x="2912" y="236"/>
                    <a:pt x="3034" y="338"/>
                  </a:cubicBezTo>
                  <a:cubicBezTo>
                    <a:pt x="3338" y="636"/>
                    <a:pt x="3526" y="894"/>
                    <a:pt x="3638" y="982"/>
                  </a:cubicBezTo>
                </a:path>
              </a:pathLst>
            </a:custGeom>
            <a:noFill/>
            <a:ln w="38100">
              <a:solidFill>
                <a:srgbClr val="2DD7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5" name="Rectangle 82"/>
            <p:cNvSpPr>
              <a:spLocks noChangeAspect="1" noChangeArrowheads="1"/>
            </p:cNvSpPr>
            <p:nvPr/>
          </p:nvSpPr>
          <p:spPr bwMode="auto">
            <a:xfrm>
              <a:off x="1387475" y="4354513"/>
              <a:ext cx="88900" cy="88900"/>
            </a:xfrm>
            <a:prstGeom prst="rect">
              <a:avLst/>
            </a:prstGeom>
            <a:solidFill>
              <a:srgbClr val="2DD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4366" name="Rectangle 87"/>
            <p:cNvSpPr>
              <a:spLocks noChangeAspect="1" noChangeArrowheads="1"/>
            </p:cNvSpPr>
            <p:nvPr/>
          </p:nvSpPr>
          <p:spPr bwMode="auto">
            <a:xfrm>
              <a:off x="2627313" y="4102100"/>
              <a:ext cx="88900" cy="88900"/>
            </a:xfrm>
            <a:prstGeom prst="rect">
              <a:avLst/>
            </a:prstGeom>
            <a:solidFill>
              <a:srgbClr val="2DD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4367" name="Rectangle 92"/>
            <p:cNvSpPr>
              <a:spLocks noChangeAspect="1" noChangeArrowheads="1"/>
            </p:cNvSpPr>
            <p:nvPr/>
          </p:nvSpPr>
          <p:spPr bwMode="auto">
            <a:xfrm>
              <a:off x="5099050" y="2516188"/>
              <a:ext cx="88900" cy="88900"/>
            </a:xfrm>
            <a:prstGeom prst="rect">
              <a:avLst/>
            </a:prstGeom>
            <a:solidFill>
              <a:srgbClr val="2DD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4368" name="Rectangle 97"/>
            <p:cNvSpPr>
              <a:spLocks noChangeAspect="1" noChangeArrowheads="1"/>
            </p:cNvSpPr>
            <p:nvPr/>
          </p:nvSpPr>
          <p:spPr bwMode="auto">
            <a:xfrm>
              <a:off x="6343650" y="3613150"/>
              <a:ext cx="90488" cy="88900"/>
            </a:xfrm>
            <a:prstGeom prst="rect">
              <a:avLst/>
            </a:prstGeom>
            <a:solidFill>
              <a:srgbClr val="2DD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4369" name="Oval 8"/>
            <p:cNvSpPr>
              <a:spLocks noChangeArrowheads="1"/>
            </p:cNvSpPr>
            <p:nvPr/>
          </p:nvSpPr>
          <p:spPr bwMode="gray">
            <a:xfrm>
              <a:off x="3800475" y="3197225"/>
              <a:ext cx="223838" cy="223838"/>
            </a:xfrm>
            <a:prstGeom prst="ellipse">
              <a:avLst/>
            </a:prstGeom>
            <a:solidFill>
              <a:schemeClr val="bg1"/>
            </a:solidFill>
            <a:ln w="31750" algn="ctr">
              <a:solidFill>
                <a:srgbClr val="C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4370" name="Rectangle 121"/>
            <p:cNvSpPr>
              <a:spLocks noChangeAspect="1" noChangeArrowheads="1"/>
            </p:cNvSpPr>
            <p:nvPr/>
          </p:nvSpPr>
          <p:spPr bwMode="auto">
            <a:xfrm>
              <a:off x="3873500" y="3263900"/>
              <a:ext cx="90488" cy="88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4371" name="Rectangle 133"/>
            <p:cNvSpPr>
              <a:spLocks noChangeArrowheads="1"/>
            </p:cNvSpPr>
            <p:nvPr/>
          </p:nvSpPr>
          <p:spPr bwMode="auto">
            <a:xfrm>
              <a:off x="2095500" y="2841625"/>
              <a:ext cx="12509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ea typeface="微软雅黑" panose="020B0503020204020204" pitchFamily="34" charset="-122"/>
                </a:rPr>
                <a:t>点击输入文本</a:t>
              </a:r>
              <a:endParaRPr lang="zh-CN" altLang="en-US" sz="1400">
                <a:solidFill>
                  <a:schemeClr val="tx2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14372" name="组合 64"/>
            <p:cNvGrpSpPr/>
            <p:nvPr/>
          </p:nvGrpSpPr>
          <p:grpSpPr bwMode="auto">
            <a:xfrm>
              <a:off x="6832600" y="3173413"/>
              <a:ext cx="1357313" cy="973137"/>
              <a:chOff x="6774317" y="3399208"/>
              <a:chExt cx="1357945" cy="973258"/>
            </a:xfrm>
          </p:grpSpPr>
          <p:sp>
            <p:nvSpPr>
              <p:cNvPr id="14381" name="AutoShape 26"/>
              <p:cNvSpPr>
                <a:spLocks noChangeArrowheads="1"/>
              </p:cNvSpPr>
              <p:nvPr/>
            </p:nvSpPr>
            <p:spPr bwMode="auto">
              <a:xfrm>
                <a:off x="6774317" y="3399208"/>
                <a:ext cx="1345245" cy="973258"/>
              </a:xfrm>
              <a:prstGeom prst="roundRect">
                <a:avLst>
                  <a:gd name="adj" fmla="val 5755"/>
                </a:avLst>
              </a:prstGeom>
              <a:solidFill>
                <a:schemeClr val="bg1">
                  <a:alpha val="50195"/>
                </a:schemeClr>
              </a:solidFill>
              <a:ln w="12700">
                <a:solidFill>
                  <a:schemeClr val="bg2"/>
                </a:solidFill>
                <a:rou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pSp>
            <p:nvGrpSpPr>
              <p:cNvPr id="14382" name="Group 136"/>
              <p:cNvGrpSpPr/>
              <p:nvPr/>
            </p:nvGrpSpPr>
            <p:grpSpPr bwMode="auto">
              <a:xfrm>
                <a:off x="6838347" y="4152898"/>
                <a:ext cx="259322" cy="54400"/>
                <a:chOff x="4522" y="2507"/>
                <a:chExt cx="162" cy="34"/>
              </a:xfrm>
            </p:grpSpPr>
            <p:sp>
              <p:nvSpPr>
                <p:cNvPr id="14396" name="Line 53"/>
                <p:cNvSpPr>
                  <a:spLocks noChangeShapeType="1"/>
                </p:cNvSpPr>
                <p:nvPr/>
              </p:nvSpPr>
              <p:spPr bwMode="auto">
                <a:xfrm>
                  <a:off x="4522" y="2523"/>
                  <a:ext cx="162" cy="1"/>
                </a:xfrm>
                <a:prstGeom prst="line">
                  <a:avLst/>
                </a:prstGeom>
                <a:noFill/>
                <a:ln w="38100">
                  <a:solidFill>
                    <a:srgbClr val="FCD904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97" name="Rectangle 55"/>
                <p:cNvSpPr>
                  <a:spLocks noChangeArrowheads="1"/>
                </p:cNvSpPr>
                <p:nvPr/>
              </p:nvSpPr>
              <p:spPr bwMode="auto">
                <a:xfrm>
                  <a:off x="4586" y="2507"/>
                  <a:ext cx="34" cy="3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14383" name="Group 137"/>
              <p:cNvGrpSpPr/>
              <p:nvPr/>
            </p:nvGrpSpPr>
            <p:grpSpPr bwMode="auto">
              <a:xfrm>
                <a:off x="6838346" y="3846423"/>
                <a:ext cx="777966" cy="128080"/>
                <a:chOff x="4522" y="2375"/>
                <a:chExt cx="486" cy="80"/>
              </a:xfrm>
            </p:grpSpPr>
            <p:sp>
              <p:nvSpPr>
                <p:cNvPr id="14390" name="Line 29"/>
                <p:cNvSpPr>
                  <a:spLocks noChangeShapeType="1"/>
                </p:cNvSpPr>
                <p:nvPr/>
              </p:nvSpPr>
              <p:spPr bwMode="auto">
                <a:xfrm>
                  <a:off x="4522" y="2394"/>
                  <a:ext cx="162" cy="1"/>
                </a:xfrm>
                <a:prstGeom prst="line">
                  <a:avLst/>
                </a:prstGeom>
                <a:noFill/>
                <a:ln w="38100">
                  <a:solidFill>
                    <a:srgbClr val="60E218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4391" name="Group 101"/>
                <p:cNvGrpSpPr/>
                <p:nvPr/>
              </p:nvGrpSpPr>
              <p:grpSpPr bwMode="auto">
                <a:xfrm>
                  <a:off x="4587" y="2375"/>
                  <a:ext cx="421" cy="80"/>
                  <a:chOff x="854" y="2684"/>
                  <a:chExt cx="542" cy="102"/>
                </a:xfrm>
              </p:grpSpPr>
              <p:sp>
                <p:nvSpPr>
                  <p:cNvPr id="14392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854" y="2684"/>
                    <a:ext cx="58" cy="58"/>
                  </a:xfrm>
                  <a:prstGeom prst="rect">
                    <a:avLst/>
                  </a:prstGeom>
                  <a:solidFill>
                    <a:srgbClr val="60E21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  <p:grpSp>
                <p:nvGrpSpPr>
                  <p:cNvPr id="14393" name="Group 103"/>
                  <p:cNvGrpSpPr/>
                  <p:nvPr/>
                </p:nvGrpSpPr>
                <p:grpSpPr bwMode="auto">
                  <a:xfrm>
                    <a:off x="1328" y="2736"/>
                    <a:ext cx="68" cy="50"/>
                    <a:chOff x="1774" y="3890"/>
                    <a:chExt cx="68" cy="68"/>
                  </a:xfrm>
                </p:grpSpPr>
                <p:sp>
                  <p:nvSpPr>
                    <p:cNvPr id="14394" name="Line 10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08" y="3890"/>
                      <a:ext cx="0" cy="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395" name="Line 10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1808" y="3890"/>
                      <a:ext cx="0" cy="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14384" name="Group 138"/>
              <p:cNvGrpSpPr/>
              <p:nvPr/>
            </p:nvGrpSpPr>
            <p:grpSpPr bwMode="auto">
              <a:xfrm>
                <a:off x="6838363" y="3524033"/>
                <a:ext cx="259323" cy="91200"/>
                <a:chOff x="4522" y="2207"/>
                <a:chExt cx="162" cy="57"/>
              </a:xfrm>
            </p:grpSpPr>
            <p:sp>
              <p:nvSpPr>
                <p:cNvPr id="14388" name="Line 27"/>
                <p:cNvSpPr>
                  <a:spLocks noChangeShapeType="1"/>
                </p:cNvSpPr>
                <p:nvPr/>
              </p:nvSpPr>
              <p:spPr bwMode="auto">
                <a:xfrm>
                  <a:off x="4522" y="2235"/>
                  <a:ext cx="162" cy="1"/>
                </a:xfrm>
                <a:prstGeom prst="line">
                  <a:avLst/>
                </a:prstGeom>
                <a:noFill/>
                <a:ln w="38100">
                  <a:solidFill>
                    <a:srgbClr val="2DD7FF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89" name="Rectangle 107"/>
                <p:cNvSpPr>
                  <a:spLocks noChangeArrowheads="1"/>
                </p:cNvSpPr>
                <p:nvPr/>
              </p:nvSpPr>
              <p:spPr bwMode="auto">
                <a:xfrm>
                  <a:off x="4575" y="2207"/>
                  <a:ext cx="57" cy="57"/>
                </a:xfrm>
                <a:prstGeom prst="rect">
                  <a:avLst/>
                </a:prstGeom>
                <a:solidFill>
                  <a:srgbClr val="2DD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sp>
            <p:nvSpPr>
              <p:cNvPr id="14385" name="Text Box 9"/>
              <p:cNvSpPr txBox="1">
                <a:spLocks noChangeArrowheads="1"/>
              </p:cNvSpPr>
              <p:nvPr/>
            </p:nvSpPr>
            <p:spPr bwMode="auto">
              <a:xfrm>
                <a:off x="7022630" y="3431170"/>
                <a:ext cx="110963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solidFill>
                      <a:srgbClr val="1C1C1C"/>
                    </a:solidFill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>
                  <a:solidFill>
                    <a:srgbClr val="1C1C1C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4386" name="Text Box 9"/>
              <p:cNvSpPr txBox="1">
                <a:spLocks noChangeArrowheads="1"/>
              </p:cNvSpPr>
              <p:nvPr/>
            </p:nvSpPr>
            <p:spPr bwMode="auto">
              <a:xfrm>
                <a:off x="7022630" y="3738515"/>
                <a:ext cx="110963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solidFill>
                      <a:srgbClr val="1C1C1C"/>
                    </a:solidFill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>
                  <a:solidFill>
                    <a:srgbClr val="1C1C1C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4387" name="Text Box 9"/>
              <p:cNvSpPr txBox="1">
                <a:spLocks noChangeArrowheads="1"/>
              </p:cNvSpPr>
              <p:nvPr/>
            </p:nvSpPr>
            <p:spPr bwMode="auto">
              <a:xfrm>
                <a:off x="7022630" y="4041058"/>
                <a:ext cx="110963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solidFill>
                      <a:srgbClr val="1C1C1C"/>
                    </a:solidFill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>
                  <a:solidFill>
                    <a:srgbClr val="1C1C1C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373" name="Text Box 9"/>
            <p:cNvSpPr txBox="1">
              <a:spLocks noChangeArrowheads="1"/>
            </p:cNvSpPr>
            <p:nvPr/>
          </p:nvSpPr>
          <p:spPr bwMode="auto">
            <a:xfrm>
              <a:off x="965200" y="5078413"/>
              <a:ext cx="9461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chemeClr val="tx2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374" name="Text Box 9"/>
            <p:cNvSpPr txBox="1">
              <a:spLocks noChangeArrowheads="1"/>
            </p:cNvSpPr>
            <p:nvPr/>
          </p:nvSpPr>
          <p:spPr bwMode="auto">
            <a:xfrm>
              <a:off x="2208213" y="5078413"/>
              <a:ext cx="9461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chemeClr val="tx2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375" name="Text Box 9"/>
            <p:cNvSpPr txBox="1">
              <a:spLocks noChangeArrowheads="1"/>
            </p:cNvSpPr>
            <p:nvPr/>
          </p:nvSpPr>
          <p:spPr bwMode="auto">
            <a:xfrm>
              <a:off x="3448050" y="5078413"/>
              <a:ext cx="9461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chemeClr val="tx2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376" name="Text Box 9"/>
            <p:cNvSpPr txBox="1">
              <a:spLocks noChangeArrowheads="1"/>
            </p:cNvSpPr>
            <p:nvPr/>
          </p:nvSpPr>
          <p:spPr bwMode="auto">
            <a:xfrm>
              <a:off x="4689475" y="5078413"/>
              <a:ext cx="9461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chemeClr val="tx2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377" name="Text Box 9"/>
            <p:cNvSpPr txBox="1">
              <a:spLocks noChangeArrowheads="1"/>
            </p:cNvSpPr>
            <p:nvPr/>
          </p:nvSpPr>
          <p:spPr bwMode="auto">
            <a:xfrm>
              <a:off x="5918200" y="5078413"/>
              <a:ext cx="9461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chemeClr val="tx2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14378" name="组合 88"/>
            <p:cNvGrpSpPr/>
            <p:nvPr/>
          </p:nvGrpSpPr>
          <p:grpSpPr bwMode="auto">
            <a:xfrm>
              <a:off x="3543300" y="2838450"/>
              <a:ext cx="311150" cy="374650"/>
              <a:chOff x="3587750" y="3263900"/>
              <a:chExt cx="266700" cy="374650"/>
            </a:xfrm>
          </p:grpSpPr>
          <p:sp>
            <p:nvSpPr>
              <p:cNvPr id="90" name="任意多边形 89"/>
              <p:cNvSpPr/>
              <p:nvPr/>
            </p:nvSpPr>
            <p:spPr>
              <a:xfrm>
                <a:off x="3594554" y="3263900"/>
                <a:ext cx="0" cy="323850"/>
              </a:xfrm>
              <a:custGeom>
                <a:avLst/>
                <a:gdLst>
                  <a:gd name="connsiteX0" fmla="*/ 0 w 0"/>
                  <a:gd name="connsiteY0" fmla="*/ 0 h 323850"/>
                  <a:gd name="connsiteX1" fmla="*/ 0 w 0"/>
                  <a:gd name="connsiteY1" fmla="*/ 323850 h 323850"/>
                  <a:gd name="connsiteX2" fmla="*/ 0 w 0"/>
                  <a:gd name="connsiteY2" fmla="*/ 323850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323850">
                    <a:moveTo>
                      <a:pt x="0" y="0"/>
                    </a:moveTo>
                    <a:lnTo>
                      <a:pt x="0" y="323850"/>
                    </a:lnTo>
                    <a:lnTo>
                      <a:pt x="0" y="323850"/>
                    </a:lnTo>
                  </a:path>
                </a:pathLst>
              </a:cu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91" name="任意多边形 90"/>
              <p:cNvSpPr/>
              <p:nvPr/>
            </p:nvSpPr>
            <p:spPr>
              <a:xfrm>
                <a:off x="3587750" y="3416300"/>
                <a:ext cx="266700" cy="222250"/>
              </a:xfrm>
              <a:custGeom>
                <a:avLst/>
                <a:gdLst>
                  <a:gd name="connsiteX0" fmla="*/ 0 w 266700"/>
                  <a:gd name="connsiteY0" fmla="*/ 0 h 222250"/>
                  <a:gd name="connsiteX1" fmla="*/ 266700 w 266700"/>
                  <a:gd name="connsiteY1" fmla="*/ 222250 h 222250"/>
                  <a:gd name="connsiteX2" fmla="*/ 266700 w 266700"/>
                  <a:gd name="connsiteY2" fmla="*/ 222250 h 222250"/>
                  <a:gd name="connsiteX3" fmla="*/ 266700 w 266700"/>
                  <a:gd name="connsiteY3" fmla="*/ 222250 h 222250"/>
                  <a:gd name="connsiteX0-1" fmla="*/ 0 w 266700"/>
                  <a:gd name="connsiteY0-2" fmla="*/ 0 h 222250"/>
                  <a:gd name="connsiteX1-3" fmla="*/ 266700 w 266700"/>
                  <a:gd name="connsiteY1-4" fmla="*/ 222250 h 222250"/>
                  <a:gd name="connsiteX2-5" fmla="*/ 266700 w 266700"/>
                  <a:gd name="connsiteY2-6" fmla="*/ 222250 h 222250"/>
                  <a:gd name="connsiteX3-7" fmla="*/ 266700 w 266700"/>
                  <a:gd name="connsiteY3-8" fmla="*/ 222250 h 2222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266700" h="222250">
                    <a:moveTo>
                      <a:pt x="0" y="0"/>
                    </a:moveTo>
                    <a:lnTo>
                      <a:pt x="266700" y="222250"/>
                    </a:lnTo>
                    <a:lnTo>
                      <a:pt x="266700" y="222250"/>
                    </a:lnTo>
                    <a:lnTo>
                      <a:pt x="266700" y="222250"/>
                    </a:lnTo>
                  </a:path>
                </a:pathLst>
              </a:cu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1" name="组合 59"/>
          <p:cNvGrpSpPr/>
          <p:nvPr/>
        </p:nvGrpSpPr>
        <p:grpSpPr bwMode="auto">
          <a:xfrm>
            <a:off x="1466850" y="1360488"/>
            <a:ext cx="6191250" cy="647700"/>
            <a:chOff x="1466850" y="1066800"/>
            <a:chExt cx="6191250" cy="647700"/>
          </a:xfrm>
        </p:grpSpPr>
        <p:grpSp>
          <p:nvGrpSpPr>
            <p:cNvPr id="14341" name="组合 38"/>
            <p:cNvGrpSpPr/>
            <p:nvPr/>
          </p:nvGrpSpPr>
          <p:grpSpPr bwMode="auto">
            <a:xfrm>
              <a:off x="1466850" y="1066800"/>
              <a:ext cx="6191250" cy="647700"/>
              <a:chOff x="1465263" y="1820863"/>
              <a:chExt cx="4762541" cy="719137"/>
            </a:xfrm>
          </p:grpSpPr>
          <p:sp>
            <p:nvSpPr>
              <p:cNvPr id="14343" name="AutoShape 3"/>
              <p:cNvSpPr>
                <a:spLocks noChangeArrowheads="1"/>
              </p:cNvSpPr>
              <p:nvPr/>
            </p:nvSpPr>
            <p:spPr bwMode="auto">
              <a:xfrm>
                <a:off x="1465263" y="1820863"/>
                <a:ext cx="4762541" cy="71913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60E218"/>
                  </a:gs>
                  <a:gs pos="100000">
                    <a:srgbClr val="00B05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41" name="AutoShape 3"/>
              <p:cNvSpPr>
                <a:spLocks noChangeArrowheads="1"/>
              </p:cNvSpPr>
              <p:nvPr/>
            </p:nvSpPr>
            <p:spPr bwMode="gray">
              <a:xfrm>
                <a:off x="1465263" y="1921330"/>
                <a:ext cx="4762541" cy="518202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 w="25400" algn="ctr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8" name="Rectangle 13"/>
            <p:cNvSpPr>
              <a:spLocks noChangeArrowheads="1"/>
            </p:cNvSpPr>
            <p:nvPr/>
          </p:nvSpPr>
          <p:spPr bwMode="auto">
            <a:xfrm>
              <a:off x="3435350" y="1190625"/>
              <a:ext cx="2254250" cy="4000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ts val="0"/>
                </a:spcBef>
                <a:defRPr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278" name="Text Box 26"/>
          <p:cNvSpPr txBox="1">
            <a:spLocks noChangeArrowheads="1"/>
          </p:cNvSpPr>
          <p:nvPr/>
        </p:nvSpPr>
        <p:spPr bwMode="auto">
          <a:xfrm>
            <a:off x="6032500" y="187325"/>
            <a:ext cx="2590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6"/>
          <p:cNvSpPr>
            <a:spLocks noChangeArrowheads="1"/>
          </p:cNvSpPr>
          <p:nvPr/>
        </p:nvSpPr>
        <p:spPr bwMode="auto">
          <a:xfrm>
            <a:off x="4648200" y="1374775"/>
            <a:ext cx="3429000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当市价总值出现非交易因素的变动时，采用“除数修正法”修正原固定除数，以维持指数的连续性，修正公式如下： </a:t>
            </a: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修正前采样股的市价总值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原除数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修正后采样的市价总值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修正后的除数由此得到修正后的连续性，并据此计算以后的指数。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 descr="F:\work\第二\自然\Desktopography_2008_p1_019.png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201738" y="1406525"/>
            <a:ext cx="3370262" cy="46132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268" name="Text Box 26"/>
          <p:cNvSpPr txBox="1">
            <a:spLocks noChangeArrowheads="1"/>
          </p:cNvSpPr>
          <p:nvPr/>
        </p:nvSpPr>
        <p:spPr bwMode="auto">
          <a:xfrm>
            <a:off x="6032500" y="187325"/>
            <a:ext cx="2590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6" descr="F:\work\第二\灰点书封\未标题-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2" descr="F:\work\第二\灰点书封\未标题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01"/>
          <a:stretch>
            <a:fillRect/>
          </a:stretch>
        </p:blipFill>
        <p:spPr bwMode="auto">
          <a:xfrm>
            <a:off x="0" y="0"/>
            <a:ext cx="9145588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3" descr="F:\work\第二\灰点书封\未标题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54"/>
          <a:stretch>
            <a:fillRect/>
          </a:stretch>
        </p:blipFill>
        <p:spPr bwMode="auto">
          <a:xfrm>
            <a:off x="0" y="2260600"/>
            <a:ext cx="9145588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4" descr="F:\work\第二\灰点书封\未标题-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8" t="3519" r="19736" b="70192"/>
          <a:stretch>
            <a:fillRect/>
          </a:stretch>
        </p:blipFill>
        <p:spPr bwMode="auto">
          <a:xfrm>
            <a:off x="596900" y="241300"/>
            <a:ext cx="6743700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5" descr="F:\work\第二\灰点书封\未标题-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8" t="31844" r="5293"/>
          <a:stretch>
            <a:fillRect/>
          </a:stretch>
        </p:blipFill>
        <p:spPr bwMode="auto">
          <a:xfrm>
            <a:off x="469900" y="2197100"/>
            <a:ext cx="8191500" cy="467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802565" y="786825"/>
            <a:ext cx="2117887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dirty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THANKS</a:t>
            </a:r>
            <a:endParaRPr lang="zh-CN" altLang="en-US" sz="3200" dirty="0"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sp>
        <p:nvSpPr>
          <p:cNvPr id="42" name="TextBox 4"/>
          <p:cNvSpPr txBox="1">
            <a:spLocks noChangeArrowheads="1"/>
          </p:cNvSpPr>
          <p:nvPr/>
        </p:nvSpPr>
        <p:spPr bwMode="auto">
          <a:xfrm>
            <a:off x="803275" y="457200"/>
            <a:ext cx="11588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900" b="1">
                <a:latin typeface="微软雅黑" panose="020B0503020204020204" pitchFamily="34" charset="-122"/>
                <a:ea typeface="微软雅黑" panose="020B0503020204020204" pitchFamily="34" charset="-122"/>
              </a:rPr>
              <a:t>谢谢观赏</a:t>
            </a:r>
            <a:endParaRPr lang="zh-CN" altLang="zh-CN" sz="1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</Words>
  <Application>WPS 演示</Application>
  <PresentationFormat>全屏显示(4:3)</PresentationFormat>
  <Paragraphs>76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方正超粗黑简体</vt:lpstr>
      <vt:lpstr>微软雅黑</vt:lpstr>
      <vt:lpstr>Times New Roman</vt:lpstr>
      <vt:lpstr>Arial Unicode MS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锐普模板</dc:title>
  <dc:creator>锐普PPT</dc:creator>
  <cp:lastModifiedBy>荷语默</cp:lastModifiedBy>
  <cp:revision>77</cp:revision>
  <cp:lastPrinted>2113-01-01T00:00:00Z</cp:lastPrinted>
  <dcterms:created xsi:type="dcterms:W3CDTF">2113-01-01T00:00:00Z</dcterms:created>
  <dcterms:modified xsi:type="dcterms:W3CDTF">2018-08-28T09:24:51Z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2052-11.1.0.7764</vt:lpwstr>
  </property>
</Properties>
</file>