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</p:sldIdLst>
  <p:sldSz cx="9144000" cy="6858000" type="screen4x3"/>
  <p:notesSz cx="6858000" cy="9144000"/>
  <p:embeddedFontLst>
    <p:embeddedFont>
      <p:font typeface="方正超粗黑简体" panose="03000509000000000000" pitchFamily="65" charset="-122"/>
      <p:regular r:id="rId15"/>
    </p:embeddedFont>
    <p:embeddedFont>
      <p:font typeface="微软雅黑" panose="020B0503020204020204" pitchFamily="34" charset="-122"/>
      <p:regular r:id="rId16"/>
    </p:embeddedFont>
    <p:embeddedFont>
      <p:font typeface="等线" panose="02010600030101010101" charset="-122"/>
      <p:regular r:id="rId1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1" autoAdjust="0"/>
  </p:normalViewPr>
  <p:slideViewPr>
    <p:cSldViewPr showGuides="1">
      <p:cViewPr varScale="1">
        <p:scale>
          <a:sx n="102" d="100"/>
          <a:sy n="102" d="100"/>
        </p:scale>
        <p:origin x="417" y="66"/>
      </p:cViewPr>
      <p:guideLst>
        <p:guide orient="horz" pos="448"/>
        <p:guide pos="5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59FD6D-62EB-47D1-9B58-319EE7C1188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815FDD-2199-40A0-9455-B5E2805BF3B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C2224-7D0B-4729-AF9D-9226208498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8189A-FA67-4D66-B5B4-3F6DDAF6AE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A46DA-8E48-49F5-8AA8-0170B6E0BE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BBAC-D96C-4801-B2D8-C986056D57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灰点书封\未标题-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灰点书封\未标题-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3531-7E71-4D64-8AFE-4C79E4405D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773EE-D812-493E-861D-2BA70445DB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93E9-0FDA-443D-A4EB-DA583B7670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4BE76-6DB7-4D93-998C-AD51AF5AEF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031B9-05C2-4122-BA5A-AB361B299A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A2F0D-F404-48BB-9F02-A253E196DB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162ABAF-6454-4C61-87AE-8A851FAAB8E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F:\work\第二\灰点书封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02565" y="770027"/>
            <a:ext cx="409759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r>
              <a:rPr lang="zh-CN" altLang="en-US" sz="32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2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803275" y="500063"/>
            <a:ext cx="26209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900" b="1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zh-CN" sz="1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TextBox 23"/>
          <p:cNvSpPr txBox="1">
            <a:spLocks noChangeArrowheads="1"/>
          </p:cNvSpPr>
          <p:nvPr/>
        </p:nvSpPr>
        <p:spPr bwMode="auto">
          <a:xfrm>
            <a:off x="831850" y="1468438"/>
            <a:ext cx="1724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等类别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1"/>
          <p:cNvSpPr txBox="1">
            <a:spLocks noChangeArrowheads="1"/>
          </p:cNvSpPr>
          <p:nvPr/>
        </p:nvSpPr>
        <p:spPr bwMode="auto">
          <a:xfrm>
            <a:off x="1042988" y="2544763"/>
            <a:ext cx="7056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随着上海股票市场的不断发展，于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日，增设上证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股指数与上证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股指数，以反映不同股票（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股）的各自走势。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日，又增设了上证分类指数，即工业类指数、商业类指数、地产业类指数、公用事业类指数、综合业类指数、以反映不同行业股票的各自走势。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4"/>
          <p:cNvGrpSpPr/>
          <p:nvPr/>
        </p:nvGrpSpPr>
        <p:grpSpPr bwMode="auto">
          <a:xfrm>
            <a:off x="1457325" y="2170113"/>
            <a:ext cx="6229350" cy="719137"/>
            <a:chOff x="1457325" y="2057400"/>
            <a:chExt cx="6229350" cy="719138"/>
          </a:xfrm>
        </p:grpSpPr>
        <p:grpSp>
          <p:nvGrpSpPr>
            <p:cNvPr id="11278" name="组合 25"/>
            <p:cNvGrpSpPr/>
            <p:nvPr/>
          </p:nvGrpSpPr>
          <p:grpSpPr bwMode="auto">
            <a:xfrm>
              <a:off x="1457325" y="2057400"/>
              <a:ext cx="6229350" cy="719138"/>
              <a:chOff x="1458000" y="2292683"/>
              <a:chExt cx="6228000" cy="719138"/>
            </a:xfrm>
          </p:grpSpPr>
          <p:sp>
            <p:nvSpPr>
              <p:cNvPr id="11280" name="AutoShape 3"/>
              <p:cNvSpPr>
                <a:spLocks noChangeArrowheads="1"/>
              </p:cNvSpPr>
              <p:nvPr/>
            </p:nvSpPr>
            <p:spPr bwMode="auto">
              <a:xfrm>
                <a:off x="1458000" y="2292683"/>
                <a:ext cx="6228000" cy="7191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CD90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" name="AutoShape 3"/>
              <p:cNvSpPr>
                <a:spLocks noChangeArrowheads="1"/>
              </p:cNvSpPr>
              <p:nvPr/>
            </p:nvSpPr>
            <p:spPr bwMode="gray">
              <a:xfrm>
                <a:off x="1458000" y="2381583"/>
                <a:ext cx="6228000" cy="54133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209925" y="2232025"/>
              <a:ext cx="2744788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7" name="组合 15"/>
          <p:cNvGrpSpPr/>
          <p:nvPr/>
        </p:nvGrpSpPr>
        <p:grpSpPr bwMode="auto">
          <a:xfrm>
            <a:off x="1458913" y="3151188"/>
            <a:ext cx="6226175" cy="719137"/>
            <a:chOff x="1458913" y="3038475"/>
            <a:chExt cx="6226175" cy="719138"/>
          </a:xfrm>
        </p:grpSpPr>
        <p:grpSp>
          <p:nvGrpSpPr>
            <p:cNvPr id="11274" name="组合 24"/>
            <p:cNvGrpSpPr/>
            <p:nvPr/>
          </p:nvGrpSpPr>
          <p:grpSpPr bwMode="auto">
            <a:xfrm>
              <a:off x="1458913" y="3038475"/>
              <a:ext cx="6226175" cy="719138"/>
              <a:chOff x="1458575" y="3274106"/>
              <a:chExt cx="6226850" cy="719138"/>
            </a:xfrm>
          </p:grpSpPr>
          <p:sp>
            <p:nvSpPr>
              <p:cNvPr id="11276" name="AutoShape 3"/>
              <p:cNvSpPr>
                <a:spLocks noChangeArrowheads="1"/>
              </p:cNvSpPr>
              <p:nvPr/>
            </p:nvSpPr>
            <p:spPr bwMode="auto">
              <a:xfrm>
                <a:off x="1458913" y="3274106"/>
                <a:ext cx="6226175" cy="7191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0E218"/>
                  </a:gs>
                  <a:gs pos="100000">
                    <a:srgbClr val="00B05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8" name="AutoShape 3"/>
              <p:cNvSpPr>
                <a:spLocks noChangeArrowheads="1"/>
              </p:cNvSpPr>
              <p:nvPr/>
            </p:nvSpPr>
            <p:spPr bwMode="gray">
              <a:xfrm>
                <a:off x="1458575" y="3363006"/>
                <a:ext cx="6226850" cy="54133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209925" y="3214687"/>
              <a:ext cx="2744788" cy="368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8" name="组合 16"/>
          <p:cNvGrpSpPr/>
          <p:nvPr/>
        </p:nvGrpSpPr>
        <p:grpSpPr bwMode="auto">
          <a:xfrm>
            <a:off x="1457325" y="4157663"/>
            <a:ext cx="6229350" cy="719137"/>
            <a:chOff x="1457325" y="4044950"/>
            <a:chExt cx="6229350" cy="719138"/>
          </a:xfrm>
        </p:grpSpPr>
        <p:grpSp>
          <p:nvGrpSpPr>
            <p:cNvPr id="11270" name="组合 23"/>
            <p:cNvGrpSpPr/>
            <p:nvPr/>
          </p:nvGrpSpPr>
          <p:grpSpPr bwMode="auto">
            <a:xfrm>
              <a:off x="1457325" y="4044950"/>
              <a:ext cx="6229350" cy="719138"/>
              <a:chOff x="1458000" y="4279342"/>
              <a:chExt cx="6228000" cy="719137"/>
            </a:xfrm>
          </p:grpSpPr>
          <p:sp>
            <p:nvSpPr>
              <p:cNvPr id="11272" name="AutoShape 3"/>
              <p:cNvSpPr>
                <a:spLocks noChangeArrowheads="1"/>
              </p:cNvSpPr>
              <p:nvPr/>
            </p:nvSpPr>
            <p:spPr bwMode="auto">
              <a:xfrm>
                <a:off x="1458000" y="4279342"/>
                <a:ext cx="6226413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5E2FF"/>
                  </a:gs>
                  <a:gs pos="100000">
                    <a:srgbClr val="00B0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80" name="AutoShape 3"/>
              <p:cNvSpPr>
                <a:spLocks noChangeArrowheads="1"/>
              </p:cNvSpPr>
              <p:nvPr/>
            </p:nvSpPr>
            <p:spPr bwMode="gray">
              <a:xfrm>
                <a:off x="1458000" y="4368242"/>
                <a:ext cx="6228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78" name="Rectangle 22"/>
            <p:cNvSpPr>
              <a:spLocks noChangeArrowheads="1"/>
            </p:cNvSpPr>
            <p:nvPr/>
          </p:nvSpPr>
          <p:spPr bwMode="auto">
            <a:xfrm>
              <a:off x="3209925" y="4219575"/>
              <a:ext cx="2744788" cy="368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9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6"/>
          <p:cNvGrpSpPr/>
          <p:nvPr/>
        </p:nvGrpSpPr>
        <p:grpSpPr bwMode="auto">
          <a:xfrm>
            <a:off x="1457325" y="3014663"/>
            <a:ext cx="6229350" cy="719137"/>
            <a:chOff x="1457325" y="2857500"/>
            <a:chExt cx="6229350" cy="719138"/>
          </a:xfrm>
        </p:grpSpPr>
        <p:grpSp>
          <p:nvGrpSpPr>
            <p:cNvPr id="12292" name="组合 17"/>
            <p:cNvGrpSpPr/>
            <p:nvPr/>
          </p:nvGrpSpPr>
          <p:grpSpPr bwMode="auto">
            <a:xfrm>
              <a:off x="1457325" y="2857500"/>
              <a:ext cx="6229350" cy="719138"/>
              <a:chOff x="1458000" y="1357298"/>
              <a:chExt cx="6228000" cy="719137"/>
            </a:xfrm>
          </p:grpSpPr>
          <p:sp>
            <p:nvSpPr>
              <p:cNvPr id="12294" name="AutoShape 3"/>
              <p:cNvSpPr>
                <a:spLocks noChangeArrowheads="1"/>
              </p:cNvSpPr>
              <p:nvPr/>
            </p:nvSpPr>
            <p:spPr bwMode="auto">
              <a:xfrm>
                <a:off x="1458913" y="1357298"/>
                <a:ext cx="6226175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CD90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458000" y="1446198"/>
                <a:ext cx="6228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209925" y="3032125"/>
              <a:ext cx="27447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1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0"/>
          <p:cNvGrpSpPr/>
          <p:nvPr/>
        </p:nvGrpSpPr>
        <p:grpSpPr bwMode="auto">
          <a:xfrm>
            <a:off x="720725" y="1846263"/>
            <a:ext cx="7702550" cy="3792537"/>
            <a:chOff x="720725" y="1657350"/>
            <a:chExt cx="7702550" cy="3792538"/>
          </a:xfrm>
        </p:grpSpPr>
        <p:sp>
          <p:nvSpPr>
            <p:cNvPr id="13321" name="AutoShape 207"/>
            <p:cNvSpPr>
              <a:spLocks noChangeArrowheads="1"/>
            </p:cNvSpPr>
            <p:nvPr/>
          </p:nvSpPr>
          <p:spPr bwMode="auto">
            <a:xfrm>
              <a:off x="720725" y="1657350"/>
              <a:ext cx="7702550" cy="3792538"/>
            </a:xfrm>
            <a:prstGeom prst="roundRect">
              <a:avLst>
                <a:gd name="adj" fmla="val 4019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zh-CN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AutoShape 196"/>
            <p:cNvSpPr>
              <a:spLocks noChangeArrowheads="1"/>
            </p:cNvSpPr>
            <p:nvPr/>
          </p:nvSpPr>
          <p:spPr bwMode="auto">
            <a:xfrm>
              <a:off x="1017588" y="3041650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65000"/>
                <a:alpha val="63000"/>
              </a:schemeClr>
            </a:solidFill>
            <a:ln w="158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323" name="Text Box 228"/>
            <p:cNvSpPr txBox="1">
              <a:spLocks noChangeArrowheads="1"/>
            </p:cNvSpPr>
            <p:nvPr/>
          </p:nvSpPr>
          <p:spPr bwMode="auto">
            <a:xfrm>
              <a:off x="1290638" y="3635375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Text Box 229"/>
            <p:cNvSpPr txBox="1">
              <a:spLocks noChangeArrowheads="1"/>
            </p:cNvSpPr>
            <p:nvPr/>
          </p:nvSpPr>
          <p:spPr bwMode="auto">
            <a:xfrm>
              <a:off x="1290638" y="4095750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AutoShape 3"/>
            <p:cNvSpPr>
              <a:spLocks noChangeArrowheads="1"/>
            </p:cNvSpPr>
            <p:nvPr/>
          </p:nvSpPr>
          <p:spPr bwMode="auto">
            <a:xfrm>
              <a:off x="923925" y="2274888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5E2FF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923925" y="2365375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27" name="Text Box 229"/>
            <p:cNvSpPr txBox="1">
              <a:spLocks noChangeArrowheads="1"/>
            </p:cNvSpPr>
            <p:nvPr/>
          </p:nvSpPr>
          <p:spPr bwMode="auto">
            <a:xfrm>
              <a:off x="1384300" y="2497138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222"/>
            <p:cNvSpPr>
              <a:spLocks noChangeArrowheads="1"/>
            </p:cNvSpPr>
            <p:nvPr/>
          </p:nvSpPr>
          <p:spPr bwMode="auto">
            <a:xfrm>
              <a:off x="996950" y="2976562"/>
              <a:ext cx="2159000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DD7FF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5" name="AutoShape 196"/>
            <p:cNvSpPr>
              <a:spLocks noChangeArrowheads="1"/>
            </p:cNvSpPr>
            <p:nvPr/>
          </p:nvSpPr>
          <p:spPr bwMode="auto">
            <a:xfrm>
              <a:off x="3500438" y="3041650"/>
              <a:ext cx="2119312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65000"/>
                <a:alpha val="63000"/>
              </a:schemeClr>
            </a:solidFill>
            <a:ln w="158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330" name="Text Box 228"/>
            <p:cNvSpPr txBox="1">
              <a:spLocks noChangeArrowheads="1"/>
            </p:cNvSpPr>
            <p:nvPr/>
          </p:nvSpPr>
          <p:spPr bwMode="auto">
            <a:xfrm>
              <a:off x="3775075" y="3635375"/>
              <a:ext cx="15700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Text Box 229"/>
            <p:cNvSpPr txBox="1">
              <a:spLocks noChangeArrowheads="1"/>
            </p:cNvSpPr>
            <p:nvPr/>
          </p:nvSpPr>
          <p:spPr bwMode="auto">
            <a:xfrm>
              <a:off x="3775075" y="4095750"/>
              <a:ext cx="15700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AutoShape 3"/>
            <p:cNvSpPr>
              <a:spLocks noChangeArrowheads="1"/>
            </p:cNvSpPr>
            <p:nvPr/>
          </p:nvSpPr>
          <p:spPr bwMode="auto">
            <a:xfrm>
              <a:off x="3408363" y="2274888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5E2FF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gray">
            <a:xfrm>
              <a:off x="3408363" y="2365375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34" name="Text Box 229"/>
            <p:cNvSpPr txBox="1">
              <a:spLocks noChangeArrowheads="1"/>
            </p:cNvSpPr>
            <p:nvPr/>
          </p:nvSpPr>
          <p:spPr bwMode="auto">
            <a:xfrm>
              <a:off x="3867150" y="2497138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>
              <a:off x="3479800" y="2976562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DD7FF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6" name="AutoShape 196"/>
            <p:cNvSpPr>
              <a:spLocks noChangeArrowheads="1"/>
            </p:cNvSpPr>
            <p:nvPr/>
          </p:nvSpPr>
          <p:spPr bwMode="auto">
            <a:xfrm>
              <a:off x="6010275" y="3041650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65000"/>
                <a:alpha val="63000"/>
              </a:schemeClr>
            </a:solidFill>
            <a:ln w="158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337" name="Text Box 228"/>
            <p:cNvSpPr txBox="1">
              <a:spLocks noChangeArrowheads="1"/>
            </p:cNvSpPr>
            <p:nvPr/>
          </p:nvSpPr>
          <p:spPr bwMode="auto">
            <a:xfrm>
              <a:off x="6283325" y="3635375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Text Box 229"/>
            <p:cNvSpPr txBox="1">
              <a:spLocks noChangeArrowheads="1"/>
            </p:cNvSpPr>
            <p:nvPr/>
          </p:nvSpPr>
          <p:spPr bwMode="auto">
            <a:xfrm>
              <a:off x="6283325" y="4095750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9" name="AutoShape 3"/>
            <p:cNvSpPr>
              <a:spLocks noChangeArrowheads="1"/>
            </p:cNvSpPr>
            <p:nvPr/>
          </p:nvSpPr>
          <p:spPr bwMode="auto">
            <a:xfrm>
              <a:off x="5916613" y="2274888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5E2FF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gray">
            <a:xfrm>
              <a:off x="5916613" y="2365375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41" name="Text Box 229"/>
            <p:cNvSpPr txBox="1">
              <a:spLocks noChangeArrowheads="1"/>
            </p:cNvSpPr>
            <p:nvPr/>
          </p:nvSpPr>
          <p:spPr bwMode="auto">
            <a:xfrm>
              <a:off x="6375400" y="2497138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22"/>
            <p:cNvSpPr>
              <a:spLocks noChangeArrowheads="1"/>
            </p:cNvSpPr>
            <p:nvPr/>
          </p:nvSpPr>
          <p:spPr bwMode="auto">
            <a:xfrm>
              <a:off x="5988050" y="2976562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DD7FF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3315" name="组合 28"/>
          <p:cNvGrpSpPr/>
          <p:nvPr/>
        </p:nvGrpSpPr>
        <p:grpSpPr bwMode="auto">
          <a:xfrm>
            <a:off x="2214563" y="1484313"/>
            <a:ext cx="4751387" cy="719137"/>
            <a:chOff x="2214563" y="1295400"/>
            <a:chExt cx="4751387" cy="719138"/>
          </a:xfrm>
        </p:grpSpPr>
        <p:grpSp>
          <p:nvGrpSpPr>
            <p:cNvPr id="13317" name="组合 11"/>
            <p:cNvGrpSpPr/>
            <p:nvPr/>
          </p:nvGrpSpPr>
          <p:grpSpPr bwMode="auto">
            <a:xfrm>
              <a:off x="2214563" y="1295400"/>
              <a:ext cx="4751387" cy="719138"/>
              <a:chOff x="1465263" y="1820863"/>
              <a:chExt cx="4752000" cy="719137"/>
            </a:xfrm>
          </p:grpSpPr>
          <p:sp>
            <p:nvSpPr>
              <p:cNvPr id="13319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0E218"/>
                  </a:gs>
                  <a:gs pos="100000">
                    <a:srgbClr val="00B05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zzzzzzzzz</a:t>
                </a:r>
                <a:endParaRPr lang="zh-CN" altLang="zh-CN" sz="1800"/>
              </a:p>
            </p:txBody>
          </p:sp>
          <p:sp>
            <p:nvSpPr>
              <p:cNvPr id="9244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3733800" y="1454150"/>
              <a:ext cx="1724025" cy="4016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6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60"/>
          <p:cNvGrpSpPr/>
          <p:nvPr/>
        </p:nvGrpSpPr>
        <p:grpSpPr bwMode="auto">
          <a:xfrm>
            <a:off x="649288" y="1671638"/>
            <a:ext cx="7826375" cy="4500562"/>
            <a:chOff x="649288" y="1377950"/>
            <a:chExt cx="7826375" cy="4500563"/>
          </a:xfrm>
        </p:grpSpPr>
        <p:sp>
          <p:nvSpPr>
            <p:cNvPr id="14345" name="AutoShape 5"/>
            <p:cNvSpPr>
              <a:spLocks noChangeArrowheads="1"/>
            </p:cNvSpPr>
            <p:nvPr/>
          </p:nvSpPr>
          <p:spPr bwMode="auto">
            <a:xfrm>
              <a:off x="649288" y="1377950"/>
              <a:ext cx="7826375" cy="4500563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777875" y="1514475"/>
              <a:ext cx="7569200" cy="4229101"/>
            </a:xfrm>
            <a:prstGeom prst="roundRect">
              <a:avLst>
                <a:gd name="adj" fmla="val 3486"/>
              </a:avLst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347" name="Line 8"/>
            <p:cNvSpPr>
              <a:spLocks noChangeShapeType="1"/>
            </p:cNvSpPr>
            <p:nvPr/>
          </p:nvSpPr>
          <p:spPr bwMode="auto">
            <a:xfrm>
              <a:off x="1433513" y="2154238"/>
              <a:ext cx="0" cy="28797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8"/>
            <p:cNvSpPr>
              <a:spLocks noChangeShapeType="1"/>
            </p:cNvSpPr>
            <p:nvPr/>
          </p:nvSpPr>
          <p:spPr bwMode="auto">
            <a:xfrm rot="-5400000">
              <a:off x="4124326" y="2333625"/>
              <a:ext cx="0" cy="54006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5"/>
            <p:cNvSpPr>
              <a:spLocks noChangeShapeType="1"/>
            </p:cNvSpPr>
            <p:nvPr/>
          </p:nvSpPr>
          <p:spPr bwMode="auto">
            <a:xfrm>
              <a:off x="3911600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5145088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7"/>
            <p:cNvSpPr>
              <a:spLocks noChangeShapeType="1"/>
            </p:cNvSpPr>
            <p:nvPr/>
          </p:nvSpPr>
          <p:spPr bwMode="auto">
            <a:xfrm>
              <a:off x="6386513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9"/>
            <p:cNvSpPr>
              <a:spLocks noChangeShapeType="1"/>
            </p:cNvSpPr>
            <p:nvPr/>
          </p:nvSpPr>
          <p:spPr bwMode="auto">
            <a:xfrm>
              <a:off x="2670175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AutoShape 14"/>
            <p:cNvSpPr/>
            <p:nvPr/>
          </p:nvSpPr>
          <p:spPr bwMode="auto">
            <a:xfrm>
              <a:off x="1897063" y="2832100"/>
              <a:ext cx="1620837" cy="3238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7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354" name="Freeform 32"/>
            <p:cNvSpPr/>
            <p:nvPr/>
          </p:nvSpPr>
          <p:spPr bwMode="auto">
            <a:xfrm>
              <a:off x="1436688" y="323691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Rectangle 34"/>
            <p:cNvSpPr>
              <a:spLocks noChangeArrowheads="1"/>
            </p:cNvSpPr>
            <p:nvPr/>
          </p:nvSpPr>
          <p:spPr bwMode="auto">
            <a:xfrm>
              <a:off x="1404938" y="3438525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6" name="Rectangle 39"/>
            <p:cNvSpPr>
              <a:spLocks noChangeArrowheads="1"/>
            </p:cNvSpPr>
            <p:nvPr/>
          </p:nvSpPr>
          <p:spPr bwMode="auto">
            <a:xfrm>
              <a:off x="2644775" y="4330700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7" name="Rectangle 44"/>
            <p:cNvSpPr>
              <a:spLocks noChangeArrowheads="1"/>
            </p:cNvSpPr>
            <p:nvPr/>
          </p:nvSpPr>
          <p:spPr bwMode="auto">
            <a:xfrm>
              <a:off x="5116513" y="3941763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8" name="Rectangle 49"/>
            <p:cNvSpPr>
              <a:spLocks noChangeArrowheads="1"/>
            </p:cNvSpPr>
            <p:nvPr/>
          </p:nvSpPr>
          <p:spPr bwMode="auto">
            <a:xfrm>
              <a:off x="6361113" y="3459163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9" name="Freeform 59"/>
            <p:cNvSpPr/>
            <p:nvPr/>
          </p:nvSpPr>
          <p:spPr bwMode="auto">
            <a:xfrm>
              <a:off x="1443038" y="282892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Rectangle 61"/>
            <p:cNvSpPr>
              <a:spLocks noChangeArrowheads="1"/>
            </p:cNvSpPr>
            <p:nvPr/>
          </p:nvSpPr>
          <p:spPr bwMode="auto">
            <a:xfrm>
              <a:off x="1395413" y="3990975"/>
              <a:ext cx="73025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1" name="Rectangle 66"/>
            <p:cNvSpPr>
              <a:spLocks noChangeArrowheads="1"/>
            </p:cNvSpPr>
            <p:nvPr/>
          </p:nvSpPr>
          <p:spPr bwMode="auto">
            <a:xfrm>
              <a:off x="2635250" y="3692525"/>
              <a:ext cx="73025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2" name="Rectangle 71"/>
            <p:cNvSpPr>
              <a:spLocks noChangeArrowheads="1"/>
            </p:cNvSpPr>
            <p:nvPr/>
          </p:nvSpPr>
          <p:spPr bwMode="auto">
            <a:xfrm>
              <a:off x="5106988" y="2871788"/>
              <a:ext cx="73025" cy="71437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3" name="Rectangle 76"/>
            <p:cNvSpPr>
              <a:spLocks noChangeArrowheads="1"/>
            </p:cNvSpPr>
            <p:nvPr/>
          </p:nvSpPr>
          <p:spPr bwMode="auto">
            <a:xfrm>
              <a:off x="6353175" y="3825875"/>
              <a:ext cx="71438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4" name="Freeform 80"/>
            <p:cNvSpPr/>
            <p:nvPr/>
          </p:nvSpPr>
          <p:spPr bwMode="auto">
            <a:xfrm>
              <a:off x="1462088" y="2339975"/>
              <a:ext cx="4935537" cy="2062163"/>
            </a:xfrm>
            <a:custGeom>
              <a:avLst/>
              <a:gdLst>
                <a:gd name="T0" fmla="*/ 0 w 3638"/>
                <a:gd name="T1" fmla="*/ 2147483646 h 1520"/>
                <a:gd name="T2" fmla="*/ 2147483646 w 3638"/>
                <a:gd name="T3" fmla="*/ 2147483646 h 1520"/>
                <a:gd name="T4" fmla="*/ 2147483646 w 3638"/>
                <a:gd name="T5" fmla="*/ 2147483646 h 1520"/>
                <a:gd name="T6" fmla="*/ 2147483646 w 3638"/>
                <a:gd name="T7" fmla="*/ 2147483646 h 1520"/>
                <a:gd name="T8" fmla="*/ 2147483646 w 3638"/>
                <a:gd name="T9" fmla="*/ 2147483646 h 1520"/>
                <a:gd name="T10" fmla="*/ 2147483646 w 3638"/>
                <a:gd name="T11" fmla="*/ 2147483646 h 1520"/>
                <a:gd name="T12" fmla="*/ 2147483646 w 3638"/>
                <a:gd name="T13" fmla="*/ 2147483646 h 15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8"/>
                <a:gd name="T22" fmla="*/ 0 h 1520"/>
                <a:gd name="T23" fmla="*/ 3638 w 3638"/>
                <a:gd name="T24" fmla="*/ 1520 h 15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8" h="1520">
                  <a:moveTo>
                    <a:pt x="0" y="1520"/>
                  </a:moveTo>
                  <a:cubicBezTo>
                    <a:pt x="182" y="1501"/>
                    <a:pt x="419" y="1465"/>
                    <a:pt x="616" y="1422"/>
                  </a:cubicBezTo>
                  <a:cubicBezTo>
                    <a:pt x="875" y="1378"/>
                    <a:pt x="1091" y="1240"/>
                    <a:pt x="1250" y="1120"/>
                  </a:cubicBezTo>
                  <a:cubicBezTo>
                    <a:pt x="1430" y="991"/>
                    <a:pt x="1697" y="796"/>
                    <a:pt x="1820" y="706"/>
                  </a:cubicBezTo>
                  <a:cubicBezTo>
                    <a:pt x="1982" y="589"/>
                    <a:pt x="2174" y="415"/>
                    <a:pt x="2288" y="334"/>
                  </a:cubicBezTo>
                  <a:cubicBezTo>
                    <a:pt x="2696" y="0"/>
                    <a:pt x="2912" y="236"/>
                    <a:pt x="3034" y="338"/>
                  </a:cubicBezTo>
                  <a:cubicBezTo>
                    <a:pt x="3338" y="636"/>
                    <a:pt x="3526" y="894"/>
                    <a:pt x="3638" y="982"/>
                  </a:cubicBezTo>
                </a:path>
              </a:pathLst>
            </a:custGeom>
            <a:noFill/>
            <a:ln w="38100">
              <a:solidFill>
                <a:srgbClr val="2DD7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Rectangle 82"/>
            <p:cNvSpPr>
              <a:spLocks noChangeAspect="1" noChangeArrowheads="1"/>
            </p:cNvSpPr>
            <p:nvPr/>
          </p:nvSpPr>
          <p:spPr bwMode="auto">
            <a:xfrm>
              <a:off x="1387475" y="4354513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6" name="Rectangle 87"/>
            <p:cNvSpPr>
              <a:spLocks noChangeAspect="1" noChangeArrowheads="1"/>
            </p:cNvSpPr>
            <p:nvPr/>
          </p:nvSpPr>
          <p:spPr bwMode="auto">
            <a:xfrm>
              <a:off x="2627313" y="4102100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7" name="Rectangle 92"/>
            <p:cNvSpPr>
              <a:spLocks noChangeAspect="1" noChangeArrowheads="1"/>
            </p:cNvSpPr>
            <p:nvPr/>
          </p:nvSpPr>
          <p:spPr bwMode="auto">
            <a:xfrm>
              <a:off x="5099050" y="2516188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8" name="Rectangle 97"/>
            <p:cNvSpPr>
              <a:spLocks noChangeAspect="1" noChangeArrowheads="1"/>
            </p:cNvSpPr>
            <p:nvPr/>
          </p:nvSpPr>
          <p:spPr bwMode="auto">
            <a:xfrm>
              <a:off x="6343650" y="3613150"/>
              <a:ext cx="90488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9" name="Oval 8"/>
            <p:cNvSpPr>
              <a:spLocks noChangeArrowheads="1"/>
            </p:cNvSpPr>
            <p:nvPr/>
          </p:nvSpPr>
          <p:spPr bwMode="gray">
            <a:xfrm>
              <a:off x="3800475" y="3197225"/>
              <a:ext cx="223838" cy="223838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370" name="Rectangle 121"/>
            <p:cNvSpPr>
              <a:spLocks noChangeAspect="1" noChangeArrowheads="1"/>
            </p:cNvSpPr>
            <p:nvPr/>
          </p:nvSpPr>
          <p:spPr bwMode="auto">
            <a:xfrm>
              <a:off x="3873500" y="3263900"/>
              <a:ext cx="90488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71" name="Rectangle 133"/>
            <p:cNvSpPr>
              <a:spLocks noChangeArrowheads="1"/>
            </p:cNvSpPr>
            <p:nvPr/>
          </p:nvSpPr>
          <p:spPr bwMode="auto">
            <a:xfrm>
              <a:off x="2095500" y="2841625"/>
              <a:ext cx="1250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372" name="组合 64"/>
            <p:cNvGrpSpPr/>
            <p:nvPr/>
          </p:nvGrpSpPr>
          <p:grpSpPr bwMode="auto">
            <a:xfrm>
              <a:off x="6832600" y="3173413"/>
              <a:ext cx="1357313" cy="973137"/>
              <a:chOff x="6774317" y="3399208"/>
              <a:chExt cx="1357945" cy="973258"/>
            </a:xfrm>
          </p:grpSpPr>
          <p:sp>
            <p:nvSpPr>
              <p:cNvPr id="14381" name="AutoShape 26"/>
              <p:cNvSpPr>
                <a:spLocks noChangeArrowheads="1"/>
              </p:cNvSpPr>
              <p:nvPr/>
            </p:nvSpPr>
            <p:spPr bwMode="auto">
              <a:xfrm>
                <a:off x="6774317" y="3399208"/>
                <a:ext cx="1345245" cy="973258"/>
              </a:xfrm>
              <a:prstGeom prst="roundRect">
                <a:avLst>
                  <a:gd name="adj" fmla="val 5755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4382" name="Group 136"/>
              <p:cNvGrpSpPr/>
              <p:nvPr/>
            </p:nvGrpSpPr>
            <p:grpSpPr bwMode="auto">
              <a:xfrm>
                <a:off x="6838347" y="4152898"/>
                <a:ext cx="259322" cy="54400"/>
                <a:chOff x="4522" y="2507"/>
                <a:chExt cx="162" cy="34"/>
              </a:xfrm>
            </p:grpSpPr>
            <p:sp>
              <p:nvSpPr>
                <p:cNvPr id="14396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523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CD904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7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507"/>
                  <a:ext cx="34" cy="3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4383" name="Group 137"/>
              <p:cNvGrpSpPr/>
              <p:nvPr/>
            </p:nvGrpSpPr>
            <p:grpSpPr bwMode="auto">
              <a:xfrm>
                <a:off x="6838346" y="3846423"/>
                <a:ext cx="777966" cy="128080"/>
                <a:chOff x="4522" y="2375"/>
                <a:chExt cx="486" cy="80"/>
              </a:xfrm>
            </p:grpSpPr>
            <p:sp>
              <p:nvSpPr>
                <p:cNvPr id="14390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394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391" name="Group 101"/>
                <p:cNvGrpSpPr/>
                <p:nvPr/>
              </p:nvGrpSpPr>
              <p:grpSpPr bwMode="auto">
                <a:xfrm>
                  <a:off x="4587" y="2375"/>
                  <a:ext cx="421" cy="80"/>
                  <a:chOff x="854" y="2684"/>
                  <a:chExt cx="542" cy="102"/>
                </a:xfrm>
              </p:grpSpPr>
              <p:sp>
                <p:nvSpPr>
                  <p:cNvPr id="1439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854" y="2684"/>
                    <a:ext cx="58" cy="58"/>
                  </a:xfrm>
                  <a:prstGeom prst="rect">
                    <a:avLst/>
                  </a:prstGeom>
                  <a:solidFill>
                    <a:srgbClr val="60E2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grpSp>
                <p:nvGrpSpPr>
                  <p:cNvPr id="14393" name="Group 103"/>
                  <p:cNvGrpSpPr/>
                  <p:nvPr/>
                </p:nvGrpSpPr>
                <p:grpSpPr bwMode="auto">
                  <a:xfrm>
                    <a:off x="1328" y="2736"/>
                    <a:ext cx="68" cy="50"/>
                    <a:chOff x="1774" y="3890"/>
                    <a:chExt cx="68" cy="68"/>
                  </a:xfrm>
                </p:grpSpPr>
                <p:sp>
                  <p:nvSpPr>
                    <p:cNvPr id="14394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8" y="3890"/>
                      <a:ext cx="0" cy="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95" name="Line 10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08" y="3890"/>
                      <a:ext cx="0" cy="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384" name="Group 138"/>
              <p:cNvGrpSpPr/>
              <p:nvPr/>
            </p:nvGrpSpPr>
            <p:grpSpPr bwMode="auto">
              <a:xfrm>
                <a:off x="6838363" y="3524033"/>
                <a:ext cx="259323" cy="91200"/>
                <a:chOff x="4522" y="2207"/>
                <a:chExt cx="162" cy="57"/>
              </a:xfrm>
            </p:grpSpPr>
            <p:sp>
              <p:nvSpPr>
                <p:cNvPr id="14388" name="Line 27"/>
                <p:cNvSpPr>
                  <a:spLocks noChangeShapeType="1"/>
                </p:cNvSpPr>
                <p:nvPr/>
              </p:nvSpPr>
              <p:spPr bwMode="auto">
                <a:xfrm>
                  <a:off x="4522" y="2235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2DD7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Rectangle 107"/>
                <p:cNvSpPr>
                  <a:spLocks noChangeArrowheads="1"/>
                </p:cNvSpPr>
                <p:nvPr/>
              </p:nvSpPr>
              <p:spPr bwMode="auto">
                <a:xfrm>
                  <a:off x="4575" y="2207"/>
                  <a:ext cx="57" cy="57"/>
                </a:xfrm>
                <a:prstGeom prst="rect">
                  <a:avLst/>
                </a:prstGeom>
                <a:solidFill>
                  <a:srgbClr val="2D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4385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431170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1C1C1C"/>
                    </a:solidFill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solidFill>
                    <a:srgbClr val="1C1C1C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38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738515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1C1C1C"/>
                    </a:solidFill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solidFill>
                    <a:srgbClr val="1C1C1C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38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4041058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1C1C1C"/>
                    </a:solidFill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solidFill>
                    <a:srgbClr val="1C1C1C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73" name="Text Box 9"/>
            <p:cNvSpPr txBox="1">
              <a:spLocks noChangeArrowheads="1"/>
            </p:cNvSpPr>
            <p:nvPr/>
          </p:nvSpPr>
          <p:spPr bwMode="auto">
            <a:xfrm>
              <a:off x="965200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4" name="Text Box 9"/>
            <p:cNvSpPr txBox="1">
              <a:spLocks noChangeArrowheads="1"/>
            </p:cNvSpPr>
            <p:nvPr/>
          </p:nvSpPr>
          <p:spPr bwMode="auto">
            <a:xfrm>
              <a:off x="2208213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5" name="Text Box 9"/>
            <p:cNvSpPr txBox="1">
              <a:spLocks noChangeArrowheads="1"/>
            </p:cNvSpPr>
            <p:nvPr/>
          </p:nvSpPr>
          <p:spPr bwMode="auto">
            <a:xfrm>
              <a:off x="3448050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6" name="Text Box 9"/>
            <p:cNvSpPr txBox="1">
              <a:spLocks noChangeArrowheads="1"/>
            </p:cNvSpPr>
            <p:nvPr/>
          </p:nvSpPr>
          <p:spPr bwMode="auto">
            <a:xfrm>
              <a:off x="4689475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7" name="Text Box 9"/>
            <p:cNvSpPr txBox="1">
              <a:spLocks noChangeArrowheads="1"/>
            </p:cNvSpPr>
            <p:nvPr/>
          </p:nvSpPr>
          <p:spPr bwMode="auto">
            <a:xfrm>
              <a:off x="5918200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378" name="组合 88"/>
            <p:cNvGrpSpPr/>
            <p:nvPr/>
          </p:nvGrpSpPr>
          <p:grpSpPr bwMode="auto">
            <a:xfrm>
              <a:off x="3543300" y="2838450"/>
              <a:ext cx="311150" cy="374650"/>
              <a:chOff x="3587750" y="3263900"/>
              <a:chExt cx="266700" cy="374650"/>
            </a:xfrm>
          </p:grpSpPr>
          <p:sp>
            <p:nvSpPr>
              <p:cNvPr id="90" name="任意多边形 89"/>
              <p:cNvSpPr/>
              <p:nvPr/>
            </p:nvSpPr>
            <p:spPr>
              <a:xfrm>
                <a:off x="3594554" y="3263900"/>
                <a:ext cx="0" cy="323850"/>
              </a:xfrm>
              <a:custGeom>
                <a:avLst/>
                <a:gdLst>
                  <a:gd name="connsiteX0" fmla="*/ 0 w 0"/>
                  <a:gd name="connsiteY0" fmla="*/ 0 h 323850"/>
                  <a:gd name="connsiteX1" fmla="*/ 0 w 0"/>
                  <a:gd name="connsiteY1" fmla="*/ 323850 h 323850"/>
                  <a:gd name="connsiteX2" fmla="*/ 0 w 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  <a:lnTo>
                      <a:pt x="0" y="3238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587750" y="3416300"/>
                <a:ext cx="266700" cy="222250"/>
              </a:xfrm>
              <a:custGeom>
                <a:avLst/>
                <a:gdLst>
                  <a:gd name="connsiteX0" fmla="*/ 0 w 266700"/>
                  <a:gd name="connsiteY0" fmla="*/ 0 h 222250"/>
                  <a:gd name="connsiteX1" fmla="*/ 266700 w 266700"/>
                  <a:gd name="connsiteY1" fmla="*/ 222250 h 222250"/>
                  <a:gd name="connsiteX2" fmla="*/ 266700 w 266700"/>
                  <a:gd name="connsiteY2" fmla="*/ 222250 h 222250"/>
                  <a:gd name="connsiteX3" fmla="*/ 266700 w 266700"/>
                  <a:gd name="connsiteY3" fmla="*/ 222250 h 222250"/>
                  <a:gd name="connsiteX0-1" fmla="*/ 0 w 266700"/>
                  <a:gd name="connsiteY0-2" fmla="*/ 0 h 222250"/>
                  <a:gd name="connsiteX1-3" fmla="*/ 266700 w 266700"/>
                  <a:gd name="connsiteY1-4" fmla="*/ 222250 h 222250"/>
                  <a:gd name="connsiteX2-5" fmla="*/ 266700 w 266700"/>
                  <a:gd name="connsiteY2-6" fmla="*/ 222250 h 222250"/>
                  <a:gd name="connsiteX3-7" fmla="*/ 266700 w 266700"/>
                  <a:gd name="connsiteY3-8" fmla="*/ 222250 h 222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  <a:lnTo>
                      <a:pt x="266700" y="222250"/>
                    </a:lnTo>
                    <a:lnTo>
                      <a:pt x="266700" y="2222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339" name="组合 59"/>
          <p:cNvGrpSpPr/>
          <p:nvPr/>
        </p:nvGrpSpPr>
        <p:grpSpPr bwMode="auto">
          <a:xfrm>
            <a:off x="1466850" y="1360488"/>
            <a:ext cx="6191250" cy="647700"/>
            <a:chOff x="1466850" y="1066800"/>
            <a:chExt cx="6191250" cy="647700"/>
          </a:xfrm>
        </p:grpSpPr>
        <p:grpSp>
          <p:nvGrpSpPr>
            <p:cNvPr id="14341" name="组合 38"/>
            <p:cNvGrpSpPr/>
            <p:nvPr/>
          </p:nvGrpSpPr>
          <p:grpSpPr bwMode="auto">
            <a:xfrm>
              <a:off x="1466850" y="1066800"/>
              <a:ext cx="6191250" cy="647700"/>
              <a:chOff x="1465263" y="1820863"/>
              <a:chExt cx="4762541" cy="719137"/>
            </a:xfrm>
          </p:grpSpPr>
          <p:sp>
            <p:nvSpPr>
              <p:cNvPr id="14343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0E218"/>
                  </a:gs>
                  <a:gs pos="100000">
                    <a:srgbClr val="00B05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1" name="AutoShape 3"/>
              <p:cNvSpPr>
                <a:spLocks noChangeArrowheads="1"/>
              </p:cNvSpPr>
              <p:nvPr/>
            </p:nvSpPr>
            <p:spPr bwMode="gray">
              <a:xfrm>
                <a:off x="1465263" y="1921330"/>
                <a:ext cx="4762541" cy="518202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3435350" y="1190625"/>
              <a:ext cx="2254250" cy="4000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0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6"/>
          <p:cNvSpPr>
            <a:spLocks noChangeArrowheads="1"/>
          </p:cNvSpPr>
          <p:nvPr/>
        </p:nvSpPr>
        <p:spPr bwMode="auto">
          <a:xfrm>
            <a:off x="4648200" y="1374775"/>
            <a:ext cx="3429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当市价总值出现非交易因素的变动时，采用“除数修正法”修正原固定除数，以维持指数的连续性，修正公式如下：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修正前采样股的市价总值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原除数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修正后采样的市价总值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修正后的除数由此得到修正后的连续性，并据此计算以后的指数。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F:\work\第二\自然\Desktopography_2008_p1_019.pn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201738" y="1406525"/>
            <a:ext cx="3370262" cy="4613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364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1" descr="F:\work\第二\灰点书封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02565" y="786825"/>
            <a:ext cx="21178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sz="32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803275" y="457200"/>
            <a:ext cx="11588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zh-CN" sz="1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全屏显示(4:3)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方正超粗黑简体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78</cp:revision>
  <cp:lastPrinted>2113-01-01T00:00:00Z</cp:lastPrinted>
  <dcterms:created xsi:type="dcterms:W3CDTF">2113-01-01T00:00:00Z</dcterms:created>
  <dcterms:modified xsi:type="dcterms:W3CDTF">2018-08-28T09:21:02Z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2052-11.1.0.7764</vt:lpwstr>
  </property>
</Properties>
</file>