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“Escribe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M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HMM</a:t>
            </a:r>
          </a:p>
        </p:txBody>
      </p:sp>
      <p:sp>
        <p:nvSpPr>
          <p:cNvPr id="120" name="Infer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 dancing frog"/>
          <p:cNvSpPr txBox="1"/>
          <p:nvPr>
            <p:ph type="title"/>
          </p:nvPr>
        </p:nvSpPr>
        <p:spPr>
          <a:xfrm>
            <a:off x="1206500" y="723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 dancing frog</a:t>
            </a:r>
          </a:p>
        </p:txBody>
      </p:sp>
      <p:pic>
        <p:nvPicPr>
          <p:cNvPr id="191" name="RanaEscaleras.jpeg" descr="RanaEscalera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9899" y="4193470"/>
            <a:ext cx="5985002" cy="3347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ior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 distribution</a:t>
            </a:r>
          </a:p>
        </p:txBody>
      </p:sp>
      <p:graphicFrame>
        <p:nvGraphicFramePr>
          <p:cNvPr id="194" name="Tabla"/>
          <p:cNvGraphicFramePr/>
          <p:nvPr/>
        </p:nvGraphicFramePr>
        <p:xfrm>
          <a:off x="3773363" y="4584700"/>
          <a:ext cx="5470774" cy="9297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09678"/>
                <a:gridCol w="909678"/>
                <a:gridCol w="909678"/>
                <a:gridCol w="909678"/>
                <a:gridCol w="909678"/>
                <a:gridCol w="909678"/>
              </a:tblGrid>
              <a:tr h="458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58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1/6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" name="Where is the frog at the beginning?"/>
          <p:cNvSpPr txBox="1"/>
          <p:nvPr/>
        </p:nvSpPr>
        <p:spPr>
          <a:xfrm>
            <a:off x="4062628" y="2563317"/>
            <a:ext cx="487954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Where is the frog at the beginning?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ransition probabilities (Matrix 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Transition probabilities (Matrix A)</a:t>
            </a:r>
          </a:p>
        </p:txBody>
      </p:sp>
      <p:graphicFrame>
        <p:nvGraphicFramePr>
          <p:cNvPr id="198" name="Tabla"/>
          <p:cNvGraphicFramePr/>
          <p:nvPr/>
        </p:nvGraphicFramePr>
        <p:xfrm>
          <a:off x="2984500" y="4673600"/>
          <a:ext cx="5661819" cy="36291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807017"/>
                <a:gridCol w="807017"/>
                <a:gridCol w="807017"/>
                <a:gridCol w="807017"/>
                <a:gridCol w="807017"/>
                <a:gridCol w="807017"/>
                <a:gridCol w="807017"/>
              </a:tblGrid>
              <a:tr h="51663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9" name="Level from"/>
          <p:cNvSpPr txBox="1"/>
          <p:nvPr/>
        </p:nvSpPr>
        <p:spPr>
          <a:xfrm>
            <a:off x="937056" y="6309970"/>
            <a:ext cx="16437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 from</a:t>
            </a:r>
          </a:p>
        </p:txBody>
      </p:sp>
      <p:sp>
        <p:nvSpPr>
          <p:cNvPr id="200" name="Level to"/>
          <p:cNvSpPr txBox="1"/>
          <p:nvPr/>
        </p:nvSpPr>
        <p:spPr>
          <a:xfrm>
            <a:off x="5357876" y="3782670"/>
            <a:ext cx="12603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 to</a:t>
            </a:r>
          </a:p>
        </p:txBody>
      </p:sp>
      <p:pic>
        <p:nvPicPr>
          <p:cNvPr id="201" name="RanaEscaleras.jpeg" descr="RanaEscaleras.jpeg"/>
          <p:cNvPicPr>
            <a:picLocks noChangeAspect="1"/>
          </p:cNvPicPr>
          <p:nvPr/>
        </p:nvPicPr>
        <p:blipFill>
          <a:blip r:embed="rId2">
            <a:extLst/>
          </a:blip>
          <a:srcRect l="12071" t="26283" r="42131" b="7086"/>
          <a:stretch>
            <a:fillRect/>
          </a:stretch>
        </p:blipFill>
        <p:spPr>
          <a:xfrm>
            <a:off x="8842460" y="6795492"/>
            <a:ext cx="1643867" cy="133785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Where can the frog jump?"/>
          <p:cNvSpPr txBox="1"/>
          <p:nvPr/>
        </p:nvSpPr>
        <p:spPr>
          <a:xfrm>
            <a:off x="4683506" y="2550617"/>
            <a:ext cx="36377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Where can the frog jump?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ission probabilities (Matrix B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Emission probabilities (Matrix B)</a:t>
            </a:r>
          </a:p>
        </p:txBody>
      </p:sp>
      <p:graphicFrame>
        <p:nvGraphicFramePr>
          <p:cNvPr id="205" name="Tabla"/>
          <p:cNvGraphicFramePr/>
          <p:nvPr/>
        </p:nvGraphicFramePr>
        <p:xfrm>
          <a:off x="3677840" y="4902200"/>
          <a:ext cx="5661820" cy="36291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883039"/>
                <a:gridCol w="1883039"/>
                <a:gridCol w="1883039"/>
              </a:tblGrid>
              <a:tr h="51663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Detection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No detection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5166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6" name="RanaEscaleras.jpeg" descr="RanaEscaleras.jpeg"/>
          <p:cNvPicPr>
            <a:picLocks noChangeAspect="1"/>
          </p:cNvPicPr>
          <p:nvPr/>
        </p:nvPicPr>
        <p:blipFill>
          <a:blip r:embed="rId2">
            <a:extLst/>
          </a:blip>
          <a:srcRect l="0" t="0" r="41104" b="76312"/>
          <a:stretch>
            <a:fillRect/>
          </a:stretch>
        </p:blipFill>
        <p:spPr>
          <a:xfrm>
            <a:off x="4739878" y="3804046"/>
            <a:ext cx="3524873" cy="79302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What is the probability to detect the frog?"/>
          <p:cNvSpPr txBox="1"/>
          <p:nvPr/>
        </p:nvSpPr>
        <p:spPr>
          <a:xfrm>
            <a:off x="3619449" y="2877840"/>
            <a:ext cx="576590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What is the probability to detect the frog?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ser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Observations</a:t>
            </a:r>
          </a:p>
        </p:txBody>
      </p:sp>
      <p:graphicFrame>
        <p:nvGraphicFramePr>
          <p:cNvPr id="210" name="Tabla"/>
          <p:cNvGraphicFramePr/>
          <p:nvPr/>
        </p:nvGraphicFramePr>
        <p:xfrm>
          <a:off x="2032372" y="4186907"/>
          <a:ext cx="8952756" cy="13924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31043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  <a:gridCol w="654539"/>
              </a:tblGrid>
              <a:tr h="6898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898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1" name="After 14 times, this are the sensor’s results:"/>
          <p:cNvSpPr txBox="1"/>
          <p:nvPr/>
        </p:nvSpPr>
        <p:spPr>
          <a:xfrm>
            <a:off x="3517798" y="2877840"/>
            <a:ext cx="59692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After 14 times, this are the sensor’s results: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Using filter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Using filtering algorithm</a:t>
            </a:r>
          </a:p>
        </p:txBody>
      </p:sp>
      <p:pic>
        <p:nvPicPr>
          <p:cNvPr id="21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8100" y="3562350"/>
            <a:ext cx="2768600" cy="622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Inizialization"/>
          <p:cNvSpPr txBox="1"/>
          <p:nvPr/>
        </p:nvSpPr>
        <p:spPr>
          <a:xfrm>
            <a:off x="5543041" y="2757145"/>
            <a:ext cx="19187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Inizialization</a:t>
            </a:r>
          </a:p>
        </p:txBody>
      </p:sp>
      <p:sp>
        <p:nvSpPr>
          <p:cNvPr id="216" name="Recursion"/>
          <p:cNvSpPr txBox="1"/>
          <p:nvPr/>
        </p:nvSpPr>
        <p:spPr>
          <a:xfrm>
            <a:off x="5705957" y="4528795"/>
            <a:ext cx="15928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</a:t>
            </a:r>
          </a:p>
        </p:txBody>
      </p:sp>
      <p:sp>
        <p:nvSpPr>
          <p:cNvPr id="217" name="Termination"/>
          <p:cNvSpPr txBox="1"/>
          <p:nvPr/>
        </p:nvSpPr>
        <p:spPr>
          <a:xfrm>
            <a:off x="5590590" y="7105650"/>
            <a:ext cx="1823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Termination</a:t>
            </a:r>
          </a:p>
        </p:txBody>
      </p:sp>
      <p:pic>
        <p:nvPicPr>
          <p:cNvPr id="218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8449" y="5192712"/>
            <a:ext cx="47879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7450" y="7620000"/>
            <a:ext cx="3009900" cy="134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istribution of X (filter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Distribution of X (filtering)</a:t>
            </a:r>
          </a:p>
        </p:txBody>
      </p:sp>
      <p:pic>
        <p:nvPicPr>
          <p:cNvPr id="222" name="Captura de Pantalla 2019-11-01 a la(s) 12.34.46.png" descr="Captura de Pantalla 2019-11-01 a la(s) 12.34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579" y="2578784"/>
            <a:ext cx="11845453" cy="586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8804360" y="7689056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9566360" y="7689056"/>
            <a:ext cx="662855" cy="539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11026860" y="7689056"/>
            <a:ext cx="662859" cy="539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5210260" y="7689056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4372060" y="7689055"/>
            <a:ext cx="662556" cy="53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stribution of X (smoothing)"/>
          <p:cNvSpPr txBox="1"/>
          <p:nvPr>
            <p:ph type="title"/>
          </p:nvPr>
        </p:nvSpPr>
        <p:spPr>
          <a:xfrm>
            <a:off x="234404" y="254000"/>
            <a:ext cx="12535992" cy="2159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Distribution of X (smoothing)</a:t>
            </a:r>
          </a:p>
        </p:txBody>
      </p:sp>
      <p:pic>
        <p:nvPicPr>
          <p:cNvPr id="23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583295"/>
            <a:ext cx="11815325" cy="587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88043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9566360" y="7701755"/>
            <a:ext cx="662855" cy="539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11026860" y="7701756"/>
            <a:ext cx="662859" cy="539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52102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43720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2577864"/>
            <a:ext cx="11924187" cy="59043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Decoding of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Decoding of X</a:t>
            </a:r>
          </a:p>
        </p:txBody>
      </p:sp>
      <p:pic>
        <p:nvPicPr>
          <p:cNvPr id="239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88043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9566360" y="7701755"/>
            <a:ext cx="662855" cy="539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11026860" y="7701756"/>
            <a:ext cx="662859" cy="539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52102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RanaEscaleras.jpeg" descr="RanaEscaleras.jpeg"/>
          <p:cNvPicPr>
            <a:picLocks noChangeAspect="1"/>
          </p:cNvPicPr>
          <p:nvPr/>
        </p:nvPicPr>
        <p:blipFill>
          <a:blip r:embed="rId3">
            <a:extLst/>
          </a:blip>
          <a:srcRect l="12071" t="26283" r="42131" b="7086"/>
          <a:stretch>
            <a:fillRect/>
          </a:stretch>
        </p:blipFill>
        <p:spPr>
          <a:xfrm>
            <a:off x="4372060" y="7701755"/>
            <a:ext cx="662556" cy="53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ormal Filtering"/>
          <p:cNvSpPr txBox="1"/>
          <p:nvPr>
            <p:ph type="title"/>
          </p:nvPr>
        </p:nvSpPr>
        <p:spPr>
          <a:xfrm>
            <a:off x="592137" y="-266700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Formal Filtering</a:t>
            </a:r>
          </a:p>
        </p:txBody>
      </p:sp>
      <p:sp>
        <p:nvSpPr>
          <p:cNvPr id="246" name="We are interested in the conditional probability mass function p(xt|y1:t)  of the state  Xt  given the data observed up to time t"/>
          <p:cNvSpPr txBox="1"/>
          <p:nvPr/>
        </p:nvSpPr>
        <p:spPr>
          <a:xfrm>
            <a:off x="157103" y="2074367"/>
            <a:ext cx="12470923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We are interested in the conditional probability mass function p(x</a:t>
            </a:r>
            <a:r>
              <a:rPr baseline="-16072" sz="933"/>
              <a:t>t</a:t>
            </a:r>
            <a:r>
              <a:t>|y</a:t>
            </a:r>
            <a:r>
              <a:rPr baseline="-16072" sz="933"/>
              <a:t>1:t</a:t>
            </a:r>
            <a:r>
              <a:t>)  of the state  X</a:t>
            </a:r>
            <a:r>
              <a:rPr baseline="-16072" sz="933"/>
              <a:t>t</a:t>
            </a:r>
            <a:r>
              <a:t>  given the data observed up to time t</a:t>
            </a:r>
          </a:p>
        </p:txBody>
      </p:sp>
      <p:pic>
        <p:nvPicPr>
          <p:cNvPr id="24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350" y="2742505"/>
            <a:ext cx="29083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0" t="23343" r="67810" b="23343"/>
          <a:stretch>
            <a:fillRect/>
          </a:stretch>
        </p:blipFill>
        <p:spPr>
          <a:xfrm>
            <a:off x="8464550" y="2180232"/>
            <a:ext cx="936179" cy="33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We will derive a recursion for"/>
          <p:cNvSpPr txBox="1"/>
          <p:nvPr/>
        </p:nvSpPr>
        <p:spPr>
          <a:xfrm>
            <a:off x="111201" y="3642817"/>
            <a:ext cx="401939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We will derive a recursion for</a:t>
            </a:r>
          </a:p>
        </p:txBody>
      </p:sp>
      <p:pic>
        <p:nvPicPr>
          <p:cNvPr id="250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500" y="3605259"/>
            <a:ext cx="6705600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We can define the alpha recursion as:"/>
          <p:cNvSpPr txBox="1"/>
          <p:nvPr/>
        </p:nvSpPr>
        <p:spPr>
          <a:xfrm>
            <a:off x="90982" y="5915066"/>
            <a:ext cx="5380636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can define the </a:t>
            </a:r>
            <a:r>
              <a:rPr b="1"/>
              <a:t>alpha recursion</a:t>
            </a:r>
            <a:r>
              <a:t> as:</a:t>
            </a:r>
          </a:p>
        </p:txBody>
      </p:sp>
      <p:pic>
        <p:nvPicPr>
          <p:cNvPr id="252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3577" y="6013008"/>
            <a:ext cx="17653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ctángulo"/>
          <p:cNvSpPr/>
          <p:nvPr/>
        </p:nvSpPr>
        <p:spPr>
          <a:xfrm>
            <a:off x="4145359" y="3694364"/>
            <a:ext cx="1027709" cy="393701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Rectángulo"/>
          <p:cNvSpPr/>
          <p:nvPr/>
        </p:nvSpPr>
        <p:spPr>
          <a:xfrm>
            <a:off x="6470749" y="5949508"/>
            <a:ext cx="945357" cy="393701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Rectángulo"/>
          <p:cNvSpPr/>
          <p:nvPr/>
        </p:nvSpPr>
        <p:spPr>
          <a:xfrm>
            <a:off x="5588694" y="5949508"/>
            <a:ext cx="627064" cy="393701"/>
          </a:xfrm>
          <a:prstGeom prst="rect">
            <a:avLst/>
          </a:prstGeom>
          <a:ln w="25400">
            <a:solidFill>
              <a:srgbClr val="088AF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6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4598" y="6038408"/>
            <a:ext cx="14859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with:"/>
          <p:cNvSpPr txBox="1"/>
          <p:nvPr/>
        </p:nvSpPr>
        <p:spPr>
          <a:xfrm>
            <a:off x="7658397" y="5941075"/>
            <a:ext cx="7632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with: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</a:t>
            </a:r>
          </a:p>
        </p:txBody>
      </p:sp>
      <p:sp>
        <p:nvSpPr>
          <p:cNvPr id="123" name="We will use the following notations:"/>
          <p:cNvSpPr txBox="1"/>
          <p:nvPr/>
        </p:nvSpPr>
        <p:spPr>
          <a:xfrm>
            <a:off x="3889806" y="2271370"/>
            <a:ext cx="52251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will use the following notations:</a:t>
            </a:r>
          </a:p>
        </p:txBody>
      </p:sp>
      <p:pic>
        <p:nvPicPr>
          <p:cNvPr id="12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8950" y="3187700"/>
            <a:ext cx="4406900" cy="132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rmal Filtering and likelihood"/>
          <p:cNvSpPr txBox="1"/>
          <p:nvPr/>
        </p:nvSpPr>
        <p:spPr>
          <a:xfrm>
            <a:off x="769937" y="149324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84886">
              <a:defRPr b="0" sz="664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Formal Filtering and likelihood</a:t>
            </a:r>
          </a:p>
        </p:txBody>
      </p:sp>
      <p:sp>
        <p:nvSpPr>
          <p:cNvPr id="260" name="The filtering pmf is obtained by normalizing           as:"/>
          <p:cNvSpPr txBox="1"/>
          <p:nvPr/>
        </p:nvSpPr>
        <p:spPr>
          <a:xfrm>
            <a:off x="264617" y="4270530"/>
            <a:ext cx="73069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The filtering pmf is obtained by normalizing           as:</a:t>
            </a:r>
          </a:p>
        </p:txBody>
      </p:sp>
      <p:pic>
        <p:nvPicPr>
          <p:cNvPr id="26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0" t="0" r="62814" b="0"/>
          <a:stretch>
            <a:fillRect/>
          </a:stretch>
        </p:blipFill>
        <p:spPr>
          <a:xfrm>
            <a:off x="6301184" y="4414396"/>
            <a:ext cx="656432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4187" y="5037776"/>
            <a:ext cx="3670301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For t = 1, . . . , T , xt ∈ X:"/>
          <p:cNvSpPr txBox="1"/>
          <p:nvPr/>
        </p:nvSpPr>
        <p:spPr>
          <a:xfrm>
            <a:off x="3402047" y="3046217"/>
            <a:ext cx="3389004" cy="472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For t = 1, . . . , T , x</a:t>
            </a:r>
            <a:r>
              <a:rPr baseline="-16072" sz="933"/>
              <a:t>t </a:t>
            </a:r>
            <a:r>
              <a:t>∈ X: </a:t>
            </a:r>
          </a:p>
        </p:txBody>
      </p:sp>
      <p:pic>
        <p:nvPicPr>
          <p:cNvPr id="264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7618" y="3463500"/>
            <a:ext cx="43561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ángulo"/>
          <p:cNvSpPr/>
          <p:nvPr/>
        </p:nvSpPr>
        <p:spPr>
          <a:xfrm>
            <a:off x="7955728" y="3476200"/>
            <a:ext cx="1027709" cy="393701"/>
          </a:xfrm>
          <a:prstGeom prst="rect">
            <a:avLst/>
          </a:prstGeom>
          <a:ln w="25400">
            <a:solidFill>
              <a:srgbClr val="088AF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So, we compute a filtering using:"/>
          <p:cNvSpPr txBox="1"/>
          <p:nvPr/>
        </p:nvSpPr>
        <p:spPr>
          <a:xfrm>
            <a:off x="262890" y="2318329"/>
            <a:ext cx="45796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So, we compute a filtering using:</a:t>
            </a:r>
          </a:p>
        </p:txBody>
      </p:sp>
      <p:sp>
        <p:nvSpPr>
          <p:cNvPr id="267" name="The likelihood term p(y1:T ) can be computed from the α-recursion"/>
          <p:cNvSpPr txBox="1"/>
          <p:nvPr/>
        </p:nvSpPr>
        <p:spPr>
          <a:xfrm>
            <a:off x="279399" y="6042157"/>
            <a:ext cx="836964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The likelihood term p(y</a:t>
            </a:r>
            <a:r>
              <a:rPr baseline="-6250"/>
              <a:t>1:T </a:t>
            </a:r>
            <a:r>
              <a:t>) can be computed from the α-recursion</a:t>
            </a:r>
          </a:p>
        </p:txBody>
      </p:sp>
      <p:pic>
        <p:nvPicPr>
          <p:cNvPr id="268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6891452"/>
            <a:ext cx="2006600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ángulo"/>
          <p:cNvSpPr/>
          <p:nvPr/>
        </p:nvSpPr>
        <p:spPr>
          <a:xfrm>
            <a:off x="4744917" y="3488900"/>
            <a:ext cx="627064" cy="393701"/>
          </a:xfrm>
          <a:prstGeom prst="rect">
            <a:avLst/>
          </a:prstGeom>
          <a:ln w="25400">
            <a:solidFill>
              <a:srgbClr val="088AF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siderations in 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Considerations in Filtering</a:t>
            </a:r>
          </a:p>
        </p:txBody>
      </p:sp>
      <p:sp>
        <p:nvSpPr>
          <p:cNvPr id="272" name="The computation cost of the whole forward recursion is O(T|X |2)…"/>
          <p:cNvSpPr txBox="1"/>
          <p:nvPr/>
        </p:nvSpPr>
        <p:spPr>
          <a:xfrm>
            <a:off x="1045963" y="2482849"/>
            <a:ext cx="11192273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The computation cost of the whole forward recursion is O(T|X |</a:t>
            </a:r>
            <a:r>
              <a:rPr baseline="20833"/>
              <a:t>2</a:t>
            </a:r>
            <a:r>
              <a:t>) </a:t>
            </a:r>
          </a:p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The proposed recursion may suffer from numerical underflow/overflow, as α</a:t>
            </a:r>
            <a:r>
              <a:rPr baseline="-6250"/>
              <a:t>t </a:t>
            </a:r>
            <a:r>
              <a:t>may become very small or very large for large t. </a:t>
            </a:r>
          </a:p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To avoid this, we can normalize α</a:t>
            </a:r>
            <a:r>
              <a:rPr baseline="-6250"/>
              <a:t>t</a:t>
            </a:r>
            <a:r>
              <a:t>, or propagate the filtering pmf p(x</a:t>
            </a:r>
            <a:r>
              <a:rPr baseline="-6250"/>
              <a:t>t</a:t>
            </a:r>
            <a:r>
              <a:t>|y</a:t>
            </a:r>
            <a:r>
              <a:rPr baseline="-6250"/>
              <a:t>1:t</a:t>
            </a:r>
            <a:r>
              <a:t>) instead of α</a:t>
            </a:r>
            <a:r>
              <a:rPr baseline="-6250"/>
              <a:t>t</a:t>
            </a:r>
            <a:r>
              <a:t>, using the following two-step predict-update recursion</a:t>
            </a:r>
          </a:p>
        </p:txBody>
      </p:sp>
      <p:pic>
        <p:nvPicPr>
          <p:cNvPr id="27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1650" y="6597650"/>
            <a:ext cx="6921500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ference problems"/>
          <p:cNvSpPr txBox="1"/>
          <p:nvPr>
            <p:ph type="title"/>
          </p:nvPr>
        </p:nvSpPr>
        <p:spPr>
          <a:xfrm>
            <a:off x="1805508" y="538410"/>
            <a:ext cx="9305876" cy="1497807"/>
          </a:xfrm>
          <a:prstGeom prst="rect">
            <a:avLst/>
          </a:prstGeom>
        </p:spPr>
        <p:txBody>
          <a:bodyPr/>
          <a:lstStyle/>
          <a:p>
            <a:pPr/>
            <a:r>
              <a:t>Inference problems</a:t>
            </a:r>
          </a:p>
        </p:txBody>
      </p:sp>
      <p:sp>
        <p:nvSpPr>
          <p:cNvPr id="127" name="Filtering:…"/>
          <p:cNvSpPr txBox="1"/>
          <p:nvPr/>
        </p:nvSpPr>
        <p:spPr>
          <a:xfrm>
            <a:off x="705499" y="2252167"/>
            <a:ext cx="11765203" cy="524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Filtering:</a:t>
            </a:r>
          </a:p>
          <a:p>
            <a:pPr lvl="2" indent="0" algn="l">
              <a:defRPr b="0"/>
            </a:pPr>
            <a:r>
              <a:t>Given measurements up to time t, compute the distribution of Xt.</a:t>
            </a:r>
          </a:p>
          <a:p>
            <a:pPr lvl="1" indent="0" algn="l"/>
          </a:p>
          <a:p>
            <a:pPr marL="333375" indent="-333375" algn="l">
              <a:buSzPct val="145000"/>
              <a:buChar char="•"/>
            </a:pPr>
            <a:r>
              <a:t>Prediction:</a:t>
            </a:r>
          </a:p>
          <a:p>
            <a:pPr algn="l">
              <a:defRPr b="0"/>
            </a:pPr>
            <a:r>
              <a:t>Given measurements up to time s, compute the distribution of Xt, s&lt;t</a:t>
            </a:r>
          </a:p>
          <a:p>
            <a:pPr algn="l"/>
          </a:p>
          <a:p>
            <a:pPr marL="333375" indent="-333375" algn="l">
              <a:buSzPct val="145000"/>
              <a:buChar char="•"/>
            </a:pPr>
            <a:r>
              <a:t>Smoothing</a:t>
            </a:r>
          </a:p>
          <a:p>
            <a:pPr algn="l">
              <a:defRPr b="0"/>
            </a:pPr>
            <a:r>
              <a:t>Given measurements up to time s, compute the distribution of Xt, s&gt;t</a:t>
            </a:r>
          </a:p>
          <a:p>
            <a:pPr algn="l"/>
          </a:p>
          <a:p>
            <a:pPr marL="333375" indent="-333375" algn="l">
              <a:buSzPct val="145000"/>
              <a:buChar char="•"/>
            </a:pPr>
            <a:r>
              <a:t>Likelihood</a:t>
            </a:r>
          </a:p>
          <a:p>
            <a:pPr algn="l">
              <a:defRPr b="0"/>
            </a:pPr>
            <a:r>
              <a:t>Find the likelihood of Y given the model</a:t>
            </a:r>
          </a:p>
          <a:p>
            <a:pPr algn="l"/>
          </a:p>
          <a:p>
            <a:pPr marL="333375" indent="-333375" algn="l">
              <a:buSzPct val="145000"/>
              <a:buChar char="•"/>
            </a:pPr>
            <a:r>
              <a:t>Decoding</a:t>
            </a:r>
          </a:p>
          <a:p>
            <a:pPr algn="l">
              <a:defRPr b="0"/>
            </a:pPr>
            <a:r>
              <a:t>Find the most likely state history X given the observation history Y</a:t>
            </a:r>
          </a:p>
        </p:txBody>
      </p:sp>
      <p:pic>
        <p:nvPicPr>
          <p:cNvPr id="12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6721" t="83752" r="6721" b="2049"/>
          <a:stretch>
            <a:fillRect/>
          </a:stretch>
        </p:blipFill>
        <p:spPr>
          <a:xfrm>
            <a:off x="10413652" y="7020024"/>
            <a:ext cx="1956694" cy="430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25818" t="0" r="25818" b="82797"/>
          <a:stretch>
            <a:fillRect/>
          </a:stretch>
        </p:blipFill>
        <p:spPr>
          <a:xfrm>
            <a:off x="10845254" y="2622550"/>
            <a:ext cx="1093292" cy="522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11734" t="20523" r="11734" b="62374"/>
          <a:stretch>
            <a:fillRect/>
          </a:stretch>
        </p:blipFill>
        <p:spPr>
          <a:xfrm>
            <a:off x="10526910" y="3740794"/>
            <a:ext cx="1730079" cy="519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9414" t="40685" r="9414" b="40685"/>
          <a:stretch>
            <a:fillRect/>
          </a:stretch>
        </p:blipFill>
        <p:spPr>
          <a:xfrm>
            <a:off x="10474473" y="4797276"/>
            <a:ext cx="1834953" cy="565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29347" t="62323" r="29347" b="22532"/>
          <a:stretch>
            <a:fillRect/>
          </a:stretch>
        </p:blipFill>
        <p:spPr>
          <a:xfrm>
            <a:off x="10925026" y="5964485"/>
            <a:ext cx="933748" cy="45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sp>
        <p:nvSpPr>
          <p:cNvPr id="135" name="Given measurements up to time t, compute the distribution of Xt…"/>
          <p:cNvSpPr txBox="1"/>
          <p:nvPr/>
        </p:nvSpPr>
        <p:spPr>
          <a:xfrm>
            <a:off x="2012543" y="2080717"/>
            <a:ext cx="8855356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b="0"/>
            </a:pPr>
            <a:r>
              <a:t>Given measurements up to time t, compute the distribution of Xt</a:t>
            </a:r>
          </a:p>
          <a:p>
            <a:pPr lvl="2" indent="0" algn="l">
              <a:defRPr b="0"/>
            </a:pPr>
          </a:p>
          <a:p>
            <a:pPr lvl="2" indent="0" algn="l">
              <a:defRPr b="0"/>
            </a:pPr>
            <a:r>
              <a:t>E.g. t=2</a:t>
            </a:r>
          </a:p>
        </p:txBody>
      </p:sp>
      <p:pic>
        <p:nvPicPr>
          <p:cNvPr id="136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6100" y="3987800"/>
            <a:ext cx="42926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ínea"/>
          <p:cNvSpPr/>
          <p:nvPr/>
        </p:nvSpPr>
        <p:spPr>
          <a:xfrm flipV="1">
            <a:off x="7035799" y="3455243"/>
            <a:ext cx="1" cy="28431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ángulo"/>
          <p:cNvSpPr/>
          <p:nvPr/>
        </p:nvSpPr>
        <p:spPr>
          <a:xfrm>
            <a:off x="6187231" y="3966320"/>
            <a:ext cx="774900" cy="852388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</a:t>
            </a:r>
          </a:p>
        </p:txBody>
      </p:sp>
      <p:pic>
        <p:nvPicPr>
          <p:cNvPr id="141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6100" y="3987800"/>
            <a:ext cx="42926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ínea"/>
          <p:cNvSpPr/>
          <p:nvPr/>
        </p:nvSpPr>
        <p:spPr>
          <a:xfrm flipV="1">
            <a:off x="7035799" y="3455243"/>
            <a:ext cx="1" cy="28431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Given measurements up to time s, compute the distribution of Xt, s&lt;t…"/>
          <p:cNvSpPr txBox="1"/>
          <p:nvPr/>
        </p:nvSpPr>
        <p:spPr>
          <a:xfrm>
            <a:off x="2012543" y="1896567"/>
            <a:ext cx="9512504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b="0"/>
            </a:pPr>
            <a:r>
              <a:t>Given measurements up to time s, compute the distribution of Xt, s&lt;t</a:t>
            </a:r>
          </a:p>
          <a:p>
            <a:pPr lvl="2" indent="0" algn="l">
              <a:defRPr b="0"/>
            </a:pPr>
          </a:p>
          <a:p>
            <a:pPr lvl="2" indent="0" algn="l">
              <a:defRPr b="0"/>
            </a:pPr>
            <a:r>
              <a:t>E.g. s=2</a:t>
            </a:r>
          </a:p>
          <a:p>
            <a:pPr lvl="3" indent="0" algn="l">
              <a:defRPr b="0"/>
            </a:pPr>
            <a:r>
              <a:t>        t=3</a:t>
            </a:r>
          </a:p>
        </p:txBody>
      </p:sp>
      <p:sp>
        <p:nvSpPr>
          <p:cNvPr id="144" name="Rectángulo"/>
          <p:cNvSpPr/>
          <p:nvPr/>
        </p:nvSpPr>
        <p:spPr>
          <a:xfrm>
            <a:off x="7139731" y="3979020"/>
            <a:ext cx="774900" cy="852388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moot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Smoothing</a:t>
            </a:r>
          </a:p>
        </p:txBody>
      </p:sp>
      <p:pic>
        <p:nvPicPr>
          <p:cNvPr id="147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6100" y="3987800"/>
            <a:ext cx="42926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ínea"/>
          <p:cNvSpPr/>
          <p:nvPr/>
        </p:nvSpPr>
        <p:spPr>
          <a:xfrm flipV="1">
            <a:off x="7035799" y="3455243"/>
            <a:ext cx="1" cy="28431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Given measurements up to time s, compute the distribution of Xt, s&gt;t…"/>
          <p:cNvSpPr txBox="1"/>
          <p:nvPr/>
        </p:nvSpPr>
        <p:spPr>
          <a:xfrm>
            <a:off x="2012543" y="1896567"/>
            <a:ext cx="9512504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b="0"/>
            </a:pPr>
            <a:r>
              <a:t>Given measurements up to time s, compute the distribution of Xt, s&gt;t</a:t>
            </a:r>
          </a:p>
          <a:p>
            <a:pPr lvl="2" indent="0" algn="l">
              <a:defRPr b="0"/>
            </a:pPr>
          </a:p>
          <a:p>
            <a:pPr lvl="2" indent="0" algn="l">
              <a:defRPr b="0"/>
            </a:pPr>
            <a:r>
              <a:t>E.g. s=2</a:t>
            </a:r>
          </a:p>
          <a:p>
            <a:pPr lvl="3" indent="0" algn="l">
              <a:defRPr b="0"/>
            </a:pPr>
            <a:r>
              <a:t>        t=1</a:t>
            </a:r>
          </a:p>
        </p:txBody>
      </p:sp>
      <p:sp>
        <p:nvSpPr>
          <p:cNvPr id="150" name="Rectángulo"/>
          <p:cNvSpPr/>
          <p:nvPr/>
        </p:nvSpPr>
        <p:spPr>
          <a:xfrm>
            <a:off x="5298231" y="3966320"/>
            <a:ext cx="774900" cy="852388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kelih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Likelihood</a:t>
            </a:r>
          </a:p>
        </p:txBody>
      </p:sp>
      <p:pic>
        <p:nvPicPr>
          <p:cNvPr id="153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6100" y="3987800"/>
            <a:ext cx="42926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ind the likelihood of Y given the model"/>
          <p:cNvSpPr txBox="1"/>
          <p:nvPr/>
        </p:nvSpPr>
        <p:spPr>
          <a:xfrm>
            <a:off x="2012543" y="2264867"/>
            <a:ext cx="952987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Find the likelihood of Y given the model</a:t>
            </a:r>
          </a:p>
        </p:txBody>
      </p:sp>
      <p:sp>
        <p:nvSpPr>
          <p:cNvPr id="155" name="Rectángulo"/>
          <p:cNvSpPr/>
          <p:nvPr/>
        </p:nvSpPr>
        <p:spPr>
          <a:xfrm>
            <a:off x="5285531" y="4906120"/>
            <a:ext cx="2675435" cy="852388"/>
          </a:xfrm>
          <a:prstGeom prst="rect">
            <a:avLst/>
          </a:prstGeom>
          <a:ln w="25400">
            <a:solidFill>
              <a:srgbClr val="FD210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e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Decoding</a:t>
            </a:r>
          </a:p>
        </p:txBody>
      </p:sp>
      <p:pic>
        <p:nvPicPr>
          <p:cNvPr id="158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rcRect l="22631" t="0" r="0" b="0"/>
          <a:stretch>
            <a:fillRect/>
          </a:stretch>
        </p:blipFill>
        <p:spPr>
          <a:xfrm>
            <a:off x="5331172" y="3740150"/>
            <a:ext cx="3321100" cy="177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HiddenMarkov.png" descr="HiddenMarkov.png"/>
          <p:cNvPicPr>
            <a:picLocks noChangeAspect="0"/>
          </p:cNvPicPr>
          <p:nvPr/>
        </p:nvPicPr>
        <p:blipFill>
          <a:blip r:embed="rId2">
            <a:extLst/>
          </a:blip>
          <a:srcRect l="0" t="6498" r="3218" b="57441"/>
          <a:stretch>
            <a:fillRect/>
          </a:stretch>
        </p:blipFill>
        <p:spPr>
          <a:xfrm>
            <a:off x="4352528" y="3004790"/>
            <a:ext cx="4154439" cy="64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Flecha"/>
          <p:cNvSpPr/>
          <p:nvPr/>
        </p:nvSpPr>
        <p:spPr>
          <a:xfrm rot="1874548">
            <a:off x="5819999" y="3701521"/>
            <a:ext cx="640806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Flecha"/>
          <p:cNvSpPr/>
          <p:nvPr/>
        </p:nvSpPr>
        <p:spPr>
          <a:xfrm rot="1874548">
            <a:off x="6772499" y="3701521"/>
            <a:ext cx="640806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Flecha"/>
          <p:cNvSpPr/>
          <p:nvPr/>
        </p:nvSpPr>
        <p:spPr>
          <a:xfrm rot="19553229">
            <a:off x="5820572" y="3678673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Flecha"/>
          <p:cNvSpPr/>
          <p:nvPr/>
        </p:nvSpPr>
        <p:spPr>
          <a:xfrm rot="19553229">
            <a:off x="6678909" y="3678673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Flecha"/>
          <p:cNvSpPr/>
          <p:nvPr/>
        </p:nvSpPr>
        <p:spPr>
          <a:xfrm rot="1874548">
            <a:off x="4875592" y="3701521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Flecha"/>
          <p:cNvSpPr/>
          <p:nvPr/>
        </p:nvSpPr>
        <p:spPr>
          <a:xfrm rot="21598387">
            <a:off x="5058311" y="32729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Flecha"/>
          <p:cNvSpPr/>
          <p:nvPr/>
        </p:nvSpPr>
        <p:spPr>
          <a:xfrm rot="21598387">
            <a:off x="5971023" y="32729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Flecha"/>
          <p:cNvSpPr/>
          <p:nvPr/>
        </p:nvSpPr>
        <p:spPr>
          <a:xfrm rot="21598387">
            <a:off x="6883734" y="32729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Flecha"/>
          <p:cNvSpPr/>
          <p:nvPr/>
        </p:nvSpPr>
        <p:spPr>
          <a:xfrm rot="21598387">
            <a:off x="7796445" y="32729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Flecha"/>
          <p:cNvSpPr/>
          <p:nvPr/>
        </p:nvSpPr>
        <p:spPr>
          <a:xfrm rot="21598387">
            <a:off x="5971023" y="41151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Flecha"/>
          <p:cNvSpPr/>
          <p:nvPr/>
        </p:nvSpPr>
        <p:spPr>
          <a:xfrm rot="21598387">
            <a:off x="6883734" y="41151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Flecha"/>
          <p:cNvSpPr/>
          <p:nvPr/>
        </p:nvSpPr>
        <p:spPr>
          <a:xfrm rot="21598387">
            <a:off x="7796445" y="41151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" name="HiddenMarkov.png" descr="HiddenMarkov.png"/>
          <p:cNvPicPr>
            <a:picLocks noChangeAspect="1"/>
          </p:cNvPicPr>
          <p:nvPr/>
        </p:nvPicPr>
        <p:blipFill>
          <a:blip r:embed="rId2">
            <a:extLst/>
          </a:blip>
          <a:srcRect l="22631" t="0" r="0" b="0"/>
          <a:stretch>
            <a:fillRect/>
          </a:stretch>
        </p:blipFill>
        <p:spPr>
          <a:xfrm>
            <a:off x="5331197" y="6877050"/>
            <a:ext cx="3321100" cy="177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HiddenMarkov.png" descr="HiddenMarkov.png"/>
          <p:cNvPicPr>
            <a:picLocks noChangeAspect="0"/>
          </p:cNvPicPr>
          <p:nvPr/>
        </p:nvPicPr>
        <p:blipFill>
          <a:blip r:embed="rId2">
            <a:extLst/>
          </a:blip>
          <a:srcRect l="0" t="6498" r="3218" b="57441"/>
          <a:stretch>
            <a:fillRect/>
          </a:stretch>
        </p:blipFill>
        <p:spPr>
          <a:xfrm>
            <a:off x="4352552" y="6141690"/>
            <a:ext cx="4154439" cy="64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Flecha"/>
          <p:cNvSpPr/>
          <p:nvPr/>
        </p:nvSpPr>
        <p:spPr>
          <a:xfrm rot="1874548">
            <a:off x="5820024" y="6838421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Flecha"/>
          <p:cNvSpPr/>
          <p:nvPr/>
        </p:nvSpPr>
        <p:spPr>
          <a:xfrm rot="1874548">
            <a:off x="6772524" y="6838421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Flecha"/>
          <p:cNvSpPr/>
          <p:nvPr/>
        </p:nvSpPr>
        <p:spPr>
          <a:xfrm rot="19553229">
            <a:off x="5820597" y="6815573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Flecha"/>
          <p:cNvSpPr/>
          <p:nvPr/>
        </p:nvSpPr>
        <p:spPr>
          <a:xfrm rot="19553229">
            <a:off x="6678934" y="6815573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Flecha"/>
          <p:cNvSpPr/>
          <p:nvPr/>
        </p:nvSpPr>
        <p:spPr>
          <a:xfrm rot="1874548">
            <a:off x="4875617" y="6838421"/>
            <a:ext cx="640805" cy="88901"/>
          </a:xfrm>
          <a:prstGeom prst="rightArrow">
            <a:avLst>
              <a:gd name="adj1" fmla="val 61086"/>
              <a:gd name="adj2" fmla="val 23280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Flecha"/>
          <p:cNvSpPr/>
          <p:nvPr/>
        </p:nvSpPr>
        <p:spPr>
          <a:xfrm rot="21598387">
            <a:off x="5058336" y="64098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Flecha"/>
          <p:cNvSpPr/>
          <p:nvPr/>
        </p:nvSpPr>
        <p:spPr>
          <a:xfrm rot="21598387">
            <a:off x="5971047" y="64098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Flecha"/>
          <p:cNvSpPr/>
          <p:nvPr/>
        </p:nvSpPr>
        <p:spPr>
          <a:xfrm rot="21598387">
            <a:off x="6883759" y="64098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Flecha"/>
          <p:cNvSpPr/>
          <p:nvPr/>
        </p:nvSpPr>
        <p:spPr>
          <a:xfrm rot="21598387">
            <a:off x="7796470" y="6409869"/>
            <a:ext cx="324692" cy="115575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Flecha"/>
          <p:cNvSpPr/>
          <p:nvPr/>
        </p:nvSpPr>
        <p:spPr>
          <a:xfrm rot="21598387">
            <a:off x="5971047" y="72520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Flecha"/>
          <p:cNvSpPr/>
          <p:nvPr/>
        </p:nvSpPr>
        <p:spPr>
          <a:xfrm rot="21598387">
            <a:off x="6883759" y="72520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Flecha"/>
          <p:cNvSpPr/>
          <p:nvPr/>
        </p:nvSpPr>
        <p:spPr>
          <a:xfrm rot="21598387">
            <a:off x="7796470" y="7252084"/>
            <a:ext cx="324692" cy="115574"/>
          </a:xfrm>
          <a:prstGeom prst="rightArrow">
            <a:avLst>
              <a:gd name="adj1" fmla="val 61086"/>
              <a:gd name="adj2" fmla="val 179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Find the most likely state history X given the observation history Y"/>
          <p:cNvSpPr txBox="1"/>
          <p:nvPr/>
        </p:nvSpPr>
        <p:spPr>
          <a:xfrm>
            <a:off x="2184247" y="2116599"/>
            <a:ext cx="90681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Find the most likely state history X given the observation history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uition"/>
          <p:cNvSpPr txBox="1"/>
          <p:nvPr>
            <p:ph type="title"/>
          </p:nvPr>
        </p:nvSpPr>
        <p:spPr>
          <a:xfrm>
            <a:off x="952500" y="3263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Intuition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