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10F138-6782-4BF9-867C-90A5A9154D22}">
  <a:tblStyle styleId="{0810F138-6782-4BF9-867C-90A5A9154D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21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8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r.llnl.gov/december-2017/bader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aede6a9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aede6a9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Claire presenting this: target 1.5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credit: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https://str.llnl.gov/december-2017/bader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faede6a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faede6a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Lauren</a:t>
            </a:r>
            <a:r>
              <a:rPr lang="en">
                <a:solidFill>
                  <a:schemeClr val="dk1"/>
                </a:solidFill>
              </a:rPr>
              <a:t> presenting this: target 1.5 minutes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fbf744d47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fbf744d47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Jacqueline</a:t>
            </a:r>
            <a:r>
              <a:rPr lang="en">
                <a:solidFill>
                  <a:schemeClr val="dk1"/>
                </a:solidFill>
              </a:rPr>
              <a:t> presenting this: target 2 minutes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faede6a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faede6a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Sami</a:t>
            </a:r>
            <a:r>
              <a:rPr lang="en">
                <a:solidFill>
                  <a:schemeClr val="dk1"/>
                </a:solidFill>
              </a:rPr>
              <a:t> presenting this: target 2 minutes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highlight>
                  <a:srgbClr val="FDFDFD"/>
                </a:highlight>
              </a:rPr>
              <a:t>One slide that describes at least two python libraries that potentially address your technology requirement.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faede6a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faede6a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Ihsan</a:t>
            </a:r>
            <a:r>
              <a:rPr lang="en">
                <a:solidFill>
                  <a:schemeClr val="dk1"/>
                </a:solidFill>
              </a:rPr>
              <a:t> presenting this: target 2 minutes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highlight>
                  <a:srgbClr val="FDFDFD"/>
                </a:highlight>
              </a:rPr>
              <a:t>One slide that describes at least two python libraries that potentially address your technology requirement.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3d649097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3d649097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3d6a663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3d6a663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Ihsan presenting this: target 2 minutes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esgf-node.llnl.gov/search/cmip6/" TargetMode="External"/><Relationship Id="rId5" Type="http://schemas.openxmlformats.org/officeDocument/2006/relationships/hyperlink" Target="http://berkeleyearth.org/data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anel.pyviz.org/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lot.ly/dash/" TargetMode="External"/><Relationship Id="rId4" Type="http://schemas.openxmlformats.org/officeDocument/2006/relationships/hyperlink" Target="https://dash-gallery.plotly.host/dash-oil-and-gas/" TargetMode="External"/><Relationship Id="rId5" Type="http://schemas.openxmlformats.org/officeDocument/2006/relationships/hyperlink" Target="https://dash-gallery.plotly.host/dash-oil-and-ga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Technology Review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811625" y="3116575"/>
            <a:ext cx="35592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Ihsan Kahveci, 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Jacqueline Nugent, Lauren Snyder, Sami Turbeville, and Claire Zarakas 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  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466750"/>
            <a:ext cx="5660400" cy="3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problem</a:t>
            </a:r>
            <a:r>
              <a:rPr b="1" lang="en" sz="2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Climate models and uncertainty in climate projections can be challenging to understand for people who are not familiar with climate science and/or not comfortable coding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Our solution</a:t>
            </a:r>
            <a:r>
              <a:rPr b="1" lang="en" sz="2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simplified tool for users without a technical background to interact with climate model output and visualize uncertainty for a specific location</a:t>
            </a:r>
            <a:endParaRPr>
              <a:solidFill>
                <a:srgbClr val="1155C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000" y="916975"/>
            <a:ext cx="2858100" cy="284305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360600" y="4068250"/>
            <a:ext cx="84228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Data sources: 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Climate model output available from the </a:t>
            </a: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hlinkClick r:id="rId4"/>
              </a:rPr>
              <a:t>Climate Model Intercomparison Project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phase 6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Real historical observations from </a:t>
            </a: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hlinkClick r:id="rId5"/>
              </a:rPr>
              <a:t>Berkeley Earth Surface Temperature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dataset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832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Case - Visualizing climate data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11800"/>
            <a:ext cx="8520600" cy="3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:  The user wants to create a climate dashboard for her city to understand climate models and uncertainty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Expected Interactions: 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Arial"/>
              <a:buChar char="●"/>
            </a:pPr>
            <a:r>
              <a:rPr i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: inputs </a:t>
            </a:r>
            <a:r>
              <a:rPr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latitude</a:t>
            </a:r>
            <a:r>
              <a:rPr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and longitude or city of their chosen location</a:t>
            </a:r>
            <a:endParaRPr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i="1" lang="en"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selects variables, i.e. temperature and annual mean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i="1"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Tool</a:t>
            </a:r>
            <a:r>
              <a:rPr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: graphs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map </a:t>
            </a:r>
            <a:r>
              <a:rPr lang="en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update for selections </a:t>
            </a:r>
            <a:endParaRPr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i="1" lang="en"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selects scenario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i="1" lang="en">
                <a:latin typeface="Arial"/>
                <a:ea typeface="Arial"/>
                <a:cs typeface="Arial"/>
                <a:sym typeface="Arial"/>
              </a:rPr>
              <a:t>Tool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graphs update for scenario selection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325" y="351675"/>
            <a:ext cx="3467001" cy="21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4337" y="2963925"/>
            <a:ext cx="3466975" cy="21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4927950" y="3314225"/>
            <a:ext cx="1102900" cy="1012650"/>
          </a:xfrm>
          <a:custGeom>
            <a:rect b="b" l="l" r="r" t="t"/>
            <a:pathLst>
              <a:path extrusionOk="0" h="40506" w="44116">
                <a:moveTo>
                  <a:pt x="0" y="40506"/>
                </a:moveTo>
                <a:lnTo>
                  <a:pt x="44116" y="18047"/>
                </a:lnTo>
                <a:lnTo>
                  <a:pt x="44116" y="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4" name="Google Shape;84;p16"/>
          <p:cNvCxnSpPr/>
          <p:nvPr/>
        </p:nvCxnSpPr>
        <p:spPr>
          <a:xfrm flipH="1" rot="10800000">
            <a:off x="4932950" y="3524675"/>
            <a:ext cx="1092900" cy="8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 txBox="1"/>
          <p:nvPr/>
        </p:nvSpPr>
        <p:spPr>
          <a:xfrm>
            <a:off x="2633700" y="50475"/>
            <a:ext cx="30159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Uncertainty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2664338" y="2647400"/>
            <a:ext cx="30159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Uncertainty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260675" y="2647400"/>
            <a:ext cx="2095500" cy="236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User chooses options for what they can look at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 Variable (drop down):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Minimum, maximum, &amp; average temperature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 Time (drop down): Annual mean, January mean, February mean, etc.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792200" y="2043388"/>
            <a:ext cx="20955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89" name="Google Shape;89;p16"/>
          <p:cNvSpPr txBox="1"/>
          <p:nvPr/>
        </p:nvSpPr>
        <p:spPr>
          <a:xfrm>
            <a:off x="1934500" y="3535450"/>
            <a:ext cx="20955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260675" y="190175"/>
            <a:ext cx="2095500" cy="2281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User chooses latitude and longitude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 List of cities (drop down or autofill)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 Click on map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 Custom input (sliders or textbox)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4538651" y="2647400"/>
            <a:ext cx="1607471" cy="358800"/>
            <a:chOff x="2832450" y="2943675"/>
            <a:chExt cx="2095517" cy="358800"/>
          </a:xfrm>
        </p:grpSpPr>
        <p:sp>
          <p:nvSpPr>
            <p:cNvPr id="92" name="Google Shape;92;p16"/>
            <p:cNvSpPr/>
            <p:nvPr/>
          </p:nvSpPr>
          <p:spPr>
            <a:xfrm>
              <a:off x="2832450" y="3015525"/>
              <a:ext cx="2095500" cy="2151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2832467" y="2943675"/>
              <a:ext cx="2095500" cy="3588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* Select scenario</a:t>
              </a:r>
              <a:endParaRPr b="1"/>
            </a:p>
          </p:txBody>
        </p:sp>
      </p:grpSp>
      <p:sp>
        <p:nvSpPr>
          <p:cNvPr id="94" name="Google Shape;94;p16"/>
          <p:cNvSpPr/>
          <p:nvPr/>
        </p:nvSpPr>
        <p:spPr>
          <a:xfrm>
            <a:off x="6498000" y="2571750"/>
            <a:ext cx="2380200" cy="2436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Global map of difference between scenario and historical data (model average)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 Dot for the user’s location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 Show grid spacing to see the area it was averaged over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6512400" y="351675"/>
            <a:ext cx="2351400" cy="2082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Some text with more information about what the plots are showing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 Describe the scenario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 Describe the variables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 Brief model description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Tech option 1 -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Panel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678775"/>
            <a:ext cx="8589900" cy="31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Pros</a:t>
            </a:r>
            <a:r>
              <a:rPr lang="en" sz="15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Compatible with jupyter notebook</a:t>
            </a:r>
            <a:r>
              <a:rPr lang="en" sz="15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, xarray</a:t>
            </a:r>
            <a:endParaRPr sz="15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Control panels and widgets to interact with the inputs</a:t>
            </a:r>
            <a:endParaRPr sz="15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Reactive plotting</a:t>
            </a:r>
            <a:endParaRPr sz="15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Uses Geoviews to show gridded and geospatial data, popular with geoscientists</a:t>
            </a:r>
            <a:endParaRPr sz="15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r>
              <a:rPr lang="en" sz="15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F2F2F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Dash is better at dealing with multiple users</a:t>
            </a:r>
            <a:endParaRPr sz="15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2525" y="3198925"/>
            <a:ext cx="6063801" cy="1791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Tech option 2 -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Dash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Pros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Horizontally scalable (can handle lots of data and lots of users on the web using it simultaneously)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Been around a while &amp; lots of support, documentation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Highly customizable but easy to get started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Cons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Can’t get super fancy using jupyter notebooks (but is fine for basic dashboard)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Does not suitable Xarray indexes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https://dash-gallery.plotly.host/dash-oil-and-gas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/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23695" l="0" r="0" t="12435"/>
          <a:stretch/>
        </p:blipFill>
        <p:spPr>
          <a:xfrm>
            <a:off x="0" y="0"/>
            <a:ext cx="8229600" cy="328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1350" y="3112875"/>
            <a:ext cx="2522576" cy="179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20"/>
          <p:cNvGraphicFramePr/>
          <p:nvPr/>
        </p:nvGraphicFramePr>
        <p:xfrm>
          <a:off x="486475" y="121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{0810F138-6782-4BF9-867C-90A5A9154D22}</a:tableStyleId>
              </a:tblPr>
              <a:tblGrid>
                <a:gridCol w="3010050"/>
                <a:gridCol w="2062200"/>
                <a:gridCol w="1608375"/>
                <a:gridCol w="146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Panel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Dash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Winner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38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Compatibility with Jupyter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Panel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Ease of using geospatial data and Xarrays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Easy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Possible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Panel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Developer e</a:t>
                      </a:r>
                      <a:r>
                        <a:rPr b="1" lang="en"/>
                        <a:t>xperience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 team member</a:t>
                      </a:r>
                      <a:r>
                        <a:rPr lang="en"/>
                        <a:t>s</a:t>
                      </a:r>
                      <a:r>
                        <a:rPr lang="en"/>
                        <a:t> already have used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experience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Panel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Compatibility with climate science community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Preferred by ocean.pangeo.io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commonly used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Panel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Quantity of simultaneous users technology can support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Limited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Thousands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Dash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2" name="Google Shape;122;p20"/>
          <p:cNvSpPr txBox="1"/>
          <p:nvPr>
            <p:ph type="title"/>
          </p:nvPr>
        </p:nvSpPr>
        <p:spPr>
          <a:xfrm>
            <a:off x="3613100" y="4438950"/>
            <a:ext cx="2658000" cy="4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we choose Panel!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3312400" y="4579650"/>
            <a:ext cx="471600" cy="17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Side by side comparison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