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64" r:id="rId4"/>
    <p:sldId id="267" r:id="rId5"/>
    <p:sldId id="265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77" r:id="rId29"/>
    <p:sldId id="278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21" autoAdjust="0"/>
  </p:normalViewPr>
  <p:slideViewPr>
    <p:cSldViewPr snapToGrid="0" snapToObjects="1">
      <p:cViewPr varScale="1">
        <p:scale>
          <a:sx n="91" d="100"/>
          <a:sy n="9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62D42-E3C3-624C-9487-93C8E09726C3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4DC8-1840-A74D-8D5F-479E9196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Core MVVM</a:t>
            </a:r>
            <a:r>
              <a:rPr lang="en-US" baseline="0" dirty="0" smtClean="0"/>
              <a:t> template goes only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 instead of templates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views to VDB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numbers to explain sequence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Lazy </a:t>
            </a:r>
            <a:r>
              <a:rPr lang="en-US" dirty="0" err="1" smtClean="0"/>
              <a:t>templateIVM</a:t>
            </a:r>
            <a:r>
              <a:rPr lang="en-US" dirty="0" smtClean="0"/>
              <a:t>: maintain</a:t>
            </a:r>
            <a:r>
              <a:rPr lang="en-US" baseline="0" dirty="0" smtClean="0"/>
              <a:t> only views displayed on the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log for all page-scoped, browser-scoped and template-scoped variables at the bottom-most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 that incrementally updates something and incrementally updates the entire lattice below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do we choose to incrementally update: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(a) One policy: Eager on any incoming diff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(b) Another policy: Lazy on displaying a template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Policy also: which views do you update?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Lazy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eager on two axes: (a) do you update on every single incoming diff? (b) do you update views that are not shown?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API that allows somebody to modify the view management policy by overriding the even handling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not IVM: it is diff propagation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views have pointers to one and the same 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Effective diffs: Do we need to restrict the function language to disallow creating </a:t>
            </a:r>
            <a:r>
              <a:rPr lang="en-US" baseline="0" smtClean="0"/>
              <a:t>conflicting diffs?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Lazy </a:t>
            </a:r>
            <a:r>
              <a:rPr lang="en-US" dirty="0" err="1" smtClean="0"/>
              <a:t>templateIVM</a:t>
            </a:r>
            <a:r>
              <a:rPr lang="en-US" dirty="0" smtClean="0"/>
              <a:t>: maintain</a:t>
            </a:r>
            <a:r>
              <a:rPr lang="en-US" baseline="0" dirty="0" smtClean="0"/>
              <a:t> only views displayed on the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log for all page-scoped, browser-scoped and template-scoped variables at the bottom-most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 that incrementally updates something and incrementally updates the entire lattice below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do we choose to incrementally update: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(a) One policy: Eager on any incoming diff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(b) Another policy: Lazy on displaying a template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Policy also: which views do you update?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Lazy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eager on two axes: (a) do you update on every single incoming diff? (b) do you update views that are not shown?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API that allows somebody to modify the view management policy by overriding the even handling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not IVM: it is diff propagation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views have pointers to one and the same 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Effective diffs: Do we need to restrict the function language to disallow creating </a:t>
            </a:r>
            <a:r>
              <a:rPr lang="en-US" baseline="0" smtClean="0"/>
              <a:t>conflicting diffs?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Lazy </a:t>
            </a:r>
            <a:r>
              <a:rPr lang="en-US" dirty="0" err="1" smtClean="0"/>
              <a:t>templateIVM</a:t>
            </a:r>
            <a:r>
              <a:rPr lang="en-US" dirty="0" smtClean="0"/>
              <a:t>: maintain</a:t>
            </a:r>
            <a:r>
              <a:rPr lang="en-US" baseline="0" dirty="0" smtClean="0"/>
              <a:t> only views displayed on the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log for all page-scoped, browser-scoped and template-scoped variables at the bottom-most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 that incrementally updates something and incrementally updates the entire lattice below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do we choose to incrementally update: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(a) One policy: Eager on any incoming diff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(b) Another policy: Lazy on displaying a template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Policy also: which views do you update?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Lazy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eager on two axes: (a) do you update on every single incoming diff? (b) do you update views that are not shown?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API that allows somebody to modify the view management policy by overriding the even handling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not IVM: it is diff propagation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views have pointers to one and the same 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Effective diffs: Do we need to restrict the function language to disallow creating </a:t>
            </a:r>
            <a:r>
              <a:rPr lang="en-US" baseline="0" smtClean="0"/>
              <a:t>conflicting diffs?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Lazy </a:t>
            </a:r>
            <a:r>
              <a:rPr lang="en-US" dirty="0" err="1" smtClean="0"/>
              <a:t>templateIVM</a:t>
            </a:r>
            <a:r>
              <a:rPr lang="en-US" dirty="0" smtClean="0"/>
              <a:t>: maintain</a:t>
            </a:r>
            <a:r>
              <a:rPr lang="en-US" baseline="0" dirty="0" smtClean="0"/>
              <a:t> only views displayed on the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log for all page-scoped, browser-scoped and template-scoped variables at the bottom-most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 that incrementally updates something and incrementally updates the entire lattice below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do we choose to incrementally update: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(a) One policy: Eager on any incoming diff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(b) Another policy: Lazy on displaying a template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Policy also: which views do you update?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Lazy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eager on two axes: (a) do you update on every single incoming diff? (b) do you update views that are not shown?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API that allows somebody to modify the view management policy by overriding the even handling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not IVM: it is diff propagation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views have pointers to one and the same 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Effective diffs: Do we need to restrict the function language to disallow creating </a:t>
            </a:r>
            <a:r>
              <a:rPr lang="en-US" baseline="0" smtClean="0"/>
              <a:t>conflicting diffs?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Lazy </a:t>
            </a:r>
            <a:r>
              <a:rPr lang="en-US" dirty="0" err="1" smtClean="0"/>
              <a:t>templateIVM</a:t>
            </a:r>
            <a:r>
              <a:rPr lang="en-US" dirty="0" smtClean="0"/>
              <a:t>: maintain</a:t>
            </a:r>
            <a:r>
              <a:rPr lang="en-US" baseline="0" dirty="0" smtClean="0"/>
              <a:t> only views displayed on the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log for all page-scoped, browser-scoped and template-scoped variables at the bottom-most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 that incrementally updates something and incrementally updates the entire lattice below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do we choose to incrementally update: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(a) One policy: Eager on any incoming diff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(b) Another policy: Lazy on displaying a template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Policy also: which views do you update?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Lazy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eager on two axes: (a) do you update on every single incoming diff? (b) do you update views that are not shown?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API that allows somebody to modify the view management policy by overriding the even handling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not IVM: it is diff propagation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views have pointers to one and the same 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Effective diffs: Do we need to restrict the function language to disallow creating </a:t>
            </a:r>
            <a:r>
              <a:rPr lang="en-US" baseline="0" smtClean="0"/>
              <a:t>conflicting diffs?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8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Lazy </a:t>
            </a:r>
            <a:r>
              <a:rPr lang="en-US" dirty="0" err="1" smtClean="0"/>
              <a:t>templateIVM</a:t>
            </a:r>
            <a:r>
              <a:rPr lang="en-US" dirty="0" smtClean="0"/>
              <a:t>: maintain</a:t>
            </a:r>
            <a:r>
              <a:rPr lang="en-US" baseline="0" dirty="0" smtClean="0"/>
              <a:t> only views displayed on the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log for all page-scoped, browser-scoped and template-scoped variables at the bottom-most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 that incrementally updates something and incrementally updates the entire lattice below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do we choose to incrementally update: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(a) One policy: Eager on any incoming diff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(b) Another policy: Lazy on displaying a template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Policy also: which views do you update?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Lazy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eager on two axes: (a) do you update on every single incoming diff? (b) do you update views that are not shown?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API that allows somebody to modify the view management policy by overriding the even handling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not IVM: it is diff propagation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views have pointers to one and the same 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Effective diffs: Do we need to restrict the function language to disallow creating </a:t>
            </a:r>
            <a:r>
              <a:rPr lang="en-US" baseline="0" smtClean="0"/>
              <a:t>conflicting diffs?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Split repositories</a:t>
            </a:r>
            <a:r>
              <a:rPr lang="en-US" baseline="0" dirty="0" smtClean="0"/>
              <a:t> into different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Rename function to template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to VDB specification: connection details to DBMS and view definitions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Allow user to define whether these extra view definitions are page-scoped or browser-scoped (</a:t>
            </a:r>
            <a:r>
              <a:rPr lang="en-US" baseline="0" dirty="0" err="1" smtClean="0"/>
              <a:t>indexDB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Template-introduced variables are template-scoped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Actions can add global/browser-scoped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 to VDB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Core MVVM</a:t>
            </a:r>
            <a:r>
              <a:rPr lang="en-US" baseline="0" dirty="0" smtClean="0"/>
              <a:t> template goes only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 instead of templates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views to VDB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numbers to explain sequence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Core MVVM</a:t>
            </a:r>
            <a:r>
              <a:rPr lang="en-US" baseline="0" dirty="0" smtClean="0"/>
              <a:t> template goes only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 instead of templates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views to VDB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numbers to explain sequence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Core MVVM</a:t>
            </a:r>
            <a:r>
              <a:rPr lang="en-US" baseline="0" dirty="0" smtClean="0"/>
              <a:t> template goes only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 instead of templates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views to VDB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numbers to explain sequence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Core MVVM</a:t>
            </a:r>
            <a:r>
              <a:rPr lang="en-US" baseline="0" dirty="0" smtClean="0"/>
              <a:t> template goes only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 instead of templates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views to VDB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numbers to explain sequence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Core MVVM</a:t>
            </a:r>
            <a:r>
              <a:rPr lang="en-US" baseline="0" dirty="0" smtClean="0"/>
              <a:t> template goes only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 instead of templates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views to VDB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numbers to explain sequence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Core MVVM</a:t>
            </a:r>
            <a:r>
              <a:rPr lang="en-US" baseline="0" dirty="0" smtClean="0"/>
              <a:t> template goes only 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Template instead of templates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views to VDB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numbers to explain sequence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 Client data sources (sequence)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source is page-collected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Describe modularity (which modules can be changed)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Rename Visual IVM to </a:t>
            </a:r>
            <a:r>
              <a:rPr lang="en-US" baseline="0" smtClean="0"/>
              <a:t>diff translation,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Lazy </a:t>
            </a:r>
            <a:r>
              <a:rPr lang="en-US" dirty="0" err="1" smtClean="0"/>
              <a:t>templateIVM</a:t>
            </a:r>
            <a:r>
              <a:rPr lang="en-US" dirty="0" smtClean="0"/>
              <a:t>: maintain</a:t>
            </a:r>
            <a:r>
              <a:rPr lang="en-US" baseline="0" dirty="0" smtClean="0"/>
              <a:t> only views displayed on the page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log for all page-scoped, browser-scoped and template-scoped variables at the bottom-most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Function that incrementally updates something and incrementally updates the entire lattice below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do we choose to incrementally update: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(a) One policy: Eager on any incoming diff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(b) Another policy: Lazy on displaying a template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Policy also: which views do you update?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Lazy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eager on two axes: (a) do you update on every single incoming diff? (b) do you update views that are not shown?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API that allows somebody to modify the view management policy by overriding the even handling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not IVM: it is diff propagation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views have pointers to one and the same log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Effective diffs: Do we need to restrict the function language to disallow creating </a:t>
            </a:r>
            <a:r>
              <a:rPr lang="en-US" baseline="0" smtClean="0"/>
              <a:t>conflicting diffs?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4DC8-1840-A74D-8D5F-479E9196FA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2461-55B8-AE4C-B2BF-9253342305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AA2F-162D-7044-AD25-7B2F2E8C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-Right Arrow 7"/>
          <p:cNvSpPr/>
          <p:nvPr/>
        </p:nvSpPr>
        <p:spPr>
          <a:xfrm>
            <a:off x="2522921" y="1781113"/>
            <a:ext cx="834073" cy="501535"/>
          </a:xfrm>
          <a:prstGeom prst="left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086600" y="1694608"/>
            <a:ext cx="1371600" cy="708505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64972" y="1679154"/>
            <a:ext cx="1371600" cy="708505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</a:t>
            </a:r>
          </a:p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3343" y="1679154"/>
            <a:ext cx="1371600" cy="708505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</a:t>
            </a:r>
          </a:p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0" name="Left-Right Arrow 29"/>
          <p:cNvSpPr/>
          <p:nvPr/>
        </p:nvSpPr>
        <p:spPr>
          <a:xfrm>
            <a:off x="5744550" y="1781113"/>
            <a:ext cx="834073" cy="501535"/>
          </a:xfrm>
          <a:prstGeom prst="left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ingle Corner Rectangle 30"/>
          <p:cNvSpPr/>
          <p:nvPr/>
        </p:nvSpPr>
        <p:spPr>
          <a:xfrm>
            <a:off x="2709927" y="2754957"/>
            <a:ext cx="5887973" cy="1791643"/>
          </a:xfrm>
          <a:prstGeom prst="snip1Rect">
            <a:avLst>
              <a:gd name="adj" fmla="val 8614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7743" y="276304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Capability-based Unit Engine</a:t>
            </a:r>
            <a:endParaRPr lang="en-US" b="1" dirty="0"/>
          </a:p>
        </p:txBody>
      </p:sp>
      <p:sp>
        <p:nvSpPr>
          <p:cNvPr id="45" name="Snip Single Corner Rectangle 44"/>
          <p:cNvSpPr/>
          <p:nvPr/>
        </p:nvSpPr>
        <p:spPr>
          <a:xfrm>
            <a:off x="5194024" y="3326540"/>
            <a:ext cx="3158824" cy="950004"/>
          </a:xfrm>
          <a:prstGeom prst="snip1Rect">
            <a:avLst>
              <a:gd name="adj" fmla="val 9102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endParaRPr lang="en-US" dirty="0"/>
          </a:p>
        </p:txBody>
      </p:sp>
      <p:sp>
        <p:nvSpPr>
          <p:cNvPr id="41" name="Snip Single Corner Rectangle 40"/>
          <p:cNvSpPr/>
          <p:nvPr/>
        </p:nvSpPr>
        <p:spPr>
          <a:xfrm>
            <a:off x="5284807" y="3414950"/>
            <a:ext cx="3202118" cy="985641"/>
          </a:xfrm>
          <a:prstGeom prst="snip1Rect">
            <a:avLst>
              <a:gd name="adj" fmla="val 9102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6935547" y="3799729"/>
            <a:ext cx="1338269" cy="376725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endParaRPr lang="en-US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7014579" y="3884166"/>
            <a:ext cx="1338269" cy="376725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40" name="Snip Single Corner Rectangle 39"/>
          <p:cNvSpPr/>
          <p:nvPr/>
        </p:nvSpPr>
        <p:spPr>
          <a:xfrm>
            <a:off x="5389492" y="3802164"/>
            <a:ext cx="1338269" cy="376725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endParaRPr lang="en-US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5470540" y="3884166"/>
            <a:ext cx="1338269" cy="376725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en-US" dirty="0" smtClean="0"/>
              <a:t>Renderers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11648" y="3383224"/>
            <a:ext cx="156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Wrappers</a:t>
            </a:r>
            <a:endParaRPr lang="en-US" dirty="0"/>
          </a:p>
        </p:txBody>
      </p:sp>
      <p:sp>
        <p:nvSpPr>
          <p:cNvPr id="46" name="Rectangular Callout 45"/>
          <p:cNvSpPr/>
          <p:nvPr/>
        </p:nvSpPr>
        <p:spPr>
          <a:xfrm flipH="1">
            <a:off x="351242" y="2629926"/>
            <a:ext cx="2097995" cy="2030974"/>
          </a:xfrm>
          <a:prstGeom prst="wedgeRectCallout">
            <a:avLst>
              <a:gd name="adj1" fmla="val -67094"/>
              <a:gd name="adj2" fmla="val -67231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ingle Corner Rectangle 46"/>
          <p:cNvSpPr/>
          <p:nvPr/>
        </p:nvSpPr>
        <p:spPr>
          <a:xfrm>
            <a:off x="466272" y="2754956"/>
            <a:ext cx="1877846" cy="1791643"/>
          </a:xfrm>
          <a:prstGeom prst="snip1Rect">
            <a:avLst>
              <a:gd name="adj" fmla="val 8614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9338" y="2775746"/>
            <a:ext cx="17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Updatable View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690781" y="3498473"/>
            <a:ext cx="1428827" cy="708505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</a:t>
            </a:r>
          </a:p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8093" y="1192469"/>
            <a:ext cx="8595707" cy="3557331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3" y="1192469"/>
            <a:ext cx="178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Engine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2625844" y="2625561"/>
            <a:ext cx="6086356" cy="2035339"/>
          </a:xfrm>
          <a:prstGeom prst="wedgeRectCallout">
            <a:avLst>
              <a:gd name="adj1" fmla="val 6962"/>
              <a:gd name="adj2" fmla="val -67386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ingle Corner Rectangle 24"/>
          <p:cNvSpPr/>
          <p:nvPr/>
        </p:nvSpPr>
        <p:spPr>
          <a:xfrm>
            <a:off x="2833005" y="3326540"/>
            <a:ext cx="2222195" cy="430533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en-US" dirty="0" smtClean="0"/>
              <a:t>Capability Simulation</a:t>
            </a:r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2833005" y="3909473"/>
            <a:ext cx="2222195" cy="430533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ctr"/>
            <a:r>
              <a:rPr lang="en-US" dirty="0" smtClean="0"/>
              <a:t>Cost-based 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64512" y="2033213"/>
            <a:ext cx="2184400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04212" y="2172913"/>
            <a:ext cx="2184400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02612" y="4295872"/>
            <a:ext cx="2184400" cy="1003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/>
          <p:cNvSpPr/>
          <p:nvPr/>
        </p:nvSpPr>
        <p:spPr>
          <a:xfrm>
            <a:off x="192620" y="5607914"/>
            <a:ext cx="798142" cy="833927"/>
          </a:xfrm>
          <a:prstGeom prst="flowChartMagneticDisk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2342" y="4270976"/>
            <a:ext cx="1184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/>
              <a:t>Virtual</a:t>
            </a:r>
          </a:p>
          <a:p>
            <a:pPr algn="ctr"/>
            <a:r>
              <a:rPr lang="en-US" sz="2000" b="1"/>
              <a:t>Database</a:t>
            </a:r>
          </a:p>
          <a:p>
            <a:pPr algn="ctr"/>
            <a:r>
              <a:rPr lang="en-US" sz="2000" b="1"/>
              <a:t>(VDB)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430" y="2286586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/>
              <a:t>Template</a:t>
            </a:r>
          </a:p>
          <a:p>
            <a:pPr algn="ctr"/>
            <a:r>
              <a:rPr lang="en-US" sz="2000" b="1"/>
              <a:t>Instances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819" y="1914852"/>
            <a:ext cx="5236481" cy="3556000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5400000">
            <a:off x="588209" y="3354010"/>
            <a:ext cx="965204" cy="752057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28269" y="351728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Templates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896454" y="3361228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040791" y="3513628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04103" y="3565967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Actions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6200000">
            <a:off x="3462068" y="3441115"/>
            <a:ext cx="0" cy="65814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3132997" y="4295871"/>
            <a:ext cx="1353236" cy="465325"/>
          </a:xfrm>
          <a:prstGeom prst="bentConnector3">
            <a:avLst>
              <a:gd name="adj1" fmla="val -679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05758" y="323473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52687" y="48007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side-effects</a:t>
            </a:r>
          </a:p>
        </p:txBody>
      </p:sp>
      <p:sp>
        <p:nvSpPr>
          <p:cNvPr id="48" name="Magnetic Disk 47"/>
          <p:cNvSpPr/>
          <p:nvPr/>
        </p:nvSpPr>
        <p:spPr>
          <a:xfrm>
            <a:off x="1085072" y="5607914"/>
            <a:ext cx="798142" cy="833927"/>
          </a:xfrm>
          <a:prstGeom prst="flowChartMagneticDisk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/>
          <p:cNvSpPr/>
          <p:nvPr/>
        </p:nvSpPr>
        <p:spPr>
          <a:xfrm>
            <a:off x="1986727" y="5607914"/>
            <a:ext cx="798142" cy="833927"/>
          </a:xfrm>
          <a:prstGeom prst="flowChartMagneticDisk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160" y="1269377"/>
            <a:ext cx="898541" cy="4872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90125" y="1269377"/>
            <a:ext cx="898541" cy="4872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068718" y="1263572"/>
            <a:ext cx="898541" cy="4872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1672" y="6441841"/>
            <a:ext cx="139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Data sources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2311" y="785745"/>
            <a:ext cx="146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Visualizations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3972" y="59280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SQL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5072" y="5946104"/>
            <a:ext cx="8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NoSQL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3834" y="5950469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...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06000" y="1320177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61520" y="1320177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Slider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7780" y="13201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2164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629154" y="3984659"/>
            <a:ext cx="3599376" cy="16033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2792397" y="457500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700405" y="457500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4614804" y="4575007"/>
            <a:ext cx="977801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91055" y="1722000"/>
            <a:ext cx="3488270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730754" y="1861700"/>
            <a:ext cx="3497776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255" y="3997863"/>
            <a:ext cx="262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Virtual Database</a:t>
            </a:r>
            <a:r>
              <a:rPr lang="en-US" sz="2000" b="1" dirty="0"/>
              <a:t> </a:t>
            </a:r>
            <a:r>
              <a:rPr lang="en-US" sz="2000" b="1" dirty="0" smtClean="0"/>
              <a:t>(</a:t>
            </a:r>
            <a:r>
              <a:rPr lang="en-US" sz="2000" b="1" dirty="0"/>
              <a:t>VDB)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28612" y="2150028"/>
            <a:ext cx="2252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Template Instances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413000" y="1549400"/>
            <a:ext cx="6197600" cy="4241799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5400000">
            <a:off x="2814752" y="3042797"/>
            <a:ext cx="965204" cy="752057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54812" y="320607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Templates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024697" y="305001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169034" y="320241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2346" y="325475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Actions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6200000">
            <a:off x="6590311" y="3129902"/>
            <a:ext cx="0" cy="65814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6261240" y="3984658"/>
            <a:ext cx="1353236" cy="465325"/>
          </a:xfrm>
          <a:prstGeom prst="bentConnector3">
            <a:avLst>
              <a:gd name="adj1" fmla="val -679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34001" y="29235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80930" y="44895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side-effects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0898" y="2489813"/>
            <a:ext cx="1287532" cy="4872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0898" y="1677034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Units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07291" y="4742701"/>
            <a:ext cx="5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697320" y="4748098"/>
            <a:ext cx="8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NoSQL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19845" y="4761254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8193" y="2540613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Slider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38708" y="4735398"/>
            <a:ext cx="96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800" y="1549400"/>
            <a:ext cx="1625600" cy="4241799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0898" y="3073400"/>
            <a:ext cx="1287532" cy="4872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6404" y="3124200"/>
            <a:ext cx="104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52335" y="439797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60898" y="3657600"/>
            <a:ext cx="1287532" cy="4872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8950" y="3708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591055" y="165100"/>
            <a:ext cx="3488270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730754" y="304800"/>
            <a:ext cx="3497776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225608" y="593128"/>
            <a:ext cx="245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Visual Page Instances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352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98500" y="1465305"/>
            <a:ext cx="1625600" cy="3792494"/>
          </a:xfrm>
          <a:prstGeom prst="rect">
            <a:avLst/>
          </a:prstGeom>
          <a:solidFill>
            <a:srgbClr val="FCD5B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73654" y="3984660"/>
            <a:ext cx="2954397" cy="10445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3236897" y="549739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4144905" y="549739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5059304" y="5497397"/>
            <a:ext cx="977801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35555" y="1722000"/>
            <a:ext cx="2863200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175254" y="1861700"/>
            <a:ext cx="2871003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0655" y="4277263"/>
            <a:ext cx="262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Virtual Database</a:t>
            </a:r>
            <a:r>
              <a:rPr lang="en-US" sz="2000" b="1" dirty="0"/>
              <a:t> </a:t>
            </a:r>
            <a:r>
              <a:rPr lang="en-US" sz="2000" b="1" dirty="0" smtClean="0"/>
              <a:t>(</a:t>
            </a:r>
            <a:r>
              <a:rPr lang="en-US" sz="2000" b="1" dirty="0"/>
              <a:t>VDB)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81012" y="2150028"/>
            <a:ext cx="2252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Template Instances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857500" y="1460500"/>
            <a:ext cx="5499100" cy="3797299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5400000">
            <a:off x="3984042" y="3182017"/>
            <a:ext cx="1111528" cy="49376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872297" y="305001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016634" y="320241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079946" y="325475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Actions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6200000">
            <a:off x="6437911" y="3129902"/>
            <a:ext cx="0" cy="65814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6108840" y="3984658"/>
            <a:ext cx="1353236" cy="465325"/>
          </a:xfrm>
          <a:prstGeom prst="bentConnector3">
            <a:avLst>
              <a:gd name="adj1" fmla="val -679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81601" y="29235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28530" y="44895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side-effects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54598" y="2405718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99482" y="159293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Unit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1791" y="5665091"/>
            <a:ext cx="5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41820" y="5670488"/>
            <a:ext cx="8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NoSQL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64345" y="5645544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1893" y="2456518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Slider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83208" y="5657788"/>
            <a:ext cx="96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54598" y="2989305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0104" y="3040105"/>
            <a:ext cx="104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5235" y="411067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54598" y="3573505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2650" y="362430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035555" y="368300"/>
            <a:ext cx="2863200" cy="732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175254" y="504228"/>
            <a:ext cx="2871003" cy="7231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78008" y="631228"/>
            <a:ext cx="245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Visual Page Instances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708956" y="56894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52272" y="705600"/>
            <a:ext cx="13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Layer</a:t>
            </a:r>
            <a:endParaRPr lang="en-US" dirty="0"/>
          </a:p>
        </p:txBody>
      </p:sp>
      <p:sp>
        <p:nvSpPr>
          <p:cNvPr id="56" name="Left-Right Arrow 55"/>
          <p:cNvSpPr/>
          <p:nvPr/>
        </p:nvSpPr>
        <p:spPr>
          <a:xfrm rot="5400000">
            <a:off x="3430456" y="5092459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5400000">
            <a:off x="4356346" y="5092460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283445" y="5092461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4356346" y="1320555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47999" y="3253215"/>
            <a:ext cx="2998258" cy="391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918779" y="321511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Templates</a:t>
            </a:r>
            <a:endParaRPr lang="en-US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324103" y="3458973"/>
            <a:ext cx="1445538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3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Arrow 2"/>
          <p:cNvSpPr/>
          <p:nvPr/>
        </p:nvSpPr>
        <p:spPr>
          <a:xfrm>
            <a:off x="4364288" y="3056832"/>
            <a:ext cx="543805" cy="927825"/>
          </a:xfrm>
          <a:prstGeom prst="upArrow">
            <a:avLst>
              <a:gd name="adj1" fmla="val 50000"/>
              <a:gd name="adj2" fmla="val 4559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8500" y="1781143"/>
            <a:ext cx="1625600" cy="3476656"/>
          </a:xfrm>
          <a:prstGeom prst="rect">
            <a:avLst/>
          </a:prstGeom>
          <a:solidFill>
            <a:srgbClr val="FCD5B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73654" y="3984660"/>
            <a:ext cx="2954397" cy="10445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3236897" y="549739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4144905" y="549739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5059304" y="5497397"/>
            <a:ext cx="977801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73654" y="2005466"/>
            <a:ext cx="2972603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0655" y="4277263"/>
            <a:ext cx="262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Virtual Database</a:t>
            </a:r>
            <a:r>
              <a:rPr lang="en-US" sz="2000" b="1" dirty="0"/>
              <a:t> </a:t>
            </a:r>
            <a:r>
              <a:rPr lang="en-US" sz="2000" b="1" dirty="0" smtClean="0"/>
              <a:t>(</a:t>
            </a:r>
            <a:r>
              <a:rPr lang="en-US" sz="2000" b="1" dirty="0"/>
              <a:t>VDB)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32170" y="2301781"/>
            <a:ext cx="2150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Template Instance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857500" y="1781143"/>
            <a:ext cx="5499100" cy="3476655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872297" y="320975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016634" y="336215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079946" y="341449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Actions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6200000">
            <a:off x="6437911" y="3289642"/>
            <a:ext cx="0" cy="65814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6108840" y="3984658"/>
            <a:ext cx="1353236" cy="465325"/>
          </a:xfrm>
          <a:prstGeom prst="bentConnector3">
            <a:avLst>
              <a:gd name="adj1" fmla="val -679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81601" y="30832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28530" y="44895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/>
              <a:t>side-effects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54598" y="2605393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99482" y="179261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Unit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1791" y="5665091"/>
            <a:ext cx="5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41820" y="5670488"/>
            <a:ext cx="8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NoSQL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64345" y="5645544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1893" y="2656193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Slider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83208" y="5657788"/>
            <a:ext cx="96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54598" y="3188980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07919" y="3239780"/>
            <a:ext cx="109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5235" y="431035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54598" y="3773180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2650" y="38239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071963" y="802480"/>
            <a:ext cx="2956088" cy="7231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25875" y="945454"/>
            <a:ext cx="2356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Visual Page Instance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171660" y="56894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53276" y="1017093"/>
            <a:ext cx="13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Layer</a:t>
            </a:r>
            <a:endParaRPr lang="en-US" dirty="0"/>
          </a:p>
        </p:txBody>
      </p:sp>
      <p:sp>
        <p:nvSpPr>
          <p:cNvPr id="56" name="Left-Right Arrow 55"/>
          <p:cNvSpPr/>
          <p:nvPr/>
        </p:nvSpPr>
        <p:spPr>
          <a:xfrm rot="5400000">
            <a:off x="3430456" y="5092459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5400000">
            <a:off x="4356346" y="5092460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283445" y="5092461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4356346" y="1608087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71963" y="3436916"/>
            <a:ext cx="2998258" cy="3620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021371" y="339881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Template</a:t>
            </a:r>
            <a:endParaRPr lang="en-US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324103" y="3626700"/>
            <a:ext cx="1580356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1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656102" y="3773180"/>
            <a:ext cx="166448" cy="1664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4364288" y="3056832"/>
            <a:ext cx="543805" cy="927825"/>
          </a:xfrm>
          <a:prstGeom prst="upArrow">
            <a:avLst>
              <a:gd name="adj1" fmla="val 50000"/>
              <a:gd name="adj2" fmla="val 4559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8500" y="1781143"/>
            <a:ext cx="1625600" cy="3476656"/>
          </a:xfrm>
          <a:prstGeom prst="rect">
            <a:avLst/>
          </a:prstGeom>
          <a:solidFill>
            <a:srgbClr val="FCD5B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73654" y="3984660"/>
            <a:ext cx="2954397" cy="10445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3236897" y="549739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4144905" y="549739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5059304" y="5497397"/>
            <a:ext cx="977801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73654" y="2005466"/>
            <a:ext cx="2972603" cy="10114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0655" y="4277263"/>
            <a:ext cx="262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Virtual Database</a:t>
            </a:r>
            <a:r>
              <a:rPr lang="en-US" sz="2000" b="1" dirty="0"/>
              <a:t> </a:t>
            </a:r>
            <a:r>
              <a:rPr lang="en-US" sz="2000" b="1" dirty="0" smtClean="0"/>
              <a:t>(</a:t>
            </a:r>
            <a:r>
              <a:rPr lang="en-US" sz="2000" b="1" dirty="0"/>
              <a:t>VDB)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32170" y="2301781"/>
            <a:ext cx="2150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Template Instance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857500" y="1781143"/>
            <a:ext cx="5499100" cy="3476655"/>
          </a:xfrm>
          <a:prstGeom prst="rect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356047" y="320975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>
            <a:off x="6028051" y="1164032"/>
            <a:ext cx="711275" cy="1996393"/>
          </a:xfrm>
          <a:prstGeom prst="bentConnector2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4"/>
            <a:endCxn id="28" idx="3"/>
          </p:cNvCxnSpPr>
          <p:nvPr/>
        </p:nvCxnSpPr>
        <p:spPr>
          <a:xfrm rot="5400000">
            <a:off x="6100038" y="3867642"/>
            <a:ext cx="567302" cy="711275"/>
          </a:xfrm>
          <a:prstGeom prst="bentConnector2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93312" y="24389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98934" y="410911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side-effects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54598" y="2605393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99482" y="179261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Unit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1791" y="5665091"/>
            <a:ext cx="5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41820" y="5670488"/>
            <a:ext cx="81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NoSQL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64345" y="5645544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1893" y="2656193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Slider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83208" y="5657788"/>
            <a:ext cx="96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54598" y="3188980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07919" y="3239780"/>
            <a:ext cx="109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5235" y="431035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54598" y="3773180"/>
            <a:ext cx="1287532" cy="487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9848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2650" y="38239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071963" y="802480"/>
            <a:ext cx="2956088" cy="7231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25875" y="945454"/>
            <a:ext cx="2356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Visual Page Instance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171660" y="56894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53276" y="1017093"/>
            <a:ext cx="13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 Layer</a:t>
            </a:r>
            <a:endParaRPr lang="en-US" dirty="0"/>
          </a:p>
        </p:txBody>
      </p:sp>
      <p:sp>
        <p:nvSpPr>
          <p:cNvPr id="56" name="Left-Right Arrow 55"/>
          <p:cNvSpPr/>
          <p:nvPr/>
        </p:nvSpPr>
        <p:spPr>
          <a:xfrm rot="5400000">
            <a:off x="3430456" y="5092459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5400000">
            <a:off x="4356346" y="5092460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5400000">
            <a:off x="5283445" y="5092461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4356346" y="1608087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71963" y="3436916"/>
            <a:ext cx="2998258" cy="3620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021371" y="339881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Template</a:t>
            </a:r>
            <a:endParaRPr lang="en-US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324103" y="3626700"/>
            <a:ext cx="1580356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500384" y="3362155"/>
            <a:ext cx="1106692" cy="6065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63696" y="3435142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87469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451212" y="1157614"/>
            <a:ext cx="7173743" cy="1080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126" y="1157614"/>
            <a:ext cx="1993660" cy="526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5021955" y="3259360"/>
            <a:ext cx="335117" cy="76613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36786" y="1157614"/>
            <a:ext cx="0" cy="5338568"/>
          </a:xfrm>
          <a:prstGeom prst="line">
            <a:avLst/>
          </a:prstGeom>
          <a:noFill/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Up Arrow 81"/>
          <p:cNvSpPr/>
          <p:nvPr/>
        </p:nvSpPr>
        <p:spPr>
          <a:xfrm rot="16200000" flipV="1">
            <a:off x="3494498" y="2292656"/>
            <a:ext cx="335117" cy="110858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43126" y="1157614"/>
            <a:ext cx="7188854" cy="5263865"/>
          </a:xfrm>
          <a:prstGeom prst="roundRect">
            <a:avLst>
              <a:gd name="adj" fmla="val 4336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422803" y="2425118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0632" y="2679392"/>
            <a:ext cx="75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56" name="Left-Right Arrow 55"/>
          <p:cNvSpPr/>
          <p:nvPr/>
        </p:nvSpPr>
        <p:spPr>
          <a:xfrm rot="10800000">
            <a:off x="1206293" y="267939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641121" y="2425118"/>
            <a:ext cx="1166248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94337" y="2614400"/>
            <a:ext cx="1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 IVM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81609" y="5943600"/>
            <a:ext cx="137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Server-Side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41693" y="5943600"/>
            <a:ext cx="130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267200" y="242511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94200" y="261440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629400" y="242511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56400" y="261440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267200" y="4025494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94200" y="422297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IVM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286088" y="2554057"/>
            <a:ext cx="64157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DB Diffs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96140" y="3405254"/>
            <a:ext cx="22485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Template Instance Diffs</a:t>
            </a:r>
            <a:endParaRPr lang="en-US" sz="1600" dirty="0"/>
          </a:p>
        </p:txBody>
      </p:sp>
      <p:sp>
        <p:nvSpPr>
          <p:cNvPr id="86" name="Can 85"/>
          <p:cNvSpPr/>
          <p:nvPr/>
        </p:nvSpPr>
        <p:spPr>
          <a:xfrm>
            <a:off x="3873019" y="105834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884563" y="360108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88" name="Left-Right Arrow 87"/>
          <p:cNvSpPr/>
          <p:nvPr/>
        </p:nvSpPr>
        <p:spPr>
          <a:xfrm rot="5400000">
            <a:off x="4052152" y="98100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4953000" y="105834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53369" y="3601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91" name="Left-Right Arrow 90"/>
          <p:cNvSpPr/>
          <p:nvPr/>
        </p:nvSpPr>
        <p:spPr>
          <a:xfrm rot="5400000">
            <a:off x="5132133" y="98100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3677410" y="2237966"/>
            <a:ext cx="4939736" cy="21254"/>
          </a:xfrm>
          <a:prstGeom prst="line">
            <a:avLst/>
          </a:prstGeom>
          <a:noFill/>
          <a:ln w="317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22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3275270" y="1157614"/>
            <a:ext cx="5122429" cy="1080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126" y="1157614"/>
            <a:ext cx="1664636" cy="526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5021955" y="3259360"/>
            <a:ext cx="335117" cy="76613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55733" y="1923018"/>
            <a:ext cx="0" cy="5338568"/>
          </a:xfrm>
          <a:prstGeom prst="line">
            <a:avLst/>
          </a:prstGeom>
          <a:noFill/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Up Arrow 81"/>
          <p:cNvSpPr/>
          <p:nvPr/>
        </p:nvSpPr>
        <p:spPr>
          <a:xfrm rot="16200000" flipV="1">
            <a:off x="3494498" y="2292656"/>
            <a:ext cx="335117" cy="110858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43126" y="1157614"/>
            <a:ext cx="1664636" cy="5263865"/>
          </a:xfrm>
          <a:prstGeom prst="roundRect">
            <a:avLst>
              <a:gd name="adj" fmla="val 4336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422803" y="1285650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0632" y="1539924"/>
            <a:ext cx="75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56" name="Left-Right Arrow 55"/>
          <p:cNvSpPr/>
          <p:nvPr/>
        </p:nvSpPr>
        <p:spPr>
          <a:xfrm rot="10800000">
            <a:off x="1206293" y="153992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641121" y="1432978"/>
            <a:ext cx="1166248" cy="5799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94337" y="1515036"/>
            <a:ext cx="1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 IVM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2897" y="5676705"/>
            <a:ext cx="1352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Server-side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17218" y="1749699"/>
            <a:ext cx="1776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267200" y="242511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94200" y="261440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629400" y="242511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56400" y="261440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267200" y="4025494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94200" y="422297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IVM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286088" y="2554057"/>
            <a:ext cx="64157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DB Diffs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96140" y="3405254"/>
            <a:ext cx="22485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Template Instance Diffs</a:t>
            </a:r>
            <a:endParaRPr lang="en-US" sz="1600" dirty="0"/>
          </a:p>
        </p:txBody>
      </p:sp>
      <p:sp>
        <p:nvSpPr>
          <p:cNvPr id="86" name="Can 85"/>
          <p:cNvSpPr/>
          <p:nvPr/>
        </p:nvSpPr>
        <p:spPr>
          <a:xfrm>
            <a:off x="3645763" y="105834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657307" y="360108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88" name="Left-Right Arrow 87"/>
          <p:cNvSpPr/>
          <p:nvPr/>
        </p:nvSpPr>
        <p:spPr>
          <a:xfrm rot="5400000">
            <a:off x="3824896" y="98100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4725744" y="105834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526113" y="3601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91" name="Left-Right Arrow 90"/>
          <p:cNvSpPr/>
          <p:nvPr/>
        </p:nvSpPr>
        <p:spPr>
          <a:xfrm rot="5400000">
            <a:off x="4904877" y="98100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3450154" y="2237966"/>
            <a:ext cx="4939736" cy="21254"/>
          </a:xfrm>
          <a:prstGeom prst="line">
            <a:avLst/>
          </a:prstGeom>
          <a:noFill/>
          <a:ln w="317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ounded Rectangle 29"/>
          <p:cNvSpPr/>
          <p:nvPr/>
        </p:nvSpPr>
        <p:spPr>
          <a:xfrm>
            <a:off x="3275270" y="1157615"/>
            <a:ext cx="5114620" cy="1101606"/>
          </a:xfrm>
          <a:prstGeom prst="roundRect">
            <a:avLst>
              <a:gd name="adj" fmla="val 2768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275270" y="2438399"/>
            <a:ext cx="5114620" cy="3946191"/>
          </a:xfrm>
          <a:prstGeom prst="roundRect">
            <a:avLst>
              <a:gd name="adj" fmla="val 2768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57364" y="5920872"/>
            <a:ext cx="3092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Template Engine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Left-Right Arrow 32"/>
          <p:cNvSpPr/>
          <p:nvPr/>
        </p:nvSpPr>
        <p:spPr>
          <a:xfrm rot="10800000">
            <a:off x="2979955" y="1524000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59543" y="1396764"/>
            <a:ext cx="2277157" cy="5799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830" y="1478822"/>
            <a:ext cx="1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 IVM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1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3275270" y="1157614"/>
            <a:ext cx="5122429" cy="1080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126" y="1157614"/>
            <a:ext cx="1664636" cy="5263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5021955" y="3259360"/>
            <a:ext cx="335117" cy="76613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55733" y="1923018"/>
            <a:ext cx="0" cy="5338568"/>
          </a:xfrm>
          <a:prstGeom prst="line">
            <a:avLst/>
          </a:prstGeom>
          <a:noFill/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Up Arrow 81"/>
          <p:cNvSpPr/>
          <p:nvPr/>
        </p:nvSpPr>
        <p:spPr>
          <a:xfrm rot="16200000" flipV="1">
            <a:off x="3494498" y="2292656"/>
            <a:ext cx="335117" cy="110858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Can 1"/>
          <p:cNvSpPr/>
          <p:nvPr/>
        </p:nvSpPr>
        <p:spPr>
          <a:xfrm>
            <a:off x="422803" y="1285650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0632" y="1539924"/>
            <a:ext cx="75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56" name="Left-Right Arrow 55"/>
          <p:cNvSpPr/>
          <p:nvPr/>
        </p:nvSpPr>
        <p:spPr>
          <a:xfrm rot="10800000">
            <a:off x="1206293" y="153992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641121" y="1432978"/>
            <a:ext cx="1166248" cy="5799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94337" y="1515036"/>
            <a:ext cx="1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 IVM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2897" y="5676705"/>
            <a:ext cx="1352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Server-side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17218" y="1749699"/>
            <a:ext cx="1776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267200" y="242511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94200" y="261440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629400" y="242511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56400" y="261440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267200" y="4025494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94200" y="422297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IVM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286088" y="2554057"/>
            <a:ext cx="64157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DB Diffs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96140" y="3405254"/>
            <a:ext cx="22485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Template Instance Diffs</a:t>
            </a:r>
            <a:endParaRPr lang="en-US" sz="1600" dirty="0"/>
          </a:p>
        </p:txBody>
      </p:sp>
      <p:sp>
        <p:nvSpPr>
          <p:cNvPr id="86" name="Can 85"/>
          <p:cNvSpPr/>
          <p:nvPr/>
        </p:nvSpPr>
        <p:spPr>
          <a:xfrm>
            <a:off x="3645763" y="105834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657307" y="360108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88" name="Left-Right Arrow 87"/>
          <p:cNvSpPr/>
          <p:nvPr/>
        </p:nvSpPr>
        <p:spPr>
          <a:xfrm rot="5400000">
            <a:off x="3824896" y="98100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4725744" y="105834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526113" y="3601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91" name="Left-Right Arrow 90"/>
          <p:cNvSpPr/>
          <p:nvPr/>
        </p:nvSpPr>
        <p:spPr>
          <a:xfrm rot="5400000">
            <a:off x="4904877" y="98100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3450154" y="2237966"/>
            <a:ext cx="4939736" cy="21254"/>
          </a:xfrm>
          <a:prstGeom prst="line">
            <a:avLst/>
          </a:prstGeom>
          <a:noFill/>
          <a:ln w="317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ounded Rectangle 29"/>
          <p:cNvSpPr/>
          <p:nvPr/>
        </p:nvSpPr>
        <p:spPr>
          <a:xfrm>
            <a:off x="1443126" y="1157615"/>
            <a:ext cx="6946764" cy="1101606"/>
          </a:xfrm>
          <a:prstGeom prst="roundRect">
            <a:avLst>
              <a:gd name="adj" fmla="val 2768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275270" y="2438399"/>
            <a:ext cx="5114620" cy="3946191"/>
          </a:xfrm>
          <a:prstGeom prst="roundRect">
            <a:avLst>
              <a:gd name="adj" fmla="val 2768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57364" y="5920872"/>
            <a:ext cx="3092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Template Engine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Left-Right Arrow 32"/>
          <p:cNvSpPr/>
          <p:nvPr/>
        </p:nvSpPr>
        <p:spPr>
          <a:xfrm rot="10800000">
            <a:off x="2979955" y="1524000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59543" y="1396764"/>
            <a:ext cx="2277157" cy="5799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830" y="1478822"/>
            <a:ext cx="1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 IVM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3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343400" y="708081"/>
            <a:ext cx="3584074" cy="5160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43126" y="708081"/>
            <a:ext cx="2741190" cy="1625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126" y="2544942"/>
            <a:ext cx="2741190" cy="332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7329745" y="3424770"/>
            <a:ext cx="335117" cy="76613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85043" y="745247"/>
            <a:ext cx="2741190" cy="0"/>
          </a:xfrm>
          <a:prstGeom prst="line">
            <a:avLst/>
          </a:prstGeom>
          <a:noFill/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Up Arrow 81"/>
          <p:cNvSpPr/>
          <p:nvPr/>
        </p:nvSpPr>
        <p:spPr>
          <a:xfrm rot="16200000" flipV="1">
            <a:off x="4297493" y="3408208"/>
            <a:ext cx="335117" cy="909053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Can 1"/>
          <p:cNvSpPr/>
          <p:nvPr/>
        </p:nvSpPr>
        <p:spPr>
          <a:xfrm>
            <a:off x="422803" y="1285650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0632" y="1459716"/>
            <a:ext cx="75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279515" y="2710839"/>
            <a:ext cx="731011" cy="24369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789179" y="2183032"/>
            <a:ext cx="1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 IVM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2897" y="5342485"/>
            <a:ext cx="1776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4990" y="259052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701990" y="277981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8937190" y="259052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9064190" y="277981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574990" y="4190904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01990" y="438838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IVM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63385" y="3539570"/>
            <a:ext cx="64157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DB Diffs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03930" y="3570664"/>
            <a:ext cx="224855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Template Instance Diffs</a:t>
            </a:r>
            <a:endParaRPr lang="en-US" sz="1600" dirty="0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5757944" y="2403376"/>
            <a:ext cx="4939736" cy="21254"/>
          </a:xfrm>
          <a:prstGeom prst="line">
            <a:avLst/>
          </a:prstGeom>
          <a:noFill/>
          <a:ln w="317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Rounded Rectangle 30"/>
          <p:cNvSpPr/>
          <p:nvPr/>
        </p:nvSpPr>
        <p:spPr>
          <a:xfrm>
            <a:off x="-2844838" y="885817"/>
            <a:ext cx="1962522" cy="5490609"/>
          </a:xfrm>
          <a:prstGeom prst="roundRect">
            <a:avLst>
              <a:gd name="adj" fmla="val 2768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10800000">
            <a:off x="2849420" y="363112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422803" y="3376848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4347" y="3631122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8" name="Left-Right Arrow 37"/>
          <p:cNvSpPr/>
          <p:nvPr/>
        </p:nvSpPr>
        <p:spPr>
          <a:xfrm rot="10800000">
            <a:off x="1206293" y="363112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22803" y="4367448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6928" y="4501410"/>
            <a:ext cx="93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Indexed</a:t>
            </a:r>
            <a:br>
              <a:rPr lang="en-US" dirty="0" smtClean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 rot="10800000">
            <a:off x="1206293" y="462172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 rot="10800000">
            <a:off x="1206293" y="153992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91250" y="708082"/>
            <a:ext cx="1841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Server-side 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683172" y="1288358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636388" y="1370416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DBMS Wrapper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683172" y="3370990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36388" y="3453048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SQLite Wrapper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683172" y="4361590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636388" y="4443648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IndexedDB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4" name="Left-Up Arrow 3"/>
          <p:cNvSpPr/>
          <p:nvPr/>
        </p:nvSpPr>
        <p:spPr>
          <a:xfrm rot="5400000">
            <a:off x="2130440" y="2051327"/>
            <a:ext cx="1130844" cy="1167305"/>
          </a:xfrm>
          <a:prstGeom prst="leftUpArrow">
            <a:avLst>
              <a:gd name="adj1" fmla="val 13176"/>
              <a:gd name="adj2" fmla="val 13035"/>
              <a:gd name="adj3" fmla="val 1429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 rot="10800000">
            <a:off x="2849420" y="4539912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305783" y="3459359"/>
            <a:ext cx="6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DB IVM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42383" y="5342485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Web Framework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343400" y="708081"/>
            <a:ext cx="3584074" cy="5160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126" y="714798"/>
            <a:ext cx="2741190" cy="3323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5347366" y="2421483"/>
            <a:ext cx="335117" cy="73140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85043" y="745247"/>
            <a:ext cx="2741190" cy="0"/>
          </a:xfrm>
          <a:prstGeom prst="line">
            <a:avLst/>
          </a:prstGeom>
          <a:noFill/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Up Arrow 81"/>
          <p:cNvSpPr/>
          <p:nvPr/>
        </p:nvSpPr>
        <p:spPr>
          <a:xfrm rot="16200000" flipV="1">
            <a:off x="4297493" y="1604800"/>
            <a:ext cx="335117" cy="909053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9515" y="1402047"/>
            <a:ext cx="731011" cy="24369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789179" y="2183032"/>
            <a:ext cx="120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 IVM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2897" y="785297"/>
            <a:ext cx="1776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426233" y="925981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701990" y="277981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8937190" y="2590528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9064190" y="2779810"/>
            <a:ext cx="172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971720" y="4897455"/>
            <a:ext cx="1995556" cy="8342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097780" y="4989549"/>
            <a:ext cx="172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Incremental Rendering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63385" y="1736162"/>
            <a:ext cx="64157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DB Diffs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21551" y="2567378"/>
            <a:ext cx="22485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Template Instance Diffs</a:t>
            </a:r>
            <a:endParaRPr lang="en-US" sz="1600" dirty="0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5757944" y="2403376"/>
            <a:ext cx="4939736" cy="21254"/>
          </a:xfrm>
          <a:prstGeom prst="line">
            <a:avLst/>
          </a:prstGeom>
          <a:noFill/>
          <a:ln w="317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Rounded Rectangle 30"/>
          <p:cNvSpPr/>
          <p:nvPr/>
        </p:nvSpPr>
        <p:spPr>
          <a:xfrm>
            <a:off x="-2844838" y="885817"/>
            <a:ext cx="1962522" cy="5490609"/>
          </a:xfrm>
          <a:prstGeom prst="roundRect">
            <a:avLst>
              <a:gd name="adj" fmla="val 2768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10800000">
            <a:off x="2849420" y="169403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422803" y="1439760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4347" y="1694034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8" name="Left-Right Arrow 37"/>
          <p:cNvSpPr/>
          <p:nvPr/>
        </p:nvSpPr>
        <p:spPr>
          <a:xfrm rot="10800000">
            <a:off x="1206293" y="169403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22803" y="2430360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6928" y="2564322"/>
            <a:ext cx="93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Indexed</a:t>
            </a:r>
            <a:br>
              <a:rPr lang="en-US" dirty="0" smtClean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 rot="10800000">
            <a:off x="1206293" y="268463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683172" y="1433902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36388" y="1515960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SQLite Wrapper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683172" y="2424502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636388" y="2506560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IndexedDB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52" name="Left-Right Arrow 51"/>
          <p:cNvSpPr/>
          <p:nvPr/>
        </p:nvSpPr>
        <p:spPr>
          <a:xfrm rot="10800000">
            <a:off x="2849420" y="260282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305783" y="2150567"/>
            <a:ext cx="6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DB IVM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21551" y="792241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Client-side Web Framework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43126" y="4162920"/>
            <a:ext cx="2741190" cy="1705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n 58"/>
          <p:cNvSpPr/>
          <p:nvPr/>
        </p:nvSpPr>
        <p:spPr>
          <a:xfrm>
            <a:off x="422803" y="4419657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50632" y="4593723"/>
            <a:ext cx="75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62" name="Left-Right Arrow 61"/>
          <p:cNvSpPr/>
          <p:nvPr/>
        </p:nvSpPr>
        <p:spPr>
          <a:xfrm rot="10800000">
            <a:off x="1206293" y="4673931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91250" y="5365107"/>
            <a:ext cx="1841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Server-side UAS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683172" y="4422365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636388" y="4504423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DBMS Wrapper</a:t>
            </a:r>
            <a:endParaRPr lang="en-US" dirty="0"/>
          </a:p>
        </p:txBody>
      </p:sp>
      <p:sp>
        <p:nvSpPr>
          <p:cNvPr id="66" name="Left-Up Arrow 65"/>
          <p:cNvSpPr/>
          <p:nvPr/>
        </p:nvSpPr>
        <p:spPr>
          <a:xfrm rot="16200000" flipV="1">
            <a:off x="2170489" y="3294518"/>
            <a:ext cx="1050744" cy="1167305"/>
          </a:xfrm>
          <a:prstGeom prst="leftUpArrow">
            <a:avLst>
              <a:gd name="adj1" fmla="val 15540"/>
              <a:gd name="adj2" fmla="val 13035"/>
              <a:gd name="adj3" fmla="val 1429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971720" y="1634422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24936" y="1716480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</a:t>
            </a:r>
            <a:br>
              <a:rPr lang="en-US" dirty="0" smtClean="0"/>
            </a:br>
            <a:r>
              <a:rPr lang="en-US" dirty="0" smtClean="0"/>
              <a:t>IVM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4985088" y="3140232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938304" y="3222290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</a:t>
            </a:r>
            <a:br>
              <a:rPr lang="en-US" dirty="0" smtClean="0"/>
            </a:br>
            <a:r>
              <a:rPr lang="en-US" dirty="0" smtClean="0"/>
              <a:t>IVM</a:t>
            </a:r>
            <a:endParaRPr lang="en-US" dirty="0"/>
          </a:p>
        </p:txBody>
      </p:sp>
      <p:sp>
        <p:nvSpPr>
          <p:cNvPr id="72" name="Up Arrow 71"/>
          <p:cNvSpPr/>
          <p:nvPr/>
        </p:nvSpPr>
        <p:spPr>
          <a:xfrm flipV="1">
            <a:off x="5347366" y="3927458"/>
            <a:ext cx="335117" cy="92383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21551" y="4025221"/>
            <a:ext cx="2248556" cy="584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Supported</a:t>
            </a:r>
            <a:br>
              <a:rPr lang="en-US" sz="1600" dirty="0" smtClean="0"/>
            </a:br>
            <a:r>
              <a:rPr lang="en-US" sz="1600" dirty="0" smtClean="0"/>
              <a:t>Unit Instance Diffs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028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813050" y="3600565"/>
            <a:ext cx="144145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14500" y="2521065"/>
            <a:ext cx="1435100" cy="914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 State (</a:t>
            </a:r>
            <a:r>
              <a:rPr lang="en-US" i="1"/>
              <a:t>model</a:t>
            </a:r>
            <a:r>
              <a:rPr lang="en-US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92551" y="2521065"/>
            <a:ext cx="1435100" cy="914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UI State (</a:t>
            </a:r>
            <a:r>
              <a:rPr lang="en-US" i="1"/>
              <a:t>view</a:t>
            </a:r>
            <a:r>
              <a:rPr lang="en-US"/>
              <a:t>)</a:t>
            </a:r>
          </a:p>
        </p:txBody>
      </p:sp>
      <p:cxnSp>
        <p:nvCxnSpPr>
          <p:cNvPr id="22" name="Straight Arrow Connector 21"/>
          <p:cNvCxnSpPr>
            <a:stCxn id="7" idx="1"/>
            <a:endCxn id="8" idx="2"/>
          </p:cNvCxnSpPr>
          <p:nvPr/>
        </p:nvCxnSpPr>
        <p:spPr>
          <a:xfrm rot="10800000">
            <a:off x="2432050" y="3435465"/>
            <a:ext cx="381000" cy="6223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3"/>
          </p:cNvCxnSpPr>
          <p:nvPr/>
        </p:nvCxnSpPr>
        <p:spPr>
          <a:xfrm flipV="1">
            <a:off x="4254500" y="3435465"/>
            <a:ext cx="723900" cy="622300"/>
          </a:xfrm>
          <a:prstGeom prst="bentConnector3">
            <a:avLst>
              <a:gd name="adj1" fmla="val 99123"/>
            </a:avLst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1"/>
          <p:cNvCxnSpPr/>
          <p:nvPr/>
        </p:nvCxnSpPr>
        <p:spPr>
          <a:xfrm rot="10800000" flipV="1">
            <a:off x="4254502" y="3435465"/>
            <a:ext cx="863598" cy="806338"/>
          </a:xfrm>
          <a:prstGeom prst="bentConnector3">
            <a:avLst>
              <a:gd name="adj1" fmla="val 1470"/>
            </a:avLst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9905" y="4203701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methods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9002" y="3668411"/>
            <a:ext cx="73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events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27700" y="40259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changes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11300" y="2070100"/>
            <a:ext cx="4038600" cy="2755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343400" y="4055976"/>
            <a:ext cx="3584074" cy="157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343400" y="240201"/>
            <a:ext cx="3584074" cy="3695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126" y="246918"/>
            <a:ext cx="2741190" cy="368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Up Arrow 81"/>
          <p:cNvSpPr/>
          <p:nvPr/>
        </p:nvSpPr>
        <p:spPr>
          <a:xfrm rot="16200000" flipV="1">
            <a:off x="4297493" y="775984"/>
            <a:ext cx="335117" cy="909053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79515" y="934167"/>
            <a:ext cx="731011" cy="24369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522897" y="317417"/>
            <a:ext cx="1776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Client-side UAS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63385" y="907346"/>
            <a:ext cx="64157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VDB</a:t>
            </a:r>
            <a:r>
              <a:rPr lang="en-US" dirty="0" err="1" smtClean="0">
                <a:solidFill>
                  <a:schemeClr val="tx1"/>
                </a:solidFill>
              </a:rPr>
              <a:t>Diffs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Left-Right Arrow 32"/>
          <p:cNvSpPr/>
          <p:nvPr/>
        </p:nvSpPr>
        <p:spPr>
          <a:xfrm rot="10800000">
            <a:off x="2849420" y="122615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422803" y="971880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4347" y="1226154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8" name="Left-Right Arrow 37"/>
          <p:cNvSpPr/>
          <p:nvPr/>
        </p:nvSpPr>
        <p:spPr>
          <a:xfrm rot="10800000">
            <a:off x="1206293" y="122615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422803" y="1962480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6928" y="2096442"/>
            <a:ext cx="93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Indexed</a:t>
            </a:r>
            <a:br>
              <a:rPr lang="en-US" dirty="0" smtClean="0"/>
            </a:b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 rot="10800000">
            <a:off x="1206293" y="221675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683172" y="966022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36388" y="1048080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SQLite Wrapper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683172" y="1956622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636388" y="2038680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IndexedDB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52" name="Left-Right Arrow 51"/>
          <p:cNvSpPr/>
          <p:nvPr/>
        </p:nvSpPr>
        <p:spPr>
          <a:xfrm rot="10800000">
            <a:off x="2849420" y="2134944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305783" y="1682687"/>
            <a:ext cx="6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DB IVM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21551" y="324361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Client-side Web Framework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43126" y="4067690"/>
            <a:ext cx="2741190" cy="1600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n 58"/>
          <p:cNvSpPr/>
          <p:nvPr/>
        </p:nvSpPr>
        <p:spPr>
          <a:xfrm>
            <a:off x="422803" y="4633545"/>
            <a:ext cx="787152" cy="821683"/>
          </a:xfrm>
          <a:prstGeom prst="can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50632" y="4807611"/>
            <a:ext cx="755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62" name="Left-Right Arrow 61"/>
          <p:cNvSpPr/>
          <p:nvPr/>
        </p:nvSpPr>
        <p:spPr>
          <a:xfrm rot="10800000">
            <a:off x="1206293" y="4887819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75522" y="4120204"/>
            <a:ext cx="1841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Server-side UAS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683172" y="4636253"/>
            <a:ext cx="1166248" cy="7811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636388" y="4718311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DBMS Wrapper</a:t>
            </a:r>
            <a:endParaRPr lang="en-US" dirty="0"/>
          </a:p>
        </p:txBody>
      </p:sp>
      <p:sp>
        <p:nvSpPr>
          <p:cNvPr id="66" name="Left-Up Arrow 65"/>
          <p:cNvSpPr/>
          <p:nvPr/>
        </p:nvSpPr>
        <p:spPr>
          <a:xfrm rot="16200000" flipV="1">
            <a:off x="2044991" y="2952135"/>
            <a:ext cx="1275002" cy="1167305"/>
          </a:xfrm>
          <a:prstGeom prst="leftUpArrow">
            <a:avLst>
              <a:gd name="adj1" fmla="val 15540"/>
              <a:gd name="adj2" fmla="val 13035"/>
              <a:gd name="adj3" fmla="val 1429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971720" y="952654"/>
            <a:ext cx="2661648" cy="5486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24935" y="1034712"/>
            <a:ext cx="272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 IVM</a:t>
            </a:r>
            <a:endParaRPr lang="en-US" dirty="0"/>
          </a:p>
        </p:txBody>
      </p:sp>
      <p:sp>
        <p:nvSpPr>
          <p:cNvPr id="72" name="Up Arrow 71"/>
          <p:cNvSpPr/>
          <p:nvPr/>
        </p:nvSpPr>
        <p:spPr>
          <a:xfrm flipV="1">
            <a:off x="6150769" y="2614699"/>
            <a:ext cx="335117" cy="5511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98538" y="2685726"/>
            <a:ext cx="294120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Supported Unit Instance Diffs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4971720" y="2055733"/>
            <a:ext cx="2661648" cy="5486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71720" y="2112746"/>
            <a:ext cx="26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IVM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4998456" y="3175055"/>
            <a:ext cx="2634912" cy="5681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985088" y="3258805"/>
            <a:ext cx="26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Incremental Rendering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084011" y="4636451"/>
            <a:ext cx="1166248" cy="781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037227" y="4699283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 Maps Unit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495105" y="4623083"/>
            <a:ext cx="1166248" cy="7811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448321" y="4685915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Progress Bar Unit</a:t>
            </a:r>
            <a:endParaRPr lang="en-US" dirty="0"/>
          </a:p>
        </p:txBody>
      </p:sp>
      <p:sp>
        <p:nvSpPr>
          <p:cNvPr id="97" name="Up Arrow 96"/>
          <p:cNvSpPr/>
          <p:nvPr/>
        </p:nvSpPr>
        <p:spPr>
          <a:xfrm flipV="1">
            <a:off x="6150769" y="1505304"/>
            <a:ext cx="335117" cy="53337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32738" y="1549961"/>
            <a:ext cx="22485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Template Instance Diffs</a:t>
            </a:r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>
            <a:off x="5084011" y="5863392"/>
            <a:ext cx="1166248" cy="7811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050595" y="5908848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 Maps API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6514424" y="5863392"/>
            <a:ext cx="1166248" cy="7811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481008" y="5908848"/>
            <a:ext cx="120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Progress Bar API</a:t>
            </a:r>
            <a:endParaRPr lang="en-US" dirty="0"/>
          </a:p>
        </p:txBody>
      </p:sp>
      <p:sp>
        <p:nvSpPr>
          <p:cNvPr id="103" name="Left-Right Arrow 102"/>
          <p:cNvSpPr/>
          <p:nvPr/>
        </p:nvSpPr>
        <p:spPr>
          <a:xfrm rot="16200000">
            <a:off x="5438027" y="5476983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-Right Arrow 103"/>
          <p:cNvSpPr/>
          <p:nvPr/>
        </p:nvSpPr>
        <p:spPr>
          <a:xfrm rot="16200000">
            <a:off x="6878294" y="5476983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444768" y="4111794"/>
            <a:ext cx="154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Unit Library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Left-Right Arrow 106"/>
          <p:cNvSpPr/>
          <p:nvPr/>
        </p:nvSpPr>
        <p:spPr>
          <a:xfrm rot="16200000">
            <a:off x="6102406" y="3793748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8166768" y="934167"/>
            <a:ext cx="509337" cy="46973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6020766" y="3103156"/>
            <a:ext cx="473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Visual Page Instance</a:t>
            </a:r>
            <a:endParaRPr lang="en-US" dirty="0"/>
          </a:p>
        </p:txBody>
      </p:sp>
      <p:sp>
        <p:nvSpPr>
          <p:cNvPr id="111" name="Left-Right Arrow 110"/>
          <p:cNvSpPr/>
          <p:nvPr/>
        </p:nvSpPr>
        <p:spPr>
          <a:xfrm rot="10800000">
            <a:off x="7693599" y="3307139"/>
            <a:ext cx="430095" cy="328986"/>
          </a:xfrm>
          <a:prstGeom prst="leftRightArrow">
            <a:avLst>
              <a:gd name="adj1" fmla="val 56012"/>
              <a:gd name="adj2" fmla="val 442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-12" y="2071221"/>
            <a:ext cx="969104" cy="5870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8044165" y="2800406"/>
            <a:ext cx="969104" cy="5870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747100" y="213747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836749" y="2193510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TemplateIVM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1775376" y="2758215"/>
            <a:ext cx="148484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747100" y="2782675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1775376" y="1412917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47100" y="1418423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5598152" y="463195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687801" y="468799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626428" y="4098064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98152" y="4098065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598152" y="347176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87801" y="352780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626428" y="2929027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598152" y="2929028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5598152" y="2186337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87801" y="2186337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26428" y="1455713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98152" y="1455713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617135" y="1037253"/>
            <a:ext cx="1773279" cy="2317842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663058" y="1027913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Template IVM</a:t>
            </a:r>
            <a:endParaRPr lang="en-US" sz="14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3763550" y="213009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15847" y="2186130"/>
            <a:ext cx="14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465289" y="1055625"/>
            <a:ext cx="1773279" cy="4173920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511212" y="1055625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IVM</a:t>
            </a:r>
            <a:endParaRPr lang="en-US" sz="14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3797433" y="2807415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69157" y="282226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4" name="Up Arrow 3"/>
          <p:cNvSpPr/>
          <p:nvPr/>
        </p:nvSpPr>
        <p:spPr>
          <a:xfrm>
            <a:off x="2399874" y="259200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2399874" y="197033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7" name="Up Arrow 116"/>
          <p:cNvSpPr/>
          <p:nvPr/>
        </p:nvSpPr>
        <p:spPr>
          <a:xfrm flipV="1">
            <a:off x="4407428" y="260716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6243066" y="445989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6243066" y="393356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6243066" y="329594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6243066" y="2754693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6243066" y="201137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Bent Arrow 1"/>
          <p:cNvSpPr/>
          <p:nvPr/>
        </p:nvSpPr>
        <p:spPr>
          <a:xfrm rot="5400000">
            <a:off x="3713383" y="1199715"/>
            <a:ext cx="489344" cy="1384311"/>
          </a:xfrm>
          <a:prstGeom prst="bentArrow">
            <a:avLst>
              <a:gd name="adj1" fmla="val 24413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 flipV="1">
            <a:off x="5772186" y="4912451"/>
            <a:ext cx="553095" cy="901164"/>
          </a:xfrm>
          <a:prstGeom prst="bentArrow">
            <a:avLst>
              <a:gd name="adj1" fmla="val 22646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 flipV="1">
            <a:off x="4472792" y="3355095"/>
            <a:ext cx="1125359" cy="2369384"/>
          </a:xfrm>
          <a:prstGeom prst="bentArrow">
            <a:avLst>
              <a:gd name="adj1" fmla="val 11065"/>
              <a:gd name="adj2" fmla="val 11487"/>
              <a:gd name="adj3" fmla="val 17279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363313" y="780045"/>
            <a:ext cx="6134899" cy="558883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591997" y="948793"/>
            <a:ext cx="0" cy="5261334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1382456" y="5867400"/>
            <a:ext cx="21192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VDB changes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692319" y="5881203"/>
            <a:ext cx="27655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action invocation</a:t>
            </a:r>
            <a:endParaRPr 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8044164" y="2823394"/>
            <a:ext cx="116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Visual Unit Library</a:t>
            </a:r>
            <a:endParaRPr lang="en-US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8945573" y="2765803"/>
            <a:ext cx="198427" cy="75482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4" idx="1"/>
            <a:endCxn id="103" idx="3"/>
          </p:cNvCxnSpPr>
          <p:nvPr/>
        </p:nvCxnSpPr>
        <p:spPr>
          <a:xfrm rot="10800000">
            <a:off x="7111272" y="2466140"/>
            <a:ext cx="932893" cy="618865"/>
          </a:xfrm>
          <a:prstGeom prst="bentConnector3">
            <a:avLst>
              <a:gd name="adj1" fmla="val 31437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Elbow Connector 76"/>
          <p:cNvCxnSpPr>
            <a:stCxn id="75" idx="1"/>
            <a:endCxn id="99" idx="3"/>
          </p:cNvCxnSpPr>
          <p:nvPr/>
        </p:nvCxnSpPr>
        <p:spPr>
          <a:xfrm rot="10800000" flipV="1">
            <a:off x="7111271" y="3093925"/>
            <a:ext cx="932894" cy="605106"/>
          </a:xfrm>
          <a:prstGeom prst="bentConnector3">
            <a:avLst>
              <a:gd name="adj1" fmla="val 31983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75466" y="2188342"/>
            <a:ext cx="93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Template</a:t>
            </a:r>
            <a:endParaRPr lang="en-US" sz="1400" dirty="0"/>
          </a:p>
        </p:txBody>
      </p:sp>
      <p:sp>
        <p:nvSpPr>
          <p:cNvPr id="130" name="Rounded Rectangle 129"/>
          <p:cNvSpPr/>
          <p:nvPr/>
        </p:nvSpPr>
        <p:spPr>
          <a:xfrm>
            <a:off x="28775" y="2016241"/>
            <a:ext cx="108320" cy="75482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Elbow Connector 130"/>
          <p:cNvCxnSpPr>
            <a:endCxn id="89" idx="1"/>
          </p:cNvCxnSpPr>
          <p:nvPr/>
        </p:nvCxnSpPr>
        <p:spPr>
          <a:xfrm flipV="1">
            <a:off x="952450" y="2364740"/>
            <a:ext cx="794650" cy="136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8670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1747100" y="213747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836749" y="2193510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TemplateIVM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1775376" y="2758215"/>
            <a:ext cx="148484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747100" y="2782675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1775376" y="1412917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47100" y="1418423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5598152" y="463195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687801" y="468799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626428" y="4098064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98152" y="4098065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598152" y="347176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87801" y="352780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626428" y="2929027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598152" y="2929028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5598152" y="2186337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87801" y="2186337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26428" y="1455713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98152" y="1455713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617135" y="1037253"/>
            <a:ext cx="1773279" cy="2317842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663058" y="1027913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Template IVM</a:t>
            </a:r>
            <a:endParaRPr lang="en-US" sz="14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3763550" y="213009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15847" y="2186130"/>
            <a:ext cx="14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465289" y="1055625"/>
            <a:ext cx="1773279" cy="4173920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511212" y="1055625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IVM</a:t>
            </a:r>
            <a:endParaRPr lang="en-US" sz="14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3797433" y="2807415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69157" y="282226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4" name="Up Arrow 3"/>
          <p:cNvSpPr/>
          <p:nvPr/>
        </p:nvSpPr>
        <p:spPr>
          <a:xfrm>
            <a:off x="2399874" y="259200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2399874" y="197033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7" name="Up Arrow 116"/>
          <p:cNvSpPr/>
          <p:nvPr/>
        </p:nvSpPr>
        <p:spPr>
          <a:xfrm flipV="1">
            <a:off x="4407428" y="260716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6243066" y="445989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6243066" y="393356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6243066" y="329594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6243066" y="2754693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6243066" y="201137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Bent Arrow 1"/>
          <p:cNvSpPr/>
          <p:nvPr/>
        </p:nvSpPr>
        <p:spPr>
          <a:xfrm rot="5400000">
            <a:off x="3713383" y="1199715"/>
            <a:ext cx="489344" cy="1384311"/>
          </a:xfrm>
          <a:prstGeom prst="bentArrow">
            <a:avLst>
              <a:gd name="adj1" fmla="val 24413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 flipV="1">
            <a:off x="5772186" y="4912451"/>
            <a:ext cx="553095" cy="901164"/>
          </a:xfrm>
          <a:prstGeom prst="bentArrow">
            <a:avLst>
              <a:gd name="adj1" fmla="val 22646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 flipV="1">
            <a:off x="4472792" y="3355095"/>
            <a:ext cx="1125359" cy="2369384"/>
          </a:xfrm>
          <a:prstGeom prst="bentArrow">
            <a:avLst>
              <a:gd name="adj1" fmla="val 11065"/>
              <a:gd name="adj2" fmla="val 11487"/>
              <a:gd name="adj3" fmla="val 17279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591997" y="948793"/>
            <a:ext cx="0" cy="5261334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1382456" y="5867400"/>
            <a:ext cx="21192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VDB changes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692319" y="5881203"/>
            <a:ext cx="27655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action invocation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9039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1747100" y="213747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836749" y="2193510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TemplateIVM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1775376" y="2758215"/>
            <a:ext cx="148484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747100" y="2782675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1775376" y="1412917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47100" y="1418423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5598152" y="463195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687801" y="468799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626428" y="4098064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98152" y="4098065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598152" y="347176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87801" y="352780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626428" y="2929027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598152" y="2929028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5598152" y="2186337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87801" y="2186337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26428" y="1455713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98152" y="1455713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617135" y="1037253"/>
            <a:ext cx="1773279" cy="2317842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663058" y="1027913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Template IVM</a:t>
            </a:r>
            <a:endParaRPr lang="en-US" sz="14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3763550" y="213009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15847" y="2186130"/>
            <a:ext cx="14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465289" y="1055625"/>
            <a:ext cx="1773279" cy="4173920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511212" y="1055625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IVM</a:t>
            </a:r>
            <a:endParaRPr lang="en-US" sz="1400" b="1" dirty="0"/>
          </a:p>
        </p:txBody>
      </p:sp>
      <p:sp>
        <p:nvSpPr>
          <p:cNvPr id="4" name="Up Arrow 3"/>
          <p:cNvSpPr/>
          <p:nvPr/>
        </p:nvSpPr>
        <p:spPr>
          <a:xfrm>
            <a:off x="2399874" y="259200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2399874" y="197033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7" name="Up Arrow 116"/>
          <p:cNvSpPr/>
          <p:nvPr/>
        </p:nvSpPr>
        <p:spPr>
          <a:xfrm flipV="1">
            <a:off x="4407428" y="260716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6243066" y="445989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6243066" y="393356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6243066" y="329594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6243066" y="2754693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6243066" y="201137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Bent Arrow 1"/>
          <p:cNvSpPr/>
          <p:nvPr/>
        </p:nvSpPr>
        <p:spPr>
          <a:xfrm rot="5400000">
            <a:off x="3713383" y="1199715"/>
            <a:ext cx="489344" cy="1384311"/>
          </a:xfrm>
          <a:prstGeom prst="bentArrow">
            <a:avLst>
              <a:gd name="adj1" fmla="val 24413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 flipV="1">
            <a:off x="5772186" y="4912451"/>
            <a:ext cx="553095" cy="901164"/>
          </a:xfrm>
          <a:prstGeom prst="bentArrow">
            <a:avLst>
              <a:gd name="adj1" fmla="val 22646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 flipV="1">
            <a:off x="4472792" y="3355095"/>
            <a:ext cx="1125359" cy="2369384"/>
          </a:xfrm>
          <a:prstGeom prst="bentArrow">
            <a:avLst>
              <a:gd name="adj1" fmla="val 11065"/>
              <a:gd name="adj2" fmla="val 11487"/>
              <a:gd name="adj3" fmla="val 17279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617569" y="948793"/>
            <a:ext cx="0" cy="5261334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1561460" y="5884446"/>
            <a:ext cx="21192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VDB changes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624127" y="5881203"/>
            <a:ext cx="27655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action invocation</a:t>
            </a:r>
            <a:endParaRPr lang="en-US" sz="14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3797433" y="2807415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69157" y="282226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82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1747100" y="3471761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674945" y="3426786"/>
            <a:ext cx="16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br>
              <a:rPr lang="en-US" sz="1400" dirty="0" smtClean="0"/>
            </a:br>
            <a:r>
              <a:rPr lang="en-US" sz="1400" dirty="0" smtClean="0"/>
              <a:t>Diff Computation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1775376" y="4106931"/>
            <a:ext cx="148484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747100" y="4131391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5598152" y="463195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687801" y="468799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626428" y="4098064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98152" y="4098065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598152" y="347176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87801" y="352780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626428" y="2929027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598152" y="2929028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5598152" y="2186337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87801" y="2186337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26428" y="1455713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98152" y="1455713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617135" y="1037252"/>
            <a:ext cx="1773279" cy="3588857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663058" y="1027913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Template IVM</a:t>
            </a:r>
            <a:endParaRPr lang="en-US" sz="14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3763550" y="347096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15847" y="3526998"/>
            <a:ext cx="14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465289" y="1055625"/>
            <a:ext cx="1773279" cy="4173920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511212" y="1055625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IVM</a:t>
            </a:r>
            <a:endParaRPr lang="en-US" sz="1400" b="1" dirty="0"/>
          </a:p>
        </p:txBody>
      </p:sp>
      <p:sp>
        <p:nvSpPr>
          <p:cNvPr id="4" name="Up Arrow 3"/>
          <p:cNvSpPr/>
          <p:nvPr/>
        </p:nvSpPr>
        <p:spPr>
          <a:xfrm>
            <a:off x="2399874" y="392629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2399874" y="3304616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7" name="Up Arrow 116"/>
          <p:cNvSpPr/>
          <p:nvPr/>
        </p:nvSpPr>
        <p:spPr>
          <a:xfrm flipV="1">
            <a:off x="4407428" y="394802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6243066" y="445989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6243066" y="393356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6243066" y="329594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6243066" y="2754693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6243066" y="201137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Bent Arrow 1"/>
          <p:cNvSpPr/>
          <p:nvPr/>
        </p:nvSpPr>
        <p:spPr>
          <a:xfrm rot="5400000">
            <a:off x="3713383" y="2526153"/>
            <a:ext cx="489344" cy="1384311"/>
          </a:xfrm>
          <a:prstGeom prst="bentArrow">
            <a:avLst>
              <a:gd name="adj1" fmla="val 24413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 flipV="1">
            <a:off x="5772186" y="4912451"/>
            <a:ext cx="553095" cy="901164"/>
          </a:xfrm>
          <a:prstGeom prst="bentArrow">
            <a:avLst>
              <a:gd name="adj1" fmla="val 22646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 flipV="1">
            <a:off x="4472792" y="4206003"/>
            <a:ext cx="1125359" cy="1518476"/>
          </a:xfrm>
          <a:prstGeom prst="bentArrow">
            <a:avLst>
              <a:gd name="adj1" fmla="val 11065"/>
              <a:gd name="adj2" fmla="val 11487"/>
              <a:gd name="adj3" fmla="val 17279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617569" y="948793"/>
            <a:ext cx="0" cy="5261334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1561460" y="5884446"/>
            <a:ext cx="21192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VDB changes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624127" y="5881203"/>
            <a:ext cx="27655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action invocation</a:t>
            </a:r>
            <a:endParaRPr lang="en-US" sz="14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3797433" y="4119423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69157" y="4134268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1747100" y="2181109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21300" y="2136134"/>
            <a:ext cx="155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 Application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775376" y="1456551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08904" y="1462057"/>
            <a:ext cx="11968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endParaRPr lang="en-US" sz="1400" dirty="0"/>
          </a:p>
        </p:txBody>
      </p:sp>
      <p:sp>
        <p:nvSpPr>
          <p:cNvPr id="46" name="Up Arrow 45"/>
          <p:cNvSpPr/>
          <p:nvPr/>
        </p:nvSpPr>
        <p:spPr>
          <a:xfrm>
            <a:off x="2399874" y="263563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2399874" y="201396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775376" y="2804923"/>
            <a:ext cx="1484843" cy="46726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47100" y="2767139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38031" y="750437"/>
            <a:ext cx="698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p Arrow 118"/>
          <p:cNvSpPr/>
          <p:nvPr/>
        </p:nvSpPr>
        <p:spPr>
          <a:xfrm>
            <a:off x="4396126" y="3736774"/>
            <a:ext cx="242783" cy="57411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4396126" y="2532707"/>
            <a:ext cx="242783" cy="71621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7100" y="3258528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674945" y="3213553"/>
            <a:ext cx="16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br>
              <a:rPr lang="en-US" sz="1400" dirty="0" smtClean="0"/>
            </a:br>
            <a:r>
              <a:rPr lang="en-US" sz="1400" dirty="0" smtClean="0"/>
              <a:t>Diff Computation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747100" y="3918158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3751212" y="4254851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40861" y="4310886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3779488" y="3908887"/>
            <a:ext cx="1484843" cy="27274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751212" y="3866290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3751212" y="325853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840861" y="3314568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3779488" y="2705552"/>
            <a:ext cx="1484843" cy="4545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751212" y="2647151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Supported</a:t>
            </a:r>
            <a:br>
              <a:rPr lang="en-US" sz="1400" dirty="0" smtClean="0"/>
            </a:br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751212" y="1973104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840861" y="1973104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3779488" y="1242480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751212" y="124248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63058" y="555092"/>
            <a:ext cx="1822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Template IVM</a:t>
            </a:r>
          </a:p>
          <a:p>
            <a:r>
              <a:rPr lang="en-US" sz="1100" b="1" dirty="0" smtClean="0"/>
              <a:t>(executed on VDB changes)</a:t>
            </a:r>
            <a:endParaRPr lang="en-US" sz="11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272" y="554991"/>
            <a:ext cx="21389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Visual IVM</a:t>
            </a:r>
            <a:br>
              <a:rPr lang="en-US" sz="1600" b="1" dirty="0" smtClean="0"/>
            </a:br>
            <a:r>
              <a:rPr lang="en-US" sz="1100" b="1" dirty="0" smtClean="0"/>
              <a:t>(executed on action invocation)</a:t>
            </a:r>
            <a:endParaRPr lang="en-US" sz="1600" b="1" dirty="0"/>
          </a:p>
        </p:txBody>
      </p:sp>
      <p:sp>
        <p:nvSpPr>
          <p:cNvPr id="4" name="Up Arrow 3"/>
          <p:cNvSpPr/>
          <p:nvPr/>
        </p:nvSpPr>
        <p:spPr>
          <a:xfrm>
            <a:off x="2399874" y="3713057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2399874" y="2446121"/>
            <a:ext cx="242783" cy="811473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4396126" y="179813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485636" y="554991"/>
            <a:ext cx="0" cy="6129183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1747100" y="196787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21300" y="1922901"/>
            <a:ext cx="155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 Application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775376" y="1243318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08904" y="1248824"/>
            <a:ext cx="11968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endParaRPr lang="en-US" sz="1400" dirty="0"/>
          </a:p>
        </p:txBody>
      </p:sp>
      <p:sp>
        <p:nvSpPr>
          <p:cNvPr id="47" name="Up Arrow 46"/>
          <p:cNvSpPr/>
          <p:nvPr/>
        </p:nvSpPr>
        <p:spPr>
          <a:xfrm>
            <a:off x="2399874" y="180073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3763" y="250502"/>
            <a:ext cx="698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765346" y="2686326"/>
            <a:ext cx="1484843" cy="4460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47100" y="2627316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sp>
        <p:nvSpPr>
          <p:cNvPr id="50" name="Up Arrow 49"/>
          <p:cNvSpPr/>
          <p:nvPr/>
        </p:nvSpPr>
        <p:spPr>
          <a:xfrm>
            <a:off x="4396126" y="4722097"/>
            <a:ext cx="242783" cy="71621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751212" y="544792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94511" y="5513229"/>
            <a:ext cx="142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3779488" y="4894942"/>
            <a:ext cx="1484843" cy="4545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51212" y="4836541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48314" y="6124063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In. Diffs</a:t>
            </a:r>
            <a:endParaRPr lang="en-US" sz="1400" dirty="0"/>
          </a:p>
        </p:txBody>
      </p:sp>
      <p:sp>
        <p:nvSpPr>
          <p:cNvPr id="57" name="Up Arrow 56"/>
          <p:cNvSpPr/>
          <p:nvPr/>
        </p:nvSpPr>
        <p:spPr>
          <a:xfrm>
            <a:off x="4401088" y="5918962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Up Arrow 115"/>
          <p:cNvSpPr/>
          <p:nvPr/>
        </p:nvSpPr>
        <p:spPr>
          <a:xfrm>
            <a:off x="2399874" y="2532708"/>
            <a:ext cx="242783" cy="62522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4396126" y="3736774"/>
            <a:ext cx="242783" cy="57411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4396126" y="2532707"/>
            <a:ext cx="242783" cy="71621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747100" y="3067420"/>
            <a:ext cx="1513119" cy="5529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674945" y="3065217"/>
            <a:ext cx="16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br>
              <a:rPr lang="en-US" sz="1400" dirty="0" smtClean="0"/>
            </a:br>
            <a:r>
              <a:rPr lang="en-US" sz="1400" dirty="0" smtClean="0"/>
              <a:t>Diff Computation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747100" y="3825448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3751212" y="4254851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40861" y="4310886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3779488" y="3908887"/>
            <a:ext cx="1484843" cy="27274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751212" y="3866290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3751212" y="325853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840861" y="3314568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3779488" y="2705552"/>
            <a:ext cx="1484843" cy="4545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751212" y="2647151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Supported</a:t>
            </a:r>
            <a:br>
              <a:rPr lang="en-US" sz="1400" dirty="0" smtClean="0"/>
            </a:br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751212" y="1973104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840861" y="1973104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3779488" y="1242480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751212" y="124248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63058" y="555092"/>
            <a:ext cx="1822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Template IVM</a:t>
            </a:r>
          </a:p>
          <a:p>
            <a:r>
              <a:rPr lang="en-US" sz="1100" b="1" dirty="0" smtClean="0"/>
              <a:t>(executed on VDB changes)</a:t>
            </a:r>
            <a:endParaRPr lang="en-US" sz="11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272" y="554991"/>
            <a:ext cx="21389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Visual IVM</a:t>
            </a:r>
            <a:br>
              <a:rPr lang="en-US" sz="1600" b="1" dirty="0" smtClean="0"/>
            </a:br>
            <a:r>
              <a:rPr lang="en-US" sz="1100" b="1" dirty="0" smtClean="0"/>
              <a:t>(executed on action invocation)</a:t>
            </a:r>
            <a:endParaRPr lang="en-US" sz="1600" b="1" dirty="0"/>
          </a:p>
        </p:txBody>
      </p:sp>
      <p:sp>
        <p:nvSpPr>
          <p:cNvPr id="4" name="Up Arrow 3"/>
          <p:cNvSpPr/>
          <p:nvPr/>
        </p:nvSpPr>
        <p:spPr>
          <a:xfrm>
            <a:off x="2399874" y="3620347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4396126" y="179813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485636" y="582804"/>
            <a:ext cx="0" cy="5876849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Rounded Rectangle 41"/>
          <p:cNvSpPr/>
          <p:nvPr/>
        </p:nvSpPr>
        <p:spPr>
          <a:xfrm>
            <a:off x="1747100" y="1967876"/>
            <a:ext cx="1513119" cy="5648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21300" y="1973104"/>
            <a:ext cx="155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 Application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775376" y="1243318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08904" y="1248824"/>
            <a:ext cx="11968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endParaRPr lang="en-US" sz="1400" dirty="0"/>
          </a:p>
        </p:txBody>
      </p:sp>
      <p:sp>
        <p:nvSpPr>
          <p:cNvPr id="47" name="Up Arrow 46"/>
          <p:cNvSpPr/>
          <p:nvPr/>
        </p:nvSpPr>
        <p:spPr>
          <a:xfrm>
            <a:off x="2399874" y="180073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65346" y="2686326"/>
            <a:ext cx="1484843" cy="2858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47100" y="2664400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In. Diffs</a:t>
            </a:r>
            <a:endParaRPr lang="en-US" sz="1400" dirty="0"/>
          </a:p>
        </p:txBody>
      </p:sp>
      <p:sp>
        <p:nvSpPr>
          <p:cNvPr id="50" name="Up Arrow 49"/>
          <p:cNvSpPr/>
          <p:nvPr/>
        </p:nvSpPr>
        <p:spPr>
          <a:xfrm>
            <a:off x="4396126" y="4722097"/>
            <a:ext cx="242783" cy="71621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751212" y="544792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94511" y="5513229"/>
            <a:ext cx="142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3779488" y="4894942"/>
            <a:ext cx="1484843" cy="4545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51212" y="4836541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48314" y="6124063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In. Diffs</a:t>
            </a:r>
            <a:endParaRPr lang="en-US" sz="1400" dirty="0"/>
          </a:p>
        </p:txBody>
      </p:sp>
      <p:sp>
        <p:nvSpPr>
          <p:cNvPr id="57" name="Up Arrow 56"/>
          <p:cNvSpPr/>
          <p:nvPr/>
        </p:nvSpPr>
        <p:spPr>
          <a:xfrm>
            <a:off x="4401088" y="5918962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Up Arrow 122"/>
          <p:cNvSpPr/>
          <p:nvPr/>
        </p:nvSpPr>
        <p:spPr>
          <a:xfrm>
            <a:off x="3148573" y="4029497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1481489" y="4031065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2" name="Up Arrow 61"/>
          <p:cNvSpPr/>
          <p:nvPr/>
        </p:nvSpPr>
        <p:spPr>
          <a:xfrm>
            <a:off x="4912114" y="4029497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28715" y="4211138"/>
            <a:ext cx="1513119" cy="5529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56560" y="4314089"/>
            <a:ext cx="164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 Logging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2503659" y="4204463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93308" y="4315715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IVM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2531935" y="3473839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663058" y="555092"/>
            <a:ext cx="1822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Template IVM</a:t>
            </a:r>
          </a:p>
          <a:p>
            <a:r>
              <a:rPr lang="en-US" sz="1100" b="1" dirty="0" smtClean="0"/>
              <a:t>(executed on VDB changes)</a:t>
            </a:r>
            <a:endParaRPr lang="en-US" sz="11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664272" y="554991"/>
            <a:ext cx="21389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Visual IVM</a:t>
            </a:r>
            <a:br>
              <a:rPr lang="en-US" sz="1600" b="1" dirty="0" smtClean="0"/>
            </a:br>
            <a:r>
              <a:rPr lang="en-US" sz="1100" b="1" dirty="0" smtClean="0"/>
              <a:t>(executed on action invocation)</a:t>
            </a:r>
            <a:endParaRPr lang="en-US" sz="1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56991" y="3473652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90519" y="3562597"/>
            <a:ext cx="11968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3779488" y="1242480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751212" y="124248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1775376" y="1243318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908904" y="1248824"/>
            <a:ext cx="11968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9508" y="3470912"/>
            <a:ext cx="11968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84371" y="4957064"/>
            <a:ext cx="15852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Modifications</a:t>
            </a:r>
            <a:endParaRPr lang="en-US" sz="1400" dirty="0"/>
          </a:p>
        </p:txBody>
      </p:sp>
      <p:sp>
        <p:nvSpPr>
          <p:cNvPr id="58" name="Up Arrow 57"/>
          <p:cNvSpPr/>
          <p:nvPr/>
        </p:nvSpPr>
        <p:spPr>
          <a:xfrm>
            <a:off x="1481489" y="4772787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267200" y="4204463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356849" y="4315715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IVM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4295476" y="3473839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433049" y="3470912"/>
            <a:ext cx="11968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56991" y="362283"/>
            <a:ext cx="647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6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26843" y="4584672"/>
            <a:ext cx="156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Specification (External)</a:t>
            </a:r>
            <a:endParaRPr lang="en-US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502129" y="5550418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73853" y="5574878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Spec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67636" y="4584671"/>
            <a:ext cx="1513120" cy="1887401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67636" y="3921841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7285" y="3977876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Spec Parser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502129" y="5141401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73853" y="5165861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Spec</a:t>
            </a:r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502129" y="5962992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3853" y="5987452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 Spec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367636" y="1867777"/>
            <a:ext cx="1513120" cy="1854316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02129" y="2845651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73853" y="2870111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502129" y="3273927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73853" y="3298387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4927036" y="3192782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016685" y="3248817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TemplateIVM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4955312" y="3813522"/>
            <a:ext cx="148484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27036" y="3837982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4955312" y="2468224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927036" y="2473730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6887992" y="568726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977641" y="5743298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6916268" y="5153371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87992" y="5153372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6887992" y="452707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977641" y="4583108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6916268" y="3984334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87992" y="3984335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887992" y="3241644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977641" y="3241644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6916268" y="2511020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887992" y="251102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4797071" y="2092560"/>
            <a:ext cx="1773279" cy="2193194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842994" y="2083220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Template IVM</a:t>
            </a:r>
            <a:endParaRPr lang="en-US" sz="14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4921429" y="1445190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973726" y="1501225"/>
            <a:ext cx="14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6755129" y="2110932"/>
            <a:ext cx="1773279" cy="4173920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801052" y="2110932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IVM</a:t>
            </a:r>
            <a:endParaRPr lang="en-US" sz="14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4955312" y="716530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927036" y="722036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4" name="Up Arrow 3"/>
          <p:cNvSpPr/>
          <p:nvPr/>
        </p:nvSpPr>
        <p:spPr>
          <a:xfrm>
            <a:off x="5579810" y="364731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5579810" y="3025637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7" name="Up Arrow 116"/>
          <p:cNvSpPr/>
          <p:nvPr/>
        </p:nvSpPr>
        <p:spPr>
          <a:xfrm>
            <a:off x="5579810" y="127154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8" name="Up Arrow 117"/>
          <p:cNvSpPr/>
          <p:nvPr/>
        </p:nvSpPr>
        <p:spPr>
          <a:xfrm>
            <a:off x="5579810" y="1919993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7532906" y="5515206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7532906" y="498886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7532906" y="435125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7532906" y="381000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7532906" y="306667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4177" y="304800"/>
            <a:ext cx="4080601" cy="6120124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665572" y="304800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End-to-end IVM</a:t>
            </a:r>
            <a:endParaRPr lang="en-US" sz="14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502129" y="2434239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73853" y="2458699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26843" y="1867777"/>
            <a:ext cx="156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Specification (Internal)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34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367636" y="5907860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7285" y="5963895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Spec Parser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367636" y="4068592"/>
            <a:ext cx="1513120" cy="1639519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02129" y="4812992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73853" y="4837452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502129" y="5241268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73853" y="5265728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4927036" y="3192782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016685" y="3248817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TemplateIVM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4955312" y="3813522"/>
            <a:ext cx="148484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27036" y="3837982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4955312" y="2468224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927036" y="2473730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6887992" y="568726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977641" y="5743298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6916268" y="5153371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87992" y="5153372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6887992" y="4527073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977641" y="4583108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6916268" y="3984334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87992" y="3984335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887992" y="3241644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977641" y="3241644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6916268" y="2511020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887992" y="251102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4797071" y="2092560"/>
            <a:ext cx="1773279" cy="2193194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842994" y="2083220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Template IVM</a:t>
            </a:r>
            <a:endParaRPr lang="en-US" sz="14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4921429" y="1445190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973726" y="1501225"/>
            <a:ext cx="14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6755129" y="2110932"/>
            <a:ext cx="1773279" cy="4173920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801052" y="2110932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IVM</a:t>
            </a:r>
            <a:endParaRPr lang="en-US" sz="14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4955312" y="716530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927036" y="722036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4" name="Up Arrow 3"/>
          <p:cNvSpPr/>
          <p:nvPr/>
        </p:nvSpPr>
        <p:spPr>
          <a:xfrm>
            <a:off x="5579810" y="364731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5579810" y="3025637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7" name="Up Arrow 116"/>
          <p:cNvSpPr/>
          <p:nvPr/>
        </p:nvSpPr>
        <p:spPr>
          <a:xfrm>
            <a:off x="5579810" y="127154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8" name="Up Arrow 117"/>
          <p:cNvSpPr/>
          <p:nvPr/>
        </p:nvSpPr>
        <p:spPr>
          <a:xfrm>
            <a:off x="5579810" y="1919993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7532906" y="5515206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7532906" y="498886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7532906" y="435125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7532906" y="381000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7532906" y="3066678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4177" y="304800"/>
            <a:ext cx="4080601" cy="6120124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665572" y="304800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End-to-end IVM</a:t>
            </a:r>
            <a:endParaRPr lang="en-US" sz="14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502129" y="4401580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73853" y="4426040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26843" y="4049915"/>
            <a:ext cx="156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Specification</a:t>
            </a:r>
            <a:endParaRPr lang="en-US" sz="1400" dirty="0"/>
          </a:p>
        </p:txBody>
      </p:sp>
      <p:sp>
        <p:nvSpPr>
          <p:cNvPr id="57" name="Up Arrow 56"/>
          <p:cNvSpPr/>
          <p:nvPr/>
        </p:nvSpPr>
        <p:spPr>
          <a:xfrm>
            <a:off x="953248" y="573605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67636" y="3436491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58298" y="3492526"/>
            <a:ext cx="143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Spec Parser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67636" y="1812021"/>
            <a:ext cx="1513120" cy="1428477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02129" y="2575098"/>
            <a:ext cx="1248565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3853" y="2599558"/>
            <a:ext cx="129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Renderer Signatures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502129" y="2163686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73853" y="2188146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Renderers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326843" y="1812021"/>
            <a:ext cx="156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Specification</a:t>
            </a:r>
            <a:endParaRPr lang="en-US" sz="1400" dirty="0"/>
          </a:p>
        </p:txBody>
      </p:sp>
      <p:sp>
        <p:nvSpPr>
          <p:cNvPr id="68" name="Up Arrow 67"/>
          <p:cNvSpPr/>
          <p:nvPr/>
        </p:nvSpPr>
        <p:spPr>
          <a:xfrm>
            <a:off x="953248" y="326469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9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01801" y="3778365"/>
            <a:ext cx="297815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01801" y="2190865"/>
            <a:ext cx="14351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 State (</a:t>
            </a:r>
            <a:r>
              <a:rPr lang="en-US" i="1"/>
              <a:t>model</a:t>
            </a:r>
            <a:r>
              <a:rPr lang="en-US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44851" y="2190865"/>
            <a:ext cx="14351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UI State (</a:t>
            </a:r>
            <a:r>
              <a:rPr lang="en-US" i="1"/>
              <a:t>view</a:t>
            </a:r>
            <a:r>
              <a:rPr lang="en-US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1526" y="3355257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methods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79041" y="3156068"/>
            <a:ext cx="73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events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99343" y="3357146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changes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49400" y="2070100"/>
            <a:ext cx="3302000" cy="2755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185881" y="3143368"/>
            <a:ext cx="484632" cy="552332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405081" y="3143368"/>
            <a:ext cx="484632" cy="552332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flipV="1">
            <a:off x="3838913" y="3173114"/>
            <a:ext cx="484632" cy="552332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3634904" y="2316994"/>
            <a:ext cx="1761646" cy="1632036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95639" y="2326333"/>
            <a:ext cx="1513120" cy="163203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062994" y="425311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152643" y="4309150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Spec Parser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6062994" y="2413847"/>
            <a:ext cx="1513120" cy="1639519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197487" y="3158247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169211" y="3182707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6197487" y="3586523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169211" y="3610983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197487" y="2746835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6169211" y="2771295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22201" y="2395170"/>
            <a:ext cx="156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Specification</a:t>
            </a:r>
            <a:endParaRPr lang="en-US" sz="1400" dirty="0"/>
          </a:p>
        </p:txBody>
      </p:sp>
      <p:sp>
        <p:nvSpPr>
          <p:cNvPr id="57" name="Up Arrow 56"/>
          <p:cNvSpPr/>
          <p:nvPr/>
        </p:nvSpPr>
        <p:spPr>
          <a:xfrm>
            <a:off x="6648606" y="408131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0343" y="424187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61005" y="4297911"/>
            <a:ext cx="143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Spec Parser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870343" y="2413848"/>
            <a:ext cx="1513120" cy="163203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004836" y="3380483"/>
            <a:ext cx="1248565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76560" y="3404943"/>
            <a:ext cx="129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Renderer Signatures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2004836" y="2941054"/>
            <a:ext cx="1248565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976560" y="2965514"/>
            <a:ext cx="129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Renderers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829550" y="2430626"/>
            <a:ext cx="156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Specification</a:t>
            </a:r>
            <a:endParaRPr lang="en-US" sz="1400" dirty="0"/>
          </a:p>
        </p:txBody>
      </p:sp>
      <p:sp>
        <p:nvSpPr>
          <p:cNvPr id="68" name="Up Arrow 67"/>
          <p:cNvSpPr/>
          <p:nvPr/>
        </p:nvSpPr>
        <p:spPr>
          <a:xfrm>
            <a:off x="2474631" y="4070075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709608" y="4241876"/>
            <a:ext cx="1761646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700270" y="4297911"/>
            <a:ext cx="168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Function Spec Parser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3709608" y="2413848"/>
            <a:ext cx="1761646" cy="1632036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816087" y="3203042"/>
            <a:ext cx="1543113" cy="3322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87811" y="3208824"/>
            <a:ext cx="1599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Functions</a:t>
            </a:r>
            <a:endParaRPr lang="en-US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3816087" y="2782291"/>
            <a:ext cx="154311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87811" y="2806751"/>
            <a:ext cx="157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668814" y="2402609"/>
            <a:ext cx="186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Function Specification</a:t>
            </a:r>
            <a:endParaRPr lang="en-US" sz="1400" dirty="0"/>
          </a:p>
        </p:txBody>
      </p:sp>
      <p:sp>
        <p:nvSpPr>
          <p:cNvPr id="75" name="Up Arrow 74"/>
          <p:cNvSpPr/>
          <p:nvPr/>
        </p:nvSpPr>
        <p:spPr>
          <a:xfrm>
            <a:off x="4463304" y="4070075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816087" y="3625290"/>
            <a:ext cx="1543113" cy="3322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787811" y="3631072"/>
            <a:ext cx="1599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Function Sigs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276" y="192348"/>
            <a:ext cx="282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Specification Repository</a:t>
            </a:r>
            <a:endParaRPr lang="en-US" sz="2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685152" y="1911222"/>
            <a:ext cx="182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Unit Repository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578876" y="1911222"/>
            <a:ext cx="182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Repository</a:t>
            </a:r>
            <a:endParaRPr lang="en-US" sz="1400" b="1" dirty="0"/>
          </a:p>
        </p:txBody>
      </p:sp>
      <p:sp>
        <p:nvSpPr>
          <p:cNvPr id="129" name="Rectangle 128"/>
          <p:cNvSpPr/>
          <p:nvPr/>
        </p:nvSpPr>
        <p:spPr>
          <a:xfrm>
            <a:off x="1540055" y="1791181"/>
            <a:ext cx="6228285" cy="3072388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751384" y="1911222"/>
            <a:ext cx="0" cy="2796422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" name="TextBox 129"/>
          <p:cNvSpPr txBox="1"/>
          <p:nvPr/>
        </p:nvSpPr>
        <p:spPr>
          <a:xfrm>
            <a:off x="5990290" y="1911222"/>
            <a:ext cx="182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 Specification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43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8044165" y="2800406"/>
            <a:ext cx="969104" cy="5870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747100" y="213747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836749" y="2193510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TemplateIVM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1775376" y="2758215"/>
            <a:ext cx="1484843" cy="350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747100" y="2782675"/>
            <a:ext cx="15131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VDB Diffs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1775376" y="1412917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47100" y="1418423"/>
            <a:ext cx="15131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Template Instance Diffs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5598152" y="463195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687801" y="468799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Fragmentation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626428" y="4098064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98152" y="4098065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5598152" y="3471766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87801" y="3527801"/>
            <a:ext cx="13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Simulation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626428" y="2929027"/>
            <a:ext cx="1484843" cy="3431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598152" y="2929028"/>
            <a:ext cx="151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Unit Instance Diffs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5598152" y="2186337"/>
            <a:ext cx="1513119" cy="5596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87801" y="2186337"/>
            <a:ext cx="134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Incremental Rendering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26428" y="1455713"/>
            <a:ext cx="1484843" cy="5421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98152" y="1455713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Visual Page Instance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617135" y="1037253"/>
            <a:ext cx="1773279" cy="2317842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663058" y="1027913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Template IVM</a:t>
            </a:r>
            <a:endParaRPr lang="en-US" sz="14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3763550" y="2130095"/>
            <a:ext cx="1513119" cy="4545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15847" y="2186130"/>
            <a:ext cx="142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 Aggregation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465289" y="1055625"/>
            <a:ext cx="1773279" cy="4173920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511212" y="1055625"/>
            <a:ext cx="15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Visual IVM</a:t>
            </a:r>
            <a:endParaRPr lang="en-US" sz="14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3797433" y="2807415"/>
            <a:ext cx="1484843" cy="547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69157" y="2822260"/>
            <a:ext cx="151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Effective Template In. Diffs</a:t>
            </a:r>
            <a:endParaRPr lang="en-US" sz="1400" dirty="0"/>
          </a:p>
        </p:txBody>
      </p:sp>
      <p:sp>
        <p:nvSpPr>
          <p:cNvPr id="4" name="Up Arrow 3"/>
          <p:cNvSpPr/>
          <p:nvPr/>
        </p:nvSpPr>
        <p:spPr>
          <a:xfrm>
            <a:off x="2399874" y="259200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Up Arrow 115"/>
          <p:cNvSpPr/>
          <p:nvPr/>
        </p:nvSpPr>
        <p:spPr>
          <a:xfrm>
            <a:off x="2399874" y="197033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7" name="Up Arrow 116"/>
          <p:cNvSpPr/>
          <p:nvPr/>
        </p:nvSpPr>
        <p:spPr>
          <a:xfrm flipV="1">
            <a:off x="4407428" y="2607160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6243066" y="4459899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6243066" y="393356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6243066" y="3295944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6243066" y="2754693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Up Arrow 122"/>
          <p:cNvSpPr/>
          <p:nvPr/>
        </p:nvSpPr>
        <p:spPr>
          <a:xfrm>
            <a:off x="6243066" y="2011371"/>
            <a:ext cx="242783" cy="1662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0600" y="126975"/>
            <a:ext cx="387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Action-Page Cycle</a:t>
            </a:r>
            <a:endParaRPr lang="en-US" sz="2000" b="1" dirty="0"/>
          </a:p>
        </p:txBody>
      </p:sp>
      <p:sp>
        <p:nvSpPr>
          <p:cNvPr id="2" name="Bent Arrow 1"/>
          <p:cNvSpPr/>
          <p:nvPr/>
        </p:nvSpPr>
        <p:spPr>
          <a:xfrm rot="5400000">
            <a:off x="3713383" y="1199715"/>
            <a:ext cx="489344" cy="1384311"/>
          </a:xfrm>
          <a:prstGeom prst="bentArrow">
            <a:avLst>
              <a:gd name="adj1" fmla="val 24413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 flipV="1">
            <a:off x="5772186" y="4912451"/>
            <a:ext cx="553095" cy="901164"/>
          </a:xfrm>
          <a:prstGeom prst="bentArrow">
            <a:avLst>
              <a:gd name="adj1" fmla="val 22646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 flipV="1">
            <a:off x="4472792" y="3355095"/>
            <a:ext cx="1125359" cy="2369384"/>
          </a:xfrm>
          <a:prstGeom prst="bentArrow">
            <a:avLst>
              <a:gd name="adj1" fmla="val 11065"/>
              <a:gd name="adj2" fmla="val 11487"/>
              <a:gd name="adj3" fmla="val 17279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363313" y="780045"/>
            <a:ext cx="6134899" cy="558883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591997" y="948793"/>
            <a:ext cx="0" cy="5261334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1382456" y="5867400"/>
            <a:ext cx="21192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VDB changes</a:t>
            </a:r>
            <a:endParaRPr lang="en-US" sz="14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692319" y="5881203"/>
            <a:ext cx="27655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Executed on action invocation</a:t>
            </a:r>
            <a:endParaRPr lang="en-US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8044164" y="2823394"/>
            <a:ext cx="116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Visual Unit Repository</a:t>
            </a:r>
            <a:endParaRPr lang="en-US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8945573" y="2765803"/>
            <a:ext cx="198427" cy="75482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4" idx="1"/>
            <a:endCxn id="103" idx="3"/>
          </p:cNvCxnSpPr>
          <p:nvPr/>
        </p:nvCxnSpPr>
        <p:spPr>
          <a:xfrm rot="10800000">
            <a:off x="7111272" y="2466140"/>
            <a:ext cx="932893" cy="618865"/>
          </a:xfrm>
          <a:prstGeom prst="bentConnector3">
            <a:avLst>
              <a:gd name="adj1" fmla="val 31983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Elbow Connector 76"/>
          <p:cNvCxnSpPr>
            <a:stCxn id="75" idx="1"/>
            <a:endCxn id="99" idx="3"/>
          </p:cNvCxnSpPr>
          <p:nvPr/>
        </p:nvCxnSpPr>
        <p:spPr>
          <a:xfrm rot="10800000" flipV="1">
            <a:off x="7111271" y="3093925"/>
            <a:ext cx="932894" cy="605106"/>
          </a:xfrm>
          <a:prstGeom prst="bentConnector3">
            <a:avLst>
              <a:gd name="adj1" fmla="val 31983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Can 48"/>
          <p:cNvSpPr/>
          <p:nvPr/>
        </p:nvSpPr>
        <p:spPr>
          <a:xfrm>
            <a:off x="233883" y="5901264"/>
            <a:ext cx="587618" cy="57543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6002" y="6052440"/>
            <a:ext cx="39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98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01801" y="3797299"/>
            <a:ext cx="2749489" cy="71766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01801" y="2190865"/>
            <a:ext cx="1189095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 State (</a:t>
            </a:r>
            <a:r>
              <a:rPr lang="en-US" i="1"/>
              <a:t>model</a:t>
            </a:r>
            <a:r>
              <a:rPr lang="en-US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44851" y="2190865"/>
            <a:ext cx="1206439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UI State (</a:t>
            </a:r>
            <a:r>
              <a:rPr lang="en-US" i="1"/>
              <a:t>view</a:t>
            </a:r>
            <a:r>
              <a:rPr lang="en-US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68826" y="3355257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methods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75841" y="3168768"/>
            <a:ext cx="73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events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73943" y="3357146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changes</a:t>
            </a:r>
          </a:p>
        </p:txBody>
      </p:sp>
      <p:sp>
        <p:nvSpPr>
          <p:cNvPr id="11" name="Up Arrow 10"/>
          <p:cNvSpPr/>
          <p:nvPr/>
        </p:nvSpPr>
        <p:spPr>
          <a:xfrm>
            <a:off x="2185881" y="3143368"/>
            <a:ext cx="379519" cy="552332"/>
          </a:xfrm>
          <a:prstGeom prst="upArrow">
            <a:avLst>
              <a:gd name="adj1" fmla="val 50000"/>
              <a:gd name="adj2" fmla="val 70078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3415216" y="3156068"/>
            <a:ext cx="379519" cy="552332"/>
          </a:xfrm>
          <a:prstGeom prst="upArrow">
            <a:avLst>
              <a:gd name="adj1" fmla="val 50000"/>
              <a:gd name="adj2" fmla="val 70078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flipV="1">
            <a:off x="3748722" y="3205756"/>
            <a:ext cx="379519" cy="552332"/>
          </a:xfrm>
          <a:prstGeom prst="upArrow">
            <a:avLst>
              <a:gd name="adj1" fmla="val 50000"/>
              <a:gd name="adj2" fmla="val 70078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794" y="2133600"/>
            <a:ext cx="3163950" cy="24405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946401" y="3638665"/>
            <a:ext cx="1231899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38301" y="2622665"/>
            <a:ext cx="14351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 State (</a:t>
            </a:r>
            <a:r>
              <a:rPr lang="en-US" i="1"/>
              <a:t>model</a:t>
            </a:r>
            <a:r>
              <a:rPr lang="en-US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94451" y="2629130"/>
            <a:ext cx="14351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UI State (</a:t>
            </a:r>
            <a:r>
              <a:rPr lang="en-US" i="1"/>
              <a:t>view</a:t>
            </a:r>
            <a:r>
              <a:rPr lang="en-US"/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49400" y="2070100"/>
            <a:ext cx="6413500" cy="2755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321301" y="3638665"/>
            <a:ext cx="1231899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Visual</a:t>
            </a:r>
          </a:p>
          <a:p>
            <a:pPr algn="ctr"/>
            <a:r>
              <a:rPr lang="en-US"/>
              <a:t>Units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3120233" y="2794130"/>
            <a:ext cx="849312" cy="58842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16377" y="2629130"/>
            <a:ext cx="14351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Visual State (</a:t>
            </a:r>
            <a:r>
              <a:rPr lang="en-US" i="1"/>
              <a:t>view-model</a:t>
            </a:r>
            <a:r>
              <a:rPr lang="en-US"/>
              <a:t>)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5498309" y="2794130"/>
            <a:ext cx="849312" cy="58842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953545" y="2317405"/>
            <a:ext cx="1224755" cy="12383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Visual State (</a:t>
            </a:r>
            <a:r>
              <a:rPr lang="en-US" i="1"/>
              <a:t>view-model</a:t>
            </a:r>
            <a:r>
              <a:rPr lang="en-US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62995" y="3664065"/>
            <a:ext cx="1231899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31155" y="2304705"/>
            <a:ext cx="1224755" cy="1244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Page State (</a:t>
            </a:r>
            <a:r>
              <a:rPr lang="en-US" i="1"/>
              <a:t>model</a:t>
            </a:r>
            <a:r>
              <a:rPr lang="en-US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69980" y="2304705"/>
            <a:ext cx="1224755" cy="1244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UI State (</a:t>
            </a:r>
            <a:r>
              <a:rPr lang="en-US" i="1"/>
              <a:t>view</a:t>
            </a:r>
            <a:r>
              <a:rPr lang="en-US"/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0194" y="2222500"/>
            <a:ext cx="4089400" cy="24405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95701" y="3664065"/>
            <a:ext cx="1231899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Visual</a:t>
            </a:r>
          </a:p>
          <a:p>
            <a:pPr algn="ctr"/>
            <a:r>
              <a:rPr lang="en-US"/>
              <a:t>Units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2539208" y="2705230"/>
            <a:ext cx="726284" cy="484632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856038" y="2705230"/>
            <a:ext cx="726284" cy="484632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2705100"/>
            <a:ext cx="9144000" cy="4000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70154" y="4999610"/>
            <a:ext cx="1300919" cy="8895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Visual</a:t>
            </a:r>
          </a:p>
          <a:p>
            <a:pPr algn="ctr"/>
            <a:r>
              <a:rPr lang="en-US" sz="2200"/>
              <a:t>State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68436" y="3460934"/>
            <a:ext cx="1227828" cy="12179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Render</a:t>
            </a:r>
          </a:p>
          <a:p>
            <a:pPr algn="ctr"/>
            <a:r>
              <a:rPr lang="en-US" sz="2200"/>
              <a:t>Delta</a:t>
            </a:r>
          </a:p>
          <a:p>
            <a:pPr algn="ctr"/>
            <a:r>
              <a:rPr lang="en-US" sz="2200"/>
              <a:t>Queries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92761" y="3452041"/>
            <a:ext cx="1047241" cy="12228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Display 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68436" y="4836937"/>
            <a:ext cx="1227828" cy="12233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Collect</a:t>
            </a:r>
          </a:p>
          <a:p>
            <a:pPr algn="ctr"/>
            <a:r>
              <a:rPr lang="en-US" sz="2200"/>
              <a:t>Delta</a:t>
            </a:r>
          </a:p>
          <a:p>
            <a:pPr algn="ctr"/>
            <a:r>
              <a:rPr lang="en-US" sz="2200"/>
              <a:t>Queries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1328" y="4372399"/>
            <a:ext cx="1094744" cy="60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Actions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78499" y="4833280"/>
            <a:ext cx="1053754" cy="12228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User Input State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58635" y="3619843"/>
            <a:ext cx="1351552" cy="904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Diff</a:t>
            </a:r>
          </a:p>
          <a:p>
            <a:pPr algn="ctr"/>
            <a:r>
              <a:rPr lang="en-US" sz="2200"/>
              <a:t>Translator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36226" y="3684354"/>
            <a:ext cx="1433523" cy="775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Renderers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46811" y="5003387"/>
            <a:ext cx="1433524" cy="8985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Collectors</a:t>
            </a:r>
          </a:p>
        </p:txBody>
      </p:sp>
      <p:sp>
        <p:nvSpPr>
          <p:cNvPr id="19" name="Oval 18"/>
          <p:cNvSpPr/>
          <p:nvPr/>
        </p:nvSpPr>
        <p:spPr>
          <a:xfrm>
            <a:off x="46039" y="4139728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2666674" y="3248856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4191743" y="3395186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696663" y="3395186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67600" y="4317533"/>
            <a:ext cx="1574798" cy="760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UI</a:t>
            </a:r>
          </a:p>
          <a:p>
            <a:pPr algn="ctr"/>
            <a:r>
              <a:rPr lang="en-US" sz="2200"/>
              <a:t>Components</a:t>
            </a:r>
          </a:p>
        </p:txBody>
      </p:sp>
      <p:sp>
        <p:nvSpPr>
          <p:cNvPr id="26" name="Oval 25"/>
          <p:cNvSpPr/>
          <p:nvPr/>
        </p:nvSpPr>
        <p:spPr>
          <a:xfrm>
            <a:off x="8699421" y="4098950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8695188" y="5024823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5696663" y="5683783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2680349" y="5854924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9</a:t>
            </a:r>
          </a:p>
        </p:txBody>
      </p:sp>
      <p:cxnSp>
        <p:nvCxnSpPr>
          <p:cNvPr id="6" name="Curved Connector 5"/>
          <p:cNvCxnSpPr>
            <a:stCxn id="10" idx="3"/>
            <a:endCxn id="8" idx="1"/>
          </p:cNvCxnSpPr>
          <p:nvPr/>
        </p:nvCxnSpPr>
        <p:spPr>
          <a:xfrm flipV="1">
            <a:off x="1206072" y="4063453"/>
            <a:ext cx="286689" cy="61094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2817" y="3716680"/>
            <a:ext cx="126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page diffs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06525" y="2808850"/>
            <a:ext cx="126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page diffs</a:t>
            </a:r>
          </a:p>
        </p:txBody>
      </p:sp>
      <p:cxnSp>
        <p:nvCxnSpPr>
          <p:cNvPr id="37" name="Curved Connector 36"/>
          <p:cNvCxnSpPr>
            <a:stCxn id="8" idx="3"/>
            <a:endCxn id="7" idx="1"/>
          </p:cNvCxnSpPr>
          <p:nvPr/>
        </p:nvCxnSpPr>
        <p:spPr>
          <a:xfrm>
            <a:off x="2540002" y="4063453"/>
            <a:ext cx="228434" cy="64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7" idx="3"/>
            <a:endCxn id="15" idx="1"/>
          </p:cNvCxnSpPr>
          <p:nvPr/>
        </p:nvCxnSpPr>
        <p:spPr>
          <a:xfrm>
            <a:off x="3996264" y="4069916"/>
            <a:ext cx="262371" cy="226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5" idx="3"/>
            <a:endCxn id="17" idx="1"/>
          </p:cNvCxnSpPr>
          <p:nvPr/>
        </p:nvCxnSpPr>
        <p:spPr>
          <a:xfrm>
            <a:off x="5610187" y="4072183"/>
            <a:ext cx="2260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01544" y="2808850"/>
            <a:ext cx="1152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unit diffs</a:t>
            </a:r>
          </a:p>
        </p:txBody>
      </p:sp>
      <p:cxnSp>
        <p:nvCxnSpPr>
          <p:cNvPr id="50" name="Curved Connector 49"/>
          <p:cNvCxnSpPr>
            <a:stCxn id="17" idx="3"/>
          </p:cNvCxnSpPr>
          <p:nvPr/>
        </p:nvCxnSpPr>
        <p:spPr>
          <a:xfrm>
            <a:off x="7269749" y="4072183"/>
            <a:ext cx="468784" cy="24535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61403" y="2808850"/>
            <a:ext cx="1152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methods</a:t>
            </a:r>
          </a:p>
        </p:txBody>
      </p:sp>
      <p:cxnSp>
        <p:nvCxnSpPr>
          <p:cNvPr id="55" name="Curved Connector 54"/>
          <p:cNvCxnSpPr>
            <a:endCxn id="18" idx="3"/>
          </p:cNvCxnSpPr>
          <p:nvPr/>
        </p:nvCxnSpPr>
        <p:spPr>
          <a:xfrm flipH="1">
            <a:off x="7280335" y="5078001"/>
            <a:ext cx="348132" cy="37468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8" idx="1"/>
            <a:endCxn id="16" idx="3"/>
          </p:cNvCxnSpPr>
          <p:nvPr/>
        </p:nvCxnSpPr>
        <p:spPr>
          <a:xfrm flipH="1" flipV="1">
            <a:off x="5571073" y="5444402"/>
            <a:ext cx="275738" cy="828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6" idx="1"/>
            <a:endCxn id="12" idx="3"/>
          </p:cNvCxnSpPr>
          <p:nvPr/>
        </p:nvCxnSpPr>
        <p:spPr>
          <a:xfrm flipH="1">
            <a:off x="3996264" y="5444402"/>
            <a:ext cx="273890" cy="423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81995" y="2808850"/>
            <a:ext cx="134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/>
              <a:t>visual diffs</a:t>
            </a:r>
          </a:p>
        </p:txBody>
      </p:sp>
      <p:cxnSp>
        <p:nvCxnSpPr>
          <p:cNvPr id="69" name="Curved Connector 68"/>
          <p:cNvCxnSpPr>
            <a:stCxn id="12" idx="1"/>
            <a:endCxn id="11" idx="3"/>
          </p:cNvCxnSpPr>
          <p:nvPr/>
        </p:nvCxnSpPr>
        <p:spPr>
          <a:xfrm flipH="1" flipV="1">
            <a:off x="2532253" y="5444691"/>
            <a:ext cx="236183" cy="394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46378" y="4846714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10</a:t>
            </a:r>
          </a:p>
        </p:txBody>
      </p:sp>
      <p:cxnSp>
        <p:nvCxnSpPr>
          <p:cNvPr id="252" name="Curved Connector 68"/>
          <p:cNvCxnSpPr>
            <a:stCxn id="10" idx="3"/>
            <a:endCxn id="11" idx="1"/>
          </p:cNvCxnSpPr>
          <p:nvPr/>
        </p:nvCxnSpPr>
        <p:spPr>
          <a:xfrm>
            <a:off x="1206072" y="4674398"/>
            <a:ext cx="272427" cy="7702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Curved Connector 68"/>
          <p:cNvCxnSpPr>
            <a:stCxn id="15" idx="2"/>
            <a:endCxn id="16" idx="0"/>
          </p:cNvCxnSpPr>
          <p:nvPr/>
        </p:nvCxnSpPr>
        <p:spPr>
          <a:xfrm flipH="1">
            <a:off x="4920614" y="4524523"/>
            <a:ext cx="13797" cy="4750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934526" y="4505037"/>
            <a:ext cx="134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/>
              <a:t>visual diffs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762766" y="1770918"/>
            <a:ext cx="1424933" cy="77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Template</a:t>
            </a:r>
          </a:p>
          <a:p>
            <a:pPr algn="ctr"/>
            <a:r>
              <a:rPr lang="en-US" sz="2200"/>
              <a:t>Compiler</a:t>
            </a:r>
          </a:p>
        </p:txBody>
      </p:sp>
      <p:sp>
        <p:nvSpPr>
          <p:cNvPr id="263" name="Oval 262"/>
          <p:cNvSpPr/>
          <p:nvPr/>
        </p:nvSpPr>
        <p:spPr>
          <a:xfrm>
            <a:off x="1502792" y="1639685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3783595" y="1770918"/>
            <a:ext cx="1424933" cy="78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/>
              <a:t>IVM</a:t>
            </a:r>
          </a:p>
          <a:p>
            <a:pPr algn="ctr"/>
            <a:r>
              <a:rPr lang="en-US" sz="2200"/>
              <a:t>Compiler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09879" y="2759833"/>
            <a:ext cx="135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Runtime:</a:t>
            </a:r>
          </a:p>
        </p:txBody>
      </p:sp>
      <p:sp>
        <p:nvSpPr>
          <p:cNvPr id="266" name="Oval 265"/>
          <p:cNvSpPr/>
          <p:nvPr/>
        </p:nvSpPr>
        <p:spPr>
          <a:xfrm>
            <a:off x="3544280" y="1639685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0" y="1576140"/>
            <a:ext cx="9144000" cy="11287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33733" y="1601541"/>
            <a:ext cx="1428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Compiler:</a:t>
            </a:r>
          </a:p>
        </p:txBody>
      </p:sp>
      <p:sp>
        <p:nvSpPr>
          <p:cNvPr id="267" name="Oval 266"/>
          <p:cNvSpPr/>
          <p:nvPr/>
        </p:nvSpPr>
        <p:spPr>
          <a:xfrm>
            <a:off x="3542716" y="2242968"/>
            <a:ext cx="410821" cy="410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/>
              <a:t>9</a:t>
            </a:r>
          </a:p>
        </p:txBody>
      </p:sp>
      <p:cxnSp>
        <p:nvCxnSpPr>
          <p:cNvPr id="518" name="Curved Connector 36"/>
          <p:cNvCxnSpPr/>
          <p:nvPr/>
        </p:nvCxnSpPr>
        <p:spPr>
          <a:xfrm flipV="1">
            <a:off x="2396067" y="4372399"/>
            <a:ext cx="372369" cy="47431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3" name="TextBox 612"/>
          <p:cNvSpPr txBox="1"/>
          <p:nvPr/>
        </p:nvSpPr>
        <p:spPr>
          <a:xfrm>
            <a:off x="2106525" y="6238230"/>
            <a:ext cx="126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page diffs</a:t>
            </a:r>
          </a:p>
        </p:txBody>
      </p:sp>
      <p:sp>
        <p:nvSpPr>
          <p:cNvPr id="614" name="TextBox 613"/>
          <p:cNvSpPr txBox="1"/>
          <p:nvPr/>
        </p:nvSpPr>
        <p:spPr>
          <a:xfrm>
            <a:off x="5301544" y="6238230"/>
            <a:ext cx="1152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unit diffs</a:t>
            </a:r>
          </a:p>
        </p:txBody>
      </p:sp>
      <p:sp>
        <p:nvSpPr>
          <p:cNvPr id="615" name="TextBox 614"/>
          <p:cNvSpPr txBox="1"/>
          <p:nvPr/>
        </p:nvSpPr>
        <p:spPr>
          <a:xfrm>
            <a:off x="6861403" y="6238230"/>
            <a:ext cx="9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events</a:t>
            </a:r>
          </a:p>
        </p:txBody>
      </p:sp>
      <p:sp>
        <p:nvSpPr>
          <p:cNvPr id="616" name="TextBox 615"/>
          <p:cNvSpPr txBox="1"/>
          <p:nvPr/>
        </p:nvSpPr>
        <p:spPr>
          <a:xfrm>
            <a:off x="3681995" y="6238230"/>
            <a:ext cx="134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/>
              <a:t>visual diffs</a:t>
            </a:r>
          </a:p>
        </p:txBody>
      </p:sp>
    </p:spTree>
    <p:extLst>
      <p:ext uri="{BB962C8B-B14F-4D97-AF65-F5344CB8AC3E}">
        <p14:creationId xmlns:p14="http://schemas.microsoft.com/office/powerpoint/2010/main" val="13673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69074" y="3620532"/>
            <a:ext cx="8809826" cy="25770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35184" y="4752903"/>
            <a:ext cx="1057156" cy="7604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Visual</a:t>
            </a:r>
          </a:p>
          <a:p>
            <a:pPr algn="ctr"/>
            <a:r>
              <a:rPr lang="en-US" sz="1600"/>
              <a:t>State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8179" y="4174286"/>
            <a:ext cx="962549" cy="7647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Render</a:t>
            </a:r>
          </a:p>
          <a:p>
            <a:pPr algn="ctr"/>
            <a:r>
              <a:rPr lang="en-US" sz="1600"/>
              <a:t>Delta</a:t>
            </a:r>
          </a:p>
          <a:p>
            <a:pPr algn="ctr"/>
            <a:r>
              <a:rPr lang="en-US" sz="1600"/>
              <a:t>Queries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31851" y="4171234"/>
            <a:ext cx="936751" cy="7677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Display 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28179" y="5263191"/>
            <a:ext cx="962549" cy="7681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Collect</a:t>
            </a:r>
          </a:p>
          <a:p>
            <a:pPr algn="ctr"/>
            <a:r>
              <a:rPr lang="en-US" sz="1600"/>
              <a:t>Delta</a:t>
            </a:r>
          </a:p>
          <a:p>
            <a:pPr algn="ctr"/>
            <a:r>
              <a:rPr lang="en-US" sz="1600"/>
              <a:t>Queries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027" y="4860237"/>
            <a:ext cx="880689" cy="4765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Actions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17589" y="5263552"/>
            <a:ext cx="942577" cy="7677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User Input State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54248" y="3802163"/>
            <a:ext cx="1021158" cy="58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Diff</a:t>
            </a:r>
          </a:p>
          <a:p>
            <a:pPr algn="ctr"/>
            <a:r>
              <a:rPr lang="en-US" sz="1600"/>
              <a:t>Translator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33807" y="4163331"/>
            <a:ext cx="1111369" cy="775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Renderers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33807" y="5263191"/>
            <a:ext cx="1111370" cy="7681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Collectors</a:t>
            </a:r>
          </a:p>
        </p:txBody>
      </p:sp>
      <p:sp>
        <p:nvSpPr>
          <p:cNvPr id="19" name="Oval 18"/>
          <p:cNvSpPr/>
          <p:nvPr/>
        </p:nvSpPr>
        <p:spPr>
          <a:xfrm>
            <a:off x="196564" y="4752903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3050949" y="4069963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4344896" y="3677253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853318" y="4072289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5575" y="4752903"/>
            <a:ext cx="1298475" cy="760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UI</a:t>
            </a:r>
          </a:p>
          <a:p>
            <a:pPr algn="ctr"/>
            <a:r>
              <a:rPr lang="en-US" sz="1600"/>
              <a:t>Components</a:t>
            </a:r>
          </a:p>
        </p:txBody>
      </p:sp>
      <p:sp>
        <p:nvSpPr>
          <p:cNvPr id="26" name="Oval 25"/>
          <p:cNvSpPr/>
          <p:nvPr/>
        </p:nvSpPr>
        <p:spPr>
          <a:xfrm>
            <a:off x="7446161" y="4647307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7710985" y="4647307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5841437" y="5200789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3020370" y="5179451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9</a:t>
            </a:r>
          </a:p>
        </p:txBody>
      </p:sp>
      <p:cxnSp>
        <p:nvCxnSpPr>
          <p:cNvPr id="6" name="Curved Connector 5"/>
          <p:cNvCxnSpPr>
            <a:stCxn id="10" idx="3"/>
            <a:endCxn id="8" idx="1"/>
          </p:cNvCxnSpPr>
          <p:nvPr/>
        </p:nvCxnSpPr>
        <p:spPr>
          <a:xfrm flipV="1">
            <a:off x="1183716" y="4555111"/>
            <a:ext cx="548135" cy="5434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1263" y="43965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page</a:t>
            </a:r>
          </a:p>
          <a:p>
            <a:r>
              <a:rPr lang="en-US" sz="1200"/>
              <a:t>diffs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6009" y="4036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page</a:t>
            </a:r>
          </a:p>
          <a:p>
            <a:r>
              <a:rPr lang="en-US" sz="1200"/>
              <a:t>diffs</a:t>
            </a:r>
          </a:p>
        </p:txBody>
      </p:sp>
      <p:cxnSp>
        <p:nvCxnSpPr>
          <p:cNvPr id="37" name="Curved Connector 36"/>
          <p:cNvCxnSpPr>
            <a:stCxn id="8" idx="3"/>
            <a:endCxn id="7" idx="1"/>
          </p:cNvCxnSpPr>
          <p:nvPr/>
        </p:nvCxnSpPr>
        <p:spPr>
          <a:xfrm>
            <a:off x="2668602" y="4555111"/>
            <a:ext cx="459577" cy="152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7" idx="3"/>
            <a:endCxn id="15" idx="1"/>
          </p:cNvCxnSpPr>
          <p:nvPr/>
        </p:nvCxnSpPr>
        <p:spPr>
          <a:xfrm flipV="1">
            <a:off x="4090728" y="4095364"/>
            <a:ext cx="363520" cy="46127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78523" y="3709569"/>
            <a:ext cx="539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</a:t>
            </a:r>
          </a:p>
          <a:p>
            <a:r>
              <a:rPr lang="en-US" sz="1200"/>
              <a:t>diffs</a:t>
            </a:r>
          </a:p>
        </p:txBody>
      </p:sp>
      <p:cxnSp>
        <p:nvCxnSpPr>
          <p:cNvPr id="46" name="Curved Connector 45"/>
          <p:cNvCxnSpPr>
            <a:stCxn id="15" idx="3"/>
            <a:endCxn id="17" idx="1"/>
          </p:cNvCxnSpPr>
          <p:nvPr/>
        </p:nvCxnSpPr>
        <p:spPr>
          <a:xfrm>
            <a:off x="5475406" y="4095364"/>
            <a:ext cx="458401" cy="45579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12377" y="3700559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unit</a:t>
            </a:r>
          </a:p>
          <a:p>
            <a:r>
              <a:rPr lang="en-US" sz="1200"/>
              <a:t>diffs</a:t>
            </a:r>
          </a:p>
        </p:txBody>
      </p:sp>
      <p:cxnSp>
        <p:nvCxnSpPr>
          <p:cNvPr id="50" name="Curved Connector 49"/>
          <p:cNvCxnSpPr>
            <a:stCxn id="17" idx="3"/>
            <a:endCxn id="25" idx="1"/>
          </p:cNvCxnSpPr>
          <p:nvPr/>
        </p:nvCxnSpPr>
        <p:spPr>
          <a:xfrm>
            <a:off x="7045176" y="4551160"/>
            <a:ext cx="510399" cy="58197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4872" y="4279638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methods</a:t>
            </a:r>
          </a:p>
        </p:txBody>
      </p:sp>
      <p:cxnSp>
        <p:nvCxnSpPr>
          <p:cNvPr id="55" name="Curved Connector 54"/>
          <p:cNvCxnSpPr>
            <a:stCxn id="25" idx="1"/>
            <a:endCxn id="18" idx="3"/>
          </p:cNvCxnSpPr>
          <p:nvPr/>
        </p:nvCxnSpPr>
        <p:spPr>
          <a:xfrm flipH="1">
            <a:off x="7045177" y="5133137"/>
            <a:ext cx="510398" cy="51411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4730" y="54758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events</a:t>
            </a:r>
          </a:p>
        </p:txBody>
      </p:sp>
      <p:cxnSp>
        <p:nvCxnSpPr>
          <p:cNvPr id="61" name="Curved Connector 60"/>
          <p:cNvCxnSpPr>
            <a:stCxn id="18" idx="1"/>
            <a:endCxn id="16" idx="3"/>
          </p:cNvCxnSpPr>
          <p:nvPr/>
        </p:nvCxnSpPr>
        <p:spPr>
          <a:xfrm flipH="1" flipV="1">
            <a:off x="5492340" y="5133138"/>
            <a:ext cx="441467" cy="51411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27741" y="5497233"/>
            <a:ext cx="45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unit</a:t>
            </a:r>
          </a:p>
          <a:p>
            <a:pPr algn="r"/>
            <a:r>
              <a:rPr lang="en-US" sz="1200"/>
              <a:t>diffs</a:t>
            </a:r>
          </a:p>
        </p:txBody>
      </p:sp>
      <p:cxnSp>
        <p:nvCxnSpPr>
          <p:cNvPr id="65" name="Curved Connector 64"/>
          <p:cNvCxnSpPr>
            <a:stCxn id="16" idx="1"/>
            <a:endCxn id="12" idx="3"/>
          </p:cNvCxnSpPr>
          <p:nvPr/>
        </p:nvCxnSpPr>
        <p:spPr>
          <a:xfrm flipH="1">
            <a:off x="4090728" y="5133138"/>
            <a:ext cx="344456" cy="51411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4596" y="5517173"/>
            <a:ext cx="539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visual</a:t>
            </a:r>
          </a:p>
          <a:p>
            <a:pPr algn="r"/>
            <a:r>
              <a:rPr lang="en-US" sz="1200"/>
              <a:t>diffs</a:t>
            </a:r>
          </a:p>
        </p:txBody>
      </p:sp>
      <p:cxnSp>
        <p:nvCxnSpPr>
          <p:cNvPr id="69" name="Curved Connector 68"/>
          <p:cNvCxnSpPr>
            <a:stCxn id="12" idx="1"/>
            <a:endCxn id="11" idx="3"/>
          </p:cNvCxnSpPr>
          <p:nvPr/>
        </p:nvCxnSpPr>
        <p:spPr>
          <a:xfrm flipH="1">
            <a:off x="2660166" y="5647248"/>
            <a:ext cx="468013" cy="18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35736" y="56904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page</a:t>
            </a:r>
          </a:p>
          <a:p>
            <a:pPr algn="r"/>
            <a:r>
              <a:rPr lang="en-US" sz="1200"/>
              <a:t>diffs</a:t>
            </a:r>
          </a:p>
        </p:txBody>
      </p:sp>
      <p:sp>
        <p:nvSpPr>
          <p:cNvPr id="251" name="Oval 250"/>
          <p:cNvSpPr/>
          <p:nvPr/>
        </p:nvSpPr>
        <p:spPr>
          <a:xfrm>
            <a:off x="465589" y="4752903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10</a:t>
            </a:r>
          </a:p>
        </p:txBody>
      </p:sp>
      <p:cxnSp>
        <p:nvCxnSpPr>
          <p:cNvPr id="252" name="Curved Connector 68"/>
          <p:cNvCxnSpPr>
            <a:stCxn id="10" idx="3"/>
            <a:endCxn id="11" idx="1"/>
          </p:cNvCxnSpPr>
          <p:nvPr/>
        </p:nvCxnSpPr>
        <p:spPr>
          <a:xfrm>
            <a:off x="1183716" y="5098536"/>
            <a:ext cx="533873" cy="54889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Curved Connector 68"/>
          <p:cNvCxnSpPr>
            <a:stCxn id="15" idx="2"/>
            <a:endCxn id="16" idx="0"/>
          </p:cNvCxnSpPr>
          <p:nvPr/>
        </p:nvCxnSpPr>
        <p:spPr>
          <a:xfrm flipH="1">
            <a:off x="4963762" y="4388564"/>
            <a:ext cx="1065" cy="364339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5012823" y="4495218"/>
            <a:ext cx="8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diffs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350442" y="2955816"/>
            <a:ext cx="1021158" cy="58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Template</a:t>
            </a:r>
          </a:p>
          <a:p>
            <a:pPr algn="ctr"/>
            <a:r>
              <a:rPr lang="en-US" sz="1600"/>
              <a:t>Compiler</a:t>
            </a:r>
          </a:p>
        </p:txBody>
      </p:sp>
      <p:sp>
        <p:nvSpPr>
          <p:cNvPr id="263" name="Oval 262"/>
          <p:cNvSpPr/>
          <p:nvPr/>
        </p:nvSpPr>
        <p:spPr>
          <a:xfrm>
            <a:off x="241090" y="2830906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1654089" y="2955816"/>
            <a:ext cx="1021158" cy="58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IVM</a:t>
            </a:r>
          </a:p>
          <a:p>
            <a:pPr algn="ctr"/>
            <a:r>
              <a:rPr lang="en-US" sz="1600"/>
              <a:t>Compiler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18551" y="3595132"/>
            <a:ext cx="106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Runtime:</a:t>
            </a:r>
          </a:p>
        </p:txBody>
      </p:sp>
      <p:sp>
        <p:nvSpPr>
          <p:cNvPr id="266" name="Oval 265"/>
          <p:cNvSpPr/>
          <p:nvPr/>
        </p:nvSpPr>
        <p:spPr>
          <a:xfrm>
            <a:off x="1529179" y="2830906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267" name="Oval 266"/>
          <p:cNvSpPr/>
          <p:nvPr/>
        </p:nvSpPr>
        <p:spPr>
          <a:xfrm>
            <a:off x="1804951" y="2830906"/>
            <a:ext cx="249820" cy="249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9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169074" y="2450516"/>
            <a:ext cx="8809826" cy="11700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130974" y="2450516"/>
            <a:ext cx="111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Compiler:</a:t>
            </a:r>
          </a:p>
        </p:txBody>
      </p:sp>
    </p:spTree>
    <p:extLst>
      <p:ext uri="{BB962C8B-B14F-4D97-AF65-F5344CB8AC3E}">
        <p14:creationId xmlns:p14="http://schemas.microsoft.com/office/powerpoint/2010/main" val="12811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/>
          <p:cNvSpPr/>
          <p:nvPr/>
        </p:nvSpPr>
        <p:spPr>
          <a:xfrm>
            <a:off x="409619" y="1605557"/>
            <a:ext cx="926306" cy="967838"/>
          </a:xfrm>
          <a:prstGeom prst="flowChartMagneticDisk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gnetic Disk 10"/>
          <p:cNvSpPr/>
          <p:nvPr/>
        </p:nvSpPr>
        <p:spPr>
          <a:xfrm>
            <a:off x="588213" y="1760308"/>
            <a:ext cx="926306" cy="967838"/>
          </a:xfrm>
          <a:prstGeom prst="flowChartMagneticDisk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/>
          <p:cNvSpPr/>
          <p:nvPr/>
        </p:nvSpPr>
        <p:spPr>
          <a:xfrm>
            <a:off x="783872" y="1904810"/>
            <a:ext cx="926306" cy="967838"/>
          </a:xfrm>
          <a:prstGeom prst="flowChartMagneticDisk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/>
          <p:cNvSpPr/>
          <p:nvPr/>
        </p:nvSpPr>
        <p:spPr>
          <a:xfrm>
            <a:off x="3046243" y="2401810"/>
            <a:ext cx="1104070" cy="1153572"/>
          </a:xfrm>
          <a:prstGeom prst="flowChartMagneticDisk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/>
          <p:cNvSpPr/>
          <p:nvPr/>
        </p:nvSpPr>
        <p:spPr>
          <a:xfrm>
            <a:off x="5218890" y="2407405"/>
            <a:ext cx="1104070" cy="1153572"/>
          </a:xfrm>
          <a:prstGeom prst="flowChartMagneticDisk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/>
          <p:cNvSpPr/>
          <p:nvPr/>
        </p:nvSpPr>
        <p:spPr>
          <a:xfrm>
            <a:off x="603918" y="3283115"/>
            <a:ext cx="926306" cy="967838"/>
          </a:xfrm>
          <a:prstGeom prst="flowChartMagneticDisk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867" y="28346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User 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7173" y="2754790"/>
            <a:ext cx="63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Page</a:t>
            </a:r>
          </a:p>
          <a:p>
            <a:pPr algn="r"/>
            <a:r>
              <a:rPr lang="en-US"/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3221" y="2765913"/>
            <a:ext cx="74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Visual</a:t>
            </a:r>
          </a:p>
          <a:p>
            <a:pPr algn="ctr"/>
            <a:r>
              <a:rPr lang="en-US"/>
              <a:t>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09923" y="2427752"/>
            <a:ext cx="914400" cy="796617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662323" y="2580152"/>
            <a:ext cx="914400" cy="796617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814723" y="2732552"/>
            <a:ext cx="914400" cy="796617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122" y="993409"/>
            <a:ext cx="1625600" cy="3456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84157" y="2300694"/>
            <a:ext cx="852934" cy="574006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70392" y="1929304"/>
            <a:ext cx="146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Visualizations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6119" y="1129652"/>
            <a:ext cx="140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Data Sources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6353" y="482687"/>
            <a:ext cx="174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Virtual Database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4243507" y="2755704"/>
            <a:ext cx="880922" cy="527411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84156" y="19435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Query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90242" y="3504577"/>
            <a:ext cx="10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Mapping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89044" y="3546305"/>
            <a:ext cx="107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Template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26679" y="3419519"/>
            <a:ext cx="74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Visual</a:t>
            </a:r>
          </a:p>
          <a:p>
            <a:pPr algn="ctr"/>
            <a:r>
              <a:rPr lang="en-US"/>
              <a:t>Units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213813" y="5503158"/>
            <a:ext cx="808408" cy="46661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358150" y="5655558"/>
            <a:ext cx="808408" cy="46661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510550" y="5807958"/>
            <a:ext cx="808408" cy="46661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58150" y="6274571"/>
            <a:ext cx="8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Actions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31926" y="4660378"/>
            <a:ext cx="0" cy="65814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1079501" y="4660379"/>
            <a:ext cx="2954909" cy="1230357"/>
          </a:xfrm>
          <a:prstGeom prst="bentConnector3">
            <a:avLst>
              <a:gd name="adj1" fmla="val 9985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Left-Right Arrow 64"/>
          <p:cNvSpPr/>
          <p:nvPr/>
        </p:nvSpPr>
        <p:spPr>
          <a:xfrm>
            <a:off x="6489470" y="2755704"/>
            <a:ext cx="880922" cy="527411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2056169" y="3001758"/>
            <a:ext cx="880922" cy="527411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774268" y="47434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events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900419" y="5937505"/>
            <a:ext cx="12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side-effects</a:t>
            </a:r>
          </a:p>
        </p:txBody>
      </p:sp>
    </p:spTree>
    <p:extLst>
      <p:ext uri="{BB962C8B-B14F-4D97-AF65-F5344CB8AC3E}">
        <p14:creationId xmlns:p14="http://schemas.microsoft.com/office/powerpoint/2010/main" val="266230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14007</TotalTime>
  <Words>2496</Words>
  <Application>Microsoft Macintosh PowerPoint</Application>
  <PresentationFormat>On-screen Show (4:3)</PresentationFormat>
  <Paragraphs>670</Paragraphs>
  <Slides>31</Slides>
  <Notes>16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 Win Ong</dc:creator>
  <cp:lastModifiedBy>Yannis</cp:lastModifiedBy>
  <cp:revision>275</cp:revision>
  <cp:lastPrinted>2016-08-05T23:27:27Z</cp:lastPrinted>
  <dcterms:created xsi:type="dcterms:W3CDTF">2014-03-27T23:32:50Z</dcterms:created>
  <dcterms:modified xsi:type="dcterms:W3CDTF">2016-08-13T01:32:05Z</dcterms:modified>
</cp:coreProperties>
</file>