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9"/>
  </p:notesMasterIdLst>
  <p:handoutMasterIdLst>
    <p:handoutMasterId r:id="rId10"/>
  </p:handoutMasterIdLst>
  <p:sldIdLst>
    <p:sldId id="3516" r:id="rId5"/>
    <p:sldId id="3557" r:id="rId6"/>
    <p:sldId id="3560" r:id="rId7"/>
    <p:sldId id="3544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DEA"/>
    <a:srgbClr val="1F6765"/>
    <a:srgbClr val="FF6600"/>
    <a:srgbClr val="D8ECEB"/>
    <a:srgbClr val="418587"/>
    <a:srgbClr val="C9FAFC"/>
    <a:srgbClr val="A5D2D3"/>
    <a:srgbClr val="71C1B3"/>
    <a:srgbClr val="B5DBD3"/>
    <a:srgbClr val="CAE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0061" autoAdjust="0"/>
  </p:normalViewPr>
  <p:slideViewPr>
    <p:cSldViewPr snapToGrid="0">
      <p:cViewPr varScale="1">
        <p:scale>
          <a:sx n="101" d="100"/>
          <a:sy n="101" d="100"/>
        </p:scale>
        <p:origin x="388" y="6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EE2-0F71-437D-9438-13CCE6E2D3A4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53A9-D8CC-4D53-A6BF-2C0C2798E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0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1030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8047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6049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7085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 dirty="0"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 dirty="0">
                <a:solidFill>
                  <a:srgbClr val="34AEA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KT AIVLE School</a:t>
            </a:r>
            <a:endParaRPr sz="1723" dirty="0">
              <a:solidFill>
                <a:srgbClr val="34AEA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37679" y="404873"/>
            <a:ext cx="131450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7873572" y="3492799"/>
            <a:ext cx="2741372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969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sz="1723"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2094" y="2907769"/>
            <a:ext cx="2372373" cy="49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4CD8E5-A4BC-4AC3-9C10-5483E0D95A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4561"/>
            <a:ext cx="12192000" cy="75027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84566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16804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4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783B93C-511C-42EC-BD84-5B9B054FB2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0" name="Google Shape;39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40;p42"/>
          <p:cNvSpPr/>
          <p:nvPr/>
        </p:nvSpPr>
        <p:spPr>
          <a:xfrm>
            <a:off x="9765915" y="6335312"/>
            <a:ext cx="222736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 it possible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41;p42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10964" y="5829300"/>
            <a:ext cx="1927553" cy="417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43;p42"/>
          <p:cNvCxnSpPr>
            <a:cxnSpLocks/>
          </p:cNvCxnSpPr>
          <p:nvPr/>
        </p:nvCxnSpPr>
        <p:spPr>
          <a:xfrm>
            <a:off x="862205" y="2286000"/>
            <a:ext cx="0" cy="1069750"/>
          </a:xfrm>
          <a:prstGeom prst="straightConnector1">
            <a:avLst/>
          </a:prstGeom>
          <a:noFill/>
          <a:ln w="57150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" name="Google Shape;57;p11"/>
          <p:cNvSpPr txBox="1">
            <a:spLocks/>
          </p:cNvSpPr>
          <p:nvPr/>
        </p:nvSpPr>
        <p:spPr>
          <a:xfrm>
            <a:off x="983632" y="2223951"/>
            <a:ext cx="8245702" cy="120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DX </a:t>
            </a:r>
            <a:r>
              <a:rPr lang="ko-KR" altLang="en-US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트랙 </a:t>
            </a:r>
            <a:r>
              <a:rPr lang="ko-KR" altLang="en-US" sz="2000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미니프로젝트</a:t>
            </a:r>
            <a:r>
              <a:rPr lang="ko-KR" altLang="en-US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</a:t>
            </a:r>
            <a:endParaRPr lang="en-US" altLang="ko-KR" sz="2000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endParaRPr lang="en-US" altLang="ko-KR" sz="1000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조별 발표 템플릿</a:t>
            </a:r>
            <a:endParaRPr lang="en-US" altLang="ko-KR" sz="4400" b="1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" name="Google Shape;57;p11">
            <a:extLst>
              <a:ext uri="{FF2B5EF4-FFF2-40B4-BE49-F238E27FC236}">
                <a16:creationId xmlns:a16="http://schemas.microsoft.com/office/drawing/2014/main" id="{E3927A6B-D301-419B-A687-5B81C9865C94}"/>
              </a:ext>
            </a:extLst>
          </p:cNvPr>
          <p:cNvSpPr txBox="1">
            <a:spLocks/>
          </p:cNvSpPr>
          <p:nvPr/>
        </p:nvSpPr>
        <p:spPr>
          <a:xfrm>
            <a:off x="983632" y="3444241"/>
            <a:ext cx="4202322" cy="6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DX 10</a:t>
            </a:r>
            <a:r>
              <a:rPr lang="ko-KR" altLang="en-US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</a:t>
            </a:r>
            <a:r>
              <a:rPr lang="en-US" altLang="ko-KR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29</a:t>
            </a:r>
            <a:r>
              <a:rPr lang="ko-KR" altLang="en-US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  <a:endParaRPr lang="en-US" altLang="ko-KR" sz="3200" b="1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1F676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Google Shape;57;p11">
            <a:extLst>
              <a:ext uri="{FF2B5EF4-FFF2-40B4-BE49-F238E27FC236}">
                <a16:creationId xmlns:a16="http://schemas.microsoft.com/office/drawing/2014/main" id="{C67492F9-CE70-4188-83F6-ABC3FD69B40C}"/>
              </a:ext>
            </a:extLst>
          </p:cNvPr>
          <p:cNvSpPr txBox="1">
            <a:spLocks/>
          </p:cNvSpPr>
          <p:nvPr/>
        </p:nvSpPr>
        <p:spPr>
          <a:xfrm>
            <a:off x="983632" y="3943655"/>
            <a:ext cx="5238748" cy="6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20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최재훈 김소연 </a:t>
            </a:r>
            <a:r>
              <a:rPr lang="ko-KR" altLang="en-US" sz="2000" b="1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류화연</a:t>
            </a:r>
            <a:r>
              <a:rPr lang="ko-KR" altLang="en-US" sz="20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박민혁 </a:t>
            </a:r>
            <a:r>
              <a:rPr lang="ko-KR" altLang="en-US" sz="2000" b="1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유채민</a:t>
            </a:r>
            <a:r>
              <a:rPr lang="ko-KR" altLang="en-US" sz="20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b="1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황보현</a:t>
            </a:r>
            <a:endParaRPr lang="en-US" altLang="ko-KR" sz="2000" b="1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1F676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56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[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군집 특성 및 마케팅 방안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양식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]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4588042-11A0-49D1-B207-0BF4B91BD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544738"/>
              </p:ext>
            </p:extLst>
          </p:nvPr>
        </p:nvGraphicFramePr>
        <p:xfrm>
          <a:off x="666794" y="1803732"/>
          <a:ext cx="10858412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9269">
                  <a:extLst>
                    <a:ext uri="{9D8B030D-6E8A-4147-A177-3AD203B41FA5}">
                      <a16:colId xmlns:a16="http://schemas.microsoft.com/office/drawing/2014/main" val="2680234570"/>
                    </a:ext>
                  </a:extLst>
                </a:gridCol>
                <a:gridCol w="4383473">
                  <a:extLst>
                    <a:ext uri="{9D8B030D-6E8A-4147-A177-3AD203B41FA5}">
                      <a16:colId xmlns:a16="http://schemas.microsoft.com/office/drawing/2014/main" val="1692720808"/>
                    </a:ext>
                  </a:extLst>
                </a:gridCol>
                <a:gridCol w="2259410">
                  <a:extLst>
                    <a:ext uri="{9D8B030D-6E8A-4147-A177-3AD203B41FA5}">
                      <a16:colId xmlns:a16="http://schemas.microsoft.com/office/drawing/2014/main" val="1741860365"/>
                    </a:ext>
                  </a:extLst>
                </a:gridCol>
                <a:gridCol w="3186260">
                  <a:extLst>
                    <a:ext uri="{9D8B030D-6E8A-4147-A177-3AD203B41FA5}">
                      <a16:colId xmlns:a16="http://schemas.microsoft.com/office/drawing/2014/main" val="3799379476"/>
                    </a:ext>
                  </a:extLst>
                </a:gridCol>
              </a:tblGrid>
              <a:tr h="293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Clust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구분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군집 특성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(20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 항목 정리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군집 정의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마케팅 방안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970234"/>
                  </a:ext>
                </a:extLst>
              </a:tr>
              <a:tr h="908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Clust</a:t>
                      </a:r>
                      <a:r>
                        <a:rPr lang="en-US" altLang="ko-KR" sz="1400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0</a:t>
                      </a:r>
                      <a:endParaRPr lang="ko-KR" altLang="en-US" sz="1400" b="1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∙  타 상품 보유 적지만 고급타입의 상품만 있음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∙  교육수준 및 고용상태 광범위하여 가치소비적 경향 높음</a:t>
                      </a:r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∙  총지불금액수준이 중상위로 받은 수혜 높음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고소득 프리미엄지향</a:t>
                      </a:r>
                      <a:endParaRPr lang="en-US" altLang="ko-KR" sz="1400" b="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고객층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가치소비적 경향을 위한 맞춤형 상품 및 프로그램 강화 </a:t>
                      </a:r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업셀링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전략</a:t>
                      </a:r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214908"/>
                  </a:ext>
                </a:extLst>
              </a:tr>
              <a:tr h="6474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Clust</a:t>
                      </a:r>
                      <a:r>
                        <a:rPr lang="en-US" altLang="ko-KR" sz="1400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∙ </a:t>
                      </a:r>
                      <a:r>
                        <a:rPr lang="ko-KR" altLang="en-US" sz="14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대졸이하로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구성되있는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중장년층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∙ 고용상태가 고용 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100%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로 안정적인 </a:t>
                      </a:r>
                      <a:r>
                        <a:rPr lang="ko-KR" altLang="en-US" sz="14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취업층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∙ 기본타입의 상품 비율이 높음</a:t>
                      </a:r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∙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온라인 방문 빈도 낮지만 대리점 판매 비율 높음</a:t>
                      </a:r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실속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안정형 </a:t>
                      </a:r>
                      <a:r>
                        <a:rPr lang="ko-KR" altLang="en-US" sz="1400" b="0" dirty="0" err="1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중장년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고객층</a:t>
                      </a:r>
                      <a:endParaRPr lang="en-US" altLang="ko-KR" sz="1400" b="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오프라인 중심 마케팅 강화</a:t>
                      </a:r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간단하고 직관적인 상품 유도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080303"/>
                  </a:ext>
                </a:extLst>
              </a:tr>
              <a:tr h="6474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Clust</a:t>
                      </a:r>
                      <a:r>
                        <a:rPr lang="en-US" altLang="ko-KR" sz="1400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2</a:t>
                      </a:r>
                      <a:endParaRPr lang="ko-KR" altLang="en-US" sz="1400" b="1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  <a:sym typeface="Arial"/>
                        </a:rPr>
                        <a:t>∙ </a:t>
                      </a:r>
                      <a:r>
                        <a:rPr kumimoji="0" lang="ko-KR" altLang="en-US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  <a:sym typeface="Arial"/>
                        </a:rPr>
                        <a:t>대졸이하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  <a:sym typeface="Arial"/>
                        </a:rPr>
                        <a:t> 비율 높고 무직비율이 높은 중년층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  <a:sym typeface="Arial"/>
                        </a:rPr>
                        <a:t>∙ 기본상품 비율이 높고 월납입액 적은 수준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  <a:sym typeface="Arial"/>
                        </a:rPr>
                        <a:t>∙ 갱신인센티브가 낮고 온라인 방문 빈도 낮음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  <a:sym typeface="Arial"/>
                        </a:rPr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민감한 저소득 중년 고객층</a:t>
                      </a:r>
                      <a:endParaRPr lang="en-US" altLang="ko-KR" sz="1400" b="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기본 상품 강화</a:t>
                      </a:r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할인에 민감하므로 경제적 혜택 중심의 프로모션 진행</a:t>
                      </a:r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453811"/>
                  </a:ext>
                </a:extLst>
              </a:tr>
              <a:tr h="6474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Clust</a:t>
                      </a:r>
                      <a:r>
                        <a:rPr lang="en-US" altLang="ko-KR" sz="1400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3</a:t>
                      </a:r>
                      <a:endParaRPr lang="ko-KR" altLang="en-US" sz="1400" b="1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  <a:sym typeface="Arial"/>
                        </a:rPr>
                        <a:t>∙ 고용상태가 고용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  <a:sym typeface="Arial"/>
                        </a:rPr>
                        <a:t>100%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  <a:sym typeface="Arial"/>
                        </a:rPr>
                        <a:t>로 안정적인 청년 </a:t>
                      </a:r>
                      <a:r>
                        <a:rPr kumimoji="0" lang="ko-KR" altLang="en-US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  <a:sym typeface="Arial"/>
                        </a:rPr>
                        <a:t>취업층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  <a:sym typeface="Arial"/>
                        </a:rPr>
                        <a:t>∙ 기본상품 비율이 높고 거주지사이즈 소 비율 높음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실속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&amp;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안정형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400" b="0" dirty="0" err="1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인가구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청년 고객층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 가구 중심의 상품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프로모션 진행</a:t>
                      </a:r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가성비 중심의 상품 강화</a:t>
                      </a:r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미래 성장형 장기상품 유도</a:t>
                      </a:r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774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76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[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군집 특성 및 마케팅 방안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양식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]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4588042-11A0-49D1-B207-0BF4B91BD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988876"/>
              </p:ext>
            </p:extLst>
          </p:nvPr>
        </p:nvGraphicFramePr>
        <p:xfrm>
          <a:off x="666794" y="1803732"/>
          <a:ext cx="10858412" cy="2676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9269">
                  <a:extLst>
                    <a:ext uri="{9D8B030D-6E8A-4147-A177-3AD203B41FA5}">
                      <a16:colId xmlns:a16="http://schemas.microsoft.com/office/drawing/2014/main" val="2680234570"/>
                    </a:ext>
                  </a:extLst>
                </a:gridCol>
                <a:gridCol w="4383473">
                  <a:extLst>
                    <a:ext uri="{9D8B030D-6E8A-4147-A177-3AD203B41FA5}">
                      <a16:colId xmlns:a16="http://schemas.microsoft.com/office/drawing/2014/main" val="1692720808"/>
                    </a:ext>
                  </a:extLst>
                </a:gridCol>
                <a:gridCol w="2259410">
                  <a:extLst>
                    <a:ext uri="{9D8B030D-6E8A-4147-A177-3AD203B41FA5}">
                      <a16:colId xmlns:a16="http://schemas.microsoft.com/office/drawing/2014/main" val="1741860365"/>
                    </a:ext>
                  </a:extLst>
                </a:gridCol>
                <a:gridCol w="3186260">
                  <a:extLst>
                    <a:ext uri="{9D8B030D-6E8A-4147-A177-3AD203B41FA5}">
                      <a16:colId xmlns:a16="http://schemas.microsoft.com/office/drawing/2014/main" val="3799379476"/>
                    </a:ext>
                  </a:extLst>
                </a:gridCol>
              </a:tblGrid>
              <a:tr h="293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Clust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구분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군집 특성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(20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 항목 정리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군집 정의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마케팅 방안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970234"/>
                  </a:ext>
                </a:extLst>
              </a:tr>
              <a:tr h="9086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Clust</a:t>
                      </a:r>
                      <a:r>
                        <a:rPr lang="en-US" altLang="ko-KR" sz="1400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4</a:t>
                      </a:r>
                      <a:endParaRPr lang="ko-KR" altLang="en-US" sz="1400" b="1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  <a:sym typeface="Arial"/>
                        </a:rPr>
                        <a:t>∙ </a:t>
                      </a:r>
                      <a:r>
                        <a:rPr kumimoji="0" lang="ko-KR" altLang="en-US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  <a:sym typeface="Arial"/>
                        </a:rPr>
                        <a:t>대졸이하로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  <a:sym typeface="Arial"/>
                        </a:rPr>
                        <a:t> 구성되어 있고 고용수준 광범위함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  <a:sym typeface="Arial"/>
                        </a:rPr>
                        <a:t>∙ </a:t>
                      </a:r>
                      <a:r>
                        <a:rPr kumimoji="0" lang="ko-KR" altLang="en-US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  <a:sym typeface="Arial"/>
                        </a:rPr>
                        <a:t>갱신율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  <a:sym typeface="Arial"/>
                        </a:rPr>
                        <a:t> 최고 클러스터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  <a:sym typeface="Arial"/>
                      </a:endParaRPr>
                    </a:p>
                    <a:p>
                      <a:pPr algn="l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∙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거주지사이즈 대 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100%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충성도 매우 높고 중산층 가정형 고객</a:t>
                      </a:r>
                      <a:endParaRPr lang="en-US" altLang="ko-KR" sz="1400" b="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가족단위 중심의 상품 강화</a:t>
                      </a:r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갱신할 시 리워드 제공 강조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214908"/>
                  </a:ext>
                </a:extLst>
              </a:tr>
              <a:tr h="6474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Clust</a:t>
                      </a:r>
                      <a:r>
                        <a:rPr lang="en-US" altLang="ko-KR" sz="1400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5</a:t>
                      </a:r>
                      <a:endParaRPr lang="ko-KR" altLang="en-US" sz="1400" b="1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  <a:sym typeface="Arial"/>
                        </a:rPr>
                        <a:t>∙ 교육수준이 석사 이상으로 구성되어 매우 높음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  <a:sym typeface="Arial"/>
                        </a:rPr>
                        <a:t>∙ 타 상품 </a:t>
                      </a:r>
                      <a:r>
                        <a:rPr kumimoji="0" lang="ko-KR" altLang="en-US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  <a:sym typeface="Arial"/>
                        </a:rPr>
                        <a:t>보유수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  <a:sym typeface="Arial"/>
                        </a:rPr>
                        <a:t> 적으며 기본타입 상품 비율 높음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실속형 고학력자 고객층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고학력층을 위한 셀프 맞춤형 프로모션 진행 </a:t>
                      </a:r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데이터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논리 기반 중심 상품 강화</a:t>
                      </a:r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080303"/>
                  </a:ext>
                </a:extLst>
              </a:tr>
              <a:tr h="6474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Clust</a:t>
                      </a:r>
                      <a:r>
                        <a:rPr lang="en-US" altLang="ko-KR" sz="1400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6</a:t>
                      </a:r>
                      <a:endParaRPr lang="ko-KR" altLang="en-US" sz="1400" b="1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  <a:sym typeface="Arial"/>
                        </a:rPr>
                        <a:t>∙ 상품 타입이 모두 고급이며 월 납입액도 높은 수준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  <a:sym typeface="Arial"/>
                        </a:rPr>
                        <a:t>∙ 고용상태 및 교육수준 다양한 고령층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프리미엄지향 고령 고객층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고령층을 위한 프리미엄 상품 강화</a:t>
                      </a:r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높은 단가를 위한 고객 만족도 및 신뢰 유지위한 전략</a:t>
                      </a:r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453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78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557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b8fcf1b-9571-4d20-a8ff-81bee2907a75" xsi:nil="true"/>
    <lcf76f155ced4ddcb4097134ff3c332f xmlns="e4e13380-6049-4f59-9391-9958b2774ca2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EFD2EC9AE4E1C4E97A968ACD5F6A537" ma:contentTypeVersion="11" ma:contentTypeDescription="새 문서를 만듭니다." ma:contentTypeScope="" ma:versionID="0052cd9c5b100d9e1b5abbdc5cac24cb">
  <xsd:schema xmlns:xsd="http://www.w3.org/2001/XMLSchema" xmlns:xs="http://www.w3.org/2001/XMLSchema" xmlns:p="http://schemas.microsoft.com/office/2006/metadata/properties" xmlns:ns2="e4e13380-6049-4f59-9391-9958b2774ca2" xmlns:ns3="cb8fcf1b-9571-4d20-a8ff-81bee2907a75" targetNamespace="http://schemas.microsoft.com/office/2006/metadata/properties" ma:root="true" ma:fieldsID="bc354dff9c47495eca12804ddc9d3bbc" ns2:_="" ns3:_="">
    <xsd:import namespace="e4e13380-6049-4f59-9391-9958b2774ca2"/>
    <xsd:import namespace="cb8fcf1b-9571-4d20-a8ff-81bee2907a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13380-6049-4f59-9391-9958b2774c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8fcf1b-9571-4d20-a8ff-81bee2907a7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9eb03bc-d133-4271-b95c-0fff905dc160}" ma:internalName="TaxCatchAll" ma:showField="CatchAllData" ma:web="cb8fcf1b-9571-4d20-a8ff-81bee2907a7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74F5F0-E47C-4CD4-9BF1-D80ACD90DC05}">
  <ds:schemaRefs>
    <ds:schemaRef ds:uri="http://schemas.openxmlformats.org/package/2006/metadata/core-properties"/>
    <ds:schemaRef ds:uri="http://schemas.microsoft.com/office/2006/documentManagement/types"/>
    <ds:schemaRef ds:uri="1857a468-9f2d-455b-8425-136ceb0ac253"/>
    <ds:schemaRef ds:uri="http://schemas.microsoft.com/office/2006/metadata/properties"/>
    <ds:schemaRef ds:uri="9114dcef-bd0d-459c-b9d7-fc63398cdbee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  <ds:schemaRef ds:uri="http://purl.org/dc/elements/1.1/"/>
    <ds:schemaRef ds:uri="cb8fcf1b-9571-4d20-a8ff-81bee2907a75"/>
    <ds:schemaRef ds:uri="e4e13380-6049-4f59-9391-9958b2774ca2"/>
  </ds:schemaRefs>
</ds:datastoreItem>
</file>

<file path=customXml/itemProps2.xml><?xml version="1.0" encoding="utf-8"?>
<ds:datastoreItem xmlns:ds="http://schemas.openxmlformats.org/officeDocument/2006/customXml" ds:itemID="{6781187A-F65D-4297-8798-EA59E3F9CD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e13380-6049-4f59-9391-9958b2774ca2"/>
    <ds:schemaRef ds:uri="cb8fcf1b-9571-4d20-a8ff-81bee2907a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7438</TotalTime>
  <Words>330</Words>
  <Application>Microsoft Office PowerPoint</Application>
  <PresentationFormat>와이드스크린</PresentationFormat>
  <Paragraphs>66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Noto Sans Symbols</vt:lpstr>
      <vt:lpstr>나눔스퀘어 Bold</vt:lpstr>
      <vt:lpstr>Malgun Gothic</vt:lpstr>
      <vt:lpstr>Malgun Gothic</vt:lpstr>
      <vt:lpstr>Arial</vt:lpstr>
      <vt:lpstr>Calibri</vt:lpstr>
      <vt:lpstr>Office 테마</vt:lpstr>
      <vt:lpstr>PowerPoint 프레젠테이션</vt:lpstr>
      <vt:lpstr>[군집 특성 및 마케팅 방안 양식]</vt:lpstr>
      <vt:lpstr>[군집 특성 및 마케팅 방안 양식]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최재훈</cp:lastModifiedBy>
  <cp:revision>344</cp:revision>
  <dcterms:modified xsi:type="dcterms:W3CDTF">2025-04-15T03:13:06Z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0x010100EEFD2EC9AE4E1C4E97A968ACD5F6A537</vt:lpwstr>
  </property>
  <property fmtid="{D5CDD505-2E9C-101B-9397-08002B2CF9AE}" pid="10" name="MediaServiceImageTags">
    <vt:lpwstr/>
  </property>
</Properties>
</file>