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05" autoAdjust="0"/>
  </p:normalViewPr>
  <p:slideViewPr>
    <p:cSldViewPr snapToGrid="0" snapToObjects="1">
      <p:cViewPr varScale="1">
        <p:scale>
          <a:sx n="66" d="100"/>
          <a:sy n="66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3081-2F8A-F942-A74B-0B6C8DCDA59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2796-9D76-5144-AEE6-DA0984E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1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3081-2F8A-F942-A74B-0B6C8DCDA59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2796-9D76-5144-AEE6-DA0984E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6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3081-2F8A-F942-A74B-0B6C8DCDA59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2796-9D76-5144-AEE6-DA0984E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3081-2F8A-F942-A74B-0B6C8DCDA59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2796-9D76-5144-AEE6-DA0984E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0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3081-2F8A-F942-A74B-0B6C8DCDA59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2796-9D76-5144-AEE6-DA0984E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3081-2F8A-F942-A74B-0B6C8DCDA59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2796-9D76-5144-AEE6-DA0984E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3081-2F8A-F942-A74B-0B6C8DCDA59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2796-9D76-5144-AEE6-DA0984E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3081-2F8A-F942-A74B-0B6C8DCDA59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2796-9D76-5144-AEE6-DA0984E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2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3081-2F8A-F942-A74B-0B6C8DCDA59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2796-9D76-5144-AEE6-DA0984E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9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3081-2F8A-F942-A74B-0B6C8DCDA59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2796-9D76-5144-AEE6-DA0984E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1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3081-2F8A-F942-A74B-0B6C8DCDA59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2796-9D76-5144-AEE6-DA0984E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8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B3081-2F8A-F942-A74B-0B6C8DCDA59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2796-9D76-5144-AEE6-DA0984E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2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/>
          <p:cNvCxnSpPr/>
          <p:nvPr/>
        </p:nvCxnSpPr>
        <p:spPr>
          <a:xfrm>
            <a:off x="1204986" y="4272916"/>
            <a:ext cx="0" cy="10982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1587" y="76252"/>
            <a:ext cx="18427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AIH cases (</a:t>
            </a:r>
            <a:r>
              <a:rPr lang="en-US" i="1" dirty="0" smtClean="0"/>
              <a:t>n</a:t>
            </a:r>
            <a:r>
              <a:rPr lang="en-US" dirty="0" smtClean="0"/>
              <a:t> = 73)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93276" y="642239"/>
            <a:ext cx="4971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Determine fibrosis based on biopsy at sample collection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(</a:t>
            </a:r>
            <a:r>
              <a:rPr lang="en-US" b="1" i="1" dirty="0" smtClean="0">
                <a:solidFill>
                  <a:srgbClr val="0000FF"/>
                </a:solidFill>
              </a:rPr>
              <a:t>n = 8)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383324" y="959950"/>
            <a:ext cx="200995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02967" y="445584"/>
            <a:ext cx="0" cy="10982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61939" y="775283"/>
            <a:ext cx="570714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YES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3655" y="698340"/>
            <a:ext cx="1618624" cy="5232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/>
              <a:t>B</a:t>
            </a:r>
            <a:r>
              <a:rPr lang="en-US" sz="1400" i="1" u="sng" dirty="0" smtClean="0"/>
              <a:t>iopsy</a:t>
            </a:r>
            <a:r>
              <a:rPr lang="en-US" sz="1400" i="1" dirty="0" smtClean="0"/>
              <a:t> at sample collection?</a:t>
            </a:r>
            <a:endParaRPr lang="en-US" sz="14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3402910" y="2023982"/>
            <a:ext cx="48007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Determine fibrosis based on baseline biopsy w/in</a:t>
            </a:r>
          </a:p>
          <a:p>
            <a:pPr algn="ctr"/>
            <a:r>
              <a:rPr lang="en-US" dirty="0" smtClean="0"/>
              <a:t>6 </a:t>
            </a:r>
            <a:r>
              <a:rPr lang="en-US" dirty="0" err="1" smtClean="0"/>
              <a:t>mos</a:t>
            </a:r>
            <a:r>
              <a:rPr lang="en-US" dirty="0" smtClean="0"/>
              <a:t> of sample collection </a:t>
            </a:r>
            <a:r>
              <a:rPr lang="en-US" b="1" dirty="0" smtClean="0">
                <a:solidFill>
                  <a:srgbClr val="0000FF"/>
                </a:solidFill>
              </a:rPr>
              <a:t>(</a:t>
            </a:r>
            <a:r>
              <a:rPr lang="en-US" b="1" i="1" dirty="0" smtClean="0">
                <a:solidFill>
                  <a:srgbClr val="0000FF"/>
                </a:solidFill>
              </a:rPr>
              <a:t>n = 11)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395419" y="2341693"/>
            <a:ext cx="200995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202967" y="1827327"/>
            <a:ext cx="0" cy="10982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74034" y="2157026"/>
            <a:ext cx="570714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YES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1587" y="2080083"/>
            <a:ext cx="1842760" cy="5232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Baseline </a:t>
            </a:r>
            <a:r>
              <a:rPr lang="en-US" sz="1400" i="1" dirty="0" err="1" smtClean="0"/>
              <a:t>bx</a:t>
            </a:r>
            <a:r>
              <a:rPr lang="en-US" sz="1400" i="1" dirty="0" smtClean="0"/>
              <a:t> w/in 6 </a:t>
            </a:r>
            <a:r>
              <a:rPr lang="en-US" sz="1400" i="1" dirty="0" err="1" smtClean="0"/>
              <a:t>mos</a:t>
            </a:r>
            <a:r>
              <a:rPr lang="en-US" sz="1400" i="1" dirty="0" smtClean="0"/>
              <a:t> of sample collection?</a:t>
            </a:r>
            <a:endParaRPr lang="en-US" sz="14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959714" y="1543868"/>
            <a:ext cx="486506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412256" y="3404061"/>
            <a:ext cx="55932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Ruled </a:t>
            </a:r>
            <a:r>
              <a:rPr lang="en-US" i="1" u="sng" dirty="0" smtClean="0"/>
              <a:t>IN</a:t>
            </a:r>
            <a:r>
              <a:rPr lang="en-US" dirty="0" smtClean="0"/>
              <a:t> as cirrhotic w/ </a:t>
            </a:r>
            <a:r>
              <a:rPr lang="en-US" dirty="0" err="1" smtClean="0"/>
              <a:t>fibroscan</a:t>
            </a:r>
            <a:r>
              <a:rPr lang="en-US" dirty="0" smtClean="0"/>
              <a:t> score &gt;= 19 </a:t>
            </a:r>
            <a:r>
              <a:rPr lang="en-US" dirty="0" err="1" smtClean="0"/>
              <a:t>kPA</a:t>
            </a:r>
            <a:r>
              <a:rPr lang="en-US" dirty="0"/>
              <a:t>  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i="1" dirty="0">
                <a:solidFill>
                  <a:srgbClr val="0000FF"/>
                </a:solidFill>
              </a:rPr>
              <a:t>n = 8</a:t>
            </a:r>
            <a:r>
              <a:rPr lang="en-US" b="1" i="1" dirty="0" smtClean="0">
                <a:solidFill>
                  <a:srgbClr val="0000FF"/>
                </a:solidFill>
              </a:rPr>
              <a:t>)</a:t>
            </a:r>
            <a:r>
              <a:rPr lang="en-US" i="1" dirty="0" smtClean="0"/>
              <a:t> </a:t>
            </a:r>
            <a:r>
              <a:rPr lang="en-US" dirty="0" smtClean="0"/>
              <a:t>or</a:t>
            </a:r>
            <a:r>
              <a:rPr lang="en-US" i="1" dirty="0" smtClean="0"/>
              <a:t> OUT </a:t>
            </a:r>
            <a:r>
              <a:rPr lang="en-US" dirty="0" smtClean="0"/>
              <a:t>if </a:t>
            </a:r>
            <a:r>
              <a:rPr lang="en-US" dirty="0" err="1" smtClean="0"/>
              <a:t>fibroscan</a:t>
            </a:r>
            <a:r>
              <a:rPr lang="en-US" dirty="0" smtClean="0"/>
              <a:t> score &lt; 13 </a:t>
            </a:r>
            <a:r>
              <a:rPr lang="en-US" dirty="0" err="1" smtClean="0"/>
              <a:t>kPA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(</a:t>
            </a:r>
            <a:r>
              <a:rPr lang="en-US" b="1" i="1" dirty="0" smtClean="0">
                <a:solidFill>
                  <a:srgbClr val="0000FF"/>
                </a:solidFill>
              </a:rPr>
              <a:t>n = 23)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395419" y="3715722"/>
            <a:ext cx="200995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202967" y="3201356"/>
            <a:ext cx="0" cy="10982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74034" y="3531055"/>
            <a:ext cx="570714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YES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6410" y="3361752"/>
            <a:ext cx="1921009" cy="7386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 smtClean="0"/>
              <a:t>Fibroscan &gt;= 19 </a:t>
            </a:r>
            <a:r>
              <a:rPr lang="en-US" sz="1400" i="1" u="sng" dirty="0" err="1" smtClean="0"/>
              <a:t>kPA</a:t>
            </a:r>
            <a:r>
              <a:rPr lang="en-US" sz="1400" i="1" u="sng" dirty="0" smtClean="0"/>
              <a:t> or &lt;13 </a:t>
            </a:r>
            <a:r>
              <a:rPr lang="en-US" sz="1400" i="1" u="sng" dirty="0" err="1" smtClean="0"/>
              <a:t>kPA</a:t>
            </a:r>
            <a:r>
              <a:rPr lang="en-US" sz="1400" i="1" u="sng" dirty="0" smtClean="0"/>
              <a:t> </a:t>
            </a:r>
            <a:r>
              <a:rPr lang="en-US" sz="1400" i="1" dirty="0"/>
              <a:t>at sample collection?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59714" y="2917897"/>
            <a:ext cx="486506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202967" y="4506094"/>
            <a:ext cx="0" cy="10982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9714" y="4339619"/>
            <a:ext cx="486506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1596685" y="-334787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Algorithm for determining F4</a:t>
            </a:r>
            <a:endParaRPr lang="en-US" sz="2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410364" y="6079681"/>
            <a:ext cx="8278316" cy="646331"/>
            <a:chOff x="393655" y="7048977"/>
            <a:chExt cx="8278316" cy="646331"/>
          </a:xfrm>
        </p:grpSpPr>
        <p:sp>
          <p:nvSpPr>
            <p:cNvPr id="55" name="TextBox 54"/>
            <p:cNvSpPr txBox="1"/>
            <p:nvPr/>
          </p:nvSpPr>
          <p:spPr>
            <a:xfrm>
              <a:off x="3393275" y="7048977"/>
              <a:ext cx="5278696" cy="64633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Review of imaging </a:t>
              </a:r>
              <a:r>
                <a:rPr lang="en-US" b="1" dirty="0" smtClean="0">
                  <a:solidFill>
                    <a:srgbClr val="0000FF"/>
                  </a:solidFill>
                </a:rPr>
                <a:t>(</a:t>
              </a:r>
              <a:r>
                <a:rPr lang="en-US" b="1" i="1" dirty="0" smtClean="0">
                  <a:solidFill>
                    <a:srgbClr val="0000FF"/>
                  </a:solidFill>
                </a:rPr>
                <a:t>n = 2</a:t>
              </a:r>
              <a:r>
                <a:rPr lang="en-US" b="1" dirty="0" smtClean="0">
                  <a:solidFill>
                    <a:srgbClr val="0000FF"/>
                  </a:solidFill>
                </a:rPr>
                <a:t>) </a:t>
              </a:r>
              <a:r>
                <a:rPr lang="en-US" dirty="0" smtClean="0"/>
                <a:t>/ “overall” data from </a:t>
              </a:r>
              <a:r>
                <a:rPr lang="en-US" dirty="0" err="1" smtClean="0"/>
                <a:t>hepatologists</a:t>
              </a:r>
              <a:r>
                <a:rPr lang="en-US" dirty="0"/>
                <a:t> </a:t>
              </a:r>
              <a:r>
                <a:rPr lang="en-US" b="1" dirty="0" smtClean="0">
                  <a:solidFill>
                    <a:srgbClr val="0000FF"/>
                  </a:solidFill>
                </a:rPr>
                <a:t>(</a:t>
              </a:r>
              <a:r>
                <a:rPr lang="en-US" b="1" i="1" dirty="0" smtClean="0">
                  <a:solidFill>
                    <a:srgbClr val="0000FF"/>
                  </a:solidFill>
                </a:rPr>
                <a:t>n= </a:t>
              </a:r>
              <a:r>
                <a:rPr lang="en-US" b="1" i="1" dirty="0">
                  <a:solidFill>
                    <a:srgbClr val="0000FF"/>
                  </a:solidFill>
                </a:rPr>
                <a:t>2</a:t>
              </a:r>
              <a:r>
                <a:rPr lang="en-US" b="1" dirty="0">
                  <a:solidFill>
                    <a:srgbClr val="0000FF"/>
                  </a:solidFill>
                </a:rPr>
                <a:t>)   </a:t>
              </a:r>
              <a:r>
                <a:rPr lang="en-US" dirty="0" smtClean="0"/>
                <a:t>/ incomplete data </a:t>
              </a:r>
              <a:r>
                <a:rPr lang="en-US" b="1" dirty="0" smtClean="0">
                  <a:solidFill>
                    <a:srgbClr val="0000FF"/>
                  </a:solidFill>
                </a:rPr>
                <a:t>(</a:t>
              </a:r>
              <a:r>
                <a:rPr lang="en-US" b="1" i="1" dirty="0" smtClean="0">
                  <a:solidFill>
                    <a:srgbClr val="0000FF"/>
                  </a:solidFill>
                </a:rPr>
                <a:t>n </a:t>
              </a:r>
              <a:r>
                <a:rPr lang="en-US" b="1" i="1" dirty="0">
                  <a:solidFill>
                    <a:srgbClr val="0000FF"/>
                  </a:solidFill>
                </a:rPr>
                <a:t>=  </a:t>
              </a:r>
              <a:r>
                <a:rPr lang="en-US" b="1" i="1" dirty="0" smtClean="0">
                  <a:solidFill>
                    <a:srgbClr val="0000FF"/>
                  </a:solidFill>
                </a:rPr>
                <a:t>10)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1383324" y="7350627"/>
              <a:ext cx="2009951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93655" y="7063722"/>
              <a:ext cx="1618624" cy="5232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u="sng" dirty="0" smtClean="0"/>
                <a:t>Undetermined</a:t>
              </a:r>
              <a:r>
                <a:rPr lang="en-US" sz="1400" i="1" dirty="0" smtClean="0"/>
                <a:t> samples</a:t>
              </a:r>
              <a:endParaRPr lang="en-US" sz="1400" i="1" dirty="0"/>
            </a:p>
          </p:txBody>
        </p:sp>
      </p:grpSp>
      <p:cxnSp>
        <p:nvCxnSpPr>
          <p:cNvPr id="11" name="Straight Connector 10"/>
          <p:cNvCxnSpPr>
            <a:endCxn id="57" idx="0"/>
          </p:cNvCxnSpPr>
          <p:nvPr/>
        </p:nvCxnSpPr>
        <p:spPr>
          <a:xfrm>
            <a:off x="1202967" y="5095536"/>
            <a:ext cx="16709" cy="99889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61733" y="5583485"/>
            <a:ext cx="486506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88820" y="4833926"/>
            <a:ext cx="7859657" cy="523220"/>
            <a:chOff x="388820" y="5957793"/>
            <a:chExt cx="7859657" cy="523220"/>
          </a:xfrm>
        </p:grpSpPr>
        <p:sp>
          <p:nvSpPr>
            <p:cNvPr id="36" name="TextBox 35"/>
            <p:cNvSpPr txBox="1"/>
            <p:nvPr/>
          </p:nvSpPr>
          <p:spPr>
            <a:xfrm>
              <a:off x="3388440" y="6034737"/>
              <a:ext cx="48600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Ruled </a:t>
              </a:r>
              <a:r>
                <a:rPr lang="en-US" i="1" u="sng" dirty="0" smtClean="0"/>
                <a:t>OUT</a:t>
              </a:r>
              <a:r>
                <a:rPr lang="en-US" i="1" dirty="0" smtClean="0"/>
                <a:t> </a:t>
              </a:r>
              <a:r>
                <a:rPr lang="en-US" dirty="0" smtClean="0"/>
                <a:t>as non-cirrhotic </a:t>
              </a:r>
              <a:r>
                <a:rPr lang="en-US" dirty="0"/>
                <a:t>using Fib4 </a:t>
              </a:r>
              <a:r>
                <a:rPr lang="en-US" dirty="0" smtClean="0"/>
                <a:t>&lt; 2.6 </a:t>
              </a:r>
              <a:r>
                <a:rPr lang="en-US" b="1" dirty="0" smtClean="0">
                  <a:solidFill>
                    <a:srgbClr val="0000FF"/>
                  </a:solidFill>
                </a:rPr>
                <a:t>(</a:t>
              </a:r>
              <a:r>
                <a:rPr lang="en-US" b="1" i="1" dirty="0" smtClean="0">
                  <a:solidFill>
                    <a:srgbClr val="0000FF"/>
                  </a:solidFill>
                </a:rPr>
                <a:t>n = 9</a:t>
              </a:r>
              <a:r>
                <a:rPr lang="en-US" b="1" dirty="0" smtClean="0">
                  <a:solidFill>
                    <a:srgbClr val="0000FF"/>
                  </a:solidFill>
                </a:rPr>
                <a:t>) 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1390584" y="6219403"/>
              <a:ext cx="2009951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469199" y="6034736"/>
              <a:ext cx="570714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YES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820" y="5957793"/>
              <a:ext cx="1618624" cy="5232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u="sng" dirty="0" smtClean="0"/>
                <a:t>Fib 4 &lt; 2.6</a:t>
              </a:r>
              <a:r>
                <a:rPr lang="en-US" sz="1400" dirty="0" smtClean="0"/>
                <a:t> at sample collection?</a:t>
              </a:r>
              <a:endParaRPr lang="en-US" sz="1400" i="1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471218" y="6166261"/>
            <a:ext cx="570714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YES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1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Validation of Fib4 for ruling in fibrosis</a:t>
            </a:r>
            <a:endParaRPr lang="en-US" b="1" dirty="0"/>
          </a:p>
        </p:txBody>
      </p:sp>
      <p:pic>
        <p:nvPicPr>
          <p:cNvPr id="4" name="Picture 3" descr="Validation_F4_by_Fib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62" y="1417638"/>
            <a:ext cx="6464905" cy="529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Fib 4 Score comparing F0-F3 to F4</a:t>
            </a:r>
            <a:endParaRPr lang="en-US" b="1" dirty="0"/>
          </a:p>
        </p:txBody>
      </p:sp>
      <p:pic>
        <p:nvPicPr>
          <p:cNvPr id="5" name="Picture 4" descr="F0toF3vs_F4_by_Fib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10" y="1518154"/>
            <a:ext cx="6138333" cy="502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19494</TotalTime>
  <Words>170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Algorithm for determining F4</vt:lpstr>
      <vt:lpstr>Validation of Fib4 for ruling in fibrosis</vt:lpstr>
      <vt:lpstr>Fib 4 Score comparing F0-F3 to F4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Arielle Kleppper</dc:creator>
  <cp:lastModifiedBy>Tana, Michele</cp:lastModifiedBy>
  <cp:revision>49</cp:revision>
  <dcterms:created xsi:type="dcterms:W3CDTF">2018-07-20T03:50:39Z</dcterms:created>
  <dcterms:modified xsi:type="dcterms:W3CDTF">2018-10-15T16:39:17Z</dcterms:modified>
</cp:coreProperties>
</file>