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81" r:id="rId4"/>
    <p:sldId id="264" r:id="rId5"/>
    <p:sldId id="282" r:id="rId6"/>
    <p:sldId id="257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2" r:id="rId15"/>
    <p:sldId id="295" r:id="rId16"/>
    <p:sldId id="296" r:id="rId17"/>
    <p:sldId id="294" r:id="rId18"/>
    <p:sldId id="293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32B5-2BF2-8941-8C8F-F4101D7D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65A8-46D3-AA43-B8D3-5C62F9213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D865-FF1A-5A46-AA17-31B6F2C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7D8-D7FC-EF44-9670-A0B3F484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F37-08F7-4A4A-8326-BEB2B51E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BCBA-DDB0-AC4B-9D80-0A395F0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C7A0-57AF-1142-99D4-689A4301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7215-9616-F841-8BE8-46DEDA7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8AD1-3E13-0B49-AFC7-C48BC6BE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02EE-9B16-894A-9D40-6D383C08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66C65-E56C-564A-8E85-FD913ACEE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C99F-9604-8A41-8F4B-90DA282FF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DD7F-6AB4-3544-BCE1-CC07C67F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8D8C-1D13-A848-A7E1-E571033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376F-7B8A-0F4F-B5DA-6A8F95A2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5983-1FA4-2341-ABC2-8959BCC25561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ED0C-F659-1848-935F-F88995CB22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2"/>
            <a:ext cx="12192000" cy="835783"/>
          </a:xfrm>
          <a:prstGeom prst="rect">
            <a:avLst/>
          </a:prstGeom>
          <a:gradFill flip="none" rotWithShape="1">
            <a:gsLst>
              <a:gs pos="10000">
                <a:schemeClr val="accent5">
                  <a:lumMod val="20000"/>
                  <a:lumOff val="80000"/>
                </a:schemeClr>
              </a:gs>
              <a:gs pos="55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 Biohub Logo V2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4" t="34388" r="58249" b="34254"/>
          <a:stretch/>
        </p:blipFill>
        <p:spPr>
          <a:xfrm>
            <a:off x="210829" y="64243"/>
            <a:ext cx="1102342" cy="1113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11138" y="1327150"/>
            <a:ext cx="11804650" cy="48799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97025" y="64244"/>
            <a:ext cx="9337675" cy="733756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4000"/>
            </a:lvl1pPr>
          </a:lstStyle>
          <a:p>
            <a:pPr lvl="0"/>
            <a:r>
              <a:rPr lang="en-US" dirty="0"/>
              <a:t>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06314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DCE5-732B-5844-9EEE-B7ABE241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8A64-9A17-194D-88AC-1F3002C9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8670-5716-7F43-B9A9-79D1204E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19EA-36EC-2344-8EF1-8D11AFE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B7BF-46C4-B948-8280-CBE611D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5F44-E696-3543-9FCF-DD7CDA71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EC80-15F0-2A45-9A18-12D6DC02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1DE0-CBD8-A04D-B5BD-97B9331E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0B08-F114-3242-B872-E6B561EB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9C9E-E3CC-6940-BE6D-88EB0228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88B8-2890-204C-AE32-95D0C4E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9458-B428-994B-AEB8-D914634FE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9B2DE-3DA0-9748-B4A9-BBA75983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A607-EF1A-F947-9085-70B9DFA1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184A-0132-D24B-95B8-F240D7F5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CE008-2C70-9D42-A9D3-1BC031D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4CD-A322-634D-AC28-4830C3F1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2F94-7CEB-9141-963F-F1720EBE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CFF0-D3D5-DC40-B1C3-2D418036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8C6DF-22C5-664A-B407-22B109A49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1D534-7A32-D44C-9F31-7A0131EF6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0EEA1-7CAB-3E48-8C40-93724953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D95F8-F192-8043-9D3B-E6F62851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8E15F-FBE8-FE45-93B0-9A0A014C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425B-D003-3A47-A8F4-B88403E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03F72-F188-7A41-9C75-CE56329D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B4CB7-21FA-EE49-B7C0-2B1509F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9525A-4A79-E64F-B922-11F26AE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4398E-6DAA-7C45-A783-2886D926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78EE1-19BD-B243-A7EA-E451A377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5F18C-0B1C-2949-95B1-A27517D7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DA78-28BE-1C46-8C66-96D29067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9526-10B9-B04D-911E-10997513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E577-8F65-0948-A2AD-C5EC68E79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0B99-A167-CA41-A3D9-5853CFBB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F4BD-1A0D-2242-A30A-DD630F4A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FEE1-9013-9D4D-8F4D-A0F6EA9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5C0B-9F88-5146-84D3-25683257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8A76-F4B5-B647-BBA2-899BD83F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01EE-0A49-0745-9A84-96D3B42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A4D3-5D90-0240-9F40-B7F15378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E394-AF54-9E4E-85D3-2B37AE2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A38BE-8D65-0A4A-AF7C-8A6F0F4A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B34EC-CA87-6246-A837-F6EC3CB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5D51-77F8-ED49-842F-C3B2EA87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58DC-8FA0-CE44-9F89-CAB8BC3E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F8F6-2264-D948-949D-B730C0F8800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AF96-3021-C242-BE12-8CAEB327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9209-745A-C44B-987C-C14B59A6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ADBC-9529-1242-99B0-B948D6E5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CAD9-583E-CD42-B9F6-2187635D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AIH Data Filtering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12C0-027A-7045-84D5-954E66DF7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Amy Lyden</a:t>
            </a:r>
          </a:p>
        </p:txBody>
      </p:sp>
    </p:spTree>
    <p:extLst>
      <p:ext uri="{BB962C8B-B14F-4D97-AF65-F5344CB8AC3E}">
        <p14:creationId xmlns:p14="http://schemas.microsoft.com/office/powerpoint/2010/main" val="178389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B0D836-709D-7B4A-994D-955CE21F0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51680"/>
              </p:ext>
            </p:extLst>
          </p:nvPr>
        </p:nvGraphicFramePr>
        <p:xfrm>
          <a:off x="466725" y="596900"/>
          <a:ext cx="1588770" cy="5795011"/>
        </p:xfrm>
        <a:graphic>
          <a:graphicData uri="http://schemas.openxmlformats.org/drawingml/2006/table">
            <a:tbl>
              <a:tblPr/>
              <a:tblGrid>
                <a:gridCol w="1588770">
                  <a:extLst>
                    <a:ext uri="{9D8B030D-6E8A-4147-A177-3AD203B41FA5}">
                      <a16:colId xmlns:a16="http://schemas.microsoft.com/office/drawing/2014/main" val="222847867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979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91209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9344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43233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 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49216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98-99%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17478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7-10%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125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5A82131-E471-344C-B553-D3F6F98D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810734"/>
            <a:ext cx="9491662" cy="47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4CE0A-DCBC-6B46-9159-0B8175277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13" y="591344"/>
            <a:ext cx="8256222" cy="536654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A723C-ABFA-1645-93E8-AC555E2E1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83664"/>
              </p:ext>
            </p:extLst>
          </p:nvPr>
        </p:nvGraphicFramePr>
        <p:xfrm>
          <a:off x="666750" y="591344"/>
          <a:ext cx="1600200" cy="5795011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465125010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4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29138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85-99-9-90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67907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8286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69563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06071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8477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92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A529D-0547-AF48-9698-96B7C53AA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93" y="1072278"/>
            <a:ext cx="8761358" cy="49585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32EC6E-1E43-624C-A859-B6141B7D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29401"/>
              </p:ext>
            </p:extLst>
          </p:nvPr>
        </p:nvGraphicFramePr>
        <p:xfrm>
          <a:off x="895350" y="639763"/>
          <a:ext cx="1407523" cy="5795011"/>
        </p:xfrm>
        <a:graphic>
          <a:graphicData uri="http://schemas.openxmlformats.org/drawingml/2006/table">
            <a:tbl>
              <a:tblPr/>
              <a:tblGrid>
                <a:gridCol w="1407523">
                  <a:extLst>
                    <a:ext uri="{9D8B030D-6E8A-4147-A177-3AD203B41FA5}">
                      <a16:colId xmlns:a16="http://schemas.microsoft.com/office/drawing/2014/main" val="615936239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66153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27482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76530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30073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68983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050828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0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B86A4-B36B-7548-AA63-7552B992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765339"/>
            <a:ext cx="7621587" cy="3897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9AB3FD-0D98-0F42-B533-3F874FC1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94504"/>
              </p:ext>
            </p:extLst>
          </p:nvPr>
        </p:nvGraphicFramePr>
        <p:xfrm>
          <a:off x="523875" y="611188"/>
          <a:ext cx="1682387" cy="5795011"/>
        </p:xfrm>
        <a:graphic>
          <a:graphicData uri="http://schemas.openxmlformats.org/drawingml/2006/table">
            <a:tbl>
              <a:tblPr/>
              <a:tblGrid>
                <a:gridCol w="1682387">
                  <a:extLst>
                    <a:ext uri="{9D8B030D-6E8A-4147-A177-3AD203B41FA5}">
                      <a16:colId xmlns:a16="http://schemas.microsoft.com/office/drawing/2014/main" val="638157263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95462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504026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804035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49135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32944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41152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11-15%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9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3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13D734-20B5-2D43-8632-DEDCC1F7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" y="257175"/>
            <a:ext cx="9711690" cy="60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742-ED0D-6048-BB9C-8DB551C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D567-26A3-9344-86A9-37C17692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B0145-536A-1846-80D7-1C58FDC3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353695"/>
            <a:ext cx="10029825" cy="62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7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680617-3D5F-334C-812E-CCF525F1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95275"/>
            <a:ext cx="10394950" cy="65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3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C66A-394F-BB4F-B814-76E7A3C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v </a:t>
            </a:r>
            <a:r>
              <a:rPr lang="en-US" dirty="0" err="1"/>
              <a:t>noDASH</a:t>
            </a:r>
            <a:r>
              <a:rPr lang="en-US" dirty="0"/>
              <a:t> </a:t>
            </a:r>
            <a:r>
              <a:rPr lang="en-US" dirty="0" err="1"/>
              <a:t>nRibo</a:t>
            </a:r>
            <a:r>
              <a:rPr lang="en-US" dirty="0"/>
              <a:t> percentage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88362-376A-E44A-9BCA-183577C55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66" y="1396999"/>
            <a:ext cx="9750434" cy="49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C1AE-D63C-254B-818B-5A3845C3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vs no DASH transcripts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FCA3B-2DA7-2E46-81D9-F0D547A2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38" y="1447800"/>
            <a:ext cx="8256724" cy="51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4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C05E-2DB8-2B45-8428-E1EAB6B0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Subsampled 67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0F33CC-2E15-D448-B129-F4773C9E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042" y="1425574"/>
            <a:ext cx="10178758" cy="48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1138" y="1327150"/>
            <a:ext cx="5441517" cy="4879975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Phred</a:t>
            </a:r>
            <a:r>
              <a:rPr lang="en-US" dirty="0"/>
              <a:t> Quality Scores Q scores are defined as a property that is logarithmically related to the base calling error probabilities (P)</a:t>
            </a:r>
            <a:r>
              <a:rPr lang="en-US" baseline="30000" dirty="0"/>
              <a:t>2</a:t>
            </a:r>
            <a:r>
              <a:rPr lang="en-US" dirty="0"/>
              <a:t> .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u="sng" dirty="0"/>
              <a:t>Q = − 10 log10 P </a:t>
            </a:r>
          </a:p>
          <a:p>
            <a:r>
              <a:rPr lang="en-US" dirty="0"/>
              <a:t>For example, Q30 </a:t>
            </a:r>
            <a:r>
              <a:rPr lang="en-US" dirty="0">
                <a:sym typeface="Wingdings"/>
              </a:rPr>
              <a:t> 1:10^3 chance the base was improperly called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Phred</a:t>
            </a:r>
            <a:r>
              <a:rPr lang="en-US" dirty="0"/>
              <a:t>(-like) Quality Scores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75" y="1643033"/>
            <a:ext cx="6659125" cy="3710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75EA0-735C-404B-BEDE-23652CAD91BB}"/>
              </a:ext>
            </a:extLst>
          </p:cNvPr>
          <p:cNvSpPr txBox="1"/>
          <p:nvPr/>
        </p:nvSpPr>
        <p:spPr>
          <a:xfrm>
            <a:off x="9338310" y="6207125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by Kalani </a:t>
            </a:r>
            <a:r>
              <a:rPr lang="en-US" dirty="0" err="1"/>
              <a:t>Ratnasiri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2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E7C-5ADF-8C42-A90F-6B75C70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dirty="0"/>
              <a:t>Original 67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534FC-E207-1344-989F-94151711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6" y="662781"/>
            <a:ext cx="9110662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5" y="1194955"/>
            <a:ext cx="97917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5F8AA-4F3F-A242-B1CE-854C3DAF0076}"/>
              </a:ext>
            </a:extLst>
          </p:cNvPr>
          <p:cNvSpPr txBox="1"/>
          <p:nvPr/>
        </p:nvSpPr>
        <p:spPr>
          <a:xfrm>
            <a:off x="9338310" y="6207125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by Kalani </a:t>
            </a:r>
            <a:r>
              <a:rPr lang="en-US" dirty="0" err="1"/>
              <a:t>Ratnasiri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PriceSeqFilter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3795" y="1408793"/>
            <a:ext cx="11804650" cy="54492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PriceSeqFilter</a:t>
            </a:r>
            <a:r>
              <a:rPr lang="en-US" b="1" dirty="0"/>
              <a:t> Command: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PriceSeqFilter</a:t>
            </a:r>
            <a:r>
              <a:rPr lang="en-US" dirty="0"/>
              <a:t> -a 12 -</a:t>
            </a:r>
            <a:r>
              <a:rPr lang="en-US" dirty="0" err="1"/>
              <a:t>rnf</a:t>
            </a:r>
            <a:r>
              <a:rPr lang="en-US" dirty="0"/>
              <a:t> 90 -log c -</a:t>
            </a:r>
            <a:r>
              <a:rPr lang="en-US" dirty="0" err="1"/>
              <a:t>rqf</a:t>
            </a:r>
            <a:r>
              <a:rPr lang="en-US" dirty="0"/>
              <a:t> 85 0.98`</a:t>
            </a:r>
          </a:p>
          <a:p>
            <a:pPr lvl="1"/>
            <a:endParaRPr lang="en-US" dirty="0"/>
          </a:p>
          <a:p>
            <a:pPr lvl="1">
              <a:buFont typeface=".AppleSystemUIFont" charset="-120"/>
              <a:buChar char="-"/>
            </a:pPr>
            <a:r>
              <a:rPr lang="en-US" dirty="0"/>
              <a:t>a 12: # of threads to use</a:t>
            </a:r>
          </a:p>
          <a:p>
            <a:pPr lvl="1">
              <a:buFont typeface=".AppleSystemUIFont" charset="-120"/>
              <a:buChar char="-"/>
            </a:pPr>
            <a:r>
              <a:rPr lang="en-US" dirty="0" err="1"/>
              <a:t>rnf</a:t>
            </a:r>
            <a:r>
              <a:rPr lang="en-US" dirty="0"/>
              <a:t> 90: 90% of the reads must be called. filters our read pairs if either has an unacceptably high number of uncalled nucleotides (N)</a:t>
            </a:r>
          </a:p>
          <a:p>
            <a:pPr lvl="1">
              <a:buFont typeface=".AppleSystemUIFont" charset="-120"/>
              <a:buChar char="-"/>
            </a:pPr>
            <a:r>
              <a:rPr lang="en-US" dirty="0"/>
              <a:t>log c: determines the type of standard output. c = concise stout (default)</a:t>
            </a:r>
          </a:p>
          <a:p>
            <a:pPr lvl="1">
              <a:buFont typeface=".AppleSystemUIFont" charset="-120"/>
              <a:buChar char="-"/>
            </a:pPr>
            <a:r>
              <a:rPr lang="en-US" dirty="0" err="1"/>
              <a:t>rqf</a:t>
            </a:r>
            <a:r>
              <a:rPr lang="en-US" dirty="0"/>
              <a:t> 85 0.98: filters out sequences with an unacceptably high number of low-quality nucleotides, as well as defined by the provided quality scores (only applies to files whose formats include quality score information)</a:t>
            </a:r>
          </a:p>
          <a:p>
            <a:pPr lvl="2">
              <a:buFont typeface=".AppleSystemUIFont" charset="-120"/>
              <a:buChar char="-"/>
            </a:pPr>
            <a:r>
              <a:rPr lang="en-US" dirty="0"/>
              <a:t>85: the percent of nucleotides in a read that must be high-quality (determined by the .98)</a:t>
            </a:r>
          </a:p>
          <a:p>
            <a:pPr lvl="3">
              <a:buFont typeface=".AppleSystemUIFont" charset="-120"/>
              <a:buChar char="-"/>
            </a:pPr>
            <a:r>
              <a:rPr lang="en-US" dirty="0"/>
              <a:t>That’s 127.5 bases of a 150bp read</a:t>
            </a:r>
          </a:p>
          <a:p>
            <a:pPr lvl="2">
              <a:buFont typeface=".AppleSystemUIFont" charset="-120"/>
              <a:buChar char="-"/>
            </a:pPr>
            <a:r>
              <a:rPr lang="en-US" dirty="0"/>
              <a:t>0.98: the minimum allowed probability of a nucleotide being correct (must be between 0 and 1) -- determines quality -- </a:t>
            </a:r>
            <a:r>
              <a:rPr lang="en-US" dirty="0" err="1"/>
              <a:t>Phred</a:t>
            </a:r>
            <a:r>
              <a:rPr lang="en-US" dirty="0"/>
              <a:t> scores of 19.91 and above for a 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3913F-5A4D-8849-9D1E-EA210EBB8272}"/>
              </a:ext>
            </a:extLst>
          </p:cNvPr>
          <p:cNvSpPr txBox="1"/>
          <p:nvPr/>
        </p:nvSpPr>
        <p:spPr>
          <a:xfrm>
            <a:off x="9658350" y="6390005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by Kalani </a:t>
            </a:r>
            <a:r>
              <a:rPr lang="en-US" dirty="0" err="1"/>
              <a:t>Ratnasiri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5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347-8953-8C4C-AC92-04FF96C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used to process AIH </a:t>
            </a:r>
            <a:r>
              <a:rPr lang="en-US" dirty="0" err="1"/>
              <a:t>fastqs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ED21-5920-A74E-8587-BB8A3254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90688"/>
            <a:ext cx="11353800" cy="4351338"/>
          </a:xfrm>
        </p:spPr>
        <p:txBody>
          <a:bodyPr/>
          <a:lstStyle/>
          <a:p>
            <a:r>
              <a:rPr lang="en-US" dirty="0" err="1"/>
              <a:t>PriceSeqFilter</a:t>
            </a: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PriceSeqFilter</a:t>
            </a:r>
            <a:r>
              <a:rPr lang="en-US" dirty="0">
                <a:latin typeface="Lucida Console" panose="020B0609040504020204" pitchFamily="49" charset="0"/>
              </a:rPr>
              <a:t> -a 4 -</a:t>
            </a:r>
            <a:r>
              <a:rPr lang="en-US" dirty="0" err="1">
                <a:latin typeface="Lucida Console" panose="020B0609040504020204" pitchFamily="49" charset="0"/>
              </a:rPr>
              <a:t>fp</a:t>
            </a:r>
            <a:r>
              <a:rPr lang="en-US" dirty="0">
                <a:latin typeface="Lucida Console" panose="020B0609040504020204" pitchFamily="49" charset="0"/>
              </a:rPr>
              <a:t> {}1_001.fastq {}2_001.fastq -op filt-95-98-90_{}1.fq filt-95-98-90_{}2.fq -pair both -</a:t>
            </a:r>
            <a:r>
              <a:rPr lang="en-US" dirty="0" err="1">
                <a:latin typeface="Lucida Console" panose="020B0609040504020204" pitchFamily="49" charset="0"/>
              </a:rPr>
              <a:t>rqf</a:t>
            </a:r>
            <a:r>
              <a:rPr lang="en-US" dirty="0">
                <a:latin typeface="Lucida Console" panose="020B0609040504020204" pitchFamily="49" charset="0"/>
              </a:rPr>
              <a:t> 85 0.98 -</a:t>
            </a:r>
            <a:r>
              <a:rPr lang="en-US" dirty="0" err="1">
                <a:latin typeface="Lucida Console" panose="020B0609040504020204" pitchFamily="49" charset="0"/>
              </a:rPr>
              <a:t>rnf</a:t>
            </a:r>
            <a:r>
              <a:rPr lang="en-US" dirty="0">
                <a:latin typeface="Lucida Console" panose="020B0609040504020204" pitchFamily="49" charset="0"/>
              </a:rPr>
              <a:t> 90</a:t>
            </a:r>
          </a:p>
          <a:p>
            <a:r>
              <a:rPr lang="en-US" dirty="0" err="1"/>
              <a:t>Cutadapt</a:t>
            </a: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cutadapt</a:t>
            </a:r>
            <a:r>
              <a:rPr lang="en-US" dirty="0">
                <a:latin typeface="Lucida Console" panose="020B0609040504020204" pitchFamily="49" charset="0"/>
              </a:rPr>
              <a:t> -j 16 -a AGATCGGAAGAGCACACGTCTGAACTCCAGTCAC -A AGATCGGAAGAGCGTCGTGTAGGGAAAGAGTGT -o cut-{}1.fq -p cut-{}2.fq {}1.fq {}2.fq -m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1E3C-D3AA-314A-AC29-7A58FA0B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-16065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79F0D-61A5-F247-AAEF-EDA09DBF9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996912"/>
              </p:ext>
            </p:extLst>
          </p:nvPr>
        </p:nvGraphicFramePr>
        <p:xfrm>
          <a:off x="251461" y="857251"/>
          <a:ext cx="11776709" cy="5795011"/>
        </p:xfrm>
        <a:graphic>
          <a:graphicData uri="http://schemas.openxmlformats.org/drawingml/2006/table">
            <a:tbl>
              <a:tblPr/>
              <a:tblGrid>
                <a:gridCol w="3148874">
                  <a:extLst>
                    <a:ext uri="{9D8B030D-6E8A-4147-A177-3AD203B41FA5}">
                      <a16:colId xmlns:a16="http://schemas.microsoft.com/office/drawing/2014/main" val="3335210515"/>
                    </a:ext>
                  </a:extLst>
                </a:gridCol>
                <a:gridCol w="954495">
                  <a:extLst>
                    <a:ext uri="{9D8B030D-6E8A-4147-A177-3AD203B41FA5}">
                      <a16:colId xmlns:a16="http://schemas.microsoft.com/office/drawing/2014/main" val="23492003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3522444963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16356592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1448670"/>
                    </a:ext>
                  </a:extLst>
                </a:gridCol>
                <a:gridCol w="1407523">
                  <a:extLst>
                    <a:ext uri="{9D8B030D-6E8A-4147-A177-3AD203B41FA5}">
                      <a16:colId xmlns:a16="http://schemas.microsoft.com/office/drawing/2014/main" val="1347360042"/>
                    </a:ext>
                  </a:extLst>
                </a:gridCol>
                <a:gridCol w="1682387">
                  <a:extLst>
                    <a:ext uri="{9D8B030D-6E8A-4147-A177-3AD203B41FA5}">
                      <a16:colId xmlns:a16="http://schemas.microsoft.com/office/drawing/2014/main" val="712551049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2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4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69469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Filtering parameters in </a:t>
                      </a:r>
                      <a:r>
                        <a:rPr lang="en-US" sz="1800" b="1" dirty="0" err="1">
                          <a:effectLst/>
                        </a:rPr>
                        <a:t>PriceSeqFilter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85-99-9-90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11496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Cutadapt</a:t>
                      </a:r>
                      <a:r>
                        <a:rPr lang="en-US" sz="1800" b="1" dirty="0">
                          <a:effectLst/>
                        </a:rPr>
                        <a:t> parameters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7572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Q score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25679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number of reads being kept after </a:t>
                      </a:r>
                      <a:r>
                        <a:rPr lang="en-US" sz="1800" b="1" dirty="0" err="1">
                          <a:effectLst/>
                        </a:rPr>
                        <a:t>PriceSeqFilter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 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90%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655069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percent of reads kept after </a:t>
                      </a:r>
                      <a:r>
                        <a:rPr lang="en-US" sz="1800" b="1" dirty="0" err="1">
                          <a:effectLst/>
                        </a:rPr>
                        <a:t>cutadapt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98-99%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296987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percent of reads with adaptor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7-10%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11-15%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E780771-4738-7146-89B9-3403A69C0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70777"/>
              </p:ext>
            </p:extLst>
          </p:nvPr>
        </p:nvGraphicFramePr>
        <p:xfrm>
          <a:off x="285751" y="1200150"/>
          <a:ext cx="11776709" cy="2967679"/>
        </p:xfrm>
        <a:graphic>
          <a:graphicData uri="http://schemas.openxmlformats.org/drawingml/2006/table">
            <a:tbl>
              <a:tblPr/>
              <a:tblGrid>
                <a:gridCol w="3148874">
                  <a:extLst>
                    <a:ext uri="{9D8B030D-6E8A-4147-A177-3AD203B41FA5}">
                      <a16:colId xmlns:a16="http://schemas.microsoft.com/office/drawing/2014/main" val="3335210515"/>
                    </a:ext>
                  </a:extLst>
                </a:gridCol>
                <a:gridCol w="1160235">
                  <a:extLst>
                    <a:ext uri="{9D8B030D-6E8A-4147-A177-3AD203B41FA5}">
                      <a16:colId xmlns:a16="http://schemas.microsoft.com/office/drawing/2014/main" val="23492003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22444963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16356592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1448670"/>
                    </a:ext>
                  </a:extLst>
                </a:gridCol>
                <a:gridCol w="1407523">
                  <a:extLst>
                    <a:ext uri="{9D8B030D-6E8A-4147-A177-3AD203B41FA5}">
                      <a16:colId xmlns:a16="http://schemas.microsoft.com/office/drawing/2014/main" val="1347360042"/>
                    </a:ext>
                  </a:extLst>
                </a:gridCol>
                <a:gridCol w="1682387">
                  <a:extLst>
                    <a:ext uri="{9D8B030D-6E8A-4147-A177-3AD203B41FA5}">
                      <a16:colId xmlns:a16="http://schemas.microsoft.com/office/drawing/2014/main" val="712551049"/>
                    </a:ext>
                  </a:extLst>
                </a:gridCol>
              </a:tblGrid>
              <a:tr h="457762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2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4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5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69469"/>
                  </a:ext>
                </a:extLst>
              </a:tr>
              <a:tr h="850131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Filtering parameters in </a:t>
                      </a:r>
                      <a:r>
                        <a:rPr lang="en-US" sz="1800" b="1" dirty="0" err="1">
                          <a:effectLst/>
                        </a:rPr>
                        <a:t>PriceSeqFilter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85-99-9-90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11496"/>
                  </a:ext>
                </a:extLst>
              </a:tr>
              <a:tr h="457762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Cutadapt</a:t>
                      </a:r>
                      <a:r>
                        <a:rPr lang="en-US" sz="1800" b="1" dirty="0">
                          <a:effectLst/>
                        </a:rPr>
                        <a:t> parameters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cutadapt</a:t>
                      </a:r>
                      <a:r>
                        <a:rPr lang="en-US" sz="1800" dirty="0">
                          <a:effectLst/>
                        </a:rPr>
                        <a:t>, min length 36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7572"/>
                  </a:ext>
                </a:extLst>
              </a:tr>
              <a:tr h="26157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Number of genes p&lt;0.1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2200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2208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2228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2183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2192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2206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25679"/>
                  </a:ext>
                </a:extLst>
              </a:tr>
              <a:tr h="653946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Number of genes </a:t>
                      </a:r>
                      <a:r>
                        <a:rPr lang="en-US" sz="1800" b="1" dirty="0" err="1">
                          <a:effectLst/>
                        </a:rPr>
                        <a:t>padj</a:t>
                      </a:r>
                      <a:r>
                        <a:rPr lang="en-US" sz="1800" b="1" dirty="0">
                          <a:effectLst/>
                        </a:rPr>
                        <a:t>&lt;0.1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16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17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17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14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655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400887-78B4-B242-AE1A-42A5E6852C13}"/>
              </a:ext>
            </a:extLst>
          </p:cNvPr>
          <p:cNvSpPr txBox="1"/>
          <p:nvPr/>
        </p:nvSpPr>
        <p:spPr>
          <a:xfrm>
            <a:off x="685800" y="628650"/>
            <a:ext cx="82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removed, comparing case v control only p, DESeq2 analysis</a:t>
            </a:r>
          </a:p>
        </p:txBody>
      </p:sp>
    </p:spTree>
    <p:extLst>
      <p:ext uri="{BB962C8B-B14F-4D97-AF65-F5344CB8AC3E}">
        <p14:creationId xmlns:p14="http://schemas.microsoft.com/office/powerpoint/2010/main" val="169992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B37DD8-557A-6A4A-A4A6-1AE9B1A3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68615"/>
              </p:ext>
            </p:extLst>
          </p:nvPr>
        </p:nvGraphicFramePr>
        <p:xfrm>
          <a:off x="523875" y="568325"/>
          <a:ext cx="2642235" cy="5741524"/>
        </p:xfrm>
        <a:graphic>
          <a:graphicData uri="http://schemas.openxmlformats.org/drawingml/2006/table">
            <a:tbl>
              <a:tblPr/>
              <a:tblGrid>
                <a:gridCol w="1930809">
                  <a:extLst>
                    <a:ext uri="{9D8B030D-6E8A-4147-A177-3AD203B41FA5}">
                      <a16:colId xmlns:a16="http://schemas.microsoft.com/office/drawing/2014/main" val="718926788"/>
                    </a:ext>
                  </a:extLst>
                </a:gridCol>
                <a:gridCol w="711426">
                  <a:extLst>
                    <a:ext uri="{9D8B030D-6E8A-4147-A177-3AD203B41FA5}">
                      <a16:colId xmlns:a16="http://schemas.microsoft.com/office/drawing/2014/main" val="1508838556"/>
                    </a:ext>
                  </a:extLst>
                </a:gridCol>
              </a:tblGrid>
              <a:tr h="505345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0443"/>
                  </a:ext>
                </a:extLst>
              </a:tr>
              <a:tr h="93849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Filtering parameters in </a:t>
                      </a:r>
                      <a:r>
                        <a:rPr lang="en-US" sz="1800" b="1" dirty="0" err="1">
                          <a:effectLst/>
                        </a:rPr>
                        <a:t>PriceSeqFilter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80855"/>
                  </a:ext>
                </a:extLst>
              </a:tr>
              <a:tr h="505345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Cutadapt</a:t>
                      </a:r>
                      <a:r>
                        <a:rPr lang="en-US" sz="1800" b="1" dirty="0">
                          <a:effectLst/>
                        </a:rPr>
                        <a:t> parameters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33735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Q score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298288"/>
                  </a:ext>
                </a:extLst>
              </a:tr>
              <a:tr h="72192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number of reads being kept after </a:t>
                      </a:r>
                      <a:r>
                        <a:rPr lang="en-US" sz="1800" b="1" dirty="0" err="1">
                          <a:effectLst/>
                        </a:rPr>
                        <a:t>PriceSeqFilter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2548"/>
                  </a:ext>
                </a:extLst>
              </a:tr>
              <a:tr h="72192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percent of reads kept after </a:t>
                      </a:r>
                      <a:r>
                        <a:rPr lang="en-US" sz="1800" b="1" dirty="0" err="1">
                          <a:effectLst/>
                        </a:rPr>
                        <a:t>cutadapt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63024"/>
                  </a:ext>
                </a:extLst>
              </a:tr>
              <a:tr h="72192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Approximate percent of reads with adaptor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974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CAA2A73-6D62-DF49-98AF-57FEC9CB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66" y="1030055"/>
            <a:ext cx="8225121" cy="48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63A78-AE44-4D47-851A-C7FAB6CD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18989"/>
              </p:ext>
            </p:extLst>
          </p:nvPr>
        </p:nvGraphicFramePr>
        <p:xfrm>
          <a:off x="1038225" y="768350"/>
          <a:ext cx="948690" cy="5795011"/>
        </p:xfrm>
        <a:graphic>
          <a:graphicData uri="http://schemas.openxmlformats.org/drawingml/2006/table">
            <a:tbl>
              <a:tblPr/>
              <a:tblGrid>
                <a:gridCol w="948690">
                  <a:extLst>
                    <a:ext uri="{9D8B030D-6E8A-4147-A177-3AD203B41FA5}">
                      <a16:colId xmlns:a16="http://schemas.microsoft.com/office/drawing/2014/main" val="1287321586"/>
                    </a:ext>
                  </a:extLst>
                </a:gridCol>
              </a:tblGrid>
              <a:tr h="665001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2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74065"/>
                  </a:ext>
                </a:extLst>
              </a:tr>
              <a:tr h="12350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85-98-90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91704"/>
                  </a:ext>
                </a:extLst>
              </a:tr>
              <a:tr h="66500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2371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19.91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542814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97%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953911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06725"/>
                  </a:ext>
                </a:extLst>
              </a:tr>
              <a:tr h="95000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</a:t>
                      </a:r>
                    </a:p>
                  </a:txBody>
                  <a:tcPr marL="95250" marR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946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C794DA-916E-E14B-A74C-40474488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498475"/>
            <a:ext cx="854743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560</Words>
  <Application>Microsoft Macintosh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.AppleSystemUIFont</vt:lpstr>
      <vt:lpstr>Arial</vt:lpstr>
      <vt:lpstr>Calibri</vt:lpstr>
      <vt:lpstr>Calibri Light</vt:lpstr>
      <vt:lpstr>Lucida Console</vt:lpstr>
      <vt:lpstr>Wingdings</vt:lpstr>
      <vt:lpstr>Office Theme</vt:lpstr>
      <vt:lpstr>AIH Data Filtering Comparison</vt:lpstr>
      <vt:lpstr>PowerPoint Presentation</vt:lpstr>
      <vt:lpstr>PowerPoint Presentation</vt:lpstr>
      <vt:lpstr>PowerPoint Presentation</vt:lpstr>
      <vt:lpstr>Commands used to process AIH fastqs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v noDASH nRibo percentage</vt:lpstr>
      <vt:lpstr>DASH vs no DASH transcripts</vt:lpstr>
      <vt:lpstr>Subsampled 67</vt:lpstr>
      <vt:lpstr>Original 67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AIH Data Filtering Comparison</dc:title>
  <dc:creator>Amy Lyden</dc:creator>
  <cp:lastModifiedBy>Amy Lyden</cp:lastModifiedBy>
  <cp:revision>18</cp:revision>
  <dcterms:created xsi:type="dcterms:W3CDTF">2018-10-02T23:40:43Z</dcterms:created>
  <dcterms:modified xsi:type="dcterms:W3CDTF">2018-10-06T01:27:16Z</dcterms:modified>
</cp:coreProperties>
</file>