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FF1B587-0534-42AB-BC5C-357B3BC504E3}">
  <a:tblStyle styleId="{BFF1B587-0534-42AB-BC5C-357B3BC504E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bfd86038cf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bfd86038cf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bcdbc6341c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bcdbc6341c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t>Generally, genomic DNA is fragmented using enzymatic or mechanical method. Indices are added at this step. The next step is to amplify the gene of interest using probed primers or streptavidin and pulled from the pool (capture step)</a:t>
            </a:r>
            <a:endParaRPr sz="1000"/>
          </a:p>
          <a:p>
            <a:pPr indent="0" lvl="0" marL="0" rtl="0" algn="l">
              <a:spcBef>
                <a:spcPts val="0"/>
              </a:spcBef>
              <a:spcAft>
                <a:spcPts val="0"/>
              </a:spcAft>
              <a:buNone/>
            </a:pPr>
            <a:r>
              <a:t/>
            </a:r>
            <a:endParaRPr sz="700"/>
          </a:p>
          <a:p>
            <a:pPr indent="0" lvl="0" marL="0" rtl="0" algn="l">
              <a:spcBef>
                <a:spcPts val="0"/>
              </a:spcBef>
              <a:spcAft>
                <a:spcPts val="0"/>
              </a:spcAft>
              <a:buNone/>
            </a:pPr>
            <a:r>
              <a:t/>
            </a:r>
            <a:endParaRPr sz="7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bcdbc6341c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bcdbc6341c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bcdbc6341c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bcdbc6341c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bcdbc6341c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bcdbc6341c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bcdbc6341c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bcdbc6341c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Depth average comparison (coverage plot)</a:t>
            </a:r>
            <a:br>
              <a:rPr lang="en"/>
            </a:br>
            <a:r>
              <a:rPr lang="en"/>
              <a:t>Comparitive coverage plots for samples that passed , close to pass, and failed</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bcdbc6341c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bcdbc6341c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bdf30119f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bdf30119f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5.png"/><Relationship Id="rId5" Type="http://schemas.openxmlformats.org/officeDocument/2006/relationships/image" Target="../media/image9.png"/><Relationship Id="rId6" Type="http://schemas.openxmlformats.org/officeDocument/2006/relationships/image" Target="../media/image7.png"/><Relationship Id="rId7" Type="http://schemas.openxmlformats.org/officeDocument/2006/relationships/image" Target="../media/image11.png"/><Relationship Id="rId8"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200"/>
              <a:t>Invitae hybrid capture sequencing</a:t>
            </a:r>
            <a:endParaRPr sz="4200"/>
          </a:p>
          <a:p>
            <a:pPr indent="0" lvl="0" marL="0" rtl="0" algn="ctr">
              <a:spcBef>
                <a:spcPts val="0"/>
              </a:spcBef>
              <a:spcAft>
                <a:spcPts val="0"/>
              </a:spcAft>
              <a:buNone/>
            </a:pPr>
            <a:r>
              <a:rPr lang="en" sz="4200"/>
              <a:t>“HCS”</a:t>
            </a:r>
            <a:endParaRPr sz="4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 :</a:t>
            </a:r>
            <a:endParaRPr/>
          </a:p>
        </p:txBody>
      </p:sp>
      <p:sp>
        <p:nvSpPr>
          <p:cNvPr id="60" name="Google Shape;60;p14"/>
          <p:cNvSpPr txBox="1"/>
          <p:nvPr/>
        </p:nvSpPr>
        <p:spPr>
          <a:xfrm>
            <a:off x="311700" y="1391200"/>
            <a:ext cx="8520600" cy="2770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D9D9D9"/>
              </a:buClr>
              <a:buSzPts val="1400"/>
              <a:buAutoNum type="arabicPeriod"/>
            </a:pPr>
            <a:r>
              <a:rPr lang="en">
                <a:solidFill>
                  <a:srgbClr val="D9D9D9"/>
                </a:solidFill>
              </a:rPr>
              <a:t>Lienna chose 16 RNA samples that were sequenced on seq 029 for Invitae.</a:t>
            </a:r>
            <a:endParaRPr>
              <a:solidFill>
                <a:srgbClr val="D9D9D9"/>
              </a:solidFill>
            </a:endParaRPr>
          </a:p>
          <a:p>
            <a:pPr indent="0" lvl="0" marL="457200" rtl="0" algn="l">
              <a:spcBef>
                <a:spcPts val="0"/>
              </a:spcBef>
              <a:spcAft>
                <a:spcPts val="0"/>
              </a:spcAft>
              <a:buNone/>
            </a:pPr>
            <a:r>
              <a:t/>
            </a:r>
            <a:endParaRPr>
              <a:solidFill>
                <a:srgbClr val="D9D9D9"/>
              </a:solidFill>
            </a:endParaRPr>
          </a:p>
          <a:p>
            <a:pPr indent="0" lvl="0" marL="457200" rtl="0" algn="l">
              <a:spcBef>
                <a:spcPts val="0"/>
              </a:spcBef>
              <a:spcAft>
                <a:spcPts val="0"/>
              </a:spcAft>
              <a:buNone/>
            </a:pPr>
            <a:r>
              <a:rPr lang="en">
                <a:solidFill>
                  <a:srgbClr val="D9D9D9"/>
                </a:solidFill>
              </a:rPr>
              <a:t> </a:t>
            </a:r>
            <a:endParaRPr>
              <a:solidFill>
                <a:srgbClr val="D9D9D9"/>
              </a:solidFill>
            </a:endParaRPr>
          </a:p>
          <a:p>
            <a:pPr indent="-317500" lvl="0" marL="457200" rtl="0" algn="l">
              <a:spcBef>
                <a:spcPts val="0"/>
              </a:spcBef>
              <a:spcAft>
                <a:spcPts val="0"/>
              </a:spcAft>
              <a:buClr>
                <a:srgbClr val="D9D9D9"/>
              </a:buClr>
              <a:buSzPts val="1400"/>
              <a:buAutoNum type="arabicPeriod"/>
            </a:pPr>
            <a:r>
              <a:rPr lang="en">
                <a:solidFill>
                  <a:srgbClr val="D9D9D9"/>
                </a:solidFill>
              </a:rPr>
              <a:t>Invitae performed hybrid capture sequencing method for these samples.</a:t>
            </a:r>
            <a:endParaRPr>
              <a:solidFill>
                <a:srgbClr val="D9D9D9"/>
              </a:solidFill>
            </a:endParaRPr>
          </a:p>
          <a:p>
            <a:pPr indent="0" lvl="0" marL="457200" rtl="0" algn="l">
              <a:spcBef>
                <a:spcPts val="0"/>
              </a:spcBef>
              <a:spcAft>
                <a:spcPts val="0"/>
              </a:spcAft>
              <a:buNone/>
            </a:pPr>
            <a:r>
              <a:t/>
            </a:r>
            <a:endParaRPr>
              <a:solidFill>
                <a:srgbClr val="D9D9D9"/>
              </a:solidFill>
            </a:endParaRPr>
          </a:p>
          <a:p>
            <a:pPr indent="0" lvl="0" marL="0" rtl="0" algn="l">
              <a:spcBef>
                <a:spcPts val="0"/>
              </a:spcBef>
              <a:spcAft>
                <a:spcPts val="0"/>
              </a:spcAft>
              <a:buNone/>
            </a:pPr>
            <a:r>
              <a:t/>
            </a:r>
            <a:endParaRPr>
              <a:solidFill>
                <a:srgbClr val="D9D9D9"/>
              </a:solidFill>
            </a:endParaRPr>
          </a:p>
          <a:p>
            <a:pPr indent="-317500" lvl="0" marL="457200" rtl="0" algn="l">
              <a:spcBef>
                <a:spcPts val="0"/>
              </a:spcBef>
              <a:spcAft>
                <a:spcPts val="0"/>
              </a:spcAft>
              <a:buClr>
                <a:srgbClr val="D9D9D9"/>
              </a:buClr>
              <a:buSzPts val="1400"/>
              <a:buAutoNum type="arabicPeriod"/>
            </a:pPr>
            <a:r>
              <a:rPr lang="en">
                <a:solidFill>
                  <a:srgbClr val="D9D9D9"/>
                </a:solidFill>
              </a:rPr>
              <a:t>Purpose of this analysis is to compare invitae </a:t>
            </a:r>
            <a:r>
              <a:rPr lang="en">
                <a:solidFill>
                  <a:srgbClr val="D9D9D9"/>
                </a:solidFill>
              </a:rPr>
              <a:t>sequencing to the ARTIC tagmentation sequencing  performed in house.</a:t>
            </a:r>
            <a:endParaRPr>
              <a:solidFill>
                <a:srgbClr val="D9D9D9"/>
              </a:solidFill>
            </a:endParaRPr>
          </a:p>
          <a:p>
            <a:pPr indent="0" lvl="0" marL="0" rtl="0" algn="l">
              <a:spcBef>
                <a:spcPts val="0"/>
              </a:spcBef>
              <a:spcAft>
                <a:spcPts val="0"/>
              </a:spcAft>
              <a:buNone/>
            </a:pPr>
            <a:r>
              <a:t/>
            </a:r>
            <a:endParaRPr>
              <a:solidFill>
                <a:srgbClr val="D9D9D9"/>
              </a:solidFill>
            </a:endParaRPr>
          </a:p>
          <a:p>
            <a:pPr indent="0" lvl="0" marL="0" rtl="0" algn="l">
              <a:spcBef>
                <a:spcPts val="0"/>
              </a:spcBef>
              <a:spcAft>
                <a:spcPts val="0"/>
              </a:spcAft>
              <a:buNone/>
            </a:pPr>
            <a:r>
              <a:t/>
            </a:r>
            <a:endParaRPr>
              <a:solidFill>
                <a:srgbClr val="D9D9D9"/>
              </a:solidFill>
            </a:endParaRPr>
          </a:p>
          <a:p>
            <a:pPr indent="-317500" lvl="0" marL="457200" rtl="0" algn="l">
              <a:spcBef>
                <a:spcPts val="0"/>
              </a:spcBef>
              <a:spcAft>
                <a:spcPts val="0"/>
              </a:spcAft>
              <a:buClr>
                <a:srgbClr val="D9D9D9"/>
              </a:buClr>
              <a:buSzPts val="1400"/>
              <a:buAutoNum type="arabicPeriod"/>
            </a:pPr>
            <a:r>
              <a:rPr lang="en">
                <a:solidFill>
                  <a:srgbClr val="D9D9D9"/>
                </a:solidFill>
              </a:rPr>
              <a:t>Invitae ran samples twice (Lane 1 - L001, and Lane 2 - L002) resulting in n = 2 (technical replicates)</a:t>
            </a:r>
            <a:endParaRPr>
              <a:solidFill>
                <a:srgbClr val="D9D9D9"/>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99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820"/>
              <a:t>How is it different from ARTIC (Both are target enrichment methods)</a:t>
            </a:r>
            <a:endParaRPr sz="1820"/>
          </a:p>
        </p:txBody>
      </p:sp>
      <p:cxnSp>
        <p:nvCxnSpPr>
          <p:cNvPr id="66" name="Google Shape;66;p15"/>
          <p:cNvCxnSpPr/>
          <p:nvPr/>
        </p:nvCxnSpPr>
        <p:spPr>
          <a:xfrm>
            <a:off x="4563675" y="879075"/>
            <a:ext cx="9300" cy="4236300"/>
          </a:xfrm>
          <a:prstGeom prst="straightConnector1">
            <a:avLst/>
          </a:prstGeom>
          <a:noFill/>
          <a:ln cap="flat" cmpd="sng" w="28575">
            <a:solidFill>
              <a:srgbClr val="B7B7B7"/>
            </a:solidFill>
            <a:prstDash val="solid"/>
            <a:round/>
            <a:headEnd len="med" w="med" type="none"/>
            <a:tailEnd len="med" w="med" type="none"/>
          </a:ln>
        </p:spPr>
      </p:cxnSp>
      <p:sp>
        <p:nvSpPr>
          <p:cNvPr id="67" name="Google Shape;67;p15"/>
          <p:cNvSpPr txBox="1"/>
          <p:nvPr/>
        </p:nvSpPr>
        <p:spPr>
          <a:xfrm>
            <a:off x="1898400" y="540375"/>
            <a:ext cx="1010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FFFFFF"/>
                </a:solidFill>
              </a:rPr>
              <a:t>HCS</a:t>
            </a:r>
            <a:endParaRPr sz="1000">
              <a:solidFill>
                <a:srgbClr val="FFFFFF"/>
              </a:solidFill>
            </a:endParaRPr>
          </a:p>
        </p:txBody>
      </p:sp>
      <p:sp>
        <p:nvSpPr>
          <p:cNvPr id="68" name="Google Shape;68;p15"/>
          <p:cNvSpPr txBox="1"/>
          <p:nvPr/>
        </p:nvSpPr>
        <p:spPr>
          <a:xfrm>
            <a:off x="6520950" y="540375"/>
            <a:ext cx="1010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FFFFFF"/>
                </a:solidFill>
              </a:rPr>
              <a:t>ARTIC</a:t>
            </a:r>
            <a:endParaRPr sz="1000">
              <a:solidFill>
                <a:srgbClr val="FFFFFF"/>
              </a:solidFill>
            </a:endParaRPr>
          </a:p>
        </p:txBody>
      </p:sp>
      <p:grpSp>
        <p:nvGrpSpPr>
          <p:cNvPr id="69" name="Google Shape;69;p15"/>
          <p:cNvGrpSpPr/>
          <p:nvPr/>
        </p:nvGrpSpPr>
        <p:grpSpPr>
          <a:xfrm rot="5400000">
            <a:off x="1094150" y="748125"/>
            <a:ext cx="86925" cy="710700"/>
            <a:chOff x="1477575" y="1982575"/>
            <a:chExt cx="86925" cy="710700"/>
          </a:xfrm>
        </p:grpSpPr>
        <p:cxnSp>
          <p:nvCxnSpPr>
            <p:cNvPr id="70" name="Google Shape;70;p15"/>
            <p:cNvCxnSpPr/>
            <p:nvPr/>
          </p:nvCxnSpPr>
          <p:spPr>
            <a:xfrm>
              <a:off x="1477575" y="1982575"/>
              <a:ext cx="0" cy="710700"/>
            </a:xfrm>
            <a:prstGeom prst="straightConnector1">
              <a:avLst/>
            </a:prstGeom>
            <a:noFill/>
            <a:ln cap="flat" cmpd="sng" w="19050">
              <a:solidFill>
                <a:srgbClr val="00FFFF"/>
              </a:solidFill>
              <a:prstDash val="solid"/>
              <a:round/>
              <a:headEnd len="med" w="med" type="none"/>
              <a:tailEnd len="med" w="med" type="none"/>
            </a:ln>
          </p:spPr>
        </p:cxnSp>
        <p:cxnSp>
          <p:nvCxnSpPr>
            <p:cNvPr id="71" name="Google Shape;71;p15"/>
            <p:cNvCxnSpPr/>
            <p:nvPr/>
          </p:nvCxnSpPr>
          <p:spPr>
            <a:xfrm>
              <a:off x="1564500" y="1982575"/>
              <a:ext cx="0" cy="710700"/>
            </a:xfrm>
            <a:prstGeom prst="straightConnector1">
              <a:avLst/>
            </a:prstGeom>
            <a:noFill/>
            <a:ln cap="flat" cmpd="sng" w="19050">
              <a:solidFill>
                <a:srgbClr val="00FFFF"/>
              </a:solidFill>
              <a:prstDash val="solid"/>
              <a:round/>
              <a:headEnd len="med" w="med" type="none"/>
              <a:tailEnd len="med" w="med" type="none"/>
            </a:ln>
          </p:spPr>
        </p:cxnSp>
      </p:grpSp>
      <p:grpSp>
        <p:nvGrpSpPr>
          <p:cNvPr id="72" name="Google Shape;72;p15"/>
          <p:cNvGrpSpPr/>
          <p:nvPr/>
        </p:nvGrpSpPr>
        <p:grpSpPr>
          <a:xfrm rot="5400000">
            <a:off x="1845366" y="591676"/>
            <a:ext cx="86925" cy="1609025"/>
            <a:chOff x="1477575" y="1982575"/>
            <a:chExt cx="86925" cy="710700"/>
          </a:xfrm>
        </p:grpSpPr>
        <p:cxnSp>
          <p:nvCxnSpPr>
            <p:cNvPr id="73" name="Google Shape;73;p15"/>
            <p:cNvCxnSpPr/>
            <p:nvPr/>
          </p:nvCxnSpPr>
          <p:spPr>
            <a:xfrm>
              <a:off x="1477575" y="1982575"/>
              <a:ext cx="0" cy="710700"/>
            </a:xfrm>
            <a:prstGeom prst="straightConnector1">
              <a:avLst/>
            </a:prstGeom>
            <a:noFill/>
            <a:ln cap="flat" cmpd="sng" w="19050">
              <a:solidFill>
                <a:srgbClr val="00FF00"/>
              </a:solidFill>
              <a:prstDash val="solid"/>
              <a:round/>
              <a:headEnd len="med" w="med" type="none"/>
              <a:tailEnd len="med" w="med" type="none"/>
            </a:ln>
          </p:spPr>
        </p:cxnSp>
        <p:cxnSp>
          <p:nvCxnSpPr>
            <p:cNvPr id="74" name="Google Shape;74;p15"/>
            <p:cNvCxnSpPr/>
            <p:nvPr/>
          </p:nvCxnSpPr>
          <p:spPr>
            <a:xfrm>
              <a:off x="1564500" y="1982575"/>
              <a:ext cx="0" cy="710700"/>
            </a:xfrm>
            <a:prstGeom prst="straightConnector1">
              <a:avLst/>
            </a:prstGeom>
            <a:noFill/>
            <a:ln cap="flat" cmpd="sng" w="19050">
              <a:solidFill>
                <a:srgbClr val="00FF00"/>
              </a:solidFill>
              <a:prstDash val="solid"/>
              <a:round/>
              <a:headEnd len="med" w="med" type="none"/>
              <a:tailEnd len="med" w="med" type="none"/>
            </a:ln>
          </p:spPr>
        </p:cxnSp>
      </p:grpSp>
      <p:grpSp>
        <p:nvGrpSpPr>
          <p:cNvPr id="75" name="Google Shape;75;p15"/>
          <p:cNvGrpSpPr/>
          <p:nvPr/>
        </p:nvGrpSpPr>
        <p:grpSpPr>
          <a:xfrm rot="5400000">
            <a:off x="3048502" y="-31607"/>
            <a:ext cx="86925" cy="2270189"/>
            <a:chOff x="1477575" y="1982575"/>
            <a:chExt cx="86925" cy="710700"/>
          </a:xfrm>
        </p:grpSpPr>
        <p:cxnSp>
          <p:nvCxnSpPr>
            <p:cNvPr id="76" name="Google Shape;76;p15"/>
            <p:cNvCxnSpPr/>
            <p:nvPr/>
          </p:nvCxnSpPr>
          <p:spPr>
            <a:xfrm>
              <a:off x="1477575" y="1982575"/>
              <a:ext cx="0" cy="710700"/>
            </a:xfrm>
            <a:prstGeom prst="straightConnector1">
              <a:avLst/>
            </a:prstGeom>
            <a:noFill/>
            <a:ln cap="flat" cmpd="sng" w="19050">
              <a:solidFill>
                <a:srgbClr val="FF00FF"/>
              </a:solidFill>
              <a:prstDash val="solid"/>
              <a:round/>
              <a:headEnd len="med" w="med" type="none"/>
              <a:tailEnd len="med" w="med" type="none"/>
            </a:ln>
          </p:spPr>
        </p:cxnSp>
        <p:cxnSp>
          <p:nvCxnSpPr>
            <p:cNvPr id="77" name="Google Shape;77;p15"/>
            <p:cNvCxnSpPr/>
            <p:nvPr/>
          </p:nvCxnSpPr>
          <p:spPr>
            <a:xfrm>
              <a:off x="1564500" y="1982575"/>
              <a:ext cx="0" cy="710700"/>
            </a:xfrm>
            <a:prstGeom prst="straightConnector1">
              <a:avLst/>
            </a:prstGeom>
            <a:noFill/>
            <a:ln cap="flat" cmpd="sng" w="19050">
              <a:solidFill>
                <a:srgbClr val="FF00FF"/>
              </a:solidFill>
              <a:prstDash val="solid"/>
              <a:round/>
              <a:headEnd len="med" w="med" type="none"/>
              <a:tailEnd len="med" w="med" type="none"/>
            </a:ln>
          </p:spPr>
        </p:cxnSp>
      </p:grpSp>
      <p:sp>
        <p:nvSpPr>
          <p:cNvPr id="78" name="Google Shape;78;p15"/>
          <p:cNvSpPr txBox="1"/>
          <p:nvPr/>
        </p:nvSpPr>
        <p:spPr>
          <a:xfrm>
            <a:off x="74225" y="1226838"/>
            <a:ext cx="1010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FFFFFF"/>
                </a:solidFill>
              </a:rPr>
              <a:t>d</a:t>
            </a:r>
            <a:r>
              <a:rPr lang="en" sz="1000">
                <a:solidFill>
                  <a:srgbClr val="FFFFFF"/>
                </a:solidFill>
              </a:rPr>
              <a:t>s cDNA</a:t>
            </a:r>
            <a:endParaRPr sz="1000">
              <a:solidFill>
                <a:srgbClr val="FFFFFF"/>
              </a:solidFill>
            </a:endParaRPr>
          </a:p>
        </p:txBody>
      </p:sp>
      <p:cxnSp>
        <p:nvCxnSpPr>
          <p:cNvPr id="79" name="Google Shape;79;p15"/>
          <p:cNvCxnSpPr/>
          <p:nvPr/>
        </p:nvCxnSpPr>
        <p:spPr>
          <a:xfrm>
            <a:off x="2066750" y="1627225"/>
            <a:ext cx="0" cy="383400"/>
          </a:xfrm>
          <a:prstGeom prst="straightConnector1">
            <a:avLst/>
          </a:prstGeom>
          <a:noFill/>
          <a:ln cap="flat" cmpd="sng" w="9525">
            <a:solidFill>
              <a:srgbClr val="FFE599"/>
            </a:solidFill>
            <a:prstDash val="solid"/>
            <a:round/>
            <a:headEnd len="med" w="med" type="none"/>
            <a:tailEnd len="med" w="med" type="triangle"/>
          </a:ln>
        </p:spPr>
      </p:cxnSp>
      <p:sp>
        <p:nvSpPr>
          <p:cNvPr id="80" name="Google Shape;80;p15"/>
          <p:cNvSpPr txBox="1"/>
          <p:nvPr/>
        </p:nvSpPr>
        <p:spPr>
          <a:xfrm>
            <a:off x="68050" y="2120675"/>
            <a:ext cx="1316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FFFFFF"/>
                </a:solidFill>
              </a:rPr>
              <a:t>Fragment </a:t>
            </a:r>
            <a:r>
              <a:rPr lang="en" sz="1000">
                <a:solidFill>
                  <a:srgbClr val="FFFFFF"/>
                </a:solidFill>
              </a:rPr>
              <a:t>gDNA</a:t>
            </a:r>
            <a:br>
              <a:rPr lang="en" sz="1000">
                <a:solidFill>
                  <a:srgbClr val="FFFFFF"/>
                </a:solidFill>
              </a:rPr>
            </a:br>
            <a:r>
              <a:rPr lang="en" sz="1000">
                <a:solidFill>
                  <a:srgbClr val="FFFFFF"/>
                </a:solidFill>
              </a:rPr>
              <a:t>And library prep</a:t>
            </a:r>
            <a:endParaRPr sz="1000">
              <a:solidFill>
                <a:srgbClr val="FFFFFF"/>
              </a:solidFill>
            </a:endParaRPr>
          </a:p>
        </p:txBody>
      </p:sp>
      <p:grpSp>
        <p:nvGrpSpPr>
          <p:cNvPr id="81" name="Google Shape;81;p15"/>
          <p:cNvGrpSpPr/>
          <p:nvPr/>
        </p:nvGrpSpPr>
        <p:grpSpPr>
          <a:xfrm>
            <a:off x="1374286" y="2198059"/>
            <a:ext cx="710660" cy="86874"/>
            <a:chOff x="1084370" y="3140575"/>
            <a:chExt cx="2703155" cy="1170808"/>
          </a:xfrm>
        </p:grpSpPr>
        <p:cxnSp>
          <p:nvCxnSpPr>
            <p:cNvPr id="82" name="Google Shape;82;p15"/>
            <p:cNvCxnSpPr/>
            <p:nvPr/>
          </p:nvCxnSpPr>
          <p:spPr>
            <a:xfrm>
              <a:off x="2435943" y="1789008"/>
              <a:ext cx="0" cy="2703147"/>
            </a:xfrm>
            <a:prstGeom prst="straightConnector1">
              <a:avLst/>
            </a:prstGeom>
            <a:noFill/>
            <a:ln cap="flat" cmpd="sng" w="19050">
              <a:solidFill>
                <a:srgbClr val="FF00FF"/>
              </a:solidFill>
              <a:prstDash val="solid"/>
              <a:round/>
              <a:headEnd len="med" w="med" type="none"/>
              <a:tailEnd len="med" w="med" type="none"/>
            </a:ln>
          </p:spPr>
        </p:cxnSp>
        <p:cxnSp>
          <p:nvCxnSpPr>
            <p:cNvPr id="83" name="Google Shape;83;p15"/>
            <p:cNvCxnSpPr/>
            <p:nvPr/>
          </p:nvCxnSpPr>
          <p:spPr>
            <a:xfrm>
              <a:off x="2435943" y="2959809"/>
              <a:ext cx="0" cy="2703147"/>
            </a:xfrm>
            <a:prstGeom prst="straightConnector1">
              <a:avLst/>
            </a:prstGeom>
            <a:noFill/>
            <a:ln cap="flat" cmpd="sng" w="19050">
              <a:solidFill>
                <a:srgbClr val="FF00FF"/>
              </a:solidFill>
              <a:prstDash val="solid"/>
              <a:round/>
              <a:headEnd len="med" w="med" type="none"/>
              <a:tailEnd len="med" w="med" type="none"/>
            </a:ln>
          </p:spPr>
        </p:cxnSp>
        <p:cxnSp>
          <p:nvCxnSpPr>
            <p:cNvPr id="84" name="Google Shape;84;p15"/>
            <p:cNvCxnSpPr/>
            <p:nvPr/>
          </p:nvCxnSpPr>
          <p:spPr>
            <a:xfrm>
              <a:off x="1084375" y="3140575"/>
              <a:ext cx="374100" cy="0"/>
            </a:xfrm>
            <a:prstGeom prst="straightConnector1">
              <a:avLst/>
            </a:prstGeom>
            <a:noFill/>
            <a:ln cap="flat" cmpd="sng" w="76200">
              <a:solidFill>
                <a:srgbClr val="FF0000"/>
              </a:solidFill>
              <a:prstDash val="solid"/>
              <a:round/>
              <a:headEnd len="med" w="med" type="none"/>
              <a:tailEnd len="med" w="med" type="none"/>
            </a:ln>
          </p:spPr>
        </p:cxnSp>
        <p:cxnSp>
          <p:nvCxnSpPr>
            <p:cNvPr id="85" name="Google Shape;85;p15"/>
            <p:cNvCxnSpPr/>
            <p:nvPr/>
          </p:nvCxnSpPr>
          <p:spPr>
            <a:xfrm>
              <a:off x="3413425" y="3140575"/>
              <a:ext cx="374100" cy="0"/>
            </a:xfrm>
            <a:prstGeom prst="straightConnector1">
              <a:avLst/>
            </a:prstGeom>
            <a:noFill/>
            <a:ln cap="flat" cmpd="sng" w="76200">
              <a:solidFill>
                <a:srgbClr val="FFFFFF"/>
              </a:solidFill>
              <a:prstDash val="solid"/>
              <a:round/>
              <a:headEnd len="med" w="med" type="none"/>
              <a:tailEnd len="med" w="med" type="none"/>
            </a:ln>
          </p:spPr>
        </p:cxnSp>
        <p:cxnSp>
          <p:nvCxnSpPr>
            <p:cNvPr id="86" name="Google Shape;86;p15"/>
            <p:cNvCxnSpPr/>
            <p:nvPr/>
          </p:nvCxnSpPr>
          <p:spPr>
            <a:xfrm>
              <a:off x="1084375" y="4311375"/>
              <a:ext cx="374100" cy="0"/>
            </a:xfrm>
            <a:prstGeom prst="straightConnector1">
              <a:avLst/>
            </a:prstGeom>
            <a:noFill/>
            <a:ln cap="flat" cmpd="sng" w="76200">
              <a:solidFill>
                <a:srgbClr val="FF0000"/>
              </a:solidFill>
              <a:prstDash val="solid"/>
              <a:round/>
              <a:headEnd len="med" w="med" type="none"/>
              <a:tailEnd len="med" w="med" type="none"/>
            </a:ln>
          </p:spPr>
        </p:cxnSp>
        <p:cxnSp>
          <p:nvCxnSpPr>
            <p:cNvPr id="87" name="Google Shape;87;p15"/>
            <p:cNvCxnSpPr/>
            <p:nvPr/>
          </p:nvCxnSpPr>
          <p:spPr>
            <a:xfrm>
              <a:off x="3413425" y="4311375"/>
              <a:ext cx="374100" cy="0"/>
            </a:xfrm>
            <a:prstGeom prst="straightConnector1">
              <a:avLst/>
            </a:prstGeom>
            <a:noFill/>
            <a:ln cap="flat" cmpd="sng" w="76200">
              <a:solidFill>
                <a:srgbClr val="FFFFFF"/>
              </a:solidFill>
              <a:prstDash val="solid"/>
              <a:round/>
              <a:headEnd len="med" w="med" type="none"/>
              <a:tailEnd len="med" w="med" type="none"/>
            </a:ln>
          </p:spPr>
        </p:cxnSp>
      </p:grpSp>
      <p:cxnSp>
        <p:nvCxnSpPr>
          <p:cNvPr id="88" name="Google Shape;88;p15"/>
          <p:cNvCxnSpPr/>
          <p:nvPr/>
        </p:nvCxnSpPr>
        <p:spPr>
          <a:xfrm>
            <a:off x="2761110" y="1842751"/>
            <a:ext cx="0" cy="710619"/>
          </a:xfrm>
          <a:prstGeom prst="straightConnector1">
            <a:avLst/>
          </a:prstGeom>
          <a:noFill/>
          <a:ln cap="flat" cmpd="sng" w="19050">
            <a:solidFill>
              <a:srgbClr val="00FFFF"/>
            </a:solidFill>
            <a:prstDash val="solid"/>
            <a:round/>
            <a:headEnd len="med" w="med" type="none"/>
            <a:tailEnd len="med" w="med" type="none"/>
          </a:ln>
        </p:spPr>
      </p:cxnSp>
      <p:cxnSp>
        <p:nvCxnSpPr>
          <p:cNvPr id="89" name="Google Shape;89;p15"/>
          <p:cNvCxnSpPr/>
          <p:nvPr/>
        </p:nvCxnSpPr>
        <p:spPr>
          <a:xfrm>
            <a:off x="2761110" y="1929624"/>
            <a:ext cx="0" cy="710619"/>
          </a:xfrm>
          <a:prstGeom prst="straightConnector1">
            <a:avLst/>
          </a:prstGeom>
          <a:noFill/>
          <a:ln cap="flat" cmpd="sng" w="19050">
            <a:solidFill>
              <a:srgbClr val="00FFFF"/>
            </a:solidFill>
            <a:prstDash val="solid"/>
            <a:round/>
            <a:headEnd len="med" w="med" type="none"/>
            <a:tailEnd len="med" w="med" type="none"/>
          </a:ln>
        </p:spPr>
      </p:cxnSp>
      <p:cxnSp>
        <p:nvCxnSpPr>
          <p:cNvPr id="90" name="Google Shape;90;p15"/>
          <p:cNvCxnSpPr/>
          <p:nvPr/>
        </p:nvCxnSpPr>
        <p:spPr>
          <a:xfrm>
            <a:off x="2405763" y="2198059"/>
            <a:ext cx="98351" cy="0"/>
          </a:xfrm>
          <a:prstGeom prst="straightConnector1">
            <a:avLst/>
          </a:prstGeom>
          <a:noFill/>
          <a:ln cap="flat" cmpd="sng" w="76200">
            <a:solidFill>
              <a:srgbClr val="00FF00"/>
            </a:solidFill>
            <a:prstDash val="solid"/>
            <a:round/>
            <a:headEnd len="med" w="med" type="none"/>
            <a:tailEnd len="med" w="med" type="none"/>
          </a:ln>
        </p:spPr>
      </p:cxnSp>
      <p:cxnSp>
        <p:nvCxnSpPr>
          <p:cNvPr id="91" name="Google Shape;91;p15"/>
          <p:cNvCxnSpPr/>
          <p:nvPr/>
        </p:nvCxnSpPr>
        <p:spPr>
          <a:xfrm>
            <a:off x="3018070" y="2198059"/>
            <a:ext cx="98351" cy="0"/>
          </a:xfrm>
          <a:prstGeom prst="straightConnector1">
            <a:avLst/>
          </a:prstGeom>
          <a:noFill/>
          <a:ln cap="flat" cmpd="sng" w="76200">
            <a:solidFill>
              <a:srgbClr val="FF00FF"/>
            </a:solidFill>
            <a:prstDash val="solid"/>
            <a:round/>
            <a:headEnd len="med" w="med" type="none"/>
            <a:tailEnd len="med" w="med" type="none"/>
          </a:ln>
        </p:spPr>
      </p:cxnSp>
      <p:cxnSp>
        <p:nvCxnSpPr>
          <p:cNvPr id="92" name="Google Shape;92;p15"/>
          <p:cNvCxnSpPr/>
          <p:nvPr/>
        </p:nvCxnSpPr>
        <p:spPr>
          <a:xfrm>
            <a:off x="2405763" y="2284933"/>
            <a:ext cx="98351" cy="0"/>
          </a:xfrm>
          <a:prstGeom prst="straightConnector1">
            <a:avLst/>
          </a:prstGeom>
          <a:noFill/>
          <a:ln cap="flat" cmpd="sng" w="76200">
            <a:solidFill>
              <a:srgbClr val="00FF00"/>
            </a:solidFill>
            <a:prstDash val="solid"/>
            <a:round/>
            <a:headEnd len="med" w="med" type="none"/>
            <a:tailEnd len="med" w="med" type="none"/>
          </a:ln>
        </p:spPr>
      </p:cxnSp>
      <p:cxnSp>
        <p:nvCxnSpPr>
          <p:cNvPr id="93" name="Google Shape;93;p15"/>
          <p:cNvCxnSpPr/>
          <p:nvPr/>
        </p:nvCxnSpPr>
        <p:spPr>
          <a:xfrm>
            <a:off x="3018070" y="2284933"/>
            <a:ext cx="98351" cy="0"/>
          </a:xfrm>
          <a:prstGeom prst="straightConnector1">
            <a:avLst/>
          </a:prstGeom>
          <a:noFill/>
          <a:ln cap="flat" cmpd="sng" w="76200">
            <a:solidFill>
              <a:srgbClr val="FF00FF"/>
            </a:solidFill>
            <a:prstDash val="solid"/>
            <a:round/>
            <a:headEnd len="med" w="med" type="none"/>
            <a:tailEnd len="med" w="med" type="none"/>
          </a:ln>
        </p:spPr>
      </p:cxnSp>
      <p:cxnSp>
        <p:nvCxnSpPr>
          <p:cNvPr id="94" name="Google Shape;94;p15"/>
          <p:cNvCxnSpPr/>
          <p:nvPr/>
        </p:nvCxnSpPr>
        <p:spPr>
          <a:xfrm>
            <a:off x="2253735" y="2117051"/>
            <a:ext cx="0" cy="710619"/>
          </a:xfrm>
          <a:prstGeom prst="straightConnector1">
            <a:avLst/>
          </a:prstGeom>
          <a:noFill/>
          <a:ln cap="flat" cmpd="sng" w="19050">
            <a:solidFill>
              <a:srgbClr val="00FF00"/>
            </a:solidFill>
            <a:prstDash val="solid"/>
            <a:round/>
            <a:headEnd len="med" w="med" type="none"/>
            <a:tailEnd len="med" w="med" type="none"/>
          </a:ln>
        </p:spPr>
      </p:cxnSp>
      <p:cxnSp>
        <p:nvCxnSpPr>
          <p:cNvPr id="95" name="Google Shape;95;p15"/>
          <p:cNvCxnSpPr/>
          <p:nvPr/>
        </p:nvCxnSpPr>
        <p:spPr>
          <a:xfrm>
            <a:off x="2253735" y="2203924"/>
            <a:ext cx="0" cy="710619"/>
          </a:xfrm>
          <a:prstGeom prst="straightConnector1">
            <a:avLst/>
          </a:prstGeom>
          <a:noFill/>
          <a:ln cap="flat" cmpd="sng" w="19050">
            <a:solidFill>
              <a:srgbClr val="00FF00"/>
            </a:solidFill>
            <a:prstDash val="solid"/>
            <a:round/>
            <a:headEnd len="med" w="med" type="none"/>
            <a:tailEnd len="med" w="med" type="none"/>
          </a:ln>
        </p:spPr>
      </p:cxnSp>
      <p:cxnSp>
        <p:nvCxnSpPr>
          <p:cNvPr id="96" name="Google Shape;96;p15"/>
          <p:cNvCxnSpPr/>
          <p:nvPr/>
        </p:nvCxnSpPr>
        <p:spPr>
          <a:xfrm>
            <a:off x="1898388" y="2472359"/>
            <a:ext cx="98351" cy="0"/>
          </a:xfrm>
          <a:prstGeom prst="straightConnector1">
            <a:avLst/>
          </a:prstGeom>
          <a:noFill/>
          <a:ln cap="flat" cmpd="sng" w="76200">
            <a:solidFill>
              <a:srgbClr val="0000FF"/>
            </a:solidFill>
            <a:prstDash val="solid"/>
            <a:round/>
            <a:headEnd len="med" w="med" type="none"/>
            <a:tailEnd len="med" w="med" type="none"/>
          </a:ln>
        </p:spPr>
      </p:cxnSp>
      <p:cxnSp>
        <p:nvCxnSpPr>
          <p:cNvPr id="97" name="Google Shape;97;p15"/>
          <p:cNvCxnSpPr/>
          <p:nvPr/>
        </p:nvCxnSpPr>
        <p:spPr>
          <a:xfrm>
            <a:off x="2510695" y="2472359"/>
            <a:ext cx="98351" cy="0"/>
          </a:xfrm>
          <a:prstGeom prst="straightConnector1">
            <a:avLst/>
          </a:prstGeom>
          <a:noFill/>
          <a:ln cap="flat" cmpd="sng" w="76200">
            <a:solidFill>
              <a:srgbClr val="FFFFFF"/>
            </a:solidFill>
            <a:prstDash val="solid"/>
            <a:round/>
            <a:headEnd len="med" w="med" type="none"/>
            <a:tailEnd len="med" w="med" type="none"/>
          </a:ln>
        </p:spPr>
      </p:cxnSp>
      <p:cxnSp>
        <p:nvCxnSpPr>
          <p:cNvPr id="98" name="Google Shape;98;p15"/>
          <p:cNvCxnSpPr/>
          <p:nvPr/>
        </p:nvCxnSpPr>
        <p:spPr>
          <a:xfrm>
            <a:off x="1898388" y="2559233"/>
            <a:ext cx="98351" cy="0"/>
          </a:xfrm>
          <a:prstGeom prst="straightConnector1">
            <a:avLst/>
          </a:prstGeom>
          <a:noFill/>
          <a:ln cap="flat" cmpd="sng" w="76200">
            <a:solidFill>
              <a:srgbClr val="0000FF"/>
            </a:solidFill>
            <a:prstDash val="solid"/>
            <a:round/>
            <a:headEnd len="med" w="med" type="none"/>
            <a:tailEnd len="med" w="med" type="none"/>
          </a:ln>
        </p:spPr>
      </p:cxnSp>
      <p:cxnSp>
        <p:nvCxnSpPr>
          <p:cNvPr id="99" name="Google Shape;99;p15"/>
          <p:cNvCxnSpPr/>
          <p:nvPr/>
        </p:nvCxnSpPr>
        <p:spPr>
          <a:xfrm>
            <a:off x="2510695" y="2559233"/>
            <a:ext cx="98351" cy="0"/>
          </a:xfrm>
          <a:prstGeom prst="straightConnector1">
            <a:avLst/>
          </a:prstGeom>
          <a:noFill/>
          <a:ln cap="flat" cmpd="sng" w="76200">
            <a:solidFill>
              <a:srgbClr val="FFFFFF"/>
            </a:solidFill>
            <a:prstDash val="solid"/>
            <a:round/>
            <a:headEnd len="med" w="med" type="none"/>
            <a:tailEnd len="med" w="med" type="none"/>
          </a:ln>
        </p:spPr>
      </p:cxnSp>
      <p:cxnSp>
        <p:nvCxnSpPr>
          <p:cNvPr id="100" name="Google Shape;100;p15"/>
          <p:cNvCxnSpPr/>
          <p:nvPr/>
        </p:nvCxnSpPr>
        <p:spPr>
          <a:xfrm>
            <a:off x="2066750" y="2892500"/>
            <a:ext cx="0" cy="383400"/>
          </a:xfrm>
          <a:prstGeom prst="straightConnector1">
            <a:avLst/>
          </a:prstGeom>
          <a:noFill/>
          <a:ln cap="flat" cmpd="sng" w="9525">
            <a:solidFill>
              <a:srgbClr val="FFE599"/>
            </a:solidFill>
            <a:prstDash val="solid"/>
            <a:round/>
            <a:headEnd len="med" w="med" type="none"/>
            <a:tailEnd len="med" w="med" type="triangle"/>
          </a:ln>
        </p:spPr>
      </p:cxnSp>
      <p:sp>
        <p:nvSpPr>
          <p:cNvPr id="101" name="Google Shape;101;p15"/>
          <p:cNvSpPr txBox="1"/>
          <p:nvPr/>
        </p:nvSpPr>
        <p:spPr>
          <a:xfrm>
            <a:off x="74225" y="3294300"/>
            <a:ext cx="1316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FFFFFF"/>
                </a:solidFill>
              </a:rPr>
              <a:t>Probe annealing </a:t>
            </a:r>
            <a:endParaRPr sz="1000">
              <a:solidFill>
                <a:srgbClr val="FFFFFF"/>
              </a:solidFill>
            </a:endParaRPr>
          </a:p>
          <a:p>
            <a:pPr indent="0" lvl="0" marL="0" rtl="0" algn="l">
              <a:spcBef>
                <a:spcPts val="0"/>
              </a:spcBef>
              <a:spcAft>
                <a:spcPts val="0"/>
              </a:spcAft>
              <a:buNone/>
            </a:pPr>
            <a:r>
              <a:rPr lang="en" sz="1000">
                <a:solidFill>
                  <a:srgbClr val="FFFFFF"/>
                </a:solidFill>
              </a:rPr>
              <a:t>(Twist respiratory panel)</a:t>
            </a:r>
            <a:endParaRPr sz="1000">
              <a:solidFill>
                <a:srgbClr val="FFFFFF"/>
              </a:solidFill>
            </a:endParaRPr>
          </a:p>
        </p:txBody>
      </p:sp>
      <p:grpSp>
        <p:nvGrpSpPr>
          <p:cNvPr id="102" name="Google Shape;102;p15"/>
          <p:cNvGrpSpPr/>
          <p:nvPr/>
        </p:nvGrpSpPr>
        <p:grpSpPr>
          <a:xfrm>
            <a:off x="1416775" y="3497575"/>
            <a:ext cx="2623200" cy="333174"/>
            <a:chOff x="1416775" y="3497575"/>
            <a:chExt cx="2623200" cy="333174"/>
          </a:xfrm>
        </p:grpSpPr>
        <p:cxnSp>
          <p:nvCxnSpPr>
            <p:cNvPr id="103" name="Google Shape;103;p15"/>
            <p:cNvCxnSpPr/>
            <p:nvPr/>
          </p:nvCxnSpPr>
          <p:spPr>
            <a:xfrm flipH="1">
              <a:off x="1416775" y="3497575"/>
              <a:ext cx="2623200" cy="7500"/>
            </a:xfrm>
            <a:prstGeom prst="straightConnector1">
              <a:avLst/>
            </a:prstGeom>
            <a:noFill/>
            <a:ln cap="flat" cmpd="sng" w="19050">
              <a:solidFill>
                <a:srgbClr val="FF00FF"/>
              </a:solidFill>
              <a:prstDash val="solid"/>
              <a:round/>
              <a:headEnd len="med" w="med" type="none"/>
              <a:tailEnd len="med" w="med" type="none"/>
            </a:ln>
          </p:spPr>
        </p:cxnSp>
        <p:cxnSp>
          <p:nvCxnSpPr>
            <p:cNvPr id="104" name="Google Shape;104;p15"/>
            <p:cNvCxnSpPr/>
            <p:nvPr/>
          </p:nvCxnSpPr>
          <p:spPr>
            <a:xfrm>
              <a:off x="1416812" y="3505047"/>
              <a:ext cx="273093" cy="0"/>
            </a:xfrm>
            <a:prstGeom prst="straightConnector1">
              <a:avLst/>
            </a:prstGeom>
            <a:noFill/>
            <a:ln cap="flat" cmpd="sng" w="76200">
              <a:solidFill>
                <a:srgbClr val="FF0000"/>
              </a:solidFill>
              <a:prstDash val="solid"/>
              <a:round/>
              <a:headEnd len="med" w="med" type="none"/>
              <a:tailEnd len="med" w="med" type="none"/>
            </a:ln>
          </p:spPr>
        </p:cxnSp>
        <p:cxnSp>
          <p:nvCxnSpPr>
            <p:cNvPr id="105" name="Google Shape;105;p15"/>
            <p:cNvCxnSpPr/>
            <p:nvPr/>
          </p:nvCxnSpPr>
          <p:spPr>
            <a:xfrm>
              <a:off x="3766893" y="3501322"/>
              <a:ext cx="273000" cy="0"/>
            </a:xfrm>
            <a:prstGeom prst="straightConnector1">
              <a:avLst/>
            </a:prstGeom>
            <a:noFill/>
            <a:ln cap="flat" cmpd="sng" w="76200">
              <a:solidFill>
                <a:srgbClr val="FFFFFF"/>
              </a:solidFill>
              <a:prstDash val="solid"/>
              <a:round/>
              <a:headEnd len="med" w="med" type="none"/>
              <a:tailEnd len="med" w="med" type="none"/>
            </a:ln>
          </p:spPr>
        </p:cxnSp>
        <p:cxnSp>
          <p:nvCxnSpPr>
            <p:cNvPr id="106" name="Google Shape;106;p15"/>
            <p:cNvCxnSpPr/>
            <p:nvPr/>
          </p:nvCxnSpPr>
          <p:spPr>
            <a:xfrm flipH="1" rot="10800000">
              <a:off x="2225725" y="3637900"/>
              <a:ext cx="579900" cy="9300"/>
            </a:xfrm>
            <a:prstGeom prst="straightConnector1">
              <a:avLst/>
            </a:prstGeom>
            <a:noFill/>
            <a:ln cap="flat" cmpd="sng" w="38100">
              <a:solidFill>
                <a:srgbClr val="FFFFFF"/>
              </a:solidFill>
              <a:prstDash val="solid"/>
              <a:round/>
              <a:headEnd len="med" w="med" type="none"/>
              <a:tailEnd len="med" w="med" type="none"/>
            </a:ln>
          </p:spPr>
        </p:cxnSp>
        <p:sp>
          <p:nvSpPr>
            <p:cNvPr id="107" name="Google Shape;107;p15"/>
            <p:cNvSpPr/>
            <p:nvPr/>
          </p:nvSpPr>
          <p:spPr>
            <a:xfrm>
              <a:off x="2444400" y="3637900"/>
              <a:ext cx="142560" cy="192849"/>
            </a:xfrm>
            <a:custGeom>
              <a:rect b="b" l="l" r="r" t="t"/>
              <a:pathLst>
                <a:path extrusionOk="0" h="37033" w="12913">
                  <a:moveTo>
                    <a:pt x="3049" y="0"/>
                  </a:moveTo>
                  <a:cubicBezTo>
                    <a:pt x="2550" y="998"/>
                    <a:pt x="-443" y="4177"/>
                    <a:pt x="56" y="5985"/>
                  </a:cubicBezTo>
                  <a:cubicBezTo>
                    <a:pt x="555" y="7793"/>
                    <a:pt x="5729" y="9165"/>
                    <a:pt x="6041" y="10848"/>
                  </a:cubicBezTo>
                  <a:cubicBezTo>
                    <a:pt x="6353" y="12531"/>
                    <a:pt x="1552" y="14402"/>
                    <a:pt x="1926" y="16085"/>
                  </a:cubicBezTo>
                  <a:cubicBezTo>
                    <a:pt x="2300" y="17768"/>
                    <a:pt x="8037" y="18953"/>
                    <a:pt x="8286" y="20948"/>
                  </a:cubicBezTo>
                  <a:cubicBezTo>
                    <a:pt x="8536" y="22943"/>
                    <a:pt x="2675" y="26247"/>
                    <a:pt x="3423" y="28055"/>
                  </a:cubicBezTo>
                  <a:cubicBezTo>
                    <a:pt x="4171" y="29863"/>
                    <a:pt x="11839" y="30300"/>
                    <a:pt x="12774" y="31796"/>
                  </a:cubicBezTo>
                  <a:cubicBezTo>
                    <a:pt x="13709" y="33292"/>
                    <a:pt x="9657" y="36160"/>
                    <a:pt x="9034" y="37033"/>
                  </a:cubicBezTo>
                </a:path>
              </a:pathLst>
            </a:custGeom>
            <a:noFill/>
            <a:ln cap="flat" cmpd="sng" w="19050">
              <a:solidFill>
                <a:srgbClr val="00FF00"/>
              </a:solidFill>
              <a:prstDash val="solid"/>
              <a:round/>
              <a:headEnd len="med" w="med" type="none"/>
              <a:tailEnd len="med" w="med" type="none"/>
            </a:ln>
          </p:spPr>
        </p:sp>
      </p:grpSp>
      <p:grpSp>
        <p:nvGrpSpPr>
          <p:cNvPr id="108" name="Google Shape;108;p15"/>
          <p:cNvGrpSpPr/>
          <p:nvPr/>
        </p:nvGrpSpPr>
        <p:grpSpPr>
          <a:xfrm>
            <a:off x="1561887" y="4446714"/>
            <a:ext cx="1786137" cy="261608"/>
            <a:chOff x="1416775" y="3497575"/>
            <a:chExt cx="2623200" cy="333174"/>
          </a:xfrm>
        </p:grpSpPr>
        <p:cxnSp>
          <p:nvCxnSpPr>
            <p:cNvPr id="109" name="Google Shape;109;p15"/>
            <p:cNvCxnSpPr/>
            <p:nvPr/>
          </p:nvCxnSpPr>
          <p:spPr>
            <a:xfrm flipH="1">
              <a:off x="1416775" y="3497575"/>
              <a:ext cx="2623200" cy="7500"/>
            </a:xfrm>
            <a:prstGeom prst="straightConnector1">
              <a:avLst/>
            </a:prstGeom>
            <a:noFill/>
            <a:ln cap="flat" cmpd="sng" w="19050">
              <a:solidFill>
                <a:srgbClr val="FF00FF"/>
              </a:solidFill>
              <a:prstDash val="solid"/>
              <a:round/>
              <a:headEnd len="med" w="med" type="none"/>
              <a:tailEnd len="med" w="med" type="none"/>
            </a:ln>
          </p:spPr>
        </p:cxnSp>
        <p:cxnSp>
          <p:nvCxnSpPr>
            <p:cNvPr id="110" name="Google Shape;110;p15"/>
            <p:cNvCxnSpPr/>
            <p:nvPr/>
          </p:nvCxnSpPr>
          <p:spPr>
            <a:xfrm>
              <a:off x="1416812" y="3505047"/>
              <a:ext cx="273000" cy="0"/>
            </a:xfrm>
            <a:prstGeom prst="straightConnector1">
              <a:avLst/>
            </a:prstGeom>
            <a:noFill/>
            <a:ln cap="flat" cmpd="sng" w="76200">
              <a:solidFill>
                <a:srgbClr val="FF0000"/>
              </a:solidFill>
              <a:prstDash val="solid"/>
              <a:round/>
              <a:headEnd len="med" w="med" type="none"/>
              <a:tailEnd len="med" w="med" type="none"/>
            </a:ln>
          </p:spPr>
        </p:cxnSp>
        <p:cxnSp>
          <p:nvCxnSpPr>
            <p:cNvPr id="111" name="Google Shape;111;p15"/>
            <p:cNvCxnSpPr/>
            <p:nvPr/>
          </p:nvCxnSpPr>
          <p:spPr>
            <a:xfrm>
              <a:off x="3766893" y="3501322"/>
              <a:ext cx="273000" cy="0"/>
            </a:xfrm>
            <a:prstGeom prst="straightConnector1">
              <a:avLst/>
            </a:prstGeom>
            <a:noFill/>
            <a:ln cap="flat" cmpd="sng" w="76200">
              <a:solidFill>
                <a:srgbClr val="FFFFFF"/>
              </a:solidFill>
              <a:prstDash val="solid"/>
              <a:round/>
              <a:headEnd len="med" w="med" type="none"/>
              <a:tailEnd len="med" w="med" type="none"/>
            </a:ln>
          </p:spPr>
        </p:cxnSp>
        <p:cxnSp>
          <p:nvCxnSpPr>
            <p:cNvPr id="112" name="Google Shape;112;p15"/>
            <p:cNvCxnSpPr/>
            <p:nvPr/>
          </p:nvCxnSpPr>
          <p:spPr>
            <a:xfrm flipH="1" rot="10800000">
              <a:off x="2225725" y="3637900"/>
              <a:ext cx="579900" cy="9300"/>
            </a:xfrm>
            <a:prstGeom prst="straightConnector1">
              <a:avLst/>
            </a:prstGeom>
            <a:noFill/>
            <a:ln cap="flat" cmpd="sng" w="38100">
              <a:solidFill>
                <a:srgbClr val="FFFFFF"/>
              </a:solidFill>
              <a:prstDash val="solid"/>
              <a:round/>
              <a:headEnd len="med" w="med" type="none"/>
              <a:tailEnd len="med" w="med" type="none"/>
            </a:ln>
          </p:spPr>
        </p:cxnSp>
        <p:sp>
          <p:nvSpPr>
            <p:cNvPr id="113" name="Google Shape;113;p15"/>
            <p:cNvSpPr/>
            <p:nvPr/>
          </p:nvSpPr>
          <p:spPr>
            <a:xfrm>
              <a:off x="2444400" y="3637900"/>
              <a:ext cx="142560" cy="192849"/>
            </a:xfrm>
            <a:custGeom>
              <a:rect b="b" l="l" r="r" t="t"/>
              <a:pathLst>
                <a:path extrusionOk="0" h="37033" w="12913">
                  <a:moveTo>
                    <a:pt x="3049" y="0"/>
                  </a:moveTo>
                  <a:cubicBezTo>
                    <a:pt x="2550" y="998"/>
                    <a:pt x="-443" y="4177"/>
                    <a:pt x="56" y="5985"/>
                  </a:cubicBezTo>
                  <a:cubicBezTo>
                    <a:pt x="555" y="7793"/>
                    <a:pt x="5729" y="9165"/>
                    <a:pt x="6041" y="10848"/>
                  </a:cubicBezTo>
                  <a:cubicBezTo>
                    <a:pt x="6353" y="12531"/>
                    <a:pt x="1552" y="14402"/>
                    <a:pt x="1926" y="16085"/>
                  </a:cubicBezTo>
                  <a:cubicBezTo>
                    <a:pt x="2300" y="17768"/>
                    <a:pt x="8037" y="18953"/>
                    <a:pt x="8286" y="20948"/>
                  </a:cubicBezTo>
                  <a:cubicBezTo>
                    <a:pt x="8536" y="22943"/>
                    <a:pt x="2675" y="26247"/>
                    <a:pt x="3423" y="28055"/>
                  </a:cubicBezTo>
                  <a:cubicBezTo>
                    <a:pt x="4171" y="29863"/>
                    <a:pt x="11839" y="30300"/>
                    <a:pt x="12774" y="31796"/>
                  </a:cubicBezTo>
                  <a:cubicBezTo>
                    <a:pt x="13709" y="33292"/>
                    <a:pt x="9657" y="36160"/>
                    <a:pt x="9034" y="37033"/>
                  </a:cubicBezTo>
                </a:path>
              </a:pathLst>
            </a:custGeom>
            <a:noFill/>
            <a:ln cap="flat" cmpd="sng" w="19050">
              <a:solidFill>
                <a:srgbClr val="00FF00"/>
              </a:solidFill>
              <a:prstDash val="solid"/>
              <a:round/>
              <a:headEnd len="med" w="med" type="none"/>
              <a:tailEnd len="med" w="med" type="none"/>
            </a:ln>
          </p:spPr>
        </p:sp>
      </p:grpSp>
      <p:cxnSp>
        <p:nvCxnSpPr>
          <p:cNvPr id="114" name="Google Shape;114;p15"/>
          <p:cNvCxnSpPr/>
          <p:nvPr/>
        </p:nvCxnSpPr>
        <p:spPr>
          <a:xfrm>
            <a:off x="2066750" y="3947038"/>
            <a:ext cx="0" cy="383400"/>
          </a:xfrm>
          <a:prstGeom prst="straightConnector1">
            <a:avLst/>
          </a:prstGeom>
          <a:noFill/>
          <a:ln cap="flat" cmpd="sng" w="9525">
            <a:solidFill>
              <a:srgbClr val="FFE599"/>
            </a:solidFill>
            <a:prstDash val="solid"/>
            <a:round/>
            <a:headEnd len="med" w="med" type="none"/>
            <a:tailEnd len="med" w="med" type="triangle"/>
          </a:ln>
        </p:spPr>
      </p:cxnSp>
      <p:sp>
        <p:nvSpPr>
          <p:cNvPr id="115" name="Google Shape;115;p15"/>
          <p:cNvSpPr txBox="1"/>
          <p:nvPr/>
        </p:nvSpPr>
        <p:spPr>
          <a:xfrm>
            <a:off x="74225" y="4331225"/>
            <a:ext cx="1316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FFFFFF"/>
                </a:solidFill>
              </a:rPr>
              <a:t>streptavidin bead capture and sequencing</a:t>
            </a:r>
            <a:endParaRPr sz="1000">
              <a:solidFill>
                <a:srgbClr val="FFFFFF"/>
              </a:solidFill>
            </a:endParaRPr>
          </a:p>
        </p:txBody>
      </p:sp>
      <p:sp>
        <p:nvSpPr>
          <p:cNvPr id="116" name="Google Shape;116;p15"/>
          <p:cNvSpPr/>
          <p:nvPr/>
        </p:nvSpPr>
        <p:spPr>
          <a:xfrm>
            <a:off x="2192700" y="4673100"/>
            <a:ext cx="318000" cy="333300"/>
          </a:xfrm>
          <a:prstGeom prst="ellipse">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7" name="Google Shape;117;p15"/>
          <p:cNvGrpSpPr/>
          <p:nvPr/>
        </p:nvGrpSpPr>
        <p:grpSpPr>
          <a:xfrm rot="5400000">
            <a:off x="5295875" y="748125"/>
            <a:ext cx="86925" cy="710700"/>
            <a:chOff x="1477575" y="1982575"/>
            <a:chExt cx="86925" cy="710700"/>
          </a:xfrm>
        </p:grpSpPr>
        <p:cxnSp>
          <p:nvCxnSpPr>
            <p:cNvPr id="118" name="Google Shape;118;p15"/>
            <p:cNvCxnSpPr/>
            <p:nvPr/>
          </p:nvCxnSpPr>
          <p:spPr>
            <a:xfrm>
              <a:off x="1477575" y="1982575"/>
              <a:ext cx="0" cy="710700"/>
            </a:xfrm>
            <a:prstGeom prst="straightConnector1">
              <a:avLst/>
            </a:prstGeom>
            <a:noFill/>
            <a:ln cap="flat" cmpd="sng" w="19050">
              <a:solidFill>
                <a:srgbClr val="00FFFF"/>
              </a:solidFill>
              <a:prstDash val="solid"/>
              <a:round/>
              <a:headEnd len="med" w="med" type="none"/>
              <a:tailEnd len="med" w="med" type="none"/>
            </a:ln>
          </p:spPr>
        </p:cxnSp>
        <p:cxnSp>
          <p:nvCxnSpPr>
            <p:cNvPr id="119" name="Google Shape;119;p15"/>
            <p:cNvCxnSpPr/>
            <p:nvPr/>
          </p:nvCxnSpPr>
          <p:spPr>
            <a:xfrm>
              <a:off x="1564500" y="1982575"/>
              <a:ext cx="0" cy="710700"/>
            </a:xfrm>
            <a:prstGeom prst="straightConnector1">
              <a:avLst/>
            </a:prstGeom>
            <a:noFill/>
            <a:ln cap="flat" cmpd="sng" w="19050">
              <a:solidFill>
                <a:srgbClr val="00FFFF"/>
              </a:solidFill>
              <a:prstDash val="solid"/>
              <a:round/>
              <a:headEnd len="med" w="med" type="none"/>
              <a:tailEnd len="med" w="med" type="none"/>
            </a:ln>
          </p:spPr>
        </p:cxnSp>
      </p:grpSp>
      <p:grpSp>
        <p:nvGrpSpPr>
          <p:cNvPr id="120" name="Google Shape;120;p15"/>
          <p:cNvGrpSpPr/>
          <p:nvPr/>
        </p:nvGrpSpPr>
        <p:grpSpPr>
          <a:xfrm rot="5400000">
            <a:off x="6047091" y="591676"/>
            <a:ext cx="86925" cy="1609025"/>
            <a:chOff x="1477575" y="1982575"/>
            <a:chExt cx="86925" cy="710700"/>
          </a:xfrm>
        </p:grpSpPr>
        <p:cxnSp>
          <p:nvCxnSpPr>
            <p:cNvPr id="121" name="Google Shape;121;p15"/>
            <p:cNvCxnSpPr/>
            <p:nvPr/>
          </p:nvCxnSpPr>
          <p:spPr>
            <a:xfrm>
              <a:off x="1477575" y="1982575"/>
              <a:ext cx="0" cy="710700"/>
            </a:xfrm>
            <a:prstGeom prst="straightConnector1">
              <a:avLst/>
            </a:prstGeom>
            <a:noFill/>
            <a:ln cap="flat" cmpd="sng" w="19050">
              <a:solidFill>
                <a:srgbClr val="00FF00"/>
              </a:solidFill>
              <a:prstDash val="solid"/>
              <a:round/>
              <a:headEnd len="med" w="med" type="none"/>
              <a:tailEnd len="med" w="med" type="none"/>
            </a:ln>
          </p:spPr>
        </p:cxnSp>
        <p:cxnSp>
          <p:nvCxnSpPr>
            <p:cNvPr id="122" name="Google Shape;122;p15"/>
            <p:cNvCxnSpPr/>
            <p:nvPr/>
          </p:nvCxnSpPr>
          <p:spPr>
            <a:xfrm>
              <a:off x="1564500" y="1982575"/>
              <a:ext cx="0" cy="710700"/>
            </a:xfrm>
            <a:prstGeom prst="straightConnector1">
              <a:avLst/>
            </a:prstGeom>
            <a:noFill/>
            <a:ln cap="flat" cmpd="sng" w="19050">
              <a:solidFill>
                <a:srgbClr val="00FF00"/>
              </a:solidFill>
              <a:prstDash val="solid"/>
              <a:round/>
              <a:headEnd len="med" w="med" type="none"/>
              <a:tailEnd len="med" w="med" type="none"/>
            </a:ln>
          </p:spPr>
        </p:cxnSp>
      </p:grpSp>
      <p:grpSp>
        <p:nvGrpSpPr>
          <p:cNvPr id="123" name="Google Shape;123;p15"/>
          <p:cNvGrpSpPr/>
          <p:nvPr/>
        </p:nvGrpSpPr>
        <p:grpSpPr>
          <a:xfrm rot="5400000">
            <a:off x="7250227" y="-31607"/>
            <a:ext cx="86925" cy="2270189"/>
            <a:chOff x="1477575" y="1982575"/>
            <a:chExt cx="86925" cy="710700"/>
          </a:xfrm>
        </p:grpSpPr>
        <p:cxnSp>
          <p:nvCxnSpPr>
            <p:cNvPr id="124" name="Google Shape;124;p15"/>
            <p:cNvCxnSpPr/>
            <p:nvPr/>
          </p:nvCxnSpPr>
          <p:spPr>
            <a:xfrm>
              <a:off x="1477575" y="1982575"/>
              <a:ext cx="0" cy="710700"/>
            </a:xfrm>
            <a:prstGeom prst="straightConnector1">
              <a:avLst/>
            </a:prstGeom>
            <a:noFill/>
            <a:ln cap="flat" cmpd="sng" w="19050">
              <a:solidFill>
                <a:srgbClr val="FF00FF"/>
              </a:solidFill>
              <a:prstDash val="solid"/>
              <a:round/>
              <a:headEnd len="med" w="med" type="none"/>
              <a:tailEnd len="med" w="med" type="none"/>
            </a:ln>
          </p:spPr>
        </p:cxnSp>
        <p:cxnSp>
          <p:nvCxnSpPr>
            <p:cNvPr id="125" name="Google Shape;125;p15"/>
            <p:cNvCxnSpPr/>
            <p:nvPr/>
          </p:nvCxnSpPr>
          <p:spPr>
            <a:xfrm>
              <a:off x="1564500" y="1982575"/>
              <a:ext cx="0" cy="710700"/>
            </a:xfrm>
            <a:prstGeom prst="straightConnector1">
              <a:avLst/>
            </a:prstGeom>
            <a:noFill/>
            <a:ln cap="flat" cmpd="sng" w="19050">
              <a:solidFill>
                <a:srgbClr val="FF00FF"/>
              </a:solidFill>
              <a:prstDash val="solid"/>
              <a:round/>
              <a:headEnd len="med" w="med" type="none"/>
              <a:tailEnd len="med" w="med" type="none"/>
            </a:ln>
          </p:spPr>
        </p:cxnSp>
      </p:grpSp>
      <p:sp>
        <p:nvSpPr>
          <p:cNvPr id="126" name="Google Shape;126;p15"/>
          <p:cNvSpPr txBox="1"/>
          <p:nvPr/>
        </p:nvSpPr>
        <p:spPr>
          <a:xfrm>
            <a:off x="3163100" y="3763525"/>
            <a:ext cx="1316400" cy="338700"/>
          </a:xfrm>
          <a:prstGeom prst="rect">
            <a:avLst/>
          </a:prstGeom>
          <a:solidFill>
            <a:srgbClr val="0000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00FFFF"/>
                </a:solidFill>
              </a:rPr>
              <a:t>Enrichment</a:t>
            </a:r>
            <a:endParaRPr sz="1000">
              <a:solidFill>
                <a:srgbClr val="00FFFF"/>
              </a:solidFill>
            </a:endParaRPr>
          </a:p>
        </p:txBody>
      </p:sp>
      <p:cxnSp>
        <p:nvCxnSpPr>
          <p:cNvPr id="127" name="Google Shape;127;p15"/>
          <p:cNvCxnSpPr/>
          <p:nvPr/>
        </p:nvCxnSpPr>
        <p:spPr>
          <a:xfrm>
            <a:off x="7026000" y="1627225"/>
            <a:ext cx="0" cy="383400"/>
          </a:xfrm>
          <a:prstGeom prst="straightConnector1">
            <a:avLst/>
          </a:prstGeom>
          <a:noFill/>
          <a:ln cap="flat" cmpd="sng" w="9525">
            <a:solidFill>
              <a:srgbClr val="FFE599"/>
            </a:solidFill>
            <a:prstDash val="solid"/>
            <a:round/>
            <a:headEnd len="med" w="med" type="none"/>
            <a:tailEnd len="med" w="med" type="triangle"/>
          </a:ln>
        </p:spPr>
      </p:cxnSp>
      <p:grpSp>
        <p:nvGrpSpPr>
          <p:cNvPr id="128" name="Google Shape;128;p15"/>
          <p:cNvGrpSpPr/>
          <p:nvPr/>
        </p:nvGrpSpPr>
        <p:grpSpPr>
          <a:xfrm>
            <a:off x="5564329" y="2154613"/>
            <a:ext cx="1056661" cy="130311"/>
            <a:chOff x="1084375" y="3140575"/>
            <a:chExt cx="2703150" cy="1170808"/>
          </a:xfrm>
        </p:grpSpPr>
        <p:cxnSp>
          <p:nvCxnSpPr>
            <p:cNvPr id="129" name="Google Shape;129;p15"/>
            <p:cNvCxnSpPr/>
            <p:nvPr/>
          </p:nvCxnSpPr>
          <p:spPr>
            <a:xfrm>
              <a:off x="2436017" y="1789082"/>
              <a:ext cx="0" cy="2703000"/>
            </a:xfrm>
            <a:prstGeom prst="straightConnector1">
              <a:avLst/>
            </a:prstGeom>
            <a:noFill/>
            <a:ln cap="flat" cmpd="sng" w="19050">
              <a:solidFill>
                <a:srgbClr val="FF00FF"/>
              </a:solidFill>
              <a:prstDash val="solid"/>
              <a:round/>
              <a:headEnd len="med" w="med" type="none"/>
              <a:tailEnd len="med" w="med" type="none"/>
            </a:ln>
          </p:spPr>
        </p:cxnSp>
        <p:cxnSp>
          <p:nvCxnSpPr>
            <p:cNvPr id="130" name="Google Shape;130;p15"/>
            <p:cNvCxnSpPr/>
            <p:nvPr/>
          </p:nvCxnSpPr>
          <p:spPr>
            <a:xfrm>
              <a:off x="2436017" y="2959883"/>
              <a:ext cx="0" cy="2703000"/>
            </a:xfrm>
            <a:prstGeom prst="straightConnector1">
              <a:avLst/>
            </a:prstGeom>
            <a:noFill/>
            <a:ln cap="flat" cmpd="sng" w="19050">
              <a:solidFill>
                <a:srgbClr val="FF00FF"/>
              </a:solidFill>
              <a:prstDash val="solid"/>
              <a:round/>
              <a:headEnd len="med" w="med" type="none"/>
              <a:tailEnd len="med" w="med" type="none"/>
            </a:ln>
          </p:spPr>
        </p:cxnSp>
        <p:cxnSp>
          <p:nvCxnSpPr>
            <p:cNvPr id="131" name="Google Shape;131;p15"/>
            <p:cNvCxnSpPr/>
            <p:nvPr/>
          </p:nvCxnSpPr>
          <p:spPr>
            <a:xfrm>
              <a:off x="1084375" y="3140575"/>
              <a:ext cx="374100" cy="0"/>
            </a:xfrm>
            <a:prstGeom prst="straightConnector1">
              <a:avLst/>
            </a:prstGeom>
            <a:noFill/>
            <a:ln cap="flat" cmpd="sng" w="76200">
              <a:solidFill>
                <a:srgbClr val="FF0000"/>
              </a:solidFill>
              <a:prstDash val="solid"/>
              <a:round/>
              <a:headEnd len="med" w="med" type="none"/>
              <a:tailEnd len="med" w="med" type="none"/>
            </a:ln>
          </p:spPr>
        </p:cxnSp>
        <p:cxnSp>
          <p:nvCxnSpPr>
            <p:cNvPr id="132" name="Google Shape;132;p15"/>
            <p:cNvCxnSpPr/>
            <p:nvPr/>
          </p:nvCxnSpPr>
          <p:spPr>
            <a:xfrm>
              <a:off x="3413425" y="3140575"/>
              <a:ext cx="374100" cy="0"/>
            </a:xfrm>
            <a:prstGeom prst="straightConnector1">
              <a:avLst/>
            </a:prstGeom>
            <a:noFill/>
            <a:ln cap="flat" cmpd="sng" w="76200">
              <a:solidFill>
                <a:srgbClr val="FFFFFF"/>
              </a:solidFill>
              <a:prstDash val="solid"/>
              <a:round/>
              <a:headEnd len="med" w="med" type="none"/>
              <a:tailEnd len="med" w="med" type="none"/>
            </a:ln>
          </p:spPr>
        </p:cxnSp>
        <p:cxnSp>
          <p:nvCxnSpPr>
            <p:cNvPr id="133" name="Google Shape;133;p15"/>
            <p:cNvCxnSpPr/>
            <p:nvPr/>
          </p:nvCxnSpPr>
          <p:spPr>
            <a:xfrm>
              <a:off x="1084375" y="4311375"/>
              <a:ext cx="374100" cy="0"/>
            </a:xfrm>
            <a:prstGeom prst="straightConnector1">
              <a:avLst/>
            </a:prstGeom>
            <a:noFill/>
            <a:ln cap="flat" cmpd="sng" w="76200">
              <a:solidFill>
                <a:srgbClr val="FF0000"/>
              </a:solidFill>
              <a:prstDash val="solid"/>
              <a:round/>
              <a:headEnd len="med" w="med" type="none"/>
              <a:tailEnd len="med" w="med" type="none"/>
            </a:ln>
          </p:spPr>
        </p:cxnSp>
        <p:cxnSp>
          <p:nvCxnSpPr>
            <p:cNvPr id="134" name="Google Shape;134;p15"/>
            <p:cNvCxnSpPr/>
            <p:nvPr/>
          </p:nvCxnSpPr>
          <p:spPr>
            <a:xfrm>
              <a:off x="3413425" y="4311375"/>
              <a:ext cx="374100" cy="0"/>
            </a:xfrm>
            <a:prstGeom prst="straightConnector1">
              <a:avLst/>
            </a:prstGeom>
            <a:noFill/>
            <a:ln cap="flat" cmpd="sng" w="76200">
              <a:solidFill>
                <a:srgbClr val="FFFFFF"/>
              </a:solidFill>
              <a:prstDash val="solid"/>
              <a:round/>
              <a:headEnd len="med" w="med" type="none"/>
              <a:tailEnd len="med" w="med" type="none"/>
            </a:ln>
          </p:spPr>
        </p:cxnSp>
      </p:grpSp>
      <p:grpSp>
        <p:nvGrpSpPr>
          <p:cNvPr id="135" name="Google Shape;135;p15"/>
          <p:cNvGrpSpPr/>
          <p:nvPr/>
        </p:nvGrpSpPr>
        <p:grpSpPr>
          <a:xfrm>
            <a:off x="6158604" y="2490906"/>
            <a:ext cx="1409693" cy="130311"/>
            <a:chOff x="1084375" y="3140575"/>
            <a:chExt cx="2703150" cy="1170808"/>
          </a:xfrm>
        </p:grpSpPr>
        <p:cxnSp>
          <p:nvCxnSpPr>
            <p:cNvPr id="136" name="Google Shape;136;p15"/>
            <p:cNvCxnSpPr/>
            <p:nvPr/>
          </p:nvCxnSpPr>
          <p:spPr>
            <a:xfrm>
              <a:off x="2436017" y="1789082"/>
              <a:ext cx="0" cy="2703000"/>
            </a:xfrm>
            <a:prstGeom prst="straightConnector1">
              <a:avLst/>
            </a:prstGeom>
            <a:noFill/>
            <a:ln cap="flat" cmpd="sng" w="19050">
              <a:solidFill>
                <a:srgbClr val="FF00FF"/>
              </a:solidFill>
              <a:prstDash val="solid"/>
              <a:round/>
              <a:headEnd len="med" w="med" type="none"/>
              <a:tailEnd len="med" w="med" type="none"/>
            </a:ln>
          </p:spPr>
        </p:cxnSp>
        <p:cxnSp>
          <p:nvCxnSpPr>
            <p:cNvPr id="137" name="Google Shape;137;p15"/>
            <p:cNvCxnSpPr/>
            <p:nvPr/>
          </p:nvCxnSpPr>
          <p:spPr>
            <a:xfrm>
              <a:off x="2436017" y="2959883"/>
              <a:ext cx="0" cy="2703000"/>
            </a:xfrm>
            <a:prstGeom prst="straightConnector1">
              <a:avLst/>
            </a:prstGeom>
            <a:noFill/>
            <a:ln cap="flat" cmpd="sng" w="19050">
              <a:solidFill>
                <a:srgbClr val="FF00FF"/>
              </a:solidFill>
              <a:prstDash val="solid"/>
              <a:round/>
              <a:headEnd len="med" w="med" type="none"/>
              <a:tailEnd len="med" w="med" type="none"/>
            </a:ln>
          </p:spPr>
        </p:cxnSp>
        <p:cxnSp>
          <p:nvCxnSpPr>
            <p:cNvPr id="138" name="Google Shape;138;p15"/>
            <p:cNvCxnSpPr/>
            <p:nvPr/>
          </p:nvCxnSpPr>
          <p:spPr>
            <a:xfrm>
              <a:off x="1084375" y="3140575"/>
              <a:ext cx="374100" cy="0"/>
            </a:xfrm>
            <a:prstGeom prst="straightConnector1">
              <a:avLst/>
            </a:prstGeom>
            <a:noFill/>
            <a:ln cap="flat" cmpd="sng" w="76200">
              <a:solidFill>
                <a:srgbClr val="FF0000"/>
              </a:solidFill>
              <a:prstDash val="solid"/>
              <a:round/>
              <a:headEnd len="med" w="med" type="none"/>
              <a:tailEnd len="med" w="med" type="none"/>
            </a:ln>
          </p:spPr>
        </p:cxnSp>
        <p:cxnSp>
          <p:nvCxnSpPr>
            <p:cNvPr id="139" name="Google Shape;139;p15"/>
            <p:cNvCxnSpPr/>
            <p:nvPr/>
          </p:nvCxnSpPr>
          <p:spPr>
            <a:xfrm>
              <a:off x="3413425" y="3140575"/>
              <a:ext cx="374100" cy="0"/>
            </a:xfrm>
            <a:prstGeom prst="straightConnector1">
              <a:avLst/>
            </a:prstGeom>
            <a:noFill/>
            <a:ln cap="flat" cmpd="sng" w="76200">
              <a:solidFill>
                <a:srgbClr val="FFFFFF"/>
              </a:solidFill>
              <a:prstDash val="solid"/>
              <a:round/>
              <a:headEnd len="med" w="med" type="none"/>
              <a:tailEnd len="med" w="med" type="none"/>
            </a:ln>
          </p:spPr>
        </p:cxnSp>
        <p:cxnSp>
          <p:nvCxnSpPr>
            <p:cNvPr id="140" name="Google Shape;140;p15"/>
            <p:cNvCxnSpPr/>
            <p:nvPr/>
          </p:nvCxnSpPr>
          <p:spPr>
            <a:xfrm>
              <a:off x="1084375" y="4311375"/>
              <a:ext cx="374100" cy="0"/>
            </a:xfrm>
            <a:prstGeom prst="straightConnector1">
              <a:avLst/>
            </a:prstGeom>
            <a:noFill/>
            <a:ln cap="flat" cmpd="sng" w="76200">
              <a:solidFill>
                <a:srgbClr val="FF0000"/>
              </a:solidFill>
              <a:prstDash val="solid"/>
              <a:round/>
              <a:headEnd len="med" w="med" type="none"/>
              <a:tailEnd len="med" w="med" type="none"/>
            </a:ln>
          </p:spPr>
        </p:cxnSp>
        <p:cxnSp>
          <p:nvCxnSpPr>
            <p:cNvPr id="141" name="Google Shape;141;p15"/>
            <p:cNvCxnSpPr/>
            <p:nvPr/>
          </p:nvCxnSpPr>
          <p:spPr>
            <a:xfrm>
              <a:off x="3413425" y="4311375"/>
              <a:ext cx="374100" cy="0"/>
            </a:xfrm>
            <a:prstGeom prst="straightConnector1">
              <a:avLst/>
            </a:prstGeom>
            <a:noFill/>
            <a:ln cap="flat" cmpd="sng" w="76200">
              <a:solidFill>
                <a:srgbClr val="FFFFFF"/>
              </a:solidFill>
              <a:prstDash val="solid"/>
              <a:round/>
              <a:headEnd len="med" w="med" type="none"/>
              <a:tailEnd len="med" w="med" type="none"/>
            </a:ln>
          </p:spPr>
        </p:cxnSp>
      </p:grpSp>
      <p:grpSp>
        <p:nvGrpSpPr>
          <p:cNvPr id="142" name="Google Shape;142;p15"/>
          <p:cNvGrpSpPr/>
          <p:nvPr/>
        </p:nvGrpSpPr>
        <p:grpSpPr>
          <a:xfrm>
            <a:off x="7051704" y="2132893"/>
            <a:ext cx="1409693" cy="130311"/>
            <a:chOff x="1084375" y="3140575"/>
            <a:chExt cx="2703150" cy="1170808"/>
          </a:xfrm>
        </p:grpSpPr>
        <p:cxnSp>
          <p:nvCxnSpPr>
            <p:cNvPr id="143" name="Google Shape;143;p15"/>
            <p:cNvCxnSpPr/>
            <p:nvPr/>
          </p:nvCxnSpPr>
          <p:spPr>
            <a:xfrm>
              <a:off x="2436017" y="1789082"/>
              <a:ext cx="0" cy="2703000"/>
            </a:xfrm>
            <a:prstGeom prst="straightConnector1">
              <a:avLst/>
            </a:prstGeom>
            <a:noFill/>
            <a:ln cap="flat" cmpd="sng" w="19050">
              <a:solidFill>
                <a:srgbClr val="FF00FF"/>
              </a:solidFill>
              <a:prstDash val="solid"/>
              <a:round/>
              <a:headEnd len="med" w="med" type="none"/>
              <a:tailEnd len="med" w="med" type="none"/>
            </a:ln>
          </p:spPr>
        </p:cxnSp>
        <p:cxnSp>
          <p:nvCxnSpPr>
            <p:cNvPr id="144" name="Google Shape;144;p15"/>
            <p:cNvCxnSpPr/>
            <p:nvPr/>
          </p:nvCxnSpPr>
          <p:spPr>
            <a:xfrm>
              <a:off x="2436017" y="2959883"/>
              <a:ext cx="0" cy="2703000"/>
            </a:xfrm>
            <a:prstGeom prst="straightConnector1">
              <a:avLst/>
            </a:prstGeom>
            <a:noFill/>
            <a:ln cap="flat" cmpd="sng" w="19050">
              <a:solidFill>
                <a:srgbClr val="FF00FF"/>
              </a:solidFill>
              <a:prstDash val="solid"/>
              <a:round/>
              <a:headEnd len="med" w="med" type="none"/>
              <a:tailEnd len="med" w="med" type="none"/>
            </a:ln>
          </p:spPr>
        </p:cxnSp>
        <p:cxnSp>
          <p:nvCxnSpPr>
            <p:cNvPr id="145" name="Google Shape;145;p15"/>
            <p:cNvCxnSpPr/>
            <p:nvPr/>
          </p:nvCxnSpPr>
          <p:spPr>
            <a:xfrm>
              <a:off x="1084375" y="3140575"/>
              <a:ext cx="374100" cy="0"/>
            </a:xfrm>
            <a:prstGeom prst="straightConnector1">
              <a:avLst/>
            </a:prstGeom>
            <a:noFill/>
            <a:ln cap="flat" cmpd="sng" w="76200">
              <a:solidFill>
                <a:srgbClr val="FF0000"/>
              </a:solidFill>
              <a:prstDash val="solid"/>
              <a:round/>
              <a:headEnd len="med" w="med" type="none"/>
              <a:tailEnd len="med" w="med" type="none"/>
            </a:ln>
          </p:spPr>
        </p:cxnSp>
        <p:cxnSp>
          <p:nvCxnSpPr>
            <p:cNvPr id="146" name="Google Shape;146;p15"/>
            <p:cNvCxnSpPr/>
            <p:nvPr/>
          </p:nvCxnSpPr>
          <p:spPr>
            <a:xfrm>
              <a:off x="3413425" y="3140575"/>
              <a:ext cx="374100" cy="0"/>
            </a:xfrm>
            <a:prstGeom prst="straightConnector1">
              <a:avLst/>
            </a:prstGeom>
            <a:noFill/>
            <a:ln cap="flat" cmpd="sng" w="76200">
              <a:solidFill>
                <a:srgbClr val="FFFFFF"/>
              </a:solidFill>
              <a:prstDash val="solid"/>
              <a:round/>
              <a:headEnd len="med" w="med" type="none"/>
              <a:tailEnd len="med" w="med" type="none"/>
            </a:ln>
          </p:spPr>
        </p:cxnSp>
        <p:cxnSp>
          <p:nvCxnSpPr>
            <p:cNvPr id="147" name="Google Shape;147;p15"/>
            <p:cNvCxnSpPr/>
            <p:nvPr/>
          </p:nvCxnSpPr>
          <p:spPr>
            <a:xfrm>
              <a:off x="1084375" y="4311375"/>
              <a:ext cx="374100" cy="0"/>
            </a:xfrm>
            <a:prstGeom prst="straightConnector1">
              <a:avLst/>
            </a:prstGeom>
            <a:noFill/>
            <a:ln cap="flat" cmpd="sng" w="76200">
              <a:solidFill>
                <a:srgbClr val="FF0000"/>
              </a:solidFill>
              <a:prstDash val="solid"/>
              <a:round/>
              <a:headEnd len="med" w="med" type="none"/>
              <a:tailEnd len="med" w="med" type="none"/>
            </a:ln>
          </p:spPr>
        </p:cxnSp>
        <p:cxnSp>
          <p:nvCxnSpPr>
            <p:cNvPr id="148" name="Google Shape;148;p15"/>
            <p:cNvCxnSpPr/>
            <p:nvPr/>
          </p:nvCxnSpPr>
          <p:spPr>
            <a:xfrm>
              <a:off x="3413425" y="4311375"/>
              <a:ext cx="374100" cy="0"/>
            </a:xfrm>
            <a:prstGeom prst="straightConnector1">
              <a:avLst/>
            </a:prstGeom>
            <a:noFill/>
            <a:ln cap="flat" cmpd="sng" w="76200">
              <a:solidFill>
                <a:srgbClr val="FFFFFF"/>
              </a:solidFill>
              <a:prstDash val="solid"/>
              <a:round/>
              <a:headEnd len="med" w="med" type="none"/>
              <a:tailEnd len="med" w="med" type="none"/>
            </a:ln>
          </p:spPr>
        </p:cxnSp>
      </p:grpSp>
      <p:sp>
        <p:nvSpPr>
          <p:cNvPr id="149" name="Google Shape;149;p15"/>
          <p:cNvSpPr txBox="1"/>
          <p:nvPr/>
        </p:nvSpPr>
        <p:spPr>
          <a:xfrm>
            <a:off x="4625150" y="2197625"/>
            <a:ext cx="1316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FFFFFF"/>
                </a:solidFill>
              </a:rPr>
              <a:t>Multiplex with ARTIC primers</a:t>
            </a:r>
            <a:endParaRPr sz="1000">
              <a:solidFill>
                <a:srgbClr val="FFFFFF"/>
              </a:solidFill>
            </a:endParaRPr>
          </a:p>
        </p:txBody>
      </p:sp>
      <p:sp>
        <p:nvSpPr>
          <p:cNvPr id="150" name="Google Shape;150;p15"/>
          <p:cNvSpPr txBox="1"/>
          <p:nvPr/>
        </p:nvSpPr>
        <p:spPr>
          <a:xfrm>
            <a:off x="7439650" y="1515638"/>
            <a:ext cx="1316400" cy="338700"/>
          </a:xfrm>
          <a:prstGeom prst="rect">
            <a:avLst/>
          </a:prstGeom>
          <a:solidFill>
            <a:srgbClr val="0000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00FFFF"/>
                </a:solidFill>
              </a:rPr>
              <a:t>Enrichment</a:t>
            </a:r>
            <a:endParaRPr sz="1000">
              <a:solidFill>
                <a:srgbClr val="00FFFF"/>
              </a:solidFill>
            </a:endParaRPr>
          </a:p>
        </p:txBody>
      </p:sp>
      <p:cxnSp>
        <p:nvCxnSpPr>
          <p:cNvPr id="151" name="Google Shape;151;p15"/>
          <p:cNvCxnSpPr/>
          <p:nvPr/>
        </p:nvCxnSpPr>
        <p:spPr>
          <a:xfrm>
            <a:off x="7026000" y="2967300"/>
            <a:ext cx="0" cy="383400"/>
          </a:xfrm>
          <a:prstGeom prst="straightConnector1">
            <a:avLst/>
          </a:prstGeom>
          <a:noFill/>
          <a:ln cap="flat" cmpd="sng" w="9525">
            <a:solidFill>
              <a:srgbClr val="FFE599"/>
            </a:solidFill>
            <a:prstDash val="solid"/>
            <a:round/>
            <a:headEnd len="med" w="med" type="none"/>
            <a:tailEnd len="med" w="med" type="triangle"/>
          </a:ln>
        </p:spPr>
      </p:cxnSp>
      <p:cxnSp>
        <p:nvCxnSpPr>
          <p:cNvPr id="152" name="Google Shape;152;p15"/>
          <p:cNvCxnSpPr/>
          <p:nvPr/>
        </p:nvCxnSpPr>
        <p:spPr>
          <a:xfrm>
            <a:off x="7026000" y="3680825"/>
            <a:ext cx="0" cy="383400"/>
          </a:xfrm>
          <a:prstGeom prst="straightConnector1">
            <a:avLst/>
          </a:prstGeom>
          <a:noFill/>
          <a:ln cap="flat" cmpd="sng" w="9525">
            <a:solidFill>
              <a:srgbClr val="FFE599"/>
            </a:solidFill>
            <a:prstDash val="solid"/>
            <a:round/>
            <a:headEnd len="med" w="med" type="none"/>
            <a:tailEnd len="med" w="med" type="triangle"/>
          </a:ln>
        </p:spPr>
      </p:cxnSp>
      <p:cxnSp>
        <p:nvCxnSpPr>
          <p:cNvPr id="153" name="Google Shape;153;p15"/>
          <p:cNvCxnSpPr/>
          <p:nvPr/>
        </p:nvCxnSpPr>
        <p:spPr>
          <a:xfrm>
            <a:off x="7026000" y="4385825"/>
            <a:ext cx="0" cy="383400"/>
          </a:xfrm>
          <a:prstGeom prst="straightConnector1">
            <a:avLst/>
          </a:prstGeom>
          <a:noFill/>
          <a:ln cap="flat" cmpd="sng" w="9525">
            <a:solidFill>
              <a:srgbClr val="FFE599"/>
            </a:solidFill>
            <a:prstDash val="solid"/>
            <a:round/>
            <a:headEnd len="med" w="med" type="none"/>
            <a:tailEnd len="med" w="med" type="triangle"/>
          </a:ln>
        </p:spPr>
      </p:cxnSp>
      <p:sp>
        <p:nvSpPr>
          <p:cNvPr id="154" name="Google Shape;154;p15"/>
          <p:cNvSpPr txBox="1"/>
          <p:nvPr/>
        </p:nvSpPr>
        <p:spPr>
          <a:xfrm>
            <a:off x="6635488" y="3334175"/>
            <a:ext cx="1316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FFFFFF"/>
                </a:solidFill>
              </a:rPr>
              <a:t>Tagmentation</a:t>
            </a:r>
            <a:endParaRPr sz="1000">
              <a:solidFill>
                <a:srgbClr val="FFFFFF"/>
              </a:solidFill>
            </a:endParaRPr>
          </a:p>
        </p:txBody>
      </p:sp>
      <p:sp>
        <p:nvSpPr>
          <p:cNvPr id="155" name="Google Shape;155;p15"/>
          <p:cNvSpPr txBox="1"/>
          <p:nvPr/>
        </p:nvSpPr>
        <p:spPr>
          <a:xfrm>
            <a:off x="6685013" y="3992525"/>
            <a:ext cx="1316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FFFFFF"/>
                </a:solidFill>
              </a:rPr>
              <a:t>Index PCR</a:t>
            </a:r>
            <a:endParaRPr sz="1000">
              <a:solidFill>
                <a:srgbClr val="FFFFFF"/>
              </a:solidFill>
            </a:endParaRPr>
          </a:p>
        </p:txBody>
      </p:sp>
      <p:sp>
        <p:nvSpPr>
          <p:cNvPr id="156" name="Google Shape;156;p15"/>
          <p:cNvSpPr txBox="1"/>
          <p:nvPr/>
        </p:nvSpPr>
        <p:spPr>
          <a:xfrm>
            <a:off x="6685013" y="4743850"/>
            <a:ext cx="1316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FFFFFF"/>
                </a:solidFill>
              </a:rPr>
              <a:t>Sequencing</a:t>
            </a:r>
            <a:endParaRPr sz="100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6"/>
          <p:cNvSpPr txBox="1"/>
          <p:nvPr>
            <p:ph type="title"/>
          </p:nvPr>
        </p:nvSpPr>
        <p:spPr>
          <a:xfrm>
            <a:off x="311700" y="1648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1520"/>
              <a:t>Mapped reads : reads that align to the reference genome (SARS-CoV-2)</a:t>
            </a:r>
            <a:endParaRPr sz="1520"/>
          </a:p>
          <a:p>
            <a:pPr indent="0" lvl="0" marL="0" rtl="0" algn="ctr">
              <a:spcBef>
                <a:spcPts val="0"/>
              </a:spcBef>
              <a:spcAft>
                <a:spcPts val="0"/>
              </a:spcAft>
              <a:buSzPts val="990"/>
              <a:buNone/>
            </a:pPr>
            <a:r>
              <a:t/>
            </a:r>
            <a:endParaRPr sz="1520"/>
          </a:p>
          <a:p>
            <a:pPr indent="0" lvl="0" marL="0" rtl="0" algn="ctr">
              <a:spcBef>
                <a:spcPts val="0"/>
              </a:spcBef>
              <a:spcAft>
                <a:spcPts val="0"/>
              </a:spcAft>
              <a:buSzPts val="990"/>
              <a:buNone/>
            </a:pPr>
            <a:r>
              <a:rPr lang="en" sz="1120"/>
              <a:t>Percentage mapped reads normalizes mapped reads to total reads </a:t>
            </a:r>
            <a:r>
              <a:rPr lang="en" sz="1120"/>
              <a:t>outputted</a:t>
            </a:r>
            <a:r>
              <a:rPr lang="en" sz="1120"/>
              <a:t> from Illumina sequencer </a:t>
            </a:r>
            <a:endParaRPr sz="1120"/>
          </a:p>
        </p:txBody>
      </p:sp>
      <p:pic>
        <p:nvPicPr>
          <p:cNvPr id="162" name="Google Shape;162;p16"/>
          <p:cNvPicPr preferRelativeResize="0"/>
          <p:nvPr/>
        </p:nvPicPr>
        <p:blipFill>
          <a:blip r:embed="rId3">
            <a:alphaModFix/>
          </a:blip>
          <a:stretch>
            <a:fillRect/>
          </a:stretch>
        </p:blipFill>
        <p:spPr>
          <a:xfrm>
            <a:off x="1151088" y="1080475"/>
            <a:ext cx="6841826" cy="3989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7"/>
          <p:cNvSpPr txBox="1"/>
          <p:nvPr>
            <p:ph type="title"/>
          </p:nvPr>
        </p:nvSpPr>
        <p:spPr>
          <a:xfrm>
            <a:off x="311700" y="1648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1520"/>
              <a:t>Mapped reads : reads that align to the reference genome (SARS-CoV-2)</a:t>
            </a:r>
            <a:endParaRPr sz="1520"/>
          </a:p>
          <a:p>
            <a:pPr indent="0" lvl="0" marL="0" rtl="0" algn="ctr">
              <a:spcBef>
                <a:spcPts val="0"/>
              </a:spcBef>
              <a:spcAft>
                <a:spcPts val="0"/>
              </a:spcAft>
              <a:buSzPts val="990"/>
              <a:buNone/>
            </a:pPr>
            <a:r>
              <a:t/>
            </a:r>
            <a:endParaRPr sz="1520"/>
          </a:p>
          <a:p>
            <a:pPr indent="0" lvl="0" marL="0" rtl="0" algn="ctr">
              <a:spcBef>
                <a:spcPts val="0"/>
              </a:spcBef>
              <a:spcAft>
                <a:spcPts val="0"/>
              </a:spcAft>
              <a:buSzPts val="990"/>
              <a:buNone/>
            </a:pPr>
            <a:r>
              <a:rPr lang="en" sz="1120"/>
              <a:t>HCS overall has significantly less mapped reads than the ARTIC method</a:t>
            </a:r>
            <a:r>
              <a:rPr lang="en" sz="1120"/>
              <a:t> </a:t>
            </a:r>
            <a:endParaRPr sz="1120"/>
          </a:p>
        </p:txBody>
      </p:sp>
      <p:pic>
        <p:nvPicPr>
          <p:cNvPr id="168" name="Google Shape;168;p17"/>
          <p:cNvPicPr preferRelativeResize="0"/>
          <p:nvPr/>
        </p:nvPicPr>
        <p:blipFill>
          <a:blip r:embed="rId3">
            <a:alphaModFix/>
          </a:blip>
          <a:stretch>
            <a:fillRect/>
          </a:stretch>
        </p:blipFill>
        <p:spPr>
          <a:xfrm>
            <a:off x="1048925" y="1042375"/>
            <a:ext cx="7046160" cy="4101124"/>
          </a:xfrm>
          <a:prstGeom prst="rect">
            <a:avLst/>
          </a:prstGeom>
          <a:noFill/>
          <a:ln>
            <a:noFill/>
          </a:ln>
        </p:spPr>
      </p:pic>
      <p:sp>
        <p:nvSpPr>
          <p:cNvPr id="169" name="Google Shape;169;p17"/>
          <p:cNvSpPr txBox="1"/>
          <p:nvPr/>
        </p:nvSpPr>
        <p:spPr>
          <a:xfrm>
            <a:off x="7608800" y="2297200"/>
            <a:ext cx="117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EFEFE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p18"/>
          <p:cNvPicPr preferRelativeResize="0"/>
          <p:nvPr/>
        </p:nvPicPr>
        <p:blipFill>
          <a:blip r:embed="rId3">
            <a:alphaModFix/>
          </a:blip>
          <a:stretch>
            <a:fillRect/>
          </a:stretch>
        </p:blipFill>
        <p:spPr>
          <a:xfrm>
            <a:off x="1224500" y="1065675"/>
            <a:ext cx="6695000" cy="3976976"/>
          </a:xfrm>
          <a:prstGeom prst="rect">
            <a:avLst/>
          </a:prstGeom>
          <a:noFill/>
          <a:ln>
            <a:noFill/>
          </a:ln>
        </p:spPr>
      </p:pic>
      <p:sp>
        <p:nvSpPr>
          <p:cNvPr id="175" name="Google Shape;175;p18"/>
          <p:cNvSpPr txBox="1"/>
          <p:nvPr>
            <p:ph idx="4294967295" type="title"/>
          </p:nvPr>
        </p:nvSpPr>
        <p:spPr>
          <a:xfrm>
            <a:off x="311700" y="1648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1520"/>
              <a:t>Genome recovery</a:t>
            </a:r>
            <a:r>
              <a:rPr lang="en" sz="1520"/>
              <a:t> : SARS-CoV-2 bases recovered in consensus generation</a:t>
            </a:r>
            <a:endParaRPr sz="1520"/>
          </a:p>
          <a:p>
            <a:pPr indent="0" lvl="0" marL="0" rtl="0" algn="ctr">
              <a:spcBef>
                <a:spcPts val="0"/>
              </a:spcBef>
              <a:spcAft>
                <a:spcPts val="0"/>
              </a:spcAft>
              <a:buSzPts val="990"/>
              <a:buNone/>
            </a:pPr>
            <a:r>
              <a:t/>
            </a:r>
            <a:endParaRPr sz="1520"/>
          </a:p>
          <a:p>
            <a:pPr indent="0" lvl="0" marL="0" rtl="0" algn="ctr">
              <a:spcBef>
                <a:spcPts val="0"/>
              </a:spcBef>
              <a:spcAft>
                <a:spcPts val="0"/>
              </a:spcAft>
              <a:buSzPts val="990"/>
              <a:buNone/>
            </a:pPr>
            <a:r>
              <a:rPr lang="en" sz="1120"/>
              <a:t>HCS overall has significantly less genome recovery than the ARTIC method (HCS pass genomes = 4 vs ARTIC = 10)</a:t>
            </a:r>
            <a:endParaRPr sz="112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9"/>
          <p:cNvSpPr txBox="1"/>
          <p:nvPr>
            <p:ph idx="4294967295" type="title"/>
          </p:nvPr>
        </p:nvSpPr>
        <p:spPr>
          <a:xfrm>
            <a:off x="311700" y="748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1220"/>
              <a:t>Depth Average</a:t>
            </a:r>
            <a:r>
              <a:rPr lang="en" sz="1220"/>
              <a:t> : average depth of the reads aligning to SARS-CoV-2 genome </a:t>
            </a:r>
            <a:br>
              <a:rPr lang="en" sz="1220"/>
            </a:br>
            <a:r>
              <a:rPr lang="en" sz="1220"/>
              <a:t>HCS shows less  coverage than ARTIC tagementation</a:t>
            </a:r>
            <a:endParaRPr sz="1220"/>
          </a:p>
          <a:p>
            <a:pPr indent="0" lvl="0" marL="0" rtl="0" algn="ctr">
              <a:spcBef>
                <a:spcPts val="0"/>
              </a:spcBef>
              <a:spcAft>
                <a:spcPts val="0"/>
              </a:spcAft>
              <a:buSzPts val="990"/>
              <a:buNone/>
            </a:pPr>
            <a:r>
              <a:t/>
            </a:r>
            <a:endParaRPr sz="1220"/>
          </a:p>
          <a:p>
            <a:pPr indent="0" lvl="0" marL="0" rtl="0" algn="l">
              <a:spcBef>
                <a:spcPts val="0"/>
              </a:spcBef>
              <a:spcAft>
                <a:spcPts val="0"/>
              </a:spcAft>
              <a:buSzPts val="990"/>
              <a:buNone/>
            </a:pPr>
            <a:r>
              <a:t/>
            </a:r>
            <a:endParaRPr sz="820"/>
          </a:p>
        </p:txBody>
      </p:sp>
      <p:pic>
        <p:nvPicPr>
          <p:cNvPr id="181" name="Google Shape;181;p19"/>
          <p:cNvPicPr preferRelativeResize="0"/>
          <p:nvPr/>
        </p:nvPicPr>
        <p:blipFill>
          <a:blip r:embed="rId3">
            <a:alphaModFix/>
          </a:blip>
          <a:stretch>
            <a:fillRect/>
          </a:stretch>
        </p:blipFill>
        <p:spPr>
          <a:xfrm>
            <a:off x="1195254" y="739978"/>
            <a:ext cx="2216553" cy="1763175"/>
          </a:xfrm>
          <a:prstGeom prst="rect">
            <a:avLst/>
          </a:prstGeom>
          <a:noFill/>
          <a:ln>
            <a:noFill/>
          </a:ln>
        </p:spPr>
      </p:pic>
      <p:pic>
        <p:nvPicPr>
          <p:cNvPr id="182" name="Google Shape;182;p19"/>
          <p:cNvPicPr preferRelativeResize="0"/>
          <p:nvPr/>
        </p:nvPicPr>
        <p:blipFill>
          <a:blip r:embed="rId4">
            <a:alphaModFix/>
          </a:blip>
          <a:stretch>
            <a:fillRect/>
          </a:stretch>
        </p:blipFill>
        <p:spPr>
          <a:xfrm>
            <a:off x="3555048" y="739978"/>
            <a:ext cx="2216552" cy="1764916"/>
          </a:xfrm>
          <a:prstGeom prst="rect">
            <a:avLst/>
          </a:prstGeom>
          <a:noFill/>
          <a:ln>
            <a:noFill/>
          </a:ln>
        </p:spPr>
      </p:pic>
      <p:sp>
        <p:nvSpPr>
          <p:cNvPr id="183" name="Google Shape;183;p19"/>
          <p:cNvSpPr txBox="1"/>
          <p:nvPr/>
        </p:nvSpPr>
        <p:spPr>
          <a:xfrm rot="-5400000">
            <a:off x="144232" y="1451875"/>
            <a:ext cx="1762429" cy="338688"/>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FFFFFF"/>
                </a:solidFill>
              </a:rPr>
              <a:t>PASSED &gt; 29K</a:t>
            </a:r>
            <a:endParaRPr sz="1000">
              <a:solidFill>
                <a:srgbClr val="FFFFFF"/>
              </a:solidFill>
            </a:endParaRPr>
          </a:p>
        </p:txBody>
      </p:sp>
      <p:pic>
        <p:nvPicPr>
          <p:cNvPr id="184" name="Google Shape;184;p19"/>
          <p:cNvPicPr preferRelativeResize="0"/>
          <p:nvPr/>
        </p:nvPicPr>
        <p:blipFill>
          <a:blip r:embed="rId5">
            <a:alphaModFix/>
          </a:blip>
          <a:stretch>
            <a:fillRect/>
          </a:stretch>
        </p:blipFill>
        <p:spPr>
          <a:xfrm>
            <a:off x="5914845" y="738775"/>
            <a:ext cx="2373073" cy="1764907"/>
          </a:xfrm>
          <a:prstGeom prst="rect">
            <a:avLst/>
          </a:prstGeom>
          <a:noFill/>
          <a:ln>
            <a:noFill/>
          </a:ln>
        </p:spPr>
      </p:pic>
      <p:pic>
        <p:nvPicPr>
          <p:cNvPr id="185" name="Google Shape;185;p19"/>
          <p:cNvPicPr preferRelativeResize="0"/>
          <p:nvPr/>
        </p:nvPicPr>
        <p:blipFill>
          <a:blip r:embed="rId6">
            <a:alphaModFix/>
          </a:blip>
          <a:stretch>
            <a:fillRect/>
          </a:stretch>
        </p:blipFill>
        <p:spPr>
          <a:xfrm>
            <a:off x="1195254" y="3174696"/>
            <a:ext cx="2216551" cy="1648498"/>
          </a:xfrm>
          <a:prstGeom prst="rect">
            <a:avLst/>
          </a:prstGeom>
          <a:noFill/>
          <a:ln>
            <a:noFill/>
          </a:ln>
        </p:spPr>
      </p:pic>
      <p:pic>
        <p:nvPicPr>
          <p:cNvPr id="186" name="Google Shape;186;p19"/>
          <p:cNvPicPr preferRelativeResize="0"/>
          <p:nvPr/>
        </p:nvPicPr>
        <p:blipFill>
          <a:blip r:embed="rId7">
            <a:alphaModFix/>
          </a:blip>
          <a:stretch>
            <a:fillRect/>
          </a:stretch>
        </p:blipFill>
        <p:spPr>
          <a:xfrm>
            <a:off x="3555050" y="3174691"/>
            <a:ext cx="2216551" cy="1648510"/>
          </a:xfrm>
          <a:prstGeom prst="rect">
            <a:avLst/>
          </a:prstGeom>
          <a:noFill/>
          <a:ln>
            <a:noFill/>
          </a:ln>
        </p:spPr>
      </p:pic>
      <p:sp>
        <p:nvSpPr>
          <p:cNvPr id="187" name="Google Shape;187;p19"/>
          <p:cNvSpPr txBox="1"/>
          <p:nvPr/>
        </p:nvSpPr>
        <p:spPr>
          <a:xfrm rot="-5400000">
            <a:off x="144205" y="3772645"/>
            <a:ext cx="1762429" cy="338688"/>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FFFFFF"/>
                </a:solidFill>
              </a:rPr>
              <a:t>FAILED ~ 9K</a:t>
            </a:r>
            <a:endParaRPr sz="1000">
              <a:solidFill>
                <a:srgbClr val="FFFFFF"/>
              </a:solidFill>
            </a:endParaRPr>
          </a:p>
        </p:txBody>
      </p:sp>
      <p:pic>
        <p:nvPicPr>
          <p:cNvPr id="188" name="Google Shape;188;p19"/>
          <p:cNvPicPr preferRelativeResize="0"/>
          <p:nvPr/>
        </p:nvPicPr>
        <p:blipFill>
          <a:blip r:embed="rId8">
            <a:alphaModFix/>
          </a:blip>
          <a:stretch>
            <a:fillRect/>
          </a:stretch>
        </p:blipFill>
        <p:spPr>
          <a:xfrm>
            <a:off x="5914845" y="3174696"/>
            <a:ext cx="2373075" cy="1648505"/>
          </a:xfrm>
          <a:prstGeom prst="rect">
            <a:avLst/>
          </a:prstGeom>
          <a:noFill/>
          <a:ln>
            <a:noFill/>
          </a:ln>
        </p:spPr>
      </p:pic>
      <p:cxnSp>
        <p:nvCxnSpPr>
          <p:cNvPr id="189" name="Google Shape;189;p19"/>
          <p:cNvCxnSpPr/>
          <p:nvPr/>
        </p:nvCxnSpPr>
        <p:spPr>
          <a:xfrm>
            <a:off x="5835525" y="635925"/>
            <a:ext cx="18600" cy="4516800"/>
          </a:xfrm>
          <a:prstGeom prst="straightConnector1">
            <a:avLst/>
          </a:prstGeom>
          <a:noFill/>
          <a:ln cap="flat" cmpd="sng" w="19050">
            <a:solidFill>
              <a:srgbClr val="FFFFFF"/>
            </a:solidFill>
            <a:prstDash val="solid"/>
            <a:round/>
            <a:headEnd len="med" w="med" type="none"/>
            <a:tailEnd len="med" w="med" type="none"/>
          </a:ln>
        </p:spPr>
      </p:cxnSp>
      <p:sp>
        <p:nvSpPr>
          <p:cNvPr id="190" name="Google Shape;190;p19"/>
          <p:cNvSpPr txBox="1"/>
          <p:nvPr/>
        </p:nvSpPr>
        <p:spPr>
          <a:xfrm rot="5400000">
            <a:off x="7565952" y="1453095"/>
            <a:ext cx="1762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FFFFFF"/>
                </a:solidFill>
              </a:rPr>
              <a:t>PASSED &gt; 29K</a:t>
            </a:r>
            <a:endParaRPr sz="1000">
              <a:solidFill>
                <a:srgbClr val="FFFFFF"/>
              </a:solidFill>
            </a:endParaRPr>
          </a:p>
        </p:txBody>
      </p:sp>
      <p:sp>
        <p:nvSpPr>
          <p:cNvPr id="191" name="Google Shape;191;p19"/>
          <p:cNvSpPr txBox="1"/>
          <p:nvPr/>
        </p:nvSpPr>
        <p:spPr>
          <a:xfrm rot="5400000">
            <a:off x="7565952" y="3886595"/>
            <a:ext cx="1762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FFFFFF"/>
                </a:solidFill>
              </a:rPr>
              <a:t>PASSED &gt; 29K</a:t>
            </a:r>
            <a:endParaRPr sz="1000">
              <a:solidFill>
                <a:srgbClr val="FFFFFF"/>
              </a:solidFill>
            </a:endParaRPr>
          </a:p>
        </p:txBody>
      </p:sp>
      <p:sp>
        <p:nvSpPr>
          <p:cNvPr id="192" name="Google Shape;192;p19"/>
          <p:cNvSpPr txBox="1"/>
          <p:nvPr/>
        </p:nvSpPr>
        <p:spPr>
          <a:xfrm>
            <a:off x="2578452" y="2670458"/>
            <a:ext cx="17625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FFFFFF"/>
                </a:solidFill>
              </a:rPr>
              <a:t>HCS</a:t>
            </a:r>
            <a:endParaRPr sz="1000">
              <a:solidFill>
                <a:srgbClr val="FFFFFF"/>
              </a:solidFill>
            </a:endParaRPr>
          </a:p>
        </p:txBody>
      </p:sp>
      <p:sp>
        <p:nvSpPr>
          <p:cNvPr id="193" name="Google Shape;193;p19"/>
          <p:cNvSpPr txBox="1"/>
          <p:nvPr/>
        </p:nvSpPr>
        <p:spPr>
          <a:xfrm>
            <a:off x="6061165" y="2669845"/>
            <a:ext cx="17625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FFFFFF"/>
                </a:solidFill>
              </a:rPr>
              <a:t>Biohub</a:t>
            </a:r>
            <a:endParaRPr sz="1000">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0"/>
          <p:cNvSpPr txBox="1"/>
          <p:nvPr/>
        </p:nvSpPr>
        <p:spPr>
          <a:xfrm>
            <a:off x="152400" y="73175"/>
            <a:ext cx="4639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rPr>
              <a:t>Nextstrain profile:</a:t>
            </a:r>
            <a:endParaRPr>
              <a:solidFill>
                <a:srgbClr val="FFFFFF"/>
              </a:solidFill>
            </a:endParaRPr>
          </a:p>
        </p:txBody>
      </p:sp>
      <p:pic>
        <p:nvPicPr>
          <p:cNvPr id="199" name="Google Shape;199;p20"/>
          <p:cNvPicPr preferRelativeResize="0"/>
          <p:nvPr/>
        </p:nvPicPr>
        <p:blipFill>
          <a:blip r:embed="rId3">
            <a:alphaModFix/>
          </a:blip>
          <a:stretch>
            <a:fillRect/>
          </a:stretch>
        </p:blipFill>
        <p:spPr>
          <a:xfrm>
            <a:off x="152400" y="1015975"/>
            <a:ext cx="8839199" cy="570865"/>
          </a:xfrm>
          <a:prstGeom prst="rect">
            <a:avLst/>
          </a:prstGeom>
          <a:noFill/>
          <a:ln>
            <a:noFill/>
          </a:ln>
        </p:spPr>
      </p:pic>
      <p:pic>
        <p:nvPicPr>
          <p:cNvPr id="200" name="Google Shape;200;p20"/>
          <p:cNvPicPr preferRelativeResize="0"/>
          <p:nvPr/>
        </p:nvPicPr>
        <p:blipFill>
          <a:blip r:embed="rId4">
            <a:alphaModFix/>
          </a:blip>
          <a:stretch>
            <a:fillRect/>
          </a:stretch>
        </p:blipFill>
        <p:spPr>
          <a:xfrm>
            <a:off x="109200" y="3216815"/>
            <a:ext cx="8839199" cy="589280"/>
          </a:xfrm>
          <a:prstGeom prst="rect">
            <a:avLst/>
          </a:prstGeom>
          <a:noFill/>
          <a:ln>
            <a:noFill/>
          </a:ln>
        </p:spPr>
      </p:pic>
      <p:sp>
        <p:nvSpPr>
          <p:cNvPr id="201" name="Google Shape;201;p20"/>
          <p:cNvSpPr txBox="1"/>
          <p:nvPr/>
        </p:nvSpPr>
        <p:spPr>
          <a:xfrm>
            <a:off x="5386500" y="615772"/>
            <a:ext cx="3605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FFFFFF"/>
                </a:solidFill>
              </a:rPr>
              <a:t>Consistent. (full genome : ~ 29k) </a:t>
            </a:r>
            <a:endParaRPr sz="1200">
              <a:solidFill>
                <a:srgbClr val="FFFFFF"/>
              </a:solidFill>
            </a:endParaRPr>
          </a:p>
        </p:txBody>
      </p:sp>
      <p:sp>
        <p:nvSpPr>
          <p:cNvPr id="202" name="Google Shape;202;p20"/>
          <p:cNvSpPr txBox="1"/>
          <p:nvPr/>
        </p:nvSpPr>
        <p:spPr>
          <a:xfrm>
            <a:off x="5386500" y="1916297"/>
            <a:ext cx="3605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FFFFFF"/>
                </a:solidFill>
              </a:rPr>
              <a:t>Non - </a:t>
            </a:r>
            <a:r>
              <a:rPr lang="en" sz="1200">
                <a:solidFill>
                  <a:srgbClr val="FFFFFF"/>
                </a:solidFill>
              </a:rPr>
              <a:t>Consistent. (full genome : ~ 29k each) </a:t>
            </a:r>
            <a:endParaRPr sz="1200">
              <a:solidFill>
                <a:srgbClr val="FFFFFF"/>
              </a:solidFill>
            </a:endParaRPr>
          </a:p>
        </p:txBody>
      </p:sp>
      <p:pic>
        <p:nvPicPr>
          <p:cNvPr id="203" name="Google Shape;203;p20"/>
          <p:cNvPicPr preferRelativeResize="0"/>
          <p:nvPr/>
        </p:nvPicPr>
        <p:blipFill rotWithShape="1">
          <a:blip r:embed="rId5">
            <a:alphaModFix/>
          </a:blip>
          <a:srcRect b="22385" l="22982" r="0" t="15552"/>
          <a:stretch/>
        </p:blipFill>
        <p:spPr>
          <a:xfrm>
            <a:off x="7762000" y="3893525"/>
            <a:ext cx="794900" cy="1178525"/>
          </a:xfrm>
          <a:prstGeom prst="rect">
            <a:avLst/>
          </a:prstGeom>
          <a:noFill/>
          <a:ln>
            <a:noFill/>
          </a:ln>
        </p:spPr>
      </p:pic>
      <p:cxnSp>
        <p:nvCxnSpPr>
          <p:cNvPr id="204" name="Google Shape;204;p20"/>
          <p:cNvCxnSpPr/>
          <p:nvPr/>
        </p:nvCxnSpPr>
        <p:spPr>
          <a:xfrm flipH="1">
            <a:off x="8164050" y="3740725"/>
            <a:ext cx="579900" cy="477000"/>
          </a:xfrm>
          <a:prstGeom prst="straightConnector1">
            <a:avLst/>
          </a:prstGeom>
          <a:noFill/>
          <a:ln cap="flat" cmpd="sng" w="9525">
            <a:solidFill>
              <a:srgbClr val="FF0000"/>
            </a:solidFill>
            <a:prstDash val="solid"/>
            <a:round/>
            <a:headEnd len="med" w="med" type="none"/>
            <a:tailEnd len="med" w="med" type="triangle"/>
          </a:ln>
        </p:spPr>
      </p:cxnSp>
      <p:pic>
        <p:nvPicPr>
          <p:cNvPr id="205" name="Google Shape;205;p20"/>
          <p:cNvPicPr preferRelativeResize="0"/>
          <p:nvPr/>
        </p:nvPicPr>
        <p:blipFill>
          <a:blip r:embed="rId6">
            <a:alphaModFix/>
          </a:blip>
          <a:stretch>
            <a:fillRect/>
          </a:stretch>
        </p:blipFill>
        <p:spPr>
          <a:xfrm>
            <a:off x="109200" y="2457822"/>
            <a:ext cx="8839199" cy="564727"/>
          </a:xfrm>
          <a:prstGeom prst="rect">
            <a:avLst/>
          </a:prstGeom>
          <a:noFill/>
          <a:ln>
            <a:noFill/>
          </a:ln>
        </p:spPr>
      </p:pic>
      <p:cxnSp>
        <p:nvCxnSpPr>
          <p:cNvPr id="206" name="Google Shape;206;p20"/>
          <p:cNvCxnSpPr/>
          <p:nvPr/>
        </p:nvCxnSpPr>
        <p:spPr>
          <a:xfrm flipH="1">
            <a:off x="8164100" y="2880350"/>
            <a:ext cx="533100" cy="1171800"/>
          </a:xfrm>
          <a:prstGeom prst="straightConnector1">
            <a:avLst/>
          </a:prstGeom>
          <a:noFill/>
          <a:ln cap="flat" cmpd="sng" w="9525">
            <a:solidFill>
              <a:srgbClr val="FF0000"/>
            </a:solidFill>
            <a:prstDash val="solid"/>
            <a:round/>
            <a:headEnd len="med" w="med" type="none"/>
            <a:tailEnd len="med" w="med" type="triangle"/>
          </a:ln>
        </p:spPr>
      </p:cxnSp>
      <p:grpSp>
        <p:nvGrpSpPr>
          <p:cNvPr id="207" name="Google Shape;207;p20"/>
          <p:cNvGrpSpPr/>
          <p:nvPr/>
        </p:nvGrpSpPr>
        <p:grpSpPr>
          <a:xfrm>
            <a:off x="3205400" y="674575"/>
            <a:ext cx="1728625" cy="555300"/>
            <a:chOff x="3205400" y="536925"/>
            <a:chExt cx="1728625" cy="555300"/>
          </a:xfrm>
        </p:grpSpPr>
        <p:sp>
          <p:nvSpPr>
            <p:cNvPr id="208" name="Google Shape;208;p20"/>
            <p:cNvSpPr txBox="1"/>
            <p:nvPr/>
          </p:nvSpPr>
          <p:spPr>
            <a:xfrm>
              <a:off x="3338600" y="692025"/>
              <a:ext cx="35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09" name="Google Shape;209;p20"/>
            <p:cNvSpPr txBox="1"/>
            <p:nvPr/>
          </p:nvSpPr>
          <p:spPr>
            <a:xfrm>
              <a:off x="3205400" y="583125"/>
              <a:ext cx="491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EFEFEF"/>
                  </a:solidFill>
                </a:rPr>
                <a:t>SNPs</a:t>
              </a:r>
              <a:endParaRPr sz="900">
                <a:solidFill>
                  <a:srgbClr val="EFEFEF"/>
                </a:solidFill>
              </a:endParaRPr>
            </a:p>
          </p:txBody>
        </p:sp>
        <p:sp>
          <p:nvSpPr>
            <p:cNvPr id="210" name="Google Shape;210;p20"/>
            <p:cNvSpPr txBox="1"/>
            <p:nvPr/>
          </p:nvSpPr>
          <p:spPr>
            <a:xfrm>
              <a:off x="3657075" y="536925"/>
              <a:ext cx="634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solidFill>
                    <a:srgbClr val="EFEFEF"/>
                  </a:solidFill>
                </a:rPr>
                <a:t>Ambiguous bases</a:t>
              </a:r>
              <a:endParaRPr sz="600">
                <a:solidFill>
                  <a:srgbClr val="EFEFEF"/>
                </a:solidFill>
              </a:endParaRPr>
            </a:p>
          </p:txBody>
        </p:sp>
        <p:sp>
          <p:nvSpPr>
            <p:cNvPr id="211" name="Google Shape;211;p20"/>
            <p:cNvSpPr txBox="1"/>
            <p:nvPr/>
          </p:nvSpPr>
          <p:spPr>
            <a:xfrm>
              <a:off x="4104400" y="536925"/>
              <a:ext cx="634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solidFill>
                    <a:srgbClr val="EFEFEF"/>
                  </a:solidFill>
                </a:rPr>
                <a:t>Missing bases</a:t>
              </a:r>
              <a:endParaRPr sz="600">
                <a:solidFill>
                  <a:srgbClr val="EFEFEF"/>
                </a:solidFill>
              </a:endParaRPr>
            </a:p>
          </p:txBody>
        </p:sp>
        <p:sp>
          <p:nvSpPr>
            <p:cNvPr id="212" name="Google Shape;212;p20"/>
            <p:cNvSpPr txBox="1"/>
            <p:nvPr/>
          </p:nvSpPr>
          <p:spPr>
            <a:xfrm>
              <a:off x="4442625" y="560025"/>
              <a:ext cx="491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EFEFEF"/>
                  </a:solidFill>
                </a:rPr>
                <a:t>gaps</a:t>
              </a:r>
              <a:endParaRPr sz="900">
                <a:solidFill>
                  <a:srgbClr val="EFEFEF"/>
                </a:solidFill>
              </a:endParaRPr>
            </a:p>
          </p:txBody>
        </p:sp>
      </p:grpSp>
      <p:grpSp>
        <p:nvGrpSpPr>
          <p:cNvPr id="213" name="Google Shape;213;p20"/>
          <p:cNvGrpSpPr/>
          <p:nvPr/>
        </p:nvGrpSpPr>
        <p:grpSpPr>
          <a:xfrm>
            <a:off x="3205400" y="2124188"/>
            <a:ext cx="1728625" cy="555300"/>
            <a:chOff x="3205400" y="536925"/>
            <a:chExt cx="1728625" cy="555300"/>
          </a:xfrm>
        </p:grpSpPr>
        <p:sp>
          <p:nvSpPr>
            <p:cNvPr id="214" name="Google Shape;214;p20"/>
            <p:cNvSpPr txBox="1"/>
            <p:nvPr/>
          </p:nvSpPr>
          <p:spPr>
            <a:xfrm>
              <a:off x="3338600" y="692025"/>
              <a:ext cx="35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15" name="Google Shape;215;p20"/>
            <p:cNvSpPr txBox="1"/>
            <p:nvPr/>
          </p:nvSpPr>
          <p:spPr>
            <a:xfrm>
              <a:off x="3205400" y="583125"/>
              <a:ext cx="491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EFEFEF"/>
                  </a:solidFill>
                </a:rPr>
                <a:t>SNPs</a:t>
              </a:r>
              <a:endParaRPr sz="900">
                <a:solidFill>
                  <a:srgbClr val="EFEFEF"/>
                </a:solidFill>
              </a:endParaRPr>
            </a:p>
          </p:txBody>
        </p:sp>
        <p:sp>
          <p:nvSpPr>
            <p:cNvPr id="216" name="Google Shape;216;p20"/>
            <p:cNvSpPr txBox="1"/>
            <p:nvPr/>
          </p:nvSpPr>
          <p:spPr>
            <a:xfrm>
              <a:off x="3657075" y="536925"/>
              <a:ext cx="634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solidFill>
                    <a:srgbClr val="EFEFEF"/>
                  </a:solidFill>
                </a:rPr>
                <a:t>Ambiguous bases</a:t>
              </a:r>
              <a:endParaRPr sz="600">
                <a:solidFill>
                  <a:srgbClr val="EFEFEF"/>
                </a:solidFill>
              </a:endParaRPr>
            </a:p>
          </p:txBody>
        </p:sp>
        <p:sp>
          <p:nvSpPr>
            <p:cNvPr id="217" name="Google Shape;217;p20"/>
            <p:cNvSpPr txBox="1"/>
            <p:nvPr/>
          </p:nvSpPr>
          <p:spPr>
            <a:xfrm>
              <a:off x="4104400" y="536925"/>
              <a:ext cx="634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solidFill>
                    <a:srgbClr val="EFEFEF"/>
                  </a:solidFill>
                </a:rPr>
                <a:t>Missing bases</a:t>
              </a:r>
              <a:endParaRPr sz="600">
                <a:solidFill>
                  <a:srgbClr val="EFEFEF"/>
                </a:solidFill>
              </a:endParaRPr>
            </a:p>
          </p:txBody>
        </p:sp>
        <p:sp>
          <p:nvSpPr>
            <p:cNvPr id="218" name="Google Shape;218;p20"/>
            <p:cNvSpPr txBox="1"/>
            <p:nvPr/>
          </p:nvSpPr>
          <p:spPr>
            <a:xfrm>
              <a:off x="4442625" y="560025"/>
              <a:ext cx="491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EFEFEF"/>
                  </a:solidFill>
                </a:rPr>
                <a:t>gaps</a:t>
              </a:r>
              <a:endParaRPr sz="900">
                <a:solidFill>
                  <a:srgbClr val="EFEFEF"/>
                </a:solidFil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graphicFrame>
        <p:nvGraphicFramePr>
          <p:cNvPr id="223" name="Google Shape;223;p21"/>
          <p:cNvGraphicFramePr/>
          <p:nvPr/>
        </p:nvGraphicFramePr>
        <p:xfrm>
          <a:off x="952500" y="1028750"/>
          <a:ext cx="3000000" cy="3000000"/>
        </p:xfrm>
        <a:graphic>
          <a:graphicData uri="http://schemas.openxmlformats.org/drawingml/2006/table">
            <a:tbl>
              <a:tblPr>
                <a:noFill/>
                <a:tableStyleId>{BFF1B587-0534-42AB-BC5C-357B3BC504E3}</a:tableStyleId>
              </a:tblPr>
              <a:tblGrid>
                <a:gridCol w="1809750"/>
                <a:gridCol w="1809750"/>
                <a:gridCol w="1809750"/>
                <a:gridCol w="1809750"/>
              </a:tblGrid>
              <a:tr h="381000">
                <a:tc>
                  <a:txBody>
                    <a:bodyPr/>
                    <a:lstStyle/>
                    <a:p>
                      <a:pPr indent="0" lvl="0" marL="0" rtl="0" algn="l">
                        <a:spcBef>
                          <a:spcPts val="0"/>
                        </a:spcBef>
                        <a:spcAft>
                          <a:spcPts val="0"/>
                        </a:spcAft>
                        <a:buNone/>
                      </a:pPr>
                      <a:r>
                        <a:rPr lang="en" sz="1000">
                          <a:solidFill>
                            <a:srgbClr val="F3F3F3"/>
                          </a:solidFill>
                        </a:rPr>
                        <a:t>sample</a:t>
                      </a:r>
                      <a:endParaRPr sz="1000">
                        <a:solidFill>
                          <a:srgbClr val="F3F3F3"/>
                        </a:solidFill>
                      </a:endParaRPr>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F3F3F3"/>
                          </a:solidFill>
                        </a:rPr>
                        <a:t>pos</a:t>
                      </a:r>
                      <a:endParaRPr sz="1000">
                        <a:solidFill>
                          <a:srgbClr val="F3F3F3"/>
                        </a:solidFill>
                      </a:endParaRPr>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F3F3F3"/>
                          </a:solidFill>
                        </a:rPr>
                        <a:t>r</a:t>
                      </a:r>
                      <a:r>
                        <a:rPr lang="en" sz="1000">
                          <a:solidFill>
                            <a:srgbClr val="F3F3F3"/>
                          </a:solidFill>
                        </a:rPr>
                        <a:t>ef % read depth</a:t>
                      </a:r>
                      <a:endParaRPr sz="1000">
                        <a:solidFill>
                          <a:srgbClr val="F3F3F3"/>
                        </a:solidFill>
                      </a:endParaRPr>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F3F3F3"/>
                          </a:solidFill>
                        </a:rPr>
                        <a:t>Alt % read depth</a:t>
                      </a:r>
                      <a:endParaRPr sz="1000">
                        <a:solidFill>
                          <a:srgbClr val="F3F3F3"/>
                        </a:solidFill>
                      </a:endParaRPr>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000"/>
                        <a:t>RR065e_00779</a:t>
                      </a:r>
                      <a:endParaRPr sz="1000"/>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rgbClr val="F1C232"/>
                    </a:solidFill>
                  </a:tcPr>
                </a:tc>
                <a:tc>
                  <a:txBody>
                    <a:bodyPr/>
                    <a:lstStyle/>
                    <a:p>
                      <a:pPr indent="0" lvl="0" marL="0" rtl="0" algn="l">
                        <a:spcBef>
                          <a:spcPts val="0"/>
                        </a:spcBef>
                        <a:spcAft>
                          <a:spcPts val="0"/>
                        </a:spcAft>
                        <a:buNone/>
                      </a:pPr>
                      <a:r>
                        <a:rPr lang="en" sz="1000">
                          <a:solidFill>
                            <a:srgbClr val="F3F3F3"/>
                          </a:solidFill>
                        </a:rPr>
                        <a:t>28760</a:t>
                      </a:r>
                      <a:endParaRPr sz="1000">
                        <a:solidFill>
                          <a:srgbClr val="F3F3F3"/>
                        </a:solidFill>
                      </a:endParaRPr>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F3F3F3"/>
                          </a:solidFill>
                        </a:rPr>
                        <a:t>36 </a:t>
                      </a:r>
                      <a:endParaRPr sz="1000">
                        <a:solidFill>
                          <a:srgbClr val="F3F3F3"/>
                        </a:solidFill>
                      </a:endParaRPr>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F3F3F3"/>
                          </a:solidFill>
                        </a:rPr>
                        <a:t>64</a:t>
                      </a:r>
                      <a:endParaRPr sz="1000">
                        <a:solidFill>
                          <a:srgbClr val="F3F3F3"/>
                        </a:solidFill>
                      </a:endParaRPr>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000">
                          <a:solidFill>
                            <a:srgbClr val="F3F3F3"/>
                          </a:solidFill>
                        </a:rPr>
                        <a:t>SQ8249_L001</a:t>
                      </a:r>
                      <a:endParaRPr sz="1000">
                        <a:solidFill>
                          <a:srgbClr val="F3F3F3"/>
                        </a:solidFill>
                      </a:endParaRPr>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F3F3F3"/>
                          </a:solidFill>
                        </a:rPr>
                        <a:t>28760</a:t>
                      </a:r>
                      <a:endParaRPr sz="1000">
                        <a:solidFill>
                          <a:srgbClr val="F3F3F3"/>
                        </a:solidFill>
                      </a:endParaRPr>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F3F3F3"/>
                          </a:solidFill>
                          <a:latin typeface="Verdana"/>
                          <a:ea typeface="Verdana"/>
                          <a:cs typeface="Verdana"/>
                          <a:sym typeface="Verdana"/>
                        </a:rPr>
                        <a:t>0.01</a:t>
                      </a:r>
                      <a:endParaRPr sz="1000">
                        <a:solidFill>
                          <a:srgbClr val="F3F3F3"/>
                        </a:solidFill>
                      </a:endParaRPr>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F3F3F3"/>
                          </a:solidFill>
                          <a:latin typeface="Verdana"/>
                          <a:ea typeface="Verdana"/>
                          <a:cs typeface="Verdana"/>
                          <a:sym typeface="Verdana"/>
                        </a:rPr>
                        <a:t>99.99</a:t>
                      </a:r>
                      <a:endParaRPr sz="1000">
                        <a:solidFill>
                          <a:srgbClr val="F3F3F3"/>
                        </a:solidFill>
                      </a:endParaRPr>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000">
                          <a:solidFill>
                            <a:srgbClr val="F3F3F3"/>
                          </a:solidFill>
                        </a:rPr>
                        <a:t>SQ8249_L002</a:t>
                      </a:r>
                      <a:endParaRPr sz="1000">
                        <a:solidFill>
                          <a:srgbClr val="F3F3F3"/>
                        </a:solidFill>
                      </a:endParaRPr>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F3F3F3"/>
                          </a:solidFill>
                        </a:rPr>
                        <a:t>28760</a:t>
                      </a:r>
                      <a:endParaRPr sz="1000">
                        <a:solidFill>
                          <a:srgbClr val="F3F3F3"/>
                        </a:solidFill>
                      </a:endParaRPr>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F3F3F3"/>
                          </a:solidFill>
                        </a:rPr>
                        <a:t>0.01</a:t>
                      </a:r>
                      <a:endParaRPr sz="1000">
                        <a:solidFill>
                          <a:srgbClr val="F3F3F3"/>
                        </a:solidFill>
                      </a:endParaRPr>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F3F3F3"/>
                          </a:solidFill>
                        </a:rPr>
                        <a:t>99.99</a:t>
                      </a:r>
                      <a:endParaRPr sz="1000">
                        <a:solidFill>
                          <a:srgbClr val="F3F3F3"/>
                        </a:solidFill>
                      </a:endParaRPr>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tcPr>
                </a:tc>
              </a:tr>
            </a:tbl>
          </a:graphicData>
        </a:graphic>
      </p:graphicFrame>
      <p:graphicFrame>
        <p:nvGraphicFramePr>
          <p:cNvPr id="224" name="Google Shape;224;p21"/>
          <p:cNvGraphicFramePr/>
          <p:nvPr/>
        </p:nvGraphicFramePr>
        <p:xfrm>
          <a:off x="952500" y="2995400"/>
          <a:ext cx="3000000" cy="3000000"/>
        </p:xfrm>
        <a:graphic>
          <a:graphicData uri="http://schemas.openxmlformats.org/drawingml/2006/table">
            <a:tbl>
              <a:tblPr>
                <a:noFill/>
                <a:tableStyleId>{BFF1B587-0534-42AB-BC5C-357B3BC504E3}</a:tableStyleId>
              </a:tblPr>
              <a:tblGrid>
                <a:gridCol w="1809750"/>
                <a:gridCol w="1809750"/>
                <a:gridCol w="1809750"/>
                <a:gridCol w="1809750"/>
              </a:tblGrid>
              <a:tr h="381000">
                <a:tc>
                  <a:txBody>
                    <a:bodyPr/>
                    <a:lstStyle/>
                    <a:p>
                      <a:pPr indent="0" lvl="0" marL="0" rtl="0" algn="l">
                        <a:spcBef>
                          <a:spcPts val="0"/>
                        </a:spcBef>
                        <a:spcAft>
                          <a:spcPts val="0"/>
                        </a:spcAft>
                        <a:buNone/>
                      </a:pPr>
                      <a:r>
                        <a:rPr lang="en" sz="1000">
                          <a:solidFill>
                            <a:srgbClr val="F3F3F3"/>
                          </a:solidFill>
                        </a:rPr>
                        <a:t>sample</a:t>
                      </a:r>
                      <a:endParaRPr sz="1000">
                        <a:solidFill>
                          <a:srgbClr val="F3F3F3"/>
                        </a:solidFill>
                      </a:endParaRPr>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F3F3F3"/>
                          </a:solidFill>
                        </a:rPr>
                        <a:t>pos</a:t>
                      </a:r>
                      <a:endParaRPr sz="1000">
                        <a:solidFill>
                          <a:srgbClr val="F3F3F3"/>
                        </a:solidFill>
                      </a:endParaRPr>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F3F3F3"/>
                          </a:solidFill>
                        </a:rPr>
                        <a:t>ref % read depth</a:t>
                      </a:r>
                      <a:endParaRPr sz="1000">
                        <a:solidFill>
                          <a:srgbClr val="F3F3F3"/>
                        </a:solidFill>
                      </a:endParaRPr>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F3F3F3"/>
                          </a:solidFill>
                        </a:rPr>
                        <a:t>Alt % read depth</a:t>
                      </a:r>
                      <a:endParaRPr sz="1000">
                        <a:solidFill>
                          <a:srgbClr val="F3F3F3"/>
                        </a:solidFill>
                      </a:endParaRPr>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000"/>
                        <a:t>RR065e_00780</a:t>
                      </a:r>
                      <a:endParaRPr sz="1000"/>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rgbClr val="9FC5E8"/>
                    </a:solidFill>
                  </a:tcPr>
                </a:tc>
                <a:tc>
                  <a:txBody>
                    <a:bodyPr/>
                    <a:lstStyle/>
                    <a:p>
                      <a:pPr indent="0" lvl="0" marL="0" rtl="0" algn="l">
                        <a:spcBef>
                          <a:spcPts val="0"/>
                        </a:spcBef>
                        <a:spcAft>
                          <a:spcPts val="0"/>
                        </a:spcAft>
                        <a:buNone/>
                      </a:pPr>
                      <a:r>
                        <a:rPr lang="en" sz="1000">
                          <a:solidFill>
                            <a:srgbClr val="F3F3F3"/>
                          </a:solidFill>
                        </a:rPr>
                        <a:t>28760</a:t>
                      </a:r>
                      <a:endParaRPr sz="1000">
                        <a:solidFill>
                          <a:srgbClr val="F3F3F3"/>
                        </a:solidFill>
                      </a:endParaRPr>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F3F3F3"/>
                          </a:solidFill>
                        </a:rPr>
                        <a:t>30</a:t>
                      </a:r>
                      <a:endParaRPr sz="1000">
                        <a:solidFill>
                          <a:srgbClr val="F3F3F3"/>
                        </a:solidFill>
                      </a:endParaRPr>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F3F3F3"/>
                          </a:solidFill>
                        </a:rPr>
                        <a:t>70</a:t>
                      </a:r>
                      <a:endParaRPr sz="1000">
                        <a:solidFill>
                          <a:srgbClr val="F3F3F3"/>
                        </a:solidFill>
                      </a:endParaRPr>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000">
                          <a:solidFill>
                            <a:srgbClr val="F3F3F3"/>
                          </a:solidFill>
                        </a:rPr>
                        <a:t>SQ8250_L001</a:t>
                      </a:r>
                      <a:endParaRPr sz="1000">
                        <a:solidFill>
                          <a:srgbClr val="F3F3F3"/>
                        </a:solidFill>
                      </a:endParaRPr>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F3F3F3"/>
                          </a:solidFill>
                        </a:rPr>
                        <a:t>28760</a:t>
                      </a:r>
                      <a:endParaRPr sz="1000">
                        <a:solidFill>
                          <a:srgbClr val="F3F3F3"/>
                        </a:solidFill>
                      </a:endParaRPr>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F3F3F3"/>
                          </a:solidFill>
                          <a:latin typeface="Verdana"/>
                          <a:ea typeface="Verdana"/>
                          <a:cs typeface="Verdana"/>
                          <a:sym typeface="Verdana"/>
                        </a:rPr>
                        <a:t>0.02</a:t>
                      </a:r>
                      <a:endParaRPr sz="1000">
                        <a:solidFill>
                          <a:srgbClr val="F3F3F3"/>
                        </a:solidFill>
                      </a:endParaRPr>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F3F3F3"/>
                          </a:solidFill>
                          <a:latin typeface="Verdana"/>
                          <a:ea typeface="Verdana"/>
                          <a:cs typeface="Verdana"/>
                          <a:sym typeface="Verdana"/>
                        </a:rPr>
                        <a:t>99.98</a:t>
                      </a:r>
                      <a:endParaRPr sz="1000">
                        <a:solidFill>
                          <a:srgbClr val="F3F3F3"/>
                        </a:solidFill>
                      </a:endParaRPr>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000">
                          <a:solidFill>
                            <a:srgbClr val="F3F3F3"/>
                          </a:solidFill>
                        </a:rPr>
                        <a:t>SQ8250_L002</a:t>
                      </a:r>
                      <a:endParaRPr sz="1000">
                        <a:solidFill>
                          <a:srgbClr val="F3F3F3"/>
                        </a:solidFill>
                      </a:endParaRPr>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F3F3F3"/>
                          </a:solidFill>
                        </a:rPr>
                        <a:t>28760</a:t>
                      </a:r>
                      <a:endParaRPr sz="1000">
                        <a:solidFill>
                          <a:srgbClr val="F3F3F3"/>
                        </a:solidFill>
                      </a:endParaRPr>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F3F3F3"/>
                          </a:solidFill>
                          <a:latin typeface="Verdana"/>
                          <a:ea typeface="Verdana"/>
                          <a:cs typeface="Verdana"/>
                          <a:sym typeface="Verdana"/>
                        </a:rPr>
                        <a:t>0.02</a:t>
                      </a:r>
                      <a:endParaRPr sz="1000">
                        <a:solidFill>
                          <a:srgbClr val="F3F3F3"/>
                        </a:solidFill>
                      </a:endParaRPr>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F3F3F3"/>
                          </a:solidFill>
                          <a:latin typeface="Verdana"/>
                          <a:ea typeface="Verdana"/>
                          <a:cs typeface="Verdana"/>
                          <a:sym typeface="Verdana"/>
                        </a:rPr>
                        <a:t>99.98</a:t>
                      </a:r>
                      <a:endParaRPr sz="1000">
                        <a:solidFill>
                          <a:srgbClr val="F3F3F3"/>
                        </a:solidFill>
                      </a:endParaRPr>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tcPr>
                </a:tc>
              </a:tr>
            </a:tbl>
          </a:graphicData>
        </a:graphic>
      </p:graphicFrame>
      <p:sp>
        <p:nvSpPr>
          <p:cNvPr id="225" name="Google Shape;225;p21"/>
          <p:cNvSpPr txBox="1"/>
          <p:nvPr/>
        </p:nvSpPr>
        <p:spPr>
          <a:xfrm>
            <a:off x="952500" y="274325"/>
            <a:ext cx="8053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EFEFEF"/>
                </a:solidFill>
              </a:rPr>
              <a:t>i</a:t>
            </a:r>
            <a:r>
              <a:rPr lang="en" sz="1200">
                <a:solidFill>
                  <a:srgbClr val="EFEFEF"/>
                </a:solidFill>
              </a:rPr>
              <a:t>var consensus is set to </a:t>
            </a:r>
            <a:r>
              <a:rPr lang="en" sz="1200">
                <a:solidFill>
                  <a:srgbClr val="EFEFEF"/>
                </a:solidFill>
                <a:latin typeface="Courier New"/>
                <a:ea typeface="Courier New"/>
                <a:cs typeface="Courier New"/>
                <a:sym typeface="Courier New"/>
              </a:rPr>
              <a:t>0.9</a:t>
            </a:r>
            <a:r>
              <a:rPr lang="en" sz="1200">
                <a:solidFill>
                  <a:srgbClr val="EFEFEF"/>
                </a:solidFill>
              </a:rPr>
              <a:t> by default, so the dominant allele must have 90% frequency to be called.</a:t>
            </a:r>
            <a:endParaRPr sz="1200">
              <a:solidFill>
                <a:srgbClr val="EFEFE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