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heme/themeOverride3.xml" ContentType="application/vnd.openxmlformats-officedocument.themeOverr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2"/>
  </p:sldMasterIdLst>
  <p:notesMasterIdLst>
    <p:notesMasterId r:id="rId44"/>
  </p:notesMasterIdLst>
  <p:sldIdLst>
    <p:sldId id="256" r:id="rId3"/>
    <p:sldId id="257" r:id="rId4"/>
    <p:sldId id="282" r:id="rId5"/>
    <p:sldId id="285" r:id="rId6"/>
    <p:sldId id="332" r:id="rId7"/>
    <p:sldId id="287" r:id="rId8"/>
    <p:sldId id="283" r:id="rId9"/>
    <p:sldId id="288" r:id="rId10"/>
    <p:sldId id="299" r:id="rId11"/>
    <p:sldId id="290" r:id="rId12"/>
    <p:sldId id="292" r:id="rId13"/>
    <p:sldId id="289" r:id="rId14"/>
    <p:sldId id="291" r:id="rId15"/>
    <p:sldId id="305" r:id="rId16"/>
    <p:sldId id="307" r:id="rId17"/>
    <p:sldId id="301" r:id="rId18"/>
    <p:sldId id="309" r:id="rId19"/>
    <p:sldId id="308" r:id="rId20"/>
    <p:sldId id="321" r:id="rId21"/>
    <p:sldId id="313" r:id="rId22"/>
    <p:sldId id="314" r:id="rId23"/>
    <p:sldId id="315" r:id="rId24"/>
    <p:sldId id="317" r:id="rId25"/>
    <p:sldId id="316" r:id="rId26"/>
    <p:sldId id="318" r:id="rId27"/>
    <p:sldId id="323" r:id="rId28"/>
    <p:sldId id="324" r:id="rId29"/>
    <p:sldId id="325" r:id="rId30"/>
    <p:sldId id="326" r:id="rId31"/>
    <p:sldId id="327" r:id="rId32"/>
    <p:sldId id="328" r:id="rId33"/>
    <p:sldId id="330" r:id="rId34"/>
    <p:sldId id="329" r:id="rId35"/>
    <p:sldId id="284" r:id="rId36"/>
    <p:sldId id="311" r:id="rId37"/>
    <p:sldId id="306" r:id="rId38"/>
    <p:sldId id="319" r:id="rId39"/>
    <p:sldId id="297" r:id="rId40"/>
    <p:sldId id="333" r:id="rId41"/>
    <p:sldId id="322" r:id="rId42"/>
    <p:sldId id="281" r:id="rId43"/>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9012"/>
    <a:srgbClr val="EDCA49"/>
    <a:srgbClr val="014973"/>
    <a:srgbClr val="016DAD"/>
    <a:srgbClr val="1080B4"/>
    <a:srgbClr val="59BFF0"/>
    <a:srgbClr val="B1E2FA"/>
    <a:srgbClr val="CCECFC"/>
    <a:srgbClr val="9FDC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61" d="100"/>
          <a:sy n="161" d="100"/>
        </p:scale>
        <p:origin x="308"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历年复试录取比例</c:v>
                </c:pt>
              </c:strCache>
            </c:strRef>
          </c:tx>
          <c:spPr>
            <a:ln w="28575" cap="rnd">
              <a:solidFill>
                <a:schemeClr val="accent1"/>
              </a:solidFill>
              <a:round/>
            </a:ln>
            <a:effectLst/>
          </c:spPr>
          <c:marker>
            <c:symbol val="none"/>
          </c:marker>
          <c:cat>
            <c:numRef>
              <c:f>Sheet1!$A$2:$A$5</c:f>
              <c:numCache>
                <c:formatCode>General</c:formatCode>
                <c:ptCount val="4"/>
                <c:pt idx="0">
                  <c:v>2020</c:v>
                </c:pt>
                <c:pt idx="1">
                  <c:v>2021</c:v>
                </c:pt>
                <c:pt idx="2">
                  <c:v>2022</c:v>
                </c:pt>
                <c:pt idx="3">
                  <c:v>2023</c:v>
                </c:pt>
              </c:numCache>
            </c:numRef>
          </c:cat>
          <c:val>
            <c:numRef>
              <c:f>Sheet1!$B$2:$B$5</c:f>
              <c:numCache>
                <c:formatCode>General</c:formatCode>
                <c:ptCount val="4"/>
                <c:pt idx="0">
                  <c:v>0.8</c:v>
                </c:pt>
                <c:pt idx="1">
                  <c:v>0.92</c:v>
                </c:pt>
                <c:pt idx="2">
                  <c:v>0.83</c:v>
                </c:pt>
                <c:pt idx="3">
                  <c:v>0.89</c:v>
                </c:pt>
              </c:numCache>
            </c:numRef>
          </c:val>
          <c:smooth val="0"/>
          <c:extLst>
            <c:ext xmlns:c16="http://schemas.microsoft.com/office/drawing/2014/chart" uri="{C3380CC4-5D6E-409C-BE32-E72D297353CC}">
              <c16:uniqueId val="{00000000-CDC0-45B4-93F9-E10918FD1DAA}"/>
            </c:ext>
          </c:extLst>
        </c:ser>
        <c:dLbls>
          <c:showLegendKey val="0"/>
          <c:showVal val="0"/>
          <c:showCatName val="0"/>
          <c:showSerName val="0"/>
          <c:showPercent val="0"/>
          <c:showBubbleSize val="0"/>
        </c:dLbls>
        <c:smooth val="0"/>
        <c:axId val="1951195744"/>
        <c:axId val="1951194784"/>
      </c:lineChart>
      <c:catAx>
        <c:axId val="1951195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51194784"/>
        <c:crosses val="autoZero"/>
        <c:auto val="1"/>
        <c:lblAlgn val="ctr"/>
        <c:lblOffset val="100"/>
        <c:noMultiLvlLbl val="0"/>
      </c:catAx>
      <c:valAx>
        <c:axId val="195119478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51195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历年复试录取比例</c:v>
                </c:pt>
              </c:strCache>
            </c:strRef>
          </c:tx>
          <c:spPr>
            <a:ln w="28575" cap="rnd">
              <a:solidFill>
                <a:schemeClr val="accent1"/>
              </a:solidFill>
              <a:round/>
            </a:ln>
            <a:effectLst/>
          </c:spPr>
          <c:marker>
            <c:symbol val="none"/>
          </c:marker>
          <c:cat>
            <c:numRef>
              <c:f>Sheet1!$A$2:$A$5</c:f>
              <c:numCache>
                <c:formatCode>General</c:formatCode>
                <c:ptCount val="4"/>
                <c:pt idx="0">
                  <c:v>2020</c:v>
                </c:pt>
                <c:pt idx="1">
                  <c:v>2021</c:v>
                </c:pt>
                <c:pt idx="2">
                  <c:v>2022</c:v>
                </c:pt>
                <c:pt idx="3">
                  <c:v>2023</c:v>
                </c:pt>
              </c:numCache>
            </c:numRef>
          </c:cat>
          <c:val>
            <c:numRef>
              <c:f>Sheet1!$B$2:$B$5</c:f>
              <c:numCache>
                <c:formatCode>General</c:formatCode>
                <c:ptCount val="4"/>
                <c:pt idx="0">
                  <c:v>0.47</c:v>
                </c:pt>
                <c:pt idx="1">
                  <c:v>0.75</c:v>
                </c:pt>
                <c:pt idx="2">
                  <c:v>0.74</c:v>
                </c:pt>
                <c:pt idx="3">
                  <c:v>0.72</c:v>
                </c:pt>
              </c:numCache>
            </c:numRef>
          </c:val>
          <c:smooth val="0"/>
          <c:extLst>
            <c:ext xmlns:c16="http://schemas.microsoft.com/office/drawing/2014/chart" uri="{C3380CC4-5D6E-409C-BE32-E72D297353CC}">
              <c16:uniqueId val="{00000000-E6FB-4BF9-9E4D-180531E4E39D}"/>
            </c:ext>
          </c:extLst>
        </c:ser>
        <c:dLbls>
          <c:showLegendKey val="0"/>
          <c:showVal val="0"/>
          <c:showCatName val="0"/>
          <c:showSerName val="0"/>
          <c:showPercent val="0"/>
          <c:showBubbleSize val="0"/>
        </c:dLbls>
        <c:smooth val="0"/>
        <c:axId val="1951195744"/>
        <c:axId val="1951194784"/>
      </c:lineChart>
      <c:catAx>
        <c:axId val="1951195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51194784"/>
        <c:crosses val="autoZero"/>
        <c:auto val="1"/>
        <c:lblAlgn val="ctr"/>
        <c:lblOffset val="100"/>
        <c:noMultiLvlLbl val="0"/>
      </c:catAx>
      <c:valAx>
        <c:axId val="195119478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51195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历年复试录取比例</c:v>
                </c:pt>
              </c:strCache>
            </c:strRef>
          </c:tx>
          <c:spPr>
            <a:ln w="28575" cap="rnd">
              <a:solidFill>
                <a:schemeClr val="accent1"/>
              </a:solidFill>
              <a:round/>
            </a:ln>
            <a:effectLst/>
          </c:spPr>
          <c:marker>
            <c:symbol val="none"/>
          </c:marker>
          <c:cat>
            <c:numRef>
              <c:f>Sheet1!$A$2:$A$5</c:f>
              <c:numCache>
                <c:formatCode>General</c:formatCode>
                <c:ptCount val="4"/>
                <c:pt idx="0">
                  <c:v>2020</c:v>
                </c:pt>
                <c:pt idx="1">
                  <c:v>2021</c:v>
                </c:pt>
                <c:pt idx="2">
                  <c:v>2022</c:v>
                </c:pt>
                <c:pt idx="3">
                  <c:v>2023</c:v>
                </c:pt>
              </c:numCache>
            </c:numRef>
          </c:cat>
          <c:val>
            <c:numRef>
              <c:f>Sheet1!$B$2:$B$5</c:f>
              <c:numCache>
                <c:formatCode>General</c:formatCode>
                <c:ptCount val="4"/>
                <c:pt idx="0">
                  <c:v>0.68</c:v>
                </c:pt>
                <c:pt idx="1">
                  <c:v>0.85</c:v>
                </c:pt>
                <c:pt idx="2">
                  <c:v>0.92</c:v>
                </c:pt>
                <c:pt idx="3">
                  <c:v>0.83</c:v>
                </c:pt>
              </c:numCache>
            </c:numRef>
          </c:val>
          <c:smooth val="0"/>
          <c:extLst>
            <c:ext xmlns:c16="http://schemas.microsoft.com/office/drawing/2014/chart" uri="{C3380CC4-5D6E-409C-BE32-E72D297353CC}">
              <c16:uniqueId val="{00000000-CDC0-45B4-93F9-E10918FD1DAA}"/>
            </c:ext>
          </c:extLst>
        </c:ser>
        <c:dLbls>
          <c:showLegendKey val="0"/>
          <c:showVal val="0"/>
          <c:showCatName val="0"/>
          <c:showSerName val="0"/>
          <c:showPercent val="0"/>
          <c:showBubbleSize val="0"/>
        </c:dLbls>
        <c:smooth val="0"/>
        <c:axId val="1951195744"/>
        <c:axId val="1951194784"/>
      </c:lineChart>
      <c:catAx>
        <c:axId val="1951195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51194784"/>
        <c:crosses val="autoZero"/>
        <c:auto val="1"/>
        <c:lblAlgn val="ctr"/>
        <c:lblOffset val="100"/>
        <c:noMultiLvlLbl val="0"/>
      </c:catAx>
      <c:valAx>
        <c:axId val="195119478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51195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博士研究生就业分布</c:v>
                </c:pt>
              </c:strCache>
            </c:strRef>
          </c:tx>
          <c:dPt>
            <c:idx val="0"/>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AA4-45B3-9374-E93CB44ADB2F}"/>
              </c:ext>
            </c:extLst>
          </c:dPt>
          <c:dPt>
            <c:idx val="1"/>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AA4-45B3-9374-E93CB44ADB2F}"/>
              </c:ext>
            </c:extLst>
          </c:dPt>
          <c:dPt>
            <c:idx val="2"/>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AA4-45B3-9374-E93CB44ADB2F}"/>
              </c:ext>
            </c:extLst>
          </c:dPt>
          <c:dPt>
            <c:idx val="3"/>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5AA4-45B3-9374-E93CB44ADB2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BAT等互联网、高科技企业</c:v>
                </c:pt>
                <c:pt idx="1">
                  <c:v>银行、移动、电网等国企</c:v>
                </c:pt>
                <c:pt idx="2">
                  <c:v>高校、科研机构等</c:v>
                </c:pt>
                <c:pt idx="3">
                  <c:v>其他(公务员、留学等)</c:v>
                </c:pt>
              </c:strCache>
            </c:strRef>
          </c:cat>
          <c:val>
            <c:numRef>
              <c:f>Sheet1!$B$2:$B$5</c:f>
              <c:numCache>
                <c:formatCode>0%</c:formatCode>
                <c:ptCount val="4"/>
                <c:pt idx="0">
                  <c:v>0.15</c:v>
                </c:pt>
                <c:pt idx="1">
                  <c:v>7.0000000000000007E-2</c:v>
                </c:pt>
                <c:pt idx="2">
                  <c:v>0.74</c:v>
                </c:pt>
                <c:pt idx="3">
                  <c:v>0.04</c:v>
                </c:pt>
              </c:numCache>
            </c:numRef>
          </c:val>
          <c:extLst>
            <c:ext xmlns:c16="http://schemas.microsoft.com/office/drawing/2014/chart" uri="{C3380CC4-5D6E-409C-BE32-E72D297353CC}">
              <c16:uniqueId val="{00000000-9B63-4885-8317-36A716E62E8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硕士研究生就业分布</c:v>
                </c:pt>
              </c:strCache>
            </c:strRef>
          </c:tx>
          <c:dPt>
            <c:idx val="0"/>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7D8-430A-985C-546DEF784F6F}"/>
              </c:ext>
            </c:extLst>
          </c:dPt>
          <c:dPt>
            <c:idx val="1"/>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7D8-430A-985C-546DEF784F6F}"/>
              </c:ext>
            </c:extLst>
          </c:dPt>
          <c:dPt>
            <c:idx val="2"/>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7D8-430A-985C-546DEF784F6F}"/>
              </c:ext>
            </c:extLst>
          </c:dPt>
          <c:dPt>
            <c:idx val="3"/>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67D8-430A-985C-546DEF784F6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BAT等互联网、高科技企业</c:v>
                </c:pt>
                <c:pt idx="1">
                  <c:v>银行、移动、电网等国企</c:v>
                </c:pt>
                <c:pt idx="2">
                  <c:v>高校、科研机构等</c:v>
                </c:pt>
                <c:pt idx="3">
                  <c:v>其他(读博、公务员、留学等)</c:v>
                </c:pt>
              </c:strCache>
            </c:strRef>
          </c:cat>
          <c:val>
            <c:numRef>
              <c:f>Sheet1!$B$2:$B$5</c:f>
              <c:numCache>
                <c:formatCode>0%</c:formatCode>
                <c:ptCount val="4"/>
                <c:pt idx="0">
                  <c:v>0.45</c:v>
                </c:pt>
                <c:pt idx="1">
                  <c:v>0.31</c:v>
                </c:pt>
                <c:pt idx="2">
                  <c:v>0.13</c:v>
                </c:pt>
                <c:pt idx="3">
                  <c:v>0.11</c:v>
                </c:pt>
              </c:numCache>
            </c:numRef>
          </c:val>
          <c:extLst>
            <c:ext xmlns:c16="http://schemas.microsoft.com/office/drawing/2014/chart" uri="{C3380CC4-5D6E-409C-BE32-E72D297353CC}">
              <c16:uniqueId val="{00000000-4D4E-4FAF-B759-FAF1B8D1266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历年复试录取比例</c:v>
                </c:pt>
              </c:strCache>
            </c:strRef>
          </c:tx>
          <c:spPr>
            <a:ln w="28575" cap="rnd">
              <a:solidFill>
                <a:schemeClr val="accent1"/>
              </a:solidFill>
              <a:round/>
            </a:ln>
            <a:effectLst/>
          </c:spPr>
          <c:marker>
            <c:symbol val="none"/>
          </c:marker>
          <c:cat>
            <c:numRef>
              <c:f>Sheet1!$A$2:$A$5</c:f>
              <c:numCache>
                <c:formatCode>General</c:formatCode>
                <c:ptCount val="4"/>
                <c:pt idx="0">
                  <c:v>2020</c:v>
                </c:pt>
                <c:pt idx="1">
                  <c:v>2021</c:v>
                </c:pt>
                <c:pt idx="2">
                  <c:v>2022</c:v>
                </c:pt>
                <c:pt idx="3">
                  <c:v>2023</c:v>
                </c:pt>
              </c:numCache>
            </c:numRef>
          </c:cat>
          <c:val>
            <c:numRef>
              <c:f>Sheet1!$B$2:$B$5</c:f>
              <c:numCache>
                <c:formatCode>General</c:formatCode>
                <c:ptCount val="4"/>
                <c:pt idx="0">
                  <c:v>0.79</c:v>
                </c:pt>
                <c:pt idx="1">
                  <c:v>0.71</c:v>
                </c:pt>
                <c:pt idx="2">
                  <c:v>0.69</c:v>
                </c:pt>
                <c:pt idx="3">
                  <c:v>0.84</c:v>
                </c:pt>
              </c:numCache>
            </c:numRef>
          </c:val>
          <c:smooth val="0"/>
          <c:extLst>
            <c:ext xmlns:c16="http://schemas.microsoft.com/office/drawing/2014/chart" uri="{C3380CC4-5D6E-409C-BE32-E72D297353CC}">
              <c16:uniqueId val="{00000000-CDC0-45B4-93F9-E10918FD1DAA}"/>
            </c:ext>
          </c:extLst>
        </c:ser>
        <c:dLbls>
          <c:showLegendKey val="0"/>
          <c:showVal val="0"/>
          <c:showCatName val="0"/>
          <c:showSerName val="0"/>
          <c:showPercent val="0"/>
          <c:showBubbleSize val="0"/>
        </c:dLbls>
        <c:smooth val="0"/>
        <c:axId val="1951195744"/>
        <c:axId val="1951194784"/>
      </c:lineChart>
      <c:catAx>
        <c:axId val="1951195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51194784"/>
        <c:crosses val="autoZero"/>
        <c:auto val="1"/>
        <c:lblAlgn val="ctr"/>
        <c:lblOffset val="100"/>
        <c:noMultiLvlLbl val="0"/>
      </c:catAx>
      <c:valAx>
        <c:axId val="195119478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51195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123099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045093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10</a:t>
            </a:fld>
            <a:endParaRPr lang="zh-CN" altLang="en-US"/>
          </a:p>
        </p:txBody>
      </p:sp>
    </p:spTree>
    <p:extLst>
      <p:ext uri="{BB962C8B-B14F-4D97-AF65-F5344CB8AC3E}">
        <p14:creationId xmlns:p14="http://schemas.microsoft.com/office/powerpoint/2010/main" val="2840722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11</a:t>
            </a:fld>
            <a:endParaRPr lang="zh-CN" altLang="en-US"/>
          </a:p>
        </p:txBody>
      </p:sp>
    </p:spTree>
    <p:extLst>
      <p:ext uri="{BB962C8B-B14F-4D97-AF65-F5344CB8AC3E}">
        <p14:creationId xmlns:p14="http://schemas.microsoft.com/office/powerpoint/2010/main" val="4144039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12</a:t>
            </a:fld>
            <a:endParaRPr lang="zh-CN" altLang="en-US"/>
          </a:p>
        </p:txBody>
      </p:sp>
    </p:spTree>
    <p:extLst>
      <p:ext uri="{BB962C8B-B14F-4D97-AF65-F5344CB8AC3E}">
        <p14:creationId xmlns:p14="http://schemas.microsoft.com/office/powerpoint/2010/main" val="3585371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13</a:t>
            </a:fld>
            <a:endParaRPr lang="zh-CN" altLang="en-US"/>
          </a:p>
        </p:txBody>
      </p:sp>
    </p:spTree>
    <p:extLst>
      <p:ext uri="{BB962C8B-B14F-4D97-AF65-F5344CB8AC3E}">
        <p14:creationId xmlns:p14="http://schemas.microsoft.com/office/powerpoint/2010/main" val="4284031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14</a:t>
            </a:fld>
            <a:endParaRPr lang="zh-CN" altLang="en-US"/>
          </a:p>
        </p:txBody>
      </p:sp>
    </p:spTree>
    <p:extLst>
      <p:ext uri="{BB962C8B-B14F-4D97-AF65-F5344CB8AC3E}">
        <p14:creationId xmlns:p14="http://schemas.microsoft.com/office/powerpoint/2010/main" val="2132945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15</a:t>
            </a:fld>
            <a:endParaRPr lang="zh-CN" altLang="en-US"/>
          </a:p>
        </p:txBody>
      </p:sp>
    </p:spTree>
    <p:extLst>
      <p:ext uri="{BB962C8B-B14F-4D97-AF65-F5344CB8AC3E}">
        <p14:creationId xmlns:p14="http://schemas.microsoft.com/office/powerpoint/2010/main" val="3212272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16</a:t>
            </a:fld>
            <a:endParaRPr lang="zh-CN" altLang="en-US"/>
          </a:p>
        </p:txBody>
      </p:sp>
    </p:spTree>
    <p:extLst>
      <p:ext uri="{BB962C8B-B14F-4D97-AF65-F5344CB8AC3E}">
        <p14:creationId xmlns:p14="http://schemas.microsoft.com/office/powerpoint/2010/main" val="705303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17</a:t>
            </a:fld>
            <a:endParaRPr lang="zh-CN" altLang="en-US"/>
          </a:p>
        </p:txBody>
      </p:sp>
    </p:spTree>
    <p:extLst>
      <p:ext uri="{BB962C8B-B14F-4D97-AF65-F5344CB8AC3E}">
        <p14:creationId xmlns:p14="http://schemas.microsoft.com/office/powerpoint/2010/main" val="4221961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18</a:t>
            </a:fld>
            <a:endParaRPr lang="zh-CN" altLang="en-US"/>
          </a:p>
        </p:txBody>
      </p:sp>
    </p:spTree>
    <p:extLst>
      <p:ext uri="{BB962C8B-B14F-4D97-AF65-F5344CB8AC3E}">
        <p14:creationId xmlns:p14="http://schemas.microsoft.com/office/powerpoint/2010/main" val="4201456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19</a:t>
            </a:fld>
            <a:endParaRPr lang="zh-CN" altLang="en-US"/>
          </a:p>
        </p:txBody>
      </p:sp>
    </p:spTree>
    <p:extLst>
      <p:ext uri="{BB962C8B-B14F-4D97-AF65-F5344CB8AC3E}">
        <p14:creationId xmlns:p14="http://schemas.microsoft.com/office/powerpoint/2010/main" val="8961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925380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20</a:t>
            </a:fld>
            <a:endParaRPr lang="zh-CN" altLang="en-US"/>
          </a:p>
        </p:txBody>
      </p:sp>
    </p:spTree>
    <p:extLst>
      <p:ext uri="{BB962C8B-B14F-4D97-AF65-F5344CB8AC3E}">
        <p14:creationId xmlns:p14="http://schemas.microsoft.com/office/powerpoint/2010/main" val="1806966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21</a:t>
            </a:fld>
            <a:endParaRPr lang="zh-CN" altLang="en-US"/>
          </a:p>
        </p:txBody>
      </p:sp>
    </p:spTree>
    <p:extLst>
      <p:ext uri="{BB962C8B-B14F-4D97-AF65-F5344CB8AC3E}">
        <p14:creationId xmlns:p14="http://schemas.microsoft.com/office/powerpoint/2010/main" val="2339360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22</a:t>
            </a:fld>
            <a:endParaRPr lang="zh-CN" altLang="en-US"/>
          </a:p>
        </p:txBody>
      </p:sp>
    </p:spTree>
    <p:extLst>
      <p:ext uri="{BB962C8B-B14F-4D97-AF65-F5344CB8AC3E}">
        <p14:creationId xmlns:p14="http://schemas.microsoft.com/office/powerpoint/2010/main" val="3232556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23</a:t>
            </a:fld>
            <a:endParaRPr lang="zh-CN" altLang="en-US"/>
          </a:p>
        </p:txBody>
      </p:sp>
    </p:spTree>
    <p:extLst>
      <p:ext uri="{BB962C8B-B14F-4D97-AF65-F5344CB8AC3E}">
        <p14:creationId xmlns:p14="http://schemas.microsoft.com/office/powerpoint/2010/main" val="2186136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24</a:t>
            </a:fld>
            <a:endParaRPr lang="zh-CN" altLang="en-US"/>
          </a:p>
        </p:txBody>
      </p:sp>
    </p:spTree>
    <p:extLst>
      <p:ext uri="{BB962C8B-B14F-4D97-AF65-F5344CB8AC3E}">
        <p14:creationId xmlns:p14="http://schemas.microsoft.com/office/powerpoint/2010/main" val="12778289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25</a:t>
            </a:fld>
            <a:endParaRPr lang="zh-CN" altLang="en-US"/>
          </a:p>
        </p:txBody>
      </p:sp>
    </p:spTree>
    <p:extLst>
      <p:ext uri="{BB962C8B-B14F-4D97-AF65-F5344CB8AC3E}">
        <p14:creationId xmlns:p14="http://schemas.microsoft.com/office/powerpoint/2010/main" val="2471931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26</a:t>
            </a:fld>
            <a:endParaRPr lang="zh-CN" altLang="en-US"/>
          </a:p>
        </p:txBody>
      </p:sp>
    </p:spTree>
    <p:extLst>
      <p:ext uri="{BB962C8B-B14F-4D97-AF65-F5344CB8AC3E}">
        <p14:creationId xmlns:p14="http://schemas.microsoft.com/office/powerpoint/2010/main" val="15013541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27</a:t>
            </a:fld>
            <a:endParaRPr lang="zh-CN" altLang="en-US"/>
          </a:p>
        </p:txBody>
      </p:sp>
    </p:spTree>
    <p:extLst>
      <p:ext uri="{BB962C8B-B14F-4D97-AF65-F5344CB8AC3E}">
        <p14:creationId xmlns:p14="http://schemas.microsoft.com/office/powerpoint/2010/main" val="2513457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28</a:t>
            </a:fld>
            <a:endParaRPr lang="zh-CN" altLang="en-US"/>
          </a:p>
        </p:txBody>
      </p:sp>
    </p:spTree>
    <p:extLst>
      <p:ext uri="{BB962C8B-B14F-4D97-AF65-F5344CB8AC3E}">
        <p14:creationId xmlns:p14="http://schemas.microsoft.com/office/powerpoint/2010/main" val="35449866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29</a:t>
            </a:fld>
            <a:endParaRPr lang="zh-CN" altLang="en-US"/>
          </a:p>
        </p:txBody>
      </p:sp>
    </p:spTree>
    <p:extLst>
      <p:ext uri="{BB962C8B-B14F-4D97-AF65-F5344CB8AC3E}">
        <p14:creationId xmlns:p14="http://schemas.microsoft.com/office/powerpoint/2010/main" val="1410357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23912554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30</a:t>
            </a:fld>
            <a:endParaRPr lang="zh-CN" altLang="en-US"/>
          </a:p>
        </p:txBody>
      </p:sp>
    </p:spTree>
    <p:extLst>
      <p:ext uri="{BB962C8B-B14F-4D97-AF65-F5344CB8AC3E}">
        <p14:creationId xmlns:p14="http://schemas.microsoft.com/office/powerpoint/2010/main" val="39310492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31</a:t>
            </a:fld>
            <a:endParaRPr lang="zh-CN" altLang="en-US"/>
          </a:p>
        </p:txBody>
      </p:sp>
    </p:spTree>
    <p:extLst>
      <p:ext uri="{BB962C8B-B14F-4D97-AF65-F5344CB8AC3E}">
        <p14:creationId xmlns:p14="http://schemas.microsoft.com/office/powerpoint/2010/main" val="7565493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32</a:t>
            </a:fld>
            <a:endParaRPr lang="zh-CN" altLang="en-US"/>
          </a:p>
        </p:txBody>
      </p:sp>
    </p:spTree>
    <p:extLst>
      <p:ext uri="{BB962C8B-B14F-4D97-AF65-F5344CB8AC3E}">
        <p14:creationId xmlns:p14="http://schemas.microsoft.com/office/powerpoint/2010/main" val="660655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33</a:t>
            </a:fld>
            <a:endParaRPr lang="zh-CN" altLang="en-US"/>
          </a:p>
        </p:txBody>
      </p:sp>
    </p:spTree>
    <p:extLst>
      <p:ext uri="{BB962C8B-B14F-4D97-AF65-F5344CB8AC3E}">
        <p14:creationId xmlns:p14="http://schemas.microsoft.com/office/powerpoint/2010/main" val="1121371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10046902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35</a:t>
            </a:fld>
            <a:endParaRPr lang="zh-CN" altLang="en-US"/>
          </a:p>
        </p:txBody>
      </p:sp>
    </p:spTree>
    <p:extLst>
      <p:ext uri="{BB962C8B-B14F-4D97-AF65-F5344CB8AC3E}">
        <p14:creationId xmlns:p14="http://schemas.microsoft.com/office/powerpoint/2010/main" val="17342384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36</a:t>
            </a:fld>
            <a:endParaRPr lang="zh-CN" altLang="en-US"/>
          </a:p>
        </p:txBody>
      </p:sp>
    </p:spTree>
    <p:extLst>
      <p:ext uri="{BB962C8B-B14F-4D97-AF65-F5344CB8AC3E}">
        <p14:creationId xmlns:p14="http://schemas.microsoft.com/office/powerpoint/2010/main" val="2520914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37</a:t>
            </a:fld>
            <a:endParaRPr lang="zh-CN" altLang="en-US"/>
          </a:p>
        </p:txBody>
      </p:sp>
    </p:spTree>
    <p:extLst>
      <p:ext uri="{BB962C8B-B14F-4D97-AF65-F5344CB8AC3E}">
        <p14:creationId xmlns:p14="http://schemas.microsoft.com/office/powerpoint/2010/main" val="26565362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38</a:t>
            </a:fld>
            <a:endParaRPr lang="zh-CN" altLang="en-US"/>
          </a:p>
        </p:txBody>
      </p:sp>
    </p:spTree>
    <p:extLst>
      <p:ext uri="{BB962C8B-B14F-4D97-AF65-F5344CB8AC3E}">
        <p14:creationId xmlns:p14="http://schemas.microsoft.com/office/powerpoint/2010/main" val="17900229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39</a:t>
            </a:fld>
            <a:endParaRPr lang="zh-CN" altLang="en-US"/>
          </a:p>
        </p:txBody>
      </p:sp>
    </p:spTree>
    <p:extLst>
      <p:ext uri="{BB962C8B-B14F-4D97-AF65-F5344CB8AC3E}">
        <p14:creationId xmlns:p14="http://schemas.microsoft.com/office/powerpoint/2010/main" val="1315610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4</a:t>
            </a:fld>
            <a:endParaRPr lang="zh-CN" altLang="en-US"/>
          </a:p>
        </p:txBody>
      </p:sp>
    </p:spTree>
    <p:extLst>
      <p:ext uri="{BB962C8B-B14F-4D97-AF65-F5344CB8AC3E}">
        <p14:creationId xmlns:p14="http://schemas.microsoft.com/office/powerpoint/2010/main" val="41974037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40</a:t>
            </a:fld>
            <a:endParaRPr lang="zh-CN" altLang="en-US"/>
          </a:p>
        </p:txBody>
      </p:sp>
    </p:spTree>
    <p:extLst>
      <p:ext uri="{BB962C8B-B14F-4D97-AF65-F5344CB8AC3E}">
        <p14:creationId xmlns:p14="http://schemas.microsoft.com/office/powerpoint/2010/main" val="6602267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2246993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5</a:t>
            </a:fld>
            <a:endParaRPr lang="zh-CN" altLang="en-US"/>
          </a:p>
        </p:txBody>
      </p:sp>
    </p:spTree>
    <p:extLst>
      <p:ext uri="{BB962C8B-B14F-4D97-AF65-F5344CB8AC3E}">
        <p14:creationId xmlns:p14="http://schemas.microsoft.com/office/powerpoint/2010/main" val="2507496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6</a:t>
            </a:fld>
            <a:endParaRPr lang="zh-CN" altLang="en-US"/>
          </a:p>
        </p:txBody>
      </p:sp>
    </p:spTree>
    <p:extLst>
      <p:ext uri="{BB962C8B-B14F-4D97-AF65-F5344CB8AC3E}">
        <p14:creationId xmlns:p14="http://schemas.microsoft.com/office/powerpoint/2010/main" val="4258588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4146374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8</a:t>
            </a:fld>
            <a:endParaRPr lang="zh-CN" altLang="en-US"/>
          </a:p>
        </p:txBody>
      </p:sp>
    </p:spTree>
    <p:extLst>
      <p:ext uri="{BB962C8B-B14F-4D97-AF65-F5344CB8AC3E}">
        <p14:creationId xmlns:p14="http://schemas.microsoft.com/office/powerpoint/2010/main" val="3276870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t>9</a:t>
            </a:fld>
            <a:endParaRPr lang="zh-CN" altLang="en-US"/>
          </a:p>
        </p:txBody>
      </p:sp>
    </p:spTree>
    <p:extLst>
      <p:ext uri="{BB962C8B-B14F-4D97-AF65-F5344CB8AC3E}">
        <p14:creationId xmlns:p14="http://schemas.microsoft.com/office/powerpoint/2010/main" val="3144553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EFEA2CE-6F67-4479-9A31-A8F5880F32AD}" type="datetimeFigureOut">
              <a:rPr lang="zh-CN" altLang="en-US" smtClean="0"/>
              <a:t>2023/7/7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37AB9A-BB0F-4FA0-8611-5213F6F9481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EFEA2CE-6F67-4479-9A31-A8F5880F32AD}" type="datetimeFigureOut">
              <a:rPr lang="zh-CN" altLang="en-US" smtClean="0"/>
              <a:t>2023/7/7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37AB9A-BB0F-4FA0-8611-5213F6F9481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FEA2CE-6F67-4479-9A31-A8F5880F32AD}" type="datetimeFigureOut">
              <a:rPr lang="zh-CN" altLang="en-US" smtClean="0"/>
              <a:t>2023/7/7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37AB9A-BB0F-4FA0-8611-5213F6F9481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1_Custom Layout">
    <p:spTree>
      <p:nvGrpSpPr>
        <p:cNvPr id="1" name=""/>
        <p:cNvGrpSpPr/>
        <p:nvPr/>
      </p:nvGrpSpPr>
      <p:grpSpPr>
        <a:xfrm>
          <a:off x="0" y="0"/>
          <a:ext cx="0" cy="0"/>
          <a:chOff x="0" y="0"/>
          <a:chExt cx="0" cy="0"/>
        </a:xfrm>
      </p:grpSpPr>
      <p:sp>
        <p:nvSpPr>
          <p:cNvPr id="34" name="Picture Placeholder 29"/>
          <p:cNvSpPr>
            <a:spLocks noGrp="1"/>
          </p:cNvSpPr>
          <p:nvPr>
            <p:ph type="pic" sz="quarter" idx="12" hasCustomPrompt="1"/>
          </p:nvPr>
        </p:nvSpPr>
        <p:spPr>
          <a:xfrm>
            <a:off x="8275563" y="2905237"/>
            <a:ext cx="2769446" cy="6026722"/>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lgGrid">
            <a:fgClr>
              <a:schemeClr val="bg1"/>
            </a:fgClr>
            <a:bgClr>
              <a:schemeClr val="tx2">
                <a:lumMod val="10000"/>
                <a:lumOff val="90000"/>
              </a:schemeClr>
            </a:bgClr>
          </a:pattFill>
          <a:ln>
            <a:noFill/>
          </a:ln>
        </p:spPr>
        <p:txBody>
          <a:bodyPr wrap="square" anchor="ctr">
            <a:noAutofit/>
          </a:bodyPr>
          <a:lstStyle>
            <a:lvl1pPr marL="0" indent="0" algn="ctr">
              <a:buNone/>
              <a:defRPr baseline="0"/>
            </a:lvl1pPr>
          </a:lstStyle>
          <a:p>
            <a:endParaRPr lang="en-US" dirty="0"/>
          </a:p>
        </p:txBody>
      </p:sp>
      <p:sp>
        <p:nvSpPr>
          <p:cNvPr id="30" name="Picture Placeholder 29"/>
          <p:cNvSpPr>
            <a:spLocks noGrp="1"/>
          </p:cNvSpPr>
          <p:nvPr>
            <p:ph type="pic" sz="quarter" idx="11" hasCustomPrompt="1"/>
          </p:nvPr>
        </p:nvSpPr>
        <p:spPr>
          <a:xfrm>
            <a:off x="1138993" y="2905237"/>
            <a:ext cx="2769446" cy="6026722"/>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lgGrid">
            <a:fgClr>
              <a:schemeClr val="bg1"/>
            </a:fgClr>
            <a:bgClr>
              <a:schemeClr val="tx2">
                <a:lumMod val="10000"/>
                <a:lumOff val="90000"/>
              </a:schemeClr>
            </a:bgClr>
          </a:pattFill>
          <a:ln>
            <a:noFill/>
          </a:ln>
        </p:spPr>
        <p:txBody>
          <a:bodyPr wrap="square" anchor="ctr">
            <a:noAutofit/>
          </a:bodyPr>
          <a:lstStyle>
            <a:lvl1pPr marL="0" indent="0" algn="ctr">
              <a:buNone/>
              <a:defRPr baseline="0"/>
            </a:lvl1pPr>
          </a:lstStyle>
          <a:p>
            <a:endParaRPr lang="en-US" dirty="0"/>
          </a:p>
        </p:txBody>
      </p:sp>
      <p:sp>
        <p:nvSpPr>
          <p:cNvPr id="10" name="TextBox 9"/>
          <p:cNvSpPr txBox="1"/>
          <p:nvPr userDrawn="1"/>
        </p:nvSpPr>
        <p:spPr>
          <a:xfrm rot="16200000">
            <a:off x="10067539" y="3298195"/>
            <a:ext cx="2940050" cy="306705"/>
          </a:xfrm>
          <a:prstGeom prst="rect">
            <a:avLst/>
          </a:prstGeom>
          <a:noFill/>
        </p:spPr>
        <p:txBody>
          <a:bodyPr wrap="none" rtlCol="0">
            <a:spAutoFit/>
          </a:bodyPr>
          <a:lstStyle/>
          <a:p>
            <a:r>
              <a:rPr lang="en-US" sz="1400" b="1" dirty="0">
                <a:solidFill>
                  <a:srgbClr val="FFFFFF"/>
                </a:solidFill>
                <a:latin typeface="+mj-lt"/>
              </a:rPr>
              <a:t>Animus</a:t>
            </a:r>
            <a:r>
              <a:rPr lang="en-US" sz="1400" dirty="0">
                <a:solidFill>
                  <a:srgbClr val="FFFFFF"/>
                </a:solidFill>
              </a:rPr>
              <a:t> presentation template | #</a:t>
            </a:r>
            <a:fld id="{5E8513FC-DD75-4BD4-8942-AA828F11FE0D}" type="slidenum">
              <a:rPr lang="en-US" sz="1400" dirty="0" smtClean="0">
                <a:solidFill>
                  <a:srgbClr val="FFFFFF"/>
                </a:solidFill>
              </a:rPr>
              <a:t>‹#›</a:t>
            </a:fld>
            <a:endParaRPr lang="en-US" sz="1400" dirty="0">
              <a:solidFill>
                <a:srgbClr val="FFFFFF"/>
              </a:solidFill>
            </a:endParaRPr>
          </a:p>
        </p:txBody>
      </p:sp>
      <p:sp>
        <p:nvSpPr>
          <p:cNvPr id="11" name="Picture Placeholder 10"/>
          <p:cNvSpPr>
            <a:spLocks noGrp="1"/>
          </p:cNvSpPr>
          <p:nvPr>
            <p:ph type="pic" sz="quarter" idx="10" hasCustomPrompt="1"/>
          </p:nvPr>
        </p:nvSpPr>
        <p:spPr>
          <a:xfrm>
            <a:off x="4567925" y="2612378"/>
            <a:ext cx="3056150" cy="6612439"/>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lgGrid">
            <a:fgClr>
              <a:schemeClr val="bg1"/>
            </a:fgClr>
            <a:bgClr>
              <a:schemeClr val="tx2">
                <a:lumMod val="10000"/>
                <a:lumOff val="90000"/>
              </a:schemeClr>
            </a:bgClr>
          </a:pattFill>
          <a:ln>
            <a:noFill/>
          </a:ln>
        </p:spPr>
        <p:txBody>
          <a:bodyPr wrap="square" anchor="ctr">
            <a:noAutofit/>
          </a:bodyPr>
          <a:lstStyle>
            <a:lvl1pPr marL="0" indent="0" algn="ctr">
              <a:buNone/>
              <a:defRPr baseline="0"/>
            </a:lvl1p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8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9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fill="hold"/>
                                        <p:tgtEl>
                                          <p:spTgt spid="30"/>
                                        </p:tgtEl>
                                        <p:attrNameLst>
                                          <p:attrName>ppt_x</p:attrName>
                                        </p:attrNameLst>
                                      </p:cBhvr>
                                      <p:tavLst>
                                        <p:tav tm="0">
                                          <p:val>
                                            <p:strVal val="#ppt_x"/>
                                          </p:val>
                                        </p:tav>
                                        <p:tav tm="100000">
                                          <p:val>
                                            <p:strVal val="#ppt_x"/>
                                          </p:val>
                                        </p:tav>
                                      </p:tavLst>
                                    </p:anim>
                                    <p:anim calcmode="lin" valueType="num">
                                      <p:cBhvr additive="base">
                                        <p:cTn id="12" dur="1000" fill="hold"/>
                                        <p:tgtEl>
                                          <p:spTgt spid="3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1000" fill="hold"/>
                                        <p:tgtEl>
                                          <p:spTgt spid="34"/>
                                        </p:tgtEl>
                                        <p:attrNameLst>
                                          <p:attrName>ppt_x</p:attrName>
                                        </p:attrNameLst>
                                      </p:cBhvr>
                                      <p:tavLst>
                                        <p:tav tm="0">
                                          <p:val>
                                            <p:strVal val="#ppt_x"/>
                                          </p:val>
                                        </p:tav>
                                        <p:tav tm="100000">
                                          <p:val>
                                            <p:strVal val="#ppt_x"/>
                                          </p:val>
                                        </p:tav>
                                      </p:tavLst>
                                    </p:anim>
                                    <p:anim calcmode="lin" valueType="num">
                                      <p:cBhvr additive="base">
                                        <p:cTn id="16" dur="10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0" grpId="0" bldLvl="0" animBg="1"/>
      <p:bldP spid="11" grpId="0" bldLvl="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ndart Slide_with_photo">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12" name="Title Text"/>
          <p:cNvSpPr txBox="1">
            <a:spLocks noGrp="1"/>
          </p:cNvSpPr>
          <p:nvPr>
            <p:ph type="title" hasCustomPrompt="1"/>
          </p:nvPr>
        </p:nvSpPr>
        <p:spPr>
          <a:prstGeom prst="rect">
            <a:avLst/>
          </a:prstGeom>
        </p:spPr>
        <p:txBody>
          <a:bodyPr/>
          <a:lstStyle/>
          <a:p>
            <a:r>
              <a:t>Title Text</a:t>
            </a:r>
          </a:p>
        </p:txBody>
      </p:sp>
      <p:sp>
        <p:nvSpPr>
          <p:cNvPr id="3" name="Picture Placeholder 2"/>
          <p:cNvSpPr>
            <a:spLocks noGrp="1"/>
          </p:cNvSpPr>
          <p:nvPr>
            <p:ph type="pic" sz="quarter" idx="10"/>
          </p:nvPr>
        </p:nvSpPr>
        <p:spPr>
          <a:xfrm>
            <a:off x="844550" y="1665288"/>
            <a:ext cx="1182688" cy="1181894"/>
          </a:xfrm>
        </p:spPr>
        <p:txBody>
          <a:bodyPr/>
          <a:lstStyle/>
          <a:p>
            <a:endParaRPr lang="en-US"/>
          </a:p>
        </p:txBody>
      </p:sp>
      <p:sp>
        <p:nvSpPr>
          <p:cNvPr id="6" name="Picture Placeholder 2"/>
          <p:cNvSpPr>
            <a:spLocks noGrp="1"/>
          </p:cNvSpPr>
          <p:nvPr>
            <p:ph type="pic" sz="quarter" idx="11"/>
          </p:nvPr>
        </p:nvSpPr>
        <p:spPr>
          <a:xfrm>
            <a:off x="2397919" y="1665288"/>
            <a:ext cx="1182688" cy="1181894"/>
          </a:xfrm>
        </p:spPr>
        <p:txBody>
          <a:bodyPr/>
          <a:lstStyle/>
          <a:p>
            <a:endParaRPr lang="en-US"/>
          </a:p>
        </p:txBody>
      </p:sp>
      <p:sp>
        <p:nvSpPr>
          <p:cNvPr id="7" name="Picture Placeholder 2"/>
          <p:cNvSpPr>
            <a:spLocks noGrp="1"/>
          </p:cNvSpPr>
          <p:nvPr>
            <p:ph type="pic" sz="quarter" idx="12"/>
          </p:nvPr>
        </p:nvSpPr>
        <p:spPr>
          <a:xfrm>
            <a:off x="3951288" y="1665288"/>
            <a:ext cx="1182688" cy="1181894"/>
          </a:xfrm>
        </p:spPr>
        <p:txBody>
          <a:bodyPr/>
          <a:lstStyle/>
          <a:p>
            <a:endParaRPr lang="en-US"/>
          </a:p>
        </p:txBody>
      </p:sp>
      <p:sp>
        <p:nvSpPr>
          <p:cNvPr id="8" name="Picture Placeholder 2"/>
          <p:cNvSpPr>
            <a:spLocks noGrp="1"/>
          </p:cNvSpPr>
          <p:nvPr>
            <p:ph type="pic" sz="quarter" idx="13"/>
          </p:nvPr>
        </p:nvSpPr>
        <p:spPr>
          <a:xfrm>
            <a:off x="5504657" y="1665288"/>
            <a:ext cx="1182688" cy="1181894"/>
          </a:xfrm>
        </p:spPr>
        <p:txBody>
          <a:bodyPr/>
          <a:lstStyle/>
          <a:p>
            <a:endParaRPr lang="en-US"/>
          </a:p>
        </p:txBody>
      </p:sp>
      <p:sp>
        <p:nvSpPr>
          <p:cNvPr id="9" name="Picture Placeholder 2"/>
          <p:cNvSpPr>
            <a:spLocks noGrp="1"/>
          </p:cNvSpPr>
          <p:nvPr>
            <p:ph type="pic" sz="quarter" idx="14"/>
          </p:nvPr>
        </p:nvSpPr>
        <p:spPr>
          <a:xfrm>
            <a:off x="7058026" y="1665288"/>
            <a:ext cx="1182688" cy="1181894"/>
          </a:xfrm>
        </p:spPr>
        <p:txBody>
          <a:bodyPr/>
          <a:lstStyle/>
          <a:p>
            <a:endParaRPr lang="en-US"/>
          </a:p>
        </p:txBody>
      </p:sp>
      <p:sp>
        <p:nvSpPr>
          <p:cNvPr id="10" name="Picture Placeholder 2"/>
          <p:cNvSpPr>
            <a:spLocks noGrp="1"/>
          </p:cNvSpPr>
          <p:nvPr>
            <p:ph type="pic" sz="quarter" idx="15"/>
          </p:nvPr>
        </p:nvSpPr>
        <p:spPr>
          <a:xfrm>
            <a:off x="8611395" y="1665288"/>
            <a:ext cx="1182688" cy="1181894"/>
          </a:xfrm>
        </p:spPr>
        <p:txBody>
          <a:bodyPr/>
          <a:lstStyle/>
          <a:p>
            <a:endParaRPr lang="en-US"/>
          </a:p>
        </p:txBody>
      </p:sp>
      <p:sp>
        <p:nvSpPr>
          <p:cNvPr id="13" name="Picture Placeholder 2"/>
          <p:cNvSpPr>
            <a:spLocks noGrp="1"/>
          </p:cNvSpPr>
          <p:nvPr>
            <p:ph type="pic" sz="quarter" idx="16"/>
          </p:nvPr>
        </p:nvSpPr>
        <p:spPr>
          <a:xfrm>
            <a:off x="10164763" y="1665288"/>
            <a:ext cx="1182688" cy="1181894"/>
          </a:xfrm>
        </p:spPr>
        <p:txBody>
          <a:bodyPr/>
          <a:lstStyle/>
          <a:p>
            <a:endParaRPr lang="en-US"/>
          </a:p>
        </p:txBody>
      </p:sp>
      <p:sp>
        <p:nvSpPr>
          <p:cNvPr id="15" name="Picture Placeholder 2"/>
          <p:cNvSpPr>
            <a:spLocks noGrp="1"/>
          </p:cNvSpPr>
          <p:nvPr>
            <p:ph type="pic" sz="quarter" idx="17"/>
          </p:nvPr>
        </p:nvSpPr>
        <p:spPr>
          <a:xfrm>
            <a:off x="844550" y="3213943"/>
            <a:ext cx="1182688" cy="1181894"/>
          </a:xfrm>
        </p:spPr>
        <p:txBody>
          <a:bodyPr/>
          <a:lstStyle/>
          <a:p>
            <a:endParaRPr lang="en-US"/>
          </a:p>
        </p:txBody>
      </p:sp>
      <p:sp>
        <p:nvSpPr>
          <p:cNvPr id="16" name="Picture Placeholder 2"/>
          <p:cNvSpPr>
            <a:spLocks noGrp="1"/>
          </p:cNvSpPr>
          <p:nvPr>
            <p:ph type="pic" sz="quarter" idx="18"/>
          </p:nvPr>
        </p:nvSpPr>
        <p:spPr>
          <a:xfrm>
            <a:off x="2397919" y="3213943"/>
            <a:ext cx="1182688" cy="1181894"/>
          </a:xfrm>
        </p:spPr>
        <p:txBody>
          <a:bodyPr/>
          <a:lstStyle/>
          <a:p>
            <a:endParaRPr lang="en-US"/>
          </a:p>
        </p:txBody>
      </p:sp>
      <p:sp>
        <p:nvSpPr>
          <p:cNvPr id="17" name="Picture Placeholder 2"/>
          <p:cNvSpPr>
            <a:spLocks noGrp="1"/>
          </p:cNvSpPr>
          <p:nvPr>
            <p:ph type="pic" sz="quarter" idx="19"/>
          </p:nvPr>
        </p:nvSpPr>
        <p:spPr>
          <a:xfrm>
            <a:off x="3951288" y="3213943"/>
            <a:ext cx="1182688" cy="1181894"/>
          </a:xfrm>
        </p:spPr>
        <p:txBody>
          <a:bodyPr/>
          <a:lstStyle/>
          <a:p>
            <a:endParaRPr lang="en-US"/>
          </a:p>
        </p:txBody>
      </p:sp>
      <p:sp>
        <p:nvSpPr>
          <p:cNvPr id="18" name="Picture Placeholder 2"/>
          <p:cNvSpPr>
            <a:spLocks noGrp="1"/>
          </p:cNvSpPr>
          <p:nvPr>
            <p:ph type="pic" sz="quarter" idx="20"/>
          </p:nvPr>
        </p:nvSpPr>
        <p:spPr>
          <a:xfrm>
            <a:off x="5504657" y="3213943"/>
            <a:ext cx="1182688" cy="1181894"/>
          </a:xfrm>
        </p:spPr>
        <p:txBody>
          <a:bodyPr/>
          <a:lstStyle/>
          <a:p>
            <a:endParaRPr lang="en-US"/>
          </a:p>
        </p:txBody>
      </p:sp>
      <p:sp>
        <p:nvSpPr>
          <p:cNvPr id="19" name="Picture Placeholder 2"/>
          <p:cNvSpPr>
            <a:spLocks noGrp="1"/>
          </p:cNvSpPr>
          <p:nvPr>
            <p:ph type="pic" sz="quarter" idx="21"/>
          </p:nvPr>
        </p:nvSpPr>
        <p:spPr>
          <a:xfrm>
            <a:off x="7058026" y="3213943"/>
            <a:ext cx="1182688" cy="1181894"/>
          </a:xfrm>
        </p:spPr>
        <p:txBody>
          <a:bodyPr/>
          <a:lstStyle/>
          <a:p>
            <a:endParaRPr lang="en-US"/>
          </a:p>
        </p:txBody>
      </p:sp>
      <p:sp>
        <p:nvSpPr>
          <p:cNvPr id="20" name="Picture Placeholder 2"/>
          <p:cNvSpPr>
            <a:spLocks noGrp="1"/>
          </p:cNvSpPr>
          <p:nvPr>
            <p:ph type="pic" sz="quarter" idx="22"/>
          </p:nvPr>
        </p:nvSpPr>
        <p:spPr>
          <a:xfrm>
            <a:off x="8611395" y="3213943"/>
            <a:ext cx="1182688" cy="1181894"/>
          </a:xfrm>
        </p:spPr>
        <p:txBody>
          <a:bodyPr/>
          <a:lstStyle/>
          <a:p>
            <a:endParaRPr lang="en-US"/>
          </a:p>
        </p:txBody>
      </p:sp>
      <p:sp>
        <p:nvSpPr>
          <p:cNvPr id="21" name="Picture Placeholder 2"/>
          <p:cNvSpPr>
            <a:spLocks noGrp="1"/>
          </p:cNvSpPr>
          <p:nvPr>
            <p:ph type="pic" sz="quarter" idx="23"/>
          </p:nvPr>
        </p:nvSpPr>
        <p:spPr>
          <a:xfrm>
            <a:off x="10164763" y="3213943"/>
            <a:ext cx="1182688" cy="1181894"/>
          </a:xfrm>
        </p:spPr>
        <p:txBody>
          <a:bodyPr/>
          <a:lstStyle/>
          <a:p>
            <a:endParaRPr lang="en-US"/>
          </a:p>
        </p:txBody>
      </p:sp>
      <p:sp>
        <p:nvSpPr>
          <p:cNvPr id="22" name="Picture Placeholder 2"/>
          <p:cNvSpPr>
            <a:spLocks noGrp="1"/>
          </p:cNvSpPr>
          <p:nvPr>
            <p:ph type="pic" sz="quarter" idx="24"/>
          </p:nvPr>
        </p:nvSpPr>
        <p:spPr>
          <a:xfrm>
            <a:off x="844550" y="4762599"/>
            <a:ext cx="1182688" cy="1181894"/>
          </a:xfrm>
        </p:spPr>
        <p:txBody>
          <a:bodyPr/>
          <a:lstStyle/>
          <a:p>
            <a:endParaRPr lang="en-US"/>
          </a:p>
        </p:txBody>
      </p:sp>
      <p:sp>
        <p:nvSpPr>
          <p:cNvPr id="23" name="Picture Placeholder 2"/>
          <p:cNvSpPr>
            <a:spLocks noGrp="1"/>
          </p:cNvSpPr>
          <p:nvPr>
            <p:ph type="pic" sz="quarter" idx="25"/>
          </p:nvPr>
        </p:nvSpPr>
        <p:spPr>
          <a:xfrm>
            <a:off x="2397919" y="4762599"/>
            <a:ext cx="1182688" cy="1181894"/>
          </a:xfrm>
        </p:spPr>
        <p:txBody>
          <a:bodyPr/>
          <a:lstStyle/>
          <a:p>
            <a:endParaRPr lang="en-US"/>
          </a:p>
        </p:txBody>
      </p:sp>
      <p:sp>
        <p:nvSpPr>
          <p:cNvPr id="24" name="Picture Placeholder 2"/>
          <p:cNvSpPr>
            <a:spLocks noGrp="1"/>
          </p:cNvSpPr>
          <p:nvPr>
            <p:ph type="pic" sz="quarter" idx="26"/>
          </p:nvPr>
        </p:nvSpPr>
        <p:spPr>
          <a:xfrm>
            <a:off x="3951288" y="4762599"/>
            <a:ext cx="1182688" cy="1181894"/>
          </a:xfrm>
        </p:spPr>
        <p:txBody>
          <a:bodyPr/>
          <a:lstStyle/>
          <a:p>
            <a:endParaRPr lang="en-US"/>
          </a:p>
        </p:txBody>
      </p:sp>
      <p:sp>
        <p:nvSpPr>
          <p:cNvPr id="25" name="Picture Placeholder 2"/>
          <p:cNvSpPr>
            <a:spLocks noGrp="1"/>
          </p:cNvSpPr>
          <p:nvPr>
            <p:ph type="pic" sz="quarter" idx="27"/>
          </p:nvPr>
        </p:nvSpPr>
        <p:spPr>
          <a:xfrm>
            <a:off x="5504657" y="4762599"/>
            <a:ext cx="1182688" cy="1181894"/>
          </a:xfrm>
        </p:spPr>
        <p:txBody>
          <a:bodyPr/>
          <a:lstStyle/>
          <a:p>
            <a:endParaRPr lang="en-US"/>
          </a:p>
        </p:txBody>
      </p:sp>
      <p:sp>
        <p:nvSpPr>
          <p:cNvPr id="26" name="Picture Placeholder 2"/>
          <p:cNvSpPr>
            <a:spLocks noGrp="1"/>
          </p:cNvSpPr>
          <p:nvPr>
            <p:ph type="pic" sz="quarter" idx="28"/>
          </p:nvPr>
        </p:nvSpPr>
        <p:spPr>
          <a:xfrm>
            <a:off x="7058026" y="4762599"/>
            <a:ext cx="1182688" cy="1181894"/>
          </a:xfrm>
        </p:spPr>
        <p:txBody>
          <a:bodyPr/>
          <a:lstStyle/>
          <a:p>
            <a:endParaRPr lang="en-US"/>
          </a:p>
        </p:txBody>
      </p:sp>
      <p:sp>
        <p:nvSpPr>
          <p:cNvPr id="27" name="Picture Placeholder 2"/>
          <p:cNvSpPr>
            <a:spLocks noGrp="1"/>
          </p:cNvSpPr>
          <p:nvPr>
            <p:ph type="pic" sz="quarter" idx="29"/>
          </p:nvPr>
        </p:nvSpPr>
        <p:spPr>
          <a:xfrm>
            <a:off x="8611395" y="4762599"/>
            <a:ext cx="1182688" cy="1181894"/>
          </a:xfrm>
        </p:spPr>
        <p:txBody>
          <a:bodyPr/>
          <a:lstStyle/>
          <a:p>
            <a:endParaRPr lang="en-US"/>
          </a:p>
        </p:txBody>
      </p:sp>
      <p:sp>
        <p:nvSpPr>
          <p:cNvPr id="28" name="Picture Placeholder 2"/>
          <p:cNvSpPr>
            <a:spLocks noGrp="1"/>
          </p:cNvSpPr>
          <p:nvPr>
            <p:ph type="pic" sz="quarter" idx="30"/>
          </p:nvPr>
        </p:nvSpPr>
        <p:spPr>
          <a:xfrm>
            <a:off x="10164763" y="4762599"/>
            <a:ext cx="1182688" cy="1181894"/>
          </a:xfrm>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6_Custom Layout">
    <p:spTree>
      <p:nvGrpSpPr>
        <p:cNvPr id="1" name=""/>
        <p:cNvGrpSpPr/>
        <p:nvPr/>
      </p:nvGrpSpPr>
      <p:grpSpPr>
        <a:xfrm>
          <a:off x="0" y="0"/>
          <a:ext cx="0" cy="0"/>
          <a:chOff x="0" y="0"/>
          <a:chExt cx="0" cy="0"/>
        </a:xfrm>
      </p:grpSpPr>
      <p:sp>
        <p:nvSpPr>
          <p:cNvPr id="41" name="Picture Placeholder 15"/>
          <p:cNvSpPr>
            <a:spLocks noGrp="1"/>
          </p:cNvSpPr>
          <p:nvPr>
            <p:ph type="pic" sz="quarter" idx="10" hasCustomPrompt="1"/>
          </p:nvPr>
        </p:nvSpPr>
        <p:spPr>
          <a:xfrm>
            <a:off x="7228910" y="2475212"/>
            <a:ext cx="2820557" cy="3255264"/>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dirty="0"/>
              <a:t>Drag and drop picture</a:t>
            </a:r>
          </a:p>
        </p:txBody>
      </p:sp>
      <p:sp>
        <p:nvSpPr>
          <p:cNvPr id="42" name="Picture Placeholder 15"/>
          <p:cNvSpPr>
            <a:spLocks noGrp="1"/>
          </p:cNvSpPr>
          <p:nvPr>
            <p:ph type="pic" sz="quarter" idx="11" hasCustomPrompt="1"/>
          </p:nvPr>
        </p:nvSpPr>
        <p:spPr>
          <a:xfrm>
            <a:off x="7228910" y="2113507"/>
            <a:ext cx="2820557" cy="3255264"/>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dirty="0"/>
              <a:t>Drag and drop picture</a:t>
            </a:r>
          </a:p>
        </p:txBody>
      </p:sp>
      <p:sp>
        <p:nvSpPr>
          <p:cNvPr id="43" name="Picture Placeholder 15"/>
          <p:cNvSpPr>
            <a:spLocks noGrp="1"/>
          </p:cNvSpPr>
          <p:nvPr>
            <p:ph type="pic" sz="quarter" idx="12" hasCustomPrompt="1"/>
          </p:nvPr>
        </p:nvSpPr>
        <p:spPr>
          <a:xfrm>
            <a:off x="7228910" y="1751802"/>
            <a:ext cx="2820557" cy="3255264"/>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dirty="0"/>
              <a:t>Drag and drop picture</a:t>
            </a:r>
          </a:p>
        </p:txBody>
      </p:sp>
      <p:sp>
        <p:nvSpPr>
          <p:cNvPr id="44" name="Picture Placeholder 15"/>
          <p:cNvSpPr>
            <a:spLocks noGrp="1"/>
          </p:cNvSpPr>
          <p:nvPr>
            <p:ph type="pic" sz="quarter" idx="13" hasCustomPrompt="1"/>
          </p:nvPr>
        </p:nvSpPr>
        <p:spPr>
          <a:xfrm>
            <a:off x="7228910" y="1390097"/>
            <a:ext cx="2820557" cy="3255264"/>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42" presetClass="path" presetSubtype="0" decel="100000" fill="hold" grpId="1" nodeType="withEffect">
                                  <p:stCondLst>
                                    <p:cond delay="0"/>
                                  </p:stCondLst>
                                  <p:childTnLst>
                                    <p:animMotion origin="layout" path="M 3.40711E-6 1.85185E-6 L 3.40711E-6 0.08669 " pathEditMode="relative" rAng="0" ptsTypes="AA">
                                      <p:cBhvr>
                                        <p:cTn id="9" dur="1000" spd="-100000" fill="hold"/>
                                        <p:tgtEl>
                                          <p:spTgt spid="41"/>
                                        </p:tgtEl>
                                        <p:attrNameLst>
                                          <p:attrName>ppt_x</p:attrName>
                                          <p:attrName>ppt_y</p:attrName>
                                        </p:attrNameLst>
                                      </p:cBhvr>
                                      <p:rCtr x="0" y="4329"/>
                                    </p:animMotion>
                                  </p:childTnLst>
                                </p:cTn>
                              </p:par>
                              <p:par>
                                <p:cTn id="10" presetID="10" presetClass="entr" presetSubtype="0" fill="hold" grpId="0" nodeType="withEffect">
                                  <p:stCondLst>
                                    <p:cond delay="50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par>
                                <p:cTn id="13" presetID="42" presetClass="path" presetSubtype="0" decel="100000" fill="hold" grpId="1" nodeType="withEffect">
                                  <p:stCondLst>
                                    <p:cond delay="500"/>
                                  </p:stCondLst>
                                  <p:childTnLst>
                                    <p:animMotion origin="layout" path="M 3.40711E-6 3.88889E-6 L 3.40711E-6 0.08669 " pathEditMode="relative" rAng="0" ptsTypes="AA">
                                      <p:cBhvr>
                                        <p:cTn id="14" dur="1000" spd="-100000" fill="hold"/>
                                        <p:tgtEl>
                                          <p:spTgt spid="42"/>
                                        </p:tgtEl>
                                        <p:attrNameLst>
                                          <p:attrName>ppt_x</p:attrName>
                                          <p:attrName>ppt_y</p:attrName>
                                        </p:attrNameLst>
                                      </p:cBhvr>
                                      <p:rCtr x="0" y="4329"/>
                                    </p:animMotion>
                                  </p:childTnLst>
                                </p:cTn>
                              </p:par>
                              <p:par>
                                <p:cTn id="15" presetID="10" presetClass="entr" presetSubtype="0" fill="hold" grpId="0" nodeType="withEffect">
                                  <p:stCondLst>
                                    <p:cond delay="100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par>
                                <p:cTn id="18" presetID="42" presetClass="path" presetSubtype="0" decel="100000" fill="hold" grpId="1" nodeType="withEffect">
                                  <p:stCondLst>
                                    <p:cond delay="1000"/>
                                  </p:stCondLst>
                                  <p:childTnLst>
                                    <p:animMotion origin="layout" path="M 3.40711E-6 1.66667E-6 L 3.40711E-6 0.08669 " pathEditMode="relative" rAng="0" ptsTypes="AA">
                                      <p:cBhvr>
                                        <p:cTn id="19" dur="1000" spd="-100000" fill="hold"/>
                                        <p:tgtEl>
                                          <p:spTgt spid="43"/>
                                        </p:tgtEl>
                                        <p:attrNameLst>
                                          <p:attrName>ppt_x</p:attrName>
                                          <p:attrName>ppt_y</p:attrName>
                                        </p:attrNameLst>
                                      </p:cBhvr>
                                      <p:rCtr x="0" y="4329"/>
                                    </p:animMotion>
                                  </p:childTnLst>
                                </p:cTn>
                              </p:par>
                              <p:par>
                                <p:cTn id="20" presetID="10" presetClass="entr" presetSubtype="0" fill="hold" grpId="0" nodeType="withEffect">
                                  <p:stCondLst>
                                    <p:cond delay="15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42" presetClass="path" presetSubtype="0" decel="100000" fill="hold" grpId="1" nodeType="withEffect">
                                  <p:stCondLst>
                                    <p:cond delay="1500"/>
                                  </p:stCondLst>
                                  <p:childTnLst>
                                    <p:animMotion origin="layout" path="M 3.40711E-6 -5.55556E-7 L 3.40711E-6 0.08669 " pathEditMode="relative" rAng="0" ptsTypes="AA">
                                      <p:cBhvr>
                                        <p:cTn id="24" dur="1000" spd="-100000" fill="hold"/>
                                        <p:tgtEl>
                                          <p:spTgt spid="44"/>
                                        </p:tgtEl>
                                        <p:attrNameLst>
                                          <p:attrName>ppt_x</p:attrName>
                                          <p:attrName>ppt_y</p:attrName>
                                        </p:attrNameLst>
                                      </p:cBhvr>
                                      <p:rCtr x="0" y="43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41" grpId="1" bldLvl="0" animBg="1"/>
      <p:bldP spid="42" grpId="0" bldLvl="0" animBg="1"/>
      <p:bldP spid="42" grpId="1" bldLvl="0" animBg="1"/>
      <p:bldP spid="43" grpId="0" bldLvl="0" animBg="1"/>
      <p:bldP spid="43" grpId="1" bldLvl="0" animBg="1"/>
      <p:bldP spid="44" grpId="0" bldLvl="0" animBg="1"/>
      <p:bldP spid="44" grpId="1" bldLvl="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EFEA2CE-6F67-4479-9A31-A8F5880F32AD}" type="datetimeFigureOut">
              <a:rPr lang="zh-CN" altLang="en-US" smtClean="0"/>
              <a:t>2023/7/7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37AB9A-BB0F-4FA0-8611-5213F6F9481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EA2CE-6F67-4479-9A31-A8F5880F32AD}" type="datetimeFigureOut">
              <a:rPr lang="zh-CN" altLang="en-US" smtClean="0"/>
              <a:t>2023/7/7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7AB9A-BB0F-4FA0-8611-5213F6F9481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62" r:id="rId4"/>
    <p:sldLayoutId id="2147483663" r:id="rId5"/>
    <p:sldLayoutId id="2147483665" r:id="rId6"/>
    <p:sldLayoutId id="214748366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EA2CE-6F67-4479-9A31-A8F5880F32AD}" type="datetimeFigureOut">
              <a:rPr lang="zh-CN" altLang="en-US" smtClean="0"/>
              <a:t>2023/7/7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7AB9A-BB0F-4FA0-8611-5213F6F9481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kjxt.ucas.ac.cn/index.php/zh"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kjxt.ucas.ac.cn/index.php/zh/"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chart" Target="../charts/chart5.xml"/><Relationship Id="rId4" Type="http://schemas.openxmlformats.org/officeDocument/2006/relationships/chart" Target="../charts/chart4.xml"/></Relationships>
</file>

<file path=ppt/slides/_rels/slide25.xml.rels><?xml version="1.0" encoding="UTF-8" standalone="yes"?>
<Relationships xmlns="http://schemas.openxmlformats.org/package/2006/relationships"><Relationship Id="rId3" Type="http://schemas.openxmlformats.org/officeDocument/2006/relationships/hyperlink" Target="http://kjxt.ucas.ac.cn/"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chart" Target="../charts/chart6.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hemeOverride" Target="../theme/themeOverride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admission.ucas.ac.cn/"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ECFC"/>
        </a:solidFill>
        <a:effectLst/>
      </p:bgPr>
    </p:bg>
    <p:spTree>
      <p:nvGrpSpPr>
        <p:cNvPr id="1" name=""/>
        <p:cNvGrpSpPr/>
        <p:nvPr/>
      </p:nvGrpSpPr>
      <p:grpSpPr>
        <a:xfrm>
          <a:off x="0" y="0"/>
          <a:ext cx="0" cy="0"/>
          <a:chOff x="0" y="0"/>
          <a:chExt cx="0" cy="0"/>
        </a:xfrm>
      </p:grpSpPr>
      <p:sp>
        <p:nvSpPr>
          <p:cNvPr id="1503" name="任意多边形: 形状 1502"/>
          <p:cNvSpPr/>
          <p:nvPr/>
        </p:nvSpPr>
        <p:spPr>
          <a:xfrm>
            <a:off x="1032387" y="-65136"/>
            <a:ext cx="13716000" cy="6923137"/>
          </a:xfrm>
          <a:custGeom>
            <a:avLst/>
            <a:gdLst>
              <a:gd name="connsiteX0" fmla="*/ 153753 w 13716000"/>
              <a:gd name="connsiteY0" fmla="*/ 0 h 6923137"/>
              <a:gd name="connsiteX1" fmla="*/ 13562247 w 13716000"/>
              <a:gd name="connsiteY1" fmla="*/ 0 h 6923137"/>
              <a:gd name="connsiteX2" fmla="*/ 13576670 w 13716000"/>
              <a:gd name="connsiteY2" fmla="*/ 68369 h 6923137"/>
              <a:gd name="connsiteX3" fmla="*/ 13716000 w 13716000"/>
              <a:gd name="connsiteY3" fmla="*/ 1580534 h 6923137"/>
              <a:gd name="connsiteX4" fmla="*/ 11707338 w 13716000"/>
              <a:gd name="connsiteY4" fmla="*/ 6886128 h 6923137"/>
              <a:gd name="connsiteX5" fmla="*/ 11671858 w 13716000"/>
              <a:gd name="connsiteY5" fmla="*/ 6923137 h 6923137"/>
              <a:gd name="connsiteX6" fmla="*/ 2044142 w 13716000"/>
              <a:gd name="connsiteY6" fmla="*/ 6923137 h 6923137"/>
              <a:gd name="connsiteX7" fmla="*/ 2008662 w 13716000"/>
              <a:gd name="connsiteY7" fmla="*/ 6886128 h 6923137"/>
              <a:gd name="connsiteX8" fmla="*/ 0 w 13716000"/>
              <a:gd name="connsiteY8" fmla="*/ 1580534 h 6923137"/>
              <a:gd name="connsiteX9" fmla="*/ 139330 w 13716000"/>
              <a:gd name="connsiteY9" fmla="*/ 68369 h 6923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16000" h="6923137">
                <a:moveTo>
                  <a:pt x="153753" y="0"/>
                </a:moveTo>
                <a:lnTo>
                  <a:pt x="13562247" y="0"/>
                </a:lnTo>
                <a:lnTo>
                  <a:pt x="13576670" y="68369"/>
                </a:lnTo>
                <a:cubicBezTo>
                  <a:pt x="13668025" y="556812"/>
                  <a:pt x="13716000" y="1062543"/>
                  <a:pt x="13716000" y="1580534"/>
                </a:cubicBezTo>
                <a:cubicBezTo>
                  <a:pt x="13716000" y="3652497"/>
                  <a:pt x="12948392" y="5528308"/>
                  <a:pt x="11707338" y="6886128"/>
                </a:cubicBezTo>
                <a:lnTo>
                  <a:pt x="11671858" y="6923137"/>
                </a:lnTo>
                <a:lnTo>
                  <a:pt x="2044142" y="6923137"/>
                </a:lnTo>
                <a:lnTo>
                  <a:pt x="2008662" y="6886128"/>
                </a:lnTo>
                <a:cubicBezTo>
                  <a:pt x="767608" y="5528308"/>
                  <a:pt x="0" y="3652497"/>
                  <a:pt x="0" y="1580534"/>
                </a:cubicBezTo>
                <a:cubicBezTo>
                  <a:pt x="0" y="1062543"/>
                  <a:pt x="47976" y="556812"/>
                  <a:pt x="139330" y="68369"/>
                </a:cubicBezTo>
                <a:close/>
              </a:path>
            </a:pathLst>
          </a:custGeom>
          <a:solidFill>
            <a:srgbClr val="016DAD"/>
          </a:solidFill>
          <a:ln w="127000">
            <a:gradFill>
              <a:gsLst>
                <a:gs pos="0">
                  <a:schemeClr val="bg1"/>
                </a:gs>
                <a:gs pos="99115">
                  <a:srgbClr val="B29012"/>
                </a:gs>
                <a:gs pos="61000">
                  <a:schemeClr val="accent4">
                    <a:lumMod val="20000"/>
                    <a:lumOff val="80000"/>
                  </a:schemeClr>
                </a:gs>
                <a:gs pos="30000">
                  <a:srgbClr val="EDCA49"/>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02" name="任意多边形: 形状 1501"/>
          <p:cNvSpPr/>
          <p:nvPr/>
        </p:nvSpPr>
        <p:spPr>
          <a:xfrm>
            <a:off x="2471529" y="0"/>
            <a:ext cx="13716000" cy="6959392"/>
          </a:xfrm>
          <a:custGeom>
            <a:avLst/>
            <a:gdLst>
              <a:gd name="connsiteX0" fmla="*/ 1593886 w 13716000"/>
              <a:gd name="connsiteY0" fmla="*/ 0 h 6959392"/>
              <a:gd name="connsiteX1" fmla="*/ 12122115 w 13716000"/>
              <a:gd name="connsiteY1" fmla="*/ 0 h 6959392"/>
              <a:gd name="connsiteX2" fmla="*/ 12149966 w 13716000"/>
              <a:gd name="connsiteY2" fmla="*/ 32667 h 6959392"/>
              <a:gd name="connsiteX3" fmla="*/ 13716000 w 13716000"/>
              <a:gd name="connsiteY3" fmla="*/ 4464766 h 6959392"/>
              <a:gd name="connsiteX4" fmla="*/ 13299859 w 13716000"/>
              <a:gd name="connsiteY4" fmla="*/ 6860491 h 6959392"/>
              <a:gd name="connsiteX5" fmla="*/ 13261477 w 13716000"/>
              <a:gd name="connsiteY5" fmla="*/ 6959392 h 6959392"/>
              <a:gd name="connsiteX6" fmla="*/ 454524 w 13716000"/>
              <a:gd name="connsiteY6" fmla="*/ 6959392 h 6959392"/>
              <a:gd name="connsiteX7" fmla="*/ 416142 w 13716000"/>
              <a:gd name="connsiteY7" fmla="*/ 6860491 h 6959392"/>
              <a:gd name="connsiteX8" fmla="*/ 0 w 13716000"/>
              <a:gd name="connsiteY8" fmla="*/ 4464766 h 6959392"/>
              <a:gd name="connsiteX9" fmla="*/ 1566034 w 13716000"/>
              <a:gd name="connsiteY9" fmla="*/ 32667 h 695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16000" h="6959392">
                <a:moveTo>
                  <a:pt x="1593886" y="0"/>
                </a:moveTo>
                <a:lnTo>
                  <a:pt x="12122115" y="0"/>
                </a:lnTo>
                <a:lnTo>
                  <a:pt x="12149966" y="32667"/>
                </a:lnTo>
                <a:cubicBezTo>
                  <a:pt x="13128300" y="1237095"/>
                  <a:pt x="13716000" y="2781201"/>
                  <a:pt x="13716000" y="4464766"/>
                </a:cubicBezTo>
                <a:cubicBezTo>
                  <a:pt x="13716000" y="5306548"/>
                  <a:pt x="13569075" y="6113466"/>
                  <a:pt x="13299859" y="6860491"/>
                </a:cubicBezTo>
                <a:lnTo>
                  <a:pt x="13261477" y="6959392"/>
                </a:lnTo>
                <a:lnTo>
                  <a:pt x="454524" y="6959392"/>
                </a:lnTo>
                <a:lnTo>
                  <a:pt x="416142" y="6860491"/>
                </a:lnTo>
                <a:cubicBezTo>
                  <a:pt x="146926" y="6113466"/>
                  <a:pt x="0" y="5306548"/>
                  <a:pt x="0" y="4464766"/>
                </a:cubicBezTo>
                <a:cubicBezTo>
                  <a:pt x="0" y="2781201"/>
                  <a:pt x="587700" y="1237095"/>
                  <a:pt x="1566034" y="32667"/>
                </a:cubicBezTo>
                <a:close/>
              </a:path>
            </a:pathLst>
          </a:custGeom>
          <a:gradFill>
            <a:gsLst>
              <a:gs pos="0">
                <a:srgbClr val="1080B4"/>
              </a:gs>
              <a:gs pos="100000">
                <a:srgbClr val="CCECFC"/>
              </a:gs>
            </a:gsLst>
            <a:lin ang="21594000" scaled="0"/>
          </a:gradFill>
          <a:ln w="127000">
            <a:gradFill>
              <a:gsLst>
                <a:gs pos="0">
                  <a:schemeClr val="bg1"/>
                </a:gs>
                <a:gs pos="99115">
                  <a:srgbClr val="B29012"/>
                </a:gs>
                <a:gs pos="61000">
                  <a:schemeClr val="accent4">
                    <a:lumMod val="20000"/>
                    <a:lumOff val="80000"/>
                  </a:schemeClr>
                </a:gs>
                <a:gs pos="30000">
                  <a:srgbClr val="EDCA49"/>
                </a:gs>
              </a:gsLst>
              <a:lin ang="5400000" scaled="1"/>
            </a:grad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95" name="任意多边形: 形状 1494"/>
          <p:cNvSpPr/>
          <p:nvPr/>
        </p:nvSpPr>
        <p:spPr>
          <a:xfrm>
            <a:off x="2862471" y="779209"/>
            <a:ext cx="14244453" cy="6078792"/>
          </a:xfrm>
          <a:custGeom>
            <a:avLst/>
            <a:gdLst>
              <a:gd name="connsiteX0" fmla="*/ 7122226 w 14244453"/>
              <a:gd name="connsiteY0" fmla="*/ 0 h 6078792"/>
              <a:gd name="connsiteX1" fmla="*/ 14221895 w 14244453"/>
              <a:gd name="connsiteY1" fmla="*/ 5906581 h 6078792"/>
              <a:gd name="connsiteX2" fmla="*/ 14244453 w 14244453"/>
              <a:gd name="connsiteY2" fmla="*/ 6078792 h 6078792"/>
              <a:gd name="connsiteX3" fmla="*/ 0 w 14244453"/>
              <a:gd name="connsiteY3" fmla="*/ 6078792 h 6078792"/>
              <a:gd name="connsiteX4" fmla="*/ 22557 w 14244453"/>
              <a:gd name="connsiteY4" fmla="*/ 5906581 h 6078792"/>
              <a:gd name="connsiteX5" fmla="*/ 7122226 w 14244453"/>
              <a:gd name="connsiteY5" fmla="*/ 0 h 6078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44453" h="6078792">
                <a:moveTo>
                  <a:pt x="7122226" y="0"/>
                </a:moveTo>
                <a:cubicBezTo>
                  <a:pt x="10717089" y="0"/>
                  <a:pt x="13695111" y="2562046"/>
                  <a:pt x="14221895" y="5906581"/>
                </a:cubicBezTo>
                <a:lnTo>
                  <a:pt x="14244453" y="6078792"/>
                </a:lnTo>
                <a:lnTo>
                  <a:pt x="0" y="6078792"/>
                </a:lnTo>
                <a:lnTo>
                  <a:pt x="22557" y="5906581"/>
                </a:lnTo>
                <a:cubicBezTo>
                  <a:pt x="549341" y="2562046"/>
                  <a:pt x="3527364" y="0"/>
                  <a:pt x="7122226" y="0"/>
                </a:cubicBezTo>
                <a:close/>
              </a:path>
            </a:pathLst>
          </a:custGeom>
          <a:gradFill>
            <a:gsLst>
              <a:gs pos="62000">
                <a:srgbClr val="9FDCF9"/>
              </a:gs>
              <a:gs pos="99115">
                <a:srgbClr val="1080B4"/>
              </a:gs>
              <a:gs pos="0">
                <a:schemeClr val="bg1"/>
              </a:gs>
            </a:gsLst>
            <a:lin ang="4200000" scaled="0"/>
          </a:gradFill>
          <a:ln w="127000">
            <a:gradFill>
              <a:gsLst>
                <a:gs pos="0">
                  <a:schemeClr val="bg1"/>
                </a:gs>
                <a:gs pos="99115">
                  <a:srgbClr val="EDCA49"/>
                </a:gs>
                <a:gs pos="61000">
                  <a:schemeClr val="accent4">
                    <a:lumMod val="20000"/>
                    <a:lumOff val="80000"/>
                  </a:schemeClr>
                </a:gs>
                <a:gs pos="30000">
                  <a:srgbClr val="B29012"/>
                </a:gs>
              </a:gsLst>
              <a:lin ang="5400000" scaled="1"/>
            </a:grad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90" name="椭圆 1489"/>
          <p:cNvSpPr/>
          <p:nvPr/>
        </p:nvSpPr>
        <p:spPr>
          <a:xfrm>
            <a:off x="147484" y="803787"/>
            <a:ext cx="5309572" cy="5250426"/>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w="127000">
            <a:gradFill>
              <a:gsLst>
                <a:gs pos="0">
                  <a:schemeClr val="bg1"/>
                </a:gs>
                <a:gs pos="99115">
                  <a:srgbClr val="B29012"/>
                </a:gs>
                <a:gs pos="61000">
                  <a:schemeClr val="accent4">
                    <a:lumMod val="20000"/>
                    <a:lumOff val="80000"/>
                  </a:schemeClr>
                </a:gs>
                <a:gs pos="30000">
                  <a:srgbClr val="EDCA49"/>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91" name="椭圆 1490"/>
          <p:cNvSpPr/>
          <p:nvPr/>
        </p:nvSpPr>
        <p:spPr>
          <a:xfrm>
            <a:off x="3940175" y="4179570"/>
            <a:ext cx="2172335" cy="2106930"/>
          </a:xfrm>
          <a:prstGeom prst="ellipse">
            <a:avLst/>
          </a:prstGeom>
          <a:solidFill>
            <a:schemeClr val="bg1"/>
          </a:solidFill>
          <a:ln w="127000">
            <a:gradFill>
              <a:gsLst>
                <a:gs pos="36293">
                  <a:srgbClr val="EDCA49"/>
                </a:gs>
                <a:gs pos="0">
                  <a:schemeClr val="bg1"/>
                </a:gs>
                <a:gs pos="99115">
                  <a:srgbClr val="B29012"/>
                </a:gs>
                <a:gs pos="61000">
                  <a:schemeClr val="accent4">
                    <a:lumMod val="20000"/>
                    <a:lumOff val="8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4400" dirty="0">
              <a:solidFill>
                <a:srgbClr val="014973"/>
              </a:solidFill>
              <a:cs typeface="+mn-ea"/>
              <a:sym typeface="+mn-lt"/>
            </a:endParaRPr>
          </a:p>
        </p:txBody>
      </p:sp>
      <p:grpSp>
        <p:nvGrpSpPr>
          <p:cNvPr id="2" name="组合 1"/>
          <p:cNvGrpSpPr/>
          <p:nvPr/>
        </p:nvGrpSpPr>
        <p:grpSpPr>
          <a:xfrm rot="21060000">
            <a:off x="4124325" y="-440055"/>
            <a:ext cx="1635760" cy="3548380"/>
            <a:chOff x="7564" y="-57"/>
            <a:chExt cx="2576" cy="5588"/>
          </a:xfrm>
        </p:grpSpPr>
        <p:pic>
          <p:nvPicPr>
            <p:cNvPr id="1512" name="图片 1511"/>
            <p:cNvPicPr>
              <a:picLocks noChangeAspect="1"/>
            </p:cNvPicPr>
            <p:nvPr/>
          </p:nvPicPr>
          <p:blipFill rotWithShape="1">
            <a:blip r:embed="rId5"/>
            <a:srcRect l="77049" b="36771"/>
            <a:stretch>
              <a:fillRect/>
            </a:stretch>
          </p:blipFill>
          <p:spPr>
            <a:xfrm rot="21388549">
              <a:off x="8006" y="-57"/>
              <a:ext cx="1981" cy="5457"/>
            </a:xfrm>
            <a:prstGeom prst="rect">
              <a:avLst/>
            </a:prstGeom>
          </p:spPr>
        </p:pic>
        <p:sp>
          <p:nvSpPr>
            <p:cNvPr id="1513" name="椭圆 1512"/>
            <p:cNvSpPr/>
            <p:nvPr/>
          </p:nvSpPr>
          <p:spPr>
            <a:xfrm>
              <a:off x="9788" y="5179"/>
              <a:ext cx="352" cy="352"/>
            </a:xfrm>
            <a:prstGeom prst="ellipse">
              <a:avLst/>
            </a:prstGeom>
            <a:solidFill>
              <a:srgbClr val="014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14" name="椭圆 1513"/>
            <p:cNvSpPr/>
            <p:nvPr/>
          </p:nvSpPr>
          <p:spPr>
            <a:xfrm>
              <a:off x="7564" y="462"/>
              <a:ext cx="352" cy="352"/>
            </a:xfrm>
            <a:prstGeom prst="ellipse">
              <a:avLst/>
            </a:prstGeom>
            <a:solidFill>
              <a:srgbClr val="014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7" name="文本框 26"/>
          <p:cNvSpPr txBox="1"/>
          <p:nvPr/>
        </p:nvSpPr>
        <p:spPr>
          <a:xfrm>
            <a:off x="6316090" y="2584834"/>
            <a:ext cx="5570756" cy="1015663"/>
          </a:xfrm>
          <a:prstGeom prst="rect">
            <a:avLst/>
          </a:prstGeom>
          <a:noFill/>
        </p:spPr>
        <p:txBody>
          <a:bodyPr wrap="none" rtlCol="0">
            <a:spAutoFit/>
            <a:scene3d>
              <a:camera prst="orthographicFront"/>
              <a:lightRig rig="threePt" dir="t"/>
            </a:scene3d>
            <a:sp3d contourW="12700"/>
          </a:bodyPr>
          <a:lstStyle/>
          <a:p>
            <a:pPr algn="r"/>
            <a:r>
              <a:rPr lang="zh-CN" altLang="en-US" sz="6000" dirty="0">
                <a:solidFill>
                  <a:srgbClr val="014973"/>
                </a:solidFill>
                <a:latin typeface="黑体" panose="02010609060101010101" pitchFamily="49" charset="-122"/>
                <a:ea typeface="黑体" panose="02010609060101010101" pitchFamily="49" charset="-122"/>
                <a:cs typeface="+mn-ea"/>
                <a:sym typeface="+mn-lt"/>
              </a:rPr>
              <a:t>中科院研招介绍</a:t>
            </a:r>
          </a:p>
        </p:txBody>
      </p:sp>
      <p:sp>
        <p:nvSpPr>
          <p:cNvPr id="42" name="文本框 41"/>
          <p:cNvSpPr txBox="1"/>
          <p:nvPr/>
        </p:nvSpPr>
        <p:spPr>
          <a:xfrm>
            <a:off x="6108455" y="4854312"/>
            <a:ext cx="5659120" cy="460062"/>
          </a:xfrm>
          <a:prstGeom prst="rect">
            <a:avLst/>
          </a:prstGeom>
          <a:noFill/>
        </p:spPr>
        <p:txBody>
          <a:bodyPr wrap="square" rtlCol="0">
            <a:spAutoFit/>
            <a:scene3d>
              <a:camera prst="orthographicFront"/>
              <a:lightRig rig="threePt" dir="t"/>
            </a:scene3d>
            <a:sp3d contourW="12700"/>
          </a:bodyPr>
          <a:lstStyle/>
          <a:p>
            <a:pPr algn="r">
              <a:lnSpc>
                <a:spcPct val="114000"/>
              </a:lnSpc>
            </a:pPr>
            <a:r>
              <a:rPr lang="zh-CN" altLang="en-US" sz="2400" dirty="0">
                <a:solidFill>
                  <a:srgbClr val="014973"/>
                </a:solidFill>
                <a:latin typeface="黑体" panose="02010609060101010101" pitchFamily="49" charset="-122"/>
                <a:ea typeface="黑体" panose="02010609060101010101" pitchFamily="49" charset="-122"/>
                <a:cs typeface="+mn-ea"/>
                <a:sym typeface="+mn-lt"/>
              </a:rPr>
              <a:t>汇报人</a:t>
            </a:r>
            <a:r>
              <a:rPr lang="en-US" altLang="zh-CN" sz="2400" dirty="0">
                <a:solidFill>
                  <a:srgbClr val="014973"/>
                </a:solidFill>
                <a:latin typeface="黑体" panose="02010609060101010101" pitchFamily="49" charset="-122"/>
                <a:ea typeface="黑体" panose="02010609060101010101" pitchFamily="49" charset="-122"/>
                <a:cs typeface="+mn-ea"/>
                <a:sym typeface="+mn-lt"/>
              </a:rPr>
              <a:t>/</a:t>
            </a:r>
            <a:r>
              <a:rPr lang="zh-CN" altLang="en-US" sz="2400" dirty="0">
                <a:solidFill>
                  <a:srgbClr val="014973"/>
                </a:solidFill>
                <a:latin typeface="黑体" panose="02010609060101010101" pitchFamily="49" charset="-122"/>
                <a:ea typeface="黑体" panose="02010609060101010101" pitchFamily="49" charset="-122"/>
                <a:cs typeface="+mn-ea"/>
                <a:sym typeface="+mn-lt"/>
              </a:rPr>
              <a:t>陈喆</a:t>
            </a:r>
            <a:endParaRPr lang="en-US" altLang="zh-CN" sz="2400" dirty="0">
              <a:solidFill>
                <a:srgbClr val="014973"/>
              </a:solidFill>
              <a:latin typeface="黑体" panose="02010609060101010101" pitchFamily="49" charset="-122"/>
              <a:ea typeface="黑体" panose="02010609060101010101" pitchFamily="49" charset="-122"/>
              <a:cs typeface="+mn-ea"/>
              <a:sym typeface="+mn-lt"/>
            </a:endParaRPr>
          </a:p>
        </p:txBody>
      </p:sp>
      <p:grpSp>
        <p:nvGrpSpPr>
          <p:cNvPr id="6" name="组合 5"/>
          <p:cNvGrpSpPr/>
          <p:nvPr/>
        </p:nvGrpSpPr>
        <p:grpSpPr>
          <a:xfrm rot="20520000">
            <a:off x="2207895" y="-170815"/>
            <a:ext cx="3002915" cy="2635250"/>
            <a:chOff x="4508" y="403"/>
            <a:chExt cx="4729" cy="4150"/>
          </a:xfrm>
        </p:grpSpPr>
        <p:sp>
          <p:nvSpPr>
            <p:cNvPr id="3" name="椭圆 2"/>
            <p:cNvSpPr/>
            <p:nvPr/>
          </p:nvSpPr>
          <p:spPr>
            <a:xfrm>
              <a:off x="4508" y="403"/>
              <a:ext cx="352" cy="3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片 3"/>
            <p:cNvPicPr>
              <a:picLocks noChangeAspect="1"/>
            </p:cNvPicPr>
            <p:nvPr/>
          </p:nvPicPr>
          <p:blipFill rotWithShape="1">
            <a:blip r:embed="rId6"/>
            <a:srcRect l="50284" b="53990"/>
            <a:stretch>
              <a:fillRect/>
            </a:stretch>
          </p:blipFill>
          <p:spPr>
            <a:xfrm rot="21360000">
              <a:off x="4641" y="437"/>
              <a:ext cx="4291" cy="3971"/>
            </a:xfrm>
            <a:prstGeom prst="rect">
              <a:avLst/>
            </a:prstGeom>
          </p:spPr>
        </p:pic>
        <p:sp>
          <p:nvSpPr>
            <p:cNvPr id="5" name="椭圆 4"/>
            <p:cNvSpPr/>
            <p:nvPr/>
          </p:nvSpPr>
          <p:spPr>
            <a:xfrm>
              <a:off x="8885" y="4201"/>
              <a:ext cx="352" cy="3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8" name="直接连接符 7"/>
          <p:cNvCxnSpPr/>
          <p:nvPr/>
        </p:nvCxnSpPr>
        <p:spPr>
          <a:xfrm>
            <a:off x="7190214" y="4651427"/>
            <a:ext cx="4577361" cy="27531"/>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82622" y="4295029"/>
            <a:ext cx="1896257" cy="18821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280" y="1266289"/>
            <a:ext cx="11093440" cy="7668831"/>
          </a:xfrm>
          <a:prstGeom prst="rect">
            <a:avLst/>
          </a:prstGeom>
        </p:spPr>
        <p:txBody>
          <a:bodyPr wrap="square">
            <a:spAutoFit/>
          </a:bodyPr>
          <a:lstStyle/>
          <a:p>
            <a:pPr marL="457200" indent="-457200">
              <a:lnSpc>
                <a:spcPct val="120000"/>
              </a:lnSpc>
              <a:spcAft>
                <a:spcPts val="600"/>
              </a:spcAft>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cs typeface="+mn-ea"/>
                <a:sym typeface="+mn-lt"/>
              </a:rPr>
              <a:t>实验室与研究中心</a:t>
            </a: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Arial" panose="020B0604020202020204" pitchFamily="34" charset="0"/>
              <a:buChar char="•"/>
            </a:pPr>
            <a:r>
              <a:rPr lang="zh-CN" altLang="en-US" sz="2800" i="0" dirty="0">
                <a:effectLst/>
                <a:latin typeface="黑体" panose="02010609060101010101" pitchFamily="49" charset="-122"/>
                <a:ea typeface="黑体" panose="02010609060101010101" pitchFamily="49" charset="-122"/>
              </a:rPr>
              <a:t>计算机科学国家重点实验室</a:t>
            </a:r>
            <a:endParaRPr lang="en-US" altLang="zh-CN" sz="2800" i="0" dirty="0">
              <a:effectLst/>
              <a:latin typeface="黑体" panose="02010609060101010101" pitchFamily="49" charset="-122"/>
              <a:ea typeface="黑体" panose="02010609060101010101" pitchFamily="49" charset="-122"/>
            </a:endParaRPr>
          </a:p>
          <a:p>
            <a:pPr marL="457200" indent="-457200">
              <a:lnSpc>
                <a:spcPct val="120000"/>
              </a:lnSpc>
              <a:spcAft>
                <a:spcPts val="600"/>
              </a:spcAft>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rPr>
              <a:t>可信计算与信息保障实验室</a:t>
            </a:r>
            <a:endParaRPr lang="en-US" altLang="zh-CN" sz="2800" dirty="0">
              <a:latin typeface="黑体" panose="02010609060101010101" pitchFamily="49" charset="-122"/>
              <a:ea typeface="黑体" panose="02010609060101010101" pitchFamily="49" charset="-122"/>
            </a:endParaRPr>
          </a:p>
          <a:p>
            <a:pPr marL="457200" indent="-457200">
              <a:lnSpc>
                <a:spcPct val="120000"/>
              </a:lnSpc>
              <a:spcAft>
                <a:spcPts val="600"/>
              </a:spcAft>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rPr>
              <a:t>并行软件与计算科学实验室</a:t>
            </a:r>
            <a:endParaRPr lang="en-US" altLang="zh-CN" sz="2800" dirty="0">
              <a:latin typeface="黑体" panose="02010609060101010101" pitchFamily="49" charset="-122"/>
              <a:ea typeface="黑体" panose="02010609060101010101" pitchFamily="49" charset="-122"/>
            </a:endParaRPr>
          </a:p>
          <a:p>
            <a:pPr marL="457200" indent="-457200">
              <a:lnSpc>
                <a:spcPct val="120000"/>
              </a:lnSpc>
              <a:spcAft>
                <a:spcPts val="600"/>
              </a:spcAft>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rPr>
              <a:t>基础软件国家工程研究中心</a:t>
            </a:r>
            <a:endParaRPr lang="en-US" altLang="zh-CN" sz="2800" dirty="0">
              <a:latin typeface="黑体" panose="02010609060101010101" pitchFamily="49" charset="-122"/>
              <a:ea typeface="黑体" panose="02010609060101010101" pitchFamily="49" charset="-122"/>
            </a:endParaRPr>
          </a:p>
          <a:p>
            <a:pPr marL="457200" indent="-457200">
              <a:lnSpc>
                <a:spcPct val="120000"/>
              </a:lnSpc>
              <a:spcAft>
                <a:spcPts val="600"/>
              </a:spcAft>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rPr>
              <a:t>中文信息处理实验室</a:t>
            </a:r>
            <a:endParaRPr lang="en-US" altLang="zh-CN" sz="2800" dirty="0">
              <a:latin typeface="黑体" panose="02010609060101010101" pitchFamily="49" charset="-122"/>
              <a:ea typeface="黑体" panose="02010609060101010101" pitchFamily="49" charset="-122"/>
            </a:endParaRPr>
          </a:p>
          <a:p>
            <a:pPr marL="457200" indent="-457200">
              <a:lnSpc>
                <a:spcPct val="120000"/>
              </a:lnSpc>
              <a:spcAft>
                <a:spcPts val="600"/>
              </a:spcAft>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rPr>
              <a:t>互联网软件技术实验室</a:t>
            </a:r>
            <a:endParaRPr lang="en-US" altLang="zh-CN" sz="2800" dirty="0">
              <a:latin typeface="黑体" panose="02010609060101010101" pitchFamily="49" charset="-122"/>
              <a:ea typeface="黑体" panose="02010609060101010101" pitchFamily="49" charset="-122"/>
            </a:endParaRPr>
          </a:p>
          <a:p>
            <a:pPr marL="457200" indent="-457200">
              <a:lnSpc>
                <a:spcPct val="120000"/>
              </a:lnSpc>
              <a:spcAft>
                <a:spcPts val="600"/>
              </a:spcAft>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rPr>
              <a:t>人机交互技术与智能信息处理实验室</a:t>
            </a:r>
            <a:endParaRPr lang="en-US" altLang="zh-CN" sz="2800" dirty="0">
              <a:latin typeface="黑体" panose="02010609060101010101" pitchFamily="49" charset="-122"/>
              <a:ea typeface="黑体" panose="02010609060101010101" pitchFamily="49" charset="-122"/>
            </a:endParaRPr>
          </a:p>
          <a:p>
            <a:pPr marL="457200" indent="-457200">
              <a:lnSpc>
                <a:spcPct val="120000"/>
              </a:lnSpc>
              <a:spcAft>
                <a:spcPts val="600"/>
              </a:spcAft>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rPr>
              <a:t>天基综合信息系统重点实验室</a:t>
            </a:r>
            <a:endParaRPr lang="en-US" altLang="zh-CN" sz="2800" dirty="0">
              <a:latin typeface="黑体" panose="02010609060101010101" pitchFamily="49" charset="-122"/>
              <a:ea typeface="黑体" panose="02010609060101010101" pitchFamily="49" charset="-122"/>
              <a:sym typeface="+mn-lt"/>
            </a:endParaRPr>
          </a:p>
          <a:p>
            <a:pPr marL="457200" indent="-457200">
              <a:lnSpc>
                <a:spcPct val="120000"/>
              </a:lnSpc>
              <a:spcAft>
                <a:spcPts val="600"/>
              </a:spcAft>
              <a:buFont typeface="Wingdings" panose="05000000000000000000" pitchFamily="2" charset="2"/>
              <a:buChar char="Ø"/>
            </a:pP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Wingdings" panose="05000000000000000000" pitchFamily="2" charset="2"/>
              <a:buChar char="Ø"/>
            </a:pP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Wingdings" panose="05000000000000000000" pitchFamily="2" charset="2"/>
              <a:buChar char="Ø"/>
            </a:pP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Wingdings" panose="05000000000000000000" pitchFamily="2" charset="2"/>
              <a:buChar char="Ø"/>
            </a:pPr>
            <a:endParaRPr lang="zh-CN" altLang="en-US" sz="2800" dirty="0">
              <a:latin typeface="黑体" panose="02010609060101010101" pitchFamily="49" charset="-122"/>
              <a:ea typeface="黑体" panose="02010609060101010101" pitchFamily="49" charset="-122"/>
              <a:cs typeface="+mn-ea"/>
              <a:sym typeface="+mn-lt"/>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软件所</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spTree>
    <p:extLst>
      <p:ext uri="{BB962C8B-B14F-4D97-AF65-F5344CB8AC3E}">
        <p14:creationId xmlns:p14="http://schemas.microsoft.com/office/powerpoint/2010/main" val="2246601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软件所</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graphicFrame>
        <p:nvGraphicFramePr>
          <p:cNvPr id="17" name="表格 17">
            <a:extLst>
              <a:ext uri="{FF2B5EF4-FFF2-40B4-BE49-F238E27FC236}">
                <a16:creationId xmlns:a16="http://schemas.microsoft.com/office/drawing/2014/main" id="{0232724C-4DC1-B464-B00C-788098EBBE88}"/>
              </a:ext>
            </a:extLst>
          </p:cNvPr>
          <p:cNvGraphicFramePr>
            <a:graphicFrameLocks noGrp="1"/>
          </p:cNvGraphicFramePr>
          <p:nvPr>
            <p:extLst>
              <p:ext uri="{D42A27DB-BD31-4B8C-83A1-F6EECF244321}">
                <p14:modId xmlns:p14="http://schemas.microsoft.com/office/powerpoint/2010/main" val="2041254580"/>
              </p:ext>
            </p:extLst>
          </p:nvPr>
        </p:nvGraphicFramePr>
        <p:xfrm>
          <a:off x="540385" y="1488440"/>
          <a:ext cx="6187440" cy="3449318"/>
        </p:xfrm>
        <a:graphic>
          <a:graphicData uri="http://schemas.openxmlformats.org/drawingml/2006/table">
            <a:tbl>
              <a:tblPr firstRow="1" bandRow="1">
                <a:tableStyleId>{5C22544A-7EE6-4342-B048-85BDC9FD1C3A}</a:tableStyleId>
              </a:tblPr>
              <a:tblGrid>
                <a:gridCol w="1031240">
                  <a:extLst>
                    <a:ext uri="{9D8B030D-6E8A-4147-A177-3AD203B41FA5}">
                      <a16:colId xmlns:a16="http://schemas.microsoft.com/office/drawing/2014/main" val="3552367983"/>
                    </a:ext>
                  </a:extLst>
                </a:gridCol>
                <a:gridCol w="1031240">
                  <a:extLst>
                    <a:ext uri="{9D8B030D-6E8A-4147-A177-3AD203B41FA5}">
                      <a16:colId xmlns:a16="http://schemas.microsoft.com/office/drawing/2014/main" val="1418529955"/>
                    </a:ext>
                  </a:extLst>
                </a:gridCol>
                <a:gridCol w="1031240">
                  <a:extLst>
                    <a:ext uri="{9D8B030D-6E8A-4147-A177-3AD203B41FA5}">
                      <a16:colId xmlns:a16="http://schemas.microsoft.com/office/drawing/2014/main" val="3958925068"/>
                    </a:ext>
                  </a:extLst>
                </a:gridCol>
                <a:gridCol w="1031240">
                  <a:extLst>
                    <a:ext uri="{9D8B030D-6E8A-4147-A177-3AD203B41FA5}">
                      <a16:colId xmlns:a16="http://schemas.microsoft.com/office/drawing/2014/main" val="3162256648"/>
                    </a:ext>
                  </a:extLst>
                </a:gridCol>
                <a:gridCol w="1031240">
                  <a:extLst>
                    <a:ext uri="{9D8B030D-6E8A-4147-A177-3AD203B41FA5}">
                      <a16:colId xmlns:a16="http://schemas.microsoft.com/office/drawing/2014/main" val="1410678222"/>
                    </a:ext>
                  </a:extLst>
                </a:gridCol>
                <a:gridCol w="1031240">
                  <a:extLst>
                    <a:ext uri="{9D8B030D-6E8A-4147-A177-3AD203B41FA5}">
                      <a16:colId xmlns:a16="http://schemas.microsoft.com/office/drawing/2014/main" val="3515525211"/>
                    </a:ext>
                  </a:extLst>
                </a:gridCol>
              </a:tblGrid>
              <a:tr h="418414">
                <a:tc gridSpan="6">
                  <a:txBody>
                    <a:bodyPr/>
                    <a:lstStyle/>
                    <a:p>
                      <a:pPr algn="ctr"/>
                      <a:r>
                        <a:rPr lang="zh-CN" altLang="en-US" sz="1800" dirty="0">
                          <a:latin typeface="黑体" panose="02010609060101010101" pitchFamily="49" charset="-122"/>
                          <a:ea typeface="黑体" panose="02010609060101010101" pitchFamily="49" charset="-122"/>
                        </a:rPr>
                        <a:t>近年录取分数线及统招、推免录取人数</a:t>
                      </a: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8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494338350"/>
                  </a:ext>
                </a:extLst>
              </a:tr>
              <a:tr h="708333">
                <a:tc rowSpan="2">
                  <a:txBody>
                    <a:bodyPr/>
                    <a:lstStyle/>
                    <a:p>
                      <a:pPr algn="ctr"/>
                      <a:r>
                        <a:rPr lang="zh-CN" altLang="en-US" sz="1800" dirty="0">
                          <a:latin typeface="黑体" panose="02010609060101010101" pitchFamily="49" charset="-122"/>
                          <a:ea typeface="黑体" panose="02010609060101010101" pitchFamily="49" charset="-122"/>
                        </a:rPr>
                        <a:t>年份</a:t>
                      </a:r>
                    </a:p>
                  </a:txBody>
                  <a:tcPr anchor="ctr"/>
                </a:tc>
                <a:tc gridSpan="2">
                  <a:txBody>
                    <a:bodyPr/>
                    <a:lstStyle/>
                    <a:p>
                      <a:pPr algn="ctr"/>
                      <a:r>
                        <a:rPr lang="zh-CN" altLang="en-US" sz="1800" dirty="0">
                          <a:latin typeface="黑体" panose="02010609060101010101" pitchFamily="49" charset="-122"/>
                          <a:ea typeface="黑体" panose="02010609060101010101" pitchFamily="49" charset="-122"/>
                        </a:rPr>
                        <a:t>招生计划</a:t>
                      </a:r>
                    </a:p>
                  </a:txBody>
                  <a:tcPr anchor="ctr"/>
                </a:tc>
                <a:tc hMerge="1">
                  <a:txBody>
                    <a:bodyPr/>
                    <a:lstStyle/>
                    <a:p>
                      <a:pPr algn="ct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zh-CN" altLang="en-US" sz="1800" dirty="0">
                          <a:latin typeface="黑体" panose="02010609060101010101" pitchFamily="49" charset="-122"/>
                          <a:ea typeface="黑体" panose="02010609060101010101" pitchFamily="49" charset="-122"/>
                        </a:rPr>
                        <a:t>复试分数线</a:t>
                      </a:r>
                    </a:p>
                  </a:txBody>
                  <a:tcPr anchor="ctr"/>
                </a:tc>
                <a:tc rowSpan="2">
                  <a:txBody>
                    <a:bodyPr/>
                    <a:lstStyle/>
                    <a:p>
                      <a:pPr marL="0" algn="ctr" defTabSz="914400" rtl="0" eaLnBrk="1" latinLnBrk="0" hangingPunct="1"/>
                      <a:r>
                        <a:rPr lang="zh-CN" altLang="en-US" sz="1800" kern="1200" dirty="0">
                          <a:solidFill>
                            <a:schemeClr val="dk1"/>
                          </a:solidFill>
                          <a:latin typeface="黑体" panose="02010609060101010101" pitchFamily="49" charset="-122"/>
                          <a:ea typeface="黑体" panose="02010609060101010101" pitchFamily="49" charset="-122"/>
                          <a:cs typeface="+mn-cs"/>
                        </a:rPr>
                        <a:t>复试人数</a:t>
                      </a:r>
                      <a:r>
                        <a:rPr lang="en-US" altLang="zh-CN" sz="1800" kern="1200" dirty="0">
                          <a:solidFill>
                            <a:schemeClr val="dk1"/>
                          </a:solidFill>
                          <a:latin typeface="黑体" panose="02010609060101010101" pitchFamily="49" charset="-122"/>
                          <a:ea typeface="黑体" panose="02010609060101010101" pitchFamily="49" charset="-122"/>
                          <a:cs typeface="+mn-cs"/>
                        </a:rPr>
                        <a:t>/</a:t>
                      </a:r>
                      <a:r>
                        <a:rPr lang="zh-CN" altLang="en-US" sz="1800" kern="1200" dirty="0">
                          <a:solidFill>
                            <a:schemeClr val="dk1"/>
                          </a:solidFill>
                          <a:latin typeface="黑体" panose="02010609060101010101" pitchFamily="49" charset="-122"/>
                          <a:ea typeface="黑体" panose="02010609060101010101" pitchFamily="49" charset="-122"/>
                          <a:cs typeface="+mn-cs"/>
                        </a:rPr>
                        <a:t>录取人数</a:t>
                      </a:r>
                    </a:p>
                  </a:txBody>
                  <a:tcPr anchor="ctr"/>
                </a:tc>
                <a:tc rowSpan="2">
                  <a:txBody>
                    <a:bodyPr/>
                    <a:lstStyle/>
                    <a:p>
                      <a:pPr marL="0" algn="ctr" defTabSz="914400" rtl="0" eaLnBrk="1" latinLnBrk="0" hangingPunct="1"/>
                      <a:r>
                        <a:rPr lang="zh-CN" altLang="en-US" sz="1800" kern="1200" dirty="0">
                          <a:solidFill>
                            <a:schemeClr val="dk1"/>
                          </a:solidFill>
                          <a:latin typeface="黑体" panose="02010609060101010101" pitchFamily="49" charset="-122"/>
                          <a:ea typeface="黑体" panose="02010609060101010101" pitchFamily="49" charset="-122"/>
                          <a:cs typeface="+mn-cs"/>
                        </a:rPr>
                        <a:t>推免人数</a:t>
                      </a:r>
                    </a:p>
                  </a:txBody>
                  <a:tcPr anchor="ctr"/>
                </a:tc>
                <a:extLst>
                  <a:ext uri="{0D108BD9-81ED-4DB2-BD59-A6C34878D82A}">
                    <a16:rowId xmlns:a16="http://schemas.microsoft.com/office/drawing/2014/main" val="1945126171"/>
                  </a:ext>
                </a:extLst>
              </a:tr>
              <a:tr h="648915">
                <a:tc vMerge="1">
                  <a:txBody>
                    <a:bodyPr/>
                    <a:lstStyle/>
                    <a:p>
                      <a:endParaRPr lang="zh-CN" altLang="en-US" sz="1800" dirty="0">
                        <a:latin typeface="黑体" panose="02010609060101010101" pitchFamily="49" charset="-122"/>
                        <a:ea typeface="黑体" panose="02010609060101010101" pitchFamily="49" charset="-122"/>
                      </a:endParaRPr>
                    </a:p>
                  </a:txBody>
                  <a:tcPr/>
                </a:tc>
                <a:tc>
                  <a:txBody>
                    <a:bodyPr/>
                    <a:lstStyle/>
                    <a:p>
                      <a:pPr marL="0" algn="ctr" defTabSz="914400" rtl="0" eaLnBrk="1" latinLnBrk="0" hangingPunct="1"/>
                      <a:r>
                        <a:rPr lang="zh-CN" altLang="en-US" sz="1800" kern="1200" dirty="0">
                          <a:solidFill>
                            <a:schemeClr val="dk1"/>
                          </a:solidFill>
                          <a:latin typeface="黑体" panose="02010609060101010101" pitchFamily="49" charset="-122"/>
                          <a:ea typeface="黑体" panose="02010609060101010101" pitchFamily="49" charset="-122"/>
                          <a:cs typeface="+mn-cs"/>
                        </a:rPr>
                        <a:t>学硕</a:t>
                      </a:r>
                    </a:p>
                  </a:txBody>
                  <a:tcPr anchor="ctr"/>
                </a:tc>
                <a:tc>
                  <a:txBody>
                    <a:bodyPr/>
                    <a:lstStyle/>
                    <a:p>
                      <a:pPr marL="0" algn="ctr" defTabSz="914400" rtl="0" eaLnBrk="1" latinLnBrk="0" hangingPunct="1"/>
                      <a:r>
                        <a:rPr lang="zh-CN" altLang="en-US" sz="1800" kern="1200" dirty="0">
                          <a:solidFill>
                            <a:schemeClr val="dk1"/>
                          </a:solidFill>
                          <a:latin typeface="黑体" panose="02010609060101010101" pitchFamily="49" charset="-122"/>
                          <a:ea typeface="黑体" panose="02010609060101010101" pitchFamily="49" charset="-122"/>
                          <a:cs typeface="+mn-cs"/>
                        </a:rPr>
                        <a:t>专硕</a:t>
                      </a:r>
                    </a:p>
                  </a:txBody>
                  <a:tcPr anchor="ctr"/>
                </a:tc>
                <a:tc>
                  <a:txBody>
                    <a:bodyPr/>
                    <a:lstStyle/>
                    <a:p>
                      <a:pPr marL="0" algn="ctr" defTabSz="914400" rtl="0" eaLnBrk="1" latinLnBrk="0" hangingPunct="1"/>
                      <a:r>
                        <a:rPr lang="zh-CN" altLang="en-US" sz="1800" kern="1200" dirty="0">
                          <a:solidFill>
                            <a:schemeClr val="dk1"/>
                          </a:solidFill>
                          <a:latin typeface="黑体" panose="02010609060101010101" pitchFamily="49" charset="-122"/>
                          <a:ea typeface="黑体" panose="02010609060101010101" pitchFamily="49" charset="-122"/>
                          <a:cs typeface="+mn-cs"/>
                        </a:rPr>
                        <a:t>学硕</a:t>
                      </a:r>
                      <a:r>
                        <a:rPr lang="en-US" altLang="zh-CN" sz="1800" kern="1200" dirty="0">
                          <a:solidFill>
                            <a:schemeClr val="dk1"/>
                          </a:solidFill>
                          <a:latin typeface="黑体" panose="02010609060101010101" pitchFamily="49" charset="-122"/>
                          <a:ea typeface="黑体" panose="02010609060101010101" pitchFamily="49" charset="-122"/>
                          <a:cs typeface="+mn-cs"/>
                        </a:rPr>
                        <a:t>/</a:t>
                      </a:r>
                      <a:r>
                        <a:rPr lang="zh-CN" altLang="en-US" sz="1800" kern="1200" dirty="0">
                          <a:solidFill>
                            <a:schemeClr val="dk1"/>
                          </a:solidFill>
                          <a:latin typeface="黑体" panose="02010609060101010101" pitchFamily="49" charset="-122"/>
                          <a:ea typeface="黑体" panose="02010609060101010101" pitchFamily="49" charset="-122"/>
                          <a:cs typeface="+mn-cs"/>
                        </a:rPr>
                        <a:t>专硕</a:t>
                      </a:r>
                    </a:p>
                  </a:txBody>
                  <a:tcPr anchor="ctr"/>
                </a:tc>
                <a:tc vMerge="1">
                  <a:txBody>
                    <a:bodyPr/>
                    <a:lstStyle/>
                    <a:p>
                      <a:pPr algn="ctr"/>
                      <a:endParaRPr lang="zh-CN" altLang="en-US" sz="1800" dirty="0">
                        <a:latin typeface="黑体" panose="02010609060101010101" pitchFamily="49" charset="-122"/>
                        <a:ea typeface="黑体" panose="02010609060101010101" pitchFamily="49" charset="-122"/>
                      </a:endParaRPr>
                    </a:p>
                  </a:txBody>
                  <a:tcPr/>
                </a:tc>
                <a:tc vMerge="1">
                  <a:txBody>
                    <a:bodyPr/>
                    <a:lstStyle/>
                    <a:p>
                      <a:endParaRPr lang="zh-CN" altLang="en-US"/>
                    </a:p>
                  </a:txBody>
                  <a:tcPr/>
                </a:tc>
                <a:extLst>
                  <a:ext uri="{0D108BD9-81ED-4DB2-BD59-A6C34878D82A}">
                    <a16:rowId xmlns:a16="http://schemas.microsoft.com/office/drawing/2014/main" val="3640738432"/>
                  </a:ext>
                </a:extLst>
              </a:tr>
              <a:tr h="418414">
                <a:tc>
                  <a:txBody>
                    <a:bodyPr/>
                    <a:lstStyle/>
                    <a:p>
                      <a:pPr algn="ctr"/>
                      <a:r>
                        <a:rPr lang="en-US" altLang="zh-CN" sz="1800" dirty="0">
                          <a:latin typeface="黑体" panose="02010609060101010101" pitchFamily="49" charset="-122"/>
                          <a:ea typeface="黑体" panose="02010609060101010101" pitchFamily="49" charset="-122"/>
                        </a:rPr>
                        <a:t>2023</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14</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18</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330/335</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56/50</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113</a:t>
                      </a:r>
                      <a:endParaRPr lang="zh-CN" altLang="en-US" sz="18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823261834"/>
                  </a:ext>
                </a:extLst>
              </a:tr>
              <a:tr h="418414">
                <a:tc>
                  <a:txBody>
                    <a:bodyPr/>
                    <a:lstStyle/>
                    <a:p>
                      <a:pPr algn="ctr"/>
                      <a:r>
                        <a:rPr lang="en-US" altLang="zh-CN" sz="1800" dirty="0">
                          <a:latin typeface="黑体" panose="02010609060101010101" pitchFamily="49" charset="-122"/>
                          <a:ea typeface="黑体" panose="02010609060101010101" pitchFamily="49" charset="-122"/>
                        </a:rPr>
                        <a:t>2022</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20</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35</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309/317</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66/55</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91</a:t>
                      </a:r>
                      <a:endParaRPr lang="zh-CN" altLang="en-US" sz="18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015648344"/>
                  </a:ext>
                </a:extLst>
              </a:tr>
              <a:tr h="418414">
                <a:tc>
                  <a:txBody>
                    <a:bodyPr/>
                    <a:lstStyle/>
                    <a:p>
                      <a:pPr algn="ctr"/>
                      <a:r>
                        <a:rPr lang="en-US" altLang="zh-CN" sz="1800" dirty="0">
                          <a:latin typeface="黑体" panose="02010609060101010101" pitchFamily="49" charset="-122"/>
                          <a:ea typeface="黑体" panose="02010609060101010101" pitchFamily="49" charset="-122"/>
                        </a:rPr>
                        <a:t>2021</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18</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21</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340/340</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42/39</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102</a:t>
                      </a:r>
                      <a:endParaRPr lang="zh-CN" altLang="en-US" sz="18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690092850"/>
                  </a:ext>
                </a:extLst>
              </a:tr>
              <a:tr h="418414">
                <a:tc>
                  <a:txBody>
                    <a:bodyPr/>
                    <a:lstStyle/>
                    <a:p>
                      <a:pPr algn="ctr"/>
                      <a:r>
                        <a:rPr lang="en-US" altLang="zh-CN" sz="1800" dirty="0">
                          <a:latin typeface="黑体" panose="02010609060101010101" pitchFamily="49" charset="-122"/>
                          <a:ea typeface="黑体" panose="02010609060101010101" pitchFamily="49" charset="-122"/>
                        </a:rPr>
                        <a:t>2020</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15</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14</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344/316</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36/29</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90</a:t>
                      </a:r>
                      <a:endParaRPr lang="zh-CN" altLang="en-US" sz="18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601745886"/>
                  </a:ext>
                </a:extLst>
              </a:tr>
            </a:tbl>
          </a:graphicData>
        </a:graphic>
      </p:graphicFrame>
      <p:graphicFrame>
        <p:nvGraphicFramePr>
          <p:cNvPr id="20" name="图表 19">
            <a:extLst>
              <a:ext uri="{FF2B5EF4-FFF2-40B4-BE49-F238E27FC236}">
                <a16:creationId xmlns:a16="http://schemas.microsoft.com/office/drawing/2014/main" id="{5A4A20E9-A4F6-1942-51DA-0593F87134EE}"/>
              </a:ext>
            </a:extLst>
          </p:cNvPr>
          <p:cNvGraphicFramePr/>
          <p:nvPr>
            <p:extLst>
              <p:ext uri="{D42A27DB-BD31-4B8C-83A1-F6EECF244321}">
                <p14:modId xmlns:p14="http://schemas.microsoft.com/office/powerpoint/2010/main" val="2859730713"/>
              </p:ext>
            </p:extLst>
          </p:nvPr>
        </p:nvGraphicFramePr>
        <p:xfrm>
          <a:off x="7238152" y="1605169"/>
          <a:ext cx="4409440" cy="3332589"/>
        </p:xfrm>
        <a:graphic>
          <a:graphicData uri="http://schemas.openxmlformats.org/drawingml/2006/chart">
            <c:chart xmlns:c="http://schemas.openxmlformats.org/drawingml/2006/chart" xmlns:r="http://schemas.openxmlformats.org/officeDocument/2006/relationships" r:id="rId4"/>
          </a:graphicData>
        </a:graphic>
      </p:graphicFrame>
      <p:sp>
        <p:nvSpPr>
          <p:cNvPr id="21" name="文本框 20">
            <a:extLst>
              <a:ext uri="{FF2B5EF4-FFF2-40B4-BE49-F238E27FC236}">
                <a16:creationId xmlns:a16="http://schemas.microsoft.com/office/drawing/2014/main" id="{CEEFFD4E-C763-1133-6AE7-C3C27E517279}"/>
              </a:ext>
            </a:extLst>
          </p:cNvPr>
          <p:cNvSpPr txBox="1"/>
          <p:nvPr/>
        </p:nvSpPr>
        <p:spPr>
          <a:xfrm>
            <a:off x="540384" y="5308596"/>
            <a:ext cx="11107207" cy="954107"/>
          </a:xfrm>
          <a:prstGeom prst="rect">
            <a:avLst/>
          </a:prstGeom>
          <a:noFill/>
          <a:ln>
            <a:solidFill>
              <a:schemeClr val="tx1"/>
            </a:solidFill>
            <a:prstDash val="dash"/>
          </a:ln>
        </p:spPr>
        <p:txBody>
          <a:bodyPr wrap="square" rtlCol="0">
            <a:spAutoFit/>
          </a:bodyPr>
          <a:lstStyle/>
          <a:p>
            <a:r>
              <a:rPr lang="en-US" altLang="zh-CN" sz="2800" dirty="0">
                <a:latin typeface="黑体" panose="02010609060101010101" pitchFamily="49" charset="-122"/>
                <a:ea typeface="黑体" panose="02010609060101010101" pitchFamily="49" charset="-122"/>
              </a:rPr>
              <a:t>2023</a:t>
            </a:r>
            <a:r>
              <a:rPr lang="zh-CN" altLang="en-US" sz="2800" dirty="0">
                <a:latin typeface="黑体" panose="02010609060101010101" pitchFamily="49" charset="-122"/>
                <a:ea typeface="黑体" panose="02010609060101010101" pitchFamily="49" charset="-122"/>
              </a:rPr>
              <a:t>年推免人数</a:t>
            </a:r>
            <a:r>
              <a:rPr lang="en-US" altLang="zh-CN" sz="2800" dirty="0">
                <a:latin typeface="黑体" panose="02010609060101010101" pitchFamily="49" charset="-122"/>
                <a:ea typeface="黑体" panose="02010609060101010101" pitchFamily="49" charset="-122"/>
              </a:rPr>
              <a:t>113</a:t>
            </a:r>
            <a:r>
              <a:rPr lang="zh-CN" altLang="en-US" sz="2800" dirty="0">
                <a:latin typeface="黑体" panose="02010609060101010101" pitchFamily="49" charset="-122"/>
                <a:ea typeface="黑体" panose="02010609060101010101" pitchFamily="49" charset="-122"/>
              </a:rPr>
              <a:t>人，统考进复试人数</a:t>
            </a:r>
            <a:r>
              <a:rPr lang="en-US" altLang="zh-CN" sz="2800" dirty="0">
                <a:latin typeface="黑体" panose="02010609060101010101" pitchFamily="49" charset="-122"/>
                <a:ea typeface="黑体" panose="02010609060101010101" pitchFamily="49" charset="-122"/>
              </a:rPr>
              <a:t>56</a:t>
            </a:r>
            <a:r>
              <a:rPr lang="zh-CN" altLang="en-US" sz="2800" dirty="0">
                <a:latin typeface="黑体" panose="02010609060101010101" pitchFamily="49" charset="-122"/>
                <a:ea typeface="黑体" panose="02010609060101010101" pitchFamily="49" charset="-122"/>
              </a:rPr>
              <a:t>人，录取硕士研究生</a:t>
            </a:r>
            <a:r>
              <a:rPr lang="en-US" altLang="zh-CN" sz="2800" dirty="0">
                <a:latin typeface="黑体" panose="02010609060101010101" pitchFamily="49" charset="-122"/>
                <a:ea typeface="黑体" panose="02010609060101010101" pitchFamily="49" charset="-122"/>
              </a:rPr>
              <a:t>50</a:t>
            </a:r>
            <a:r>
              <a:rPr lang="zh-CN" altLang="en-US" sz="2800" dirty="0">
                <a:latin typeface="黑体" panose="02010609060101010101" pitchFamily="49" charset="-122"/>
                <a:ea typeface="黑体" panose="02010609060101010101" pitchFamily="49" charset="-122"/>
              </a:rPr>
              <a:t>人</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除去专项计划</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，复录比为</a:t>
            </a:r>
            <a:r>
              <a:rPr lang="en-US" altLang="zh-CN" sz="2800" dirty="0">
                <a:latin typeface="黑体" panose="02010609060101010101" pitchFamily="49" charset="-122"/>
                <a:ea typeface="黑体" panose="02010609060101010101" pitchFamily="49" charset="-122"/>
              </a:rPr>
              <a:t>1.1:1</a:t>
            </a:r>
            <a:r>
              <a:rPr lang="zh-CN" altLang="en-US" sz="28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585921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280" y="1266289"/>
            <a:ext cx="11093440" cy="540725"/>
          </a:xfrm>
          <a:prstGeom prst="rect">
            <a:avLst/>
          </a:prstGeom>
        </p:spPr>
        <p:txBody>
          <a:bodyPr wrap="square">
            <a:spAutoFit/>
          </a:bodyPr>
          <a:lstStyle/>
          <a:p>
            <a:pPr marL="457200" indent="-457200">
              <a:lnSpc>
                <a:spcPct val="120000"/>
              </a:lnSpc>
              <a:spcAft>
                <a:spcPts val="600"/>
              </a:spcAft>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cs typeface="+mn-ea"/>
                <a:sym typeface="+mn-lt"/>
              </a:rPr>
              <a:t>毕业生去向统计</a:t>
            </a:r>
            <a:r>
              <a:rPr lang="en-US" altLang="zh-CN" sz="2800" dirty="0">
                <a:latin typeface="黑体" panose="02010609060101010101" pitchFamily="49" charset="-122"/>
                <a:ea typeface="黑体" panose="02010609060101010101" pitchFamily="49" charset="-122"/>
                <a:cs typeface="+mn-ea"/>
                <a:sym typeface="+mn-lt"/>
              </a:rPr>
              <a:t>(2020</a:t>
            </a:r>
            <a:r>
              <a:rPr lang="zh-CN" altLang="en-US" sz="2800" dirty="0">
                <a:latin typeface="黑体" panose="02010609060101010101" pitchFamily="49" charset="-122"/>
                <a:ea typeface="黑体" panose="02010609060101010101" pitchFamily="49" charset="-122"/>
                <a:cs typeface="+mn-ea"/>
                <a:sym typeface="+mn-lt"/>
              </a:rPr>
              <a:t>年</a:t>
            </a:r>
            <a:r>
              <a:rPr lang="en-US" altLang="zh-CN" sz="2800" dirty="0">
                <a:latin typeface="黑体" panose="02010609060101010101" pitchFamily="49" charset="-122"/>
                <a:ea typeface="黑体" panose="02010609060101010101" pitchFamily="49" charset="-122"/>
                <a:cs typeface="+mn-ea"/>
                <a:sym typeface="+mn-lt"/>
              </a:rPr>
              <a:t>)</a:t>
            </a:r>
            <a:endParaRPr lang="zh-CN" altLang="en-US" sz="2800" dirty="0">
              <a:latin typeface="黑体" panose="02010609060101010101" pitchFamily="49" charset="-122"/>
              <a:ea typeface="黑体" panose="02010609060101010101" pitchFamily="49" charset="-122"/>
              <a:cs typeface="+mn-ea"/>
              <a:sym typeface="+mn-lt"/>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软件所</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pic>
        <p:nvPicPr>
          <p:cNvPr id="7" name="图片 6" descr="图表, 条形图&#10;&#10;描述已自动生成">
            <a:extLst>
              <a:ext uri="{FF2B5EF4-FFF2-40B4-BE49-F238E27FC236}">
                <a16:creationId xmlns:a16="http://schemas.microsoft.com/office/drawing/2014/main" id="{A9B131FA-780D-09FF-5BC8-CE0BB8D049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163" y="1807014"/>
            <a:ext cx="4945396" cy="3709047"/>
          </a:xfrm>
          <a:prstGeom prst="rect">
            <a:avLst/>
          </a:prstGeom>
        </p:spPr>
      </p:pic>
      <p:pic>
        <p:nvPicPr>
          <p:cNvPr id="14" name="图片 13" descr="图表, 饼图&#10;&#10;描述已自动生成">
            <a:extLst>
              <a:ext uri="{FF2B5EF4-FFF2-40B4-BE49-F238E27FC236}">
                <a16:creationId xmlns:a16="http://schemas.microsoft.com/office/drawing/2014/main" id="{D6936A8B-A86D-15A3-45AA-C17C17696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9520" y="2082381"/>
            <a:ext cx="4944000" cy="3708000"/>
          </a:xfrm>
          <a:prstGeom prst="rect">
            <a:avLst/>
          </a:prstGeom>
        </p:spPr>
      </p:pic>
      <p:sp>
        <p:nvSpPr>
          <p:cNvPr id="15" name="文本框 14">
            <a:extLst>
              <a:ext uri="{FF2B5EF4-FFF2-40B4-BE49-F238E27FC236}">
                <a16:creationId xmlns:a16="http://schemas.microsoft.com/office/drawing/2014/main" id="{7EABCB0B-9D70-5741-8531-458367C26020}"/>
              </a:ext>
            </a:extLst>
          </p:cNvPr>
          <p:cNvSpPr txBox="1"/>
          <p:nvPr/>
        </p:nvSpPr>
        <p:spPr>
          <a:xfrm>
            <a:off x="549280" y="1981200"/>
            <a:ext cx="5130160" cy="3454400"/>
          </a:xfrm>
          <a:prstGeom prst="rect">
            <a:avLst/>
          </a:prstGeom>
          <a:noFill/>
          <a:ln>
            <a:solidFill>
              <a:schemeClr val="tx1"/>
            </a:solidFill>
            <a:prstDash val="dash"/>
          </a:ln>
        </p:spPr>
        <p:txBody>
          <a:bodyPr wrap="square" rtlCol="0">
            <a:spAutoFit/>
          </a:bodyPr>
          <a:lstStyle/>
          <a:p>
            <a:endParaRPr lang="zh-CN" altLang="en-US" dirty="0"/>
          </a:p>
        </p:txBody>
      </p:sp>
      <p:sp>
        <p:nvSpPr>
          <p:cNvPr id="16" name="文本框 15">
            <a:extLst>
              <a:ext uri="{FF2B5EF4-FFF2-40B4-BE49-F238E27FC236}">
                <a16:creationId xmlns:a16="http://schemas.microsoft.com/office/drawing/2014/main" id="{B09C1402-5AF0-F575-0747-D8A6645E6C49}"/>
              </a:ext>
            </a:extLst>
          </p:cNvPr>
          <p:cNvSpPr txBox="1"/>
          <p:nvPr/>
        </p:nvSpPr>
        <p:spPr>
          <a:xfrm>
            <a:off x="6512560" y="1981200"/>
            <a:ext cx="5130160" cy="3454400"/>
          </a:xfrm>
          <a:prstGeom prst="rect">
            <a:avLst/>
          </a:prstGeom>
          <a:noFill/>
          <a:ln>
            <a:solidFill>
              <a:schemeClr val="tx1"/>
            </a:solidFill>
            <a:prstDash val="dash"/>
          </a:ln>
        </p:spPr>
        <p:txBody>
          <a:bodyPr wrap="square" rtlCol="0">
            <a:spAutoFit/>
          </a:bodyPr>
          <a:lstStyle/>
          <a:p>
            <a:endParaRPr lang="zh-CN" altLang="en-US" dirty="0"/>
          </a:p>
        </p:txBody>
      </p:sp>
      <p:sp>
        <p:nvSpPr>
          <p:cNvPr id="17" name="文本框 16">
            <a:extLst>
              <a:ext uri="{FF2B5EF4-FFF2-40B4-BE49-F238E27FC236}">
                <a16:creationId xmlns:a16="http://schemas.microsoft.com/office/drawing/2014/main" id="{DD247247-F53E-AF52-689A-F93777E34AB4}"/>
              </a:ext>
            </a:extLst>
          </p:cNvPr>
          <p:cNvSpPr txBox="1"/>
          <p:nvPr/>
        </p:nvSpPr>
        <p:spPr>
          <a:xfrm>
            <a:off x="540384" y="5690246"/>
            <a:ext cx="11102335" cy="923330"/>
          </a:xfrm>
          <a:prstGeom prst="rect">
            <a:avLst/>
          </a:prstGeom>
          <a:noFill/>
          <a:ln>
            <a:solidFill>
              <a:schemeClr val="tx1"/>
            </a:solidFill>
            <a:prstDash val="dash"/>
          </a:ln>
        </p:spPr>
        <p:txBody>
          <a:bodyPr wrap="square" rtlCol="0">
            <a:spAutoFit/>
          </a:bodyPr>
          <a:lstStyle/>
          <a:p>
            <a:pPr marL="285750" indent="-285750">
              <a:buFont typeface="Arial" panose="020B0604020202020204" pitchFamily="34" charset="0"/>
              <a:buChar char="•"/>
            </a:pPr>
            <a:r>
              <a:rPr lang="zh-CN" altLang="en-US" dirty="0">
                <a:latin typeface="黑体" panose="02010609060101010101" pitchFamily="49" charset="-122"/>
                <a:ea typeface="黑体" panose="02010609060101010101" pitchFamily="49" charset="-122"/>
              </a:rPr>
              <a:t>软件所硕士研究生的就业去向高度集中于企业，其中就业人数排名前三位的是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百度在线网络技术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北京</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有限公司、阿里巴巴</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北京</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软件服务有限公司、腾讯科技</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北京</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有限公司。</a:t>
            </a:r>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zh-CN" altLang="en-US" dirty="0">
                <a:latin typeface="黑体" panose="02010609060101010101" pitchFamily="49" charset="-122"/>
                <a:ea typeface="黑体" panose="02010609060101010101" pitchFamily="49" charset="-122"/>
              </a:rPr>
              <a:t>就业省市方面，硕士毕业生近四分之三选择在北京市就业，其次是选择到浙江、广东等地工作。</a:t>
            </a:r>
          </a:p>
        </p:txBody>
      </p:sp>
    </p:spTree>
    <p:extLst>
      <p:ext uri="{BB962C8B-B14F-4D97-AF65-F5344CB8AC3E}">
        <p14:creationId xmlns:p14="http://schemas.microsoft.com/office/powerpoint/2010/main" val="910181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280" y="1266289"/>
            <a:ext cx="11093440" cy="5579028"/>
          </a:xfrm>
          <a:prstGeom prst="rect">
            <a:avLst/>
          </a:prstGeom>
        </p:spPr>
        <p:txBody>
          <a:bodyPr wrap="square">
            <a:spAutoFit/>
          </a:bodyPr>
          <a:lstStyle/>
          <a:p>
            <a:pPr marL="457200" indent="-457200">
              <a:lnSpc>
                <a:spcPct val="120000"/>
              </a:lnSpc>
              <a:spcAft>
                <a:spcPts val="600"/>
              </a:spcAft>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cs typeface="+mn-ea"/>
                <a:sym typeface="+mn-lt"/>
              </a:rPr>
              <a:t>“软件与网络”夏令营</a:t>
            </a:r>
            <a:endParaRPr lang="en-US" altLang="zh-CN" sz="2800" dirty="0">
              <a:latin typeface="黑体" panose="02010609060101010101" pitchFamily="49" charset="-122"/>
              <a:ea typeface="黑体" panose="02010609060101010101" pitchFamily="49" charset="-122"/>
              <a:cs typeface="+mn-ea"/>
              <a:sym typeface="+mn-lt"/>
            </a:endParaRPr>
          </a:p>
          <a:p>
            <a:pPr marL="514350" indent="-514350">
              <a:lnSpc>
                <a:spcPct val="120000"/>
              </a:lnSpc>
              <a:spcAft>
                <a:spcPts val="600"/>
              </a:spcAft>
              <a:buFont typeface="+mj-lt"/>
              <a:buAutoNum type="arabicPeriod"/>
            </a:pPr>
            <a:r>
              <a:rPr lang="zh-CN" altLang="en-US" sz="2800" dirty="0">
                <a:latin typeface="黑体" panose="02010609060101010101" pitchFamily="49" charset="-122"/>
                <a:ea typeface="黑体" panose="02010609060101010101" pitchFamily="49" charset="-122"/>
                <a:cs typeface="+mn-ea"/>
                <a:sym typeface="+mn-lt"/>
              </a:rPr>
              <a:t>举办时间：</a:t>
            </a:r>
            <a:r>
              <a:rPr lang="en-US" altLang="zh-CN" sz="2800" dirty="0">
                <a:latin typeface="黑体" panose="02010609060101010101" pitchFamily="49" charset="-122"/>
                <a:ea typeface="黑体" panose="02010609060101010101" pitchFamily="49" charset="-122"/>
                <a:cs typeface="+mn-ea"/>
                <a:sym typeface="+mn-lt"/>
              </a:rPr>
              <a:t>7</a:t>
            </a:r>
            <a:r>
              <a:rPr lang="zh-CN" altLang="en-US" sz="2800" dirty="0">
                <a:latin typeface="黑体" panose="02010609060101010101" pitchFamily="49" charset="-122"/>
                <a:ea typeface="黑体" panose="02010609060101010101" pitchFamily="49" charset="-122"/>
                <a:cs typeface="+mn-ea"/>
                <a:sym typeface="+mn-lt"/>
              </a:rPr>
              <a:t>月下旬</a:t>
            </a:r>
            <a:endParaRPr lang="en-US" altLang="zh-CN" sz="2800" dirty="0">
              <a:latin typeface="黑体" panose="02010609060101010101" pitchFamily="49" charset="-122"/>
              <a:ea typeface="黑体" panose="02010609060101010101" pitchFamily="49" charset="-122"/>
              <a:cs typeface="+mn-ea"/>
              <a:sym typeface="+mn-lt"/>
            </a:endParaRPr>
          </a:p>
          <a:p>
            <a:pPr marL="514350" indent="-514350">
              <a:lnSpc>
                <a:spcPct val="120000"/>
              </a:lnSpc>
              <a:spcAft>
                <a:spcPts val="600"/>
              </a:spcAft>
              <a:buFont typeface="+mj-lt"/>
              <a:buAutoNum type="arabicPeriod"/>
            </a:pPr>
            <a:r>
              <a:rPr lang="zh-CN" altLang="en-US" sz="2800" dirty="0">
                <a:latin typeface="黑体" panose="02010609060101010101" pitchFamily="49" charset="-122"/>
                <a:ea typeface="黑体" panose="02010609060101010101" pitchFamily="49" charset="-122"/>
                <a:cs typeface="+mn-ea"/>
                <a:sym typeface="+mn-lt"/>
              </a:rPr>
              <a:t>活动主要内容：</a:t>
            </a:r>
            <a:r>
              <a:rPr lang="zh-CN" altLang="en-US" sz="2800" dirty="0">
                <a:latin typeface="黑体" panose="02010609060101010101" pitchFamily="49" charset="-122"/>
                <a:ea typeface="黑体" panose="02010609060101010101" pitchFamily="49" charset="-122"/>
                <a:cs typeface="+mn-ea"/>
              </a:rPr>
              <a:t>软件所简介、专家报告、主要研究方向及成果介绍、师生交流、招生咨询等。</a:t>
            </a:r>
            <a:endParaRPr lang="en-US" altLang="zh-CN" sz="2800" dirty="0">
              <a:latin typeface="黑体" panose="02010609060101010101" pitchFamily="49" charset="-122"/>
              <a:ea typeface="黑体" panose="02010609060101010101" pitchFamily="49" charset="-122"/>
              <a:cs typeface="+mn-ea"/>
            </a:endParaRPr>
          </a:p>
          <a:p>
            <a:pPr marL="514350" indent="-514350">
              <a:lnSpc>
                <a:spcPct val="120000"/>
              </a:lnSpc>
              <a:spcAft>
                <a:spcPts val="600"/>
              </a:spcAft>
              <a:buFont typeface="+mj-lt"/>
              <a:buAutoNum type="arabicPeriod"/>
            </a:pPr>
            <a:r>
              <a:rPr lang="zh-CN" altLang="en-US" sz="2800" dirty="0">
                <a:latin typeface="黑体" panose="02010609060101010101" pitchFamily="49" charset="-122"/>
                <a:ea typeface="黑体" panose="02010609060101010101" pitchFamily="49" charset="-122"/>
                <a:cs typeface="+mn-ea"/>
                <a:sym typeface="+mn-lt"/>
              </a:rPr>
              <a:t>申请条件：相关专业优秀本科生；</a:t>
            </a:r>
            <a:r>
              <a:rPr lang="zh-CN" altLang="en-US" sz="2800" dirty="0">
                <a:latin typeface="黑体" panose="02010609060101010101" pitchFamily="49" charset="-122"/>
                <a:ea typeface="黑体" panose="02010609060101010101" pitchFamily="49" charset="-122"/>
                <a:cs typeface="+mn-ea"/>
              </a:rPr>
              <a:t>专业或年级排名在前</a:t>
            </a:r>
            <a:r>
              <a:rPr lang="en-US" altLang="zh-CN" sz="2800" dirty="0">
                <a:latin typeface="黑体" panose="02010609060101010101" pitchFamily="49" charset="-122"/>
                <a:ea typeface="黑体" panose="02010609060101010101" pitchFamily="49" charset="-122"/>
                <a:cs typeface="+mn-ea"/>
              </a:rPr>
              <a:t>20</a:t>
            </a:r>
            <a:r>
              <a:rPr lang="zh-CN" altLang="en-US" sz="2800" dirty="0">
                <a:latin typeface="黑体" panose="02010609060101010101" pitchFamily="49" charset="-122"/>
                <a:ea typeface="黑体" panose="02010609060101010101" pitchFamily="49" charset="-122"/>
                <a:cs typeface="+mn-ea"/>
              </a:rPr>
              <a:t>％；英语达到六级。</a:t>
            </a:r>
            <a:endParaRPr lang="en-US" altLang="zh-CN" sz="2800" dirty="0">
              <a:latin typeface="黑体" panose="02010609060101010101" pitchFamily="49" charset="-122"/>
              <a:ea typeface="黑体" panose="02010609060101010101" pitchFamily="49" charset="-122"/>
              <a:cs typeface="+mn-ea"/>
            </a:endParaRPr>
          </a:p>
          <a:p>
            <a:pPr marL="514350" indent="-514350" latinLnBrk="1">
              <a:lnSpc>
                <a:spcPct val="120000"/>
              </a:lnSpc>
              <a:spcAft>
                <a:spcPts val="600"/>
              </a:spcAft>
              <a:buFont typeface="+mj-lt"/>
              <a:buAutoNum type="arabicPeriod"/>
            </a:pPr>
            <a:r>
              <a:rPr lang="zh-CN" altLang="en-US" sz="2800" dirty="0">
                <a:latin typeface="黑体" panose="02010609060101010101" pitchFamily="49" charset="-122"/>
                <a:ea typeface="黑体" panose="02010609060101010101" pitchFamily="49" charset="-122"/>
                <a:cs typeface="+mn-ea"/>
              </a:rPr>
              <a:t>网上报名：即日起至</a:t>
            </a:r>
            <a:r>
              <a:rPr lang="en-US" altLang="zh-CN" sz="2800" dirty="0">
                <a:latin typeface="黑体" panose="02010609060101010101" pitchFamily="49" charset="-122"/>
                <a:ea typeface="黑体" panose="02010609060101010101" pitchFamily="49" charset="-122"/>
                <a:cs typeface="+mn-ea"/>
              </a:rPr>
              <a:t>7</a:t>
            </a:r>
            <a:r>
              <a:rPr lang="zh-CN" altLang="en-US" sz="2800" dirty="0">
                <a:latin typeface="黑体" panose="02010609060101010101" pitchFamily="49" charset="-122"/>
                <a:ea typeface="黑体" panose="02010609060101010101" pitchFamily="49" charset="-122"/>
                <a:cs typeface="+mn-ea"/>
              </a:rPr>
              <a:t>月</a:t>
            </a:r>
            <a:r>
              <a:rPr lang="en-US" altLang="zh-CN" sz="2800" dirty="0">
                <a:latin typeface="黑体" panose="02010609060101010101" pitchFamily="49" charset="-122"/>
                <a:ea typeface="黑体" panose="02010609060101010101" pitchFamily="49" charset="-122"/>
                <a:cs typeface="+mn-ea"/>
              </a:rPr>
              <a:t>1</a:t>
            </a:r>
            <a:r>
              <a:rPr lang="zh-CN" altLang="en-US" sz="2800" dirty="0">
                <a:latin typeface="黑体" panose="02010609060101010101" pitchFamily="49" charset="-122"/>
                <a:ea typeface="黑体" panose="02010609060101010101" pitchFamily="49" charset="-122"/>
                <a:cs typeface="+mn-ea"/>
              </a:rPr>
              <a:t>日，登录</a:t>
            </a:r>
            <a:r>
              <a:rPr lang="en-US" altLang="zh-CN" sz="2800" dirty="0">
                <a:latin typeface="黑体" panose="02010609060101010101" pitchFamily="49" charset="-122"/>
                <a:ea typeface="黑体" panose="02010609060101010101" pitchFamily="49" charset="-122"/>
                <a:cs typeface="+mn-ea"/>
                <a:hlinkClick r:id="rId3">
                  <a:extLst>
                    <a:ext uri="{A12FA001-AC4F-418D-AE19-62706E023703}">
                      <ahyp:hlinkClr xmlns:ahyp="http://schemas.microsoft.com/office/drawing/2018/hyperlinkcolor" val="tx"/>
                    </a:ext>
                  </a:extLst>
                </a:hlinkClick>
              </a:rPr>
              <a:t>http://kjxt.ucas.ac.cn/index.php/zh</a:t>
            </a:r>
            <a:r>
              <a:rPr lang="zh-CN" altLang="en-US" sz="2800" dirty="0">
                <a:latin typeface="黑体" panose="02010609060101010101" pitchFamily="49" charset="-122"/>
                <a:ea typeface="黑体" panose="02010609060101010101" pitchFamily="49" charset="-122"/>
                <a:cs typeface="+mn-ea"/>
              </a:rPr>
              <a:t>“大学生夏令营报名”栏目进行报名。</a:t>
            </a:r>
            <a:endParaRPr lang="en-US" altLang="zh-CN" sz="2800" dirty="0">
              <a:latin typeface="黑体" panose="02010609060101010101" pitchFamily="49" charset="-122"/>
              <a:ea typeface="黑体" panose="02010609060101010101" pitchFamily="49" charset="-122"/>
              <a:cs typeface="+mn-ea"/>
            </a:endParaRPr>
          </a:p>
          <a:p>
            <a:pPr marL="514350" indent="-514350">
              <a:lnSpc>
                <a:spcPct val="120000"/>
              </a:lnSpc>
              <a:spcAft>
                <a:spcPts val="600"/>
              </a:spcAft>
              <a:buFont typeface="+mj-lt"/>
              <a:buAutoNum type="arabicPeriod"/>
            </a:pPr>
            <a:r>
              <a:rPr lang="zh-CN" altLang="en-US" sz="2800" dirty="0">
                <a:latin typeface="黑体" panose="02010609060101010101" pitchFamily="49" charset="-122"/>
                <a:ea typeface="黑体" panose="02010609060101010101" pitchFamily="49" charset="-122"/>
                <a:cs typeface="+mn-ea"/>
              </a:rPr>
              <a:t>对于优秀营员，若能获得所在高校的推免资格，可根据其志愿及承诺，直接拟录取为软件所</a:t>
            </a:r>
            <a:r>
              <a:rPr lang="en-US" altLang="zh-CN" sz="2800" dirty="0">
                <a:latin typeface="黑体" panose="02010609060101010101" pitchFamily="49" charset="-122"/>
                <a:ea typeface="黑体" panose="02010609060101010101" pitchFamily="49" charset="-122"/>
                <a:cs typeface="+mn-ea"/>
              </a:rPr>
              <a:t>2024</a:t>
            </a:r>
            <a:r>
              <a:rPr lang="zh-CN" altLang="en-US" sz="2800" dirty="0">
                <a:latin typeface="黑体" panose="02010609060101010101" pitchFamily="49" charset="-122"/>
                <a:ea typeface="黑体" panose="02010609060101010101" pitchFamily="49" charset="-122"/>
                <a:cs typeface="+mn-ea"/>
              </a:rPr>
              <a:t>级硕士生或直博生。</a:t>
            </a:r>
            <a:endParaRPr lang="en-US" altLang="zh-CN" sz="2800" dirty="0">
              <a:latin typeface="黑体" panose="02010609060101010101" pitchFamily="49" charset="-122"/>
              <a:ea typeface="黑体" panose="02010609060101010101" pitchFamily="49" charset="-122"/>
              <a:cs typeface="+mn-ea"/>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软件所</a:t>
              </a:r>
            </a:p>
          </p:txBody>
        </p:sp>
      </p:gr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spTree>
    <p:extLst>
      <p:ext uri="{BB962C8B-B14F-4D97-AF65-F5344CB8AC3E}">
        <p14:creationId xmlns:p14="http://schemas.microsoft.com/office/powerpoint/2010/main" val="1717062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16658" y="1266289"/>
            <a:ext cx="6226062" cy="4677242"/>
          </a:xfrm>
          <a:prstGeom prst="rect">
            <a:avLst/>
          </a:prstGeom>
        </p:spPr>
        <p:txBody>
          <a:bodyPr wrap="square">
            <a:spAutoFit/>
          </a:bodyPr>
          <a:lstStyle/>
          <a:p>
            <a:pPr marL="457200" indent="-457200">
              <a:lnSpc>
                <a:spcPct val="120000"/>
              </a:lnSpc>
              <a:spcAft>
                <a:spcPts val="600"/>
              </a:spcAft>
              <a:buFont typeface="Arial" panose="020B0604020202020204" pitchFamily="34" charset="0"/>
              <a:buChar char="•"/>
            </a:pPr>
            <a:r>
              <a:rPr lang="zh-CN" altLang="en-US" sz="2800" b="0" i="0" dirty="0">
                <a:effectLst/>
                <a:latin typeface="黑体" panose="02010609060101010101" pitchFamily="49" charset="-122"/>
                <a:ea typeface="黑体" panose="02010609060101010101" pitchFamily="49" charset="-122"/>
              </a:rPr>
              <a:t>中国科学院自动化研究所成立于</a:t>
            </a:r>
            <a:r>
              <a:rPr lang="en-US" altLang="zh-CN" sz="2800" b="0" i="0" dirty="0">
                <a:effectLst/>
                <a:latin typeface="黑体" panose="02010609060101010101" pitchFamily="49" charset="-122"/>
                <a:ea typeface="黑体" panose="02010609060101010101" pitchFamily="49" charset="-122"/>
              </a:rPr>
              <a:t>1956</a:t>
            </a:r>
            <a:r>
              <a:rPr lang="zh-CN" altLang="en-US" sz="2800" b="0" i="0" dirty="0">
                <a:effectLst/>
                <a:latin typeface="黑体" panose="02010609060101010101" pitchFamily="49" charset="-122"/>
                <a:ea typeface="黑体" panose="02010609060101010101" pitchFamily="49" charset="-122"/>
              </a:rPr>
              <a:t>年，以智能科学与技术为主要定位，是中国科学院率先布局成立的“人工智能创新研究院”的总体牵头单位，是我国最早开展智能科学与技术基础理论、关键技术和创新性应用研究的科研机构，也是国内首个“人工智能学院”牵头承办单位。</a:t>
            </a:r>
            <a:endParaRPr lang="zh-CN" altLang="en-US" sz="2800" dirty="0">
              <a:latin typeface="黑体" panose="02010609060101010101" pitchFamily="49" charset="-122"/>
              <a:ea typeface="黑体" panose="02010609060101010101" pitchFamily="49" charset="-122"/>
              <a:cs typeface="+mn-ea"/>
              <a:sym typeface="+mn-lt"/>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自动化所</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pic>
        <p:nvPicPr>
          <p:cNvPr id="9" name="图片 8" descr="城市中的建筑&#10;&#10;描述已自动生成">
            <a:extLst>
              <a:ext uri="{FF2B5EF4-FFF2-40B4-BE49-F238E27FC236}">
                <a16:creationId xmlns:a16="http://schemas.microsoft.com/office/drawing/2014/main" id="{B2BCEF11-1489-44E3-7C3F-9168ACC66174}"/>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22000" y="1267200"/>
            <a:ext cx="4892400" cy="3938400"/>
          </a:xfrm>
          <a:prstGeom prst="rect">
            <a:avLst/>
          </a:prstGeom>
        </p:spPr>
      </p:pic>
    </p:spTree>
    <p:extLst>
      <p:ext uri="{BB962C8B-B14F-4D97-AF65-F5344CB8AC3E}">
        <p14:creationId xmlns:p14="http://schemas.microsoft.com/office/powerpoint/2010/main" val="50329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280" y="1266289"/>
            <a:ext cx="11093440" cy="5271251"/>
          </a:xfrm>
          <a:prstGeom prst="rect">
            <a:avLst/>
          </a:prstGeom>
        </p:spPr>
        <p:txBody>
          <a:bodyPr wrap="square">
            <a:spAutoFit/>
          </a:bodyPr>
          <a:lstStyle/>
          <a:p>
            <a:pPr marL="457200" indent="-457200">
              <a:lnSpc>
                <a:spcPct val="120000"/>
              </a:lnSpc>
              <a:spcAft>
                <a:spcPts val="600"/>
              </a:spcAft>
              <a:buFont typeface="Arial" panose="020B0604020202020204" pitchFamily="34" charset="0"/>
              <a:buChar char="•"/>
            </a:pPr>
            <a:r>
              <a:rPr lang="zh-CN" altLang="en-US" sz="2800" b="0" i="0" dirty="0">
                <a:effectLst/>
                <a:latin typeface="黑体" panose="02010609060101010101" pitchFamily="49" charset="-122"/>
                <a:ea typeface="黑体" panose="02010609060101010101" pitchFamily="49" charset="-122"/>
              </a:rPr>
              <a:t>截至</a:t>
            </a:r>
            <a:r>
              <a:rPr lang="en-US" altLang="zh-CN" sz="2800" b="0" i="0" dirty="0">
                <a:effectLst/>
                <a:latin typeface="黑体" panose="02010609060101010101" pitchFamily="49" charset="-122"/>
                <a:ea typeface="黑体" panose="02010609060101010101" pitchFamily="49" charset="-122"/>
              </a:rPr>
              <a:t>2022</a:t>
            </a:r>
            <a:r>
              <a:rPr lang="zh-CN" altLang="en-US" sz="2800" b="0" i="0" dirty="0">
                <a:effectLst/>
                <a:latin typeface="黑体" panose="02010609060101010101" pitchFamily="49" charset="-122"/>
                <a:ea typeface="黑体" panose="02010609060101010101" pitchFamily="49" charset="-122"/>
              </a:rPr>
              <a:t>年底，自动化所共有在职职工</a:t>
            </a:r>
            <a:r>
              <a:rPr lang="en-US" altLang="zh-CN" sz="2800" b="0" i="0" dirty="0">
                <a:effectLst/>
                <a:latin typeface="黑体" panose="02010609060101010101" pitchFamily="49" charset="-122"/>
                <a:ea typeface="黑体" panose="02010609060101010101" pitchFamily="49" charset="-122"/>
              </a:rPr>
              <a:t>1106</a:t>
            </a:r>
            <a:r>
              <a:rPr lang="zh-CN" altLang="en-US" sz="2800" b="0" i="0" dirty="0">
                <a:effectLst/>
                <a:latin typeface="黑体" panose="02010609060101010101" pitchFamily="49" charset="-122"/>
                <a:ea typeface="黑体" panose="02010609060101010101" pitchFamily="49" charset="-122"/>
              </a:rPr>
              <a:t>人。其中研究员及正高级工程技术人员</a:t>
            </a:r>
            <a:r>
              <a:rPr lang="en-US" altLang="zh-CN" sz="2800" b="0" i="0" dirty="0">
                <a:effectLst/>
                <a:latin typeface="黑体" panose="02010609060101010101" pitchFamily="49" charset="-122"/>
                <a:ea typeface="黑体" panose="02010609060101010101" pitchFamily="49" charset="-122"/>
              </a:rPr>
              <a:t>134</a:t>
            </a:r>
            <a:r>
              <a:rPr lang="zh-CN" altLang="en-US" sz="2800" b="0" i="0" dirty="0">
                <a:effectLst/>
                <a:latin typeface="黑体" panose="02010609060101010101" pitchFamily="49" charset="-122"/>
                <a:ea typeface="黑体" panose="02010609060101010101" pitchFamily="49" charset="-122"/>
              </a:rPr>
              <a:t>人、副研究员及高级工程技术人员</a:t>
            </a:r>
            <a:r>
              <a:rPr lang="en-US" altLang="zh-CN" sz="2800" b="0" i="0" dirty="0">
                <a:effectLst/>
                <a:latin typeface="黑体" panose="02010609060101010101" pitchFamily="49" charset="-122"/>
                <a:ea typeface="黑体" panose="02010609060101010101" pitchFamily="49" charset="-122"/>
              </a:rPr>
              <a:t>337</a:t>
            </a:r>
            <a:r>
              <a:rPr lang="zh-CN" altLang="en-US" sz="2800" b="0" i="0" dirty="0">
                <a:effectLst/>
                <a:latin typeface="黑体" panose="02010609060101010101" pitchFamily="49" charset="-122"/>
                <a:ea typeface="黑体" panose="02010609060101010101" pitchFamily="49" charset="-122"/>
              </a:rPr>
              <a:t>人。共有中国科学院院士</a:t>
            </a:r>
            <a:r>
              <a:rPr lang="en-US" altLang="zh-CN" sz="2800" b="0" i="0" dirty="0">
                <a:effectLst/>
                <a:latin typeface="黑体" panose="02010609060101010101" pitchFamily="49" charset="-122"/>
                <a:ea typeface="黑体" panose="02010609060101010101" pitchFamily="49" charset="-122"/>
              </a:rPr>
              <a:t>3</a:t>
            </a:r>
            <a:r>
              <a:rPr lang="zh-CN" altLang="en-US" sz="2800" b="0" i="0" dirty="0">
                <a:effectLst/>
                <a:latin typeface="黑体" panose="02010609060101010101" pitchFamily="49" charset="-122"/>
                <a:ea typeface="黑体" panose="02010609060101010101" pitchFamily="49" charset="-122"/>
              </a:rPr>
              <a:t>人，发展中国家科学院院士</a:t>
            </a:r>
            <a:r>
              <a:rPr lang="en-US" altLang="zh-CN" sz="2800" b="0" i="0" dirty="0">
                <a:effectLst/>
                <a:latin typeface="黑体" panose="02010609060101010101" pitchFamily="49" charset="-122"/>
                <a:ea typeface="黑体" panose="02010609060101010101" pitchFamily="49" charset="-122"/>
              </a:rPr>
              <a:t>1</a:t>
            </a:r>
            <a:r>
              <a:rPr lang="zh-CN" altLang="en-US" sz="2800" b="0" i="0" dirty="0">
                <a:effectLst/>
                <a:latin typeface="黑体" panose="02010609060101010101" pitchFamily="49" charset="-122"/>
                <a:ea typeface="黑体" panose="02010609060101010101" pitchFamily="49" charset="-122"/>
              </a:rPr>
              <a:t>人，</a:t>
            </a:r>
            <a:r>
              <a:rPr lang="en-US" altLang="zh-CN" sz="2800" b="0" i="0" dirty="0">
                <a:effectLst/>
                <a:latin typeface="黑体" panose="02010609060101010101" pitchFamily="49" charset="-122"/>
                <a:ea typeface="黑体" panose="02010609060101010101" pitchFamily="49" charset="-122"/>
              </a:rPr>
              <a:t>IEEE Fellow15</a:t>
            </a:r>
            <a:r>
              <a:rPr lang="zh-CN" altLang="en-US" sz="2800" b="0" i="0" dirty="0">
                <a:effectLst/>
                <a:latin typeface="黑体" panose="02010609060101010101" pitchFamily="49" charset="-122"/>
                <a:ea typeface="黑体" panose="02010609060101010101" pitchFamily="49" charset="-122"/>
              </a:rPr>
              <a:t>人，国家杰出青年科学基金获得者</a:t>
            </a:r>
            <a:r>
              <a:rPr lang="en-US" altLang="zh-CN" sz="2800" b="0" i="0" dirty="0">
                <a:effectLst/>
                <a:latin typeface="黑体" panose="02010609060101010101" pitchFamily="49" charset="-122"/>
                <a:ea typeface="黑体" panose="02010609060101010101" pitchFamily="49" charset="-122"/>
              </a:rPr>
              <a:t>17</a:t>
            </a:r>
            <a:r>
              <a:rPr lang="zh-CN" altLang="en-US" sz="2800" b="0" i="0" dirty="0">
                <a:effectLst/>
                <a:latin typeface="黑体" panose="02010609060101010101" pitchFamily="49" charset="-122"/>
                <a:ea typeface="黑体" panose="02010609060101010101" pitchFamily="49" charset="-122"/>
              </a:rPr>
              <a:t>人，“万人计划”科技创新领军人才入选者</a:t>
            </a:r>
            <a:r>
              <a:rPr lang="en-US" altLang="zh-CN" sz="2800" b="0" i="0" dirty="0">
                <a:effectLst/>
                <a:latin typeface="黑体" panose="02010609060101010101" pitchFamily="49" charset="-122"/>
                <a:ea typeface="黑体" panose="02010609060101010101" pitchFamily="49" charset="-122"/>
              </a:rPr>
              <a:t>10</a:t>
            </a:r>
            <a:r>
              <a:rPr lang="zh-CN" altLang="en-US" sz="2800" b="0" i="0" dirty="0">
                <a:effectLst/>
                <a:latin typeface="黑体" panose="02010609060101010101" pitchFamily="49" charset="-122"/>
                <a:ea typeface="黑体" panose="02010609060101010101" pitchFamily="49" charset="-122"/>
              </a:rPr>
              <a:t>人，百千万人才工程入选者</a:t>
            </a:r>
            <a:r>
              <a:rPr lang="en-US" altLang="zh-CN" sz="2800" b="0" i="0" dirty="0">
                <a:effectLst/>
                <a:latin typeface="黑体" panose="02010609060101010101" pitchFamily="49" charset="-122"/>
                <a:ea typeface="黑体" panose="02010609060101010101" pitchFamily="49" charset="-122"/>
              </a:rPr>
              <a:t>10</a:t>
            </a:r>
            <a:r>
              <a:rPr lang="zh-CN" altLang="en-US" sz="2800" b="0" i="0" dirty="0">
                <a:effectLst/>
                <a:latin typeface="黑体" panose="02010609060101010101" pitchFamily="49" charset="-122"/>
                <a:ea typeface="黑体" panose="02010609060101010101" pitchFamily="49" charset="-122"/>
              </a:rPr>
              <a:t>人，科技部中青年科技领军人才</a:t>
            </a:r>
            <a:r>
              <a:rPr lang="en-US" altLang="zh-CN" sz="2800" b="0" i="0" dirty="0">
                <a:effectLst/>
                <a:latin typeface="黑体" panose="02010609060101010101" pitchFamily="49" charset="-122"/>
                <a:ea typeface="黑体" panose="02010609060101010101" pitchFamily="49" charset="-122"/>
              </a:rPr>
              <a:t>8</a:t>
            </a:r>
            <a:r>
              <a:rPr lang="zh-CN" altLang="en-US" sz="2800" b="0" i="0" dirty="0">
                <a:effectLst/>
                <a:latin typeface="黑体" panose="02010609060101010101" pitchFamily="49" charset="-122"/>
                <a:ea typeface="黑体" panose="02010609060101010101" pitchFamily="49" charset="-122"/>
              </a:rPr>
              <a:t>人，国家优秀青年基金获得者</a:t>
            </a:r>
            <a:r>
              <a:rPr lang="en-US" altLang="zh-CN" sz="2800" b="0" i="0" dirty="0">
                <a:effectLst/>
                <a:latin typeface="黑体" panose="02010609060101010101" pitchFamily="49" charset="-122"/>
                <a:ea typeface="黑体" panose="02010609060101010101" pitchFamily="49" charset="-122"/>
              </a:rPr>
              <a:t>16</a:t>
            </a:r>
            <a:r>
              <a:rPr lang="zh-CN" altLang="en-US" sz="2800" b="0" i="0" dirty="0">
                <a:effectLst/>
                <a:latin typeface="黑体" panose="02010609060101010101" pitchFamily="49" charset="-122"/>
                <a:ea typeface="黑体" panose="02010609060101010101" pitchFamily="49" charset="-122"/>
              </a:rPr>
              <a:t>人。</a:t>
            </a:r>
            <a:endParaRPr lang="en-US" altLang="zh-CN" sz="2800" b="0" i="0" dirty="0">
              <a:effectLst/>
              <a:latin typeface="黑体" panose="02010609060101010101" pitchFamily="49" charset="-122"/>
              <a:ea typeface="黑体" panose="02010609060101010101" pitchFamily="49" charset="-122"/>
            </a:endParaRPr>
          </a:p>
          <a:p>
            <a:pPr marL="457200" indent="-457200">
              <a:lnSpc>
                <a:spcPct val="120000"/>
              </a:lnSpc>
              <a:spcAft>
                <a:spcPts val="600"/>
              </a:spcAft>
              <a:buFont typeface="Arial" panose="020B0604020202020204" pitchFamily="34" charset="0"/>
              <a:buChar char="•"/>
            </a:pPr>
            <a:r>
              <a:rPr lang="zh-CN" altLang="en-US" sz="2800" b="0" i="0" dirty="0">
                <a:effectLst/>
                <a:latin typeface="黑体" panose="02010609060101010101" pitchFamily="49" charset="-122"/>
                <a:ea typeface="黑体" panose="02010609060101010101" pitchFamily="49" charset="-122"/>
              </a:rPr>
              <a:t>含本科生、硕士研究生、博士研究生在内的在学人数达到</a:t>
            </a:r>
            <a:r>
              <a:rPr lang="en-US" altLang="zh-CN" sz="2800" b="0" i="0" dirty="0">
                <a:effectLst/>
                <a:latin typeface="黑体" panose="02010609060101010101" pitchFamily="49" charset="-122"/>
                <a:ea typeface="黑体" panose="02010609060101010101" pitchFamily="49" charset="-122"/>
              </a:rPr>
              <a:t>1402</a:t>
            </a:r>
            <a:r>
              <a:rPr lang="zh-CN" altLang="en-US" sz="2800" b="0" i="0" dirty="0">
                <a:effectLst/>
                <a:latin typeface="黑体" panose="02010609060101010101" pitchFamily="49" charset="-122"/>
                <a:ea typeface="黑体" panose="02010609060101010101" pitchFamily="49" charset="-122"/>
              </a:rPr>
              <a:t>人，是</a:t>
            </a:r>
            <a:r>
              <a:rPr lang="en-US" altLang="zh-CN" sz="2800" b="0" i="0" dirty="0">
                <a:effectLst/>
                <a:latin typeface="黑体" panose="02010609060101010101" pitchFamily="49" charset="-122"/>
                <a:ea typeface="黑体" panose="02010609060101010101" pitchFamily="49" charset="-122"/>
              </a:rPr>
              <a:t>1981</a:t>
            </a:r>
            <a:r>
              <a:rPr lang="zh-CN" altLang="en-US" sz="2800" b="0" i="0" dirty="0">
                <a:effectLst/>
                <a:latin typeface="黑体" panose="02010609060101010101" pitchFamily="49" charset="-122"/>
                <a:ea typeface="黑体" panose="02010609060101010101" pitchFamily="49" charset="-122"/>
              </a:rPr>
              <a:t>年国务院学位委员会批准的博士、硕士学位授予权单位之一。并设有控制科学与工程等</a:t>
            </a:r>
            <a:r>
              <a:rPr lang="en-US" altLang="zh-CN" sz="2800" b="0" i="0" dirty="0">
                <a:effectLst/>
                <a:latin typeface="黑体" panose="02010609060101010101" pitchFamily="49" charset="-122"/>
                <a:ea typeface="黑体" panose="02010609060101010101" pitchFamily="49" charset="-122"/>
              </a:rPr>
              <a:t>1</a:t>
            </a:r>
            <a:r>
              <a:rPr lang="zh-CN" altLang="en-US" sz="2800" b="0" i="0" dirty="0">
                <a:effectLst/>
                <a:latin typeface="黑体" panose="02010609060101010101" pitchFamily="49" charset="-122"/>
                <a:ea typeface="黑体" panose="02010609060101010101" pitchFamily="49" charset="-122"/>
              </a:rPr>
              <a:t>个一级学科博士后流动站，在站博士后</a:t>
            </a:r>
            <a:r>
              <a:rPr lang="en-US" altLang="zh-CN" sz="2800" b="0" i="0" dirty="0">
                <a:effectLst/>
                <a:latin typeface="黑体" panose="02010609060101010101" pitchFamily="49" charset="-122"/>
                <a:ea typeface="黑体" panose="02010609060101010101" pitchFamily="49" charset="-122"/>
              </a:rPr>
              <a:t>58</a:t>
            </a:r>
            <a:r>
              <a:rPr lang="zh-CN" altLang="en-US" sz="2800" b="0" i="0" dirty="0">
                <a:effectLst/>
                <a:latin typeface="黑体" panose="02010609060101010101" pitchFamily="49" charset="-122"/>
                <a:ea typeface="黑体" panose="02010609060101010101" pitchFamily="49" charset="-122"/>
              </a:rPr>
              <a:t>人。</a:t>
            </a:r>
            <a:r>
              <a:rPr lang="en-US" altLang="zh-CN" sz="2800" b="0" i="0" dirty="0">
                <a:effectLst/>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mn-ea"/>
                <a:sym typeface="+mn-lt"/>
              </a:rPr>
              <a:t>截至</a:t>
            </a:r>
            <a:r>
              <a:rPr lang="en-US" altLang="zh-CN" sz="2800" dirty="0">
                <a:latin typeface="黑体" panose="02010609060101010101" pitchFamily="49" charset="-122"/>
                <a:ea typeface="黑体" panose="02010609060101010101" pitchFamily="49" charset="-122"/>
                <a:cs typeface="+mn-ea"/>
                <a:sym typeface="+mn-lt"/>
              </a:rPr>
              <a:t>2022</a:t>
            </a:r>
            <a:r>
              <a:rPr lang="zh-CN" altLang="en-US" sz="2800" dirty="0">
                <a:latin typeface="黑体" panose="02010609060101010101" pitchFamily="49" charset="-122"/>
                <a:ea typeface="黑体" panose="02010609060101010101" pitchFamily="49" charset="-122"/>
                <a:cs typeface="+mn-ea"/>
                <a:sym typeface="+mn-lt"/>
              </a:rPr>
              <a:t>年</a:t>
            </a:r>
            <a:r>
              <a:rPr lang="en-US" altLang="zh-CN" sz="2800" b="0" i="0" dirty="0">
                <a:effectLst/>
                <a:latin typeface="黑体" panose="02010609060101010101" pitchFamily="49" charset="-122"/>
                <a:ea typeface="黑体" panose="02010609060101010101" pitchFamily="49" charset="-122"/>
              </a:rPr>
              <a:t>)</a:t>
            </a:r>
            <a:r>
              <a:rPr lang="zh-CN" altLang="en-US" sz="2800" b="0" i="0" dirty="0">
                <a:effectLst/>
                <a:latin typeface="黑体" panose="02010609060101010101" pitchFamily="49" charset="-122"/>
                <a:ea typeface="黑体" panose="02010609060101010101" pitchFamily="49" charset="-122"/>
              </a:rPr>
              <a:t> </a:t>
            </a:r>
            <a:endParaRPr lang="en-US" altLang="zh-CN" sz="2800" b="0" i="0" dirty="0">
              <a:effectLst/>
              <a:latin typeface="黑体" panose="02010609060101010101" pitchFamily="49" charset="-122"/>
              <a:ea typeface="黑体" panose="02010609060101010101" pitchFamily="49" charset="-122"/>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自动化所</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spTree>
    <p:extLst>
      <p:ext uri="{BB962C8B-B14F-4D97-AF65-F5344CB8AC3E}">
        <p14:creationId xmlns:p14="http://schemas.microsoft.com/office/powerpoint/2010/main" val="308514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280" y="1266289"/>
            <a:ext cx="11093440" cy="3720057"/>
          </a:xfrm>
          <a:prstGeom prst="rect">
            <a:avLst/>
          </a:prstGeom>
        </p:spPr>
        <p:txBody>
          <a:bodyPr wrap="square">
            <a:spAutoFit/>
          </a:bodyPr>
          <a:lstStyle/>
          <a:p>
            <a:pPr marL="457200" indent="-457200">
              <a:lnSpc>
                <a:spcPct val="120000"/>
              </a:lnSpc>
              <a:spcAft>
                <a:spcPts val="600"/>
              </a:spcAft>
              <a:buFont typeface="Arial" panose="020B0604020202020204" pitchFamily="34" charset="0"/>
              <a:buChar char="•"/>
            </a:pPr>
            <a:r>
              <a:rPr lang="zh-CN" altLang="en-US" sz="2800" b="0" i="0" dirty="0">
                <a:effectLst/>
                <a:latin typeface="黑体" panose="02010609060101010101" pitchFamily="49" charset="-122"/>
                <a:ea typeface="黑体" panose="02010609060101010101" pitchFamily="49" charset="-122"/>
              </a:rPr>
              <a:t>自动化所现有包括多模态人工智能系统实验室、复杂系统认知与决策实验室、国家专用集成电路设计工程技术研究中心等国家平台，数个北京市及中国科学院科研平台，与国际及港澳台地区研究机构共建了中欧联合实验室、中国科学院香港创新研究院人工智能与机器人创新中心等五个国际合作创新平台。</a:t>
            </a:r>
            <a:endParaRPr lang="en-US" altLang="zh-CN" sz="2800" b="0" i="0" dirty="0">
              <a:effectLst/>
              <a:latin typeface="黑体" panose="02010609060101010101" pitchFamily="49" charset="-122"/>
              <a:ea typeface="黑体" panose="02010609060101010101" pitchFamily="49" charset="-122"/>
            </a:endParaRPr>
          </a:p>
          <a:p>
            <a:pPr marL="457200" indent="-457200">
              <a:lnSpc>
                <a:spcPct val="120000"/>
              </a:lnSpc>
              <a:spcAft>
                <a:spcPts val="600"/>
              </a:spcAft>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cs typeface="+mn-ea"/>
                <a:sym typeface="+mn-lt"/>
              </a:rPr>
              <a:t>重点实验室及研究中心，包括类脑智能研究中心，智能感知与计算研究中心等等。</a:t>
            </a: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自动化所</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spTree>
    <p:extLst>
      <p:ext uri="{BB962C8B-B14F-4D97-AF65-F5344CB8AC3E}">
        <p14:creationId xmlns:p14="http://schemas.microsoft.com/office/powerpoint/2010/main" val="457373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自动化所</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graphicFrame>
        <p:nvGraphicFramePr>
          <p:cNvPr id="17" name="表格 17">
            <a:extLst>
              <a:ext uri="{FF2B5EF4-FFF2-40B4-BE49-F238E27FC236}">
                <a16:creationId xmlns:a16="http://schemas.microsoft.com/office/drawing/2014/main" id="{0232724C-4DC1-B464-B00C-788098EBBE88}"/>
              </a:ext>
            </a:extLst>
          </p:cNvPr>
          <p:cNvGraphicFramePr>
            <a:graphicFrameLocks noGrp="1"/>
          </p:cNvGraphicFramePr>
          <p:nvPr>
            <p:extLst>
              <p:ext uri="{D42A27DB-BD31-4B8C-83A1-F6EECF244321}">
                <p14:modId xmlns:p14="http://schemas.microsoft.com/office/powerpoint/2010/main" val="2359454778"/>
              </p:ext>
            </p:extLst>
          </p:nvPr>
        </p:nvGraphicFramePr>
        <p:xfrm>
          <a:off x="540385" y="1488440"/>
          <a:ext cx="6187440" cy="3449318"/>
        </p:xfrm>
        <a:graphic>
          <a:graphicData uri="http://schemas.openxmlformats.org/drawingml/2006/table">
            <a:tbl>
              <a:tblPr firstRow="1" bandRow="1">
                <a:tableStyleId>{5C22544A-7EE6-4342-B048-85BDC9FD1C3A}</a:tableStyleId>
              </a:tblPr>
              <a:tblGrid>
                <a:gridCol w="1031240">
                  <a:extLst>
                    <a:ext uri="{9D8B030D-6E8A-4147-A177-3AD203B41FA5}">
                      <a16:colId xmlns:a16="http://schemas.microsoft.com/office/drawing/2014/main" val="3552367983"/>
                    </a:ext>
                  </a:extLst>
                </a:gridCol>
                <a:gridCol w="1031240">
                  <a:extLst>
                    <a:ext uri="{9D8B030D-6E8A-4147-A177-3AD203B41FA5}">
                      <a16:colId xmlns:a16="http://schemas.microsoft.com/office/drawing/2014/main" val="1418529955"/>
                    </a:ext>
                  </a:extLst>
                </a:gridCol>
                <a:gridCol w="1031240">
                  <a:extLst>
                    <a:ext uri="{9D8B030D-6E8A-4147-A177-3AD203B41FA5}">
                      <a16:colId xmlns:a16="http://schemas.microsoft.com/office/drawing/2014/main" val="3958925068"/>
                    </a:ext>
                  </a:extLst>
                </a:gridCol>
                <a:gridCol w="1031240">
                  <a:extLst>
                    <a:ext uri="{9D8B030D-6E8A-4147-A177-3AD203B41FA5}">
                      <a16:colId xmlns:a16="http://schemas.microsoft.com/office/drawing/2014/main" val="3162256648"/>
                    </a:ext>
                  </a:extLst>
                </a:gridCol>
                <a:gridCol w="1031240">
                  <a:extLst>
                    <a:ext uri="{9D8B030D-6E8A-4147-A177-3AD203B41FA5}">
                      <a16:colId xmlns:a16="http://schemas.microsoft.com/office/drawing/2014/main" val="1410678222"/>
                    </a:ext>
                  </a:extLst>
                </a:gridCol>
                <a:gridCol w="1031240">
                  <a:extLst>
                    <a:ext uri="{9D8B030D-6E8A-4147-A177-3AD203B41FA5}">
                      <a16:colId xmlns:a16="http://schemas.microsoft.com/office/drawing/2014/main" val="3515525211"/>
                    </a:ext>
                  </a:extLst>
                </a:gridCol>
              </a:tblGrid>
              <a:tr h="418414">
                <a:tc gridSpan="6">
                  <a:txBody>
                    <a:bodyPr/>
                    <a:lstStyle/>
                    <a:p>
                      <a:pPr algn="ctr"/>
                      <a:r>
                        <a:rPr lang="zh-CN" altLang="en-US" sz="1800" dirty="0">
                          <a:latin typeface="黑体" panose="02010609060101010101" pitchFamily="49" charset="-122"/>
                          <a:ea typeface="黑体" panose="02010609060101010101" pitchFamily="49" charset="-122"/>
                        </a:rPr>
                        <a:t>近年录取分数线及统招、推免录取人数</a:t>
                      </a: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8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494338350"/>
                  </a:ext>
                </a:extLst>
              </a:tr>
              <a:tr h="708333">
                <a:tc rowSpan="2">
                  <a:txBody>
                    <a:bodyPr/>
                    <a:lstStyle/>
                    <a:p>
                      <a:pPr algn="ctr"/>
                      <a:r>
                        <a:rPr lang="zh-CN" altLang="en-US" sz="1800" dirty="0">
                          <a:latin typeface="黑体" panose="02010609060101010101" pitchFamily="49" charset="-122"/>
                          <a:ea typeface="黑体" panose="02010609060101010101" pitchFamily="49" charset="-122"/>
                        </a:rPr>
                        <a:t>年份</a:t>
                      </a:r>
                    </a:p>
                  </a:txBody>
                  <a:tcPr anchor="ctr"/>
                </a:tc>
                <a:tc gridSpan="2">
                  <a:txBody>
                    <a:bodyPr/>
                    <a:lstStyle/>
                    <a:p>
                      <a:pPr algn="ctr"/>
                      <a:r>
                        <a:rPr lang="zh-CN" altLang="en-US" sz="1800" dirty="0">
                          <a:latin typeface="黑体" panose="02010609060101010101" pitchFamily="49" charset="-122"/>
                          <a:ea typeface="黑体" panose="02010609060101010101" pitchFamily="49" charset="-122"/>
                        </a:rPr>
                        <a:t>招生计划</a:t>
                      </a:r>
                    </a:p>
                  </a:txBody>
                  <a:tcPr anchor="ctr"/>
                </a:tc>
                <a:tc hMerge="1">
                  <a:txBody>
                    <a:bodyPr/>
                    <a:lstStyle/>
                    <a:p>
                      <a:pPr algn="ct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zh-CN" altLang="en-US" sz="1800" dirty="0">
                          <a:latin typeface="黑体" panose="02010609060101010101" pitchFamily="49" charset="-122"/>
                          <a:ea typeface="黑体" panose="02010609060101010101" pitchFamily="49" charset="-122"/>
                        </a:rPr>
                        <a:t>复试分数线</a:t>
                      </a:r>
                    </a:p>
                  </a:txBody>
                  <a:tcPr anchor="ctr"/>
                </a:tc>
                <a:tc rowSpan="2">
                  <a:txBody>
                    <a:bodyPr/>
                    <a:lstStyle/>
                    <a:p>
                      <a:pPr marL="0" algn="ctr" defTabSz="914400" rtl="0" eaLnBrk="1" latinLnBrk="0" hangingPunct="1"/>
                      <a:r>
                        <a:rPr lang="zh-CN" altLang="en-US" sz="1800" kern="1200" dirty="0">
                          <a:solidFill>
                            <a:schemeClr val="dk1"/>
                          </a:solidFill>
                          <a:latin typeface="黑体" panose="02010609060101010101" pitchFamily="49" charset="-122"/>
                          <a:ea typeface="黑体" panose="02010609060101010101" pitchFamily="49" charset="-122"/>
                          <a:cs typeface="+mn-cs"/>
                        </a:rPr>
                        <a:t>复试人数</a:t>
                      </a:r>
                      <a:r>
                        <a:rPr lang="en-US" altLang="zh-CN" sz="1800" kern="1200" dirty="0">
                          <a:solidFill>
                            <a:schemeClr val="dk1"/>
                          </a:solidFill>
                          <a:latin typeface="黑体" panose="02010609060101010101" pitchFamily="49" charset="-122"/>
                          <a:ea typeface="黑体" panose="02010609060101010101" pitchFamily="49" charset="-122"/>
                          <a:cs typeface="+mn-cs"/>
                        </a:rPr>
                        <a:t>/</a:t>
                      </a:r>
                      <a:r>
                        <a:rPr lang="zh-CN" altLang="en-US" sz="1800" kern="1200" dirty="0">
                          <a:solidFill>
                            <a:schemeClr val="dk1"/>
                          </a:solidFill>
                          <a:latin typeface="黑体" panose="02010609060101010101" pitchFamily="49" charset="-122"/>
                          <a:ea typeface="黑体" panose="02010609060101010101" pitchFamily="49" charset="-122"/>
                          <a:cs typeface="+mn-cs"/>
                        </a:rPr>
                        <a:t>录取人数</a:t>
                      </a:r>
                    </a:p>
                  </a:txBody>
                  <a:tcPr anchor="ctr"/>
                </a:tc>
                <a:tc rowSpan="2">
                  <a:txBody>
                    <a:bodyPr/>
                    <a:lstStyle/>
                    <a:p>
                      <a:pPr marL="0" algn="ctr" defTabSz="914400" rtl="0" eaLnBrk="1" latinLnBrk="0" hangingPunct="1"/>
                      <a:r>
                        <a:rPr lang="zh-CN" altLang="en-US" sz="1800" kern="1200" dirty="0">
                          <a:solidFill>
                            <a:schemeClr val="dk1"/>
                          </a:solidFill>
                          <a:latin typeface="黑体" panose="02010609060101010101" pitchFamily="49" charset="-122"/>
                          <a:ea typeface="黑体" panose="02010609060101010101" pitchFamily="49" charset="-122"/>
                          <a:cs typeface="+mn-cs"/>
                        </a:rPr>
                        <a:t>推免人数</a:t>
                      </a:r>
                    </a:p>
                  </a:txBody>
                  <a:tcPr anchor="ctr"/>
                </a:tc>
                <a:extLst>
                  <a:ext uri="{0D108BD9-81ED-4DB2-BD59-A6C34878D82A}">
                    <a16:rowId xmlns:a16="http://schemas.microsoft.com/office/drawing/2014/main" val="1945126171"/>
                  </a:ext>
                </a:extLst>
              </a:tr>
              <a:tr h="648915">
                <a:tc vMerge="1">
                  <a:txBody>
                    <a:bodyPr/>
                    <a:lstStyle/>
                    <a:p>
                      <a:endParaRPr lang="zh-CN" altLang="en-US" sz="1800" dirty="0">
                        <a:latin typeface="黑体" panose="02010609060101010101" pitchFamily="49" charset="-122"/>
                        <a:ea typeface="黑体" panose="02010609060101010101" pitchFamily="49" charset="-122"/>
                      </a:endParaRPr>
                    </a:p>
                  </a:txBody>
                  <a:tcPr/>
                </a:tc>
                <a:tc>
                  <a:txBody>
                    <a:bodyPr/>
                    <a:lstStyle/>
                    <a:p>
                      <a:pPr marL="0" algn="ctr" defTabSz="914400" rtl="0" eaLnBrk="1" latinLnBrk="0" hangingPunct="1"/>
                      <a:r>
                        <a:rPr lang="zh-CN" altLang="en-US" sz="1800" kern="1200" dirty="0">
                          <a:solidFill>
                            <a:schemeClr val="dk1"/>
                          </a:solidFill>
                          <a:latin typeface="黑体" panose="02010609060101010101" pitchFamily="49" charset="-122"/>
                          <a:ea typeface="黑体" panose="02010609060101010101" pitchFamily="49" charset="-122"/>
                          <a:cs typeface="+mn-cs"/>
                        </a:rPr>
                        <a:t>学硕</a:t>
                      </a:r>
                    </a:p>
                  </a:txBody>
                  <a:tcPr anchor="ctr"/>
                </a:tc>
                <a:tc>
                  <a:txBody>
                    <a:bodyPr/>
                    <a:lstStyle/>
                    <a:p>
                      <a:pPr marL="0" algn="ctr" defTabSz="914400" rtl="0" eaLnBrk="1" latinLnBrk="0" hangingPunct="1"/>
                      <a:r>
                        <a:rPr lang="zh-CN" altLang="en-US" sz="1800" kern="1200" dirty="0">
                          <a:solidFill>
                            <a:schemeClr val="dk1"/>
                          </a:solidFill>
                          <a:latin typeface="黑体" panose="02010609060101010101" pitchFamily="49" charset="-122"/>
                          <a:ea typeface="黑体" panose="02010609060101010101" pitchFamily="49" charset="-122"/>
                          <a:cs typeface="+mn-cs"/>
                        </a:rPr>
                        <a:t>专硕</a:t>
                      </a:r>
                    </a:p>
                  </a:txBody>
                  <a:tcPr anchor="ctr"/>
                </a:tc>
                <a:tc>
                  <a:txBody>
                    <a:bodyPr/>
                    <a:lstStyle/>
                    <a:p>
                      <a:pPr marL="0" algn="ctr" defTabSz="914400" rtl="0" eaLnBrk="1" latinLnBrk="0" hangingPunct="1"/>
                      <a:r>
                        <a:rPr lang="zh-CN" altLang="en-US" sz="1800" kern="1200" dirty="0">
                          <a:solidFill>
                            <a:schemeClr val="dk1"/>
                          </a:solidFill>
                          <a:latin typeface="黑体" panose="02010609060101010101" pitchFamily="49" charset="-122"/>
                          <a:ea typeface="黑体" panose="02010609060101010101" pitchFamily="49" charset="-122"/>
                          <a:cs typeface="+mn-cs"/>
                        </a:rPr>
                        <a:t>学硕</a:t>
                      </a:r>
                      <a:r>
                        <a:rPr lang="en-US" altLang="zh-CN" sz="1800" kern="1200" dirty="0">
                          <a:solidFill>
                            <a:schemeClr val="dk1"/>
                          </a:solidFill>
                          <a:latin typeface="黑体" panose="02010609060101010101" pitchFamily="49" charset="-122"/>
                          <a:ea typeface="黑体" panose="02010609060101010101" pitchFamily="49" charset="-122"/>
                          <a:cs typeface="+mn-cs"/>
                        </a:rPr>
                        <a:t>/</a:t>
                      </a:r>
                      <a:r>
                        <a:rPr lang="zh-CN" altLang="en-US" sz="1800" kern="1200" dirty="0">
                          <a:solidFill>
                            <a:schemeClr val="dk1"/>
                          </a:solidFill>
                          <a:latin typeface="黑体" panose="02010609060101010101" pitchFamily="49" charset="-122"/>
                          <a:ea typeface="黑体" panose="02010609060101010101" pitchFamily="49" charset="-122"/>
                          <a:cs typeface="+mn-cs"/>
                        </a:rPr>
                        <a:t>专硕</a:t>
                      </a:r>
                    </a:p>
                  </a:txBody>
                  <a:tcPr anchor="ctr"/>
                </a:tc>
                <a:tc vMerge="1">
                  <a:txBody>
                    <a:bodyPr/>
                    <a:lstStyle/>
                    <a:p>
                      <a:pPr algn="ctr"/>
                      <a:endParaRPr lang="zh-CN" altLang="en-US" sz="1800" dirty="0">
                        <a:latin typeface="黑体" panose="02010609060101010101" pitchFamily="49" charset="-122"/>
                        <a:ea typeface="黑体" panose="02010609060101010101" pitchFamily="49" charset="-122"/>
                      </a:endParaRPr>
                    </a:p>
                  </a:txBody>
                  <a:tcPr/>
                </a:tc>
                <a:tc vMerge="1">
                  <a:txBody>
                    <a:bodyPr/>
                    <a:lstStyle/>
                    <a:p>
                      <a:endParaRPr lang="zh-CN" altLang="en-US"/>
                    </a:p>
                  </a:txBody>
                  <a:tcPr/>
                </a:tc>
                <a:extLst>
                  <a:ext uri="{0D108BD9-81ED-4DB2-BD59-A6C34878D82A}">
                    <a16:rowId xmlns:a16="http://schemas.microsoft.com/office/drawing/2014/main" val="3640738432"/>
                  </a:ext>
                </a:extLst>
              </a:tr>
              <a:tr h="418414">
                <a:tc>
                  <a:txBody>
                    <a:bodyPr/>
                    <a:lstStyle/>
                    <a:p>
                      <a:pPr algn="ctr"/>
                      <a:r>
                        <a:rPr lang="en-US" altLang="zh-CN" sz="1800" dirty="0">
                          <a:latin typeface="黑体" panose="02010609060101010101" pitchFamily="49" charset="-122"/>
                          <a:ea typeface="黑体" panose="02010609060101010101" pitchFamily="49" charset="-122"/>
                        </a:rPr>
                        <a:t>2023</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11</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16</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340/330</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43/31</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90</a:t>
                      </a:r>
                      <a:endParaRPr lang="zh-CN" altLang="en-US" sz="18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823261834"/>
                  </a:ext>
                </a:extLst>
              </a:tr>
              <a:tr h="418414">
                <a:tc>
                  <a:txBody>
                    <a:bodyPr/>
                    <a:lstStyle/>
                    <a:p>
                      <a:pPr algn="ctr"/>
                      <a:r>
                        <a:rPr lang="en-US" altLang="zh-CN" sz="1800" dirty="0">
                          <a:latin typeface="黑体" panose="02010609060101010101" pitchFamily="49" charset="-122"/>
                          <a:ea typeface="黑体" panose="02010609060101010101" pitchFamily="49" charset="-122"/>
                        </a:rPr>
                        <a:t>2022</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10</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20</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340/320</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47/35</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93</a:t>
                      </a:r>
                      <a:endParaRPr lang="zh-CN" altLang="en-US" sz="18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015648344"/>
                  </a:ext>
                </a:extLst>
              </a:tr>
              <a:tr h="418414">
                <a:tc>
                  <a:txBody>
                    <a:bodyPr/>
                    <a:lstStyle/>
                    <a:p>
                      <a:pPr algn="ctr"/>
                      <a:r>
                        <a:rPr lang="en-US" altLang="zh-CN" sz="1800" dirty="0">
                          <a:latin typeface="黑体" panose="02010609060101010101" pitchFamily="49" charset="-122"/>
                          <a:ea typeface="黑体" panose="02010609060101010101" pitchFamily="49" charset="-122"/>
                        </a:rPr>
                        <a:t>2021</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15</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33</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354/354</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/45</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86</a:t>
                      </a:r>
                      <a:endParaRPr lang="zh-CN" altLang="en-US" sz="18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690092850"/>
                  </a:ext>
                </a:extLst>
              </a:tr>
              <a:tr h="418414">
                <a:tc>
                  <a:txBody>
                    <a:bodyPr/>
                    <a:lstStyle/>
                    <a:p>
                      <a:pPr algn="ctr"/>
                      <a:r>
                        <a:rPr lang="en-US" altLang="zh-CN" sz="1800" dirty="0">
                          <a:latin typeface="黑体" panose="02010609060101010101" pitchFamily="49" charset="-122"/>
                          <a:ea typeface="黑体" panose="02010609060101010101" pitchFamily="49" charset="-122"/>
                        </a:rPr>
                        <a:t>2020</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7</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16</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362/362</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49/23</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89</a:t>
                      </a:r>
                      <a:endParaRPr lang="zh-CN" altLang="en-US" sz="18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601745886"/>
                  </a:ext>
                </a:extLst>
              </a:tr>
            </a:tbl>
          </a:graphicData>
        </a:graphic>
      </p:graphicFrame>
      <p:sp>
        <p:nvSpPr>
          <p:cNvPr id="21" name="文本框 20">
            <a:extLst>
              <a:ext uri="{FF2B5EF4-FFF2-40B4-BE49-F238E27FC236}">
                <a16:creationId xmlns:a16="http://schemas.microsoft.com/office/drawing/2014/main" id="{CEEFFD4E-C763-1133-6AE7-C3C27E517279}"/>
              </a:ext>
            </a:extLst>
          </p:cNvPr>
          <p:cNvSpPr txBox="1"/>
          <p:nvPr/>
        </p:nvSpPr>
        <p:spPr>
          <a:xfrm>
            <a:off x="540384" y="5308596"/>
            <a:ext cx="11107207" cy="954107"/>
          </a:xfrm>
          <a:prstGeom prst="rect">
            <a:avLst/>
          </a:prstGeom>
          <a:noFill/>
          <a:ln>
            <a:solidFill>
              <a:schemeClr val="tx1"/>
            </a:solidFill>
            <a:prstDash val="dash"/>
          </a:ln>
        </p:spPr>
        <p:txBody>
          <a:bodyPr wrap="square" rtlCol="0">
            <a:spAutoFit/>
          </a:bodyPr>
          <a:lstStyle/>
          <a:p>
            <a:r>
              <a:rPr lang="en-US" altLang="zh-CN" sz="2800" dirty="0">
                <a:latin typeface="黑体" panose="02010609060101010101" pitchFamily="49" charset="-122"/>
                <a:ea typeface="黑体" panose="02010609060101010101" pitchFamily="49" charset="-122"/>
              </a:rPr>
              <a:t>2023</a:t>
            </a:r>
            <a:r>
              <a:rPr lang="zh-CN" altLang="en-US" sz="2800" dirty="0">
                <a:latin typeface="黑体" panose="02010609060101010101" pitchFamily="49" charset="-122"/>
                <a:ea typeface="黑体" panose="02010609060101010101" pitchFamily="49" charset="-122"/>
              </a:rPr>
              <a:t>年推免人数</a:t>
            </a:r>
            <a:r>
              <a:rPr lang="en-US" altLang="zh-CN" sz="2800" dirty="0">
                <a:latin typeface="黑体" panose="02010609060101010101" pitchFamily="49" charset="-122"/>
                <a:ea typeface="黑体" panose="02010609060101010101" pitchFamily="49" charset="-122"/>
              </a:rPr>
              <a:t>90</a:t>
            </a:r>
            <a:r>
              <a:rPr lang="zh-CN" altLang="en-US" sz="2800" dirty="0">
                <a:latin typeface="黑体" panose="02010609060101010101" pitchFamily="49" charset="-122"/>
                <a:ea typeface="黑体" panose="02010609060101010101" pitchFamily="49" charset="-122"/>
              </a:rPr>
              <a:t>人，统考进复试人数</a:t>
            </a:r>
            <a:r>
              <a:rPr lang="en-US" altLang="zh-CN" sz="2800" dirty="0">
                <a:latin typeface="黑体" panose="02010609060101010101" pitchFamily="49" charset="-122"/>
                <a:ea typeface="黑体" panose="02010609060101010101" pitchFamily="49" charset="-122"/>
              </a:rPr>
              <a:t>43</a:t>
            </a:r>
            <a:r>
              <a:rPr lang="zh-CN" altLang="en-US" sz="2800" dirty="0">
                <a:latin typeface="黑体" panose="02010609060101010101" pitchFamily="49" charset="-122"/>
                <a:ea typeface="黑体" panose="02010609060101010101" pitchFamily="49" charset="-122"/>
              </a:rPr>
              <a:t>人，录取硕士研究生</a:t>
            </a:r>
            <a:r>
              <a:rPr lang="en-US" altLang="zh-CN" sz="2800" dirty="0">
                <a:latin typeface="黑体" panose="02010609060101010101" pitchFamily="49" charset="-122"/>
                <a:ea typeface="黑体" panose="02010609060101010101" pitchFamily="49" charset="-122"/>
              </a:rPr>
              <a:t>31</a:t>
            </a:r>
            <a:r>
              <a:rPr lang="zh-CN" altLang="en-US" sz="2800" dirty="0">
                <a:latin typeface="黑体" panose="02010609060101010101" pitchFamily="49" charset="-122"/>
                <a:ea typeface="黑体" panose="02010609060101010101" pitchFamily="49" charset="-122"/>
              </a:rPr>
              <a:t>人</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除去专项计划</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，复录比为</a:t>
            </a:r>
            <a:r>
              <a:rPr lang="en-US" altLang="zh-CN" sz="2800" dirty="0">
                <a:latin typeface="黑体" panose="02010609060101010101" pitchFamily="49" charset="-122"/>
                <a:ea typeface="黑体" panose="02010609060101010101" pitchFamily="49" charset="-122"/>
              </a:rPr>
              <a:t>1.4:1</a:t>
            </a:r>
            <a:r>
              <a:rPr lang="zh-CN" altLang="en-US" sz="2800" dirty="0">
                <a:latin typeface="黑体" panose="02010609060101010101" pitchFamily="49" charset="-122"/>
                <a:ea typeface="黑体" panose="02010609060101010101" pitchFamily="49" charset="-122"/>
              </a:rPr>
              <a:t>。</a:t>
            </a:r>
          </a:p>
        </p:txBody>
      </p:sp>
      <p:graphicFrame>
        <p:nvGraphicFramePr>
          <p:cNvPr id="3" name="图表 2">
            <a:extLst>
              <a:ext uri="{FF2B5EF4-FFF2-40B4-BE49-F238E27FC236}">
                <a16:creationId xmlns:a16="http://schemas.microsoft.com/office/drawing/2014/main" id="{46277906-9D0D-D58A-4127-8BBAB9FBB1CF}"/>
              </a:ext>
            </a:extLst>
          </p:cNvPr>
          <p:cNvGraphicFramePr/>
          <p:nvPr>
            <p:extLst>
              <p:ext uri="{D42A27DB-BD31-4B8C-83A1-F6EECF244321}">
                <p14:modId xmlns:p14="http://schemas.microsoft.com/office/powerpoint/2010/main" val="234984472"/>
              </p:ext>
            </p:extLst>
          </p:nvPr>
        </p:nvGraphicFramePr>
        <p:xfrm>
          <a:off x="7238152" y="1605169"/>
          <a:ext cx="4409440" cy="33325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56474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280" y="1266289"/>
            <a:ext cx="11093440" cy="2936381"/>
          </a:xfrm>
          <a:prstGeom prst="rect">
            <a:avLst/>
          </a:prstGeom>
          <a:ln>
            <a:solidFill>
              <a:schemeClr val="tx1"/>
            </a:solidFill>
            <a:prstDash val="dash"/>
          </a:ln>
        </p:spPr>
        <p:txBody>
          <a:bodyPr wrap="square">
            <a:spAutoFit/>
          </a:bodyPr>
          <a:lstStyle/>
          <a:p>
            <a:pPr marL="457200" indent="-457200">
              <a:lnSpc>
                <a:spcPct val="120000"/>
              </a:lnSpc>
              <a:spcAft>
                <a:spcPts val="600"/>
              </a:spcAft>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cs typeface="+mn-ea"/>
                <a:sym typeface="+mn-lt"/>
              </a:rPr>
              <a:t>就业情况简介</a:t>
            </a:r>
            <a:r>
              <a:rPr lang="en-US" altLang="zh-CN" sz="2000" dirty="0">
                <a:latin typeface="黑体" panose="02010609060101010101" pitchFamily="49" charset="-122"/>
                <a:ea typeface="黑体" panose="02010609060101010101" pitchFamily="49" charset="-122"/>
                <a:cs typeface="+mn-ea"/>
                <a:sym typeface="+mn-lt"/>
              </a:rPr>
              <a:t>(2021</a:t>
            </a:r>
            <a:r>
              <a:rPr lang="zh-CN" altLang="en-US" sz="2000" dirty="0">
                <a:latin typeface="黑体" panose="02010609060101010101" pitchFamily="49" charset="-122"/>
                <a:ea typeface="黑体" panose="02010609060101010101" pitchFamily="49" charset="-122"/>
                <a:cs typeface="+mn-ea"/>
                <a:sym typeface="+mn-lt"/>
              </a:rPr>
              <a:t>年</a:t>
            </a:r>
            <a:r>
              <a:rPr lang="en-US" altLang="zh-CN" sz="2000" dirty="0">
                <a:latin typeface="黑体" panose="02010609060101010101" pitchFamily="49" charset="-122"/>
                <a:ea typeface="黑体" panose="02010609060101010101" pitchFamily="49" charset="-122"/>
                <a:cs typeface="+mn-ea"/>
                <a:sym typeface="+mn-lt"/>
              </a:rPr>
              <a:t>)</a:t>
            </a:r>
          </a:p>
          <a:p>
            <a:pPr marL="457200" indent="-457200">
              <a:lnSpc>
                <a:spcPct val="120000"/>
              </a:lnSpc>
              <a:spcAft>
                <a:spcPts val="600"/>
              </a:spcAft>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cs typeface="+mn-ea"/>
                <a:sym typeface="+mn-lt"/>
              </a:rPr>
              <a:t>平均薪资在</a:t>
            </a:r>
            <a:r>
              <a:rPr lang="en-US" altLang="zh-CN" sz="2000" dirty="0">
                <a:latin typeface="黑体" panose="02010609060101010101" pitchFamily="49" charset="-122"/>
                <a:ea typeface="黑体" panose="02010609060101010101" pitchFamily="49" charset="-122"/>
                <a:cs typeface="+mn-ea"/>
                <a:sym typeface="+mn-lt"/>
              </a:rPr>
              <a:t>30</a:t>
            </a:r>
            <a:r>
              <a:rPr lang="zh-CN" altLang="en-US" sz="2000" dirty="0">
                <a:latin typeface="黑体" panose="02010609060101010101" pitchFamily="49" charset="-122"/>
                <a:ea typeface="黑体" panose="02010609060101010101" pitchFamily="49" charset="-122"/>
                <a:cs typeface="+mn-ea"/>
                <a:sym typeface="+mn-lt"/>
              </a:rPr>
              <a:t>万左右，每个毕业生平均拿到</a:t>
            </a:r>
            <a:r>
              <a:rPr lang="en-US" altLang="zh-CN" sz="2000" dirty="0">
                <a:latin typeface="黑体" panose="02010609060101010101" pitchFamily="49" charset="-122"/>
                <a:ea typeface="黑体" panose="02010609060101010101" pitchFamily="49" charset="-122"/>
                <a:cs typeface="+mn-ea"/>
                <a:sym typeface="+mn-lt"/>
              </a:rPr>
              <a:t>4</a:t>
            </a:r>
            <a:r>
              <a:rPr lang="zh-CN" altLang="en-US" sz="2000" dirty="0">
                <a:latin typeface="黑体" panose="02010609060101010101" pitchFamily="49" charset="-122"/>
                <a:ea typeface="黑体" panose="02010609060101010101" pitchFamily="49" charset="-122"/>
                <a:cs typeface="+mn-ea"/>
                <a:sym typeface="+mn-lt"/>
              </a:rPr>
              <a:t>个</a:t>
            </a:r>
            <a:r>
              <a:rPr lang="en-US" altLang="zh-CN" sz="2000" dirty="0">
                <a:latin typeface="黑体" panose="02010609060101010101" pitchFamily="49" charset="-122"/>
                <a:ea typeface="黑体" panose="02010609060101010101" pitchFamily="49" charset="-122"/>
                <a:cs typeface="+mn-ea"/>
                <a:sym typeface="+mn-lt"/>
              </a:rPr>
              <a:t>offer</a:t>
            </a:r>
            <a:r>
              <a:rPr lang="zh-CN" altLang="en-US" sz="2000" dirty="0">
                <a:latin typeface="黑体" panose="02010609060101010101" pitchFamily="49" charset="-122"/>
                <a:ea typeface="黑体" panose="02010609060101010101" pitchFamily="49" charset="-122"/>
                <a:cs typeface="+mn-ea"/>
                <a:sym typeface="+mn-lt"/>
              </a:rPr>
              <a:t>。</a:t>
            </a:r>
            <a:endParaRPr lang="en-US" altLang="zh-CN" sz="20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cs typeface="+mn-ea"/>
                <a:sym typeface="+mn-lt"/>
              </a:rPr>
              <a:t>大部分毕业生选择去科研机构和大学继续从事科研工作、高新技术或大型互联网公司从事研发工作。</a:t>
            </a:r>
            <a:endParaRPr lang="en-US" altLang="zh-CN" sz="20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cs typeface="+mn-ea"/>
                <a:sym typeface="+mn-lt"/>
              </a:rPr>
              <a:t>连续多年出现多个阿里星、华为天才少年计划，钟钊</a:t>
            </a:r>
            <a:r>
              <a:rPr lang="en-US" altLang="zh-CN" sz="2000" dirty="0">
                <a:latin typeface="黑体" panose="02010609060101010101" pitchFamily="49" charset="-122"/>
                <a:ea typeface="黑体" panose="02010609060101010101" pitchFamily="49" charset="-122"/>
                <a:cs typeface="+mn-ea"/>
                <a:sym typeface="+mn-lt"/>
              </a:rPr>
              <a:t>(2019)</a:t>
            </a:r>
            <a:r>
              <a:rPr lang="zh-CN" altLang="en-US" sz="2000" dirty="0">
                <a:latin typeface="黑体" panose="02010609060101010101" pitchFamily="49" charset="-122"/>
                <a:ea typeface="黑体" panose="02010609060101010101" pitchFamily="49" charset="-122"/>
                <a:cs typeface="+mn-ea"/>
                <a:sym typeface="+mn-lt"/>
              </a:rPr>
              <a:t>、常建龙</a:t>
            </a:r>
            <a:r>
              <a:rPr lang="en-US" altLang="zh-CN" sz="2000" dirty="0">
                <a:latin typeface="黑体" panose="02010609060101010101" pitchFamily="49" charset="-122"/>
                <a:ea typeface="黑体" panose="02010609060101010101" pitchFamily="49" charset="-122"/>
                <a:cs typeface="+mn-ea"/>
                <a:sym typeface="+mn-lt"/>
              </a:rPr>
              <a:t>(2021)</a:t>
            </a:r>
            <a:r>
              <a:rPr lang="zh-CN" altLang="en-US" sz="2000" dirty="0">
                <a:latin typeface="黑体" panose="02010609060101010101" pitchFamily="49" charset="-122"/>
                <a:ea typeface="黑体" panose="02010609060101010101" pitchFamily="49" charset="-122"/>
                <a:cs typeface="+mn-ea"/>
                <a:sym typeface="+mn-lt"/>
              </a:rPr>
              <a:t>，年薪</a:t>
            </a:r>
            <a:r>
              <a:rPr lang="en-US" altLang="zh-CN" sz="2000" dirty="0">
                <a:latin typeface="黑体" panose="02010609060101010101" pitchFamily="49" charset="-122"/>
                <a:ea typeface="黑体" panose="02010609060101010101" pitchFamily="49" charset="-122"/>
                <a:cs typeface="+mn-ea"/>
                <a:sym typeface="+mn-lt"/>
              </a:rPr>
              <a:t>182</a:t>
            </a:r>
            <a:r>
              <a:rPr lang="zh-CN" altLang="en-US" sz="2000" dirty="0">
                <a:latin typeface="黑体" panose="02010609060101010101" pitchFamily="49" charset="-122"/>
                <a:ea typeface="黑体" panose="02010609060101010101" pitchFamily="49" charset="-122"/>
                <a:cs typeface="+mn-ea"/>
                <a:sym typeface="+mn-lt"/>
              </a:rPr>
              <a:t>万</a:t>
            </a:r>
            <a:r>
              <a:rPr lang="en-US" altLang="zh-CN" sz="2000" dirty="0">
                <a:latin typeface="黑体" panose="02010609060101010101" pitchFamily="49" charset="-122"/>
                <a:ea typeface="黑体" panose="02010609060101010101" pitchFamily="49" charset="-122"/>
                <a:cs typeface="+mn-ea"/>
                <a:sym typeface="+mn-lt"/>
              </a:rPr>
              <a:t>-201</a:t>
            </a:r>
            <a:r>
              <a:rPr lang="zh-CN" altLang="en-US" sz="2000" dirty="0">
                <a:latin typeface="黑体" panose="02010609060101010101" pitchFamily="49" charset="-122"/>
                <a:ea typeface="黑体" panose="02010609060101010101" pitchFamily="49" charset="-122"/>
                <a:cs typeface="+mn-ea"/>
                <a:sym typeface="+mn-lt"/>
              </a:rPr>
              <a:t>万元</a:t>
            </a:r>
            <a:r>
              <a:rPr lang="en-US" altLang="zh-CN" sz="2000" dirty="0">
                <a:latin typeface="黑体" panose="02010609060101010101" pitchFamily="49" charset="-122"/>
                <a:ea typeface="黑体" panose="02010609060101010101" pitchFamily="49" charset="-122"/>
                <a:cs typeface="+mn-ea"/>
                <a:sym typeface="+mn-lt"/>
              </a:rPr>
              <a:t>/</a:t>
            </a:r>
            <a:r>
              <a:rPr lang="zh-CN" altLang="en-US" sz="2000" dirty="0">
                <a:latin typeface="黑体" panose="02010609060101010101" pitchFamily="49" charset="-122"/>
                <a:ea typeface="黑体" panose="02010609060101010101" pitchFamily="49" charset="-122"/>
                <a:cs typeface="+mn-ea"/>
                <a:sym typeface="+mn-lt"/>
              </a:rPr>
              <a:t>年。</a:t>
            </a:r>
            <a:endParaRPr lang="en-US" altLang="zh-CN" sz="20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cs typeface="+mn-ea"/>
                <a:sym typeface="+mn-lt"/>
              </a:rPr>
              <a:t>知名校友遍布人工智能互联网和高校</a:t>
            </a:r>
            <a:r>
              <a:rPr lang="en-US" altLang="zh-CN" sz="2000" dirty="0">
                <a:latin typeface="黑体" panose="02010609060101010101" pitchFamily="49" charset="-122"/>
                <a:ea typeface="黑体" panose="02010609060101010101" pitchFamily="49" charset="-122"/>
                <a:cs typeface="+mn-ea"/>
                <a:sym typeface="+mn-lt"/>
              </a:rPr>
              <a:t>(</a:t>
            </a:r>
            <a:r>
              <a:rPr lang="zh-CN" altLang="en-US" sz="2000" dirty="0">
                <a:latin typeface="黑体" panose="02010609060101010101" pitchFamily="49" charset="-122"/>
                <a:ea typeface="黑体" panose="02010609060101010101" pitchFamily="49" charset="-122"/>
                <a:cs typeface="+mn-ea"/>
                <a:sym typeface="+mn-lt"/>
              </a:rPr>
              <a:t>云知声、蚂蚁京服、科大讯飞、平安保险等等</a:t>
            </a:r>
            <a:r>
              <a:rPr lang="en-US" altLang="zh-CN" sz="2000" dirty="0">
                <a:latin typeface="黑体" panose="02010609060101010101" pitchFamily="49" charset="-122"/>
                <a:ea typeface="黑体" panose="02010609060101010101" pitchFamily="49" charset="-122"/>
                <a:cs typeface="+mn-ea"/>
                <a:sym typeface="+mn-lt"/>
              </a:rPr>
              <a:t>)</a:t>
            </a:r>
            <a:r>
              <a:rPr lang="zh-CN" altLang="en-US" sz="2000" dirty="0">
                <a:latin typeface="黑体" panose="02010609060101010101" pitchFamily="49" charset="-122"/>
                <a:ea typeface="黑体" panose="02010609060101010101" pitchFamily="49" charset="-122"/>
                <a:cs typeface="+mn-ea"/>
                <a:sym typeface="+mn-lt"/>
              </a:rPr>
              <a:t>。</a:t>
            </a: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自动化所</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graphicFrame>
        <p:nvGraphicFramePr>
          <p:cNvPr id="6" name="表格 6">
            <a:extLst>
              <a:ext uri="{FF2B5EF4-FFF2-40B4-BE49-F238E27FC236}">
                <a16:creationId xmlns:a16="http://schemas.microsoft.com/office/drawing/2014/main" id="{49DD41BA-F471-F367-8169-F09A62B9E7F4}"/>
              </a:ext>
            </a:extLst>
          </p:cNvPr>
          <p:cNvGraphicFramePr>
            <a:graphicFrameLocks noGrp="1"/>
          </p:cNvGraphicFramePr>
          <p:nvPr>
            <p:extLst>
              <p:ext uri="{D42A27DB-BD31-4B8C-83A1-F6EECF244321}">
                <p14:modId xmlns:p14="http://schemas.microsoft.com/office/powerpoint/2010/main" val="929053716"/>
              </p:ext>
            </p:extLst>
          </p:nvPr>
        </p:nvGraphicFramePr>
        <p:xfrm>
          <a:off x="540384" y="4417906"/>
          <a:ext cx="9548496" cy="2294130"/>
        </p:xfrm>
        <a:graphic>
          <a:graphicData uri="http://schemas.openxmlformats.org/drawingml/2006/table">
            <a:tbl>
              <a:tblPr firstRow="1" bandRow="1">
                <a:tableStyleId>{5C22544A-7EE6-4342-B048-85BDC9FD1C3A}</a:tableStyleId>
              </a:tblPr>
              <a:tblGrid>
                <a:gridCol w="2387124">
                  <a:extLst>
                    <a:ext uri="{9D8B030D-6E8A-4147-A177-3AD203B41FA5}">
                      <a16:colId xmlns:a16="http://schemas.microsoft.com/office/drawing/2014/main" val="124214395"/>
                    </a:ext>
                  </a:extLst>
                </a:gridCol>
                <a:gridCol w="2387124">
                  <a:extLst>
                    <a:ext uri="{9D8B030D-6E8A-4147-A177-3AD203B41FA5}">
                      <a16:colId xmlns:a16="http://schemas.microsoft.com/office/drawing/2014/main" val="3099907403"/>
                    </a:ext>
                  </a:extLst>
                </a:gridCol>
                <a:gridCol w="2387124">
                  <a:extLst>
                    <a:ext uri="{9D8B030D-6E8A-4147-A177-3AD203B41FA5}">
                      <a16:colId xmlns:a16="http://schemas.microsoft.com/office/drawing/2014/main" val="2401517081"/>
                    </a:ext>
                  </a:extLst>
                </a:gridCol>
                <a:gridCol w="2387124">
                  <a:extLst>
                    <a:ext uri="{9D8B030D-6E8A-4147-A177-3AD203B41FA5}">
                      <a16:colId xmlns:a16="http://schemas.microsoft.com/office/drawing/2014/main" val="1438000815"/>
                    </a:ext>
                  </a:extLst>
                </a:gridCol>
              </a:tblGrid>
              <a:tr h="382355">
                <a:tc>
                  <a:txBody>
                    <a:bodyPr/>
                    <a:lstStyle/>
                    <a:p>
                      <a:pPr algn="ctr"/>
                      <a:r>
                        <a:rPr lang="en-US" altLang="zh-CN" dirty="0"/>
                        <a:t>Google</a:t>
                      </a:r>
                      <a:endParaRPr lang="zh-CN" altLang="en-US" dirty="0"/>
                    </a:p>
                  </a:txBody>
                  <a:tcPr/>
                </a:tc>
                <a:tc>
                  <a:txBody>
                    <a:bodyPr/>
                    <a:lstStyle/>
                    <a:p>
                      <a:pPr algn="ctr"/>
                      <a:r>
                        <a:rPr lang="en-US" altLang="zh-CN" dirty="0"/>
                        <a:t>IBM</a:t>
                      </a:r>
                      <a:endParaRPr lang="zh-CN" altLang="en-US" dirty="0"/>
                    </a:p>
                  </a:txBody>
                  <a:tcPr/>
                </a:tc>
                <a:tc>
                  <a:txBody>
                    <a:bodyPr/>
                    <a:lstStyle/>
                    <a:p>
                      <a:pPr algn="ctr"/>
                      <a:r>
                        <a:rPr lang="en-US" altLang="zh-CN" dirty="0"/>
                        <a:t>HTC</a:t>
                      </a:r>
                      <a:endParaRPr lang="zh-CN" altLang="en-US" dirty="0"/>
                    </a:p>
                  </a:txBody>
                  <a:tcPr/>
                </a:tc>
                <a:tc>
                  <a:txBody>
                    <a:bodyPr/>
                    <a:lstStyle/>
                    <a:p>
                      <a:pPr algn="ctr"/>
                      <a:r>
                        <a:rPr lang="en-US" altLang="zh-CN" dirty="0"/>
                        <a:t>Intel</a:t>
                      </a:r>
                      <a:endParaRPr lang="zh-CN" altLang="en-US" dirty="0"/>
                    </a:p>
                  </a:txBody>
                  <a:tcPr/>
                </a:tc>
                <a:extLst>
                  <a:ext uri="{0D108BD9-81ED-4DB2-BD59-A6C34878D82A}">
                    <a16:rowId xmlns:a16="http://schemas.microsoft.com/office/drawing/2014/main" val="2508405035"/>
                  </a:ext>
                </a:extLst>
              </a:tr>
              <a:tr h="382355">
                <a:tc>
                  <a:txBody>
                    <a:bodyPr/>
                    <a:lstStyle/>
                    <a:p>
                      <a:pPr algn="ctr"/>
                      <a:r>
                        <a:rPr lang="zh-CN" altLang="en-US" dirty="0"/>
                        <a:t>微软</a:t>
                      </a:r>
                    </a:p>
                  </a:txBody>
                  <a:tcPr>
                    <a:solidFill>
                      <a:srgbClr val="00B050"/>
                    </a:solidFill>
                  </a:tcPr>
                </a:tc>
                <a:tc>
                  <a:txBody>
                    <a:bodyPr/>
                    <a:lstStyle/>
                    <a:p>
                      <a:pPr algn="ctr"/>
                      <a:r>
                        <a:rPr lang="zh-CN" altLang="en-US" dirty="0"/>
                        <a:t>三星</a:t>
                      </a:r>
                    </a:p>
                  </a:txBody>
                  <a:tcPr>
                    <a:solidFill>
                      <a:srgbClr val="00B050"/>
                    </a:solidFill>
                  </a:tcPr>
                </a:tc>
                <a:tc>
                  <a:txBody>
                    <a:bodyPr/>
                    <a:lstStyle/>
                    <a:p>
                      <a:pPr algn="ctr"/>
                      <a:r>
                        <a:rPr lang="en-US" altLang="zh-CN" dirty="0"/>
                        <a:t>NVIDIA</a:t>
                      </a:r>
                      <a:endParaRPr lang="zh-CN" altLang="en-US" dirty="0"/>
                    </a:p>
                  </a:txBody>
                  <a:tcPr>
                    <a:solidFill>
                      <a:srgbClr val="00B050"/>
                    </a:solidFill>
                  </a:tcPr>
                </a:tc>
                <a:tc>
                  <a:txBody>
                    <a:bodyPr/>
                    <a:lstStyle/>
                    <a:p>
                      <a:pPr algn="ctr"/>
                      <a:r>
                        <a:rPr lang="en-US" altLang="zh-CN" dirty="0"/>
                        <a:t>GE</a:t>
                      </a:r>
                      <a:endParaRPr lang="zh-CN" altLang="en-US" dirty="0"/>
                    </a:p>
                  </a:txBody>
                  <a:tcPr>
                    <a:solidFill>
                      <a:srgbClr val="00B050"/>
                    </a:solidFill>
                  </a:tcPr>
                </a:tc>
                <a:extLst>
                  <a:ext uri="{0D108BD9-81ED-4DB2-BD59-A6C34878D82A}">
                    <a16:rowId xmlns:a16="http://schemas.microsoft.com/office/drawing/2014/main" val="1475672206"/>
                  </a:ext>
                </a:extLst>
              </a:tr>
              <a:tr h="382355">
                <a:tc>
                  <a:txBody>
                    <a:bodyPr/>
                    <a:lstStyle/>
                    <a:p>
                      <a:pPr algn="ctr"/>
                      <a:r>
                        <a:rPr lang="zh-CN" altLang="en-US" dirty="0"/>
                        <a:t>阿里巴巴</a:t>
                      </a:r>
                    </a:p>
                  </a:txBody>
                  <a:tcPr>
                    <a:solidFill>
                      <a:schemeClr val="accent6">
                        <a:lumMod val="40000"/>
                        <a:lumOff val="60000"/>
                      </a:schemeClr>
                    </a:solidFill>
                  </a:tcPr>
                </a:tc>
                <a:tc>
                  <a:txBody>
                    <a:bodyPr/>
                    <a:lstStyle/>
                    <a:p>
                      <a:pPr algn="ctr"/>
                      <a:r>
                        <a:rPr lang="zh-CN" altLang="en-US" dirty="0"/>
                        <a:t>网易</a:t>
                      </a:r>
                    </a:p>
                  </a:txBody>
                  <a:tcPr>
                    <a:solidFill>
                      <a:schemeClr val="accent6">
                        <a:lumMod val="40000"/>
                        <a:lumOff val="60000"/>
                      </a:schemeClr>
                    </a:solidFill>
                  </a:tcPr>
                </a:tc>
                <a:tc>
                  <a:txBody>
                    <a:bodyPr/>
                    <a:lstStyle/>
                    <a:p>
                      <a:pPr algn="ctr"/>
                      <a:r>
                        <a:rPr lang="zh-CN" altLang="en-US" dirty="0"/>
                        <a:t>腾讯</a:t>
                      </a:r>
                    </a:p>
                  </a:txBody>
                  <a:tcPr>
                    <a:solidFill>
                      <a:schemeClr val="accent6">
                        <a:lumMod val="40000"/>
                        <a:lumOff val="60000"/>
                      </a:schemeClr>
                    </a:solidFill>
                  </a:tcPr>
                </a:tc>
                <a:tc>
                  <a:txBody>
                    <a:bodyPr/>
                    <a:lstStyle/>
                    <a:p>
                      <a:pPr algn="ctr"/>
                      <a:r>
                        <a:rPr lang="zh-CN" altLang="en-US" dirty="0"/>
                        <a:t>富士通</a:t>
                      </a:r>
                    </a:p>
                  </a:txBody>
                  <a:tcPr anchor="ctr">
                    <a:solidFill>
                      <a:schemeClr val="accent6">
                        <a:lumMod val="40000"/>
                        <a:lumOff val="60000"/>
                      </a:schemeClr>
                    </a:solidFill>
                  </a:tcPr>
                </a:tc>
                <a:extLst>
                  <a:ext uri="{0D108BD9-81ED-4DB2-BD59-A6C34878D82A}">
                    <a16:rowId xmlns:a16="http://schemas.microsoft.com/office/drawing/2014/main" val="3353091165"/>
                  </a:ext>
                </a:extLst>
              </a:tr>
              <a:tr h="382355">
                <a:tc>
                  <a:txBody>
                    <a:bodyPr/>
                    <a:lstStyle/>
                    <a:p>
                      <a:pPr algn="ctr"/>
                      <a:r>
                        <a:rPr lang="zh-CN" altLang="en-US" dirty="0"/>
                        <a:t>中科院自动化所</a:t>
                      </a:r>
                    </a:p>
                  </a:txBody>
                  <a:tcPr>
                    <a:solidFill>
                      <a:srgbClr val="B29012"/>
                    </a:solidFill>
                  </a:tcPr>
                </a:tc>
                <a:tc>
                  <a:txBody>
                    <a:bodyPr/>
                    <a:lstStyle/>
                    <a:p>
                      <a:pPr algn="ctr"/>
                      <a:r>
                        <a:rPr lang="zh-CN" altLang="en-US" dirty="0"/>
                        <a:t>中科院软件所</a:t>
                      </a:r>
                    </a:p>
                  </a:txBody>
                  <a:tcPr>
                    <a:solidFill>
                      <a:srgbClr val="B29012"/>
                    </a:solidFill>
                  </a:tcPr>
                </a:tc>
                <a:tc>
                  <a:txBody>
                    <a:bodyPr/>
                    <a:lstStyle/>
                    <a:p>
                      <a:pPr algn="ctr"/>
                      <a:r>
                        <a:rPr lang="zh-CN" altLang="en-US" dirty="0"/>
                        <a:t>中科院信工所</a:t>
                      </a:r>
                    </a:p>
                  </a:txBody>
                  <a:tcPr>
                    <a:solidFill>
                      <a:srgbClr val="B29012"/>
                    </a:solidFill>
                  </a:tcPr>
                </a:tc>
                <a:tc>
                  <a:txBody>
                    <a:bodyPr/>
                    <a:lstStyle/>
                    <a:p>
                      <a:pPr algn="ctr"/>
                      <a:r>
                        <a:rPr lang="zh-CN" altLang="en-US" dirty="0"/>
                        <a:t>中科院深圳先研院</a:t>
                      </a:r>
                    </a:p>
                  </a:txBody>
                  <a:tcPr>
                    <a:solidFill>
                      <a:srgbClr val="B29012"/>
                    </a:solidFill>
                  </a:tcPr>
                </a:tc>
                <a:extLst>
                  <a:ext uri="{0D108BD9-81ED-4DB2-BD59-A6C34878D82A}">
                    <a16:rowId xmlns:a16="http://schemas.microsoft.com/office/drawing/2014/main" val="2008966391"/>
                  </a:ext>
                </a:extLst>
              </a:tr>
              <a:tr h="382355">
                <a:tc>
                  <a:txBody>
                    <a:bodyPr/>
                    <a:lstStyle/>
                    <a:p>
                      <a:pPr algn="ctr"/>
                      <a:r>
                        <a:rPr lang="zh-CN" altLang="en-US" dirty="0"/>
                        <a:t>航天院所</a:t>
                      </a:r>
                    </a:p>
                  </a:txBody>
                  <a:tcPr>
                    <a:solidFill>
                      <a:srgbClr val="FFC000"/>
                    </a:solidFill>
                  </a:tcPr>
                </a:tc>
                <a:tc>
                  <a:txBody>
                    <a:bodyPr/>
                    <a:lstStyle/>
                    <a:p>
                      <a:pPr algn="ctr"/>
                      <a:r>
                        <a:rPr lang="zh-CN" altLang="en-US" dirty="0"/>
                        <a:t>中电集团</a:t>
                      </a:r>
                    </a:p>
                  </a:txBody>
                  <a:tcPr>
                    <a:solidFill>
                      <a:srgbClr val="FFC000"/>
                    </a:solidFill>
                  </a:tcPr>
                </a:tc>
                <a:tc>
                  <a:txBody>
                    <a:bodyPr/>
                    <a:lstStyle/>
                    <a:p>
                      <a:pPr algn="ctr"/>
                      <a:r>
                        <a:rPr lang="zh-CN" altLang="en-US" dirty="0"/>
                        <a:t>各类银行</a:t>
                      </a:r>
                    </a:p>
                  </a:txBody>
                  <a:tcPr>
                    <a:solidFill>
                      <a:srgbClr val="FFC000"/>
                    </a:solidFill>
                  </a:tcPr>
                </a:tc>
                <a:tc>
                  <a:txBody>
                    <a:bodyPr/>
                    <a:lstStyle/>
                    <a:p>
                      <a:pPr algn="ctr"/>
                      <a:r>
                        <a:rPr lang="zh-CN" altLang="en-US" dirty="0"/>
                        <a:t>各类通信公司</a:t>
                      </a:r>
                    </a:p>
                  </a:txBody>
                  <a:tcPr>
                    <a:solidFill>
                      <a:srgbClr val="FFC000"/>
                    </a:solidFill>
                  </a:tcPr>
                </a:tc>
                <a:extLst>
                  <a:ext uri="{0D108BD9-81ED-4DB2-BD59-A6C34878D82A}">
                    <a16:rowId xmlns:a16="http://schemas.microsoft.com/office/drawing/2014/main" val="3686311117"/>
                  </a:ext>
                </a:extLst>
              </a:tr>
              <a:tr h="382355">
                <a:tc gridSpan="4">
                  <a:txBody>
                    <a:bodyPr/>
                    <a:lstStyle/>
                    <a:p>
                      <a:pPr algn="ctr"/>
                      <a:r>
                        <a:rPr lang="zh-CN" altLang="en-US" dirty="0"/>
                        <a:t>就业率：</a:t>
                      </a:r>
                      <a:r>
                        <a:rPr lang="en-US" altLang="zh-CN" dirty="0"/>
                        <a:t>100%</a:t>
                      </a:r>
                      <a:endParaRPr lang="zh-CN" altLang="en-US" dirty="0"/>
                    </a:p>
                  </a:txBody>
                  <a:tcPr anchor="ctr">
                    <a:solidFill>
                      <a:srgbClr val="FF000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4197699998"/>
                  </a:ext>
                </a:extLst>
              </a:tr>
            </a:tbl>
          </a:graphicData>
        </a:graphic>
      </p:graphicFrame>
    </p:spTree>
    <p:extLst>
      <p:ext uri="{BB962C8B-B14F-4D97-AF65-F5344CB8AC3E}">
        <p14:creationId xmlns:p14="http://schemas.microsoft.com/office/powerpoint/2010/main" val="2302268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280" y="1266289"/>
            <a:ext cx="11093440" cy="3950890"/>
          </a:xfrm>
          <a:prstGeom prst="rect">
            <a:avLst/>
          </a:prstGeom>
        </p:spPr>
        <p:txBody>
          <a:bodyPr wrap="square">
            <a:spAutoFit/>
          </a:bodyPr>
          <a:lstStyle/>
          <a:p>
            <a:pPr marL="457200" indent="-457200">
              <a:lnSpc>
                <a:spcPct val="120000"/>
              </a:lnSpc>
              <a:spcAft>
                <a:spcPts val="600"/>
              </a:spcAft>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cs typeface="+mn-ea"/>
                <a:sym typeface="+mn-lt"/>
              </a:rPr>
              <a:t>“人工智能”暑期学校</a:t>
            </a:r>
            <a:endParaRPr lang="en-US" altLang="zh-CN" sz="2800" dirty="0">
              <a:latin typeface="黑体" panose="02010609060101010101" pitchFamily="49" charset="-122"/>
              <a:ea typeface="黑体" panose="02010609060101010101" pitchFamily="49" charset="-122"/>
              <a:cs typeface="+mn-ea"/>
              <a:sym typeface="+mn-lt"/>
            </a:endParaRPr>
          </a:p>
          <a:p>
            <a:pPr marL="514350" indent="-514350">
              <a:lnSpc>
                <a:spcPct val="120000"/>
              </a:lnSpc>
              <a:spcAft>
                <a:spcPts val="600"/>
              </a:spcAft>
              <a:buFont typeface="+mj-lt"/>
              <a:buAutoNum type="arabicPeriod"/>
            </a:pPr>
            <a:r>
              <a:rPr lang="zh-CN" altLang="en-US" sz="2800" dirty="0">
                <a:latin typeface="黑体" panose="02010609060101010101" pitchFamily="49" charset="-122"/>
                <a:ea typeface="黑体" panose="02010609060101010101" pitchFamily="49" charset="-122"/>
                <a:cs typeface="+mn-ea"/>
                <a:sym typeface="+mn-lt"/>
              </a:rPr>
              <a:t>举办时间：</a:t>
            </a:r>
            <a:r>
              <a:rPr lang="en-US" altLang="zh-CN" sz="2800" dirty="0">
                <a:latin typeface="黑体" panose="02010609060101010101" pitchFamily="49" charset="-122"/>
                <a:ea typeface="黑体" panose="02010609060101010101" pitchFamily="49" charset="-122"/>
                <a:cs typeface="+mn-ea"/>
                <a:sym typeface="+mn-lt"/>
              </a:rPr>
              <a:t>7</a:t>
            </a:r>
            <a:r>
              <a:rPr lang="zh-CN" altLang="en-US" sz="2800" dirty="0">
                <a:latin typeface="黑体" panose="02010609060101010101" pitchFamily="49" charset="-122"/>
                <a:ea typeface="黑体" panose="02010609060101010101" pitchFamily="49" charset="-122"/>
                <a:cs typeface="+mn-ea"/>
                <a:sym typeface="+mn-lt"/>
              </a:rPr>
              <a:t>月中旬</a:t>
            </a:r>
            <a:endParaRPr lang="en-US" altLang="zh-CN" sz="2800" dirty="0">
              <a:latin typeface="黑体" panose="02010609060101010101" pitchFamily="49" charset="-122"/>
              <a:ea typeface="黑体" panose="02010609060101010101" pitchFamily="49" charset="-122"/>
              <a:cs typeface="+mn-ea"/>
              <a:sym typeface="+mn-lt"/>
            </a:endParaRPr>
          </a:p>
          <a:p>
            <a:pPr marL="514350" indent="-514350">
              <a:lnSpc>
                <a:spcPct val="120000"/>
              </a:lnSpc>
              <a:spcAft>
                <a:spcPts val="600"/>
              </a:spcAft>
              <a:buFont typeface="+mj-lt"/>
              <a:buAutoNum type="arabicPeriod"/>
            </a:pPr>
            <a:r>
              <a:rPr lang="zh-CN" altLang="en-US" sz="2800" dirty="0">
                <a:latin typeface="黑体" panose="02010609060101010101" pitchFamily="49" charset="-122"/>
                <a:ea typeface="黑体" panose="02010609060101010101" pitchFamily="49" charset="-122"/>
                <a:cs typeface="+mn-ea"/>
                <a:sym typeface="+mn-lt"/>
              </a:rPr>
              <a:t>活动主要内容：</a:t>
            </a:r>
            <a:r>
              <a:rPr lang="zh-CN" altLang="en-US" sz="2800" i="0" dirty="0">
                <a:effectLst/>
                <a:latin typeface="黑体" panose="02010609060101010101" pitchFamily="49" charset="-122"/>
                <a:ea typeface="黑体" panose="02010609060101010101" pitchFamily="49" charset="-122"/>
              </a:rPr>
              <a:t>实验室参观、学术讲座、师生交流、选拔面试</a:t>
            </a:r>
            <a:r>
              <a:rPr lang="zh-CN" altLang="en-US" sz="2800" dirty="0">
                <a:latin typeface="黑体" panose="02010609060101010101" pitchFamily="49" charset="-122"/>
                <a:ea typeface="黑体" panose="02010609060101010101" pitchFamily="49" charset="-122"/>
                <a:cs typeface="+mn-ea"/>
              </a:rPr>
              <a:t>等。</a:t>
            </a:r>
            <a:endParaRPr lang="en-US" altLang="zh-CN" sz="2800" dirty="0">
              <a:latin typeface="黑体" panose="02010609060101010101" pitchFamily="49" charset="-122"/>
              <a:ea typeface="黑体" panose="02010609060101010101" pitchFamily="49" charset="-122"/>
              <a:cs typeface="+mn-ea"/>
            </a:endParaRPr>
          </a:p>
          <a:p>
            <a:pPr marL="514350" indent="-514350">
              <a:lnSpc>
                <a:spcPct val="120000"/>
              </a:lnSpc>
              <a:spcAft>
                <a:spcPts val="600"/>
              </a:spcAft>
              <a:buFont typeface="+mj-lt"/>
              <a:buAutoNum type="arabicPeriod"/>
            </a:pPr>
            <a:r>
              <a:rPr lang="zh-CN" altLang="en-US" sz="2800" dirty="0">
                <a:latin typeface="黑体" panose="02010609060101010101" pitchFamily="49" charset="-122"/>
                <a:ea typeface="黑体" panose="02010609060101010101" pitchFamily="49" charset="-122"/>
                <a:cs typeface="+mn-ea"/>
                <a:sym typeface="+mn-lt"/>
              </a:rPr>
              <a:t>申请条件：相关专业优秀本科生；</a:t>
            </a:r>
            <a:r>
              <a:rPr lang="zh-CN" altLang="en-US" sz="2800" dirty="0">
                <a:latin typeface="黑体" panose="02010609060101010101" pitchFamily="49" charset="-122"/>
                <a:ea typeface="黑体" panose="02010609060101010101" pitchFamily="49" charset="-122"/>
                <a:cs typeface="+mn-ea"/>
              </a:rPr>
              <a:t>专业或年级排名在前</a:t>
            </a:r>
            <a:r>
              <a:rPr lang="en-US" altLang="zh-CN" sz="2800" dirty="0">
                <a:latin typeface="黑体" panose="02010609060101010101" pitchFamily="49" charset="-122"/>
                <a:ea typeface="黑体" panose="02010609060101010101" pitchFamily="49" charset="-122"/>
                <a:cs typeface="+mn-ea"/>
              </a:rPr>
              <a:t>20</a:t>
            </a:r>
            <a:r>
              <a:rPr lang="zh-CN" altLang="en-US" sz="2800" dirty="0">
                <a:latin typeface="黑体" panose="02010609060101010101" pitchFamily="49" charset="-122"/>
                <a:ea typeface="黑体" panose="02010609060101010101" pitchFamily="49" charset="-122"/>
                <a:cs typeface="+mn-ea"/>
              </a:rPr>
              <a:t>％；</a:t>
            </a:r>
            <a:r>
              <a:rPr lang="zh-CN" altLang="en-US" sz="2800" i="0" dirty="0">
                <a:effectLst/>
                <a:latin typeface="黑体" panose="02010609060101010101" pitchFamily="49" charset="-122"/>
                <a:ea typeface="黑体" panose="02010609060101010101" pitchFamily="49" charset="-122"/>
              </a:rPr>
              <a:t>具有较强的动手能力</a:t>
            </a:r>
            <a:r>
              <a:rPr lang="zh-CN" altLang="en-US" sz="2800" dirty="0">
                <a:latin typeface="黑体" panose="02010609060101010101" pitchFamily="49" charset="-122"/>
                <a:ea typeface="黑体" panose="02010609060101010101" pitchFamily="49" charset="-122"/>
              </a:rPr>
              <a:t>；</a:t>
            </a:r>
            <a:r>
              <a:rPr lang="zh-CN" altLang="en-US" sz="2800" i="0" dirty="0">
                <a:effectLst/>
                <a:latin typeface="黑体" panose="02010609060101010101" pitchFamily="49" charset="-122"/>
                <a:ea typeface="黑体" panose="02010609060101010101" pitchFamily="49" charset="-122"/>
              </a:rPr>
              <a:t>英语水平良好</a:t>
            </a:r>
            <a:r>
              <a:rPr lang="zh-CN" altLang="en-US" sz="2800" dirty="0">
                <a:latin typeface="黑体" panose="02010609060101010101" pitchFamily="49" charset="-122"/>
                <a:ea typeface="黑体" panose="02010609060101010101" pitchFamily="49" charset="-122"/>
                <a:cs typeface="+mn-ea"/>
              </a:rPr>
              <a:t>。</a:t>
            </a:r>
            <a:endParaRPr lang="en-US" altLang="zh-CN" sz="2800" dirty="0">
              <a:latin typeface="黑体" panose="02010609060101010101" pitchFamily="49" charset="-122"/>
              <a:ea typeface="黑体" panose="02010609060101010101" pitchFamily="49" charset="-122"/>
              <a:cs typeface="+mn-ea"/>
            </a:endParaRPr>
          </a:p>
          <a:p>
            <a:pPr marL="514350" indent="-514350" latinLnBrk="1">
              <a:lnSpc>
                <a:spcPct val="120000"/>
              </a:lnSpc>
              <a:spcAft>
                <a:spcPts val="600"/>
              </a:spcAft>
              <a:buFont typeface="+mj-lt"/>
              <a:buAutoNum type="arabicPeriod"/>
            </a:pPr>
            <a:r>
              <a:rPr lang="zh-CN" altLang="en-US" sz="2800" dirty="0">
                <a:latin typeface="黑体" panose="02010609060101010101" pitchFamily="49" charset="-122"/>
                <a:ea typeface="黑体" panose="02010609060101010101" pitchFamily="49" charset="-122"/>
                <a:cs typeface="+mn-ea"/>
              </a:rPr>
              <a:t>网上报名：</a:t>
            </a:r>
            <a:r>
              <a:rPr lang="en-US" altLang="zh-CN" sz="2800" i="0" dirty="0">
                <a:effectLst/>
                <a:latin typeface="黑体" panose="02010609060101010101" pitchFamily="49" charset="-122"/>
                <a:ea typeface="黑体" panose="02010609060101010101" pitchFamily="49" charset="-122"/>
              </a:rPr>
              <a:t>6</a:t>
            </a:r>
            <a:r>
              <a:rPr lang="zh-CN" altLang="en-US" sz="2800" i="0" dirty="0">
                <a:effectLst/>
                <a:latin typeface="黑体" panose="02010609060101010101" pitchFamily="49" charset="-122"/>
                <a:ea typeface="黑体" panose="02010609060101010101" pitchFamily="49" charset="-122"/>
              </a:rPr>
              <a:t>月</a:t>
            </a:r>
            <a:r>
              <a:rPr lang="en-US" altLang="zh-CN" sz="2800" i="0" dirty="0">
                <a:effectLst/>
                <a:latin typeface="黑体" panose="02010609060101010101" pitchFamily="49" charset="-122"/>
                <a:ea typeface="黑体" panose="02010609060101010101" pitchFamily="49" charset="-122"/>
              </a:rPr>
              <a:t>20</a:t>
            </a:r>
            <a:r>
              <a:rPr lang="zh-CN" altLang="en-US" sz="2800" i="0" dirty="0">
                <a:effectLst/>
                <a:latin typeface="黑体" panose="02010609060101010101" pitchFamily="49" charset="-122"/>
                <a:ea typeface="黑体" panose="02010609060101010101" pitchFamily="49" charset="-122"/>
              </a:rPr>
              <a:t>日止</a:t>
            </a:r>
            <a:r>
              <a:rPr lang="zh-CN" altLang="en-US" sz="2800" dirty="0">
                <a:latin typeface="黑体" panose="02010609060101010101" pitchFamily="49" charset="-122"/>
                <a:ea typeface="黑体" panose="02010609060101010101" pitchFamily="49" charset="-122"/>
                <a:cs typeface="+mn-ea"/>
              </a:rPr>
              <a:t>，登录</a:t>
            </a:r>
            <a:r>
              <a:rPr lang="en-US" altLang="zh-CN" sz="2800" dirty="0">
                <a:latin typeface="黑体" panose="02010609060101010101" pitchFamily="49" charset="-122"/>
                <a:ea typeface="黑体" panose="02010609060101010101" pitchFamily="49" charset="-122"/>
                <a:hlinkClick r:id="rId3">
                  <a:extLst>
                    <a:ext uri="{A12FA001-AC4F-418D-AE19-62706E023703}">
                      <ahyp:hlinkClr xmlns:ahyp="http://schemas.microsoft.com/office/drawing/2018/hyperlinkcolor" val="tx"/>
                    </a:ext>
                  </a:extLst>
                </a:hlinkClick>
              </a:rPr>
              <a:t>https://kjxt.ucas.ac.cn/index.php/zh/</a:t>
            </a:r>
            <a:r>
              <a:rPr lang="zh-CN" altLang="en-US" sz="2800" dirty="0">
                <a:latin typeface="黑体" panose="02010609060101010101" pitchFamily="49" charset="-122"/>
                <a:ea typeface="黑体" panose="02010609060101010101" pitchFamily="49" charset="-122"/>
              </a:rPr>
              <a:t>选择对应模块</a:t>
            </a:r>
            <a:r>
              <a:rPr lang="zh-CN" altLang="en-US" sz="2800" dirty="0">
                <a:latin typeface="黑体" panose="02010609060101010101" pitchFamily="49" charset="-122"/>
                <a:ea typeface="黑体" panose="02010609060101010101" pitchFamily="49" charset="-122"/>
                <a:cs typeface="+mn-ea"/>
              </a:rPr>
              <a:t>进行报名。</a:t>
            </a:r>
            <a:endParaRPr lang="en-US" altLang="zh-CN" sz="2800" dirty="0">
              <a:latin typeface="黑体" panose="02010609060101010101" pitchFamily="49" charset="-122"/>
              <a:ea typeface="黑体" panose="02010609060101010101" pitchFamily="49" charset="-122"/>
              <a:cs typeface="+mn-ea"/>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自动化所</a:t>
              </a:r>
            </a:p>
          </p:txBody>
        </p:sp>
      </p:gr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spTree>
    <p:extLst>
      <p:ext uri="{BB962C8B-B14F-4D97-AF65-F5344CB8AC3E}">
        <p14:creationId xmlns:p14="http://schemas.microsoft.com/office/powerpoint/2010/main" val="317380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CECFC"/>
            </a:gs>
            <a:gs pos="99115">
              <a:srgbClr val="59BFF0"/>
            </a:gs>
          </a:gsLst>
          <a:lin ang="10800000" scaled="1"/>
          <a:tileRect/>
        </a:gradFill>
        <a:effectLst/>
      </p:bgPr>
    </p:bg>
    <p:spTree>
      <p:nvGrpSpPr>
        <p:cNvPr id="1" name=""/>
        <p:cNvGrpSpPr/>
        <p:nvPr/>
      </p:nvGrpSpPr>
      <p:grpSpPr>
        <a:xfrm>
          <a:off x="0" y="0"/>
          <a:ext cx="0" cy="0"/>
          <a:chOff x="0" y="0"/>
          <a:chExt cx="0" cy="0"/>
        </a:xfrm>
      </p:grpSpPr>
      <p:sp>
        <p:nvSpPr>
          <p:cNvPr id="9" name="任意多边形: 形状 8"/>
          <p:cNvSpPr/>
          <p:nvPr/>
        </p:nvSpPr>
        <p:spPr>
          <a:xfrm>
            <a:off x="6800852" y="-2819399"/>
            <a:ext cx="10003992" cy="9677401"/>
          </a:xfrm>
          <a:custGeom>
            <a:avLst/>
            <a:gdLst>
              <a:gd name="connsiteX0" fmla="*/ 5001996 w 10003992"/>
              <a:gd name="connsiteY0" fmla="*/ 0 h 9677401"/>
              <a:gd name="connsiteX1" fmla="*/ 10003992 w 10003992"/>
              <a:gd name="connsiteY1" fmla="*/ 5830239 h 9677401"/>
              <a:gd name="connsiteX2" fmla="*/ 8861780 w 10003992"/>
              <a:gd name="connsiteY2" fmla="*/ 9538813 h 9677401"/>
              <a:gd name="connsiteX3" fmla="*/ 8758786 w 10003992"/>
              <a:gd name="connsiteY3" fmla="*/ 9677401 h 9677401"/>
              <a:gd name="connsiteX4" fmla="*/ 1245206 w 10003992"/>
              <a:gd name="connsiteY4" fmla="*/ 9677401 h 9677401"/>
              <a:gd name="connsiteX5" fmla="*/ 1142212 w 10003992"/>
              <a:gd name="connsiteY5" fmla="*/ 9538813 h 9677401"/>
              <a:gd name="connsiteX6" fmla="*/ 0 w 10003992"/>
              <a:gd name="connsiteY6" fmla="*/ 5830239 h 9677401"/>
              <a:gd name="connsiteX7" fmla="*/ 5001996 w 10003992"/>
              <a:gd name="connsiteY7" fmla="*/ 0 h 9677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3992" h="9677401">
                <a:moveTo>
                  <a:pt x="5001996" y="0"/>
                </a:moveTo>
                <a:cubicBezTo>
                  <a:pt x="7764523" y="0"/>
                  <a:pt x="10003992" y="2610287"/>
                  <a:pt x="10003992" y="5830239"/>
                </a:cubicBezTo>
                <a:cubicBezTo>
                  <a:pt x="10003992" y="7238968"/>
                  <a:pt x="9575344" y="8531004"/>
                  <a:pt x="8861780" y="9538813"/>
                </a:cubicBezTo>
                <a:lnTo>
                  <a:pt x="8758786" y="9677401"/>
                </a:lnTo>
                <a:lnTo>
                  <a:pt x="1245206" y="9677401"/>
                </a:lnTo>
                <a:lnTo>
                  <a:pt x="1142212" y="9538813"/>
                </a:lnTo>
                <a:cubicBezTo>
                  <a:pt x="428648" y="8531004"/>
                  <a:pt x="0" y="7238968"/>
                  <a:pt x="0" y="5830239"/>
                </a:cubicBezTo>
                <a:cubicBezTo>
                  <a:pt x="0" y="2610287"/>
                  <a:pt x="2239469" y="0"/>
                  <a:pt x="5001996" y="0"/>
                </a:cubicBezTo>
                <a:close/>
              </a:path>
            </a:pathLst>
          </a:custGeom>
          <a:gradFill>
            <a:gsLst>
              <a:gs pos="0">
                <a:srgbClr val="016DAD"/>
              </a:gs>
              <a:gs pos="100000">
                <a:srgbClr val="014973"/>
              </a:gs>
            </a:gsLst>
            <a:lin ang="21594000" scaled="0"/>
          </a:gradFill>
          <a:ln w="127000">
            <a:gradFill>
              <a:gsLst>
                <a:gs pos="0">
                  <a:schemeClr val="accent1">
                    <a:lumMod val="5000"/>
                    <a:lumOff val="95000"/>
                  </a:schemeClr>
                </a:gs>
                <a:gs pos="38000">
                  <a:srgbClr val="EDCA49"/>
                </a:gs>
                <a:gs pos="71000">
                  <a:schemeClr val="accent1">
                    <a:lumMod val="45000"/>
                    <a:lumOff val="55000"/>
                  </a:schemeClr>
                </a:gs>
                <a:gs pos="100000">
                  <a:srgbClr val="B29012"/>
                </a:gs>
              </a:gsLst>
              <a:lin ang="5400000" scaled="1"/>
            </a:gradFill>
          </a:ln>
          <a:effectLst>
            <a:outerShdw blurRad="508000" dist="254000" dir="246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 name="任意多边形: 形状 6"/>
          <p:cNvSpPr/>
          <p:nvPr/>
        </p:nvSpPr>
        <p:spPr>
          <a:xfrm>
            <a:off x="9622840" y="457201"/>
            <a:ext cx="8419222" cy="6400801"/>
          </a:xfrm>
          <a:custGeom>
            <a:avLst/>
            <a:gdLst>
              <a:gd name="connsiteX0" fmla="*/ 4209611 w 8419222"/>
              <a:gd name="connsiteY0" fmla="*/ 0 h 6400801"/>
              <a:gd name="connsiteX1" fmla="*/ 8419016 w 8419222"/>
              <a:gd name="connsiteY1" fmla="*/ 6396241 h 6400801"/>
              <a:gd name="connsiteX2" fmla="*/ 8419222 w 8419222"/>
              <a:gd name="connsiteY2" fmla="*/ 6400801 h 6400801"/>
              <a:gd name="connsiteX3" fmla="*/ 0 w 8419222"/>
              <a:gd name="connsiteY3" fmla="*/ 6400801 h 6400801"/>
              <a:gd name="connsiteX4" fmla="*/ 206 w 8419222"/>
              <a:gd name="connsiteY4" fmla="*/ 6396241 h 6400801"/>
              <a:gd name="connsiteX5" fmla="*/ 4209611 w 8419222"/>
              <a:gd name="connsiteY5" fmla="*/ 0 h 6400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19222" h="6400801">
                <a:moveTo>
                  <a:pt x="4209611" y="0"/>
                </a:moveTo>
                <a:cubicBezTo>
                  <a:pt x="6400413" y="0"/>
                  <a:pt x="8202334" y="2803568"/>
                  <a:pt x="8419016" y="6396241"/>
                </a:cubicBezTo>
                <a:lnTo>
                  <a:pt x="8419222" y="6400801"/>
                </a:lnTo>
                <a:lnTo>
                  <a:pt x="0" y="6400801"/>
                </a:lnTo>
                <a:lnTo>
                  <a:pt x="206" y="6396241"/>
                </a:lnTo>
                <a:cubicBezTo>
                  <a:pt x="216888" y="2803568"/>
                  <a:pt x="2018810" y="0"/>
                  <a:pt x="4209611" y="0"/>
                </a:cubicBezTo>
                <a:close/>
              </a:path>
            </a:pathLst>
          </a:custGeom>
          <a:gradFill flip="none" rotWithShape="1">
            <a:gsLst>
              <a:gs pos="0">
                <a:srgbClr val="016DAD"/>
              </a:gs>
              <a:gs pos="100000">
                <a:srgbClr val="59BFF0"/>
              </a:gs>
            </a:gsLst>
            <a:lin ang="8100000" scaled="1"/>
            <a:tileRect/>
          </a:gradFill>
          <a:ln w="127000">
            <a:gradFill>
              <a:gsLst>
                <a:gs pos="0">
                  <a:schemeClr val="accent1">
                    <a:lumMod val="5000"/>
                    <a:lumOff val="95000"/>
                  </a:schemeClr>
                </a:gs>
                <a:gs pos="36000">
                  <a:srgbClr val="EDCA49"/>
                </a:gs>
                <a:gs pos="65000">
                  <a:schemeClr val="accent1">
                    <a:lumMod val="45000"/>
                    <a:lumOff val="55000"/>
                  </a:schemeClr>
                </a:gs>
                <a:gs pos="100000">
                  <a:srgbClr val="B29012"/>
                </a:gs>
              </a:gsLst>
              <a:lin ang="5400000" scaled="1"/>
            </a:gradFill>
          </a:ln>
          <a:effectLst>
            <a:outerShdw blurRad="508000" dist="254000" dir="246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弧形 9"/>
          <p:cNvSpPr/>
          <p:nvPr/>
        </p:nvSpPr>
        <p:spPr>
          <a:xfrm rot="18651927" flipH="1">
            <a:off x="5871680" y="3410781"/>
            <a:ext cx="1858342" cy="3324031"/>
          </a:xfrm>
          <a:custGeom>
            <a:avLst/>
            <a:gdLst>
              <a:gd name="connsiteX0" fmla="*/ 1237559 w 2232985"/>
              <a:gd name="connsiteY0" fmla="*/ 12831 h 4352078"/>
              <a:gd name="connsiteX1" fmla="*/ 2232986 w 2232985"/>
              <a:gd name="connsiteY1" fmla="*/ 2176039 h 4352078"/>
              <a:gd name="connsiteX2" fmla="*/ 1116493 w 2232985"/>
              <a:gd name="connsiteY2" fmla="*/ 2176039 h 4352078"/>
              <a:gd name="connsiteX3" fmla="*/ 1237559 w 2232985"/>
              <a:gd name="connsiteY3" fmla="*/ 12831 h 4352078"/>
              <a:gd name="connsiteX0-1" fmla="*/ 1237559 w 2232985"/>
              <a:gd name="connsiteY0-2" fmla="*/ 12831 h 4352078"/>
              <a:gd name="connsiteX1-3" fmla="*/ 2232986 w 2232985"/>
              <a:gd name="connsiteY1-4" fmla="*/ 2176039 h 4352078"/>
              <a:gd name="connsiteX0-5" fmla="*/ 862915 w 1858342"/>
              <a:gd name="connsiteY0-6" fmla="*/ 1160823 h 3324031"/>
              <a:gd name="connsiteX1-7" fmla="*/ 1858342 w 1858342"/>
              <a:gd name="connsiteY1-8" fmla="*/ 3324031 h 3324031"/>
              <a:gd name="connsiteX2-9" fmla="*/ 741849 w 1858342"/>
              <a:gd name="connsiteY2-10" fmla="*/ 3324031 h 3324031"/>
              <a:gd name="connsiteX3-11" fmla="*/ 862915 w 1858342"/>
              <a:gd name="connsiteY3-12" fmla="*/ 1160823 h 3324031"/>
              <a:gd name="connsiteX0-13" fmla="*/ 0 w 1858342"/>
              <a:gd name="connsiteY0-14" fmla="*/ 0 h 3324031"/>
              <a:gd name="connsiteX1-15" fmla="*/ 1858342 w 1858342"/>
              <a:gd name="connsiteY1-16" fmla="*/ 3324031 h 3324031"/>
              <a:gd name="connsiteX0-17" fmla="*/ 862915 w 1858342"/>
              <a:gd name="connsiteY0-18" fmla="*/ 1160823 h 3324031"/>
              <a:gd name="connsiteX1-19" fmla="*/ 1858342 w 1858342"/>
              <a:gd name="connsiteY1-20" fmla="*/ 3324031 h 3324031"/>
              <a:gd name="connsiteX2-21" fmla="*/ 741849 w 1858342"/>
              <a:gd name="connsiteY2-22" fmla="*/ 3324031 h 3324031"/>
              <a:gd name="connsiteX3-23" fmla="*/ 862915 w 1858342"/>
              <a:gd name="connsiteY3-24" fmla="*/ 1160823 h 3324031"/>
              <a:gd name="connsiteX0-25" fmla="*/ 0 w 1858342"/>
              <a:gd name="connsiteY0-26" fmla="*/ 0 h 3324031"/>
              <a:gd name="connsiteX1-27" fmla="*/ 1858342 w 1858342"/>
              <a:gd name="connsiteY1-28" fmla="*/ 3324031 h 3324031"/>
              <a:gd name="connsiteX0-29" fmla="*/ 862915 w 1858342"/>
              <a:gd name="connsiteY0-30" fmla="*/ 1160823 h 3324031"/>
              <a:gd name="connsiteX1-31" fmla="*/ 1858342 w 1858342"/>
              <a:gd name="connsiteY1-32" fmla="*/ 3324031 h 3324031"/>
              <a:gd name="connsiteX2-33" fmla="*/ 741849 w 1858342"/>
              <a:gd name="connsiteY2-34" fmla="*/ 3324031 h 3324031"/>
              <a:gd name="connsiteX3-35" fmla="*/ 862915 w 1858342"/>
              <a:gd name="connsiteY3-36" fmla="*/ 1160823 h 3324031"/>
              <a:gd name="connsiteX0-37" fmla="*/ 0 w 1858342"/>
              <a:gd name="connsiteY0-38" fmla="*/ 0 h 3324031"/>
              <a:gd name="connsiteX1-39" fmla="*/ 1858342 w 1858342"/>
              <a:gd name="connsiteY1-40" fmla="*/ 3324031 h 3324031"/>
            </a:gdLst>
            <a:ahLst/>
            <a:cxnLst>
              <a:cxn ang="0">
                <a:pos x="connsiteX0-1" y="connsiteY0-2"/>
              </a:cxn>
              <a:cxn ang="0">
                <a:pos x="connsiteX1-3" y="connsiteY1-4"/>
              </a:cxn>
            </a:cxnLst>
            <a:rect l="l" t="t" r="r" b="b"/>
            <a:pathLst>
              <a:path w="1858342" h="3324031" stroke="0" extrusionOk="0">
                <a:moveTo>
                  <a:pt x="862915" y="1160823"/>
                </a:moveTo>
                <a:cubicBezTo>
                  <a:pt x="1429321" y="1281236"/>
                  <a:pt x="1858342" y="2213562"/>
                  <a:pt x="1858342" y="3324031"/>
                </a:cubicBezTo>
                <a:lnTo>
                  <a:pt x="741849" y="3324031"/>
                </a:lnTo>
                <a:lnTo>
                  <a:pt x="862915" y="1160823"/>
                </a:lnTo>
                <a:close/>
              </a:path>
              <a:path w="1858342" h="3324031" fill="none">
                <a:moveTo>
                  <a:pt x="0" y="0"/>
                </a:moveTo>
                <a:cubicBezTo>
                  <a:pt x="598055" y="347611"/>
                  <a:pt x="1858342" y="2213562"/>
                  <a:pt x="1858342" y="3324031"/>
                </a:cubicBezTo>
              </a:path>
            </a:pathLst>
          </a:custGeom>
          <a:ln>
            <a:solidFill>
              <a:schemeClr val="bg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1" name="弧形 9"/>
          <p:cNvSpPr/>
          <p:nvPr/>
        </p:nvSpPr>
        <p:spPr>
          <a:xfrm rot="19189338" flipH="1">
            <a:off x="4959425" y="2146346"/>
            <a:ext cx="2265288" cy="4051939"/>
          </a:xfrm>
          <a:custGeom>
            <a:avLst/>
            <a:gdLst>
              <a:gd name="connsiteX0" fmla="*/ 1237559 w 2232985"/>
              <a:gd name="connsiteY0" fmla="*/ 12831 h 4352078"/>
              <a:gd name="connsiteX1" fmla="*/ 2232986 w 2232985"/>
              <a:gd name="connsiteY1" fmla="*/ 2176039 h 4352078"/>
              <a:gd name="connsiteX2" fmla="*/ 1116493 w 2232985"/>
              <a:gd name="connsiteY2" fmla="*/ 2176039 h 4352078"/>
              <a:gd name="connsiteX3" fmla="*/ 1237559 w 2232985"/>
              <a:gd name="connsiteY3" fmla="*/ 12831 h 4352078"/>
              <a:gd name="connsiteX0-1" fmla="*/ 1237559 w 2232985"/>
              <a:gd name="connsiteY0-2" fmla="*/ 12831 h 4352078"/>
              <a:gd name="connsiteX1-3" fmla="*/ 2232986 w 2232985"/>
              <a:gd name="connsiteY1-4" fmla="*/ 2176039 h 4352078"/>
              <a:gd name="connsiteX0-5" fmla="*/ 862915 w 1858342"/>
              <a:gd name="connsiteY0-6" fmla="*/ 1160823 h 3324031"/>
              <a:gd name="connsiteX1-7" fmla="*/ 1858342 w 1858342"/>
              <a:gd name="connsiteY1-8" fmla="*/ 3324031 h 3324031"/>
              <a:gd name="connsiteX2-9" fmla="*/ 741849 w 1858342"/>
              <a:gd name="connsiteY2-10" fmla="*/ 3324031 h 3324031"/>
              <a:gd name="connsiteX3-11" fmla="*/ 862915 w 1858342"/>
              <a:gd name="connsiteY3-12" fmla="*/ 1160823 h 3324031"/>
              <a:gd name="connsiteX0-13" fmla="*/ 0 w 1858342"/>
              <a:gd name="connsiteY0-14" fmla="*/ 0 h 3324031"/>
              <a:gd name="connsiteX1-15" fmla="*/ 1858342 w 1858342"/>
              <a:gd name="connsiteY1-16" fmla="*/ 3324031 h 3324031"/>
              <a:gd name="connsiteX0-17" fmla="*/ 862915 w 1858342"/>
              <a:gd name="connsiteY0-18" fmla="*/ 1160823 h 3324031"/>
              <a:gd name="connsiteX1-19" fmla="*/ 1858342 w 1858342"/>
              <a:gd name="connsiteY1-20" fmla="*/ 3324031 h 3324031"/>
              <a:gd name="connsiteX2-21" fmla="*/ 741849 w 1858342"/>
              <a:gd name="connsiteY2-22" fmla="*/ 3324031 h 3324031"/>
              <a:gd name="connsiteX3-23" fmla="*/ 862915 w 1858342"/>
              <a:gd name="connsiteY3-24" fmla="*/ 1160823 h 3324031"/>
              <a:gd name="connsiteX0-25" fmla="*/ 0 w 1858342"/>
              <a:gd name="connsiteY0-26" fmla="*/ 0 h 3324031"/>
              <a:gd name="connsiteX1-27" fmla="*/ 1858342 w 1858342"/>
              <a:gd name="connsiteY1-28" fmla="*/ 3324031 h 3324031"/>
              <a:gd name="connsiteX0-29" fmla="*/ 862915 w 1858342"/>
              <a:gd name="connsiteY0-30" fmla="*/ 1160823 h 3324031"/>
              <a:gd name="connsiteX1-31" fmla="*/ 1858342 w 1858342"/>
              <a:gd name="connsiteY1-32" fmla="*/ 3324031 h 3324031"/>
              <a:gd name="connsiteX2-33" fmla="*/ 741849 w 1858342"/>
              <a:gd name="connsiteY2-34" fmla="*/ 3324031 h 3324031"/>
              <a:gd name="connsiteX3-35" fmla="*/ 862915 w 1858342"/>
              <a:gd name="connsiteY3-36" fmla="*/ 1160823 h 3324031"/>
              <a:gd name="connsiteX0-37" fmla="*/ 0 w 1858342"/>
              <a:gd name="connsiteY0-38" fmla="*/ 0 h 3324031"/>
              <a:gd name="connsiteX1-39" fmla="*/ 1858342 w 1858342"/>
              <a:gd name="connsiteY1-40" fmla="*/ 3324031 h 3324031"/>
            </a:gdLst>
            <a:ahLst/>
            <a:cxnLst>
              <a:cxn ang="0">
                <a:pos x="connsiteX0-1" y="connsiteY0-2"/>
              </a:cxn>
              <a:cxn ang="0">
                <a:pos x="connsiteX1-3" y="connsiteY1-4"/>
              </a:cxn>
            </a:cxnLst>
            <a:rect l="l" t="t" r="r" b="b"/>
            <a:pathLst>
              <a:path w="1858342" h="3324031" stroke="0" extrusionOk="0">
                <a:moveTo>
                  <a:pt x="862915" y="1160823"/>
                </a:moveTo>
                <a:cubicBezTo>
                  <a:pt x="1429321" y="1281236"/>
                  <a:pt x="1858342" y="2213562"/>
                  <a:pt x="1858342" y="3324031"/>
                </a:cubicBezTo>
                <a:lnTo>
                  <a:pt x="741849" y="3324031"/>
                </a:lnTo>
                <a:lnTo>
                  <a:pt x="862915" y="1160823"/>
                </a:lnTo>
                <a:close/>
              </a:path>
              <a:path w="1858342" h="3324031" fill="none">
                <a:moveTo>
                  <a:pt x="0" y="0"/>
                </a:moveTo>
                <a:cubicBezTo>
                  <a:pt x="598055" y="347611"/>
                  <a:pt x="1858342" y="2213562"/>
                  <a:pt x="1858342" y="3324031"/>
                </a:cubicBezTo>
              </a:path>
            </a:pathLst>
          </a:custGeom>
          <a:ln>
            <a:solidFill>
              <a:schemeClr val="bg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2" name="椭圆 11"/>
          <p:cNvSpPr/>
          <p:nvPr/>
        </p:nvSpPr>
        <p:spPr>
          <a:xfrm>
            <a:off x="6092069" y="3124200"/>
            <a:ext cx="158480" cy="158480"/>
          </a:xfrm>
          <a:prstGeom prst="ellipse">
            <a:avLst/>
          </a:prstGeom>
          <a:solidFill>
            <a:schemeClr val="bg1"/>
          </a:solid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cs typeface="+mn-ea"/>
              <a:sym typeface="+mn-lt"/>
            </a:endParaRPr>
          </a:p>
        </p:txBody>
      </p:sp>
      <p:sp>
        <p:nvSpPr>
          <p:cNvPr id="13" name="椭圆 12"/>
          <p:cNvSpPr/>
          <p:nvPr/>
        </p:nvSpPr>
        <p:spPr>
          <a:xfrm>
            <a:off x="7349369" y="6701978"/>
            <a:ext cx="158480" cy="158480"/>
          </a:xfrm>
          <a:prstGeom prst="ellipse">
            <a:avLst/>
          </a:prstGeom>
          <a:solidFill>
            <a:schemeClr val="bg1"/>
          </a:solid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4" name="椭圆 13"/>
          <p:cNvSpPr/>
          <p:nvPr/>
        </p:nvSpPr>
        <p:spPr>
          <a:xfrm>
            <a:off x="6511169" y="6416775"/>
            <a:ext cx="158480" cy="158480"/>
          </a:xfrm>
          <a:prstGeom prst="ellipse">
            <a:avLst/>
          </a:prstGeom>
          <a:solidFill>
            <a:schemeClr val="bg1"/>
          </a:solid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5" name="椭圆 14"/>
          <p:cNvSpPr/>
          <p:nvPr/>
        </p:nvSpPr>
        <p:spPr>
          <a:xfrm>
            <a:off x="5563634" y="1860821"/>
            <a:ext cx="158480" cy="158480"/>
          </a:xfrm>
          <a:prstGeom prst="ellipse">
            <a:avLst/>
          </a:prstGeom>
          <a:solidFill>
            <a:schemeClr val="bg1"/>
          </a:solid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cs typeface="+mn-ea"/>
              <a:sym typeface="+mn-lt"/>
            </a:endParaRPr>
          </a:p>
        </p:txBody>
      </p:sp>
      <p:grpSp>
        <p:nvGrpSpPr>
          <p:cNvPr id="28" name="组合 27"/>
          <p:cNvGrpSpPr/>
          <p:nvPr/>
        </p:nvGrpSpPr>
        <p:grpSpPr>
          <a:xfrm>
            <a:off x="7704741" y="1291351"/>
            <a:ext cx="493990" cy="4275298"/>
            <a:chOff x="7690496" y="1059179"/>
            <a:chExt cx="493990" cy="4275298"/>
          </a:xfrm>
        </p:grpSpPr>
        <p:sp>
          <p:nvSpPr>
            <p:cNvPr id="24" name="任意多边形: 形状 23"/>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solidFill>
              <a:schemeClr val="bg1"/>
            </a:solid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7" name="平行四边形 26"/>
            <p:cNvSpPr/>
            <p:nvPr/>
          </p:nvSpPr>
          <p:spPr>
            <a:xfrm rot="16200000">
              <a:off x="7531656" y="1218019"/>
              <a:ext cx="809398" cy="491718"/>
            </a:xfrm>
            <a:prstGeom prst="parallelogram">
              <a:avLst>
                <a:gd name="adj" fmla="val 123542"/>
              </a:avLst>
            </a:prstGeom>
            <a:solidFill>
              <a:schemeClr val="bg1"/>
            </a:solid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rot="5400000">
            <a:off x="6365875" y="3430905"/>
            <a:ext cx="3142615" cy="521970"/>
          </a:xfrm>
          <a:prstGeom prst="rect">
            <a:avLst/>
          </a:prstGeom>
          <a:noFill/>
        </p:spPr>
        <p:txBody>
          <a:bodyPr wrap="square" rtlCol="0">
            <a:spAutoFit/>
            <a:scene3d>
              <a:camera prst="orthographicFront"/>
              <a:lightRig rig="threePt" dir="t"/>
            </a:scene3d>
            <a:sp3d contourW="12700"/>
          </a:bodyPr>
          <a:lstStyle/>
          <a:p>
            <a:pPr algn="dist"/>
            <a:r>
              <a:rPr lang="en-US" altLang="zh-CN" sz="2800" dirty="0">
                <a:solidFill>
                  <a:srgbClr val="016DAD"/>
                </a:solidFill>
                <a:cs typeface="+mn-ea"/>
                <a:sym typeface="+mn-lt"/>
              </a:rPr>
              <a:t>CONTENT</a:t>
            </a:r>
          </a:p>
        </p:txBody>
      </p:sp>
      <p:sp>
        <p:nvSpPr>
          <p:cNvPr id="3" name="椭圆 2"/>
          <p:cNvSpPr/>
          <p:nvPr/>
        </p:nvSpPr>
        <p:spPr>
          <a:xfrm>
            <a:off x="1554007" y="2032376"/>
            <a:ext cx="700019" cy="7000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algn="ctr"/>
            <a:r>
              <a:rPr lang="en-US" altLang="zh-CN" dirty="0">
                <a:solidFill>
                  <a:schemeClr val="bg1"/>
                </a:solidFill>
                <a:latin typeface="Times New Roman" panose="02020603050405020304" pitchFamily="18" charset="0"/>
                <a:cs typeface="Times New Roman" panose="02020603050405020304" pitchFamily="18" charset="0"/>
                <a:sym typeface="+mn-lt"/>
              </a:rPr>
              <a:t>1</a:t>
            </a:r>
            <a:endParaRPr lang="zh-CN" altLang="en-US" dirty="0">
              <a:solidFill>
                <a:schemeClr val="bg1"/>
              </a:solidFill>
              <a:latin typeface="Times New Roman" panose="02020603050405020304" pitchFamily="18" charset="0"/>
              <a:cs typeface="Times New Roman" panose="02020603050405020304" pitchFamily="18" charset="0"/>
              <a:sym typeface="+mn-lt"/>
            </a:endParaRPr>
          </a:p>
        </p:txBody>
      </p:sp>
      <p:sp>
        <p:nvSpPr>
          <p:cNvPr id="16" name="椭圆 15"/>
          <p:cNvSpPr/>
          <p:nvPr/>
        </p:nvSpPr>
        <p:spPr>
          <a:xfrm>
            <a:off x="1554007" y="3079995"/>
            <a:ext cx="700019" cy="7000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algn="ctr"/>
            <a:r>
              <a:rPr lang="en-US" altLang="zh-CN" dirty="0">
                <a:solidFill>
                  <a:schemeClr val="bg1"/>
                </a:solidFill>
                <a:latin typeface="Times New Roman" panose="02020603050405020304" pitchFamily="18" charset="0"/>
                <a:cs typeface="Times New Roman" panose="02020603050405020304" pitchFamily="18" charset="0"/>
                <a:sym typeface="+mn-lt"/>
              </a:rPr>
              <a:t>2</a:t>
            </a:r>
            <a:endParaRPr lang="zh-CN" altLang="en-US" dirty="0">
              <a:solidFill>
                <a:schemeClr val="bg1"/>
              </a:solidFill>
              <a:latin typeface="Times New Roman" panose="02020603050405020304" pitchFamily="18" charset="0"/>
              <a:cs typeface="Times New Roman" panose="02020603050405020304" pitchFamily="18" charset="0"/>
              <a:sym typeface="+mn-lt"/>
            </a:endParaRPr>
          </a:p>
        </p:txBody>
      </p:sp>
      <p:sp>
        <p:nvSpPr>
          <p:cNvPr id="17" name="椭圆 16"/>
          <p:cNvSpPr/>
          <p:nvPr/>
        </p:nvSpPr>
        <p:spPr>
          <a:xfrm>
            <a:off x="1554007" y="4127614"/>
            <a:ext cx="700019" cy="7000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algn="ctr"/>
            <a:r>
              <a:rPr lang="en-US" altLang="zh-CN" dirty="0">
                <a:solidFill>
                  <a:schemeClr val="bg1"/>
                </a:solidFill>
                <a:latin typeface="Times New Roman" panose="02020603050405020304" pitchFamily="18" charset="0"/>
                <a:cs typeface="Times New Roman" panose="02020603050405020304" pitchFamily="18" charset="0"/>
                <a:sym typeface="+mn-lt"/>
              </a:rPr>
              <a:t>3</a:t>
            </a:r>
            <a:endParaRPr lang="zh-CN" altLang="en-US" dirty="0">
              <a:solidFill>
                <a:schemeClr val="bg1"/>
              </a:solidFill>
              <a:latin typeface="Times New Roman" panose="02020603050405020304" pitchFamily="18" charset="0"/>
              <a:cs typeface="Times New Roman" panose="02020603050405020304" pitchFamily="18" charset="0"/>
              <a:sym typeface="+mn-lt"/>
            </a:endParaRPr>
          </a:p>
        </p:txBody>
      </p:sp>
      <p:sp>
        <p:nvSpPr>
          <p:cNvPr id="19" name="文本框 18"/>
          <p:cNvSpPr txBox="1"/>
          <p:nvPr/>
        </p:nvSpPr>
        <p:spPr>
          <a:xfrm>
            <a:off x="2440109" y="2120775"/>
            <a:ext cx="3416320" cy="523220"/>
          </a:xfrm>
          <a:prstGeom prst="rect">
            <a:avLst/>
          </a:prstGeom>
          <a:noFill/>
        </p:spPr>
        <p:txBody>
          <a:bodyPr wrap="none" rtlCol="0">
            <a:spAutoFit/>
            <a:scene3d>
              <a:camera prst="orthographicFront"/>
              <a:lightRig rig="threePt" dir="t"/>
            </a:scene3d>
            <a:sp3d contourW="12700"/>
          </a:bodyPr>
          <a:lstStyle/>
          <a:p>
            <a:r>
              <a:rPr lang="zh-CN" altLang="en-US" sz="2800" dirty="0">
                <a:solidFill>
                  <a:schemeClr val="bg1"/>
                </a:solidFill>
                <a:latin typeface="黑体" panose="02010609060101010101" pitchFamily="49" charset="-122"/>
                <a:ea typeface="黑体" panose="02010609060101010101" pitchFamily="49" charset="-122"/>
                <a:cs typeface="+mn-ea"/>
                <a:sym typeface="+mn-lt"/>
              </a:rPr>
              <a:t>中国科学院大学概况</a:t>
            </a:r>
          </a:p>
        </p:txBody>
      </p:sp>
      <p:sp>
        <p:nvSpPr>
          <p:cNvPr id="20" name="文本框 19"/>
          <p:cNvSpPr txBox="1"/>
          <p:nvPr/>
        </p:nvSpPr>
        <p:spPr>
          <a:xfrm>
            <a:off x="2440109" y="3167390"/>
            <a:ext cx="2339102" cy="523220"/>
          </a:xfrm>
          <a:prstGeom prst="rect">
            <a:avLst/>
          </a:prstGeom>
          <a:noFill/>
        </p:spPr>
        <p:txBody>
          <a:bodyPr wrap="none" rtlCol="0">
            <a:spAutoFit/>
            <a:scene3d>
              <a:camera prst="orthographicFront"/>
              <a:lightRig rig="threePt" dir="t"/>
            </a:scene3d>
            <a:sp3d contourW="12700"/>
          </a:bodyPr>
          <a:lstStyle/>
          <a:p>
            <a:r>
              <a:rPr lang="zh-CN" altLang="en-US" sz="2800" dirty="0">
                <a:solidFill>
                  <a:schemeClr val="bg1"/>
                </a:solidFill>
                <a:latin typeface="黑体" panose="02010609060101010101" pitchFamily="49" charset="-122"/>
                <a:ea typeface="黑体" panose="02010609060101010101" pitchFamily="49" charset="-122"/>
                <a:cs typeface="+mn-ea"/>
                <a:sym typeface="+mn-lt"/>
              </a:rPr>
              <a:t>部分院所介绍</a:t>
            </a:r>
          </a:p>
        </p:txBody>
      </p:sp>
      <p:sp>
        <p:nvSpPr>
          <p:cNvPr id="21" name="文本框 20"/>
          <p:cNvSpPr txBox="1"/>
          <p:nvPr/>
        </p:nvSpPr>
        <p:spPr>
          <a:xfrm>
            <a:off x="2440109" y="4216013"/>
            <a:ext cx="2339102" cy="523220"/>
          </a:xfrm>
          <a:prstGeom prst="rect">
            <a:avLst/>
          </a:prstGeom>
          <a:noFill/>
        </p:spPr>
        <p:txBody>
          <a:bodyPr wrap="none" rtlCol="0">
            <a:spAutoFit/>
            <a:scene3d>
              <a:camera prst="orthographicFront"/>
              <a:lightRig rig="threePt" dir="t"/>
            </a:scene3d>
            <a:sp3d contourW="12700"/>
          </a:bodyPr>
          <a:lstStyle/>
          <a:p>
            <a:r>
              <a:rPr lang="zh-CN" altLang="en-US" sz="2800" dirty="0">
                <a:solidFill>
                  <a:schemeClr val="bg1"/>
                </a:solidFill>
                <a:latin typeface="黑体" panose="02010609060101010101" pitchFamily="49" charset="-122"/>
                <a:ea typeface="黑体" panose="02010609060101010101" pitchFamily="49" charset="-122"/>
                <a:cs typeface="+mn-ea"/>
                <a:sym typeface="+mn-lt"/>
              </a:rPr>
              <a:t>常见问题汇总</a:t>
            </a:r>
          </a:p>
        </p:txBody>
      </p:sp>
      <p:sp>
        <p:nvSpPr>
          <p:cNvPr id="4" name="文本框 3"/>
          <p:cNvSpPr txBox="1"/>
          <p:nvPr/>
        </p:nvSpPr>
        <p:spPr>
          <a:xfrm>
            <a:off x="8665528" y="1291292"/>
            <a:ext cx="1706880" cy="1014730"/>
          </a:xfrm>
          <a:prstGeom prst="rect">
            <a:avLst/>
          </a:prstGeom>
          <a:noFill/>
        </p:spPr>
        <p:txBody>
          <a:bodyPr wrap="none" rtlCol="0">
            <a:spAutoFit/>
            <a:scene3d>
              <a:camera prst="orthographicFront"/>
              <a:lightRig rig="threePt" dir="t"/>
            </a:scene3d>
            <a:sp3d contourW="12700"/>
          </a:bodyPr>
          <a:lstStyle/>
          <a:p>
            <a:r>
              <a:rPr lang="zh-CN" altLang="en-US" sz="6000" dirty="0">
                <a:solidFill>
                  <a:schemeClr val="bg1"/>
                </a:solidFill>
                <a:latin typeface="黑体" panose="02010609060101010101" pitchFamily="49" charset="-122"/>
                <a:ea typeface="黑体" panose="02010609060101010101" pitchFamily="49" charset="-122"/>
                <a:cs typeface="+mn-ea"/>
                <a:sym typeface="+mn-lt"/>
              </a:rPr>
              <a:t>目录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16658" y="1266289"/>
            <a:ext cx="6226062" cy="2629181"/>
          </a:xfrm>
          <a:prstGeom prst="rect">
            <a:avLst/>
          </a:prstGeom>
        </p:spPr>
        <p:txBody>
          <a:bodyPr wrap="square">
            <a:spAutoFit/>
          </a:bodyPr>
          <a:lstStyle/>
          <a:p>
            <a:pPr marL="457200" indent="-457200">
              <a:lnSpc>
                <a:spcPct val="120000"/>
              </a:lnSpc>
              <a:spcAft>
                <a:spcPts val="600"/>
              </a:spcAft>
              <a:buFont typeface="Arial" panose="020B0604020202020204" pitchFamily="34" charset="0"/>
              <a:buChar char="•"/>
            </a:pPr>
            <a:r>
              <a:rPr lang="zh-CN" altLang="en-US" sz="2800" b="0" i="0" dirty="0">
                <a:effectLst/>
                <a:latin typeface="黑体" panose="02010609060101010101" pitchFamily="49" charset="-122"/>
                <a:ea typeface="黑体" panose="02010609060101010101" pitchFamily="49" charset="-122"/>
              </a:rPr>
              <a:t>中国科学院计算机网络信息中心成立于</a:t>
            </a:r>
            <a:r>
              <a:rPr lang="en-US" altLang="zh-CN" sz="2800" b="0" i="0" dirty="0">
                <a:effectLst/>
                <a:latin typeface="黑体" panose="02010609060101010101" pitchFamily="49" charset="-122"/>
                <a:ea typeface="黑体" panose="02010609060101010101" pitchFamily="49" charset="-122"/>
              </a:rPr>
              <a:t>1995</a:t>
            </a:r>
            <a:r>
              <a:rPr lang="zh-CN" altLang="en-US" sz="2800" b="0" i="0" dirty="0">
                <a:effectLst/>
                <a:latin typeface="黑体" panose="02010609060101010101" pitchFamily="49" charset="-122"/>
                <a:ea typeface="黑体" panose="02010609060101010101" pitchFamily="49" charset="-122"/>
              </a:rPr>
              <a:t>年</a:t>
            </a:r>
            <a:r>
              <a:rPr lang="en-US" altLang="zh-CN" sz="2800" b="0" i="0" dirty="0">
                <a:effectLst/>
                <a:latin typeface="黑体" panose="02010609060101010101" pitchFamily="49" charset="-122"/>
                <a:ea typeface="黑体" panose="02010609060101010101" pitchFamily="49" charset="-122"/>
              </a:rPr>
              <a:t>3</a:t>
            </a:r>
            <a:r>
              <a:rPr lang="zh-CN" altLang="en-US" sz="2800" b="0" i="0" dirty="0">
                <a:effectLst/>
                <a:latin typeface="黑体" panose="02010609060101010101" pitchFamily="49" charset="-122"/>
                <a:ea typeface="黑体" panose="02010609060101010101" pitchFamily="49" charset="-122"/>
              </a:rPr>
              <a:t>月，是中国科学院科研信息化与管理信息化的研究、开发、建设、运行和服务保障机构，信息化技术创新与应用示范基地。</a:t>
            </a:r>
            <a:endParaRPr lang="zh-CN" altLang="en-US" sz="2800" dirty="0">
              <a:latin typeface="黑体" panose="02010609060101010101" pitchFamily="49" charset="-122"/>
              <a:ea typeface="黑体" panose="02010609060101010101" pitchFamily="49" charset="-122"/>
              <a:cs typeface="+mn-ea"/>
              <a:sym typeface="+mn-lt"/>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计算机网络信息中心</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pic>
        <p:nvPicPr>
          <p:cNvPr id="9" name="图片 8" descr="建筑的摆设布局&#10;&#10;描述已自动生成">
            <a:extLst>
              <a:ext uri="{FF2B5EF4-FFF2-40B4-BE49-F238E27FC236}">
                <a16:creationId xmlns:a16="http://schemas.microsoft.com/office/drawing/2014/main" id="{5A43FE34-3DEB-15CF-ABC9-1A5784F3772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522000" y="1267200"/>
            <a:ext cx="4892400" cy="3938400"/>
          </a:xfrm>
          <a:prstGeom prst="rect">
            <a:avLst/>
          </a:prstGeom>
        </p:spPr>
      </p:pic>
    </p:spTree>
    <p:extLst>
      <p:ext uri="{BB962C8B-B14F-4D97-AF65-F5344CB8AC3E}">
        <p14:creationId xmlns:p14="http://schemas.microsoft.com/office/powerpoint/2010/main" val="1076687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280" y="1266289"/>
            <a:ext cx="11093440" cy="4754187"/>
          </a:xfrm>
          <a:prstGeom prst="rect">
            <a:avLst/>
          </a:prstGeom>
        </p:spPr>
        <p:txBody>
          <a:bodyPr wrap="square">
            <a:spAutoFit/>
          </a:bodyPr>
          <a:lstStyle/>
          <a:p>
            <a:pPr marL="457200" indent="-457200">
              <a:lnSpc>
                <a:spcPct val="120000"/>
              </a:lnSpc>
              <a:spcAft>
                <a:spcPts val="600"/>
              </a:spcAft>
              <a:buFont typeface="Arial" panose="020B0604020202020204" pitchFamily="34" charset="0"/>
              <a:buChar char="•"/>
            </a:pPr>
            <a:r>
              <a:rPr lang="zh-CN" altLang="en-US" sz="2800" i="0" dirty="0">
                <a:effectLst/>
                <a:latin typeface="黑体" panose="02010609060101010101" pitchFamily="49" charset="-122"/>
                <a:ea typeface="黑体" panose="02010609060101010101" pitchFamily="49" charset="-122"/>
              </a:rPr>
              <a:t>中心拥有一支由杰青、万人、优秀海外归国人才等组成的高水平导师队伍</a:t>
            </a:r>
            <a:r>
              <a:rPr lang="zh-CN" altLang="en-US" sz="2800" dirty="0">
                <a:latin typeface="黑体" panose="02010609060101010101" pitchFamily="49" charset="-122"/>
                <a:ea typeface="黑体" panose="02010609060101010101" pitchFamily="49" charset="-122"/>
              </a:rPr>
              <a:t>。</a:t>
            </a:r>
            <a:r>
              <a:rPr lang="zh-CN" altLang="en-US" sz="2800" i="0" dirty="0">
                <a:effectLst/>
                <a:latin typeface="黑体" panose="02010609060101010101" pitchFamily="49" charset="-122"/>
                <a:ea typeface="黑体" panose="02010609060101010101" pitchFamily="49" charset="-122"/>
              </a:rPr>
              <a:t>截至</a:t>
            </a:r>
            <a:r>
              <a:rPr lang="en-US" altLang="zh-CN" sz="2800" i="0" dirty="0">
                <a:effectLst/>
                <a:latin typeface="黑体" panose="02010609060101010101" pitchFamily="49" charset="-122"/>
                <a:ea typeface="黑体" panose="02010609060101010101" pitchFamily="49" charset="-122"/>
              </a:rPr>
              <a:t>2022</a:t>
            </a:r>
            <a:r>
              <a:rPr lang="zh-CN" altLang="en-US" sz="2800" i="0" dirty="0">
                <a:effectLst/>
                <a:latin typeface="黑体" panose="02010609060101010101" pitchFamily="49" charset="-122"/>
                <a:ea typeface="黑体" panose="02010609060101010101" pitchFamily="49" charset="-122"/>
              </a:rPr>
              <a:t>年底，中心高级专业技术岗位人员</a:t>
            </a:r>
            <a:r>
              <a:rPr lang="en-US" altLang="zh-CN" sz="2800" i="0" dirty="0">
                <a:effectLst/>
                <a:latin typeface="黑体" panose="02010609060101010101" pitchFamily="49" charset="-122"/>
                <a:ea typeface="黑体" panose="02010609060101010101" pitchFamily="49" charset="-122"/>
              </a:rPr>
              <a:t>213</a:t>
            </a:r>
            <a:r>
              <a:rPr lang="zh-CN" altLang="en-US" sz="2800" i="0" dirty="0">
                <a:effectLst/>
                <a:latin typeface="黑体" panose="02010609060101010101" pitchFamily="49" charset="-122"/>
                <a:ea typeface="黑体" panose="02010609060101010101" pitchFamily="49" charset="-122"/>
              </a:rPr>
              <a:t>人，拥有计算机科学与技术一级学科硕士博士培养点和博士后流动站，网络空间安全一级学科硕士博士培养点，电子信息全日制专业型硕士研究生培养点，共有在学研究生</a:t>
            </a:r>
            <a:r>
              <a:rPr lang="en-US" altLang="zh-CN" sz="2800" i="0" dirty="0">
                <a:effectLst/>
                <a:latin typeface="黑体" panose="02010609060101010101" pitchFamily="49" charset="-122"/>
                <a:ea typeface="黑体" panose="02010609060101010101" pitchFamily="49" charset="-122"/>
              </a:rPr>
              <a:t>241</a:t>
            </a:r>
            <a:r>
              <a:rPr lang="zh-CN" altLang="en-US" sz="2800" i="0" dirty="0">
                <a:effectLst/>
                <a:latin typeface="黑体" panose="02010609060101010101" pitchFamily="49" charset="-122"/>
                <a:ea typeface="黑体" panose="02010609060101010101" pitchFamily="49" charset="-122"/>
              </a:rPr>
              <a:t>人，其中博士生</a:t>
            </a:r>
            <a:r>
              <a:rPr lang="en-US" altLang="zh-CN" sz="2800" i="0" dirty="0">
                <a:effectLst/>
                <a:latin typeface="黑体" panose="02010609060101010101" pitchFamily="49" charset="-122"/>
                <a:ea typeface="黑体" panose="02010609060101010101" pitchFamily="49" charset="-122"/>
              </a:rPr>
              <a:t>71</a:t>
            </a:r>
            <a:r>
              <a:rPr lang="zh-CN" altLang="en-US" sz="2800" i="0" dirty="0">
                <a:effectLst/>
                <a:latin typeface="黑体" panose="02010609060101010101" pitchFamily="49" charset="-122"/>
                <a:ea typeface="黑体" panose="02010609060101010101" pitchFamily="49" charset="-122"/>
              </a:rPr>
              <a:t>人。</a:t>
            </a:r>
            <a:endParaRPr lang="en-US" altLang="zh-CN" sz="2800" i="0" dirty="0">
              <a:effectLst/>
              <a:latin typeface="黑体" panose="02010609060101010101" pitchFamily="49" charset="-122"/>
              <a:ea typeface="黑体" panose="02010609060101010101" pitchFamily="49" charset="-122"/>
            </a:endParaRPr>
          </a:p>
          <a:p>
            <a:pPr marL="457200" indent="-457200">
              <a:lnSpc>
                <a:spcPct val="120000"/>
              </a:lnSpc>
              <a:spcAft>
                <a:spcPts val="600"/>
              </a:spcAft>
              <a:buFont typeface="Arial" panose="020B0604020202020204" pitchFamily="34" charset="0"/>
              <a:buChar char="•"/>
            </a:pPr>
            <a:r>
              <a:rPr lang="zh-CN" altLang="en-US" sz="2800" i="0" dirty="0">
                <a:effectLst/>
                <a:latin typeface="黑体" panose="02010609060101010101" pitchFamily="49" charset="-122"/>
                <a:ea typeface="黑体" panose="02010609060101010101" pitchFamily="49" charset="-122"/>
              </a:rPr>
              <a:t>中心培养的毕业生主要就业去向：</a:t>
            </a:r>
            <a:r>
              <a:rPr lang="en-US" altLang="zh-CN" sz="2800" i="0" dirty="0">
                <a:effectLst/>
                <a:latin typeface="黑体" panose="02010609060101010101" pitchFamily="49" charset="-122"/>
                <a:ea typeface="黑体" panose="02010609060101010101" pitchFamily="49" charset="-122"/>
              </a:rPr>
              <a:t>BAT</a:t>
            </a:r>
            <a:r>
              <a:rPr lang="zh-CN" altLang="en-US" sz="2800" i="0" dirty="0">
                <a:effectLst/>
                <a:latin typeface="黑体" panose="02010609060101010101" pitchFamily="49" charset="-122"/>
                <a:ea typeface="黑体" panose="02010609060101010101" pitchFamily="49" charset="-122"/>
              </a:rPr>
              <a:t>等互联网企业，银行</a:t>
            </a:r>
            <a:r>
              <a:rPr lang="zh-CN" altLang="en-US" sz="2800" dirty="0">
                <a:latin typeface="黑体" panose="02010609060101010101" pitchFamily="49" charset="-122"/>
                <a:ea typeface="黑体" panose="02010609060101010101" pitchFamily="49" charset="-122"/>
              </a:rPr>
              <a:t>、</a:t>
            </a:r>
            <a:r>
              <a:rPr lang="zh-CN" altLang="en-US" sz="2800" i="0" dirty="0">
                <a:effectLst/>
                <a:latin typeface="黑体" panose="02010609060101010101" pitchFamily="49" charset="-122"/>
                <a:ea typeface="黑体" panose="02010609060101010101" pitchFamily="49" charset="-122"/>
              </a:rPr>
              <a:t>移动、电信等国企，高校和科研机构，国外大学，公务员等；毕业生获得戈登贝尔奖（</a:t>
            </a:r>
            <a:r>
              <a:rPr lang="en-US" altLang="zh-CN" sz="2800" i="0" dirty="0">
                <a:effectLst/>
                <a:latin typeface="黑体" panose="02010609060101010101" pitchFamily="49" charset="-122"/>
                <a:ea typeface="黑体" panose="02010609060101010101" pitchFamily="49" charset="-122"/>
              </a:rPr>
              <a:t>ACM Gordon Bell Prize</a:t>
            </a:r>
            <a:r>
              <a:rPr lang="zh-CN" altLang="en-US" sz="2800" i="0" dirty="0">
                <a:effectLst/>
                <a:latin typeface="黑体" panose="02010609060101010101" pitchFamily="49" charset="-122"/>
                <a:ea typeface="黑体" panose="02010609060101010101" pitchFamily="49" charset="-122"/>
              </a:rPr>
              <a:t>）、入选长江学者青年计划等。</a:t>
            </a:r>
            <a:endParaRPr lang="en-US" altLang="zh-CN" sz="2800" i="0" dirty="0">
              <a:effectLst/>
              <a:latin typeface="黑体" panose="02010609060101010101" pitchFamily="49" charset="-122"/>
              <a:ea typeface="黑体" panose="02010609060101010101" pitchFamily="49" charset="-122"/>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计算机网络信息中心</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spTree>
    <p:extLst>
      <p:ext uri="{BB962C8B-B14F-4D97-AF65-F5344CB8AC3E}">
        <p14:creationId xmlns:p14="http://schemas.microsoft.com/office/powerpoint/2010/main" val="3558188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280" y="1266289"/>
            <a:ext cx="11093440" cy="7074822"/>
          </a:xfrm>
          <a:prstGeom prst="rect">
            <a:avLst/>
          </a:prstGeom>
        </p:spPr>
        <p:txBody>
          <a:bodyPr wrap="square">
            <a:spAutoFit/>
          </a:bodyPr>
          <a:lstStyle/>
          <a:p>
            <a:pPr marL="457200" indent="-457200">
              <a:lnSpc>
                <a:spcPct val="120000"/>
              </a:lnSpc>
              <a:spcAft>
                <a:spcPts val="600"/>
              </a:spcAft>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cs typeface="+mn-ea"/>
                <a:sym typeface="+mn-lt"/>
              </a:rPr>
              <a:t>实验室与研究中心</a:t>
            </a: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Arial" panose="020B0604020202020204" pitchFamily="34" charset="0"/>
              <a:buChar char="•"/>
            </a:pPr>
            <a:r>
              <a:rPr lang="zh-CN" altLang="en-US" sz="2800" i="0" dirty="0">
                <a:effectLst/>
                <a:latin typeface="黑体" panose="02010609060101010101" pitchFamily="49" charset="-122"/>
                <a:ea typeface="黑体" panose="02010609060101010101" pitchFamily="49" charset="-122"/>
              </a:rPr>
              <a:t>网络空间安全技术与应用发展部</a:t>
            </a:r>
            <a:endParaRPr lang="en-US" altLang="zh-CN" sz="2800" i="0" dirty="0">
              <a:effectLst/>
              <a:latin typeface="黑体" panose="02010609060101010101" pitchFamily="49" charset="-122"/>
              <a:ea typeface="黑体" panose="02010609060101010101" pitchFamily="49" charset="-122"/>
            </a:endParaRPr>
          </a:p>
          <a:p>
            <a:pPr marL="457200" indent="-457200">
              <a:lnSpc>
                <a:spcPct val="120000"/>
              </a:lnSpc>
              <a:spcAft>
                <a:spcPts val="600"/>
              </a:spcAft>
              <a:buFont typeface="Arial" panose="020B0604020202020204" pitchFamily="34" charset="0"/>
              <a:buChar char="•"/>
            </a:pPr>
            <a:r>
              <a:rPr lang="zh-CN" altLang="en-US" sz="2800" i="0" dirty="0">
                <a:effectLst/>
                <a:latin typeface="黑体" panose="02010609060101010101" pitchFamily="49" charset="-122"/>
                <a:ea typeface="黑体" panose="02010609060101010101" pitchFamily="49" charset="-122"/>
              </a:rPr>
              <a:t>高性能计算技术与应用发展部</a:t>
            </a:r>
            <a:endParaRPr lang="en-US" altLang="zh-CN" sz="2800" i="0" dirty="0">
              <a:effectLst/>
              <a:latin typeface="黑体" panose="02010609060101010101" pitchFamily="49" charset="-122"/>
              <a:ea typeface="黑体" panose="02010609060101010101" pitchFamily="49" charset="-122"/>
            </a:endParaRPr>
          </a:p>
          <a:p>
            <a:pPr marL="457200" indent="-457200">
              <a:lnSpc>
                <a:spcPct val="120000"/>
              </a:lnSpc>
              <a:spcAft>
                <a:spcPts val="600"/>
              </a:spcAft>
              <a:buFont typeface="Arial" panose="020B0604020202020204" pitchFamily="34" charset="0"/>
              <a:buChar char="•"/>
            </a:pPr>
            <a:r>
              <a:rPr lang="zh-CN" altLang="en-US" sz="2800" i="0" dirty="0">
                <a:effectLst/>
                <a:latin typeface="黑体" panose="02010609060101010101" pitchFamily="49" charset="-122"/>
                <a:ea typeface="黑体" panose="02010609060101010101" pitchFamily="49" charset="-122"/>
              </a:rPr>
              <a:t>管理信息化技术与应用发展部</a:t>
            </a:r>
            <a:endParaRPr lang="en-US" altLang="zh-CN" sz="2800" i="0" dirty="0">
              <a:effectLst/>
              <a:latin typeface="黑体" panose="02010609060101010101" pitchFamily="49" charset="-122"/>
              <a:ea typeface="黑体" panose="02010609060101010101" pitchFamily="49" charset="-122"/>
            </a:endParaRPr>
          </a:p>
          <a:p>
            <a:pPr marL="457200" indent="-457200">
              <a:lnSpc>
                <a:spcPct val="120000"/>
              </a:lnSpc>
              <a:spcAft>
                <a:spcPts val="600"/>
              </a:spcAft>
              <a:buFont typeface="Arial" panose="020B0604020202020204" pitchFamily="34" charset="0"/>
              <a:buChar char="•"/>
            </a:pPr>
            <a:r>
              <a:rPr lang="zh-CN" altLang="en-US" sz="2800" i="0" dirty="0">
                <a:effectLst/>
                <a:latin typeface="黑体" panose="02010609060101010101" pitchFamily="49" charset="-122"/>
                <a:ea typeface="黑体" panose="02010609060101010101" pitchFamily="49" charset="-122"/>
              </a:rPr>
              <a:t>大数据技术与应用发展部</a:t>
            </a:r>
            <a:endParaRPr lang="en-US" altLang="zh-CN" sz="2800" i="0" dirty="0">
              <a:effectLst/>
              <a:latin typeface="黑体" panose="02010609060101010101" pitchFamily="49" charset="-122"/>
              <a:ea typeface="黑体" panose="02010609060101010101" pitchFamily="49" charset="-122"/>
            </a:endParaRPr>
          </a:p>
          <a:p>
            <a:pPr marL="457200" indent="-457200">
              <a:lnSpc>
                <a:spcPct val="120000"/>
              </a:lnSpc>
              <a:spcAft>
                <a:spcPts val="600"/>
              </a:spcAft>
              <a:buFont typeface="Arial" panose="020B0604020202020204" pitchFamily="34" charset="0"/>
              <a:buChar char="•"/>
            </a:pPr>
            <a:r>
              <a:rPr lang="zh-CN" altLang="en-US" sz="2800" i="0" dirty="0">
                <a:effectLst/>
                <a:latin typeface="黑体" panose="02010609060101010101" pitchFamily="49" charset="-122"/>
                <a:ea typeface="黑体" panose="02010609060101010101" pitchFamily="49" charset="-122"/>
              </a:rPr>
              <a:t>先进交互式技术与应用发展部</a:t>
            </a:r>
            <a:endParaRPr lang="en-US" altLang="zh-CN" sz="2800" i="0" dirty="0">
              <a:effectLst/>
              <a:latin typeface="黑体" panose="02010609060101010101" pitchFamily="49" charset="-122"/>
              <a:ea typeface="黑体" panose="02010609060101010101" pitchFamily="49" charset="-122"/>
            </a:endParaRPr>
          </a:p>
          <a:p>
            <a:pPr marL="457200" indent="-457200">
              <a:lnSpc>
                <a:spcPct val="120000"/>
              </a:lnSpc>
              <a:spcAft>
                <a:spcPts val="600"/>
              </a:spcAft>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rPr>
              <a:t>先进网络技术与应用发展部</a:t>
            </a:r>
            <a:endParaRPr lang="en-US" altLang="zh-CN" sz="2800" dirty="0">
              <a:latin typeface="黑体" panose="02010609060101010101" pitchFamily="49" charset="-122"/>
              <a:ea typeface="黑体" panose="02010609060101010101" pitchFamily="49" charset="-122"/>
            </a:endParaRPr>
          </a:p>
          <a:p>
            <a:pPr marL="457200" indent="-457200">
              <a:lnSpc>
                <a:spcPct val="120000"/>
              </a:lnSpc>
              <a:spcAft>
                <a:spcPts val="600"/>
              </a:spcAft>
              <a:buFont typeface="Arial" panose="020B0604020202020204" pitchFamily="34" charset="0"/>
              <a:buChar char="•"/>
            </a:pPr>
            <a:r>
              <a:rPr lang="zh-CN" altLang="en-US" sz="2800" i="0" dirty="0">
                <a:effectLst/>
                <a:latin typeface="黑体" panose="02010609060101010101" pitchFamily="49" charset="-122"/>
                <a:ea typeface="黑体" panose="02010609060101010101" pitchFamily="49" charset="-122"/>
              </a:rPr>
              <a:t>人工智能技术与应用发展部</a:t>
            </a:r>
            <a:endParaRPr lang="en-US" altLang="zh-CN" sz="2800" dirty="0">
              <a:latin typeface="黑体" panose="02010609060101010101" pitchFamily="49" charset="-122"/>
              <a:ea typeface="黑体" panose="02010609060101010101" pitchFamily="49" charset="-122"/>
            </a:endParaRPr>
          </a:p>
          <a:p>
            <a:pPr marL="457200" indent="-457200">
              <a:lnSpc>
                <a:spcPct val="120000"/>
              </a:lnSpc>
              <a:spcAft>
                <a:spcPts val="600"/>
              </a:spcAft>
              <a:buFont typeface="Wingdings" panose="05000000000000000000" pitchFamily="2" charset="2"/>
              <a:buChar char="Ø"/>
            </a:pP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Wingdings" panose="05000000000000000000" pitchFamily="2" charset="2"/>
              <a:buChar char="Ø"/>
            </a:pP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Wingdings" panose="05000000000000000000" pitchFamily="2" charset="2"/>
              <a:buChar char="Ø"/>
            </a:pP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Wingdings" panose="05000000000000000000" pitchFamily="2" charset="2"/>
              <a:buChar char="Ø"/>
            </a:pPr>
            <a:endParaRPr lang="zh-CN" altLang="en-US" sz="2800" dirty="0">
              <a:latin typeface="黑体" panose="02010609060101010101" pitchFamily="49" charset="-122"/>
              <a:ea typeface="黑体" panose="02010609060101010101" pitchFamily="49" charset="-122"/>
              <a:cs typeface="+mn-ea"/>
              <a:sym typeface="+mn-lt"/>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计算机网络信息中心</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spTree>
    <p:extLst>
      <p:ext uri="{BB962C8B-B14F-4D97-AF65-F5344CB8AC3E}">
        <p14:creationId xmlns:p14="http://schemas.microsoft.com/office/powerpoint/2010/main" val="931227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计算机网络信息中心</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graphicFrame>
        <p:nvGraphicFramePr>
          <p:cNvPr id="17" name="表格 17">
            <a:extLst>
              <a:ext uri="{FF2B5EF4-FFF2-40B4-BE49-F238E27FC236}">
                <a16:creationId xmlns:a16="http://schemas.microsoft.com/office/drawing/2014/main" id="{0232724C-4DC1-B464-B00C-788098EBBE88}"/>
              </a:ext>
            </a:extLst>
          </p:cNvPr>
          <p:cNvGraphicFramePr>
            <a:graphicFrameLocks noGrp="1"/>
          </p:cNvGraphicFramePr>
          <p:nvPr>
            <p:extLst>
              <p:ext uri="{D42A27DB-BD31-4B8C-83A1-F6EECF244321}">
                <p14:modId xmlns:p14="http://schemas.microsoft.com/office/powerpoint/2010/main" val="3530759591"/>
              </p:ext>
            </p:extLst>
          </p:nvPr>
        </p:nvGraphicFramePr>
        <p:xfrm>
          <a:off x="540385" y="1488440"/>
          <a:ext cx="6187440" cy="3449318"/>
        </p:xfrm>
        <a:graphic>
          <a:graphicData uri="http://schemas.openxmlformats.org/drawingml/2006/table">
            <a:tbl>
              <a:tblPr firstRow="1" bandRow="1">
                <a:tableStyleId>{5C22544A-7EE6-4342-B048-85BDC9FD1C3A}</a:tableStyleId>
              </a:tblPr>
              <a:tblGrid>
                <a:gridCol w="1031240">
                  <a:extLst>
                    <a:ext uri="{9D8B030D-6E8A-4147-A177-3AD203B41FA5}">
                      <a16:colId xmlns:a16="http://schemas.microsoft.com/office/drawing/2014/main" val="3552367983"/>
                    </a:ext>
                  </a:extLst>
                </a:gridCol>
                <a:gridCol w="1031240">
                  <a:extLst>
                    <a:ext uri="{9D8B030D-6E8A-4147-A177-3AD203B41FA5}">
                      <a16:colId xmlns:a16="http://schemas.microsoft.com/office/drawing/2014/main" val="1418529955"/>
                    </a:ext>
                  </a:extLst>
                </a:gridCol>
                <a:gridCol w="1031240">
                  <a:extLst>
                    <a:ext uri="{9D8B030D-6E8A-4147-A177-3AD203B41FA5}">
                      <a16:colId xmlns:a16="http://schemas.microsoft.com/office/drawing/2014/main" val="3958925068"/>
                    </a:ext>
                  </a:extLst>
                </a:gridCol>
                <a:gridCol w="1031240">
                  <a:extLst>
                    <a:ext uri="{9D8B030D-6E8A-4147-A177-3AD203B41FA5}">
                      <a16:colId xmlns:a16="http://schemas.microsoft.com/office/drawing/2014/main" val="3162256648"/>
                    </a:ext>
                  </a:extLst>
                </a:gridCol>
                <a:gridCol w="1031240">
                  <a:extLst>
                    <a:ext uri="{9D8B030D-6E8A-4147-A177-3AD203B41FA5}">
                      <a16:colId xmlns:a16="http://schemas.microsoft.com/office/drawing/2014/main" val="1410678222"/>
                    </a:ext>
                  </a:extLst>
                </a:gridCol>
                <a:gridCol w="1031240">
                  <a:extLst>
                    <a:ext uri="{9D8B030D-6E8A-4147-A177-3AD203B41FA5}">
                      <a16:colId xmlns:a16="http://schemas.microsoft.com/office/drawing/2014/main" val="3515525211"/>
                    </a:ext>
                  </a:extLst>
                </a:gridCol>
              </a:tblGrid>
              <a:tr h="418414">
                <a:tc gridSpan="6">
                  <a:txBody>
                    <a:bodyPr/>
                    <a:lstStyle/>
                    <a:p>
                      <a:pPr algn="ctr"/>
                      <a:r>
                        <a:rPr lang="zh-CN" altLang="en-US" sz="1800" dirty="0">
                          <a:latin typeface="黑体" panose="02010609060101010101" pitchFamily="49" charset="-122"/>
                          <a:ea typeface="黑体" panose="02010609060101010101" pitchFamily="49" charset="-122"/>
                        </a:rPr>
                        <a:t>近年录取分数线及统招、推免录取人数</a:t>
                      </a: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8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494338350"/>
                  </a:ext>
                </a:extLst>
              </a:tr>
              <a:tr h="708333">
                <a:tc rowSpan="2">
                  <a:txBody>
                    <a:bodyPr/>
                    <a:lstStyle/>
                    <a:p>
                      <a:pPr algn="ctr"/>
                      <a:r>
                        <a:rPr lang="zh-CN" altLang="en-US" sz="1800" dirty="0">
                          <a:latin typeface="黑体" panose="02010609060101010101" pitchFamily="49" charset="-122"/>
                          <a:ea typeface="黑体" panose="02010609060101010101" pitchFamily="49" charset="-122"/>
                        </a:rPr>
                        <a:t>年份</a:t>
                      </a:r>
                    </a:p>
                  </a:txBody>
                  <a:tcPr anchor="ctr"/>
                </a:tc>
                <a:tc gridSpan="2">
                  <a:txBody>
                    <a:bodyPr/>
                    <a:lstStyle/>
                    <a:p>
                      <a:pPr algn="ctr"/>
                      <a:r>
                        <a:rPr lang="zh-CN" altLang="en-US" sz="1800" dirty="0">
                          <a:latin typeface="黑体" panose="02010609060101010101" pitchFamily="49" charset="-122"/>
                          <a:ea typeface="黑体" panose="02010609060101010101" pitchFamily="49" charset="-122"/>
                        </a:rPr>
                        <a:t>招生计划</a:t>
                      </a:r>
                    </a:p>
                  </a:txBody>
                  <a:tcPr anchor="ctr"/>
                </a:tc>
                <a:tc hMerge="1">
                  <a:txBody>
                    <a:bodyPr/>
                    <a:lstStyle/>
                    <a:p>
                      <a:pPr algn="ct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zh-CN" altLang="en-US" sz="1800" dirty="0">
                          <a:latin typeface="黑体" panose="02010609060101010101" pitchFamily="49" charset="-122"/>
                          <a:ea typeface="黑体" panose="02010609060101010101" pitchFamily="49" charset="-122"/>
                        </a:rPr>
                        <a:t>复试分数线</a:t>
                      </a:r>
                    </a:p>
                  </a:txBody>
                  <a:tcPr anchor="ctr"/>
                </a:tc>
                <a:tc rowSpan="2">
                  <a:txBody>
                    <a:bodyPr/>
                    <a:lstStyle/>
                    <a:p>
                      <a:pPr marL="0" algn="ctr" defTabSz="914400" rtl="0" eaLnBrk="1" latinLnBrk="0" hangingPunct="1"/>
                      <a:r>
                        <a:rPr lang="zh-CN" altLang="en-US" sz="1800" kern="1200" dirty="0">
                          <a:solidFill>
                            <a:schemeClr val="dk1"/>
                          </a:solidFill>
                          <a:latin typeface="黑体" panose="02010609060101010101" pitchFamily="49" charset="-122"/>
                          <a:ea typeface="黑体" panose="02010609060101010101" pitchFamily="49" charset="-122"/>
                          <a:cs typeface="+mn-cs"/>
                        </a:rPr>
                        <a:t>复试人数</a:t>
                      </a:r>
                      <a:r>
                        <a:rPr lang="en-US" altLang="zh-CN" sz="1800" kern="1200" dirty="0">
                          <a:solidFill>
                            <a:schemeClr val="dk1"/>
                          </a:solidFill>
                          <a:latin typeface="黑体" panose="02010609060101010101" pitchFamily="49" charset="-122"/>
                          <a:ea typeface="黑体" panose="02010609060101010101" pitchFamily="49" charset="-122"/>
                          <a:cs typeface="+mn-cs"/>
                        </a:rPr>
                        <a:t>/</a:t>
                      </a:r>
                      <a:r>
                        <a:rPr lang="zh-CN" altLang="en-US" sz="1800" kern="1200" dirty="0">
                          <a:solidFill>
                            <a:schemeClr val="dk1"/>
                          </a:solidFill>
                          <a:latin typeface="黑体" panose="02010609060101010101" pitchFamily="49" charset="-122"/>
                          <a:ea typeface="黑体" panose="02010609060101010101" pitchFamily="49" charset="-122"/>
                          <a:cs typeface="+mn-cs"/>
                        </a:rPr>
                        <a:t>录取人数</a:t>
                      </a:r>
                    </a:p>
                  </a:txBody>
                  <a:tcPr anchor="ctr"/>
                </a:tc>
                <a:tc rowSpan="2">
                  <a:txBody>
                    <a:bodyPr/>
                    <a:lstStyle/>
                    <a:p>
                      <a:pPr marL="0" algn="ctr" defTabSz="914400" rtl="0" eaLnBrk="1" latinLnBrk="0" hangingPunct="1"/>
                      <a:r>
                        <a:rPr lang="zh-CN" altLang="en-US" sz="1800" kern="1200" dirty="0">
                          <a:solidFill>
                            <a:schemeClr val="dk1"/>
                          </a:solidFill>
                          <a:latin typeface="黑体" panose="02010609060101010101" pitchFamily="49" charset="-122"/>
                          <a:ea typeface="黑体" panose="02010609060101010101" pitchFamily="49" charset="-122"/>
                          <a:cs typeface="+mn-cs"/>
                        </a:rPr>
                        <a:t>推免人数</a:t>
                      </a:r>
                    </a:p>
                  </a:txBody>
                  <a:tcPr anchor="ctr"/>
                </a:tc>
                <a:extLst>
                  <a:ext uri="{0D108BD9-81ED-4DB2-BD59-A6C34878D82A}">
                    <a16:rowId xmlns:a16="http://schemas.microsoft.com/office/drawing/2014/main" val="1945126171"/>
                  </a:ext>
                </a:extLst>
              </a:tr>
              <a:tr h="648915">
                <a:tc vMerge="1">
                  <a:txBody>
                    <a:bodyPr/>
                    <a:lstStyle/>
                    <a:p>
                      <a:endParaRPr lang="zh-CN" altLang="en-US" sz="1800" dirty="0">
                        <a:latin typeface="黑体" panose="02010609060101010101" pitchFamily="49" charset="-122"/>
                        <a:ea typeface="黑体" panose="02010609060101010101" pitchFamily="49" charset="-122"/>
                      </a:endParaRPr>
                    </a:p>
                  </a:txBody>
                  <a:tcPr/>
                </a:tc>
                <a:tc>
                  <a:txBody>
                    <a:bodyPr/>
                    <a:lstStyle/>
                    <a:p>
                      <a:pPr marL="0" algn="ctr" defTabSz="914400" rtl="0" eaLnBrk="1" latinLnBrk="0" hangingPunct="1"/>
                      <a:r>
                        <a:rPr lang="zh-CN" altLang="en-US" sz="1800" kern="1200" dirty="0">
                          <a:solidFill>
                            <a:schemeClr val="dk1"/>
                          </a:solidFill>
                          <a:latin typeface="黑体" panose="02010609060101010101" pitchFamily="49" charset="-122"/>
                          <a:ea typeface="黑体" panose="02010609060101010101" pitchFamily="49" charset="-122"/>
                          <a:cs typeface="+mn-cs"/>
                        </a:rPr>
                        <a:t>学硕</a:t>
                      </a:r>
                    </a:p>
                  </a:txBody>
                  <a:tcPr anchor="ctr"/>
                </a:tc>
                <a:tc>
                  <a:txBody>
                    <a:bodyPr/>
                    <a:lstStyle/>
                    <a:p>
                      <a:pPr marL="0" algn="ctr" defTabSz="914400" rtl="0" eaLnBrk="1" latinLnBrk="0" hangingPunct="1"/>
                      <a:r>
                        <a:rPr lang="zh-CN" altLang="en-US" sz="1800" kern="1200" dirty="0">
                          <a:solidFill>
                            <a:schemeClr val="dk1"/>
                          </a:solidFill>
                          <a:latin typeface="黑体" panose="02010609060101010101" pitchFamily="49" charset="-122"/>
                          <a:ea typeface="黑体" panose="02010609060101010101" pitchFamily="49" charset="-122"/>
                          <a:cs typeface="+mn-cs"/>
                        </a:rPr>
                        <a:t>专硕</a:t>
                      </a:r>
                    </a:p>
                  </a:txBody>
                  <a:tcPr anchor="ctr"/>
                </a:tc>
                <a:tc>
                  <a:txBody>
                    <a:bodyPr/>
                    <a:lstStyle/>
                    <a:p>
                      <a:pPr marL="0" algn="ctr" defTabSz="914400" rtl="0" eaLnBrk="1" latinLnBrk="0" hangingPunct="1"/>
                      <a:r>
                        <a:rPr lang="zh-CN" altLang="en-US" sz="1800" kern="1200" dirty="0">
                          <a:solidFill>
                            <a:schemeClr val="dk1"/>
                          </a:solidFill>
                          <a:latin typeface="黑体" panose="02010609060101010101" pitchFamily="49" charset="-122"/>
                          <a:ea typeface="黑体" panose="02010609060101010101" pitchFamily="49" charset="-122"/>
                          <a:cs typeface="+mn-cs"/>
                        </a:rPr>
                        <a:t>学硕</a:t>
                      </a:r>
                      <a:r>
                        <a:rPr lang="en-US" altLang="zh-CN" sz="1800" kern="1200" dirty="0">
                          <a:solidFill>
                            <a:schemeClr val="dk1"/>
                          </a:solidFill>
                          <a:latin typeface="黑体" panose="02010609060101010101" pitchFamily="49" charset="-122"/>
                          <a:ea typeface="黑体" panose="02010609060101010101" pitchFamily="49" charset="-122"/>
                          <a:cs typeface="+mn-cs"/>
                        </a:rPr>
                        <a:t>/</a:t>
                      </a:r>
                      <a:r>
                        <a:rPr lang="zh-CN" altLang="en-US" sz="1800" kern="1200" dirty="0">
                          <a:solidFill>
                            <a:schemeClr val="dk1"/>
                          </a:solidFill>
                          <a:latin typeface="黑体" panose="02010609060101010101" pitchFamily="49" charset="-122"/>
                          <a:ea typeface="黑体" panose="02010609060101010101" pitchFamily="49" charset="-122"/>
                          <a:cs typeface="+mn-cs"/>
                        </a:rPr>
                        <a:t>专硕</a:t>
                      </a:r>
                    </a:p>
                  </a:txBody>
                  <a:tcPr anchor="ctr"/>
                </a:tc>
                <a:tc vMerge="1">
                  <a:txBody>
                    <a:bodyPr/>
                    <a:lstStyle/>
                    <a:p>
                      <a:pPr algn="ctr"/>
                      <a:endParaRPr lang="zh-CN" altLang="en-US" sz="1800" dirty="0">
                        <a:latin typeface="黑体" panose="02010609060101010101" pitchFamily="49" charset="-122"/>
                        <a:ea typeface="黑体" panose="02010609060101010101" pitchFamily="49" charset="-122"/>
                      </a:endParaRPr>
                    </a:p>
                  </a:txBody>
                  <a:tcPr/>
                </a:tc>
                <a:tc vMerge="1">
                  <a:txBody>
                    <a:bodyPr/>
                    <a:lstStyle/>
                    <a:p>
                      <a:endParaRPr lang="zh-CN" altLang="en-US"/>
                    </a:p>
                  </a:txBody>
                  <a:tcPr/>
                </a:tc>
                <a:extLst>
                  <a:ext uri="{0D108BD9-81ED-4DB2-BD59-A6C34878D82A}">
                    <a16:rowId xmlns:a16="http://schemas.microsoft.com/office/drawing/2014/main" val="3640738432"/>
                  </a:ext>
                </a:extLst>
              </a:tr>
              <a:tr h="418414">
                <a:tc>
                  <a:txBody>
                    <a:bodyPr/>
                    <a:lstStyle/>
                    <a:p>
                      <a:pPr algn="ctr"/>
                      <a:r>
                        <a:rPr lang="en-US" altLang="zh-CN" sz="1800" dirty="0">
                          <a:latin typeface="黑体" panose="02010609060101010101" pitchFamily="49" charset="-122"/>
                          <a:ea typeface="黑体" panose="02010609060101010101" pitchFamily="49" charset="-122"/>
                        </a:rPr>
                        <a:t>2023</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15</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14</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273/342</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41/34</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36</a:t>
                      </a:r>
                      <a:endParaRPr lang="zh-CN" altLang="en-US" sz="18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823261834"/>
                  </a:ext>
                </a:extLst>
              </a:tr>
              <a:tr h="418414">
                <a:tc>
                  <a:txBody>
                    <a:bodyPr/>
                    <a:lstStyle/>
                    <a:p>
                      <a:pPr algn="ctr"/>
                      <a:r>
                        <a:rPr lang="en-US" altLang="zh-CN" sz="1800" dirty="0">
                          <a:latin typeface="黑体" panose="02010609060101010101" pitchFamily="49" charset="-122"/>
                          <a:ea typeface="黑体" panose="02010609060101010101" pitchFamily="49" charset="-122"/>
                        </a:rPr>
                        <a:t>2022</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12</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24</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273/320</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39/36</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23</a:t>
                      </a:r>
                      <a:endParaRPr lang="zh-CN" altLang="en-US" sz="18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015648344"/>
                  </a:ext>
                </a:extLst>
              </a:tr>
              <a:tr h="418414">
                <a:tc>
                  <a:txBody>
                    <a:bodyPr/>
                    <a:lstStyle/>
                    <a:p>
                      <a:pPr algn="ctr"/>
                      <a:r>
                        <a:rPr lang="en-US" altLang="zh-CN" sz="1800" dirty="0">
                          <a:latin typeface="黑体" panose="02010609060101010101" pitchFamily="49" charset="-122"/>
                          <a:ea typeface="黑体" panose="02010609060101010101" pitchFamily="49" charset="-122"/>
                        </a:rPr>
                        <a:t>2021</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9</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20</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263/263</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28/24</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34</a:t>
                      </a:r>
                      <a:endParaRPr lang="zh-CN" altLang="en-US" sz="18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690092850"/>
                  </a:ext>
                </a:extLst>
              </a:tr>
              <a:tr h="418414">
                <a:tc>
                  <a:txBody>
                    <a:bodyPr/>
                    <a:lstStyle/>
                    <a:p>
                      <a:pPr algn="ctr"/>
                      <a:r>
                        <a:rPr lang="en-US" altLang="zh-CN" sz="1800" dirty="0">
                          <a:latin typeface="黑体" panose="02010609060101010101" pitchFamily="49" charset="-122"/>
                          <a:ea typeface="黑体" panose="02010609060101010101" pitchFamily="49" charset="-122"/>
                        </a:rPr>
                        <a:t>2020</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10</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16</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304/324</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40/27</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32</a:t>
                      </a:r>
                      <a:endParaRPr lang="zh-CN" altLang="en-US" sz="18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601745886"/>
                  </a:ext>
                </a:extLst>
              </a:tr>
            </a:tbl>
          </a:graphicData>
        </a:graphic>
      </p:graphicFrame>
      <p:graphicFrame>
        <p:nvGraphicFramePr>
          <p:cNvPr id="20" name="图表 19">
            <a:extLst>
              <a:ext uri="{FF2B5EF4-FFF2-40B4-BE49-F238E27FC236}">
                <a16:creationId xmlns:a16="http://schemas.microsoft.com/office/drawing/2014/main" id="{5A4A20E9-A4F6-1942-51DA-0593F87134EE}"/>
              </a:ext>
            </a:extLst>
          </p:cNvPr>
          <p:cNvGraphicFramePr/>
          <p:nvPr>
            <p:extLst>
              <p:ext uri="{D42A27DB-BD31-4B8C-83A1-F6EECF244321}">
                <p14:modId xmlns:p14="http://schemas.microsoft.com/office/powerpoint/2010/main" val="1991382170"/>
              </p:ext>
            </p:extLst>
          </p:nvPr>
        </p:nvGraphicFramePr>
        <p:xfrm>
          <a:off x="7238152" y="1605169"/>
          <a:ext cx="4409440" cy="3332589"/>
        </p:xfrm>
        <a:graphic>
          <a:graphicData uri="http://schemas.openxmlformats.org/drawingml/2006/chart">
            <c:chart xmlns:c="http://schemas.openxmlformats.org/drawingml/2006/chart" xmlns:r="http://schemas.openxmlformats.org/officeDocument/2006/relationships" r:id="rId4"/>
          </a:graphicData>
        </a:graphic>
      </p:graphicFrame>
      <p:sp>
        <p:nvSpPr>
          <p:cNvPr id="21" name="文本框 20">
            <a:extLst>
              <a:ext uri="{FF2B5EF4-FFF2-40B4-BE49-F238E27FC236}">
                <a16:creationId xmlns:a16="http://schemas.microsoft.com/office/drawing/2014/main" id="{CEEFFD4E-C763-1133-6AE7-C3C27E517279}"/>
              </a:ext>
            </a:extLst>
          </p:cNvPr>
          <p:cNvSpPr txBox="1"/>
          <p:nvPr/>
        </p:nvSpPr>
        <p:spPr>
          <a:xfrm>
            <a:off x="540384" y="5308596"/>
            <a:ext cx="11107207" cy="954107"/>
          </a:xfrm>
          <a:prstGeom prst="rect">
            <a:avLst/>
          </a:prstGeom>
          <a:noFill/>
          <a:ln>
            <a:solidFill>
              <a:schemeClr val="tx1"/>
            </a:solidFill>
            <a:prstDash val="dash"/>
          </a:ln>
        </p:spPr>
        <p:txBody>
          <a:bodyPr wrap="square" rtlCol="0">
            <a:spAutoFit/>
          </a:bodyPr>
          <a:lstStyle/>
          <a:p>
            <a:r>
              <a:rPr lang="en-US" altLang="zh-CN" sz="2800" dirty="0">
                <a:latin typeface="黑体" panose="02010609060101010101" pitchFamily="49" charset="-122"/>
                <a:ea typeface="黑体" panose="02010609060101010101" pitchFamily="49" charset="-122"/>
              </a:rPr>
              <a:t>2023</a:t>
            </a:r>
            <a:r>
              <a:rPr lang="zh-CN" altLang="en-US" sz="2800" dirty="0">
                <a:latin typeface="黑体" panose="02010609060101010101" pitchFamily="49" charset="-122"/>
                <a:ea typeface="黑体" panose="02010609060101010101" pitchFamily="49" charset="-122"/>
              </a:rPr>
              <a:t>年推免人数</a:t>
            </a:r>
            <a:r>
              <a:rPr lang="en-US" altLang="zh-CN" sz="2800" dirty="0">
                <a:latin typeface="黑体" panose="02010609060101010101" pitchFamily="49" charset="-122"/>
                <a:ea typeface="黑体" panose="02010609060101010101" pitchFamily="49" charset="-122"/>
              </a:rPr>
              <a:t>36</a:t>
            </a:r>
            <a:r>
              <a:rPr lang="zh-CN" altLang="en-US" sz="2800" dirty="0">
                <a:latin typeface="黑体" panose="02010609060101010101" pitchFamily="49" charset="-122"/>
                <a:ea typeface="黑体" panose="02010609060101010101" pitchFamily="49" charset="-122"/>
              </a:rPr>
              <a:t>人，统考进复试人数</a:t>
            </a:r>
            <a:r>
              <a:rPr lang="en-US" altLang="zh-CN" sz="2800" dirty="0">
                <a:latin typeface="黑体" panose="02010609060101010101" pitchFamily="49" charset="-122"/>
                <a:ea typeface="黑体" panose="02010609060101010101" pitchFamily="49" charset="-122"/>
              </a:rPr>
              <a:t>41</a:t>
            </a:r>
            <a:r>
              <a:rPr lang="zh-CN" altLang="en-US" sz="2800" dirty="0">
                <a:latin typeface="黑体" panose="02010609060101010101" pitchFamily="49" charset="-122"/>
                <a:ea typeface="黑体" panose="02010609060101010101" pitchFamily="49" charset="-122"/>
              </a:rPr>
              <a:t>人，录取硕士研究生</a:t>
            </a:r>
            <a:r>
              <a:rPr lang="en-US" altLang="zh-CN" sz="2800" dirty="0">
                <a:latin typeface="黑体" panose="02010609060101010101" pitchFamily="49" charset="-122"/>
                <a:ea typeface="黑体" panose="02010609060101010101" pitchFamily="49" charset="-122"/>
              </a:rPr>
              <a:t>34</a:t>
            </a:r>
            <a:r>
              <a:rPr lang="zh-CN" altLang="en-US" sz="2800" dirty="0">
                <a:latin typeface="黑体" panose="02010609060101010101" pitchFamily="49" charset="-122"/>
                <a:ea typeface="黑体" panose="02010609060101010101" pitchFamily="49" charset="-122"/>
              </a:rPr>
              <a:t>人</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除去专项计划</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，复录比为</a:t>
            </a:r>
            <a:r>
              <a:rPr lang="en-US" altLang="zh-CN" sz="2800" dirty="0">
                <a:latin typeface="黑体" panose="02010609060101010101" pitchFamily="49" charset="-122"/>
                <a:ea typeface="黑体" panose="02010609060101010101" pitchFamily="49" charset="-122"/>
              </a:rPr>
              <a:t>1.2:1</a:t>
            </a:r>
            <a:r>
              <a:rPr lang="zh-CN" altLang="en-US" sz="28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4001616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B09C1402-5AF0-F575-0747-D8A6645E6C49}"/>
              </a:ext>
            </a:extLst>
          </p:cNvPr>
          <p:cNvSpPr txBox="1"/>
          <p:nvPr/>
        </p:nvSpPr>
        <p:spPr>
          <a:xfrm>
            <a:off x="6512560" y="1981200"/>
            <a:ext cx="5130160" cy="3454400"/>
          </a:xfrm>
          <a:prstGeom prst="rect">
            <a:avLst/>
          </a:prstGeom>
          <a:noFill/>
          <a:ln>
            <a:solidFill>
              <a:schemeClr val="tx1"/>
            </a:solidFill>
            <a:prstDash val="dash"/>
          </a:ln>
        </p:spPr>
        <p:txBody>
          <a:bodyPr wrap="square" rtlCol="0">
            <a:spAutoFit/>
          </a:bodyPr>
          <a:lstStyle/>
          <a:p>
            <a:endParaRPr lang="zh-CN" altLang="en-US" dirty="0"/>
          </a:p>
        </p:txBody>
      </p:sp>
      <p:sp>
        <p:nvSpPr>
          <p:cNvPr id="15" name="文本框 14">
            <a:extLst>
              <a:ext uri="{FF2B5EF4-FFF2-40B4-BE49-F238E27FC236}">
                <a16:creationId xmlns:a16="http://schemas.microsoft.com/office/drawing/2014/main" id="{7EABCB0B-9D70-5741-8531-458367C26020}"/>
              </a:ext>
            </a:extLst>
          </p:cNvPr>
          <p:cNvSpPr txBox="1"/>
          <p:nvPr/>
        </p:nvSpPr>
        <p:spPr>
          <a:xfrm>
            <a:off x="549280" y="1981200"/>
            <a:ext cx="5130160" cy="3454400"/>
          </a:xfrm>
          <a:prstGeom prst="rect">
            <a:avLst/>
          </a:prstGeom>
          <a:noFill/>
          <a:ln>
            <a:solidFill>
              <a:schemeClr val="tx1"/>
            </a:solidFill>
            <a:prstDash val="dash"/>
          </a:ln>
        </p:spPr>
        <p:txBody>
          <a:bodyPr wrap="square" rtlCol="0">
            <a:spAutoFit/>
          </a:bodyPr>
          <a:lstStyle/>
          <a:p>
            <a:endParaRPr lang="zh-CN" altLang="en-US" dirty="0"/>
          </a:p>
        </p:txBody>
      </p:sp>
      <p:sp>
        <p:nvSpPr>
          <p:cNvPr id="3" name="矩形 2"/>
          <p:cNvSpPr/>
          <p:nvPr/>
        </p:nvSpPr>
        <p:spPr>
          <a:xfrm>
            <a:off x="549280" y="1266289"/>
            <a:ext cx="11093440" cy="540725"/>
          </a:xfrm>
          <a:prstGeom prst="rect">
            <a:avLst/>
          </a:prstGeom>
        </p:spPr>
        <p:txBody>
          <a:bodyPr wrap="square">
            <a:spAutoFit/>
          </a:bodyPr>
          <a:lstStyle/>
          <a:p>
            <a:pPr marL="457200" indent="-457200">
              <a:lnSpc>
                <a:spcPct val="120000"/>
              </a:lnSpc>
              <a:spcAft>
                <a:spcPts val="600"/>
              </a:spcAft>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cs typeface="+mn-ea"/>
                <a:sym typeface="+mn-lt"/>
              </a:rPr>
              <a:t>就业情况</a:t>
            </a:r>
            <a:r>
              <a:rPr lang="en-US" altLang="zh-CN" sz="2800" dirty="0">
                <a:latin typeface="黑体" panose="02010609060101010101" pitchFamily="49" charset="-122"/>
                <a:ea typeface="黑体" panose="02010609060101010101" pitchFamily="49" charset="-122"/>
                <a:cs typeface="+mn-ea"/>
                <a:sym typeface="+mn-lt"/>
              </a:rPr>
              <a:t>(2019-2021)</a:t>
            </a:r>
            <a:endParaRPr lang="zh-CN" altLang="en-US" sz="2800" dirty="0">
              <a:latin typeface="黑体" panose="02010609060101010101" pitchFamily="49" charset="-122"/>
              <a:ea typeface="黑体" panose="02010609060101010101" pitchFamily="49" charset="-122"/>
              <a:cs typeface="+mn-ea"/>
              <a:sym typeface="+mn-lt"/>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计算机网络信息中心</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graphicFrame>
        <p:nvGraphicFramePr>
          <p:cNvPr id="12" name="图表 11">
            <a:extLst>
              <a:ext uri="{FF2B5EF4-FFF2-40B4-BE49-F238E27FC236}">
                <a16:creationId xmlns:a16="http://schemas.microsoft.com/office/drawing/2014/main" id="{F0A8936B-6E8C-DF9D-FB85-3AFD4C8ADD26}"/>
              </a:ext>
            </a:extLst>
          </p:cNvPr>
          <p:cNvGraphicFramePr/>
          <p:nvPr>
            <p:extLst>
              <p:ext uri="{D42A27DB-BD31-4B8C-83A1-F6EECF244321}">
                <p14:modId xmlns:p14="http://schemas.microsoft.com/office/powerpoint/2010/main" val="87166409"/>
              </p:ext>
            </p:extLst>
          </p:nvPr>
        </p:nvGraphicFramePr>
        <p:xfrm>
          <a:off x="549280" y="1981200"/>
          <a:ext cx="5130160" cy="3454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图表 18">
            <a:extLst>
              <a:ext uri="{FF2B5EF4-FFF2-40B4-BE49-F238E27FC236}">
                <a16:creationId xmlns:a16="http://schemas.microsoft.com/office/drawing/2014/main" id="{2131F435-674B-8F13-4BB7-4EC69A111C8C}"/>
              </a:ext>
            </a:extLst>
          </p:cNvPr>
          <p:cNvGraphicFramePr/>
          <p:nvPr>
            <p:extLst>
              <p:ext uri="{D42A27DB-BD31-4B8C-83A1-F6EECF244321}">
                <p14:modId xmlns:p14="http://schemas.microsoft.com/office/powerpoint/2010/main" val="4042028860"/>
              </p:ext>
            </p:extLst>
          </p:nvPr>
        </p:nvGraphicFramePr>
        <p:xfrm>
          <a:off x="6512560" y="1981200"/>
          <a:ext cx="5130160" cy="3454399"/>
        </p:xfrm>
        <a:graphic>
          <a:graphicData uri="http://schemas.openxmlformats.org/drawingml/2006/chart">
            <c:chart xmlns:c="http://schemas.openxmlformats.org/drawingml/2006/chart" xmlns:r="http://schemas.openxmlformats.org/officeDocument/2006/relationships" r:id="rId5"/>
          </a:graphicData>
        </a:graphic>
      </p:graphicFrame>
      <p:sp>
        <p:nvSpPr>
          <p:cNvPr id="20" name="文本框 19">
            <a:extLst>
              <a:ext uri="{FF2B5EF4-FFF2-40B4-BE49-F238E27FC236}">
                <a16:creationId xmlns:a16="http://schemas.microsoft.com/office/drawing/2014/main" id="{946D5FB7-9BB2-1C80-7041-E1515EEEB0C5}"/>
              </a:ext>
            </a:extLst>
          </p:cNvPr>
          <p:cNvSpPr txBox="1"/>
          <p:nvPr/>
        </p:nvSpPr>
        <p:spPr>
          <a:xfrm>
            <a:off x="549280" y="5609785"/>
            <a:ext cx="11093440" cy="954107"/>
          </a:xfrm>
          <a:prstGeom prst="rect">
            <a:avLst/>
          </a:prstGeom>
          <a:noFill/>
          <a:ln>
            <a:solidFill>
              <a:schemeClr val="tx1"/>
            </a:solidFill>
            <a:prstDash val="dash"/>
          </a:ln>
        </p:spPr>
        <p:txBody>
          <a:bodyPr wrap="square" rtlCol="0">
            <a:spAutoFit/>
          </a:bodyPr>
          <a:lstStyle/>
          <a:p>
            <a:r>
              <a:rPr lang="zh-CN" altLang="en-US" sz="2800" dirty="0">
                <a:latin typeface="黑体" panose="02010609060101010101" pitchFamily="49" charset="-122"/>
                <a:ea typeface="黑体" panose="02010609060101010101" pitchFamily="49" charset="-122"/>
              </a:rPr>
              <a:t>博士研究生的就业去向主要是高校、科研机构等。硕士研究生的就业集中于互联网、高科技企业，银行、移动、联通、电网等。</a:t>
            </a:r>
          </a:p>
        </p:txBody>
      </p:sp>
    </p:spTree>
    <p:extLst>
      <p:ext uri="{BB962C8B-B14F-4D97-AF65-F5344CB8AC3E}">
        <p14:creationId xmlns:p14="http://schemas.microsoft.com/office/powerpoint/2010/main" val="3791314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280" y="1266289"/>
            <a:ext cx="11093440" cy="5089150"/>
          </a:xfrm>
          <a:prstGeom prst="rect">
            <a:avLst/>
          </a:prstGeom>
        </p:spPr>
        <p:txBody>
          <a:bodyPr wrap="square">
            <a:spAutoFit/>
          </a:bodyPr>
          <a:lstStyle/>
          <a:p>
            <a:pPr marL="457200" indent="-457200">
              <a:lnSpc>
                <a:spcPct val="120000"/>
              </a:lnSpc>
              <a:spcAft>
                <a:spcPts val="600"/>
              </a:spcAft>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cs typeface="+mn-ea"/>
                <a:sym typeface="+mn-lt"/>
              </a:rPr>
              <a:t>“网络与计算”夏令营</a:t>
            </a: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cs typeface="+mn-ea"/>
                <a:sym typeface="+mn-lt"/>
              </a:rPr>
              <a:t>时间：</a:t>
            </a:r>
            <a:r>
              <a:rPr lang="en-US" altLang="zh-CN" sz="2800" dirty="0">
                <a:latin typeface="黑体" panose="02010609060101010101" pitchFamily="49" charset="-122"/>
                <a:ea typeface="黑体" panose="02010609060101010101" pitchFamily="49" charset="-122"/>
                <a:cs typeface="+mn-ea"/>
                <a:sym typeface="+mn-lt"/>
              </a:rPr>
              <a:t>7</a:t>
            </a:r>
            <a:r>
              <a:rPr lang="zh-CN" altLang="en-US" sz="2800" dirty="0">
                <a:latin typeface="黑体" panose="02010609060101010101" pitchFamily="49" charset="-122"/>
                <a:ea typeface="黑体" panose="02010609060101010101" pitchFamily="49" charset="-122"/>
                <a:cs typeface="+mn-ea"/>
                <a:sym typeface="+mn-lt"/>
              </a:rPr>
              <a:t>月</a:t>
            </a:r>
            <a:r>
              <a:rPr lang="en-US" altLang="zh-CN" sz="2800" dirty="0">
                <a:latin typeface="黑体" panose="02010609060101010101" pitchFamily="49" charset="-122"/>
                <a:ea typeface="黑体" panose="02010609060101010101" pitchFamily="49" charset="-122"/>
                <a:cs typeface="+mn-ea"/>
                <a:sym typeface="+mn-lt"/>
              </a:rPr>
              <a:t>11</a:t>
            </a:r>
            <a:r>
              <a:rPr lang="zh-CN" altLang="en-US" sz="2800" dirty="0">
                <a:latin typeface="黑体" panose="02010609060101010101" pitchFamily="49" charset="-122"/>
                <a:ea typeface="黑体" panose="02010609060101010101" pitchFamily="49" charset="-122"/>
                <a:cs typeface="+mn-ea"/>
                <a:sym typeface="+mn-lt"/>
              </a:rPr>
              <a:t>日</a:t>
            </a:r>
            <a:r>
              <a:rPr lang="en-US" altLang="zh-CN" sz="2800" dirty="0">
                <a:latin typeface="黑体" panose="02010609060101010101" pitchFamily="49" charset="-122"/>
                <a:ea typeface="黑体" panose="02010609060101010101" pitchFamily="49" charset="-122"/>
                <a:cs typeface="+mn-ea"/>
                <a:sym typeface="+mn-lt"/>
              </a:rPr>
              <a:t>-14</a:t>
            </a:r>
            <a:r>
              <a:rPr lang="zh-CN" altLang="en-US" sz="2800" dirty="0">
                <a:latin typeface="黑体" panose="02010609060101010101" pitchFamily="49" charset="-122"/>
                <a:ea typeface="黑体" panose="02010609060101010101" pitchFamily="49" charset="-122"/>
                <a:cs typeface="+mn-ea"/>
                <a:sym typeface="+mn-lt"/>
              </a:rPr>
              <a:t>日</a:t>
            </a:r>
            <a:endParaRPr lang="en-US" altLang="zh-CN" sz="2800" dirty="0">
              <a:latin typeface="黑体" panose="02010609060101010101" pitchFamily="49" charset="-122"/>
              <a:ea typeface="黑体" panose="02010609060101010101" pitchFamily="49" charset="-122"/>
              <a:cs typeface="+mn-ea"/>
              <a:sym typeface="+mn-lt"/>
            </a:endParaRPr>
          </a:p>
          <a:p>
            <a:pPr marL="514350" indent="-514350">
              <a:lnSpc>
                <a:spcPct val="120000"/>
              </a:lnSpc>
              <a:spcAft>
                <a:spcPts val="600"/>
              </a:spcAft>
              <a:buFont typeface="+mj-lt"/>
              <a:buAutoNum type="arabicPeriod"/>
            </a:pPr>
            <a:r>
              <a:rPr lang="zh-CN" altLang="en-US" sz="2800" dirty="0">
                <a:latin typeface="黑体" panose="02010609060101010101" pitchFamily="49" charset="-122"/>
                <a:ea typeface="黑体" panose="02010609060101010101" pitchFamily="49" charset="-122"/>
                <a:cs typeface="+mn-ea"/>
                <a:sym typeface="+mn-lt"/>
              </a:rPr>
              <a:t>活动主要内容：</a:t>
            </a:r>
            <a:r>
              <a:rPr lang="zh-CN" altLang="en-US" sz="2800" b="0" i="0" dirty="0">
                <a:effectLst/>
                <a:latin typeface="黑体" panose="02010609060101010101" pitchFamily="49" charset="-122"/>
                <a:ea typeface="黑体" panose="02010609060101010101" pitchFamily="49" charset="-122"/>
              </a:rPr>
              <a:t>学术前沿讲座、走进实验室、编程能力竞赛等</a:t>
            </a:r>
            <a:r>
              <a:rPr lang="zh-CN" altLang="en-US" sz="2800" dirty="0">
                <a:latin typeface="黑体" panose="02010609060101010101" pitchFamily="49" charset="-122"/>
                <a:ea typeface="黑体" panose="02010609060101010101" pitchFamily="49" charset="-122"/>
                <a:cs typeface="+mn-ea"/>
              </a:rPr>
              <a:t>。</a:t>
            </a:r>
            <a:endParaRPr lang="en-US" altLang="zh-CN" sz="2800" dirty="0">
              <a:latin typeface="黑体" panose="02010609060101010101" pitchFamily="49" charset="-122"/>
              <a:ea typeface="黑体" panose="02010609060101010101" pitchFamily="49" charset="-122"/>
              <a:cs typeface="+mn-ea"/>
            </a:endParaRPr>
          </a:p>
          <a:p>
            <a:pPr marL="514350" indent="-514350">
              <a:lnSpc>
                <a:spcPct val="120000"/>
              </a:lnSpc>
              <a:spcAft>
                <a:spcPts val="600"/>
              </a:spcAft>
              <a:buFont typeface="+mj-lt"/>
              <a:buAutoNum type="arabicPeriod"/>
            </a:pPr>
            <a:r>
              <a:rPr lang="zh-CN" altLang="en-US" sz="2800" dirty="0">
                <a:latin typeface="黑体" panose="02010609060101010101" pitchFamily="49" charset="-122"/>
                <a:ea typeface="黑体" panose="02010609060101010101" pitchFamily="49" charset="-122"/>
                <a:cs typeface="+mn-ea"/>
                <a:sym typeface="+mn-lt"/>
              </a:rPr>
              <a:t>申请条件：相关专业优秀本科生；</a:t>
            </a:r>
            <a:r>
              <a:rPr lang="zh-CN" altLang="en-US" sz="2800" dirty="0">
                <a:latin typeface="黑体" panose="02010609060101010101" pitchFamily="49" charset="-122"/>
                <a:ea typeface="黑体" panose="02010609060101010101" pitchFamily="49" charset="-122"/>
                <a:cs typeface="+mn-ea"/>
              </a:rPr>
              <a:t>专业或年级排名在前</a:t>
            </a:r>
            <a:r>
              <a:rPr lang="en-US" altLang="zh-CN" sz="2800" dirty="0">
                <a:latin typeface="黑体" panose="02010609060101010101" pitchFamily="49" charset="-122"/>
                <a:ea typeface="黑体" panose="02010609060101010101" pitchFamily="49" charset="-122"/>
                <a:cs typeface="+mn-ea"/>
              </a:rPr>
              <a:t>20</a:t>
            </a:r>
            <a:r>
              <a:rPr lang="zh-CN" altLang="en-US" sz="2800" dirty="0">
                <a:latin typeface="黑体" panose="02010609060101010101" pitchFamily="49" charset="-122"/>
                <a:ea typeface="黑体" panose="02010609060101010101" pitchFamily="49" charset="-122"/>
                <a:cs typeface="+mn-ea"/>
              </a:rPr>
              <a:t>％；</a:t>
            </a:r>
            <a:r>
              <a:rPr lang="zh-CN" altLang="en-US" sz="2800" i="0" dirty="0">
                <a:effectLst/>
                <a:latin typeface="黑体" panose="02010609060101010101" pitchFamily="49" charset="-122"/>
                <a:ea typeface="黑体" panose="02010609060101010101" pitchFamily="49" charset="-122"/>
              </a:rPr>
              <a:t>英语水平良好</a:t>
            </a:r>
            <a:r>
              <a:rPr lang="zh-CN" altLang="en-US" sz="2800" dirty="0">
                <a:latin typeface="黑体" panose="02010609060101010101" pitchFamily="49" charset="-122"/>
                <a:ea typeface="黑体" panose="02010609060101010101" pitchFamily="49" charset="-122"/>
                <a:cs typeface="+mn-ea"/>
              </a:rPr>
              <a:t>。</a:t>
            </a:r>
            <a:endParaRPr lang="en-US" altLang="zh-CN" sz="2800" dirty="0">
              <a:latin typeface="黑体" panose="02010609060101010101" pitchFamily="49" charset="-122"/>
              <a:ea typeface="黑体" panose="02010609060101010101" pitchFamily="49" charset="-122"/>
              <a:cs typeface="+mn-ea"/>
            </a:endParaRPr>
          </a:p>
          <a:p>
            <a:pPr marL="514350" indent="-514350" latinLnBrk="1">
              <a:lnSpc>
                <a:spcPct val="120000"/>
              </a:lnSpc>
              <a:spcAft>
                <a:spcPts val="600"/>
              </a:spcAft>
              <a:buFont typeface="+mj-lt"/>
              <a:buAutoNum type="arabicPeriod"/>
            </a:pPr>
            <a:r>
              <a:rPr lang="zh-CN" altLang="en-US" sz="2800" dirty="0">
                <a:latin typeface="黑体" panose="02010609060101010101" pitchFamily="49" charset="-122"/>
                <a:ea typeface="黑体" panose="02010609060101010101" pitchFamily="49" charset="-122"/>
                <a:cs typeface="+mn-ea"/>
              </a:rPr>
              <a:t>网上报名：即日起至</a:t>
            </a:r>
            <a:r>
              <a:rPr lang="en-US" altLang="zh-CN" sz="2800" dirty="0">
                <a:latin typeface="黑体" panose="02010609060101010101" pitchFamily="49" charset="-122"/>
                <a:ea typeface="黑体" panose="02010609060101010101" pitchFamily="49" charset="-122"/>
                <a:cs typeface="+mn-ea"/>
              </a:rPr>
              <a:t>6</a:t>
            </a:r>
            <a:r>
              <a:rPr lang="zh-CN" altLang="en-US" sz="2800" dirty="0">
                <a:latin typeface="黑体" panose="02010609060101010101" pitchFamily="49" charset="-122"/>
                <a:ea typeface="黑体" panose="02010609060101010101" pitchFamily="49" charset="-122"/>
                <a:cs typeface="+mn-ea"/>
              </a:rPr>
              <a:t>月</a:t>
            </a:r>
            <a:r>
              <a:rPr lang="en-US" altLang="zh-CN" sz="2800" dirty="0">
                <a:latin typeface="黑体" panose="02010609060101010101" pitchFamily="49" charset="-122"/>
                <a:ea typeface="黑体" panose="02010609060101010101" pitchFamily="49" charset="-122"/>
                <a:cs typeface="+mn-ea"/>
              </a:rPr>
              <a:t>28</a:t>
            </a:r>
            <a:r>
              <a:rPr lang="zh-CN" altLang="en-US" sz="2800" dirty="0">
                <a:latin typeface="黑体" panose="02010609060101010101" pitchFamily="49" charset="-122"/>
                <a:ea typeface="黑体" panose="02010609060101010101" pitchFamily="49" charset="-122"/>
                <a:cs typeface="+mn-ea"/>
              </a:rPr>
              <a:t>日，登录</a:t>
            </a:r>
            <a:r>
              <a:rPr lang="en-US" altLang="zh-CN" sz="2800" dirty="0">
                <a:latin typeface="黑体" panose="02010609060101010101" pitchFamily="49" charset="-122"/>
                <a:ea typeface="黑体" panose="02010609060101010101" pitchFamily="49" charset="-122"/>
                <a:cs typeface="+mn-ea"/>
                <a:hlinkClick r:id="rId3">
                  <a:extLst>
                    <a:ext uri="{A12FA001-AC4F-418D-AE19-62706E023703}">
                      <ahyp:hlinkClr xmlns:ahyp="http://schemas.microsoft.com/office/drawing/2018/hyperlinkcolor" val="tx"/>
                    </a:ext>
                  </a:extLst>
                </a:hlinkClick>
              </a:rPr>
              <a:t>http://kjxt.ucas.ac.cn</a:t>
            </a:r>
            <a:r>
              <a:rPr lang="zh-CN" altLang="en-US" sz="2800" dirty="0">
                <a:latin typeface="黑体" panose="02010609060101010101" pitchFamily="49" charset="-122"/>
                <a:ea typeface="黑体" panose="02010609060101010101" pitchFamily="49" charset="-122"/>
                <a:cs typeface="+mn-ea"/>
              </a:rPr>
              <a:t>，按要求进行网上报名。</a:t>
            </a:r>
            <a:endParaRPr lang="en-US" altLang="zh-CN" sz="2800" dirty="0">
              <a:latin typeface="黑体" panose="02010609060101010101" pitchFamily="49" charset="-122"/>
              <a:ea typeface="黑体" panose="02010609060101010101" pitchFamily="49" charset="-122"/>
              <a:cs typeface="+mn-ea"/>
            </a:endParaRPr>
          </a:p>
          <a:p>
            <a:pPr marL="514350" indent="-514350">
              <a:lnSpc>
                <a:spcPct val="120000"/>
              </a:lnSpc>
              <a:spcAft>
                <a:spcPts val="600"/>
              </a:spcAft>
              <a:buFont typeface="+mj-lt"/>
              <a:buAutoNum type="arabicPeriod"/>
            </a:pPr>
            <a:r>
              <a:rPr lang="zh-CN" altLang="en-US" sz="2800" b="0" i="0" dirty="0">
                <a:effectLst/>
                <a:latin typeface="黑体" panose="02010609060101010101" pitchFamily="49" charset="-122"/>
                <a:ea typeface="黑体" panose="02010609060101010101" pitchFamily="49" charset="-122"/>
              </a:rPr>
              <a:t>通过面试选拔，表现优秀的营员，若能获得本校推免资格，将获得中心</a:t>
            </a:r>
            <a:r>
              <a:rPr lang="en-US" altLang="zh-CN" sz="2800" b="0" i="0" dirty="0">
                <a:effectLst/>
                <a:latin typeface="黑体" panose="02010609060101010101" pitchFamily="49" charset="-122"/>
                <a:ea typeface="黑体" panose="02010609060101010101" pitchFamily="49" charset="-122"/>
              </a:rPr>
              <a:t>2024</a:t>
            </a:r>
            <a:r>
              <a:rPr lang="zh-CN" altLang="en-US" sz="2800" b="0" i="0" dirty="0">
                <a:effectLst/>
                <a:latin typeface="黑体" panose="02010609060101010101" pitchFamily="49" charset="-122"/>
                <a:ea typeface="黑体" panose="02010609060101010101" pitchFamily="49" charset="-122"/>
              </a:rPr>
              <a:t>年推免硕士生或直博生拟录取资格。</a:t>
            </a:r>
            <a:endParaRPr lang="en-US" altLang="zh-CN" sz="2800" dirty="0">
              <a:latin typeface="黑体" panose="02010609060101010101" pitchFamily="49" charset="-122"/>
              <a:ea typeface="黑体" panose="02010609060101010101" pitchFamily="49" charset="-122"/>
              <a:cs typeface="+mn-ea"/>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计算机网络信息中心</a:t>
              </a:r>
            </a:p>
          </p:txBody>
        </p:sp>
      </p:gr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spTree>
    <p:extLst>
      <p:ext uri="{BB962C8B-B14F-4D97-AF65-F5344CB8AC3E}">
        <p14:creationId xmlns:p14="http://schemas.microsoft.com/office/powerpoint/2010/main" val="3416254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16658" y="1266289"/>
            <a:ext cx="6226062" cy="4160178"/>
          </a:xfrm>
          <a:prstGeom prst="rect">
            <a:avLst/>
          </a:prstGeom>
        </p:spPr>
        <p:txBody>
          <a:bodyPr wrap="square">
            <a:spAutoFit/>
          </a:bodyPr>
          <a:lstStyle/>
          <a:p>
            <a:pPr marL="457200" indent="-457200">
              <a:lnSpc>
                <a:spcPct val="120000"/>
              </a:lnSpc>
              <a:spcAft>
                <a:spcPts val="600"/>
              </a:spcAft>
              <a:buFont typeface="Arial" panose="020B0604020202020204" pitchFamily="34" charset="0"/>
              <a:buChar char="•"/>
            </a:pPr>
            <a:r>
              <a:rPr lang="zh-CN" altLang="en-US" sz="2800" b="0" i="0" dirty="0">
                <a:effectLst/>
                <a:latin typeface="黑体" panose="02010609060101010101" pitchFamily="49" charset="-122"/>
                <a:ea typeface="黑体" panose="02010609060101010101" pitchFamily="49" charset="-122"/>
              </a:rPr>
              <a:t>中国科学院计算技术研究所</a:t>
            </a:r>
            <a:r>
              <a:rPr lang="en-US" altLang="zh-CN" sz="2800" dirty="0">
                <a:latin typeface="黑体" panose="02010609060101010101" pitchFamily="49" charset="-122"/>
                <a:ea typeface="黑体" panose="02010609060101010101" pitchFamily="49" charset="-122"/>
              </a:rPr>
              <a:t>(</a:t>
            </a:r>
            <a:r>
              <a:rPr lang="zh-CN" altLang="en-US" sz="2800" b="0" i="0" dirty="0">
                <a:effectLst/>
                <a:latin typeface="黑体" panose="02010609060101010101" pitchFamily="49" charset="-122"/>
                <a:ea typeface="黑体" panose="02010609060101010101" pitchFamily="49" charset="-122"/>
              </a:rPr>
              <a:t>简称计算所</a:t>
            </a:r>
            <a:r>
              <a:rPr lang="en-US" altLang="zh-CN" sz="2800" b="0" i="0" dirty="0">
                <a:effectLst/>
                <a:latin typeface="黑体" panose="02010609060101010101" pitchFamily="49" charset="-122"/>
                <a:ea typeface="黑体" panose="02010609060101010101" pitchFamily="49" charset="-122"/>
              </a:rPr>
              <a:t>)</a:t>
            </a:r>
            <a:r>
              <a:rPr lang="zh-CN" altLang="en-US" sz="2800" b="0" i="0" dirty="0">
                <a:effectLst/>
                <a:latin typeface="黑体" panose="02010609060101010101" pitchFamily="49" charset="-122"/>
                <a:ea typeface="黑体" panose="02010609060101010101" pitchFamily="49" charset="-122"/>
              </a:rPr>
              <a:t>创建于</a:t>
            </a:r>
            <a:r>
              <a:rPr lang="en-US" altLang="zh-CN" sz="2800" b="0" i="0" dirty="0">
                <a:effectLst/>
                <a:latin typeface="黑体" panose="02010609060101010101" pitchFamily="49" charset="-122"/>
                <a:ea typeface="黑体" panose="02010609060101010101" pitchFamily="49" charset="-122"/>
              </a:rPr>
              <a:t>1956</a:t>
            </a:r>
            <a:r>
              <a:rPr lang="zh-CN" altLang="en-US" sz="2800" b="0" i="0" dirty="0">
                <a:effectLst/>
                <a:latin typeface="黑体" panose="02010609060101010101" pitchFamily="49" charset="-122"/>
                <a:ea typeface="黑体" panose="02010609060101010101" pitchFamily="49" charset="-122"/>
              </a:rPr>
              <a:t>年，是中国第一个专门从事计算机科学技术综合性研究的学术机构。计算所研制成功了我国第一台通用数字电子计算机，并形成了我国高性能计算机的研发基地，我国首枚通用</a:t>
            </a:r>
            <a:r>
              <a:rPr lang="en-US" altLang="zh-CN" sz="2800" b="0" i="0" dirty="0">
                <a:effectLst/>
                <a:latin typeface="黑体" panose="02010609060101010101" pitchFamily="49" charset="-122"/>
                <a:ea typeface="黑体" panose="02010609060101010101" pitchFamily="49" charset="-122"/>
              </a:rPr>
              <a:t>CPU</a:t>
            </a:r>
            <a:r>
              <a:rPr lang="zh-CN" altLang="en-US" sz="2800" b="0" i="0" dirty="0">
                <a:effectLst/>
                <a:latin typeface="黑体" panose="02010609060101010101" pitchFamily="49" charset="-122"/>
                <a:ea typeface="黑体" panose="02010609060101010101" pitchFamily="49" charset="-122"/>
              </a:rPr>
              <a:t>芯片也诞生在这里。</a:t>
            </a:r>
            <a:endParaRPr lang="zh-CN" altLang="en-US" sz="2800" dirty="0">
              <a:latin typeface="黑体" panose="02010609060101010101" pitchFamily="49" charset="-122"/>
              <a:ea typeface="黑体" panose="02010609060101010101" pitchFamily="49" charset="-122"/>
              <a:cs typeface="+mn-ea"/>
              <a:sym typeface="+mn-lt"/>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计算所</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pic>
        <p:nvPicPr>
          <p:cNvPr id="9" name="图片 8" descr="草地上的建筑&#10;&#10;描述已自动生成">
            <a:extLst>
              <a:ext uri="{FF2B5EF4-FFF2-40B4-BE49-F238E27FC236}">
                <a16:creationId xmlns:a16="http://schemas.microsoft.com/office/drawing/2014/main" id="{DD2884F9-8AA1-578E-DD72-DE39852B90EA}"/>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522000" y="1267200"/>
            <a:ext cx="4892400" cy="3938400"/>
          </a:xfrm>
          <a:prstGeom prst="rect">
            <a:avLst/>
          </a:prstGeom>
        </p:spPr>
      </p:pic>
    </p:spTree>
    <p:extLst>
      <p:ext uri="{BB962C8B-B14F-4D97-AF65-F5344CB8AC3E}">
        <p14:creationId xmlns:p14="http://schemas.microsoft.com/office/powerpoint/2010/main" val="3786283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280" y="1266289"/>
            <a:ext cx="11093440" cy="4754187"/>
          </a:xfrm>
          <a:prstGeom prst="rect">
            <a:avLst/>
          </a:prstGeom>
        </p:spPr>
        <p:txBody>
          <a:bodyPr wrap="square">
            <a:spAutoFit/>
          </a:bodyPr>
          <a:lstStyle/>
          <a:p>
            <a:pPr marL="457200" indent="-457200">
              <a:lnSpc>
                <a:spcPct val="120000"/>
              </a:lnSpc>
              <a:spcAft>
                <a:spcPts val="600"/>
              </a:spcAft>
              <a:buFont typeface="Arial" panose="020B0604020202020204" pitchFamily="34" charset="0"/>
              <a:buChar char="•"/>
            </a:pPr>
            <a:r>
              <a:rPr lang="zh-CN" altLang="en-US" sz="2800" i="0" dirty="0">
                <a:effectLst/>
                <a:latin typeface="黑体" panose="02010609060101010101" pitchFamily="49" charset="-122"/>
                <a:ea typeface="黑体" panose="02010609060101010101" pitchFamily="49" charset="-122"/>
              </a:rPr>
              <a:t>计算所拥有一支包括</a:t>
            </a:r>
            <a:r>
              <a:rPr lang="en-US" altLang="zh-CN" sz="2800" i="0" dirty="0">
                <a:effectLst/>
                <a:latin typeface="黑体" panose="02010609060101010101" pitchFamily="49" charset="-122"/>
                <a:ea typeface="黑体" panose="02010609060101010101" pitchFamily="49" charset="-122"/>
              </a:rPr>
              <a:t>3</a:t>
            </a:r>
            <a:r>
              <a:rPr lang="zh-CN" altLang="en-US" sz="2800" i="0" dirty="0">
                <a:effectLst/>
                <a:latin typeface="黑体" panose="02010609060101010101" pitchFamily="49" charset="-122"/>
                <a:ea typeface="黑体" panose="02010609060101010101" pitchFamily="49" charset="-122"/>
              </a:rPr>
              <a:t>名院士、</a:t>
            </a:r>
            <a:r>
              <a:rPr lang="en-US" altLang="zh-CN" sz="2800" i="0" dirty="0">
                <a:effectLst/>
                <a:latin typeface="黑体" panose="02010609060101010101" pitchFamily="49" charset="-122"/>
                <a:ea typeface="黑体" panose="02010609060101010101" pitchFamily="49" charset="-122"/>
              </a:rPr>
              <a:t>20</a:t>
            </a:r>
            <a:r>
              <a:rPr lang="zh-CN" altLang="en-US" sz="2800" i="0" dirty="0">
                <a:effectLst/>
                <a:latin typeface="黑体" panose="02010609060101010101" pitchFamily="49" charset="-122"/>
                <a:ea typeface="黑体" panose="02010609060101010101" pitchFamily="49" charset="-122"/>
              </a:rPr>
              <a:t>多位杰青、优青等国家级人才组成的高水平导师队伍，同时拥有包括计算机体系结构国家重点实验室、大数据分析系统国家工程实验室等一批国家及省部级科研平台。</a:t>
            </a:r>
            <a:endParaRPr lang="en-US" altLang="zh-CN" sz="2800" i="0" dirty="0">
              <a:effectLst/>
              <a:latin typeface="黑体" panose="02010609060101010101" pitchFamily="49" charset="-122"/>
              <a:ea typeface="黑体" panose="02010609060101010101" pitchFamily="49" charset="-122"/>
            </a:endParaRPr>
          </a:p>
          <a:p>
            <a:pPr marL="457200" indent="-457200">
              <a:lnSpc>
                <a:spcPct val="120000"/>
              </a:lnSpc>
              <a:spcAft>
                <a:spcPts val="600"/>
              </a:spcAft>
              <a:buFont typeface="Arial" panose="020B0604020202020204" pitchFamily="34" charset="0"/>
              <a:buChar char="•"/>
            </a:pPr>
            <a:r>
              <a:rPr lang="zh-CN" altLang="en-US" sz="2800" i="0" dirty="0">
                <a:effectLst/>
                <a:latin typeface="黑体" panose="02010609060101010101" pitchFamily="49" charset="-122"/>
                <a:ea typeface="黑体" panose="02010609060101010101" pitchFamily="49" charset="-122"/>
              </a:rPr>
              <a:t>计算所致力于培养具有良好科学素养和思想品德、系统掌握计算机专业知识及创新能力，立志科学报国、具有国际视野的未来科技领军人才。有计算机科学与技术、网络空间安全两个一级学科。“计算机科学与技术”一级学科在</a:t>
            </a:r>
            <a:r>
              <a:rPr lang="en-US" altLang="zh-CN" sz="2800" i="0" dirty="0">
                <a:effectLst/>
                <a:latin typeface="黑体" panose="02010609060101010101" pitchFamily="49" charset="-122"/>
                <a:ea typeface="黑体" panose="02010609060101010101" pitchFamily="49" charset="-122"/>
              </a:rPr>
              <a:t>2017</a:t>
            </a:r>
            <a:r>
              <a:rPr lang="zh-CN" altLang="en-US" sz="2800" i="0" dirty="0">
                <a:effectLst/>
                <a:latin typeface="黑体" panose="02010609060101010101" pitchFamily="49" charset="-122"/>
                <a:ea typeface="黑体" panose="02010609060101010101" pitchFamily="49" charset="-122"/>
              </a:rPr>
              <a:t>年全国第四次学科评估中获得</a:t>
            </a:r>
            <a:r>
              <a:rPr lang="en-US" altLang="zh-CN" sz="2800" i="0" dirty="0">
                <a:effectLst/>
                <a:latin typeface="黑体" panose="02010609060101010101" pitchFamily="49" charset="-122"/>
                <a:ea typeface="黑体" panose="02010609060101010101" pitchFamily="49" charset="-122"/>
              </a:rPr>
              <a:t>A+</a:t>
            </a:r>
            <a:r>
              <a:rPr lang="zh-CN" altLang="en-US" sz="2800" dirty="0">
                <a:latin typeface="黑体" panose="02010609060101010101" pitchFamily="49" charset="-122"/>
                <a:ea typeface="黑体" panose="02010609060101010101" pitchFamily="49" charset="-122"/>
              </a:rPr>
              <a:t>。迄今为止，计算所累计培养博士、硕士</a:t>
            </a:r>
            <a:r>
              <a:rPr lang="en-US" altLang="zh-CN" sz="2800" dirty="0">
                <a:latin typeface="黑体" panose="02010609060101010101" pitchFamily="49" charset="-122"/>
                <a:ea typeface="黑体" panose="02010609060101010101" pitchFamily="49" charset="-122"/>
              </a:rPr>
              <a:t>5</a:t>
            </a:r>
            <a:r>
              <a:rPr lang="zh-CN" altLang="en-US" sz="2800" dirty="0">
                <a:latin typeface="黑体" panose="02010609060101010101" pitchFamily="49" charset="-122"/>
                <a:ea typeface="黑体" panose="02010609060101010101" pitchFamily="49" charset="-122"/>
              </a:rPr>
              <a:t>千余人，毕业生遍布世界各地，成为各行业的骨干。</a:t>
            </a:r>
            <a:endParaRPr lang="en-US" altLang="zh-CN" sz="2800" i="0" dirty="0">
              <a:effectLst/>
              <a:latin typeface="黑体" panose="02010609060101010101" pitchFamily="49" charset="-122"/>
              <a:ea typeface="黑体" panose="02010609060101010101" pitchFamily="49" charset="-122"/>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计算所</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spTree>
    <p:extLst>
      <p:ext uri="{BB962C8B-B14F-4D97-AF65-F5344CB8AC3E}">
        <p14:creationId xmlns:p14="http://schemas.microsoft.com/office/powerpoint/2010/main" val="3867102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280" y="1266289"/>
            <a:ext cx="11093440" cy="1574855"/>
          </a:xfrm>
          <a:prstGeom prst="rect">
            <a:avLst/>
          </a:prstGeom>
        </p:spPr>
        <p:txBody>
          <a:bodyPr wrap="square">
            <a:spAutoFit/>
          </a:bodyPr>
          <a:lstStyle/>
          <a:p>
            <a:pPr marL="457200" indent="-457200">
              <a:lnSpc>
                <a:spcPct val="120000"/>
              </a:lnSpc>
              <a:spcAft>
                <a:spcPts val="600"/>
              </a:spcAft>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cs typeface="+mn-ea"/>
                <a:sym typeface="+mn-lt"/>
              </a:rPr>
              <a:t>计算所致力于计算机科学技术领域的科学发现和技术创新。研究所分为处理器、计算机系统、网络、数据、智能五个研究部，下设十六个研究中心或实验室。</a:t>
            </a:r>
            <a:endParaRPr lang="en-US" altLang="zh-CN" sz="2800" dirty="0">
              <a:latin typeface="黑体" panose="02010609060101010101" pitchFamily="49" charset="-122"/>
              <a:ea typeface="黑体" panose="02010609060101010101" pitchFamily="49" charset="-122"/>
              <a:cs typeface="+mn-ea"/>
              <a:sym typeface="+mn-lt"/>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计算所</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sp>
        <p:nvSpPr>
          <p:cNvPr id="7" name="文本框 6">
            <a:extLst>
              <a:ext uri="{FF2B5EF4-FFF2-40B4-BE49-F238E27FC236}">
                <a16:creationId xmlns:a16="http://schemas.microsoft.com/office/drawing/2014/main" id="{1B076A42-4181-EE09-DF16-4E4D5CB32457}"/>
              </a:ext>
            </a:extLst>
          </p:cNvPr>
          <p:cNvSpPr txBox="1"/>
          <p:nvPr/>
        </p:nvSpPr>
        <p:spPr>
          <a:xfrm>
            <a:off x="1091621" y="3006690"/>
            <a:ext cx="10008758"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latin typeface="黑体" panose="02010609060101010101" pitchFamily="49" charset="-122"/>
                <a:ea typeface="黑体" panose="02010609060101010101" pitchFamily="49" charset="-122"/>
              </a:rPr>
              <a:t>科研部门</a:t>
            </a:r>
          </a:p>
        </p:txBody>
      </p:sp>
      <p:sp>
        <p:nvSpPr>
          <p:cNvPr id="29" name="文本框 28">
            <a:extLst>
              <a:ext uri="{FF2B5EF4-FFF2-40B4-BE49-F238E27FC236}">
                <a16:creationId xmlns:a16="http://schemas.microsoft.com/office/drawing/2014/main" id="{65A9642D-2CAF-8347-C11C-73A676CD623C}"/>
              </a:ext>
            </a:extLst>
          </p:cNvPr>
          <p:cNvSpPr txBox="1"/>
          <p:nvPr/>
        </p:nvSpPr>
        <p:spPr>
          <a:xfrm>
            <a:off x="1091621" y="3581689"/>
            <a:ext cx="1605236"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latin typeface="黑体" panose="02010609060101010101" pitchFamily="49" charset="-122"/>
                <a:ea typeface="黑体" panose="02010609060101010101" pitchFamily="49" charset="-122"/>
              </a:rPr>
              <a:t>处理器研究部</a:t>
            </a:r>
          </a:p>
        </p:txBody>
      </p:sp>
      <p:sp>
        <p:nvSpPr>
          <p:cNvPr id="30" name="文本框 29">
            <a:extLst>
              <a:ext uri="{FF2B5EF4-FFF2-40B4-BE49-F238E27FC236}">
                <a16:creationId xmlns:a16="http://schemas.microsoft.com/office/drawing/2014/main" id="{62BB3952-0F79-2871-EEC2-AF0F307F7BB4}"/>
              </a:ext>
            </a:extLst>
          </p:cNvPr>
          <p:cNvSpPr txBox="1"/>
          <p:nvPr/>
        </p:nvSpPr>
        <p:spPr>
          <a:xfrm>
            <a:off x="3030896" y="3581689"/>
            <a:ext cx="2251661"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latin typeface="黑体" panose="02010609060101010101" pitchFamily="49" charset="-122"/>
                <a:ea typeface="黑体" panose="02010609060101010101" pitchFamily="49" charset="-122"/>
              </a:rPr>
              <a:t>计算机系统研究部</a:t>
            </a:r>
          </a:p>
        </p:txBody>
      </p:sp>
      <p:sp>
        <p:nvSpPr>
          <p:cNvPr id="31" name="文本框 30">
            <a:extLst>
              <a:ext uri="{FF2B5EF4-FFF2-40B4-BE49-F238E27FC236}">
                <a16:creationId xmlns:a16="http://schemas.microsoft.com/office/drawing/2014/main" id="{2D12FCB3-76D0-170D-4491-4C9CE6941973}"/>
              </a:ext>
            </a:extLst>
          </p:cNvPr>
          <p:cNvSpPr txBox="1"/>
          <p:nvPr/>
        </p:nvSpPr>
        <p:spPr>
          <a:xfrm>
            <a:off x="5616596" y="3581689"/>
            <a:ext cx="1605236"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latin typeface="黑体" panose="02010609060101010101" pitchFamily="49" charset="-122"/>
                <a:ea typeface="黑体" panose="02010609060101010101" pitchFamily="49" charset="-122"/>
              </a:rPr>
              <a:t>网络研究部</a:t>
            </a:r>
          </a:p>
        </p:txBody>
      </p:sp>
      <p:sp>
        <p:nvSpPr>
          <p:cNvPr id="32" name="文本框 31">
            <a:extLst>
              <a:ext uri="{FF2B5EF4-FFF2-40B4-BE49-F238E27FC236}">
                <a16:creationId xmlns:a16="http://schemas.microsoft.com/office/drawing/2014/main" id="{DB86F028-5758-D72C-BD57-93B514CDC171}"/>
              </a:ext>
            </a:extLst>
          </p:cNvPr>
          <p:cNvSpPr txBox="1"/>
          <p:nvPr/>
        </p:nvSpPr>
        <p:spPr>
          <a:xfrm>
            <a:off x="7555870" y="3581689"/>
            <a:ext cx="1605233"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latin typeface="黑体" panose="02010609060101010101" pitchFamily="49" charset="-122"/>
                <a:ea typeface="黑体" panose="02010609060101010101" pitchFamily="49" charset="-122"/>
              </a:rPr>
              <a:t>数据研究部</a:t>
            </a:r>
          </a:p>
        </p:txBody>
      </p:sp>
      <p:sp>
        <p:nvSpPr>
          <p:cNvPr id="33" name="文本框 32">
            <a:extLst>
              <a:ext uri="{FF2B5EF4-FFF2-40B4-BE49-F238E27FC236}">
                <a16:creationId xmlns:a16="http://schemas.microsoft.com/office/drawing/2014/main" id="{CBB36D90-0FB5-7B66-5CB0-A626D1693CA6}"/>
              </a:ext>
            </a:extLst>
          </p:cNvPr>
          <p:cNvSpPr txBox="1"/>
          <p:nvPr/>
        </p:nvSpPr>
        <p:spPr>
          <a:xfrm>
            <a:off x="9495140" y="3581689"/>
            <a:ext cx="1605233"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latin typeface="黑体" panose="02010609060101010101" pitchFamily="49" charset="-122"/>
                <a:ea typeface="黑体" panose="02010609060101010101" pitchFamily="49" charset="-122"/>
              </a:rPr>
              <a:t>智能研究部</a:t>
            </a:r>
          </a:p>
        </p:txBody>
      </p:sp>
      <p:grpSp>
        <p:nvGrpSpPr>
          <p:cNvPr id="64" name="组合 63">
            <a:extLst>
              <a:ext uri="{FF2B5EF4-FFF2-40B4-BE49-F238E27FC236}">
                <a16:creationId xmlns:a16="http://schemas.microsoft.com/office/drawing/2014/main" id="{6D17EBE8-2BBE-F9C0-17A6-90172065E70F}"/>
              </a:ext>
            </a:extLst>
          </p:cNvPr>
          <p:cNvGrpSpPr/>
          <p:nvPr/>
        </p:nvGrpSpPr>
        <p:grpSpPr>
          <a:xfrm>
            <a:off x="1091621" y="4174023"/>
            <a:ext cx="10008758" cy="2631490"/>
            <a:chOff x="1039510" y="4109018"/>
            <a:chExt cx="10008758" cy="2631490"/>
          </a:xfrm>
        </p:grpSpPr>
        <p:sp>
          <p:nvSpPr>
            <p:cNvPr id="9" name="文本框 8">
              <a:extLst>
                <a:ext uri="{FF2B5EF4-FFF2-40B4-BE49-F238E27FC236}">
                  <a16:creationId xmlns:a16="http://schemas.microsoft.com/office/drawing/2014/main" id="{E3FEBEE7-4076-B21C-E8C7-FCEE8E495A95}"/>
                </a:ext>
              </a:extLst>
            </p:cNvPr>
            <p:cNvSpPr txBox="1"/>
            <p:nvPr/>
          </p:nvSpPr>
          <p:spPr>
            <a:xfrm>
              <a:off x="1039510" y="4109018"/>
              <a:ext cx="312386" cy="25545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latin typeface="黑体" panose="02010609060101010101" pitchFamily="49" charset="-122"/>
                  <a:ea typeface="黑体" panose="02010609060101010101" pitchFamily="49" charset="-122"/>
                </a:rPr>
                <a:t>处理器芯片重点实验室</a:t>
              </a:r>
            </a:p>
          </p:txBody>
        </p:sp>
        <p:sp>
          <p:nvSpPr>
            <p:cNvPr id="49" name="文本框 48">
              <a:extLst>
                <a:ext uri="{FF2B5EF4-FFF2-40B4-BE49-F238E27FC236}">
                  <a16:creationId xmlns:a16="http://schemas.microsoft.com/office/drawing/2014/main" id="{5D330511-6575-1841-CE78-7E8136197E6D}"/>
                </a:ext>
              </a:extLst>
            </p:cNvPr>
            <p:cNvSpPr txBox="1"/>
            <p:nvPr/>
          </p:nvSpPr>
          <p:spPr>
            <a:xfrm>
              <a:off x="1685935" y="4109018"/>
              <a:ext cx="312386" cy="206210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latin typeface="黑体" panose="02010609060101010101" pitchFamily="49" charset="-122"/>
                  <a:ea typeface="黑体" panose="02010609060101010101" pitchFamily="49" charset="-122"/>
                </a:rPr>
                <a:t>微处理器研究中心</a:t>
              </a:r>
            </a:p>
          </p:txBody>
        </p:sp>
        <p:sp>
          <p:nvSpPr>
            <p:cNvPr id="50" name="文本框 49">
              <a:extLst>
                <a:ext uri="{FF2B5EF4-FFF2-40B4-BE49-F238E27FC236}">
                  <a16:creationId xmlns:a16="http://schemas.microsoft.com/office/drawing/2014/main" id="{A5B35B53-94E8-99CE-46CC-93F96B5929D7}"/>
                </a:ext>
              </a:extLst>
            </p:cNvPr>
            <p:cNvSpPr txBox="1"/>
            <p:nvPr/>
          </p:nvSpPr>
          <p:spPr>
            <a:xfrm>
              <a:off x="5564485" y="4109018"/>
              <a:ext cx="312386" cy="206210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latin typeface="黑体" panose="02010609060101010101" pitchFamily="49" charset="-122"/>
                  <a:ea typeface="黑体" panose="02010609060101010101" pitchFamily="49" charset="-122"/>
                </a:rPr>
                <a:t>网络技术研究中心</a:t>
              </a:r>
            </a:p>
          </p:txBody>
        </p:sp>
        <p:sp>
          <p:nvSpPr>
            <p:cNvPr id="51" name="文本框 50">
              <a:extLst>
                <a:ext uri="{FF2B5EF4-FFF2-40B4-BE49-F238E27FC236}">
                  <a16:creationId xmlns:a16="http://schemas.microsoft.com/office/drawing/2014/main" id="{3698644D-55CE-97C3-B36F-9AD1C42BFE5E}"/>
                </a:ext>
              </a:extLst>
            </p:cNvPr>
            <p:cNvSpPr txBox="1"/>
            <p:nvPr/>
          </p:nvSpPr>
          <p:spPr>
            <a:xfrm>
              <a:off x="10089460" y="4109018"/>
              <a:ext cx="312386" cy="25545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latin typeface="黑体" panose="02010609060101010101" pitchFamily="49" charset="-122"/>
                  <a:ea typeface="黑体" panose="02010609060101010101" pitchFamily="49" charset="-122"/>
                </a:rPr>
                <a:t>泛在计算系统研究中心</a:t>
              </a:r>
            </a:p>
          </p:txBody>
        </p:sp>
        <p:sp>
          <p:nvSpPr>
            <p:cNvPr id="52" name="文本框 51">
              <a:extLst>
                <a:ext uri="{FF2B5EF4-FFF2-40B4-BE49-F238E27FC236}">
                  <a16:creationId xmlns:a16="http://schemas.microsoft.com/office/drawing/2014/main" id="{B907058D-0169-5873-AF90-11C363431CB9}"/>
                </a:ext>
              </a:extLst>
            </p:cNvPr>
            <p:cNvSpPr txBox="1"/>
            <p:nvPr/>
          </p:nvSpPr>
          <p:spPr>
            <a:xfrm>
              <a:off x="8796610" y="4109018"/>
              <a:ext cx="312386" cy="206210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latin typeface="黑体" panose="02010609060101010101" pitchFamily="49" charset="-122"/>
                  <a:ea typeface="黑体" panose="02010609060101010101" pitchFamily="49" charset="-122"/>
                </a:rPr>
                <a:t>专项技术研究中心</a:t>
              </a:r>
            </a:p>
          </p:txBody>
        </p:sp>
        <p:sp>
          <p:nvSpPr>
            <p:cNvPr id="53" name="文本框 52">
              <a:extLst>
                <a:ext uri="{FF2B5EF4-FFF2-40B4-BE49-F238E27FC236}">
                  <a16:creationId xmlns:a16="http://schemas.microsoft.com/office/drawing/2014/main" id="{809C3316-AB1C-3BDC-A49B-26599338FB34}"/>
                </a:ext>
              </a:extLst>
            </p:cNvPr>
            <p:cNvSpPr txBox="1"/>
            <p:nvPr/>
          </p:nvSpPr>
          <p:spPr>
            <a:xfrm>
              <a:off x="8150185" y="4109018"/>
              <a:ext cx="312386" cy="25545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latin typeface="黑体" panose="02010609060101010101" pitchFamily="49" charset="-122"/>
                  <a:ea typeface="黑体" panose="02010609060101010101" pitchFamily="49" charset="-122"/>
                </a:rPr>
                <a:t>数据智能系统研究中心</a:t>
              </a:r>
            </a:p>
          </p:txBody>
        </p:sp>
        <p:sp>
          <p:nvSpPr>
            <p:cNvPr id="54" name="文本框 53">
              <a:extLst>
                <a:ext uri="{FF2B5EF4-FFF2-40B4-BE49-F238E27FC236}">
                  <a16:creationId xmlns:a16="http://schemas.microsoft.com/office/drawing/2014/main" id="{7236863B-F076-8D61-DB1E-A3D6E64068D4}"/>
                </a:ext>
              </a:extLst>
            </p:cNvPr>
            <p:cNvSpPr txBox="1"/>
            <p:nvPr/>
          </p:nvSpPr>
          <p:spPr>
            <a:xfrm>
              <a:off x="6857335" y="4109018"/>
              <a:ext cx="312386"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latin typeface="黑体" panose="02010609060101010101" pitchFamily="49" charset="-122"/>
                  <a:ea typeface="黑体" panose="02010609060101010101" pitchFamily="49" charset="-122"/>
                </a:rPr>
                <a:t>分布式系统研究中心</a:t>
              </a:r>
            </a:p>
          </p:txBody>
        </p:sp>
        <p:sp>
          <p:nvSpPr>
            <p:cNvPr id="55" name="文本框 54">
              <a:extLst>
                <a:ext uri="{FF2B5EF4-FFF2-40B4-BE49-F238E27FC236}">
                  <a16:creationId xmlns:a16="http://schemas.microsoft.com/office/drawing/2014/main" id="{7C37CE6F-620D-CAE9-A186-90D33B6E580B}"/>
                </a:ext>
              </a:extLst>
            </p:cNvPr>
            <p:cNvSpPr txBox="1"/>
            <p:nvPr/>
          </p:nvSpPr>
          <p:spPr>
            <a:xfrm>
              <a:off x="2332360" y="4109018"/>
              <a:ext cx="312386"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latin typeface="黑体" panose="02010609060101010101" pitchFamily="49" charset="-122"/>
                  <a:ea typeface="黑体" panose="02010609060101010101" pitchFamily="49" charset="-122"/>
                </a:rPr>
                <a:t>智能处理器研究中心</a:t>
              </a:r>
            </a:p>
          </p:txBody>
        </p:sp>
        <p:sp>
          <p:nvSpPr>
            <p:cNvPr id="56" name="文本框 55">
              <a:extLst>
                <a:ext uri="{FF2B5EF4-FFF2-40B4-BE49-F238E27FC236}">
                  <a16:creationId xmlns:a16="http://schemas.microsoft.com/office/drawing/2014/main" id="{37995A41-F8F8-119E-E443-0D0CE161A0DF}"/>
                </a:ext>
              </a:extLst>
            </p:cNvPr>
            <p:cNvSpPr txBox="1"/>
            <p:nvPr/>
          </p:nvSpPr>
          <p:spPr>
            <a:xfrm>
              <a:off x="2978785" y="4109018"/>
              <a:ext cx="312386" cy="25545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latin typeface="黑体" panose="02010609060101010101" pitchFamily="49" charset="-122"/>
                  <a:ea typeface="黑体" panose="02010609060101010101" pitchFamily="49" charset="-122"/>
                </a:rPr>
                <a:t>高性能计算机研究中心</a:t>
              </a:r>
            </a:p>
          </p:txBody>
        </p:sp>
        <p:sp>
          <p:nvSpPr>
            <p:cNvPr id="57" name="文本框 56">
              <a:extLst>
                <a:ext uri="{FF2B5EF4-FFF2-40B4-BE49-F238E27FC236}">
                  <a16:creationId xmlns:a16="http://schemas.microsoft.com/office/drawing/2014/main" id="{E74D8673-2FD1-3AD9-D975-712961E438EA}"/>
                </a:ext>
              </a:extLst>
            </p:cNvPr>
            <p:cNvSpPr txBox="1"/>
            <p:nvPr/>
          </p:nvSpPr>
          <p:spPr>
            <a:xfrm>
              <a:off x="3625210" y="4109018"/>
              <a:ext cx="312386" cy="25545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latin typeface="黑体" panose="02010609060101010101" pitchFamily="49" charset="-122"/>
                  <a:ea typeface="黑体" panose="02010609060101010101" pitchFamily="49" charset="-122"/>
                </a:rPr>
                <a:t>高通量计算机研究中心</a:t>
              </a:r>
            </a:p>
          </p:txBody>
        </p:sp>
        <p:sp>
          <p:nvSpPr>
            <p:cNvPr id="58" name="文本框 57">
              <a:extLst>
                <a:ext uri="{FF2B5EF4-FFF2-40B4-BE49-F238E27FC236}">
                  <a16:creationId xmlns:a16="http://schemas.microsoft.com/office/drawing/2014/main" id="{C08EC8D8-23BD-21B2-9BAE-614B9A930DAA}"/>
                </a:ext>
              </a:extLst>
            </p:cNvPr>
            <p:cNvSpPr txBox="1"/>
            <p:nvPr/>
          </p:nvSpPr>
          <p:spPr>
            <a:xfrm>
              <a:off x="4271635" y="4109018"/>
              <a:ext cx="312386" cy="26314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lnSpc>
                  <a:spcPts val="1800"/>
                </a:lnSpc>
              </a:pPr>
              <a:r>
                <a:rPr lang="zh-CN" altLang="en-US" sz="1600" dirty="0">
                  <a:latin typeface="黑体" panose="02010609060101010101" pitchFamily="49" charset="-122"/>
                  <a:ea typeface="黑体" panose="02010609060101010101" pitchFamily="49" charset="-122"/>
                </a:rPr>
                <a:t>先进计算机系统研究中心</a:t>
              </a:r>
            </a:p>
          </p:txBody>
        </p:sp>
        <p:sp>
          <p:nvSpPr>
            <p:cNvPr id="59" name="文本框 58">
              <a:extLst>
                <a:ext uri="{FF2B5EF4-FFF2-40B4-BE49-F238E27FC236}">
                  <a16:creationId xmlns:a16="http://schemas.microsoft.com/office/drawing/2014/main" id="{DBF69E85-B400-3018-7D18-9FD24169C702}"/>
                </a:ext>
              </a:extLst>
            </p:cNvPr>
            <p:cNvSpPr txBox="1"/>
            <p:nvPr/>
          </p:nvSpPr>
          <p:spPr>
            <a:xfrm>
              <a:off x="4918060" y="4109018"/>
              <a:ext cx="312386"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latin typeface="黑体" panose="02010609060101010101" pitchFamily="49" charset="-122"/>
                  <a:ea typeface="黑体" panose="02010609060101010101" pitchFamily="49" charset="-122"/>
                </a:rPr>
                <a:t>智能计算机研究中心</a:t>
              </a:r>
            </a:p>
          </p:txBody>
        </p:sp>
        <p:sp>
          <p:nvSpPr>
            <p:cNvPr id="60" name="文本框 59">
              <a:extLst>
                <a:ext uri="{FF2B5EF4-FFF2-40B4-BE49-F238E27FC236}">
                  <a16:creationId xmlns:a16="http://schemas.microsoft.com/office/drawing/2014/main" id="{ADE1C515-7ABE-8C78-4D7C-D60F5CA6D654}"/>
                </a:ext>
              </a:extLst>
            </p:cNvPr>
            <p:cNvSpPr txBox="1"/>
            <p:nvPr/>
          </p:nvSpPr>
          <p:spPr>
            <a:xfrm>
              <a:off x="6210910" y="4109018"/>
              <a:ext cx="312386" cy="25545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latin typeface="黑体" panose="02010609060101010101" pitchFamily="49" charset="-122"/>
                  <a:ea typeface="黑体" panose="02010609060101010101" pitchFamily="49" charset="-122"/>
                </a:rPr>
                <a:t>无线通信技术研究中心</a:t>
              </a:r>
            </a:p>
          </p:txBody>
        </p:sp>
        <p:sp>
          <p:nvSpPr>
            <p:cNvPr id="61" name="文本框 60">
              <a:extLst>
                <a:ext uri="{FF2B5EF4-FFF2-40B4-BE49-F238E27FC236}">
                  <a16:creationId xmlns:a16="http://schemas.microsoft.com/office/drawing/2014/main" id="{E94FF6BA-5726-5219-304C-543ADC853F32}"/>
                </a:ext>
              </a:extLst>
            </p:cNvPr>
            <p:cNvSpPr txBox="1"/>
            <p:nvPr/>
          </p:nvSpPr>
          <p:spPr>
            <a:xfrm>
              <a:off x="7503760" y="4109018"/>
              <a:ext cx="312386" cy="260584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lnSpc>
                  <a:spcPts val="1400"/>
                </a:lnSpc>
              </a:pPr>
              <a:r>
                <a:rPr lang="zh-CN" altLang="en-US" sz="1600" dirty="0">
                  <a:latin typeface="黑体" panose="02010609060101010101" pitchFamily="49" charset="-122"/>
                  <a:ea typeface="黑体" panose="02010609060101010101" pitchFamily="49" charset="-122"/>
                </a:rPr>
                <a:t>网络数据科学与技术重点实验室</a:t>
              </a:r>
            </a:p>
          </p:txBody>
        </p:sp>
        <p:sp>
          <p:nvSpPr>
            <p:cNvPr id="62" name="文本框 61">
              <a:extLst>
                <a:ext uri="{FF2B5EF4-FFF2-40B4-BE49-F238E27FC236}">
                  <a16:creationId xmlns:a16="http://schemas.microsoft.com/office/drawing/2014/main" id="{E7E7B0B6-DF83-A349-D754-9AC2F1E3A173}"/>
                </a:ext>
              </a:extLst>
            </p:cNvPr>
            <p:cNvSpPr txBox="1"/>
            <p:nvPr/>
          </p:nvSpPr>
          <p:spPr>
            <a:xfrm>
              <a:off x="9443035" y="4109018"/>
              <a:ext cx="312386" cy="26314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lnSpc>
                  <a:spcPts val="1800"/>
                </a:lnSpc>
              </a:pPr>
              <a:r>
                <a:rPr lang="zh-CN" altLang="en-US" sz="1600" dirty="0">
                  <a:latin typeface="黑体" panose="02010609060101010101" pitchFamily="49" charset="-122"/>
                  <a:ea typeface="黑体" panose="02010609060101010101" pitchFamily="49" charset="-122"/>
                </a:rPr>
                <a:t>智能信息处理重点实验室</a:t>
              </a:r>
            </a:p>
          </p:txBody>
        </p:sp>
        <p:sp>
          <p:nvSpPr>
            <p:cNvPr id="63" name="文本框 62">
              <a:extLst>
                <a:ext uri="{FF2B5EF4-FFF2-40B4-BE49-F238E27FC236}">
                  <a16:creationId xmlns:a16="http://schemas.microsoft.com/office/drawing/2014/main" id="{66703641-7DA2-5B3F-68BE-EF336F450693}"/>
                </a:ext>
              </a:extLst>
            </p:cNvPr>
            <p:cNvSpPr txBox="1"/>
            <p:nvPr/>
          </p:nvSpPr>
          <p:spPr>
            <a:xfrm>
              <a:off x="10735882" y="4109018"/>
              <a:ext cx="312386" cy="181588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600" dirty="0">
                  <a:latin typeface="黑体" panose="02010609060101010101" pitchFamily="49" charset="-122"/>
                  <a:ea typeface="黑体" panose="02010609060101010101" pitchFamily="49" charset="-122"/>
                </a:rPr>
                <a:t>前瞻研究实验室</a:t>
              </a:r>
            </a:p>
          </p:txBody>
        </p:sp>
      </p:grpSp>
      <p:cxnSp>
        <p:nvCxnSpPr>
          <p:cNvPr id="66" name="直接连接符 65">
            <a:extLst>
              <a:ext uri="{FF2B5EF4-FFF2-40B4-BE49-F238E27FC236}">
                <a16:creationId xmlns:a16="http://schemas.microsoft.com/office/drawing/2014/main" id="{B89B4991-7318-B81B-E426-0CAC4FB12420}"/>
              </a:ext>
            </a:extLst>
          </p:cNvPr>
          <p:cNvCxnSpPr>
            <a:stCxn id="29" idx="0"/>
          </p:cNvCxnSpPr>
          <p:nvPr/>
        </p:nvCxnSpPr>
        <p:spPr>
          <a:xfrm flipH="1" flipV="1">
            <a:off x="1892135" y="3345244"/>
            <a:ext cx="2104" cy="23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146A2310-AC55-9127-11F4-900843439B2B}"/>
              </a:ext>
            </a:extLst>
          </p:cNvPr>
          <p:cNvCxnSpPr/>
          <p:nvPr/>
        </p:nvCxnSpPr>
        <p:spPr>
          <a:xfrm flipH="1" flipV="1">
            <a:off x="4154622" y="3353911"/>
            <a:ext cx="2104" cy="23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FF42583C-61D1-906B-D4C6-113B8EDD5373}"/>
              </a:ext>
            </a:extLst>
          </p:cNvPr>
          <p:cNvCxnSpPr/>
          <p:nvPr/>
        </p:nvCxnSpPr>
        <p:spPr>
          <a:xfrm flipH="1" flipV="1">
            <a:off x="6421772" y="3343793"/>
            <a:ext cx="2104" cy="23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EBF1CAB0-253D-F0D9-078E-07942DA4A41D}"/>
              </a:ext>
            </a:extLst>
          </p:cNvPr>
          <p:cNvCxnSpPr/>
          <p:nvPr/>
        </p:nvCxnSpPr>
        <p:spPr>
          <a:xfrm flipH="1" flipV="1">
            <a:off x="8356382" y="3353910"/>
            <a:ext cx="2104" cy="23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514E3199-D1DF-244E-0E79-9567F1ADF761}"/>
              </a:ext>
            </a:extLst>
          </p:cNvPr>
          <p:cNvCxnSpPr/>
          <p:nvPr/>
        </p:nvCxnSpPr>
        <p:spPr>
          <a:xfrm flipH="1" flipV="1">
            <a:off x="10297756" y="3343792"/>
            <a:ext cx="2104" cy="23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2AC83524-BC42-AF02-C820-896B3E036C54}"/>
              </a:ext>
            </a:extLst>
          </p:cNvPr>
          <p:cNvCxnSpPr>
            <a:cxnSpLocks/>
            <a:stCxn id="9" idx="0"/>
          </p:cNvCxnSpPr>
          <p:nvPr/>
        </p:nvCxnSpPr>
        <p:spPr>
          <a:xfrm flipV="1">
            <a:off x="1247814" y="3920243"/>
            <a:ext cx="705" cy="253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7AA5A917-7390-5133-9FC2-5951EF9ECB89}"/>
              </a:ext>
            </a:extLst>
          </p:cNvPr>
          <p:cNvCxnSpPr>
            <a:cxnSpLocks/>
          </p:cNvCxnSpPr>
          <p:nvPr/>
        </p:nvCxnSpPr>
        <p:spPr>
          <a:xfrm flipV="1">
            <a:off x="1892135" y="3920243"/>
            <a:ext cx="705" cy="253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2BF8C26F-14D4-6611-92AA-EDD715D20C2A}"/>
              </a:ext>
            </a:extLst>
          </p:cNvPr>
          <p:cNvCxnSpPr>
            <a:cxnSpLocks/>
          </p:cNvCxnSpPr>
          <p:nvPr/>
        </p:nvCxnSpPr>
        <p:spPr>
          <a:xfrm flipV="1">
            <a:off x="2539630" y="3920243"/>
            <a:ext cx="705" cy="253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8C207056-F092-EADE-6A77-7C42F0422A11}"/>
              </a:ext>
            </a:extLst>
          </p:cNvPr>
          <p:cNvCxnSpPr>
            <a:cxnSpLocks/>
          </p:cNvCxnSpPr>
          <p:nvPr/>
        </p:nvCxnSpPr>
        <p:spPr>
          <a:xfrm flipV="1">
            <a:off x="3189229" y="3920243"/>
            <a:ext cx="705" cy="253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D0224A27-8225-2312-78D5-EB8324181A4D}"/>
              </a:ext>
            </a:extLst>
          </p:cNvPr>
          <p:cNvCxnSpPr>
            <a:cxnSpLocks/>
          </p:cNvCxnSpPr>
          <p:nvPr/>
        </p:nvCxnSpPr>
        <p:spPr>
          <a:xfrm flipV="1">
            <a:off x="3833161" y="3923025"/>
            <a:ext cx="705" cy="253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98E92A53-7BB2-F626-8F83-D32CFEFE00CB}"/>
              </a:ext>
            </a:extLst>
          </p:cNvPr>
          <p:cNvCxnSpPr>
            <a:cxnSpLocks/>
          </p:cNvCxnSpPr>
          <p:nvPr/>
        </p:nvCxnSpPr>
        <p:spPr>
          <a:xfrm flipV="1">
            <a:off x="4475604" y="3920243"/>
            <a:ext cx="705" cy="253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4723B61E-FC69-EA74-6519-74FFF0412779}"/>
              </a:ext>
            </a:extLst>
          </p:cNvPr>
          <p:cNvCxnSpPr>
            <a:cxnSpLocks/>
          </p:cNvCxnSpPr>
          <p:nvPr/>
        </p:nvCxnSpPr>
        <p:spPr>
          <a:xfrm flipV="1">
            <a:off x="5125306" y="3920243"/>
            <a:ext cx="705" cy="253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4F5B2BD0-2A7C-5FDC-E83C-3190F7F48DC5}"/>
              </a:ext>
            </a:extLst>
          </p:cNvPr>
          <p:cNvCxnSpPr>
            <a:cxnSpLocks/>
          </p:cNvCxnSpPr>
          <p:nvPr/>
        </p:nvCxnSpPr>
        <p:spPr>
          <a:xfrm flipV="1">
            <a:off x="5774224" y="3920243"/>
            <a:ext cx="705" cy="253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B7A0525A-80E1-1765-28AB-940678936C80}"/>
              </a:ext>
            </a:extLst>
          </p:cNvPr>
          <p:cNvCxnSpPr>
            <a:cxnSpLocks/>
          </p:cNvCxnSpPr>
          <p:nvPr/>
        </p:nvCxnSpPr>
        <p:spPr>
          <a:xfrm flipV="1">
            <a:off x="6428778" y="3917341"/>
            <a:ext cx="705" cy="253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5CC09711-3D6A-936B-B7A3-03004B58C7C8}"/>
              </a:ext>
            </a:extLst>
          </p:cNvPr>
          <p:cNvCxnSpPr>
            <a:cxnSpLocks/>
          </p:cNvCxnSpPr>
          <p:nvPr/>
        </p:nvCxnSpPr>
        <p:spPr>
          <a:xfrm flipV="1">
            <a:off x="7074498" y="3917341"/>
            <a:ext cx="705" cy="253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70DC3C01-5A9D-F8E6-77D9-2B8157C76307}"/>
              </a:ext>
            </a:extLst>
          </p:cNvPr>
          <p:cNvCxnSpPr>
            <a:cxnSpLocks/>
          </p:cNvCxnSpPr>
          <p:nvPr/>
        </p:nvCxnSpPr>
        <p:spPr>
          <a:xfrm flipV="1">
            <a:off x="7729052" y="3917341"/>
            <a:ext cx="705" cy="253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265E0504-9B0E-8283-1B91-70383419C463}"/>
              </a:ext>
            </a:extLst>
          </p:cNvPr>
          <p:cNvCxnSpPr>
            <a:cxnSpLocks/>
          </p:cNvCxnSpPr>
          <p:nvPr/>
        </p:nvCxnSpPr>
        <p:spPr>
          <a:xfrm flipV="1">
            <a:off x="8355142" y="3917341"/>
            <a:ext cx="705" cy="253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2E89D413-C247-07CC-206A-E2FA454D1208}"/>
              </a:ext>
            </a:extLst>
          </p:cNvPr>
          <p:cNvCxnSpPr>
            <a:cxnSpLocks/>
          </p:cNvCxnSpPr>
          <p:nvPr/>
        </p:nvCxnSpPr>
        <p:spPr>
          <a:xfrm flipV="1">
            <a:off x="9012975" y="3917341"/>
            <a:ext cx="705" cy="253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B6B9FD78-F958-C7D8-EAF1-446A15886359}"/>
              </a:ext>
            </a:extLst>
          </p:cNvPr>
          <p:cNvCxnSpPr>
            <a:cxnSpLocks/>
          </p:cNvCxnSpPr>
          <p:nvPr/>
        </p:nvCxnSpPr>
        <p:spPr>
          <a:xfrm flipV="1">
            <a:off x="9668234" y="3917341"/>
            <a:ext cx="705" cy="253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F20FDA1D-E525-8258-832A-91F72C6DED6C}"/>
              </a:ext>
            </a:extLst>
          </p:cNvPr>
          <p:cNvCxnSpPr>
            <a:cxnSpLocks/>
          </p:cNvCxnSpPr>
          <p:nvPr/>
        </p:nvCxnSpPr>
        <p:spPr>
          <a:xfrm flipV="1">
            <a:off x="10292379" y="3926983"/>
            <a:ext cx="705" cy="253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4AE98C86-CA5D-5524-0928-AA68985B0E4E}"/>
              </a:ext>
            </a:extLst>
          </p:cNvPr>
          <p:cNvCxnSpPr>
            <a:cxnSpLocks/>
          </p:cNvCxnSpPr>
          <p:nvPr/>
        </p:nvCxnSpPr>
        <p:spPr>
          <a:xfrm flipV="1">
            <a:off x="10958560" y="3917341"/>
            <a:ext cx="705" cy="2537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366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16658" y="1266289"/>
            <a:ext cx="6226062" cy="4160178"/>
          </a:xfrm>
          <a:prstGeom prst="rect">
            <a:avLst/>
          </a:prstGeom>
        </p:spPr>
        <p:txBody>
          <a:bodyPr wrap="square">
            <a:spAutoFit/>
          </a:bodyPr>
          <a:lstStyle/>
          <a:p>
            <a:pPr marL="457200" indent="-457200">
              <a:lnSpc>
                <a:spcPct val="120000"/>
              </a:lnSpc>
              <a:spcAft>
                <a:spcPts val="600"/>
              </a:spcAft>
              <a:buFont typeface="Arial" panose="020B0604020202020204" pitchFamily="34" charset="0"/>
              <a:buChar char="•"/>
            </a:pPr>
            <a:r>
              <a:rPr lang="zh-CN" altLang="en-US" sz="2800" b="0" i="0" dirty="0">
                <a:effectLst/>
                <a:latin typeface="黑体" panose="02010609060101010101" pitchFamily="49" charset="-122"/>
                <a:ea typeface="黑体" panose="02010609060101010101" pitchFamily="49" charset="-122"/>
              </a:rPr>
              <a:t>中国科学院信息工程研究所是</a:t>
            </a:r>
            <a:r>
              <a:rPr lang="en-US" altLang="zh-CN" sz="2800" b="0" i="0" dirty="0">
                <a:effectLst/>
                <a:latin typeface="黑体" panose="02010609060101010101" pitchFamily="49" charset="-122"/>
                <a:ea typeface="黑体" panose="02010609060101010101" pitchFamily="49" charset="-122"/>
              </a:rPr>
              <a:t>2011</a:t>
            </a:r>
            <a:r>
              <a:rPr lang="zh-CN" altLang="en-US" sz="2800" b="0" i="0" dirty="0">
                <a:effectLst/>
                <a:latin typeface="黑体" panose="02010609060101010101" pitchFamily="49" charset="-122"/>
                <a:ea typeface="黑体" panose="02010609060101010101" pitchFamily="49" charset="-122"/>
              </a:rPr>
              <a:t>年批准成立的中国科学院直属科研机构。研究所秉承“打造一流平台，集聚一流人才，支撑国家需求，引领学科发展”的组织目标，面向国家战略需求，为国家信息化进程提供核心关键技术支撑与系统解决方案。</a:t>
            </a:r>
            <a:endParaRPr lang="zh-CN" altLang="en-US" sz="2800" dirty="0">
              <a:latin typeface="黑体" panose="02010609060101010101" pitchFamily="49" charset="-122"/>
              <a:ea typeface="黑体" panose="02010609060101010101" pitchFamily="49" charset="-122"/>
              <a:cs typeface="+mn-ea"/>
              <a:sym typeface="+mn-lt"/>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信工所</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pic>
        <p:nvPicPr>
          <p:cNvPr id="9" name="图片 8">
            <a:extLst>
              <a:ext uri="{FF2B5EF4-FFF2-40B4-BE49-F238E27FC236}">
                <a16:creationId xmlns:a16="http://schemas.microsoft.com/office/drawing/2014/main" id="{9F549DB1-25C6-0149-FF89-92AC8DF0560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522000" y="1267200"/>
            <a:ext cx="4892400" cy="3938400"/>
          </a:xfrm>
          <a:prstGeom prst="rect">
            <a:avLst/>
          </a:prstGeom>
        </p:spPr>
      </p:pic>
    </p:spTree>
    <p:extLst>
      <p:ext uri="{BB962C8B-B14F-4D97-AF65-F5344CB8AC3E}">
        <p14:creationId xmlns:p14="http://schemas.microsoft.com/office/powerpoint/2010/main" val="4127878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srcRect l="20912" r="20911" b="64074"/>
          <a:stretch>
            <a:fillRect/>
          </a:stretch>
        </p:blipFill>
        <p:spPr>
          <a:xfrm>
            <a:off x="-19050" y="1810492"/>
            <a:ext cx="12192000" cy="3580658"/>
          </a:xfrm>
          <a:prstGeom prst="rect">
            <a:avLst/>
          </a:prstGeom>
        </p:spPr>
      </p:pic>
      <p:sp>
        <p:nvSpPr>
          <p:cNvPr id="6" name="椭圆 5"/>
          <p:cNvSpPr/>
          <p:nvPr/>
        </p:nvSpPr>
        <p:spPr>
          <a:xfrm>
            <a:off x="4308835" y="297183"/>
            <a:ext cx="3574329" cy="3465871"/>
          </a:xfrm>
          <a:prstGeom prst="ellipse">
            <a:avLst/>
          </a:prstGeom>
          <a:solidFill>
            <a:schemeClr val="bg1"/>
          </a:solidFill>
          <a:ln w="127000">
            <a:gradFill>
              <a:gsLst>
                <a:gs pos="0">
                  <a:schemeClr val="accent4">
                    <a:lumMod val="40000"/>
                    <a:lumOff val="60000"/>
                  </a:schemeClr>
                </a:gs>
                <a:gs pos="99115">
                  <a:schemeClr val="accent4">
                    <a:lumMod val="75000"/>
                  </a:schemeClr>
                </a:gs>
                <a:gs pos="61000">
                  <a:schemeClr val="accent4">
                    <a:lumMod val="20000"/>
                    <a:lumOff val="80000"/>
                  </a:schemeClr>
                </a:gs>
                <a:gs pos="30000">
                  <a:schemeClr val="accent4">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任意多边形: 形状 12"/>
          <p:cNvSpPr/>
          <p:nvPr/>
        </p:nvSpPr>
        <p:spPr>
          <a:xfrm>
            <a:off x="19050" y="2249745"/>
            <a:ext cx="12211049" cy="4608257"/>
          </a:xfrm>
          <a:custGeom>
            <a:avLst/>
            <a:gdLst>
              <a:gd name="connsiteX0" fmla="*/ 6312311 w 12211049"/>
              <a:gd name="connsiteY0" fmla="*/ 0 h 4608257"/>
              <a:gd name="connsiteX1" fmla="*/ 11919565 w 12211049"/>
              <a:gd name="connsiteY1" fmla="*/ 813571 h 4608257"/>
              <a:gd name="connsiteX2" fmla="*/ 12211049 w 12211049"/>
              <a:gd name="connsiteY2" fmla="*/ 912028 h 4608257"/>
              <a:gd name="connsiteX3" fmla="*/ 12211049 w 12211049"/>
              <a:gd name="connsiteY3" fmla="*/ 4608257 h 4608257"/>
              <a:gd name="connsiteX4" fmla="*/ 0 w 12211049"/>
              <a:gd name="connsiteY4" fmla="*/ 4608257 h 4608257"/>
              <a:gd name="connsiteX5" fmla="*/ 0 w 12211049"/>
              <a:gd name="connsiteY5" fmla="*/ 1062793 h 4608257"/>
              <a:gd name="connsiteX6" fmla="*/ 311858 w 12211049"/>
              <a:gd name="connsiteY6" fmla="*/ 946385 h 4608257"/>
              <a:gd name="connsiteX7" fmla="*/ 6312311 w 12211049"/>
              <a:gd name="connsiteY7" fmla="*/ 0 h 4608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1049" h="4608257">
                <a:moveTo>
                  <a:pt x="6312311" y="0"/>
                </a:moveTo>
                <a:cubicBezTo>
                  <a:pt x="8389364" y="0"/>
                  <a:pt x="10318942" y="299925"/>
                  <a:pt x="11919565" y="813571"/>
                </a:cubicBezTo>
                <a:lnTo>
                  <a:pt x="12211049" y="912028"/>
                </a:lnTo>
                <a:lnTo>
                  <a:pt x="12211049" y="4608257"/>
                </a:lnTo>
                <a:lnTo>
                  <a:pt x="0" y="4608257"/>
                </a:lnTo>
                <a:lnTo>
                  <a:pt x="0" y="1062793"/>
                </a:lnTo>
                <a:lnTo>
                  <a:pt x="311858" y="946385"/>
                </a:lnTo>
                <a:cubicBezTo>
                  <a:pt x="1985106" y="351995"/>
                  <a:pt x="4062169" y="0"/>
                  <a:pt x="6312311" y="0"/>
                </a:cubicBezTo>
                <a:close/>
              </a:path>
            </a:pathLst>
          </a:custGeom>
          <a:gradFill>
            <a:gsLst>
              <a:gs pos="0">
                <a:srgbClr val="016DAD"/>
              </a:gs>
              <a:gs pos="100000">
                <a:srgbClr val="016DAD"/>
              </a:gs>
              <a:gs pos="53000">
                <a:srgbClr val="59BFF0"/>
              </a:gs>
            </a:gsLst>
            <a:lin ang="5400000" scaled="1"/>
          </a:grad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6" name="文本框 15"/>
          <p:cNvSpPr txBox="1"/>
          <p:nvPr/>
        </p:nvSpPr>
        <p:spPr>
          <a:xfrm>
            <a:off x="5270500" y="676275"/>
            <a:ext cx="1425575" cy="1445260"/>
          </a:xfrm>
          <a:prstGeom prst="rect">
            <a:avLst/>
          </a:prstGeom>
          <a:noFill/>
        </p:spPr>
        <p:txBody>
          <a:bodyPr wrap="square" rtlCol="0">
            <a:spAutoFit/>
            <a:scene3d>
              <a:camera prst="orthographicFront"/>
              <a:lightRig rig="threePt" dir="t"/>
            </a:scene3d>
            <a:sp3d contourW="12700"/>
          </a:bodyPr>
          <a:lstStyle/>
          <a:p>
            <a:pPr algn="dist"/>
            <a:r>
              <a:rPr lang="en-US" altLang="zh-CN" sz="2800" dirty="0">
                <a:solidFill>
                  <a:srgbClr val="014973"/>
                </a:solidFill>
                <a:latin typeface="Times New Roman" panose="02020603050405020304" pitchFamily="18" charset="0"/>
                <a:cs typeface="Times New Roman" panose="02020603050405020304" pitchFamily="18" charset="0"/>
                <a:sym typeface="+mn-lt"/>
              </a:rPr>
              <a:t>PART</a:t>
            </a:r>
            <a:endParaRPr lang="en-US" altLang="zh-CN" sz="6000" dirty="0">
              <a:solidFill>
                <a:srgbClr val="014973"/>
              </a:solidFill>
              <a:latin typeface="Times New Roman" panose="02020603050405020304" pitchFamily="18" charset="0"/>
              <a:cs typeface="Times New Roman" panose="02020603050405020304" pitchFamily="18" charset="0"/>
              <a:sym typeface="+mn-lt"/>
            </a:endParaRPr>
          </a:p>
          <a:p>
            <a:pPr algn="ctr"/>
            <a:r>
              <a:rPr lang="en-US" altLang="zh-CN" sz="6000" dirty="0">
                <a:solidFill>
                  <a:srgbClr val="014973"/>
                </a:solidFill>
                <a:latin typeface="Times New Roman" panose="02020603050405020304" pitchFamily="18" charset="0"/>
                <a:cs typeface="Times New Roman" panose="02020603050405020304" pitchFamily="18" charset="0"/>
                <a:sym typeface="+mn-lt"/>
              </a:rPr>
              <a:t> 01</a:t>
            </a:r>
          </a:p>
        </p:txBody>
      </p:sp>
      <p:sp>
        <p:nvSpPr>
          <p:cNvPr id="18" name="文本框 17"/>
          <p:cNvSpPr txBox="1"/>
          <p:nvPr/>
        </p:nvSpPr>
        <p:spPr>
          <a:xfrm>
            <a:off x="2887429" y="2677491"/>
            <a:ext cx="6417141" cy="923330"/>
          </a:xfrm>
          <a:prstGeom prst="rect">
            <a:avLst/>
          </a:prstGeom>
          <a:noFill/>
        </p:spPr>
        <p:txBody>
          <a:bodyPr wrap="none" rtlCol="0">
            <a:spAutoFit/>
            <a:scene3d>
              <a:camera prst="orthographicFront"/>
              <a:lightRig rig="threePt" dir="t"/>
            </a:scene3d>
            <a:sp3d contourW="12700"/>
          </a:bodyPr>
          <a:lstStyle/>
          <a:p>
            <a:r>
              <a:rPr lang="zh-CN" altLang="en-US" sz="5400" dirty="0">
                <a:solidFill>
                  <a:schemeClr val="bg1"/>
                </a:solidFill>
                <a:latin typeface="黑体" panose="02010609060101010101" pitchFamily="49" charset="-122"/>
                <a:ea typeface="黑体" panose="02010609060101010101" pitchFamily="49" charset="-122"/>
                <a:cs typeface="+mn-ea"/>
                <a:sym typeface="+mn-lt"/>
              </a:rPr>
              <a:t>中国科学院大学概况</a:t>
            </a:r>
          </a:p>
        </p:txBody>
      </p:sp>
      <p:sp>
        <p:nvSpPr>
          <p:cNvPr id="19" name="文本框 18"/>
          <p:cNvSpPr txBox="1"/>
          <p:nvPr/>
        </p:nvSpPr>
        <p:spPr>
          <a:xfrm>
            <a:off x="2887429" y="3763054"/>
            <a:ext cx="4251196" cy="1044773"/>
          </a:xfrm>
          <a:prstGeom prst="rect">
            <a:avLst/>
          </a:prstGeom>
          <a:noFill/>
        </p:spPr>
        <p:txBody>
          <a:bodyPr wrap="square" rtlCol="0">
            <a:spAutoFit/>
            <a:scene3d>
              <a:camera prst="orthographicFront"/>
              <a:lightRig rig="threePt" dir="t"/>
            </a:scene3d>
            <a:sp3d contourW="12700"/>
          </a:bodyPr>
          <a:lstStyle/>
          <a:p>
            <a:pPr marL="457200" indent="-457200">
              <a:lnSpc>
                <a:spcPct val="114000"/>
              </a:lnSpc>
              <a:buFont typeface="Arial" panose="020B0604020202020204" pitchFamily="34" charset="0"/>
              <a:buChar char="•"/>
            </a:pPr>
            <a:r>
              <a:rPr lang="zh-CN" altLang="en-US" sz="2800" dirty="0">
                <a:solidFill>
                  <a:schemeClr val="bg1"/>
                </a:solidFill>
                <a:latin typeface="黑体" panose="02010609060101010101" pitchFamily="49" charset="-122"/>
                <a:ea typeface="黑体" panose="02010609060101010101" pitchFamily="49" charset="-122"/>
                <a:cs typeface="+mn-ea"/>
                <a:sym typeface="+mn-lt"/>
              </a:rPr>
              <a:t>国科大概况</a:t>
            </a:r>
            <a:endParaRPr lang="en-US" altLang="zh-CN" sz="2800" dirty="0">
              <a:solidFill>
                <a:schemeClr val="bg1"/>
              </a:solidFill>
              <a:latin typeface="黑体" panose="02010609060101010101" pitchFamily="49" charset="-122"/>
              <a:ea typeface="黑体" panose="02010609060101010101" pitchFamily="49" charset="-122"/>
              <a:cs typeface="+mn-ea"/>
              <a:sym typeface="+mn-lt"/>
            </a:endParaRPr>
          </a:p>
          <a:p>
            <a:pPr marL="457200" indent="-457200">
              <a:lnSpc>
                <a:spcPct val="114000"/>
              </a:lnSpc>
              <a:buFont typeface="Arial" panose="020B0604020202020204" pitchFamily="34" charset="0"/>
              <a:buChar char="•"/>
            </a:pPr>
            <a:r>
              <a:rPr lang="zh-CN" altLang="en-US" sz="2800" dirty="0">
                <a:solidFill>
                  <a:schemeClr val="bg1"/>
                </a:solidFill>
                <a:latin typeface="黑体" panose="02010609060101010101" pitchFamily="49" charset="-122"/>
                <a:ea typeface="黑体" panose="02010609060101010101" pitchFamily="49" charset="-122"/>
                <a:cs typeface="+mn-ea"/>
                <a:sym typeface="+mn-lt"/>
              </a:rPr>
              <a:t>研究所概况</a:t>
            </a:r>
            <a:endParaRPr lang="en-US" altLang="zh-CN" sz="2800" dirty="0">
              <a:solidFill>
                <a:schemeClr val="bg1"/>
              </a:solidFill>
              <a:latin typeface="黑体" panose="02010609060101010101" pitchFamily="49" charset="-122"/>
              <a:ea typeface="黑体" panose="02010609060101010101" pitchFamily="49" charset="-122"/>
              <a:cs typeface="+mn-ea"/>
              <a:sym typeface="+mn-lt"/>
            </a:endParaRPr>
          </a:p>
        </p:txBody>
      </p:sp>
    </p:spTree>
    <p:extLst>
      <p:ext uri="{BB962C8B-B14F-4D97-AF65-F5344CB8AC3E}">
        <p14:creationId xmlns:p14="http://schemas.microsoft.com/office/powerpoint/2010/main" val="1958200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280" y="1266289"/>
            <a:ext cx="11093440" cy="5271251"/>
          </a:xfrm>
          <a:prstGeom prst="rect">
            <a:avLst/>
          </a:prstGeom>
        </p:spPr>
        <p:txBody>
          <a:bodyPr wrap="square">
            <a:spAutoFit/>
          </a:bodyPr>
          <a:lstStyle/>
          <a:p>
            <a:pPr marL="457200" indent="-457200">
              <a:lnSpc>
                <a:spcPct val="120000"/>
              </a:lnSpc>
              <a:spcAft>
                <a:spcPts val="600"/>
              </a:spcAft>
              <a:buFont typeface="Arial" panose="020B0604020202020204" pitchFamily="34" charset="0"/>
              <a:buChar char="•"/>
            </a:pPr>
            <a:r>
              <a:rPr lang="zh-CN" altLang="en-US" sz="2800" i="0" dirty="0">
                <a:effectLst/>
                <a:latin typeface="黑体" panose="02010609060101010101" pitchFamily="49" charset="-122"/>
                <a:ea typeface="黑体" panose="02010609060101010101" pitchFamily="49" charset="-122"/>
              </a:rPr>
              <a:t>信工所拥有一支由国家网络安全优秀人才、杰青、优青等国家级人才组成的高水平师资队伍，同时拥有包括信息安全国家重点实验室、信息内容安全技术国家工程实验室、信息安全共性技术国家工程研究中心等一批国家及省部级科研平台，为研究生创造了良好的学习、科研环境。 </a:t>
            </a:r>
            <a:endParaRPr lang="en-US" altLang="zh-CN" sz="2800" dirty="0">
              <a:latin typeface="黑体" panose="02010609060101010101" pitchFamily="49" charset="-122"/>
              <a:ea typeface="黑体" panose="02010609060101010101" pitchFamily="49" charset="-122"/>
            </a:endParaRPr>
          </a:p>
          <a:p>
            <a:pPr marL="457200" indent="-457200">
              <a:lnSpc>
                <a:spcPct val="120000"/>
              </a:lnSpc>
              <a:spcAft>
                <a:spcPts val="600"/>
              </a:spcAft>
              <a:buFont typeface="Arial" panose="020B0604020202020204" pitchFamily="34" charset="0"/>
              <a:buChar char="•"/>
            </a:pPr>
            <a:r>
              <a:rPr lang="zh-CN" altLang="en-US" sz="2800" i="0" dirty="0">
                <a:effectLst/>
                <a:latin typeface="黑体" panose="02010609060101010101" pitchFamily="49" charset="-122"/>
                <a:ea typeface="黑体" panose="02010609060101010101" pitchFamily="49" charset="-122"/>
              </a:rPr>
              <a:t>研究所设有“网络空间安全”、“计算机科学与技术”和“信息与通信工程”三个一级学科博士培养点，“计算机科学与技术”一级学科博士后流动站。目前，研究所是国内网络空间安全领域学科布局最完整、科技研发综合实力最强、人才队伍规模最大的人才培养基地。</a:t>
            </a:r>
            <a:endParaRPr lang="en-US" altLang="zh-CN" sz="2800" i="0" dirty="0">
              <a:effectLst/>
              <a:latin typeface="黑体" panose="02010609060101010101" pitchFamily="49" charset="-122"/>
              <a:ea typeface="黑体" panose="02010609060101010101" pitchFamily="49" charset="-122"/>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信工所</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spTree>
    <p:extLst>
      <p:ext uri="{BB962C8B-B14F-4D97-AF65-F5344CB8AC3E}">
        <p14:creationId xmlns:p14="http://schemas.microsoft.com/office/powerpoint/2010/main" val="1318912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280" y="1266289"/>
            <a:ext cx="11093440" cy="1728743"/>
          </a:xfrm>
          <a:prstGeom prst="rect">
            <a:avLst/>
          </a:prstGeom>
        </p:spPr>
        <p:txBody>
          <a:bodyPr wrap="square">
            <a:spAutoFit/>
          </a:bodyPr>
          <a:lstStyle/>
          <a:p>
            <a:pPr marL="457200" indent="-457200">
              <a:lnSpc>
                <a:spcPct val="120000"/>
              </a:lnSpc>
              <a:spcAft>
                <a:spcPts val="600"/>
              </a:spcAft>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cs typeface="+mn-ea"/>
                <a:sym typeface="+mn-lt"/>
              </a:rPr>
              <a:t>研究所分为六个科室，分别有不同的研究方向。</a:t>
            </a:r>
          </a:p>
          <a:p>
            <a:pPr marL="457200" indent="-457200">
              <a:lnSpc>
                <a:spcPct val="120000"/>
              </a:lnSpc>
              <a:spcAft>
                <a:spcPts val="600"/>
              </a:spcAft>
              <a:buFont typeface="Wingdings" panose="05000000000000000000" pitchFamily="2" charset="2"/>
              <a:buChar char="Ø"/>
            </a:pP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Wingdings" panose="05000000000000000000" pitchFamily="2" charset="2"/>
              <a:buChar char="Ø"/>
            </a:pPr>
            <a:endParaRPr lang="zh-CN" altLang="en-US" sz="2800" dirty="0">
              <a:latin typeface="黑体" panose="02010609060101010101" pitchFamily="49" charset="-122"/>
              <a:ea typeface="黑体" panose="02010609060101010101" pitchFamily="49" charset="-122"/>
              <a:cs typeface="+mn-ea"/>
              <a:sym typeface="+mn-lt"/>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信工所</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graphicFrame>
        <p:nvGraphicFramePr>
          <p:cNvPr id="22" name="表格 22">
            <a:extLst>
              <a:ext uri="{FF2B5EF4-FFF2-40B4-BE49-F238E27FC236}">
                <a16:creationId xmlns:a16="http://schemas.microsoft.com/office/drawing/2014/main" id="{EA103D9A-C4C0-1D50-9B81-CC6F5C816617}"/>
              </a:ext>
            </a:extLst>
          </p:cNvPr>
          <p:cNvGraphicFramePr>
            <a:graphicFrameLocks noGrp="1"/>
          </p:cNvGraphicFramePr>
          <p:nvPr>
            <p:extLst>
              <p:ext uri="{D42A27DB-BD31-4B8C-83A1-F6EECF244321}">
                <p14:modId xmlns:p14="http://schemas.microsoft.com/office/powerpoint/2010/main" val="3062941815"/>
              </p:ext>
            </p:extLst>
          </p:nvPr>
        </p:nvGraphicFramePr>
        <p:xfrm>
          <a:off x="825820" y="2204720"/>
          <a:ext cx="10540360" cy="4480560"/>
        </p:xfrm>
        <a:graphic>
          <a:graphicData uri="http://schemas.openxmlformats.org/drawingml/2006/table">
            <a:tbl>
              <a:tblPr firstRow="1" bandRow="1">
                <a:tableStyleId>{5C22544A-7EE6-4342-B048-85BDC9FD1C3A}</a:tableStyleId>
              </a:tblPr>
              <a:tblGrid>
                <a:gridCol w="5270180">
                  <a:extLst>
                    <a:ext uri="{9D8B030D-6E8A-4147-A177-3AD203B41FA5}">
                      <a16:colId xmlns:a16="http://schemas.microsoft.com/office/drawing/2014/main" val="1321026072"/>
                    </a:ext>
                  </a:extLst>
                </a:gridCol>
                <a:gridCol w="5270180">
                  <a:extLst>
                    <a:ext uri="{9D8B030D-6E8A-4147-A177-3AD203B41FA5}">
                      <a16:colId xmlns:a16="http://schemas.microsoft.com/office/drawing/2014/main" val="2624162263"/>
                    </a:ext>
                  </a:extLst>
                </a:gridCol>
              </a:tblGrid>
              <a:tr h="1367035">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信息安全国家重点实验室</a:t>
                      </a:r>
                      <a:endParaRPr lang="en-US" altLang="zh-CN" sz="2000" dirty="0">
                        <a:solidFill>
                          <a:schemeClr val="tx1"/>
                        </a:solidFill>
                        <a:latin typeface="黑体" panose="02010609060101010101" pitchFamily="49" charset="-122"/>
                        <a:ea typeface="黑体" panose="02010609060101010101" pitchFamily="49" charset="-122"/>
                      </a:endParaRPr>
                    </a:p>
                    <a:p>
                      <a:pPr marL="285750" indent="-285750" algn="ctr">
                        <a:buFont typeface="Arial" panose="020B0604020202020204" pitchFamily="34" charset="0"/>
                        <a:buChar char="•"/>
                      </a:pPr>
                      <a:r>
                        <a:rPr lang="zh-CN" altLang="en-US" b="0" dirty="0">
                          <a:solidFill>
                            <a:schemeClr val="tx1"/>
                          </a:solidFill>
                          <a:latin typeface="黑体" panose="02010609060101010101" pitchFamily="49" charset="-122"/>
                          <a:ea typeface="黑体" panose="02010609060101010101" pitchFamily="49" charset="-122"/>
                        </a:rPr>
                        <a:t>是我国最早的、也是唯一的专门从事信息安全基础理论和关键技术体系化研究的学科类国家重点实验室，是我国该领域核心科研队伍。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第二研究室</a:t>
                      </a:r>
                      <a:endParaRPr lang="en-US" altLang="zh-CN" sz="2000" dirty="0">
                        <a:solidFill>
                          <a:schemeClr val="tx1"/>
                        </a:solidFill>
                        <a:latin typeface="黑体" panose="02010609060101010101" pitchFamily="49" charset="-122"/>
                        <a:ea typeface="黑体" panose="02010609060101010101" pitchFamily="49" charset="-122"/>
                      </a:endParaRPr>
                    </a:p>
                    <a:p>
                      <a:pPr marL="285750" indent="-285750" algn="ctr">
                        <a:buFont typeface="Arial" panose="020B0604020202020204" pitchFamily="34" charset="0"/>
                        <a:buChar char="•"/>
                      </a:pPr>
                      <a:r>
                        <a:rPr lang="zh-CN" altLang="en-US" b="0" dirty="0">
                          <a:solidFill>
                            <a:schemeClr val="tx1"/>
                          </a:solidFill>
                          <a:latin typeface="黑体" panose="02010609060101010101" pitchFamily="49" charset="-122"/>
                          <a:ea typeface="黑体" panose="02010609060101010101" pitchFamily="49" charset="-122"/>
                        </a:rPr>
                        <a:t>研究方向：面向网络空间安全的智能信息处理。主要研究智能信息处理的基本理论、模型、算法和关键技术，为国家网络信息安全战略需求提供技术支撑。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1792147463"/>
                  </a:ext>
                </a:extLst>
              </a:tr>
              <a:tr h="1367035">
                <a:tc>
                  <a:txBody>
                    <a:bodyPr/>
                    <a:lstStyle/>
                    <a:p>
                      <a:pPr algn="ctr"/>
                      <a:r>
                        <a:rPr lang="zh-CN" altLang="en-US" sz="2000" b="1" dirty="0">
                          <a:solidFill>
                            <a:schemeClr val="tx1"/>
                          </a:solidFill>
                          <a:latin typeface="黑体" panose="02010609060101010101" pitchFamily="49" charset="-122"/>
                          <a:ea typeface="黑体" panose="02010609060101010101" pitchFamily="49" charset="-122"/>
                        </a:rPr>
                        <a:t>第三研究室</a:t>
                      </a:r>
                      <a:endParaRPr lang="en-US" altLang="zh-CN" sz="2000" b="1" dirty="0">
                        <a:solidFill>
                          <a:schemeClr val="tx1"/>
                        </a:solidFill>
                        <a:latin typeface="黑体" panose="02010609060101010101" pitchFamily="49" charset="-122"/>
                        <a:ea typeface="黑体" panose="02010609060101010101" pitchFamily="49" charset="-122"/>
                      </a:endParaRPr>
                    </a:p>
                    <a:p>
                      <a:pPr marL="285750" indent="-285750" algn="ctr">
                        <a:buFont typeface="Arial" panose="020B0604020202020204" pitchFamily="34" charset="0"/>
                        <a:buChar char="•"/>
                      </a:pPr>
                      <a:r>
                        <a:rPr lang="zh-CN" altLang="en-US" dirty="0">
                          <a:solidFill>
                            <a:schemeClr val="tx1"/>
                          </a:solidFill>
                          <a:latin typeface="黑体" panose="02010609060101010101" pitchFamily="49" charset="-122"/>
                          <a:ea typeface="黑体" panose="02010609060101010101" pitchFamily="49" charset="-122"/>
                        </a:rPr>
                        <a:t>全称为大数据安全研究室，研究方向以网络空间数据组织与处理为核心，重点围绕网络空间治理领域开展前沿性基础应用研究、高技术攻关和工程化应用。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a:r>
                        <a:rPr lang="zh-CN" altLang="en-US" sz="2000" b="1" dirty="0">
                          <a:solidFill>
                            <a:schemeClr val="tx1"/>
                          </a:solidFill>
                          <a:latin typeface="黑体" panose="02010609060101010101" pitchFamily="49" charset="-122"/>
                          <a:ea typeface="黑体" panose="02010609060101010101" pitchFamily="49" charset="-122"/>
                        </a:rPr>
                        <a:t>第四研究室</a:t>
                      </a:r>
                      <a:endParaRPr lang="en-US" altLang="zh-CN" sz="2000" b="1" dirty="0">
                        <a:solidFill>
                          <a:schemeClr val="tx1"/>
                        </a:solidFill>
                        <a:latin typeface="黑体" panose="02010609060101010101" pitchFamily="49" charset="-122"/>
                        <a:ea typeface="黑体" panose="02010609060101010101" pitchFamily="49" charset="-122"/>
                      </a:endParaRPr>
                    </a:p>
                    <a:p>
                      <a:pPr marL="285750" indent="-285750" algn="ctr">
                        <a:buFont typeface="Arial" panose="020B0604020202020204" pitchFamily="34" charset="0"/>
                        <a:buChar char="•"/>
                      </a:pPr>
                      <a:r>
                        <a:rPr lang="zh-CN" altLang="en-US" dirty="0">
                          <a:solidFill>
                            <a:schemeClr val="tx1"/>
                          </a:solidFill>
                          <a:latin typeface="黑体" panose="02010609060101010101" pitchFamily="49" charset="-122"/>
                          <a:ea typeface="黑体" panose="02010609060101010101" pitchFamily="49" charset="-122"/>
                        </a:rPr>
                        <a:t>围绕“网电空间安全”领域展开研究，在物联网设备安全、声光电磁物理场景安全、无线通信安全、工控系统安全和高安全等级网络与信息系统安全等方向均处于国内领先地位。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708625267"/>
                  </a:ext>
                </a:extLst>
              </a:tr>
              <a:tr h="1367035">
                <a:tc>
                  <a:txBody>
                    <a:bodyPr/>
                    <a:lstStyle/>
                    <a:p>
                      <a:pPr algn="ctr"/>
                      <a:r>
                        <a:rPr lang="zh-CN" altLang="en-US" sz="2000" b="1" dirty="0">
                          <a:solidFill>
                            <a:schemeClr val="tx1"/>
                          </a:solidFill>
                          <a:latin typeface="黑体" panose="02010609060101010101" pitchFamily="49" charset="-122"/>
                          <a:ea typeface="黑体" panose="02010609060101010101" pitchFamily="49" charset="-122"/>
                        </a:rPr>
                        <a:t>第五研究室</a:t>
                      </a:r>
                      <a:endParaRPr lang="en-US" altLang="zh-CN" sz="2000" b="1" dirty="0">
                        <a:solidFill>
                          <a:schemeClr val="tx1"/>
                        </a:solidFill>
                        <a:latin typeface="黑体" panose="02010609060101010101" pitchFamily="49" charset="-122"/>
                        <a:ea typeface="黑体" panose="02010609060101010101" pitchFamily="49" charset="-122"/>
                      </a:endParaRPr>
                    </a:p>
                    <a:p>
                      <a:pPr marL="285750" indent="-285750" algn="ctr">
                        <a:buFont typeface="Arial" panose="020B0604020202020204" pitchFamily="34" charset="0"/>
                        <a:buChar char="•"/>
                      </a:pPr>
                      <a:r>
                        <a:rPr lang="zh-CN" altLang="en-US" dirty="0">
                          <a:solidFill>
                            <a:schemeClr val="tx1"/>
                          </a:solidFill>
                          <a:latin typeface="黑体" panose="02010609060101010101" pitchFamily="49" charset="-122"/>
                          <a:ea typeface="黑体" panose="02010609060101010101" pitchFamily="49" charset="-122"/>
                        </a:rPr>
                        <a:t>在网络与系统安全领域开展基础研究、技术研发和应用工程开发等工作，注重学术研究、科技攻关、学术交流以及人才培养，并发挥重要作用。</a:t>
                      </a:r>
                      <a:endParaRPr lang="en-US" altLang="zh-CN" dirty="0">
                        <a:solidFill>
                          <a:schemeClr val="tx1"/>
                        </a:solidFill>
                        <a:latin typeface="黑体" panose="02010609060101010101" pitchFamily="49" charset="-122"/>
                        <a:ea typeface="黑体" panose="02010609060101010101" pitchFamily="49" charset="-122"/>
                      </a:endParaRPr>
                    </a:p>
                    <a:p>
                      <a:pPr marL="0" indent="0" algn="ctr">
                        <a:buFont typeface="Arial" panose="020B0604020202020204" pitchFamily="34" charset="0"/>
                        <a:buNone/>
                      </a:pP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a:r>
                        <a:rPr lang="zh-CN" altLang="en-US" sz="2000" b="1" dirty="0">
                          <a:solidFill>
                            <a:schemeClr val="tx1"/>
                          </a:solidFill>
                          <a:latin typeface="黑体" panose="02010609060101010101" pitchFamily="49" charset="-122"/>
                          <a:ea typeface="黑体" panose="02010609060101010101" pitchFamily="49" charset="-122"/>
                        </a:rPr>
                        <a:t>第六研究室</a:t>
                      </a:r>
                      <a:endParaRPr lang="en-US" altLang="zh-CN" sz="2000" b="1" dirty="0">
                        <a:solidFill>
                          <a:schemeClr val="tx1"/>
                        </a:solidFill>
                        <a:latin typeface="黑体" panose="02010609060101010101" pitchFamily="49" charset="-122"/>
                        <a:ea typeface="黑体" panose="02010609060101010101" pitchFamily="49" charset="-122"/>
                      </a:endParaRPr>
                    </a:p>
                    <a:p>
                      <a:pPr marL="285750" indent="-285750" algn="ctr">
                        <a:buFont typeface="Arial" panose="020B0604020202020204" pitchFamily="34" charset="0"/>
                        <a:buChar char="•"/>
                      </a:pPr>
                      <a:r>
                        <a:rPr lang="zh-CN" altLang="en-US" sz="1800" b="0" dirty="0">
                          <a:solidFill>
                            <a:schemeClr val="tx1"/>
                          </a:solidFill>
                          <a:latin typeface="黑体" panose="02010609060101010101" pitchFamily="49" charset="-122"/>
                          <a:ea typeface="黑体" panose="02010609060101010101" pitchFamily="49" charset="-122"/>
                        </a:rPr>
                        <a:t>重点围绕网络空间安全评测领域开展前沿性基础应用研究、关键技术攻关及工程化应用研发，重点关注软件与系统安全中的攻防博弈、基于威胁情报的态势感知与威胁发现溯源。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680870331"/>
                  </a:ext>
                </a:extLst>
              </a:tr>
            </a:tbl>
          </a:graphicData>
        </a:graphic>
      </p:graphicFrame>
    </p:spTree>
    <p:extLst>
      <p:ext uri="{BB962C8B-B14F-4D97-AF65-F5344CB8AC3E}">
        <p14:creationId xmlns:p14="http://schemas.microsoft.com/office/powerpoint/2010/main" val="268106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信工所</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graphicFrame>
        <p:nvGraphicFramePr>
          <p:cNvPr id="17" name="表格 17">
            <a:extLst>
              <a:ext uri="{FF2B5EF4-FFF2-40B4-BE49-F238E27FC236}">
                <a16:creationId xmlns:a16="http://schemas.microsoft.com/office/drawing/2014/main" id="{0232724C-4DC1-B464-B00C-788098EBBE88}"/>
              </a:ext>
            </a:extLst>
          </p:cNvPr>
          <p:cNvGraphicFramePr>
            <a:graphicFrameLocks noGrp="1"/>
          </p:cNvGraphicFramePr>
          <p:nvPr>
            <p:extLst>
              <p:ext uri="{D42A27DB-BD31-4B8C-83A1-F6EECF244321}">
                <p14:modId xmlns:p14="http://schemas.microsoft.com/office/powerpoint/2010/main" val="3206311043"/>
              </p:ext>
            </p:extLst>
          </p:nvPr>
        </p:nvGraphicFramePr>
        <p:xfrm>
          <a:off x="540385" y="1488440"/>
          <a:ext cx="6187440" cy="3449318"/>
        </p:xfrm>
        <a:graphic>
          <a:graphicData uri="http://schemas.openxmlformats.org/drawingml/2006/table">
            <a:tbl>
              <a:tblPr firstRow="1" bandRow="1">
                <a:tableStyleId>{5C22544A-7EE6-4342-B048-85BDC9FD1C3A}</a:tableStyleId>
              </a:tblPr>
              <a:tblGrid>
                <a:gridCol w="1031240">
                  <a:extLst>
                    <a:ext uri="{9D8B030D-6E8A-4147-A177-3AD203B41FA5}">
                      <a16:colId xmlns:a16="http://schemas.microsoft.com/office/drawing/2014/main" val="3552367983"/>
                    </a:ext>
                  </a:extLst>
                </a:gridCol>
                <a:gridCol w="1031240">
                  <a:extLst>
                    <a:ext uri="{9D8B030D-6E8A-4147-A177-3AD203B41FA5}">
                      <a16:colId xmlns:a16="http://schemas.microsoft.com/office/drawing/2014/main" val="1418529955"/>
                    </a:ext>
                  </a:extLst>
                </a:gridCol>
                <a:gridCol w="1031240">
                  <a:extLst>
                    <a:ext uri="{9D8B030D-6E8A-4147-A177-3AD203B41FA5}">
                      <a16:colId xmlns:a16="http://schemas.microsoft.com/office/drawing/2014/main" val="3958925068"/>
                    </a:ext>
                  </a:extLst>
                </a:gridCol>
                <a:gridCol w="1031240">
                  <a:extLst>
                    <a:ext uri="{9D8B030D-6E8A-4147-A177-3AD203B41FA5}">
                      <a16:colId xmlns:a16="http://schemas.microsoft.com/office/drawing/2014/main" val="3162256648"/>
                    </a:ext>
                  </a:extLst>
                </a:gridCol>
                <a:gridCol w="1031240">
                  <a:extLst>
                    <a:ext uri="{9D8B030D-6E8A-4147-A177-3AD203B41FA5}">
                      <a16:colId xmlns:a16="http://schemas.microsoft.com/office/drawing/2014/main" val="1410678222"/>
                    </a:ext>
                  </a:extLst>
                </a:gridCol>
                <a:gridCol w="1031240">
                  <a:extLst>
                    <a:ext uri="{9D8B030D-6E8A-4147-A177-3AD203B41FA5}">
                      <a16:colId xmlns:a16="http://schemas.microsoft.com/office/drawing/2014/main" val="3515525211"/>
                    </a:ext>
                  </a:extLst>
                </a:gridCol>
              </a:tblGrid>
              <a:tr h="418414">
                <a:tc gridSpan="6">
                  <a:txBody>
                    <a:bodyPr/>
                    <a:lstStyle/>
                    <a:p>
                      <a:pPr algn="ctr"/>
                      <a:r>
                        <a:rPr lang="zh-CN" altLang="en-US" sz="1800" dirty="0">
                          <a:latin typeface="黑体" panose="02010609060101010101" pitchFamily="49" charset="-122"/>
                          <a:ea typeface="黑体" panose="02010609060101010101" pitchFamily="49" charset="-122"/>
                        </a:rPr>
                        <a:t>近年录取分数线及统招、推免录取人数</a:t>
                      </a: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pPr algn="ctr"/>
                      <a:endParaRPr lang="zh-CN" altLang="en-US" sz="18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494338350"/>
                  </a:ext>
                </a:extLst>
              </a:tr>
              <a:tr h="708333">
                <a:tc rowSpan="2">
                  <a:txBody>
                    <a:bodyPr/>
                    <a:lstStyle/>
                    <a:p>
                      <a:pPr algn="ctr"/>
                      <a:r>
                        <a:rPr lang="zh-CN" altLang="en-US" sz="1800" dirty="0">
                          <a:latin typeface="黑体" panose="02010609060101010101" pitchFamily="49" charset="-122"/>
                          <a:ea typeface="黑体" panose="02010609060101010101" pitchFamily="49" charset="-122"/>
                        </a:rPr>
                        <a:t>年份</a:t>
                      </a:r>
                    </a:p>
                  </a:txBody>
                  <a:tcPr anchor="ctr"/>
                </a:tc>
                <a:tc gridSpan="2">
                  <a:txBody>
                    <a:bodyPr/>
                    <a:lstStyle/>
                    <a:p>
                      <a:pPr algn="ctr"/>
                      <a:r>
                        <a:rPr lang="zh-CN" altLang="en-US" sz="1800" dirty="0">
                          <a:latin typeface="黑体" panose="02010609060101010101" pitchFamily="49" charset="-122"/>
                          <a:ea typeface="黑体" panose="02010609060101010101" pitchFamily="49" charset="-122"/>
                        </a:rPr>
                        <a:t>招生计划</a:t>
                      </a:r>
                    </a:p>
                  </a:txBody>
                  <a:tcPr anchor="ctr"/>
                </a:tc>
                <a:tc hMerge="1">
                  <a:txBody>
                    <a:bodyPr/>
                    <a:lstStyle/>
                    <a:p>
                      <a:pPr algn="ct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zh-CN" altLang="en-US" sz="1800" dirty="0">
                          <a:latin typeface="黑体" panose="02010609060101010101" pitchFamily="49" charset="-122"/>
                          <a:ea typeface="黑体" panose="02010609060101010101" pitchFamily="49" charset="-122"/>
                        </a:rPr>
                        <a:t>复试分数线</a:t>
                      </a:r>
                    </a:p>
                  </a:txBody>
                  <a:tcPr anchor="ctr"/>
                </a:tc>
                <a:tc rowSpan="2">
                  <a:txBody>
                    <a:bodyPr/>
                    <a:lstStyle/>
                    <a:p>
                      <a:pPr marL="0" algn="ctr" defTabSz="914400" rtl="0" eaLnBrk="1" latinLnBrk="0" hangingPunct="1"/>
                      <a:r>
                        <a:rPr lang="zh-CN" altLang="en-US" sz="1800" kern="1200" dirty="0">
                          <a:solidFill>
                            <a:schemeClr val="dk1"/>
                          </a:solidFill>
                          <a:latin typeface="黑体" panose="02010609060101010101" pitchFamily="49" charset="-122"/>
                          <a:ea typeface="黑体" panose="02010609060101010101" pitchFamily="49" charset="-122"/>
                          <a:cs typeface="+mn-cs"/>
                        </a:rPr>
                        <a:t>复试人数</a:t>
                      </a:r>
                      <a:r>
                        <a:rPr lang="en-US" altLang="zh-CN" sz="1800" kern="1200" dirty="0">
                          <a:solidFill>
                            <a:schemeClr val="dk1"/>
                          </a:solidFill>
                          <a:latin typeface="黑体" panose="02010609060101010101" pitchFamily="49" charset="-122"/>
                          <a:ea typeface="黑体" panose="02010609060101010101" pitchFamily="49" charset="-122"/>
                          <a:cs typeface="+mn-cs"/>
                        </a:rPr>
                        <a:t>/</a:t>
                      </a:r>
                      <a:r>
                        <a:rPr lang="zh-CN" altLang="en-US" sz="1800" kern="1200" dirty="0">
                          <a:solidFill>
                            <a:schemeClr val="dk1"/>
                          </a:solidFill>
                          <a:latin typeface="黑体" panose="02010609060101010101" pitchFamily="49" charset="-122"/>
                          <a:ea typeface="黑体" panose="02010609060101010101" pitchFamily="49" charset="-122"/>
                          <a:cs typeface="+mn-cs"/>
                        </a:rPr>
                        <a:t>录取人数</a:t>
                      </a:r>
                    </a:p>
                  </a:txBody>
                  <a:tcPr anchor="ctr"/>
                </a:tc>
                <a:tc rowSpan="2">
                  <a:txBody>
                    <a:bodyPr/>
                    <a:lstStyle/>
                    <a:p>
                      <a:pPr marL="0" algn="ctr" defTabSz="914400" rtl="0" eaLnBrk="1" latinLnBrk="0" hangingPunct="1"/>
                      <a:r>
                        <a:rPr lang="zh-CN" altLang="en-US" sz="1800" kern="1200" dirty="0">
                          <a:solidFill>
                            <a:schemeClr val="dk1"/>
                          </a:solidFill>
                          <a:latin typeface="黑体" panose="02010609060101010101" pitchFamily="49" charset="-122"/>
                          <a:ea typeface="黑体" panose="02010609060101010101" pitchFamily="49" charset="-122"/>
                          <a:cs typeface="+mn-cs"/>
                        </a:rPr>
                        <a:t>推免人数</a:t>
                      </a:r>
                    </a:p>
                  </a:txBody>
                  <a:tcPr anchor="ctr"/>
                </a:tc>
                <a:extLst>
                  <a:ext uri="{0D108BD9-81ED-4DB2-BD59-A6C34878D82A}">
                    <a16:rowId xmlns:a16="http://schemas.microsoft.com/office/drawing/2014/main" val="1945126171"/>
                  </a:ext>
                </a:extLst>
              </a:tr>
              <a:tr h="648915">
                <a:tc vMerge="1">
                  <a:txBody>
                    <a:bodyPr/>
                    <a:lstStyle/>
                    <a:p>
                      <a:endParaRPr lang="zh-CN" altLang="en-US" sz="1800" dirty="0">
                        <a:latin typeface="黑体" panose="02010609060101010101" pitchFamily="49" charset="-122"/>
                        <a:ea typeface="黑体" panose="02010609060101010101" pitchFamily="49" charset="-122"/>
                      </a:endParaRPr>
                    </a:p>
                  </a:txBody>
                  <a:tcPr/>
                </a:tc>
                <a:tc>
                  <a:txBody>
                    <a:bodyPr/>
                    <a:lstStyle/>
                    <a:p>
                      <a:pPr marL="0" algn="ctr" defTabSz="914400" rtl="0" eaLnBrk="1" latinLnBrk="0" hangingPunct="1"/>
                      <a:r>
                        <a:rPr lang="zh-CN" altLang="en-US" sz="1800" kern="1200" dirty="0">
                          <a:solidFill>
                            <a:schemeClr val="dk1"/>
                          </a:solidFill>
                          <a:latin typeface="黑体" panose="02010609060101010101" pitchFamily="49" charset="-122"/>
                          <a:ea typeface="黑体" panose="02010609060101010101" pitchFamily="49" charset="-122"/>
                          <a:cs typeface="+mn-cs"/>
                        </a:rPr>
                        <a:t>学硕</a:t>
                      </a:r>
                    </a:p>
                  </a:txBody>
                  <a:tcPr anchor="ctr"/>
                </a:tc>
                <a:tc>
                  <a:txBody>
                    <a:bodyPr/>
                    <a:lstStyle/>
                    <a:p>
                      <a:pPr marL="0" algn="ctr" defTabSz="914400" rtl="0" eaLnBrk="1" latinLnBrk="0" hangingPunct="1"/>
                      <a:r>
                        <a:rPr lang="zh-CN" altLang="en-US" sz="1800" kern="1200" dirty="0">
                          <a:solidFill>
                            <a:schemeClr val="dk1"/>
                          </a:solidFill>
                          <a:latin typeface="黑体" panose="02010609060101010101" pitchFamily="49" charset="-122"/>
                          <a:ea typeface="黑体" panose="02010609060101010101" pitchFamily="49" charset="-122"/>
                          <a:cs typeface="+mn-cs"/>
                        </a:rPr>
                        <a:t>专硕</a:t>
                      </a:r>
                    </a:p>
                  </a:txBody>
                  <a:tcPr anchor="ctr"/>
                </a:tc>
                <a:tc>
                  <a:txBody>
                    <a:bodyPr/>
                    <a:lstStyle/>
                    <a:p>
                      <a:pPr marL="0" algn="ctr" defTabSz="914400" rtl="0" eaLnBrk="1" latinLnBrk="0" hangingPunct="1"/>
                      <a:r>
                        <a:rPr lang="zh-CN" altLang="en-US" sz="1800" kern="1200" dirty="0">
                          <a:solidFill>
                            <a:schemeClr val="dk1"/>
                          </a:solidFill>
                          <a:latin typeface="黑体" panose="02010609060101010101" pitchFamily="49" charset="-122"/>
                          <a:ea typeface="黑体" panose="02010609060101010101" pitchFamily="49" charset="-122"/>
                          <a:cs typeface="+mn-cs"/>
                        </a:rPr>
                        <a:t>学硕</a:t>
                      </a:r>
                      <a:r>
                        <a:rPr lang="en-US" altLang="zh-CN" sz="1800" kern="1200" dirty="0">
                          <a:solidFill>
                            <a:schemeClr val="dk1"/>
                          </a:solidFill>
                          <a:latin typeface="黑体" panose="02010609060101010101" pitchFamily="49" charset="-122"/>
                          <a:ea typeface="黑体" panose="02010609060101010101" pitchFamily="49" charset="-122"/>
                          <a:cs typeface="+mn-cs"/>
                        </a:rPr>
                        <a:t>/</a:t>
                      </a:r>
                      <a:r>
                        <a:rPr lang="zh-CN" altLang="en-US" sz="1800" kern="1200" dirty="0">
                          <a:solidFill>
                            <a:schemeClr val="dk1"/>
                          </a:solidFill>
                          <a:latin typeface="黑体" panose="02010609060101010101" pitchFamily="49" charset="-122"/>
                          <a:ea typeface="黑体" panose="02010609060101010101" pitchFamily="49" charset="-122"/>
                          <a:cs typeface="+mn-cs"/>
                        </a:rPr>
                        <a:t>专硕</a:t>
                      </a:r>
                    </a:p>
                  </a:txBody>
                  <a:tcPr anchor="ctr"/>
                </a:tc>
                <a:tc vMerge="1">
                  <a:txBody>
                    <a:bodyPr/>
                    <a:lstStyle/>
                    <a:p>
                      <a:pPr algn="ctr"/>
                      <a:endParaRPr lang="zh-CN" altLang="en-US" sz="1800" dirty="0">
                        <a:latin typeface="黑体" panose="02010609060101010101" pitchFamily="49" charset="-122"/>
                        <a:ea typeface="黑体" panose="02010609060101010101" pitchFamily="49" charset="-122"/>
                      </a:endParaRPr>
                    </a:p>
                  </a:txBody>
                  <a:tcPr/>
                </a:tc>
                <a:tc vMerge="1">
                  <a:txBody>
                    <a:bodyPr/>
                    <a:lstStyle/>
                    <a:p>
                      <a:endParaRPr lang="zh-CN" altLang="en-US"/>
                    </a:p>
                  </a:txBody>
                  <a:tcPr/>
                </a:tc>
                <a:extLst>
                  <a:ext uri="{0D108BD9-81ED-4DB2-BD59-A6C34878D82A}">
                    <a16:rowId xmlns:a16="http://schemas.microsoft.com/office/drawing/2014/main" val="3640738432"/>
                  </a:ext>
                </a:extLst>
              </a:tr>
              <a:tr h="418414">
                <a:tc>
                  <a:txBody>
                    <a:bodyPr/>
                    <a:lstStyle/>
                    <a:p>
                      <a:pPr algn="ctr"/>
                      <a:r>
                        <a:rPr lang="en-US" altLang="zh-CN" sz="1800" dirty="0">
                          <a:latin typeface="黑体" panose="02010609060101010101" pitchFamily="49" charset="-122"/>
                          <a:ea typeface="黑体" panose="02010609060101010101" pitchFamily="49" charset="-122"/>
                        </a:rPr>
                        <a:t>2023</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152</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118</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284/284</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184/155</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194</a:t>
                      </a:r>
                      <a:endParaRPr lang="zh-CN" altLang="en-US" sz="18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823261834"/>
                  </a:ext>
                </a:extLst>
              </a:tr>
              <a:tr h="418414">
                <a:tc>
                  <a:txBody>
                    <a:bodyPr/>
                    <a:lstStyle/>
                    <a:p>
                      <a:pPr algn="ctr"/>
                      <a:r>
                        <a:rPr lang="en-US" altLang="zh-CN" sz="1800" dirty="0">
                          <a:latin typeface="黑体" panose="02010609060101010101" pitchFamily="49" charset="-122"/>
                          <a:ea typeface="黑体" panose="02010609060101010101" pitchFamily="49" charset="-122"/>
                        </a:rPr>
                        <a:t>2022</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152</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118</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300/300</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241/166</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203</a:t>
                      </a:r>
                      <a:endParaRPr lang="zh-CN" altLang="en-US" sz="18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015648344"/>
                  </a:ext>
                </a:extLst>
              </a:tr>
              <a:tr h="418414">
                <a:tc>
                  <a:txBody>
                    <a:bodyPr/>
                    <a:lstStyle/>
                    <a:p>
                      <a:pPr algn="ctr"/>
                      <a:r>
                        <a:rPr lang="en-US" altLang="zh-CN" sz="1800" dirty="0">
                          <a:latin typeface="黑体" panose="02010609060101010101" pitchFamily="49" charset="-122"/>
                          <a:ea typeface="黑体" panose="02010609060101010101" pitchFamily="49" charset="-122"/>
                        </a:rPr>
                        <a:t>2021</a:t>
                      </a:r>
                      <a:endParaRPr lang="zh-CN" altLang="en-US" sz="1800" dirty="0">
                        <a:latin typeface="黑体" panose="02010609060101010101" pitchFamily="49" charset="-122"/>
                        <a:ea typeface="黑体" panose="02010609060101010101" pitchFamily="49" charset="-122"/>
                      </a:endParaRPr>
                    </a:p>
                  </a:txBody>
                  <a:tcPr/>
                </a:tc>
                <a:tc gridSpan="2">
                  <a:txBody>
                    <a:bodyPr/>
                    <a:lstStyle/>
                    <a:p>
                      <a:pPr algn="ctr"/>
                      <a:r>
                        <a:rPr lang="zh-CN" altLang="en-US" sz="1800" dirty="0">
                          <a:latin typeface="黑体" panose="02010609060101010101" pitchFamily="49" charset="-122"/>
                          <a:ea typeface="黑体" panose="02010609060101010101" pitchFamily="49" charset="-122"/>
                        </a:rPr>
                        <a:t>共</a:t>
                      </a:r>
                      <a:r>
                        <a:rPr lang="en-US" altLang="zh-CN" sz="1800" dirty="0">
                          <a:latin typeface="黑体" panose="02010609060101010101" pitchFamily="49" charset="-122"/>
                          <a:ea typeface="黑体" panose="02010609060101010101" pitchFamily="49" charset="-122"/>
                        </a:rPr>
                        <a:t>270</a:t>
                      </a:r>
                      <a:r>
                        <a:rPr lang="zh-CN" altLang="en-US" sz="1800" dirty="0">
                          <a:latin typeface="黑体" panose="02010609060101010101" pitchFamily="49" charset="-122"/>
                          <a:ea typeface="黑体" panose="02010609060101010101" pitchFamily="49" charset="-122"/>
                        </a:rPr>
                        <a:t>人</a:t>
                      </a:r>
                    </a:p>
                  </a:txBody>
                  <a:tcPr/>
                </a:tc>
                <a:tc hMerge="1">
                  <a:txBody>
                    <a:bodyPr/>
                    <a:lstStyle/>
                    <a:p>
                      <a:pPr algn="ctr"/>
                      <a:r>
                        <a:rPr lang="en-US" altLang="zh-CN" sz="1800" dirty="0">
                          <a:latin typeface="黑体" panose="02010609060101010101" pitchFamily="49" charset="-122"/>
                          <a:ea typeface="黑体" panose="02010609060101010101" pitchFamily="49" charset="-122"/>
                        </a:rPr>
                        <a:t>21</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263/263</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235/167</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204</a:t>
                      </a:r>
                      <a:endParaRPr lang="zh-CN" altLang="en-US" sz="18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690092850"/>
                  </a:ext>
                </a:extLst>
              </a:tr>
              <a:tr h="418414">
                <a:tc>
                  <a:txBody>
                    <a:bodyPr/>
                    <a:lstStyle/>
                    <a:p>
                      <a:pPr algn="ctr"/>
                      <a:r>
                        <a:rPr lang="en-US" altLang="zh-CN" sz="1800" dirty="0">
                          <a:latin typeface="黑体" panose="02010609060101010101" pitchFamily="49" charset="-122"/>
                          <a:ea typeface="黑体" panose="02010609060101010101" pitchFamily="49" charset="-122"/>
                        </a:rPr>
                        <a:t>2020</a:t>
                      </a:r>
                      <a:endParaRPr lang="zh-CN" altLang="en-US" sz="1800" dirty="0">
                        <a:latin typeface="黑体" panose="02010609060101010101" pitchFamily="49" charset="-122"/>
                        <a:ea typeface="黑体" panose="02010609060101010101" pitchFamily="49" charset="-122"/>
                      </a:endParaRPr>
                    </a:p>
                  </a:txBody>
                  <a:tcPr/>
                </a:tc>
                <a:tc gridSpan="2">
                  <a:txBody>
                    <a:bodyPr/>
                    <a:lstStyle/>
                    <a:p>
                      <a:pPr algn="ctr"/>
                      <a:r>
                        <a:rPr lang="zh-CN" altLang="en-US" sz="1800" dirty="0">
                          <a:latin typeface="黑体" panose="02010609060101010101" pitchFamily="49" charset="-122"/>
                          <a:ea typeface="黑体" panose="02010609060101010101" pitchFamily="49" charset="-122"/>
                        </a:rPr>
                        <a:t>共</a:t>
                      </a:r>
                      <a:r>
                        <a:rPr lang="en-US" altLang="zh-CN" sz="1800" dirty="0">
                          <a:latin typeface="黑体" panose="02010609060101010101" pitchFamily="49" charset="-122"/>
                          <a:ea typeface="黑体" panose="02010609060101010101" pitchFamily="49" charset="-122"/>
                        </a:rPr>
                        <a:t>270</a:t>
                      </a:r>
                      <a:r>
                        <a:rPr lang="zh-CN" altLang="en-US" sz="1800" dirty="0">
                          <a:latin typeface="黑体" panose="02010609060101010101" pitchFamily="49" charset="-122"/>
                          <a:ea typeface="黑体" panose="02010609060101010101" pitchFamily="49" charset="-122"/>
                        </a:rPr>
                        <a:t>人</a:t>
                      </a:r>
                    </a:p>
                  </a:txBody>
                  <a:tcPr/>
                </a:tc>
                <a:tc hMerge="1">
                  <a:txBody>
                    <a:bodyPr/>
                    <a:lstStyle/>
                    <a:p>
                      <a:pPr algn="ctr"/>
                      <a:r>
                        <a:rPr lang="en-US" altLang="zh-CN" sz="1800" dirty="0">
                          <a:latin typeface="黑体" panose="02010609060101010101" pitchFamily="49" charset="-122"/>
                          <a:ea typeface="黑体" panose="02010609060101010101" pitchFamily="49" charset="-122"/>
                        </a:rPr>
                        <a:t>14</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264/264</a:t>
                      </a:r>
                      <a:endParaRPr lang="zh-CN" altLang="en-US" sz="1800" dirty="0">
                        <a:latin typeface="黑体" panose="02010609060101010101" pitchFamily="49" charset="-122"/>
                        <a:ea typeface="黑体" panose="02010609060101010101" pitchFamily="49" charset="-122"/>
                      </a:endParaRPr>
                    </a:p>
                  </a:txBody>
                  <a:tcPr/>
                </a:tc>
                <a:tc>
                  <a:txBody>
                    <a:bodyPr/>
                    <a:lstStyle/>
                    <a:p>
                      <a:pPr algn="ctr"/>
                      <a:r>
                        <a:rPr lang="en-US" altLang="zh-CN" sz="1800" dirty="0">
                          <a:latin typeface="黑体" panose="02010609060101010101" pitchFamily="49" charset="-122"/>
                          <a:ea typeface="黑体" panose="02010609060101010101" pitchFamily="49" charset="-122"/>
                        </a:rPr>
                        <a:t>199/158</a:t>
                      </a:r>
                      <a:endParaRPr lang="zh-CN" altLang="en-US" sz="1800" dirty="0">
                        <a:latin typeface="黑体" panose="02010609060101010101" pitchFamily="49" charset="-122"/>
                        <a:ea typeface="黑体" panose="02010609060101010101" pitchFamily="49" charset="-122"/>
                      </a:endParaRPr>
                    </a:p>
                  </a:txBody>
                  <a:tcPr/>
                </a:tc>
                <a:tc>
                  <a:txBody>
                    <a:bodyPr/>
                    <a:lstStyle/>
                    <a:p>
                      <a:pPr algn="ctr"/>
                      <a:endParaRPr lang="zh-CN" altLang="en-US" sz="18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601745886"/>
                  </a:ext>
                </a:extLst>
              </a:tr>
            </a:tbl>
          </a:graphicData>
        </a:graphic>
      </p:graphicFrame>
      <p:graphicFrame>
        <p:nvGraphicFramePr>
          <p:cNvPr id="20" name="图表 19">
            <a:extLst>
              <a:ext uri="{FF2B5EF4-FFF2-40B4-BE49-F238E27FC236}">
                <a16:creationId xmlns:a16="http://schemas.microsoft.com/office/drawing/2014/main" id="{5A4A20E9-A4F6-1942-51DA-0593F87134EE}"/>
              </a:ext>
            </a:extLst>
          </p:cNvPr>
          <p:cNvGraphicFramePr/>
          <p:nvPr>
            <p:extLst>
              <p:ext uri="{D42A27DB-BD31-4B8C-83A1-F6EECF244321}">
                <p14:modId xmlns:p14="http://schemas.microsoft.com/office/powerpoint/2010/main" val="95163755"/>
              </p:ext>
            </p:extLst>
          </p:nvPr>
        </p:nvGraphicFramePr>
        <p:xfrm>
          <a:off x="7238152" y="1605169"/>
          <a:ext cx="4409440" cy="3332589"/>
        </p:xfrm>
        <a:graphic>
          <a:graphicData uri="http://schemas.openxmlformats.org/drawingml/2006/chart">
            <c:chart xmlns:c="http://schemas.openxmlformats.org/drawingml/2006/chart" xmlns:r="http://schemas.openxmlformats.org/officeDocument/2006/relationships" r:id="rId4"/>
          </a:graphicData>
        </a:graphic>
      </p:graphicFrame>
      <p:sp>
        <p:nvSpPr>
          <p:cNvPr id="21" name="文本框 20">
            <a:extLst>
              <a:ext uri="{FF2B5EF4-FFF2-40B4-BE49-F238E27FC236}">
                <a16:creationId xmlns:a16="http://schemas.microsoft.com/office/drawing/2014/main" id="{CEEFFD4E-C763-1133-6AE7-C3C27E517279}"/>
              </a:ext>
            </a:extLst>
          </p:cNvPr>
          <p:cNvSpPr txBox="1"/>
          <p:nvPr/>
        </p:nvSpPr>
        <p:spPr>
          <a:xfrm>
            <a:off x="540384" y="5308596"/>
            <a:ext cx="11107207" cy="954107"/>
          </a:xfrm>
          <a:prstGeom prst="rect">
            <a:avLst/>
          </a:prstGeom>
          <a:noFill/>
          <a:ln>
            <a:solidFill>
              <a:schemeClr val="tx1"/>
            </a:solidFill>
            <a:prstDash val="dash"/>
          </a:ln>
        </p:spPr>
        <p:txBody>
          <a:bodyPr wrap="square" rtlCol="0">
            <a:spAutoFit/>
          </a:bodyPr>
          <a:lstStyle/>
          <a:p>
            <a:r>
              <a:rPr lang="en-US" altLang="zh-CN" sz="2800" dirty="0">
                <a:latin typeface="黑体" panose="02010609060101010101" pitchFamily="49" charset="-122"/>
                <a:ea typeface="黑体" panose="02010609060101010101" pitchFamily="49" charset="-122"/>
              </a:rPr>
              <a:t>2023</a:t>
            </a:r>
            <a:r>
              <a:rPr lang="zh-CN" altLang="en-US" sz="2800" dirty="0">
                <a:latin typeface="黑体" panose="02010609060101010101" pitchFamily="49" charset="-122"/>
                <a:ea typeface="黑体" panose="02010609060101010101" pitchFamily="49" charset="-122"/>
              </a:rPr>
              <a:t>年推免人数</a:t>
            </a:r>
            <a:r>
              <a:rPr lang="en-US" altLang="zh-CN" sz="2800" dirty="0">
                <a:latin typeface="黑体" panose="02010609060101010101" pitchFamily="49" charset="-122"/>
                <a:ea typeface="黑体" panose="02010609060101010101" pitchFamily="49" charset="-122"/>
              </a:rPr>
              <a:t>194</a:t>
            </a:r>
            <a:r>
              <a:rPr lang="zh-CN" altLang="en-US" sz="2800" dirty="0">
                <a:latin typeface="黑体" panose="02010609060101010101" pitchFamily="49" charset="-122"/>
                <a:ea typeface="黑体" panose="02010609060101010101" pitchFamily="49" charset="-122"/>
              </a:rPr>
              <a:t>人，统考进复试人数</a:t>
            </a:r>
            <a:r>
              <a:rPr lang="en-US" altLang="zh-CN" sz="2800" dirty="0">
                <a:latin typeface="黑体" panose="02010609060101010101" pitchFamily="49" charset="-122"/>
                <a:ea typeface="黑体" panose="02010609060101010101" pitchFamily="49" charset="-122"/>
              </a:rPr>
              <a:t>184</a:t>
            </a:r>
            <a:r>
              <a:rPr lang="zh-CN" altLang="en-US" sz="2800" dirty="0">
                <a:latin typeface="黑体" panose="02010609060101010101" pitchFamily="49" charset="-122"/>
                <a:ea typeface="黑体" panose="02010609060101010101" pitchFamily="49" charset="-122"/>
              </a:rPr>
              <a:t>人，录取硕士研究生</a:t>
            </a:r>
            <a:r>
              <a:rPr lang="en-US" altLang="zh-CN" sz="2800" dirty="0">
                <a:latin typeface="黑体" panose="02010609060101010101" pitchFamily="49" charset="-122"/>
                <a:ea typeface="黑体" panose="02010609060101010101" pitchFamily="49" charset="-122"/>
              </a:rPr>
              <a:t>155</a:t>
            </a:r>
            <a:r>
              <a:rPr lang="zh-CN" altLang="en-US" sz="2800" dirty="0">
                <a:latin typeface="黑体" panose="02010609060101010101" pitchFamily="49" charset="-122"/>
                <a:ea typeface="黑体" panose="02010609060101010101" pitchFamily="49" charset="-122"/>
              </a:rPr>
              <a:t>人</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除去专项计划</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，复录比为</a:t>
            </a:r>
            <a:r>
              <a:rPr lang="en-US" altLang="zh-CN" sz="2800" dirty="0">
                <a:latin typeface="黑体" panose="02010609060101010101" pitchFamily="49" charset="-122"/>
                <a:ea typeface="黑体" panose="02010609060101010101" pitchFamily="49" charset="-122"/>
              </a:rPr>
              <a:t>1.2:1</a:t>
            </a:r>
            <a:r>
              <a:rPr lang="zh-CN" altLang="en-US" sz="28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195455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280" y="1266289"/>
            <a:ext cx="11093440" cy="3440557"/>
          </a:xfrm>
          <a:prstGeom prst="rect">
            <a:avLst/>
          </a:prstGeom>
          <a:ln>
            <a:solidFill>
              <a:schemeClr val="tx1"/>
            </a:solidFill>
          </a:ln>
        </p:spPr>
        <p:txBody>
          <a:bodyPr wrap="square">
            <a:spAutoFit/>
          </a:bodyPr>
          <a:lstStyle/>
          <a:p>
            <a:pPr marL="457200" indent="-457200">
              <a:lnSpc>
                <a:spcPct val="120000"/>
              </a:lnSpc>
              <a:spcAft>
                <a:spcPts val="600"/>
              </a:spcAft>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cs typeface="+mn-ea"/>
                <a:sym typeface="+mn-lt"/>
              </a:rPr>
              <a:t>就业前景</a:t>
            </a:r>
            <a:endParaRPr lang="en-US" altLang="zh-CN" sz="2800" dirty="0">
              <a:latin typeface="黑体" panose="02010609060101010101" pitchFamily="49" charset="-122"/>
              <a:ea typeface="黑体" panose="02010609060101010101" pitchFamily="49" charset="-122"/>
              <a:cs typeface="+mn-ea"/>
              <a:sym typeface="+mn-lt"/>
            </a:endParaRPr>
          </a:p>
          <a:p>
            <a:pPr marL="342900" indent="-342900">
              <a:lnSpc>
                <a:spcPct val="120000"/>
              </a:lnSpc>
              <a:spcAft>
                <a:spcPts val="600"/>
              </a:spcAft>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cs typeface="+mn-ea"/>
                <a:sym typeface="+mn-lt"/>
              </a:rPr>
              <a:t>毕业研究生的就业率始终保持在</a:t>
            </a:r>
            <a:r>
              <a:rPr lang="en-US" altLang="zh-CN" sz="2400" dirty="0">
                <a:latin typeface="黑体" panose="02010609060101010101" pitchFamily="49" charset="-122"/>
                <a:ea typeface="黑体" panose="02010609060101010101" pitchFamily="49" charset="-122"/>
                <a:cs typeface="+mn-ea"/>
                <a:sym typeface="+mn-lt"/>
              </a:rPr>
              <a:t>100%</a:t>
            </a:r>
            <a:r>
              <a:rPr lang="zh-CN" altLang="en-US" sz="2400" dirty="0">
                <a:latin typeface="黑体" panose="02010609060101010101" pitchFamily="49" charset="-122"/>
                <a:ea typeface="黑体" panose="02010609060101010101" pitchFamily="49" charset="-122"/>
                <a:cs typeface="+mn-ea"/>
                <a:sym typeface="+mn-lt"/>
              </a:rPr>
              <a:t>，硕士毕业生大多数选择到国有大中型企业或知名外企就业；博士毕业生大多数选择到国立科研单位或高等院校工作。在毕业的近千名硕士和博士研究生中，大多数已经成为国家科学技术发展的中坚力量。</a:t>
            </a:r>
            <a:endParaRPr lang="en-US" altLang="zh-CN" sz="2400" dirty="0">
              <a:latin typeface="黑体" panose="02010609060101010101" pitchFamily="49" charset="-122"/>
              <a:ea typeface="黑体" panose="02010609060101010101" pitchFamily="49" charset="-122"/>
              <a:cs typeface="+mn-ea"/>
              <a:sym typeface="+mn-lt"/>
            </a:endParaRPr>
          </a:p>
          <a:p>
            <a:pPr marL="342900" indent="-342900">
              <a:lnSpc>
                <a:spcPct val="120000"/>
              </a:lnSpc>
              <a:spcAft>
                <a:spcPts val="600"/>
              </a:spcAft>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cs typeface="+mn-ea"/>
                <a:sym typeface="+mn-lt"/>
              </a:rPr>
              <a:t>企业类就职单位毕业生选择前五为：华为，腾讯，百度，阿里，字节跳动。</a:t>
            </a:r>
            <a:endParaRPr lang="en-US" altLang="zh-CN" sz="2400" dirty="0">
              <a:latin typeface="黑体" panose="02010609060101010101" pitchFamily="49" charset="-122"/>
              <a:ea typeface="黑体" panose="02010609060101010101" pitchFamily="49" charset="-122"/>
              <a:cs typeface="+mn-ea"/>
              <a:sym typeface="+mn-lt"/>
            </a:endParaRPr>
          </a:p>
          <a:p>
            <a:pPr marL="342900" indent="-342900">
              <a:lnSpc>
                <a:spcPct val="120000"/>
              </a:lnSpc>
              <a:spcAft>
                <a:spcPts val="600"/>
              </a:spcAft>
              <a:buFont typeface="Arial" panose="020B0604020202020204" pitchFamily="34" charset="0"/>
              <a:buChar char="•"/>
            </a:pPr>
            <a:r>
              <a:rPr lang="en-US" altLang="zh-CN" sz="2400" dirty="0">
                <a:latin typeface="黑体" panose="02010609060101010101" pitchFamily="49" charset="-122"/>
                <a:ea typeface="黑体" panose="02010609060101010101" pitchFamily="49" charset="-122"/>
                <a:cs typeface="+mn-ea"/>
                <a:sym typeface="+mn-lt"/>
              </a:rPr>
              <a:t>7</a:t>
            </a:r>
            <a:r>
              <a:rPr lang="zh-CN" altLang="en-US" sz="2400" dirty="0">
                <a:latin typeface="黑体" panose="02010609060101010101" pitchFamily="49" charset="-122"/>
                <a:ea typeface="黑体" panose="02010609060101010101" pitchFamily="49" charset="-122"/>
                <a:cs typeface="+mn-ea"/>
                <a:sym typeface="+mn-lt"/>
              </a:rPr>
              <a:t>人入选华为天才少年计划。</a:t>
            </a: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信工所</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spTree>
    <p:extLst>
      <p:ext uri="{BB962C8B-B14F-4D97-AF65-F5344CB8AC3E}">
        <p14:creationId xmlns:p14="http://schemas.microsoft.com/office/powerpoint/2010/main" val="1580139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srcRect l="20912" r="20911" b="64074"/>
          <a:stretch>
            <a:fillRect/>
          </a:stretch>
        </p:blipFill>
        <p:spPr>
          <a:xfrm>
            <a:off x="-19050" y="1810492"/>
            <a:ext cx="12192000" cy="3580658"/>
          </a:xfrm>
          <a:prstGeom prst="rect">
            <a:avLst/>
          </a:prstGeom>
        </p:spPr>
      </p:pic>
      <p:sp>
        <p:nvSpPr>
          <p:cNvPr id="6" name="椭圆 5"/>
          <p:cNvSpPr/>
          <p:nvPr/>
        </p:nvSpPr>
        <p:spPr>
          <a:xfrm>
            <a:off x="4308835" y="297183"/>
            <a:ext cx="3574329" cy="3465871"/>
          </a:xfrm>
          <a:prstGeom prst="ellipse">
            <a:avLst/>
          </a:prstGeom>
          <a:solidFill>
            <a:schemeClr val="bg1"/>
          </a:solidFill>
          <a:ln w="127000">
            <a:gradFill>
              <a:gsLst>
                <a:gs pos="0">
                  <a:schemeClr val="accent4">
                    <a:lumMod val="40000"/>
                    <a:lumOff val="60000"/>
                  </a:schemeClr>
                </a:gs>
                <a:gs pos="99115">
                  <a:schemeClr val="accent4">
                    <a:lumMod val="75000"/>
                  </a:schemeClr>
                </a:gs>
                <a:gs pos="61000">
                  <a:schemeClr val="accent4">
                    <a:lumMod val="20000"/>
                    <a:lumOff val="80000"/>
                  </a:schemeClr>
                </a:gs>
                <a:gs pos="30000">
                  <a:schemeClr val="accent4">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任意多边形: 形状 12"/>
          <p:cNvSpPr/>
          <p:nvPr/>
        </p:nvSpPr>
        <p:spPr>
          <a:xfrm>
            <a:off x="19050" y="2249745"/>
            <a:ext cx="12211049" cy="4608257"/>
          </a:xfrm>
          <a:custGeom>
            <a:avLst/>
            <a:gdLst>
              <a:gd name="connsiteX0" fmla="*/ 6312311 w 12211049"/>
              <a:gd name="connsiteY0" fmla="*/ 0 h 4608257"/>
              <a:gd name="connsiteX1" fmla="*/ 11919565 w 12211049"/>
              <a:gd name="connsiteY1" fmla="*/ 813571 h 4608257"/>
              <a:gd name="connsiteX2" fmla="*/ 12211049 w 12211049"/>
              <a:gd name="connsiteY2" fmla="*/ 912028 h 4608257"/>
              <a:gd name="connsiteX3" fmla="*/ 12211049 w 12211049"/>
              <a:gd name="connsiteY3" fmla="*/ 4608257 h 4608257"/>
              <a:gd name="connsiteX4" fmla="*/ 0 w 12211049"/>
              <a:gd name="connsiteY4" fmla="*/ 4608257 h 4608257"/>
              <a:gd name="connsiteX5" fmla="*/ 0 w 12211049"/>
              <a:gd name="connsiteY5" fmla="*/ 1062793 h 4608257"/>
              <a:gd name="connsiteX6" fmla="*/ 311858 w 12211049"/>
              <a:gd name="connsiteY6" fmla="*/ 946385 h 4608257"/>
              <a:gd name="connsiteX7" fmla="*/ 6312311 w 12211049"/>
              <a:gd name="connsiteY7" fmla="*/ 0 h 4608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1049" h="4608257">
                <a:moveTo>
                  <a:pt x="6312311" y="0"/>
                </a:moveTo>
                <a:cubicBezTo>
                  <a:pt x="8389364" y="0"/>
                  <a:pt x="10318942" y="299925"/>
                  <a:pt x="11919565" y="813571"/>
                </a:cubicBezTo>
                <a:lnTo>
                  <a:pt x="12211049" y="912028"/>
                </a:lnTo>
                <a:lnTo>
                  <a:pt x="12211049" y="4608257"/>
                </a:lnTo>
                <a:lnTo>
                  <a:pt x="0" y="4608257"/>
                </a:lnTo>
                <a:lnTo>
                  <a:pt x="0" y="1062793"/>
                </a:lnTo>
                <a:lnTo>
                  <a:pt x="311858" y="946385"/>
                </a:lnTo>
                <a:cubicBezTo>
                  <a:pt x="1985106" y="351995"/>
                  <a:pt x="4062169" y="0"/>
                  <a:pt x="6312311" y="0"/>
                </a:cubicBezTo>
                <a:close/>
              </a:path>
            </a:pathLst>
          </a:custGeom>
          <a:gradFill>
            <a:gsLst>
              <a:gs pos="0">
                <a:srgbClr val="016DAD"/>
              </a:gs>
              <a:gs pos="100000">
                <a:srgbClr val="016DAD"/>
              </a:gs>
              <a:gs pos="53000">
                <a:srgbClr val="59BFF0"/>
              </a:gs>
            </a:gsLst>
            <a:lin ang="5400000" scaled="1"/>
          </a:grad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6" name="文本框 15"/>
          <p:cNvSpPr txBox="1"/>
          <p:nvPr/>
        </p:nvSpPr>
        <p:spPr>
          <a:xfrm>
            <a:off x="5270500" y="676275"/>
            <a:ext cx="1425575" cy="1445260"/>
          </a:xfrm>
          <a:prstGeom prst="rect">
            <a:avLst/>
          </a:prstGeom>
          <a:noFill/>
        </p:spPr>
        <p:txBody>
          <a:bodyPr wrap="square" rtlCol="0">
            <a:spAutoFit/>
            <a:scene3d>
              <a:camera prst="orthographicFront"/>
              <a:lightRig rig="threePt" dir="t"/>
            </a:scene3d>
            <a:sp3d contourW="12700"/>
          </a:bodyPr>
          <a:lstStyle/>
          <a:p>
            <a:pPr algn="dist"/>
            <a:r>
              <a:rPr lang="en-US" altLang="zh-CN" sz="2800" dirty="0">
                <a:solidFill>
                  <a:srgbClr val="014973"/>
                </a:solidFill>
                <a:latin typeface="Times New Roman" panose="02020603050405020304" pitchFamily="18" charset="0"/>
                <a:cs typeface="Times New Roman" panose="02020603050405020304" pitchFamily="18" charset="0"/>
                <a:sym typeface="+mn-lt"/>
              </a:rPr>
              <a:t>PART</a:t>
            </a:r>
            <a:endParaRPr lang="en-US" altLang="zh-CN" sz="6000" dirty="0">
              <a:solidFill>
                <a:srgbClr val="014973"/>
              </a:solidFill>
              <a:latin typeface="Times New Roman" panose="02020603050405020304" pitchFamily="18" charset="0"/>
              <a:cs typeface="Times New Roman" panose="02020603050405020304" pitchFamily="18" charset="0"/>
              <a:sym typeface="+mn-lt"/>
            </a:endParaRPr>
          </a:p>
          <a:p>
            <a:pPr algn="ctr"/>
            <a:r>
              <a:rPr lang="en-US" altLang="zh-CN" sz="6000" dirty="0">
                <a:solidFill>
                  <a:srgbClr val="014973"/>
                </a:solidFill>
                <a:latin typeface="Times New Roman" panose="02020603050405020304" pitchFamily="18" charset="0"/>
                <a:cs typeface="Times New Roman" panose="02020603050405020304" pitchFamily="18" charset="0"/>
                <a:sym typeface="+mn-lt"/>
              </a:rPr>
              <a:t> 03</a:t>
            </a:r>
          </a:p>
        </p:txBody>
      </p:sp>
      <p:sp>
        <p:nvSpPr>
          <p:cNvPr id="18" name="文本框 17"/>
          <p:cNvSpPr txBox="1"/>
          <p:nvPr/>
        </p:nvSpPr>
        <p:spPr>
          <a:xfrm>
            <a:off x="3926174" y="2678400"/>
            <a:ext cx="4339650" cy="923330"/>
          </a:xfrm>
          <a:prstGeom prst="rect">
            <a:avLst/>
          </a:prstGeom>
          <a:noFill/>
        </p:spPr>
        <p:txBody>
          <a:bodyPr wrap="none" rtlCol="0">
            <a:spAutoFit/>
            <a:scene3d>
              <a:camera prst="orthographicFront"/>
              <a:lightRig rig="threePt" dir="t"/>
            </a:scene3d>
            <a:sp3d contourW="12700"/>
          </a:bodyPr>
          <a:lstStyle/>
          <a:p>
            <a:r>
              <a:rPr lang="zh-CN" altLang="en-US" sz="5400" dirty="0">
                <a:solidFill>
                  <a:schemeClr val="bg1"/>
                </a:solidFill>
                <a:latin typeface="黑体" panose="02010609060101010101" pitchFamily="49" charset="-122"/>
                <a:ea typeface="黑体" panose="02010609060101010101" pitchFamily="49" charset="-122"/>
                <a:cs typeface="+mn-ea"/>
                <a:sym typeface="+mn-lt"/>
              </a:rPr>
              <a:t>常见问题汇总</a:t>
            </a:r>
          </a:p>
        </p:txBody>
      </p:sp>
    </p:spTree>
    <p:extLst>
      <p:ext uri="{BB962C8B-B14F-4D97-AF65-F5344CB8AC3E}">
        <p14:creationId xmlns:p14="http://schemas.microsoft.com/office/powerpoint/2010/main" val="3563273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091F08BB-0D4A-3904-A704-F835988555D8}"/>
              </a:ext>
            </a:extLst>
          </p:cNvPr>
          <p:cNvSpPr/>
          <p:nvPr/>
        </p:nvSpPr>
        <p:spPr>
          <a:xfrm>
            <a:off x="4750118" y="2001520"/>
            <a:ext cx="1513840" cy="843280"/>
          </a:xfrm>
          <a:prstGeom prst="roundRect">
            <a:avLst/>
          </a:prstGeom>
          <a:gradFill>
            <a:gsLst>
              <a:gs pos="0">
                <a:srgbClr val="59BFF0"/>
              </a:gs>
              <a:gs pos="100000">
                <a:srgbClr val="CCECFC"/>
              </a:gs>
            </a:gsLst>
            <a:lin ang="21594000" scaled="0"/>
          </a:gradFill>
          <a:ln w="127000">
            <a:gradFill>
              <a:gsLst>
                <a:gs pos="0">
                  <a:schemeClr val="accent4">
                    <a:lumMod val="40000"/>
                    <a:lumOff val="60000"/>
                  </a:schemeClr>
                </a:gs>
                <a:gs pos="99115">
                  <a:schemeClr val="accent4">
                    <a:lumMod val="75000"/>
                  </a:schemeClr>
                </a:gs>
                <a:gs pos="61000">
                  <a:schemeClr val="accent4">
                    <a:lumMod val="20000"/>
                    <a:lumOff val="80000"/>
                  </a:schemeClr>
                </a:gs>
                <a:gs pos="30000">
                  <a:schemeClr val="accent4">
                    <a:lumMod val="75000"/>
                  </a:schemeClr>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报名推免复试</a:t>
            </a:r>
            <a:r>
              <a:rPr lang="en-US" altLang="zh-CN" dirty="0">
                <a:solidFill>
                  <a:schemeClr val="tx1"/>
                </a:solidFill>
              </a:rPr>
              <a:t>(8-9</a:t>
            </a:r>
            <a:r>
              <a:rPr lang="zh-CN" altLang="en-US" dirty="0">
                <a:solidFill>
                  <a:schemeClr val="tx1"/>
                </a:solidFill>
              </a:rPr>
              <a:t>月</a:t>
            </a:r>
            <a:r>
              <a:rPr lang="en-US" altLang="zh-CN" dirty="0">
                <a:solidFill>
                  <a:schemeClr val="tx1"/>
                </a:solidFill>
              </a:rPr>
              <a:t>)</a:t>
            </a:r>
            <a:endParaRPr lang="zh-CN" altLang="en-US" dirty="0">
              <a:solidFill>
                <a:schemeClr val="tx1"/>
              </a:solidFill>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推免</a:t>
              </a:r>
              <a:r>
                <a:rPr lang="en-US" altLang="zh-CN" dirty="0">
                  <a:solidFill>
                    <a:schemeClr val="bg1"/>
                  </a:solidFill>
                  <a:latin typeface="黑体" panose="02010609060101010101" pitchFamily="49" charset="-122"/>
                  <a:ea typeface="黑体" panose="02010609060101010101" pitchFamily="49" charset="-122"/>
                  <a:cs typeface="+mn-ea"/>
                  <a:sym typeface="+mn-lt"/>
                </a:rPr>
                <a:t>/</a:t>
              </a:r>
              <a:r>
                <a:rPr lang="zh-CN" altLang="en-US" dirty="0">
                  <a:solidFill>
                    <a:schemeClr val="bg1"/>
                  </a:solidFill>
                  <a:latin typeface="黑体" panose="02010609060101010101" pitchFamily="49" charset="-122"/>
                  <a:ea typeface="黑体" panose="02010609060101010101" pitchFamily="49" charset="-122"/>
                  <a:cs typeface="+mn-ea"/>
                  <a:sym typeface="+mn-lt"/>
                </a:rPr>
                <a:t>统考流程</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sp>
        <p:nvSpPr>
          <p:cNvPr id="3" name="矩形: 圆角 2">
            <a:extLst>
              <a:ext uri="{FF2B5EF4-FFF2-40B4-BE49-F238E27FC236}">
                <a16:creationId xmlns:a16="http://schemas.microsoft.com/office/drawing/2014/main" id="{B8749A8A-28B7-77D5-5B49-49C4489B51C3}"/>
              </a:ext>
            </a:extLst>
          </p:cNvPr>
          <p:cNvSpPr/>
          <p:nvPr/>
        </p:nvSpPr>
        <p:spPr>
          <a:xfrm>
            <a:off x="1592110" y="2001520"/>
            <a:ext cx="1513840" cy="843280"/>
          </a:xfrm>
          <a:prstGeom prst="roundRect">
            <a:avLst/>
          </a:prstGeom>
          <a:gradFill>
            <a:gsLst>
              <a:gs pos="0">
                <a:srgbClr val="59BFF0"/>
              </a:gs>
              <a:gs pos="100000">
                <a:srgbClr val="CCECFC"/>
              </a:gs>
            </a:gsLst>
            <a:lin ang="21594000" scaled="0"/>
          </a:gradFill>
          <a:ln w="127000">
            <a:gradFill>
              <a:gsLst>
                <a:gs pos="0">
                  <a:schemeClr val="accent4">
                    <a:lumMod val="40000"/>
                    <a:lumOff val="60000"/>
                  </a:schemeClr>
                </a:gs>
                <a:gs pos="99115">
                  <a:schemeClr val="accent4">
                    <a:lumMod val="75000"/>
                  </a:schemeClr>
                </a:gs>
                <a:gs pos="61000">
                  <a:schemeClr val="accent4">
                    <a:lumMod val="20000"/>
                    <a:lumOff val="80000"/>
                  </a:schemeClr>
                </a:gs>
                <a:gs pos="30000">
                  <a:schemeClr val="accent4">
                    <a:lumMod val="75000"/>
                  </a:schemeClr>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报名夏令营</a:t>
            </a:r>
            <a:endParaRPr lang="en-US" altLang="zh-CN" dirty="0">
              <a:solidFill>
                <a:schemeClr val="tx1"/>
              </a:solidFill>
              <a:latin typeface="黑体" panose="02010609060101010101" pitchFamily="49" charset="-122"/>
              <a:ea typeface="黑体" panose="02010609060101010101" pitchFamily="49" charset="-122"/>
            </a:endParaRPr>
          </a:p>
          <a:p>
            <a:pPr algn="ctr"/>
            <a:r>
              <a:rPr lang="zh-CN" altLang="en-US" dirty="0">
                <a:solidFill>
                  <a:schemeClr val="tx1"/>
                </a:solidFill>
                <a:latin typeface="黑体" panose="02010609060101010101" pitchFamily="49" charset="-122"/>
                <a:ea typeface="黑体" panose="02010609060101010101" pitchFamily="49" charset="-122"/>
              </a:rPr>
              <a:t>（</a:t>
            </a:r>
            <a:r>
              <a:rPr lang="en-US" altLang="zh-CN" dirty="0">
                <a:solidFill>
                  <a:schemeClr val="tx1"/>
                </a:solidFill>
                <a:latin typeface="黑体" panose="02010609060101010101" pitchFamily="49" charset="-122"/>
                <a:ea typeface="黑体" panose="02010609060101010101" pitchFamily="49" charset="-122"/>
              </a:rPr>
              <a:t>6</a:t>
            </a:r>
            <a:r>
              <a:rPr lang="zh-CN" altLang="en-US" dirty="0">
                <a:solidFill>
                  <a:schemeClr val="tx1"/>
                </a:solidFill>
                <a:latin typeface="黑体" panose="02010609060101010101" pitchFamily="49" charset="-122"/>
                <a:ea typeface="黑体" panose="02010609060101010101" pitchFamily="49" charset="-122"/>
              </a:rPr>
              <a:t>月）</a:t>
            </a:r>
          </a:p>
        </p:txBody>
      </p:sp>
      <p:sp>
        <p:nvSpPr>
          <p:cNvPr id="7" name="矩形: 圆角 6">
            <a:extLst>
              <a:ext uri="{FF2B5EF4-FFF2-40B4-BE49-F238E27FC236}">
                <a16:creationId xmlns:a16="http://schemas.microsoft.com/office/drawing/2014/main" id="{B4FDE646-E083-3C4B-2E82-253550CC7AA3}"/>
              </a:ext>
            </a:extLst>
          </p:cNvPr>
          <p:cNvSpPr/>
          <p:nvPr/>
        </p:nvSpPr>
        <p:spPr>
          <a:xfrm>
            <a:off x="2645410" y="3553460"/>
            <a:ext cx="1513840" cy="843280"/>
          </a:xfrm>
          <a:prstGeom prst="roundRect">
            <a:avLst/>
          </a:prstGeom>
          <a:gradFill>
            <a:gsLst>
              <a:gs pos="0">
                <a:srgbClr val="59BFF0"/>
              </a:gs>
              <a:gs pos="100000">
                <a:srgbClr val="CCECFC"/>
              </a:gs>
            </a:gsLst>
            <a:lin ang="21594000" scaled="0"/>
          </a:gradFill>
          <a:ln w="127000">
            <a:gradFill>
              <a:gsLst>
                <a:gs pos="0">
                  <a:schemeClr val="accent4">
                    <a:lumMod val="40000"/>
                    <a:lumOff val="60000"/>
                  </a:schemeClr>
                </a:gs>
                <a:gs pos="99115">
                  <a:schemeClr val="accent4">
                    <a:lumMod val="75000"/>
                  </a:schemeClr>
                </a:gs>
                <a:gs pos="61000">
                  <a:schemeClr val="accent4">
                    <a:lumMod val="20000"/>
                    <a:lumOff val="80000"/>
                  </a:schemeClr>
                </a:gs>
                <a:gs pos="30000">
                  <a:schemeClr val="accent4">
                    <a:lumMod val="75000"/>
                  </a:schemeClr>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未获得拟录取资格</a:t>
            </a:r>
          </a:p>
        </p:txBody>
      </p:sp>
      <p:sp>
        <p:nvSpPr>
          <p:cNvPr id="9" name="矩形: 圆角 8">
            <a:extLst>
              <a:ext uri="{FF2B5EF4-FFF2-40B4-BE49-F238E27FC236}">
                <a16:creationId xmlns:a16="http://schemas.microsoft.com/office/drawing/2014/main" id="{0F6D89D8-1AA0-2282-E8D7-6E241EE7271B}"/>
              </a:ext>
            </a:extLst>
          </p:cNvPr>
          <p:cNvSpPr/>
          <p:nvPr/>
        </p:nvSpPr>
        <p:spPr>
          <a:xfrm>
            <a:off x="540385" y="3556000"/>
            <a:ext cx="1513840" cy="843280"/>
          </a:xfrm>
          <a:prstGeom prst="roundRect">
            <a:avLst/>
          </a:prstGeom>
          <a:gradFill>
            <a:gsLst>
              <a:gs pos="0">
                <a:srgbClr val="59BFF0"/>
              </a:gs>
              <a:gs pos="100000">
                <a:srgbClr val="CCECFC"/>
              </a:gs>
            </a:gsLst>
            <a:lin ang="21594000" scaled="0"/>
          </a:gradFill>
          <a:ln w="127000">
            <a:gradFill>
              <a:gsLst>
                <a:gs pos="0">
                  <a:schemeClr val="accent4">
                    <a:lumMod val="40000"/>
                    <a:lumOff val="60000"/>
                  </a:schemeClr>
                </a:gs>
                <a:gs pos="99115">
                  <a:schemeClr val="accent4">
                    <a:lumMod val="75000"/>
                  </a:schemeClr>
                </a:gs>
                <a:gs pos="61000">
                  <a:schemeClr val="accent4">
                    <a:lumMod val="20000"/>
                    <a:lumOff val="80000"/>
                  </a:schemeClr>
                </a:gs>
                <a:gs pos="30000">
                  <a:schemeClr val="accent4">
                    <a:lumMod val="75000"/>
                  </a:schemeClr>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参加夏令营</a:t>
            </a:r>
            <a:r>
              <a:rPr lang="en-US" altLang="zh-CN" dirty="0">
                <a:solidFill>
                  <a:schemeClr val="tx1"/>
                </a:solidFill>
              </a:rPr>
              <a:t>(7</a:t>
            </a:r>
            <a:r>
              <a:rPr lang="zh-CN" altLang="en-US" dirty="0">
                <a:solidFill>
                  <a:schemeClr val="tx1"/>
                </a:solidFill>
              </a:rPr>
              <a:t>月</a:t>
            </a:r>
            <a:r>
              <a:rPr lang="en-US" altLang="zh-CN" dirty="0">
                <a:solidFill>
                  <a:schemeClr val="tx1"/>
                </a:solidFill>
              </a:rPr>
              <a:t>)</a:t>
            </a:r>
            <a:r>
              <a:rPr lang="zh-CN" altLang="en-US" dirty="0">
                <a:solidFill>
                  <a:schemeClr val="tx1"/>
                </a:solidFill>
              </a:rPr>
              <a:t>获得拟录取资格</a:t>
            </a:r>
          </a:p>
        </p:txBody>
      </p:sp>
      <p:sp>
        <p:nvSpPr>
          <p:cNvPr id="12" name="矩形: 圆角 11">
            <a:extLst>
              <a:ext uri="{FF2B5EF4-FFF2-40B4-BE49-F238E27FC236}">
                <a16:creationId xmlns:a16="http://schemas.microsoft.com/office/drawing/2014/main" id="{492BF681-7E6B-6D89-9A63-BF87DFDA661C}"/>
              </a:ext>
            </a:extLst>
          </p:cNvPr>
          <p:cNvSpPr/>
          <p:nvPr/>
        </p:nvSpPr>
        <p:spPr>
          <a:xfrm>
            <a:off x="4750118" y="3556000"/>
            <a:ext cx="1513840" cy="843280"/>
          </a:xfrm>
          <a:prstGeom prst="roundRect">
            <a:avLst/>
          </a:prstGeom>
          <a:gradFill>
            <a:gsLst>
              <a:gs pos="0">
                <a:srgbClr val="59BFF0"/>
              </a:gs>
              <a:gs pos="100000">
                <a:srgbClr val="CCECFC"/>
              </a:gs>
            </a:gsLst>
            <a:lin ang="21594000" scaled="0"/>
          </a:gradFill>
          <a:ln w="127000">
            <a:gradFill>
              <a:gsLst>
                <a:gs pos="0">
                  <a:schemeClr val="accent4">
                    <a:lumMod val="40000"/>
                    <a:lumOff val="60000"/>
                  </a:schemeClr>
                </a:gs>
                <a:gs pos="99115">
                  <a:schemeClr val="accent4">
                    <a:lumMod val="75000"/>
                  </a:schemeClr>
                </a:gs>
                <a:gs pos="61000">
                  <a:schemeClr val="accent4">
                    <a:lumMod val="20000"/>
                    <a:lumOff val="80000"/>
                  </a:schemeClr>
                </a:gs>
                <a:gs pos="30000">
                  <a:schemeClr val="accent4">
                    <a:lumMod val="75000"/>
                  </a:schemeClr>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通过面试</a:t>
            </a:r>
            <a:endParaRPr lang="en-US" altLang="zh-CN" dirty="0">
              <a:solidFill>
                <a:schemeClr val="tx1"/>
              </a:solidFill>
            </a:endParaRPr>
          </a:p>
          <a:p>
            <a:pPr algn="ctr"/>
            <a:r>
              <a:rPr lang="en-US" altLang="zh-CN" dirty="0">
                <a:solidFill>
                  <a:schemeClr val="tx1"/>
                </a:solidFill>
              </a:rPr>
              <a:t>(9-10</a:t>
            </a:r>
            <a:r>
              <a:rPr lang="zh-CN" altLang="en-US" dirty="0">
                <a:solidFill>
                  <a:schemeClr val="tx1"/>
                </a:solidFill>
              </a:rPr>
              <a:t>月</a:t>
            </a:r>
            <a:r>
              <a:rPr lang="en-US" altLang="zh-CN" dirty="0">
                <a:solidFill>
                  <a:schemeClr val="tx1"/>
                </a:solidFill>
              </a:rPr>
              <a:t>)</a:t>
            </a:r>
            <a:endParaRPr lang="zh-CN" altLang="en-US" dirty="0">
              <a:solidFill>
                <a:schemeClr val="tx1"/>
              </a:solidFill>
            </a:endParaRPr>
          </a:p>
        </p:txBody>
      </p:sp>
      <p:sp>
        <p:nvSpPr>
          <p:cNvPr id="13" name="矩形: 圆角 12">
            <a:extLst>
              <a:ext uri="{FF2B5EF4-FFF2-40B4-BE49-F238E27FC236}">
                <a16:creationId xmlns:a16="http://schemas.microsoft.com/office/drawing/2014/main" id="{A80A5FA1-412F-607D-7713-BE3B177098EB}"/>
              </a:ext>
            </a:extLst>
          </p:cNvPr>
          <p:cNvSpPr/>
          <p:nvPr/>
        </p:nvSpPr>
        <p:spPr>
          <a:xfrm>
            <a:off x="2645410" y="5105400"/>
            <a:ext cx="1513840" cy="843280"/>
          </a:xfrm>
          <a:prstGeom prst="roundRect">
            <a:avLst/>
          </a:prstGeom>
          <a:gradFill>
            <a:gsLst>
              <a:gs pos="0">
                <a:srgbClr val="59BFF0"/>
              </a:gs>
              <a:gs pos="100000">
                <a:srgbClr val="CCECFC"/>
              </a:gs>
            </a:gsLst>
            <a:lin ang="21594000" scaled="0"/>
          </a:gradFill>
          <a:ln w="127000">
            <a:gradFill>
              <a:gsLst>
                <a:gs pos="0">
                  <a:schemeClr val="accent4">
                    <a:lumMod val="40000"/>
                    <a:lumOff val="60000"/>
                  </a:schemeClr>
                </a:gs>
                <a:gs pos="99115">
                  <a:schemeClr val="accent4">
                    <a:lumMod val="75000"/>
                  </a:schemeClr>
                </a:gs>
                <a:gs pos="61000">
                  <a:schemeClr val="accent4">
                    <a:lumMod val="20000"/>
                    <a:lumOff val="80000"/>
                  </a:schemeClr>
                </a:gs>
                <a:gs pos="30000">
                  <a:schemeClr val="accent4">
                    <a:lumMod val="75000"/>
                  </a:schemeClr>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推免招生录取</a:t>
            </a:r>
            <a:r>
              <a:rPr lang="en-US" altLang="zh-CN" dirty="0">
                <a:solidFill>
                  <a:schemeClr val="tx1"/>
                </a:solidFill>
              </a:rPr>
              <a:t>(10</a:t>
            </a:r>
            <a:r>
              <a:rPr lang="zh-CN" altLang="en-US" dirty="0">
                <a:solidFill>
                  <a:schemeClr val="tx1"/>
                </a:solidFill>
              </a:rPr>
              <a:t>月</a:t>
            </a:r>
            <a:r>
              <a:rPr lang="en-US" altLang="zh-CN" dirty="0">
                <a:solidFill>
                  <a:schemeClr val="tx1"/>
                </a:solidFill>
              </a:rPr>
              <a:t>)</a:t>
            </a:r>
            <a:endParaRPr lang="zh-CN" altLang="en-US" dirty="0">
              <a:solidFill>
                <a:schemeClr val="tx1"/>
              </a:solidFill>
            </a:endParaRPr>
          </a:p>
        </p:txBody>
      </p:sp>
      <p:sp>
        <p:nvSpPr>
          <p:cNvPr id="16" name="文本框 15">
            <a:extLst>
              <a:ext uri="{FF2B5EF4-FFF2-40B4-BE49-F238E27FC236}">
                <a16:creationId xmlns:a16="http://schemas.microsoft.com/office/drawing/2014/main" id="{FA16876A-05BE-A629-1BC3-A4A936EEC661}"/>
              </a:ext>
            </a:extLst>
          </p:cNvPr>
          <p:cNvSpPr txBox="1"/>
          <p:nvPr/>
        </p:nvSpPr>
        <p:spPr>
          <a:xfrm>
            <a:off x="2645410" y="1063249"/>
            <a:ext cx="2763520"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推免招生</a:t>
            </a:r>
          </a:p>
        </p:txBody>
      </p:sp>
      <p:sp>
        <p:nvSpPr>
          <p:cNvPr id="27" name="文本框 26">
            <a:extLst>
              <a:ext uri="{FF2B5EF4-FFF2-40B4-BE49-F238E27FC236}">
                <a16:creationId xmlns:a16="http://schemas.microsoft.com/office/drawing/2014/main" id="{64CEF722-6F9A-6BE5-8ECD-89822F688E7D}"/>
              </a:ext>
            </a:extLst>
          </p:cNvPr>
          <p:cNvSpPr txBox="1"/>
          <p:nvPr/>
        </p:nvSpPr>
        <p:spPr>
          <a:xfrm>
            <a:off x="8061112" y="1063249"/>
            <a:ext cx="2763520"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硕士统考招生</a:t>
            </a:r>
          </a:p>
        </p:txBody>
      </p:sp>
      <p:sp>
        <p:nvSpPr>
          <p:cNvPr id="28" name="矩形: 圆角 27">
            <a:extLst>
              <a:ext uri="{FF2B5EF4-FFF2-40B4-BE49-F238E27FC236}">
                <a16:creationId xmlns:a16="http://schemas.microsoft.com/office/drawing/2014/main" id="{7AF532BA-64A8-3ACD-7517-232CDE17EC8D}"/>
              </a:ext>
            </a:extLst>
          </p:cNvPr>
          <p:cNvSpPr/>
          <p:nvPr/>
        </p:nvSpPr>
        <p:spPr>
          <a:xfrm>
            <a:off x="8329132" y="1918307"/>
            <a:ext cx="1513840" cy="843280"/>
          </a:xfrm>
          <a:prstGeom prst="roundRect">
            <a:avLst/>
          </a:prstGeom>
          <a:gradFill>
            <a:gsLst>
              <a:gs pos="0">
                <a:srgbClr val="59BFF0"/>
              </a:gs>
              <a:gs pos="100000">
                <a:srgbClr val="CCECFC"/>
              </a:gs>
            </a:gsLst>
            <a:lin ang="21594000" scaled="0"/>
          </a:gradFill>
          <a:ln w="127000">
            <a:gradFill>
              <a:gsLst>
                <a:gs pos="0">
                  <a:schemeClr val="accent4">
                    <a:lumMod val="40000"/>
                    <a:lumOff val="60000"/>
                  </a:schemeClr>
                </a:gs>
                <a:gs pos="99115">
                  <a:schemeClr val="accent4">
                    <a:lumMod val="75000"/>
                  </a:schemeClr>
                </a:gs>
                <a:gs pos="61000">
                  <a:schemeClr val="accent4">
                    <a:lumMod val="20000"/>
                    <a:lumOff val="80000"/>
                  </a:schemeClr>
                </a:gs>
                <a:gs pos="30000">
                  <a:schemeClr val="accent4">
                    <a:lumMod val="75000"/>
                  </a:schemeClr>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统考报名</a:t>
            </a:r>
            <a:endParaRPr lang="en-US" altLang="zh-CN" dirty="0">
              <a:solidFill>
                <a:schemeClr val="tx1"/>
              </a:solidFill>
            </a:endParaRPr>
          </a:p>
          <a:p>
            <a:pPr algn="ctr"/>
            <a:r>
              <a:rPr lang="zh-CN" altLang="en-US" dirty="0">
                <a:solidFill>
                  <a:schemeClr val="tx1"/>
                </a:solidFill>
              </a:rPr>
              <a:t>（</a:t>
            </a:r>
            <a:r>
              <a:rPr lang="en-US" altLang="zh-CN" dirty="0">
                <a:solidFill>
                  <a:schemeClr val="tx1"/>
                </a:solidFill>
              </a:rPr>
              <a:t>10</a:t>
            </a:r>
            <a:r>
              <a:rPr lang="zh-CN" altLang="en-US" dirty="0">
                <a:solidFill>
                  <a:schemeClr val="tx1"/>
                </a:solidFill>
              </a:rPr>
              <a:t>月）</a:t>
            </a:r>
          </a:p>
        </p:txBody>
      </p:sp>
      <p:sp>
        <p:nvSpPr>
          <p:cNvPr id="29" name="矩形: 圆角 28">
            <a:extLst>
              <a:ext uri="{FF2B5EF4-FFF2-40B4-BE49-F238E27FC236}">
                <a16:creationId xmlns:a16="http://schemas.microsoft.com/office/drawing/2014/main" id="{52561A3E-D69B-CCEF-EA19-A1B826C39247}"/>
              </a:ext>
            </a:extLst>
          </p:cNvPr>
          <p:cNvSpPr/>
          <p:nvPr/>
        </p:nvSpPr>
        <p:spPr>
          <a:xfrm>
            <a:off x="8329132" y="3152747"/>
            <a:ext cx="1513840" cy="843280"/>
          </a:xfrm>
          <a:prstGeom prst="roundRect">
            <a:avLst/>
          </a:prstGeom>
          <a:gradFill>
            <a:gsLst>
              <a:gs pos="0">
                <a:srgbClr val="59BFF0"/>
              </a:gs>
              <a:gs pos="100000">
                <a:srgbClr val="CCECFC"/>
              </a:gs>
            </a:gsLst>
            <a:lin ang="21594000" scaled="0"/>
          </a:gradFill>
          <a:ln w="127000">
            <a:gradFill>
              <a:gsLst>
                <a:gs pos="0">
                  <a:schemeClr val="accent4">
                    <a:lumMod val="40000"/>
                    <a:lumOff val="60000"/>
                  </a:schemeClr>
                </a:gs>
                <a:gs pos="99115">
                  <a:schemeClr val="accent4">
                    <a:lumMod val="75000"/>
                  </a:schemeClr>
                </a:gs>
                <a:gs pos="61000">
                  <a:schemeClr val="accent4">
                    <a:lumMod val="20000"/>
                    <a:lumOff val="80000"/>
                  </a:schemeClr>
                </a:gs>
                <a:gs pos="30000">
                  <a:schemeClr val="accent4">
                    <a:lumMod val="75000"/>
                  </a:schemeClr>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参加初试</a:t>
            </a:r>
            <a:endParaRPr lang="en-US" altLang="zh-CN" dirty="0">
              <a:solidFill>
                <a:schemeClr val="tx1"/>
              </a:solidFill>
            </a:endParaRPr>
          </a:p>
          <a:p>
            <a:pPr algn="ctr"/>
            <a:r>
              <a:rPr lang="zh-CN" altLang="en-US" dirty="0">
                <a:solidFill>
                  <a:schemeClr val="tx1"/>
                </a:solidFill>
              </a:rPr>
              <a:t>（</a:t>
            </a:r>
            <a:r>
              <a:rPr lang="en-US" altLang="zh-CN" dirty="0">
                <a:solidFill>
                  <a:schemeClr val="tx1"/>
                </a:solidFill>
              </a:rPr>
              <a:t>12</a:t>
            </a:r>
            <a:r>
              <a:rPr lang="zh-CN" altLang="en-US" dirty="0">
                <a:solidFill>
                  <a:schemeClr val="tx1"/>
                </a:solidFill>
              </a:rPr>
              <a:t>月）</a:t>
            </a:r>
          </a:p>
        </p:txBody>
      </p:sp>
      <p:sp>
        <p:nvSpPr>
          <p:cNvPr id="30" name="矩形: 圆角 29">
            <a:extLst>
              <a:ext uri="{FF2B5EF4-FFF2-40B4-BE49-F238E27FC236}">
                <a16:creationId xmlns:a16="http://schemas.microsoft.com/office/drawing/2014/main" id="{0982BAEE-1F46-2D09-9758-CB49DDCACDF0}"/>
              </a:ext>
            </a:extLst>
          </p:cNvPr>
          <p:cNvSpPr/>
          <p:nvPr/>
        </p:nvSpPr>
        <p:spPr>
          <a:xfrm>
            <a:off x="8329132" y="4387187"/>
            <a:ext cx="1513840" cy="843280"/>
          </a:xfrm>
          <a:prstGeom prst="roundRect">
            <a:avLst/>
          </a:prstGeom>
          <a:gradFill>
            <a:gsLst>
              <a:gs pos="0">
                <a:srgbClr val="59BFF0"/>
              </a:gs>
              <a:gs pos="100000">
                <a:srgbClr val="CCECFC"/>
              </a:gs>
            </a:gsLst>
            <a:lin ang="21594000" scaled="0"/>
          </a:gradFill>
          <a:ln w="127000">
            <a:gradFill>
              <a:gsLst>
                <a:gs pos="0">
                  <a:schemeClr val="accent4">
                    <a:lumMod val="40000"/>
                    <a:lumOff val="60000"/>
                  </a:schemeClr>
                </a:gs>
                <a:gs pos="99115">
                  <a:schemeClr val="accent4">
                    <a:lumMod val="75000"/>
                  </a:schemeClr>
                </a:gs>
                <a:gs pos="61000">
                  <a:schemeClr val="accent4">
                    <a:lumMod val="20000"/>
                    <a:lumOff val="80000"/>
                  </a:schemeClr>
                </a:gs>
                <a:gs pos="30000">
                  <a:schemeClr val="accent4">
                    <a:lumMod val="75000"/>
                  </a:schemeClr>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参加复试</a:t>
            </a:r>
            <a:endParaRPr lang="en-US" altLang="zh-CN" dirty="0">
              <a:solidFill>
                <a:schemeClr val="tx1"/>
              </a:solidFill>
            </a:endParaRPr>
          </a:p>
          <a:p>
            <a:pPr algn="ctr"/>
            <a:r>
              <a:rPr lang="zh-CN" altLang="en-US" dirty="0">
                <a:solidFill>
                  <a:schemeClr val="tx1"/>
                </a:solidFill>
              </a:rPr>
              <a:t>（</a:t>
            </a:r>
            <a:r>
              <a:rPr lang="en-US" altLang="zh-CN" dirty="0">
                <a:solidFill>
                  <a:schemeClr val="tx1"/>
                </a:solidFill>
              </a:rPr>
              <a:t>4-5</a:t>
            </a:r>
            <a:r>
              <a:rPr lang="zh-CN" altLang="en-US" dirty="0">
                <a:solidFill>
                  <a:schemeClr val="tx1"/>
                </a:solidFill>
              </a:rPr>
              <a:t>月）</a:t>
            </a:r>
          </a:p>
        </p:txBody>
      </p:sp>
      <p:sp>
        <p:nvSpPr>
          <p:cNvPr id="31" name="矩形: 圆角 30">
            <a:extLst>
              <a:ext uri="{FF2B5EF4-FFF2-40B4-BE49-F238E27FC236}">
                <a16:creationId xmlns:a16="http://schemas.microsoft.com/office/drawing/2014/main" id="{371E38FE-E6F9-6D27-8E8E-09C2EF943126}"/>
              </a:ext>
            </a:extLst>
          </p:cNvPr>
          <p:cNvSpPr/>
          <p:nvPr/>
        </p:nvSpPr>
        <p:spPr>
          <a:xfrm>
            <a:off x="8329132" y="5621627"/>
            <a:ext cx="1513840" cy="843280"/>
          </a:xfrm>
          <a:prstGeom prst="roundRect">
            <a:avLst/>
          </a:prstGeom>
          <a:gradFill>
            <a:gsLst>
              <a:gs pos="0">
                <a:srgbClr val="59BFF0"/>
              </a:gs>
              <a:gs pos="100000">
                <a:srgbClr val="CCECFC"/>
              </a:gs>
            </a:gsLst>
            <a:lin ang="21594000" scaled="0"/>
          </a:gradFill>
          <a:ln w="127000">
            <a:gradFill>
              <a:gsLst>
                <a:gs pos="0">
                  <a:schemeClr val="accent4">
                    <a:lumMod val="40000"/>
                    <a:lumOff val="60000"/>
                  </a:schemeClr>
                </a:gs>
                <a:gs pos="99115">
                  <a:schemeClr val="accent4">
                    <a:lumMod val="75000"/>
                  </a:schemeClr>
                </a:gs>
                <a:gs pos="61000">
                  <a:schemeClr val="accent4">
                    <a:lumMod val="20000"/>
                    <a:lumOff val="80000"/>
                  </a:schemeClr>
                </a:gs>
                <a:gs pos="30000">
                  <a:schemeClr val="accent4">
                    <a:lumMod val="75000"/>
                  </a:schemeClr>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通过复试，录取</a:t>
            </a:r>
            <a:r>
              <a:rPr lang="en-US" altLang="zh-CN" dirty="0">
                <a:solidFill>
                  <a:schemeClr val="tx1"/>
                </a:solidFill>
              </a:rPr>
              <a:t>(5</a:t>
            </a:r>
            <a:r>
              <a:rPr lang="zh-CN" altLang="en-US" dirty="0">
                <a:solidFill>
                  <a:schemeClr val="tx1"/>
                </a:solidFill>
              </a:rPr>
              <a:t>月</a:t>
            </a:r>
            <a:r>
              <a:rPr lang="en-US" altLang="zh-CN" dirty="0">
                <a:solidFill>
                  <a:schemeClr val="tx1"/>
                </a:solidFill>
              </a:rPr>
              <a:t>)</a:t>
            </a:r>
            <a:endParaRPr lang="zh-CN" altLang="en-US" dirty="0">
              <a:solidFill>
                <a:schemeClr val="tx1"/>
              </a:solidFill>
            </a:endParaRPr>
          </a:p>
        </p:txBody>
      </p:sp>
      <p:cxnSp>
        <p:nvCxnSpPr>
          <p:cNvPr id="34" name="直接箭头连接符 33">
            <a:extLst>
              <a:ext uri="{FF2B5EF4-FFF2-40B4-BE49-F238E27FC236}">
                <a16:creationId xmlns:a16="http://schemas.microsoft.com/office/drawing/2014/main" id="{63110515-D2B4-7249-EA4E-165E0B9BEDCE}"/>
              </a:ext>
            </a:extLst>
          </p:cNvPr>
          <p:cNvCxnSpPr>
            <a:stCxn id="3" idx="2"/>
            <a:endCxn id="9" idx="0"/>
          </p:cNvCxnSpPr>
          <p:nvPr/>
        </p:nvCxnSpPr>
        <p:spPr>
          <a:xfrm flipH="1">
            <a:off x="1297305" y="2844800"/>
            <a:ext cx="1051725" cy="7112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5DFE866C-4E71-64E4-6E77-F6BB6806E36C}"/>
              </a:ext>
            </a:extLst>
          </p:cNvPr>
          <p:cNvCxnSpPr>
            <a:stCxn id="3" idx="2"/>
            <a:endCxn id="7" idx="0"/>
          </p:cNvCxnSpPr>
          <p:nvPr/>
        </p:nvCxnSpPr>
        <p:spPr>
          <a:xfrm>
            <a:off x="2349030" y="2844800"/>
            <a:ext cx="1053300" cy="70866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C8F654F3-DCC6-DFC6-5B88-53100DF8B63F}"/>
              </a:ext>
            </a:extLst>
          </p:cNvPr>
          <p:cNvCxnSpPr>
            <a:stCxn id="9" idx="2"/>
            <a:endCxn id="13" idx="0"/>
          </p:cNvCxnSpPr>
          <p:nvPr/>
        </p:nvCxnSpPr>
        <p:spPr>
          <a:xfrm>
            <a:off x="1297305" y="4399280"/>
            <a:ext cx="2105025" cy="70612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62AB6AEE-E974-41A5-EA69-41231A72937A}"/>
              </a:ext>
            </a:extLst>
          </p:cNvPr>
          <p:cNvCxnSpPr>
            <a:stCxn id="12" idx="2"/>
            <a:endCxn id="13" idx="0"/>
          </p:cNvCxnSpPr>
          <p:nvPr/>
        </p:nvCxnSpPr>
        <p:spPr>
          <a:xfrm flipH="1">
            <a:off x="3402330" y="4399280"/>
            <a:ext cx="2104708" cy="70612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7D69177A-5767-84A0-C828-F68A1C4DB122}"/>
              </a:ext>
            </a:extLst>
          </p:cNvPr>
          <p:cNvCxnSpPr>
            <a:stCxn id="6" idx="2"/>
            <a:endCxn id="12" idx="0"/>
          </p:cNvCxnSpPr>
          <p:nvPr/>
        </p:nvCxnSpPr>
        <p:spPr>
          <a:xfrm>
            <a:off x="5507038" y="2844800"/>
            <a:ext cx="0" cy="7112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8B10D8B1-4C37-E446-8368-C872F156ADF1}"/>
              </a:ext>
            </a:extLst>
          </p:cNvPr>
          <p:cNvCxnSpPr>
            <a:stCxn id="7" idx="0"/>
            <a:endCxn id="6" idx="2"/>
          </p:cNvCxnSpPr>
          <p:nvPr/>
        </p:nvCxnSpPr>
        <p:spPr>
          <a:xfrm flipV="1">
            <a:off x="3402330" y="2844800"/>
            <a:ext cx="2104708" cy="70866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8560FB2B-4C13-5755-F13A-E1B419A93D8A}"/>
              </a:ext>
            </a:extLst>
          </p:cNvPr>
          <p:cNvCxnSpPr>
            <a:stCxn id="28" idx="2"/>
            <a:endCxn id="29" idx="0"/>
          </p:cNvCxnSpPr>
          <p:nvPr/>
        </p:nvCxnSpPr>
        <p:spPr>
          <a:xfrm>
            <a:off x="9086052" y="2761587"/>
            <a:ext cx="0" cy="39116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4E082B8B-037A-E13C-01F0-FB1CE1FF60FB}"/>
              </a:ext>
            </a:extLst>
          </p:cNvPr>
          <p:cNvCxnSpPr>
            <a:stCxn id="29" idx="2"/>
            <a:endCxn id="30" idx="0"/>
          </p:cNvCxnSpPr>
          <p:nvPr/>
        </p:nvCxnSpPr>
        <p:spPr>
          <a:xfrm>
            <a:off x="9086052" y="3996027"/>
            <a:ext cx="0" cy="39116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4279597A-8C5D-FF48-3CA3-7C4D810C1E47}"/>
              </a:ext>
            </a:extLst>
          </p:cNvPr>
          <p:cNvCxnSpPr>
            <a:stCxn id="30" idx="2"/>
            <a:endCxn id="31" idx="0"/>
          </p:cNvCxnSpPr>
          <p:nvPr/>
        </p:nvCxnSpPr>
        <p:spPr>
          <a:xfrm>
            <a:off x="9086052" y="5230467"/>
            <a:ext cx="0" cy="39116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291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280" y="1266289"/>
            <a:ext cx="11093440" cy="4467954"/>
          </a:xfrm>
          <a:prstGeom prst="rect">
            <a:avLst/>
          </a:prstGeom>
        </p:spPr>
        <p:txBody>
          <a:bodyPr wrap="square">
            <a:spAutoFit/>
          </a:bodyPr>
          <a:lstStyle/>
          <a:p>
            <a:pPr marL="457200" indent="-457200">
              <a:lnSpc>
                <a:spcPct val="120000"/>
              </a:lnSpc>
              <a:spcAft>
                <a:spcPts val="600"/>
              </a:spcAft>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cs typeface="+mn-ea"/>
                <a:sym typeface="+mn-lt"/>
              </a:rPr>
              <a:t>科教融合办学模式</a:t>
            </a: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cs typeface="+mn-ea"/>
                <a:sym typeface="+mn-lt"/>
              </a:rPr>
              <a:t>第一阶段</a:t>
            </a:r>
            <a:r>
              <a:rPr lang="en-US" altLang="zh-CN" sz="2800" dirty="0">
                <a:latin typeface="黑体" panose="02010609060101010101" pitchFamily="49" charset="-122"/>
                <a:ea typeface="黑体" panose="02010609060101010101" pitchFamily="49" charset="-122"/>
                <a:cs typeface="+mn-ea"/>
                <a:sym typeface="+mn-lt"/>
              </a:rPr>
              <a:t>(</a:t>
            </a:r>
            <a:r>
              <a:rPr lang="zh-CN" altLang="en-US" sz="2800" dirty="0">
                <a:latin typeface="黑体" panose="02010609060101010101" pitchFamily="49" charset="-122"/>
                <a:ea typeface="黑体" panose="02010609060101010101" pitchFamily="49" charset="-122"/>
                <a:cs typeface="+mn-ea"/>
                <a:sym typeface="+mn-lt"/>
              </a:rPr>
              <a:t>第一年</a:t>
            </a:r>
            <a:r>
              <a:rPr lang="en-US" altLang="zh-CN" sz="2800" dirty="0">
                <a:latin typeface="黑体" panose="02010609060101010101" pitchFamily="49" charset="-122"/>
                <a:ea typeface="黑体" panose="02010609060101010101" pitchFamily="49" charset="-122"/>
                <a:cs typeface="+mn-ea"/>
                <a:sym typeface="+mn-lt"/>
              </a:rPr>
              <a:t>)</a:t>
            </a:r>
            <a:r>
              <a:rPr lang="zh-CN" altLang="en-US" sz="2800" dirty="0">
                <a:latin typeface="黑体" panose="02010609060101010101" pitchFamily="49" charset="-122"/>
                <a:ea typeface="黑体" panose="02010609060101010101" pitchFamily="49" charset="-122"/>
                <a:cs typeface="+mn-ea"/>
                <a:sym typeface="+mn-lt"/>
              </a:rPr>
              <a:t>：以课程学习为重点</a:t>
            </a: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cs typeface="+mn-ea"/>
                <a:sym typeface="+mn-lt"/>
              </a:rPr>
              <a:t>第二阶段</a:t>
            </a:r>
            <a:r>
              <a:rPr lang="en-US" altLang="zh-CN" sz="2800" dirty="0">
                <a:latin typeface="黑体" panose="02010609060101010101" pitchFamily="49" charset="-122"/>
                <a:ea typeface="黑体" panose="02010609060101010101" pitchFamily="49" charset="-122"/>
                <a:cs typeface="+mn-ea"/>
                <a:sym typeface="+mn-lt"/>
              </a:rPr>
              <a:t>(</a:t>
            </a:r>
            <a:r>
              <a:rPr lang="zh-CN" altLang="en-US" sz="2800" dirty="0">
                <a:latin typeface="黑体" panose="02010609060101010101" pitchFamily="49" charset="-122"/>
                <a:ea typeface="黑体" panose="02010609060101010101" pitchFamily="49" charset="-122"/>
                <a:cs typeface="+mn-ea"/>
                <a:sym typeface="+mn-lt"/>
              </a:rPr>
              <a:t>第二年起</a:t>
            </a:r>
            <a:r>
              <a:rPr lang="en-US" altLang="zh-CN" sz="2800" dirty="0">
                <a:latin typeface="黑体" panose="02010609060101010101" pitchFamily="49" charset="-122"/>
                <a:ea typeface="黑体" panose="02010609060101010101" pitchFamily="49" charset="-122"/>
                <a:cs typeface="+mn-ea"/>
                <a:sym typeface="+mn-lt"/>
              </a:rPr>
              <a:t>)</a:t>
            </a:r>
            <a:r>
              <a:rPr lang="zh-CN" altLang="en-US" sz="2800" dirty="0">
                <a:latin typeface="黑体" panose="02010609060101010101" pitchFamily="49" charset="-122"/>
                <a:ea typeface="黑体" panose="02010609060101010101" pitchFamily="49" charset="-122"/>
                <a:cs typeface="+mn-ea"/>
                <a:sym typeface="+mn-lt"/>
              </a:rPr>
              <a:t>：以科研实践为主体</a:t>
            </a: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cs typeface="+mn-ea"/>
                <a:sym typeface="+mn-lt"/>
              </a:rPr>
              <a:t>基础学院承担英语、思政等公共必修和选修课程的教学任务。研究所通过承建科教融合学院来承担专业和实践类课程的教学任务，大部分授课教师为有丰富科研经验的研究员和副研究员，</a:t>
            </a:r>
            <a:r>
              <a:rPr lang="zh-CN" altLang="en-US" sz="2800" dirty="0">
                <a:solidFill>
                  <a:schemeClr val="accent2"/>
                </a:solidFill>
                <a:latin typeface="黑体" panose="02010609060101010101" pitchFamily="49" charset="-122"/>
                <a:ea typeface="黑体" panose="02010609060101010101" pitchFamily="49" charset="-122"/>
                <a:cs typeface="+mn-ea"/>
                <a:sym typeface="+mn-lt"/>
              </a:rPr>
              <a:t>在教学中将领域前沿与专业教学相结合，带领学生在课程学习中浅涉科研工作</a:t>
            </a:r>
            <a:r>
              <a:rPr lang="zh-CN" altLang="en-US" sz="2800" dirty="0">
                <a:latin typeface="黑体" panose="02010609060101010101" pitchFamily="49" charset="-122"/>
                <a:ea typeface="黑体" panose="02010609060101010101" pitchFamily="49" charset="-122"/>
                <a:cs typeface="+mn-ea"/>
                <a:sym typeface="+mn-lt"/>
              </a:rPr>
              <a:t>。</a:t>
            </a: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Wingdings" panose="05000000000000000000" pitchFamily="2" charset="2"/>
              <a:buChar char="Ø"/>
            </a:pPr>
            <a:endParaRPr lang="zh-CN" altLang="en-US" sz="2800" dirty="0">
              <a:latin typeface="黑体" panose="02010609060101010101" pitchFamily="49" charset="-122"/>
              <a:ea typeface="黑体" panose="02010609060101010101" pitchFamily="49" charset="-122"/>
              <a:cs typeface="+mn-ea"/>
              <a:sym typeface="+mn-lt"/>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研究所两段式培养模式</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spTree>
    <p:extLst>
      <p:ext uri="{BB962C8B-B14F-4D97-AF65-F5344CB8AC3E}">
        <p14:creationId xmlns:p14="http://schemas.microsoft.com/office/powerpoint/2010/main" val="334193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280" y="1266289"/>
            <a:ext cx="11093440" cy="4831131"/>
          </a:xfrm>
          <a:prstGeom prst="rect">
            <a:avLst/>
          </a:prstGeom>
        </p:spPr>
        <p:txBody>
          <a:bodyPr wrap="square">
            <a:spAutoFit/>
          </a:bodyPr>
          <a:lstStyle/>
          <a:p>
            <a:pPr marL="457200" indent="-457200">
              <a:lnSpc>
                <a:spcPct val="120000"/>
              </a:lnSpc>
              <a:spcAft>
                <a:spcPts val="600"/>
              </a:spcAft>
              <a:buFont typeface="Arial" panose="020B0604020202020204" pitchFamily="34" charset="0"/>
              <a:buChar char="•"/>
            </a:pPr>
            <a:r>
              <a:rPr lang="zh-CN" altLang="en-US" sz="2800" b="0" i="0" dirty="0">
                <a:effectLst/>
                <a:latin typeface="黑体" panose="02010609060101010101" pitchFamily="49" charset="-122"/>
                <a:ea typeface="黑体" panose="02010609060101010101" pitchFamily="49" charset="-122"/>
              </a:rPr>
              <a:t>学费：硕士生：</a:t>
            </a:r>
            <a:r>
              <a:rPr lang="en-US" altLang="zh-CN" sz="2800" b="0" i="0" dirty="0">
                <a:effectLst/>
                <a:latin typeface="黑体" panose="02010609060101010101" pitchFamily="49" charset="-122"/>
                <a:ea typeface="黑体" panose="02010609060101010101" pitchFamily="49" charset="-122"/>
              </a:rPr>
              <a:t>8000</a:t>
            </a:r>
            <a:r>
              <a:rPr lang="zh-CN" altLang="en-US" sz="2800" b="0" i="0" dirty="0">
                <a:effectLst/>
                <a:latin typeface="黑体" panose="02010609060101010101" pitchFamily="49" charset="-122"/>
                <a:ea typeface="黑体" panose="02010609060101010101" pitchFamily="49" charset="-122"/>
              </a:rPr>
              <a:t>元</a:t>
            </a:r>
            <a:r>
              <a:rPr lang="en-US" altLang="zh-CN" sz="2800" b="0" i="0" dirty="0">
                <a:effectLst/>
                <a:latin typeface="黑体" panose="02010609060101010101" pitchFamily="49" charset="-122"/>
                <a:ea typeface="黑体" panose="02010609060101010101" pitchFamily="49" charset="-122"/>
              </a:rPr>
              <a:t>/</a:t>
            </a:r>
            <a:r>
              <a:rPr lang="zh-CN" altLang="en-US" sz="2800" b="0" i="0" dirty="0">
                <a:effectLst/>
                <a:latin typeface="黑体" panose="02010609060101010101" pitchFamily="49" charset="-122"/>
                <a:ea typeface="黑体" panose="02010609060101010101" pitchFamily="49" charset="-122"/>
              </a:rPr>
              <a:t>年，博士生：</a:t>
            </a:r>
            <a:r>
              <a:rPr lang="en-US" altLang="zh-CN" sz="2800" b="0" i="0" dirty="0">
                <a:effectLst/>
                <a:latin typeface="黑体" panose="02010609060101010101" pitchFamily="49" charset="-122"/>
                <a:ea typeface="黑体" panose="02010609060101010101" pitchFamily="49" charset="-122"/>
              </a:rPr>
              <a:t>10000</a:t>
            </a:r>
            <a:r>
              <a:rPr lang="zh-CN" altLang="en-US" sz="2800" b="0" i="0" dirty="0">
                <a:effectLst/>
                <a:latin typeface="黑体" panose="02010609060101010101" pitchFamily="49" charset="-122"/>
                <a:ea typeface="黑体" panose="02010609060101010101" pitchFamily="49" charset="-122"/>
              </a:rPr>
              <a:t>元</a:t>
            </a:r>
            <a:r>
              <a:rPr lang="en-US" altLang="zh-CN" sz="2800" b="0" i="0" dirty="0">
                <a:effectLst/>
                <a:latin typeface="黑体" panose="02010609060101010101" pitchFamily="49" charset="-122"/>
                <a:ea typeface="黑体" panose="02010609060101010101" pitchFamily="49" charset="-122"/>
              </a:rPr>
              <a:t>/</a:t>
            </a:r>
            <a:r>
              <a:rPr lang="zh-CN" altLang="en-US" sz="2800" b="0" i="0" dirty="0">
                <a:effectLst/>
                <a:latin typeface="黑体" panose="02010609060101010101" pitchFamily="49" charset="-122"/>
                <a:ea typeface="黑体" panose="02010609060101010101" pitchFamily="49" charset="-122"/>
              </a:rPr>
              <a:t>年。住宿费：</a:t>
            </a:r>
            <a:r>
              <a:rPr lang="en-US" altLang="zh-CN" sz="2800" b="0" i="0" dirty="0">
                <a:effectLst/>
                <a:latin typeface="黑体" panose="02010609060101010101" pitchFamily="49" charset="-122"/>
                <a:ea typeface="黑体" panose="02010609060101010101" pitchFamily="49" charset="-122"/>
              </a:rPr>
              <a:t>1000</a:t>
            </a:r>
            <a:r>
              <a:rPr lang="zh-CN" altLang="en-US" sz="2800" b="0" i="0" dirty="0">
                <a:effectLst/>
                <a:latin typeface="黑体" panose="02010609060101010101" pitchFamily="49" charset="-122"/>
                <a:ea typeface="黑体" panose="02010609060101010101" pitchFamily="49" charset="-122"/>
              </a:rPr>
              <a:t>元</a:t>
            </a:r>
            <a:r>
              <a:rPr lang="en-US" altLang="zh-CN" sz="2800" b="0" i="0" dirty="0">
                <a:effectLst/>
                <a:latin typeface="黑体" panose="02010609060101010101" pitchFamily="49" charset="-122"/>
                <a:ea typeface="黑体" panose="02010609060101010101" pitchFamily="49" charset="-122"/>
              </a:rPr>
              <a:t>/</a:t>
            </a:r>
            <a:r>
              <a:rPr lang="zh-CN" altLang="en-US" sz="2800" b="0" i="0" dirty="0">
                <a:effectLst/>
                <a:latin typeface="黑体" panose="02010609060101010101" pitchFamily="49" charset="-122"/>
                <a:ea typeface="黑体" panose="02010609060101010101" pitchFamily="49" charset="-122"/>
              </a:rPr>
              <a:t>年。</a:t>
            </a:r>
            <a:endParaRPr lang="en-US" altLang="zh-CN" sz="2800" b="0" i="0" dirty="0">
              <a:effectLst/>
              <a:latin typeface="黑体" panose="02010609060101010101" pitchFamily="49" charset="-122"/>
              <a:ea typeface="黑体" panose="02010609060101010101" pitchFamily="49" charset="-122"/>
            </a:endParaRPr>
          </a:p>
          <a:p>
            <a:pPr marL="457200" indent="-457200">
              <a:lnSpc>
                <a:spcPct val="120000"/>
              </a:lnSpc>
              <a:spcAft>
                <a:spcPts val="600"/>
              </a:spcAft>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rPr>
              <a:t>助学金：国科大学业奖学金：一次性发放，硕士生</a:t>
            </a:r>
            <a:r>
              <a:rPr lang="en-US" altLang="zh-CN" sz="2800" dirty="0">
                <a:latin typeface="黑体" panose="02010609060101010101" pitchFamily="49" charset="-122"/>
                <a:ea typeface="黑体" panose="02010609060101010101" pitchFamily="49" charset="-122"/>
              </a:rPr>
              <a:t>8000</a:t>
            </a:r>
            <a:r>
              <a:rPr lang="zh-CN" altLang="en-US" sz="2800" dirty="0">
                <a:latin typeface="黑体" panose="02010609060101010101" pitchFamily="49" charset="-122"/>
                <a:ea typeface="黑体" panose="02010609060101010101" pitchFamily="49" charset="-122"/>
              </a:rPr>
              <a:t>元</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年，博士生人均</a:t>
            </a:r>
            <a:r>
              <a:rPr lang="en-US" altLang="zh-CN" sz="2800" dirty="0">
                <a:latin typeface="黑体" panose="02010609060101010101" pitchFamily="49" charset="-122"/>
                <a:ea typeface="黑体" panose="02010609060101010101" pitchFamily="49" charset="-122"/>
              </a:rPr>
              <a:t>13000</a:t>
            </a:r>
            <a:r>
              <a:rPr lang="zh-CN" altLang="en-US" sz="2800" dirty="0">
                <a:latin typeface="黑体" panose="02010609060101010101" pitchFamily="49" charset="-122"/>
                <a:ea typeface="黑体" panose="02010609060101010101" pitchFamily="49" charset="-122"/>
              </a:rPr>
              <a:t>元</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年，其中：一等奖</a:t>
            </a:r>
            <a:r>
              <a:rPr lang="en-US" altLang="zh-CN" sz="2800" dirty="0">
                <a:latin typeface="黑体" panose="02010609060101010101" pitchFamily="49" charset="-122"/>
                <a:ea typeface="黑体" panose="02010609060101010101" pitchFamily="49" charset="-122"/>
              </a:rPr>
              <a:t>16000</a:t>
            </a:r>
            <a:r>
              <a:rPr lang="zh-CN" altLang="en-US" sz="2800" dirty="0">
                <a:latin typeface="黑体" panose="02010609060101010101" pitchFamily="49" charset="-122"/>
                <a:ea typeface="黑体" panose="02010609060101010101" pitchFamily="49" charset="-122"/>
              </a:rPr>
              <a:t>元</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年，二等奖</a:t>
            </a:r>
            <a:r>
              <a:rPr lang="en-US" altLang="zh-CN" sz="2800" dirty="0">
                <a:latin typeface="黑体" panose="02010609060101010101" pitchFamily="49" charset="-122"/>
                <a:ea typeface="黑体" panose="02010609060101010101" pitchFamily="49" charset="-122"/>
              </a:rPr>
              <a:t>13000</a:t>
            </a:r>
            <a:r>
              <a:rPr lang="zh-CN" altLang="en-US" sz="2800" dirty="0">
                <a:latin typeface="黑体" panose="02010609060101010101" pitchFamily="49" charset="-122"/>
                <a:ea typeface="黑体" panose="02010609060101010101" pitchFamily="49" charset="-122"/>
              </a:rPr>
              <a:t>元</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年，三等奖</a:t>
            </a:r>
            <a:r>
              <a:rPr lang="en-US" altLang="zh-CN" sz="2800" dirty="0">
                <a:latin typeface="黑体" panose="02010609060101010101" pitchFamily="49" charset="-122"/>
                <a:ea typeface="黑体" panose="02010609060101010101" pitchFamily="49" charset="-122"/>
              </a:rPr>
              <a:t>10000</a:t>
            </a:r>
            <a:r>
              <a:rPr lang="zh-CN" altLang="en-US" sz="2800" dirty="0">
                <a:latin typeface="黑体" panose="02010609060101010101" pitchFamily="49" charset="-122"/>
                <a:ea typeface="黑体" panose="02010609060101010101" pitchFamily="49" charset="-122"/>
              </a:rPr>
              <a:t>元</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年。</a:t>
            </a:r>
            <a:endParaRPr lang="en-US" altLang="zh-CN" sz="2800" b="0" i="0" dirty="0">
              <a:effectLst/>
              <a:latin typeface="黑体" panose="02010609060101010101" pitchFamily="49" charset="-122"/>
              <a:ea typeface="黑体" panose="02010609060101010101" pitchFamily="49" charset="-122"/>
            </a:endParaRPr>
          </a:p>
          <a:p>
            <a:pPr marL="457200" indent="-457200">
              <a:lnSpc>
                <a:spcPct val="120000"/>
              </a:lnSpc>
              <a:spcAft>
                <a:spcPts val="600"/>
              </a:spcAft>
              <a:buFont typeface="Arial" panose="020B0604020202020204" pitchFamily="34" charset="0"/>
              <a:buChar char="•"/>
            </a:pPr>
            <a:r>
              <a:rPr lang="zh-CN" altLang="zh-CN" sz="2800" dirty="0">
                <a:solidFill>
                  <a:srgbClr val="000000"/>
                </a:solidFill>
                <a:effectLst/>
                <a:latin typeface="黑体" panose="02010609060101010101" pitchFamily="49" charset="-122"/>
                <a:ea typeface="黑体" panose="02010609060101010101" pitchFamily="49" charset="-122"/>
                <a:cs typeface="Helvetica" panose="020B0604020202020204" pitchFamily="34" charset="0"/>
              </a:rPr>
              <a:t>中国科学院大学及</a:t>
            </a:r>
            <a:r>
              <a:rPr lang="zh-CN" altLang="en-US" sz="2800" dirty="0">
                <a:solidFill>
                  <a:srgbClr val="000000"/>
                </a:solidFill>
                <a:effectLst/>
                <a:latin typeface="黑体" panose="02010609060101010101" pitchFamily="49" charset="-122"/>
                <a:ea typeface="黑体" panose="02010609060101010101" pitchFamily="49" charset="-122"/>
                <a:cs typeface="Helvetica" panose="020B0604020202020204" pitchFamily="34" charset="0"/>
              </a:rPr>
              <a:t>各</a:t>
            </a:r>
            <a:r>
              <a:rPr lang="zh-CN" altLang="zh-CN" sz="2800" dirty="0">
                <a:solidFill>
                  <a:srgbClr val="000000"/>
                </a:solidFill>
                <a:effectLst/>
                <a:latin typeface="黑体" panose="02010609060101010101" pitchFamily="49" charset="-122"/>
                <a:ea typeface="黑体" panose="02010609060101010101" pitchFamily="49" charset="-122"/>
                <a:cs typeface="Helvetica" panose="020B0604020202020204" pitchFamily="34" charset="0"/>
              </a:rPr>
              <a:t>所设有较完善的研究生奖助政策体系，支持和帮助学生完成学业。目前，研究生奖助学金的设置为六个类别，包括国家助学金、国家奖学金、中科院奖学金、国科大学业奖学金、研究所奖学金、</a:t>
            </a:r>
            <a:r>
              <a:rPr lang="zh-CN" altLang="en-US" sz="2800" dirty="0">
                <a:solidFill>
                  <a:srgbClr val="000000"/>
                </a:solidFill>
                <a:latin typeface="黑体" panose="02010609060101010101" pitchFamily="49" charset="-122"/>
                <a:ea typeface="黑体" panose="02010609060101010101" pitchFamily="49" charset="-122"/>
                <a:cs typeface="Helvetica" panose="020B0604020202020204" pitchFamily="34" charset="0"/>
              </a:rPr>
              <a:t>“</a:t>
            </a:r>
            <a:r>
              <a:rPr lang="zh-CN" altLang="zh-CN" sz="2800" dirty="0">
                <a:solidFill>
                  <a:srgbClr val="000000"/>
                </a:solidFill>
                <a:effectLst/>
                <a:latin typeface="黑体" panose="02010609060101010101" pitchFamily="49" charset="-122"/>
                <a:ea typeface="黑体" panose="02010609060101010101" pitchFamily="49" charset="-122"/>
                <a:cs typeface="Helvetica" panose="020B0604020202020204" pitchFamily="34" charset="0"/>
              </a:rPr>
              <a:t>助研</a:t>
            </a:r>
            <a:r>
              <a:rPr lang="en-US" altLang="zh-CN" sz="2800" dirty="0">
                <a:solidFill>
                  <a:srgbClr val="000000"/>
                </a:solidFill>
                <a:effectLst/>
                <a:latin typeface="黑体" panose="02010609060101010101" pitchFamily="49" charset="-122"/>
                <a:ea typeface="黑体" panose="02010609060101010101" pitchFamily="49" charset="-122"/>
                <a:cs typeface="Helvetica" panose="020B0604020202020204" pitchFamily="34" charset="0"/>
              </a:rPr>
              <a:t>/</a:t>
            </a:r>
            <a:r>
              <a:rPr lang="zh-CN" altLang="zh-CN" sz="2800" dirty="0">
                <a:solidFill>
                  <a:srgbClr val="000000"/>
                </a:solidFill>
                <a:effectLst/>
                <a:latin typeface="黑体" panose="02010609060101010101" pitchFamily="49" charset="-122"/>
                <a:ea typeface="黑体" panose="02010609060101010101" pitchFamily="49" charset="-122"/>
                <a:cs typeface="Helvetica" panose="020B0604020202020204" pitchFamily="34" charset="0"/>
              </a:rPr>
              <a:t>助教</a:t>
            </a:r>
            <a:r>
              <a:rPr lang="en-US" altLang="zh-CN" sz="2800" dirty="0">
                <a:solidFill>
                  <a:srgbClr val="000000"/>
                </a:solidFill>
                <a:effectLst/>
                <a:latin typeface="黑体" panose="02010609060101010101" pitchFamily="49" charset="-122"/>
                <a:ea typeface="黑体" panose="02010609060101010101" pitchFamily="49" charset="-122"/>
                <a:cs typeface="Helvetica" panose="020B0604020202020204" pitchFamily="34" charset="0"/>
              </a:rPr>
              <a:t>/</a:t>
            </a:r>
            <a:r>
              <a:rPr lang="zh-CN" altLang="zh-CN" sz="2800" dirty="0">
                <a:solidFill>
                  <a:srgbClr val="000000"/>
                </a:solidFill>
                <a:effectLst/>
                <a:latin typeface="黑体" panose="02010609060101010101" pitchFamily="49" charset="-122"/>
                <a:ea typeface="黑体" panose="02010609060101010101" pitchFamily="49" charset="-122"/>
                <a:cs typeface="Helvetica" panose="020B0604020202020204" pitchFamily="34" charset="0"/>
              </a:rPr>
              <a:t>助管</a:t>
            </a:r>
            <a:r>
              <a:rPr lang="en-US" altLang="zh-CN" sz="2800" dirty="0">
                <a:solidFill>
                  <a:srgbClr val="000000"/>
                </a:solidFill>
                <a:effectLst/>
                <a:latin typeface="黑体" panose="02010609060101010101" pitchFamily="49" charset="-122"/>
                <a:ea typeface="黑体" panose="02010609060101010101" pitchFamily="49" charset="-122"/>
                <a:cs typeface="Helvetica" panose="020B0604020202020204" pitchFamily="34" charset="0"/>
              </a:rPr>
              <a:t>”</a:t>
            </a:r>
            <a:r>
              <a:rPr lang="zh-CN" altLang="zh-CN" sz="2800" dirty="0">
                <a:solidFill>
                  <a:srgbClr val="000000"/>
                </a:solidFill>
                <a:effectLst/>
                <a:latin typeface="黑体" panose="02010609060101010101" pitchFamily="49" charset="-122"/>
                <a:ea typeface="黑体" panose="02010609060101010101" pitchFamily="49" charset="-122"/>
                <a:cs typeface="Helvetica" panose="020B0604020202020204" pitchFamily="34" charset="0"/>
              </a:rPr>
              <a:t>岗位津贴等。</a:t>
            </a:r>
            <a:endParaRPr lang="en-US" altLang="zh-CN" sz="2800" b="0" i="0" dirty="0">
              <a:effectLst/>
              <a:latin typeface="黑体" panose="02010609060101010101" pitchFamily="49" charset="-122"/>
              <a:ea typeface="黑体" panose="02010609060101010101" pitchFamily="49" charset="-122"/>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奖助学金体系</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spTree>
    <p:extLst>
      <p:ext uri="{BB962C8B-B14F-4D97-AF65-F5344CB8AC3E}">
        <p14:creationId xmlns:p14="http://schemas.microsoft.com/office/powerpoint/2010/main" val="904310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280" y="1266289"/>
            <a:ext cx="11093440" cy="2685928"/>
          </a:xfrm>
          <a:prstGeom prst="rect">
            <a:avLst/>
          </a:prstGeom>
        </p:spPr>
        <p:txBody>
          <a:bodyPr wrap="square">
            <a:spAutoFit/>
          </a:bodyPr>
          <a:lstStyle/>
          <a:p>
            <a:pPr marL="457200" indent="-457200">
              <a:lnSpc>
                <a:spcPct val="120000"/>
              </a:lnSpc>
              <a:spcAft>
                <a:spcPts val="600"/>
              </a:spcAft>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cs typeface="+mn-ea"/>
                <a:sym typeface="+mn-lt"/>
              </a:rPr>
              <a:t>问题</a:t>
            </a:r>
            <a:r>
              <a:rPr lang="en-US" altLang="zh-CN" sz="2800" dirty="0">
                <a:latin typeface="黑体" panose="02010609060101010101" pitchFamily="49" charset="-122"/>
                <a:ea typeface="黑体" panose="02010609060101010101" pitchFamily="49" charset="-122"/>
                <a:cs typeface="+mn-ea"/>
                <a:sym typeface="+mn-lt"/>
              </a:rPr>
              <a:t>:</a:t>
            </a:r>
            <a:r>
              <a:rPr lang="zh-CN" altLang="en-US" sz="2800" dirty="0">
                <a:latin typeface="黑体" panose="02010609060101010101" pitchFamily="49" charset="-122"/>
                <a:ea typeface="黑体" panose="02010609060101010101" pitchFamily="49" charset="-122"/>
                <a:cs typeface="+mn-ea"/>
                <a:sym typeface="+mn-lt"/>
              </a:rPr>
              <a:t>我报考的是中国科学院</a:t>
            </a:r>
            <a:r>
              <a:rPr lang="en-US" altLang="zh-CN" sz="2800" dirty="0">
                <a:latin typeface="黑体" panose="02010609060101010101" pitchFamily="49" charset="-122"/>
                <a:ea typeface="黑体" panose="02010609060101010101" pitchFamily="49" charset="-122"/>
                <a:cs typeface="+mn-ea"/>
                <a:sym typeface="+mn-lt"/>
              </a:rPr>
              <a:t>xxx</a:t>
            </a:r>
            <a:r>
              <a:rPr lang="zh-CN" altLang="en-US" sz="2800" dirty="0">
                <a:latin typeface="黑体" panose="02010609060101010101" pitchFamily="49" charset="-122"/>
                <a:ea typeface="黑体" panose="02010609060101010101" pitchFamily="49" charset="-122"/>
                <a:cs typeface="+mn-ea"/>
                <a:sym typeface="+mn-lt"/>
              </a:rPr>
              <a:t>研究所，将来获得是研究所的文凭还是中国科学院大学的文凭</a:t>
            </a:r>
            <a:r>
              <a:rPr lang="en-US" altLang="zh-CN" sz="2800" dirty="0">
                <a:latin typeface="黑体" panose="02010609060101010101" pitchFamily="49" charset="-122"/>
                <a:ea typeface="黑体" panose="02010609060101010101" pitchFamily="49" charset="-122"/>
                <a:cs typeface="+mn-ea"/>
                <a:sym typeface="+mn-lt"/>
              </a:rPr>
              <a:t>?</a:t>
            </a:r>
          </a:p>
          <a:p>
            <a:pPr marL="457200" indent="-457200">
              <a:lnSpc>
                <a:spcPct val="120000"/>
              </a:lnSpc>
              <a:spcAft>
                <a:spcPts val="600"/>
              </a:spcAft>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cs typeface="+mn-ea"/>
                <a:sym typeface="+mn-lt"/>
              </a:rPr>
              <a:t>中科院实行统一学位授予，考生无论考取的是哪一个研究所，达到毕业要求和学位授予要求后，所获得的毕业证书和学位证书都是中国科学院大学颁发和授予。</a:t>
            </a: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文凭</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spTree>
    <p:extLst>
      <p:ext uri="{BB962C8B-B14F-4D97-AF65-F5344CB8AC3E}">
        <p14:creationId xmlns:p14="http://schemas.microsoft.com/office/powerpoint/2010/main" val="3441087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280" y="1042769"/>
            <a:ext cx="11093440" cy="5298951"/>
          </a:xfrm>
          <a:prstGeom prst="rect">
            <a:avLst/>
          </a:prstGeom>
        </p:spPr>
        <p:txBody>
          <a:bodyPr wrap="square">
            <a:spAutoFit/>
          </a:bodyPr>
          <a:lstStyle/>
          <a:p>
            <a:pPr marL="457200" indent="-457200">
              <a:lnSpc>
                <a:spcPct val="120000"/>
              </a:lnSpc>
              <a:spcAft>
                <a:spcPts val="600"/>
              </a:spcAft>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cs typeface="+mn-ea"/>
                <a:sym typeface="+mn-lt"/>
              </a:rPr>
              <a:t>优点</a:t>
            </a: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cs typeface="+mn-ea"/>
                <a:sym typeface="+mn-lt"/>
              </a:rPr>
              <a:t>一流的师资队伍</a:t>
            </a:r>
            <a:endParaRPr lang="en-US" altLang="zh-CN" sz="20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cs typeface="+mn-ea"/>
                <a:sym typeface="+mn-lt"/>
              </a:rPr>
              <a:t>更好的科研环境，更多的科研项目，更浓厚的科研氛围</a:t>
            </a:r>
            <a:endParaRPr lang="en-US" altLang="zh-CN" sz="20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cs typeface="+mn-ea"/>
                <a:sym typeface="+mn-lt"/>
              </a:rPr>
              <a:t>毕业学生去往一线企业、科研事业单位</a:t>
            </a:r>
            <a:endParaRPr lang="en-US" altLang="zh-CN" sz="20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cs typeface="+mn-ea"/>
                <a:sym typeface="+mn-lt"/>
              </a:rPr>
              <a:t>和国内外相关著名研究机构保持密切合作和联系</a:t>
            </a:r>
            <a:endParaRPr lang="en-US" altLang="zh-CN" sz="20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cs typeface="+mn-ea"/>
                <a:sym typeface="+mn-lt"/>
              </a:rPr>
              <a:t>在学期间学习交流机会众多，学术平台广阔。</a:t>
            </a:r>
            <a:endParaRPr lang="en-US" altLang="zh-CN" sz="20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cs typeface="+mn-ea"/>
                <a:sym typeface="+mn-lt"/>
              </a:rPr>
              <a:t>注意点</a:t>
            </a: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cs typeface="+mn-ea"/>
                <a:sym typeface="+mn-lt"/>
              </a:rPr>
              <a:t>绝大多数所不接受所外调剂生，第一志愿很重要</a:t>
            </a:r>
            <a:endParaRPr lang="en-US" altLang="zh-CN" sz="20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cs typeface="+mn-ea"/>
                <a:sym typeface="+mn-lt"/>
              </a:rPr>
              <a:t>对于统考生，进入优秀研究所的优秀研究方向难度很大</a:t>
            </a:r>
            <a:r>
              <a:rPr lang="en-US" altLang="zh-CN" sz="2000" dirty="0">
                <a:latin typeface="黑体" panose="02010609060101010101" pitchFamily="49" charset="-122"/>
                <a:ea typeface="黑体" panose="02010609060101010101" pitchFamily="49" charset="-122"/>
                <a:cs typeface="+mn-ea"/>
                <a:sym typeface="+mn-lt"/>
              </a:rPr>
              <a:t>(</a:t>
            </a:r>
            <a:r>
              <a:rPr lang="zh-CN" altLang="en-US" sz="2000" dirty="0">
                <a:latin typeface="黑体" panose="02010609060101010101" pitchFamily="49" charset="-122"/>
                <a:ea typeface="黑体" panose="02010609060101010101" pitchFamily="49" charset="-122"/>
                <a:cs typeface="+mn-ea"/>
                <a:sym typeface="+mn-lt"/>
              </a:rPr>
              <a:t>分数要求很高</a:t>
            </a:r>
            <a:r>
              <a:rPr lang="en-US" altLang="zh-CN" sz="2000" dirty="0">
                <a:latin typeface="黑体" panose="02010609060101010101" pitchFamily="49" charset="-122"/>
                <a:ea typeface="黑体" panose="02010609060101010101" pitchFamily="49" charset="-122"/>
                <a:cs typeface="+mn-ea"/>
                <a:sym typeface="+mn-lt"/>
              </a:rPr>
              <a:t>)</a:t>
            </a:r>
          </a:p>
          <a:p>
            <a:pPr marL="457200" indent="-457200">
              <a:lnSpc>
                <a:spcPct val="120000"/>
              </a:lnSpc>
              <a:spcAft>
                <a:spcPts val="600"/>
              </a:spcAft>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cs typeface="+mn-ea"/>
                <a:sym typeface="+mn-lt"/>
              </a:rPr>
              <a:t>科研项目众多，工程任务较重，自己可单独支配的时间相对较少，需要同学主动适应和学习。</a:t>
            </a:r>
            <a:endParaRPr lang="en-US" altLang="zh-CN" sz="2000" dirty="0">
              <a:latin typeface="黑体" panose="02010609060101010101" pitchFamily="49" charset="-122"/>
              <a:ea typeface="黑体" panose="02010609060101010101" pitchFamily="49" charset="-122"/>
              <a:cs typeface="+mn-ea"/>
              <a:sym typeface="+mn-lt"/>
            </a:endParaRPr>
          </a:p>
          <a:p>
            <a:pPr>
              <a:lnSpc>
                <a:spcPct val="120000"/>
              </a:lnSpc>
              <a:spcAft>
                <a:spcPts val="600"/>
              </a:spcAft>
            </a:pPr>
            <a:endParaRPr lang="en-US" altLang="zh-CN" sz="2800" dirty="0">
              <a:latin typeface="黑体" panose="02010609060101010101" pitchFamily="49" charset="-122"/>
              <a:ea typeface="黑体" panose="02010609060101010101" pitchFamily="49" charset="-122"/>
              <a:cs typeface="+mn-ea"/>
              <a:sym typeface="+mn-lt"/>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优点</a:t>
              </a:r>
              <a:r>
                <a:rPr lang="en-US" altLang="zh-CN" dirty="0">
                  <a:solidFill>
                    <a:schemeClr val="bg1"/>
                  </a:solidFill>
                  <a:latin typeface="黑体" panose="02010609060101010101" pitchFamily="49" charset="-122"/>
                  <a:ea typeface="黑体" panose="02010609060101010101" pitchFamily="49" charset="-122"/>
                  <a:cs typeface="+mn-ea"/>
                  <a:sym typeface="+mn-lt"/>
                </a:rPr>
                <a:t>/</a:t>
              </a:r>
              <a:r>
                <a:rPr lang="zh-CN" altLang="en-US" dirty="0">
                  <a:solidFill>
                    <a:schemeClr val="bg1"/>
                  </a:solidFill>
                  <a:latin typeface="黑体" panose="02010609060101010101" pitchFamily="49" charset="-122"/>
                  <a:ea typeface="黑体" panose="02010609060101010101" pitchFamily="49" charset="-122"/>
                  <a:cs typeface="+mn-ea"/>
                  <a:sym typeface="+mn-lt"/>
                </a:rPr>
                <a:t>注意点</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spTree>
    <p:extLst>
      <p:ext uri="{BB962C8B-B14F-4D97-AF65-F5344CB8AC3E}">
        <p14:creationId xmlns:p14="http://schemas.microsoft.com/office/powerpoint/2010/main" val="113000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280" y="1266289"/>
            <a:ext cx="11093440" cy="2608984"/>
          </a:xfrm>
          <a:prstGeom prst="rect">
            <a:avLst/>
          </a:prstGeom>
          <a:ln>
            <a:solidFill>
              <a:schemeClr val="bg1"/>
            </a:solidFill>
          </a:ln>
        </p:spPr>
        <p:txBody>
          <a:bodyPr wrap="square">
            <a:spAutoFit/>
          </a:bodyPr>
          <a:lstStyle/>
          <a:p>
            <a:pPr marL="457200" indent="-457200">
              <a:lnSpc>
                <a:spcPct val="120000"/>
              </a:lnSpc>
              <a:spcAft>
                <a:spcPts val="600"/>
              </a:spcAft>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cs typeface="+mn-ea"/>
                <a:sym typeface="+mn-lt"/>
              </a:rPr>
              <a:t>中国科学院大学</a:t>
            </a:r>
            <a:r>
              <a:rPr lang="en-US" altLang="zh-CN" sz="2800" dirty="0">
                <a:latin typeface="黑体" panose="02010609060101010101" pitchFamily="49" charset="-122"/>
                <a:ea typeface="黑体" panose="02010609060101010101" pitchFamily="49" charset="-122"/>
                <a:cs typeface="+mn-ea"/>
                <a:sym typeface="+mn-lt"/>
              </a:rPr>
              <a:t>(</a:t>
            </a:r>
            <a:r>
              <a:rPr lang="zh-CN" altLang="en-US" sz="2800" dirty="0">
                <a:latin typeface="黑体" panose="02010609060101010101" pitchFamily="49" charset="-122"/>
                <a:ea typeface="黑体" panose="02010609060101010101" pitchFamily="49" charset="-122"/>
                <a:cs typeface="+mn-ea"/>
                <a:sym typeface="+mn-lt"/>
              </a:rPr>
              <a:t>简称国科大</a:t>
            </a:r>
            <a:r>
              <a:rPr lang="en-US" altLang="zh-CN" sz="2800" dirty="0">
                <a:latin typeface="黑体" panose="02010609060101010101" pitchFamily="49" charset="-122"/>
                <a:ea typeface="黑体" panose="02010609060101010101" pitchFamily="49" charset="-122"/>
                <a:cs typeface="+mn-ea"/>
                <a:sym typeface="+mn-lt"/>
              </a:rPr>
              <a:t>):</a:t>
            </a:r>
            <a:r>
              <a:rPr lang="zh-CN" altLang="en-US" sz="2800" dirty="0">
                <a:latin typeface="黑体" panose="02010609060101010101" pitchFamily="49" charset="-122"/>
                <a:ea typeface="黑体" panose="02010609060101010101" pitchFamily="49" charset="-122"/>
                <a:cs typeface="+mn-ea"/>
                <a:sym typeface="+mn-lt"/>
              </a:rPr>
              <a:t>前身是</a:t>
            </a:r>
            <a:r>
              <a:rPr lang="en-US" altLang="zh-CN" sz="2800" dirty="0">
                <a:latin typeface="黑体" panose="02010609060101010101" pitchFamily="49" charset="-122"/>
                <a:ea typeface="黑体" panose="02010609060101010101" pitchFamily="49" charset="-122"/>
                <a:cs typeface="+mn-ea"/>
                <a:sym typeface="+mn-lt"/>
              </a:rPr>
              <a:t>1963</a:t>
            </a:r>
            <a:r>
              <a:rPr lang="zh-CN" altLang="en-US" sz="2800" dirty="0">
                <a:latin typeface="黑体" panose="02010609060101010101" pitchFamily="49" charset="-122"/>
                <a:ea typeface="黑体" panose="02010609060101010101" pitchFamily="49" charset="-122"/>
                <a:cs typeface="+mn-ea"/>
                <a:sym typeface="+mn-lt"/>
              </a:rPr>
              <a:t>年开始试办的中国科学院研究生院。</a:t>
            </a:r>
            <a:r>
              <a:rPr lang="en-US" altLang="zh-CN" sz="2800" dirty="0">
                <a:latin typeface="黑体" panose="02010609060101010101" pitchFamily="49" charset="-122"/>
                <a:ea typeface="黑体" panose="02010609060101010101" pitchFamily="49" charset="-122"/>
                <a:cs typeface="+mn-ea"/>
                <a:sym typeface="+mn-lt"/>
              </a:rPr>
              <a:t>2012</a:t>
            </a:r>
            <a:r>
              <a:rPr lang="zh-CN" altLang="en-US" sz="2800" dirty="0">
                <a:latin typeface="黑体" panose="02010609060101010101" pitchFamily="49" charset="-122"/>
                <a:ea typeface="黑体" panose="02010609060101010101" pitchFamily="49" charset="-122"/>
                <a:cs typeface="+mn-ea"/>
                <a:sym typeface="+mn-lt"/>
              </a:rPr>
              <a:t>年</a:t>
            </a:r>
            <a:r>
              <a:rPr lang="en-US" altLang="zh-CN" sz="2800" dirty="0">
                <a:latin typeface="黑体" panose="02010609060101010101" pitchFamily="49" charset="-122"/>
                <a:ea typeface="黑体" panose="02010609060101010101" pitchFamily="49" charset="-122"/>
                <a:cs typeface="+mn-ea"/>
                <a:sym typeface="+mn-lt"/>
              </a:rPr>
              <a:t>6</a:t>
            </a:r>
            <a:r>
              <a:rPr lang="zh-CN" altLang="en-US" sz="2800" dirty="0">
                <a:latin typeface="黑体" panose="02010609060101010101" pitchFamily="49" charset="-122"/>
                <a:ea typeface="黑体" panose="02010609060101010101" pitchFamily="49" charset="-122"/>
                <a:cs typeface="+mn-ea"/>
                <a:sym typeface="+mn-lt"/>
              </a:rPr>
              <a:t>月，经教育部批准更名为中国科学院大学，学校由京内四个校区</a:t>
            </a:r>
            <a:r>
              <a:rPr lang="en-US" altLang="zh-CN" sz="2800" dirty="0">
                <a:latin typeface="黑体" panose="02010609060101010101" pitchFamily="49" charset="-122"/>
                <a:ea typeface="黑体" panose="02010609060101010101" pitchFamily="49" charset="-122"/>
                <a:cs typeface="+mn-ea"/>
                <a:sym typeface="+mn-lt"/>
              </a:rPr>
              <a:t>(</a:t>
            </a:r>
            <a:r>
              <a:rPr lang="zh-CN" altLang="en-US" sz="2800" dirty="0">
                <a:latin typeface="黑体" panose="02010609060101010101" pitchFamily="49" charset="-122"/>
                <a:ea typeface="黑体" panose="02010609060101010101" pitchFamily="49" charset="-122"/>
                <a:cs typeface="+mn-ea"/>
                <a:sym typeface="+mn-lt"/>
              </a:rPr>
              <a:t>玉泉路、中关村、奥运村、雁栖湖</a:t>
            </a:r>
            <a:r>
              <a:rPr lang="en-US" altLang="zh-CN" sz="2800" dirty="0">
                <a:latin typeface="黑体" panose="02010609060101010101" pitchFamily="49" charset="-122"/>
                <a:ea typeface="黑体" panose="02010609060101010101" pitchFamily="49" charset="-122"/>
                <a:cs typeface="+mn-ea"/>
                <a:sym typeface="+mn-lt"/>
              </a:rPr>
              <a:t>)</a:t>
            </a:r>
            <a:r>
              <a:rPr lang="zh-CN" altLang="en-US" sz="2800" dirty="0">
                <a:latin typeface="黑体" panose="02010609060101010101" pitchFamily="49" charset="-122"/>
                <a:ea typeface="黑体" panose="02010609060101010101" pitchFamily="49" charset="-122"/>
                <a:cs typeface="+mn-ea"/>
                <a:sym typeface="+mn-lt"/>
              </a:rPr>
              <a:t>、京外五个教育基地</a:t>
            </a:r>
            <a:r>
              <a:rPr lang="en-US" altLang="zh-CN" sz="2800" dirty="0">
                <a:latin typeface="黑体" panose="02010609060101010101" pitchFamily="49" charset="-122"/>
                <a:ea typeface="黑体" panose="02010609060101010101" pitchFamily="49" charset="-122"/>
                <a:cs typeface="+mn-ea"/>
                <a:sym typeface="+mn-lt"/>
              </a:rPr>
              <a:t>(</a:t>
            </a:r>
            <a:r>
              <a:rPr lang="zh-CN" altLang="en-US" sz="2800" dirty="0">
                <a:latin typeface="黑体" panose="02010609060101010101" pitchFamily="49" charset="-122"/>
                <a:ea typeface="黑体" panose="02010609060101010101" pitchFamily="49" charset="-122"/>
                <a:cs typeface="+mn-ea"/>
                <a:sym typeface="+mn-lt"/>
              </a:rPr>
              <a:t>上海、武汉、广州、成都、兰州</a:t>
            </a:r>
            <a:r>
              <a:rPr lang="en-US" altLang="zh-CN" sz="2800" dirty="0">
                <a:latin typeface="黑体" panose="02010609060101010101" pitchFamily="49" charset="-122"/>
                <a:ea typeface="黑体" panose="02010609060101010101" pitchFamily="49" charset="-122"/>
                <a:cs typeface="+mn-ea"/>
                <a:sym typeface="+mn-lt"/>
              </a:rPr>
              <a:t>)</a:t>
            </a:r>
            <a:r>
              <a:rPr lang="zh-CN" altLang="en-US" sz="2800" dirty="0">
                <a:latin typeface="黑体" panose="02010609060101010101" pitchFamily="49" charset="-122"/>
                <a:ea typeface="黑体" panose="02010609060101010101" pitchFamily="49" charset="-122"/>
                <a:cs typeface="+mn-ea"/>
                <a:sym typeface="+mn-lt"/>
              </a:rPr>
              <a:t>和分布在全国的</a:t>
            </a:r>
            <a:r>
              <a:rPr lang="en-US" altLang="zh-CN" sz="2800" dirty="0">
                <a:latin typeface="黑体" panose="02010609060101010101" pitchFamily="49" charset="-122"/>
                <a:ea typeface="黑体" panose="02010609060101010101" pitchFamily="49" charset="-122"/>
                <a:cs typeface="+mn-ea"/>
                <a:sym typeface="+mn-lt"/>
              </a:rPr>
              <a:t>116</a:t>
            </a:r>
            <a:r>
              <a:rPr lang="zh-CN" altLang="en-US" sz="2800" dirty="0">
                <a:latin typeface="黑体" panose="02010609060101010101" pitchFamily="49" charset="-122"/>
                <a:ea typeface="黑体" panose="02010609060101010101" pitchFamily="49" charset="-122"/>
                <a:cs typeface="+mn-ea"/>
                <a:sym typeface="+mn-lt"/>
              </a:rPr>
              <a:t>个培养单位组成。</a:t>
            </a:r>
            <a:endParaRPr lang="en-US" altLang="zh-CN" sz="2800" dirty="0">
              <a:latin typeface="黑体" panose="02010609060101010101" pitchFamily="49" charset="-122"/>
              <a:ea typeface="黑体" panose="02010609060101010101" pitchFamily="49" charset="-122"/>
              <a:cs typeface="+mn-ea"/>
              <a:sym typeface="+mn-lt"/>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国科大概况</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pic>
        <p:nvPicPr>
          <p:cNvPr id="7" name="图片 6" descr="建筑与房屋的城市空拍图&#10;&#10;描述已自动生成">
            <a:extLst>
              <a:ext uri="{FF2B5EF4-FFF2-40B4-BE49-F238E27FC236}">
                <a16:creationId xmlns:a16="http://schemas.microsoft.com/office/drawing/2014/main" id="{6C6C6AC4-FF97-1A00-8C6D-58BCF8E3A8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2058" y="4354479"/>
            <a:ext cx="6807883" cy="2015841"/>
          </a:xfrm>
          <a:prstGeom prst="rect">
            <a:avLst/>
          </a:prstGeom>
        </p:spPr>
      </p:pic>
    </p:spTree>
    <p:extLst>
      <p:ext uri="{BB962C8B-B14F-4D97-AF65-F5344CB8AC3E}">
        <p14:creationId xmlns:p14="http://schemas.microsoft.com/office/powerpoint/2010/main" val="2227005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280" y="1266289"/>
            <a:ext cx="11093440" cy="4554708"/>
          </a:xfrm>
          <a:prstGeom prst="rect">
            <a:avLst/>
          </a:prstGeom>
        </p:spPr>
        <p:txBody>
          <a:bodyPr wrap="square">
            <a:spAutoFit/>
          </a:bodyPr>
          <a:lstStyle/>
          <a:p>
            <a:pPr marL="457200" indent="-457200">
              <a:lnSpc>
                <a:spcPct val="120000"/>
              </a:lnSpc>
              <a:spcAft>
                <a:spcPts val="600"/>
              </a:spcAft>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cs typeface="+mn-ea"/>
                <a:sym typeface="+mn-lt"/>
              </a:rPr>
              <a:t>统考生</a:t>
            </a: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Arial" panose="020B0604020202020204" pitchFamily="34" charset="0"/>
              <a:buChar char="•"/>
            </a:pPr>
            <a:r>
              <a:rPr lang="zh-CN" altLang="en-US" sz="2400" i="0" dirty="0">
                <a:effectLst/>
                <a:latin typeface="黑体" panose="02010609060101010101" pitchFamily="49" charset="-122"/>
                <a:ea typeface="黑体" panose="02010609060101010101" pitchFamily="49" charset="-122"/>
              </a:rPr>
              <a:t>充足准备：根据专业和研究生的要求，提前进行充分的备考。针对历年试题进行分析，了解试题的题型和难度，从而提高复习的效率。</a:t>
            </a:r>
            <a:endParaRPr lang="en-US" altLang="zh-CN" sz="2400" i="0" dirty="0">
              <a:effectLst/>
              <a:latin typeface="黑体" panose="02010609060101010101" pitchFamily="49" charset="-122"/>
              <a:ea typeface="黑体" panose="02010609060101010101" pitchFamily="49" charset="-122"/>
            </a:endParaRPr>
          </a:p>
          <a:p>
            <a:pPr marL="457200" indent="-457200">
              <a:lnSpc>
                <a:spcPct val="120000"/>
              </a:lnSpc>
              <a:spcAft>
                <a:spcPts val="600"/>
              </a:spcAft>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初试：</a:t>
            </a:r>
            <a:r>
              <a:rPr lang="zh-CN" altLang="en-US" sz="2400" i="0" dirty="0">
                <a:effectLst/>
                <a:latin typeface="黑体" panose="02010609060101010101" pitchFamily="49" charset="-122"/>
                <a:ea typeface="黑体" panose="02010609060101010101" pitchFamily="49" charset="-122"/>
              </a:rPr>
              <a:t>熟悉考试大纲，理解各科目的考试重点，以及如何分配复习时间。</a:t>
            </a:r>
            <a:endParaRPr lang="en-US" altLang="zh-CN" sz="2400" i="0" dirty="0">
              <a:effectLst/>
              <a:latin typeface="黑体" panose="02010609060101010101" pitchFamily="49" charset="-122"/>
              <a:ea typeface="黑体" panose="02010609060101010101" pitchFamily="49" charset="-122"/>
            </a:endParaRPr>
          </a:p>
          <a:p>
            <a:pPr marL="457200" indent="-457200">
              <a:lnSpc>
                <a:spcPct val="120000"/>
              </a:lnSpc>
              <a:spcAft>
                <a:spcPts val="600"/>
              </a:spcAft>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cs typeface="+mn-ea"/>
                <a:sym typeface="+mn-lt"/>
              </a:rPr>
              <a:t>复试：</a:t>
            </a:r>
            <a:r>
              <a:rPr lang="zh-CN" altLang="en-US" sz="2400" i="0" dirty="0">
                <a:effectLst/>
                <a:latin typeface="黑体" panose="02010609060101010101" pitchFamily="49" charset="-122"/>
                <a:ea typeface="黑体" panose="02010609060101010101" pitchFamily="49" charset="-122"/>
              </a:rPr>
              <a:t>提前准备面试中可能的问题，例如自我介绍，研究兴趣，为什么选择该专业等。确保你对自己的专业领域有深厚的理解。展示实际技能。</a:t>
            </a:r>
            <a:endParaRPr lang="en-US" altLang="zh-CN" sz="24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cs typeface="+mn-ea"/>
                <a:sym typeface="+mn-lt"/>
              </a:rPr>
              <a:t>推免生</a:t>
            </a: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sym typeface="+mn-lt"/>
              </a:rPr>
              <a:t>提前联系心仪的导师。参加夏令营活动。</a:t>
            </a:r>
            <a:r>
              <a:rPr lang="zh-CN" altLang="en-US" sz="2400" dirty="0">
                <a:latin typeface="黑体" panose="02010609060101010101" pitchFamily="49" charset="-122"/>
                <a:ea typeface="黑体" panose="02010609060101010101" pitchFamily="49" charset="-122"/>
              </a:rPr>
              <a:t>完善简历和个人陈述。展示研究成果：如果你有发表的论文，或者是在研究项目中有突出表现，这都是推免的加分项。</a:t>
            </a:r>
            <a:endParaRPr lang="zh-CN" altLang="en-US" sz="2400" dirty="0">
              <a:latin typeface="黑体" panose="02010609060101010101" pitchFamily="49" charset="-122"/>
              <a:ea typeface="黑体" panose="02010609060101010101" pitchFamily="49" charset="-122"/>
              <a:sym typeface="+mn-lt"/>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注意点</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spTree>
    <p:extLst>
      <p:ext uri="{BB962C8B-B14F-4D97-AF65-F5344CB8AC3E}">
        <p14:creationId xmlns:p14="http://schemas.microsoft.com/office/powerpoint/2010/main" val="1115585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CCECFC"/>
        </a:solidFill>
        <a:effectLst/>
      </p:bgPr>
    </p:bg>
    <p:spTree>
      <p:nvGrpSpPr>
        <p:cNvPr id="1" name=""/>
        <p:cNvGrpSpPr/>
        <p:nvPr/>
      </p:nvGrpSpPr>
      <p:grpSpPr>
        <a:xfrm>
          <a:off x="0" y="0"/>
          <a:ext cx="0" cy="0"/>
          <a:chOff x="0" y="0"/>
          <a:chExt cx="0" cy="0"/>
        </a:xfrm>
      </p:grpSpPr>
      <p:sp>
        <p:nvSpPr>
          <p:cNvPr id="1503" name="任意多边形: 形状 1502"/>
          <p:cNvSpPr/>
          <p:nvPr/>
        </p:nvSpPr>
        <p:spPr>
          <a:xfrm>
            <a:off x="1032387" y="-65136"/>
            <a:ext cx="13716000" cy="6923137"/>
          </a:xfrm>
          <a:custGeom>
            <a:avLst/>
            <a:gdLst>
              <a:gd name="connsiteX0" fmla="*/ 153753 w 13716000"/>
              <a:gd name="connsiteY0" fmla="*/ 0 h 6923137"/>
              <a:gd name="connsiteX1" fmla="*/ 13562247 w 13716000"/>
              <a:gd name="connsiteY1" fmla="*/ 0 h 6923137"/>
              <a:gd name="connsiteX2" fmla="*/ 13576670 w 13716000"/>
              <a:gd name="connsiteY2" fmla="*/ 68369 h 6923137"/>
              <a:gd name="connsiteX3" fmla="*/ 13716000 w 13716000"/>
              <a:gd name="connsiteY3" fmla="*/ 1580534 h 6923137"/>
              <a:gd name="connsiteX4" fmla="*/ 11707338 w 13716000"/>
              <a:gd name="connsiteY4" fmla="*/ 6886128 h 6923137"/>
              <a:gd name="connsiteX5" fmla="*/ 11671858 w 13716000"/>
              <a:gd name="connsiteY5" fmla="*/ 6923137 h 6923137"/>
              <a:gd name="connsiteX6" fmla="*/ 2044142 w 13716000"/>
              <a:gd name="connsiteY6" fmla="*/ 6923137 h 6923137"/>
              <a:gd name="connsiteX7" fmla="*/ 2008662 w 13716000"/>
              <a:gd name="connsiteY7" fmla="*/ 6886128 h 6923137"/>
              <a:gd name="connsiteX8" fmla="*/ 0 w 13716000"/>
              <a:gd name="connsiteY8" fmla="*/ 1580534 h 6923137"/>
              <a:gd name="connsiteX9" fmla="*/ 139330 w 13716000"/>
              <a:gd name="connsiteY9" fmla="*/ 68369 h 6923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16000" h="6923137">
                <a:moveTo>
                  <a:pt x="153753" y="0"/>
                </a:moveTo>
                <a:lnTo>
                  <a:pt x="13562247" y="0"/>
                </a:lnTo>
                <a:lnTo>
                  <a:pt x="13576670" y="68369"/>
                </a:lnTo>
                <a:cubicBezTo>
                  <a:pt x="13668025" y="556812"/>
                  <a:pt x="13716000" y="1062543"/>
                  <a:pt x="13716000" y="1580534"/>
                </a:cubicBezTo>
                <a:cubicBezTo>
                  <a:pt x="13716000" y="3652497"/>
                  <a:pt x="12948392" y="5528308"/>
                  <a:pt x="11707338" y="6886128"/>
                </a:cubicBezTo>
                <a:lnTo>
                  <a:pt x="11671858" y="6923137"/>
                </a:lnTo>
                <a:lnTo>
                  <a:pt x="2044142" y="6923137"/>
                </a:lnTo>
                <a:lnTo>
                  <a:pt x="2008662" y="6886128"/>
                </a:lnTo>
                <a:cubicBezTo>
                  <a:pt x="767608" y="5528308"/>
                  <a:pt x="0" y="3652497"/>
                  <a:pt x="0" y="1580534"/>
                </a:cubicBezTo>
                <a:cubicBezTo>
                  <a:pt x="0" y="1062543"/>
                  <a:pt x="47976" y="556812"/>
                  <a:pt x="139330" y="68369"/>
                </a:cubicBezTo>
                <a:close/>
              </a:path>
            </a:pathLst>
          </a:custGeom>
          <a:solidFill>
            <a:srgbClr val="016DAD"/>
          </a:solidFill>
          <a:ln w="127000">
            <a:gradFill>
              <a:gsLst>
                <a:gs pos="0">
                  <a:schemeClr val="bg1"/>
                </a:gs>
                <a:gs pos="99115">
                  <a:srgbClr val="B29012"/>
                </a:gs>
                <a:gs pos="61000">
                  <a:schemeClr val="accent4">
                    <a:lumMod val="20000"/>
                    <a:lumOff val="80000"/>
                  </a:schemeClr>
                </a:gs>
                <a:gs pos="30000">
                  <a:srgbClr val="EDCA49"/>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02" name="任意多边形: 形状 1501"/>
          <p:cNvSpPr/>
          <p:nvPr/>
        </p:nvSpPr>
        <p:spPr>
          <a:xfrm>
            <a:off x="2471529" y="0"/>
            <a:ext cx="13716000" cy="6959392"/>
          </a:xfrm>
          <a:custGeom>
            <a:avLst/>
            <a:gdLst>
              <a:gd name="connsiteX0" fmla="*/ 1593886 w 13716000"/>
              <a:gd name="connsiteY0" fmla="*/ 0 h 6959392"/>
              <a:gd name="connsiteX1" fmla="*/ 12122115 w 13716000"/>
              <a:gd name="connsiteY1" fmla="*/ 0 h 6959392"/>
              <a:gd name="connsiteX2" fmla="*/ 12149966 w 13716000"/>
              <a:gd name="connsiteY2" fmla="*/ 32667 h 6959392"/>
              <a:gd name="connsiteX3" fmla="*/ 13716000 w 13716000"/>
              <a:gd name="connsiteY3" fmla="*/ 4464766 h 6959392"/>
              <a:gd name="connsiteX4" fmla="*/ 13299859 w 13716000"/>
              <a:gd name="connsiteY4" fmla="*/ 6860491 h 6959392"/>
              <a:gd name="connsiteX5" fmla="*/ 13261477 w 13716000"/>
              <a:gd name="connsiteY5" fmla="*/ 6959392 h 6959392"/>
              <a:gd name="connsiteX6" fmla="*/ 454524 w 13716000"/>
              <a:gd name="connsiteY6" fmla="*/ 6959392 h 6959392"/>
              <a:gd name="connsiteX7" fmla="*/ 416142 w 13716000"/>
              <a:gd name="connsiteY7" fmla="*/ 6860491 h 6959392"/>
              <a:gd name="connsiteX8" fmla="*/ 0 w 13716000"/>
              <a:gd name="connsiteY8" fmla="*/ 4464766 h 6959392"/>
              <a:gd name="connsiteX9" fmla="*/ 1566034 w 13716000"/>
              <a:gd name="connsiteY9" fmla="*/ 32667 h 695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16000" h="6959392">
                <a:moveTo>
                  <a:pt x="1593886" y="0"/>
                </a:moveTo>
                <a:lnTo>
                  <a:pt x="12122115" y="0"/>
                </a:lnTo>
                <a:lnTo>
                  <a:pt x="12149966" y="32667"/>
                </a:lnTo>
                <a:cubicBezTo>
                  <a:pt x="13128300" y="1237095"/>
                  <a:pt x="13716000" y="2781201"/>
                  <a:pt x="13716000" y="4464766"/>
                </a:cubicBezTo>
                <a:cubicBezTo>
                  <a:pt x="13716000" y="5306548"/>
                  <a:pt x="13569075" y="6113466"/>
                  <a:pt x="13299859" y="6860491"/>
                </a:cubicBezTo>
                <a:lnTo>
                  <a:pt x="13261477" y="6959392"/>
                </a:lnTo>
                <a:lnTo>
                  <a:pt x="454524" y="6959392"/>
                </a:lnTo>
                <a:lnTo>
                  <a:pt x="416142" y="6860491"/>
                </a:lnTo>
                <a:cubicBezTo>
                  <a:pt x="146926" y="6113466"/>
                  <a:pt x="0" y="5306548"/>
                  <a:pt x="0" y="4464766"/>
                </a:cubicBezTo>
                <a:cubicBezTo>
                  <a:pt x="0" y="2781201"/>
                  <a:pt x="587700" y="1237095"/>
                  <a:pt x="1566034" y="32667"/>
                </a:cubicBezTo>
                <a:close/>
              </a:path>
            </a:pathLst>
          </a:custGeom>
          <a:gradFill>
            <a:gsLst>
              <a:gs pos="0">
                <a:srgbClr val="1080B4"/>
              </a:gs>
              <a:gs pos="100000">
                <a:srgbClr val="CCECFC"/>
              </a:gs>
            </a:gsLst>
            <a:lin ang="21594000" scaled="0"/>
          </a:gradFill>
          <a:ln w="127000">
            <a:gradFill>
              <a:gsLst>
                <a:gs pos="0">
                  <a:schemeClr val="bg1"/>
                </a:gs>
                <a:gs pos="99115">
                  <a:srgbClr val="B29012"/>
                </a:gs>
                <a:gs pos="61000">
                  <a:schemeClr val="accent4">
                    <a:lumMod val="20000"/>
                    <a:lumOff val="80000"/>
                  </a:schemeClr>
                </a:gs>
                <a:gs pos="30000">
                  <a:srgbClr val="EDCA49"/>
                </a:gs>
              </a:gsLst>
              <a:lin ang="5400000" scaled="1"/>
            </a:grad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95" name="任意多边形: 形状 1494"/>
          <p:cNvSpPr/>
          <p:nvPr/>
        </p:nvSpPr>
        <p:spPr>
          <a:xfrm>
            <a:off x="2862471" y="779209"/>
            <a:ext cx="14244453" cy="6078792"/>
          </a:xfrm>
          <a:custGeom>
            <a:avLst/>
            <a:gdLst>
              <a:gd name="connsiteX0" fmla="*/ 7122226 w 14244453"/>
              <a:gd name="connsiteY0" fmla="*/ 0 h 6078792"/>
              <a:gd name="connsiteX1" fmla="*/ 14221895 w 14244453"/>
              <a:gd name="connsiteY1" fmla="*/ 5906581 h 6078792"/>
              <a:gd name="connsiteX2" fmla="*/ 14244453 w 14244453"/>
              <a:gd name="connsiteY2" fmla="*/ 6078792 h 6078792"/>
              <a:gd name="connsiteX3" fmla="*/ 0 w 14244453"/>
              <a:gd name="connsiteY3" fmla="*/ 6078792 h 6078792"/>
              <a:gd name="connsiteX4" fmla="*/ 22557 w 14244453"/>
              <a:gd name="connsiteY4" fmla="*/ 5906581 h 6078792"/>
              <a:gd name="connsiteX5" fmla="*/ 7122226 w 14244453"/>
              <a:gd name="connsiteY5" fmla="*/ 0 h 6078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44453" h="6078792">
                <a:moveTo>
                  <a:pt x="7122226" y="0"/>
                </a:moveTo>
                <a:cubicBezTo>
                  <a:pt x="10717089" y="0"/>
                  <a:pt x="13695111" y="2562046"/>
                  <a:pt x="14221895" y="5906581"/>
                </a:cubicBezTo>
                <a:lnTo>
                  <a:pt x="14244453" y="6078792"/>
                </a:lnTo>
                <a:lnTo>
                  <a:pt x="0" y="6078792"/>
                </a:lnTo>
                <a:lnTo>
                  <a:pt x="22557" y="5906581"/>
                </a:lnTo>
                <a:cubicBezTo>
                  <a:pt x="549341" y="2562046"/>
                  <a:pt x="3527364" y="0"/>
                  <a:pt x="7122226" y="0"/>
                </a:cubicBezTo>
                <a:close/>
              </a:path>
            </a:pathLst>
          </a:custGeom>
          <a:gradFill>
            <a:gsLst>
              <a:gs pos="62000">
                <a:srgbClr val="9FDCF9"/>
              </a:gs>
              <a:gs pos="99115">
                <a:srgbClr val="1080B4"/>
              </a:gs>
              <a:gs pos="0">
                <a:schemeClr val="bg1"/>
              </a:gs>
            </a:gsLst>
            <a:lin ang="4200000" scaled="0"/>
          </a:gradFill>
          <a:ln w="127000">
            <a:gradFill>
              <a:gsLst>
                <a:gs pos="0">
                  <a:schemeClr val="accent4">
                    <a:lumMod val="40000"/>
                    <a:lumOff val="60000"/>
                  </a:schemeClr>
                </a:gs>
                <a:gs pos="99115">
                  <a:srgbClr val="EDCA49"/>
                </a:gs>
                <a:gs pos="61000">
                  <a:schemeClr val="accent4">
                    <a:lumMod val="20000"/>
                    <a:lumOff val="80000"/>
                  </a:schemeClr>
                </a:gs>
                <a:gs pos="30000">
                  <a:srgbClr val="EDCA49"/>
                </a:gs>
              </a:gsLst>
              <a:lin ang="5400000" scaled="1"/>
            </a:grad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90" name="椭圆 1489"/>
          <p:cNvSpPr/>
          <p:nvPr/>
        </p:nvSpPr>
        <p:spPr>
          <a:xfrm>
            <a:off x="147484" y="803787"/>
            <a:ext cx="5309572" cy="5250426"/>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w="127000">
            <a:gradFill>
              <a:gsLst>
                <a:gs pos="0">
                  <a:schemeClr val="accent4">
                    <a:lumMod val="40000"/>
                    <a:lumOff val="60000"/>
                  </a:schemeClr>
                </a:gs>
                <a:gs pos="99115">
                  <a:srgbClr val="B29012"/>
                </a:gs>
                <a:gs pos="61000">
                  <a:schemeClr val="accent4">
                    <a:lumMod val="20000"/>
                    <a:lumOff val="80000"/>
                  </a:schemeClr>
                </a:gs>
                <a:gs pos="30000">
                  <a:srgbClr val="EDCA49"/>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91" name="椭圆 1490"/>
          <p:cNvSpPr/>
          <p:nvPr/>
        </p:nvSpPr>
        <p:spPr>
          <a:xfrm>
            <a:off x="3940175" y="4179570"/>
            <a:ext cx="2172335" cy="2106930"/>
          </a:xfrm>
          <a:prstGeom prst="ellipse">
            <a:avLst/>
          </a:prstGeom>
          <a:solidFill>
            <a:schemeClr val="bg1"/>
          </a:solidFill>
          <a:ln w="127000">
            <a:gradFill>
              <a:gsLst>
                <a:gs pos="0">
                  <a:schemeClr val="bg1"/>
                </a:gs>
                <a:gs pos="99115">
                  <a:srgbClr val="B29012"/>
                </a:gs>
                <a:gs pos="61000">
                  <a:schemeClr val="bg1"/>
                </a:gs>
                <a:gs pos="30000">
                  <a:srgbClr val="EDCA49"/>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4400" dirty="0">
              <a:solidFill>
                <a:srgbClr val="014973"/>
              </a:solidFill>
              <a:cs typeface="+mn-ea"/>
              <a:sym typeface="+mn-lt"/>
            </a:endParaRPr>
          </a:p>
        </p:txBody>
      </p:sp>
      <p:grpSp>
        <p:nvGrpSpPr>
          <p:cNvPr id="2" name="组合 1"/>
          <p:cNvGrpSpPr/>
          <p:nvPr/>
        </p:nvGrpSpPr>
        <p:grpSpPr>
          <a:xfrm rot="21060000">
            <a:off x="4124325" y="-440055"/>
            <a:ext cx="1635760" cy="3548380"/>
            <a:chOff x="7564" y="-57"/>
            <a:chExt cx="2576" cy="5588"/>
          </a:xfrm>
        </p:grpSpPr>
        <p:pic>
          <p:nvPicPr>
            <p:cNvPr id="1512" name="图片 1511"/>
            <p:cNvPicPr>
              <a:picLocks noChangeAspect="1"/>
            </p:cNvPicPr>
            <p:nvPr/>
          </p:nvPicPr>
          <p:blipFill rotWithShape="1">
            <a:blip r:embed="rId5"/>
            <a:srcRect l="77049" b="36771"/>
            <a:stretch>
              <a:fillRect/>
            </a:stretch>
          </p:blipFill>
          <p:spPr>
            <a:xfrm rot="21388549">
              <a:off x="8006" y="-57"/>
              <a:ext cx="1981" cy="5457"/>
            </a:xfrm>
            <a:prstGeom prst="rect">
              <a:avLst/>
            </a:prstGeom>
          </p:spPr>
        </p:pic>
        <p:sp>
          <p:nvSpPr>
            <p:cNvPr id="1513" name="椭圆 1512"/>
            <p:cNvSpPr/>
            <p:nvPr/>
          </p:nvSpPr>
          <p:spPr>
            <a:xfrm>
              <a:off x="9788" y="5179"/>
              <a:ext cx="352" cy="352"/>
            </a:xfrm>
            <a:prstGeom prst="ellipse">
              <a:avLst/>
            </a:prstGeom>
            <a:solidFill>
              <a:srgbClr val="014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14" name="椭圆 1513"/>
            <p:cNvSpPr/>
            <p:nvPr/>
          </p:nvSpPr>
          <p:spPr>
            <a:xfrm>
              <a:off x="7564" y="462"/>
              <a:ext cx="352" cy="352"/>
            </a:xfrm>
            <a:prstGeom prst="ellipse">
              <a:avLst/>
            </a:prstGeom>
            <a:solidFill>
              <a:srgbClr val="014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7" name="文本框 26"/>
          <p:cNvSpPr txBox="1"/>
          <p:nvPr/>
        </p:nvSpPr>
        <p:spPr>
          <a:xfrm>
            <a:off x="6845003" y="2578989"/>
            <a:ext cx="5115503" cy="1569660"/>
          </a:xfrm>
          <a:prstGeom prst="rect">
            <a:avLst/>
          </a:prstGeom>
          <a:noFill/>
        </p:spPr>
        <p:txBody>
          <a:bodyPr wrap="none" rtlCol="0">
            <a:spAutoFit/>
            <a:scene3d>
              <a:camera prst="orthographicFront"/>
              <a:lightRig rig="threePt" dir="t"/>
            </a:scene3d>
            <a:sp3d contourW="12700"/>
          </a:bodyPr>
          <a:lstStyle/>
          <a:p>
            <a:pPr algn="r"/>
            <a:r>
              <a:rPr lang="zh-CN" altLang="en-US" sz="9600" dirty="0">
                <a:solidFill>
                  <a:srgbClr val="014973"/>
                </a:solidFill>
                <a:latin typeface="黑体" panose="02010609060101010101" pitchFamily="49" charset="-122"/>
                <a:ea typeface="黑体" panose="02010609060101010101" pitchFamily="49" charset="-122"/>
                <a:cs typeface="+mn-ea"/>
                <a:sym typeface="+mn-lt"/>
              </a:rPr>
              <a:t>感谢观看</a:t>
            </a:r>
          </a:p>
        </p:txBody>
      </p:sp>
      <p:sp>
        <p:nvSpPr>
          <p:cNvPr id="28" name="文本框 27"/>
          <p:cNvSpPr txBox="1"/>
          <p:nvPr/>
        </p:nvSpPr>
        <p:spPr>
          <a:xfrm>
            <a:off x="6112510" y="1795363"/>
            <a:ext cx="5588326" cy="646331"/>
          </a:xfrm>
          <a:prstGeom prst="rect">
            <a:avLst/>
          </a:prstGeom>
          <a:noFill/>
        </p:spPr>
        <p:txBody>
          <a:bodyPr wrap="none" rtlCol="0">
            <a:spAutoFit/>
            <a:scene3d>
              <a:camera prst="orthographicFront"/>
              <a:lightRig rig="threePt" dir="t"/>
            </a:scene3d>
            <a:sp3d contourW="12700"/>
          </a:bodyPr>
          <a:lstStyle/>
          <a:p>
            <a:pPr algn="r"/>
            <a:r>
              <a:rPr lang="en-US" altLang="zh-CN" sz="3600" dirty="0">
                <a:solidFill>
                  <a:srgbClr val="014973"/>
                </a:solidFill>
                <a:latin typeface="Times New Roman" panose="02020603050405020304" pitchFamily="18" charset="0"/>
                <a:cs typeface="Times New Roman" panose="02020603050405020304" pitchFamily="18" charset="0"/>
                <a:sym typeface="+mn-lt"/>
              </a:rPr>
              <a:t>THANKS FOR WATCHING</a:t>
            </a:r>
          </a:p>
        </p:txBody>
      </p:sp>
      <p:grpSp>
        <p:nvGrpSpPr>
          <p:cNvPr id="6" name="组合 5"/>
          <p:cNvGrpSpPr/>
          <p:nvPr/>
        </p:nvGrpSpPr>
        <p:grpSpPr>
          <a:xfrm rot="20520000">
            <a:off x="2207895" y="-170815"/>
            <a:ext cx="3002915" cy="2635250"/>
            <a:chOff x="4508" y="403"/>
            <a:chExt cx="4729" cy="4150"/>
          </a:xfrm>
        </p:grpSpPr>
        <p:sp>
          <p:nvSpPr>
            <p:cNvPr id="3" name="椭圆 2"/>
            <p:cNvSpPr/>
            <p:nvPr/>
          </p:nvSpPr>
          <p:spPr>
            <a:xfrm>
              <a:off x="4508" y="403"/>
              <a:ext cx="352" cy="3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片 3"/>
            <p:cNvPicPr>
              <a:picLocks noChangeAspect="1"/>
            </p:cNvPicPr>
            <p:nvPr/>
          </p:nvPicPr>
          <p:blipFill rotWithShape="1">
            <a:blip r:embed="rId6"/>
            <a:srcRect l="50284" b="53990"/>
            <a:stretch>
              <a:fillRect/>
            </a:stretch>
          </p:blipFill>
          <p:spPr>
            <a:xfrm rot="21360000">
              <a:off x="4641" y="437"/>
              <a:ext cx="4291" cy="3971"/>
            </a:xfrm>
            <a:prstGeom prst="rect">
              <a:avLst/>
            </a:prstGeom>
          </p:spPr>
        </p:pic>
        <p:sp>
          <p:nvSpPr>
            <p:cNvPr id="5" name="椭圆 4"/>
            <p:cNvSpPr/>
            <p:nvPr/>
          </p:nvSpPr>
          <p:spPr>
            <a:xfrm>
              <a:off x="8885" y="4201"/>
              <a:ext cx="352" cy="3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8" name="图片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82622" y="4295029"/>
            <a:ext cx="1896257" cy="188210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280" y="1266289"/>
            <a:ext cx="11093440" cy="2168863"/>
          </a:xfrm>
          <a:prstGeom prst="rect">
            <a:avLst/>
          </a:prstGeom>
        </p:spPr>
        <p:txBody>
          <a:bodyPr wrap="square">
            <a:spAutoFit/>
          </a:bodyPr>
          <a:lstStyle/>
          <a:p>
            <a:pPr marL="457200" indent="-457200">
              <a:lnSpc>
                <a:spcPct val="120000"/>
              </a:lnSpc>
              <a:spcAft>
                <a:spcPts val="600"/>
              </a:spcAft>
              <a:buFont typeface="Wingdings" panose="05000000000000000000" pitchFamily="2" charset="2"/>
              <a:buChar char="Ø"/>
            </a:pPr>
            <a:r>
              <a:rPr lang="en-US" altLang="zh-CN" sz="2800" dirty="0">
                <a:latin typeface="黑体" panose="02010609060101010101" pitchFamily="49" charset="-122"/>
                <a:ea typeface="黑体" panose="02010609060101010101" pitchFamily="49" charset="-122"/>
                <a:cs typeface="+mn-ea"/>
                <a:sym typeface="+mn-lt"/>
              </a:rPr>
              <a:t>“</a:t>
            </a:r>
            <a:r>
              <a:rPr lang="zh-CN" altLang="en-US" sz="2800" dirty="0">
                <a:latin typeface="黑体" panose="02010609060101010101" pitchFamily="49" charset="-122"/>
                <a:ea typeface="黑体" panose="02010609060101010101" pitchFamily="49" charset="-122"/>
                <a:cs typeface="+mn-ea"/>
                <a:sym typeface="+mn-lt"/>
              </a:rPr>
              <a:t>两段式</a:t>
            </a:r>
            <a:r>
              <a:rPr lang="en-US" altLang="zh-CN" sz="2800" dirty="0">
                <a:latin typeface="黑体" panose="02010609060101010101" pitchFamily="49" charset="-122"/>
                <a:ea typeface="黑体" panose="02010609060101010101" pitchFamily="49" charset="-122"/>
                <a:cs typeface="+mn-ea"/>
                <a:sym typeface="+mn-lt"/>
              </a:rPr>
              <a:t>”</a:t>
            </a:r>
            <a:r>
              <a:rPr lang="zh-CN" altLang="en-US" sz="2800" dirty="0">
                <a:latin typeface="黑体" panose="02010609060101010101" pitchFamily="49" charset="-122"/>
                <a:ea typeface="黑体" panose="02010609060101010101" pitchFamily="49" charset="-122"/>
                <a:cs typeface="+mn-ea"/>
                <a:sym typeface="+mn-lt"/>
              </a:rPr>
              <a:t>协同育才</a:t>
            </a: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cs typeface="+mn-ea"/>
                <a:sym typeface="+mn-lt"/>
              </a:rPr>
              <a:t>培养单位研究生的学生培养分为集中教学与研究所科研两个阶段。集中教学阶段在国科大雁栖湖校区开展，为期一年。之后回到研究所开展科研创新实践，完成学位论文及答辩。</a:t>
            </a: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国科大概况</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sp>
        <p:nvSpPr>
          <p:cNvPr id="6" name="文本框 5">
            <a:extLst>
              <a:ext uri="{FF2B5EF4-FFF2-40B4-BE49-F238E27FC236}">
                <a16:creationId xmlns:a16="http://schemas.microsoft.com/office/drawing/2014/main" id="{1DFFE49D-34ED-38D8-E2FD-76E95EFD76FE}"/>
              </a:ext>
            </a:extLst>
          </p:cNvPr>
          <p:cNvSpPr txBox="1"/>
          <p:nvPr/>
        </p:nvSpPr>
        <p:spPr>
          <a:xfrm>
            <a:off x="1597660" y="4338320"/>
            <a:ext cx="3881120" cy="2031325"/>
          </a:xfrm>
          <a:prstGeom prst="rect">
            <a:avLst/>
          </a:prstGeom>
          <a:noFill/>
          <a:ln w="28575">
            <a:solidFill>
              <a:schemeClr val="tx1"/>
            </a:solidFill>
          </a:ln>
        </p:spPr>
        <p:txBody>
          <a:bodyPr wrap="square" rtlCol="0">
            <a:spAutoFit/>
          </a:bodyPr>
          <a:lstStyle/>
          <a:p>
            <a:pPr algn="ctr"/>
            <a:r>
              <a:rPr lang="zh-CN" altLang="en-US" dirty="0">
                <a:latin typeface="黑体" panose="02010609060101010101" pitchFamily="49" charset="-122"/>
                <a:ea typeface="黑体" panose="02010609060101010101" pitchFamily="49" charset="-122"/>
              </a:rPr>
              <a:t>中国科学院大学</a:t>
            </a:r>
            <a:endParaRPr lang="en-US" altLang="zh-CN" dirty="0">
              <a:latin typeface="黑体" panose="02010609060101010101" pitchFamily="49" charset="-122"/>
              <a:ea typeface="黑体" panose="02010609060101010101" pitchFamily="49" charset="-122"/>
            </a:endParaRPr>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7" name="文本框 6">
            <a:extLst>
              <a:ext uri="{FF2B5EF4-FFF2-40B4-BE49-F238E27FC236}">
                <a16:creationId xmlns:a16="http://schemas.microsoft.com/office/drawing/2014/main" id="{46740341-CC0E-78BD-C969-80863A778573}"/>
              </a:ext>
            </a:extLst>
          </p:cNvPr>
          <p:cNvSpPr txBox="1"/>
          <p:nvPr/>
        </p:nvSpPr>
        <p:spPr>
          <a:xfrm>
            <a:off x="6713220" y="4338320"/>
            <a:ext cx="3881120" cy="2031325"/>
          </a:xfrm>
          <a:prstGeom prst="rect">
            <a:avLst/>
          </a:prstGeom>
          <a:noFill/>
          <a:ln w="28575">
            <a:solidFill>
              <a:schemeClr val="tx1"/>
            </a:solidFill>
          </a:ln>
        </p:spPr>
        <p:txBody>
          <a:bodyPr wrap="square" rtlCol="0">
            <a:spAutoFit/>
          </a:bodyPr>
          <a:lstStyle/>
          <a:p>
            <a:pPr algn="ctr"/>
            <a:r>
              <a:rPr lang="zh-CN" altLang="en-US" dirty="0">
                <a:latin typeface="黑体" panose="02010609060101010101" pitchFamily="49" charset="-122"/>
                <a:ea typeface="黑体" panose="02010609060101010101" pitchFamily="49" charset="-122"/>
              </a:rPr>
              <a:t>研究所</a:t>
            </a:r>
            <a:endParaRPr lang="en-US" altLang="zh-CN" dirty="0">
              <a:latin typeface="黑体" panose="02010609060101010101" pitchFamily="49" charset="-122"/>
              <a:ea typeface="黑体" panose="02010609060101010101" pitchFamily="49" charset="-122"/>
            </a:endParaRPr>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9" name="矩形 8">
            <a:extLst>
              <a:ext uri="{FF2B5EF4-FFF2-40B4-BE49-F238E27FC236}">
                <a16:creationId xmlns:a16="http://schemas.microsoft.com/office/drawing/2014/main" id="{D0B18D0E-2C51-5579-69C8-D048B7AC10C0}"/>
              </a:ext>
            </a:extLst>
          </p:cNvPr>
          <p:cNvSpPr/>
          <p:nvPr/>
        </p:nvSpPr>
        <p:spPr>
          <a:xfrm>
            <a:off x="2525395" y="4957404"/>
            <a:ext cx="2025650" cy="396578"/>
          </a:xfrm>
          <a:prstGeom prst="rect">
            <a:avLst/>
          </a:prstGeom>
          <a:solidFill>
            <a:schemeClr val="accent4"/>
          </a:solidFill>
          <a:ln w="1270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 集中教学</a:t>
            </a:r>
            <a:endParaRPr lang="en-US" altLang="zh-CN" dirty="0">
              <a:solidFill>
                <a:schemeClr val="tx1"/>
              </a:solidFill>
              <a:latin typeface="黑体" panose="02010609060101010101" pitchFamily="49" charset="-122"/>
              <a:ea typeface="黑体" panose="02010609060101010101" pitchFamily="49" charset="-122"/>
            </a:endParaRPr>
          </a:p>
          <a:p>
            <a:pPr algn="ctr"/>
            <a:r>
              <a:rPr lang="zh-CN" altLang="en-US" dirty="0">
                <a:solidFill>
                  <a:schemeClr val="tx1"/>
                </a:solidFill>
                <a:latin typeface="黑体" panose="02010609060101010101" pitchFamily="49" charset="-122"/>
                <a:ea typeface="黑体" panose="02010609060101010101" pitchFamily="49" charset="-122"/>
              </a:rPr>
              <a:t>（第一学年）</a:t>
            </a:r>
          </a:p>
        </p:txBody>
      </p:sp>
      <p:sp>
        <p:nvSpPr>
          <p:cNvPr id="13" name="矩形 12">
            <a:extLst>
              <a:ext uri="{FF2B5EF4-FFF2-40B4-BE49-F238E27FC236}">
                <a16:creationId xmlns:a16="http://schemas.microsoft.com/office/drawing/2014/main" id="{8BF6A6E1-139C-B0F3-D711-9D407C040FF6}"/>
              </a:ext>
            </a:extLst>
          </p:cNvPr>
          <p:cNvSpPr/>
          <p:nvPr/>
        </p:nvSpPr>
        <p:spPr>
          <a:xfrm>
            <a:off x="2525395" y="5698577"/>
            <a:ext cx="2025650" cy="396578"/>
          </a:xfrm>
          <a:prstGeom prst="rect">
            <a:avLst/>
          </a:prstGeom>
          <a:solidFill>
            <a:schemeClr val="accent4"/>
          </a:solidFill>
          <a:ln w="1270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学位授予</a:t>
            </a:r>
          </a:p>
        </p:txBody>
      </p:sp>
      <p:sp>
        <p:nvSpPr>
          <p:cNvPr id="14" name="矩形 13">
            <a:extLst>
              <a:ext uri="{FF2B5EF4-FFF2-40B4-BE49-F238E27FC236}">
                <a16:creationId xmlns:a16="http://schemas.microsoft.com/office/drawing/2014/main" id="{AD41A842-3611-D53B-5048-FAA729CD48A5}"/>
              </a:ext>
            </a:extLst>
          </p:cNvPr>
          <p:cNvSpPr/>
          <p:nvPr/>
        </p:nvSpPr>
        <p:spPr>
          <a:xfrm>
            <a:off x="7640955" y="4957404"/>
            <a:ext cx="2025650" cy="396578"/>
          </a:xfrm>
          <a:prstGeom prst="rect">
            <a:avLst/>
          </a:prstGeom>
          <a:solidFill>
            <a:schemeClr val="accent4"/>
          </a:solidFill>
          <a:ln w="1270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 科研实践、论文</a:t>
            </a:r>
            <a:endParaRPr lang="en-US" altLang="zh-CN" dirty="0">
              <a:solidFill>
                <a:schemeClr val="tx1"/>
              </a:solidFill>
              <a:latin typeface="黑体" panose="02010609060101010101" pitchFamily="49" charset="-122"/>
              <a:ea typeface="黑体" panose="02010609060101010101" pitchFamily="49" charset="-122"/>
            </a:endParaRPr>
          </a:p>
          <a:p>
            <a:pPr algn="ctr"/>
            <a:r>
              <a:rPr lang="zh-CN" altLang="en-US" dirty="0">
                <a:solidFill>
                  <a:schemeClr val="tx1"/>
                </a:solidFill>
                <a:latin typeface="黑体" panose="02010609060101010101" pitchFamily="49" charset="-122"/>
                <a:ea typeface="黑体" panose="02010609060101010101" pitchFamily="49" charset="-122"/>
              </a:rPr>
              <a:t>（其他学年）</a:t>
            </a:r>
          </a:p>
        </p:txBody>
      </p:sp>
      <p:sp>
        <p:nvSpPr>
          <p:cNvPr id="15" name="箭头: 右 14">
            <a:extLst>
              <a:ext uri="{FF2B5EF4-FFF2-40B4-BE49-F238E27FC236}">
                <a16:creationId xmlns:a16="http://schemas.microsoft.com/office/drawing/2014/main" id="{ABB6F918-1E28-5056-E126-F16A861E4229}"/>
              </a:ext>
            </a:extLst>
          </p:cNvPr>
          <p:cNvSpPr/>
          <p:nvPr/>
        </p:nvSpPr>
        <p:spPr>
          <a:xfrm>
            <a:off x="4815840" y="5062561"/>
            <a:ext cx="2560320" cy="186264"/>
          </a:xfrm>
          <a:prstGeom prst="rightArrow">
            <a:avLst/>
          </a:prstGeom>
          <a:solidFill>
            <a:schemeClr val="bg1"/>
          </a:solidFill>
          <a:ln w="1270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圆角右 15">
            <a:extLst>
              <a:ext uri="{FF2B5EF4-FFF2-40B4-BE49-F238E27FC236}">
                <a16:creationId xmlns:a16="http://schemas.microsoft.com/office/drawing/2014/main" id="{D31C4C91-55E3-B0EE-59C8-AF2927D7DC42}"/>
              </a:ext>
            </a:extLst>
          </p:cNvPr>
          <p:cNvSpPr/>
          <p:nvPr/>
        </p:nvSpPr>
        <p:spPr>
          <a:xfrm rot="10800000">
            <a:off x="4925060" y="5666899"/>
            <a:ext cx="3728720" cy="328532"/>
          </a:xfrm>
          <a:prstGeom prst="bentArrow">
            <a:avLst/>
          </a:prstGeom>
          <a:solidFill>
            <a:schemeClr val="bg1"/>
          </a:solidFill>
          <a:ln w="1270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879982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280" y="1266289"/>
            <a:ext cx="11093440" cy="5655972"/>
          </a:xfrm>
          <a:prstGeom prst="rect">
            <a:avLst/>
          </a:prstGeom>
        </p:spPr>
        <p:txBody>
          <a:bodyPr wrap="square">
            <a:spAutoFit/>
          </a:bodyPr>
          <a:lstStyle/>
          <a:p>
            <a:pPr marL="457200" indent="-457200">
              <a:lnSpc>
                <a:spcPct val="120000"/>
              </a:lnSpc>
              <a:spcAft>
                <a:spcPts val="600"/>
              </a:spcAft>
              <a:buFont typeface="Arial" panose="020B0604020202020204" pitchFamily="34" charset="0"/>
              <a:buChar char="•"/>
            </a:pPr>
            <a:r>
              <a:rPr lang="zh-CN" altLang="en-US" sz="2800" i="0" dirty="0">
                <a:effectLst/>
                <a:latin typeface="黑体" panose="02010609060101010101" pitchFamily="49" charset="-122"/>
                <a:ea typeface="黑体" panose="02010609060101010101" pitchFamily="49" charset="-122"/>
              </a:rPr>
              <a:t>中国科学院全院共拥有</a:t>
            </a:r>
            <a:r>
              <a:rPr lang="en-US" altLang="zh-CN" sz="2800" i="0" dirty="0">
                <a:effectLst/>
                <a:latin typeface="黑体" panose="02010609060101010101" pitchFamily="49" charset="-122"/>
                <a:ea typeface="黑体" panose="02010609060101010101" pitchFamily="49" charset="-122"/>
              </a:rPr>
              <a:t>11</a:t>
            </a:r>
            <a:r>
              <a:rPr lang="zh-CN" altLang="en-US" sz="2800" i="0" dirty="0">
                <a:effectLst/>
                <a:latin typeface="黑体" panose="02010609060101010101" pitchFamily="49" charset="-122"/>
                <a:ea typeface="黑体" panose="02010609060101010101" pitchFamily="49" charset="-122"/>
              </a:rPr>
              <a:t>个分院、</a:t>
            </a:r>
            <a:r>
              <a:rPr lang="en-US" altLang="zh-CN" sz="2800" i="0" dirty="0">
                <a:effectLst/>
                <a:latin typeface="黑体" panose="02010609060101010101" pitchFamily="49" charset="-122"/>
                <a:ea typeface="黑体" panose="02010609060101010101" pitchFamily="49" charset="-122"/>
              </a:rPr>
              <a:t>100</a:t>
            </a:r>
            <a:r>
              <a:rPr lang="zh-CN" altLang="en-US" sz="2800" i="0" dirty="0">
                <a:effectLst/>
                <a:latin typeface="黑体" panose="02010609060101010101" pitchFamily="49" charset="-122"/>
                <a:ea typeface="黑体" panose="02010609060101010101" pitchFamily="49" charset="-122"/>
              </a:rPr>
              <a:t>多家科研院所</a:t>
            </a:r>
            <a:r>
              <a:rPr lang="zh-CN" altLang="en-US" sz="2800" dirty="0">
                <a:latin typeface="黑体" panose="02010609060101010101" pitchFamily="49" charset="-122"/>
                <a:ea typeface="黑体" panose="02010609060101010101" pitchFamily="49" charset="-122"/>
              </a:rPr>
              <a:t>、</a:t>
            </a:r>
            <a:r>
              <a:rPr lang="en-US" altLang="zh-CN" sz="2800" i="0" dirty="0">
                <a:effectLst/>
                <a:latin typeface="黑体" panose="02010609060101010101" pitchFamily="49" charset="-122"/>
                <a:ea typeface="黑体" panose="02010609060101010101" pitchFamily="49" charset="-122"/>
              </a:rPr>
              <a:t>130</a:t>
            </a:r>
            <a:r>
              <a:rPr lang="zh-CN" altLang="en-US" sz="2800" i="0" dirty="0">
                <a:effectLst/>
                <a:latin typeface="黑体" panose="02010609060101010101" pitchFamily="49" charset="-122"/>
                <a:ea typeface="黑体" panose="02010609060101010101" pitchFamily="49" charset="-122"/>
              </a:rPr>
              <a:t>多个国家级重点实验室和工程中心</a:t>
            </a:r>
            <a:r>
              <a:rPr lang="zh-CN" altLang="en-US" sz="2800" dirty="0">
                <a:latin typeface="黑体" panose="02010609060101010101" pitchFamily="49" charset="-122"/>
                <a:ea typeface="黑体" panose="02010609060101010101" pitchFamily="49" charset="-122"/>
                <a:cs typeface="+mn-ea"/>
                <a:sym typeface="+mn-lt"/>
              </a:rPr>
              <a:t>。</a:t>
            </a: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cs typeface="+mn-ea"/>
                <a:sym typeface="+mn-lt"/>
              </a:rPr>
              <a:t>研究所包括</a:t>
            </a:r>
            <a:r>
              <a:rPr lang="en-US" altLang="zh-CN" sz="2800" dirty="0">
                <a:latin typeface="黑体" panose="02010609060101010101" pitchFamily="49" charset="-122"/>
                <a:ea typeface="黑体" panose="02010609060101010101" pitchFamily="49" charset="-122"/>
                <a:cs typeface="+mn-ea"/>
                <a:sym typeface="+mn-lt"/>
              </a:rPr>
              <a:t>40</a:t>
            </a:r>
            <a:r>
              <a:rPr lang="zh-CN" altLang="en-US" sz="2800" dirty="0">
                <a:latin typeface="黑体" panose="02010609060101010101" pitchFamily="49" charset="-122"/>
                <a:ea typeface="黑体" panose="02010609060101010101" pitchFamily="49" charset="-122"/>
                <a:cs typeface="+mn-ea"/>
                <a:sym typeface="+mn-lt"/>
              </a:rPr>
              <a:t>多个京内所，</a:t>
            </a:r>
            <a:r>
              <a:rPr lang="en-US" altLang="zh-CN" sz="2800" dirty="0">
                <a:latin typeface="黑体" panose="02010609060101010101" pitchFamily="49" charset="-122"/>
                <a:ea typeface="黑体" panose="02010609060101010101" pitchFamily="49" charset="-122"/>
                <a:cs typeface="+mn-ea"/>
                <a:sym typeface="+mn-lt"/>
              </a:rPr>
              <a:t>70</a:t>
            </a:r>
            <a:r>
              <a:rPr lang="zh-CN" altLang="en-US" sz="2800" dirty="0">
                <a:latin typeface="黑体" panose="02010609060101010101" pitchFamily="49" charset="-122"/>
                <a:ea typeface="黑体" panose="02010609060101010101" pitchFamily="49" charset="-122"/>
                <a:cs typeface="+mn-ea"/>
                <a:sym typeface="+mn-lt"/>
              </a:rPr>
              <a:t>多个京外所。 </a:t>
            </a: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Arial" panose="020B0604020202020204" pitchFamily="34" charset="0"/>
              <a:buChar char="•"/>
            </a:pPr>
            <a:r>
              <a:rPr lang="zh-CN" altLang="en-US" sz="2800" i="0" dirty="0">
                <a:effectLst/>
                <a:latin typeface="黑体" panose="02010609060101010101" pitchFamily="49" charset="-122"/>
                <a:ea typeface="黑体" panose="02010609060101010101" pitchFamily="49" charset="-122"/>
              </a:rPr>
              <a:t>国科大研究生、本科生的教育教学培养，以及科研实践，都通过科教融合体制，依托于遍布全国的一百多个培养单位。</a:t>
            </a: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cs typeface="+mn-ea"/>
                <a:sym typeface="+mn-lt"/>
              </a:rPr>
              <a:t>各研究所专业不同、难度不同，因此建议先选专业再选所。根据知识背景与个人兴趣选好专业，根据专业选好研究所。</a:t>
            </a: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cs typeface="+mn-ea"/>
                <a:sym typeface="+mn-lt"/>
              </a:rPr>
              <a:t>选好研究所后，多关注研究所官网，掌握实时信息。</a:t>
            </a: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cs typeface="+mn-ea"/>
                <a:sym typeface="+mn-lt"/>
              </a:rPr>
              <a:t>中国科学院大学招生信息网：</a:t>
            </a:r>
            <a:r>
              <a:rPr lang="en-US" altLang="zh-CN" sz="2800" dirty="0">
                <a:latin typeface="黑体" panose="02010609060101010101" pitchFamily="49" charset="-122"/>
                <a:ea typeface="黑体" panose="02010609060101010101" pitchFamily="49" charset="-122"/>
                <a:cs typeface="+mn-ea"/>
                <a:sym typeface="+mn-lt"/>
                <a:hlinkClick r:id="rId3">
                  <a:extLst>
                    <a:ext uri="{A12FA001-AC4F-418D-AE19-62706E023703}">
                      <ahyp:hlinkClr xmlns:ahyp="http://schemas.microsoft.com/office/drawing/2018/hyperlinkcolor" val="tx"/>
                    </a:ext>
                  </a:extLst>
                </a:hlinkClick>
              </a:rPr>
              <a:t>https://admission.ucas.ac.cn/</a:t>
            </a:r>
            <a:endParaRPr lang="en-US" altLang="zh-CN" sz="2800" dirty="0">
              <a:latin typeface="黑体" panose="02010609060101010101" pitchFamily="49" charset="-122"/>
              <a:ea typeface="黑体" panose="02010609060101010101" pitchFamily="49" charset="-122"/>
              <a:cs typeface="+mn-ea"/>
              <a:sym typeface="+mn-lt"/>
            </a:endParaRPr>
          </a:p>
          <a:p>
            <a:pPr marL="457200" indent="-457200">
              <a:lnSpc>
                <a:spcPct val="120000"/>
              </a:lnSpc>
              <a:spcAft>
                <a:spcPts val="600"/>
              </a:spcAft>
              <a:buFont typeface="Arial" panose="020B0604020202020204" pitchFamily="34" charset="0"/>
              <a:buChar char="•"/>
            </a:pPr>
            <a:endParaRPr lang="zh-CN" altLang="en-US" sz="2800" dirty="0">
              <a:latin typeface="黑体" panose="02010609060101010101" pitchFamily="49" charset="-122"/>
              <a:ea typeface="黑体" panose="02010609060101010101" pitchFamily="49" charset="-122"/>
              <a:cs typeface="+mn-ea"/>
              <a:sym typeface="+mn-lt"/>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研究所概况</a:t>
              </a:r>
            </a:p>
          </p:txBody>
        </p:sp>
      </p:gr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spTree>
    <p:extLst>
      <p:ext uri="{BB962C8B-B14F-4D97-AF65-F5344CB8AC3E}">
        <p14:creationId xmlns:p14="http://schemas.microsoft.com/office/powerpoint/2010/main" val="27754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srcRect l="20912" r="20911" b="64074"/>
          <a:stretch>
            <a:fillRect/>
          </a:stretch>
        </p:blipFill>
        <p:spPr>
          <a:xfrm>
            <a:off x="-19050" y="1810492"/>
            <a:ext cx="12192000" cy="3580658"/>
          </a:xfrm>
          <a:prstGeom prst="rect">
            <a:avLst/>
          </a:prstGeom>
        </p:spPr>
      </p:pic>
      <p:sp>
        <p:nvSpPr>
          <p:cNvPr id="6" name="椭圆 5"/>
          <p:cNvSpPr/>
          <p:nvPr/>
        </p:nvSpPr>
        <p:spPr>
          <a:xfrm>
            <a:off x="4308835" y="297183"/>
            <a:ext cx="3574329" cy="3465871"/>
          </a:xfrm>
          <a:prstGeom prst="ellipse">
            <a:avLst/>
          </a:prstGeom>
          <a:solidFill>
            <a:schemeClr val="bg1"/>
          </a:solidFill>
          <a:ln w="127000">
            <a:gradFill>
              <a:gsLst>
                <a:gs pos="0">
                  <a:schemeClr val="accent4">
                    <a:lumMod val="40000"/>
                    <a:lumOff val="60000"/>
                  </a:schemeClr>
                </a:gs>
                <a:gs pos="99115">
                  <a:schemeClr val="accent4">
                    <a:lumMod val="75000"/>
                  </a:schemeClr>
                </a:gs>
                <a:gs pos="61000">
                  <a:schemeClr val="accent4">
                    <a:lumMod val="20000"/>
                    <a:lumOff val="80000"/>
                  </a:schemeClr>
                </a:gs>
                <a:gs pos="30000">
                  <a:schemeClr val="accent4">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任意多边形: 形状 12"/>
          <p:cNvSpPr/>
          <p:nvPr/>
        </p:nvSpPr>
        <p:spPr>
          <a:xfrm>
            <a:off x="19050" y="2249745"/>
            <a:ext cx="12211049" cy="4608257"/>
          </a:xfrm>
          <a:custGeom>
            <a:avLst/>
            <a:gdLst>
              <a:gd name="connsiteX0" fmla="*/ 6312311 w 12211049"/>
              <a:gd name="connsiteY0" fmla="*/ 0 h 4608257"/>
              <a:gd name="connsiteX1" fmla="*/ 11919565 w 12211049"/>
              <a:gd name="connsiteY1" fmla="*/ 813571 h 4608257"/>
              <a:gd name="connsiteX2" fmla="*/ 12211049 w 12211049"/>
              <a:gd name="connsiteY2" fmla="*/ 912028 h 4608257"/>
              <a:gd name="connsiteX3" fmla="*/ 12211049 w 12211049"/>
              <a:gd name="connsiteY3" fmla="*/ 4608257 h 4608257"/>
              <a:gd name="connsiteX4" fmla="*/ 0 w 12211049"/>
              <a:gd name="connsiteY4" fmla="*/ 4608257 h 4608257"/>
              <a:gd name="connsiteX5" fmla="*/ 0 w 12211049"/>
              <a:gd name="connsiteY5" fmla="*/ 1062793 h 4608257"/>
              <a:gd name="connsiteX6" fmla="*/ 311858 w 12211049"/>
              <a:gd name="connsiteY6" fmla="*/ 946385 h 4608257"/>
              <a:gd name="connsiteX7" fmla="*/ 6312311 w 12211049"/>
              <a:gd name="connsiteY7" fmla="*/ 0 h 4608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1049" h="4608257">
                <a:moveTo>
                  <a:pt x="6312311" y="0"/>
                </a:moveTo>
                <a:cubicBezTo>
                  <a:pt x="8389364" y="0"/>
                  <a:pt x="10318942" y="299925"/>
                  <a:pt x="11919565" y="813571"/>
                </a:cubicBezTo>
                <a:lnTo>
                  <a:pt x="12211049" y="912028"/>
                </a:lnTo>
                <a:lnTo>
                  <a:pt x="12211049" y="4608257"/>
                </a:lnTo>
                <a:lnTo>
                  <a:pt x="0" y="4608257"/>
                </a:lnTo>
                <a:lnTo>
                  <a:pt x="0" y="1062793"/>
                </a:lnTo>
                <a:lnTo>
                  <a:pt x="311858" y="946385"/>
                </a:lnTo>
                <a:cubicBezTo>
                  <a:pt x="1985106" y="351995"/>
                  <a:pt x="4062169" y="0"/>
                  <a:pt x="6312311" y="0"/>
                </a:cubicBezTo>
                <a:close/>
              </a:path>
            </a:pathLst>
          </a:custGeom>
          <a:gradFill>
            <a:gsLst>
              <a:gs pos="0">
                <a:srgbClr val="016DAD"/>
              </a:gs>
              <a:gs pos="100000">
                <a:srgbClr val="016DAD"/>
              </a:gs>
              <a:gs pos="53000">
                <a:srgbClr val="59BFF0"/>
              </a:gs>
            </a:gsLst>
            <a:lin ang="5400000" scaled="1"/>
          </a:grad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6" name="文本框 15"/>
          <p:cNvSpPr txBox="1"/>
          <p:nvPr/>
        </p:nvSpPr>
        <p:spPr>
          <a:xfrm>
            <a:off x="5270500" y="676275"/>
            <a:ext cx="1425575" cy="1445260"/>
          </a:xfrm>
          <a:prstGeom prst="rect">
            <a:avLst/>
          </a:prstGeom>
          <a:noFill/>
        </p:spPr>
        <p:txBody>
          <a:bodyPr wrap="square" rtlCol="0">
            <a:spAutoFit/>
            <a:scene3d>
              <a:camera prst="orthographicFront"/>
              <a:lightRig rig="threePt" dir="t"/>
            </a:scene3d>
            <a:sp3d contourW="12700"/>
          </a:bodyPr>
          <a:lstStyle/>
          <a:p>
            <a:pPr algn="dist"/>
            <a:r>
              <a:rPr lang="en-US" altLang="zh-CN" sz="2800" dirty="0">
                <a:solidFill>
                  <a:srgbClr val="014973"/>
                </a:solidFill>
                <a:latin typeface="Times New Roman" panose="02020603050405020304" pitchFamily="18" charset="0"/>
                <a:cs typeface="Times New Roman" panose="02020603050405020304" pitchFamily="18" charset="0"/>
                <a:sym typeface="+mn-lt"/>
              </a:rPr>
              <a:t>PART</a:t>
            </a:r>
            <a:endParaRPr lang="en-US" altLang="zh-CN" sz="6000" dirty="0">
              <a:solidFill>
                <a:srgbClr val="014973"/>
              </a:solidFill>
              <a:latin typeface="Times New Roman" panose="02020603050405020304" pitchFamily="18" charset="0"/>
              <a:cs typeface="Times New Roman" panose="02020603050405020304" pitchFamily="18" charset="0"/>
              <a:sym typeface="+mn-lt"/>
            </a:endParaRPr>
          </a:p>
          <a:p>
            <a:pPr algn="ctr"/>
            <a:r>
              <a:rPr lang="en-US" altLang="zh-CN" sz="6000" dirty="0">
                <a:solidFill>
                  <a:srgbClr val="014973"/>
                </a:solidFill>
                <a:latin typeface="Times New Roman" panose="02020603050405020304" pitchFamily="18" charset="0"/>
                <a:cs typeface="Times New Roman" panose="02020603050405020304" pitchFamily="18" charset="0"/>
                <a:sym typeface="+mn-lt"/>
              </a:rPr>
              <a:t> 02</a:t>
            </a:r>
          </a:p>
        </p:txBody>
      </p:sp>
      <p:sp>
        <p:nvSpPr>
          <p:cNvPr id="18" name="文本框 17"/>
          <p:cNvSpPr txBox="1"/>
          <p:nvPr/>
        </p:nvSpPr>
        <p:spPr>
          <a:xfrm>
            <a:off x="3926174" y="2677491"/>
            <a:ext cx="4339650" cy="923330"/>
          </a:xfrm>
          <a:prstGeom prst="rect">
            <a:avLst/>
          </a:prstGeom>
          <a:noFill/>
        </p:spPr>
        <p:txBody>
          <a:bodyPr wrap="none" rtlCol="0">
            <a:spAutoFit/>
            <a:scene3d>
              <a:camera prst="orthographicFront"/>
              <a:lightRig rig="threePt" dir="t"/>
            </a:scene3d>
            <a:sp3d contourW="12700"/>
          </a:bodyPr>
          <a:lstStyle/>
          <a:p>
            <a:r>
              <a:rPr lang="zh-CN" altLang="en-US" sz="5400" dirty="0">
                <a:solidFill>
                  <a:schemeClr val="bg1"/>
                </a:solidFill>
                <a:latin typeface="黑体" panose="02010609060101010101" pitchFamily="49" charset="-122"/>
                <a:ea typeface="黑体" panose="02010609060101010101" pitchFamily="49" charset="-122"/>
                <a:cs typeface="+mn-ea"/>
                <a:sym typeface="+mn-lt"/>
              </a:rPr>
              <a:t>部分院所介绍</a:t>
            </a:r>
          </a:p>
        </p:txBody>
      </p:sp>
      <p:sp>
        <p:nvSpPr>
          <p:cNvPr id="19" name="文本框 18"/>
          <p:cNvSpPr txBox="1"/>
          <p:nvPr/>
        </p:nvSpPr>
        <p:spPr>
          <a:xfrm>
            <a:off x="3926174" y="3762000"/>
            <a:ext cx="4251196" cy="2486258"/>
          </a:xfrm>
          <a:prstGeom prst="rect">
            <a:avLst/>
          </a:prstGeom>
          <a:noFill/>
        </p:spPr>
        <p:txBody>
          <a:bodyPr wrap="square" rtlCol="0">
            <a:spAutoFit/>
            <a:scene3d>
              <a:camera prst="orthographicFront"/>
              <a:lightRig rig="threePt" dir="t"/>
            </a:scene3d>
            <a:sp3d contourW="12700"/>
          </a:bodyPr>
          <a:lstStyle/>
          <a:p>
            <a:pPr marL="457200" indent="-457200">
              <a:lnSpc>
                <a:spcPct val="114000"/>
              </a:lnSpc>
              <a:buFont typeface="Arial" panose="020B0604020202020204" pitchFamily="34" charset="0"/>
              <a:buChar char="•"/>
            </a:pPr>
            <a:r>
              <a:rPr lang="zh-CN" altLang="en-US" sz="2800" dirty="0">
                <a:solidFill>
                  <a:schemeClr val="bg1"/>
                </a:solidFill>
                <a:latin typeface="黑体" panose="02010609060101010101" pitchFamily="49" charset="-122"/>
                <a:ea typeface="黑体" panose="02010609060101010101" pitchFamily="49" charset="-122"/>
                <a:cs typeface="+mn-ea"/>
                <a:sym typeface="+mn-lt"/>
              </a:rPr>
              <a:t>软件所</a:t>
            </a:r>
            <a:endParaRPr lang="en-US" altLang="zh-CN" sz="2800" dirty="0">
              <a:solidFill>
                <a:schemeClr val="bg1"/>
              </a:solidFill>
              <a:latin typeface="黑体" panose="02010609060101010101" pitchFamily="49" charset="-122"/>
              <a:ea typeface="黑体" panose="02010609060101010101" pitchFamily="49" charset="-122"/>
              <a:cs typeface="+mn-ea"/>
              <a:sym typeface="+mn-lt"/>
            </a:endParaRPr>
          </a:p>
          <a:p>
            <a:pPr marL="457200" indent="-457200">
              <a:lnSpc>
                <a:spcPct val="114000"/>
              </a:lnSpc>
              <a:buFont typeface="Arial" panose="020B0604020202020204" pitchFamily="34" charset="0"/>
              <a:buChar char="•"/>
            </a:pPr>
            <a:r>
              <a:rPr lang="zh-CN" altLang="en-US" sz="2800" dirty="0">
                <a:solidFill>
                  <a:schemeClr val="bg1"/>
                </a:solidFill>
                <a:latin typeface="黑体" panose="02010609060101010101" pitchFamily="49" charset="-122"/>
                <a:ea typeface="黑体" panose="02010609060101010101" pitchFamily="49" charset="-122"/>
                <a:cs typeface="+mn-ea"/>
                <a:sym typeface="+mn-lt"/>
              </a:rPr>
              <a:t>自动化所</a:t>
            </a:r>
            <a:endParaRPr lang="en-US" altLang="zh-CN" sz="2800" dirty="0">
              <a:solidFill>
                <a:schemeClr val="bg1"/>
              </a:solidFill>
              <a:latin typeface="黑体" panose="02010609060101010101" pitchFamily="49" charset="-122"/>
              <a:ea typeface="黑体" panose="02010609060101010101" pitchFamily="49" charset="-122"/>
              <a:cs typeface="+mn-ea"/>
              <a:sym typeface="+mn-lt"/>
            </a:endParaRPr>
          </a:p>
          <a:p>
            <a:pPr marL="457200" indent="-457200">
              <a:lnSpc>
                <a:spcPct val="114000"/>
              </a:lnSpc>
              <a:buFont typeface="Arial" panose="020B0604020202020204" pitchFamily="34" charset="0"/>
              <a:buChar char="•"/>
            </a:pPr>
            <a:r>
              <a:rPr lang="zh-CN" altLang="en-US" sz="2800" dirty="0">
                <a:solidFill>
                  <a:schemeClr val="bg1"/>
                </a:solidFill>
                <a:latin typeface="黑体" panose="02010609060101010101" pitchFamily="49" charset="-122"/>
                <a:ea typeface="黑体" panose="02010609060101010101" pitchFamily="49" charset="-122"/>
                <a:cs typeface="+mn-ea"/>
                <a:sym typeface="+mn-lt"/>
              </a:rPr>
              <a:t>计算机网络信息中心</a:t>
            </a:r>
            <a:endParaRPr lang="en-US" altLang="zh-CN" sz="2800" dirty="0">
              <a:solidFill>
                <a:schemeClr val="bg1"/>
              </a:solidFill>
              <a:latin typeface="黑体" panose="02010609060101010101" pitchFamily="49" charset="-122"/>
              <a:ea typeface="黑体" panose="02010609060101010101" pitchFamily="49" charset="-122"/>
              <a:cs typeface="+mn-ea"/>
              <a:sym typeface="+mn-lt"/>
            </a:endParaRPr>
          </a:p>
          <a:p>
            <a:pPr marL="457200" indent="-457200">
              <a:lnSpc>
                <a:spcPct val="114000"/>
              </a:lnSpc>
              <a:buFont typeface="Arial" panose="020B0604020202020204" pitchFamily="34" charset="0"/>
              <a:buChar char="•"/>
            </a:pPr>
            <a:r>
              <a:rPr lang="zh-CN" altLang="en-US" sz="2800" dirty="0">
                <a:solidFill>
                  <a:schemeClr val="bg1"/>
                </a:solidFill>
                <a:latin typeface="黑体" panose="02010609060101010101" pitchFamily="49" charset="-122"/>
                <a:ea typeface="黑体" panose="02010609060101010101" pitchFamily="49" charset="-122"/>
                <a:cs typeface="+mn-ea"/>
                <a:sym typeface="+mn-lt"/>
              </a:rPr>
              <a:t>计算所</a:t>
            </a:r>
            <a:endParaRPr lang="en-US" altLang="zh-CN" sz="2800" dirty="0">
              <a:solidFill>
                <a:schemeClr val="bg1"/>
              </a:solidFill>
              <a:latin typeface="黑体" panose="02010609060101010101" pitchFamily="49" charset="-122"/>
              <a:ea typeface="黑体" panose="02010609060101010101" pitchFamily="49" charset="-122"/>
              <a:cs typeface="+mn-ea"/>
              <a:sym typeface="+mn-lt"/>
            </a:endParaRPr>
          </a:p>
          <a:p>
            <a:pPr marL="457200" indent="-457200">
              <a:lnSpc>
                <a:spcPct val="114000"/>
              </a:lnSpc>
              <a:buFont typeface="Arial" panose="020B0604020202020204" pitchFamily="34" charset="0"/>
              <a:buChar char="•"/>
            </a:pPr>
            <a:r>
              <a:rPr lang="zh-CN" altLang="en-US" sz="2800" dirty="0">
                <a:solidFill>
                  <a:schemeClr val="bg1"/>
                </a:solidFill>
                <a:latin typeface="黑体" panose="02010609060101010101" pitchFamily="49" charset="-122"/>
                <a:ea typeface="黑体" panose="02010609060101010101" pitchFamily="49" charset="-122"/>
                <a:cs typeface="+mn-ea"/>
                <a:sym typeface="+mn-lt"/>
              </a:rPr>
              <a:t>信工所</a:t>
            </a:r>
            <a:endParaRPr lang="en-US" altLang="zh-CN" sz="2800" dirty="0">
              <a:solidFill>
                <a:schemeClr val="bg1"/>
              </a:solidFill>
              <a:latin typeface="黑体" panose="02010609060101010101" pitchFamily="49" charset="-122"/>
              <a:ea typeface="黑体" panose="02010609060101010101" pitchFamily="49" charset="-122"/>
              <a:cs typeface="+mn-ea"/>
              <a:sym typeface="+mn-lt"/>
            </a:endParaRPr>
          </a:p>
        </p:txBody>
      </p:sp>
    </p:spTree>
    <p:extLst>
      <p:ext uri="{BB962C8B-B14F-4D97-AF65-F5344CB8AC3E}">
        <p14:creationId xmlns:p14="http://schemas.microsoft.com/office/powerpoint/2010/main" val="318888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16658" y="1266289"/>
            <a:ext cx="6226062" cy="3720057"/>
          </a:xfrm>
          <a:prstGeom prst="rect">
            <a:avLst/>
          </a:prstGeom>
        </p:spPr>
        <p:txBody>
          <a:bodyPr wrap="square">
            <a:spAutoFit/>
          </a:bodyPr>
          <a:lstStyle/>
          <a:p>
            <a:pPr marL="457200" indent="-457200">
              <a:lnSpc>
                <a:spcPct val="120000"/>
              </a:lnSpc>
              <a:spcAft>
                <a:spcPts val="600"/>
              </a:spcAft>
              <a:buFont typeface="Arial" panose="020B0604020202020204" pitchFamily="34" charset="0"/>
              <a:buChar char="•"/>
            </a:pPr>
            <a:r>
              <a:rPr lang="zh-CN" altLang="en-US" sz="2800" b="0" i="0" dirty="0">
                <a:effectLst/>
                <a:latin typeface="黑体" panose="02010609060101010101" pitchFamily="49" charset="-122"/>
                <a:ea typeface="黑体" panose="02010609060101010101" pitchFamily="49" charset="-122"/>
              </a:rPr>
              <a:t>中国科学院软件研究所成立于</a:t>
            </a:r>
            <a:r>
              <a:rPr lang="en-US" altLang="zh-CN" sz="2800" b="0" i="0" dirty="0">
                <a:effectLst/>
                <a:latin typeface="黑体" panose="02010609060101010101" pitchFamily="49" charset="-122"/>
                <a:ea typeface="黑体" panose="02010609060101010101" pitchFamily="49" charset="-122"/>
              </a:rPr>
              <a:t>1985</a:t>
            </a:r>
            <a:r>
              <a:rPr lang="zh-CN" altLang="en-US" sz="2800" b="0" i="0" dirty="0">
                <a:effectLst/>
                <a:latin typeface="黑体" panose="02010609060101010101" pitchFamily="49" charset="-122"/>
                <a:ea typeface="黑体" panose="02010609060101010101" pitchFamily="49" charset="-122"/>
              </a:rPr>
              <a:t>年</a:t>
            </a:r>
            <a:r>
              <a:rPr lang="en-US" altLang="zh-CN" sz="2800" b="0" i="0" dirty="0">
                <a:effectLst/>
                <a:latin typeface="黑体" panose="02010609060101010101" pitchFamily="49" charset="-122"/>
                <a:ea typeface="黑体" panose="02010609060101010101" pitchFamily="49" charset="-122"/>
              </a:rPr>
              <a:t>3</a:t>
            </a:r>
            <a:r>
              <a:rPr lang="zh-CN" altLang="en-US" sz="2800" b="0" i="0" dirty="0">
                <a:effectLst/>
                <a:latin typeface="黑体" panose="02010609060101010101" pitchFamily="49" charset="-122"/>
                <a:ea typeface="黑体" panose="02010609060101010101" pitchFamily="49" charset="-122"/>
              </a:rPr>
              <a:t>月</a:t>
            </a:r>
            <a:r>
              <a:rPr lang="en-US" altLang="zh-CN" sz="2800" b="0" i="0" dirty="0">
                <a:effectLst/>
                <a:latin typeface="黑体" panose="02010609060101010101" pitchFamily="49" charset="-122"/>
                <a:ea typeface="黑体" panose="02010609060101010101" pitchFamily="49" charset="-122"/>
              </a:rPr>
              <a:t>1</a:t>
            </a:r>
            <a:r>
              <a:rPr lang="zh-CN" altLang="en-US" sz="2800" b="0" i="0" dirty="0">
                <a:effectLst/>
                <a:latin typeface="黑体" panose="02010609060101010101" pitchFamily="49" charset="-122"/>
                <a:ea typeface="黑体" panose="02010609060101010101" pitchFamily="49" charset="-122"/>
              </a:rPr>
              <a:t>日，是一所致力于计算机科学理论和软件高新技术的研究与发展的综合性基地型研究所。所址位于北京海淀区中关村南四街</a:t>
            </a:r>
            <a:r>
              <a:rPr lang="en-US" altLang="zh-CN" sz="2800" b="0" i="0" dirty="0">
                <a:effectLst/>
                <a:latin typeface="黑体" panose="02010609060101010101" pitchFamily="49" charset="-122"/>
                <a:ea typeface="黑体" panose="02010609060101010101" pitchFamily="49" charset="-122"/>
              </a:rPr>
              <a:t>4</a:t>
            </a:r>
            <a:r>
              <a:rPr lang="zh-CN" altLang="en-US" sz="2800" b="0" i="0" dirty="0">
                <a:effectLst/>
                <a:latin typeface="黑体" panose="02010609060101010101" pitchFamily="49" charset="-122"/>
                <a:ea typeface="黑体" panose="02010609060101010101" pitchFamily="49" charset="-122"/>
              </a:rPr>
              <a:t>号中国科学院软件园内。</a:t>
            </a:r>
            <a:endParaRPr lang="en-US" altLang="zh-CN" sz="2800" b="0" i="0" dirty="0">
              <a:effectLst/>
              <a:latin typeface="黑体" panose="02010609060101010101" pitchFamily="49" charset="-122"/>
              <a:ea typeface="黑体" panose="02010609060101010101" pitchFamily="49" charset="-122"/>
            </a:endParaRPr>
          </a:p>
          <a:p>
            <a:pPr marL="457200" indent="-457200">
              <a:lnSpc>
                <a:spcPct val="120000"/>
              </a:lnSpc>
              <a:spcAft>
                <a:spcPts val="600"/>
              </a:spcAft>
              <a:buFont typeface="Arial" panose="020B0604020202020204" pitchFamily="34" charset="0"/>
              <a:buChar char="•"/>
            </a:pPr>
            <a:endParaRPr lang="zh-CN" altLang="en-US" sz="2800" dirty="0">
              <a:latin typeface="黑体" panose="02010609060101010101" pitchFamily="49" charset="-122"/>
              <a:ea typeface="黑体" panose="02010609060101010101" pitchFamily="49" charset="-122"/>
              <a:cs typeface="+mn-ea"/>
              <a:sym typeface="+mn-lt"/>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软件所</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pic>
        <p:nvPicPr>
          <p:cNvPr id="7" name="图片 6" descr="建筑的摆设布局&#10;&#10;描述已自动生成">
            <a:extLst>
              <a:ext uri="{FF2B5EF4-FFF2-40B4-BE49-F238E27FC236}">
                <a16:creationId xmlns:a16="http://schemas.microsoft.com/office/drawing/2014/main" id="{4BBF7C48-5E55-4C1D-1C7A-5A670B793A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200" y="1266289"/>
            <a:ext cx="4893458" cy="3939234"/>
          </a:xfrm>
          <a:prstGeom prst="rect">
            <a:avLst/>
          </a:prstGeom>
        </p:spPr>
      </p:pic>
    </p:spTree>
    <p:extLst>
      <p:ext uri="{BB962C8B-B14F-4D97-AF65-F5344CB8AC3E}">
        <p14:creationId xmlns:p14="http://schemas.microsoft.com/office/powerpoint/2010/main" val="1537118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9280" y="1266289"/>
            <a:ext cx="11093440" cy="4754187"/>
          </a:xfrm>
          <a:prstGeom prst="rect">
            <a:avLst/>
          </a:prstGeom>
        </p:spPr>
        <p:txBody>
          <a:bodyPr wrap="square">
            <a:spAutoFit/>
          </a:bodyPr>
          <a:lstStyle/>
          <a:p>
            <a:pPr marL="457200" indent="-457200">
              <a:lnSpc>
                <a:spcPct val="120000"/>
              </a:lnSpc>
              <a:spcAft>
                <a:spcPts val="600"/>
              </a:spcAft>
              <a:buFont typeface="Arial" panose="020B0604020202020204" pitchFamily="34" charset="0"/>
              <a:buChar char="•"/>
            </a:pPr>
            <a:r>
              <a:rPr lang="zh-CN" altLang="en-US" sz="2800" i="0" dirty="0">
                <a:effectLst/>
                <a:latin typeface="黑体" panose="02010609060101010101" pitchFamily="49" charset="-122"/>
                <a:ea typeface="黑体" panose="02010609060101010101" pitchFamily="49" charset="-122"/>
              </a:rPr>
              <a:t>软件所现有在职职工</a:t>
            </a:r>
            <a:r>
              <a:rPr lang="en-US" altLang="zh-CN" sz="2800" i="0" dirty="0">
                <a:effectLst/>
                <a:latin typeface="黑体" panose="02010609060101010101" pitchFamily="49" charset="-122"/>
                <a:ea typeface="黑体" panose="02010609060101010101" pitchFamily="49" charset="-122"/>
              </a:rPr>
              <a:t>967</a:t>
            </a:r>
            <a:r>
              <a:rPr lang="zh-CN" altLang="en-US" sz="2800" i="0" dirty="0">
                <a:effectLst/>
                <a:latin typeface="黑体" panose="02010609060101010101" pitchFamily="49" charset="-122"/>
                <a:ea typeface="黑体" panose="02010609060101010101" pitchFamily="49" charset="-122"/>
              </a:rPr>
              <a:t>人，其中科技人员</a:t>
            </a:r>
            <a:r>
              <a:rPr lang="en-US" altLang="zh-CN" sz="2800" i="0" dirty="0">
                <a:effectLst/>
                <a:latin typeface="黑体" panose="02010609060101010101" pitchFamily="49" charset="-122"/>
                <a:ea typeface="黑体" panose="02010609060101010101" pitchFamily="49" charset="-122"/>
              </a:rPr>
              <a:t>903</a:t>
            </a:r>
            <a:r>
              <a:rPr lang="zh-CN" altLang="en-US" sz="2800" i="0" dirty="0">
                <a:effectLst/>
                <a:latin typeface="黑体" panose="02010609060101010101" pitchFamily="49" charset="-122"/>
                <a:ea typeface="黑体" panose="02010609060101010101" pitchFamily="49" charset="-122"/>
              </a:rPr>
              <a:t>人、管理支撑人员</a:t>
            </a:r>
            <a:r>
              <a:rPr lang="en-US" altLang="zh-CN" sz="2800" i="0" dirty="0">
                <a:effectLst/>
                <a:latin typeface="黑体" panose="02010609060101010101" pitchFamily="49" charset="-122"/>
                <a:ea typeface="黑体" panose="02010609060101010101" pitchFamily="49" charset="-122"/>
              </a:rPr>
              <a:t>61</a:t>
            </a:r>
            <a:r>
              <a:rPr lang="zh-CN" altLang="en-US" sz="2800" i="0" dirty="0">
                <a:effectLst/>
                <a:latin typeface="黑体" panose="02010609060101010101" pitchFamily="49" charset="-122"/>
                <a:ea typeface="黑体" panose="02010609060101010101" pitchFamily="49" charset="-122"/>
              </a:rPr>
              <a:t>人，包括中国科学院院士</a:t>
            </a:r>
            <a:r>
              <a:rPr lang="en-US" altLang="zh-CN" sz="2800" i="0" dirty="0">
                <a:effectLst/>
                <a:latin typeface="黑体" panose="02010609060101010101" pitchFamily="49" charset="-122"/>
                <a:ea typeface="黑体" panose="02010609060101010101" pitchFamily="49" charset="-122"/>
              </a:rPr>
              <a:t>4</a:t>
            </a:r>
            <a:r>
              <a:rPr lang="zh-CN" altLang="en-US" sz="2800" i="0" dirty="0">
                <a:effectLst/>
                <a:latin typeface="黑体" panose="02010609060101010101" pitchFamily="49" charset="-122"/>
                <a:ea typeface="黑体" panose="02010609060101010101" pitchFamily="49" charset="-122"/>
              </a:rPr>
              <a:t>人、第三世界科学院院士</a:t>
            </a:r>
            <a:r>
              <a:rPr lang="en-US" altLang="zh-CN" sz="2800" i="0" dirty="0">
                <a:effectLst/>
                <a:latin typeface="黑体" panose="02010609060101010101" pitchFamily="49" charset="-122"/>
                <a:ea typeface="黑体" panose="02010609060101010101" pitchFamily="49" charset="-122"/>
              </a:rPr>
              <a:t>1</a:t>
            </a:r>
            <a:r>
              <a:rPr lang="zh-CN" altLang="en-US" sz="2800" i="0" dirty="0">
                <a:effectLst/>
                <a:latin typeface="黑体" panose="02010609060101010101" pitchFamily="49" charset="-122"/>
                <a:ea typeface="黑体" panose="02010609060101010101" pitchFamily="49" charset="-122"/>
              </a:rPr>
              <a:t>名，正高级专业技术人员</a:t>
            </a:r>
            <a:r>
              <a:rPr lang="en-US" altLang="zh-CN" sz="2800" i="0" dirty="0">
                <a:effectLst/>
                <a:latin typeface="黑体" panose="02010609060101010101" pitchFamily="49" charset="-122"/>
                <a:ea typeface="黑体" panose="02010609060101010101" pitchFamily="49" charset="-122"/>
              </a:rPr>
              <a:t>80</a:t>
            </a:r>
            <a:r>
              <a:rPr lang="zh-CN" altLang="en-US" sz="2800" i="0" dirty="0">
                <a:effectLst/>
                <a:latin typeface="黑体" panose="02010609060101010101" pitchFamily="49" charset="-122"/>
                <a:ea typeface="黑体" panose="02010609060101010101" pitchFamily="49" charset="-122"/>
              </a:rPr>
              <a:t>人、副高级专业技术人员</a:t>
            </a:r>
            <a:r>
              <a:rPr lang="en-US" altLang="zh-CN" sz="2800" i="0" dirty="0">
                <a:effectLst/>
                <a:latin typeface="黑体" panose="02010609060101010101" pitchFamily="49" charset="-122"/>
                <a:ea typeface="黑体" panose="02010609060101010101" pitchFamily="49" charset="-122"/>
              </a:rPr>
              <a:t>173</a:t>
            </a:r>
            <a:r>
              <a:rPr lang="zh-CN" altLang="en-US" sz="2800" i="0" dirty="0">
                <a:effectLst/>
                <a:latin typeface="黑体" panose="02010609060101010101" pitchFamily="49" charset="-122"/>
                <a:ea typeface="黑体" panose="02010609060101010101" pitchFamily="49" charset="-122"/>
              </a:rPr>
              <a:t>人。国家杰出青年科学基金获得者</a:t>
            </a:r>
            <a:r>
              <a:rPr lang="en-US" altLang="zh-CN" sz="2800" i="0" dirty="0">
                <a:effectLst/>
                <a:latin typeface="黑体" panose="02010609060101010101" pitchFamily="49" charset="-122"/>
                <a:ea typeface="黑体" panose="02010609060101010101" pitchFamily="49" charset="-122"/>
              </a:rPr>
              <a:t>5</a:t>
            </a:r>
            <a:r>
              <a:rPr lang="zh-CN" altLang="en-US" sz="2800" i="0" dirty="0">
                <a:effectLst/>
                <a:latin typeface="黑体" panose="02010609060101010101" pitchFamily="49" charset="-122"/>
                <a:ea typeface="黑体" panose="02010609060101010101" pitchFamily="49" charset="-122"/>
              </a:rPr>
              <a:t>人，国家优秀青年科学基金获得者</a:t>
            </a:r>
            <a:r>
              <a:rPr lang="en-US" altLang="zh-CN" sz="2800" i="0" dirty="0">
                <a:effectLst/>
                <a:latin typeface="黑体" panose="02010609060101010101" pitchFamily="49" charset="-122"/>
                <a:ea typeface="黑体" panose="02010609060101010101" pitchFamily="49" charset="-122"/>
              </a:rPr>
              <a:t>3</a:t>
            </a:r>
            <a:r>
              <a:rPr lang="zh-CN" altLang="en-US" sz="2800" i="0" dirty="0">
                <a:effectLst/>
                <a:latin typeface="黑体" panose="02010609060101010101" pitchFamily="49" charset="-122"/>
                <a:ea typeface="黑体" panose="02010609060101010101" pitchFamily="49" charset="-122"/>
              </a:rPr>
              <a:t>人。</a:t>
            </a:r>
            <a:endParaRPr lang="en-US" altLang="zh-CN" sz="2800" dirty="0">
              <a:latin typeface="黑体" panose="02010609060101010101" pitchFamily="49" charset="-122"/>
              <a:ea typeface="黑体" panose="02010609060101010101" pitchFamily="49" charset="-122"/>
            </a:endParaRPr>
          </a:p>
          <a:p>
            <a:pPr marL="457200" indent="-457200">
              <a:lnSpc>
                <a:spcPct val="120000"/>
              </a:lnSpc>
              <a:spcAft>
                <a:spcPts val="600"/>
              </a:spcAft>
              <a:buFont typeface="Arial" panose="020B0604020202020204" pitchFamily="34" charset="0"/>
              <a:buChar char="•"/>
            </a:pPr>
            <a:r>
              <a:rPr lang="zh-CN" altLang="en-US" sz="2800" i="0" dirty="0">
                <a:effectLst/>
                <a:latin typeface="黑体" panose="02010609060101010101" pitchFamily="49" charset="-122"/>
                <a:ea typeface="黑体" panose="02010609060101010101" pitchFamily="49" charset="-122"/>
              </a:rPr>
              <a:t>现设有计算机科学与技术、软件工程、网络空间安全</a:t>
            </a:r>
            <a:r>
              <a:rPr lang="en-US" altLang="zh-CN" sz="2800" i="0" dirty="0">
                <a:effectLst/>
                <a:latin typeface="黑体" panose="02010609060101010101" pitchFamily="49" charset="-122"/>
                <a:ea typeface="黑体" panose="02010609060101010101" pitchFamily="49" charset="-122"/>
              </a:rPr>
              <a:t>3</a:t>
            </a:r>
            <a:r>
              <a:rPr lang="zh-CN" altLang="en-US" sz="2800" i="0" dirty="0">
                <a:effectLst/>
                <a:latin typeface="黑体" panose="02010609060101010101" pitchFamily="49" charset="-122"/>
                <a:ea typeface="黑体" panose="02010609060101010101" pitchFamily="49" charset="-122"/>
              </a:rPr>
              <a:t>个一级学科博士研究生培养点、电子信息技术专业博士学位培养点和电子信息专业硕士学位培养点</a:t>
            </a:r>
            <a:r>
              <a:rPr lang="en-US" altLang="zh-CN" sz="2800" i="0" dirty="0">
                <a:effectLst/>
                <a:latin typeface="黑体" panose="02010609060101010101" pitchFamily="49" charset="-122"/>
                <a:ea typeface="黑体" panose="02010609060101010101" pitchFamily="49" charset="-122"/>
              </a:rPr>
              <a:t>,</a:t>
            </a:r>
            <a:r>
              <a:rPr lang="zh-CN" altLang="en-US" sz="2800" i="0" dirty="0">
                <a:effectLst/>
                <a:latin typeface="黑体" panose="02010609060101010101" pitchFamily="49" charset="-122"/>
                <a:ea typeface="黑体" panose="02010609060101010101" pitchFamily="49" charset="-122"/>
              </a:rPr>
              <a:t>共有在学研究生</a:t>
            </a:r>
            <a:r>
              <a:rPr lang="en-US" altLang="zh-CN" sz="2800" i="0" dirty="0">
                <a:effectLst/>
                <a:latin typeface="黑体" panose="02010609060101010101" pitchFamily="49" charset="-122"/>
                <a:ea typeface="黑体" panose="02010609060101010101" pitchFamily="49" charset="-122"/>
              </a:rPr>
              <a:t>579</a:t>
            </a:r>
            <a:r>
              <a:rPr lang="zh-CN" altLang="en-US" sz="2800" i="0" dirty="0">
                <a:effectLst/>
                <a:latin typeface="黑体" panose="02010609060101010101" pitchFamily="49" charset="-122"/>
                <a:ea typeface="黑体" panose="02010609060101010101" pitchFamily="49" charset="-122"/>
              </a:rPr>
              <a:t>人</a:t>
            </a:r>
            <a:r>
              <a:rPr lang="zh-CN" altLang="en-US" sz="2800" dirty="0">
                <a:latin typeface="黑体" panose="02010609060101010101" pitchFamily="49" charset="-122"/>
                <a:ea typeface="黑体" panose="02010609060101010101" pitchFamily="49" charset="-122"/>
              </a:rPr>
              <a:t>。</a:t>
            </a:r>
            <a:r>
              <a:rPr lang="zh-CN" altLang="en-US" sz="2800" i="0" dirty="0">
                <a:effectLst/>
                <a:latin typeface="黑体" panose="02010609060101010101" pitchFamily="49" charset="-122"/>
                <a:ea typeface="黑体" panose="02010609060101010101" pitchFamily="49" charset="-122"/>
              </a:rPr>
              <a:t>并设有计算机科学与技术、软件工程</a:t>
            </a:r>
            <a:r>
              <a:rPr lang="en-US" altLang="zh-CN" sz="2800" i="0" dirty="0">
                <a:effectLst/>
                <a:latin typeface="黑体" panose="02010609060101010101" pitchFamily="49" charset="-122"/>
                <a:ea typeface="黑体" panose="02010609060101010101" pitchFamily="49" charset="-122"/>
              </a:rPr>
              <a:t>2</a:t>
            </a:r>
            <a:r>
              <a:rPr lang="zh-CN" altLang="en-US" sz="2800" i="0" dirty="0">
                <a:effectLst/>
                <a:latin typeface="黑体" panose="02010609060101010101" pitchFamily="49" charset="-122"/>
                <a:ea typeface="黑体" panose="02010609060101010101" pitchFamily="49" charset="-122"/>
              </a:rPr>
              <a:t>个一级学科博士后科研工作流动站，有在站博士后</a:t>
            </a:r>
            <a:r>
              <a:rPr lang="en-US" altLang="zh-CN" sz="2800" i="0" dirty="0">
                <a:effectLst/>
                <a:latin typeface="黑体" panose="02010609060101010101" pitchFamily="49" charset="-122"/>
                <a:ea typeface="黑体" panose="02010609060101010101" pitchFamily="49" charset="-122"/>
              </a:rPr>
              <a:t>39</a:t>
            </a:r>
            <a:r>
              <a:rPr lang="zh-CN" altLang="en-US" sz="2800" i="0" dirty="0">
                <a:effectLst/>
                <a:latin typeface="黑体" panose="02010609060101010101" pitchFamily="49" charset="-122"/>
                <a:ea typeface="黑体" panose="02010609060101010101" pitchFamily="49" charset="-122"/>
              </a:rPr>
              <a:t>人。</a:t>
            </a:r>
            <a:r>
              <a:rPr lang="en-US" altLang="zh-CN" sz="2800" i="0" dirty="0">
                <a:effectLst/>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mn-ea"/>
                <a:sym typeface="+mn-lt"/>
              </a:rPr>
              <a:t>截至</a:t>
            </a:r>
            <a:r>
              <a:rPr lang="en-US" altLang="zh-CN" sz="2800" dirty="0">
                <a:latin typeface="黑体" panose="02010609060101010101" pitchFamily="49" charset="-122"/>
                <a:ea typeface="黑体" panose="02010609060101010101" pitchFamily="49" charset="-122"/>
                <a:cs typeface="+mn-ea"/>
                <a:sym typeface="+mn-lt"/>
              </a:rPr>
              <a:t>2022</a:t>
            </a:r>
            <a:r>
              <a:rPr lang="zh-CN" altLang="en-US" sz="2800" dirty="0">
                <a:latin typeface="黑体" panose="02010609060101010101" pitchFamily="49" charset="-122"/>
                <a:ea typeface="黑体" panose="02010609060101010101" pitchFamily="49" charset="-122"/>
                <a:cs typeface="+mn-ea"/>
                <a:sym typeface="+mn-lt"/>
              </a:rPr>
              <a:t>年</a:t>
            </a:r>
            <a:r>
              <a:rPr lang="en-US" altLang="zh-CN" sz="2800" i="0" dirty="0">
                <a:effectLst/>
                <a:latin typeface="黑体" panose="02010609060101010101" pitchFamily="49" charset="-122"/>
                <a:ea typeface="黑体" panose="02010609060101010101" pitchFamily="49" charset="-122"/>
              </a:rPr>
              <a:t>)</a:t>
            </a:r>
            <a:r>
              <a:rPr lang="zh-CN" altLang="en-US" sz="2800" i="0" dirty="0">
                <a:effectLst/>
                <a:latin typeface="黑体" panose="02010609060101010101" pitchFamily="49" charset="-122"/>
                <a:ea typeface="黑体" panose="02010609060101010101" pitchFamily="49" charset="-122"/>
              </a:rPr>
              <a:t> </a:t>
            </a:r>
            <a:endParaRPr lang="en-US" altLang="zh-CN" sz="2800" i="0" dirty="0">
              <a:effectLst/>
              <a:latin typeface="黑体" panose="02010609060101010101" pitchFamily="49" charset="-122"/>
              <a:ea typeface="黑体" panose="02010609060101010101" pitchFamily="49" charset="-122"/>
            </a:endParaRPr>
          </a:p>
        </p:txBody>
      </p:sp>
      <p:grpSp>
        <p:nvGrpSpPr>
          <p:cNvPr id="4" name="组合 3"/>
          <p:cNvGrpSpPr/>
          <p:nvPr/>
        </p:nvGrpSpPr>
        <p:grpSpPr>
          <a:xfrm>
            <a:off x="251460" y="292735"/>
            <a:ext cx="4274820" cy="494030"/>
            <a:chOff x="576" y="721"/>
            <a:chExt cx="6732" cy="778"/>
          </a:xfrm>
        </p:grpSpPr>
        <p:grpSp>
          <p:nvGrpSpPr>
            <p:cNvPr id="2" name="组合 1"/>
            <p:cNvGrpSpPr/>
            <p:nvPr/>
          </p:nvGrpSpPr>
          <p:grpSpPr>
            <a:xfrm rot="5400000">
              <a:off x="3553" y="-2256"/>
              <a:ext cx="778" cy="6733"/>
              <a:chOff x="7690496" y="1059179"/>
              <a:chExt cx="493990" cy="4275298"/>
            </a:xfrm>
            <a:gradFill>
              <a:gsLst>
                <a:gs pos="13000">
                  <a:srgbClr val="016DAD"/>
                </a:gs>
                <a:gs pos="100000">
                  <a:srgbClr val="CCECFC"/>
                </a:gs>
                <a:gs pos="73000">
                  <a:srgbClr val="59BFF0"/>
                </a:gs>
              </a:gsLst>
              <a:lin ang="10800000" scaled="1"/>
            </a:gradFill>
          </p:grpSpPr>
          <p:sp>
            <p:nvSpPr>
              <p:cNvPr id="8" name="任意多边形: 形状 2"/>
              <p:cNvSpPr/>
              <p:nvPr/>
            </p:nvSpPr>
            <p:spPr>
              <a:xfrm>
                <a:off x="7692768" y="1456674"/>
                <a:ext cx="491718" cy="3877803"/>
              </a:xfrm>
              <a:custGeom>
                <a:avLst/>
                <a:gdLst>
                  <a:gd name="connsiteX0" fmla="*/ 0 w 506538"/>
                  <a:gd name="connsiteY0" fmla="*/ 24491 h 4478434"/>
                  <a:gd name="connsiteX1" fmla="*/ 506538 w 506538"/>
                  <a:gd name="connsiteY1" fmla="*/ 703919 h 4478434"/>
                  <a:gd name="connsiteX2" fmla="*/ 506538 w 506538"/>
                  <a:gd name="connsiteY2" fmla="*/ 4478434 h 4478434"/>
                  <a:gd name="connsiteX3" fmla="*/ 0 w 506538"/>
                  <a:gd name="connsiteY3" fmla="*/ 4100792 h 4478434"/>
                  <a:gd name="connsiteX4" fmla="*/ 184957 w 506538"/>
                  <a:gd name="connsiteY4" fmla="*/ 0 h 4478434"/>
                  <a:gd name="connsiteX5" fmla="*/ 208217 w 506538"/>
                  <a:gd name="connsiteY5" fmla="*/ 0 h 4478434"/>
                  <a:gd name="connsiteX6" fmla="*/ 208569 w 506538"/>
                  <a:gd name="connsiteY6" fmla="*/ 2885 h 44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538" h="4478434">
                    <a:moveTo>
                      <a:pt x="0" y="24491"/>
                    </a:moveTo>
                    <a:lnTo>
                      <a:pt x="506538" y="703919"/>
                    </a:lnTo>
                    <a:lnTo>
                      <a:pt x="506538" y="4478434"/>
                    </a:lnTo>
                    <a:lnTo>
                      <a:pt x="0" y="4100792"/>
                    </a:lnTo>
                    <a:close/>
                    <a:moveTo>
                      <a:pt x="184957" y="0"/>
                    </a:moveTo>
                    <a:lnTo>
                      <a:pt x="208217" y="0"/>
                    </a:lnTo>
                    <a:lnTo>
                      <a:pt x="208569" y="2885"/>
                    </a:lnTo>
                    <a:close/>
                  </a:path>
                </a:pathLst>
              </a:custGeom>
              <a:grpFill/>
              <a:ln w="127000">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平行四边形 4"/>
              <p:cNvSpPr/>
              <p:nvPr/>
            </p:nvSpPr>
            <p:spPr>
              <a:xfrm rot="16200000">
                <a:off x="7531656" y="1218019"/>
                <a:ext cx="809398" cy="491718"/>
              </a:xfrm>
              <a:prstGeom prst="parallelogram">
                <a:avLst>
                  <a:gd name="adj" fmla="val 123542"/>
                </a:avLst>
              </a:prstGeom>
              <a:grpFill/>
              <a:ln w="127000">
                <a:noFill/>
              </a:ln>
              <a:effectLst>
                <a:outerShdw blurRad="508000" dist="254000" dir="13800000" sx="102000" sy="102000" algn="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0" name="文本框 9"/>
            <p:cNvSpPr txBox="1"/>
            <p:nvPr/>
          </p:nvSpPr>
          <p:spPr>
            <a:xfrm>
              <a:off x="1031" y="818"/>
              <a:ext cx="4721" cy="580"/>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cs typeface="+mn-ea"/>
                  <a:sym typeface="+mn-lt"/>
                </a:rPr>
                <a:t>软件所</a:t>
              </a: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872" y="-72777"/>
            <a:ext cx="2734238" cy="804188"/>
          </a:xfrm>
          <a:prstGeom prst="rect">
            <a:avLst/>
          </a:prstGeom>
        </p:spPr>
      </p:pic>
    </p:spTree>
    <p:extLst>
      <p:ext uri="{BB962C8B-B14F-4D97-AF65-F5344CB8AC3E}">
        <p14:creationId xmlns:p14="http://schemas.microsoft.com/office/powerpoint/2010/main" val="7566703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商务通用公司企业简介ppt模板"/>
  <p:tag name="ISPRING_SCORM_RATE_SLIDES" val="0"/>
  <p:tag name="ISPRING_SCORM_RATE_QUIZZES" val="0"/>
  <p:tag name="ISPRING_SCORM_PASSING_SCORE" val="0.000000"/>
  <p:tag name="ISPRING_ULTRA_SCORM_COURSE_ID" val="84C58E5F-52F8-4E11-BA22-461EDE0CFFC8"/>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内容列表"/>
  <p:tag name="ISPRINGCLOUDFOLDERID" val="0"/>
  <p:tag name="ISPRINGCLOUDFOLDERPATH" val="资源库"/>
  <p:tag name="ISPRING_OUTPUT_FOLDER" val="C:\Users\隔壁王哥\Desktop\6.6\56385"/>
  <p:tag name="ISPRING_FIRST_PUBLISH" val="1"/>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6E4E4"/>
      </a:lt2>
      <a:accent1>
        <a:srgbClr val="82C9EB"/>
      </a:accent1>
      <a:accent2>
        <a:srgbClr val="006DAD"/>
      </a:accent2>
      <a:accent3>
        <a:srgbClr val="4DA3CB"/>
      </a:accent3>
      <a:accent4>
        <a:srgbClr val="CCECFC"/>
      </a:accent4>
      <a:accent5>
        <a:srgbClr val="5B9BD4"/>
      </a:accent5>
      <a:accent6>
        <a:srgbClr val="6EAC46"/>
      </a:accent6>
      <a:hlink>
        <a:srgbClr val="0563C1"/>
      </a:hlink>
      <a:folHlink>
        <a:srgbClr val="954D72"/>
      </a:folHlink>
    </a:clrScheme>
    <a:fontScheme name="4suwcedk">
      <a:majorFont>
        <a:latin typeface="字魂5号-无外润黑体"/>
        <a:ea typeface="字魂58号-创中黑"/>
        <a:cs typeface=""/>
      </a:majorFont>
      <a:minorFont>
        <a:latin typeface="字魂5号-无外润黑体"/>
        <a:ea typeface="字魂58号-创中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59BFF0"/>
            </a:gs>
            <a:gs pos="100000">
              <a:srgbClr val="CCECFC"/>
            </a:gs>
          </a:gsLst>
          <a:lin ang="21594000" scaled="0"/>
        </a:gradFill>
        <a:ln w="127000">
          <a:gradFill>
            <a:gsLst>
              <a:gs pos="0">
                <a:schemeClr val="accent4">
                  <a:lumMod val="40000"/>
                  <a:lumOff val="60000"/>
                </a:schemeClr>
              </a:gs>
              <a:gs pos="99115">
                <a:schemeClr val="accent4">
                  <a:lumMod val="75000"/>
                </a:schemeClr>
              </a:gs>
              <a:gs pos="61000">
                <a:schemeClr val="accent4">
                  <a:lumMod val="20000"/>
                  <a:lumOff val="80000"/>
                </a:schemeClr>
              </a:gs>
              <a:gs pos="30000">
                <a:schemeClr val="accent4">
                  <a:lumMod val="75000"/>
                </a:schemeClr>
              </a:gs>
            </a:gsLst>
            <a:lin ang="5400000" scaled="1"/>
          </a:gradFill>
        </a:ln>
        <a:effectLst>
          <a:outerShdw blurRad="508000" dist="254000" dir="13800000" sx="102000" sy="102000" algn="r" rotWithShape="0">
            <a:prstClr val="black">
              <a:alpha val="34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rgbClr val="000000"/>
      </a:dk1>
      <a:lt1>
        <a:srgbClr val="FFFFFF"/>
      </a:lt1>
      <a:dk2>
        <a:srgbClr val="44546A"/>
      </a:dk2>
      <a:lt2>
        <a:srgbClr val="E6E4E4"/>
      </a:lt2>
      <a:accent1>
        <a:srgbClr val="82C9EB"/>
      </a:accent1>
      <a:accent2>
        <a:srgbClr val="006DAD"/>
      </a:accent2>
      <a:accent3>
        <a:srgbClr val="4DA3CB"/>
      </a:accent3>
      <a:accent4>
        <a:srgbClr val="CCECFC"/>
      </a:accent4>
      <a:accent5>
        <a:srgbClr val="5B9BD4"/>
      </a:accent5>
      <a:accent6>
        <a:srgbClr val="6EAC46"/>
      </a:accent6>
      <a:hlink>
        <a:srgbClr val="0563C1"/>
      </a:hlink>
      <a:folHlink>
        <a:srgbClr val="954D72"/>
      </a:folHlink>
    </a:clrScheme>
    <a:fontScheme name="4suwcedk">
      <a:majorFont>
        <a:latin typeface="字魂5号-无外润黑体"/>
        <a:ea typeface="字魂58号-创中黑"/>
        <a:cs typeface=""/>
      </a:majorFont>
      <a:minorFont>
        <a:latin typeface="字魂5号-无外润黑体"/>
        <a:ea typeface="字魂58号-创中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59BFF0"/>
            </a:gs>
            <a:gs pos="100000">
              <a:srgbClr val="CCECFC"/>
            </a:gs>
          </a:gsLst>
          <a:lin ang="21594000" scaled="0"/>
        </a:gradFill>
        <a:ln w="127000">
          <a:gradFill>
            <a:gsLst>
              <a:gs pos="0">
                <a:schemeClr val="accent4">
                  <a:lumMod val="40000"/>
                  <a:lumOff val="60000"/>
                </a:schemeClr>
              </a:gs>
              <a:gs pos="99115">
                <a:schemeClr val="accent4">
                  <a:lumMod val="75000"/>
                </a:schemeClr>
              </a:gs>
              <a:gs pos="61000">
                <a:schemeClr val="accent4">
                  <a:lumMod val="20000"/>
                  <a:lumOff val="80000"/>
                </a:schemeClr>
              </a:gs>
              <a:gs pos="30000">
                <a:schemeClr val="accent4">
                  <a:lumMod val="75000"/>
                </a:schemeClr>
              </a:gs>
            </a:gsLst>
            <a:lin ang="5400000" scaled="1"/>
          </a:gradFill>
        </a:ln>
        <a:effectLst>
          <a:outerShdw blurRad="508000" dist="254000" dir="13800000" sx="102000" sy="102000" algn="r" rotWithShape="0">
            <a:prstClr val="black">
              <a:alpha val="34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6E4E4"/>
    </a:lt2>
    <a:accent1>
      <a:srgbClr val="82C9EB"/>
    </a:accent1>
    <a:accent2>
      <a:srgbClr val="006DAD"/>
    </a:accent2>
    <a:accent3>
      <a:srgbClr val="4DA3CB"/>
    </a:accent3>
    <a:accent4>
      <a:srgbClr val="CCECFC"/>
    </a:accent4>
    <a:accent5>
      <a:srgbClr val="5B9BD4"/>
    </a:accent5>
    <a:accent6>
      <a:srgbClr val="6EAC46"/>
    </a:accent6>
    <a:hlink>
      <a:srgbClr val="0563C1"/>
    </a:hlink>
    <a:folHlink>
      <a:srgbClr val="954D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6E4E4"/>
    </a:lt2>
    <a:accent1>
      <a:srgbClr val="82C9EB"/>
    </a:accent1>
    <a:accent2>
      <a:srgbClr val="006DAD"/>
    </a:accent2>
    <a:accent3>
      <a:srgbClr val="4DA3CB"/>
    </a:accent3>
    <a:accent4>
      <a:srgbClr val="CCECFC"/>
    </a:accent4>
    <a:accent5>
      <a:srgbClr val="5B9BD4"/>
    </a:accent5>
    <a:accent6>
      <a:srgbClr val="6EAC46"/>
    </a:accent6>
    <a:hlink>
      <a:srgbClr val="0563C1"/>
    </a:hlink>
    <a:folHlink>
      <a:srgbClr val="954D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6E4E4"/>
    </a:lt2>
    <a:accent1>
      <a:srgbClr val="82C9EB"/>
    </a:accent1>
    <a:accent2>
      <a:srgbClr val="006DAD"/>
    </a:accent2>
    <a:accent3>
      <a:srgbClr val="4DA3CB"/>
    </a:accent3>
    <a:accent4>
      <a:srgbClr val="CCECFC"/>
    </a:accent4>
    <a:accent5>
      <a:srgbClr val="5B9BD4"/>
    </a:accent5>
    <a:accent6>
      <a:srgbClr val="6EAC46"/>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otalTime>2309</TotalTime>
  <Words>3590</Words>
  <Application>Microsoft Office PowerPoint</Application>
  <PresentationFormat>宽屏</PresentationFormat>
  <Paragraphs>435</Paragraphs>
  <Slides>41</Slides>
  <Notes>41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41</vt:i4>
      </vt:variant>
    </vt:vector>
  </HeadingPairs>
  <TitlesOfParts>
    <vt:vector size="49" baseType="lpstr">
      <vt:lpstr>黑体</vt:lpstr>
      <vt:lpstr>字魂5号-无外润黑体</vt:lpstr>
      <vt:lpstr>Arial</vt:lpstr>
      <vt:lpstr>Calibri</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蓝色商务通用公司企业简介ppt模板</dc:title>
  <dc:creator>Administrator</dc:creator>
  <cp:lastModifiedBy>Zhe Chen</cp:lastModifiedBy>
  <cp:revision>25</cp:revision>
  <dcterms:created xsi:type="dcterms:W3CDTF">2018-06-06T04:07:00Z</dcterms:created>
  <dcterms:modified xsi:type="dcterms:W3CDTF">2023-07-07T07:09:19Z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