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1" r:id="rId3"/>
    <p:sldId id="269" r:id="rId4"/>
    <p:sldId id="270" r:id="rId5"/>
    <p:sldId id="271" r:id="rId6"/>
    <p:sldId id="275" r:id="rId7"/>
    <p:sldId id="272" r:id="rId8"/>
    <p:sldId id="273" r:id="rId9"/>
    <p:sldId id="27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Amatic SC" panose="020B0604020202020204" charset="-79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05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lnSpcReduction="10000"/>
          </a:bodyPr>
          <a:lstStyle/>
          <a:p>
            <a:pPr marL="0" indent="0">
              <a:buNone/>
            </a:pPr>
            <a:r>
              <a:rPr lang="cs-CZ"/>
              <a:t>Náš web: </a:t>
            </a:r>
            <a:r>
              <a:rPr lang="cs-CZ" b="1"/>
              <a:t>http://javabrno.czechitas.cz</a:t>
            </a:r>
            <a:r>
              <a:rPr lang="cs-CZ" b="1" smtClean="0"/>
              <a:t>/</a:t>
            </a:r>
            <a:endParaRPr lang="cs-CZ" b="1"/>
          </a:p>
          <a:p>
            <a:pPr marL="0" indent="0">
              <a:buNone/>
            </a:pPr>
            <a:endParaRPr lang="cs-CZ" smtClean="0"/>
          </a:p>
          <a:p>
            <a:pPr marL="0" indent="0">
              <a:buNone/>
            </a:pPr>
            <a:r>
              <a:rPr lang="cs-CZ" smtClean="0"/>
              <a:t>Zip z webu (výše) vybalte do</a:t>
            </a:r>
            <a:br>
              <a:rPr lang="cs-CZ" smtClean="0"/>
            </a:br>
            <a:r>
              <a:rPr lang="cs-CZ" b="1" smtClean="0"/>
              <a:t>C:\Java-Training</a:t>
            </a:r>
            <a:r>
              <a:rPr lang="cs-CZ" smtClean="0"/>
              <a:t> (Windows) nebo </a:t>
            </a:r>
            <a:r>
              <a:rPr lang="cs-CZ" b="1" smtClean="0"/>
              <a:t>/Users/TVUJ_UZIVATEL/Java-Training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 smtClean="0">
                <a:latin typeface="Consolas" pitchFamily="49" charset="0"/>
                <a:cs typeface="Consolas" pitchFamily="49" charset="0"/>
              </a:rPr>
              <a:t>allyearround</a:t>
            </a:r>
            <a:endParaRPr lang="cs-CZ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Termíny lekcí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271464" y="1340768"/>
            <a:ext cx="9971810" cy="44098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4.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11.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18.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25.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b="1" smtClean="0"/>
              <a:t>  1.	11.	2018 (dnešní lekce)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8.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15.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22.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29.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6.	12.	2018</a:t>
            </a:r>
          </a:p>
          <a:p>
            <a:pPr marL="514350" indent="-514350">
              <a:buAutoNum type="arabicPeriod" startAt="13"/>
              <a:tabLst>
                <a:tab pos="500063" algn="l"/>
                <a:tab pos="1001713" algn="l"/>
              </a:tabLst>
            </a:pPr>
            <a:r>
              <a:rPr lang="cs-CZ" smtClean="0"/>
              <a:t>12.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20.	12.	2018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Čísla</a:t>
            </a:r>
          </a:p>
          <a:p>
            <a:pPr lvl="1"/>
            <a:r>
              <a:rPr lang="cs-CZ">
                <a:solidFill>
                  <a:schemeClr val="accent1"/>
                </a:solidFill>
              </a:rPr>
              <a:t>int</a:t>
            </a:r>
            <a:r>
              <a:rPr lang="cs-CZ"/>
              <a:t> </a:t>
            </a:r>
            <a:r>
              <a:rPr lang="cs-CZ" smtClean="0"/>
              <a:t>.......... </a:t>
            </a:r>
            <a:r>
              <a:rPr lang="cs-CZ"/>
              <a:t>celá čísla od -</a:t>
            </a:r>
            <a:r>
              <a:rPr lang="cs-CZ" smtClean="0"/>
              <a:t>2147483648 do +2147483647</a:t>
            </a:r>
            <a:endParaRPr lang="cs-CZ"/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double</a:t>
            </a:r>
            <a:r>
              <a:rPr lang="cs-CZ" smtClean="0"/>
              <a:t> ... čísla i s desetinnými číslicemi</a:t>
            </a:r>
          </a:p>
          <a:p>
            <a:r>
              <a:rPr lang="cs-CZ" smtClean="0"/>
              <a:t>Písmena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String</a:t>
            </a:r>
            <a:r>
              <a:rPr lang="cs-CZ" smtClean="0"/>
              <a:t> ... text, složen ze znaků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Proměnná a její typ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33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mtClean="0"/>
              <a:t>Jednoduché typy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int</a:t>
            </a:r>
            <a:r>
              <a:rPr lang="cs-CZ" smtClean="0"/>
              <a:t> ............ celé číslo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double</a:t>
            </a:r>
            <a:r>
              <a:rPr lang="cs-CZ" smtClean="0"/>
              <a:t> ..... číslo i s desetinnými číslicemi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char</a:t>
            </a:r>
            <a:r>
              <a:rPr lang="cs-CZ" smtClean="0"/>
              <a:t> ......... jeden znak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boolean</a:t>
            </a:r>
            <a:r>
              <a:rPr lang="cs-CZ" smtClean="0"/>
              <a:t> ... ano / ne</a:t>
            </a:r>
          </a:p>
          <a:p>
            <a:r>
              <a:rPr lang="cs-CZ" smtClean="0"/>
              <a:t>Složené typy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String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Color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Dimension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LocalDate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LocalTime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LocalDateTime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Random</a:t>
            </a:r>
            <a:endParaRPr lang="cs-CZ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Tak pořádně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18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Třída</a:t>
            </a:r>
          </a:p>
          <a:p>
            <a:pPr lvl="1"/>
            <a:r>
              <a:rPr lang="cs-CZ" smtClean="0"/>
              <a:t>Vzor pro objekty</a:t>
            </a:r>
          </a:p>
          <a:p>
            <a:r>
              <a:rPr lang="cs-CZ" smtClean="0"/>
              <a:t>Objekt</a:t>
            </a:r>
          </a:p>
          <a:p>
            <a:pPr lvl="1"/>
            <a:r>
              <a:rPr lang="cs-CZ" smtClean="0"/>
              <a:t>Konkrétní „zhmotnění“ třídy</a:t>
            </a:r>
          </a:p>
          <a:p>
            <a:r>
              <a:rPr lang="cs-CZ" smtClean="0"/>
              <a:t>Proměnná</a:t>
            </a:r>
          </a:p>
          <a:p>
            <a:pPr lvl="1"/>
            <a:r>
              <a:rPr lang="cs-CZ" smtClean="0"/>
              <a:t>Odkaz na objekt, díky kterému se s objektem dá pracovat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Třídy, objekty, proměnné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985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Složené proměnné - objekty</a:t>
            </a:r>
            <a:endParaRPr lang="cs-CZ"/>
          </a:p>
        </p:txBody>
      </p:sp>
      <p:graphicFrame>
        <p:nvGraphicFramePr>
          <p:cNvPr id="7" name="Picture Placeholder 6"/>
          <p:cNvGraphicFramePr>
            <a:graphicFrameLocks noGrp="1" noChangeAspect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2584324575"/>
              </p:ext>
            </p:extLst>
          </p:nvPr>
        </p:nvGraphicFramePr>
        <p:xfrm>
          <a:off x="911424" y="1844824"/>
          <a:ext cx="6268822" cy="311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4439731" imgH="2207494" progId="Visio.Drawing.11">
                  <p:embed/>
                </p:oleObj>
              </mc:Choice>
              <mc:Fallback>
                <p:oleObj name="Visio" r:id="rId3" imgW="4439731" imgH="22074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1844824"/>
                        <a:ext cx="6268822" cy="3117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6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Složené proměnné - objekty</a:t>
            </a:r>
            <a:endParaRPr lang="cs-CZ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808059"/>
              </p:ext>
            </p:extLst>
          </p:nvPr>
        </p:nvGraphicFramePr>
        <p:xfrm>
          <a:off x="950040" y="1844824"/>
          <a:ext cx="6226080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4439731" imgH="2207494" progId="Visio.Drawing.11">
                  <p:embed/>
                </p:oleObj>
              </mc:Choice>
              <mc:Fallback>
                <p:oleObj name="Visio" r:id="rId3" imgW="4439731" imgH="22074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040" y="1844824"/>
                        <a:ext cx="6226080" cy="3096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305764"/>
              </p:ext>
            </p:extLst>
          </p:nvPr>
        </p:nvGraphicFramePr>
        <p:xfrm>
          <a:off x="5303912" y="1762416"/>
          <a:ext cx="6188698" cy="375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5" imgW="4439731" imgH="2693595" progId="Visio.Drawing.11">
                  <p:embed/>
                </p:oleObj>
              </mc:Choice>
              <mc:Fallback>
                <p:oleObj name="Visio" r:id="rId5" imgW="4439731" imgH="26935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1762416"/>
                        <a:ext cx="6188698" cy="3754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8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959475"/>
              </p:ext>
            </p:extLst>
          </p:nvPr>
        </p:nvGraphicFramePr>
        <p:xfrm>
          <a:off x="551384" y="2204864"/>
          <a:ext cx="4440238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4439731" imgH="1667667" progId="Visio.Drawing.11">
                  <p:embed/>
                </p:oleObj>
              </mc:Choice>
              <mc:Fallback>
                <p:oleObj name="Visio" r:id="rId3" imgW="4439731" imgH="16676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2204864"/>
                        <a:ext cx="4440238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821473"/>
              </p:ext>
            </p:extLst>
          </p:nvPr>
        </p:nvGraphicFramePr>
        <p:xfrm>
          <a:off x="5303912" y="476672"/>
          <a:ext cx="5232400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5" imgW="5231644" imgH="5753471" progId="Visio.Drawing.11">
                  <p:embed/>
                </p:oleObj>
              </mc:Choice>
              <mc:Fallback>
                <p:oleObj name="Visio" r:id="rId5" imgW="5231644" imgH="57534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476672"/>
                        <a:ext cx="5232400" cy="575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9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128</Words>
  <Application>Microsoft Office PowerPoint</Application>
  <PresentationFormat>Custom</PresentationFormat>
  <Paragraphs>53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Open Sans</vt:lpstr>
      <vt:lpstr>Consolas</vt:lpstr>
      <vt:lpstr>Amatic SC</vt:lpstr>
      <vt:lpstr>Motiv Office</vt:lpstr>
      <vt:lpstr>Visio</vt:lpstr>
      <vt:lpstr>Java 1 – Lekce 05</vt:lpstr>
      <vt:lpstr>Kurz Java 1</vt:lpstr>
      <vt:lpstr>Termíny lekcí</vt:lpstr>
      <vt:lpstr>Proměnná a její typ</vt:lpstr>
      <vt:lpstr>Tak pořádně</vt:lpstr>
      <vt:lpstr>Třídy, objekty, proměnné</vt:lpstr>
      <vt:lpstr>Složené proměnné - objekty</vt:lpstr>
      <vt:lpstr>Složené proměnné - objekty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 Ševeček</cp:lastModifiedBy>
  <cp:revision>16</cp:revision>
  <dcterms:modified xsi:type="dcterms:W3CDTF">2018-11-01T16:27:30Z</dcterms:modified>
</cp:coreProperties>
</file>