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3" r:id="rId2"/>
    <p:sldId id="424" r:id="rId3"/>
    <p:sldId id="477" r:id="rId4"/>
    <p:sldId id="478" r:id="rId5"/>
    <p:sldId id="479" r:id="rId6"/>
    <p:sldId id="444" r:id="rId7"/>
    <p:sldId id="458" r:id="rId8"/>
    <p:sldId id="446" r:id="rId9"/>
    <p:sldId id="469" r:id="rId10"/>
    <p:sldId id="455" r:id="rId11"/>
    <p:sldId id="451" r:id="rId12"/>
    <p:sldId id="442" r:id="rId13"/>
    <p:sldId id="449" r:id="rId14"/>
  </p:sldIdLst>
  <p:sldSz cx="9144000" cy="6858000" type="screen4x3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6EAF65-D377-40EF-B254-E590F32DD3CA}">
          <p14:sldIdLst>
            <p14:sldId id="463"/>
            <p14:sldId id="424"/>
            <p14:sldId id="477"/>
            <p14:sldId id="478"/>
            <p14:sldId id="479"/>
            <p14:sldId id="444"/>
            <p14:sldId id="458"/>
            <p14:sldId id="446"/>
            <p14:sldId id="469"/>
            <p14:sldId id="455"/>
            <p14:sldId id="451"/>
            <p14:sldId id="442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a Klimentová" initials="H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3BD"/>
    <a:srgbClr val="2D2D82"/>
    <a:srgbClr val="FFFFFF"/>
    <a:srgbClr val="FB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010101-0101-0101-AAAA-ABCDEF010101}" styleName="Sevecek.net Table Style">
    <a:tblBg>
      <a:effect>
        <a:effectLst/>
      </a:effect>
    </a:tblBg>
    <a:wholeTbl>
      <a:tcTxStyle b="off" i="off">
        <a:fontRef idx="minor"/>
        <a:schemeClr val="dk2"/>
      </a:tcTxStyle>
      <a:tcStyle>
        <a:tcBdr>
          <a:left>
            <a:ln w="28575">
              <a:solidFill>
                <a:schemeClr val="accent3"/>
              </a:solidFill>
            </a:ln>
          </a:left>
          <a:right>
            <a:ln w="28575">
              <a:solidFill>
                <a:schemeClr val="accent3"/>
              </a:solidFill>
            </a:ln>
          </a:right>
          <a:top>
            <a:ln w="28575">
              <a:solidFill>
                <a:schemeClr val="accent3"/>
              </a:solidFill>
            </a:ln>
          </a:top>
          <a:bottom>
            <a:ln w="28575">
              <a:solidFill>
                <a:schemeClr val="accent3"/>
              </a:solidFill>
            </a:ln>
          </a:bottom>
          <a:insideH>
            <a:ln w="9525">
              <a:solidFill>
                <a:schemeClr val="accent3"/>
              </a:solidFill>
            </a:ln>
          </a:insideH>
          <a:insideV>
            <a:ln w="9525">
              <a:solidFill>
                <a:schemeClr val="accent3"/>
              </a:solidFill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lt1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chemeClr val="lt2"/>
          </a:solidFill>
        </a:fill>
      </a:tcStyle>
    </a:band2H>
    <a:firstRow>
      <a:tcTxStyle b="on"/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20" autoAdjust="0"/>
  </p:normalViewPr>
  <p:slideViewPr>
    <p:cSldViewPr>
      <p:cViewPr varScale="1">
        <p:scale>
          <a:sx n="83" d="100"/>
          <a:sy n="83" d="100"/>
        </p:scale>
        <p:origin x="10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7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52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A5E3-E505-4C89-805A-5DA4633D1535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264AA-99FC-4906-9287-066A51C52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4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" y="1124744"/>
            <a:ext cx="8928992" cy="2232248"/>
          </a:xfrm>
        </p:spPr>
        <p:txBody>
          <a:bodyPr>
            <a:normAutofit/>
          </a:bodyPr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36815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80000"/>
            <a:ext cx="2133600" cy="331200"/>
          </a:xfrm>
        </p:spPr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0983"/>
            <a:ext cx="7772400" cy="1362075"/>
          </a:xfrm>
        </p:spPr>
        <p:txBody>
          <a:bodyPr anchor="ctr">
            <a:normAutofit/>
          </a:bodyPr>
          <a:lstStyle>
            <a:lvl1pPr algn="ctr">
              <a:defRPr lang="en-GB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61063"/>
            <a:ext cx="7772400" cy="8521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88296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388296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8928992" cy="2664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5" y="3717032"/>
            <a:ext cx="8928992" cy="2664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4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5" y="908720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fld id="{42302832-0D35-4604-9536-04DF49A2C0E6}" type="datetime1">
              <a:rPr lang="en-GB" smtClean="0"/>
              <a:pPr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000" y="6480000"/>
            <a:ext cx="32400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fld id="{499B36F6-5E53-4661-BD1D-54F426C9D77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3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8928992" cy="2088232"/>
          </a:xfrm>
        </p:spPr>
        <p:txBody>
          <a:bodyPr>
            <a:normAutofit/>
          </a:bodyPr>
          <a:lstStyle/>
          <a:p>
            <a:r>
              <a:rPr lang="en-US"/>
              <a:t>Intro to programming 1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9144000" cy="1296144"/>
          </a:xfrm>
        </p:spPr>
        <p:txBody>
          <a:bodyPr/>
          <a:lstStyle/>
          <a:p>
            <a:r>
              <a:rPr lang="en-US" sz="4800" i="1"/>
              <a:t>Kamil Ševeček</a:t>
            </a:r>
            <a:endParaRPr lang="cs-CZ" sz="4800" i="1"/>
          </a:p>
        </p:txBody>
      </p:sp>
    </p:spTree>
    <p:extLst>
      <p:ext uri="{BB962C8B-B14F-4D97-AF65-F5344CB8AC3E}">
        <p14:creationId xmlns:p14="http://schemas.microsoft.com/office/powerpoint/2010/main" val="171398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</a:t>
            </a:r>
            <a:r>
              <a:rPr lang="cs-CZ"/>
              <a:t> (while)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Shape 257"/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tretch/>
        </p:blipFill>
        <p:spPr>
          <a:xfrm>
            <a:off x="4849688" y="1412776"/>
            <a:ext cx="3970784" cy="4392488"/>
          </a:xfrm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2132856"/>
            <a:ext cx="4680520" cy="302433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cs-CZ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3200" b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</a:t>
            </a:r>
            <a:r>
              <a:rPr lang="cs-CZ"/>
              <a:t> (while)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146852" y="1772816"/>
            <a:ext cx="8850296" cy="352839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cs-CZ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cs-CZ" sz="32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cs-CZ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cs-CZ" sz="3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3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cs-CZ" sz="3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5) {</a:t>
            </a:r>
          </a:p>
          <a:p>
            <a:r>
              <a:rPr lang="cs-CZ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System.out.print("*");</a:t>
            </a:r>
          </a:p>
          <a:p>
            <a:r>
              <a:rPr lang="cs-CZ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cs-CZ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cs-CZ" sz="3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cs-CZ" sz="3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21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command </a:t>
            </a:r>
            <a:r>
              <a:rPr lang="cs-CZ"/>
              <a:t>(</a:t>
            </a:r>
            <a:r>
              <a:rPr lang="cs-CZ">
                <a:latin typeface="Consolas" pitchFamily="49" charset="0"/>
              </a:rPr>
              <a:t>if</a:t>
            </a:r>
            <a:r>
              <a:rPr lang="cs-CZ"/>
              <a:t>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908721"/>
            <a:ext cx="4392488" cy="22322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8" name="Shape 240"/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1916832"/>
            <a:ext cx="4176464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4192" y="3645026"/>
            <a:ext cx="4392488" cy="272056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elseCommand</a:t>
            </a:r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41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command</a:t>
            </a:r>
            <a:r>
              <a:rPr lang="cs-CZ"/>
              <a:t> (</a:t>
            </a:r>
            <a:r>
              <a:rPr lang="cs-CZ">
                <a:latin typeface="Consolas" pitchFamily="49" charset="0"/>
              </a:rPr>
              <a:t>if</a:t>
            </a:r>
            <a:r>
              <a:rPr lang="cs-CZ"/>
              <a:t>)</a:t>
            </a:r>
            <a:endParaRPr lang="en-US"/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7010400" y="6482176"/>
            <a:ext cx="2133600" cy="331200"/>
          </a:xfrm>
        </p:spPr>
        <p:txBody>
          <a:bodyPr/>
          <a:lstStyle/>
          <a:p>
            <a:fld id="{58200407-F498-48FB-ABEF-F99BB2371C8A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908720"/>
            <a:ext cx="8928992" cy="22322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chance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cs-CZ" sz="22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System.out.println("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50:50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whether I greet you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chance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Math.random();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chance</a:t>
            </a:r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0.5) {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:-) ");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3501008"/>
            <a:ext cx="8928992" cy="266429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cs-CZ" sz="22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(Math.random() * 6 + 1);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dice</a:t>
            </a:r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6) {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System.out.println("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Dice roll won 6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System.out.println("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Sorry, no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roll again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4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Program</a:t>
            </a:r>
            <a:r>
              <a:rPr lang="en-US"/>
              <a:t>ming languages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pPr/>
              <a:t>2</a:t>
            </a:fld>
            <a:endParaRPr lang="cs-CZ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68053"/>
            <a:ext cx="8928100" cy="51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function is an </a:t>
            </a:r>
            <a:r>
              <a:rPr lang="en-US" i="1"/>
              <a:t>engine</a:t>
            </a:r>
            <a:r>
              <a:rPr lang="cs-CZ"/>
              <a:t> </a:t>
            </a:r>
            <a:r>
              <a:rPr lang="en-US"/>
              <a:t>to transform an input to an output</a:t>
            </a:r>
            <a:endParaRPr lang="cs-CZ"/>
          </a:p>
          <a:p>
            <a:pPr lvl="1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9" y="2600908"/>
            <a:ext cx="2168269" cy="3276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21023"/>
            <a:ext cx="2232248" cy="110412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127827" y="4013426"/>
            <a:ext cx="720080" cy="384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140970"/>
            <a:ext cx="1872208" cy="20162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28184" y="4025253"/>
            <a:ext cx="720080" cy="384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35896" y="2348880"/>
            <a:ext cx="648072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2561374" y="1988840"/>
            <a:ext cx="561662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solidFill>
                  <a:schemeClr val="tx2"/>
                </a:solidFill>
              </a:rPr>
              <a:t>funkce:</a:t>
            </a:r>
            <a:endParaRPr lang="cs-CZ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cs-CZ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7504" y="3621024"/>
            <a:ext cx="8928992" cy="2760305"/>
          </a:xfrm>
        </p:spPr>
        <p:txBody>
          <a:bodyPr/>
          <a:lstStyle/>
          <a:p>
            <a:r>
              <a:rPr lang="en-US"/>
              <a:t>Calling functions from Java</a:t>
            </a:r>
            <a:r>
              <a:rPr lang="cs-CZ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14" y="1268762"/>
            <a:ext cx="1289158" cy="1632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2738"/>
            <a:ext cx="1233922" cy="5962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282843" y="2084853"/>
            <a:ext cx="360040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9" y="1753863"/>
            <a:ext cx="640501" cy="854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320" y="4389109"/>
            <a:ext cx="8136904" cy="124813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cs-CZ" sz="3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automat(</a:t>
            </a:r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cs-CZ" sz="3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508104" y="2084853"/>
            <a:ext cx="360040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50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function is an</a:t>
            </a:r>
            <a:r>
              <a:rPr lang="cs-CZ"/>
              <a:t> </a:t>
            </a:r>
            <a:r>
              <a:rPr lang="en-US" i="1"/>
              <a:t>engine</a:t>
            </a:r>
            <a:r>
              <a:rPr lang="cs-CZ"/>
              <a:t> </a:t>
            </a:r>
            <a:r>
              <a:rPr lang="en-US"/>
              <a:t>to transform an input to an output</a:t>
            </a:r>
            <a:endParaRPr lang="cs-CZ"/>
          </a:p>
          <a:p>
            <a:pPr lvl="1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7544" y="5013178"/>
            <a:ext cx="8136904" cy="120013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cs-CZ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cs-CZ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28" y="2036847"/>
            <a:ext cx="8136904" cy="124813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28" y="3693031"/>
            <a:ext cx="8136904" cy="96010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150;</a:t>
            </a:r>
          </a:p>
        </p:txBody>
      </p:sp>
    </p:spTree>
    <p:extLst>
      <p:ext uri="{BB962C8B-B14F-4D97-AF65-F5344CB8AC3E}">
        <p14:creationId xmlns:p14="http://schemas.microsoft.com/office/powerpoint/2010/main" val="97668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data types</a:t>
            </a:r>
            <a:endParaRPr lang="cs-CZ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52" y="4848166"/>
            <a:ext cx="3085714" cy="14222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6</a:t>
            </a:fld>
            <a:endParaRPr lang="cs-CZ" dirty="0"/>
          </a:p>
        </p:txBody>
      </p:sp>
      <p:sp>
        <p:nvSpPr>
          <p:cNvPr id="8" name="Shape 151"/>
          <p:cNvSpPr/>
          <p:nvPr/>
        </p:nvSpPr>
        <p:spPr>
          <a:xfrm>
            <a:off x="2434934" y="1776288"/>
            <a:ext cx="4801362" cy="20882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cs-CZ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52"/>
          <p:cNvSpPr txBox="1"/>
          <p:nvPr/>
        </p:nvSpPr>
        <p:spPr>
          <a:xfrm>
            <a:off x="2534914" y="1907864"/>
            <a:ext cx="1996820" cy="801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cs-CZ" sz="3200" b="1" dirty="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10" name="Shape 153"/>
          <p:cNvSpPr txBox="1"/>
          <p:nvPr/>
        </p:nvSpPr>
        <p:spPr>
          <a:xfrm>
            <a:off x="4835614" y="1907863"/>
            <a:ext cx="189012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en-US" sz="3200" b="1">
                <a:solidFill>
                  <a:schemeClr val="tx1"/>
                </a:solidFill>
              </a:rPr>
              <a:t>myAge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1" name="Shape 154"/>
          <p:cNvSpPr txBox="1"/>
          <p:nvPr/>
        </p:nvSpPr>
        <p:spPr>
          <a:xfrm>
            <a:off x="4211963" y="2475756"/>
            <a:ext cx="936103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cs-CZ" sz="6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2" name="Shape 155"/>
          <p:cNvSpPr txBox="1"/>
          <p:nvPr/>
        </p:nvSpPr>
        <p:spPr>
          <a:xfrm>
            <a:off x="2506942" y="984200"/>
            <a:ext cx="202479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en-US" sz="3200">
                <a:solidFill>
                  <a:schemeClr val="tx2"/>
                </a:solidFill>
              </a:rPr>
              <a:t>variable</a:t>
            </a:r>
            <a:endParaRPr lang="cs-CZ" sz="3200" dirty="0">
              <a:solidFill>
                <a:schemeClr val="tx2"/>
              </a:solidFill>
            </a:endParaRPr>
          </a:p>
        </p:txBody>
      </p:sp>
      <p:sp>
        <p:nvSpPr>
          <p:cNvPr id="13" name="Shape 156"/>
          <p:cNvSpPr txBox="1"/>
          <p:nvPr/>
        </p:nvSpPr>
        <p:spPr>
          <a:xfrm>
            <a:off x="336361" y="1907863"/>
            <a:ext cx="142117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2800">
                <a:solidFill>
                  <a:schemeClr val="tx2"/>
                </a:solidFill>
              </a:rPr>
              <a:t>dat</a:t>
            </a:r>
            <a:r>
              <a:rPr lang="en-US" sz="2800">
                <a:solidFill>
                  <a:schemeClr val="tx2"/>
                </a:solidFill>
              </a:rPr>
              <a:t>a</a:t>
            </a:r>
            <a:r>
              <a:rPr lang="cs-CZ" sz="2800">
                <a:solidFill>
                  <a:schemeClr val="tx2"/>
                </a:solidFill>
              </a:rPr>
              <a:t> typ</a:t>
            </a:r>
            <a:r>
              <a:rPr lang="en-US" sz="2800">
                <a:solidFill>
                  <a:schemeClr val="tx2"/>
                </a:solidFill>
              </a:rPr>
              <a:t>e</a:t>
            </a:r>
            <a:endParaRPr lang="cs-CZ" sz="2800" dirty="0">
              <a:solidFill>
                <a:schemeClr val="tx2"/>
              </a:solidFill>
            </a:endParaRPr>
          </a:p>
        </p:txBody>
      </p:sp>
      <p:sp>
        <p:nvSpPr>
          <p:cNvPr id="14" name="Shape 157"/>
          <p:cNvSpPr txBox="1"/>
          <p:nvPr/>
        </p:nvSpPr>
        <p:spPr>
          <a:xfrm>
            <a:off x="7331636" y="2618910"/>
            <a:ext cx="192088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en-US" sz="2800">
                <a:solidFill>
                  <a:schemeClr val="tx2"/>
                </a:solidFill>
              </a:rPr>
              <a:t>variable name</a:t>
            </a:r>
            <a:endParaRPr lang="cs-CZ" sz="2800" dirty="0">
              <a:solidFill>
                <a:schemeClr val="tx2"/>
              </a:solidFill>
            </a:endParaRPr>
          </a:p>
        </p:txBody>
      </p:sp>
      <p:sp>
        <p:nvSpPr>
          <p:cNvPr id="15" name="Shape 158"/>
          <p:cNvSpPr txBox="1"/>
          <p:nvPr/>
        </p:nvSpPr>
        <p:spPr>
          <a:xfrm>
            <a:off x="527792" y="3864522"/>
            <a:ext cx="320328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en-US" sz="2800">
                <a:solidFill>
                  <a:schemeClr val="tx2"/>
                </a:solidFill>
              </a:rPr>
              <a:t>value</a:t>
            </a:r>
            <a:endParaRPr lang="cs-CZ" sz="2800" dirty="0">
              <a:solidFill>
                <a:schemeClr val="tx2"/>
              </a:solidFill>
            </a:endParaRPr>
          </a:p>
        </p:txBody>
      </p:sp>
      <p:cxnSp>
        <p:nvCxnSpPr>
          <p:cNvPr id="16" name="Shape 159"/>
          <p:cNvCxnSpPr>
            <a:stCxn id="15" idx="0"/>
          </p:cNvCxnSpPr>
          <p:nvPr/>
        </p:nvCxnSpPr>
        <p:spPr>
          <a:xfrm flipV="1">
            <a:off x="2129437" y="3212976"/>
            <a:ext cx="2154533" cy="651544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160"/>
          <p:cNvCxnSpPr/>
          <p:nvPr/>
        </p:nvCxnSpPr>
        <p:spPr>
          <a:xfrm rot="10800000">
            <a:off x="6738596" y="2295348"/>
            <a:ext cx="995400" cy="292500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161"/>
          <p:cNvCxnSpPr>
            <a:stCxn id="13" idx="3"/>
            <a:endCxn id="9" idx="1"/>
          </p:cNvCxnSpPr>
          <p:nvPr/>
        </p:nvCxnSpPr>
        <p:spPr>
          <a:xfrm flipV="1">
            <a:off x="1757536" y="2308393"/>
            <a:ext cx="777378" cy="76525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" name="Shape 164"/>
          <p:cNvSpPr txBox="1"/>
          <p:nvPr/>
        </p:nvSpPr>
        <p:spPr>
          <a:xfrm>
            <a:off x="5148064" y="4334322"/>
            <a:ext cx="26411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2400" dirty="0">
                <a:solidFill>
                  <a:schemeClr val="tx1"/>
                </a:solidFill>
              </a:rPr>
              <a:t>..., 5, 0, 0, 0,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65" y="4653137"/>
            <a:ext cx="3666455" cy="4320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myAge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25" name="Shape 161"/>
          <p:cNvCxnSpPr/>
          <p:nvPr/>
        </p:nvCxnSpPr>
        <p:spPr>
          <a:xfrm>
            <a:off x="4932040" y="3356992"/>
            <a:ext cx="792088" cy="1512168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" name="TextBox 18"/>
          <p:cNvSpPr txBox="1"/>
          <p:nvPr/>
        </p:nvSpPr>
        <p:spPr>
          <a:xfrm>
            <a:off x="424665" y="5229201"/>
            <a:ext cx="3666455" cy="115212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myAge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myAge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myAge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myAge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myAge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2;</a:t>
            </a:r>
          </a:p>
        </p:txBody>
      </p:sp>
    </p:spTree>
    <p:extLst>
      <p:ext uri="{BB962C8B-B14F-4D97-AF65-F5344CB8AC3E}">
        <p14:creationId xmlns:p14="http://schemas.microsoft.com/office/powerpoint/2010/main" val="213035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useful types</a:t>
            </a:r>
            <a:r>
              <a:rPr lang="cs-CZ"/>
              <a:t>:</a:t>
            </a:r>
            <a:endParaRPr lang="cs-CZ" dirty="0"/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</a:t>
            </a:r>
            <a:r>
              <a:rPr lang="cs-CZ"/>
              <a:t>............. </a:t>
            </a:r>
            <a:r>
              <a:rPr lang="en-US"/>
              <a:t>integer number</a:t>
            </a:r>
            <a:endParaRPr lang="cs-CZ" dirty="0"/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cs-CZ" dirty="0"/>
              <a:t> </a:t>
            </a:r>
            <a:r>
              <a:rPr lang="cs-CZ"/>
              <a:t>....... </a:t>
            </a:r>
            <a:r>
              <a:rPr lang="en-US"/>
              <a:t>number with a decimal point</a:t>
            </a:r>
            <a:endParaRPr lang="cs-CZ" dirty="0"/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cs-CZ" dirty="0"/>
              <a:t> ....... text</a:t>
            </a:r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boolean</a:t>
            </a:r>
            <a:r>
              <a:rPr lang="cs-CZ" dirty="0"/>
              <a:t> </a:t>
            </a:r>
            <a:r>
              <a:rPr lang="cs-CZ"/>
              <a:t>..... true </a:t>
            </a:r>
            <a:r>
              <a:rPr lang="en-US"/>
              <a:t>or</a:t>
            </a:r>
            <a:r>
              <a:rPr lang="cs-CZ"/>
              <a:t> </a:t>
            </a:r>
            <a:r>
              <a:rPr lang="cs-CZ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73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Operators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Assignment</a:t>
            </a:r>
            <a:r>
              <a:rPr lang="cs-CZ"/>
              <a:t>:</a:t>
            </a: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=</a:t>
            </a:r>
          </a:p>
          <a:p>
            <a:r>
              <a:rPr lang="en-US"/>
              <a:t>Math operators</a:t>
            </a:r>
            <a:r>
              <a:rPr lang="cs-CZ"/>
              <a:t>:</a:t>
            </a: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+   -   *   /</a:t>
            </a:r>
          </a:p>
          <a:p>
            <a:r>
              <a:rPr lang="en-US"/>
              <a:t>Text concatenation</a:t>
            </a:r>
            <a:r>
              <a:rPr lang="cs-CZ"/>
              <a:t>:</a:t>
            </a: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+</a:t>
            </a:r>
          </a:p>
          <a:p>
            <a:r>
              <a:rPr lang="en-US"/>
              <a:t>Comparison</a:t>
            </a:r>
            <a:r>
              <a:rPr lang="cs-CZ"/>
              <a:t>:</a:t>
            </a: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&gt;   &gt;=   &lt;   </a:t>
            </a:r>
            <a:r>
              <a:rPr lang="cs-CZ">
                <a:latin typeface="Consolas" pitchFamily="49" charset="0"/>
              </a:rPr>
              <a:t>&lt;=   ==   !=</a:t>
            </a:r>
            <a:endParaRPr lang="cs-CZ" dirty="0">
              <a:latin typeface="Consolas" pitchFamily="49" charset="0"/>
            </a:endParaRPr>
          </a:p>
          <a:p>
            <a:r>
              <a:rPr lang="en-US"/>
              <a:t>Operators in conditions</a:t>
            </a:r>
            <a:r>
              <a:rPr lang="cs-CZ"/>
              <a:t>:</a:t>
            </a: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&amp;&amp; </a:t>
            </a:r>
            <a:r>
              <a:rPr lang="cs-CZ" i="1" dirty="0">
                <a:solidFill>
                  <a:srgbClr val="E183BD"/>
                </a:solidFill>
                <a:latin typeface="Consolas" pitchFamily="49" charset="0"/>
              </a:rPr>
              <a:t>(a zároveň)</a:t>
            </a:r>
            <a:r>
              <a:rPr lang="cs-CZ" dirty="0">
                <a:latin typeface="Consolas" pitchFamily="49" charset="0"/>
              </a:rPr>
              <a:t>   || </a:t>
            </a:r>
            <a:r>
              <a:rPr lang="cs-CZ" i="1" dirty="0">
                <a:solidFill>
                  <a:srgbClr val="E183BD"/>
                </a:solidFill>
                <a:latin typeface="Consolas" pitchFamily="49" charset="0"/>
              </a:rPr>
              <a:t>(nebo)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48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time!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/>
              <a:t>Try your first programming steps!</a:t>
            </a:r>
            <a:endParaRPr lang="cs-CZ" dirty="0"/>
          </a:p>
          <a:p>
            <a:pPr marL="0" indent="0" algn="ctr">
              <a:lnSpc>
                <a:spcPct val="150000"/>
              </a:lnSpc>
              <a:buNone/>
            </a:pPr>
            <a:endParaRPr lang="cs-CZ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/>
              <a:t>Open file</a:t>
            </a:r>
            <a:r>
              <a:rPr lang="cs-CZ" sz="2800"/>
              <a:t> </a:t>
            </a:r>
            <a:r>
              <a:rPr lang="cs-CZ" sz="2800">
                <a:solidFill>
                  <a:schemeClr val="accent1"/>
                </a:solidFill>
              </a:rPr>
              <a:t>Exercises_variables.pdf</a:t>
            </a:r>
            <a:endParaRPr lang="cs-CZ" sz="2800" dirty="0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/>
              <a:t>Go through assignments </a:t>
            </a:r>
            <a:r>
              <a:rPr lang="cs-CZ" sz="2800">
                <a:solidFill>
                  <a:schemeClr val="accent1"/>
                </a:solidFill>
              </a:rPr>
              <a:t>1</a:t>
            </a:r>
            <a:r>
              <a:rPr lang="cs-CZ" sz="2800"/>
              <a:t> </a:t>
            </a:r>
            <a:r>
              <a:rPr lang="en-US" sz="2800"/>
              <a:t>to</a:t>
            </a:r>
            <a:r>
              <a:rPr lang="cs-CZ" sz="2800"/>
              <a:t> </a:t>
            </a:r>
            <a:r>
              <a:rPr lang="cs-CZ" sz="2800" dirty="0">
                <a:solidFill>
                  <a:schemeClr val="accent1"/>
                </a:solidFill>
              </a:rPr>
              <a:t>6</a:t>
            </a:r>
          </a:p>
          <a:p>
            <a:pPr marL="0" indent="0" algn="ctr">
              <a:lnSpc>
                <a:spcPct val="150000"/>
              </a:lnSpc>
              <a:buNone/>
            </a:pPr>
            <a:endParaRPr lang="cs-CZ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/>
              <a:t>Assignments</a:t>
            </a:r>
            <a:r>
              <a:rPr lang="cs-CZ" sz="2400"/>
              <a:t> </a:t>
            </a:r>
            <a:r>
              <a:rPr lang="cs-CZ" sz="2400" dirty="0">
                <a:solidFill>
                  <a:schemeClr val="accent1"/>
                </a:solidFill>
              </a:rPr>
              <a:t>7 (BONUS</a:t>
            </a:r>
            <a:r>
              <a:rPr lang="cs-CZ" sz="2400">
                <a:solidFill>
                  <a:schemeClr val="accent1"/>
                </a:solidFill>
              </a:rPr>
              <a:t>)</a:t>
            </a:r>
            <a:r>
              <a:rPr lang="cs-CZ" sz="2400"/>
              <a:t> a</a:t>
            </a:r>
            <a:r>
              <a:rPr lang="en-US" sz="2400"/>
              <a:t>nd</a:t>
            </a:r>
            <a:r>
              <a:rPr lang="cs-CZ" sz="2400"/>
              <a:t> </a:t>
            </a:r>
            <a:r>
              <a:rPr lang="cs-CZ" sz="2400" dirty="0">
                <a:solidFill>
                  <a:schemeClr val="accent1"/>
                </a:solidFill>
              </a:rPr>
              <a:t>8 (BONUS</a:t>
            </a:r>
            <a:r>
              <a:rPr lang="cs-CZ" sz="2400">
                <a:solidFill>
                  <a:schemeClr val="accent1"/>
                </a:solidFill>
              </a:rPr>
              <a:t>)</a:t>
            </a:r>
            <a:r>
              <a:rPr lang="cs-CZ" sz="2400"/>
              <a:t> </a:t>
            </a:r>
            <a:r>
              <a:rPr lang="en-US" sz="2400"/>
              <a:t>are here</a:t>
            </a:r>
            <a:br>
              <a:rPr lang="en-US" sz="2400"/>
            </a:br>
            <a:r>
              <a:rPr lang="en-US" sz="2400"/>
              <a:t>for the quicker ones</a:t>
            </a:r>
            <a:r>
              <a:rPr lang="cs-CZ" sz="2400"/>
              <a:t> </a:t>
            </a:r>
            <a:r>
              <a:rPr lang="en-US" sz="2400"/>
              <a:t>only </a:t>
            </a:r>
            <a:r>
              <a:rPr lang="cs-CZ" sz="2400"/>
              <a:t>;-)</a:t>
            </a: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9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mil Sevecek Czechitas New">
      <a:dk1>
        <a:srgbClr val="2B3990"/>
      </a:dk1>
      <a:lt1>
        <a:sysClr val="window" lastClr="FFFFFF"/>
      </a:lt1>
      <a:dk2>
        <a:srgbClr val="000000"/>
      </a:dk2>
      <a:lt2>
        <a:srgbClr val="FFCB04"/>
      </a:lt2>
      <a:accent1>
        <a:srgbClr val="EB008B"/>
      </a:accent1>
      <a:accent2>
        <a:srgbClr val="FFEFF9"/>
      </a:accent2>
      <a:accent3>
        <a:srgbClr val="000000"/>
      </a:accent3>
      <a:accent4>
        <a:srgbClr val="FFEFF9"/>
      </a:accent4>
      <a:accent5>
        <a:srgbClr val="E80000"/>
      </a:accent5>
      <a:accent6>
        <a:srgbClr val="0FB107"/>
      </a:accent6>
      <a:hlink>
        <a:srgbClr val="EB008B"/>
      </a:hlink>
      <a:folHlink>
        <a:srgbClr val="EB00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4"/>
        </a:solidFill>
        <a:ln w="28575">
          <a:solidFill>
            <a:schemeClr val="accent3"/>
          </a:solidFill>
          <a:prstDash val="sysDash"/>
        </a:ln>
      </a:spPr>
      <a:bodyPr wrap="square" rtlCol="0" anchor="ctr">
        <a:normAutofit/>
      </a:bodyPr>
      <a:lstStyle>
        <a:defPPr>
          <a:defRPr smtClean="0">
            <a:solidFill>
              <a:schemeClr val="accent3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37878</TotalTime>
  <Words>435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Open Sans</vt:lpstr>
      <vt:lpstr>Office Theme</vt:lpstr>
      <vt:lpstr>Intro to programming 1</vt:lpstr>
      <vt:lpstr>Programming languages</vt:lpstr>
      <vt:lpstr>Functions</vt:lpstr>
      <vt:lpstr>Functions</vt:lpstr>
      <vt:lpstr>Functions</vt:lpstr>
      <vt:lpstr>Variables and data types</vt:lpstr>
      <vt:lpstr>Variables</vt:lpstr>
      <vt:lpstr>Operators</vt:lpstr>
      <vt:lpstr>Exercise time!</vt:lpstr>
      <vt:lpstr>Loop (while)</vt:lpstr>
      <vt:lpstr>Loop (while)</vt:lpstr>
      <vt:lpstr>Conditional command (if)</vt:lpstr>
      <vt:lpstr>Conditional command (if)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Czechitas</dc:title>
  <dc:creator>Kamil Sevecek</dc:creator>
  <cp:lastModifiedBy>Kamil</cp:lastModifiedBy>
  <cp:revision>295</cp:revision>
  <dcterms:created xsi:type="dcterms:W3CDTF">2014-11-22T17:30:28Z</dcterms:created>
  <dcterms:modified xsi:type="dcterms:W3CDTF">2019-11-23T08:12:06Z</dcterms:modified>
</cp:coreProperties>
</file>