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463" r:id="rId2"/>
    <p:sldId id="424" r:id="rId3"/>
    <p:sldId id="483" r:id="rId4"/>
    <p:sldId id="477" r:id="rId5"/>
    <p:sldId id="478" r:id="rId6"/>
    <p:sldId id="479" r:id="rId7"/>
    <p:sldId id="444" r:id="rId8"/>
    <p:sldId id="458" r:id="rId9"/>
    <p:sldId id="446" r:id="rId10"/>
    <p:sldId id="469" r:id="rId11"/>
    <p:sldId id="455" r:id="rId12"/>
    <p:sldId id="484" r:id="rId13"/>
    <p:sldId id="485" r:id="rId14"/>
    <p:sldId id="486" r:id="rId15"/>
    <p:sldId id="442" r:id="rId16"/>
    <p:sldId id="449" r:id="rId17"/>
    <p:sldId id="481" r:id="rId18"/>
    <p:sldId id="482" r:id="rId19"/>
    <p:sldId id="459" r:id="rId20"/>
    <p:sldId id="434" r:id="rId21"/>
    <p:sldId id="480" r:id="rId22"/>
  </p:sldIdLst>
  <p:sldSz cx="9144000" cy="6858000" type="screen4x3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16EAF65-D377-40EF-B254-E590F32DD3CA}">
          <p14:sldIdLst>
            <p14:sldId id="463"/>
            <p14:sldId id="424"/>
            <p14:sldId id="483"/>
            <p14:sldId id="477"/>
            <p14:sldId id="478"/>
            <p14:sldId id="479"/>
            <p14:sldId id="444"/>
            <p14:sldId id="458"/>
            <p14:sldId id="446"/>
            <p14:sldId id="469"/>
            <p14:sldId id="455"/>
            <p14:sldId id="484"/>
            <p14:sldId id="485"/>
            <p14:sldId id="486"/>
            <p14:sldId id="442"/>
            <p14:sldId id="449"/>
            <p14:sldId id="481"/>
            <p14:sldId id="482"/>
            <p14:sldId id="459"/>
            <p14:sldId id="434"/>
            <p14:sldId id="4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a Klimentová" initials="H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83BD"/>
    <a:srgbClr val="2D2D82"/>
    <a:srgbClr val="FFFFFF"/>
    <a:srgbClr val="FBF2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010101-0101-0101-AAAA-ABCDEF010101}" styleName="Sevecek.net Table Style">
    <a:tblBg>
      <a:effect>
        <a:effectLst/>
      </a:effect>
    </a:tblBg>
    <a:wholeTbl>
      <a:tcTxStyle b="off" i="off">
        <a:fontRef idx="minor"/>
        <a:schemeClr val="dk2"/>
      </a:tcTxStyle>
      <a:tcStyle>
        <a:tcBdr>
          <a:left>
            <a:ln w="28575">
              <a:solidFill>
                <a:schemeClr val="accent3"/>
              </a:solidFill>
            </a:ln>
          </a:left>
          <a:right>
            <a:ln w="28575">
              <a:solidFill>
                <a:schemeClr val="accent3"/>
              </a:solidFill>
            </a:ln>
          </a:right>
          <a:top>
            <a:ln w="28575">
              <a:solidFill>
                <a:schemeClr val="accent3"/>
              </a:solidFill>
            </a:ln>
          </a:top>
          <a:bottom>
            <a:ln w="28575">
              <a:solidFill>
                <a:schemeClr val="accent3"/>
              </a:solidFill>
            </a:ln>
          </a:bottom>
          <a:insideH>
            <a:ln w="9525">
              <a:solidFill>
                <a:schemeClr val="accent3"/>
              </a:solidFill>
            </a:ln>
          </a:insideH>
          <a:insideV>
            <a:ln w="9525">
              <a:solidFill>
                <a:schemeClr val="accent3"/>
              </a:solidFill>
            </a:ln>
          </a:insideV>
          <a:tl2br>
            <a:ln>
              <a:noFill/>
            </a:ln>
          </a:tl2br>
          <a:tr2bl>
            <a:ln>
              <a:noFill/>
            </a:ln>
          </a:tr2bl>
        </a:tcBdr>
        <a:fill>
          <a:solidFill>
            <a:schemeClr val="lt1"/>
          </a:solidFill>
        </a:fill>
      </a:tcStyle>
    </a:wholeTbl>
    <a:band1H>
      <a:tcStyle>
        <a:tcBdr/>
      </a:tcStyle>
    </a:band1H>
    <a:band2H>
      <a:tcStyle>
        <a:tcBdr/>
        <a:fill>
          <a:solidFill>
            <a:schemeClr val="lt2"/>
          </a:solidFill>
        </a:fill>
      </a:tcStyle>
    </a:band2H>
    <a:firstRow>
      <a:tcTxStyle b="on"/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320" autoAdjust="0"/>
  </p:normalViewPr>
  <p:slideViewPr>
    <p:cSldViewPr>
      <p:cViewPr varScale="1">
        <p:scale>
          <a:sx n="83" d="100"/>
          <a:sy n="83" d="100"/>
        </p:scale>
        <p:origin x="1090" y="-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1762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2527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8A5E3-E505-4C89-805A-5DA4633D1535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264AA-99FC-4906-9287-066A51C523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745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5" y="1124744"/>
            <a:ext cx="8928992" cy="2232248"/>
          </a:xfrm>
        </p:spPr>
        <p:txBody>
          <a:bodyPr>
            <a:normAutofit/>
          </a:bodyPr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89040"/>
            <a:ext cx="6400800" cy="1368152"/>
          </a:xfrm>
        </p:spPr>
        <p:txBody>
          <a:bodyPr anchor="ctr">
            <a:noAutofit/>
          </a:bodyPr>
          <a:lstStyle>
            <a:lvl1pPr marL="0" indent="0" algn="ctr">
              <a:buNone/>
              <a:defRPr sz="4400" b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47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"/>
          <p:cNvSpPr>
            <a:spLocks noChangeArrowheads="1"/>
          </p:cNvSpPr>
          <p:nvPr userDrawn="1"/>
        </p:nvSpPr>
        <p:spPr bwMode="auto">
          <a:xfrm>
            <a:off x="0" y="6813378"/>
            <a:ext cx="9144000" cy="4571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lIns="72009" tIns="36005" rIns="72009" bIns="36005" anchor="ctr"/>
          <a:lstStyle/>
          <a:p>
            <a:pPr algn="ctr" defTabSz="72072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GB" sz="1800">
              <a:solidFill>
                <a:schemeClr val="tx1"/>
              </a:solidFill>
              <a:cs typeface="Calibri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80000"/>
            <a:ext cx="2133600" cy="331200"/>
          </a:xfrm>
        </p:spPr>
        <p:txBody>
          <a:bodyPr/>
          <a:lstStyle/>
          <a:p>
            <a:fld id="{499B36F6-5E53-4661-BD1D-54F426C9D773}" type="slidenum">
              <a:rPr lang="en-GB" smtClean="0"/>
              <a:t>‹#›</a:t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4" y="6392511"/>
            <a:ext cx="1259632" cy="46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814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>
            <a:spLocks noChangeArrowheads="1"/>
          </p:cNvSpPr>
          <p:nvPr userDrawn="1"/>
        </p:nvSpPr>
        <p:spPr bwMode="auto">
          <a:xfrm>
            <a:off x="0" y="6813378"/>
            <a:ext cx="9144000" cy="4571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lIns="72009" tIns="36005" rIns="72009" bIns="36005" anchor="ctr"/>
          <a:lstStyle/>
          <a:p>
            <a:pPr algn="ctr" defTabSz="72072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GB" sz="1800">
              <a:solidFill>
                <a:schemeClr val="tx1"/>
              </a:solidFill>
              <a:cs typeface="Calibri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570983"/>
            <a:ext cx="7772400" cy="1362075"/>
          </a:xfrm>
        </p:spPr>
        <p:txBody>
          <a:bodyPr anchor="ctr">
            <a:normAutofit/>
          </a:bodyPr>
          <a:lstStyle>
            <a:lvl1pPr algn="ctr">
              <a:defRPr lang="en-GB" sz="4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161063"/>
            <a:ext cx="7772400" cy="8521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36F6-5E53-4661-BD1D-54F426C9D773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4" y="6392511"/>
            <a:ext cx="1259632" cy="46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798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>
            <a:spLocks noChangeArrowheads="1"/>
          </p:cNvSpPr>
          <p:nvPr userDrawn="1"/>
        </p:nvSpPr>
        <p:spPr bwMode="auto">
          <a:xfrm>
            <a:off x="0" y="6813378"/>
            <a:ext cx="9144000" cy="4571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lIns="72009" tIns="36005" rIns="72009" bIns="36005" anchor="ctr"/>
          <a:lstStyle/>
          <a:p>
            <a:pPr algn="ctr" defTabSz="72072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GB" sz="1800">
              <a:solidFill>
                <a:schemeClr val="tx1"/>
              </a:solidFill>
              <a:cs typeface="Calibri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5" y="908720"/>
            <a:ext cx="4388296" cy="54726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8720"/>
            <a:ext cx="4388296" cy="54726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36F6-5E53-4661-BD1D-54F426C9D773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4" y="6392511"/>
            <a:ext cx="1259632" cy="46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48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>
            <a:spLocks noChangeArrowheads="1"/>
          </p:cNvSpPr>
          <p:nvPr userDrawn="1"/>
        </p:nvSpPr>
        <p:spPr bwMode="auto">
          <a:xfrm>
            <a:off x="0" y="6813378"/>
            <a:ext cx="9144000" cy="4571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lIns="72009" tIns="36005" rIns="72009" bIns="36005" anchor="ctr"/>
          <a:lstStyle/>
          <a:p>
            <a:pPr algn="ctr" defTabSz="72072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GB" sz="1800">
              <a:solidFill>
                <a:schemeClr val="tx1"/>
              </a:solidFill>
              <a:cs typeface="Calibri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5" y="908720"/>
            <a:ext cx="8928992" cy="26642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505" y="3717032"/>
            <a:ext cx="8928992" cy="26640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36F6-5E53-4661-BD1D-54F426C9D773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4" y="6392511"/>
            <a:ext cx="1259632" cy="46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66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ChangeArrowheads="1"/>
          </p:cNvSpPr>
          <p:nvPr userDrawn="1"/>
        </p:nvSpPr>
        <p:spPr bwMode="auto">
          <a:xfrm>
            <a:off x="0" y="6813378"/>
            <a:ext cx="9144000" cy="4571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lIns="72009" tIns="36005" rIns="72009" bIns="36005" anchor="ctr"/>
          <a:lstStyle/>
          <a:p>
            <a:pPr algn="ctr" defTabSz="72072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GB" sz="1800">
              <a:solidFill>
                <a:schemeClr val="tx1"/>
              </a:solidFill>
              <a:cs typeface="Calibri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36F6-5E53-4661-BD1D-54F426C9D773}" type="slidenum">
              <a:rPr lang="en-GB" smtClean="0"/>
              <a:t>‹#›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4" y="6392511"/>
            <a:ext cx="1259632" cy="46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88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8842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05" y="908720"/>
            <a:ext cx="8928992" cy="547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80000"/>
            <a:ext cx="2133600" cy="331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ln w="9525">
                  <a:noFill/>
                </a:ln>
                <a:solidFill>
                  <a:schemeClr val="tx1"/>
                </a:solidFill>
              </a:defRPr>
            </a:lvl1pPr>
          </a:lstStyle>
          <a:p>
            <a:fld id="{42302832-0D35-4604-9536-04DF49A2C0E6}" type="datetime1">
              <a:rPr lang="en-GB" smtClean="0"/>
              <a:pPr/>
              <a:t>27/01/2020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72000" y="6480000"/>
            <a:ext cx="3240000" cy="331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1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80000"/>
            <a:ext cx="2133600" cy="331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b="1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fld id="{499B36F6-5E53-4661-BD1D-54F426C9D77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731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6" r:id="rId5"/>
    <p:sldLayoutId id="2147483654" r:id="rId6"/>
    <p:sldLayoutId id="2147483655" r:id="rId7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SzPct val="100000"/>
        <a:buFont typeface="Calibri" panose="020F0502020204030204" pitchFamily="34" charset="0"/>
        <a:buChar char="●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100000"/>
        <a:buFont typeface="Calibri" panose="020F0502020204030204" pitchFamily="34" charset="0"/>
        <a:buChar char="●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100000"/>
        <a:buFont typeface="Calibri" panose="020F0502020204030204" pitchFamily="34" charset="0"/>
        <a:buChar char="●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SzPct val="100000"/>
        <a:buFont typeface="Calibri" panose="020F0502020204030204" pitchFamily="34" charset="0"/>
        <a:buChar char="●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SzPct val="100000"/>
        <a:buFont typeface="Calibri" panose="020F0502020204030204" pitchFamily="34" charset="0"/>
        <a:buChar char="●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alibri" panose="020F0502020204030204" pitchFamily="34" charset="0"/>
        <a:buChar char="●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anose="020F0502020204030204" pitchFamily="34" charset="0"/>
        <a:buChar char="●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alibri" panose="020F0502020204030204" pitchFamily="34" charset="0"/>
        <a:buChar char="●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Calibri" panose="020F0502020204030204" pitchFamily="34" charset="0"/>
        <a:buChar char="●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4" y="1484784"/>
            <a:ext cx="8928992" cy="2088232"/>
          </a:xfrm>
        </p:spPr>
        <p:txBody>
          <a:bodyPr>
            <a:normAutofit/>
          </a:bodyPr>
          <a:lstStyle/>
          <a:p>
            <a:r>
              <a:rPr lang="cs-CZ" dirty="0"/>
              <a:t>Úvod do programování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717032"/>
            <a:ext cx="9144000" cy="1296144"/>
          </a:xfrm>
        </p:spPr>
        <p:txBody>
          <a:bodyPr/>
          <a:lstStyle/>
          <a:p>
            <a:r>
              <a:rPr lang="cs-CZ">
                <a:solidFill>
                  <a:schemeClr val="bg1"/>
                </a:solidFill>
              </a:rPr>
              <a:t>Jméno lektora</a:t>
            </a:r>
          </a:p>
        </p:txBody>
      </p:sp>
    </p:spTree>
    <p:extLst>
      <p:ext uri="{BB962C8B-B14F-4D97-AF65-F5344CB8AC3E}">
        <p14:creationId xmlns:p14="http://schemas.microsoft.com/office/powerpoint/2010/main" val="1713986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Samostatná práce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cs-CZ" dirty="0"/>
              <a:t>Pojďme si zkusit první programovací krůčky!</a:t>
            </a:r>
          </a:p>
          <a:p>
            <a:pPr marL="0" indent="0" algn="ctr">
              <a:lnSpc>
                <a:spcPct val="150000"/>
              </a:lnSpc>
              <a:buNone/>
            </a:pPr>
            <a:endParaRPr lang="cs-CZ" sz="28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cs-CZ" sz="2800" dirty="0"/>
              <a:t>Otevřete si soubor </a:t>
            </a:r>
            <a:r>
              <a:rPr lang="cs-CZ" sz="2800" dirty="0">
                <a:solidFill>
                  <a:schemeClr val="accent1"/>
                </a:solidFill>
              </a:rPr>
              <a:t>Priklady_na_promenne-Java.pdf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cs-CZ" sz="2800" dirty="0"/>
              <a:t>Pusťte se do příkladů </a:t>
            </a:r>
            <a:r>
              <a:rPr lang="cs-CZ" sz="2800" dirty="0">
                <a:solidFill>
                  <a:schemeClr val="accent1"/>
                </a:solidFill>
              </a:rPr>
              <a:t>1</a:t>
            </a:r>
            <a:r>
              <a:rPr lang="cs-CZ" sz="2800" dirty="0"/>
              <a:t> až </a:t>
            </a:r>
            <a:r>
              <a:rPr lang="cs-CZ" sz="2800" dirty="0">
                <a:solidFill>
                  <a:schemeClr val="accent1"/>
                </a:solidFill>
              </a:rPr>
              <a:t>6</a:t>
            </a:r>
          </a:p>
          <a:p>
            <a:pPr marL="0" indent="0" algn="ctr">
              <a:lnSpc>
                <a:spcPct val="150000"/>
              </a:lnSpc>
              <a:buNone/>
            </a:pPr>
            <a:endParaRPr lang="cs-CZ" sz="24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cs-CZ" sz="2400" dirty="0"/>
              <a:t>Příklady </a:t>
            </a:r>
            <a:r>
              <a:rPr lang="cs-CZ" sz="2400" dirty="0">
                <a:solidFill>
                  <a:schemeClr val="accent1"/>
                </a:solidFill>
              </a:rPr>
              <a:t>7 (BONUS)</a:t>
            </a:r>
            <a:r>
              <a:rPr lang="cs-CZ" sz="2400" dirty="0"/>
              <a:t> a </a:t>
            </a:r>
            <a:r>
              <a:rPr lang="cs-CZ" sz="2400" dirty="0">
                <a:solidFill>
                  <a:schemeClr val="accent1"/>
                </a:solidFill>
              </a:rPr>
              <a:t>8 (BONUS)</a:t>
            </a:r>
            <a:r>
              <a:rPr lang="cs-CZ" sz="2400" dirty="0"/>
              <a:t> udělejte pokud budete rychlejší než ostatní, v přestávkách nebo v klidu doma ;-)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36F6-5E53-4661-BD1D-54F426C9D77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795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Cyklus (while)</a:t>
            </a:r>
            <a:endParaRPr lang="en-US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>
          <a:xfrm>
            <a:off x="7010400" y="6480000"/>
            <a:ext cx="2133600" cy="331200"/>
          </a:xfrm>
        </p:spPr>
        <p:txBody>
          <a:bodyPr/>
          <a:lstStyle/>
          <a:p>
            <a:fld id="{58200407-F498-48FB-ABEF-F99BB2371C8A}" type="slidenum">
              <a:rPr lang="cs-CZ" smtClean="0"/>
              <a:pPr/>
              <a:t>11</a:t>
            </a:fld>
            <a:endParaRPr lang="cs-CZ"/>
          </a:p>
        </p:txBody>
      </p:sp>
      <p:sp>
        <p:nvSpPr>
          <p:cNvPr id="6" name="TextBox 5"/>
          <p:cNvSpPr txBox="1"/>
          <p:nvPr/>
        </p:nvSpPr>
        <p:spPr>
          <a:xfrm>
            <a:off x="107504" y="2132856"/>
            <a:ext cx="4392488" cy="3024336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3"/>
            </a:solidFill>
            <a:prstDash val="sysDash"/>
          </a:ln>
        </p:spPr>
        <p:txBody>
          <a:bodyPr wrap="square" rtlCol="0" anchor="ctr">
            <a:normAutofit/>
          </a:bodyPr>
          <a:lstStyle/>
          <a:p>
            <a:r>
              <a:rPr lang="cs-CZ" sz="3200" b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(podminka) {</a:t>
            </a:r>
          </a:p>
          <a:p>
            <a:r>
              <a:rPr lang="cs-CZ" sz="320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prikaz();</a:t>
            </a:r>
          </a:p>
          <a:p>
            <a:r>
              <a:rPr lang="cs-CZ" sz="320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prikaz();</a:t>
            </a:r>
          </a:p>
          <a:p>
            <a:r>
              <a:rPr lang="cs-CZ" sz="320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prikaz();</a:t>
            </a:r>
          </a:p>
          <a:p>
            <a:r>
              <a:rPr lang="cs-CZ" sz="3200" b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sz="3200" b="1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E2E003-13E3-4531-B9C5-15D494D5A9D4}"/>
              </a:ext>
            </a:extLst>
          </p:cNvPr>
          <p:cNvCxnSpPr>
            <a:cxnSpLocks/>
            <a:stCxn id="3" idx="4"/>
          </p:cNvCxnSpPr>
          <p:nvPr/>
        </p:nvCxnSpPr>
        <p:spPr>
          <a:xfrm flipH="1">
            <a:off x="5915767" y="2227536"/>
            <a:ext cx="135" cy="54561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63A72D-E123-4191-B52E-BD354B7FE8C2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989789" y="4230730"/>
            <a:ext cx="9237" cy="85445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92B7514-1866-4DFC-B7E9-3EA4654FAC53}"/>
              </a:ext>
            </a:extLst>
          </p:cNvPr>
          <p:cNvCxnSpPr>
            <a:cxnSpLocks/>
          </p:cNvCxnSpPr>
          <p:nvPr/>
        </p:nvCxnSpPr>
        <p:spPr>
          <a:xfrm flipH="1">
            <a:off x="7780970" y="3582658"/>
            <a:ext cx="9236" cy="310698"/>
          </a:xfrm>
          <a:prstGeom prst="straightConnector1">
            <a:avLst/>
          </a:prstGeom>
          <a:ln w="444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A8D02C-144D-469A-8F6B-1848A82B0DD3}"/>
              </a:ext>
            </a:extLst>
          </p:cNvPr>
          <p:cNvCxnSpPr>
            <a:cxnSpLocks/>
          </p:cNvCxnSpPr>
          <p:nvPr/>
        </p:nvCxnSpPr>
        <p:spPr>
          <a:xfrm flipH="1">
            <a:off x="5911576" y="2447390"/>
            <a:ext cx="2980904" cy="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FFD6036-5B1C-4EEE-9900-D27B8BF27CD3}"/>
              </a:ext>
            </a:extLst>
          </p:cNvPr>
          <p:cNvCxnSpPr>
            <a:cxnSpLocks/>
          </p:cNvCxnSpPr>
          <p:nvPr/>
        </p:nvCxnSpPr>
        <p:spPr>
          <a:xfrm flipH="1">
            <a:off x="6741407" y="3582658"/>
            <a:ext cx="1039563" cy="0"/>
          </a:xfrm>
          <a:prstGeom prst="line">
            <a:avLst/>
          </a:prstGeom>
          <a:ln w="444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B5E10E-2D4C-4D22-812C-2566D8803BCE}"/>
              </a:ext>
            </a:extLst>
          </p:cNvPr>
          <p:cNvCxnSpPr>
            <a:cxnSpLocks/>
          </p:cNvCxnSpPr>
          <p:nvPr/>
        </p:nvCxnSpPr>
        <p:spPr>
          <a:xfrm flipH="1">
            <a:off x="7772958" y="5238842"/>
            <a:ext cx="1109991" cy="0"/>
          </a:xfrm>
          <a:prstGeom prst="line">
            <a:avLst/>
          </a:prstGeom>
          <a:ln w="444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6E59BA2-BFF5-4F55-BC6A-86DC50AD0E22}"/>
              </a:ext>
            </a:extLst>
          </p:cNvPr>
          <p:cNvCxnSpPr>
            <a:cxnSpLocks/>
          </p:cNvCxnSpPr>
          <p:nvPr/>
        </p:nvCxnSpPr>
        <p:spPr>
          <a:xfrm flipV="1">
            <a:off x="7772957" y="4878803"/>
            <a:ext cx="0" cy="360039"/>
          </a:xfrm>
          <a:prstGeom prst="line">
            <a:avLst/>
          </a:prstGeom>
          <a:ln w="444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5314A30-F919-4451-8AF6-73F664558190}"/>
              </a:ext>
            </a:extLst>
          </p:cNvPr>
          <p:cNvCxnSpPr>
            <a:cxnSpLocks/>
          </p:cNvCxnSpPr>
          <p:nvPr/>
        </p:nvCxnSpPr>
        <p:spPr>
          <a:xfrm flipV="1">
            <a:off x="8882949" y="2455995"/>
            <a:ext cx="0" cy="2782847"/>
          </a:xfrm>
          <a:prstGeom prst="line">
            <a:avLst/>
          </a:prstGeom>
          <a:ln w="444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6D7D29E6-A90A-4CFE-94CD-74610821450A}"/>
              </a:ext>
            </a:extLst>
          </p:cNvPr>
          <p:cNvSpPr/>
          <p:nvPr/>
        </p:nvSpPr>
        <p:spPr>
          <a:xfrm>
            <a:off x="5361905" y="1169115"/>
            <a:ext cx="1107993" cy="1058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048E0A-A9DF-4A94-8188-F12E3AEE2AC4}"/>
              </a:ext>
            </a:extLst>
          </p:cNvPr>
          <p:cNvSpPr/>
          <p:nvPr/>
        </p:nvSpPr>
        <p:spPr>
          <a:xfrm rot="2560936">
            <a:off x="5362582" y="3019892"/>
            <a:ext cx="1187762" cy="1176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B8F9D6-5F94-4457-8CD6-5E865C20066D}"/>
              </a:ext>
            </a:extLst>
          </p:cNvPr>
          <p:cNvSpPr txBox="1"/>
          <p:nvPr/>
        </p:nvSpPr>
        <p:spPr>
          <a:xfrm>
            <a:off x="5120944" y="3290628"/>
            <a:ext cx="1671038" cy="602728"/>
          </a:xfrm>
          <a:prstGeom prst="rect">
            <a:avLst/>
          </a:prstGeom>
          <a:noFill/>
          <a:ln w="28575">
            <a:noFill/>
            <a:prstDash val="sysDash"/>
          </a:ln>
        </p:spPr>
        <p:txBody>
          <a:bodyPr wrap="square" rtlCol="0" anchor="ctr"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cs typeface="Consolas" panose="020B0609020204030204" pitchFamily="49" charset="0"/>
              </a:rPr>
              <a:t>Podmínka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71FA17-30A2-49F3-AEA6-23E59BDDA095}"/>
              </a:ext>
            </a:extLst>
          </p:cNvPr>
          <p:cNvSpPr/>
          <p:nvPr/>
        </p:nvSpPr>
        <p:spPr>
          <a:xfrm>
            <a:off x="5445029" y="5085184"/>
            <a:ext cx="1107994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Konec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2EE231-2B00-45CF-8FAC-2EDB65A8B6CD}"/>
              </a:ext>
            </a:extLst>
          </p:cNvPr>
          <p:cNvSpPr/>
          <p:nvPr/>
        </p:nvSpPr>
        <p:spPr>
          <a:xfrm>
            <a:off x="7277464" y="3893356"/>
            <a:ext cx="1008111" cy="985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Příkaz</a:t>
            </a:r>
          </a:p>
          <a:p>
            <a:pPr algn="ctr"/>
            <a:r>
              <a:rPr lang="en-US"/>
              <a:t>Příkaz</a:t>
            </a:r>
          </a:p>
          <a:p>
            <a:pPr algn="ctr"/>
            <a:r>
              <a:rPr lang="en-US"/>
              <a:t>Příkaz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185F9E-ADF2-4BA8-9372-188089C2EF03}"/>
              </a:ext>
            </a:extLst>
          </p:cNvPr>
          <p:cNvSpPr txBox="1"/>
          <p:nvPr/>
        </p:nvSpPr>
        <p:spPr>
          <a:xfrm>
            <a:off x="6795600" y="3051939"/>
            <a:ext cx="1671038" cy="602727"/>
          </a:xfrm>
          <a:prstGeom prst="rect">
            <a:avLst/>
          </a:prstGeom>
          <a:noFill/>
          <a:ln w="28575">
            <a:noFill/>
            <a:prstDash val="sysDash"/>
          </a:ln>
        </p:spPr>
        <p:txBody>
          <a:bodyPr wrap="square" rtlCol="0" anchor="ctr">
            <a:normAutofit/>
          </a:bodyPr>
          <a:lstStyle/>
          <a:p>
            <a:r>
              <a:rPr lang="en-US">
                <a:solidFill>
                  <a:schemeClr val="accent3"/>
                </a:solidFill>
                <a:cs typeface="Consolas" panose="020B0609020204030204" pitchFamily="49" charset="0"/>
              </a:rPr>
              <a:t>Splněno (true)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AC5D0CE-A24E-474B-A78D-BD753EE35217}"/>
              </a:ext>
            </a:extLst>
          </p:cNvPr>
          <p:cNvSpPr txBox="1"/>
          <p:nvPr/>
        </p:nvSpPr>
        <p:spPr>
          <a:xfrm>
            <a:off x="4875474" y="4380895"/>
            <a:ext cx="1833525" cy="602727"/>
          </a:xfrm>
          <a:prstGeom prst="rect">
            <a:avLst/>
          </a:prstGeom>
          <a:noFill/>
          <a:ln w="28575">
            <a:noFill/>
            <a:prstDash val="sysDash"/>
          </a:ln>
        </p:spPr>
        <p:txBody>
          <a:bodyPr wrap="square" rtlCol="0" anchor="ctr">
            <a:normAutofit/>
          </a:bodyPr>
          <a:lstStyle/>
          <a:p>
            <a:r>
              <a:rPr lang="en-US">
                <a:solidFill>
                  <a:schemeClr val="accent3"/>
                </a:solidFill>
                <a:cs typeface="Consolas" panose="020B0609020204030204" pitchFamily="49" charset="0"/>
              </a:rPr>
              <a:t>Nesplněno (false)</a:t>
            </a:r>
          </a:p>
        </p:txBody>
      </p:sp>
    </p:spTree>
    <p:extLst>
      <p:ext uri="{BB962C8B-B14F-4D97-AF65-F5344CB8AC3E}">
        <p14:creationId xmlns:p14="http://schemas.microsoft.com/office/powerpoint/2010/main" val="209139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Cyklus (while)</a:t>
            </a:r>
            <a:endParaRPr lang="en-US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00407-F498-48FB-ABEF-F99BB2371C8A}" type="slidenum">
              <a:rPr lang="cs-CZ" smtClean="0"/>
              <a:pPr/>
              <a:t>12</a:t>
            </a:fld>
            <a:endParaRPr lang="cs-CZ"/>
          </a:p>
        </p:txBody>
      </p:sp>
      <p:sp>
        <p:nvSpPr>
          <p:cNvPr id="10" name="TextBox 9"/>
          <p:cNvSpPr txBox="1"/>
          <p:nvPr/>
        </p:nvSpPr>
        <p:spPr>
          <a:xfrm>
            <a:off x="146852" y="1556792"/>
            <a:ext cx="8850296" cy="3672408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3"/>
            </a:solidFill>
            <a:prstDash val="sysDash"/>
          </a:ln>
        </p:spPr>
        <p:txBody>
          <a:bodyPr wrap="square" rtlCol="0" anchor="ctr">
            <a:normAutofit/>
          </a:bodyPr>
          <a:lstStyle/>
          <a:p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alkohol;</a:t>
            </a:r>
          </a:p>
          <a:p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alkohol = 0.0;</a:t>
            </a:r>
          </a:p>
          <a:p>
            <a:endParaRPr lang="en-US" sz="2800" b="1" noProof="1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cs-CZ" sz="2800" b="1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</a:t>
            </a: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alkohol &lt; 0.9</a:t>
            </a:r>
            <a:r>
              <a:rPr lang="cs-CZ" sz="2800" b="1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28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dejSiSklenkuVina(</a:t>
            </a:r>
            <a:r>
              <a:rPr lang="cs-CZ" sz="28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800" noProof="1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alkohol = otestujAlkohol();</a:t>
            </a:r>
            <a:endParaRPr lang="cs-CZ" sz="2800" noProof="1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cs-CZ" sz="2800" b="1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0007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Cyklus (</a:t>
            </a:r>
            <a:r>
              <a:rPr lang="en-US"/>
              <a:t>for</a:t>
            </a:r>
            <a:r>
              <a:rPr lang="cs-CZ"/>
              <a:t>)</a:t>
            </a:r>
            <a:endParaRPr lang="en-US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>
          <a:xfrm>
            <a:off x="7010400" y="6480000"/>
            <a:ext cx="2133600" cy="331200"/>
          </a:xfrm>
        </p:spPr>
        <p:txBody>
          <a:bodyPr/>
          <a:lstStyle/>
          <a:p>
            <a:fld id="{58200407-F498-48FB-ABEF-F99BB2371C8A}" type="slidenum">
              <a:rPr lang="cs-CZ" smtClean="0"/>
              <a:pPr/>
              <a:t>13</a:t>
            </a:fld>
            <a:endParaRPr lang="cs-CZ"/>
          </a:p>
        </p:txBody>
      </p:sp>
      <p:sp>
        <p:nvSpPr>
          <p:cNvPr id="6" name="TextBox 5"/>
          <p:cNvSpPr txBox="1"/>
          <p:nvPr/>
        </p:nvSpPr>
        <p:spPr>
          <a:xfrm>
            <a:off x="44275" y="1916832"/>
            <a:ext cx="5074009" cy="170366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3"/>
            </a:solidFill>
            <a:prstDash val="sysDash"/>
          </a:ln>
        </p:spPr>
        <p:txBody>
          <a:bodyPr wrap="square" rtlCol="0" anchor="ctr">
            <a:normAutofit/>
          </a:bodyPr>
          <a:lstStyle/>
          <a:p>
            <a:r>
              <a:rPr lang="en-US" b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cs-CZ" b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b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i=0; i&lt;</a:t>
            </a:r>
            <a:r>
              <a:rPr lang="en-US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POČET_OPAKOVÁNÍ</a:t>
            </a:r>
            <a:r>
              <a:rPr lang="en-US" b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i++</a:t>
            </a:r>
            <a:r>
              <a:rPr lang="cs-CZ" b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cs-CZ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prikaz();</a:t>
            </a:r>
          </a:p>
          <a:p>
            <a:r>
              <a:rPr lang="cs-CZ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prikaz();</a:t>
            </a:r>
          </a:p>
          <a:p>
            <a:r>
              <a:rPr lang="cs-CZ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prikaz();</a:t>
            </a:r>
          </a:p>
          <a:p>
            <a:r>
              <a:rPr lang="cs-CZ" b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b="1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E2E003-13E3-4531-B9C5-15D494D5A9D4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5973056" y="1751117"/>
            <a:ext cx="0" cy="40396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63A72D-E123-4191-B52E-BD354B7FE8C2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6046943" y="4762423"/>
            <a:ext cx="9237" cy="85445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92B7514-1866-4DFC-B7E9-3EA4654FAC53}"/>
              </a:ext>
            </a:extLst>
          </p:cNvPr>
          <p:cNvCxnSpPr>
            <a:cxnSpLocks/>
          </p:cNvCxnSpPr>
          <p:nvPr/>
        </p:nvCxnSpPr>
        <p:spPr>
          <a:xfrm>
            <a:off x="7840068" y="4111800"/>
            <a:ext cx="1" cy="288032"/>
          </a:xfrm>
          <a:prstGeom prst="straightConnector1">
            <a:avLst/>
          </a:prstGeom>
          <a:ln w="444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A8D02C-144D-469A-8F6B-1848A82B0DD3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5972921" y="2984041"/>
            <a:ext cx="1363681" cy="1291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FFD6036-5B1C-4EEE-9900-D27B8BF27CD3}"/>
              </a:ext>
            </a:extLst>
          </p:cNvPr>
          <p:cNvCxnSpPr>
            <a:cxnSpLocks/>
          </p:cNvCxnSpPr>
          <p:nvPr/>
        </p:nvCxnSpPr>
        <p:spPr>
          <a:xfrm flipH="1">
            <a:off x="6798563" y="4111800"/>
            <a:ext cx="1042094" cy="2551"/>
          </a:xfrm>
          <a:prstGeom prst="line">
            <a:avLst/>
          </a:prstGeom>
          <a:ln w="444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B5E10E-2D4C-4D22-812C-2566D8803BCE}"/>
              </a:ext>
            </a:extLst>
          </p:cNvPr>
          <p:cNvCxnSpPr>
            <a:cxnSpLocks/>
          </p:cNvCxnSpPr>
          <p:nvPr/>
        </p:nvCxnSpPr>
        <p:spPr>
          <a:xfrm flipH="1">
            <a:off x="7830112" y="5673357"/>
            <a:ext cx="1109991" cy="0"/>
          </a:xfrm>
          <a:prstGeom prst="line">
            <a:avLst/>
          </a:prstGeom>
          <a:ln w="444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6E59BA2-BFF5-4F55-BC6A-86DC50AD0E22}"/>
              </a:ext>
            </a:extLst>
          </p:cNvPr>
          <p:cNvCxnSpPr>
            <a:cxnSpLocks/>
          </p:cNvCxnSpPr>
          <p:nvPr/>
        </p:nvCxnSpPr>
        <p:spPr>
          <a:xfrm flipV="1">
            <a:off x="7830111" y="5301208"/>
            <a:ext cx="0" cy="360039"/>
          </a:xfrm>
          <a:prstGeom prst="line">
            <a:avLst/>
          </a:prstGeom>
          <a:ln w="444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5314A30-F919-4451-8AF6-73F664558190}"/>
              </a:ext>
            </a:extLst>
          </p:cNvPr>
          <p:cNvCxnSpPr>
            <a:cxnSpLocks/>
          </p:cNvCxnSpPr>
          <p:nvPr/>
        </p:nvCxnSpPr>
        <p:spPr>
          <a:xfrm flipV="1">
            <a:off x="8940103" y="2996953"/>
            <a:ext cx="0" cy="2664294"/>
          </a:xfrm>
          <a:prstGeom prst="line">
            <a:avLst/>
          </a:prstGeom>
          <a:ln w="444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6D7D29E6-A90A-4CFE-94CD-74610821450A}"/>
              </a:ext>
            </a:extLst>
          </p:cNvPr>
          <p:cNvSpPr/>
          <p:nvPr/>
        </p:nvSpPr>
        <p:spPr>
          <a:xfrm>
            <a:off x="5419059" y="692696"/>
            <a:ext cx="1107993" cy="1058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048E0A-A9DF-4A94-8188-F12E3AEE2AC4}"/>
              </a:ext>
            </a:extLst>
          </p:cNvPr>
          <p:cNvSpPr/>
          <p:nvPr/>
        </p:nvSpPr>
        <p:spPr>
          <a:xfrm rot="2560936">
            <a:off x="5419736" y="3551585"/>
            <a:ext cx="1187762" cy="1176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B8F9D6-5F94-4457-8CD6-5E865C20066D}"/>
              </a:ext>
            </a:extLst>
          </p:cNvPr>
          <p:cNvSpPr txBox="1"/>
          <p:nvPr/>
        </p:nvSpPr>
        <p:spPr>
          <a:xfrm>
            <a:off x="5178098" y="3825913"/>
            <a:ext cx="1611226" cy="602728"/>
          </a:xfrm>
          <a:prstGeom prst="rect">
            <a:avLst/>
          </a:prstGeom>
          <a:noFill/>
          <a:ln w="28575">
            <a:noFill/>
            <a:prstDash val="sysDash"/>
          </a:ln>
        </p:spPr>
        <p:txBody>
          <a:bodyPr wrap="square" rtlCol="0" anchor="ctr">
            <a:normAutofit lnSpcReduction="10000"/>
          </a:bodyPr>
          <a:lstStyle/>
          <a:p>
            <a:pPr algn="ctr"/>
            <a:r>
              <a:rPr lang="en-US">
                <a:solidFill>
                  <a:schemeClr val="bg1"/>
                </a:solidFill>
                <a:cs typeface="Consolas" panose="020B0609020204030204" pitchFamily="49" charset="0"/>
              </a:rPr>
              <a:t>i &lt; POČET</a:t>
            </a:r>
            <a:br>
              <a:rPr lang="en-US">
                <a:solidFill>
                  <a:schemeClr val="bg1"/>
                </a:solidFill>
                <a:cs typeface="Consolas" panose="020B0609020204030204" pitchFamily="49" charset="0"/>
              </a:rPr>
            </a:br>
            <a:r>
              <a:rPr lang="en-US">
                <a:solidFill>
                  <a:schemeClr val="bg1"/>
                </a:solidFill>
                <a:cs typeface="Consolas" panose="020B0609020204030204" pitchFamily="49" charset="0"/>
              </a:rPr>
              <a:t>OPAKOVÁNÍ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71FA17-30A2-49F3-AEA6-23E59BDDA095}"/>
              </a:ext>
            </a:extLst>
          </p:cNvPr>
          <p:cNvSpPr/>
          <p:nvPr/>
        </p:nvSpPr>
        <p:spPr>
          <a:xfrm>
            <a:off x="5502183" y="5616877"/>
            <a:ext cx="1107994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Konec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2EE231-2B00-45CF-8FAC-2EDB65A8B6CD}"/>
              </a:ext>
            </a:extLst>
          </p:cNvPr>
          <p:cNvSpPr/>
          <p:nvPr/>
        </p:nvSpPr>
        <p:spPr>
          <a:xfrm>
            <a:off x="7326055" y="4399832"/>
            <a:ext cx="1008111" cy="962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Příkaz</a:t>
            </a:r>
          </a:p>
          <a:p>
            <a:pPr algn="ctr"/>
            <a:r>
              <a:rPr lang="en-US"/>
              <a:t>Příkaz</a:t>
            </a:r>
          </a:p>
          <a:p>
            <a:pPr algn="ctr"/>
            <a:r>
              <a:rPr lang="en-US"/>
              <a:t>Příkaz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185F9E-ADF2-4BA8-9372-188089C2EF03}"/>
              </a:ext>
            </a:extLst>
          </p:cNvPr>
          <p:cNvSpPr txBox="1"/>
          <p:nvPr/>
        </p:nvSpPr>
        <p:spPr>
          <a:xfrm>
            <a:off x="6789324" y="3744533"/>
            <a:ext cx="1671038" cy="331200"/>
          </a:xfrm>
          <a:prstGeom prst="rect">
            <a:avLst/>
          </a:prstGeom>
          <a:noFill/>
          <a:ln w="28575">
            <a:noFill/>
            <a:prstDash val="sysDash"/>
          </a:ln>
        </p:spPr>
        <p:txBody>
          <a:bodyPr wrap="square" rtlCol="0" anchor="ctr">
            <a:normAutofit fontScale="92500" lnSpcReduction="10000"/>
          </a:bodyPr>
          <a:lstStyle/>
          <a:p>
            <a:r>
              <a:rPr lang="en-US">
                <a:solidFill>
                  <a:schemeClr val="accent3"/>
                </a:solidFill>
                <a:cs typeface="Consolas" panose="020B0609020204030204" pitchFamily="49" charset="0"/>
              </a:rPr>
              <a:t>Splněno (true)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AC5D0CE-A24E-474B-A78D-BD753EE35217}"/>
              </a:ext>
            </a:extLst>
          </p:cNvPr>
          <p:cNvSpPr txBox="1"/>
          <p:nvPr/>
        </p:nvSpPr>
        <p:spPr>
          <a:xfrm>
            <a:off x="4932628" y="4912588"/>
            <a:ext cx="1833525" cy="602727"/>
          </a:xfrm>
          <a:prstGeom prst="rect">
            <a:avLst/>
          </a:prstGeom>
          <a:noFill/>
          <a:ln w="28575">
            <a:noFill/>
            <a:prstDash val="sysDash"/>
          </a:ln>
        </p:spPr>
        <p:txBody>
          <a:bodyPr wrap="square" rtlCol="0" anchor="ctr">
            <a:normAutofit/>
          </a:bodyPr>
          <a:lstStyle/>
          <a:p>
            <a:r>
              <a:rPr lang="en-US">
                <a:solidFill>
                  <a:schemeClr val="accent3"/>
                </a:solidFill>
                <a:cs typeface="Consolas" panose="020B0609020204030204" pitchFamily="49" charset="0"/>
              </a:rPr>
              <a:t>Nesplněno (false)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EC4D08-8447-4666-9847-1861B9EFB4CB}"/>
              </a:ext>
            </a:extLst>
          </p:cNvPr>
          <p:cNvSpPr/>
          <p:nvPr/>
        </p:nvSpPr>
        <p:spPr>
          <a:xfrm>
            <a:off x="7336602" y="2708920"/>
            <a:ext cx="1008111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i++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FDC6BB7-7830-4640-8FAA-77C42822FCAF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8344713" y="2984041"/>
            <a:ext cx="595390" cy="12911"/>
          </a:xfrm>
          <a:prstGeom prst="straightConnector1">
            <a:avLst/>
          </a:prstGeom>
          <a:ln w="444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99321243-11AF-4CFC-B5B1-4AFA5F4B9230}"/>
              </a:ext>
            </a:extLst>
          </p:cNvPr>
          <p:cNvSpPr/>
          <p:nvPr/>
        </p:nvSpPr>
        <p:spPr>
          <a:xfrm>
            <a:off x="5499857" y="2166004"/>
            <a:ext cx="1008111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i=0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980318-9F3B-4558-B0AB-5A5D82DD50E9}"/>
              </a:ext>
            </a:extLst>
          </p:cNvPr>
          <p:cNvCxnSpPr>
            <a:cxnSpLocks/>
          </p:cNvCxnSpPr>
          <p:nvPr/>
        </p:nvCxnSpPr>
        <p:spPr>
          <a:xfrm>
            <a:off x="5972921" y="2742068"/>
            <a:ext cx="0" cy="562777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031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Cyklus (</a:t>
            </a:r>
            <a:r>
              <a:rPr lang="en-US"/>
              <a:t>for</a:t>
            </a:r>
            <a:r>
              <a:rPr lang="cs-CZ"/>
              <a:t>)</a:t>
            </a:r>
            <a:endParaRPr lang="en-US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00407-F498-48FB-ABEF-F99BB2371C8A}" type="slidenum">
              <a:rPr lang="cs-CZ" smtClean="0"/>
              <a:pPr/>
              <a:t>14</a:t>
            </a:fld>
            <a:endParaRPr lang="cs-CZ"/>
          </a:p>
        </p:txBody>
      </p:sp>
      <p:sp>
        <p:nvSpPr>
          <p:cNvPr id="10" name="TextBox 9"/>
          <p:cNvSpPr txBox="1"/>
          <p:nvPr/>
        </p:nvSpPr>
        <p:spPr>
          <a:xfrm>
            <a:off x="146852" y="2420888"/>
            <a:ext cx="8850296" cy="2016224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3"/>
            </a:solidFill>
            <a:prstDash val="sysDash"/>
          </a:ln>
        </p:spPr>
        <p:txBody>
          <a:bodyPr wrap="square" rtlCol="0" anchor="ctr">
            <a:normAutofit/>
          </a:bodyPr>
          <a:lstStyle/>
          <a:p>
            <a:r>
              <a:rPr lang="en-US" sz="2800" i="1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Vypij 10 piv</a:t>
            </a:r>
          </a:p>
          <a:p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cs-CZ" sz="2800" b="1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i=0; i&lt;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i++</a:t>
            </a:r>
            <a:r>
              <a:rPr lang="cs-CZ" sz="2800" b="1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28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dejSiPivo(</a:t>
            </a:r>
            <a:r>
              <a:rPr lang="cs-CZ" sz="28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800" noProof="1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cs-CZ" sz="2800" b="1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7406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Podmíněný příkaz (</a:t>
            </a:r>
            <a:r>
              <a:rPr lang="cs-CZ">
                <a:latin typeface="Consolas" pitchFamily="49" charset="0"/>
              </a:rPr>
              <a:t>if</a:t>
            </a:r>
            <a:r>
              <a:rPr lang="cs-CZ"/>
              <a:t>)</a:t>
            </a:r>
            <a:endParaRPr lang="en-US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00407-F498-48FB-ABEF-F99BB2371C8A}" type="slidenum">
              <a:rPr lang="cs-CZ" smtClean="0"/>
              <a:pPr/>
              <a:t>15</a:t>
            </a:fld>
            <a:endParaRPr lang="cs-CZ"/>
          </a:p>
        </p:txBody>
      </p:sp>
      <p:sp>
        <p:nvSpPr>
          <p:cNvPr id="6" name="TextBox 5"/>
          <p:cNvSpPr txBox="1"/>
          <p:nvPr/>
        </p:nvSpPr>
        <p:spPr>
          <a:xfrm>
            <a:off x="107504" y="2708920"/>
            <a:ext cx="4392488" cy="2232248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3"/>
            </a:solidFill>
            <a:prstDash val="sysDash"/>
          </a:ln>
        </p:spPr>
        <p:txBody>
          <a:bodyPr wrap="square" rtlCol="0" anchor="ctr">
            <a:normAutofit/>
          </a:bodyPr>
          <a:lstStyle/>
          <a:p>
            <a:r>
              <a:rPr lang="cs-CZ" sz="2400" b="1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(podminka) {</a:t>
            </a:r>
          </a:p>
          <a:p>
            <a:r>
              <a:rPr lang="cs-CZ" sz="24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prikaz();</a:t>
            </a:r>
          </a:p>
          <a:p>
            <a:r>
              <a:rPr lang="cs-CZ" sz="24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prikaz();</a:t>
            </a:r>
          </a:p>
          <a:p>
            <a:r>
              <a:rPr lang="cs-CZ" sz="24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prikaz();</a:t>
            </a:r>
          </a:p>
          <a:p>
            <a:r>
              <a:rPr lang="cs-CZ" sz="2400" b="1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Zástupný symbol pro číslo snímku 4">
            <a:extLst>
              <a:ext uri="{FF2B5EF4-FFF2-40B4-BE49-F238E27FC236}">
                <a16:creationId xmlns:a16="http://schemas.microsoft.com/office/drawing/2014/main" id="{0ED2D936-35AA-441E-A276-3B6EA7F91C7E}"/>
              </a:ext>
            </a:extLst>
          </p:cNvPr>
          <p:cNvSpPr txBox="1">
            <a:spLocks/>
          </p:cNvSpPr>
          <p:nvPr/>
        </p:nvSpPr>
        <p:spPr>
          <a:xfrm>
            <a:off x="7010400" y="6480000"/>
            <a:ext cx="2133600" cy="331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GB"/>
            </a:defPPr>
            <a:lvl1pPr marL="0" algn="r" defTabSz="914400" rtl="0" eaLnBrk="1" latinLnBrk="0" hangingPunct="1">
              <a:defRPr sz="2800" b="1" kern="120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8200407-F498-48FB-ABEF-F99BB2371C8A}" type="slidenum">
              <a:rPr lang="cs-CZ" smtClean="0"/>
              <a:pPr/>
              <a:t>15</a:t>
            </a:fld>
            <a:endParaRPr lang="cs-CZ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6A4772-BA83-49EF-89E9-91BAF1A83832}"/>
              </a:ext>
            </a:extLst>
          </p:cNvPr>
          <p:cNvCxnSpPr>
            <a:cxnSpLocks/>
            <a:stCxn id="19" idx="4"/>
          </p:cNvCxnSpPr>
          <p:nvPr/>
        </p:nvCxnSpPr>
        <p:spPr>
          <a:xfrm flipH="1">
            <a:off x="6188357" y="2083520"/>
            <a:ext cx="135" cy="54561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713F09-8897-45E3-8FEC-60439BB85480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8054110" y="3438642"/>
            <a:ext cx="0" cy="422406"/>
          </a:xfrm>
          <a:prstGeom prst="straightConnector1">
            <a:avLst/>
          </a:prstGeom>
          <a:ln w="444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AC0149-C094-4ED5-A73D-6050947D6955}"/>
              </a:ext>
            </a:extLst>
          </p:cNvPr>
          <p:cNvCxnSpPr>
            <a:cxnSpLocks/>
          </p:cNvCxnSpPr>
          <p:nvPr/>
        </p:nvCxnSpPr>
        <p:spPr>
          <a:xfrm flipH="1">
            <a:off x="7003942" y="3438642"/>
            <a:ext cx="1039563" cy="0"/>
          </a:xfrm>
          <a:prstGeom prst="line">
            <a:avLst/>
          </a:prstGeom>
          <a:ln w="444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8EBE5E-7DC4-488C-98E8-AA9167281902}"/>
              </a:ext>
            </a:extLst>
          </p:cNvPr>
          <p:cNvSpPr/>
          <p:nvPr/>
        </p:nvSpPr>
        <p:spPr>
          <a:xfrm>
            <a:off x="5634495" y="1025099"/>
            <a:ext cx="1107993" cy="1058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Start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6ABEF8-49CF-4CE6-BAA8-2507783D3AA0}"/>
              </a:ext>
            </a:extLst>
          </p:cNvPr>
          <p:cNvSpPr/>
          <p:nvPr/>
        </p:nvSpPr>
        <p:spPr>
          <a:xfrm rot="2560936">
            <a:off x="5635172" y="2875876"/>
            <a:ext cx="1187762" cy="1176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9B5E26-E378-4818-9A5C-67F50BC30ED0}"/>
              </a:ext>
            </a:extLst>
          </p:cNvPr>
          <p:cNvSpPr txBox="1"/>
          <p:nvPr/>
        </p:nvSpPr>
        <p:spPr>
          <a:xfrm>
            <a:off x="5393534" y="3146612"/>
            <a:ext cx="1671038" cy="602728"/>
          </a:xfrm>
          <a:prstGeom prst="rect">
            <a:avLst/>
          </a:prstGeom>
          <a:noFill/>
          <a:ln w="28575">
            <a:noFill/>
            <a:prstDash val="sysDash"/>
          </a:ln>
        </p:spPr>
        <p:txBody>
          <a:bodyPr wrap="square" rtlCol="0" anchor="ctr"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cs typeface="Consolas" panose="020B0609020204030204" pitchFamily="49" charset="0"/>
              </a:rPr>
              <a:t>Podmínka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A1018D-C6A2-468D-8F2E-C7481E3B57F7}"/>
              </a:ext>
            </a:extLst>
          </p:cNvPr>
          <p:cNvSpPr txBox="1"/>
          <p:nvPr/>
        </p:nvSpPr>
        <p:spPr>
          <a:xfrm>
            <a:off x="7148847" y="2907923"/>
            <a:ext cx="1556544" cy="602727"/>
          </a:xfrm>
          <a:prstGeom prst="rect">
            <a:avLst/>
          </a:prstGeom>
          <a:noFill/>
          <a:ln w="28575">
            <a:noFill/>
            <a:prstDash val="sysDash"/>
          </a:ln>
        </p:spPr>
        <p:txBody>
          <a:bodyPr wrap="square" rtlCol="0" anchor="ctr">
            <a:normAutofit/>
          </a:bodyPr>
          <a:lstStyle/>
          <a:p>
            <a:r>
              <a:rPr lang="en-US">
                <a:solidFill>
                  <a:schemeClr val="accent3"/>
                </a:solidFill>
                <a:cs typeface="Consolas" panose="020B0609020204030204" pitchFamily="49" charset="0"/>
              </a:rPr>
              <a:t>Splněno (true)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69BDD07-2770-4C75-97B5-35B2089526A1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271616" y="4299554"/>
            <a:ext cx="0" cy="114567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DF3D048-0BA6-467E-A70C-4DFDA64F317C}"/>
              </a:ext>
            </a:extLst>
          </p:cNvPr>
          <p:cNvSpPr/>
          <p:nvPr/>
        </p:nvSpPr>
        <p:spPr>
          <a:xfrm>
            <a:off x="5717619" y="5445224"/>
            <a:ext cx="1107994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Konec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1FC6984-FA3B-42C2-BEDA-DAF07EB1C070}"/>
              </a:ext>
            </a:extLst>
          </p:cNvPr>
          <p:cNvSpPr txBox="1"/>
          <p:nvPr/>
        </p:nvSpPr>
        <p:spPr>
          <a:xfrm>
            <a:off x="5148064" y="4194425"/>
            <a:ext cx="1833525" cy="602727"/>
          </a:xfrm>
          <a:prstGeom prst="rect">
            <a:avLst/>
          </a:prstGeom>
          <a:noFill/>
          <a:ln w="28575">
            <a:noFill/>
            <a:prstDash val="sysDash"/>
          </a:ln>
        </p:spPr>
        <p:txBody>
          <a:bodyPr wrap="square" rtlCol="0" anchor="ctr">
            <a:normAutofit/>
          </a:bodyPr>
          <a:lstStyle/>
          <a:p>
            <a:r>
              <a:rPr lang="en-US">
                <a:solidFill>
                  <a:schemeClr val="accent3"/>
                </a:solidFill>
                <a:cs typeface="Consolas" panose="020B0609020204030204" pitchFamily="49" charset="0"/>
              </a:rPr>
              <a:t>Nesplněno (false)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E18AAF3-D788-4333-9DDD-0798C9DC74AC}"/>
              </a:ext>
            </a:extLst>
          </p:cNvPr>
          <p:cNvCxnSpPr>
            <a:cxnSpLocks/>
          </p:cNvCxnSpPr>
          <p:nvPr/>
        </p:nvCxnSpPr>
        <p:spPr>
          <a:xfrm flipH="1">
            <a:off x="6271616" y="4810846"/>
            <a:ext cx="1773520" cy="0"/>
          </a:xfrm>
          <a:prstGeom prst="straightConnector1">
            <a:avLst/>
          </a:prstGeom>
          <a:ln w="444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6E2BCA6-9828-4819-A3FD-30E37D97E51A}"/>
              </a:ext>
            </a:extLst>
          </p:cNvPr>
          <p:cNvCxnSpPr>
            <a:cxnSpLocks/>
          </p:cNvCxnSpPr>
          <p:nvPr/>
        </p:nvCxnSpPr>
        <p:spPr>
          <a:xfrm flipV="1">
            <a:off x="8045136" y="4437112"/>
            <a:ext cx="0" cy="350398"/>
          </a:xfrm>
          <a:prstGeom prst="line">
            <a:avLst/>
          </a:prstGeom>
          <a:ln w="444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47C2CF6-0C79-4ABA-A6AE-A58537197D4F}"/>
              </a:ext>
            </a:extLst>
          </p:cNvPr>
          <p:cNvSpPr/>
          <p:nvPr/>
        </p:nvSpPr>
        <p:spPr>
          <a:xfrm>
            <a:off x="7550054" y="3861048"/>
            <a:ext cx="1008111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Příkaz</a:t>
            </a:r>
          </a:p>
        </p:txBody>
      </p:sp>
    </p:spTree>
    <p:extLst>
      <p:ext uri="{BB962C8B-B14F-4D97-AF65-F5344CB8AC3E}">
        <p14:creationId xmlns:p14="http://schemas.microsoft.com/office/powerpoint/2010/main" val="2372411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Podmíněný příkaz (</a:t>
            </a:r>
            <a:r>
              <a:rPr lang="cs-CZ">
                <a:latin typeface="Consolas" pitchFamily="49" charset="0"/>
              </a:rPr>
              <a:t>if</a:t>
            </a:r>
            <a:r>
              <a:rPr lang="cs-CZ"/>
              <a:t>)</a:t>
            </a:r>
            <a:endParaRPr lang="en-US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00407-F498-48FB-ABEF-F99BB2371C8A}" type="slidenum">
              <a:rPr lang="cs-CZ" smtClean="0"/>
              <a:pPr/>
              <a:t>16</a:t>
            </a:fld>
            <a:endParaRPr lang="cs-CZ"/>
          </a:p>
        </p:txBody>
      </p:sp>
      <p:sp>
        <p:nvSpPr>
          <p:cNvPr id="6" name="TextBox 5"/>
          <p:cNvSpPr txBox="1"/>
          <p:nvPr/>
        </p:nvSpPr>
        <p:spPr>
          <a:xfrm>
            <a:off x="107504" y="2564904"/>
            <a:ext cx="8928992" cy="2232248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3"/>
            </a:solidFill>
            <a:prstDash val="sysDash"/>
          </a:ln>
        </p:spPr>
        <p:txBody>
          <a:bodyPr wrap="square" rtlCol="0" anchor="ctr">
            <a:normAutofit/>
          </a:bodyPr>
          <a:lstStyle/>
          <a:p>
            <a:r>
              <a:rPr lang="en-US" sz="22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cs-CZ" sz="22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cislo;</a:t>
            </a:r>
          </a:p>
          <a:p>
            <a:endParaRPr lang="cs-CZ" sz="2200" noProof="1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cs-CZ" sz="22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cislo = Math.random();</a:t>
            </a:r>
          </a:p>
          <a:p>
            <a:r>
              <a:rPr lang="cs-CZ" sz="2200" b="1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(cislo &gt; 0.5) {</a:t>
            </a:r>
          </a:p>
          <a:p>
            <a:r>
              <a:rPr lang="cs-CZ" sz="22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</a:t>
            </a:r>
            <a:r>
              <a:rPr lang="cs-CZ" sz="22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2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cs-CZ" sz="22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2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Dneska vstanu z postele </a:t>
            </a:r>
            <a:r>
              <a:rPr lang="cs-CZ" sz="22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:-) ");</a:t>
            </a:r>
          </a:p>
          <a:p>
            <a:r>
              <a:rPr lang="cs-CZ" sz="2200" b="1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545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Podmíněný příkaz (</a:t>
            </a:r>
            <a:r>
              <a:rPr lang="cs-CZ">
                <a:latin typeface="Consolas" pitchFamily="49" charset="0"/>
              </a:rPr>
              <a:t>if</a:t>
            </a:r>
            <a:r>
              <a:rPr lang="en-US">
                <a:latin typeface="Consolas" pitchFamily="49" charset="0"/>
              </a:rPr>
              <a:t>-else</a:t>
            </a:r>
            <a:r>
              <a:rPr lang="cs-CZ"/>
              <a:t>)</a:t>
            </a:r>
            <a:endParaRPr lang="en-US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>
          <a:xfrm>
            <a:off x="7010400" y="6480000"/>
            <a:ext cx="2133600" cy="331200"/>
          </a:xfrm>
        </p:spPr>
        <p:txBody>
          <a:bodyPr/>
          <a:lstStyle/>
          <a:p>
            <a:fld id="{58200407-F498-48FB-ABEF-F99BB2371C8A}" type="slidenum">
              <a:rPr lang="cs-CZ" smtClean="0"/>
              <a:pPr/>
              <a:t>17</a:t>
            </a:fld>
            <a:endParaRPr lang="cs-CZ"/>
          </a:p>
        </p:txBody>
      </p:sp>
      <p:sp>
        <p:nvSpPr>
          <p:cNvPr id="10" name="TextBox 9"/>
          <p:cNvSpPr txBox="1"/>
          <p:nvPr/>
        </p:nvSpPr>
        <p:spPr>
          <a:xfrm>
            <a:off x="114192" y="2420888"/>
            <a:ext cx="4392488" cy="2720563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3"/>
            </a:solidFill>
            <a:prstDash val="sysDash"/>
          </a:ln>
        </p:spPr>
        <p:txBody>
          <a:bodyPr wrap="square" rtlCol="0" anchor="ctr">
            <a:normAutofit/>
          </a:bodyPr>
          <a:lstStyle/>
          <a:p>
            <a:r>
              <a:rPr lang="cs-CZ" sz="2400" b="1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(podminka) {</a:t>
            </a:r>
          </a:p>
          <a:p>
            <a:r>
              <a:rPr lang="cs-CZ" sz="24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prikaz();</a:t>
            </a:r>
          </a:p>
          <a:p>
            <a:r>
              <a:rPr lang="cs-CZ" sz="24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prikaz();</a:t>
            </a:r>
          </a:p>
          <a:p>
            <a:r>
              <a:rPr lang="cs-CZ" sz="2400" b="1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else {</a:t>
            </a:r>
          </a:p>
          <a:p>
            <a:r>
              <a:rPr lang="cs-CZ" sz="24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jinakPrikaz();</a:t>
            </a:r>
          </a:p>
          <a:p>
            <a:r>
              <a:rPr lang="cs-CZ" sz="2400" b="1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Zástupný symbol pro číslo snímku 4">
            <a:extLst>
              <a:ext uri="{FF2B5EF4-FFF2-40B4-BE49-F238E27FC236}">
                <a16:creationId xmlns:a16="http://schemas.microsoft.com/office/drawing/2014/main" id="{0ED2D936-35AA-441E-A276-3B6EA7F91C7E}"/>
              </a:ext>
            </a:extLst>
          </p:cNvPr>
          <p:cNvSpPr txBox="1">
            <a:spLocks/>
          </p:cNvSpPr>
          <p:nvPr/>
        </p:nvSpPr>
        <p:spPr>
          <a:xfrm>
            <a:off x="7010400" y="6480000"/>
            <a:ext cx="2133600" cy="331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GB"/>
            </a:defPPr>
            <a:lvl1pPr marL="0" algn="r" defTabSz="914400" rtl="0" eaLnBrk="1" latinLnBrk="0" hangingPunct="1">
              <a:defRPr sz="2800" b="1" kern="120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8200407-F498-48FB-ABEF-F99BB2371C8A}" type="slidenum">
              <a:rPr lang="cs-CZ" smtClean="0"/>
              <a:pPr/>
              <a:t>17</a:t>
            </a:fld>
            <a:endParaRPr lang="cs-CZ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6A4772-BA83-49EF-89E9-91BAF1A83832}"/>
              </a:ext>
            </a:extLst>
          </p:cNvPr>
          <p:cNvCxnSpPr>
            <a:cxnSpLocks/>
            <a:stCxn id="19" idx="4"/>
          </p:cNvCxnSpPr>
          <p:nvPr/>
        </p:nvCxnSpPr>
        <p:spPr>
          <a:xfrm flipH="1">
            <a:off x="6952353" y="2011512"/>
            <a:ext cx="135" cy="54561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713F09-8897-45E3-8FEC-60439BB85480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8389267" y="3366634"/>
            <a:ext cx="0" cy="422406"/>
          </a:xfrm>
          <a:prstGeom prst="straightConnector1">
            <a:avLst/>
          </a:prstGeom>
          <a:ln w="444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AC0149-C094-4ED5-A73D-6050947D6955}"/>
              </a:ext>
            </a:extLst>
          </p:cNvPr>
          <p:cNvCxnSpPr>
            <a:cxnSpLocks/>
          </p:cNvCxnSpPr>
          <p:nvPr/>
        </p:nvCxnSpPr>
        <p:spPr>
          <a:xfrm flipH="1">
            <a:off x="7767939" y="3366634"/>
            <a:ext cx="612354" cy="0"/>
          </a:xfrm>
          <a:prstGeom prst="line">
            <a:avLst/>
          </a:prstGeom>
          <a:ln w="444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8EBE5E-7DC4-488C-98E8-AA9167281902}"/>
              </a:ext>
            </a:extLst>
          </p:cNvPr>
          <p:cNvSpPr/>
          <p:nvPr/>
        </p:nvSpPr>
        <p:spPr>
          <a:xfrm>
            <a:off x="6398491" y="953091"/>
            <a:ext cx="1107993" cy="1058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Start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6ABEF8-49CF-4CE6-BAA8-2507783D3AA0}"/>
              </a:ext>
            </a:extLst>
          </p:cNvPr>
          <p:cNvSpPr/>
          <p:nvPr/>
        </p:nvSpPr>
        <p:spPr>
          <a:xfrm rot="2560936">
            <a:off x="6399168" y="2803868"/>
            <a:ext cx="1187762" cy="1176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9B5E26-E378-4818-9A5C-67F50BC30ED0}"/>
              </a:ext>
            </a:extLst>
          </p:cNvPr>
          <p:cNvSpPr txBox="1"/>
          <p:nvPr/>
        </p:nvSpPr>
        <p:spPr>
          <a:xfrm>
            <a:off x="6157530" y="3074604"/>
            <a:ext cx="1671038" cy="602728"/>
          </a:xfrm>
          <a:prstGeom prst="rect">
            <a:avLst/>
          </a:prstGeom>
          <a:noFill/>
          <a:ln w="28575">
            <a:noFill/>
            <a:prstDash val="sysDash"/>
          </a:ln>
        </p:spPr>
        <p:txBody>
          <a:bodyPr wrap="square" rtlCol="0" anchor="ctr"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cs typeface="Consolas" panose="020B0609020204030204" pitchFamily="49" charset="0"/>
              </a:rPr>
              <a:t>Podmínka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A1018D-C6A2-468D-8F2E-C7481E3B57F7}"/>
              </a:ext>
            </a:extLst>
          </p:cNvPr>
          <p:cNvSpPr txBox="1"/>
          <p:nvPr/>
        </p:nvSpPr>
        <p:spPr>
          <a:xfrm>
            <a:off x="7820699" y="2714872"/>
            <a:ext cx="1209105" cy="602727"/>
          </a:xfrm>
          <a:prstGeom prst="rect">
            <a:avLst/>
          </a:prstGeom>
          <a:noFill/>
          <a:ln w="28575">
            <a:noFill/>
            <a:prstDash val="sysDash"/>
          </a:ln>
        </p:spPr>
        <p:txBody>
          <a:bodyPr wrap="square" rtlCol="0" anchor="ctr">
            <a:normAutofit lnSpcReduction="10000"/>
          </a:bodyPr>
          <a:lstStyle/>
          <a:p>
            <a:r>
              <a:rPr lang="en-US">
                <a:solidFill>
                  <a:schemeClr val="accent3"/>
                </a:solidFill>
                <a:cs typeface="Consolas" panose="020B0609020204030204" pitchFamily="49" charset="0"/>
              </a:rPr>
              <a:t>Splněno</a:t>
            </a:r>
          </a:p>
          <a:p>
            <a:r>
              <a:rPr lang="en-US">
                <a:solidFill>
                  <a:schemeClr val="accent3"/>
                </a:solidFill>
                <a:cs typeface="Consolas" panose="020B0609020204030204" pitchFamily="49" charset="0"/>
              </a:rPr>
              <a:t>(true)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68D035-D9C9-4F98-853D-24FF9D9646D0}"/>
              </a:ext>
            </a:extLst>
          </p:cNvPr>
          <p:cNvSpPr txBox="1"/>
          <p:nvPr/>
        </p:nvSpPr>
        <p:spPr>
          <a:xfrm>
            <a:off x="4788034" y="2724137"/>
            <a:ext cx="1316601" cy="602727"/>
          </a:xfrm>
          <a:prstGeom prst="rect">
            <a:avLst/>
          </a:prstGeom>
          <a:noFill/>
          <a:ln w="28575">
            <a:noFill/>
            <a:prstDash val="sysDash"/>
          </a:ln>
        </p:spPr>
        <p:txBody>
          <a:bodyPr wrap="square" rtlCol="0" anchor="ctr">
            <a:normAutofit lnSpcReduction="10000"/>
          </a:bodyPr>
          <a:lstStyle/>
          <a:p>
            <a:pPr algn="r"/>
            <a:r>
              <a:rPr lang="en-US">
                <a:solidFill>
                  <a:schemeClr val="accent3"/>
                </a:solidFill>
                <a:cs typeface="Consolas" panose="020B0609020204030204" pitchFamily="49" charset="0"/>
              </a:rPr>
              <a:t>Nesplněno</a:t>
            </a:r>
          </a:p>
          <a:p>
            <a:pPr algn="r"/>
            <a:r>
              <a:rPr lang="en-US">
                <a:solidFill>
                  <a:schemeClr val="accent3"/>
                </a:solidFill>
                <a:cs typeface="Consolas" panose="020B0609020204030204" pitchFamily="49" charset="0"/>
              </a:rPr>
              <a:t>(false)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F804B78-8292-4110-AC34-8F0B6E6BC720}"/>
              </a:ext>
            </a:extLst>
          </p:cNvPr>
          <p:cNvCxnSpPr>
            <a:cxnSpLocks/>
          </p:cNvCxnSpPr>
          <p:nvPr/>
        </p:nvCxnSpPr>
        <p:spPr>
          <a:xfrm>
            <a:off x="5679912" y="3429000"/>
            <a:ext cx="0" cy="360040"/>
          </a:xfrm>
          <a:prstGeom prst="straightConnector1">
            <a:avLst/>
          </a:prstGeom>
          <a:ln w="444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EEB4C3C-23B6-442E-9BC8-066B537C9698}"/>
              </a:ext>
            </a:extLst>
          </p:cNvPr>
          <p:cNvSpPr/>
          <p:nvPr/>
        </p:nvSpPr>
        <p:spPr>
          <a:xfrm>
            <a:off x="5163902" y="3793294"/>
            <a:ext cx="1008111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Příkaz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5161B73-CE31-4CC6-9447-20DFB50C73A4}"/>
              </a:ext>
            </a:extLst>
          </p:cNvPr>
          <p:cNvCxnSpPr>
            <a:cxnSpLocks/>
          </p:cNvCxnSpPr>
          <p:nvPr/>
        </p:nvCxnSpPr>
        <p:spPr>
          <a:xfrm flipH="1">
            <a:off x="5679912" y="3409397"/>
            <a:ext cx="544195" cy="0"/>
          </a:xfrm>
          <a:prstGeom prst="line">
            <a:avLst/>
          </a:prstGeom>
          <a:ln w="444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69BDD07-2770-4C75-97B5-35B2089526A1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7035612" y="4738838"/>
            <a:ext cx="0" cy="634378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DF3D048-0BA6-467E-A70C-4DFDA64F317C}"/>
              </a:ext>
            </a:extLst>
          </p:cNvPr>
          <p:cNvSpPr/>
          <p:nvPr/>
        </p:nvSpPr>
        <p:spPr>
          <a:xfrm>
            <a:off x="6481615" y="5373216"/>
            <a:ext cx="1107994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Konec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E18AAF3-D788-4333-9DDD-0798C9DC74AC}"/>
              </a:ext>
            </a:extLst>
          </p:cNvPr>
          <p:cNvCxnSpPr>
            <a:cxnSpLocks/>
          </p:cNvCxnSpPr>
          <p:nvPr/>
        </p:nvCxnSpPr>
        <p:spPr>
          <a:xfrm flipH="1">
            <a:off x="7015292" y="4738838"/>
            <a:ext cx="1353654" cy="0"/>
          </a:xfrm>
          <a:prstGeom prst="straightConnector1">
            <a:avLst/>
          </a:prstGeom>
          <a:ln w="444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6E2BCA6-9828-4819-A3FD-30E37D97E51A}"/>
              </a:ext>
            </a:extLst>
          </p:cNvPr>
          <p:cNvCxnSpPr>
            <a:cxnSpLocks/>
          </p:cNvCxnSpPr>
          <p:nvPr/>
        </p:nvCxnSpPr>
        <p:spPr>
          <a:xfrm flipV="1">
            <a:off x="8380293" y="4365104"/>
            <a:ext cx="0" cy="350398"/>
          </a:xfrm>
          <a:prstGeom prst="line">
            <a:avLst/>
          </a:prstGeom>
          <a:ln w="444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47C2CF6-0C79-4ABA-A6AE-A58537197D4F}"/>
              </a:ext>
            </a:extLst>
          </p:cNvPr>
          <p:cNvSpPr/>
          <p:nvPr/>
        </p:nvSpPr>
        <p:spPr>
          <a:xfrm>
            <a:off x="7885211" y="3789040"/>
            <a:ext cx="1008111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Příkaz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EC07F0-1659-4A35-B67D-EF5365DDF608}"/>
              </a:ext>
            </a:extLst>
          </p:cNvPr>
          <p:cNvCxnSpPr>
            <a:cxnSpLocks/>
          </p:cNvCxnSpPr>
          <p:nvPr/>
        </p:nvCxnSpPr>
        <p:spPr>
          <a:xfrm flipV="1">
            <a:off x="5679912" y="4378477"/>
            <a:ext cx="0" cy="350398"/>
          </a:xfrm>
          <a:prstGeom prst="line">
            <a:avLst/>
          </a:prstGeom>
          <a:ln w="444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6C49801-ABAD-401F-B286-C483E23B8431}"/>
              </a:ext>
            </a:extLst>
          </p:cNvPr>
          <p:cNvCxnSpPr>
            <a:cxnSpLocks/>
          </p:cNvCxnSpPr>
          <p:nvPr/>
        </p:nvCxnSpPr>
        <p:spPr>
          <a:xfrm>
            <a:off x="5679912" y="4738471"/>
            <a:ext cx="1355700" cy="6145"/>
          </a:xfrm>
          <a:prstGeom prst="straightConnector1">
            <a:avLst/>
          </a:prstGeom>
          <a:ln w="444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736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r>
              <a:rPr lang="cs-CZ"/>
              <a:t>Podmíněný příkaz (</a:t>
            </a:r>
            <a:r>
              <a:rPr lang="cs-CZ">
                <a:latin typeface="Consolas" pitchFamily="49" charset="0"/>
              </a:rPr>
              <a:t>if</a:t>
            </a:r>
            <a:r>
              <a:rPr lang="en-US">
                <a:latin typeface="Consolas" pitchFamily="49" charset="0"/>
              </a:rPr>
              <a:t>-else</a:t>
            </a:r>
            <a:r>
              <a:rPr lang="cs-CZ"/>
              <a:t>)</a:t>
            </a:r>
            <a:endParaRPr lang="en-US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>
          <a:xfrm>
            <a:off x="7010400" y="6480000"/>
            <a:ext cx="2133600" cy="331200"/>
          </a:xfrm>
        </p:spPr>
        <p:txBody>
          <a:bodyPr/>
          <a:lstStyle/>
          <a:p>
            <a:fld id="{58200407-F498-48FB-ABEF-F99BB2371C8A}" type="slidenum">
              <a:rPr lang="cs-CZ" smtClean="0"/>
              <a:pPr/>
              <a:t>18</a:t>
            </a:fld>
            <a:endParaRPr lang="cs-CZ"/>
          </a:p>
        </p:txBody>
      </p:sp>
      <p:sp>
        <p:nvSpPr>
          <p:cNvPr id="7" name="TextBox 6"/>
          <p:cNvSpPr txBox="1"/>
          <p:nvPr/>
        </p:nvSpPr>
        <p:spPr>
          <a:xfrm>
            <a:off x="107504" y="2132856"/>
            <a:ext cx="8928992" cy="2664296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3"/>
            </a:solidFill>
            <a:prstDash val="sysDash"/>
          </a:ln>
        </p:spPr>
        <p:txBody>
          <a:bodyPr wrap="square" rtlCol="0" anchor="ctr">
            <a:normAutofit lnSpcReduction="10000"/>
          </a:bodyPr>
          <a:lstStyle/>
          <a:p>
            <a:r>
              <a:rPr lang="cs-CZ" sz="22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cislo;</a:t>
            </a:r>
          </a:p>
          <a:p>
            <a:endParaRPr lang="cs-CZ" sz="2200" noProof="1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cs-CZ" sz="22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cislo = (int) (Math.random() * 6 + 1);</a:t>
            </a:r>
          </a:p>
          <a:p>
            <a:r>
              <a:rPr lang="cs-CZ" sz="2200" b="1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(cislo == 6) {</a:t>
            </a:r>
          </a:p>
          <a:p>
            <a:r>
              <a:rPr lang="cs-CZ" sz="22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System.out.println("Padla sestka</a:t>
            </a:r>
            <a:r>
              <a:rPr lang="en-US" sz="22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jupiii</a:t>
            </a:r>
            <a:r>
              <a:rPr lang="cs-CZ" sz="22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r>
              <a:rPr lang="cs-CZ" sz="2200" b="1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else {</a:t>
            </a:r>
          </a:p>
          <a:p>
            <a:r>
              <a:rPr lang="cs-CZ" sz="22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System.out.println("Nepadla 6, </a:t>
            </a:r>
            <a:r>
              <a:rPr lang="en-US" sz="22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smula</a:t>
            </a:r>
            <a:r>
              <a:rPr lang="cs-CZ" sz="22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r>
              <a:rPr lang="cs-CZ" sz="2200" b="1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4448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Angry Birds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www.code.org</a:t>
            </a:r>
            <a:br>
              <a:rPr lang="cs-CZ" dirty="0"/>
            </a:br>
            <a:r>
              <a:rPr lang="cs-CZ" dirty="0"/>
              <a:t>-&gt; Studenti</a:t>
            </a:r>
            <a:br>
              <a:rPr lang="cs-CZ" dirty="0"/>
            </a:br>
            <a:r>
              <a:rPr lang="cs-CZ" dirty="0"/>
              <a:t>-&gt; </a:t>
            </a:r>
            <a:r>
              <a:rPr lang="cs-CZ" dirty="0">
                <a:solidFill>
                  <a:schemeClr val="accent1"/>
                </a:solidFill>
              </a:rPr>
              <a:t>Klasické bludiště – Angry Birds</a:t>
            </a:r>
          </a:p>
          <a:p>
            <a:r>
              <a:rPr lang="cs-CZ" dirty="0"/>
              <a:t>Zároveň si otevřete projekt </a:t>
            </a:r>
            <a:r>
              <a:rPr lang="cs-CZ" dirty="0">
                <a:solidFill>
                  <a:schemeClr val="accent1"/>
                </a:solidFill>
              </a:rPr>
              <a:t>Angry_Birds</a:t>
            </a:r>
          </a:p>
          <a:p>
            <a:endParaRPr lang="cs-CZ" dirty="0"/>
          </a:p>
          <a:p>
            <a:r>
              <a:rPr lang="cs-CZ" dirty="0"/>
              <a:t>Každý level nejprve naklikejte na webu, potom přepište do projektu v programátorském editoru</a:t>
            </a:r>
            <a:endParaRPr lang="cs-CZ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cs-CZ" dirty="0"/>
              <a:t>Když budete mít pocit, že je to lehké, můžete dál psát jen v Javě v editoru (a nekoukat na web)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36F6-5E53-4661-BD1D-54F426C9D773}" type="slidenum">
              <a:rPr lang="cs-CZ" smtClean="0"/>
              <a:t>19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07112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Programovací jazyky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36F6-5E53-4661-BD1D-54F426C9D773}" type="slidenum">
              <a:rPr lang="cs-CZ" smtClean="0"/>
              <a:pPr/>
              <a:t>2</a:t>
            </a:fld>
            <a:endParaRPr lang="cs-CZ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" y="1068053"/>
            <a:ext cx="8928100" cy="515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551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Oblasti programování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Program už je dneska skoro v každém spotřebiči</a:t>
            </a:r>
          </a:p>
          <a:p>
            <a:endParaRPr lang="cs-CZ" dirty="0"/>
          </a:p>
          <a:p>
            <a:r>
              <a:rPr lang="cs-CZ" dirty="0"/>
              <a:t>Oblasti programování otevřené běžným programátorům</a:t>
            </a:r>
          </a:p>
          <a:p>
            <a:pPr lvl="1"/>
            <a:r>
              <a:rPr lang="cs-CZ" i="1" noProof="1">
                <a:solidFill>
                  <a:schemeClr val="bg2">
                    <a:lumMod val="50000"/>
                  </a:schemeClr>
                </a:solidFill>
              </a:rPr>
              <a:t>IoT </a:t>
            </a:r>
            <a:r>
              <a:rPr lang="cs-CZ" i="1" dirty="0">
                <a:solidFill>
                  <a:schemeClr val="bg2">
                    <a:lumMod val="50000"/>
                  </a:schemeClr>
                </a:solidFill>
              </a:rPr>
              <a:t>(malá zařízení se senzory, Arduino, Raspberry Pi)</a:t>
            </a:r>
          </a:p>
          <a:p>
            <a:pPr lvl="1"/>
            <a:r>
              <a:rPr lang="cs-CZ" dirty="0"/>
              <a:t>Mobil (tablet)</a:t>
            </a:r>
          </a:p>
          <a:p>
            <a:pPr lvl="1"/>
            <a:r>
              <a:rPr lang="cs-CZ" dirty="0"/>
              <a:t>Počítač (notebook, desktop)</a:t>
            </a:r>
          </a:p>
          <a:p>
            <a:pPr lvl="1"/>
            <a:r>
              <a:rPr lang="cs-CZ" dirty="0"/>
              <a:t>Webový prohlížeč (HTML + CSS + JavaScript)</a:t>
            </a:r>
          </a:p>
          <a:p>
            <a:pPr lvl="1"/>
            <a:r>
              <a:rPr lang="cs-CZ" dirty="0"/>
              <a:t>Webový server (počítač v data centru, </a:t>
            </a:r>
            <a:r>
              <a:rPr lang="en-US" dirty="0"/>
              <a:t>cloud</a:t>
            </a:r>
            <a:r>
              <a:rPr lang="cs-CZ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36F6-5E53-4661-BD1D-54F426C9D773}" type="slidenum">
              <a:rPr lang="cs-CZ" smtClean="0"/>
              <a:t>20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30582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Role v IT firmách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cs-CZ"/>
              <a:t>nalityk</a:t>
            </a:r>
          </a:p>
          <a:p>
            <a:r>
              <a:rPr lang="cs-CZ"/>
              <a:t>Designer UX (Uživatelského rozhraní)</a:t>
            </a:r>
          </a:p>
          <a:p>
            <a:r>
              <a:rPr lang="cs-CZ"/>
              <a:t>Programátor / vývojář</a:t>
            </a:r>
          </a:p>
          <a:p>
            <a:r>
              <a:rPr lang="cs-CZ"/>
              <a:t>Tester</a:t>
            </a:r>
          </a:p>
          <a:p>
            <a:r>
              <a:rPr lang="cs-CZ"/>
              <a:t>Proje</a:t>
            </a:r>
            <a:r>
              <a:rPr lang="en-US"/>
              <a:t>k</a:t>
            </a:r>
            <a:r>
              <a:rPr lang="cs-CZ"/>
              <a:t>t</a:t>
            </a:r>
            <a:r>
              <a:rPr lang="en-US"/>
              <a:t>ový</a:t>
            </a:r>
            <a:r>
              <a:rPr lang="cs-CZ"/>
              <a:t> manager / Produkt</a:t>
            </a:r>
            <a:r>
              <a:rPr lang="en-US"/>
              <a:t>ový</a:t>
            </a:r>
            <a:r>
              <a:rPr lang="cs-CZ"/>
              <a:t> manager</a:t>
            </a:r>
          </a:p>
          <a:p>
            <a:r>
              <a:rPr lang="cs-CZ"/>
              <a:t>Scrum master</a:t>
            </a:r>
          </a:p>
          <a:p>
            <a:r>
              <a:rPr lang="cs-CZ"/>
              <a:t>Správce serverů a aplikac</a:t>
            </a:r>
            <a:r>
              <a:rPr lang="en-US"/>
              <a:t>í</a:t>
            </a:r>
            <a:endParaRPr lang="cs-CZ"/>
          </a:p>
          <a:p>
            <a:r>
              <a:rPr lang="cs-CZ"/>
              <a:t>Zákaznická podpora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36F6-5E53-4661-BD1D-54F426C9D773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956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AB9C4-4529-41F6-B774-B42677A4C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Jak se naučit programovat za den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4DFD001-D2FA-4E9E-80D1-5A5BFF302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62" y="908050"/>
            <a:ext cx="7322675" cy="54737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B66DC-26B5-4048-9787-F1B30B1AA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36F6-5E53-4661-BD1D-54F426C9D77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031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Funkce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/>
              <a:t>Funkce je </a:t>
            </a:r>
            <a:r>
              <a:rPr lang="cs-CZ" i="1"/>
              <a:t>strojek</a:t>
            </a:r>
            <a:r>
              <a:rPr lang="cs-CZ"/>
              <a:t>, co něco přijme a něco jiného na základě toho vrátí</a:t>
            </a:r>
          </a:p>
          <a:p>
            <a:pPr lvl="1"/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36F6-5E53-4661-BD1D-54F426C9D773}" type="slidenum">
              <a:rPr lang="en-GB" smtClean="0"/>
              <a:t>4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909" y="2600908"/>
            <a:ext cx="2168269" cy="32763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621023"/>
            <a:ext cx="2232248" cy="1104122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3127827" y="4013426"/>
            <a:ext cx="720080" cy="384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3140970"/>
            <a:ext cx="1872208" cy="2016225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6228184" y="4025253"/>
            <a:ext cx="720080" cy="384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635896" y="2348880"/>
            <a:ext cx="648072" cy="5040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2561374" y="1988840"/>
            <a:ext cx="5616624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SzPct val="100000"/>
              <a:buFont typeface="Calibri" panose="020F0502020204030204" pitchFamily="34" charset="0"/>
              <a:buChar char="●"/>
              <a:defRPr sz="24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100000"/>
              <a:buFont typeface="Calibri" panose="020F0502020204030204" pitchFamily="34" charset="0"/>
              <a:buChar char="●"/>
              <a:defRPr sz="20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SzPct val="100000"/>
              <a:buFont typeface="Calibri" panose="020F0502020204030204" pitchFamily="34" charset="0"/>
              <a:buChar char="●"/>
              <a:defRPr sz="18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SzPct val="100000"/>
              <a:buFont typeface="Calibri" panose="020F0502020204030204" pitchFamily="34" charset="0"/>
              <a:buChar char="●"/>
              <a:defRPr sz="16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SzPct val="100000"/>
              <a:buFont typeface="Calibri" panose="020F0502020204030204" pitchFamily="34" charset="0"/>
              <a:buChar char="●"/>
              <a:defRPr sz="16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>
                <a:solidFill>
                  <a:schemeClr val="tx2"/>
                </a:solidFill>
              </a:rPr>
              <a:t>funkce:</a:t>
            </a:r>
            <a:endParaRPr lang="cs-CZ" b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2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Funkce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107504" y="3621024"/>
            <a:ext cx="8928992" cy="2760305"/>
          </a:xfrm>
        </p:spPr>
        <p:txBody>
          <a:bodyPr/>
          <a:lstStyle/>
          <a:p>
            <a:r>
              <a:rPr lang="cs-CZ"/>
              <a:t>Zápis volání funkce v Javě: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36F6-5E53-4661-BD1D-54F426C9D773}" type="slidenum">
              <a:rPr lang="en-GB" smtClean="0"/>
              <a:pPr/>
              <a:t>5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914" y="1268762"/>
            <a:ext cx="1289158" cy="16321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882738"/>
            <a:ext cx="1233922" cy="596251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3282843" y="2084853"/>
            <a:ext cx="360040" cy="1920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749" y="1753863"/>
            <a:ext cx="640501" cy="85400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16320" y="4389109"/>
            <a:ext cx="8136904" cy="1248139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2"/>
            </a:solidFill>
            <a:prstDash val="sysDash"/>
          </a:ln>
        </p:spPr>
        <p:txBody>
          <a:bodyPr wrap="square" rtlCol="0" anchor="ctr">
            <a:normAutofit/>
          </a:bodyPr>
          <a:lstStyle/>
          <a:p>
            <a:r>
              <a:rPr lang="cs-CZ" sz="320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napoj = </a:t>
            </a:r>
            <a:r>
              <a:rPr lang="cs-CZ" sz="32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automat(</a:t>
            </a:r>
            <a:r>
              <a:rPr lang="cs-CZ" sz="320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cs-CZ" sz="32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cs-CZ" sz="320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5508104" y="2084853"/>
            <a:ext cx="360040" cy="1920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63503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Funkce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/>
              <a:t>Funkce je </a:t>
            </a:r>
            <a:r>
              <a:rPr lang="cs-CZ" i="1"/>
              <a:t>strojek</a:t>
            </a:r>
            <a:r>
              <a:rPr lang="cs-CZ"/>
              <a:t>, co něco přijme a něco jiného na základě toho vrátí</a:t>
            </a:r>
          </a:p>
          <a:p>
            <a:pPr lvl="1"/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36F6-5E53-4661-BD1D-54F426C9D773}" type="slidenum">
              <a:rPr lang="en-GB" smtClean="0"/>
              <a:t>6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67544" y="5013178"/>
            <a:ext cx="8136904" cy="1200133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2"/>
            </a:solidFill>
            <a:prstDash val="sysDash"/>
          </a:ln>
        </p:spPr>
        <p:txBody>
          <a:bodyPr wrap="square" rtlCol="0" anchor="ctr">
            <a:normAutofit/>
          </a:bodyPr>
          <a:lstStyle/>
          <a:p>
            <a:r>
              <a:rPr lang="cs-CZ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System.out.println(</a:t>
            </a:r>
            <a:r>
              <a:rPr lang="cs-CZ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"Ahoj"</a:t>
            </a:r>
            <a:r>
              <a:rPr lang="cs-CZ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cs-CZ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cs-CZ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cs-CZ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System.out.print(</a:t>
            </a:r>
            <a:r>
              <a:rPr lang="cs-CZ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"Ahoj"</a:t>
            </a:r>
            <a:r>
              <a:rPr lang="cs-CZ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cs-CZ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8428" y="2036847"/>
            <a:ext cx="8136904" cy="1248139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2"/>
            </a:solidFill>
            <a:prstDash val="sysDash"/>
          </a:ln>
        </p:spPr>
        <p:txBody>
          <a:bodyPr wrap="square" rtlCol="0" anchor="ctr">
            <a:normAutofit/>
          </a:bodyPr>
          <a:lstStyle/>
          <a:p>
            <a:r>
              <a:rPr lang="cs-CZ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Math.cos(</a:t>
            </a:r>
            <a:r>
              <a:rPr lang="cs-CZ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90</a:t>
            </a:r>
            <a:r>
              <a:rPr lang="cs-CZ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cs-CZ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cs-CZ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Math.sin(</a:t>
            </a:r>
            <a:r>
              <a:rPr lang="cs-CZ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3.141592</a:t>
            </a:r>
            <a:r>
              <a:rPr lang="cs-CZ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cs-CZ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cs-CZ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Math.random()</a:t>
            </a:r>
            <a:r>
              <a:rPr lang="cs-CZ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8428" y="3693031"/>
            <a:ext cx="8136904" cy="960107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2"/>
            </a:solidFill>
            <a:prstDash val="sysDash"/>
          </a:ln>
        </p:spPr>
        <p:txBody>
          <a:bodyPr wrap="square" rtlCol="0" anchor="ctr">
            <a:normAutofit/>
          </a:bodyPr>
          <a:lstStyle/>
          <a:p>
            <a:r>
              <a:rPr lang="cs-CZ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Math.random()</a:t>
            </a:r>
            <a:r>
              <a:rPr lang="cs-CZ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150;</a:t>
            </a:r>
          </a:p>
        </p:txBody>
      </p:sp>
    </p:spTree>
    <p:extLst>
      <p:ext uri="{BB962C8B-B14F-4D97-AF65-F5344CB8AC3E}">
        <p14:creationId xmlns:p14="http://schemas.microsoft.com/office/powerpoint/2010/main" val="976686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Proměnné a datové typy</a:t>
            </a:r>
          </a:p>
        </p:txBody>
      </p:sp>
      <p:pic>
        <p:nvPicPr>
          <p:cNvPr id="22" name="Content Placeholder 2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552" y="4848166"/>
            <a:ext cx="3085714" cy="142222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36F6-5E53-4661-BD1D-54F426C9D773}" type="slidenum">
              <a:rPr lang="cs-CZ" smtClean="0"/>
              <a:t>7</a:t>
            </a:fld>
            <a:endParaRPr lang="cs-CZ" dirty="0"/>
          </a:p>
        </p:txBody>
      </p:sp>
      <p:sp>
        <p:nvSpPr>
          <p:cNvPr id="8" name="Shape 151"/>
          <p:cNvSpPr/>
          <p:nvPr/>
        </p:nvSpPr>
        <p:spPr>
          <a:xfrm>
            <a:off x="2434934" y="1776288"/>
            <a:ext cx="4801362" cy="20882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cs-CZ"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152"/>
          <p:cNvSpPr txBox="1"/>
          <p:nvPr/>
        </p:nvSpPr>
        <p:spPr>
          <a:xfrm>
            <a:off x="2534914" y="1907864"/>
            <a:ext cx="1996820" cy="8010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25000"/>
            </a:pPr>
            <a:r>
              <a:rPr lang="cs-CZ" sz="3200" b="1" dirty="0">
                <a:solidFill>
                  <a:schemeClr val="tx1"/>
                </a:solidFill>
              </a:rPr>
              <a:t>int</a:t>
            </a:r>
          </a:p>
        </p:txBody>
      </p:sp>
      <p:sp>
        <p:nvSpPr>
          <p:cNvPr id="10" name="Shape 153"/>
          <p:cNvSpPr txBox="1"/>
          <p:nvPr/>
        </p:nvSpPr>
        <p:spPr>
          <a:xfrm>
            <a:off x="4835614" y="1907863"/>
            <a:ext cx="1890122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ct val="25000"/>
            </a:pPr>
            <a:r>
              <a:rPr lang="cs-CZ" sz="3200" b="1" dirty="0">
                <a:solidFill>
                  <a:schemeClr val="tx1"/>
                </a:solidFill>
              </a:rPr>
              <a:t>mujVek</a:t>
            </a:r>
          </a:p>
        </p:txBody>
      </p:sp>
      <p:sp>
        <p:nvSpPr>
          <p:cNvPr id="11" name="Shape 154"/>
          <p:cNvSpPr txBox="1"/>
          <p:nvPr/>
        </p:nvSpPr>
        <p:spPr>
          <a:xfrm>
            <a:off x="4211963" y="2475756"/>
            <a:ext cx="936103" cy="1107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ct val="25000"/>
            </a:pPr>
            <a:r>
              <a:rPr lang="cs-CZ" sz="66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</a:p>
        </p:txBody>
      </p:sp>
      <p:sp>
        <p:nvSpPr>
          <p:cNvPr id="12" name="Shape 155"/>
          <p:cNvSpPr txBox="1"/>
          <p:nvPr/>
        </p:nvSpPr>
        <p:spPr>
          <a:xfrm>
            <a:off x="2506942" y="984200"/>
            <a:ext cx="2024792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ct val="25000"/>
            </a:pPr>
            <a:r>
              <a:rPr lang="cs-CZ" sz="3200" dirty="0">
                <a:solidFill>
                  <a:schemeClr val="tx2"/>
                </a:solidFill>
              </a:rPr>
              <a:t>proměnná</a:t>
            </a:r>
          </a:p>
        </p:txBody>
      </p:sp>
      <p:sp>
        <p:nvSpPr>
          <p:cNvPr id="13" name="Shape 156"/>
          <p:cNvSpPr txBox="1"/>
          <p:nvPr/>
        </p:nvSpPr>
        <p:spPr>
          <a:xfrm>
            <a:off x="336361" y="1907863"/>
            <a:ext cx="1421177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ct val="25000"/>
            </a:pPr>
            <a:r>
              <a:rPr lang="cs-CZ" sz="2800" dirty="0">
                <a:solidFill>
                  <a:schemeClr val="tx2"/>
                </a:solidFill>
              </a:rPr>
              <a:t>datový typ</a:t>
            </a:r>
          </a:p>
        </p:txBody>
      </p:sp>
      <p:sp>
        <p:nvSpPr>
          <p:cNvPr id="14" name="Shape 157"/>
          <p:cNvSpPr txBox="1"/>
          <p:nvPr/>
        </p:nvSpPr>
        <p:spPr>
          <a:xfrm>
            <a:off x="7057378" y="2548638"/>
            <a:ext cx="1920884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25000"/>
            </a:pPr>
            <a:r>
              <a:rPr lang="cs-CZ" sz="2800" dirty="0">
                <a:solidFill>
                  <a:schemeClr val="tx2"/>
                </a:solidFill>
              </a:rPr>
              <a:t>jméno proměnné</a:t>
            </a:r>
          </a:p>
        </p:txBody>
      </p:sp>
      <p:sp>
        <p:nvSpPr>
          <p:cNvPr id="15" name="Shape 158"/>
          <p:cNvSpPr txBox="1"/>
          <p:nvPr/>
        </p:nvSpPr>
        <p:spPr>
          <a:xfrm>
            <a:off x="527792" y="3864522"/>
            <a:ext cx="3203286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ct val="25000"/>
            </a:pPr>
            <a:r>
              <a:rPr lang="cs-CZ" sz="2800" dirty="0">
                <a:solidFill>
                  <a:schemeClr val="tx2"/>
                </a:solidFill>
              </a:rPr>
              <a:t>hodnota proměnné</a:t>
            </a:r>
          </a:p>
        </p:txBody>
      </p:sp>
      <p:cxnSp>
        <p:nvCxnSpPr>
          <p:cNvPr id="16" name="Shape 159"/>
          <p:cNvCxnSpPr>
            <a:stCxn id="15" idx="0"/>
          </p:cNvCxnSpPr>
          <p:nvPr/>
        </p:nvCxnSpPr>
        <p:spPr>
          <a:xfrm flipV="1">
            <a:off x="2129437" y="3212976"/>
            <a:ext cx="2154533" cy="651544"/>
          </a:xfrm>
          <a:prstGeom prst="straightConnector1">
            <a:avLst/>
          </a:prstGeom>
          <a:noFill/>
          <a:ln w="47625" cap="flat" cmpd="sng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7" name="Shape 160"/>
          <p:cNvCxnSpPr/>
          <p:nvPr/>
        </p:nvCxnSpPr>
        <p:spPr>
          <a:xfrm rot="10800000">
            <a:off x="6738596" y="2295348"/>
            <a:ext cx="995400" cy="292500"/>
          </a:xfrm>
          <a:prstGeom prst="straightConnector1">
            <a:avLst/>
          </a:prstGeom>
          <a:noFill/>
          <a:ln w="47625" cap="flat" cmpd="sng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8" name="Shape 161"/>
          <p:cNvCxnSpPr>
            <a:stCxn id="13" idx="3"/>
            <a:endCxn id="9" idx="1"/>
          </p:cNvCxnSpPr>
          <p:nvPr/>
        </p:nvCxnSpPr>
        <p:spPr>
          <a:xfrm flipV="1">
            <a:off x="1757536" y="2308393"/>
            <a:ext cx="777378" cy="76525"/>
          </a:xfrm>
          <a:prstGeom prst="straightConnector1">
            <a:avLst/>
          </a:prstGeom>
          <a:noFill/>
          <a:ln w="47625" cap="flat" cmpd="sng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0" name="Shape 164"/>
          <p:cNvSpPr txBox="1"/>
          <p:nvPr/>
        </p:nvSpPr>
        <p:spPr>
          <a:xfrm>
            <a:off x="5148064" y="4334322"/>
            <a:ext cx="264112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ct val="25000"/>
            </a:pPr>
            <a:r>
              <a:rPr lang="cs-CZ" sz="2400" dirty="0">
                <a:solidFill>
                  <a:schemeClr val="tx1"/>
                </a:solidFill>
              </a:rPr>
              <a:t>..., 5, 0, 0, 0, ...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4665" y="4653137"/>
            <a:ext cx="3666455" cy="432048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3"/>
            </a:solidFill>
            <a:prstDash val="sysDash"/>
          </a:ln>
        </p:spPr>
        <p:txBody>
          <a:bodyPr wrap="square" rtlCol="0" anchor="ctr">
            <a:noAutofit/>
          </a:bodyPr>
          <a:lstStyle/>
          <a:p>
            <a:r>
              <a:rPr lang="cs-CZ" sz="22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mujVek;</a:t>
            </a:r>
          </a:p>
        </p:txBody>
      </p:sp>
      <p:cxnSp>
        <p:nvCxnSpPr>
          <p:cNvPr id="25" name="Shape 161"/>
          <p:cNvCxnSpPr/>
          <p:nvPr/>
        </p:nvCxnSpPr>
        <p:spPr>
          <a:xfrm>
            <a:off x="4932040" y="3356992"/>
            <a:ext cx="792088" cy="1512168"/>
          </a:xfrm>
          <a:prstGeom prst="straightConnector1">
            <a:avLst/>
          </a:prstGeom>
          <a:noFill/>
          <a:ln w="47625" cap="flat" cmpd="sng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9" name="TextBox 18"/>
          <p:cNvSpPr txBox="1"/>
          <p:nvPr/>
        </p:nvSpPr>
        <p:spPr>
          <a:xfrm>
            <a:off x="424665" y="5229201"/>
            <a:ext cx="3666455" cy="1152129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3"/>
            </a:solidFill>
            <a:prstDash val="sysDash"/>
          </a:ln>
        </p:spPr>
        <p:txBody>
          <a:bodyPr wrap="square" rtlCol="0" anchor="ctr">
            <a:noAutofit/>
          </a:bodyPr>
          <a:lstStyle/>
          <a:p>
            <a:r>
              <a:rPr lang="cs-CZ" sz="22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mujVek = 5;</a:t>
            </a:r>
          </a:p>
          <a:p>
            <a:r>
              <a:rPr lang="cs-CZ" sz="22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mujVek = mujVek + 1;</a:t>
            </a:r>
          </a:p>
          <a:p>
            <a:r>
              <a:rPr lang="cs-CZ" sz="2200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mujVek = mujVek * 2;</a:t>
            </a:r>
          </a:p>
        </p:txBody>
      </p:sp>
    </p:spTree>
    <p:extLst>
      <p:ext uri="{BB962C8B-B14F-4D97-AF65-F5344CB8AC3E}">
        <p14:creationId xmlns:p14="http://schemas.microsoft.com/office/powerpoint/2010/main" val="2130354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Proměnné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Typy proměnných:</a:t>
            </a:r>
          </a:p>
          <a:p>
            <a:pPr lvl="1"/>
            <a:r>
              <a:rPr lang="cs-CZ" dirty="0"/>
              <a:t> </a:t>
            </a:r>
            <a:r>
              <a:rPr lang="cs-CZ" dirty="0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cs-CZ" dirty="0"/>
              <a:t> ............. celé číslo</a:t>
            </a:r>
          </a:p>
          <a:p>
            <a:pPr lvl="1"/>
            <a:r>
              <a:rPr lang="cs-CZ" dirty="0"/>
              <a:t> </a:t>
            </a:r>
            <a:r>
              <a:rPr lang="cs-CZ" dirty="0">
                <a:solidFill>
                  <a:schemeClr val="accent1"/>
                </a:solidFill>
                <a:latin typeface="Consolas" panose="020B0609020204030204" pitchFamily="49" charset="0"/>
              </a:rPr>
              <a:t>double</a:t>
            </a:r>
            <a:r>
              <a:rPr lang="cs-CZ" dirty="0"/>
              <a:t> ....... číslo i s desetinnými místy</a:t>
            </a:r>
          </a:p>
          <a:p>
            <a:pPr lvl="1"/>
            <a:r>
              <a:rPr lang="cs-CZ" dirty="0"/>
              <a:t> </a:t>
            </a:r>
            <a:r>
              <a:rPr lang="cs-CZ" dirty="0">
                <a:solidFill>
                  <a:schemeClr val="accent1"/>
                </a:solidFill>
                <a:latin typeface="Consolas" panose="020B0609020204030204" pitchFamily="49" charset="0"/>
              </a:rPr>
              <a:t>String</a:t>
            </a:r>
            <a:r>
              <a:rPr lang="cs-CZ" dirty="0"/>
              <a:t> ....... text</a:t>
            </a:r>
          </a:p>
          <a:p>
            <a:pPr lvl="1"/>
            <a:r>
              <a:rPr lang="cs-CZ" dirty="0"/>
              <a:t> </a:t>
            </a:r>
            <a:r>
              <a:rPr lang="cs-CZ" dirty="0">
                <a:solidFill>
                  <a:schemeClr val="accent1"/>
                </a:solidFill>
                <a:latin typeface="Consolas" panose="020B0609020204030204" pitchFamily="49" charset="0"/>
              </a:rPr>
              <a:t>boolean</a:t>
            </a:r>
            <a:r>
              <a:rPr lang="cs-CZ" dirty="0"/>
              <a:t> ..... hodnota true nebo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36F6-5E53-4661-BD1D-54F426C9D773}" type="slidenum">
              <a:rPr lang="cs-CZ" smtClean="0"/>
              <a:t>8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57353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Operace s proměnnými a operátory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Operátor přiřazení:</a:t>
            </a:r>
          </a:p>
          <a:p>
            <a:pPr marL="457200" lvl="1" indent="0">
              <a:buNone/>
            </a:pPr>
            <a:r>
              <a:rPr lang="cs-CZ" dirty="0">
                <a:latin typeface="Consolas" pitchFamily="49" charset="0"/>
              </a:rPr>
              <a:t>=</a:t>
            </a:r>
          </a:p>
          <a:p>
            <a:r>
              <a:rPr lang="cs-CZ" dirty="0"/>
              <a:t>Matematické operace:</a:t>
            </a:r>
          </a:p>
          <a:p>
            <a:pPr marL="457200" lvl="1" indent="0">
              <a:buNone/>
            </a:pPr>
            <a:r>
              <a:rPr lang="cs-CZ" dirty="0">
                <a:latin typeface="Consolas" pitchFamily="49" charset="0"/>
              </a:rPr>
              <a:t>+   -   *   /</a:t>
            </a:r>
          </a:p>
          <a:p>
            <a:r>
              <a:rPr lang="cs-CZ" dirty="0"/>
              <a:t>Spojování textu:</a:t>
            </a:r>
          </a:p>
          <a:p>
            <a:pPr marL="457200" lvl="1" indent="0">
              <a:buNone/>
            </a:pPr>
            <a:r>
              <a:rPr lang="cs-CZ" dirty="0">
                <a:latin typeface="Consolas" pitchFamily="49" charset="0"/>
              </a:rPr>
              <a:t>+</a:t>
            </a:r>
          </a:p>
          <a:p>
            <a:r>
              <a:rPr lang="cs-CZ" dirty="0"/>
              <a:t>Operátory porovnání:</a:t>
            </a:r>
          </a:p>
          <a:p>
            <a:pPr marL="457200" lvl="1" indent="0">
              <a:buNone/>
            </a:pPr>
            <a:r>
              <a:rPr lang="cs-CZ" dirty="0">
                <a:latin typeface="Consolas" pitchFamily="49" charset="0"/>
              </a:rPr>
              <a:t>&gt;   &gt;=   &lt;   </a:t>
            </a:r>
            <a:r>
              <a:rPr lang="cs-CZ">
                <a:latin typeface="Consolas" pitchFamily="49" charset="0"/>
              </a:rPr>
              <a:t>&lt;=   ==   !=</a:t>
            </a:r>
            <a:endParaRPr lang="cs-CZ" dirty="0">
              <a:latin typeface="Consolas" pitchFamily="49" charset="0"/>
            </a:endParaRPr>
          </a:p>
          <a:p>
            <a:r>
              <a:rPr lang="cs-CZ" dirty="0"/>
              <a:t>Operace v podmínkách:</a:t>
            </a:r>
          </a:p>
          <a:p>
            <a:pPr marL="457200" lvl="1" indent="0">
              <a:buNone/>
            </a:pPr>
            <a:r>
              <a:rPr lang="cs-CZ" dirty="0">
                <a:latin typeface="Consolas" pitchFamily="49" charset="0"/>
              </a:rPr>
              <a:t>&amp;&amp; </a:t>
            </a:r>
            <a:r>
              <a:rPr lang="cs-CZ" i="1" dirty="0">
                <a:solidFill>
                  <a:srgbClr val="E183BD"/>
                </a:solidFill>
                <a:latin typeface="Consolas" pitchFamily="49" charset="0"/>
              </a:rPr>
              <a:t>(a zároveň)</a:t>
            </a:r>
            <a:r>
              <a:rPr lang="cs-CZ" dirty="0">
                <a:latin typeface="Consolas" pitchFamily="49" charset="0"/>
              </a:rPr>
              <a:t>   || </a:t>
            </a:r>
            <a:r>
              <a:rPr lang="cs-CZ" i="1" dirty="0">
                <a:solidFill>
                  <a:srgbClr val="E183BD"/>
                </a:solidFill>
                <a:latin typeface="Consolas" pitchFamily="49" charset="0"/>
              </a:rPr>
              <a:t>(nebo)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36F6-5E53-4661-BD1D-54F426C9D773}" type="slidenum">
              <a:rPr lang="cs-CZ" smtClean="0"/>
              <a:t>9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44820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Kamil Sevecek Czechitas New">
      <a:dk1>
        <a:srgbClr val="2B3990"/>
      </a:dk1>
      <a:lt1>
        <a:sysClr val="window" lastClr="FFFFFF"/>
      </a:lt1>
      <a:dk2>
        <a:srgbClr val="000000"/>
      </a:dk2>
      <a:lt2>
        <a:srgbClr val="FFCB04"/>
      </a:lt2>
      <a:accent1>
        <a:srgbClr val="EB008B"/>
      </a:accent1>
      <a:accent2>
        <a:srgbClr val="FFEFF9"/>
      </a:accent2>
      <a:accent3>
        <a:srgbClr val="000000"/>
      </a:accent3>
      <a:accent4>
        <a:srgbClr val="FFEFF9"/>
      </a:accent4>
      <a:accent5>
        <a:srgbClr val="E80000"/>
      </a:accent5>
      <a:accent6>
        <a:srgbClr val="0FB107"/>
      </a:accent6>
      <a:hlink>
        <a:srgbClr val="EB008B"/>
      </a:hlink>
      <a:folHlink>
        <a:srgbClr val="EB00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chemeClr val="accent4"/>
        </a:solidFill>
        <a:ln w="28575">
          <a:solidFill>
            <a:schemeClr val="accent3"/>
          </a:solidFill>
          <a:prstDash val="sysDash"/>
        </a:ln>
      </a:spPr>
      <a:bodyPr wrap="square" rtlCol="0" anchor="ctr">
        <a:normAutofit/>
      </a:bodyPr>
      <a:lstStyle>
        <a:defPPr>
          <a:defRPr smtClean="0">
            <a:solidFill>
              <a:schemeClr val="accent3"/>
            </a:solidFill>
            <a:latin typeface="Consolas" panose="020B0609020204030204" pitchFamily="49" charset="0"/>
            <a:cs typeface="Consolas" panose="020B0609020204030204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37915</TotalTime>
  <Words>684</Words>
  <Application>Microsoft Office PowerPoint</Application>
  <PresentationFormat>On-screen Show (4:3)</PresentationFormat>
  <Paragraphs>189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Consolas</vt:lpstr>
      <vt:lpstr>Open Sans</vt:lpstr>
      <vt:lpstr>Office Theme</vt:lpstr>
      <vt:lpstr>Úvod do programování 1</vt:lpstr>
      <vt:lpstr>Programovací jazyky</vt:lpstr>
      <vt:lpstr>Jak se naučit programovat za den</vt:lpstr>
      <vt:lpstr>Funkce</vt:lpstr>
      <vt:lpstr>Funkce</vt:lpstr>
      <vt:lpstr>Funkce</vt:lpstr>
      <vt:lpstr>Proměnné a datové typy</vt:lpstr>
      <vt:lpstr>Proměnné</vt:lpstr>
      <vt:lpstr>Operace s proměnnými a operátory</vt:lpstr>
      <vt:lpstr>Samostatná práce</vt:lpstr>
      <vt:lpstr>Cyklus (while)</vt:lpstr>
      <vt:lpstr>Cyklus (while)</vt:lpstr>
      <vt:lpstr>Cyklus (for)</vt:lpstr>
      <vt:lpstr>Cyklus (for)</vt:lpstr>
      <vt:lpstr>Podmíněný příkaz (if)</vt:lpstr>
      <vt:lpstr>Podmíněný příkaz (if)</vt:lpstr>
      <vt:lpstr>Podmíněný příkaz (if-else)</vt:lpstr>
      <vt:lpstr>Podmíněný příkaz (if-else)</vt:lpstr>
      <vt:lpstr>Angry Birds</vt:lpstr>
      <vt:lpstr>Oblasti programování</vt:lpstr>
      <vt:lpstr>Role v IT firmách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Czechitas</dc:title>
  <dc:creator>Kamil Sevecek</dc:creator>
  <cp:lastModifiedBy>Kamil</cp:lastModifiedBy>
  <cp:revision>301</cp:revision>
  <dcterms:created xsi:type="dcterms:W3CDTF">2014-11-22T17:30:28Z</dcterms:created>
  <dcterms:modified xsi:type="dcterms:W3CDTF">2020-01-27T09:29:39Z</dcterms:modified>
</cp:coreProperties>
</file>