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71" r:id="rId7"/>
    <p:sldId id="264" r:id="rId8"/>
    <p:sldId id="265" r:id="rId9"/>
    <p:sldId id="266" r:id="rId10"/>
    <p:sldId id="267" r:id="rId11"/>
    <p:sldId id="269" r:id="rId12"/>
    <p:sldId id="270" r:id="rId13"/>
    <p:sldId id="273" r:id="rId14"/>
    <p:sldId id="257" r:id="rId15"/>
    <p:sldId id="272" r:id="rId16"/>
  </p:sldIdLst>
  <p:sldSz cx="12192000" cy="6858000"/>
  <p:notesSz cx="6858000" cy="9144000"/>
  <p:embeddedFontLst>
    <p:embeddedFont>
      <p:font typeface="Amatic SC" panose="020B060402020202020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8139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9" cy="46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0" y="980728"/>
            <a:ext cx="12192000" cy="1728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Úvod do programování 2 - Java</a:t>
            </a:r>
            <a:endParaRPr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7328" y="2708920"/>
            <a:ext cx="12025336" cy="108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cs-CZ" sz="5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Kamil Ševeček</a:t>
            </a:r>
          </a:p>
        </p:txBody>
      </p:sp>
      <p:sp>
        <p:nvSpPr>
          <p:cNvPr id="5" name="Shape 59"/>
          <p:cNvSpPr txBox="1">
            <a:spLocks/>
          </p:cNvSpPr>
          <p:nvPr/>
        </p:nvSpPr>
        <p:spPr>
          <a:xfrm>
            <a:off x="0" y="4149080"/>
            <a:ext cx="121920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</a:t>
            </a:r>
            <a:r>
              <a:rPr lang="cs-CZ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áhněte si příklady:</a:t>
            </a:r>
            <a:br>
              <a:rPr lang="cs-CZ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cs-CZ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https://javabrno.czechitas.cz/2019-podzim/java-uvod-2/</a:t>
            </a:r>
            <a:endParaRPr lang="pt-BR" sz="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Složené proměnné - objekty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04388"/>
              </p:ext>
            </p:extLst>
          </p:nvPr>
        </p:nvGraphicFramePr>
        <p:xfrm>
          <a:off x="944563" y="1849438"/>
          <a:ext cx="65436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Visio" r:id="rId3" imgW="4655785" imgH="2384878" progId="Visio.Drawing.11">
                  <p:embed/>
                </p:oleObj>
              </mc:Choice>
              <mc:Fallback>
                <p:oleObj name="Visio" r:id="rId3" imgW="4655785" imgH="238487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849438"/>
                        <a:ext cx="65436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78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icture Placeholder 3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1145774373"/>
              </p:ext>
            </p:extLst>
          </p:nvPr>
        </p:nvGraphicFramePr>
        <p:xfrm>
          <a:off x="1487488" y="1556792"/>
          <a:ext cx="9527947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Visio" r:id="rId3" imgW="8651769" imgH="3466215" progId="Visio.Drawing.11">
                  <p:embed/>
                </p:oleObj>
              </mc:Choice>
              <mc:Fallback>
                <p:oleObj name="Visio" r:id="rId3" imgW="8651769" imgH="346621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556792"/>
                        <a:ext cx="9527947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05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328" y="116632"/>
            <a:ext cx="26642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5405"/>
              </p:ext>
            </p:extLst>
          </p:nvPr>
        </p:nvGraphicFramePr>
        <p:xfrm>
          <a:off x="7536160" y="20592"/>
          <a:ext cx="5232400" cy="678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3" imgW="5231590" imgH="6788557" progId="Visio.Drawing.11">
                  <p:embed/>
                </p:oleObj>
              </mc:Choice>
              <mc:Fallback>
                <p:oleObj name="Visio" r:id="rId3" imgW="5231590" imgH="678855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20592"/>
                        <a:ext cx="5232400" cy="678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17312178"/>
              </p:ext>
            </p:extLst>
          </p:nvPr>
        </p:nvGraphicFramePr>
        <p:xfrm>
          <a:off x="335360" y="2114885"/>
          <a:ext cx="6516963" cy="261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5" imgW="8651769" imgH="3466215" progId="Visio.Drawing.11">
                  <p:embed/>
                </p:oleObj>
              </mc:Choice>
              <mc:Fallback>
                <p:oleObj name="Visio" r:id="rId5" imgW="8651769" imgH="3466215" progId="Visio.Drawing.11">
                  <p:embed/>
                  <p:pic>
                    <p:nvPicPr>
                      <p:cNvPr id="0" name="Picture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" y="2114885"/>
                        <a:ext cx="6516963" cy="2610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02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5003177"/>
          </a:xfrm>
        </p:spPr>
        <p:txBody>
          <a:bodyPr/>
          <a:lstStyle/>
          <a:p>
            <a:pPr marL="4681538" indent="-4630738">
              <a:buNone/>
            </a:pPr>
            <a:r>
              <a:rPr lang="cs-CZ" dirty="0">
                <a:solidFill>
                  <a:schemeClr val="accent1"/>
                </a:solidFill>
              </a:rPr>
              <a:t>new Trida()</a:t>
            </a:r>
            <a:r>
              <a:rPr lang="cs-CZ" dirty="0"/>
              <a:t> ... vyrobí objekt typu Trida</a:t>
            </a:r>
          </a:p>
          <a:p>
            <a:pPr marL="4803775" indent="-4752975">
              <a:buNone/>
            </a:pPr>
            <a:r>
              <a:rPr lang="cs-CZ" dirty="0">
                <a:solidFill>
                  <a:schemeClr val="accent1"/>
                </a:solidFill>
              </a:rPr>
              <a:t>new Trida(pocatecniHodnota)</a:t>
            </a:r>
            <a:r>
              <a:rPr lang="cs-CZ" dirty="0"/>
              <a:t> ... vyrobí objekt typu Trida, který má výchozí nastavení vlastností</a:t>
            </a:r>
          </a:p>
          <a:p>
            <a:pPr marL="4681538" indent="-4630738">
              <a:buNone/>
            </a:pPr>
            <a:r>
              <a:rPr lang="cs-CZ" dirty="0">
                <a:solidFill>
                  <a:schemeClr val="accent1"/>
                </a:solidFill>
              </a:rPr>
              <a:t>Typ promenna</a:t>
            </a:r>
            <a:r>
              <a:rPr lang="cs-CZ" dirty="0"/>
              <a:t> ... založí novou proměnnou (prázdnou)</a:t>
            </a:r>
          </a:p>
          <a:p>
            <a:pPr marL="4681538" indent="-4630738">
              <a:buNone/>
            </a:pPr>
            <a:r>
              <a:rPr lang="cs-CZ" dirty="0">
                <a:solidFill>
                  <a:schemeClr val="accent1"/>
                </a:solidFill>
              </a:rPr>
              <a:t>Typ promenna = new Trida()</a:t>
            </a:r>
            <a:r>
              <a:rPr lang="cs-CZ" dirty="0"/>
              <a:t> ... kombinace předchozích</a:t>
            </a:r>
          </a:p>
          <a:p>
            <a:pPr marL="4681538" indent="-4630738">
              <a:buNone/>
            </a:pPr>
            <a:r>
              <a:rPr lang="cs-CZ" dirty="0">
                <a:solidFill>
                  <a:schemeClr val="accent1"/>
                </a:solidFill>
              </a:rPr>
              <a:t>promenna.rozkaz()</a:t>
            </a:r>
            <a:r>
              <a:rPr lang="cs-CZ" dirty="0"/>
              <a:t> ... vyvolání nějakého rozkazu</a:t>
            </a:r>
            <a:endParaRPr lang="cs-CZ" dirty="0">
              <a:solidFill>
                <a:schemeClr val="accent1"/>
              </a:solidFill>
            </a:endParaRPr>
          </a:p>
          <a:p>
            <a:pPr marL="4681538" indent="-4630738">
              <a:buNone/>
            </a:pPr>
            <a:r>
              <a:rPr lang="cs-CZ" dirty="0">
                <a:solidFill>
                  <a:schemeClr val="accent1"/>
                </a:solidFill>
              </a:rPr>
              <a:t>promenna.setVlastnost(hodnota)</a:t>
            </a:r>
            <a:r>
              <a:rPr lang="cs-CZ" dirty="0"/>
              <a:t> … nastaví objektu vlastnost</a:t>
            </a:r>
          </a:p>
          <a:p>
            <a:pPr marL="6681788" indent="-6630988">
              <a:buNone/>
            </a:pPr>
            <a:r>
              <a:rPr lang="cs-CZ" dirty="0">
                <a:solidFill>
                  <a:schemeClr val="accent1"/>
                </a:solidFill>
              </a:rPr>
              <a:t>jinaPromenna = promenna.getVlastnost()</a:t>
            </a:r>
            <a:r>
              <a:rPr lang="cs-CZ" dirty="0"/>
              <a:t> ... zjistí od objektu hodnotu vlastnosti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Pravidla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cs-CZ"/>
              <a:t>Program už je dneska v každém spotřebiči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lang="cs-CZ"/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cs-CZ"/>
              <a:t>Oblasti programování otevřené běžným smrtelníkům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IoT</a:t>
            </a:r>
            <a:r>
              <a:rPr lang="cs-CZ"/>
              <a:t> (malá zařízení se senzory, Arduino, </a:t>
            </a:r>
            <a:r>
              <a:rPr lang="cs-CZ" b="1"/>
              <a:t>Raspberry Pi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Mobil</a:t>
            </a:r>
            <a:r>
              <a:rPr lang="cs-CZ"/>
              <a:t> (</a:t>
            </a:r>
            <a:r>
              <a:rPr lang="cs-CZ" b="1"/>
              <a:t>Android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Počítač</a:t>
            </a:r>
            <a:r>
              <a:rPr lang="cs-CZ"/>
              <a:t> (</a:t>
            </a:r>
            <a:r>
              <a:rPr lang="cs-CZ" b="1"/>
              <a:t>Windows</a:t>
            </a:r>
            <a:r>
              <a:rPr lang="cs-CZ"/>
              <a:t>, </a:t>
            </a:r>
            <a:r>
              <a:rPr lang="cs-CZ" b="1"/>
              <a:t>macOS</a:t>
            </a:r>
            <a:r>
              <a:rPr lang="cs-CZ"/>
              <a:t>, </a:t>
            </a:r>
            <a:r>
              <a:rPr lang="cs-CZ" b="1"/>
              <a:t>Linux</a:t>
            </a:r>
            <a:r>
              <a:rPr lang="cs-CZ"/>
              <a:t>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Webový prohlížeč</a:t>
            </a:r>
            <a:r>
              <a:rPr lang="cs-CZ"/>
              <a:t> (HTML + CSS + JavaScript)</a:t>
            </a:r>
          </a:p>
          <a:p>
            <a:pPr lvl="0" indent="-336550">
              <a:spcBef>
                <a:spcPts val="0"/>
              </a:spcBef>
              <a:buSzPct val="100000"/>
            </a:pPr>
            <a:r>
              <a:rPr lang="cs-CZ">
                <a:solidFill>
                  <a:schemeClr val="accent1"/>
                </a:solidFill>
              </a:rPr>
              <a:t>Webový server</a:t>
            </a:r>
            <a:r>
              <a:rPr lang="cs-CZ"/>
              <a:t> (</a:t>
            </a:r>
            <a:r>
              <a:rPr lang="cs-CZ" b="1"/>
              <a:t>počítač v data centru</a:t>
            </a:r>
            <a:r>
              <a:rPr lang="cs-CZ"/>
              <a:t>, </a:t>
            </a:r>
            <a:r>
              <a:rPr lang="cs-CZ" b="1"/>
              <a:t>cloud</a:t>
            </a:r>
            <a:r>
              <a:rPr lang="cs-CZ"/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lang="cs-CZ"/>
          </a:p>
          <a:p>
            <a:pPr marL="635000" lvl="0" indent="-38100">
              <a:spcBef>
                <a:spcPts val="0"/>
              </a:spcBef>
              <a:buNone/>
            </a:pPr>
            <a:r>
              <a:rPr lang="cs-CZ" b="1"/>
              <a:t>Tučně</a:t>
            </a:r>
            <a:r>
              <a:rPr lang="cs-CZ"/>
              <a:t> zvýrazněno, kde lze použít Java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Oblasti programování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Návaznost kurzů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EF5C28-C3DD-4D86-9A0F-4A7F73CCE70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02830" y="2492896"/>
            <a:ext cx="10786340" cy="27363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29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Objektově orientovaný jazyk</a:t>
            </a:r>
          </a:p>
          <a:p>
            <a:r>
              <a:rPr lang="cs-CZ"/>
              <a:t>Multiplatformní</a:t>
            </a:r>
          </a:p>
          <a:p>
            <a:r>
              <a:rPr lang="cs-CZ"/>
              <a:t>Open source</a:t>
            </a:r>
          </a:p>
          <a:p>
            <a:r>
              <a:rPr lang="cs-CZ"/>
              <a:t>Obrovská komunita programátorů (~ 3 miliony)</a:t>
            </a:r>
          </a:p>
          <a:p>
            <a:r>
              <a:rPr lang="cs-CZ"/>
              <a:t>Jazyk na výstavbu složitějších aplikací</a:t>
            </a:r>
          </a:p>
          <a:p>
            <a:pPr lvl="1"/>
            <a:r>
              <a:rPr lang="cs-CZ"/>
              <a:t>Kompilovaný jazyk, ne skriptovací jazyk</a:t>
            </a:r>
          </a:p>
          <a:p>
            <a:endParaRPr lang="cs-CZ"/>
          </a:p>
          <a:p>
            <a:r>
              <a:rPr lang="cs-CZ"/>
              <a:t>Java a JavaScript jsou zcela odlišné jazyky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09764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Jaké typy proměnných znáte?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Proměnná a její typ</a:t>
            </a:r>
          </a:p>
        </p:txBody>
      </p:sp>
    </p:spTree>
    <p:extLst>
      <p:ext uri="{BB962C8B-B14F-4D97-AF65-F5344CB8AC3E}">
        <p14:creationId xmlns:p14="http://schemas.microsoft.com/office/powerpoint/2010/main" val="9654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Čísla</a:t>
            </a:r>
          </a:p>
          <a:p>
            <a:r>
              <a:rPr lang="cs-CZ"/>
              <a:t>Písmena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Proměnná a její typ</a:t>
            </a:r>
          </a:p>
        </p:txBody>
      </p:sp>
    </p:spTree>
    <p:extLst>
      <p:ext uri="{BB962C8B-B14F-4D97-AF65-F5344CB8AC3E}">
        <p14:creationId xmlns:p14="http://schemas.microsoft.com/office/powerpoint/2010/main" val="24159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Čísla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int</a:t>
            </a:r>
            <a:r>
              <a:rPr lang="cs-CZ"/>
              <a:t> .......... celá čísla od -2147483648 do +2147483647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double</a:t>
            </a:r>
            <a:r>
              <a:rPr lang="cs-CZ"/>
              <a:t> ... čísla i s desetinnými číslicemi</a:t>
            </a:r>
          </a:p>
          <a:p>
            <a:r>
              <a:rPr lang="cs-CZ"/>
              <a:t>Písmena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String</a:t>
            </a:r>
            <a:r>
              <a:rPr lang="cs-CZ"/>
              <a:t> ... text, složen ze znaků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Proměnná a její typ</a:t>
            </a:r>
          </a:p>
        </p:txBody>
      </p:sp>
    </p:spTree>
    <p:extLst>
      <p:ext uri="{BB962C8B-B14F-4D97-AF65-F5344CB8AC3E}">
        <p14:creationId xmlns:p14="http://schemas.microsoft.com/office/powerpoint/2010/main" val="167094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cs-CZ"/>
              <a:t>Používejte našeptávač v editoru IntelliJ IDEA</a:t>
            </a:r>
          </a:p>
          <a:p>
            <a:pPr marL="533400" lvl="1" indent="0">
              <a:buNone/>
            </a:pPr>
            <a:r>
              <a:rPr lang="cs-CZ"/>
              <a:t>CTRL + Mezerník</a:t>
            </a:r>
          </a:p>
          <a:p>
            <a:endParaRPr lang="cs-CZ"/>
          </a:p>
          <a:p>
            <a:r>
              <a:rPr lang="cs-CZ"/>
              <a:t>Jak zkopírovat/vyrobit zálohu projektu?</a:t>
            </a:r>
          </a:p>
          <a:p>
            <a:endParaRPr lang="cs-CZ"/>
          </a:p>
          <a:p>
            <a:r>
              <a:rPr lang="cs-CZ"/>
              <a:t>Řádkový komentář</a:t>
            </a:r>
          </a:p>
          <a:p>
            <a:pPr marL="533400" lvl="1" indent="0">
              <a:buNone/>
            </a:pPr>
            <a:r>
              <a:rPr lang="cs-CZ">
                <a:solidFill>
                  <a:schemeClr val="accent1"/>
                </a:solidFill>
              </a:rPr>
              <a:t>// Cokoliv sem napíšu, nebude prováděno</a:t>
            </a:r>
          </a:p>
          <a:p>
            <a:r>
              <a:rPr lang="cs-CZ"/>
              <a:t>Blokový komentář</a:t>
            </a:r>
          </a:p>
          <a:p>
            <a:pPr marL="533400" lvl="1" indent="0">
              <a:buNone/>
            </a:pPr>
            <a:r>
              <a:rPr lang="cs-CZ">
                <a:solidFill>
                  <a:schemeClr val="accent1"/>
                </a:solidFill>
              </a:rPr>
              <a:t>/*  Ani toto nebude prováděno  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Úkrok stranou</a:t>
            </a:r>
          </a:p>
        </p:txBody>
      </p:sp>
    </p:spTree>
    <p:extLst>
      <p:ext uri="{BB962C8B-B14F-4D97-AF65-F5344CB8AC3E}">
        <p14:creationId xmlns:p14="http://schemas.microsoft.com/office/powerpoint/2010/main" val="38807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4660" y="1378151"/>
            <a:ext cx="10134600" cy="485916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Jednoduché typy</a:t>
            </a:r>
          </a:p>
          <a:p>
            <a:pPr lvl="1"/>
            <a:r>
              <a:rPr lang="cs-CZ" dirty="0">
                <a:solidFill>
                  <a:schemeClr val="accent1"/>
                </a:solidFill>
              </a:rPr>
              <a:t>int</a:t>
            </a:r>
            <a:r>
              <a:rPr lang="cs-CZ" dirty="0"/>
              <a:t> ............ celé číslo</a:t>
            </a:r>
          </a:p>
          <a:p>
            <a:pPr lvl="1"/>
            <a:r>
              <a:rPr lang="cs-CZ" dirty="0">
                <a:solidFill>
                  <a:schemeClr val="accent1"/>
                </a:solidFill>
              </a:rPr>
              <a:t>double</a:t>
            </a:r>
            <a:r>
              <a:rPr lang="cs-CZ" dirty="0"/>
              <a:t> ..... číslo i s desetinnými číslicemi</a:t>
            </a:r>
          </a:p>
          <a:p>
            <a:pPr lvl="1"/>
            <a:r>
              <a:rPr lang="cs-CZ" dirty="0">
                <a:solidFill>
                  <a:schemeClr val="accent1"/>
                </a:solidFill>
              </a:rPr>
              <a:t>char</a:t>
            </a:r>
            <a:r>
              <a:rPr lang="cs-CZ" dirty="0"/>
              <a:t> ......... jeden znak</a:t>
            </a:r>
          </a:p>
          <a:p>
            <a:pPr lvl="1"/>
            <a:r>
              <a:rPr lang="cs-CZ" dirty="0">
                <a:solidFill>
                  <a:schemeClr val="accent1"/>
                </a:solidFill>
              </a:rPr>
              <a:t>boolean</a:t>
            </a:r>
            <a:r>
              <a:rPr lang="cs-CZ" dirty="0"/>
              <a:t> ... ano / ne</a:t>
            </a:r>
          </a:p>
          <a:p>
            <a:r>
              <a:rPr lang="cs-CZ" dirty="0"/>
              <a:t>Složené typy</a:t>
            </a:r>
          </a:p>
          <a:p>
            <a:pPr lvl="1"/>
            <a:r>
              <a:rPr lang="cs-CZ" dirty="0">
                <a:solidFill>
                  <a:schemeClr val="accent1"/>
                </a:solidFill>
              </a:rPr>
              <a:t>String</a:t>
            </a:r>
          </a:p>
          <a:p>
            <a:pPr lvl="1"/>
            <a:r>
              <a:rPr lang="cs-CZ">
                <a:solidFill>
                  <a:schemeClr val="accent1"/>
                </a:solidFill>
              </a:rPr>
              <a:t>Color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Point</a:t>
            </a:r>
            <a:endParaRPr lang="cs-CZ" dirty="0">
              <a:solidFill>
                <a:schemeClr val="accent1"/>
              </a:solidFill>
            </a:endParaRPr>
          </a:p>
          <a:p>
            <a:pPr lvl="1"/>
            <a:r>
              <a:rPr lang="cs-CZ">
                <a:solidFill>
                  <a:schemeClr val="accent1"/>
                </a:solidFill>
              </a:rPr>
              <a:t>Dimension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JFrame</a:t>
            </a:r>
            <a:endParaRPr lang="cs-CZ" dirty="0">
              <a:solidFill>
                <a:schemeClr val="accent1"/>
              </a:solidFill>
            </a:endParaRPr>
          </a:p>
          <a:p>
            <a:pPr lvl="1"/>
            <a:r>
              <a:rPr lang="cs-CZ">
                <a:solidFill>
                  <a:schemeClr val="accent1"/>
                </a:solidFill>
              </a:rPr>
              <a:t>Random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… (a </a:t>
            </a:r>
            <a:r>
              <a:rPr lang="en-US" dirty="0" err="1">
                <a:solidFill>
                  <a:schemeClr val="accent1"/>
                </a:solidFill>
              </a:rPr>
              <a:t>mnoho</a:t>
            </a:r>
            <a:r>
              <a:rPr lang="en-US" dirty="0">
                <a:solidFill>
                  <a:schemeClr val="accent1"/>
                </a:solidFill>
              </a:rPr>
              <a:t> dal</a:t>
            </a:r>
            <a:r>
              <a:rPr lang="cs-CZ" dirty="0">
                <a:solidFill>
                  <a:schemeClr val="accent1"/>
                </a:solidFill>
              </a:rPr>
              <a:t>ších) 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Tak pořádně</a:t>
            </a:r>
          </a:p>
        </p:txBody>
      </p:sp>
    </p:spTree>
    <p:extLst>
      <p:ext uri="{BB962C8B-B14F-4D97-AF65-F5344CB8AC3E}">
        <p14:creationId xmlns:p14="http://schemas.microsoft.com/office/powerpoint/2010/main" val="100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Na Úvodu do programování se probíraly</a:t>
            </a:r>
          </a:p>
          <a:p>
            <a:pPr lvl="1"/>
            <a:r>
              <a:rPr lang="cs-CZ"/>
              <a:t>Podmínky ... </a:t>
            </a:r>
            <a:r>
              <a:rPr lang="cs-CZ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cs-CZ"/>
              <a:t>Cykly .......... </a:t>
            </a:r>
            <a:r>
              <a:rPr lang="cs-CZ">
                <a:solidFill>
                  <a:schemeClr val="accent1"/>
                </a:solidFill>
              </a:rPr>
              <a:t>while</a:t>
            </a:r>
            <a:r>
              <a:rPr lang="cs-CZ"/>
              <a:t>, </a:t>
            </a:r>
            <a:r>
              <a:rPr lang="cs-CZ">
                <a:solidFill>
                  <a:schemeClr val="accent1"/>
                </a:solidFill>
              </a:rPr>
              <a:t>for</a:t>
            </a:r>
          </a:p>
          <a:p>
            <a:endParaRPr lang="cs-CZ"/>
          </a:p>
          <a:p>
            <a:r>
              <a:rPr lang="cs-CZ"/>
              <a:t>Ty se samozřejmě používají i v Javě</a:t>
            </a:r>
          </a:p>
          <a:p>
            <a:pPr lvl="1"/>
            <a:r>
              <a:rPr lang="cs-CZ"/>
              <a:t>ale navíc k nim máme objekty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Podmínky a cykly?</a:t>
            </a:r>
          </a:p>
        </p:txBody>
      </p:sp>
    </p:spTree>
    <p:extLst>
      <p:ext uri="{BB962C8B-B14F-4D97-AF65-F5344CB8AC3E}">
        <p14:creationId xmlns:p14="http://schemas.microsoft.com/office/powerpoint/2010/main" val="42269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Složené proměnné - objekty</a:t>
            </a:r>
          </a:p>
        </p:txBody>
      </p:sp>
      <p:graphicFrame>
        <p:nvGraphicFramePr>
          <p:cNvPr id="7" name="Picture Placeholder 6"/>
          <p:cNvGraphicFramePr>
            <a:graphicFrameLocks noGrp="1" noChangeAspect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146481012"/>
              </p:ext>
            </p:extLst>
          </p:nvPr>
        </p:nvGraphicFramePr>
        <p:xfrm>
          <a:off x="911424" y="1844824"/>
          <a:ext cx="6268822" cy="311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4439731" imgH="2207494" progId="Visio.Drawing.11">
                  <p:embed/>
                </p:oleObj>
              </mc:Choice>
              <mc:Fallback>
                <p:oleObj name="Visio" r:id="rId3" imgW="4439731" imgH="220749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844824"/>
                        <a:ext cx="6268822" cy="3117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1291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343</Words>
  <Application>Microsoft Office PowerPoint</Application>
  <PresentationFormat>Widescreen</PresentationFormat>
  <Paragraphs>76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Amatic SC</vt:lpstr>
      <vt:lpstr>Calibri</vt:lpstr>
      <vt:lpstr>Open Sans</vt:lpstr>
      <vt:lpstr>Motiv Office</vt:lpstr>
      <vt:lpstr>Visio</vt:lpstr>
      <vt:lpstr>Microsoft Visio 2003-2010 Drawing</vt:lpstr>
      <vt:lpstr>Úvod do programování 2 - Java</vt:lpstr>
      <vt:lpstr>Java</vt:lpstr>
      <vt:lpstr>Proměnná a její typ</vt:lpstr>
      <vt:lpstr>Proměnná a její typ</vt:lpstr>
      <vt:lpstr>Proměnná a její typ</vt:lpstr>
      <vt:lpstr>Úkrok stranou</vt:lpstr>
      <vt:lpstr>Tak pořádně</vt:lpstr>
      <vt:lpstr>Podmínky a cykly?</vt:lpstr>
      <vt:lpstr>Složené proměnné - objekty</vt:lpstr>
      <vt:lpstr>Složené proměnné - objekty</vt:lpstr>
      <vt:lpstr>PowerPoint Presentation</vt:lpstr>
      <vt:lpstr>PowerPoint Presentation</vt:lpstr>
      <vt:lpstr>Pravidla</vt:lpstr>
      <vt:lpstr>Oblasti programování</vt:lpstr>
      <vt:lpstr>Návaznost kurzů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Javy</dc:title>
  <dc:creator>Kamil</dc:creator>
  <cp:lastModifiedBy>Kamil Sevecek (HCI)</cp:lastModifiedBy>
  <cp:revision>34</cp:revision>
  <dcterms:modified xsi:type="dcterms:W3CDTF">2019-12-01T01:43:02Z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7a254d-8771-4074-9707-28997ed29c0f_Enabled">
    <vt:lpwstr>true</vt:lpwstr>
  </property>
  <property fmtid="{D5CDD505-2E9C-101B-9397-08002B2CF9AE}" pid="3" name="MSIP_Label_6d7a254d-8771-4074-9707-28997ed29c0f_SetDate">
    <vt:lpwstr>2019-12-01T01:42:58Z</vt:lpwstr>
  </property>
  <property fmtid="{D5CDD505-2E9C-101B-9397-08002B2CF9AE}" pid="4" name="MSIP_Label_6d7a254d-8771-4074-9707-28997ed29c0f_Method">
    <vt:lpwstr>Privileged</vt:lpwstr>
  </property>
  <property fmtid="{D5CDD505-2E9C-101B-9397-08002B2CF9AE}" pid="5" name="MSIP_Label_6d7a254d-8771-4074-9707-28997ed29c0f_Name">
    <vt:lpwstr>Public</vt:lpwstr>
  </property>
  <property fmtid="{D5CDD505-2E9C-101B-9397-08002B2CF9AE}" pid="6" name="MSIP_Label_6d7a254d-8771-4074-9707-28997ed29c0f_SiteId">
    <vt:lpwstr>5675d321-19d1-4c95-9684-2c28ac8f80a4</vt:lpwstr>
  </property>
  <property fmtid="{D5CDD505-2E9C-101B-9397-08002B2CF9AE}" pid="7" name="MSIP_Label_6d7a254d-8771-4074-9707-28997ed29c0f_ActionId">
    <vt:lpwstr>1bd92ba4-4558-4c3a-82ea-0000a0fbd72a</vt:lpwstr>
  </property>
  <property fmtid="{D5CDD505-2E9C-101B-9397-08002B2CF9AE}" pid="8" name="MSIP_Label_6d7a254d-8771-4074-9707-28997ed29c0f_ContentBits">
    <vt:lpwstr>0</vt:lpwstr>
  </property>
</Properties>
</file>