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2" r:id="rId16"/>
  </p:sldIdLst>
  <p:sldSz cx="12192000" cy="6858000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Amatic SC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13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196752"/>
            <a:ext cx="10029300" cy="2592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Úvod do </a:t>
            </a:r>
            <a:r>
              <a:rPr lang="cs-CZ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programování II</a:t>
            </a:r>
            <a:br>
              <a:rPr lang="cs-CZ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cs-CZ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Java</a:t>
            </a:r>
            <a:endParaRPr sz="7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7328" y="4005064"/>
            <a:ext cx="12025336" cy="1296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cs-CZ" sz="54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Kamil Ševeček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58832"/>
              </p:ext>
            </p:extLst>
          </p:nvPr>
        </p:nvGraphicFramePr>
        <p:xfrm>
          <a:off x="950040" y="1844824"/>
          <a:ext cx="622608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40" y="1844824"/>
                        <a:ext cx="6226080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85187"/>
              </p:ext>
            </p:extLst>
          </p:nvPr>
        </p:nvGraphicFramePr>
        <p:xfrm>
          <a:off x="5303912" y="1762416"/>
          <a:ext cx="6188698" cy="375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5" imgW="4439731" imgH="2693595" progId="Visio.Drawing.11">
                  <p:embed/>
                </p:oleObj>
              </mc:Choice>
              <mc:Fallback>
                <p:oleObj name="Visio" r:id="rId5" imgW="4439731" imgH="269359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762416"/>
                        <a:ext cx="6188698" cy="375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722965"/>
              </p:ext>
            </p:extLst>
          </p:nvPr>
        </p:nvGraphicFramePr>
        <p:xfrm>
          <a:off x="551384" y="2204864"/>
          <a:ext cx="4440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4439731" imgH="1667667" progId="Visio.Drawing.11">
                  <p:embed/>
                </p:oleObj>
              </mc:Choice>
              <mc:Fallback>
                <p:oleObj name="Visio" r:id="rId3" imgW="4439731" imgH="166766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2204864"/>
                        <a:ext cx="44402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56424"/>
              </p:ext>
            </p:extLst>
          </p:nvPr>
        </p:nvGraphicFramePr>
        <p:xfrm>
          <a:off x="5303912" y="476672"/>
          <a:ext cx="52324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5" imgW="5231644" imgH="5753471" progId="Visio.Drawing.11">
                  <p:embed/>
                </p:oleObj>
              </mc:Choice>
              <mc:Fallback>
                <p:oleObj name="Visio" r:id="rId5" imgW="5231644" imgH="575347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76672"/>
                        <a:ext cx="5232400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5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icture Placeholder 3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145774373"/>
              </p:ext>
            </p:extLst>
          </p:nvPr>
        </p:nvGraphicFramePr>
        <p:xfrm>
          <a:off x="1487488" y="1556792"/>
          <a:ext cx="9527947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8651769" imgH="3466215" progId="Visio.Drawing.11">
                  <p:embed/>
                </p:oleObj>
              </mc:Choice>
              <mc:Fallback>
                <p:oleObj name="Visio" r:id="rId3" imgW="8651769" imgH="34662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556792"/>
                        <a:ext cx="9527947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328" y="116632"/>
            <a:ext cx="26642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5405"/>
              </p:ext>
            </p:extLst>
          </p:nvPr>
        </p:nvGraphicFramePr>
        <p:xfrm>
          <a:off x="7536160" y="20592"/>
          <a:ext cx="5232400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5231590" imgH="6788557" progId="Visio.Drawing.11">
                  <p:embed/>
                </p:oleObj>
              </mc:Choice>
              <mc:Fallback>
                <p:oleObj name="Visio" r:id="rId3" imgW="5231590" imgH="6788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20592"/>
                        <a:ext cx="5232400" cy="678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7312178"/>
              </p:ext>
            </p:extLst>
          </p:nvPr>
        </p:nvGraphicFramePr>
        <p:xfrm>
          <a:off x="335360" y="2114885"/>
          <a:ext cx="6516963" cy="261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Visio" r:id="rId5" imgW="8651769" imgH="3466215" progId="Visio.Drawing.11">
                  <p:embed/>
                </p:oleObj>
              </mc:Choice>
              <mc:Fallback>
                <p:oleObj name="Visio" r:id="rId5" imgW="8651769" imgH="3466215" progId="Visio.Drawing.11">
                  <p:embed/>
                  <p:pic>
                    <p:nvPicPr>
                      <p:cNvPr id="0" name="Picture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2114885"/>
                        <a:ext cx="6516963" cy="261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0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Program už je dneska v každém spotřebiči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Oblasti programování otevřené běžným </a:t>
            </a:r>
            <a:r>
              <a:rPr lang="cs-CZ" smtClean="0"/>
              <a:t>smrtelníkům</a:t>
            </a:r>
            <a:endParaRPr lang="cs-CZ"/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IoT</a:t>
            </a:r>
            <a:r>
              <a:rPr lang="cs-CZ"/>
              <a:t> (malá zařízení se senzory, Arduino, </a:t>
            </a:r>
            <a:r>
              <a:rPr lang="cs-CZ" b="1"/>
              <a:t>Raspberry Pi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Mobil</a:t>
            </a:r>
            <a:r>
              <a:rPr lang="cs-CZ"/>
              <a:t> (</a:t>
            </a:r>
            <a:r>
              <a:rPr lang="cs-CZ" b="1"/>
              <a:t>Android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Počítač</a:t>
            </a:r>
            <a:r>
              <a:rPr lang="cs-CZ"/>
              <a:t> (</a:t>
            </a:r>
            <a:r>
              <a:rPr lang="cs-CZ" b="1"/>
              <a:t>Windows</a:t>
            </a:r>
            <a:r>
              <a:rPr lang="cs-CZ"/>
              <a:t>, </a:t>
            </a:r>
            <a:r>
              <a:rPr lang="cs-CZ" b="1"/>
              <a:t>macOS</a:t>
            </a:r>
            <a:r>
              <a:rPr lang="cs-CZ"/>
              <a:t>, </a:t>
            </a:r>
            <a:r>
              <a:rPr lang="cs-CZ" b="1"/>
              <a:t>Linux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prohlížeč</a:t>
            </a:r>
            <a:r>
              <a:rPr lang="cs-CZ"/>
              <a:t> (HTML + CSS + JavaScript)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server</a:t>
            </a:r>
            <a:r>
              <a:rPr lang="cs-CZ"/>
              <a:t> (</a:t>
            </a:r>
            <a:r>
              <a:rPr lang="cs-CZ" b="1"/>
              <a:t>počítač v data centru</a:t>
            </a:r>
            <a:r>
              <a:rPr lang="cs-CZ"/>
              <a:t>, </a:t>
            </a:r>
            <a:r>
              <a:rPr lang="cs-CZ" b="1"/>
              <a:t>cloud</a:t>
            </a:r>
            <a:r>
              <a:rPr lang="cs-CZ"/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marL="635000" lvl="0" indent="-38100">
              <a:spcBef>
                <a:spcPts val="0"/>
              </a:spcBef>
              <a:buNone/>
            </a:pPr>
            <a:r>
              <a:rPr lang="cs-CZ" b="1"/>
              <a:t>Tučně</a:t>
            </a:r>
            <a:r>
              <a:rPr lang="cs-CZ"/>
              <a:t> zvýrazněno, kde </a:t>
            </a:r>
            <a:r>
              <a:rPr lang="cs-CZ" smtClean="0"/>
              <a:t>lze použít </a:t>
            </a:r>
            <a:r>
              <a:rPr lang="cs-CZ"/>
              <a:t>Java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mtClean="0"/>
              <a:t>Oblasti programování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Strojový kód</a:t>
            </a:r>
          </a:p>
          <a:p>
            <a:r>
              <a:rPr lang="cs-CZ" smtClean="0"/>
              <a:t>Strukturované programovací jazyky</a:t>
            </a:r>
          </a:p>
          <a:p>
            <a:r>
              <a:rPr lang="cs-CZ" smtClean="0"/>
              <a:t>Objektové programovací jazyky</a:t>
            </a:r>
          </a:p>
          <a:p>
            <a:endParaRPr lang="cs-CZ"/>
          </a:p>
          <a:p>
            <a:endParaRPr lang="cs-CZ" smtClean="0"/>
          </a:p>
          <a:p>
            <a:r>
              <a:rPr lang="cs-CZ" smtClean="0"/>
              <a:t>Kompilované</a:t>
            </a:r>
          </a:p>
          <a:p>
            <a:pPr lvl="1"/>
            <a:r>
              <a:rPr lang="cs-CZ" smtClean="0"/>
              <a:t>překládané do strojového kódu</a:t>
            </a:r>
          </a:p>
          <a:p>
            <a:r>
              <a:rPr lang="cs-CZ" smtClean="0"/>
              <a:t>Skriptovací</a:t>
            </a:r>
          </a:p>
          <a:p>
            <a:pPr lvl="1"/>
            <a:r>
              <a:rPr lang="cs-CZ" smtClean="0"/>
              <a:t>Prováděné ze zdrojového textu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Jazyky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Objektově orientovaný jazyk</a:t>
            </a:r>
          </a:p>
          <a:p>
            <a:r>
              <a:rPr lang="cs-CZ" smtClean="0"/>
              <a:t>Multiplatformní</a:t>
            </a:r>
          </a:p>
          <a:p>
            <a:r>
              <a:rPr lang="cs-CZ" smtClean="0"/>
              <a:t>Open source</a:t>
            </a:r>
          </a:p>
          <a:p>
            <a:r>
              <a:rPr lang="cs-CZ" smtClean="0"/>
              <a:t>Obrovská komunita programátorů (~ </a:t>
            </a:r>
            <a:r>
              <a:rPr lang="cs-CZ"/>
              <a:t>3</a:t>
            </a:r>
            <a:r>
              <a:rPr lang="cs-CZ" smtClean="0"/>
              <a:t> miliony)</a:t>
            </a:r>
          </a:p>
          <a:p>
            <a:r>
              <a:rPr lang="cs-CZ" smtClean="0"/>
              <a:t>Jazyk na výstavbu složitějších aplikací</a:t>
            </a:r>
          </a:p>
          <a:p>
            <a:pPr lvl="1"/>
            <a:r>
              <a:rPr lang="cs-CZ" smtClean="0"/>
              <a:t>Kompilovaný jazyk, ne skriptovací jazyk</a:t>
            </a:r>
          </a:p>
          <a:p>
            <a:endParaRPr lang="cs-CZ" smtClean="0"/>
          </a:p>
          <a:p>
            <a:r>
              <a:rPr lang="cs-CZ" smtClean="0"/>
              <a:t>Java a JavaScript jsou zcela odlišné jazyky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Java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7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Jaké typy proměnných znáte?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54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r>
              <a:rPr lang="cs-CZ" smtClean="0"/>
              <a:t>Písmena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9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int</a:t>
            </a:r>
            <a:r>
              <a:rPr lang="cs-CZ"/>
              <a:t> </a:t>
            </a:r>
            <a:r>
              <a:rPr lang="cs-CZ" smtClean="0"/>
              <a:t>.......... </a:t>
            </a:r>
            <a:r>
              <a:rPr lang="cs-CZ"/>
              <a:t>celá čísla od -</a:t>
            </a:r>
            <a:r>
              <a:rPr lang="cs-CZ" smtClean="0"/>
              <a:t>2147483648 do +2147483647</a:t>
            </a:r>
            <a:endParaRPr lang="cs-CZ"/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 čísla i s desetinnými číslicemi</a:t>
            </a:r>
          </a:p>
          <a:p>
            <a:r>
              <a:rPr lang="cs-CZ" smtClean="0"/>
              <a:t>Písmena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  <a:r>
              <a:rPr lang="cs-CZ" smtClean="0"/>
              <a:t> ... text, složen ze znaků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cs-CZ" smtClean="0"/>
              <a:t>Používejte našeptávač v editoru IntelliJ IDEA</a:t>
            </a:r>
          </a:p>
          <a:p>
            <a:pPr marL="533400" lvl="1" indent="0">
              <a:buNone/>
            </a:pPr>
            <a:r>
              <a:rPr lang="cs-CZ" smtClean="0"/>
              <a:t>CTRL + Mezerník</a:t>
            </a:r>
          </a:p>
          <a:p>
            <a:endParaRPr lang="cs-CZ" smtClean="0"/>
          </a:p>
          <a:p>
            <a:r>
              <a:rPr lang="cs-CZ" smtClean="0"/>
              <a:t>Jak zkopírovat/vyrobit zálohu projektu?</a:t>
            </a:r>
          </a:p>
          <a:p>
            <a:endParaRPr lang="cs-CZ" smtClean="0"/>
          </a:p>
          <a:p>
            <a:r>
              <a:rPr lang="cs-CZ" smtClean="0"/>
              <a:t>Řádkový komentář</a:t>
            </a:r>
          </a:p>
          <a:p>
            <a:pPr marL="533400" lvl="1" indent="0">
              <a:buNone/>
            </a:pPr>
            <a:r>
              <a:rPr lang="cs-CZ" smtClean="0">
                <a:solidFill>
                  <a:schemeClr val="accent1"/>
                </a:solidFill>
              </a:rPr>
              <a:t>// Cokoliv </a:t>
            </a:r>
            <a:r>
              <a:rPr lang="cs-CZ" smtClean="0">
                <a:solidFill>
                  <a:schemeClr val="accent1"/>
                </a:solidFill>
              </a:rPr>
              <a:t>sem napíšu</a:t>
            </a:r>
            <a:r>
              <a:rPr lang="cs-CZ" smtClean="0">
                <a:solidFill>
                  <a:schemeClr val="accent1"/>
                </a:solidFill>
              </a:rPr>
              <a:t>, nebude prováděno</a:t>
            </a:r>
          </a:p>
          <a:p>
            <a:r>
              <a:rPr lang="cs-CZ" smtClean="0"/>
              <a:t>Blokový komentář</a:t>
            </a:r>
          </a:p>
          <a:p>
            <a:pPr marL="533400" lvl="1" indent="0">
              <a:buNone/>
            </a:pPr>
            <a:r>
              <a:rPr lang="cs-CZ" smtClean="0">
                <a:solidFill>
                  <a:schemeClr val="accent1"/>
                </a:solidFill>
              </a:rPr>
              <a:t>/*  Ani toto nebude prováděno 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Úkrok stranou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7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mtClean="0"/>
              <a:t>Jednoduché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int</a:t>
            </a:r>
            <a:r>
              <a:rPr lang="cs-CZ" smtClean="0"/>
              <a:t> ............ celé číslo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..... číslo i s desetinnými číslicemi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char</a:t>
            </a:r>
            <a:r>
              <a:rPr lang="cs-CZ" smtClean="0"/>
              <a:t> ......... jeden znak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boolean</a:t>
            </a:r>
            <a:r>
              <a:rPr lang="cs-CZ" smtClean="0"/>
              <a:t> ... ano / ne</a:t>
            </a:r>
          </a:p>
          <a:p>
            <a:r>
              <a:rPr lang="cs-CZ" smtClean="0"/>
              <a:t>Složené typy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Color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Dimension</a:t>
            </a:r>
            <a:endParaRPr lang="cs-CZ" smtClean="0">
              <a:solidFill>
                <a:schemeClr val="accent1"/>
              </a:solidFill>
            </a:endParaRP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LocalDateTime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Random</a:t>
            </a:r>
            <a:endParaRPr lang="cs-CZ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Tak pořádně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Na Úvodu do programování se probíraly</a:t>
            </a:r>
          </a:p>
          <a:p>
            <a:pPr lvl="1"/>
            <a:r>
              <a:rPr lang="cs-CZ" smtClean="0"/>
              <a:t>Podmínky ... </a:t>
            </a:r>
            <a:r>
              <a:rPr lang="cs-CZ" smtClean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cs-CZ" smtClean="0"/>
              <a:t>Cykly .......... </a:t>
            </a:r>
            <a:r>
              <a:rPr lang="cs-CZ" smtClean="0">
                <a:solidFill>
                  <a:schemeClr val="accent1"/>
                </a:solidFill>
              </a:rPr>
              <a:t>while</a:t>
            </a:r>
            <a:r>
              <a:rPr lang="cs-CZ" smtClean="0"/>
              <a:t>, </a:t>
            </a:r>
            <a:r>
              <a:rPr lang="cs-CZ" smtClean="0">
                <a:solidFill>
                  <a:schemeClr val="accent1"/>
                </a:solidFill>
              </a:rPr>
              <a:t>for</a:t>
            </a:r>
          </a:p>
          <a:p>
            <a:endParaRPr lang="cs-CZ" smtClean="0"/>
          </a:p>
          <a:p>
            <a:r>
              <a:rPr lang="cs-CZ" smtClean="0"/>
              <a:t>Ty se samozřejmě používají i v Javě</a:t>
            </a:r>
          </a:p>
          <a:p>
            <a:pPr lvl="1"/>
            <a:r>
              <a:rPr lang="cs-CZ" smtClean="0"/>
              <a:t>ale navíc k nim máme objekty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Podmínky a cykly?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69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7" name="Picture Placeholder 6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46481012"/>
              </p:ext>
            </p:extLst>
          </p:nvPr>
        </p:nvGraphicFramePr>
        <p:xfrm>
          <a:off x="911424" y="1844824"/>
          <a:ext cx="6268822" cy="31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44824"/>
                        <a:ext cx="6268822" cy="3117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271</Words>
  <Application>Microsoft Office PowerPoint</Application>
  <PresentationFormat>Custom</PresentationFormat>
  <Paragraphs>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Open Sans</vt:lpstr>
      <vt:lpstr>Amatic SC</vt:lpstr>
      <vt:lpstr>Calibri</vt:lpstr>
      <vt:lpstr>Motiv Office</vt:lpstr>
      <vt:lpstr>Visio</vt:lpstr>
      <vt:lpstr>Microsoft Visio Drawing</vt:lpstr>
      <vt:lpstr>Úvod do programování II Java</vt:lpstr>
      <vt:lpstr>Java</vt:lpstr>
      <vt:lpstr>Proměnná a její typ</vt:lpstr>
      <vt:lpstr>Proměnná a její typ</vt:lpstr>
      <vt:lpstr>Proměnná a její typ</vt:lpstr>
      <vt:lpstr>Úkrok stranou</vt:lpstr>
      <vt:lpstr>Tak pořádně</vt:lpstr>
      <vt:lpstr>Podmínky a cykly?</vt:lpstr>
      <vt:lpstr>Složené proměnné - objekty</vt:lpstr>
      <vt:lpstr>Složené proměnné - objekty</vt:lpstr>
      <vt:lpstr>PowerPoint Presentation</vt:lpstr>
      <vt:lpstr>PowerPoint Presentation</vt:lpstr>
      <vt:lpstr>PowerPoint Presentation</vt:lpstr>
      <vt:lpstr>Oblasti programování</vt:lpstr>
      <vt:lpstr>Jazyky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Javy</dc:title>
  <dc:creator>Kamil</dc:creator>
  <cp:lastModifiedBy>Kamil Ševeček</cp:lastModifiedBy>
  <cp:revision>23</cp:revision>
  <dcterms:modified xsi:type="dcterms:W3CDTF">2018-09-20T09:19:09Z</dcterms:modified>
</cp:coreProperties>
</file>