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57" r:id="rId16"/>
    <p:sldId id="272" r:id="rId17"/>
  </p:sldIdLst>
  <p:sldSz cx="12192000" cy="6858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Amatic SC" charset="0"/>
      <p:regular r:id="rId23"/>
      <p:bold r:id="rId24"/>
    </p:embeddedFont>
    <p:embeddedFont>
      <p:font typeface="Open Sans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792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8139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9" cy="46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0" y="980728"/>
            <a:ext cx="12192000" cy="1728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Úvod do programování 2 - Java</a:t>
            </a:r>
            <a:endParaRPr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7328" y="2708920"/>
            <a:ext cx="12025336" cy="108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cs-CZ" sz="5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Kamil Ševeček</a:t>
            </a:r>
          </a:p>
        </p:txBody>
      </p:sp>
      <p:sp>
        <p:nvSpPr>
          <p:cNvPr id="5" name="Shape 59"/>
          <p:cNvSpPr txBox="1">
            <a:spLocks/>
          </p:cNvSpPr>
          <p:nvPr/>
        </p:nvSpPr>
        <p:spPr>
          <a:xfrm>
            <a:off x="0" y="4149080"/>
            <a:ext cx="121920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</a:t>
            </a:r>
            <a:r>
              <a:rPr lang="cs-CZ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áhněte si příklady:</a:t>
            </a:r>
            <a:r>
              <a:rPr lang="cs-CZ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cs-CZ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cs-CZ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https://javabrno.czechitas.cz/2019-podzim/java-uvod-2/</a:t>
            </a:r>
            <a:endParaRPr lang="pt-BR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58832"/>
              </p:ext>
            </p:extLst>
          </p:nvPr>
        </p:nvGraphicFramePr>
        <p:xfrm>
          <a:off x="950040" y="1844824"/>
          <a:ext cx="6226080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40" y="1844824"/>
                        <a:ext cx="6226080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85187"/>
              </p:ext>
            </p:extLst>
          </p:nvPr>
        </p:nvGraphicFramePr>
        <p:xfrm>
          <a:off x="5303912" y="1762416"/>
          <a:ext cx="6188698" cy="375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isio" r:id="rId5" imgW="4439731" imgH="2693595" progId="Visio.Drawing.11">
                  <p:embed/>
                </p:oleObj>
              </mc:Choice>
              <mc:Fallback>
                <p:oleObj name="Visio" r:id="rId5" imgW="4439731" imgH="269359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1762416"/>
                        <a:ext cx="6188698" cy="375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7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722965"/>
              </p:ext>
            </p:extLst>
          </p:nvPr>
        </p:nvGraphicFramePr>
        <p:xfrm>
          <a:off x="551384" y="2204864"/>
          <a:ext cx="44402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3" imgW="4439731" imgH="1667667" progId="Visio.Drawing.11">
                  <p:embed/>
                </p:oleObj>
              </mc:Choice>
              <mc:Fallback>
                <p:oleObj name="Visio" r:id="rId3" imgW="4439731" imgH="166766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2204864"/>
                        <a:ext cx="4440238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56424"/>
              </p:ext>
            </p:extLst>
          </p:nvPr>
        </p:nvGraphicFramePr>
        <p:xfrm>
          <a:off x="5303912" y="476672"/>
          <a:ext cx="523240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Visio" r:id="rId5" imgW="5231644" imgH="5753471" progId="Visio.Drawing.11">
                  <p:embed/>
                </p:oleObj>
              </mc:Choice>
              <mc:Fallback>
                <p:oleObj name="Visio" r:id="rId5" imgW="5231644" imgH="575347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476672"/>
                        <a:ext cx="5232400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5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icture Placeholder 3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1145774373"/>
              </p:ext>
            </p:extLst>
          </p:nvPr>
        </p:nvGraphicFramePr>
        <p:xfrm>
          <a:off x="1487488" y="1556792"/>
          <a:ext cx="9527947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3" imgW="8651769" imgH="3466215" progId="Visio.Drawing.11">
                  <p:embed/>
                </p:oleObj>
              </mc:Choice>
              <mc:Fallback>
                <p:oleObj name="Visio" r:id="rId3" imgW="8651769" imgH="346621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556792"/>
                        <a:ext cx="9527947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0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328" y="116632"/>
            <a:ext cx="26642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5405"/>
              </p:ext>
            </p:extLst>
          </p:nvPr>
        </p:nvGraphicFramePr>
        <p:xfrm>
          <a:off x="7536160" y="20592"/>
          <a:ext cx="5232400" cy="678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3" imgW="5231590" imgH="6788557" progId="Visio.Drawing.11">
                  <p:embed/>
                </p:oleObj>
              </mc:Choice>
              <mc:Fallback>
                <p:oleObj name="Visio" r:id="rId3" imgW="5231590" imgH="678855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20592"/>
                        <a:ext cx="5232400" cy="678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17312178"/>
              </p:ext>
            </p:extLst>
          </p:nvPr>
        </p:nvGraphicFramePr>
        <p:xfrm>
          <a:off x="335360" y="2114885"/>
          <a:ext cx="6516963" cy="261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5" imgW="8651769" imgH="3466215" progId="Visio.Drawing.11">
                  <p:embed/>
                </p:oleObj>
              </mc:Choice>
              <mc:Fallback>
                <p:oleObj name="Visio" r:id="rId5" imgW="8651769" imgH="3466215" progId="Visio.Drawing.11">
                  <p:embed/>
                  <p:pic>
                    <p:nvPicPr>
                      <p:cNvPr id="0" name="Picture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" y="2114885"/>
                        <a:ext cx="6516963" cy="2610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0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5003177"/>
          </a:xfrm>
        </p:spPr>
        <p:txBody>
          <a:bodyPr/>
          <a:lstStyle/>
          <a:p>
            <a:pPr marL="4681538" indent="-4630738">
              <a:buNone/>
            </a:pPr>
            <a:r>
              <a:rPr lang="cs-CZ" dirty="0" smtClean="0">
                <a:solidFill>
                  <a:schemeClr val="accent1"/>
                </a:solidFill>
              </a:rPr>
              <a:t>new Trida()</a:t>
            </a:r>
            <a:r>
              <a:rPr lang="cs-CZ" dirty="0" smtClean="0"/>
              <a:t> ... vyrobí objekt typu Trida</a:t>
            </a:r>
          </a:p>
          <a:p>
            <a:pPr marL="4803775" indent="-4752975">
              <a:buNone/>
            </a:pPr>
            <a:r>
              <a:rPr lang="cs-CZ" dirty="0" smtClean="0">
                <a:solidFill>
                  <a:schemeClr val="accent1"/>
                </a:solidFill>
              </a:rPr>
              <a:t>new Trida(pocatecniHodnota)</a:t>
            </a:r>
            <a:r>
              <a:rPr lang="cs-CZ" dirty="0" smtClean="0"/>
              <a:t> ... vyrobí objekt typu Trida, který má výchozí nastavení vlastností</a:t>
            </a:r>
          </a:p>
          <a:p>
            <a:pPr marL="4681538" indent="-4630738">
              <a:buNone/>
            </a:pPr>
            <a:r>
              <a:rPr lang="cs-CZ" dirty="0" smtClean="0">
                <a:solidFill>
                  <a:schemeClr val="accent1"/>
                </a:solidFill>
              </a:rPr>
              <a:t>Typ promenna</a:t>
            </a:r>
            <a:r>
              <a:rPr lang="cs-CZ" dirty="0" smtClean="0"/>
              <a:t> ... založí novou proměnnou (prázdnou)</a:t>
            </a:r>
          </a:p>
          <a:p>
            <a:pPr marL="4681538" indent="-4630738">
              <a:buNone/>
            </a:pPr>
            <a:r>
              <a:rPr lang="cs-CZ" dirty="0" smtClean="0">
                <a:solidFill>
                  <a:schemeClr val="accent1"/>
                </a:solidFill>
              </a:rPr>
              <a:t>Typ promenna = new Trida()</a:t>
            </a:r>
            <a:r>
              <a:rPr lang="cs-CZ" dirty="0" smtClean="0"/>
              <a:t> ... kombinace předchozích</a:t>
            </a:r>
          </a:p>
          <a:p>
            <a:pPr marL="4681538" indent="-4630738">
              <a:buNone/>
            </a:pPr>
            <a:r>
              <a:rPr lang="cs-CZ" dirty="0" smtClean="0">
                <a:solidFill>
                  <a:schemeClr val="accent1"/>
                </a:solidFill>
              </a:rPr>
              <a:t>promenna.rozkaz()</a:t>
            </a:r>
            <a:r>
              <a:rPr lang="cs-CZ" dirty="0" smtClean="0"/>
              <a:t> ... vyvolání nějakého rozkazu</a:t>
            </a:r>
            <a:endParaRPr lang="cs-CZ" dirty="0" smtClean="0">
              <a:solidFill>
                <a:schemeClr val="accent1"/>
              </a:solidFill>
            </a:endParaRPr>
          </a:p>
          <a:p>
            <a:pPr marL="4681538" indent="-4630738">
              <a:buNone/>
            </a:pPr>
            <a:r>
              <a:rPr lang="cs-CZ" dirty="0" smtClean="0">
                <a:solidFill>
                  <a:schemeClr val="accent1"/>
                </a:solidFill>
              </a:rPr>
              <a:t>promenna.setVlastnost(hodnota)</a:t>
            </a:r>
            <a:r>
              <a:rPr lang="cs-CZ" dirty="0" smtClean="0"/>
              <a:t> … nastaví objektu vlastnost</a:t>
            </a:r>
          </a:p>
          <a:p>
            <a:pPr marL="6681788" indent="-6630988">
              <a:buNone/>
            </a:pPr>
            <a:r>
              <a:rPr lang="cs-CZ" dirty="0" smtClean="0">
                <a:solidFill>
                  <a:schemeClr val="accent1"/>
                </a:solidFill>
              </a:rPr>
              <a:t>jinaPromenna = promenna.getVlastnost()</a:t>
            </a:r>
            <a:r>
              <a:rPr lang="cs-CZ" dirty="0" smtClean="0"/>
              <a:t> ... zjistí od objektu hodnotu vlastnosti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Pravidla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cs-CZ"/>
              <a:t>Program už je dneska v každém spotřebiči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lang="cs-CZ"/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cs-CZ"/>
              <a:t>Oblasti programování otevřené běžným </a:t>
            </a:r>
            <a:r>
              <a:rPr lang="cs-CZ" smtClean="0"/>
              <a:t>smrtelníkům</a:t>
            </a:r>
            <a:endParaRPr lang="cs-CZ"/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IoT</a:t>
            </a:r>
            <a:r>
              <a:rPr lang="cs-CZ"/>
              <a:t> (malá zařízení se senzory, Arduino, </a:t>
            </a:r>
            <a:r>
              <a:rPr lang="cs-CZ" b="1"/>
              <a:t>Raspberry Pi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Mobil</a:t>
            </a:r>
            <a:r>
              <a:rPr lang="cs-CZ"/>
              <a:t> (</a:t>
            </a:r>
            <a:r>
              <a:rPr lang="cs-CZ" b="1"/>
              <a:t>Android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Počítač</a:t>
            </a:r>
            <a:r>
              <a:rPr lang="cs-CZ"/>
              <a:t> (</a:t>
            </a:r>
            <a:r>
              <a:rPr lang="cs-CZ" b="1"/>
              <a:t>Windows</a:t>
            </a:r>
            <a:r>
              <a:rPr lang="cs-CZ"/>
              <a:t>, </a:t>
            </a:r>
            <a:r>
              <a:rPr lang="cs-CZ" b="1"/>
              <a:t>macOS</a:t>
            </a:r>
            <a:r>
              <a:rPr lang="cs-CZ"/>
              <a:t>, </a:t>
            </a:r>
            <a:r>
              <a:rPr lang="cs-CZ" b="1"/>
              <a:t>Linux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Webový prohlížeč</a:t>
            </a:r>
            <a:r>
              <a:rPr lang="cs-CZ"/>
              <a:t> (HTML + CSS + JavaScript)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Webový server</a:t>
            </a:r>
            <a:r>
              <a:rPr lang="cs-CZ"/>
              <a:t> (</a:t>
            </a:r>
            <a:r>
              <a:rPr lang="cs-CZ" b="1"/>
              <a:t>počítač v data centru</a:t>
            </a:r>
            <a:r>
              <a:rPr lang="cs-CZ"/>
              <a:t>, </a:t>
            </a:r>
            <a:r>
              <a:rPr lang="cs-CZ" b="1"/>
              <a:t>cloud</a:t>
            </a:r>
            <a:r>
              <a:rPr lang="cs-CZ"/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lang="cs-CZ"/>
          </a:p>
          <a:p>
            <a:pPr marL="635000" lvl="0" indent="-38100">
              <a:spcBef>
                <a:spcPts val="0"/>
              </a:spcBef>
              <a:buNone/>
            </a:pPr>
            <a:r>
              <a:rPr lang="cs-CZ" b="1"/>
              <a:t>Tučně</a:t>
            </a:r>
            <a:r>
              <a:rPr lang="cs-CZ"/>
              <a:t> zvýrazněno, kde </a:t>
            </a:r>
            <a:r>
              <a:rPr lang="cs-CZ" smtClean="0"/>
              <a:t>lze použít </a:t>
            </a:r>
            <a:r>
              <a:rPr lang="cs-CZ"/>
              <a:t>Java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mtClean="0"/>
              <a:t>Oblasti programování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7" y="1844824"/>
            <a:ext cx="11298287" cy="41044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Návaznost kurzů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Objektově orientovaný jazyk</a:t>
            </a:r>
          </a:p>
          <a:p>
            <a:r>
              <a:rPr lang="cs-CZ" smtClean="0"/>
              <a:t>Multiplatformní</a:t>
            </a:r>
          </a:p>
          <a:p>
            <a:r>
              <a:rPr lang="cs-CZ" smtClean="0"/>
              <a:t>Open source</a:t>
            </a:r>
          </a:p>
          <a:p>
            <a:r>
              <a:rPr lang="cs-CZ" smtClean="0"/>
              <a:t>Obrovská komunita programátorů (~ </a:t>
            </a:r>
            <a:r>
              <a:rPr lang="cs-CZ"/>
              <a:t>3</a:t>
            </a:r>
            <a:r>
              <a:rPr lang="cs-CZ" smtClean="0"/>
              <a:t> miliony)</a:t>
            </a:r>
          </a:p>
          <a:p>
            <a:r>
              <a:rPr lang="cs-CZ" smtClean="0"/>
              <a:t>Jazyk na výstavbu složitějších aplikací</a:t>
            </a:r>
          </a:p>
          <a:p>
            <a:pPr lvl="1"/>
            <a:r>
              <a:rPr lang="cs-CZ" smtClean="0"/>
              <a:t>Kompilovaný jazyk, ne skriptovací jazyk</a:t>
            </a:r>
          </a:p>
          <a:p>
            <a:endParaRPr lang="cs-CZ" smtClean="0"/>
          </a:p>
          <a:p>
            <a:r>
              <a:rPr lang="cs-CZ" smtClean="0"/>
              <a:t>Java a JavaScript jsou zcela odlišné jazyky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Java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76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Jaké typy proměnných znáte?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54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Čísla</a:t>
            </a:r>
          </a:p>
          <a:p>
            <a:r>
              <a:rPr lang="cs-CZ" smtClean="0"/>
              <a:t>Písmena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9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Čísla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int</a:t>
            </a:r>
            <a:r>
              <a:rPr lang="cs-CZ"/>
              <a:t> </a:t>
            </a:r>
            <a:r>
              <a:rPr lang="cs-CZ" smtClean="0"/>
              <a:t>.......... </a:t>
            </a:r>
            <a:r>
              <a:rPr lang="cs-CZ"/>
              <a:t>celá čísla od -</a:t>
            </a:r>
            <a:r>
              <a:rPr lang="cs-CZ" smtClean="0"/>
              <a:t>2147483648 do +2147483647</a:t>
            </a:r>
            <a:endParaRPr lang="cs-CZ"/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double</a:t>
            </a:r>
            <a:r>
              <a:rPr lang="cs-CZ" smtClean="0"/>
              <a:t> ... čísla i s desetinnými číslicemi</a:t>
            </a:r>
          </a:p>
          <a:p>
            <a:r>
              <a:rPr lang="cs-CZ" smtClean="0"/>
              <a:t>Písmena</a:t>
            </a:r>
          </a:p>
          <a:p>
            <a:pPr lvl="1"/>
            <a:r>
              <a:rPr lang="cs-CZ" smtClean="0">
                <a:solidFill>
                  <a:schemeClr val="accent1"/>
                </a:solidFill>
              </a:rPr>
              <a:t>String</a:t>
            </a:r>
            <a:r>
              <a:rPr lang="cs-CZ" smtClean="0"/>
              <a:t> ... text, složen ze znaků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 a její typ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0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cs-CZ" smtClean="0"/>
              <a:t>Používejte našeptávač v editoru IntelliJ IDEA</a:t>
            </a:r>
          </a:p>
          <a:p>
            <a:pPr marL="533400" lvl="1" indent="0">
              <a:buNone/>
            </a:pPr>
            <a:r>
              <a:rPr lang="cs-CZ" smtClean="0"/>
              <a:t>CTRL + Mezerník</a:t>
            </a:r>
          </a:p>
          <a:p>
            <a:endParaRPr lang="cs-CZ" smtClean="0"/>
          </a:p>
          <a:p>
            <a:r>
              <a:rPr lang="cs-CZ" smtClean="0"/>
              <a:t>Jak zkopírovat/vyrobit zálohu projektu?</a:t>
            </a:r>
          </a:p>
          <a:p>
            <a:endParaRPr lang="cs-CZ" smtClean="0"/>
          </a:p>
          <a:p>
            <a:r>
              <a:rPr lang="cs-CZ" smtClean="0"/>
              <a:t>Řádkový komentář</a:t>
            </a:r>
          </a:p>
          <a:p>
            <a:pPr marL="533400" lvl="1" indent="0">
              <a:buNone/>
            </a:pPr>
            <a:r>
              <a:rPr lang="cs-CZ" smtClean="0">
                <a:solidFill>
                  <a:schemeClr val="accent1"/>
                </a:solidFill>
              </a:rPr>
              <a:t>// Cokoliv sem napíšu, nebude prováděno</a:t>
            </a:r>
          </a:p>
          <a:p>
            <a:r>
              <a:rPr lang="cs-CZ" smtClean="0"/>
              <a:t>Blokový komentář</a:t>
            </a:r>
          </a:p>
          <a:p>
            <a:pPr marL="533400" lvl="1" indent="0">
              <a:buNone/>
            </a:pPr>
            <a:r>
              <a:rPr lang="cs-CZ" smtClean="0">
                <a:solidFill>
                  <a:schemeClr val="accent1"/>
                </a:solidFill>
              </a:rPr>
              <a:t>/*  Ani toto nebude prováděno  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Úkrok stranou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7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4859161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Jednoduché typy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int</a:t>
            </a:r>
            <a:r>
              <a:rPr lang="cs-CZ" dirty="0" smtClean="0"/>
              <a:t> ............ celé číslo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double</a:t>
            </a:r>
            <a:r>
              <a:rPr lang="cs-CZ" dirty="0" smtClean="0"/>
              <a:t> ..... číslo i s desetinnými číslicemi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char</a:t>
            </a:r>
            <a:r>
              <a:rPr lang="cs-CZ" dirty="0" smtClean="0"/>
              <a:t> ......... jeden znak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boolean</a:t>
            </a:r>
            <a:r>
              <a:rPr lang="cs-CZ" dirty="0" smtClean="0"/>
              <a:t> ... ano / ne</a:t>
            </a:r>
          </a:p>
          <a:p>
            <a:r>
              <a:rPr lang="cs-CZ" dirty="0" smtClean="0"/>
              <a:t>Složené typy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String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Color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Dimension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LocalDate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LocalTime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LocalDateTime</a:t>
            </a:r>
          </a:p>
          <a:p>
            <a:pPr lvl="1"/>
            <a:r>
              <a:rPr lang="cs-CZ" dirty="0" smtClean="0">
                <a:solidFill>
                  <a:schemeClr val="accent1"/>
                </a:solidFill>
              </a:rPr>
              <a:t>Random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… (a </a:t>
            </a:r>
            <a:r>
              <a:rPr lang="en-US" dirty="0" err="1" smtClean="0">
                <a:solidFill>
                  <a:schemeClr val="accent1"/>
                </a:solidFill>
              </a:rPr>
              <a:t>mnoho</a:t>
            </a:r>
            <a:r>
              <a:rPr lang="en-US" dirty="0" smtClean="0">
                <a:solidFill>
                  <a:schemeClr val="accent1"/>
                </a:solidFill>
              </a:rPr>
              <a:t> dal</a:t>
            </a:r>
            <a:r>
              <a:rPr lang="cs-CZ" dirty="0" smtClean="0">
                <a:solidFill>
                  <a:schemeClr val="accent1"/>
                </a:solidFill>
              </a:rPr>
              <a:t>ších) ...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Tak pořádně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Na Úvodu do programování se probíraly</a:t>
            </a:r>
          </a:p>
          <a:p>
            <a:pPr lvl="1"/>
            <a:r>
              <a:rPr lang="cs-CZ" smtClean="0"/>
              <a:t>Podmínky ... </a:t>
            </a:r>
            <a:r>
              <a:rPr lang="cs-CZ" smtClean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cs-CZ" smtClean="0"/>
              <a:t>Cykly .......... </a:t>
            </a:r>
            <a:r>
              <a:rPr lang="cs-CZ" smtClean="0">
                <a:solidFill>
                  <a:schemeClr val="accent1"/>
                </a:solidFill>
              </a:rPr>
              <a:t>while</a:t>
            </a:r>
            <a:r>
              <a:rPr lang="cs-CZ" smtClean="0"/>
              <a:t>, </a:t>
            </a:r>
            <a:r>
              <a:rPr lang="cs-CZ" smtClean="0">
                <a:solidFill>
                  <a:schemeClr val="accent1"/>
                </a:solidFill>
              </a:rPr>
              <a:t>for</a:t>
            </a:r>
          </a:p>
          <a:p>
            <a:endParaRPr lang="cs-CZ" smtClean="0"/>
          </a:p>
          <a:p>
            <a:r>
              <a:rPr lang="cs-CZ" smtClean="0"/>
              <a:t>Ty se samozřejmě používají i v Javě</a:t>
            </a:r>
          </a:p>
          <a:p>
            <a:pPr lvl="1"/>
            <a:r>
              <a:rPr lang="cs-CZ" smtClean="0"/>
              <a:t>ale navíc k nim máme objekty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Podmínky a cykly?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69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Složené proměnné - objekty</a:t>
            </a:r>
            <a:endParaRPr lang="cs-CZ"/>
          </a:p>
        </p:txBody>
      </p:sp>
      <p:graphicFrame>
        <p:nvGraphicFramePr>
          <p:cNvPr id="7" name="Picture Placeholder 6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146481012"/>
              </p:ext>
            </p:extLst>
          </p:nvPr>
        </p:nvGraphicFramePr>
        <p:xfrm>
          <a:off x="911424" y="1844824"/>
          <a:ext cx="6268822" cy="311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844824"/>
                        <a:ext cx="6268822" cy="3117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1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332</Words>
  <Application>Microsoft Office PowerPoint</Application>
  <PresentationFormat>Custom</PresentationFormat>
  <Paragraphs>77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Amatic SC</vt:lpstr>
      <vt:lpstr>Open Sans</vt:lpstr>
      <vt:lpstr>Motiv Office</vt:lpstr>
      <vt:lpstr>Visio</vt:lpstr>
      <vt:lpstr>Úvod do programování 2 - Java</vt:lpstr>
      <vt:lpstr>Java</vt:lpstr>
      <vt:lpstr>Proměnná a její typ</vt:lpstr>
      <vt:lpstr>Proměnná a její typ</vt:lpstr>
      <vt:lpstr>Proměnná a její typ</vt:lpstr>
      <vt:lpstr>Úkrok stranou</vt:lpstr>
      <vt:lpstr>Tak pořádně</vt:lpstr>
      <vt:lpstr>Podmínky a cykly?</vt:lpstr>
      <vt:lpstr>Složené proměnné - objekty</vt:lpstr>
      <vt:lpstr>Složené proměnné - objekty</vt:lpstr>
      <vt:lpstr>PowerPoint Presentation</vt:lpstr>
      <vt:lpstr>PowerPoint Presentation</vt:lpstr>
      <vt:lpstr>PowerPoint Presentation</vt:lpstr>
      <vt:lpstr>Pravidla</vt:lpstr>
      <vt:lpstr>Oblasti programování</vt:lpstr>
      <vt:lpstr>Návaznost kurzů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Javy</dc:title>
  <dc:creator>Kamil</dc:creator>
  <cp:lastModifiedBy>Student</cp:lastModifiedBy>
  <cp:revision>29</cp:revision>
  <dcterms:modified xsi:type="dcterms:W3CDTF">2019-09-14T06:43:24Z</dcterms:modified>
</cp:coreProperties>
</file>