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1" r:id="rId6"/>
    <p:sldId id="269" r:id="rId7"/>
    <p:sldId id="262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73" r:id="rId16"/>
    <p:sldId id="267" r:id="rId17"/>
    <p:sldId id="268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82C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5536" autoAdjust="0"/>
  </p:normalViewPr>
  <p:slideViewPr>
    <p:cSldViewPr>
      <p:cViewPr>
        <p:scale>
          <a:sx n="50" d="100"/>
          <a:sy n="50" d="100"/>
        </p:scale>
        <p:origin x="-1032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EF98-8E3C-485F-89E3-A7D86F88DE55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3D352-3B1B-4D2F-9905-FE61A0A50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13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Teď se</a:t>
            </a:r>
            <a:r>
              <a:rPr lang="cs-CZ" baseline="0" dirty="0" smtClean="0"/>
              <a:t> již pustíme do prvního zkoušení psaní v HTML.  Ještě si ale předtím řekneme něco málo k </a:t>
            </a:r>
            <a:r>
              <a:rPr lang="cs-CZ" baseline="0" dirty="0" err="1" smtClean="0"/>
              <a:t>tagům</a:t>
            </a:r>
            <a:r>
              <a:rPr lang="cs-CZ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3D352-3B1B-4D2F-9905-FE61A0A509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671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3D352-3B1B-4D2F-9905-FE61A0A509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7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lne uvodni sni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98204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-zaverecny sní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29683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18218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3535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03420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>
                <a:solidFill>
                  <a:schemeClr val="bg1"/>
                </a:solidFill>
              </a:rPr>
              <a:t>Kliknutím lze upravit styl.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7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14728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zarovnanej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17795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249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50E5-DCCA-4247-B843-610DFA645C7A}" type="datetimeFigureOut">
              <a:rPr lang="cs-CZ" smtClean="0"/>
              <a:pPr/>
              <a:t>3.10.2014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A341-DA1D-4E31-87C8-EBCEA89FC3E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2732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1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con" panose="02000000000000000000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První HTML hrátky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75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cs-CZ" dirty="0" smtClean="0"/>
              <a:t>Seznamy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4038600" cy="490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 smtClean="0">
                <a:solidFill>
                  <a:srgbClr val="B82C7F"/>
                </a:solidFill>
              </a:rPr>
              <a:t>Očíslovaný seznam</a:t>
            </a:r>
          </a:p>
          <a:p>
            <a:pPr marL="0" indent="0">
              <a:buNone/>
            </a:pPr>
            <a:r>
              <a:rPr lang="cs-CZ" sz="2000" dirty="0" smtClean="0"/>
              <a:t>&lt;</a:t>
            </a:r>
            <a:r>
              <a:rPr lang="cs-CZ" sz="2000" dirty="0" err="1" smtClean="0"/>
              <a:t>ol</a:t>
            </a:r>
            <a:r>
              <a:rPr lang="cs-CZ" sz="2000" dirty="0" smtClean="0"/>
              <a:t>&gt; &lt;/</a:t>
            </a:r>
            <a:r>
              <a:rPr lang="cs-CZ" sz="2000" dirty="0" err="1" smtClean="0"/>
              <a:t>ol</a:t>
            </a:r>
            <a:r>
              <a:rPr lang="cs-CZ" sz="2000" dirty="0" smtClean="0"/>
              <a:t>&gt; definuje seznam</a:t>
            </a:r>
          </a:p>
          <a:p>
            <a:pPr marL="0" indent="0">
              <a:buNone/>
            </a:pPr>
            <a:r>
              <a:rPr lang="cs-CZ" sz="2000" dirty="0" smtClean="0"/>
              <a:t>&lt;</a:t>
            </a:r>
            <a:r>
              <a:rPr lang="cs-CZ" sz="2000" dirty="0" err="1" smtClean="0"/>
              <a:t>li</a:t>
            </a:r>
            <a:r>
              <a:rPr lang="cs-CZ" sz="2000" dirty="0" smtClean="0"/>
              <a:t>&gt;&lt;/</a:t>
            </a:r>
            <a:r>
              <a:rPr lang="cs-CZ" sz="2000" dirty="0" err="1" smtClean="0"/>
              <a:t>li</a:t>
            </a:r>
            <a:r>
              <a:rPr lang="cs-CZ" sz="2000" dirty="0" smtClean="0"/>
              <a:t>&gt; položka</a:t>
            </a:r>
          </a:p>
          <a:p>
            <a:pPr marL="0" indent="0">
              <a:buNone/>
            </a:pPr>
            <a:r>
              <a:rPr lang="cs-CZ" sz="2000" dirty="0" smtClean="0"/>
              <a:t>Kód: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r>
              <a:rPr lang="cs-CZ" sz="2000" dirty="0" smtClean="0"/>
              <a:t>Výsledek</a:t>
            </a:r>
            <a:r>
              <a:rPr lang="cs-CZ" sz="2000" dirty="0" smtClean="0"/>
              <a:t>:</a:t>
            </a:r>
            <a:endParaRPr lang="en-US" sz="200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 smtClean="0">
                <a:solidFill>
                  <a:srgbClr val="B82C7F"/>
                </a:solidFill>
              </a:rPr>
              <a:t>Odrážkový </a:t>
            </a:r>
            <a:r>
              <a:rPr lang="cs-CZ" sz="2000" b="1" dirty="0" smtClean="0">
                <a:solidFill>
                  <a:srgbClr val="B82C7F"/>
                </a:solidFill>
              </a:rPr>
              <a:t>seznam</a:t>
            </a:r>
          </a:p>
          <a:p>
            <a:pPr marL="0" indent="0">
              <a:buNone/>
            </a:pPr>
            <a:r>
              <a:rPr lang="cs-CZ" sz="2000" dirty="0" smtClean="0"/>
              <a:t>&lt;</a:t>
            </a:r>
            <a:r>
              <a:rPr lang="cs-CZ" sz="2000" dirty="0" err="1" smtClean="0"/>
              <a:t>ul</a:t>
            </a:r>
            <a:r>
              <a:rPr lang="cs-CZ" sz="2000" dirty="0"/>
              <a:t>&gt; </a:t>
            </a:r>
            <a:r>
              <a:rPr lang="cs-CZ" sz="2000" dirty="0" smtClean="0"/>
              <a:t>&lt;/</a:t>
            </a:r>
            <a:r>
              <a:rPr lang="cs-CZ" sz="2000" dirty="0" err="1" smtClean="0"/>
              <a:t>ul</a:t>
            </a:r>
            <a:r>
              <a:rPr lang="cs-CZ" sz="2000" dirty="0"/>
              <a:t>&gt; definuje seznam</a:t>
            </a:r>
          </a:p>
          <a:p>
            <a:pPr marL="0" indent="0">
              <a:buNone/>
            </a:pPr>
            <a:r>
              <a:rPr lang="cs-CZ" sz="2000" dirty="0"/>
              <a:t>&lt;li&gt;&lt;/li&gt; </a:t>
            </a:r>
            <a:r>
              <a:rPr lang="cs-CZ" sz="2000" dirty="0" smtClean="0"/>
              <a:t>položka</a:t>
            </a:r>
          </a:p>
          <a:p>
            <a:pPr marL="0" indent="0">
              <a:buNone/>
            </a:pPr>
            <a:r>
              <a:rPr lang="cs-CZ" sz="2000" dirty="0" smtClean="0"/>
              <a:t>Kód</a:t>
            </a:r>
            <a:r>
              <a:rPr lang="cs-CZ" sz="2000" dirty="0" smtClean="0"/>
              <a:t>:</a:t>
            </a:r>
            <a:endParaRPr lang="cs-CZ" sz="20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r>
              <a:rPr lang="cs-CZ" sz="1800" dirty="0" smtClean="0"/>
              <a:t>Výsledek</a:t>
            </a:r>
            <a:r>
              <a:rPr lang="cs-CZ" sz="2000" dirty="0" smtClean="0"/>
              <a:t>:</a:t>
            </a:r>
            <a:endParaRPr lang="cs-CZ" sz="200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5280308"/>
            <a:ext cx="3170409" cy="1577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522920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b="1" dirty="0" smtClean="0">
                <a:latin typeface="Times New Roman" pitchFamily="18" charset="0"/>
                <a:cs typeface="Times New Roman" pitchFamily="18" charset="0"/>
              </a:rPr>
              <a:t> Pondělí</a:t>
            </a:r>
          </a:p>
          <a:p>
            <a:pPr>
              <a:buFont typeface="Arial" pitchFamily="34" charset="0"/>
              <a:buChar char="•"/>
            </a:pPr>
            <a:r>
              <a:rPr lang="cs-CZ" b="1" dirty="0" smtClean="0">
                <a:latin typeface="Times New Roman" pitchFamily="18" charset="0"/>
                <a:cs typeface="Times New Roman" pitchFamily="18" charset="0"/>
              </a:rPr>
              <a:t> Úterý</a:t>
            </a:r>
          </a:p>
          <a:p>
            <a:pPr>
              <a:buFont typeface="Arial" pitchFamily="34" charset="0"/>
              <a:buChar char="•"/>
            </a:pPr>
            <a:r>
              <a:rPr lang="cs-CZ" b="1" dirty="0" smtClean="0">
                <a:latin typeface="Times New Roman" pitchFamily="18" charset="0"/>
                <a:cs typeface="Times New Roman" pitchFamily="18" charset="0"/>
              </a:rPr>
              <a:t> Středa</a:t>
            </a:r>
          </a:p>
          <a:p>
            <a:pPr>
              <a:buFont typeface="Arial" pitchFamily="34" charset="0"/>
              <a:buChar char="•"/>
            </a:pPr>
            <a:r>
              <a:rPr lang="cs-CZ" b="1" dirty="0" smtClean="0">
                <a:latin typeface="Times New Roman" pitchFamily="18" charset="0"/>
                <a:cs typeface="Times New Roman" pitchFamily="18" charset="0"/>
              </a:rPr>
              <a:t> Čtvrtek</a:t>
            </a:r>
          </a:p>
          <a:p>
            <a:pPr>
              <a:buFont typeface="Arial" pitchFamily="34" charset="0"/>
              <a:buChar char="•"/>
            </a:pPr>
            <a:r>
              <a:rPr lang="cs-CZ" b="1" dirty="0" smtClean="0">
                <a:latin typeface="Times New Roman" pitchFamily="18" charset="0"/>
                <a:cs typeface="Times New Roman" pitchFamily="18" charset="0"/>
              </a:rPr>
              <a:t> Pátek</a:t>
            </a:r>
          </a:p>
          <a:p>
            <a:endParaRPr lang="en-US" b="1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708920"/>
            <a:ext cx="3600400" cy="1800200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dirty="0" smtClean="0"/>
              <a:t>&lt;</a:t>
            </a:r>
            <a:r>
              <a:rPr lang="cs-CZ" sz="2000" b="1" dirty="0" err="1" smtClean="0"/>
              <a:t>ol</a:t>
            </a:r>
            <a:r>
              <a:rPr lang="cs-CZ" sz="2000" b="1" dirty="0" smtClean="0"/>
              <a:t>&gt;</a:t>
            </a:r>
          </a:p>
          <a:p>
            <a:r>
              <a:rPr lang="cs-CZ" sz="2000" dirty="0" smtClean="0"/>
              <a:t>       &lt;li&gt;Medvídek </a:t>
            </a:r>
            <a:r>
              <a:rPr lang="cs-CZ" sz="2000" dirty="0" err="1" smtClean="0"/>
              <a:t>Pú</a:t>
            </a:r>
            <a:r>
              <a:rPr lang="cs-CZ" sz="2000" dirty="0" smtClean="0"/>
              <a:t>&lt;/li&gt;</a:t>
            </a:r>
          </a:p>
          <a:p>
            <a:r>
              <a:rPr lang="cs-CZ" sz="2000" dirty="0" smtClean="0"/>
              <a:t>       &lt;li&gt;Kryštůfek Robin&lt;/li&gt;</a:t>
            </a:r>
          </a:p>
          <a:p>
            <a:r>
              <a:rPr lang="cs-CZ" sz="2000" dirty="0" smtClean="0"/>
              <a:t>       &lt;li&gt;Prasátko&lt;/li&gt;</a:t>
            </a:r>
          </a:p>
          <a:p>
            <a:r>
              <a:rPr lang="cs-CZ" sz="2000" dirty="0" smtClean="0"/>
              <a:t>       &lt;li&gt;</a:t>
            </a:r>
            <a:r>
              <a:rPr lang="cs-CZ" sz="2000" dirty="0" err="1" smtClean="0"/>
              <a:t>Ijáček</a:t>
            </a:r>
            <a:r>
              <a:rPr lang="cs-CZ" sz="2000" dirty="0" smtClean="0"/>
              <a:t>&lt;/li&gt;</a:t>
            </a:r>
          </a:p>
          <a:p>
            <a:r>
              <a:rPr lang="cs-CZ" sz="2000" b="1" dirty="0" smtClean="0"/>
              <a:t>&lt;/</a:t>
            </a:r>
            <a:r>
              <a:rPr lang="cs-CZ" sz="2000" b="1" dirty="0" err="1" smtClean="0"/>
              <a:t>ol</a:t>
            </a:r>
            <a:r>
              <a:rPr lang="cs-CZ" sz="2000" b="1" dirty="0" smtClean="0"/>
              <a:t>&gt;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716016" y="2492896"/>
            <a:ext cx="3744416" cy="2376264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/>
              <a:t>&lt;</a:t>
            </a:r>
            <a:r>
              <a:rPr lang="cs-CZ" sz="2000" dirty="0" err="1" smtClean="0"/>
              <a:t>ul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 </a:t>
            </a:r>
            <a:r>
              <a:rPr lang="cs-CZ" sz="2000" dirty="0" smtClean="0"/>
              <a:t>      &lt;li&gt;Pondělí&lt;/li&gt;</a:t>
            </a:r>
          </a:p>
          <a:p>
            <a:r>
              <a:rPr lang="cs-CZ" sz="2000" dirty="0" smtClean="0"/>
              <a:t>       &lt;li&gt;Úterý&lt;/li&gt;</a:t>
            </a:r>
          </a:p>
          <a:p>
            <a:r>
              <a:rPr lang="cs-CZ" sz="2000" dirty="0" smtClean="0"/>
              <a:t>       &lt;li&gt;Středa&lt;/li&gt;</a:t>
            </a:r>
          </a:p>
          <a:p>
            <a:r>
              <a:rPr lang="cs-CZ" sz="2000" dirty="0" smtClean="0"/>
              <a:t>       &lt;li&gt;Čtvrtek&lt;/li&gt;</a:t>
            </a:r>
          </a:p>
          <a:p>
            <a:r>
              <a:rPr lang="cs-CZ" sz="2000" dirty="0" smtClean="0"/>
              <a:t>       &lt;li&gt;Pátek&lt;/li&gt;</a:t>
            </a:r>
          </a:p>
          <a:p>
            <a:r>
              <a:rPr lang="cs-CZ" sz="2000" dirty="0" smtClean="0"/>
              <a:t>&lt;/</a:t>
            </a:r>
            <a:r>
              <a:rPr lang="cs-CZ" sz="2000" dirty="0" err="1" smtClean="0"/>
              <a:t>ul</a:t>
            </a:r>
            <a:r>
              <a:rPr lang="cs-CZ" sz="2000" dirty="0" smtClean="0"/>
              <a:t>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874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Úkol pro vás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19256" cy="3240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dirty="0" smtClean="0">
                <a:solidFill>
                  <a:schemeClr val="bg1"/>
                </a:solidFill>
              </a:rPr>
              <a:t>Vytvořte </a:t>
            </a:r>
          </a:p>
          <a:p>
            <a:r>
              <a:rPr lang="cs-CZ" sz="2800" dirty="0" smtClean="0">
                <a:solidFill>
                  <a:schemeClr val="bg1"/>
                </a:solidFill>
              </a:rPr>
              <a:t>Očíslovaný seznam vašich nejoblíbenějších jídel</a:t>
            </a:r>
          </a:p>
          <a:p>
            <a:pPr>
              <a:buNone/>
            </a:pPr>
            <a:endParaRPr lang="cs-CZ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cs-CZ" sz="4000" dirty="0" smtClean="0">
              <a:solidFill>
                <a:schemeClr val="bg1"/>
              </a:solidFill>
            </a:endParaRPr>
          </a:p>
          <a:p>
            <a:r>
              <a:rPr lang="cs-CZ" sz="2800" dirty="0" smtClean="0">
                <a:solidFill>
                  <a:schemeClr val="bg1"/>
                </a:solidFill>
              </a:rPr>
              <a:t>Odrážkový (neočíslovaný) seznam vašich koníčků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3212976"/>
            <a:ext cx="1440160" cy="144016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0185" y="4797152"/>
            <a:ext cx="2170674" cy="217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Tabulky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cs-CZ" sz="2000" b="1" dirty="0" smtClean="0"/>
              <a:t>&lt;table&gt; </a:t>
            </a:r>
            <a:r>
              <a:rPr lang="cs-CZ" sz="2000" dirty="0" smtClean="0"/>
              <a:t>deklaruje </a:t>
            </a:r>
            <a:r>
              <a:rPr lang="cs-CZ" sz="2000" dirty="0" smtClean="0"/>
              <a:t>tabulku</a:t>
            </a:r>
          </a:p>
          <a:p>
            <a:pPr>
              <a:buNone/>
            </a:pPr>
            <a:r>
              <a:rPr lang="cs-CZ" sz="2000" b="1" dirty="0" smtClean="0"/>
              <a:t>&lt;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 </a:t>
            </a:r>
            <a:r>
              <a:rPr lang="cs-CZ" sz="2000" dirty="0" smtClean="0"/>
              <a:t>hlavička tabulky</a:t>
            </a:r>
            <a:endParaRPr lang="cs-CZ" sz="2000" dirty="0" smtClean="0"/>
          </a:p>
          <a:p>
            <a:pPr>
              <a:buNone/>
            </a:pPr>
            <a:r>
              <a:rPr lang="cs-CZ" sz="2000" b="1" dirty="0" smtClean="0"/>
              <a:t>&lt;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 </a:t>
            </a:r>
            <a:r>
              <a:rPr lang="cs-CZ" sz="2000" dirty="0" smtClean="0"/>
              <a:t>řádek tabulky</a:t>
            </a:r>
          </a:p>
          <a:p>
            <a:pPr>
              <a:buNone/>
            </a:pPr>
            <a:r>
              <a:rPr lang="cs-CZ" sz="2000" b="1" dirty="0" smtClean="0"/>
              <a:t>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 </a:t>
            </a:r>
            <a:r>
              <a:rPr lang="cs-CZ" sz="2000" dirty="0" smtClean="0"/>
              <a:t>buňka </a:t>
            </a:r>
            <a:r>
              <a:rPr lang="cs-CZ" sz="2000" dirty="0" smtClean="0"/>
              <a:t>tabulky</a:t>
            </a:r>
            <a:endParaRPr lang="cs-CZ" sz="2000" b="1" dirty="0" smtClean="0"/>
          </a:p>
          <a:p>
            <a:pPr>
              <a:buNone/>
            </a:pPr>
            <a:r>
              <a:rPr lang="cs-CZ" sz="2000" b="1" dirty="0" smtClean="0"/>
              <a:t>Data se vkládají po řádcích!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tabulk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3429000"/>
            <a:ext cx="4413878" cy="2952328"/>
          </a:xfrm>
        </p:spPr>
      </p:pic>
      <p:sp>
        <p:nvSpPr>
          <p:cNvPr id="7" name="Rectangle 6"/>
          <p:cNvSpPr/>
          <p:nvPr/>
        </p:nvSpPr>
        <p:spPr>
          <a:xfrm>
            <a:off x="4572000" y="1196752"/>
            <a:ext cx="4032448" cy="5472608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000" b="1" dirty="0" smtClean="0"/>
          </a:p>
          <a:p>
            <a:endParaRPr lang="cs-CZ" sz="2000" b="1" dirty="0" smtClean="0"/>
          </a:p>
          <a:p>
            <a:endParaRPr lang="cs-CZ" sz="2000" b="1" dirty="0" smtClean="0"/>
          </a:p>
          <a:p>
            <a:r>
              <a:rPr lang="cs-CZ" sz="2000" b="1" dirty="0" smtClean="0"/>
              <a:t>&lt;table&gt;</a:t>
            </a:r>
          </a:p>
          <a:p>
            <a:r>
              <a:rPr lang="cs-CZ" sz="2000" b="1" dirty="0" smtClean="0"/>
              <a:t>           &lt;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&gt;Jméno&lt;/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	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&gt;Škola&lt;/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&gt;Věk&lt;/</a:t>
            </a:r>
            <a:r>
              <a:rPr lang="cs-CZ" sz="2000" b="1" dirty="0" err="1" smtClean="0"/>
              <a:t>th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           &lt;/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           &lt;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pPr lvl="2"/>
            <a:r>
              <a:rPr lang="cs-CZ" sz="2000" b="1" dirty="0" smtClean="0"/>
              <a:t>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&gt;Alenka&lt;/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pPr lvl="2"/>
            <a:r>
              <a:rPr lang="cs-CZ" sz="2000" b="1" dirty="0" smtClean="0"/>
              <a:t>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&gt;PEF CZU&lt;/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pPr lvl="2"/>
            <a:r>
              <a:rPr lang="cs-CZ" sz="2000" b="1" dirty="0" smtClean="0"/>
              <a:t>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&gt;22&lt;/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          &lt;/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          &lt;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  <a:r>
              <a:rPr lang="cs-CZ" sz="2000" b="1" dirty="0" err="1" smtClean="0"/>
              <a:t>Pepík</a:t>
            </a:r>
            <a:r>
              <a:rPr lang="cs-CZ" sz="2000" b="1" dirty="0" smtClean="0"/>
              <a:t>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&gt;MFF UK&lt;/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	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&gt;20&lt;/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           &lt;/</a:t>
            </a:r>
            <a:r>
              <a:rPr lang="cs-CZ" sz="2000" b="1" dirty="0" err="1" smtClean="0"/>
              <a:t>tr</a:t>
            </a:r>
            <a:r>
              <a:rPr lang="cs-CZ" sz="2000" b="1" dirty="0" smtClean="0"/>
              <a:t>&gt;</a:t>
            </a:r>
          </a:p>
          <a:p>
            <a:r>
              <a:rPr lang="cs-CZ" sz="2000" b="1" dirty="0" smtClean="0"/>
              <a:t>&lt;/table&gt;</a:t>
            </a:r>
          </a:p>
          <a:p>
            <a:endParaRPr lang="cs-CZ" sz="2000" b="1" dirty="0" smtClean="0"/>
          </a:p>
          <a:p>
            <a:endParaRPr lang="cs-CZ" sz="2000" b="1" dirty="0" smtClean="0"/>
          </a:p>
          <a:p>
            <a:r>
              <a:rPr lang="cs-CZ" sz="2000" b="1" dirty="0" smtClean="0"/>
              <a:t>	</a:t>
            </a:r>
          </a:p>
          <a:p>
            <a:endParaRPr lang="cs-CZ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Úkol pro vás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19256" cy="2985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>
                <a:solidFill>
                  <a:schemeClr val="bg1"/>
                </a:solidFill>
              </a:rPr>
              <a:t>Vytvořte tuto tabulku: </a:t>
            </a:r>
          </a:p>
          <a:p>
            <a:pPr>
              <a:buNone/>
            </a:pPr>
            <a:endParaRPr lang="cs-CZ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cs-CZ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6977853"/>
              </p:ext>
            </p:extLst>
          </p:nvPr>
        </p:nvGraphicFramePr>
        <p:xfrm>
          <a:off x="683568" y="3533791"/>
          <a:ext cx="6384032" cy="2066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016"/>
                <a:gridCol w="3192016"/>
              </a:tblGrid>
              <a:tr h="529208"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Jídlo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Víno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920"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Králík na hořčici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dirty="0" err="1" smtClean="0">
                          <a:solidFill>
                            <a:schemeClr val="bg1"/>
                          </a:solidFill>
                        </a:rPr>
                        <a:t>Pinot</a:t>
                      </a:r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cs-CZ" sz="2400" dirty="0" err="1" smtClean="0">
                          <a:solidFill>
                            <a:schemeClr val="bg1"/>
                          </a:solidFill>
                        </a:rPr>
                        <a:t>noir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Čokoládový</a:t>
                      </a:r>
                      <a:r>
                        <a:rPr lang="cs-CZ" sz="2400" baseline="0" dirty="0" smtClean="0">
                          <a:solidFill>
                            <a:schemeClr val="bg1"/>
                          </a:solidFill>
                        </a:rPr>
                        <a:t> dort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Cabernet </a:t>
                      </a:r>
                      <a:r>
                        <a:rPr lang="cs-CZ" sz="2400" dirty="0" err="1" smtClean="0">
                          <a:solidFill>
                            <a:schemeClr val="bg1"/>
                          </a:solidFill>
                        </a:rPr>
                        <a:t>Sauvignon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Pstruh</a:t>
                      </a:r>
                      <a:r>
                        <a:rPr lang="cs-CZ" sz="2400" baseline="0" dirty="0" smtClean="0">
                          <a:solidFill>
                            <a:schemeClr val="bg1"/>
                          </a:solidFill>
                        </a:rPr>
                        <a:t> s bramborem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dirty="0" err="1" smtClean="0">
                          <a:solidFill>
                            <a:schemeClr val="bg1"/>
                          </a:solidFill>
                        </a:rPr>
                        <a:t>Müller</a:t>
                      </a:r>
                      <a:r>
                        <a:rPr lang="cs-CZ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cs-CZ" sz="2400" dirty="0" err="1" smtClean="0">
                          <a:solidFill>
                            <a:schemeClr val="bg1"/>
                          </a:solidFill>
                        </a:rPr>
                        <a:t>Thurgau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3159" y="3068960"/>
            <a:ext cx="2996190" cy="299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Fotoalbum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124744"/>
            <a:ext cx="8219256" cy="4525963"/>
          </a:xfrm>
        </p:spPr>
        <p:txBody>
          <a:bodyPr/>
          <a:lstStyle/>
          <a:p>
            <a:pPr>
              <a:buNone/>
            </a:pPr>
            <a:r>
              <a:rPr lang="cs-CZ" sz="2000" dirty="0" smtClean="0"/>
              <a:t>Fotoalbum vytvoříte snadno v tabulce</a:t>
            </a:r>
          </a:p>
          <a:p>
            <a:pPr>
              <a:buNone/>
            </a:pPr>
            <a:r>
              <a:rPr lang="cs-CZ" sz="2000" dirty="0" smtClean="0"/>
              <a:t>Stačí do </a:t>
            </a:r>
            <a:r>
              <a:rPr lang="cs-CZ" sz="2000" b="1" dirty="0" smtClean="0"/>
              <a:t>&lt;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 &lt;/</a:t>
            </a:r>
            <a:r>
              <a:rPr lang="cs-CZ" sz="2000" b="1" dirty="0" err="1" smtClean="0"/>
              <a:t>td</a:t>
            </a:r>
            <a:r>
              <a:rPr lang="cs-CZ" sz="2000" b="1" dirty="0" smtClean="0"/>
              <a:t>&gt; </a:t>
            </a:r>
            <a:r>
              <a:rPr lang="cs-CZ" sz="2000" dirty="0" smtClean="0"/>
              <a:t>vložit </a:t>
            </a:r>
            <a:r>
              <a:rPr lang="cs-CZ" sz="2000" b="1" dirty="0" smtClean="0"/>
              <a:t>&lt;</a:t>
            </a:r>
            <a:r>
              <a:rPr lang="cs-CZ" sz="2000" b="1" dirty="0" err="1" smtClean="0"/>
              <a:t>img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src</a:t>
            </a:r>
            <a:r>
              <a:rPr lang="cs-CZ" sz="2000" b="1" dirty="0" smtClean="0"/>
              <a:t>=„…..“&gt;</a:t>
            </a:r>
            <a:endParaRPr lang="cs-CZ" sz="2000" dirty="0" smtClean="0"/>
          </a:p>
          <a:p>
            <a:pPr>
              <a:buNone/>
            </a:pPr>
            <a:r>
              <a:rPr lang="cs-CZ" sz="2000" dirty="0" err="1" smtClean="0"/>
              <a:t>Např</a:t>
            </a:r>
            <a:r>
              <a:rPr lang="cs-CZ" sz="2000" dirty="0" smtClean="0"/>
              <a:t>: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592" y="2276872"/>
            <a:ext cx="7560840" cy="4392488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/>
              <a:t>&lt;table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       &lt;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pPr lvl="1"/>
            <a:r>
              <a:rPr lang="cs-CZ" sz="2000" dirty="0" smtClean="0"/>
              <a:t>      </a:t>
            </a:r>
            <a:r>
              <a:rPr lang="cs-CZ" sz="2000" dirty="0" smtClean="0"/>
              <a:t>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="http://abc.cz/sgsf.jpg"&gt;&lt;/td&gt;</a:t>
            </a:r>
          </a:p>
          <a:p>
            <a:pPr lvl="1"/>
            <a:r>
              <a:rPr lang="cs-CZ" sz="2000" dirty="0" smtClean="0"/>
              <a:t>      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="http://bcd.cz/sgsf.jpg"&gt;&lt;/td&gt;</a:t>
            </a:r>
          </a:p>
          <a:p>
            <a:r>
              <a:rPr lang="cs-CZ" sz="2000" dirty="0" smtClean="0"/>
              <a:t>   </a:t>
            </a:r>
            <a:r>
              <a:rPr lang="cs-CZ" sz="2000" dirty="0" smtClean="0"/>
              <a:t>   &lt;/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  </a:t>
            </a:r>
            <a:r>
              <a:rPr lang="cs-CZ" sz="2000" dirty="0" smtClean="0"/>
              <a:t>    </a:t>
            </a:r>
            <a:r>
              <a:rPr lang="cs-CZ" sz="2000" dirty="0" smtClean="0"/>
              <a:t>&lt;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pPr lvl="1"/>
            <a:r>
              <a:rPr lang="cs-CZ" sz="2000" dirty="0" smtClean="0"/>
              <a:t>      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="http://bdf.cz/sgsf.jpg"&gt;&lt;/td&gt;</a:t>
            </a:r>
          </a:p>
          <a:p>
            <a:pPr lvl="1"/>
            <a:r>
              <a:rPr lang="cs-CZ" sz="2000" dirty="0" smtClean="0"/>
              <a:t>      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="http://betrd.cz/sgsf.jpg"&gt;&lt;/td&gt;</a:t>
            </a:r>
          </a:p>
          <a:p>
            <a:r>
              <a:rPr lang="cs-CZ" sz="2000" dirty="0" smtClean="0"/>
              <a:t>   </a:t>
            </a:r>
            <a:r>
              <a:rPr lang="cs-CZ" sz="2000" dirty="0" smtClean="0"/>
              <a:t>    </a:t>
            </a:r>
            <a:r>
              <a:rPr lang="cs-CZ" sz="2000" dirty="0" smtClean="0"/>
              <a:t>&lt;/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   </a:t>
            </a:r>
            <a:r>
              <a:rPr lang="cs-CZ" sz="2000" dirty="0" smtClean="0"/>
              <a:t>    &lt;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	</a:t>
            </a:r>
            <a:r>
              <a:rPr lang="cs-CZ" sz="2000" dirty="0" smtClean="0"/>
              <a:t>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="http://bte.cz/sgsf.jpg"&gt;&lt;/td&gt;</a:t>
            </a:r>
          </a:p>
          <a:p>
            <a:r>
              <a:rPr lang="cs-CZ" sz="2000" dirty="0" smtClean="0"/>
              <a:t>      </a:t>
            </a:r>
            <a:r>
              <a:rPr lang="cs-CZ" sz="2000" dirty="0" smtClean="0"/>
              <a:t>	&lt;</a:t>
            </a:r>
            <a:r>
              <a:rPr lang="cs-CZ" sz="2000" dirty="0" err="1" smtClean="0"/>
              <a:t>td</a:t>
            </a:r>
            <a:r>
              <a:rPr lang="cs-CZ" sz="2000" dirty="0" smtClean="0"/>
              <a:t>&gt;&lt;</a:t>
            </a:r>
            <a:r>
              <a:rPr lang="cs-CZ" sz="2000" dirty="0" err="1" smtClean="0"/>
              <a:t>img</a:t>
            </a:r>
            <a:r>
              <a:rPr lang="cs-CZ" sz="2000" dirty="0" smtClean="0"/>
              <a:t> </a:t>
            </a:r>
            <a:r>
              <a:rPr lang="cs-CZ" sz="2000" dirty="0" err="1" smtClean="0"/>
              <a:t>src</a:t>
            </a:r>
            <a:r>
              <a:rPr lang="cs-CZ" sz="2000" dirty="0" smtClean="0"/>
              <a:t>="http://bfd.cz/sgsf.jpg"&gt;&lt;/td&gt;</a:t>
            </a:r>
          </a:p>
          <a:p>
            <a:r>
              <a:rPr lang="cs-CZ" sz="2000" dirty="0" smtClean="0"/>
              <a:t>   </a:t>
            </a:r>
            <a:r>
              <a:rPr lang="cs-CZ" sz="2000" dirty="0" smtClean="0"/>
              <a:t>  </a:t>
            </a:r>
            <a:r>
              <a:rPr lang="cs-CZ" sz="2000" dirty="0" smtClean="0"/>
              <a:t>&lt;/</a:t>
            </a:r>
            <a:r>
              <a:rPr lang="cs-CZ" sz="2000" dirty="0" err="1" smtClean="0"/>
              <a:t>tr</a:t>
            </a:r>
            <a:r>
              <a:rPr lang="cs-CZ" sz="2000" dirty="0" smtClean="0"/>
              <a:t>&gt;</a:t>
            </a:r>
          </a:p>
          <a:p>
            <a:r>
              <a:rPr lang="cs-CZ" sz="2000" dirty="0" smtClean="0"/>
              <a:t>&lt;/table&gt;</a:t>
            </a:r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Úkol pro vás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3212976"/>
            <a:ext cx="6912768" cy="2985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800" dirty="0" smtClean="0">
                <a:solidFill>
                  <a:schemeClr val="bg1"/>
                </a:solidFill>
              </a:rPr>
              <a:t>Vytvořte fotoalbum:</a:t>
            </a:r>
          </a:p>
          <a:p>
            <a:pPr>
              <a:buNone/>
            </a:pPr>
            <a:r>
              <a:rPr lang="cs-CZ" sz="2800" dirty="0" smtClean="0">
                <a:solidFill>
                  <a:schemeClr val="bg1"/>
                </a:solidFill>
              </a:rPr>
              <a:t>3 řady po 2 obrázcích </a:t>
            </a:r>
          </a:p>
          <a:p>
            <a:pPr>
              <a:buNone/>
            </a:pPr>
            <a:endParaRPr lang="cs-CZ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cs-CZ" sz="2400" dirty="0" smtClean="0">
              <a:solidFill>
                <a:schemeClr val="bg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1561" y="2852936"/>
            <a:ext cx="2310759" cy="231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994122"/>
          </a:xfrm>
        </p:spPr>
        <p:txBody>
          <a:bodyPr/>
          <a:lstStyle/>
          <a:p>
            <a:r>
              <a:rPr lang="cs-CZ" dirty="0" smtClean="0"/>
              <a:t>A co takhle…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3970784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/>
              <a:t>…fotoalbum, kde každá fotka odkazuje na nějakou stránku? </a:t>
            </a:r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Není problém.</a:t>
            </a:r>
          </a:p>
          <a:p>
            <a:pPr>
              <a:buNone/>
            </a:pPr>
            <a:endParaRPr lang="cs-CZ" sz="2400" dirty="0" smtClean="0"/>
          </a:p>
          <a:p>
            <a:pPr>
              <a:buNone/>
            </a:pPr>
            <a:r>
              <a:rPr lang="cs-CZ" sz="2400" dirty="0" smtClean="0"/>
              <a:t>Stačí kolem každého </a:t>
            </a:r>
            <a:r>
              <a:rPr lang="cs-CZ" sz="2400" dirty="0" err="1" smtClean="0"/>
              <a:t>img</a:t>
            </a:r>
            <a:r>
              <a:rPr lang="cs-CZ" sz="2400" dirty="0" smtClean="0"/>
              <a:t> vložit:</a:t>
            </a:r>
          </a:p>
          <a:p>
            <a:pPr>
              <a:buNone/>
            </a:pPr>
            <a:r>
              <a:rPr lang="cs-CZ" sz="2400" dirty="0" smtClean="0"/>
              <a:t> &lt;a </a:t>
            </a:r>
            <a:r>
              <a:rPr lang="cs-CZ" sz="2400" dirty="0" err="1" smtClean="0"/>
              <a:t>href</a:t>
            </a:r>
            <a:r>
              <a:rPr lang="cs-CZ" sz="2400" dirty="0" smtClean="0"/>
              <a:t>=„adresa“&gt;&lt;/a&gt;</a:t>
            </a:r>
            <a:endParaRPr lang="en-US" sz="2400" dirty="0"/>
          </a:p>
        </p:txBody>
      </p:sp>
      <p:pic>
        <p:nvPicPr>
          <p:cNvPr id="5" name="Picture 4" descr="fotoalbum s odkaz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88640"/>
            <a:ext cx="3979681" cy="6525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latin typeface="Comenia Sans" pitchFamily="50" charset="-18"/>
              </a:rPr>
              <a:t>Po přestávce nás čekají divy.</a:t>
            </a:r>
            <a:endParaRPr lang="en-US" dirty="0">
              <a:latin typeface="Comenia Sans" pitchFamily="50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T</a:t>
            </a:r>
            <a:r>
              <a:rPr lang="cs-CZ" dirty="0" err="1" smtClean="0"/>
              <a:t>agy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pamatovat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800" dirty="0" err="1" smtClean="0"/>
              <a:t>Tagy</a:t>
            </a:r>
            <a:r>
              <a:rPr lang="cs-CZ" sz="2800" dirty="0" smtClean="0"/>
              <a:t> jsou vždy v ostrých závorkách </a:t>
            </a:r>
            <a:r>
              <a:rPr lang="cs-CZ" sz="2800" b="1" dirty="0" smtClean="0"/>
              <a:t>&lt; &gt; &lt;/&gt;</a:t>
            </a:r>
          </a:p>
          <a:p>
            <a:pPr marL="0" indent="0">
              <a:buNone/>
            </a:pPr>
            <a:endParaRPr lang="cs-CZ" sz="2800" b="1" dirty="0" smtClean="0"/>
          </a:p>
          <a:p>
            <a:pPr marL="0" indent="0">
              <a:buNone/>
            </a:pPr>
            <a:r>
              <a:rPr lang="cs-CZ" sz="2800" dirty="0" err="1" smtClean="0"/>
              <a:t>Tagy</a:t>
            </a:r>
            <a:r>
              <a:rPr lang="cs-CZ" sz="2800" dirty="0" smtClean="0"/>
              <a:t> jsou většinou </a:t>
            </a:r>
            <a:r>
              <a:rPr lang="cs-CZ" sz="2800" b="1" dirty="0" smtClean="0">
                <a:solidFill>
                  <a:srgbClr val="B82C7F"/>
                </a:solidFill>
              </a:rPr>
              <a:t>párové</a:t>
            </a:r>
          </a:p>
          <a:p>
            <a:pPr marL="0" indent="0">
              <a:buNone/>
            </a:pPr>
            <a:r>
              <a:rPr lang="cs-CZ" sz="2800" b="1" dirty="0" smtClean="0">
                <a:solidFill>
                  <a:srgbClr val="B82C7F"/>
                </a:solidFill>
              </a:rPr>
              <a:t>&lt;</a:t>
            </a:r>
            <a:r>
              <a:rPr lang="cs-CZ" sz="2800" dirty="0" smtClean="0"/>
              <a:t>něco</a:t>
            </a:r>
            <a:r>
              <a:rPr lang="cs-CZ" sz="2800" b="1" dirty="0" smtClean="0">
                <a:solidFill>
                  <a:srgbClr val="B82C7F"/>
                </a:solidFill>
              </a:rPr>
              <a:t>&gt;</a:t>
            </a:r>
            <a:r>
              <a:rPr lang="cs-CZ" sz="2800" dirty="0" smtClean="0"/>
              <a:t> - otevírací </a:t>
            </a:r>
            <a:r>
              <a:rPr lang="cs-CZ" sz="2800" dirty="0" err="1" smtClean="0"/>
              <a:t>tag</a:t>
            </a:r>
            <a:endParaRPr lang="cs-CZ" sz="2800" dirty="0" smtClean="0"/>
          </a:p>
          <a:p>
            <a:pPr marL="0" indent="0">
              <a:buNone/>
            </a:pPr>
            <a:r>
              <a:rPr lang="cs-CZ" sz="2800" b="1" dirty="0" smtClean="0">
                <a:solidFill>
                  <a:srgbClr val="B82C7F"/>
                </a:solidFill>
              </a:rPr>
              <a:t>&lt;/</a:t>
            </a:r>
            <a:r>
              <a:rPr lang="cs-CZ" sz="2800" dirty="0" smtClean="0"/>
              <a:t>něco</a:t>
            </a:r>
            <a:r>
              <a:rPr lang="cs-CZ" sz="2800" b="1" dirty="0" smtClean="0">
                <a:solidFill>
                  <a:srgbClr val="B82C7F"/>
                </a:solidFill>
              </a:rPr>
              <a:t>&gt;</a:t>
            </a:r>
            <a:r>
              <a:rPr lang="cs-CZ" sz="2800" dirty="0" smtClean="0"/>
              <a:t> - zavírací </a:t>
            </a:r>
            <a:r>
              <a:rPr lang="cs-CZ" sz="2800" dirty="0" err="1" smtClean="0"/>
              <a:t>tag</a:t>
            </a:r>
            <a:endParaRPr lang="cs-CZ" sz="2800" dirty="0" smtClean="0"/>
          </a:p>
          <a:p>
            <a:pPr marL="0" indent="0">
              <a:buNone/>
            </a:pPr>
            <a:endParaRPr lang="cs-CZ" sz="2800" dirty="0" smtClean="0"/>
          </a:p>
          <a:p>
            <a:pPr marL="0" indent="0">
              <a:buNone/>
            </a:pPr>
            <a:r>
              <a:rPr lang="cs-CZ" sz="2800" dirty="0" smtClean="0"/>
              <a:t>Nezapomínejte </a:t>
            </a:r>
            <a:r>
              <a:rPr lang="cs-CZ" sz="2800" dirty="0" err="1" smtClean="0"/>
              <a:t>tagy</a:t>
            </a:r>
            <a:r>
              <a:rPr lang="cs-CZ" sz="2800" dirty="0" smtClean="0"/>
              <a:t> zavírat!!!</a:t>
            </a:r>
            <a:endParaRPr lang="cs-CZ" sz="2800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xmlns="" val="29590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http://codepen.io/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smtClean="0"/>
              <a:t>       New </a:t>
            </a:r>
            <a:r>
              <a:rPr lang="cs-CZ" sz="2800" dirty="0" err="1" smtClean="0"/>
              <a:t>Pen</a:t>
            </a:r>
            <a:endParaRPr lang="cs-CZ" sz="2800" dirty="0"/>
          </a:p>
          <a:p>
            <a:pPr marL="0" indent="0">
              <a:buNone/>
            </a:pPr>
            <a:r>
              <a:rPr lang="cs-CZ" sz="2800" dirty="0" smtClean="0"/>
              <a:t>     </a:t>
            </a:r>
          </a:p>
          <a:p>
            <a:pPr marL="0" indent="0">
              <a:buNone/>
            </a:pPr>
            <a:r>
              <a:rPr lang="cs-CZ" sz="2800" dirty="0"/>
              <a:t> </a:t>
            </a:r>
            <a:r>
              <a:rPr lang="cs-CZ" sz="2800" dirty="0" smtClean="0"/>
              <a:t>      Zavřít CSS a JS</a:t>
            </a:r>
            <a:endParaRPr lang="en-US" sz="2800" dirty="0"/>
          </a:p>
        </p:txBody>
      </p:sp>
      <p:sp>
        <p:nvSpPr>
          <p:cNvPr id="4" name="Šipka doprava 3"/>
          <p:cNvSpPr/>
          <p:nvPr/>
        </p:nvSpPr>
        <p:spPr>
          <a:xfrm>
            <a:off x="611560" y="1705474"/>
            <a:ext cx="504056" cy="216024"/>
          </a:xfrm>
          <a:prstGeom prst="rightArrow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 doprava 4"/>
          <p:cNvSpPr/>
          <p:nvPr/>
        </p:nvSpPr>
        <p:spPr>
          <a:xfrm>
            <a:off x="560798" y="2753016"/>
            <a:ext cx="504056" cy="216024"/>
          </a:xfrm>
          <a:prstGeom prst="rightArrow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8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Nadpisy a odstavce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smtClean="0">
                <a:solidFill>
                  <a:srgbClr val="B82C7F"/>
                </a:solidFill>
              </a:rPr>
              <a:t>Nadpisy</a:t>
            </a:r>
          </a:p>
          <a:p>
            <a:pPr marL="0" indent="0">
              <a:buNone/>
            </a:pPr>
            <a:r>
              <a:rPr lang="cs-CZ" dirty="0" smtClean="0"/>
              <a:t>&lt;h1&gt; největší &lt;/h1&gt;</a:t>
            </a:r>
          </a:p>
          <a:p>
            <a:pPr marL="0" indent="0">
              <a:buNone/>
            </a:pP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dirty="0" smtClean="0"/>
              <a:t>.</a:t>
            </a:r>
          </a:p>
          <a:p>
            <a:pPr marL="0" indent="0">
              <a:buNone/>
            </a:pPr>
            <a:r>
              <a:rPr lang="cs-CZ" dirty="0" smtClean="0"/>
              <a:t>&lt;h6&gt; nejmenší&lt;/h6&gt;</a:t>
            </a:r>
            <a:endParaRPr lang="cs-CZ" b="1" dirty="0" smtClean="0"/>
          </a:p>
          <a:p>
            <a:pPr marL="0" indent="0">
              <a:buNone/>
            </a:pPr>
            <a:r>
              <a:rPr lang="cs-CZ" b="1" dirty="0" smtClean="0">
                <a:solidFill>
                  <a:srgbClr val="B82C7F"/>
                </a:solidFill>
              </a:rPr>
              <a:t>Odstavce</a:t>
            </a:r>
          </a:p>
          <a:p>
            <a:pPr marL="0" indent="0">
              <a:buNone/>
            </a:pPr>
            <a:r>
              <a:rPr lang="cs-CZ" dirty="0" smtClean="0"/>
              <a:t>&lt;p&gt;…….&lt;/p&gt;</a:t>
            </a:r>
          </a:p>
          <a:p>
            <a:pPr marL="0" indent="0">
              <a:buNone/>
            </a:pPr>
            <a:r>
              <a:rPr lang="cs-CZ" dirty="0" smtClean="0"/>
              <a:t>&lt;br&gt; zalomení řádku</a:t>
            </a:r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1556792"/>
            <a:ext cx="3384376" cy="3741801"/>
          </a:xfrm>
        </p:spPr>
      </p:pic>
    </p:spTree>
    <p:extLst>
      <p:ext uri="{BB962C8B-B14F-4D97-AF65-F5344CB8AC3E}">
        <p14:creationId xmlns:p14="http://schemas.microsoft.com/office/powerpoint/2010/main" xmlns="" val="12183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Úkol pro vás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19256" cy="2985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>
                <a:solidFill>
                  <a:schemeClr val="bg1"/>
                </a:solidFill>
              </a:rPr>
              <a:t>Vytvořte </a:t>
            </a:r>
          </a:p>
          <a:p>
            <a:r>
              <a:rPr lang="cs-CZ" sz="2400" dirty="0" smtClean="0">
                <a:solidFill>
                  <a:schemeClr val="bg1"/>
                </a:solidFill>
              </a:rPr>
              <a:t>3x nadpis</a:t>
            </a:r>
          </a:p>
          <a:p>
            <a:r>
              <a:rPr lang="cs-CZ" sz="2400" dirty="0" smtClean="0">
                <a:solidFill>
                  <a:schemeClr val="bg1"/>
                </a:solidFill>
              </a:rPr>
              <a:t>pod každý z nich napište 2 odstavce textu</a:t>
            </a:r>
            <a:r>
              <a:rPr lang="cs-CZ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 a obrázky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dirty="0" smtClean="0"/>
              <a:t>Text s odkazem</a:t>
            </a:r>
          </a:p>
          <a:p>
            <a:pPr marL="0" indent="0">
              <a:buNone/>
            </a:pPr>
            <a:endParaRPr lang="cs-CZ" sz="2800" dirty="0" smtClean="0"/>
          </a:p>
          <a:p>
            <a:pPr marL="0" indent="0">
              <a:buNone/>
            </a:pPr>
            <a:endParaRPr lang="cs-CZ" sz="2800" dirty="0" smtClean="0">
              <a:solidFill>
                <a:srgbClr val="B82C7F"/>
              </a:solidFill>
            </a:endParaRPr>
          </a:p>
          <a:p>
            <a:pPr marL="0" indent="0">
              <a:buNone/>
            </a:pPr>
            <a:r>
              <a:rPr lang="cs-CZ" sz="2800" b="1" dirty="0" smtClean="0"/>
              <a:t>Obrázek</a:t>
            </a:r>
            <a:endParaRPr lang="cs-CZ" sz="1800" dirty="0" smtClean="0"/>
          </a:p>
          <a:p>
            <a:pPr marL="0" indent="0">
              <a:buNone/>
            </a:pPr>
            <a:endParaRPr lang="cs-CZ" sz="1800" dirty="0" smtClean="0"/>
          </a:p>
          <a:p>
            <a:pPr marL="0" indent="0">
              <a:buNone/>
            </a:pPr>
            <a:endParaRPr lang="cs-CZ" sz="2800" dirty="0" smtClean="0">
              <a:solidFill>
                <a:srgbClr val="B82C7F"/>
              </a:solidFill>
            </a:endParaRPr>
          </a:p>
          <a:p>
            <a:pPr marL="0" indent="0">
              <a:buNone/>
            </a:pPr>
            <a:r>
              <a:rPr lang="cs-CZ" sz="2400" b="1" dirty="0" smtClean="0"/>
              <a:t>Obrázek </a:t>
            </a:r>
            <a:r>
              <a:rPr lang="cs-CZ" sz="2400" b="1" dirty="0" smtClean="0"/>
              <a:t>s odkazem???</a:t>
            </a:r>
            <a:r>
              <a:rPr lang="cs-CZ" sz="2400" b="1" dirty="0"/>
              <a:t> </a:t>
            </a:r>
            <a:r>
              <a:rPr lang="cs-CZ" sz="2400" b="1" dirty="0" smtClean="0"/>
              <a:t>Zkombinujte to!</a:t>
            </a:r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endParaRPr lang="cs-CZ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2060848"/>
            <a:ext cx="7704856" cy="432048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dirty="0" smtClean="0"/>
              <a:t>&lt;a </a:t>
            </a:r>
            <a:r>
              <a:rPr lang="cs-CZ" sz="2000" b="1" dirty="0" err="1" smtClean="0"/>
              <a:t>href</a:t>
            </a:r>
            <a:r>
              <a:rPr lang="cs-CZ" sz="2000" b="1" dirty="0" smtClean="0"/>
              <a:t>=„http://adresa webu“&gt;</a:t>
            </a:r>
            <a:r>
              <a:rPr lang="cs-CZ" dirty="0" smtClean="0"/>
              <a:t>Náš web</a:t>
            </a:r>
            <a:r>
              <a:rPr lang="cs-CZ" sz="2000" b="1" dirty="0" smtClean="0"/>
              <a:t>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3573016"/>
            <a:ext cx="7704856" cy="432048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dirty="0" smtClean="0"/>
              <a:t>&lt;</a:t>
            </a:r>
            <a:r>
              <a:rPr lang="cs-CZ" sz="2000" b="1" dirty="0" err="1" smtClean="0"/>
              <a:t>img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src</a:t>
            </a:r>
            <a:r>
              <a:rPr lang="cs-CZ" sz="2000" b="1" dirty="0" smtClean="0"/>
              <a:t>=„http://adresa obrázku.</a:t>
            </a:r>
            <a:r>
              <a:rPr lang="cs-CZ" sz="2000" b="1" dirty="0" err="1" smtClean="0"/>
              <a:t>png</a:t>
            </a:r>
            <a:r>
              <a:rPr lang="cs-CZ" sz="2000" b="1" dirty="0" smtClean="0"/>
              <a:t>“&gt;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4941168"/>
            <a:ext cx="7704856" cy="576064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b="1" dirty="0" smtClean="0"/>
              <a:t>&lt;a </a:t>
            </a:r>
            <a:r>
              <a:rPr lang="cs-CZ" b="1" dirty="0" err="1" smtClean="0"/>
              <a:t>href</a:t>
            </a:r>
            <a:r>
              <a:rPr lang="cs-CZ" b="1" dirty="0" smtClean="0"/>
              <a:t>=„http://adresa webu“&gt;&lt;</a:t>
            </a:r>
            <a:r>
              <a:rPr lang="cs-CZ" b="1" dirty="0" err="1" smtClean="0"/>
              <a:t>img</a:t>
            </a:r>
            <a:r>
              <a:rPr lang="cs-CZ" b="1" dirty="0" smtClean="0"/>
              <a:t> </a:t>
            </a:r>
            <a:r>
              <a:rPr lang="cs-CZ" b="1" dirty="0" err="1" smtClean="0"/>
              <a:t>src</a:t>
            </a:r>
            <a:r>
              <a:rPr lang="cs-CZ" b="1" dirty="0" smtClean="0"/>
              <a:t>=„http://adresa obrázku.</a:t>
            </a:r>
            <a:r>
              <a:rPr lang="cs-CZ" b="1" dirty="0" err="1" smtClean="0"/>
              <a:t>png</a:t>
            </a:r>
            <a:r>
              <a:rPr lang="cs-CZ" b="1" dirty="0" smtClean="0"/>
              <a:t>“&gt;&lt;/a&gt;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xmlns="" val="15209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Posloupnost v HTML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 smtClean="0"/>
              <a:t>Tagy</a:t>
            </a:r>
            <a:r>
              <a:rPr lang="cs-CZ" sz="2400" dirty="0" smtClean="0"/>
              <a:t> se mohou nořit jeden do </a:t>
            </a:r>
            <a:r>
              <a:rPr lang="cs-CZ" sz="2400" dirty="0" smtClean="0"/>
              <a:t>druhého</a:t>
            </a: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Je potřeba zachovat posloupnost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 smtClean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 smtClean="0"/>
          </a:p>
          <a:p>
            <a:pPr marL="0" indent="0">
              <a:buNone/>
            </a:pPr>
            <a:endParaRPr lang="cs-CZ" sz="2400" dirty="0" smtClean="0"/>
          </a:p>
          <a:p>
            <a:pPr marL="0" indent="0">
              <a:buNone/>
            </a:pPr>
            <a:r>
              <a:rPr lang="cs-CZ" sz="2400" dirty="0" smtClean="0"/>
              <a:t>Poslední </a:t>
            </a:r>
            <a:r>
              <a:rPr lang="cs-CZ" sz="2400" dirty="0" smtClean="0"/>
              <a:t>otevřený </a:t>
            </a:r>
            <a:r>
              <a:rPr lang="cs-CZ" sz="2400" dirty="0" err="1" smtClean="0"/>
              <a:t>tag</a:t>
            </a:r>
            <a:r>
              <a:rPr lang="cs-CZ" sz="2400" dirty="0" smtClean="0"/>
              <a:t> je první, který uzavřete.</a:t>
            </a:r>
          </a:p>
          <a:p>
            <a:pPr marL="0" indent="0">
              <a:buNone/>
            </a:pPr>
            <a:endParaRPr lang="cs-CZ" sz="2400" b="1" dirty="0" smtClean="0">
              <a:solidFill>
                <a:srgbClr val="B82C7F"/>
              </a:solidFill>
            </a:endParaRPr>
          </a:p>
          <a:p>
            <a:pPr marL="0" indent="0">
              <a:buNone/>
            </a:pPr>
            <a:r>
              <a:rPr lang="cs-CZ" sz="2400" b="1" dirty="0" smtClean="0">
                <a:solidFill>
                  <a:srgbClr val="B82C7F"/>
                </a:solidFill>
              </a:rPr>
              <a:t>Nezapomínejte zavírat </a:t>
            </a:r>
            <a:r>
              <a:rPr lang="cs-CZ" sz="2400" b="1" dirty="0" err="1" smtClean="0">
                <a:solidFill>
                  <a:srgbClr val="B82C7F"/>
                </a:solidFill>
              </a:rPr>
              <a:t>tagy</a:t>
            </a:r>
            <a:r>
              <a:rPr lang="cs-CZ" sz="2400" b="1" dirty="0" smtClean="0">
                <a:solidFill>
                  <a:srgbClr val="B82C7F"/>
                </a:solidFill>
              </a:rPr>
              <a:t>! </a:t>
            </a:r>
            <a:r>
              <a:rPr lang="cs-CZ" sz="2400" dirty="0" smtClean="0"/>
              <a:t>Jinak z toho bude guláš</a:t>
            </a:r>
            <a:r>
              <a:rPr lang="cs-CZ" sz="2400" dirty="0" smtClean="0">
                <a:sym typeface="Wingdings" panose="05000000000000000000" pitchFamily="2" charset="2"/>
              </a:rPr>
              <a:t></a:t>
            </a:r>
            <a:endParaRPr lang="cs-CZ" sz="2400" dirty="0"/>
          </a:p>
        </p:txBody>
      </p:sp>
      <p:sp>
        <p:nvSpPr>
          <p:cNvPr id="5" name="Rectangle 4"/>
          <p:cNvSpPr/>
          <p:nvPr/>
        </p:nvSpPr>
        <p:spPr>
          <a:xfrm>
            <a:off x="971600" y="2708920"/>
            <a:ext cx="4752528" cy="1944216"/>
          </a:xfrm>
          <a:prstGeom prst="rect">
            <a:avLst/>
          </a:prstGeom>
          <a:solidFill>
            <a:srgbClr val="B82C7F"/>
          </a:solidFill>
          <a:ln>
            <a:solidFill>
              <a:srgbClr val="B82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b="1" dirty="0" smtClean="0"/>
              <a:t>&lt;tag1&gt;</a:t>
            </a:r>
          </a:p>
          <a:p>
            <a:r>
              <a:rPr lang="cs-CZ" b="1" dirty="0" smtClean="0"/>
              <a:t>         &lt;tag2&gt;</a:t>
            </a:r>
          </a:p>
          <a:p>
            <a:r>
              <a:rPr lang="cs-CZ" b="1" dirty="0" smtClean="0"/>
              <a:t>	</a:t>
            </a:r>
            <a:r>
              <a:rPr lang="cs-CZ" b="1" dirty="0" smtClean="0"/>
              <a:t>&lt;tag3&gt;</a:t>
            </a:r>
          </a:p>
          <a:p>
            <a:r>
              <a:rPr lang="cs-CZ" b="1" dirty="0" smtClean="0"/>
              <a:t>	</a:t>
            </a:r>
            <a:r>
              <a:rPr lang="cs-CZ" b="1" dirty="0" smtClean="0"/>
              <a:t>&lt;/tag3&gt;</a:t>
            </a:r>
          </a:p>
          <a:p>
            <a:r>
              <a:rPr lang="cs-CZ" b="1" dirty="0" smtClean="0"/>
              <a:t>          &lt;/tag2&gt;</a:t>
            </a:r>
          </a:p>
          <a:p>
            <a:r>
              <a:rPr lang="cs-CZ" b="1" dirty="0" smtClean="0"/>
              <a:t>&lt;/tag3&gt;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694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Úkol pro vás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19256" cy="2985195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/>
                </a:solidFill>
              </a:rPr>
              <a:t>Vyberte v odstavci jedno slovo, které bude odkazovat na váš oblíbený web.</a:t>
            </a:r>
          </a:p>
          <a:p>
            <a:pPr>
              <a:buNone/>
            </a:pPr>
            <a:endParaRPr lang="cs-CZ" sz="2400" dirty="0" smtClean="0">
              <a:solidFill>
                <a:schemeClr val="bg1"/>
              </a:solidFill>
            </a:endParaRPr>
          </a:p>
          <a:p>
            <a:r>
              <a:rPr lang="cs-CZ" sz="2400" dirty="0" smtClean="0">
                <a:solidFill>
                  <a:schemeClr val="bg1"/>
                </a:solidFill>
              </a:rPr>
              <a:t>Vložte na konec stránky 2 obrázky</a:t>
            </a:r>
          </a:p>
          <a:p>
            <a:endParaRPr lang="cs-CZ" sz="2400" dirty="0" smtClean="0">
              <a:solidFill>
                <a:schemeClr val="bg1"/>
              </a:solidFill>
            </a:endParaRPr>
          </a:p>
          <a:p>
            <a:r>
              <a:rPr lang="cs-CZ" sz="2400" dirty="0" smtClean="0">
                <a:solidFill>
                  <a:schemeClr val="bg1"/>
                </a:solidFill>
              </a:rPr>
              <a:t>Jeden obrázek bude odkazovat na nějaký web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1" y="3861049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ZECHITAS_sablonaPrezenta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2000" dirty="0" err="1" smtClean="0">
            <a:latin typeface="Coco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CZECHITAS_sablonaPrezentace</Template>
  <TotalTime>414</TotalTime>
  <Words>582</Words>
  <Application>Microsoft Office PowerPoint</Application>
  <PresentationFormat>On-screen Show (4:3)</PresentationFormat>
  <Paragraphs>182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CZECHITAS_sablonaPrezentace</vt:lpstr>
      <vt:lpstr>První HTML hrátky</vt:lpstr>
      <vt:lpstr>Tagy</vt:lpstr>
      <vt:lpstr>Na co pamatovat</vt:lpstr>
      <vt:lpstr>http://codepen.io/</vt:lpstr>
      <vt:lpstr>Nadpisy a odstavce</vt:lpstr>
      <vt:lpstr>Úkol pro vás</vt:lpstr>
      <vt:lpstr>Odkazy a obrázky</vt:lpstr>
      <vt:lpstr>Posloupnost v HTML</vt:lpstr>
      <vt:lpstr>Úkol pro vás</vt:lpstr>
      <vt:lpstr>Seznamy</vt:lpstr>
      <vt:lpstr>Úkol pro vás</vt:lpstr>
      <vt:lpstr>Tabulky</vt:lpstr>
      <vt:lpstr>Úkol pro vás</vt:lpstr>
      <vt:lpstr>Fotoalbum</vt:lpstr>
      <vt:lpstr>Úkol pro vás</vt:lpstr>
      <vt:lpstr>A co takhle…</vt:lpstr>
      <vt:lpstr>Po přestávce nás čekají divy.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HTML</dc:title>
  <dc:creator>ANNA</dc:creator>
  <cp:lastModifiedBy>Anna Kubistova</cp:lastModifiedBy>
  <cp:revision>25</cp:revision>
  <dcterms:created xsi:type="dcterms:W3CDTF">2014-09-25T11:54:52Z</dcterms:created>
  <dcterms:modified xsi:type="dcterms:W3CDTF">2014-10-03T20:15:29Z</dcterms:modified>
</cp:coreProperties>
</file>