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2" r:id="rId4"/>
    <p:sldId id="263" r:id="rId5"/>
    <p:sldId id="265" r:id="rId6"/>
    <p:sldId id="266" r:id="rId7"/>
    <p:sldId id="268" r:id="rId8"/>
    <p:sldId id="269" r:id="rId9"/>
    <p:sldId id="270" r:id="rId10"/>
    <p:sldId id="279" r:id="rId11"/>
    <p:sldId id="273" r:id="rId12"/>
    <p:sldId id="267" r:id="rId13"/>
    <p:sldId id="271" r:id="rId14"/>
    <p:sldId id="275" r:id="rId15"/>
    <p:sldId id="272" r:id="rId16"/>
    <p:sldId id="274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82C7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89286" autoAdjust="0"/>
  </p:normalViewPr>
  <p:slideViewPr>
    <p:cSldViewPr>
      <p:cViewPr varScale="1">
        <p:scale>
          <a:sx n="52" d="100"/>
          <a:sy n="52" d="100"/>
        </p:scale>
        <p:origin x="-1051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9E22A-6E2B-4B5C-BE2A-E7F3709245CE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EDDF1-732D-45E8-B29D-1192968DEC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7364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Nyní už umíme vytvořit obsah stránky,</a:t>
            </a:r>
            <a:r>
              <a:rPr lang="cs-CZ" baseline="0" dirty="0" smtClean="0"/>
              <a:t> nyní se budeme věnovat jeho rozložení na stránce.</a:t>
            </a:r>
          </a:p>
          <a:p>
            <a:r>
              <a:rPr lang="cs-CZ" baseline="0" dirty="0" smtClean="0"/>
              <a:t>Každá webová stránka, která má mít hlavu a patu, je rozčleněna na několik sekcí. Ukážeme si to nyní na příkladech.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EDDF1-732D-45E8-B29D-1192968DECB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Každá</a:t>
            </a:r>
            <a:r>
              <a:rPr lang="cs-CZ" baseline="0" dirty="0" smtClean="0"/>
              <a:t> </a:t>
            </a:r>
            <a:r>
              <a:rPr lang="cs-CZ" baseline="0" dirty="0" err="1" smtClean="0"/>
              <a:t>html</a:t>
            </a:r>
            <a:r>
              <a:rPr lang="cs-CZ" baseline="0" dirty="0" smtClean="0"/>
              <a:t> stránka musí mít několik </a:t>
            </a:r>
            <a:r>
              <a:rPr lang="cs-CZ" baseline="0" dirty="0" err="1" smtClean="0"/>
              <a:t>tagů</a:t>
            </a:r>
            <a:r>
              <a:rPr lang="cs-CZ" baseline="0" dirty="0" smtClean="0"/>
              <a:t>, které prohlížeči říkají, že se vlastně jedná o </a:t>
            </a:r>
            <a:r>
              <a:rPr lang="cs-CZ" baseline="0" dirty="0" err="1" smtClean="0"/>
              <a:t>html</a:t>
            </a:r>
            <a:r>
              <a:rPr lang="cs-CZ" baseline="0" dirty="0" smtClean="0"/>
              <a:t> stránku a aby věděl jak má správně zobrazovat obsah.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EDDF1-732D-45E8-B29D-1192968DECB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Všechny </a:t>
            </a:r>
            <a:r>
              <a:rPr lang="cs-CZ" dirty="0" err="1" smtClean="0"/>
              <a:t>tagy</a:t>
            </a:r>
            <a:r>
              <a:rPr lang="cs-CZ" dirty="0" smtClean="0"/>
              <a:t>, kterými jsme se nyní zabývali</a:t>
            </a:r>
            <a:r>
              <a:rPr lang="cs-CZ" baseline="0" dirty="0" smtClean="0"/>
              <a:t> říkají prohlížeči jak má zobrazovat určitý text. Prohlížeč ovšem potřebuje ještě další informace a ty jsou potřeba mu podat pomocí speciálních </a:t>
            </a:r>
            <a:r>
              <a:rPr lang="cs-CZ" baseline="0" dirty="0" err="1" smtClean="0"/>
              <a:t>tagů</a:t>
            </a:r>
            <a:r>
              <a:rPr lang="cs-CZ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EDDF1-732D-45E8-B29D-1192968DECB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lne uvodni snime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/>
          <p:cNvSpPr>
            <a:spLocks noGrp="1"/>
          </p:cNvSpPr>
          <p:nvPr>
            <p:ph type="ctrTitle"/>
          </p:nvPr>
        </p:nvSpPr>
        <p:spPr>
          <a:xfrm>
            <a:off x="400000" y="3975199"/>
            <a:ext cx="7772400" cy="893961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298204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-zaverecny sníme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00000" y="3975199"/>
            <a:ext cx="7772400" cy="893961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2296839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218218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části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ctrTitle"/>
          </p:nvPr>
        </p:nvSpPr>
        <p:spPr>
          <a:xfrm>
            <a:off x="400000" y="3975199"/>
            <a:ext cx="7772400" cy="893961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735351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03420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g uprostred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/>
          <p:cNvSpPr txBox="1">
            <a:spLocks/>
          </p:cNvSpPr>
          <p:nvPr userDrawn="1"/>
        </p:nvSpPr>
        <p:spPr>
          <a:xfrm>
            <a:off x="457200" y="38610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B82C7F"/>
                </a:solidFill>
                <a:latin typeface="Cocon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cs-CZ" dirty="0" smtClean="0">
                <a:solidFill>
                  <a:schemeClr val="bg1"/>
                </a:solidFill>
              </a:rPr>
              <a:t>Kliknutím lze upravit styl.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1755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g uprostr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/>
          <p:cNvSpPr txBox="1">
            <a:spLocks/>
          </p:cNvSpPr>
          <p:nvPr userDrawn="1"/>
        </p:nvSpPr>
        <p:spPr>
          <a:xfrm>
            <a:off x="457200" y="38610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B82C7F"/>
                </a:solidFill>
                <a:latin typeface="Cocon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cs-CZ" dirty="0" smtClean="0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1147285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g zarovnanej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400000" y="3975199"/>
            <a:ext cx="7772400" cy="89396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4177957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2493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050E5-DCCA-4247-B843-610DFA645C7A}" type="datetimeFigureOut">
              <a:rPr lang="cs-CZ" smtClean="0"/>
              <a:pPr/>
              <a:t>3.10.2014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1A341-DA1D-4E31-87C8-EBCEA89FC3E7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27326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61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Cocon" panose="02000000000000000000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omenia Sans" pitchFamily="50" charset="-1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enia Sans" pitchFamily="50" charset="-1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enia Sans" pitchFamily="50" charset="-1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enia Sans" pitchFamily="50" charset="-1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enia Sans" pitchFamily="50" charset="-1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etbrains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Rozložení stránky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A konečně- opravdový web!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Kryštůfek Robin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cs-CZ" dirty="0" smtClean="0"/>
              <a:t>Web se skládá ze 3 stránek</a:t>
            </a:r>
          </a:p>
          <a:p>
            <a:r>
              <a:rPr lang="cs-CZ" dirty="0" smtClean="0"/>
              <a:t>robin.</a:t>
            </a:r>
            <a:r>
              <a:rPr lang="cs-CZ" dirty="0" err="1" smtClean="0"/>
              <a:t>html</a:t>
            </a:r>
            <a:endParaRPr lang="cs-CZ" dirty="0" smtClean="0"/>
          </a:p>
          <a:p>
            <a:r>
              <a:rPr lang="cs-CZ" dirty="0" err="1" smtClean="0"/>
              <a:t>obrazky.html</a:t>
            </a:r>
            <a:endParaRPr lang="cs-CZ" dirty="0" smtClean="0"/>
          </a:p>
          <a:p>
            <a:r>
              <a:rPr lang="cs-CZ" dirty="0" smtClean="0"/>
              <a:t>kontakt.</a:t>
            </a:r>
            <a:r>
              <a:rPr lang="cs-CZ" dirty="0" err="1" smtClean="0"/>
              <a:t>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Rozložení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1340768"/>
            <a:ext cx="69127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NAV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2132856"/>
            <a:ext cx="6912768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SECTION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1043608" y="4653136"/>
            <a:ext cx="69127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FOOTER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Rozložení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1340768"/>
            <a:ext cx="69127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/>
              <a:t>NAV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2132856"/>
            <a:ext cx="6912768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/>
              <a:t>SECTION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043608" y="4653136"/>
            <a:ext cx="69127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FOOTER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115616" y="2204864"/>
            <a:ext cx="1728192" cy="23042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>
                <a:solidFill>
                  <a:schemeClr val="tx2">
                    <a:lumMod val="50000"/>
                  </a:schemeClr>
                </a:solidFill>
              </a:rPr>
              <a:t>ASIDE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15816" y="2204864"/>
            <a:ext cx="4896544" cy="23042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>
                <a:solidFill>
                  <a:schemeClr val="tx2">
                    <a:lumMod val="50000"/>
                  </a:schemeClr>
                </a:solidFill>
              </a:rPr>
              <a:t>ARTICLE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35696" y="1556792"/>
            <a:ext cx="15121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LI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707904" y="1556792"/>
            <a:ext cx="15121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LI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5580112" y="1556792"/>
            <a:ext cx="15121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LI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cs-CZ" dirty="0" smtClean="0"/>
              <a:t>Neočíslovaný seznam s odkazy na jednotlivé stránky</a:t>
            </a:r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7544" y="2852936"/>
            <a:ext cx="8064896" cy="2880320"/>
          </a:xfrm>
          <a:prstGeom prst="rect">
            <a:avLst/>
          </a:prstGeom>
          <a:solidFill>
            <a:srgbClr val="B82C7F"/>
          </a:solidFill>
          <a:ln>
            <a:solidFill>
              <a:srgbClr val="B82C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 smtClean="0"/>
              <a:t>&lt;nav&gt;</a:t>
            </a:r>
          </a:p>
          <a:p>
            <a:r>
              <a:rPr lang="cs-CZ" sz="2400" b="1" dirty="0" smtClean="0"/>
              <a:t>	</a:t>
            </a:r>
            <a:r>
              <a:rPr lang="cs-CZ" sz="2400" b="1" dirty="0" smtClean="0"/>
              <a:t>&lt;</a:t>
            </a:r>
            <a:r>
              <a:rPr lang="cs-CZ" sz="2400" b="1" dirty="0" err="1" smtClean="0"/>
              <a:t>ul</a:t>
            </a:r>
            <a:r>
              <a:rPr lang="cs-CZ" sz="2400" b="1" dirty="0" smtClean="0"/>
              <a:t>&gt;</a:t>
            </a:r>
          </a:p>
          <a:p>
            <a:r>
              <a:rPr lang="cs-CZ" sz="2400" b="1" dirty="0" smtClean="0"/>
              <a:t>		</a:t>
            </a:r>
            <a:r>
              <a:rPr lang="cs-CZ" sz="2400" b="1" dirty="0" smtClean="0"/>
              <a:t>&lt;li&gt;&lt;a </a:t>
            </a:r>
            <a:r>
              <a:rPr lang="cs-CZ" sz="2400" b="1" dirty="0" err="1" smtClean="0"/>
              <a:t>href</a:t>
            </a:r>
            <a:r>
              <a:rPr lang="cs-CZ" sz="2400" b="1" dirty="0" smtClean="0"/>
              <a:t>=</a:t>
            </a:r>
            <a:r>
              <a:rPr lang="en-US" sz="2400" b="1" dirty="0" smtClean="0"/>
              <a:t>“robin.html”&gt;</a:t>
            </a:r>
            <a:r>
              <a:rPr lang="en-US" sz="2400" dirty="0" smtClean="0"/>
              <a:t>O </a:t>
            </a:r>
            <a:r>
              <a:rPr lang="en-US" sz="2400" dirty="0" err="1" smtClean="0"/>
              <a:t>mn</a:t>
            </a:r>
            <a:r>
              <a:rPr lang="cs-CZ" sz="2400" dirty="0" smtClean="0"/>
              <a:t>ě</a:t>
            </a:r>
            <a:r>
              <a:rPr lang="cs-CZ" sz="2400" b="1" dirty="0" smtClean="0"/>
              <a:t>&lt;/a&gt;&lt;/li&gt;</a:t>
            </a:r>
          </a:p>
          <a:p>
            <a:r>
              <a:rPr lang="en-US" sz="2400" b="1" dirty="0" smtClean="0"/>
              <a:t>	</a:t>
            </a:r>
            <a:r>
              <a:rPr lang="en-US" sz="2400" b="1" dirty="0" smtClean="0"/>
              <a:t>	&lt;</a:t>
            </a:r>
            <a:r>
              <a:rPr lang="en-US" sz="2400" b="1" dirty="0" err="1" smtClean="0"/>
              <a:t>li</a:t>
            </a:r>
            <a:r>
              <a:rPr lang="en-US" sz="2400" b="1" dirty="0" smtClean="0"/>
              <a:t>&gt;&lt;a </a:t>
            </a:r>
            <a:r>
              <a:rPr lang="en-US" sz="2400" b="1" dirty="0" err="1" smtClean="0"/>
              <a:t>href</a:t>
            </a:r>
            <a:r>
              <a:rPr lang="en-US" sz="2400" b="1" dirty="0" smtClean="0"/>
              <a:t>=“obrazky.html”</a:t>
            </a:r>
            <a:r>
              <a:rPr lang="cs-CZ" sz="2400" b="1" dirty="0" smtClean="0"/>
              <a:t>&gt;</a:t>
            </a:r>
            <a:r>
              <a:rPr lang="cs-CZ" sz="2400" dirty="0" smtClean="0"/>
              <a:t>Obrázky</a:t>
            </a:r>
            <a:r>
              <a:rPr lang="cs-CZ" sz="2400" dirty="0" smtClean="0"/>
              <a:t> </a:t>
            </a:r>
            <a:r>
              <a:rPr lang="cs-CZ" sz="2400" b="1" dirty="0" smtClean="0"/>
              <a:t>&lt;/a&gt;&lt;/li&gt;</a:t>
            </a:r>
            <a:endParaRPr lang="en-US" sz="2400" b="1" dirty="0" smtClean="0"/>
          </a:p>
          <a:p>
            <a:r>
              <a:rPr lang="en-US" sz="2400" b="1" dirty="0" smtClean="0"/>
              <a:t>	</a:t>
            </a:r>
            <a:r>
              <a:rPr lang="en-US" sz="2400" b="1" dirty="0" smtClean="0"/>
              <a:t>	&lt;</a:t>
            </a:r>
            <a:r>
              <a:rPr lang="en-US" sz="2400" b="1" dirty="0" err="1" smtClean="0"/>
              <a:t>li</a:t>
            </a:r>
            <a:r>
              <a:rPr lang="en-US" sz="2400" b="1" dirty="0" smtClean="0"/>
              <a:t>&gt;&lt;a </a:t>
            </a:r>
            <a:r>
              <a:rPr lang="en-US" sz="2400" b="1" dirty="0" err="1" smtClean="0"/>
              <a:t>href</a:t>
            </a:r>
            <a:r>
              <a:rPr lang="en-US" sz="2400" b="1" dirty="0" smtClean="0"/>
              <a:t>=“kontakt.hml”</a:t>
            </a:r>
            <a:r>
              <a:rPr lang="cs-CZ" sz="2400" b="1" dirty="0" smtClean="0"/>
              <a:t>&gt;Kontakt</a:t>
            </a:r>
            <a:r>
              <a:rPr lang="cs-CZ" sz="2400" b="1" dirty="0" smtClean="0"/>
              <a:t> &lt;/a&gt;&lt;/li</a:t>
            </a:r>
            <a:r>
              <a:rPr lang="cs-CZ" sz="2400" b="1" dirty="0" smtClean="0"/>
              <a:t>&gt;</a:t>
            </a:r>
          </a:p>
          <a:p>
            <a:r>
              <a:rPr lang="cs-CZ" sz="2400" b="1" dirty="0" smtClean="0"/>
              <a:t>	</a:t>
            </a:r>
            <a:r>
              <a:rPr lang="cs-CZ" sz="2400" b="1" dirty="0" smtClean="0"/>
              <a:t>&lt;/</a:t>
            </a:r>
            <a:r>
              <a:rPr lang="cs-CZ" sz="2400" b="1" dirty="0" err="1" smtClean="0"/>
              <a:t>ul</a:t>
            </a:r>
            <a:r>
              <a:rPr lang="cs-CZ" sz="2400" b="1" dirty="0" smtClean="0"/>
              <a:t>&gt;</a:t>
            </a:r>
          </a:p>
          <a:p>
            <a:r>
              <a:rPr lang="cs-CZ" sz="2400" b="1" dirty="0" smtClean="0"/>
              <a:t>&lt;/nav&gt;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Rozložení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1340768"/>
            <a:ext cx="69127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NAV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2132856"/>
            <a:ext cx="6912768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/>
              <a:t>SECTION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080567" y="5517232"/>
            <a:ext cx="69127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FOOTER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2915816" y="2204864"/>
            <a:ext cx="4896544" cy="3168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>
                <a:solidFill>
                  <a:schemeClr val="tx2">
                    <a:lumMod val="50000"/>
                  </a:schemeClr>
                </a:solidFill>
              </a:rPr>
              <a:t>ARTICLE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Rectangle 5"/>
          <p:cNvSpPr/>
          <p:nvPr/>
        </p:nvSpPr>
        <p:spPr>
          <a:xfrm>
            <a:off x="1115616" y="2204864"/>
            <a:ext cx="1728192" cy="3168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8"/>
          <p:cNvSpPr/>
          <p:nvPr/>
        </p:nvSpPr>
        <p:spPr>
          <a:xfrm>
            <a:off x="1187624" y="2348880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HEADER</a:t>
            </a:r>
            <a:endParaRPr lang="en-US" sz="2400" b="1" dirty="0"/>
          </a:p>
        </p:txBody>
      </p:sp>
      <p:sp>
        <p:nvSpPr>
          <p:cNvPr id="13" name="Rectangle 9"/>
          <p:cNvSpPr/>
          <p:nvPr/>
        </p:nvSpPr>
        <p:spPr>
          <a:xfrm>
            <a:off x="1187624" y="3789040"/>
            <a:ext cx="158417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/>
              <a:t>BLOCKQUOTE</a:t>
            </a:r>
            <a:endParaRPr lang="en-US" b="1" dirty="0"/>
          </a:p>
        </p:txBody>
      </p:sp>
      <p:sp>
        <p:nvSpPr>
          <p:cNvPr id="14" name="Rectangle 19"/>
          <p:cNvSpPr/>
          <p:nvPr/>
        </p:nvSpPr>
        <p:spPr>
          <a:xfrm>
            <a:off x="1187624" y="3068960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IMG</a:t>
            </a:r>
            <a:endParaRPr lang="en-US" sz="2400" b="1" dirty="0"/>
          </a:p>
        </p:txBody>
      </p:sp>
      <p:sp>
        <p:nvSpPr>
          <p:cNvPr id="15" name="Rectangle 10"/>
          <p:cNvSpPr/>
          <p:nvPr/>
        </p:nvSpPr>
        <p:spPr>
          <a:xfrm>
            <a:off x="2987824" y="2276872"/>
            <a:ext cx="47525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4"/>
          <p:cNvSpPr/>
          <p:nvPr/>
        </p:nvSpPr>
        <p:spPr>
          <a:xfrm>
            <a:off x="3131840" y="2348880"/>
            <a:ext cx="4392488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chemeClr val="tx2">
                    <a:lumMod val="50000"/>
                  </a:schemeClr>
                </a:solidFill>
              </a:rPr>
              <a:t>H1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31840" y="2636912"/>
            <a:ext cx="4392488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35696" y="1556792"/>
            <a:ext cx="15121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LI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3635896" y="1556792"/>
            <a:ext cx="15121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LI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5436096" y="1556792"/>
            <a:ext cx="15121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LI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robin.html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1340768"/>
            <a:ext cx="69127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/>
              <a:t>NAV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2132856"/>
            <a:ext cx="6912768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/>
              <a:t>SECTION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054671" y="5445224"/>
            <a:ext cx="69127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/>
              <a:t>FOOTER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915816" y="2204864"/>
            <a:ext cx="4896544" cy="3096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ARTICLE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87824" y="2276872"/>
            <a:ext cx="47525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35696" y="1556792"/>
            <a:ext cx="15121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LI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3779912" y="1556792"/>
            <a:ext cx="15121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LI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5652120" y="1556792"/>
            <a:ext cx="15121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LI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3131840" y="2348880"/>
            <a:ext cx="4392488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>
                <a:solidFill>
                  <a:schemeClr val="tx2">
                    <a:lumMod val="50000"/>
                  </a:schemeClr>
                </a:solidFill>
              </a:rPr>
              <a:t>H1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31840" y="2636912"/>
            <a:ext cx="4392488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31840" y="3068960"/>
            <a:ext cx="4464496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P</a:t>
            </a:r>
            <a:endParaRPr lang="en-US" sz="2400" b="1" dirty="0"/>
          </a:p>
        </p:txBody>
      </p:sp>
      <p:sp>
        <p:nvSpPr>
          <p:cNvPr id="19" name="Rectangle 5"/>
          <p:cNvSpPr/>
          <p:nvPr/>
        </p:nvSpPr>
        <p:spPr>
          <a:xfrm>
            <a:off x="1115616" y="2204864"/>
            <a:ext cx="1728192" cy="3096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8"/>
          <p:cNvSpPr/>
          <p:nvPr/>
        </p:nvSpPr>
        <p:spPr>
          <a:xfrm>
            <a:off x="1187624" y="2348880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HEADER</a:t>
            </a:r>
            <a:endParaRPr lang="en-US" b="1" dirty="0"/>
          </a:p>
        </p:txBody>
      </p:sp>
      <p:sp>
        <p:nvSpPr>
          <p:cNvPr id="21" name="Rectangle 9"/>
          <p:cNvSpPr/>
          <p:nvPr/>
        </p:nvSpPr>
        <p:spPr>
          <a:xfrm>
            <a:off x="1187624" y="3789040"/>
            <a:ext cx="158417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/>
              <a:t>BLOCKQUOTE</a:t>
            </a:r>
            <a:endParaRPr lang="en-US" b="1" dirty="0"/>
          </a:p>
        </p:txBody>
      </p:sp>
      <p:sp>
        <p:nvSpPr>
          <p:cNvPr id="22" name="Rectangle 19"/>
          <p:cNvSpPr/>
          <p:nvPr/>
        </p:nvSpPr>
        <p:spPr>
          <a:xfrm>
            <a:off x="1187624" y="3068960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IMG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obrazky.html</a:t>
            </a:r>
            <a:r>
              <a:rPr lang="cs-CZ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1340768"/>
            <a:ext cx="69127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/>
              <a:t>NAV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2132856"/>
            <a:ext cx="6912768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/>
              <a:t>SECTION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043608" y="5661248"/>
            <a:ext cx="69127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FOOTER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115616" y="2204864"/>
            <a:ext cx="1728192" cy="3168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15816" y="2204864"/>
            <a:ext cx="4896544" cy="3240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87624" y="2348880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HEADER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187624" y="3789040"/>
            <a:ext cx="158417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/>
              <a:t>BLOCKQUOTE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2987824" y="2276872"/>
            <a:ext cx="47525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35696" y="1556792"/>
            <a:ext cx="15121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LI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3779912" y="1556792"/>
            <a:ext cx="15121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LI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5652120" y="1556792"/>
            <a:ext cx="15121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LI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3131840" y="2348880"/>
            <a:ext cx="4392488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chemeClr val="tx2">
                    <a:lumMod val="50000"/>
                  </a:schemeClr>
                </a:solidFill>
              </a:rPr>
              <a:t>H1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31840" y="2636912"/>
            <a:ext cx="4392488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21182088"/>
              </p:ext>
            </p:extLst>
          </p:nvPr>
        </p:nvGraphicFramePr>
        <p:xfrm>
          <a:off x="3203849" y="3068960"/>
          <a:ext cx="4320480" cy="22016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</a:tblGrid>
              <a:tr h="328679">
                <a:tc gridSpan="3">
                  <a:txBody>
                    <a:bodyPr/>
                    <a:lstStyle/>
                    <a:p>
                      <a:pPr algn="ctr"/>
                      <a:r>
                        <a:rPr lang="cs-CZ" b="1" dirty="0" smtClean="0"/>
                        <a:t>TH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8679">
                <a:tc>
                  <a:txBody>
                    <a:bodyPr/>
                    <a:lstStyle/>
                    <a:p>
                      <a:r>
                        <a:rPr lang="cs-CZ" b="1" dirty="0" smtClean="0"/>
                        <a:t>TD</a:t>
                      </a:r>
                      <a:r>
                        <a:rPr lang="cs-CZ" b="1" baseline="0" dirty="0" smtClean="0"/>
                        <a:t> + </a:t>
                      </a:r>
                      <a:r>
                        <a:rPr lang="cs-CZ" b="1" dirty="0" smtClean="0"/>
                        <a:t>IMG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cs-CZ" b="1" dirty="0" smtClean="0"/>
                        <a:t>TD</a:t>
                      </a:r>
                      <a:r>
                        <a:rPr lang="cs-CZ" b="1" baseline="0" dirty="0" smtClean="0"/>
                        <a:t> + </a:t>
                      </a:r>
                      <a:r>
                        <a:rPr lang="cs-CZ" b="1" dirty="0" smtClean="0"/>
                        <a:t>IMG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cs-CZ" b="1" dirty="0" smtClean="0"/>
                        <a:t>TD</a:t>
                      </a:r>
                      <a:r>
                        <a:rPr lang="cs-CZ" b="1" baseline="0" dirty="0" smtClean="0"/>
                        <a:t> + </a:t>
                      </a:r>
                      <a:r>
                        <a:rPr lang="cs-CZ" b="1" dirty="0" smtClean="0"/>
                        <a:t>IMG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8679">
                <a:tc gridSpan="3">
                  <a:txBody>
                    <a:bodyPr/>
                    <a:lstStyle/>
                    <a:p>
                      <a:pPr algn="ctr"/>
                      <a:r>
                        <a:rPr lang="cs-CZ" b="1" dirty="0" smtClean="0"/>
                        <a:t>TH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8679">
                <a:tc>
                  <a:txBody>
                    <a:bodyPr/>
                    <a:lstStyle/>
                    <a:p>
                      <a:r>
                        <a:rPr lang="cs-CZ" b="1" dirty="0" smtClean="0"/>
                        <a:t>TD</a:t>
                      </a:r>
                      <a:r>
                        <a:rPr lang="cs-CZ" b="1" baseline="0" dirty="0" smtClean="0"/>
                        <a:t> + </a:t>
                      </a:r>
                      <a:r>
                        <a:rPr lang="cs-CZ" b="1" dirty="0" smtClean="0"/>
                        <a:t>IMG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cs-CZ" b="1" dirty="0" smtClean="0"/>
                        <a:t>TD</a:t>
                      </a:r>
                      <a:r>
                        <a:rPr lang="cs-CZ" b="1" baseline="0" dirty="0" smtClean="0"/>
                        <a:t> + </a:t>
                      </a:r>
                      <a:r>
                        <a:rPr lang="cs-CZ" b="1" dirty="0" smtClean="0"/>
                        <a:t>IMG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cs-CZ" b="1" dirty="0" smtClean="0"/>
                        <a:t>TD</a:t>
                      </a:r>
                      <a:r>
                        <a:rPr lang="cs-CZ" b="1" baseline="0" dirty="0" smtClean="0"/>
                        <a:t> + </a:t>
                      </a:r>
                      <a:r>
                        <a:rPr lang="cs-CZ" b="1" dirty="0" smtClean="0"/>
                        <a:t>IMG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2827">
                <a:tc gridSpan="3">
                  <a:txBody>
                    <a:bodyPr/>
                    <a:lstStyle/>
                    <a:p>
                      <a:pPr algn="ctr"/>
                      <a:r>
                        <a:rPr lang="cs-CZ" b="1" dirty="0" smtClean="0"/>
                        <a:t>TH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8679">
                <a:tc>
                  <a:txBody>
                    <a:bodyPr/>
                    <a:lstStyle/>
                    <a:p>
                      <a:r>
                        <a:rPr lang="cs-CZ" b="1" dirty="0" smtClean="0"/>
                        <a:t>TD</a:t>
                      </a:r>
                      <a:r>
                        <a:rPr lang="cs-CZ" b="1" baseline="0" dirty="0" smtClean="0"/>
                        <a:t> + </a:t>
                      </a:r>
                      <a:r>
                        <a:rPr lang="cs-CZ" b="1" dirty="0" smtClean="0"/>
                        <a:t>IMG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cs-CZ" b="1" dirty="0" smtClean="0"/>
                        <a:t>TD</a:t>
                      </a:r>
                      <a:r>
                        <a:rPr lang="cs-CZ" b="1" baseline="0" dirty="0" smtClean="0"/>
                        <a:t> + </a:t>
                      </a:r>
                      <a:r>
                        <a:rPr lang="cs-CZ" b="1" dirty="0" smtClean="0"/>
                        <a:t>IMG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cs-CZ" b="1" dirty="0" smtClean="0"/>
                        <a:t>TD</a:t>
                      </a:r>
                      <a:r>
                        <a:rPr lang="cs-CZ" b="1" baseline="0" dirty="0" smtClean="0"/>
                        <a:t> + </a:t>
                      </a:r>
                      <a:r>
                        <a:rPr lang="cs-CZ" b="1" dirty="0" smtClean="0"/>
                        <a:t>IMG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1187624" y="3068960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IMG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adresa.</a:t>
            </a:r>
            <a:r>
              <a:rPr lang="cs-CZ" dirty="0" err="1" smtClean="0"/>
              <a:t>html</a:t>
            </a:r>
            <a:r>
              <a:rPr lang="cs-CZ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1340768"/>
            <a:ext cx="69127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/>
              <a:t>NAV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2132856"/>
            <a:ext cx="6912768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/>
              <a:t>SECTION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043608" y="5661248"/>
            <a:ext cx="69127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FOOTER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115616" y="2204864"/>
            <a:ext cx="1728192" cy="3168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15816" y="2204864"/>
            <a:ext cx="4896544" cy="3240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87624" y="2348880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HEADER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187624" y="3789040"/>
            <a:ext cx="158417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/>
              <a:t>BLOCKQUOTE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2987824" y="2276872"/>
            <a:ext cx="47525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35696" y="1556792"/>
            <a:ext cx="15121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LI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3779912" y="1556792"/>
            <a:ext cx="15121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LI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5652120" y="1556792"/>
            <a:ext cx="15121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LI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3131840" y="2348880"/>
            <a:ext cx="4392488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chemeClr val="tx2">
                    <a:lumMod val="50000"/>
                  </a:schemeClr>
                </a:solidFill>
              </a:rPr>
              <a:t>H1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31840" y="2636912"/>
            <a:ext cx="4392488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87624" y="3068960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IMG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3059832" y="3068960"/>
            <a:ext cx="46085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ADDRESS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3059832" y="3717032"/>
            <a:ext cx="460851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DIV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7772400" cy="893961"/>
          </a:xfrm>
        </p:spPr>
        <p:txBody>
          <a:bodyPr/>
          <a:lstStyle/>
          <a:p>
            <a:pPr algn="ctr"/>
            <a:r>
              <a:rPr lang="cs-CZ" dirty="0" smtClean="0"/>
              <a:t>Váš úkol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348880"/>
            <a:ext cx="799288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  <a:latin typeface="Comenia Sans"/>
              </a:rPr>
              <a:t> Vytvořte 3x </a:t>
            </a:r>
            <a:r>
              <a:rPr lang="cs-CZ" sz="2400" dirty="0" err="1" smtClean="0">
                <a:solidFill>
                  <a:schemeClr val="bg1"/>
                </a:solidFill>
                <a:latin typeface="Comenia Sans"/>
              </a:rPr>
              <a:t>html</a:t>
            </a:r>
            <a:r>
              <a:rPr lang="cs-CZ" sz="2400" dirty="0" smtClean="0">
                <a:solidFill>
                  <a:schemeClr val="bg1"/>
                </a:solidFill>
                <a:latin typeface="Comenia Sans"/>
              </a:rPr>
              <a:t> stránku se stejným rozložením, jako jsem vám ukázala - </a:t>
            </a:r>
            <a:r>
              <a:rPr lang="cs-CZ" sz="2400" dirty="0" err="1" smtClean="0">
                <a:solidFill>
                  <a:schemeClr val="bg1"/>
                </a:solidFill>
                <a:latin typeface="Comenia Sans"/>
              </a:rPr>
              <a:t>wireframy</a:t>
            </a:r>
            <a:r>
              <a:rPr lang="cs-CZ" sz="2400" dirty="0" smtClean="0">
                <a:solidFill>
                  <a:schemeClr val="bg1"/>
                </a:solidFill>
                <a:latin typeface="Comenia Sans"/>
              </a:rPr>
              <a:t> máte k dispozici</a:t>
            </a:r>
          </a:p>
          <a:p>
            <a:pPr>
              <a:buFont typeface="Arial" pitchFamily="34" charset="0"/>
              <a:buChar char="•"/>
            </a:pPr>
            <a:endParaRPr lang="cs-CZ" sz="2400" dirty="0" smtClean="0">
              <a:solidFill>
                <a:schemeClr val="bg1"/>
              </a:solidFill>
              <a:latin typeface="Comenia Sans"/>
            </a:endParaRPr>
          </a:p>
          <a:p>
            <a:pPr>
              <a:buFont typeface="Arial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  <a:latin typeface="Comenia Sans"/>
              </a:rPr>
              <a:t> Vložte alespoň 3 obrázky</a:t>
            </a:r>
          </a:p>
          <a:p>
            <a:endParaRPr lang="cs-CZ" sz="2400" dirty="0" smtClean="0">
              <a:solidFill>
                <a:schemeClr val="bg1"/>
              </a:solidFill>
              <a:latin typeface="Comenia Sans"/>
            </a:endParaRPr>
          </a:p>
          <a:p>
            <a:pPr>
              <a:buFont typeface="Arial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  <a:latin typeface="Comenia Sans"/>
              </a:rPr>
              <a:t> Jednotlivé stránky se na sebe budou odkazovat</a:t>
            </a:r>
          </a:p>
          <a:p>
            <a:endParaRPr lang="cs-CZ" sz="2400" dirty="0" smtClean="0">
              <a:solidFill>
                <a:schemeClr val="bg1"/>
              </a:solidFill>
              <a:latin typeface="Comenia Sans"/>
            </a:endParaRPr>
          </a:p>
          <a:p>
            <a:pPr>
              <a:buFont typeface="Arial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  <a:latin typeface="Comenia Sans"/>
              </a:rPr>
              <a:t> Obsah je plně na vás</a:t>
            </a:r>
          </a:p>
          <a:p>
            <a:pPr>
              <a:buFont typeface="Arial" pitchFamily="34" charset="0"/>
              <a:buChar char="•"/>
            </a:pPr>
            <a:endParaRPr lang="cs-CZ" sz="2400" dirty="0" smtClean="0">
              <a:solidFill>
                <a:schemeClr val="bg1"/>
              </a:solidFill>
              <a:latin typeface="Comenia Sans"/>
            </a:endParaRPr>
          </a:p>
          <a:p>
            <a:pPr>
              <a:buFont typeface="Arial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  <a:latin typeface="Comenia Sans"/>
              </a:rPr>
              <a:t> Ptejte se </a:t>
            </a:r>
            <a:r>
              <a:rPr lang="cs-CZ" sz="2400" dirty="0" err="1" smtClean="0">
                <a:solidFill>
                  <a:schemeClr val="bg1"/>
                </a:solidFill>
                <a:latin typeface="Comenia Sans"/>
              </a:rPr>
              <a:t>koučů</a:t>
            </a:r>
            <a:r>
              <a:rPr lang="cs-CZ" sz="2400" dirty="0" smtClean="0">
                <a:solidFill>
                  <a:schemeClr val="bg1"/>
                </a:solidFill>
                <a:latin typeface="Comenia Sans"/>
              </a:rPr>
              <a:t>, ale nenechte je, aby psali kód za vás </a:t>
            </a:r>
            <a:r>
              <a:rPr lang="cs-CZ" sz="2400" dirty="0" smtClean="0">
                <a:solidFill>
                  <a:schemeClr val="bg1"/>
                </a:solidFill>
                <a:latin typeface="Comenia Sans"/>
                <a:sym typeface="Wingdings" pitchFamily="2" charset="2"/>
              </a:rPr>
              <a:t></a:t>
            </a:r>
            <a:endParaRPr lang="cs-CZ" sz="2400" dirty="0" smtClean="0">
              <a:solidFill>
                <a:schemeClr val="bg1"/>
              </a:solidFill>
              <a:latin typeface="Comenia Sans"/>
            </a:endParaRPr>
          </a:p>
          <a:p>
            <a:pPr>
              <a:buFont typeface="Arial" pitchFamily="34" charset="0"/>
              <a:buChar char="•"/>
            </a:pPr>
            <a:endParaRPr lang="cs-CZ" sz="2400" dirty="0" smtClean="0">
              <a:solidFill>
                <a:schemeClr val="bg1"/>
              </a:solidFill>
              <a:latin typeface="Comenia Sans"/>
            </a:endParaRPr>
          </a:p>
          <a:p>
            <a:endParaRPr lang="cs-CZ" sz="2400" dirty="0" smtClean="0">
              <a:solidFill>
                <a:schemeClr val="bg1"/>
              </a:solidFill>
              <a:latin typeface="Comenia Sans"/>
            </a:endParaRPr>
          </a:p>
          <a:p>
            <a:endParaRPr lang="cs-CZ" sz="2000" dirty="0" smtClean="0">
              <a:latin typeface="Comenia Sans"/>
            </a:endParaRPr>
          </a:p>
          <a:p>
            <a:endParaRPr lang="en-US" sz="2000" dirty="0" err="1" smtClean="0">
              <a:latin typeface="Cocon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B82C7F"/>
                </a:solidFill>
                <a:hlinkClick r:id="rId2"/>
              </a:rPr>
              <a:t>www.jetbrains.com</a:t>
            </a:r>
            <a:endParaRPr lang="en-US" dirty="0">
              <a:solidFill>
                <a:srgbClr val="B82C7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672" y="1124744"/>
            <a:ext cx="5832648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>
                <a:solidFill>
                  <a:sysClr val="windowText" lastClr="000000"/>
                </a:solidFill>
              </a:rPr>
              <a:t>HLAVIČKA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9672" y="1628800"/>
            <a:ext cx="583264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>
                <a:solidFill>
                  <a:sysClr val="windowText" lastClr="000000"/>
                </a:solidFill>
              </a:rPr>
              <a:t>NAVIGACE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19672" y="2276872"/>
            <a:ext cx="5832648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>
                <a:solidFill>
                  <a:sysClr val="windowText" lastClr="000000"/>
                </a:solidFill>
              </a:rPr>
              <a:t>MAPA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9672" y="3284984"/>
            <a:ext cx="1512168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>
                <a:solidFill>
                  <a:sysClr val="windowText" lastClr="000000"/>
                </a:solidFill>
              </a:rPr>
              <a:t>TEL. ČÍSLA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3848" y="3284984"/>
            <a:ext cx="4248472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>
                <a:solidFill>
                  <a:sysClr val="windowText" lastClr="000000"/>
                </a:solidFill>
              </a:rPr>
              <a:t>KONTAKTNÍ</a:t>
            </a:r>
            <a:r>
              <a:rPr lang="cs-CZ" sz="2400" b="1" dirty="0" smtClean="0"/>
              <a:t> </a:t>
            </a:r>
            <a:r>
              <a:rPr lang="cs-CZ" sz="2400" b="1" dirty="0" smtClean="0">
                <a:solidFill>
                  <a:sysClr val="windowText" lastClr="000000"/>
                </a:solidFill>
              </a:rPr>
              <a:t>FORMULÁŘ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9672" y="4509120"/>
            <a:ext cx="5832648" cy="720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>
                <a:solidFill>
                  <a:sysClr val="windowText" lastClr="000000"/>
                </a:solidFill>
              </a:rPr>
              <a:t>ADRESY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19672" y="5301208"/>
            <a:ext cx="5832648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>
                <a:solidFill>
                  <a:sysClr val="windowText" lastClr="000000"/>
                </a:solidFill>
              </a:rPr>
              <a:t>PATKA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cs-CZ" dirty="0" smtClean="0"/>
              <a:t>HTML </a:t>
            </a:r>
            <a:r>
              <a:rPr lang="cs-CZ" dirty="0" err="1" smtClean="0"/>
              <a:t>tagy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9672" y="1124744"/>
            <a:ext cx="58326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&lt;</a:t>
            </a:r>
            <a:r>
              <a:rPr lang="cs-CZ" sz="2400" b="1" dirty="0" err="1" smtClean="0"/>
              <a:t>header</a:t>
            </a:r>
            <a:r>
              <a:rPr lang="cs-CZ" sz="2400" b="1" dirty="0" smtClean="0"/>
              <a:t>&gt;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619672" y="1628800"/>
            <a:ext cx="58326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smtClean="0"/>
              <a:t>&lt;nav&gt;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619672" y="2276872"/>
            <a:ext cx="58326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&lt;div id</a:t>
            </a:r>
            <a:r>
              <a:rPr lang="cs-CZ" sz="2400" b="1" dirty="0"/>
              <a:t>="</a:t>
            </a:r>
            <a:r>
              <a:rPr lang="cs-CZ" sz="2400" b="1" dirty="0" smtClean="0"/>
              <a:t>mapa</a:t>
            </a:r>
            <a:r>
              <a:rPr lang="cs-CZ" sz="2400" b="1" dirty="0"/>
              <a:t>"&gt;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1619672" y="3284984"/>
            <a:ext cx="151216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&lt;</a:t>
            </a:r>
            <a:r>
              <a:rPr lang="cs-CZ" sz="2400" b="1" dirty="0" err="1" smtClean="0"/>
              <a:t>aside</a:t>
            </a:r>
            <a:r>
              <a:rPr lang="cs-CZ" sz="2400" b="1" dirty="0" smtClean="0"/>
              <a:t>&gt;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203848" y="3284984"/>
            <a:ext cx="424847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&lt;div id</a:t>
            </a:r>
            <a:r>
              <a:rPr lang="cs-CZ" sz="2400" b="1" dirty="0"/>
              <a:t>="</a:t>
            </a:r>
            <a:r>
              <a:rPr lang="cs-CZ" sz="2400" b="1" dirty="0" err="1" smtClean="0"/>
              <a:t>formular</a:t>
            </a:r>
            <a:r>
              <a:rPr lang="cs-CZ" sz="2400" b="1" dirty="0"/>
              <a:t>"&gt;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1619672" y="4509120"/>
            <a:ext cx="583264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&lt;div id</a:t>
            </a:r>
            <a:r>
              <a:rPr lang="cs-CZ" sz="2400" b="1" dirty="0"/>
              <a:t>="</a:t>
            </a:r>
            <a:r>
              <a:rPr lang="cs-CZ" sz="2400" b="1" dirty="0" smtClean="0"/>
              <a:t>kontakt</a:t>
            </a:r>
            <a:r>
              <a:rPr lang="cs-CZ" sz="2400" b="1" dirty="0"/>
              <a:t>" </a:t>
            </a:r>
            <a:r>
              <a:rPr lang="cs-CZ" sz="2400" b="1" dirty="0" smtClean="0"/>
              <a:t>&gt;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1619672" y="5301208"/>
            <a:ext cx="58326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smtClean="0"/>
              <a:t>&lt;</a:t>
            </a:r>
            <a:r>
              <a:rPr lang="cs-CZ" sz="2400" b="1" dirty="0" err="1" smtClean="0"/>
              <a:t>footer</a:t>
            </a:r>
            <a:r>
              <a:rPr lang="cs-CZ" sz="2400" b="1" dirty="0" smtClean="0"/>
              <a:t>&gt;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Možnosti rozložení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r>
              <a:rPr lang="cs-CZ" sz="2800" dirty="0" smtClean="0"/>
              <a:t>div + atribut (např. id nebo </a:t>
            </a:r>
            <a:r>
              <a:rPr lang="cs-CZ" sz="2800" dirty="0" err="1" smtClean="0"/>
              <a:t>class</a:t>
            </a:r>
            <a:r>
              <a:rPr lang="cs-CZ" sz="2800" dirty="0" smtClean="0"/>
              <a:t>) více </a:t>
            </a:r>
            <a:r>
              <a:rPr lang="cs-CZ" sz="2800" dirty="0" err="1" smtClean="0"/>
              <a:t>info</a:t>
            </a:r>
            <a:r>
              <a:rPr lang="cs-CZ" sz="2800" dirty="0" smtClean="0"/>
              <a:t> v CSS</a:t>
            </a:r>
          </a:p>
          <a:p>
            <a:r>
              <a:rPr lang="cs-CZ" sz="2800" dirty="0" smtClean="0"/>
              <a:t>HTML5 elementy</a:t>
            </a:r>
          </a:p>
          <a:p>
            <a:endParaRPr lang="cs-CZ" sz="2800" dirty="0" smtClean="0"/>
          </a:p>
          <a:p>
            <a:endParaRPr lang="cs-CZ" sz="2800" dirty="0" smtClean="0"/>
          </a:p>
          <a:p>
            <a:endParaRPr lang="cs-CZ" sz="2800" dirty="0" smtClean="0"/>
          </a:p>
          <a:p>
            <a:endParaRPr lang="cs-CZ" sz="2800" dirty="0" smtClean="0"/>
          </a:p>
          <a:p>
            <a:pPr>
              <a:buNone/>
            </a:pPr>
            <a:endParaRPr lang="cs-CZ" sz="2800" dirty="0" smtClean="0"/>
          </a:p>
          <a:p>
            <a:endParaRPr lang="cs-CZ" sz="2800" dirty="0" smtClean="0"/>
          </a:p>
          <a:p>
            <a:r>
              <a:rPr lang="cs-CZ" sz="2800" dirty="0" smtClean="0"/>
              <a:t>Tabulka neslouží k rozdělení stránky!!!</a:t>
            </a:r>
          </a:p>
          <a:p>
            <a:pPr>
              <a:buNone/>
            </a:pPr>
            <a:endParaRPr lang="cs-CZ" sz="2800" dirty="0" smtClean="0"/>
          </a:p>
          <a:p>
            <a:endParaRPr lang="cs-CZ" sz="2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59832" y="2564904"/>
          <a:ext cx="30480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</a:tblGrid>
              <a:tr h="406844">
                <a:tc>
                  <a:txBody>
                    <a:bodyPr/>
                    <a:lstStyle/>
                    <a:p>
                      <a:pPr algn="ctr"/>
                      <a:r>
                        <a:rPr lang="cs-CZ" sz="2400" b="1" dirty="0" smtClean="0">
                          <a:solidFill>
                            <a:srgbClr val="B82C7F"/>
                          </a:solidFill>
                          <a:latin typeface="Comenia Sans"/>
                        </a:rPr>
                        <a:t>&lt;</a:t>
                      </a:r>
                      <a:r>
                        <a:rPr lang="cs-CZ" sz="2400" b="1" dirty="0" err="1" smtClean="0">
                          <a:solidFill>
                            <a:srgbClr val="B82C7F"/>
                          </a:solidFill>
                          <a:latin typeface="Comenia Sans"/>
                        </a:rPr>
                        <a:t>header</a:t>
                      </a:r>
                      <a:r>
                        <a:rPr lang="cs-CZ" sz="2400" b="1" dirty="0" smtClean="0">
                          <a:solidFill>
                            <a:srgbClr val="B82C7F"/>
                          </a:solidFill>
                          <a:latin typeface="Comenia Sans"/>
                        </a:rPr>
                        <a:t>&gt;</a:t>
                      </a:r>
                    </a:p>
                  </a:txBody>
                  <a:tcPr/>
                </a:tc>
              </a:tr>
              <a:tr h="406844">
                <a:tc>
                  <a:txBody>
                    <a:bodyPr/>
                    <a:lstStyle/>
                    <a:p>
                      <a:pPr algn="ctr"/>
                      <a:r>
                        <a:rPr lang="cs-CZ" sz="2400" b="1" dirty="0" smtClean="0">
                          <a:solidFill>
                            <a:srgbClr val="B82C7F"/>
                          </a:solidFill>
                          <a:latin typeface="Comenia Sans"/>
                        </a:rPr>
                        <a:t>&lt;nav&gt;</a:t>
                      </a:r>
                      <a:endParaRPr lang="en-US" sz="2400" b="1" dirty="0">
                        <a:solidFill>
                          <a:srgbClr val="B82C7F"/>
                        </a:solidFill>
                      </a:endParaRPr>
                    </a:p>
                  </a:txBody>
                  <a:tcPr/>
                </a:tc>
              </a:tr>
              <a:tr h="406844">
                <a:tc>
                  <a:txBody>
                    <a:bodyPr/>
                    <a:lstStyle/>
                    <a:p>
                      <a:pPr algn="ctr"/>
                      <a:r>
                        <a:rPr lang="cs-CZ" sz="2400" b="1" dirty="0" smtClean="0">
                          <a:solidFill>
                            <a:srgbClr val="B82C7F"/>
                          </a:solidFill>
                          <a:latin typeface="Comenia Sans"/>
                        </a:rPr>
                        <a:t>&lt;</a:t>
                      </a:r>
                      <a:r>
                        <a:rPr lang="cs-CZ" sz="2400" b="1" dirty="0" err="1" smtClean="0">
                          <a:solidFill>
                            <a:srgbClr val="B82C7F"/>
                          </a:solidFill>
                          <a:latin typeface="Comenia Sans"/>
                        </a:rPr>
                        <a:t>section</a:t>
                      </a:r>
                      <a:r>
                        <a:rPr lang="cs-CZ" sz="2400" b="1" dirty="0" smtClean="0">
                          <a:solidFill>
                            <a:srgbClr val="B82C7F"/>
                          </a:solidFill>
                          <a:latin typeface="Comenia Sans"/>
                        </a:rPr>
                        <a:t>&gt;</a:t>
                      </a:r>
                      <a:endParaRPr lang="en-US" sz="2400" b="1" dirty="0">
                        <a:solidFill>
                          <a:srgbClr val="B82C7F"/>
                        </a:solidFill>
                      </a:endParaRPr>
                    </a:p>
                  </a:txBody>
                  <a:tcPr/>
                </a:tc>
              </a:tr>
              <a:tr h="406844">
                <a:tc>
                  <a:txBody>
                    <a:bodyPr/>
                    <a:lstStyle/>
                    <a:p>
                      <a:pPr algn="ctr"/>
                      <a:r>
                        <a:rPr lang="cs-CZ" sz="2400" b="1" dirty="0" smtClean="0">
                          <a:solidFill>
                            <a:srgbClr val="B82C7F"/>
                          </a:solidFill>
                          <a:latin typeface="Comenia Sans"/>
                        </a:rPr>
                        <a:t>&lt;</a:t>
                      </a:r>
                      <a:r>
                        <a:rPr lang="cs-CZ" sz="2400" b="1" dirty="0" err="1" smtClean="0">
                          <a:solidFill>
                            <a:srgbClr val="B82C7F"/>
                          </a:solidFill>
                          <a:latin typeface="Comenia Sans"/>
                        </a:rPr>
                        <a:t>article</a:t>
                      </a:r>
                      <a:r>
                        <a:rPr lang="cs-CZ" sz="2400" b="1" dirty="0" smtClean="0">
                          <a:solidFill>
                            <a:srgbClr val="B82C7F"/>
                          </a:solidFill>
                          <a:latin typeface="Comenia Sans"/>
                        </a:rPr>
                        <a:t>&gt;</a:t>
                      </a:r>
                      <a:endParaRPr lang="en-US" sz="2400" b="1" dirty="0">
                        <a:solidFill>
                          <a:srgbClr val="B82C7F"/>
                        </a:solidFill>
                      </a:endParaRPr>
                    </a:p>
                  </a:txBody>
                  <a:tcPr/>
                </a:tc>
              </a:tr>
              <a:tr h="406844">
                <a:tc>
                  <a:txBody>
                    <a:bodyPr/>
                    <a:lstStyle/>
                    <a:p>
                      <a:pPr algn="ctr"/>
                      <a:r>
                        <a:rPr lang="cs-CZ" sz="2400" b="1" dirty="0" smtClean="0">
                          <a:solidFill>
                            <a:srgbClr val="B82C7F"/>
                          </a:solidFill>
                          <a:latin typeface="Comenia Sans"/>
                        </a:rPr>
                        <a:t>&lt;</a:t>
                      </a:r>
                      <a:r>
                        <a:rPr lang="cs-CZ" sz="2400" b="1" dirty="0" err="1" smtClean="0">
                          <a:solidFill>
                            <a:srgbClr val="B82C7F"/>
                          </a:solidFill>
                          <a:latin typeface="Comenia Sans"/>
                        </a:rPr>
                        <a:t>aside</a:t>
                      </a:r>
                      <a:r>
                        <a:rPr lang="cs-CZ" sz="2400" b="1" dirty="0" smtClean="0">
                          <a:solidFill>
                            <a:srgbClr val="B82C7F"/>
                          </a:solidFill>
                          <a:latin typeface="Comenia Sans"/>
                        </a:rPr>
                        <a:t>&gt;</a:t>
                      </a:r>
                      <a:endParaRPr lang="en-US" sz="2400" b="1" dirty="0">
                        <a:solidFill>
                          <a:srgbClr val="B82C7F"/>
                        </a:solidFill>
                      </a:endParaRPr>
                    </a:p>
                  </a:txBody>
                  <a:tcPr/>
                </a:tc>
              </a:tr>
              <a:tr h="406844">
                <a:tc>
                  <a:txBody>
                    <a:bodyPr/>
                    <a:lstStyle/>
                    <a:p>
                      <a:pPr algn="ctr"/>
                      <a:r>
                        <a:rPr lang="cs-CZ" sz="2400" b="1" dirty="0" smtClean="0">
                          <a:solidFill>
                            <a:srgbClr val="B82C7F"/>
                          </a:solidFill>
                          <a:latin typeface="Comenia Sans"/>
                        </a:rPr>
                        <a:t>&lt;</a:t>
                      </a:r>
                      <a:r>
                        <a:rPr lang="cs-CZ" sz="2400" b="1" dirty="0" err="1" smtClean="0">
                          <a:solidFill>
                            <a:srgbClr val="B82C7F"/>
                          </a:solidFill>
                          <a:latin typeface="Comenia Sans"/>
                        </a:rPr>
                        <a:t>footer</a:t>
                      </a:r>
                      <a:r>
                        <a:rPr lang="cs-CZ" sz="2400" b="1" dirty="0" smtClean="0">
                          <a:solidFill>
                            <a:srgbClr val="B82C7F"/>
                          </a:solidFill>
                          <a:latin typeface="Comenia Sans"/>
                        </a:rPr>
                        <a:t>&gt;</a:t>
                      </a:r>
                      <a:endParaRPr lang="en-US" sz="2400" b="1" dirty="0">
                        <a:solidFill>
                          <a:srgbClr val="B82C7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>
                <a:latin typeface="Comenia Sans"/>
              </a:rPr>
              <a:t>HTML však rozložení nezobrazí- opět je potřeba CSS…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Začínáme s projektem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Založení HTML stránky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cs-CZ" dirty="0" smtClean="0"/>
              <a:t>Nový textový dokument</a:t>
            </a:r>
          </a:p>
          <a:p>
            <a:pPr marL="514350" indent="-514350">
              <a:buAutoNum type="arabicParenR"/>
            </a:pPr>
            <a:r>
              <a:rPr lang="cs-CZ" dirty="0" smtClean="0"/>
              <a:t>Koncovka .</a:t>
            </a:r>
            <a:r>
              <a:rPr lang="cs-CZ" dirty="0" err="1" smtClean="0"/>
              <a:t>htm</a:t>
            </a:r>
            <a:r>
              <a:rPr lang="cs-CZ" dirty="0" smtClean="0"/>
              <a:t> (nebo .</a:t>
            </a:r>
            <a:r>
              <a:rPr lang="cs-CZ" dirty="0" err="1" smtClean="0"/>
              <a:t>html</a:t>
            </a:r>
            <a:r>
              <a:rPr lang="cs-CZ" dirty="0" smtClean="0"/>
              <a:t>- je to jedno)</a:t>
            </a:r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pPr>
              <a:buFont typeface="Wingdings" pitchFamily="2" charset="2"/>
              <a:buChar char="Ø"/>
            </a:pPr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struktura 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87624" y="1700808"/>
            <a:ext cx="6480720" cy="4104456"/>
          </a:xfrm>
          <a:prstGeom prst="rect">
            <a:avLst/>
          </a:prstGeom>
          <a:solidFill>
            <a:srgbClr val="B82C7F"/>
          </a:solidFill>
          <a:ln>
            <a:solidFill>
              <a:srgbClr val="B82C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 smtClean="0"/>
              <a:t>&lt;!DOCTYPE </a:t>
            </a:r>
            <a:r>
              <a:rPr lang="cs-CZ" sz="2400" b="1" dirty="0" err="1" smtClean="0"/>
              <a:t>html</a:t>
            </a:r>
            <a:r>
              <a:rPr lang="cs-CZ" sz="2400" b="1" dirty="0" smtClean="0"/>
              <a:t>&gt;</a:t>
            </a:r>
          </a:p>
          <a:p>
            <a:r>
              <a:rPr lang="cs-CZ" sz="2400" b="1" dirty="0" smtClean="0"/>
              <a:t>&lt;</a:t>
            </a:r>
            <a:r>
              <a:rPr lang="cs-CZ" sz="2400" b="1" dirty="0" err="1" smtClean="0"/>
              <a:t>html</a:t>
            </a:r>
            <a:r>
              <a:rPr lang="cs-CZ" sz="2400" b="1" dirty="0" smtClean="0"/>
              <a:t>&gt;</a:t>
            </a:r>
            <a:endParaRPr lang="cs-CZ" sz="2400" b="1" dirty="0" smtClean="0"/>
          </a:p>
          <a:p>
            <a:r>
              <a:rPr lang="cs-CZ" sz="2400" b="1" dirty="0" smtClean="0"/>
              <a:t>	&lt;</a:t>
            </a:r>
            <a:r>
              <a:rPr lang="cs-CZ" sz="2400" b="1" dirty="0" err="1" smtClean="0"/>
              <a:t>head</a:t>
            </a:r>
            <a:r>
              <a:rPr lang="cs-CZ" sz="2400" b="1" dirty="0" smtClean="0"/>
              <a:t>&gt;</a:t>
            </a:r>
          </a:p>
          <a:p>
            <a:r>
              <a:rPr lang="cs-CZ" sz="2400" b="1" dirty="0" smtClean="0"/>
              <a:t>	</a:t>
            </a:r>
            <a:r>
              <a:rPr lang="cs-CZ" sz="2400" b="1" dirty="0" smtClean="0"/>
              <a:t>	&lt;</a:t>
            </a:r>
            <a:r>
              <a:rPr lang="cs-CZ" sz="2400" b="1" dirty="0" err="1" smtClean="0"/>
              <a:t>title</a:t>
            </a:r>
            <a:r>
              <a:rPr lang="cs-CZ" sz="2400" b="1" dirty="0" smtClean="0"/>
              <a:t>&gt;</a:t>
            </a:r>
            <a:r>
              <a:rPr lang="cs-CZ" sz="2400" dirty="0" smtClean="0"/>
              <a:t>Titulek</a:t>
            </a:r>
            <a:r>
              <a:rPr lang="cs-CZ" sz="2400" b="1" dirty="0" smtClean="0"/>
              <a:t>&lt;/</a:t>
            </a:r>
            <a:r>
              <a:rPr lang="cs-CZ" sz="2400" b="1" dirty="0" err="1" smtClean="0"/>
              <a:t>title</a:t>
            </a:r>
            <a:r>
              <a:rPr lang="cs-CZ" sz="2400" b="1" dirty="0" smtClean="0"/>
              <a:t>&gt;</a:t>
            </a:r>
          </a:p>
          <a:p>
            <a:r>
              <a:rPr lang="cs-CZ" sz="2400" b="1" dirty="0" smtClean="0"/>
              <a:t>	</a:t>
            </a:r>
            <a:r>
              <a:rPr lang="cs-CZ" sz="2400" b="1" dirty="0" smtClean="0"/>
              <a:t>&lt;/</a:t>
            </a:r>
            <a:r>
              <a:rPr lang="cs-CZ" sz="2400" b="1" dirty="0" err="1" smtClean="0"/>
              <a:t>head</a:t>
            </a:r>
            <a:r>
              <a:rPr lang="cs-CZ" sz="2400" b="1" dirty="0" smtClean="0"/>
              <a:t>&gt;</a:t>
            </a:r>
          </a:p>
          <a:p>
            <a:r>
              <a:rPr lang="cs-CZ" sz="2400" b="1" dirty="0" smtClean="0"/>
              <a:t>	</a:t>
            </a:r>
            <a:endParaRPr lang="cs-CZ" sz="2400" b="1" dirty="0" smtClean="0"/>
          </a:p>
          <a:p>
            <a:r>
              <a:rPr lang="cs-CZ" sz="2400" b="1" dirty="0" smtClean="0"/>
              <a:t>	</a:t>
            </a:r>
            <a:r>
              <a:rPr lang="cs-CZ" sz="2400" b="1" dirty="0" smtClean="0"/>
              <a:t>&lt;body&gt;</a:t>
            </a:r>
          </a:p>
          <a:p>
            <a:r>
              <a:rPr lang="cs-CZ" sz="2400" b="1" dirty="0" smtClean="0"/>
              <a:t>	.</a:t>
            </a:r>
            <a:endParaRPr lang="cs-CZ" sz="2400" b="1" dirty="0" smtClean="0"/>
          </a:p>
          <a:p>
            <a:r>
              <a:rPr lang="cs-CZ" sz="2400" b="1" dirty="0" smtClean="0"/>
              <a:t>	.</a:t>
            </a:r>
          </a:p>
          <a:p>
            <a:r>
              <a:rPr lang="cs-CZ" sz="2400" b="1" dirty="0" smtClean="0"/>
              <a:t>	&lt;/body&gt;</a:t>
            </a:r>
          </a:p>
          <a:p>
            <a:r>
              <a:rPr lang="cs-CZ" sz="2400" b="1" dirty="0" smtClean="0"/>
              <a:t>&lt;/</a:t>
            </a:r>
            <a:r>
              <a:rPr lang="cs-CZ" sz="2400" b="1" dirty="0" err="1" smtClean="0"/>
              <a:t>html</a:t>
            </a:r>
            <a:r>
              <a:rPr lang="cs-CZ" sz="2400" b="1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 smtClean="0"/>
              <a:t>Tagy</a:t>
            </a:r>
            <a:r>
              <a:rPr lang="cs-CZ" dirty="0" smtClean="0"/>
              <a:t> okem neviditelné</a:t>
            </a:r>
            <a:br>
              <a:rPr lang="cs-CZ" dirty="0" smtClean="0"/>
            </a:br>
            <a:r>
              <a:rPr lang="cs-CZ" dirty="0" smtClean="0"/>
              <a:t>ale nutné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 anchor="ctr"/>
          <a:lstStyle/>
          <a:p>
            <a:pPr>
              <a:buNone/>
            </a:pPr>
            <a:r>
              <a:rPr lang="cs-CZ" sz="2400" b="1" dirty="0" smtClean="0"/>
              <a:t>&lt;!DOCTYPE </a:t>
            </a:r>
            <a:r>
              <a:rPr lang="cs-CZ" sz="2400" b="1" dirty="0" err="1" smtClean="0"/>
              <a:t>html</a:t>
            </a:r>
            <a:r>
              <a:rPr lang="cs-CZ" sz="2400" b="1" dirty="0" smtClean="0"/>
              <a:t>&gt; </a:t>
            </a:r>
            <a:r>
              <a:rPr lang="cs-CZ" sz="2400" dirty="0" smtClean="0"/>
              <a:t>vždy na prvním řádku, deklaruje, že se jedná o </a:t>
            </a:r>
            <a:r>
              <a:rPr lang="cs-CZ" sz="2400" dirty="0" smtClean="0"/>
              <a:t>HTML5</a:t>
            </a:r>
            <a:endParaRPr lang="cs-CZ" sz="2400" dirty="0" smtClean="0"/>
          </a:p>
          <a:p>
            <a:pPr>
              <a:buNone/>
            </a:pPr>
            <a:r>
              <a:rPr lang="cs-CZ" sz="2400" b="1" dirty="0" smtClean="0"/>
              <a:t>&lt;</a:t>
            </a:r>
            <a:r>
              <a:rPr lang="cs-CZ" sz="2400" b="1" dirty="0" err="1" smtClean="0"/>
              <a:t>html</a:t>
            </a:r>
            <a:r>
              <a:rPr lang="cs-CZ" sz="2400" b="1" dirty="0" smtClean="0"/>
              <a:t>&gt; &lt;/</a:t>
            </a:r>
            <a:r>
              <a:rPr lang="cs-CZ" sz="2400" b="1" dirty="0" err="1" smtClean="0"/>
              <a:t>html</a:t>
            </a:r>
            <a:r>
              <a:rPr lang="cs-CZ" sz="2400" b="1" dirty="0" smtClean="0"/>
              <a:t>&gt; </a:t>
            </a:r>
            <a:r>
              <a:rPr lang="cs-CZ" sz="2400" dirty="0" smtClean="0"/>
              <a:t>na druhém a posledním řádku- deklaruje </a:t>
            </a:r>
            <a:r>
              <a:rPr lang="cs-CZ" sz="2400" dirty="0" err="1" smtClean="0"/>
              <a:t>html</a:t>
            </a:r>
            <a:endParaRPr lang="cs-CZ" sz="2400" dirty="0" smtClean="0"/>
          </a:p>
          <a:p>
            <a:pPr>
              <a:buNone/>
            </a:pPr>
            <a:r>
              <a:rPr lang="cs-CZ" sz="2400" b="1" dirty="0" smtClean="0"/>
              <a:t>&lt;</a:t>
            </a:r>
            <a:r>
              <a:rPr lang="cs-CZ" sz="2400" b="1" dirty="0" err="1" smtClean="0"/>
              <a:t>head</a:t>
            </a:r>
            <a:r>
              <a:rPr lang="cs-CZ" sz="2400" b="1" dirty="0" smtClean="0"/>
              <a:t>&gt; &lt;/</a:t>
            </a:r>
            <a:r>
              <a:rPr lang="cs-CZ" sz="2400" b="1" dirty="0" err="1" smtClean="0"/>
              <a:t>head</a:t>
            </a:r>
            <a:r>
              <a:rPr lang="cs-CZ" sz="2400" b="1" dirty="0" smtClean="0"/>
              <a:t>&gt; </a:t>
            </a:r>
            <a:r>
              <a:rPr lang="cs-CZ" sz="2400" dirty="0" smtClean="0"/>
              <a:t>Hlava- obsahuje informace pro prohlížeč- my to nevidíme. Jaké použít kódování, </a:t>
            </a:r>
            <a:r>
              <a:rPr lang="cs-CZ" sz="2400" dirty="0" err="1" smtClean="0"/>
              <a:t>info</a:t>
            </a:r>
            <a:r>
              <a:rPr lang="cs-CZ" sz="2400" dirty="0" smtClean="0"/>
              <a:t> pro vyhledávače, propojení s CSS a další.</a:t>
            </a:r>
          </a:p>
          <a:p>
            <a:pPr>
              <a:buNone/>
            </a:pPr>
            <a:r>
              <a:rPr lang="cs-CZ" sz="2400" b="1" dirty="0" smtClean="0"/>
              <a:t>&lt;</a:t>
            </a:r>
            <a:r>
              <a:rPr lang="cs-CZ" sz="2400" b="1" dirty="0" err="1" smtClean="0"/>
              <a:t>title</a:t>
            </a:r>
            <a:r>
              <a:rPr lang="cs-CZ" sz="2400" b="1" dirty="0" smtClean="0"/>
              <a:t>&gt; &lt;/</a:t>
            </a:r>
            <a:r>
              <a:rPr lang="cs-CZ" sz="2400" b="1" dirty="0" err="1" smtClean="0"/>
              <a:t>title</a:t>
            </a:r>
            <a:r>
              <a:rPr lang="cs-CZ" sz="2400" b="1" dirty="0" smtClean="0"/>
              <a:t>&gt; </a:t>
            </a:r>
            <a:r>
              <a:rPr lang="cs-CZ" sz="2400" dirty="0" smtClean="0"/>
              <a:t>Titulek- to co vidíme na liště</a:t>
            </a:r>
          </a:p>
          <a:p>
            <a:pPr>
              <a:buNone/>
            </a:pPr>
            <a:r>
              <a:rPr lang="cs-CZ" sz="2400" b="1" dirty="0" smtClean="0"/>
              <a:t>&lt;body&gt; &lt;/body&gt;</a:t>
            </a:r>
            <a:r>
              <a:rPr lang="cs-CZ" sz="2400" dirty="0" smtClean="0"/>
              <a:t> To co vidíme na stránce- vše co jste se dosud naučily patří sem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ZECHITAS_sablonaPrezenta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>
          <a:defRPr sz="2000" dirty="0" err="1" smtClean="0">
            <a:latin typeface="Cocon" panose="02000000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CZECHITAS_sablonaPrezentace</Template>
  <TotalTime>491</TotalTime>
  <Words>502</Words>
  <Application>Microsoft Office PowerPoint</Application>
  <PresentationFormat>On-screen Show (4:3)</PresentationFormat>
  <Paragraphs>171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CZECHITAS_sablonaPrezentace</vt:lpstr>
      <vt:lpstr>Rozložení stránky</vt:lpstr>
      <vt:lpstr>www.jetbrains.com</vt:lpstr>
      <vt:lpstr>HTML tagy</vt:lpstr>
      <vt:lpstr>Možnosti rozložení</vt:lpstr>
      <vt:lpstr>HTML však rozložení nezobrazí- opět je potřeba CSS…</vt:lpstr>
      <vt:lpstr>Začínáme s projektem</vt:lpstr>
      <vt:lpstr>Založení HTML stránky</vt:lpstr>
      <vt:lpstr>Základní struktura HTML</vt:lpstr>
      <vt:lpstr>Tagy okem neviditelné ale nutné</vt:lpstr>
      <vt:lpstr>A konečně- opravdový web!</vt:lpstr>
      <vt:lpstr>Kryštůfek Robin</vt:lpstr>
      <vt:lpstr>Rozložení 1</vt:lpstr>
      <vt:lpstr>Rozložení 2</vt:lpstr>
      <vt:lpstr>NAV</vt:lpstr>
      <vt:lpstr>Rozložení 3</vt:lpstr>
      <vt:lpstr>robin.html</vt:lpstr>
      <vt:lpstr>obrazky.html </vt:lpstr>
      <vt:lpstr>adresa.html </vt:lpstr>
      <vt:lpstr>Váš úkol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HTML</dc:title>
  <dc:creator>ANNA</dc:creator>
  <cp:lastModifiedBy>Anna Kubistova</cp:lastModifiedBy>
  <cp:revision>20</cp:revision>
  <dcterms:created xsi:type="dcterms:W3CDTF">2014-09-25T11:54:52Z</dcterms:created>
  <dcterms:modified xsi:type="dcterms:W3CDTF">2014-10-03T18:52:10Z</dcterms:modified>
</cp:coreProperties>
</file>