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409" r:id="rId5"/>
    <p:sldId id="41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rdan" initials="J" lastIdx="1" clrIdx="0"/>
  <p:cmAuthor id="1" name="Gupta, Kush" initials="GK" lastIdx="17" clrIdx="1">
    <p:extLst>
      <p:ext uri="{19B8F6BF-5375-455C-9EA6-DF929625EA0E}">
        <p15:presenceInfo xmlns:p15="http://schemas.microsoft.com/office/powerpoint/2012/main" userId="S-1-5-21-2509641344-1052565914-3260824488-17295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AB0"/>
    <a:srgbClr val="91A9C1"/>
    <a:srgbClr val="AEC0D2"/>
    <a:srgbClr val="A3A3E6"/>
    <a:srgbClr val="247E7E"/>
    <a:srgbClr val="285781"/>
    <a:srgbClr val="003D74"/>
    <a:srgbClr val="8FAAC5"/>
    <a:srgbClr val="839CB4"/>
    <a:srgbClr val="688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7" autoAdjust="0"/>
    <p:restoredTop sz="94249" autoAdjust="0"/>
  </p:normalViewPr>
  <p:slideViewPr>
    <p:cSldViewPr>
      <p:cViewPr varScale="1">
        <p:scale>
          <a:sx n="68" d="100"/>
          <a:sy n="68" d="100"/>
        </p:scale>
        <p:origin x="17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EB1BDD72-2BF0-4741-BE9E-B94F65967A67}" type="datetimeFigureOut">
              <a:rPr lang="en-US" smtClean="0"/>
              <a:pPr/>
              <a:t>3/5/2018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F7398DE4-F621-48D0-919B-F4F30635943D}" type="slidenum">
              <a:rPr lang="en-US" smtClean="0"/>
              <a:pPr/>
              <a:t>‹#›</a:t>
            </a:fld>
            <a:endParaRPr lang="en-US" dirty="0"/>
          </a:p>
        </p:txBody>
      </p:sp>
    </p:spTree>
    <p:extLst>
      <p:ext uri="{BB962C8B-B14F-4D97-AF65-F5344CB8AC3E}">
        <p14:creationId xmlns:p14="http://schemas.microsoft.com/office/powerpoint/2010/main" val="120693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a:t>
            </a:r>
          </a:p>
          <a:p>
            <a:r>
              <a:rPr lang="en-US" dirty="0"/>
              <a:t>https://aws.amazon.com/partners/blockchain/</a:t>
            </a:r>
          </a:p>
          <a:p>
            <a:endParaRPr lang="en-US" dirty="0"/>
          </a:p>
          <a:p>
            <a:r>
              <a:rPr lang="en-US" dirty="0"/>
              <a:t>Oracle:</a:t>
            </a:r>
          </a:p>
          <a:p>
            <a:r>
              <a:rPr lang="en-US" dirty="0"/>
              <a:t>https://www.oracle.com/cloud/blockchain/index.html#industries</a:t>
            </a:r>
          </a:p>
          <a:p>
            <a:r>
              <a:rPr lang="en-US" dirty="0"/>
              <a:t>https://cloud.oracle.com/opc/paas/ebooks/Oracle_Blockchain_Cloud_Service.pdf</a:t>
            </a:r>
          </a:p>
          <a:p>
            <a:r>
              <a:rPr lang="en-US" dirty="0"/>
              <a:t>http://www.oracle.com/us/cloud/451-reprint-oracle-02oct2017-3945623.pdf</a:t>
            </a:r>
          </a:p>
          <a:p>
            <a:endParaRPr lang="en-US" dirty="0"/>
          </a:p>
          <a:p>
            <a:r>
              <a:rPr lang="en-US" dirty="0"/>
              <a:t>IBM:</a:t>
            </a:r>
          </a:p>
          <a:p>
            <a:r>
              <a:rPr lang="en-US" dirty="0"/>
              <a:t>https://public.dhe.ibm.com/common/ssi/ecm/xi/en/xim12354usen/XIM12354USEN.PDF</a:t>
            </a:r>
          </a:p>
          <a:p>
            <a:r>
              <a:rPr lang="en-US" dirty="0"/>
              <a:t>https://www.ibm.com/blockchain/industries/</a:t>
            </a:r>
          </a:p>
        </p:txBody>
      </p:sp>
      <p:sp>
        <p:nvSpPr>
          <p:cNvPr id="4" name="Slide Number Placeholder 3"/>
          <p:cNvSpPr>
            <a:spLocks noGrp="1"/>
          </p:cNvSpPr>
          <p:nvPr>
            <p:ph type="sldNum" sz="quarter" idx="10"/>
          </p:nvPr>
        </p:nvSpPr>
        <p:spPr/>
        <p:txBody>
          <a:bodyPr/>
          <a:lstStyle/>
          <a:p>
            <a:fld id="{F7398DE4-F621-48D0-919B-F4F30635943D}" type="slidenum">
              <a:rPr lang="en-US" smtClean="0"/>
              <a:pPr/>
              <a:t>1</a:t>
            </a:fld>
            <a:endParaRPr lang="en-US" dirty="0"/>
          </a:p>
        </p:txBody>
      </p:sp>
    </p:spTree>
    <p:extLst>
      <p:ext uri="{BB962C8B-B14F-4D97-AF65-F5344CB8AC3E}">
        <p14:creationId xmlns:p14="http://schemas.microsoft.com/office/powerpoint/2010/main" val="59547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a:t>
            </a:r>
          </a:p>
          <a:p>
            <a:r>
              <a:rPr lang="en-US" dirty="0"/>
              <a:t>https://aws.amazon.com/partners/blockchain/</a:t>
            </a:r>
          </a:p>
          <a:p>
            <a:endParaRPr lang="en-US" dirty="0"/>
          </a:p>
          <a:p>
            <a:r>
              <a:rPr lang="en-US" dirty="0"/>
              <a:t>Oracle:</a:t>
            </a:r>
          </a:p>
          <a:p>
            <a:r>
              <a:rPr lang="en-US" dirty="0"/>
              <a:t>https://www.oracle.com/cloud/blockchain/index.html#industries</a:t>
            </a:r>
          </a:p>
          <a:p>
            <a:r>
              <a:rPr lang="en-US" dirty="0"/>
              <a:t>https://cloud.oracle.com/opc/paas/ebooks/Oracle_Blockchain_Cloud_Service.pdf</a:t>
            </a:r>
          </a:p>
          <a:p>
            <a:r>
              <a:rPr lang="en-US" dirty="0"/>
              <a:t>http://www.oracle.com/us/cloud/451-reprint-oracle-02oct2017-3945623.pdf</a:t>
            </a:r>
          </a:p>
          <a:p>
            <a:endParaRPr lang="en-US" dirty="0"/>
          </a:p>
          <a:p>
            <a:r>
              <a:rPr lang="en-US" dirty="0"/>
              <a:t>IBM:</a:t>
            </a:r>
          </a:p>
          <a:p>
            <a:r>
              <a:rPr lang="en-US" dirty="0"/>
              <a:t>https://public.dhe.ibm.com/common/ssi/ecm/xi/en/xim12354usen/XIM12354USEN.PDF</a:t>
            </a:r>
          </a:p>
          <a:p>
            <a:r>
              <a:rPr lang="en-US" dirty="0"/>
              <a:t>https://www.ibm.com/blockchain/industries/</a:t>
            </a:r>
          </a:p>
        </p:txBody>
      </p:sp>
      <p:sp>
        <p:nvSpPr>
          <p:cNvPr id="4" name="Slide Number Placeholder 3"/>
          <p:cNvSpPr>
            <a:spLocks noGrp="1"/>
          </p:cNvSpPr>
          <p:nvPr>
            <p:ph type="sldNum" sz="quarter" idx="10"/>
          </p:nvPr>
        </p:nvSpPr>
        <p:spPr/>
        <p:txBody>
          <a:bodyPr/>
          <a:lstStyle/>
          <a:p>
            <a:fld id="{F7398DE4-F621-48D0-919B-F4F30635943D}" type="slidenum">
              <a:rPr lang="en-US" smtClean="0"/>
              <a:pPr/>
              <a:t>2</a:t>
            </a:fld>
            <a:endParaRPr lang="en-US" dirty="0"/>
          </a:p>
        </p:txBody>
      </p:sp>
    </p:spTree>
    <p:extLst>
      <p:ext uri="{BB962C8B-B14F-4D97-AF65-F5344CB8AC3E}">
        <p14:creationId xmlns:p14="http://schemas.microsoft.com/office/powerpoint/2010/main" val="1274496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286000"/>
            <a:ext cx="9144000" cy="1066800"/>
          </a:xfrm>
          <a:prstGeom prst="rect">
            <a:avLst/>
          </a:prstGeom>
          <a:gradFill rotWithShape="0">
            <a:gsLst>
              <a:gs pos="0">
                <a:srgbClr val="003361"/>
              </a:gs>
              <a:gs pos="100000">
                <a:srgbClr val="003361">
                  <a:gamma/>
                  <a:shade val="47059"/>
                  <a:invGamma/>
                </a:srgbClr>
              </a:gs>
            </a:gsLst>
            <a:lin ang="5400000" scaled="1"/>
          </a:gradFill>
          <a:ln w="9525">
            <a:noFill/>
            <a:miter lim="800000"/>
            <a:headEnd/>
            <a:tailEnd/>
          </a:ln>
        </p:spPr>
        <p:txBody>
          <a:bodyPr wrap="none" anchor="ctr"/>
          <a:lstStyle/>
          <a:p>
            <a:pPr eaLnBrk="0" fontAlgn="base" hangingPunct="0">
              <a:spcBef>
                <a:spcPct val="0"/>
              </a:spcBef>
              <a:spcAft>
                <a:spcPct val="0"/>
              </a:spcAft>
              <a:defRPr/>
            </a:pPr>
            <a:endParaRPr lang="en-US" sz="2400">
              <a:solidFill>
                <a:srgbClr val="000000"/>
              </a:solidFill>
              <a:latin typeface="Arial" charset="0"/>
              <a:ea typeface="ＭＳ Ｐゴシック" pitchFamily="34" charset="-128"/>
              <a:cs typeface="Arial" charset="0"/>
            </a:endParaRPr>
          </a:p>
        </p:txBody>
      </p:sp>
      <p:pic>
        <p:nvPicPr>
          <p:cNvPr id="5" name="Picture 19" descr="Untitled-1"/>
          <p:cNvPicPr>
            <a:picLocks noChangeAspect="1" noChangeArrowheads="1"/>
          </p:cNvPicPr>
          <p:nvPr userDrawn="1"/>
        </p:nvPicPr>
        <p:blipFill>
          <a:blip r:embed="rId2" cstate="print"/>
          <a:srcRect/>
          <a:stretch>
            <a:fillRect/>
          </a:stretch>
        </p:blipFill>
        <p:spPr bwMode="auto">
          <a:xfrm>
            <a:off x="685800" y="2362200"/>
            <a:ext cx="1981200" cy="863600"/>
          </a:xfrm>
          <a:prstGeom prst="rect">
            <a:avLst/>
          </a:prstGeom>
          <a:noFill/>
          <a:ln w="9525">
            <a:noFill/>
            <a:miter lim="800000"/>
            <a:headEnd/>
            <a:tailEnd/>
          </a:ln>
        </p:spPr>
      </p:pic>
      <p:sp>
        <p:nvSpPr>
          <p:cNvPr id="40970" name="Rectangle 10"/>
          <p:cNvSpPr>
            <a:spLocks noGrp="1" noChangeArrowheads="1"/>
          </p:cNvSpPr>
          <p:nvPr>
            <p:ph type="ctrTitle" sz="quarter"/>
          </p:nvPr>
        </p:nvSpPr>
        <p:spPr>
          <a:xfrm>
            <a:off x="3505200" y="2286000"/>
            <a:ext cx="5638800" cy="1066800"/>
          </a:xfrm>
        </p:spPr>
        <p:txBody>
          <a:bodyPr/>
          <a:lstStyle>
            <a:lvl1pPr algn="r">
              <a:defRPr smtClean="0">
                <a:latin typeface="Arial" charset="0"/>
                <a:cs typeface="Arial" charset="0"/>
              </a:defRPr>
            </a:lvl1pPr>
          </a:lstStyle>
          <a:p>
            <a:r>
              <a:rPr lang="en-US"/>
              <a:t>Click to add Title</a:t>
            </a:r>
          </a:p>
        </p:txBody>
      </p:sp>
      <p:sp>
        <p:nvSpPr>
          <p:cNvPr id="40971" name="Rectangle 11"/>
          <p:cNvSpPr>
            <a:spLocks noGrp="1" noChangeArrowheads="1"/>
          </p:cNvSpPr>
          <p:nvPr>
            <p:ph type="subTitle" sz="quarter" idx="1"/>
          </p:nvPr>
        </p:nvSpPr>
        <p:spPr>
          <a:xfrm>
            <a:off x="3505200" y="3505200"/>
            <a:ext cx="5638800" cy="2286000"/>
          </a:xfrm>
        </p:spPr>
        <p:txBody>
          <a:bodyPr/>
          <a:lstStyle>
            <a:lvl1pPr marL="0" indent="0" algn="r">
              <a:buFontTx/>
              <a:buNone/>
              <a:defRPr smtClean="0">
                <a:latin typeface="Arial" charset="0"/>
                <a:cs typeface="Arial" charset="0"/>
              </a:defRPr>
            </a:lvl1pPr>
          </a:lstStyle>
          <a:p>
            <a:r>
              <a:rPr lang="en-US"/>
              <a:t>Click to add subtitle</a:t>
            </a:r>
          </a:p>
        </p:txBody>
      </p:sp>
    </p:spTree>
    <p:extLst>
      <p:ext uri="{BB962C8B-B14F-4D97-AF65-F5344CB8AC3E}">
        <p14:creationId xmlns:p14="http://schemas.microsoft.com/office/powerpoint/2010/main" val="231477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181C29F1-2860-4D6C-B90D-256799007B98}" type="slidenum">
              <a:rPr lang="en-US" smtClean="0"/>
              <a:pPr>
                <a:defRPr/>
              </a:pPr>
              <a:t>‹#›</a:t>
            </a:fld>
            <a:endParaRPr lang="en-US" dirty="0"/>
          </a:p>
        </p:txBody>
      </p:sp>
    </p:spTree>
    <p:extLst>
      <p:ext uri="{BB962C8B-B14F-4D97-AF65-F5344CB8AC3E}">
        <p14:creationId xmlns:p14="http://schemas.microsoft.com/office/powerpoint/2010/main" val="177008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0"/>
            <a:ext cx="21971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442075"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242ED5D3-E95F-431A-9B53-3C1B5A2037FE}" type="slidenum">
              <a:rPr lang="en-US" smtClean="0"/>
              <a:pPr>
                <a:defRPr/>
              </a:pPr>
              <a:t>‹#›</a:t>
            </a:fld>
            <a:endParaRPr lang="en-US" dirty="0"/>
          </a:p>
        </p:txBody>
      </p:sp>
    </p:spTree>
    <p:extLst>
      <p:ext uri="{BB962C8B-B14F-4D97-AF65-F5344CB8AC3E}">
        <p14:creationId xmlns:p14="http://schemas.microsoft.com/office/powerpoint/2010/main" val="365546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p:cNvSpPr>
            <a:spLocks noGrp="1" noChangeArrowheads="1"/>
          </p:cNvSpPr>
          <p:nvPr>
            <p:ph type="sldNum" sz="quarter" idx="10"/>
          </p:nvPr>
        </p:nvSpPr>
        <p:spPr>
          <a:xfrm>
            <a:off x="8686800" y="6553200"/>
            <a:ext cx="381000" cy="304800"/>
          </a:xfrm>
        </p:spPr>
        <p:txBody>
          <a:bodyPr/>
          <a:lstStyle>
            <a:lvl1pPr>
              <a:defRPr>
                <a:latin typeface="Arial"/>
              </a:defRPr>
            </a:lvl1pPr>
          </a:lstStyle>
          <a:p>
            <a:pPr>
              <a:defRPr/>
            </a:pPr>
            <a:fld id="{12D85EC5-AA10-47EC-BCA9-B167206ECE94}" type="slidenum">
              <a:rPr lang="en-US" smtClean="0"/>
              <a:pPr>
                <a:defRPr/>
              </a:pPr>
              <a:t>‹#›</a:t>
            </a:fld>
            <a:endParaRPr lang="en-US" dirty="0"/>
          </a:p>
        </p:txBody>
      </p:sp>
    </p:spTree>
    <p:extLst>
      <p:ext uri="{BB962C8B-B14F-4D97-AF65-F5344CB8AC3E}">
        <p14:creationId xmlns:p14="http://schemas.microsoft.com/office/powerpoint/2010/main" val="23270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D114A292-D18C-41BF-A27A-C564DFC03F83}" type="slidenum">
              <a:rPr lang="en-US" smtClean="0"/>
              <a:pPr>
                <a:defRPr/>
              </a:pPr>
              <a:t>‹#›</a:t>
            </a:fld>
            <a:endParaRPr lang="en-US" dirty="0"/>
          </a:p>
        </p:txBody>
      </p:sp>
    </p:spTree>
    <p:extLst>
      <p:ext uri="{BB962C8B-B14F-4D97-AF65-F5344CB8AC3E}">
        <p14:creationId xmlns:p14="http://schemas.microsoft.com/office/powerpoint/2010/main" val="264457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44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9B9EA8CF-8D9A-464F-8D41-6725FA38C0D6}" type="slidenum">
              <a:rPr lang="en-US" smtClean="0"/>
              <a:pPr>
                <a:defRPr/>
              </a:pPr>
              <a:t>‹#›</a:t>
            </a:fld>
            <a:endParaRPr lang="en-US" dirty="0"/>
          </a:p>
        </p:txBody>
      </p:sp>
    </p:spTree>
    <p:extLst>
      <p:ext uri="{BB962C8B-B14F-4D97-AF65-F5344CB8AC3E}">
        <p14:creationId xmlns:p14="http://schemas.microsoft.com/office/powerpoint/2010/main" val="393163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8"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9"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94D3E3F1-5435-42AE-B392-96236F247643}" type="slidenum">
              <a:rPr lang="en-US" smtClean="0"/>
              <a:pPr>
                <a:defRPr/>
              </a:pPr>
              <a:t>‹#›</a:t>
            </a:fld>
            <a:endParaRPr lang="en-US" dirty="0"/>
          </a:p>
        </p:txBody>
      </p:sp>
    </p:spTree>
    <p:extLst>
      <p:ext uri="{BB962C8B-B14F-4D97-AF65-F5344CB8AC3E}">
        <p14:creationId xmlns:p14="http://schemas.microsoft.com/office/powerpoint/2010/main" val="266966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4"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656BE6D2-89CA-4DA7-957F-FD974D42F232}" type="slidenum">
              <a:rPr lang="en-US" smtClean="0"/>
              <a:pPr>
                <a:defRPr/>
              </a:pPr>
              <a:t>‹#›</a:t>
            </a:fld>
            <a:endParaRPr lang="en-US" dirty="0"/>
          </a:p>
        </p:txBody>
      </p:sp>
    </p:spTree>
    <p:extLst>
      <p:ext uri="{BB962C8B-B14F-4D97-AF65-F5344CB8AC3E}">
        <p14:creationId xmlns:p14="http://schemas.microsoft.com/office/powerpoint/2010/main" val="383517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3"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4"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DC943FE0-0355-4D4C-97F9-DCDFB697F1F1}" type="slidenum">
              <a:rPr lang="en-US" smtClean="0"/>
              <a:pPr>
                <a:defRPr/>
              </a:pPr>
              <a:t>‹#›</a:t>
            </a:fld>
            <a:endParaRPr lang="en-US" dirty="0"/>
          </a:p>
        </p:txBody>
      </p:sp>
    </p:spTree>
    <p:extLst>
      <p:ext uri="{BB962C8B-B14F-4D97-AF65-F5344CB8AC3E}">
        <p14:creationId xmlns:p14="http://schemas.microsoft.com/office/powerpoint/2010/main" val="45619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09C815D5-8D31-46BF-9C67-064959AEEFE6}" type="slidenum">
              <a:rPr lang="en-US" smtClean="0"/>
              <a:pPr>
                <a:defRPr/>
              </a:pPr>
              <a:t>‹#›</a:t>
            </a:fld>
            <a:endParaRPr lang="en-US" dirty="0"/>
          </a:p>
        </p:txBody>
      </p:sp>
    </p:spTree>
    <p:extLst>
      <p:ext uri="{BB962C8B-B14F-4D97-AF65-F5344CB8AC3E}">
        <p14:creationId xmlns:p14="http://schemas.microsoft.com/office/powerpoint/2010/main" val="7246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1AC3460E-C65E-4CB4-BEE6-5BD6CFE02EAC}" type="slidenum">
              <a:rPr lang="en-US" smtClean="0"/>
              <a:pPr>
                <a:defRPr/>
              </a:pPr>
              <a:t>‹#›</a:t>
            </a:fld>
            <a:endParaRPr lang="en-US" dirty="0"/>
          </a:p>
        </p:txBody>
      </p:sp>
    </p:spTree>
    <p:extLst>
      <p:ext uri="{BB962C8B-B14F-4D97-AF65-F5344CB8AC3E}">
        <p14:creationId xmlns:p14="http://schemas.microsoft.com/office/powerpoint/2010/main" val="334540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304800" y="838200"/>
            <a:ext cx="8686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7" name="Rectangle 7"/>
          <p:cNvSpPr>
            <a:spLocks noChangeArrowheads="1"/>
          </p:cNvSpPr>
          <p:nvPr userDrawn="1"/>
        </p:nvSpPr>
        <p:spPr bwMode="auto">
          <a:xfrm>
            <a:off x="0" y="-9525"/>
            <a:ext cx="9144000" cy="698500"/>
          </a:xfrm>
          <a:prstGeom prst="rect">
            <a:avLst/>
          </a:prstGeom>
          <a:solidFill>
            <a:srgbClr val="003361"/>
          </a:solidFill>
          <a:ln w="9525">
            <a:noFill/>
            <a:miter lim="800000"/>
            <a:headEnd/>
            <a:tailEnd/>
          </a:ln>
        </p:spPr>
        <p:txBody>
          <a:bodyPr wrap="none" anchor="ctr"/>
          <a:lstStyle/>
          <a:p>
            <a:pPr eaLnBrk="0" fontAlgn="base" hangingPunct="0">
              <a:spcBef>
                <a:spcPct val="0"/>
              </a:spcBef>
              <a:spcAft>
                <a:spcPct val="0"/>
              </a:spcAft>
              <a:defRPr/>
            </a:pPr>
            <a:endParaRPr lang="en-US" sz="2400">
              <a:solidFill>
                <a:srgbClr val="000000"/>
              </a:solidFill>
              <a:latin typeface="Arial" charset="0"/>
              <a:ea typeface="ＭＳ Ｐゴシック" pitchFamily="34" charset="-128"/>
              <a:cs typeface="Arial" charset="0"/>
            </a:endParaRPr>
          </a:p>
        </p:txBody>
      </p:sp>
      <p:sp>
        <p:nvSpPr>
          <p:cNvPr id="13316" name="Rectangle 2"/>
          <p:cNvSpPr>
            <a:spLocks noGrp="1" noChangeArrowheads="1"/>
          </p:cNvSpPr>
          <p:nvPr>
            <p:ph type="title"/>
          </p:nvPr>
        </p:nvSpPr>
        <p:spPr bwMode="auto">
          <a:xfrm>
            <a:off x="333375" y="0"/>
            <a:ext cx="8763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 name="Slide Number Placeholder 10"/>
          <p:cNvSpPr>
            <a:spLocks noGrp="1" noChangeArrowheads="1"/>
          </p:cNvSpPr>
          <p:nvPr>
            <p:ph type="sldNum" sz="quarter" idx="4"/>
          </p:nvPr>
        </p:nvSpPr>
        <p:spPr>
          <a:xfrm>
            <a:off x="8610600" y="6477000"/>
            <a:ext cx="381000" cy="304800"/>
          </a:xfrm>
          <a:prstGeom prst="rect">
            <a:avLst/>
          </a:prstGeom>
          <a:ln/>
        </p:spPr>
        <p:txBody>
          <a:bodyPr/>
          <a:lstStyle>
            <a:lvl1pPr eaLnBrk="0" hangingPunct="0">
              <a:defRPr sz="1100" smtClean="0">
                <a:solidFill>
                  <a:srgbClr val="000000"/>
                </a:solidFill>
                <a:ea typeface="ＭＳ Ｐゴシック" pitchFamily="34" charset="-128"/>
                <a:cs typeface="+mn-cs"/>
              </a:defRPr>
            </a:lvl1pPr>
          </a:lstStyle>
          <a:p>
            <a:pPr fontAlgn="base">
              <a:spcBef>
                <a:spcPct val="0"/>
              </a:spcBef>
              <a:spcAft>
                <a:spcPct val="0"/>
              </a:spcAft>
              <a:defRPr/>
            </a:pPr>
            <a:fld id="{28D092FF-83A6-4715-8628-A5FC252DDB0A}" type="slidenum">
              <a:rPr lang="en-US">
                <a:latin typeface="Arial" charset="0"/>
              </a:rPr>
              <a:pPr fontAlgn="base">
                <a:spcBef>
                  <a:spcPct val="0"/>
                </a:spcBef>
                <a:spcAft>
                  <a:spcPct val="0"/>
                </a:spcAft>
                <a:defRPr/>
              </a:pPr>
              <a:t>‹#›</a:t>
            </a:fld>
            <a:endParaRPr lang="en-US" dirty="0">
              <a:latin typeface="Arial" charset="0"/>
            </a:endParaRPr>
          </a:p>
        </p:txBody>
      </p:sp>
      <p:pic>
        <p:nvPicPr>
          <p:cNvPr id="13318" name="Picture 1"/>
          <p:cNvPicPr>
            <a:picLocks noChangeAspect="1"/>
          </p:cNvPicPr>
          <p:nvPr userDrawn="1"/>
        </p:nvPicPr>
        <p:blipFill>
          <a:blip r:embed="rId13" cstate="print"/>
          <a:srcRect/>
          <a:stretch>
            <a:fillRect/>
          </a:stretch>
        </p:blipFill>
        <p:spPr bwMode="auto">
          <a:xfrm>
            <a:off x="304800" y="6467158"/>
            <a:ext cx="609600" cy="265430"/>
          </a:xfrm>
          <a:prstGeom prst="rect">
            <a:avLst/>
          </a:prstGeom>
          <a:noFill/>
          <a:ln w="9525">
            <a:noFill/>
            <a:miter lim="800000"/>
            <a:headEnd/>
            <a:tailEnd/>
          </a:ln>
        </p:spPr>
      </p:pic>
    </p:spTree>
    <p:extLst>
      <p:ext uri="{BB962C8B-B14F-4D97-AF65-F5344CB8AC3E}">
        <p14:creationId xmlns:p14="http://schemas.microsoft.com/office/powerpoint/2010/main" val="2129133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0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000">
          <a:solidFill>
            <a:schemeClr val="bg1"/>
          </a:solidFill>
          <a:latin typeface="Arial" charset="0"/>
          <a:ea typeface="Osaka" pitchFamily="1" charset="-128"/>
          <a:cs typeface="Arial" charset="0"/>
        </a:defRPr>
      </a:lvl2pPr>
      <a:lvl3pPr algn="l" rtl="0" eaLnBrk="0" fontAlgn="base" hangingPunct="0">
        <a:spcBef>
          <a:spcPct val="0"/>
        </a:spcBef>
        <a:spcAft>
          <a:spcPct val="0"/>
        </a:spcAft>
        <a:defRPr sz="2000">
          <a:solidFill>
            <a:schemeClr val="bg1"/>
          </a:solidFill>
          <a:latin typeface="Arial" charset="0"/>
          <a:ea typeface="Osaka" pitchFamily="1" charset="-128"/>
          <a:cs typeface="Arial" charset="0"/>
        </a:defRPr>
      </a:lvl3pPr>
      <a:lvl4pPr algn="l" rtl="0" eaLnBrk="0" fontAlgn="base" hangingPunct="0">
        <a:spcBef>
          <a:spcPct val="0"/>
        </a:spcBef>
        <a:spcAft>
          <a:spcPct val="0"/>
        </a:spcAft>
        <a:defRPr sz="2000">
          <a:solidFill>
            <a:schemeClr val="bg1"/>
          </a:solidFill>
          <a:latin typeface="Arial" charset="0"/>
          <a:ea typeface="Osaka" pitchFamily="1" charset="-128"/>
          <a:cs typeface="Arial" charset="0"/>
        </a:defRPr>
      </a:lvl4pPr>
      <a:lvl5pPr algn="l" rtl="0" eaLnBrk="0" fontAlgn="base" hangingPunct="0">
        <a:spcBef>
          <a:spcPct val="0"/>
        </a:spcBef>
        <a:spcAft>
          <a:spcPct val="0"/>
        </a:spcAft>
        <a:defRPr sz="2000">
          <a:solidFill>
            <a:schemeClr val="bg1"/>
          </a:solidFill>
          <a:latin typeface="Arial" charset="0"/>
          <a:ea typeface="Osaka" pitchFamily="1" charset="-128"/>
          <a:cs typeface="Arial" charset="0"/>
        </a:defRPr>
      </a:lvl5pPr>
      <a:lvl6pPr marL="457200" algn="l" rtl="0" fontAlgn="base">
        <a:spcBef>
          <a:spcPct val="0"/>
        </a:spcBef>
        <a:spcAft>
          <a:spcPct val="0"/>
        </a:spcAft>
        <a:defRPr sz="4000">
          <a:solidFill>
            <a:schemeClr val="bg1"/>
          </a:solidFill>
          <a:latin typeface="Trebuchet MS" pitchFamily="34" charset="0"/>
          <a:ea typeface="Osaka" pitchFamily="1" charset="-128"/>
        </a:defRPr>
      </a:lvl6pPr>
      <a:lvl7pPr marL="914400" algn="l" rtl="0" fontAlgn="base">
        <a:spcBef>
          <a:spcPct val="0"/>
        </a:spcBef>
        <a:spcAft>
          <a:spcPct val="0"/>
        </a:spcAft>
        <a:defRPr sz="4000">
          <a:solidFill>
            <a:schemeClr val="bg1"/>
          </a:solidFill>
          <a:latin typeface="Trebuchet MS" pitchFamily="34" charset="0"/>
          <a:ea typeface="Osaka" pitchFamily="1" charset="-128"/>
        </a:defRPr>
      </a:lvl7pPr>
      <a:lvl8pPr marL="1371600" algn="l" rtl="0" fontAlgn="base">
        <a:spcBef>
          <a:spcPct val="0"/>
        </a:spcBef>
        <a:spcAft>
          <a:spcPct val="0"/>
        </a:spcAft>
        <a:defRPr sz="4000">
          <a:solidFill>
            <a:schemeClr val="bg1"/>
          </a:solidFill>
          <a:latin typeface="Trebuchet MS" pitchFamily="34" charset="0"/>
          <a:ea typeface="Osaka" pitchFamily="1" charset="-128"/>
        </a:defRPr>
      </a:lvl8pPr>
      <a:lvl9pPr marL="1828800" algn="l" rtl="0" fontAlgn="base">
        <a:spcBef>
          <a:spcPct val="0"/>
        </a:spcBef>
        <a:spcAft>
          <a:spcPct val="0"/>
        </a:spcAft>
        <a:defRPr sz="4000">
          <a:solidFill>
            <a:schemeClr val="bg1"/>
          </a:solidFill>
          <a:latin typeface="Trebuchet MS" pitchFamily="34" charset="0"/>
          <a:ea typeface="Osaka" pitchFamily="1" charset="-128"/>
        </a:defRPr>
      </a:lvl9pPr>
    </p:titleStyle>
    <p:bodyStyle>
      <a:lvl1pPr marL="342900" indent="-342900" algn="l" rtl="0" eaLnBrk="0" fontAlgn="base" hangingPunct="0">
        <a:spcBef>
          <a:spcPct val="20000"/>
        </a:spcBef>
        <a:spcAft>
          <a:spcPct val="0"/>
        </a:spcAft>
        <a:buChar char="•"/>
        <a:defRPr>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Times" pitchFamily="18" charset="0"/>
        <a:buChar char="•"/>
        <a:defRPr sz="16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Font typeface="Times" pitchFamily="18" charset="0"/>
        <a:buChar char="•"/>
        <a:defRPr>
          <a:solidFill>
            <a:schemeClr val="tx1"/>
          </a:solidFill>
          <a:latin typeface="+mn-lt"/>
          <a:ea typeface="+mn-ea"/>
        </a:defRPr>
      </a:lvl6pPr>
      <a:lvl7pPr marL="2971800" indent="-228600" algn="l" rtl="0" fontAlgn="base">
        <a:spcBef>
          <a:spcPct val="20000"/>
        </a:spcBef>
        <a:spcAft>
          <a:spcPct val="0"/>
        </a:spcAft>
        <a:buFont typeface="Times" pitchFamily="18" charset="0"/>
        <a:buChar char="•"/>
        <a:defRPr>
          <a:solidFill>
            <a:schemeClr val="tx1"/>
          </a:solidFill>
          <a:latin typeface="+mn-lt"/>
          <a:ea typeface="+mn-ea"/>
        </a:defRPr>
      </a:lvl7pPr>
      <a:lvl8pPr marL="3429000" indent="-228600" algn="l" rtl="0" fontAlgn="base">
        <a:spcBef>
          <a:spcPct val="20000"/>
        </a:spcBef>
        <a:spcAft>
          <a:spcPct val="0"/>
        </a:spcAft>
        <a:buFont typeface="Times" pitchFamily="18" charset="0"/>
        <a:buChar char="•"/>
        <a:defRPr>
          <a:solidFill>
            <a:schemeClr val="tx1"/>
          </a:solidFill>
          <a:latin typeface="+mn-lt"/>
          <a:ea typeface="+mn-ea"/>
        </a:defRPr>
      </a:lvl8pPr>
      <a:lvl9pPr marL="3886200" indent="-228600" algn="l" rtl="0" fontAlgn="base">
        <a:spcBef>
          <a:spcPct val="20000"/>
        </a:spcBef>
        <a:spcAft>
          <a:spcPct val="0"/>
        </a:spcAft>
        <a:buFont typeface="Times" pitchFamily="18" charset="0"/>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6202686"/>
            <a:ext cx="9140817" cy="655314"/>
            <a:chOff x="0" y="6202686"/>
            <a:chExt cx="9140817" cy="655314"/>
          </a:xfrm>
        </p:grpSpPr>
        <p:sp>
          <p:nvSpPr>
            <p:cNvPr id="7" name="thisBar"/>
            <p:cNvSpPr/>
            <p:nvPr/>
          </p:nvSpPr>
          <p:spPr bwMode="auto">
            <a:xfrm>
              <a:off x="0" y="6202686"/>
              <a:ext cx="8839200" cy="65531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3" name="Rectangle 52">
              <a:extLst>
                <a:ext uri="{FF2B5EF4-FFF2-40B4-BE49-F238E27FC236}">
                  <a16:creationId xmlns:a16="http://schemas.microsoft.com/office/drawing/2014/main" id="{C6A3EFCA-4B38-4059-B4A4-3CCE76D3E123}"/>
                </a:ext>
              </a:extLst>
            </p:cNvPr>
            <p:cNvSpPr/>
            <p:nvPr/>
          </p:nvSpPr>
          <p:spPr>
            <a:xfrm flipH="1">
              <a:off x="8574215" y="6324600"/>
              <a:ext cx="566602" cy="533400"/>
            </a:xfrm>
            <a:prstGeom prst="rect">
              <a:avLst/>
            </a:prstGeom>
            <a:solidFill>
              <a:schemeClr val="accent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4" name="Right Triangle 53">
              <a:extLst>
                <a:ext uri="{FF2B5EF4-FFF2-40B4-BE49-F238E27FC236}">
                  <a16:creationId xmlns:a16="http://schemas.microsoft.com/office/drawing/2014/main" id="{A52134DA-4EBA-47BD-8E57-7934982A2390}"/>
                </a:ext>
              </a:extLst>
            </p:cNvPr>
            <p:cNvSpPr/>
            <p:nvPr/>
          </p:nvSpPr>
          <p:spPr>
            <a:xfrm flipH="1">
              <a:off x="8574215" y="6202932"/>
              <a:ext cx="264985" cy="121668"/>
            </a:xfrm>
            <a:prstGeom prst="rtTriangle">
              <a:avLst/>
            </a:prstGeom>
            <a:solidFill>
              <a:srgbClr val="071D49"/>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grpSp>
      <p:sp>
        <p:nvSpPr>
          <p:cNvPr id="2" name="Title 1"/>
          <p:cNvSpPr>
            <a:spLocks noGrp="1"/>
          </p:cNvSpPr>
          <p:nvPr>
            <p:ph type="title"/>
          </p:nvPr>
        </p:nvSpPr>
        <p:spPr>
          <a:xfrm>
            <a:off x="228600" y="0"/>
            <a:ext cx="8763000" cy="685800"/>
          </a:xfrm>
        </p:spPr>
        <p:txBody>
          <a:bodyPr/>
          <a:lstStyle/>
          <a:p>
            <a:r>
              <a:rPr lang="en-US" b="1" dirty="0">
                <a:latin typeface="Arial" charset="0"/>
                <a:ea typeface="Arial" charset="0"/>
                <a:cs typeface="Arial" charset="0"/>
              </a:rPr>
              <a:t>Competitor Analysis EDIT 1</a:t>
            </a:r>
          </a:p>
        </p:txBody>
      </p:sp>
      <p:grpSp>
        <p:nvGrpSpPr>
          <p:cNvPr id="9" name="Group 8"/>
          <p:cNvGrpSpPr/>
          <p:nvPr/>
        </p:nvGrpSpPr>
        <p:grpSpPr>
          <a:xfrm>
            <a:off x="-12699" y="533400"/>
            <a:ext cx="9156699" cy="682822"/>
            <a:chOff x="-6349" y="576677"/>
            <a:chExt cx="9156699" cy="682822"/>
          </a:xfrm>
        </p:grpSpPr>
        <p:grpSp>
          <p:nvGrpSpPr>
            <p:cNvPr id="6" name="Group 5"/>
            <p:cNvGrpSpPr/>
            <p:nvPr/>
          </p:nvGrpSpPr>
          <p:grpSpPr>
            <a:xfrm>
              <a:off x="-6349" y="576677"/>
              <a:ext cx="9156699" cy="682822"/>
              <a:chOff x="-6349" y="576677"/>
              <a:chExt cx="9156699" cy="682822"/>
            </a:xfrm>
          </p:grpSpPr>
          <p:sp>
            <p:nvSpPr>
              <p:cNvPr id="57" name="Rectangle 56">
                <a:extLst>
                  <a:ext uri="{FF2B5EF4-FFF2-40B4-BE49-F238E27FC236}">
                    <a16:creationId xmlns:a16="http://schemas.microsoft.com/office/drawing/2014/main" id="{C6A3EFCA-4B38-4059-B4A4-3CCE76D3E123}"/>
                  </a:ext>
                </a:extLst>
              </p:cNvPr>
              <p:cNvSpPr/>
              <p:nvPr/>
            </p:nvSpPr>
            <p:spPr>
              <a:xfrm flipH="1">
                <a:off x="7053530" y="576677"/>
                <a:ext cx="2090470" cy="365257"/>
              </a:xfrm>
              <a:prstGeom prst="rect">
                <a:avLst/>
              </a:prstGeom>
              <a:solidFill>
                <a:srgbClr val="F1F8FF"/>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101" name="Rectangle 100">
                <a:extLst>
                  <a:ext uri="{FF2B5EF4-FFF2-40B4-BE49-F238E27FC236}">
                    <a16:creationId xmlns:a16="http://schemas.microsoft.com/office/drawing/2014/main" id="{C6A3EFCA-4B38-4059-B4A4-3CCE76D3E123}"/>
                  </a:ext>
                </a:extLst>
              </p:cNvPr>
              <p:cNvSpPr/>
              <p:nvPr/>
            </p:nvSpPr>
            <p:spPr>
              <a:xfrm flipH="1">
                <a:off x="9067800" y="585310"/>
                <a:ext cx="82550" cy="348915"/>
              </a:xfrm>
              <a:prstGeom prst="rect">
                <a:avLst/>
              </a:prstGeom>
              <a:solidFill>
                <a:srgbClr val="F1F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8" name="Right Triangle 57">
                <a:extLst>
                  <a:ext uri="{FF2B5EF4-FFF2-40B4-BE49-F238E27FC236}">
                    <a16:creationId xmlns:a16="http://schemas.microsoft.com/office/drawing/2014/main" id="{A52134DA-4EBA-47BD-8E57-7934982A2390}"/>
                  </a:ext>
                </a:extLst>
              </p:cNvPr>
              <p:cNvSpPr/>
              <p:nvPr/>
            </p:nvSpPr>
            <p:spPr>
              <a:xfrm>
                <a:off x="7055351" y="579295"/>
                <a:ext cx="263975" cy="113293"/>
              </a:xfrm>
              <a:prstGeom prst="rtTriangle">
                <a:avLst/>
              </a:prstGeom>
              <a:solidFill>
                <a:srgbClr val="8FAAC5"/>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5" name="Rectangle 4"/>
              <p:cNvSpPr/>
              <p:nvPr/>
            </p:nvSpPr>
            <p:spPr bwMode="auto">
              <a:xfrm>
                <a:off x="0" y="691787"/>
                <a:ext cx="7318755" cy="567712"/>
              </a:xfrm>
              <a:prstGeom prst="rect">
                <a:avLst/>
              </a:prstGeom>
              <a:solidFill>
                <a:srgbClr val="F1F8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sp>
            <p:nvSpPr>
              <p:cNvPr id="100" name="Rectangle 99"/>
              <p:cNvSpPr/>
              <p:nvPr/>
            </p:nvSpPr>
            <p:spPr bwMode="auto">
              <a:xfrm>
                <a:off x="-6349" y="705869"/>
                <a:ext cx="158749" cy="550257"/>
              </a:xfrm>
              <a:prstGeom prst="rect">
                <a:avLst/>
              </a:prstGeom>
              <a:solidFill>
                <a:srgbClr val="F1F8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
          <p:nvSpPr>
            <p:cNvPr id="16" name="Rectangle 15"/>
            <p:cNvSpPr/>
            <p:nvPr/>
          </p:nvSpPr>
          <p:spPr bwMode="auto">
            <a:xfrm>
              <a:off x="228600" y="737196"/>
              <a:ext cx="6858000" cy="483080"/>
            </a:xfrm>
            <a:prstGeom prst="rect">
              <a:avLst/>
            </a:pr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06969" tIns="106969" rIns="106969" bIns="106969" spcCol="1270" anchor="ctr" anchorCtr="0"/>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rPr>
                <a:t>Current players in the blockchain industry offer a variety of white papers, use cases, webinars, and workshops to identify</a:t>
              </a:r>
              <a:r>
                <a:rPr lang="en-US" sz="1200" dirty="0">
                  <a:solidFill>
                    <a:schemeClr val="tx1"/>
                  </a:solidFill>
                  <a:latin typeface="Arial" charset="0"/>
                  <a:ea typeface="Arial" charset="0"/>
                  <a:cs typeface="Arial" charset="0"/>
                </a:rPr>
                <a:t> and attract potential clients. </a:t>
              </a:r>
              <a:endPar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endParaRPr>
            </a:p>
          </p:txBody>
        </p:sp>
        <p:sp>
          <p:nvSpPr>
            <p:cNvPr id="195" name="TextBox 181"/>
            <p:cNvSpPr txBox="1">
              <a:spLocks noChangeArrowheads="1"/>
            </p:cNvSpPr>
            <p:nvPr/>
          </p:nvSpPr>
          <p:spPr bwMode="auto">
            <a:xfrm>
              <a:off x="7496174" y="619535"/>
              <a:ext cx="1495425" cy="276999"/>
            </a:xfrm>
            <a:prstGeom prst="rect">
              <a:avLst/>
            </a:prstGeom>
            <a:noFill/>
            <a:ln w="9525">
              <a:noFill/>
              <a:miter lim="800000"/>
              <a:headEnd/>
              <a:tailEnd/>
            </a:ln>
          </p:spPr>
          <p:txBody>
            <a:bodyPr wrap="square">
              <a:spAutoFit/>
            </a:bodyPr>
            <a:lstStyle/>
            <a:p>
              <a:pPr defTabSz="457189" eaLnBrk="0" hangingPunct="0"/>
              <a:r>
                <a:rPr lang="en-US" sz="1200" i="1" dirty="0">
                  <a:latin typeface="Arial" panose="020B0604020202020204" pitchFamily="34" charset="0"/>
                  <a:cs typeface="Arial" panose="020B0604020202020204" pitchFamily="34" charset="0"/>
                </a:rPr>
                <a:t>1. Rolling Agenda</a:t>
              </a:r>
            </a:p>
          </p:txBody>
        </p:sp>
      </p:grpSp>
      <p:sp>
        <p:nvSpPr>
          <p:cNvPr id="4" name="Slide Number Placeholder 3"/>
          <p:cNvSpPr>
            <a:spLocks noGrp="1"/>
          </p:cNvSpPr>
          <p:nvPr>
            <p:ph type="sldNum" sz="quarter" idx="10"/>
          </p:nvPr>
        </p:nvSpPr>
        <p:spPr>
          <a:xfrm>
            <a:off x="8598617" y="6438900"/>
            <a:ext cx="517797" cy="304800"/>
          </a:xfrm>
        </p:spPr>
        <p:txBody>
          <a:bodyPr anchor="ctr" anchorCtr="0"/>
          <a:lstStyle/>
          <a:p>
            <a:pPr algn="ctr">
              <a:defRPr/>
            </a:pPr>
            <a:r>
              <a:rPr lang="en-US" sz="1600" b="1" dirty="0">
                <a:solidFill>
                  <a:schemeClr val="bg1"/>
                </a:solidFill>
                <a:latin typeface="Arial" charset="0"/>
                <a:ea typeface="Arial" charset="0"/>
                <a:cs typeface="Arial" charset="0"/>
              </a:rPr>
              <a:t>#</a:t>
            </a:r>
          </a:p>
        </p:txBody>
      </p:sp>
      <p:sp>
        <p:nvSpPr>
          <p:cNvPr id="8" name="TextBox 7"/>
          <p:cNvSpPr txBox="1"/>
          <p:nvPr/>
        </p:nvSpPr>
        <p:spPr>
          <a:xfrm>
            <a:off x="228600" y="6261909"/>
            <a:ext cx="7927848" cy="523220"/>
          </a:xfrm>
          <a:prstGeom prst="rect">
            <a:avLst/>
          </a:prstGeom>
          <a:noFill/>
        </p:spPr>
        <p:txBody>
          <a:bodyPr vert="horz" rtlCol="0" anchor="ctr" anchorCtr="0">
            <a:spAutoFit/>
          </a:bodyPr>
          <a:lstStyle/>
          <a:p>
            <a:r>
              <a:rPr lang="en-US" sz="1400" dirty="0">
                <a:solidFill>
                  <a:schemeClr val="bg1"/>
                </a:solidFill>
                <a:latin typeface="Arial" charset="0"/>
                <a:ea typeface="Arial" charset="0"/>
                <a:cs typeface="Arial" charset="0"/>
              </a:rPr>
              <a:t>Through a combination of technical materials detailing blockchain’s core capabilities and industry analyses showcasing use cases, competitors are branding their services as niche but diverse.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1222" y="118932"/>
            <a:ext cx="768814" cy="328540"/>
          </a:xfrm>
          <a:prstGeom prst="rect">
            <a:avLst/>
          </a:prstGeom>
        </p:spPr>
      </p:pic>
      <p:grpSp>
        <p:nvGrpSpPr>
          <p:cNvPr id="23" name="Group 22">
            <a:extLst>
              <a:ext uri="{FF2B5EF4-FFF2-40B4-BE49-F238E27FC236}">
                <a16:creationId xmlns:a16="http://schemas.microsoft.com/office/drawing/2014/main" id="{F259904D-DCC0-437C-B7B9-B504C872578C}"/>
              </a:ext>
            </a:extLst>
          </p:cNvPr>
          <p:cNvGrpSpPr/>
          <p:nvPr/>
        </p:nvGrpSpPr>
        <p:grpSpPr>
          <a:xfrm>
            <a:off x="131982" y="3054330"/>
            <a:ext cx="8682558" cy="1495510"/>
            <a:chOff x="131982" y="2853076"/>
            <a:chExt cx="8682558" cy="1495510"/>
          </a:xfrm>
        </p:grpSpPr>
        <p:sp>
          <p:nvSpPr>
            <p:cNvPr id="48" name="Rectangle 47">
              <a:extLst>
                <a:ext uri="{FF2B5EF4-FFF2-40B4-BE49-F238E27FC236}">
                  <a16:creationId xmlns:a16="http://schemas.microsoft.com/office/drawing/2014/main" id="{E1B394FB-9AA9-486D-B499-C3E455760DF2}"/>
                </a:ext>
              </a:extLst>
            </p:cNvPr>
            <p:cNvSpPr/>
            <p:nvPr/>
          </p:nvSpPr>
          <p:spPr bwMode="auto">
            <a:xfrm>
              <a:off x="298238" y="3154786"/>
              <a:ext cx="8516302" cy="1193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6200" tIns="279400" rIns="76200" bIns="0" numCol="1" rtlCol="0" anchor="ctr" anchorCtr="0" compatLnSpc="1">
              <a:prstTxWarp prst="textNoShape">
                <a:avLst/>
              </a:prstTxWarp>
              <a:noAutofit/>
            </a:bodyPr>
            <a:lstStyle/>
            <a:p>
              <a:pPr marL="171450" indent="-171450" eaLnBrk="0" fontAlgn="base" hangingPunct="0">
                <a:spcBef>
                  <a:spcPct val="0"/>
                </a:spcBef>
                <a:spcAft>
                  <a:spcPct val="0"/>
                </a:spcAft>
                <a:buFont typeface="Wingdings 2" panose="05020102010507070707" pitchFamily="18" charset="2"/>
                <a:buChar char="¡"/>
              </a:pPr>
              <a:endParaRPr lang="en-US" sz="1300" dirty="0">
                <a:latin typeface="Arial" panose="020B0604020202020204" pitchFamily="34" charset="0"/>
                <a:ea typeface="ＭＳ Ｐゴシック" pitchFamily="34" charset="-128"/>
              </a:endParaRPr>
            </a:p>
          </p:txBody>
        </p:sp>
        <p:grpSp>
          <p:nvGrpSpPr>
            <p:cNvPr id="60" name="Group 59">
              <a:extLst>
                <a:ext uri="{FF2B5EF4-FFF2-40B4-BE49-F238E27FC236}">
                  <a16:creationId xmlns:a16="http://schemas.microsoft.com/office/drawing/2014/main" id="{E7E56DF2-C263-44F2-85BA-401A28969DE1}"/>
                </a:ext>
              </a:extLst>
            </p:cNvPr>
            <p:cNvGrpSpPr/>
            <p:nvPr/>
          </p:nvGrpSpPr>
          <p:grpSpPr>
            <a:xfrm>
              <a:off x="131982" y="2853076"/>
              <a:ext cx="1624908" cy="530637"/>
              <a:chOff x="173879" y="1347531"/>
              <a:chExt cx="1624908" cy="530637"/>
            </a:xfrm>
          </p:grpSpPr>
          <p:sp>
            <p:nvSpPr>
              <p:cNvPr id="61" name="Rectangle 60">
                <a:extLst>
                  <a:ext uri="{FF2B5EF4-FFF2-40B4-BE49-F238E27FC236}">
                    <a16:creationId xmlns:a16="http://schemas.microsoft.com/office/drawing/2014/main" id="{A5A24A38-DFA2-40DB-A318-52CBB67AE5D0}"/>
                  </a:ext>
                </a:extLst>
              </p:cNvPr>
              <p:cNvSpPr/>
              <p:nvPr/>
            </p:nvSpPr>
            <p:spPr bwMode="auto">
              <a:xfrm>
                <a:off x="174186" y="1347531"/>
                <a:ext cx="1624601" cy="3032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anose="020B0604020202020204" pitchFamily="34" charset="0"/>
                    <a:ea typeface="ＭＳ Ｐゴシック" pitchFamily="34" charset="-128"/>
                    <a:cs typeface="Arial" panose="020B0604020202020204" pitchFamily="34" charset="0"/>
                  </a:rPr>
                  <a:t>IBM</a:t>
                </a:r>
              </a:p>
            </p:txBody>
          </p:sp>
          <p:sp>
            <p:nvSpPr>
              <p:cNvPr id="62" name="Right Triangle 61">
                <a:extLst>
                  <a:ext uri="{FF2B5EF4-FFF2-40B4-BE49-F238E27FC236}">
                    <a16:creationId xmlns:a16="http://schemas.microsoft.com/office/drawing/2014/main" id="{228B0671-67B8-4060-8BE1-16253B29463B}"/>
                  </a:ext>
                </a:extLst>
              </p:cNvPr>
              <p:cNvSpPr/>
              <p:nvPr/>
            </p:nvSpPr>
            <p:spPr>
              <a:xfrm flipH="1" flipV="1">
                <a:off x="173879" y="1650752"/>
                <a:ext cx="163119" cy="227416"/>
              </a:xfrm>
              <a:prstGeom prst="rtTriangle">
                <a:avLst/>
              </a:prstGeom>
              <a:solidFill>
                <a:srgbClr val="285781"/>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A59C4B64-6D5D-4B8E-84D1-745C8244CA5B}"/>
                </a:ext>
              </a:extLst>
            </p:cNvPr>
            <p:cNvSpPr/>
            <p:nvPr/>
          </p:nvSpPr>
          <p:spPr>
            <a:xfrm>
              <a:off x="298238" y="3274633"/>
              <a:ext cx="8516302" cy="954107"/>
            </a:xfrm>
            <a:prstGeom prst="rect">
              <a:avLst/>
            </a:prstGeom>
          </p:spPr>
          <p:txBody>
            <a:bodyPr wrap="square" anchor="ctr">
              <a:spAutoFit/>
            </a:bodyPr>
            <a:lstStyle/>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Provides workshops and an online platform to experiment with potential blockchain applications. </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Published a book guiding potential clients through the technical aspects of blockchain technology and fosters a sense of understanding regarding suitable industries.</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Takes a customer driven approach regarding whether such technology should be adopted </a:t>
              </a:r>
            </a:p>
          </p:txBody>
        </p:sp>
      </p:grpSp>
      <p:grpSp>
        <p:nvGrpSpPr>
          <p:cNvPr id="22" name="Group 21">
            <a:extLst>
              <a:ext uri="{FF2B5EF4-FFF2-40B4-BE49-F238E27FC236}">
                <a16:creationId xmlns:a16="http://schemas.microsoft.com/office/drawing/2014/main" id="{2C49DE7C-974B-452E-9693-05B35E8C4C62}"/>
              </a:ext>
            </a:extLst>
          </p:cNvPr>
          <p:cNvGrpSpPr/>
          <p:nvPr/>
        </p:nvGrpSpPr>
        <p:grpSpPr>
          <a:xfrm>
            <a:off x="131982" y="4722638"/>
            <a:ext cx="8680702" cy="1297162"/>
            <a:chOff x="131982" y="4416274"/>
            <a:chExt cx="8680702" cy="1297162"/>
          </a:xfrm>
        </p:grpSpPr>
        <p:sp>
          <p:nvSpPr>
            <p:cNvPr id="51" name="Rectangle 50">
              <a:extLst>
                <a:ext uri="{FF2B5EF4-FFF2-40B4-BE49-F238E27FC236}">
                  <a16:creationId xmlns:a16="http://schemas.microsoft.com/office/drawing/2014/main" id="{73A0A030-2A9D-413E-AC32-D449B1F11B27}"/>
                </a:ext>
              </a:extLst>
            </p:cNvPr>
            <p:cNvSpPr/>
            <p:nvPr/>
          </p:nvSpPr>
          <p:spPr bwMode="auto">
            <a:xfrm>
              <a:off x="296381" y="4707596"/>
              <a:ext cx="8516302" cy="10058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6200" tIns="279400" rIns="76200" bIns="0" numCol="1" rtlCol="0" anchor="t" anchorCtr="0" compatLnSpc="1">
              <a:prstTxWarp prst="textNoShape">
                <a:avLst/>
              </a:prstTxWarp>
              <a:noAutofit/>
            </a:bodyPr>
            <a:lstStyle/>
            <a:p>
              <a:pPr marL="171450" indent="-171450" eaLnBrk="0" fontAlgn="base" hangingPunct="0">
                <a:spcBef>
                  <a:spcPct val="0"/>
                </a:spcBef>
                <a:spcAft>
                  <a:spcPct val="0"/>
                </a:spcAft>
                <a:buFont typeface="Wingdings 2" panose="05020102010507070707" pitchFamily="18" charset="2"/>
                <a:buChar char="¡"/>
              </a:pPr>
              <a:endParaRPr lang="en-US" sz="1400" dirty="0">
                <a:latin typeface="Arial" panose="020B0604020202020204" pitchFamily="34" charset="0"/>
                <a:ea typeface="ＭＳ Ｐゴシック" pitchFamily="34" charset="-128"/>
              </a:endParaRPr>
            </a:p>
          </p:txBody>
        </p:sp>
        <p:grpSp>
          <p:nvGrpSpPr>
            <p:cNvPr id="63" name="Group 62">
              <a:extLst>
                <a:ext uri="{FF2B5EF4-FFF2-40B4-BE49-F238E27FC236}">
                  <a16:creationId xmlns:a16="http://schemas.microsoft.com/office/drawing/2014/main" id="{06CBCEA0-06F4-401B-B430-6C688636E1EC}"/>
                </a:ext>
              </a:extLst>
            </p:cNvPr>
            <p:cNvGrpSpPr/>
            <p:nvPr/>
          </p:nvGrpSpPr>
          <p:grpSpPr>
            <a:xfrm>
              <a:off x="131982" y="4416274"/>
              <a:ext cx="1624908" cy="530637"/>
              <a:chOff x="173879" y="1347531"/>
              <a:chExt cx="1624908" cy="530637"/>
            </a:xfrm>
          </p:grpSpPr>
          <p:sp>
            <p:nvSpPr>
              <p:cNvPr id="64" name="Rectangle 63">
                <a:extLst>
                  <a:ext uri="{FF2B5EF4-FFF2-40B4-BE49-F238E27FC236}">
                    <a16:creationId xmlns:a16="http://schemas.microsoft.com/office/drawing/2014/main" id="{AB929CCC-BA89-4AF7-BB6E-42AE8130946C}"/>
                  </a:ext>
                </a:extLst>
              </p:cNvPr>
              <p:cNvSpPr/>
              <p:nvPr/>
            </p:nvSpPr>
            <p:spPr bwMode="auto">
              <a:xfrm>
                <a:off x="174186" y="1347531"/>
                <a:ext cx="1624601" cy="3032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anose="020B0604020202020204" pitchFamily="34" charset="0"/>
                    <a:ea typeface="ＭＳ Ｐゴシック" pitchFamily="34" charset="-128"/>
                    <a:cs typeface="Arial" panose="020B0604020202020204" pitchFamily="34" charset="0"/>
                  </a:rPr>
                  <a:t>Oracle</a:t>
                </a:r>
              </a:p>
            </p:txBody>
          </p:sp>
          <p:sp>
            <p:nvSpPr>
              <p:cNvPr id="65" name="Right Triangle 64">
                <a:extLst>
                  <a:ext uri="{FF2B5EF4-FFF2-40B4-BE49-F238E27FC236}">
                    <a16:creationId xmlns:a16="http://schemas.microsoft.com/office/drawing/2014/main" id="{FB243F56-ABAA-4644-A552-B622A56BBCD2}"/>
                  </a:ext>
                </a:extLst>
              </p:cNvPr>
              <p:cNvSpPr/>
              <p:nvPr/>
            </p:nvSpPr>
            <p:spPr>
              <a:xfrm flipH="1" flipV="1">
                <a:off x="173879" y="1650752"/>
                <a:ext cx="163119" cy="227416"/>
              </a:xfrm>
              <a:prstGeom prst="rtTriangle">
                <a:avLst/>
              </a:prstGeom>
              <a:solidFill>
                <a:srgbClr val="285781"/>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panose="020B0604020202020204" pitchFamily="34" charset="0"/>
                  <a:cs typeface="Arial" panose="020B0604020202020204" pitchFamily="34" charset="0"/>
                </a:endParaRPr>
              </a:p>
            </p:txBody>
          </p:sp>
        </p:grpSp>
        <p:sp>
          <p:nvSpPr>
            <p:cNvPr id="21" name="Rectangle 20">
              <a:extLst>
                <a:ext uri="{FF2B5EF4-FFF2-40B4-BE49-F238E27FC236}">
                  <a16:creationId xmlns:a16="http://schemas.microsoft.com/office/drawing/2014/main" id="{C21A5E36-17E8-47B4-9652-3D6C3666F445}"/>
                </a:ext>
              </a:extLst>
            </p:cNvPr>
            <p:cNvSpPr/>
            <p:nvPr/>
          </p:nvSpPr>
          <p:spPr>
            <a:xfrm>
              <a:off x="277216" y="4841184"/>
              <a:ext cx="8535468" cy="738664"/>
            </a:xfrm>
            <a:prstGeom prst="rect">
              <a:avLst/>
            </a:prstGeom>
          </p:spPr>
          <p:txBody>
            <a:bodyPr wrap="square">
              <a:spAutoFit/>
            </a:bodyPr>
            <a:lstStyle/>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Published materials with sections devoted to customers self-identifying themselves as blockchain ready using four key questions</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Publicly available third party report republished by Oracle details its solutions in the marketplace</a:t>
              </a:r>
            </a:p>
          </p:txBody>
        </p:sp>
      </p:grpSp>
    </p:spTree>
    <p:extLst>
      <p:ext uri="{BB962C8B-B14F-4D97-AF65-F5344CB8AC3E}">
        <p14:creationId xmlns:p14="http://schemas.microsoft.com/office/powerpoint/2010/main" val="160921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AC1AC737-250E-41F4-AC67-4C259E38880C}"/>
              </a:ext>
            </a:extLst>
          </p:cNvPr>
          <p:cNvSpPr/>
          <p:nvPr/>
        </p:nvSpPr>
        <p:spPr>
          <a:xfrm>
            <a:off x="3667739" y="2927437"/>
            <a:ext cx="1834903" cy="168303"/>
          </a:xfrm>
          <a:prstGeom prst="rect">
            <a:avLst/>
          </a:prstGeom>
        </p:spPr>
        <p:txBody>
          <a:bodyPr rtlCol="0" anchor="ctr"/>
          <a:lstStyle/>
          <a:p>
            <a:pPr algn="ctr" eaLnBrk="0" fontAlgn="base" hangingPunct="0">
              <a:spcBef>
                <a:spcPct val="0"/>
              </a:spcBef>
              <a:spcAft>
                <a:spcPct val="0"/>
              </a:spcAft>
            </a:pPr>
            <a:endParaRPr lang="en-US" sz="1050" b="1" dirty="0">
              <a:solidFill>
                <a:schemeClr val="bg1">
                  <a:lumMod val="85000"/>
                </a:schemeClr>
              </a:solidFill>
              <a:latin typeface="Arial" charset="0"/>
              <a:ea typeface="Arial" charset="0"/>
              <a:cs typeface="Arial" charset="0"/>
            </a:endParaRPr>
          </a:p>
        </p:txBody>
      </p:sp>
      <p:grpSp>
        <p:nvGrpSpPr>
          <p:cNvPr id="13" name="Group 12"/>
          <p:cNvGrpSpPr/>
          <p:nvPr/>
        </p:nvGrpSpPr>
        <p:grpSpPr>
          <a:xfrm>
            <a:off x="0" y="6202686"/>
            <a:ext cx="9140817" cy="655314"/>
            <a:chOff x="0" y="6202686"/>
            <a:chExt cx="9140817" cy="655314"/>
          </a:xfrm>
        </p:grpSpPr>
        <p:sp>
          <p:nvSpPr>
            <p:cNvPr id="7" name="thisBar"/>
            <p:cNvSpPr/>
            <p:nvPr/>
          </p:nvSpPr>
          <p:spPr bwMode="auto">
            <a:xfrm>
              <a:off x="0" y="6202686"/>
              <a:ext cx="8839200" cy="65531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3" name="Rectangle 52">
              <a:extLst>
                <a:ext uri="{FF2B5EF4-FFF2-40B4-BE49-F238E27FC236}">
                  <a16:creationId xmlns:a16="http://schemas.microsoft.com/office/drawing/2014/main" id="{C6A3EFCA-4B38-4059-B4A4-3CCE76D3E123}"/>
                </a:ext>
              </a:extLst>
            </p:cNvPr>
            <p:cNvSpPr/>
            <p:nvPr/>
          </p:nvSpPr>
          <p:spPr>
            <a:xfrm flipH="1">
              <a:off x="8574215" y="6324600"/>
              <a:ext cx="566602" cy="533400"/>
            </a:xfrm>
            <a:prstGeom prst="rect">
              <a:avLst/>
            </a:prstGeom>
            <a:solidFill>
              <a:schemeClr val="accent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4" name="Right Triangle 53">
              <a:extLst>
                <a:ext uri="{FF2B5EF4-FFF2-40B4-BE49-F238E27FC236}">
                  <a16:creationId xmlns:a16="http://schemas.microsoft.com/office/drawing/2014/main" id="{A52134DA-4EBA-47BD-8E57-7934982A2390}"/>
                </a:ext>
              </a:extLst>
            </p:cNvPr>
            <p:cNvSpPr/>
            <p:nvPr/>
          </p:nvSpPr>
          <p:spPr>
            <a:xfrm flipH="1">
              <a:off x="8574215" y="6202932"/>
              <a:ext cx="264985" cy="121668"/>
            </a:xfrm>
            <a:prstGeom prst="rtTriangle">
              <a:avLst/>
            </a:prstGeom>
            <a:solidFill>
              <a:srgbClr val="071D49"/>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grpSp>
      <p:sp>
        <p:nvSpPr>
          <p:cNvPr id="2" name="Title 1"/>
          <p:cNvSpPr>
            <a:spLocks noGrp="1"/>
          </p:cNvSpPr>
          <p:nvPr>
            <p:ph type="title"/>
          </p:nvPr>
        </p:nvSpPr>
        <p:spPr>
          <a:xfrm>
            <a:off x="228600" y="0"/>
            <a:ext cx="8763000" cy="685800"/>
          </a:xfrm>
        </p:spPr>
        <p:txBody>
          <a:bodyPr/>
          <a:lstStyle/>
          <a:p>
            <a:r>
              <a:rPr lang="en-US" b="1" dirty="0">
                <a:latin typeface="Arial" charset="0"/>
                <a:ea typeface="Arial" charset="0"/>
                <a:cs typeface="Arial" charset="0"/>
              </a:rPr>
              <a:t>Do You Need Blockchain?</a:t>
            </a:r>
          </a:p>
        </p:txBody>
      </p:sp>
      <p:sp>
        <p:nvSpPr>
          <p:cNvPr id="4" name="Slide Number Placeholder 3"/>
          <p:cNvSpPr>
            <a:spLocks noGrp="1"/>
          </p:cNvSpPr>
          <p:nvPr>
            <p:ph type="sldNum" sz="quarter" idx="10"/>
          </p:nvPr>
        </p:nvSpPr>
        <p:spPr>
          <a:xfrm>
            <a:off x="8598617" y="6438900"/>
            <a:ext cx="517797" cy="304800"/>
          </a:xfrm>
        </p:spPr>
        <p:txBody>
          <a:bodyPr anchor="ctr" anchorCtr="0"/>
          <a:lstStyle/>
          <a:p>
            <a:pPr algn="ctr">
              <a:defRPr/>
            </a:pPr>
            <a:r>
              <a:rPr lang="en-US" sz="1600" b="1" dirty="0">
                <a:solidFill>
                  <a:schemeClr val="bg1"/>
                </a:solidFill>
                <a:latin typeface="Arial" charset="0"/>
                <a:ea typeface="Arial" charset="0"/>
                <a:cs typeface="Arial" charset="0"/>
              </a:rPr>
              <a:t>#</a:t>
            </a:r>
          </a:p>
        </p:txBody>
      </p:sp>
      <p:sp>
        <p:nvSpPr>
          <p:cNvPr id="8" name="TextBox 7"/>
          <p:cNvSpPr txBox="1"/>
          <p:nvPr/>
        </p:nvSpPr>
        <p:spPr>
          <a:xfrm>
            <a:off x="228600" y="6261909"/>
            <a:ext cx="7927848" cy="523220"/>
          </a:xfrm>
          <a:prstGeom prst="rect">
            <a:avLst/>
          </a:prstGeom>
          <a:noFill/>
        </p:spPr>
        <p:txBody>
          <a:bodyPr vert="horz" rtlCol="0" anchor="ctr" anchorCtr="0">
            <a:spAutoFit/>
          </a:bodyPr>
          <a:lstStyle/>
          <a:p>
            <a:r>
              <a:rPr lang="en-US" sz="1400" dirty="0">
                <a:solidFill>
                  <a:schemeClr val="bg1"/>
                </a:solidFill>
                <a:latin typeface="Arial" charset="0"/>
                <a:ea typeface="Arial" charset="0"/>
                <a:cs typeface="Arial" charset="0"/>
              </a:rPr>
              <a:t>Before delving into blockchain technologies, companies should determine if they satisfy one or more criteria that are indicative of business practices that could be improved with blockchain.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1222" y="118932"/>
            <a:ext cx="768814" cy="328540"/>
          </a:xfrm>
          <a:prstGeom prst="rect">
            <a:avLst/>
          </a:prstGeom>
        </p:spPr>
      </p:pic>
      <p:grpSp>
        <p:nvGrpSpPr>
          <p:cNvPr id="81" name="Group 80">
            <a:extLst>
              <a:ext uri="{FF2B5EF4-FFF2-40B4-BE49-F238E27FC236}">
                <a16:creationId xmlns:a16="http://schemas.microsoft.com/office/drawing/2014/main" id="{EAC92B1F-DB71-4CC2-B224-B41A482CF2F6}"/>
              </a:ext>
            </a:extLst>
          </p:cNvPr>
          <p:cNvGrpSpPr/>
          <p:nvPr/>
        </p:nvGrpSpPr>
        <p:grpSpPr>
          <a:xfrm>
            <a:off x="-12699" y="505265"/>
            <a:ext cx="9156699" cy="682822"/>
            <a:chOff x="-6349" y="576677"/>
            <a:chExt cx="9156699" cy="682822"/>
          </a:xfrm>
        </p:grpSpPr>
        <p:grpSp>
          <p:nvGrpSpPr>
            <p:cNvPr id="82" name="Group 81">
              <a:extLst>
                <a:ext uri="{FF2B5EF4-FFF2-40B4-BE49-F238E27FC236}">
                  <a16:creationId xmlns:a16="http://schemas.microsoft.com/office/drawing/2014/main" id="{8E5E7464-0FB1-423D-8E9C-9A0E77A35E93}"/>
                </a:ext>
              </a:extLst>
            </p:cNvPr>
            <p:cNvGrpSpPr/>
            <p:nvPr/>
          </p:nvGrpSpPr>
          <p:grpSpPr>
            <a:xfrm>
              <a:off x="-6349" y="576677"/>
              <a:ext cx="9156699" cy="682822"/>
              <a:chOff x="-6349" y="576677"/>
              <a:chExt cx="9156699" cy="682822"/>
            </a:xfrm>
          </p:grpSpPr>
          <p:sp>
            <p:nvSpPr>
              <p:cNvPr id="86" name="Rectangle 85">
                <a:extLst>
                  <a:ext uri="{FF2B5EF4-FFF2-40B4-BE49-F238E27FC236}">
                    <a16:creationId xmlns:a16="http://schemas.microsoft.com/office/drawing/2014/main" id="{B70E5FD2-B7B2-472D-8F91-559A0CF10957}"/>
                  </a:ext>
                </a:extLst>
              </p:cNvPr>
              <p:cNvSpPr/>
              <p:nvPr/>
            </p:nvSpPr>
            <p:spPr>
              <a:xfrm flipH="1">
                <a:off x="7053530" y="576677"/>
                <a:ext cx="2090470" cy="365257"/>
              </a:xfrm>
              <a:prstGeom prst="rect">
                <a:avLst/>
              </a:prstGeom>
              <a:solidFill>
                <a:srgbClr val="F1F8FF"/>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87" name="Rectangle 86">
                <a:extLst>
                  <a:ext uri="{FF2B5EF4-FFF2-40B4-BE49-F238E27FC236}">
                    <a16:creationId xmlns:a16="http://schemas.microsoft.com/office/drawing/2014/main" id="{0EE234DA-9929-4FDC-B688-2C71C72DFC89}"/>
                  </a:ext>
                </a:extLst>
              </p:cNvPr>
              <p:cNvSpPr/>
              <p:nvPr/>
            </p:nvSpPr>
            <p:spPr>
              <a:xfrm flipH="1">
                <a:off x="9067800" y="585310"/>
                <a:ext cx="82550" cy="348915"/>
              </a:xfrm>
              <a:prstGeom prst="rect">
                <a:avLst/>
              </a:prstGeom>
              <a:solidFill>
                <a:srgbClr val="F1F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88" name="Right Triangle 87">
                <a:extLst>
                  <a:ext uri="{FF2B5EF4-FFF2-40B4-BE49-F238E27FC236}">
                    <a16:creationId xmlns:a16="http://schemas.microsoft.com/office/drawing/2014/main" id="{A7AD15B5-D117-4FA4-973B-BDC1D59D3A01}"/>
                  </a:ext>
                </a:extLst>
              </p:cNvPr>
              <p:cNvSpPr/>
              <p:nvPr/>
            </p:nvSpPr>
            <p:spPr>
              <a:xfrm>
                <a:off x="7055351" y="579295"/>
                <a:ext cx="263975" cy="113293"/>
              </a:xfrm>
              <a:prstGeom prst="rtTriangle">
                <a:avLst/>
              </a:prstGeom>
              <a:solidFill>
                <a:srgbClr val="8FAAC5"/>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89" name="Rectangle 88">
                <a:extLst>
                  <a:ext uri="{FF2B5EF4-FFF2-40B4-BE49-F238E27FC236}">
                    <a16:creationId xmlns:a16="http://schemas.microsoft.com/office/drawing/2014/main" id="{01D61D4E-5D7E-40C4-AE81-F8E4CF7C61B5}"/>
                  </a:ext>
                </a:extLst>
              </p:cNvPr>
              <p:cNvSpPr/>
              <p:nvPr/>
            </p:nvSpPr>
            <p:spPr bwMode="auto">
              <a:xfrm>
                <a:off x="0" y="691787"/>
                <a:ext cx="7318755" cy="567712"/>
              </a:xfrm>
              <a:prstGeom prst="rect">
                <a:avLst/>
              </a:prstGeom>
              <a:solidFill>
                <a:srgbClr val="F1F8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34" charset="-128"/>
                </a:endParaRPr>
              </a:p>
            </p:txBody>
          </p:sp>
          <p:sp>
            <p:nvSpPr>
              <p:cNvPr id="90" name="Rectangle 89">
                <a:extLst>
                  <a:ext uri="{FF2B5EF4-FFF2-40B4-BE49-F238E27FC236}">
                    <a16:creationId xmlns:a16="http://schemas.microsoft.com/office/drawing/2014/main" id="{879B0EA6-38E9-432F-A376-A1A6FDFACFD9}"/>
                  </a:ext>
                </a:extLst>
              </p:cNvPr>
              <p:cNvSpPr/>
              <p:nvPr/>
            </p:nvSpPr>
            <p:spPr bwMode="auto">
              <a:xfrm>
                <a:off x="-6349" y="705869"/>
                <a:ext cx="158749" cy="550257"/>
              </a:xfrm>
              <a:prstGeom prst="rect">
                <a:avLst/>
              </a:prstGeom>
              <a:solidFill>
                <a:srgbClr val="F1F8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
          <p:nvSpPr>
            <p:cNvPr id="84" name="Rectangle 83">
              <a:extLst>
                <a:ext uri="{FF2B5EF4-FFF2-40B4-BE49-F238E27FC236}">
                  <a16:creationId xmlns:a16="http://schemas.microsoft.com/office/drawing/2014/main" id="{65AB21C0-4EDE-4872-8EA7-0FFDA6E42861}"/>
                </a:ext>
              </a:extLst>
            </p:cNvPr>
            <p:cNvSpPr/>
            <p:nvPr/>
          </p:nvSpPr>
          <p:spPr bwMode="auto">
            <a:xfrm>
              <a:off x="228600" y="737196"/>
              <a:ext cx="6858000" cy="483080"/>
            </a:xfrm>
            <a:prstGeom prst="rect">
              <a:avLst/>
            </a:pr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06969" tIns="106969" rIns="106969" bIns="106969" spcCol="1270" anchor="ctr" anchorCtr="0"/>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rPr>
                <a:t>Defining metrics for companies vying to pursue blockchain applications would ensure that firms with a legitimate need for blockchain quickly adopt it.</a:t>
              </a:r>
            </a:p>
          </p:txBody>
        </p:sp>
        <p:sp>
          <p:nvSpPr>
            <p:cNvPr id="85" name="TextBox 181">
              <a:extLst>
                <a:ext uri="{FF2B5EF4-FFF2-40B4-BE49-F238E27FC236}">
                  <a16:creationId xmlns:a16="http://schemas.microsoft.com/office/drawing/2014/main" id="{761FE3A0-4823-4891-9D59-5066F5C307F6}"/>
                </a:ext>
              </a:extLst>
            </p:cNvPr>
            <p:cNvSpPr txBox="1">
              <a:spLocks noChangeArrowheads="1"/>
            </p:cNvSpPr>
            <p:nvPr/>
          </p:nvSpPr>
          <p:spPr bwMode="auto">
            <a:xfrm>
              <a:off x="7496174" y="619535"/>
              <a:ext cx="1495425" cy="276999"/>
            </a:xfrm>
            <a:prstGeom prst="rect">
              <a:avLst/>
            </a:prstGeom>
            <a:noFill/>
            <a:ln w="9525">
              <a:noFill/>
              <a:miter lim="800000"/>
              <a:headEnd/>
              <a:tailEnd/>
            </a:ln>
          </p:spPr>
          <p:txBody>
            <a:bodyPr wrap="square">
              <a:spAutoFit/>
            </a:bodyPr>
            <a:lstStyle/>
            <a:p>
              <a:pPr defTabSz="457189" eaLnBrk="0" hangingPunct="0"/>
              <a:r>
                <a:rPr lang="en-US" sz="1200" i="1" dirty="0">
                  <a:latin typeface="Arial" panose="020B0604020202020204" pitchFamily="34" charset="0"/>
                  <a:cs typeface="Arial" panose="020B0604020202020204" pitchFamily="34" charset="0"/>
                </a:rPr>
                <a:t>1. Rolling Agenda</a:t>
              </a:r>
            </a:p>
          </p:txBody>
        </p:sp>
      </p:grpSp>
      <p:grpSp>
        <p:nvGrpSpPr>
          <p:cNvPr id="11" name="Group 10">
            <a:extLst>
              <a:ext uri="{FF2B5EF4-FFF2-40B4-BE49-F238E27FC236}">
                <a16:creationId xmlns:a16="http://schemas.microsoft.com/office/drawing/2014/main" id="{16B1285E-4396-4B10-BAAB-C039922DBA4F}"/>
              </a:ext>
            </a:extLst>
          </p:cNvPr>
          <p:cNvGrpSpPr/>
          <p:nvPr/>
        </p:nvGrpSpPr>
        <p:grpSpPr>
          <a:xfrm>
            <a:off x="326108" y="1365933"/>
            <a:ext cx="8518164" cy="727042"/>
            <a:chOff x="312918" y="1402020"/>
            <a:chExt cx="8518164" cy="727042"/>
          </a:xfrm>
        </p:grpSpPr>
        <p:sp>
          <p:nvSpPr>
            <p:cNvPr id="126" name="Rectangle 125">
              <a:extLst>
                <a:ext uri="{FF2B5EF4-FFF2-40B4-BE49-F238E27FC236}">
                  <a16:creationId xmlns:a16="http://schemas.microsoft.com/office/drawing/2014/main" id="{48FB7E78-FD71-455C-915A-36E6C63894CC}"/>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Is your data at risk of fraud or cyber security threats that could compromise systems and lead to extensive damage? Litigation and brand image in the case of comprised data would be considered in making this determination. </a:t>
              </a:r>
            </a:p>
            <a:p>
              <a:pPr marL="171450" indent="-171450">
                <a:buFont typeface="Wingdings" charset="2"/>
                <a:buChar char="§"/>
              </a:pPr>
              <a:endParaRPr lang="en-US" sz="1400" kern="0" dirty="0">
                <a:latin typeface="Arial" charset="0"/>
                <a:ea typeface="Arial" charset="0"/>
                <a:cs typeface="Arial" charset="0"/>
              </a:endParaRPr>
            </a:p>
          </p:txBody>
        </p:sp>
        <p:sp>
          <p:nvSpPr>
            <p:cNvPr id="127" name="Rectangle 11">
              <a:extLst>
                <a:ext uri="{FF2B5EF4-FFF2-40B4-BE49-F238E27FC236}">
                  <a16:creationId xmlns:a16="http://schemas.microsoft.com/office/drawing/2014/main" id="{92DD3904-DEC5-4F86-B3B1-CDB5DDAFB376}"/>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28" name="Rectangle 127">
              <a:extLst>
                <a:ext uri="{FF2B5EF4-FFF2-40B4-BE49-F238E27FC236}">
                  <a16:creationId xmlns:a16="http://schemas.microsoft.com/office/drawing/2014/main" id="{5FD9971B-2960-4595-A7D0-C262397ED53C}"/>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31" name="Manual Input 104">
              <a:extLst>
                <a:ext uri="{FF2B5EF4-FFF2-40B4-BE49-F238E27FC236}">
                  <a16:creationId xmlns:a16="http://schemas.microsoft.com/office/drawing/2014/main" id="{B7C9F07D-038A-4E00-BF82-377A0CC87CD6}"/>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Security</a:t>
              </a:r>
              <a:endParaRPr lang="en-US" sz="1600" b="1" kern="0" dirty="0">
                <a:solidFill>
                  <a:schemeClr val="bg1"/>
                </a:solidFill>
                <a:latin typeface="Arial" charset="0"/>
                <a:ea typeface="Arial" charset="0"/>
                <a:cs typeface="Arial" charset="0"/>
              </a:endParaRPr>
            </a:p>
          </p:txBody>
        </p:sp>
        <p:sp>
          <p:nvSpPr>
            <p:cNvPr id="135" name="Freeform: Shape 134">
              <a:extLst>
                <a:ext uri="{FF2B5EF4-FFF2-40B4-BE49-F238E27FC236}">
                  <a16:creationId xmlns:a16="http://schemas.microsoft.com/office/drawing/2014/main" id="{6220BFAD-9928-42C0-9AC3-9DBC9B29CB67}"/>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pic>
        <p:nvPicPr>
          <p:cNvPr id="83" name="Graphic 82" descr="Lock">
            <a:extLst>
              <a:ext uri="{FF2B5EF4-FFF2-40B4-BE49-F238E27FC236}">
                <a16:creationId xmlns:a16="http://schemas.microsoft.com/office/drawing/2014/main" id="{8E71B37F-3247-45EB-B1D8-7F73CACE72A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703" y="1482390"/>
            <a:ext cx="521123" cy="521123"/>
          </a:xfrm>
          <a:prstGeom prst="rect">
            <a:avLst/>
          </a:prstGeom>
        </p:spPr>
      </p:pic>
      <p:grpSp>
        <p:nvGrpSpPr>
          <p:cNvPr id="138" name="Group 137">
            <a:extLst>
              <a:ext uri="{FF2B5EF4-FFF2-40B4-BE49-F238E27FC236}">
                <a16:creationId xmlns:a16="http://schemas.microsoft.com/office/drawing/2014/main" id="{9608E09F-AF15-402F-B84E-69C11D044430}"/>
              </a:ext>
            </a:extLst>
          </p:cNvPr>
          <p:cNvGrpSpPr/>
          <p:nvPr/>
        </p:nvGrpSpPr>
        <p:grpSpPr>
          <a:xfrm>
            <a:off x="326108" y="2146685"/>
            <a:ext cx="8518164" cy="727042"/>
            <a:chOff x="312918" y="1402020"/>
            <a:chExt cx="8518164" cy="727042"/>
          </a:xfrm>
        </p:grpSpPr>
        <p:sp>
          <p:nvSpPr>
            <p:cNvPr id="139" name="Rectangle 138">
              <a:extLst>
                <a:ext uri="{FF2B5EF4-FFF2-40B4-BE49-F238E27FC236}">
                  <a16:creationId xmlns:a16="http://schemas.microsoft.com/office/drawing/2014/main" id="{5673A0F4-FB95-4F0F-8210-62D43F356162}"/>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face human errors in your system, including but not limit to incorrect data or duplication of effort? The cost of these errors would analyzed and would be weighed against the cost of migrating systems.</a:t>
              </a:r>
            </a:p>
            <a:p>
              <a:pPr marL="171450" indent="-171450">
                <a:buFont typeface="Wingdings" charset="2"/>
                <a:buChar char="§"/>
              </a:pPr>
              <a:endParaRPr lang="en-US" sz="1400" kern="0" dirty="0">
                <a:latin typeface="Arial" charset="0"/>
                <a:ea typeface="Arial" charset="0"/>
                <a:cs typeface="Arial" charset="0"/>
              </a:endParaRPr>
            </a:p>
          </p:txBody>
        </p:sp>
        <p:sp>
          <p:nvSpPr>
            <p:cNvPr id="140" name="Rectangle 11">
              <a:extLst>
                <a:ext uri="{FF2B5EF4-FFF2-40B4-BE49-F238E27FC236}">
                  <a16:creationId xmlns:a16="http://schemas.microsoft.com/office/drawing/2014/main" id="{F7429A28-6DCE-4E43-8CF0-97E545B79317}"/>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41" name="Rectangle 140">
              <a:extLst>
                <a:ext uri="{FF2B5EF4-FFF2-40B4-BE49-F238E27FC236}">
                  <a16:creationId xmlns:a16="http://schemas.microsoft.com/office/drawing/2014/main" id="{9FC13CE2-2AA1-41BB-A44F-B88BA317F4AE}"/>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42" name="Manual Input 104">
              <a:extLst>
                <a:ext uri="{FF2B5EF4-FFF2-40B4-BE49-F238E27FC236}">
                  <a16:creationId xmlns:a16="http://schemas.microsoft.com/office/drawing/2014/main" id="{9FB75D7F-2703-45F2-8821-D21C2EA212D5}"/>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Errors</a:t>
              </a:r>
              <a:endParaRPr lang="en-US" sz="1600" b="1" kern="0" dirty="0">
                <a:solidFill>
                  <a:schemeClr val="bg1"/>
                </a:solidFill>
                <a:latin typeface="Arial" charset="0"/>
                <a:ea typeface="Arial" charset="0"/>
                <a:cs typeface="Arial" charset="0"/>
              </a:endParaRPr>
            </a:p>
          </p:txBody>
        </p:sp>
        <p:sp>
          <p:nvSpPr>
            <p:cNvPr id="143" name="Freeform: Shape 142">
              <a:extLst>
                <a:ext uri="{FF2B5EF4-FFF2-40B4-BE49-F238E27FC236}">
                  <a16:creationId xmlns:a16="http://schemas.microsoft.com/office/drawing/2014/main" id="{04DB909A-148C-4E29-B350-46FFA2F542EC}"/>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44" name="Group 143">
            <a:extLst>
              <a:ext uri="{FF2B5EF4-FFF2-40B4-BE49-F238E27FC236}">
                <a16:creationId xmlns:a16="http://schemas.microsoft.com/office/drawing/2014/main" id="{576504DA-8B70-4EE0-959A-5E3DB9238BFC}"/>
              </a:ext>
            </a:extLst>
          </p:cNvPr>
          <p:cNvGrpSpPr/>
          <p:nvPr/>
        </p:nvGrpSpPr>
        <p:grpSpPr>
          <a:xfrm>
            <a:off x="326108" y="2936836"/>
            <a:ext cx="8518164" cy="727042"/>
            <a:chOff x="312918" y="1402020"/>
            <a:chExt cx="8518164" cy="727042"/>
          </a:xfrm>
        </p:grpSpPr>
        <p:sp>
          <p:nvSpPr>
            <p:cNvPr id="145" name="Rectangle 144">
              <a:extLst>
                <a:ext uri="{FF2B5EF4-FFF2-40B4-BE49-F238E27FC236}">
                  <a16:creationId xmlns:a16="http://schemas.microsoft.com/office/drawing/2014/main" id="{2B21978C-15BA-4817-A7A8-7D977ECD14CD}"/>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Are current (centralized) data management systems overly expensive, with high implementation and scalability cost? Present server costs could be considered and compared to those associated with (decentralized) blockchain technology. </a:t>
              </a:r>
            </a:p>
            <a:p>
              <a:pPr marL="171450" indent="-171450">
                <a:buFont typeface="Wingdings" charset="2"/>
                <a:buChar char="§"/>
              </a:pPr>
              <a:endParaRPr lang="en-US" sz="1200" kern="0" dirty="0">
                <a:latin typeface="Arial" charset="0"/>
                <a:ea typeface="Arial" charset="0"/>
                <a:cs typeface="Arial" charset="0"/>
              </a:endParaRPr>
            </a:p>
          </p:txBody>
        </p:sp>
        <p:sp>
          <p:nvSpPr>
            <p:cNvPr id="146" name="Rectangle 11">
              <a:extLst>
                <a:ext uri="{FF2B5EF4-FFF2-40B4-BE49-F238E27FC236}">
                  <a16:creationId xmlns:a16="http://schemas.microsoft.com/office/drawing/2014/main" id="{F51B9835-9EBE-4B85-A596-918E3ACFE77C}"/>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47" name="Rectangle 146">
              <a:extLst>
                <a:ext uri="{FF2B5EF4-FFF2-40B4-BE49-F238E27FC236}">
                  <a16:creationId xmlns:a16="http://schemas.microsoft.com/office/drawing/2014/main" id="{6803B4D3-AF58-4F77-AA7E-42C1464894F4}"/>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48" name="Manual Input 104">
              <a:extLst>
                <a:ext uri="{FF2B5EF4-FFF2-40B4-BE49-F238E27FC236}">
                  <a16:creationId xmlns:a16="http://schemas.microsoft.com/office/drawing/2014/main" id="{A8DA6407-980F-4C6E-BE6E-25163F7CFECD}"/>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Cost</a:t>
              </a:r>
              <a:endParaRPr lang="en-US" sz="1600" b="1" kern="0" dirty="0">
                <a:solidFill>
                  <a:schemeClr val="bg1"/>
                </a:solidFill>
                <a:latin typeface="Arial" charset="0"/>
                <a:ea typeface="Arial" charset="0"/>
                <a:cs typeface="Arial" charset="0"/>
              </a:endParaRPr>
            </a:p>
          </p:txBody>
        </p:sp>
        <p:sp>
          <p:nvSpPr>
            <p:cNvPr id="149" name="Freeform: Shape 148">
              <a:extLst>
                <a:ext uri="{FF2B5EF4-FFF2-40B4-BE49-F238E27FC236}">
                  <a16:creationId xmlns:a16="http://schemas.microsoft.com/office/drawing/2014/main" id="{F09B38DA-0CE0-49AA-806B-3C7BB200DC69}"/>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50" name="Group 149">
            <a:extLst>
              <a:ext uri="{FF2B5EF4-FFF2-40B4-BE49-F238E27FC236}">
                <a16:creationId xmlns:a16="http://schemas.microsoft.com/office/drawing/2014/main" id="{C62A55D6-BD9E-4BB7-BDA0-28EE3C2785F5}"/>
              </a:ext>
            </a:extLst>
          </p:cNvPr>
          <p:cNvGrpSpPr/>
          <p:nvPr/>
        </p:nvGrpSpPr>
        <p:grpSpPr>
          <a:xfrm>
            <a:off x="326108" y="3720336"/>
            <a:ext cx="8518164" cy="727042"/>
            <a:chOff x="312918" y="1402020"/>
            <a:chExt cx="8518164" cy="727042"/>
          </a:xfrm>
        </p:grpSpPr>
        <p:sp>
          <p:nvSpPr>
            <p:cNvPr id="151" name="Rectangle 150">
              <a:extLst>
                <a:ext uri="{FF2B5EF4-FFF2-40B4-BE49-F238E27FC236}">
                  <a16:creationId xmlns:a16="http://schemas.microsoft.com/office/drawing/2014/main" id="{E12DCFFA-5F30-476B-9838-33BE10F686BA}"/>
                </a:ext>
              </a:extLst>
            </p:cNvPr>
            <p:cNvSpPr/>
            <p:nvPr/>
          </p:nvSpPr>
          <p:spPr>
            <a:xfrm>
              <a:off x="2989925" y="1450489"/>
              <a:ext cx="5836085"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need to regularly execute multi-party or non-traditional transactions?</a:t>
              </a:r>
              <a:r>
                <a:rPr lang="en-US" sz="1200" kern="0" dirty="0">
                  <a:latin typeface="Arial" charset="0"/>
                  <a:cs typeface="Arial" charset="0"/>
                </a:rPr>
                <a:t> The complexity of these contracts and their potential to be automated by smart contracts would be considered along with any associated risk mitigation.</a:t>
              </a:r>
              <a:endParaRPr lang="en-US" sz="1200" dirty="0">
                <a:latin typeface="Arial" panose="020B0604020202020204" pitchFamily="34" charset="0"/>
                <a:cs typeface="Arial" panose="020B0604020202020204" pitchFamily="34" charset="0"/>
              </a:endParaRPr>
            </a:p>
          </p:txBody>
        </p:sp>
        <p:sp>
          <p:nvSpPr>
            <p:cNvPr id="152" name="Rectangle 11">
              <a:extLst>
                <a:ext uri="{FF2B5EF4-FFF2-40B4-BE49-F238E27FC236}">
                  <a16:creationId xmlns:a16="http://schemas.microsoft.com/office/drawing/2014/main" id="{8697AB24-59BB-4518-AE46-0EE0C412D1E0}"/>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53" name="Rectangle 152">
              <a:extLst>
                <a:ext uri="{FF2B5EF4-FFF2-40B4-BE49-F238E27FC236}">
                  <a16:creationId xmlns:a16="http://schemas.microsoft.com/office/drawing/2014/main" id="{9C2868B0-0A50-4F39-81EF-80FBA6CD27F0}"/>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54" name="Manual Input 104">
              <a:extLst>
                <a:ext uri="{FF2B5EF4-FFF2-40B4-BE49-F238E27FC236}">
                  <a16:creationId xmlns:a16="http://schemas.microsoft.com/office/drawing/2014/main" id="{38D31080-0CC6-497E-813E-2DD6AD766396}"/>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b"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Compl-exity</a:t>
              </a:r>
              <a:endParaRPr lang="en-US" sz="1600" b="1" kern="0" dirty="0">
                <a:solidFill>
                  <a:schemeClr val="bg1"/>
                </a:solidFill>
                <a:latin typeface="Arial" charset="0"/>
                <a:ea typeface="Arial" charset="0"/>
                <a:cs typeface="Arial" charset="0"/>
              </a:endParaRPr>
            </a:p>
          </p:txBody>
        </p:sp>
        <p:sp>
          <p:nvSpPr>
            <p:cNvPr id="155" name="Freeform: Shape 154">
              <a:extLst>
                <a:ext uri="{FF2B5EF4-FFF2-40B4-BE49-F238E27FC236}">
                  <a16:creationId xmlns:a16="http://schemas.microsoft.com/office/drawing/2014/main" id="{8394ACEF-0110-405F-A81E-FAE5DB3FDF23}"/>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56" name="Group 155">
            <a:extLst>
              <a:ext uri="{FF2B5EF4-FFF2-40B4-BE49-F238E27FC236}">
                <a16:creationId xmlns:a16="http://schemas.microsoft.com/office/drawing/2014/main" id="{EF7185AC-6C35-4C2F-8B22-6D7DE239F2CB}"/>
              </a:ext>
            </a:extLst>
          </p:cNvPr>
          <p:cNvGrpSpPr/>
          <p:nvPr/>
        </p:nvGrpSpPr>
        <p:grpSpPr>
          <a:xfrm>
            <a:off x="326108" y="4500151"/>
            <a:ext cx="8518164" cy="727042"/>
            <a:chOff x="312918" y="1402020"/>
            <a:chExt cx="8518164" cy="727042"/>
          </a:xfrm>
        </p:grpSpPr>
        <p:sp>
          <p:nvSpPr>
            <p:cNvPr id="157" name="Rectangle 156">
              <a:extLst>
                <a:ext uri="{FF2B5EF4-FFF2-40B4-BE49-F238E27FC236}">
                  <a16:creationId xmlns:a16="http://schemas.microsoft.com/office/drawing/2014/main" id="{9705D0E0-A7AF-4A42-BBDB-4AF543C8C28B}"/>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require “smart” contracts that would execute upon receiving some predicated and agreed upon data?</a:t>
              </a:r>
              <a:r>
                <a:rPr lang="en-US" sz="1200" kern="0" dirty="0">
                  <a:latin typeface="Arial" charset="0"/>
                  <a:cs typeface="Arial" charset="0"/>
                </a:rPr>
                <a:t> The complexity of these contracts and their potential to be automated would be considered.</a:t>
              </a:r>
              <a:endParaRPr lang="en-US" sz="1200" dirty="0">
                <a:latin typeface="Arial" panose="020B0604020202020204" pitchFamily="34" charset="0"/>
                <a:cs typeface="Arial" panose="020B0604020202020204" pitchFamily="34" charset="0"/>
              </a:endParaRPr>
            </a:p>
            <a:p>
              <a:pPr marL="171450" indent="-171450">
                <a:buFont typeface="Wingdings" charset="2"/>
                <a:buChar char="§"/>
              </a:pPr>
              <a:endParaRPr lang="en-US" sz="1100" kern="0" dirty="0">
                <a:latin typeface="Arial" charset="0"/>
                <a:ea typeface="Arial" charset="0"/>
                <a:cs typeface="Arial" charset="0"/>
              </a:endParaRPr>
            </a:p>
          </p:txBody>
        </p:sp>
        <p:sp>
          <p:nvSpPr>
            <p:cNvPr id="158" name="Rectangle 11">
              <a:extLst>
                <a:ext uri="{FF2B5EF4-FFF2-40B4-BE49-F238E27FC236}">
                  <a16:creationId xmlns:a16="http://schemas.microsoft.com/office/drawing/2014/main" id="{09646F8D-E501-4044-A270-1BB8B9C90C33}"/>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59" name="Rectangle 158">
              <a:extLst>
                <a:ext uri="{FF2B5EF4-FFF2-40B4-BE49-F238E27FC236}">
                  <a16:creationId xmlns:a16="http://schemas.microsoft.com/office/drawing/2014/main" id="{2BF3B5BF-CCEC-43C5-BCD2-40BAFDCEAC4E}"/>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60" name="Manual Input 104">
              <a:extLst>
                <a:ext uri="{FF2B5EF4-FFF2-40B4-BE49-F238E27FC236}">
                  <a16:creationId xmlns:a16="http://schemas.microsoft.com/office/drawing/2014/main" id="{358C1201-1B54-45A6-AFD9-F9756EE465AE}"/>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Pacts</a:t>
              </a:r>
              <a:endParaRPr lang="en-US" sz="1600" b="1" kern="0" dirty="0">
                <a:solidFill>
                  <a:schemeClr val="bg1"/>
                </a:solidFill>
                <a:latin typeface="Arial" charset="0"/>
                <a:ea typeface="Arial" charset="0"/>
                <a:cs typeface="Arial" charset="0"/>
              </a:endParaRPr>
            </a:p>
          </p:txBody>
        </p:sp>
        <p:sp>
          <p:nvSpPr>
            <p:cNvPr id="161" name="Freeform: Shape 160">
              <a:extLst>
                <a:ext uri="{FF2B5EF4-FFF2-40B4-BE49-F238E27FC236}">
                  <a16:creationId xmlns:a16="http://schemas.microsoft.com/office/drawing/2014/main" id="{818B5002-05C2-4818-924C-C1DCDD64587D}"/>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62" name="Group 161">
            <a:extLst>
              <a:ext uri="{FF2B5EF4-FFF2-40B4-BE49-F238E27FC236}">
                <a16:creationId xmlns:a16="http://schemas.microsoft.com/office/drawing/2014/main" id="{299A1682-61B3-41FC-AF84-16BBEE82C345}"/>
              </a:ext>
            </a:extLst>
          </p:cNvPr>
          <p:cNvGrpSpPr/>
          <p:nvPr/>
        </p:nvGrpSpPr>
        <p:grpSpPr>
          <a:xfrm>
            <a:off x="326108" y="5291146"/>
            <a:ext cx="8518164" cy="727042"/>
            <a:chOff x="312918" y="1402020"/>
            <a:chExt cx="8518164" cy="727042"/>
          </a:xfrm>
        </p:grpSpPr>
        <p:sp>
          <p:nvSpPr>
            <p:cNvPr id="163" name="Rectangle 162">
              <a:extLst>
                <a:ext uri="{FF2B5EF4-FFF2-40B4-BE49-F238E27FC236}">
                  <a16:creationId xmlns:a16="http://schemas.microsoft.com/office/drawing/2014/main" id="{AFA0E65C-1230-45B2-A583-D24A5F2B1160}"/>
                </a:ext>
              </a:extLst>
            </p:cNvPr>
            <p:cNvSpPr/>
            <p:nvPr/>
          </p:nvSpPr>
          <p:spPr>
            <a:xfrm>
              <a:off x="2989925" y="1450489"/>
              <a:ext cx="5836085"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require processes or data to be easily audited and transparent to internal or external parties? The benefit added to brand image or increased funding would be considered. </a:t>
              </a:r>
            </a:p>
            <a:p>
              <a:pPr marL="171450" indent="-171450">
                <a:buFont typeface="Wingdings" charset="2"/>
                <a:buChar char="§"/>
              </a:pPr>
              <a:endParaRPr lang="en-US" sz="1100" kern="0" dirty="0">
                <a:latin typeface="Arial" charset="0"/>
                <a:ea typeface="Arial" charset="0"/>
                <a:cs typeface="Arial" charset="0"/>
              </a:endParaRPr>
            </a:p>
          </p:txBody>
        </p:sp>
        <p:sp>
          <p:nvSpPr>
            <p:cNvPr id="164" name="Rectangle 11">
              <a:extLst>
                <a:ext uri="{FF2B5EF4-FFF2-40B4-BE49-F238E27FC236}">
                  <a16:creationId xmlns:a16="http://schemas.microsoft.com/office/drawing/2014/main" id="{30B0EA4E-BB06-481A-A002-288EDD2C1C66}"/>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65" name="Rectangle 164">
              <a:extLst>
                <a:ext uri="{FF2B5EF4-FFF2-40B4-BE49-F238E27FC236}">
                  <a16:creationId xmlns:a16="http://schemas.microsoft.com/office/drawing/2014/main" id="{C010A087-E5C4-429D-8BC5-4134ED36EFA7}"/>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66" name="Manual Input 104">
              <a:extLst>
                <a:ext uri="{FF2B5EF4-FFF2-40B4-BE49-F238E27FC236}">
                  <a16:creationId xmlns:a16="http://schemas.microsoft.com/office/drawing/2014/main" id="{8395AB1B-7535-47B6-9BD5-BED81C483FB3}"/>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Clarity</a:t>
              </a:r>
              <a:endParaRPr lang="en-US" sz="1600" b="1" kern="0" dirty="0">
                <a:solidFill>
                  <a:schemeClr val="bg1"/>
                </a:solidFill>
                <a:latin typeface="Arial" charset="0"/>
                <a:ea typeface="Arial" charset="0"/>
                <a:cs typeface="Arial" charset="0"/>
              </a:endParaRPr>
            </a:p>
          </p:txBody>
        </p:sp>
        <p:sp>
          <p:nvSpPr>
            <p:cNvPr id="167" name="Freeform: Shape 166">
              <a:extLst>
                <a:ext uri="{FF2B5EF4-FFF2-40B4-BE49-F238E27FC236}">
                  <a16:creationId xmlns:a16="http://schemas.microsoft.com/office/drawing/2014/main" id="{196573C7-26A5-455F-903D-1103145F6FD7}"/>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pic>
        <p:nvPicPr>
          <p:cNvPr id="96" name="Graphic 95" descr="Tools">
            <a:extLst>
              <a:ext uri="{FF2B5EF4-FFF2-40B4-BE49-F238E27FC236}">
                <a16:creationId xmlns:a16="http://schemas.microsoft.com/office/drawing/2014/main" id="{5E9FCF8F-5806-48A2-9966-748EF408E1C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6890" y="2291508"/>
            <a:ext cx="476748" cy="476748"/>
          </a:xfrm>
          <a:prstGeom prst="rect">
            <a:avLst/>
          </a:prstGeom>
        </p:spPr>
      </p:pic>
      <p:pic>
        <p:nvPicPr>
          <p:cNvPr id="17" name="Graphic 16" descr="Handshake">
            <a:extLst>
              <a:ext uri="{FF2B5EF4-FFF2-40B4-BE49-F238E27FC236}">
                <a16:creationId xmlns:a16="http://schemas.microsoft.com/office/drawing/2014/main" id="{BDB79018-D542-4736-8CB2-3367796277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703" y="4650176"/>
            <a:ext cx="521123" cy="521123"/>
          </a:xfrm>
          <a:prstGeom prst="rect">
            <a:avLst/>
          </a:prstGeom>
        </p:spPr>
      </p:pic>
      <p:pic>
        <p:nvPicPr>
          <p:cNvPr id="23" name="Graphic 22" descr="Eye">
            <a:extLst>
              <a:ext uri="{FF2B5EF4-FFF2-40B4-BE49-F238E27FC236}">
                <a16:creationId xmlns:a16="http://schemas.microsoft.com/office/drawing/2014/main" id="{75FBED8F-AADA-4CB1-9BDF-37A90C7C82B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4273" y="5419150"/>
            <a:ext cx="521123" cy="521123"/>
          </a:xfrm>
          <a:prstGeom prst="rect">
            <a:avLst/>
          </a:prstGeom>
        </p:spPr>
      </p:pic>
      <p:pic>
        <p:nvPicPr>
          <p:cNvPr id="77" name="Graphic 76" descr="Coins">
            <a:extLst>
              <a:ext uri="{FF2B5EF4-FFF2-40B4-BE49-F238E27FC236}">
                <a16:creationId xmlns:a16="http://schemas.microsoft.com/office/drawing/2014/main" id="{DEA7E6F2-8EE9-476C-B870-044831AD8EE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441" y="3060238"/>
            <a:ext cx="521123" cy="521123"/>
          </a:xfrm>
          <a:prstGeom prst="rect">
            <a:avLst/>
          </a:prstGeom>
        </p:spPr>
      </p:pic>
      <p:pic>
        <p:nvPicPr>
          <p:cNvPr id="94" name="Graphic 93" descr="Playbook">
            <a:extLst>
              <a:ext uri="{FF2B5EF4-FFF2-40B4-BE49-F238E27FC236}">
                <a16:creationId xmlns:a16="http://schemas.microsoft.com/office/drawing/2014/main" id="{5CBE1488-5ADB-4A25-8666-7CE79999EA5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1899" y="3787279"/>
            <a:ext cx="605872" cy="605872"/>
          </a:xfrm>
          <a:prstGeom prst="rect">
            <a:avLst/>
          </a:prstGeom>
        </p:spPr>
      </p:pic>
    </p:spTree>
    <p:extLst>
      <p:ext uri="{BB962C8B-B14F-4D97-AF65-F5344CB8AC3E}">
        <p14:creationId xmlns:p14="http://schemas.microsoft.com/office/powerpoint/2010/main" val="3741790713"/>
      </p:ext>
    </p:extLst>
  </p:cSld>
  <p:clrMapOvr>
    <a:masterClrMapping/>
  </p:clrMapOvr>
</p:sld>
</file>

<file path=ppt/theme/theme1.xml><?xml version="1.0" encoding="utf-8"?>
<a:theme xmlns:a="http://schemas.openxmlformats.org/drawingml/2006/main" name="1_Blank Presentation">
  <a:themeElements>
    <a:clrScheme name="OTCR">
      <a:dk1>
        <a:srgbClr val="000000"/>
      </a:dk1>
      <a:lt1>
        <a:srgbClr val="FFFFFF"/>
      </a:lt1>
      <a:dk2>
        <a:srgbClr val="000000"/>
      </a:dk2>
      <a:lt2>
        <a:srgbClr val="808080"/>
      </a:lt2>
      <a:accent1>
        <a:srgbClr val="003361"/>
      </a:accent1>
      <a:accent2>
        <a:srgbClr val="006262"/>
      </a:accent2>
      <a:accent3>
        <a:srgbClr val="86C7CC"/>
      </a:accent3>
      <a:accent4>
        <a:srgbClr val="7A7AD4"/>
      </a:accent4>
      <a:accent5>
        <a:srgbClr val="BFBFBF"/>
      </a:accent5>
      <a:accent6>
        <a:srgbClr val="000000"/>
      </a:accent6>
      <a:hlink>
        <a:srgbClr val="009999"/>
      </a:hlink>
      <a:folHlink>
        <a:srgbClr val="99CC00"/>
      </a:folHlink>
    </a:clrScheme>
    <a:fontScheme name="Blank Presentation">
      <a:majorFont>
        <a:latin typeface="Trebuchet MS"/>
        <a:ea typeface="Osaka"/>
        <a:cs typeface=""/>
      </a:majorFont>
      <a:minorFont>
        <a:latin typeface="Trebuchet M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AD3A987FAE664C8AA2DB806573D028" ma:contentTypeVersion="0" ma:contentTypeDescription="Create a new document." ma:contentTypeScope="" ma:versionID="1e07a1755b8f231f798a5853ac19e66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12FCFC-4CBB-45A8-9EEA-6CF0820EE454}">
  <ds:schemaRefs>
    <ds:schemaRef ds:uri="http://schemas.microsoft.com/sharepoint/v3/contenttype/forms"/>
  </ds:schemaRefs>
</ds:datastoreItem>
</file>

<file path=customXml/itemProps2.xml><?xml version="1.0" encoding="utf-8"?>
<ds:datastoreItem xmlns:ds="http://schemas.openxmlformats.org/officeDocument/2006/customXml" ds:itemID="{7EE4DB87-A61E-4A3F-8644-918A1C1514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659C75B-BE07-443E-8D88-59BE831116C4}">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4721</TotalTime>
  <Words>671</Words>
  <Application>Microsoft Office PowerPoint</Application>
  <PresentationFormat>On-screen Show (4:3)</PresentationFormat>
  <Paragraphs>59</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ＭＳ Ｐゴシック</vt:lpstr>
      <vt:lpstr>Arial</vt:lpstr>
      <vt:lpstr>Osaka</vt:lpstr>
      <vt:lpstr>Times</vt:lpstr>
      <vt:lpstr>Trebuchet MS</vt:lpstr>
      <vt:lpstr>Wingdings</vt:lpstr>
      <vt:lpstr>Wingdings 2</vt:lpstr>
      <vt:lpstr>1_Blank Presentation</vt:lpstr>
      <vt:lpstr>Competitor Analysis EDIT 1</vt:lpstr>
      <vt:lpstr>Do You Need 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Deck  Last updated Dec 2017</dc:title>
  <dc:creator>Parth</dc:creator>
  <cp:lastModifiedBy>Parth</cp:lastModifiedBy>
  <cp:revision>125</cp:revision>
  <dcterms:created xsi:type="dcterms:W3CDTF">2014-02-23T18:59:27Z</dcterms:created>
  <dcterms:modified xsi:type="dcterms:W3CDTF">2018-03-05T06:01:52Z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0x01010019AD3A987FAE664C8AA2DB806573D028</vt:lpwstr>
  </property>
</Properties>
</file>