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
  </p:notesMasterIdLst>
  <p:sldIdLst>
    <p:sldId id="409" r:id="rId5"/>
    <p:sldId id="41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rdan" initials="J" lastIdx="1" clrIdx="0"/>
  <p:cmAuthor id="1" name="Gupta, Kush" initials="GK" lastIdx="17" clrIdx="1">
    <p:extLst>
      <p:ext uri="{19B8F6BF-5375-455C-9EA6-DF929625EA0E}">
        <p15:presenceInfo xmlns:p15="http://schemas.microsoft.com/office/powerpoint/2012/main" userId="S-1-5-21-2509641344-1052565914-3260824488-17295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9AB0"/>
    <a:srgbClr val="91A9C1"/>
    <a:srgbClr val="AEC0D2"/>
    <a:srgbClr val="A3A3E6"/>
    <a:srgbClr val="247E7E"/>
    <a:srgbClr val="285781"/>
    <a:srgbClr val="003D74"/>
    <a:srgbClr val="8FAAC5"/>
    <a:srgbClr val="839CB4"/>
    <a:srgbClr val="6884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67" autoAdjust="0"/>
    <p:restoredTop sz="94249" autoAdjust="0"/>
  </p:normalViewPr>
  <p:slideViewPr>
    <p:cSldViewPr>
      <p:cViewPr varScale="1">
        <p:scale>
          <a:sx n="68" d="100"/>
          <a:sy n="68" d="100"/>
        </p:scale>
        <p:origin x="177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EB1BDD72-2BF0-4741-BE9E-B94F65967A67}" type="datetimeFigureOut">
              <a:rPr lang="en-US" smtClean="0"/>
              <a:pPr/>
              <a:t>3/4/2018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F7398DE4-F621-48D0-919B-F4F30635943D}" type="slidenum">
              <a:rPr lang="en-US" smtClean="0"/>
              <a:pPr/>
              <a:t>‹#›</a:t>
            </a:fld>
            <a:endParaRPr lang="en-US" dirty="0"/>
          </a:p>
        </p:txBody>
      </p:sp>
    </p:spTree>
    <p:extLst>
      <p:ext uri="{BB962C8B-B14F-4D97-AF65-F5344CB8AC3E}">
        <p14:creationId xmlns:p14="http://schemas.microsoft.com/office/powerpoint/2010/main" val="1206936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a:ea typeface="+mn-ea"/>
        <a:cs typeface="+mn-cs"/>
      </a:defRPr>
    </a:lvl1pPr>
    <a:lvl2pPr marL="457200" algn="l" defTabSz="914400" rtl="0" eaLnBrk="1" latinLnBrk="0" hangingPunct="1">
      <a:defRPr sz="1200" kern="1200">
        <a:solidFill>
          <a:schemeClr val="tx1"/>
        </a:solidFill>
        <a:latin typeface="Arial"/>
        <a:ea typeface="+mn-ea"/>
        <a:cs typeface="+mn-cs"/>
      </a:defRPr>
    </a:lvl2pPr>
    <a:lvl3pPr marL="914400" algn="l" defTabSz="914400" rtl="0" eaLnBrk="1" latinLnBrk="0" hangingPunct="1">
      <a:defRPr sz="1200" kern="1200">
        <a:solidFill>
          <a:schemeClr val="tx1"/>
        </a:solidFill>
        <a:latin typeface="Arial"/>
        <a:ea typeface="+mn-ea"/>
        <a:cs typeface="+mn-cs"/>
      </a:defRPr>
    </a:lvl3pPr>
    <a:lvl4pPr marL="1371600" algn="l" defTabSz="914400" rtl="0" eaLnBrk="1" latinLnBrk="0" hangingPunct="1">
      <a:defRPr sz="1200" kern="1200">
        <a:solidFill>
          <a:schemeClr val="tx1"/>
        </a:solidFill>
        <a:latin typeface="Arial"/>
        <a:ea typeface="+mn-ea"/>
        <a:cs typeface="+mn-cs"/>
      </a:defRPr>
    </a:lvl4pPr>
    <a:lvl5pPr marL="1828800" algn="l" defTabSz="914400" rtl="0" eaLnBrk="1" latinLnBrk="0" hangingPunct="1">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a:t>
            </a:r>
          </a:p>
          <a:p>
            <a:r>
              <a:rPr lang="en-US" dirty="0"/>
              <a:t>https://aws.amazon.com/partners/blockchain/</a:t>
            </a:r>
          </a:p>
          <a:p>
            <a:endParaRPr lang="en-US" dirty="0"/>
          </a:p>
          <a:p>
            <a:r>
              <a:rPr lang="en-US" dirty="0"/>
              <a:t>Oracle:</a:t>
            </a:r>
          </a:p>
          <a:p>
            <a:r>
              <a:rPr lang="en-US" dirty="0"/>
              <a:t>https://www.oracle.com/cloud/blockchain/index.html#industries</a:t>
            </a:r>
          </a:p>
          <a:p>
            <a:r>
              <a:rPr lang="en-US" dirty="0"/>
              <a:t>https://cloud.oracle.com/opc/paas/ebooks/Oracle_Blockchain_Cloud_Service.pdf</a:t>
            </a:r>
          </a:p>
          <a:p>
            <a:r>
              <a:rPr lang="en-US" dirty="0"/>
              <a:t>http://www.oracle.com/us/cloud/451-reprint-oracle-02oct2017-3945623.pdf</a:t>
            </a:r>
          </a:p>
          <a:p>
            <a:endParaRPr lang="en-US" dirty="0"/>
          </a:p>
          <a:p>
            <a:r>
              <a:rPr lang="en-US" dirty="0"/>
              <a:t>IBM:</a:t>
            </a:r>
          </a:p>
          <a:p>
            <a:r>
              <a:rPr lang="en-US" dirty="0"/>
              <a:t>https://public.dhe.ibm.com/common/ssi/ecm/xi/en/xim12354usen/XIM12354USEN.PDF</a:t>
            </a:r>
          </a:p>
          <a:p>
            <a:r>
              <a:rPr lang="en-US" dirty="0"/>
              <a:t>https://www.ibm.com/blockchain/industries/</a:t>
            </a:r>
          </a:p>
        </p:txBody>
      </p:sp>
      <p:sp>
        <p:nvSpPr>
          <p:cNvPr id="4" name="Slide Number Placeholder 3"/>
          <p:cNvSpPr>
            <a:spLocks noGrp="1"/>
          </p:cNvSpPr>
          <p:nvPr>
            <p:ph type="sldNum" sz="quarter" idx="10"/>
          </p:nvPr>
        </p:nvSpPr>
        <p:spPr/>
        <p:txBody>
          <a:bodyPr/>
          <a:lstStyle/>
          <a:p>
            <a:fld id="{F7398DE4-F621-48D0-919B-F4F30635943D}" type="slidenum">
              <a:rPr lang="en-US" smtClean="0"/>
              <a:pPr/>
              <a:t>1</a:t>
            </a:fld>
            <a:endParaRPr lang="en-US" dirty="0"/>
          </a:p>
        </p:txBody>
      </p:sp>
    </p:spTree>
    <p:extLst>
      <p:ext uri="{BB962C8B-B14F-4D97-AF65-F5344CB8AC3E}">
        <p14:creationId xmlns:p14="http://schemas.microsoft.com/office/powerpoint/2010/main" val="59547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a:t>
            </a:r>
          </a:p>
          <a:p>
            <a:r>
              <a:rPr lang="en-US" dirty="0"/>
              <a:t>https://aws.amazon.com/partners/blockchain/</a:t>
            </a:r>
          </a:p>
          <a:p>
            <a:endParaRPr lang="en-US" dirty="0"/>
          </a:p>
          <a:p>
            <a:r>
              <a:rPr lang="en-US" dirty="0"/>
              <a:t>Oracle:</a:t>
            </a:r>
          </a:p>
          <a:p>
            <a:r>
              <a:rPr lang="en-US" dirty="0"/>
              <a:t>https://www.oracle.com/cloud/blockchain/index.html#industries</a:t>
            </a:r>
          </a:p>
          <a:p>
            <a:r>
              <a:rPr lang="en-US" dirty="0"/>
              <a:t>https://cloud.oracle.com/opc/paas/ebooks/Oracle_Blockchain_Cloud_Service.pdf</a:t>
            </a:r>
          </a:p>
          <a:p>
            <a:r>
              <a:rPr lang="en-US" dirty="0"/>
              <a:t>http://www.oracle.com/us/cloud/451-reprint-oracle-02oct2017-3945623.pdf</a:t>
            </a:r>
          </a:p>
          <a:p>
            <a:endParaRPr lang="en-US" dirty="0"/>
          </a:p>
          <a:p>
            <a:r>
              <a:rPr lang="en-US" dirty="0"/>
              <a:t>IBM:</a:t>
            </a:r>
          </a:p>
          <a:p>
            <a:r>
              <a:rPr lang="en-US" dirty="0"/>
              <a:t>https://public.dhe.ibm.com/common/ssi/ecm/xi/en/xim12354usen/XIM12354USEN.PDF</a:t>
            </a:r>
          </a:p>
          <a:p>
            <a:r>
              <a:rPr lang="en-US" dirty="0"/>
              <a:t>https://www.ibm.com/blockchain/industries/</a:t>
            </a:r>
          </a:p>
        </p:txBody>
      </p:sp>
      <p:sp>
        <p:nvSpPr>
          <p:cNvPr id="4" name="Slide Number Placeholder 3"/>
          <p:cNvSpPr>
            <a:spLocks noGrp="1"/>
          </p:cNvSpPr>
          <p:nvPr>
            <p:ph type="sldNum" sz="quarter" idx="10"/>
          </p:nvPr>
        </p:nvSpPr>
        <p:spPr/>
        <p:txBody>
          <a:bodyPr/>
          <a:lstStyle/>
          <a:p>
            <a:fld id="{F7398DE4-F621-48D0-919B-F4F30635943D}" type="slidenum">
              <a:rPr lang="en-US" smtClean="0"/>
              <a:pPr/>
              <a:t>2</a:t>
            </a:fld>
            <a:endParaRPr lang="en-US" dirty="0"/>
          </a:p>
        </p:txBody>
      </p:sp>
    </p:spTree>
    <p:extLst>
      <p:ext uri="{BB962C8B-B14F-4D97-AF65-F5344CB8AC3E}">
        <p14:creationId xmlns:p14="http://schemas.microsoft.com/office/powerpoint/2010/main" val="1274496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2286000"/>
            <a:ext cx="9144000" cy="1066800"/>
          </a:xfrm>
          <a:prstGeom prst="rect">
            <a:avLst/>
          </a:prstGeom>
          <a:gradFill rotWithShape="0">
            <a:gsLst>
              <a:gs pos="0">
                <a:srgbClr val="003361"/>
              </a:gs>
              <a:gs pos="100000">
                <a:srgbClr val="003361">
                  <a:gamma/>
                  <a:shade val="47059"/>
                  <a:invGamma/>
                </a:srgbClr>
              </a:gs>
            </a:gsLst>
            <a:lin ang="5400000" scaled="1"/>
          </a:gradFill>
          <a:ln w="9525">
            <a:noFill/>
            <a:miter lim="800000"/>
            <a:headEnd/>
            <a:tailEnd/>
          </a:ln>
        </p:spPr>
        <p:txBody>
          <a:bodyPr wrap="none" anchor="ctr"/>
          <a:lstStyle/>
          <a:p>
            <a:pPr eaLnBrk="0" fontAlgn="base" hangingPunct="0">
              <a:spcBef>
                <a:spcPct val="0"/>
              </a:spcBef>
              <a:spcAft>
                <a:spcPct val="0"/>
              </a:spcAft>
              <a:defRPr/>
            </a:pPr>
            <a:endParaRPr lang="en-US" sz="2400">
              <a:solidFill>
                <a:srgbClr val="000000"/>
              </a:solidFill>
              <a:latin typeface="Arial" charset="0"/>
              <a:ea typeface="ＭＳ Ｐゴシック" pitchFamily="34" charset="-128"/>
              <a:cs typeface="Arial" charset="0"/>
            </a:endParaRPr>
          </a:p>
        </p:txBody>
      </p:sp>
      <p:pic>
        <p:nvPicPr>
          <p:cNvPr id="5" name="Picture 19" descr="Untitled-1"/>
          <p:cNvPicPr>
            <a:picLocks noChangeAspect="1" noChangeArrowheads="1"/>
          </p:cNvPicPr>
          <p:nvPr userDrawn="1"/>
        </p:nvPicPr>
        <p:blipFill>
          <a:blip r:embed="rId2" cstate="print"/>
          <a:srcRect/>
          <a:stretch>
            <a:fillRect/>
          </a:stretch>
        </p:blipFill>
        <p:spPr bwMode="auto">
          <a:xfrm>
            <a:off x="685800" y="2362200"/>
            <a:ext cx="1981200" cy="863600"/>
          </a:xfrm>
          <a:prstGeom prst="rect">
            <a:avLst/>
          </a:prstGeom>
          <a:noFill/>
          <a:ln w="9525">
            <a:noFill/>
            <a:miter lim="800000"/>
            <a:headEnd/>
            <a:tailEnd/>
          </a:ln>
        </p:spPr>
      </p:pic>
      <p:sp>
        <p:nvSpPr>
          <p:cNvPr id="40970" name="Rectangle 10"/>
          <p:cNvSpPr>
            <a:spLocks noGrp="1" noChangeArrowheads="1"/>
          </p:cNvSpPr>
          <p:nvPr>
            <p:ph type="ctrTitle" sz="quarter"/>
          </p:nvPr>
        </p:nvSpPr>
        <p:spPr>
          <a:xfrm>
            <a:off x="3505200" y="2286000"/>
            <a:ext cx="5638800" cy="1066800"/>
          </a:xfrm>
        </p:spPr>
        <p:txBody>
          <a:bodyPr/>
          <a:lstStyle>
            <a:lvl1pPr algn="r">
              <a:defRPr smtClean="0">
                <a:latin typeface="Arial" charset="0"/>
                <a:cs typeface="Arial" charset="0"/>
              </a:defRPr>
            </a:lvl1pPr>
          </a:lstStyle>
          <a:p>
            <a:r>
              <a:rPr lang="en-US"/>
              <a:t>Click to add Title</a:t>
            </a:r>
          </a:p>
        </p:txBody>
      </p:sp>
      <p:sp>
        <p:nvSpPr>
          <p:cNvPr id="40971" name="Rectangle 11"/>
          <p:cNvSpPr>
            <a:spLocks noGrp="1" noChangeArrowheads="1"/>
          </p:cNvSpPr>
          <p:nvPr>
            <p:ph type="subTitle" sz="quarter" idx="1"/>
          </p:nvPr>
        </p:nvSpPr>
        <p:spPr>
          <a:xfrm>
            <a:off x="3505200" y="3505200"/>
            <a:ext cx="5638800" cy="2286000"/>
          </a:xfrm>
        </p:spPr>
        <p:txBody>
          <a:bodyPr/>
          <a:lstStyle>
            <a:lvl1pPr marL="0" indent="0" algn="r">
              <a:buFontTx/>
              <a:buNone/>
              <a:defRPr smtClean="0">
                <a:latin typeface="Arial" charset="0"/>
                <a:cs typeface="Arial" charset="0"/>
              </a:defRPr>
            </a:lvl1pPr>
          </a:lstStyle>
          <a:p>
            <a:r>
              <a:rPr lang="en-US"/>
              <a:t>Click to add subtitle</a:t>
            </a:r>
          </a:p>
        </p:txBody>
      </p:sp>
    </p:spTree>
    <p:extLst>
      <p:ext uri="{BB962C8B-B14F-4D97-AF65-F5344CB8AC3E}">
        <p14:creationId xmlns:p14="http://schemas.microsoft.com/office/powerpoint/2010/main" val="231477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5" name="Rectangle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6" name="Rectangle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181C29F1-2860-4D6C-B90D-256799007B98}" type="slidenum">
              <a:rPr lang="en-US" smtClean="0"/>
              <a:pPr>
                <a:defRPr/>
              </a:pPr>
              <a:t>‹#›</a:t>
            </a:fld>
            <a:endParaRPr lang="en-US" dirty="0"/>
          </a:p>
        </p:txBody>
      </p:sp>
    </p:spTree>
    <p:extLst>
      <p:ext uri="{BB962C8B-B14F-4D97-AF65-F5344CB8AC3E}">
        <p14:creationId xmlns:p14="http://schemas.microsoft.com/office/powerpoint/2010/main" val="177008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0"/>
            <a:ext cx="21971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0"/>
            <a:ext cx="6442075"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5" name="Rectangle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6" name="Rectangle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242ED5D3-E95F-431A-9B53-3C1B5A2037FE}" type="slidenum">
              <a:rPr lang="en-US" smtClean="0"/>
              <a:pPr>
                <a:defRPr/>
              </a:pPr>
              <a:t>‹#›</a:t>
            </a:fld>
            <a:endParaRPr lang="en-US" dirty="0"/>
          </a:p>
        </p:txBody>
      </p:sp>
    </p:spTree>
    <p:extLst>
      <p:ext uri="{BB962C8B-B14F-4D97-AF65-F5344CB8AC3E}">
        <p14:creationId xmlns:p14="http://schemas.microsoft.com/office/powerpoint/2010/main" val="3655468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0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p:cNvSpPr>
            <a:spLocks noGrp="1" noChangeArrowheads="1"/>
          </p:cNvSpPr>
          <p:nvPr>
            <p:ph type="sldNum" sz="quarter" idx="10"/>
          </p:nvPr>
        </p:nvSpPr>
        <p:spPr>
          <a:xfrm>
            <a:off x="8686800" y="6553200"/>
            <a:ext cx="381000" cy="304800"/>
          </a:xfrm>
        </p:spPr>
        <p:txBody>
          <a:bodyPr/>
          <a:lstStyle>
            <a:lvl1pPr>
              <a:defRPr>
                <a:latin typeface="Arial"/>
              </a:defRPr>
            </a:lvl1pPr>
          </a:lstStyle>
          <a:p>
            <a:pPr>
              <a:defRPr/>
            </a:pPr>
            <a:fld id="{12D85EC5-AA10-47EC-BCA9-B167206ECE94}" type="slidenum">
              <a:rPr lang="en-US" smtClean="0"/>
              <a:pPr>
                <a:defRPr/>
              </a:pPr>
              <a:t>‹#›</a:t>
            </a:fld>
            <a:endParaRPr lang="en-US" dirty="0"/>
          </a:p>
        </p:txBody>
      </p:sp>
    </p:spTree>
    <p:extLst>
      <p:ext uri="{BB962C8B-B14F-4D97-AF65-F5344CB8AC3E}">
        <p14:creationId xmlns:p14="http://schemas.microsoft.com/office/powerpoint/2010/main" val="23270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5" name="Rectangle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6" name="Rectangle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D114A292-D18C-41BF-A27A-C564DFC03F83}" type="slidenum">
              <a:rPr lang="en-US" smtClean="0"/>
              <a:pPr>
                <a:defRPr/>
              </a:pPr>
              <a:t>‹#›</a:t>
            </a:fld>
            <a:endParaRPr lang="en-US" dirty="0"/>
          </a:p>
        </p:txBody>
      </p:sp>
    </p:spTree>
    <p:extLst>
      <p:ext uri="{BB962C8B-B14F-4D97-AF65-F5344CB8AC3E}">
        <p14:creationId xmlns:p14="http://schemas.microsoft.com/office/powerpoint/2010/main" val="264457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19200"/>
            <a:ext cx="4267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24400" y="1219200"/>
            <a:ext cx="4267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6" name="Footer Placeholder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7" name="Slide Number Placeholder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9B9EA8CF-8D9A-464F-8D41-6725FA38C0D6}" type="slidenum">
              <a:rPr lang="en-US" smtClean="0"/>
              <a:pPr>
                <a:defRPr/>
              </a:pPr>
              <a:t>‹#›</a:t>
            </a:fld>
            <a:endParaRPr lang="en-US" dirty="0"/>
          </a:p>
        </p:txBody>
      </p:sp>
    </p:spTree>
    <p:extLst>
      <p:ext uri="{BB962C8B-B14F-4D97-AF65-F5344CB8AC3E}">
        <p14:creationId xmlns:p14="http://schemas.microsoft.com/office/powerpoint/2010/main" val="3931634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8" name="Rectangle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9" name="Rectangle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94D3E3F1-5435-42AE-B392-96236F247643}" type="slidenum">
              <a:rPr lang="en-US" smtClean="0"/>
              <a:pPr>
                <a:defRPr/>
              </a:pPr>
              <a:t>‹#›</a:t>
            </a:fld>
            <a:endParaRPr lang="en-US" dirty="0"/>
          </a:p>
        </p:txBody>
      </p:sp>
    </p:spTree>
    <p:extLst>
      <p:ext uri="{BB962C8B-B14F-4D97-AF65-F5344CB8AC3E}">
        <p14:creationId xmlns:p14="http://schemas.microsoft.com/office/powerpoint/2010/main" val="2669667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4" name="Rectangle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5" name="Rectangle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656BE6D2-89CA-4DA7-957F-FD974D42F232}" type="slidenum">
              <a:rPr lang="en-US" smtClean="0"/>
              <a:pPr>
                <a:defRPr/>
              </a:pPr>
              <a:t>‹#›</a:t>
            </a:fld>
            <a:endParaRPr lang="en-US" dirty="0"/>
          </a:p>
        </p:txBody>
      </p:sp>
    </p:spTree>
    <p:extLst>
      <p:ext uri="{BB962C8B-B14F-4D97-AF65-F5344CB8AC3E}">
        <p14:creationId xmlns:p14="http://schemas.microsoft.com/office/powerpoint/2010/main" val="3835178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3" name="Rectangle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4" name="Rectangle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DC943FE0-0355-4D4C-97F9-DCDFB697F1F1}" type="slidenum">
              <a:rPr lang="en-US" smtClean="0"/>
              <a:pPr>
                <a:defRPr/>
              </a:pPr>
              <a:t>‹#›</a:t>
            </a:fld>
            <a:endParaRPr lang="en-US" dirty="0"/>
          </a:p>
        </p:txBody>
      </p:sp>
    </p:spTree>
    <p:extLst>
      <p:ext uri="{BB962C8B-B14F-4D97-AF65-F5344CB8AC3E}">
        <p14:creationId xmlns:p14="http://schemas.microsoft.com/office/powerpoint/2010/main" val="45619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6" name="Footer Placeholder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7" name="Slide Number Placeholder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09C815D5-8D31-46BF-9C67-064959AEEFE6}" type="slidenum">
              <a:rPr lang="en-US" smtClean="0"/>
              <a:pPr>
                <a:defRPr/>
              </a:pPr>
              <a:t>‹#›</a:t>
            </a:fld>
            <a:endParaRPr lang="en-US" dirty="0"/>
          </a:p>
        </p:txBody>
      </p:sp>
    </p:spTree>
    <p:extLst>
      <p:ext uri="{BB962C8B-B14F-4D97-AF65-F5344CB8AC3E}">
        <p14:creationId xmlns:p14="http://schemas.microsoft.com/office/powerpoint/2010/main" val="72467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76200" y="6324600"/>
            <a:ext cx="19050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6" name="Footer Placeholder 5"/>
          <p:cNvSpPr>
            <a:spLocks noGrp="1" noChangeArrowheads="1"/>
          </p:cNvSpPr>
          <p:nvPr>
            <p:ph type="ftr" sz="quarter" idx="11"/>
          </p:nvPr>
        </p:nvSpPr>
        <p:spPr>
          <a:xfrm>
            <a:off x="3124200" y="6324600"/>
            <a:ext cx="2895600" cy="457200"/>
          </a:xfrm>
          <a:prstGeom prst="rect">
            <a:avLst/>
          </a:prstGeom>
        </p:spPr>
        <p:txBody>
          <a:bodyPr/>
          <a:lstStyle>
            <a:lvl1pPr eaLnBrk="0" hangingPunct="0">
              <a:defRPr>
                <a:solidFill>
                  <a:srgbClr val="000000"/>
                </a:solidFill>
                <a:ea typeface="ＭＳ Ｐゴシック" pitchFamily="34" charset="-128"/>
                <a:cs typeface="+mn-cs"/>
              </a:defRPr>
            </a:lvl1pPr>
          </a:lstStyle>
          <a:p>
            <a:pPr fontAlgn="base">
              <a:spcBef>
                <a:spcPct val="0"/>
              </a:spcBef>
              <a:spcAft>
                <a:spcPct val="0"/>
              </a:spcAft>
              <a:defRPr/>
            </a:pPr>
            <a:endParaRPr lang="en-US" sz="2400">
              <a:latin typeface="Arial" charset="0"/>
            </a:endParaRPr>
          </a:p>
        </p:txBody>
      </p:sp>
      <p:sp>
        <p:nvSpPr>
          <p:cNvPr id="7" name="Slide Number Placeholder 6"/>
          <p:cNvSpPr>
            <a:spLocks noGrp="1" noChangeArrowheads="1"/>
          </p:cNvSpPr>
          <p:nvPr>
            <p:ph type="sldNum" sz="quarter" idx="12"/>
          </p:nvPr>
        </p:nvSpPr>
        <p:spPr>
          <a:xfrm>
            <a:off x="8686800" y="6553200"/>
            <a:ext cx="381000" cy="304800"/>
          </a:xfrm>
        </p:spPr>
        <p:txBody>
          <a:bodyPr/>
          <a:lstStyle>
            <a:lvl1pPr>
              <a:defRPr>
                <a:latin typeface="Arial"/>
              </a:defRPr>
            </a:lvl1pPr>
          </a:lstStyle>
          <a:p>
            <a:pPr>
              <a:defRPr/>
            </a:pPr>
            <a:fld id="{1AC3460E-C65E-4CB4-BEE6-5BD6CFE02EAC}" type="slidenum">
              <a:rPr lang="en-US" smtClean="0"/>
              <a:pPr>
                <a:defRPr/>
              </a:pPr>
              <a:t>‹#›</a:t>
            </a:fld>
            <a:endParaRPr lang="en-US" dirty="0"/>
          </a:p>
        </p:txBody>
      </p:sp>
    </p:spTree>
    <p:extLst>
      <p:ext uri="{BB962C8B-B14F-4D97-AF65-F5344CB8AC3E}">
        <p14:creationId xmlns:p14="http://schemas.microsoft.com/office/powerpoint/2010/main" val="3345403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bwMode="auto">
          <a:xfrm>
            <a:off x="304800" y="838200"/>
            <a:ext cx="86868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7" name="Rectangle 7"/>
          <p:cNvSpPr>
            <a:spLocks noChangeArrowheads="1"/>
          </p:cNvSpPr>
          <p:nvPr userDrawn="1"/>
        </p:nvSpPr>
        <p:spPr bwMode="auto">
          <a:xfrm>
            <a:off x="0" y="-9525"/>
            <a:ext cx="9144000" cy="698500"/>
          </a:xfrm>
          <a:prstGeom prst="rect">
            <a:avLst/>
          </a:prstGeom>
          <a:solidFill>
            <a:srgbClr val="003361"/>
          </a:solidFill>
          <a:ln w="9525">
            <a:noFill/>
            <a:miter lim="800000"/>
            <a:headEnd/>
            <a:tailEnd/>
          </a:ln>
        </p:spPr>
        <p:txBody>
          <a:bodyPr wrap="none" anchor="ctr"/>
          <a:lstStyle/>
          <a:p>
            <a:pPr eaLnBrk="0" fontAlgn="base" hangingPunct="0">
              <a:spcBef>
                <a:spcPct val="0"/>
              </a:spcBef>
              <a:spcAft>
                <a:spcPct val="0"/>
              </a:spcAft>
              <a:defRPr/>
            </a:pPr>
            <a:endParaRPr lang="en-US" sz="2400">
              <a:solidFill>
                <a:srgbClr val="000000"/>
              </a:solidFill>
              <a:latin typeface="Arial" charset="0"/>
              <a:ea typeface="ＭＳ Ｐゴシック" pitchFamily="34" charset="-128"/>
              <a:cs typeface="Arial" charset="0"/>
            </a:endParaRPr>
          </a:p>
        </p:txBody>
      </p:sp>
      <p:sp>
        <p:nvSpPr>
          <p:cNvPr id="13316" name="Rectangle 2"/>
          <p:cNvSpPr>
            <a:spLocks noGrp="1" noChangeArrowheads="1"/>
          </p:cNvSpPr>
          <p:nvPr>
            <p:ph type="title"/>
          </p:nvPr>
        </p:nvSpPr>
        <p:spPr bwMode="auto">
          <a:xfrm>
            <a:off x="333375" y="0"/>
            <a:ext cx="8763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1" name="Slide Number Placeholder 10"/>
          <p:cNvSpPr>
            <a:spLocks noGrp="1" noChangeArrowheads="1"/>
          </p:cNvSpPr>
          <p:nvPr>
            <p:ph type="sldNum" sz="quarter" idx="4"/>
          </p:nvPr>
        </p:nvSpPr>
        <p:spPr>
          <a:xfrm>
            <a:off x="8610600" y="6477000"/>
            <a:ext cx="381000" cy="304800"/>
          </a:xfrm>
          <a:prstGeom prst="rect">
            <a:avLst/>
          </a:prstGeom>
          <a:ln/>
        </p:spPr>
        <p:txBody>
          <a:bodyPr/>
          <a:lstStyle>
            <a:lvl1pPr eaLnBrk="0" hangingPunct="0">
              <a:defRPr sz="1100" smtClean="0">
                <a:solidFill>
                  <a:srgbClr val="000000"/>
                </a:solidFill>
                <a:ea typeface="ＭＳ Ｐゴシック" pitchFamily="34" charset="-128"/>
                <a:cs typeface="+mn-cs"/>
              </a:defRPr>
            </a:lvl1pPr>
          </a:lstStyle>
          <a:p>
            <a:pPr fontAlgn="base">
              <a:spcBef>
                <a:spcPct val="0"/>
              </a:spcBef>
              <a:spcAft>
                <a:spcPct val="0"/>
              </a:spcAft>
              <a:defRPr/>
            </a:pPr>
            <a:fld id="{28D092FF-83A6-4715-8628-A5FC252DDB0A}" type="slidenum">
              <a:rPr lang="en-US">
                <a:latin typeface="Arial" charset="0"/>
              </a:rPr>
              <a:pPr fontAlgn="base">
                <a:spcBef>
                  <a:spcPct val="0"/>
                </a:spcBef>
                <a:spcAft>
                  <a:spcPct val="0"/>
                </a:spcAft>
                <a:defRPr/>
              </a:pPr>
              <a:t>‹#›</a:t>
            </a:fld>
            <a:endParaRPr lang="en-US" dirty="0">
              <a:latin typeface="Arial" charset="0"/>
            </a:endParaRPr>
          </a:p>
        </p:txBody>
      </p:sp>
      <p:pic>
        <p:nvPicPr>
          <p:cNvPr id="13318" name="Picture 1"/>
          <p:cNvPicPr>
            <a:picLocks noChangeAspect="1"/>
          </p:cNvPicPr>
          <p:nvPr userDrawn="1"/>
        </p:nvPicPr>
        <p:blipFill>
          <a:blip r:embed="rId13" cstate="print"/>
          <a:srcRect/>
          <a:stretch>
            <a:fillRect/>
          </a:stretch>
        </p:blipFill>
        <p:spPr bwMode="auto">
          <a:xfrm>
            <a:off x="304800" y="6467158"/>
            <a:ext cx="609600" cy="265430"/>
          </a:xfrm>
          <a:prstGeom prst="rect">
            <a:avLst/>
          </a:prstGeom>
          <a:noFill/>
          <a:ln w="9525">
            <a:noFill/>
            <a:miter lim="800000"/>
            <a:headEnd/>
            <a:tailEnd/>
          </a:ln>
        </p:spPr>
      </p:pic>
    </p:spTree>
    <p:extLst>
      <p:ext uri="{BB962C8B-B14F-4D97-AF65-F5344CB8AC3E}">
        <p14:creationId xmlns:p14="http://schemas.microsoft.com/office/powerpoint/2010/main" val="2129133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20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2000">
          <a:solidFill>
            <a:schemeClr val="bg1"/>
          </a:solidFill>
          <a:latin typeface="Arial" charset="0"/>
          <a:ea typeface="Osaka" pitchFamily="1" charset="-128"/>
          <a:cs typeface="Arial" charset="0"/>
        </a:defRPr>
      </a:lvl2pPr>
      <a:lvl3pPr algn="l" rtl="0" eaLnBrk="0" fontAlgn="base" hangingPunct="0">
        <a:spcBef>
          <a:spcPct val="0"/>
        </a:spcBef>
        <a:spcAft>
          <a:spcPct val="0"/>
        </a:spcAft>
        <a:defRPr sz="2000">
          <a:solidFill>
            <a:schemeClr val="bg1"/>
          </a:solidFill>
          <a:latin typeface="Arial" charset="0"/>
          <a:ea typeface="Osaka" pitchFamily="1" charset="-128"/>
          <a:cs typeface="Arial" charset="0"/>
        </a:defRPr>
      </a:lvl3pPr>
      <a:lvl4pPr algn="l" rtl="0" eaLnBrk="0" fontAlgn="base" hangingPunct="0">
        <a:spcBef>
          <a:spcPct val="0"/>
        </a:spcBef>
        <a:spcAft>
          <a:spcPct val="0"/>
        </a:spcAft>
        <a:defRPr sz="2000">
          <a:solidFill>
            <a:schemeClr val="bg1"/>
          </a:solidFill>
          <a:latin typeface="Arial" charset="0"/>
          <a:ea typeface="Osaka" pitchFamily="1" charset="-128"/>
          <a:cs typeface="Arial" charset="0"/>
        </a:defRPr>
      </a:lvl4pPr>
      <a:lvl5pPr algn="l" rtl="0" eaLnBrk="0" fontAlgn="base" hangingPunct="0">
        <a:spcBef>
          <a:spcPct val="0"/>
        </a:spcBef>
        <a:spcAft>
          <a:spcPct val="0"/>
        </a:spcAft>
        <a:defRPr sz="2000">
          <a:solidFill>
            <a:schemeClr val="bg1"/>
          </a:solidFill>
          <a:latin typeface="Arial" charset="0"/>
          <a:ea typeface="Osaka" pitchFamily="1" charset="-128"/>
          <a:cs typeface="Arial" charset="0"/>
        </a:defRPr>
      </a:lvl5pPr>
      <a:lvl6pPr marL="457200" algn="l" rtl="0" fontAlgn="base">
        <a:spcBef>
          <a:spcPct val="0"/>
        </a:spcBef>
        <a:spcAft>
          <a:spcPct val="0"/>
        </a:spcAft>
        <a:defRPr sz="4000">
          <a:solidFill>
            <a:schemeClr val="bg1"/>
          </a:solidFill>
          <a:latin typeface="Trebuchet MS" pitchFamily="34" charset="0"/>
          <a:ea typeface="Osaka" pitchFamily="1" charset="-128"/>
        </a:defRPr>
      </a:lvl6pPr>
      <a:lvl7pPr marL="914400" algn="l" rtl="0" fontAlgn="base">
        <a:spcBef>
          <a:spcPct val="0"/>
        </a:spcBef>
        <a:spcAft>
          <a:spcPct val="0"/>
        </a:spcAft>
        <a:defRPr sz="4000">
          <a:solidFill>
            <a:schemeClr val="bg1"/>
          </a:solidFill>
          <a:latin typeface="Trebuchet MS" pitchFamily="34" charset="0"/>
          <a:ea typeface="Osaka" pitchFamily="1" charset="-128"/>
        </a:defRPr>
      </a:lvl7pPr>
      <a:lvl8pPr marL="1371600" algn="l" rtl="0" fontAlgn="base">
        <a:spcBef>
          <a:spcPct val="0"/>
        </a:spcBef>
        <a:spcAft>
          <a:spcPct val="0"/>
        </a:spcAft>
        <a:defRPr sz="4000">
          <a:solidFill>
            <a:schemeClr val="bg1"/>
          </a:solidFill>
          <a:latin typeface="Trebuchet MS" pitchFamily="34" charset="0"/>
          <a:ea typeface="Osaka" pitchFamily="1" charset="-128"/>
        </a:defRPr>
      </a:lvl8pPr>
      <a:lvl9pPr marL="1828800" algn="l" rtl="0" fontAlgn="base">
        <a:spcBef>
          <a:spcPct val="0"/>
        </a:spcBef>
        <a:spcAft>
          <a:spcPct val="0"/>
        </a:spcAft>
        <a:defRPr sz="4000">
          <a:solidFill>
            <a:schemeClr val="bg1"/>
          </a:solidFill>
          <a:latin typeface="Trebuchet MS" pitchFamily="34" charset="0"/>
          <a:ea typeface="Osaka" pitchFamily="1" charset="-128"/>
        </a:defRPr>
      </a:lvl9pPr>
    </p:titleStyle>
    <p:bodyStyle>
      <a:lvl1pPr marL="342900" indent="-342900" algn="l" rtl="0" eaLnBrk="0" fontAlgn="base" hangingPunct="0">
        <a:spcBef>
          <a:spcPct val="20000"/>
        </a:spcBef>
        <a:spcAft>
          <a:spcPct val="0"/>
        </a:spcAft>
        <a:buChar char="•"/>
        <a:defRPr>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Times" pitchFamily="18" charset="0"/>
        <a:buChar char="•"/>
        <a:defRPr sz="16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Times" pitchFamily="18" charset="0"/>
        <a:buChar char="•"/>
        <a:defRPr sz="14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Times" pitchFamily="18" charset="0"/>
        <a:buChar char="•"/>
        <a:defRPr sz="14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Times" pitchFamily="18" charset="0"/>
        <a:buChar char="•"/>
        <a:defRPr sz="140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Font typeface="Times" pitchFamily="18" charset="0"/>
        <a:buChar char="•"/>
        <a:defRPr>
          <a:solidFill>
            <a:schemeClr val="tx1"/>
          </a:solidFill>
          <a:latin typeface="+mn-lt"/>
          <a:ea typeface="+mn-ea"/>
        </a:defRPr>
      </a:lvl6pPr>
      <a:lvl7pPr marL="2971800" indent="-228600" algn="l" rtl="0" fontAlgn="base">
        <a:spcBef>
          <a:spcPct val="20000"/>
        </a:spcBef>
        <a:spcAft>
          <a:spcPct val="0"/>
        </a:spcAft>
        <a:buFont typeface="Times" pitchFamily="18" charset="0"/>
        <a:buChar char="•"/>
        <a:defRPr>
          <a:solidFill>
            <a:schemeClr val="tx1"/>
          </a:solidFill>
          <a:latin typeface="+mn-lt"/>
          <a:ea typeface="+mn-ea"/>
        </a:defRPr>
      </a:lvl7pPr>
      <a:lvl8pPr marL="3429000" indent="-228600" algn="l" rtl="0" fontAlgn="base">
        <a:spcBef>
          <a:spcPct val="20000"/>
        </a:spcBef>
        <a:spcAft>
          <a:spcPct val="0"/>
        </a:spcAft>
        <a:buFont typeface="Times" pitchFamily="18" charset="0"/>
        <a:buChar char="•"/>
        <a:defRPr>
          <a:solidFill>
            <a:schemeClr val="tx1"/>
          </a:solidFill>
          <a:latin typeface="+mn-lt"/>
          <a:ea typeface="+mn-ea"/>
        </a:defRPr>
      </a:lvl8pPr>
      <a:lvl9pPr marL="3886200" indent="-228600" algn="l" rtl="0" fontAlgn="base">
        <a:spcBef>
          <a:spcPct val="20000"/>
        </a:spcBef>
        <a:spcAft>
          <a:spcPct val="0"/>
        </a:spcAft>
        <a:buFont typeface="Times" pitchFamily="18" charset="0"/>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6202686"/>
            <a:ext cx="9140817" cy="655314"/>
            <a:chOff x="0" y="6202686"/>
            <a:chExt cx="9140817" cy="655314"/>
          </a:xfrm>
        </p:grpSpPr>
        <p:sp>
          <p:nvSpPr>
            <p:cNvPr id="7" name="thisBar"/>
            <p:cNvSpPr/>
            <p:nvPr/>
          </p:nvSpPr>
          <p:spPr bwMode="auto">
            <a:xfrm>
              <a:off x="0" y="6202686"/>
              <a:ext cx="8839200" cy="655314"/>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53" name="Rectangle 52">
              <a:extLst>
                <a:ext uri="{FF2B5EF4-FFF2-40B4-BE49-F238E27FC236}">
                  <a16:creationId xmlns:a16="http://schemas.microsoft.com/office/drawing/2014/main" id="{C6A3EFCA-4B38-4059-B4A4-3CCE76D3E123}"/>
                </a:ext>
              </a:extLst>
            </p:cNvPr>
            <p:cNvSpPr/>
            <p:nvPr/>
          </p:nvSpPr>
          <p:spPr>
            <a:xfrm flipH="1">
              <a:off x="8574215" y="6324600"/>
              <a:ext cx="566602" cy="533400"/>
            </a:xfrm>
            <a:prstGeom prst="rect">
              <a:avLst/>
            </a:prstGeom>
            <a:solidFill>
              <a:schemeClr val="accent1"/>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sp>
          <p:nvSpPr>
            <p:cNvPr id="54" name="Right Triangle 53">
              <a:extLst>
                <a:ext uri="{FF2B5EF4-FFF2-40B4-BE49-F238E27FC236}">
                  <a16:creationId xmlns:a16="http://schemas.microsoft.com/office/drawing/2014/main" id="{A52134DA-4EBA-47BD-8E57-7934982A2390}"/>
                </a:ext>
              </a:extLst>
            </p:cNvPr>
            <p:cNvSpPr/>
            <p:nvPr/>
          </p:nvSpPr>
          <p:spPr>
            <a:xfrm flipH="1">
              <a:off x="8574215" y="6202932"/>
              <a:ext cx="264985" cy="121668"/>
            </a:xfrm>
            <a:prstGeom prst="rtTriangle">
              <a:avLst/>
            </a:prstGeom>
            <a:solidFill>
              <a:srgbClr val="071D49"/>
            </a:solidFill>
            <a:ln w="12700" cap="rnd" cmpd="sng" algn="ctr">
              <a:solidFill>
                <a:schemeClr val="tx1"/>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grpSp>
      <p:sp>
        <p:nvSpPr>
          <p:cNvPr id="2" name="Title 1"/>
          <p:cNvSpPr>
            <a:spLocks noGrp="1"/>
          </p:cNvSpPr>
          <p:nvPr>
            <p:ph type="title"/>
          </p:nvPr>
        </p:nvSpPr>
        <p:spPr>
          <a:xfrm>
            <a:off x="228600" y="0"/>
            <a:ext cx="8763000" cy="685800"/>
          </a:xfrm>
        </p:spPr>
        <p:txBody>
          <a:bodyPr/>
          <a:lstStyle/>
          <a:p>
            <a:r>
              <a:rPr lang="en-US" b="1" dirty="0">
                <a:latin typeface="Arial" charset="0"/>
                <a:ea typeface="Arial" charset="0"/>
                <a:cs typeface="Arial" charset="0"/>
              </a:rPr>
              <a:t>Competitor Analysis</a:t>
            </a:r>
          </a:p>
        </p:txBody>
      </p:sp>
      <p:grpSp>
        <p:nvGrpSpPr>
          <p:cNvPr id="9" name="Group 8"/>
          <p:cNvGrpSpPr/>
          <p:nvPr/>
        </p:nvGrpSpPr>
        <p:grpSpPr>
          <a:xfrm>
            <a:off x="-12699" y="533400"/>
            <a:ext cx="9156699" cy="682822"/>
            <a:chOff x="-6349" y="576677"/>
            <a:chExt cx="9156699" cy="682822"/>
          </a:xfrm>
        </p:grpSpPr>
        <p:grpSp>
          <p:nvGrpSpPr>
            <p:cNvPr id="6" name="Group 5"/>
            <p:cNvGrpSpPr/>
            <p:nvPr/>
          </p:nvGrpSpPr>
          <p:grpSpPr>
            <a:xfrm>
              <a:off x="-6349" y="576677"/>
              <a:ext cx="9156699" cy="682822"/>
              <a:chOff x="-6349" y="576677"/>
              <a:chExt cx="9156699" cy="682822"/>
            </a:xfrm>
          </p:grpSpPr>
          <p:sp>
            <p:nvSpPr>
              <p:cNvPr id="57" name="Rectangle 56">
                <a:extLst>
                  <a:ext uri="{FF2B5EF4-FFF2-40B4-BE49-F238E27FC236}">
                    <a16:creationId xmlns:a16="http://schemas.microsoft.com/office/drawing/2014/main" id="{C6A3EFCA-4B38-4059-B4A4-3CCE76D3E123}"/>
                  </a:ext>
                </a:extLst>
              </p:cNvPr>
              <p:cNvSpPr/>
              <p:nvPr/>
            </p:nvSpPr>
            <p:spPr>
              <a:xfrm flipH="1">
                <a:off x="7053530" y="576677"/>
                <a:ext cx="2090470" cy="365257"/>
              </a:xfrm>
              <a:prstGeom prst="rect">
                <a:avLst/>
              </a:prstGeom>
              <a:solidFill>
                <a:srgbClr val="F1F8FF"/>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sp>
            <p:nvSpPr>
              <p:cNvPr id="101" name="Rectangle 100">
                <a:extLst>
                  <a:ext uri="{FF2B5EF4-FFF2-40B4-BE49-F238E27FC236}">
                    <a16:creationId xmlns:a16="http://schemas.microsoft.com/office/drawing/2014/main" id="{C6A3EFCA-4B38-4059-B4A4-3CCE76D3E123}"/>
                  </a:ext>
                </a:extLst>
              </p:cNvPr>
              <p:cNvSpPr/>
              <p:nvPr/>
            </p:nvSpPr>
            <p:spPr>
              <a:xfrm flipH="1">
                <a:off x="9067800" y="585310"/>
                <a:ext cx="82550" cy="348915"/>
              </a:xfrm>
              <a:prstGeom prst="rect">
                <a:avLst/>
              </a:prstGeom>
              <a:solidFill>
                <a:srgbClr val="F1F8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sp>
            <p:nvSpPr>
              <p:cNvPr id="58" name="Right Triangle 57">
                <a:extLst>
                  <a:ext uri="{FF2B5EF4-FFF2-40B4-BE49-F238E27FC236}">
                    <a16:creationId xmlns:a16="http://schemas.microsoft.com/office/drawing/2014/main" id="{A52134DA-4EBA-47BD-8E57-7934982A2390}"/>
                  </a:ext>
                </a:extLst>
              </p:cNvPr>
              <p:cNvSpPr/>
              <p:nvPr/>
            </p:nvSpPr>
            <p:spPr>
              <a:xfrm>
                <a:off x="7055351" y="579295"/>
                <a:ext cx="263975" cy="113293"/>
              </a:xfrm>
              <a:prstGeom prst="rtTriangle">
                <a:avLst/>
              </a:prstGeom>
              <a:solidFill>
                <a:srgbClr val="8FAAC5"/>
              </a:solidFill>
              <a:ln w="12700" cap="rnd" cmpd="sng" algn="ctr">
                <a:solidFill>
                  <a:schemeClr val="tx1"/>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5" name="Rectangle 4"/>
              <p:cNvSpPr/>
              <p:nvPr/>
            </p:nvSpPr>
            <p:spPr bwMode="auto">
              <a:xfrm>
                <a:off x="0" y="691787"/>
                <a:ext cx="7318755" cy="567712"/>
              </a:xfrm>
              <a:prstGeom prst="rect">
                <a:avLst/>
              </a:prstGeom>
              <a:solidFill>
                <a:srgbClr val="F1F8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sp>
            <p:nvSpPr>
              <p:cNvPr id="100" name="Rectangle 99"/>
              <p:cNvSpPr/>
              <p:nvPr/>
            </p:nvSpPr>
            <p:spPr bwMode="auto">
              <a:xfrm>
                <a:off x="-6349" y="705869"/>
                <a:ext cx="158749" cy="550257"/>
              </a:xfrm>
              <a:prstGeom prst="rect">
                <a:avLst/>
              </a:prstGeom>
              <a:solidFill>
                <a:srgbClr val="F1F8FF"/>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sp>
          <p:nvSpPr>
            <p:cNvPr id="16" name="Rectangle 15"/>
            <p:cNvSpPr/>
            <p:nvPr/>
          </p:nvSpPr>
          <p:spPr bwMode="auto">
            <a:xfrm>
              <a:off x="228600" y="737196"/>
              <a:ext cx="6858000" cy="483080"/>
            </a:xfrm>
            <a:prstGeom prst="rect">
              <a:avLst/>
            </a:pr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106969" tIns="106969" rIns="106969" bIns="106969" spcCol="1270" anchor="ctr" anchorCtr="0"/>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1200" b="0" u="none" strike="noStrike" kern="1200" cap="none" spc="0" normalizeH="0" baseline="0" noProof="0" dirty="0">
                  <a:ln>
                    <a:noFill/>
                  </a:ln>
                  <a:solidFill>
                    <a:schemeClr val="tx1"/>
                  </a:solidFill>
                  <a:effectLst/>
                  <a:uLnTx/>
                  <a:uFillTx/>
                  <a:latin typeface="Arial" charset="0"/>
                  <a:ea typeface="Arial" charset="0"/>
                  <a:cs typeface="Arial" charset="0"/>
                </a:rPr>
                <a:t>Current players in the blockchain industry offer a variety of white papers, use cases, webinars, and workshops to identify</a:t>
              </a:r>
              <a:r>
                <a:rPr lang="en-US" sz="1200" dirty="0">
                  <a:solidFill>
                    <a:schemeClr val="tx1"/>
                  </a:solidFill>
                  <a:latin typeface="Arial" charset="0"/>
                  <a:ea typeface="Arial" charset="0"/>
                  <a:cs typeface="Arial" charset="0"/>
                </a:rPr>
                <a:t> and attract potential clients. </a:t>
              </a:r>
              <a:endParaRPr kumimoji="0" lang="en-US" sz="1200" b="0" u="none" strike="noStrike" kern="1200" cap="none" spc="0" normalizeH="0" baseline="0" noProof="0" dirty="0">
                <a:ln>
                  <a:noFill/>
                </a:ln>
                <a:solidFill>
                  <a:schemeClr val="tx1"/>
                </a:solidFill>
                <a:effectLst/>
                <a:uLnTx/>
                <a:uFillTx/>
                <a:latin typeface="Arial" charset="0"/>
                <a:ea typeface="Arial" charset="0"/>
                <a:cs typeface="Arial" charset="0"/>
              </a:endParaRPr>
            </a:p>
          </p:txBody>
        </p:sp>
        <p:sp>
          <p:nvSpPr>
            <p:cNvPr id="195" name="TextBox 181"/>
            <p:cNvSpPr txBox="1">
              <a:spLocks noChangeArrowheads="1"/>
            </p:cNvSpPr>
            <p:nvPr/>
          </p:nvSpPr>
          <p:spPr bwMode="auto">
            <a:xfrm>
              <a:off x="7496174" y="619535"/>
              <a:ext cx="1495425" cy="276999"/>
            </a:xfrm>
            <a:prstGeom prst="rect">
              <a:avLst/>
            </a:prstGeom>
            <a:noFill/>
            <a:ln w="9525">
              <a:noFill/>
              <a:miter lim="800000"/>
              <a:headEnd/>
              <a:tailEnd/>
            </a:ln>
          </p:spPr>
          <p:txBody>
            <a:bodyPr wrap="square">
              <a:spAutoFit/>
            </a:bodyPr>
            <a:lstStyle/>
            <a:p>
              <a:pPr defTabSz="457189" eaLnBrk="0" hangingPunct="0"/>
              <a:r>
                <a:rPr lang="en-US" sz="1200" i="1" dirty="0">
                  <a:latin typeface="Arial" panose="020B0604020202020204" pitchFamily="34" charset="0"/>
                  <a:cs typeface="Arial" panose="020B0604020202020204" pitchFamily="34" charset="0"/>
                </a:rPr>
                <a:t>1. Rolling Agenda</a:t>
              </a:r>
            </a:p>
          </p:txBody>
        </p:sp>
      </p:grpSp>
      <p:sp>
        <p:nvSpPr>
          <p:cNvPr id="4" name="Slide Number Placeholder 3"/>
          <p:cNvSpPr>
            <a:spLocks noGrp="1"/>
          </p:cNvSpPr>
          <p:nvPr>
            <p:ph type="sldNum" sz="quarter" idx="10"/>
          </p:nvPr>
        </p:nvSpPr>
        <p:spPr>
          <a:xfrm>
            <a:off x="8598617" y="6438900"/>
            <a:ext cx="517797" cy="304800"/>
          </a:xfrm>
        </p:spPr>
        <p:txBody>
          <a:bodyPr anchor="ctr" anchorCtr="0"/>
          <a:lstStyle/>
          <a:p>
            <a:pPr algn="ctr">
              <a:defRPr/>
            </a:pPr>
            <a:r>
              <a:rPr lang="en-US" sz="1600" b="1" dirty="0">
                <a:solidFill>
                  <a:schemeClr val="bg1"/>
                </a:solidFill>
                <a:latin typeface="Arial" charset="0"/>
                <a:ea typeface="Arial" charset="0"/>
                <a:cs typeface="Arial" charset="0"/>
              </a:rPr>
              <a:t>#</a:t>
            </a:r>
          </a:p>
        </p:txBody>
      </p:sp>
      <p:sp>
        <p:nvSpPr>
          <p:cNvPr id="8" name="TextBox 7"/>
          <p:cNvSpPr txBox="1"/>
          <p:nvPr/>
        </p:nvSpPr>
        <p:spPr>
          <a:xfrm>
            <a:off x="228600" y="6261909"/>
            <a:ext cx="7927848" cy="523220"/>
          </a:xfrm>
          <a:prstGeom prst="rect">
            <a:avLst/>
          </a:prstGeom>
          <a:noFill/>
        </p:spPr>
        <p:txBody>
          <a:bodyPr vert="horz" rtlCol="0" anchor="ctr" anchorCtr="0">
            <a:spAutoFit/>
          </a:bodyPr>
          <a:lstStyle/>
          <a:p>
            <a:r>
              <a:rPr lang="en-US" sz="1400" dirty="0">
                <a:solidFill>
                  <a:schemeClr val="bg1"/>
                </a:solidFill>
                <a:latin typeface="Arial" charset="0"/>
                <a:ea typeface="Arial" charset="0"/>
                <a:cs typeface="Arial" charset="0"/>
              </a:rPr>
              <a:t>Through a combination of technical materials detailing blockchain’s core capabilities and industry analyses showcasing use cases, competitors are branding their services as niche but diverse.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1222" y="118932"/>
            <a:ext cx="768814" cy="328540"/>
          </a:xfrm>
          <a:prstGeom prst="rect">
            <a:avLst/>
          </a:prstGeom>
        </p:spPr>
      </p:pic>
      <p:grpSp>
        <p:nvGrpSpPr>
          <p:cNvPr id="24" name="Group 23">
            <a:extLst>
              <a:ext uri="{FF2B5EF4-FFF2-40B4-BE49-F238E27FC236}">
                <a16:creationId xmlns:a16="http://schemas.microsoft.com/office/drawing/2014/main" id="{3C48B864-B953-4CBE-846C-F22E9896FE55}"/>
              </a:ext>
            </a:extLst>
          </p:cNvPr>
          <p:cNvGrpSpPr/>
          <p:nvPr/>
        </p:nvGrpSpPr>
        <p:grpSpPr>
          <a:xfrm>
            <a:off x="173879" y="1391083"/>
            <a:ext cx="8683963" cy="1490449"/>
            <a:chOff x="173879" y="1305327"/>
            <a:chExt cx="8683963" cy="1490449"/>
          </a:xfrm>
        </p:grpSpPr>
        <p:sp>
          <p:nvSpPr>
            <p:cNvPr id="14" name="Rectangle 13">
              <a:extLst>
                <a:ext uri="{FF2B5EF4-FFF2-40B4-BE49-F238E27FC236}">
                  <a16:creationId xmlns:a16="http://schemas.microsoft.com/office/drawing/2014/main" id="{BE3C7EBD-83C3-4E52-9625-5E812F4AC629}"/>
                </a:ext>
              </a:extLst>
            </p:cNvPr>
            <p:cNvSpPr/>
            <p:nvPr/>
          </p:nvSpPr>
          <p:spPr bwMode="auto">
            <a:xfrm>
              <a:off x="341540" y="1601976"/>
              <a:ext cx="8516302" cy="11938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76200" tIns="279400" rIns="76200" bIns="0" numCol="1" rtlCol="0" anchor="ctr" anchorCtr="0" compatLnSpc="1">
              <a:prstTxWarp prst="textNoShape">
                <a:avLst/>
              </a:prstTxWarp>
              <a:noAutofit/>
            </a:bodyPr>
            <a:lstStyle/>
            <a:p>
              <a:pPr marL="171450" indent="-171450" eaLnBrk="0" fontAlgn="base" hangingPunct="0">
                <a:spcBef>
                  <a:spcPct val="0"/>
                </a:spcBef>
                <a:spcAft>
                  <a:spcPct val="0"/>
                </a:spcAft>
                <a:buFont typeface="Wingdings 2" panose="05020102010507070707" pitchFamily="18" charset="2"/>
                <a:buChar char="¡"/>
              </a:pPr>
              <a:r>
                <a:rPr lang="en-US" sz="1400" dirty="0">
                  <a:latin typeface="Arial" panose="020B0604020202020204" pitchFamily="34" charset="0"/>
                  <a:ea typeface="ＭＳ Ｐゴシック" pitchFamily="34" charset="-128"/>
                </a:rPr>
                <a:t>Taking proposals from companies in financial services, healthcare, and other industries to develop custom solutions</a:t>
              </a:r>
            </a:p>
            <a:p>
              <a:pPr marL="171450" indent="-171450" eaLnBrk="0" fontAlgn="base" hangingPunct="0">
                <a:spcBef>
                  <a:spcPct val="0"/>
                </a:spcBef>
                <a:spcAft>
                  <a:spcPct val="0"/>
                </a:spcAft>
                <a:buFont typeface="Wingdings 2" panose="05020102010507070707" pitchFamily="18" charset="2"/>
                <a:buChar char="¡"/>
              </a:pPr>
              <a:r>
                <a:rPr lang="en-US" sz="1400" dirty="0">
                  <a:latin typeface="Arial" panose="020B0604020202020204" pitchFamily="34" charset="0"/>
                  <a:ea typeface="ＭＳ Ｐゴシック" pitchFamily="34" charset="-128"/>
                </a:rPr>
                <a:t>Names companies such as Corda R3 and Samsung Nexledger that have developed solutions specific to industries and are working in concordance with Amazon</a:t>
              </a:r>
            </a:p>
            <a:p>
              <a:pPr marL="171450" marR="0" indent="-171450" algn="l" defTabSz="914400" rtl="0" eaLnBrk="0" fontAlgn="base" latinLnBrk="0" hangingPunct="0">
                <a:lnSpc>
                  <a:spcPct val="100000"/>
                </a:lnSpc>
                <a:spcBef>
                  <a:spcPct val="0"/>
                </a:spcBef>
                <a:spcAft>
                  <a:spcPct val="0"/>
                </a:spcAft>
                <a:buClrTx/>
                <a:buSzTx/>
                <a:buFont typeface="Wingdings 2" panose="05020102010507070707" pitchFamily="18" charset="2"/>
                <a:buChar char="¡"/>
                <a:tabLst/>
              </a:pPr>
              <a:endParaRPr kumimoji="0" lang="en-US" sz="1400" i="0" u="none" strike="noStrike" cap="none" normalizeH="0" baseline="0" dirty="0">
                <a:ln>
                  <a:noFill/>
                </a:ln>
                <a:solidFill>
                  <a:schemeClr val="tx1"/>
                </a:solidFill>
                <a:effectLst/>
                <a:latin typeface="Arial" panose="020B0604020202020204" pitchFamily="34" charset="0"/>
                <a:ea typeface="ＭＳ Ｐゴシック" pitchFamily="34" charset="-128"/>
              </a:endParaRPr>
            </a:p>
          </p:txBody>
        </p:sp>
        <p:grpSp>
          <p:nvGrpSpPr>
            <p:cNvPr id="18" name="Group 17">
              <a:extLst>
                <a:ext uri="{FF2B5EF4-FFF2-40B4-BE49-F238E27FC236}">
                  <a16:creationId xmlns:a16="http://schemas.microsoft.com/office/drawing/2014/main" id="{3263E3F9-871A-4976-A6FB-23DE4D1D317B}"/>
                </a:ext>
              </a:extLst>
            </p:cNvPr>
            <p:cNvGrpSpPr/>
            <p:nvPr/>
          </p:nvGrpSpPr>
          <p:grpSpPr>
            <a:xfrm>
              <a:off x="173879" y="1305327"/>
              <a:ext cx="1624908" cy="530637"/>
              <a:chOff x="173879" y="1347531"/>
              <a:chExt cx="1624908" cy="530637"/>
            </a:xfrm>
          </p:grpSpPr>
          <p:sp>
            <p:nvSpPr>
              <p:cNvPr id="56" name="Rectangle 55">
                <a:extLst>
                  <a:ext uri="{FF2B5EF4-FFF2-40B4-BE49-F238E27FC236}">
                    <a16:creationId xmlns:a16="http://schemas.microsoft.com/office/drawing/2014/main" id="{D1E1BA87-2C09-4A18-8981-C9D10F3D0AEC}"/>
                  </a:ext>
                </a:extLst>
              </p:cNvPr>
              <p:cNvSpPr/>
              <p:nvPr/>
            </p:nvSpPr>
            <p:spPr bwMode="auto">
              <a:xfrm>
                <a:off x="174186" y="1347531"/>
                <a:ext cx="1624601" cy="303221"/>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1400" b="1" dirty="0">
                    <a:solidFill>
                      <a:schemeClr val="bg1"/>
                    </a:solidFill>
                    <a:latin typeface="Arial" panose="020B0604020202020204" pitchFamily="34" charset="0"/>
                    <a:ea typeface="ＭＳ Ｐゴシック" pitchFamily="34" charset="-128"/>
                    <a:cs typeface="Arial" panose="020B0604020202020204" pitchFamily="34" charset="0"/>
                  </a:rPr>
                  <a:t>Amazon</a:t>
                </a:r>
              </a:p>
            </p:txBody>
          </p:sp>
          <p:sp>
            <p:nvSpPr>
              <p:cNvPr id="59" name="Right Triangle 58">
                <a:extLst>
                  <a:ext uri="{FF2B5EF4-FFF2-40B4-BE49-F238E27FC236}">
                    <a16:creationId xmlns:a16="http://schemas.microsoft.com/office/drawing/2014/main" id="{6F52C139-F36D-41BA-A0A7-672AD8C30A54}"/>
                  </a:ext>
                </a:extLst>
              </p:cNvPr>
              <p:cNvSpPr/>
              <p:nvPr/>
            </p:nvSpPr>
            <p:spPr>
              <a:xfrm flipH="1" flipV="1">
                <a:off x="173879" y="1650752"/>
                <a:ext cx="163119" cy="227416"/>
              </a:xfrm>
              <a:prstGeom prst="rtTriangle">
                <a:avLst/>
              </a:prstGeom>
              <a:solidFill>
                <a:srgbClr val="285781"/>
              </a:solidFill>
              <a:ln w="12700" cap="rnd" cmpd="sng" algn="ctr">
                <a:solidFill>
                  <a:schemeClr val="tx1"/>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panose="020B0604020202020204" pitchFamily="34" charset="0"/>
                  <a:cs typeface="Arial" panose="020B0604020202020204" pitchFamily="34" charset="0"/>
                </a:endParaRPr>
              </a:p>
            </p:txBody>
          </p:sp>
        </p:grpSp>
      </p:grpSp>
      <p:grpSp>
        <p:nvGrpSpPr>
          <p:cNvPr id="23" name="Group 22">
            <a:extLst>
              <a:ext uri="{FF2B5EF4-FFF2-40B4-BE49-F238E27FC236}">
                <a16:creationId xmlns:a16="http://schemas.microsoft.com/office/drawing/2014/main" id="{F259904D-DCC0-437C-B7B9-B504C872578C}"/>
              </a:ext>
            </a:extLst>
          </p:cNvPr>
          <p:cNvGrpSpPr/>
          <p:nvPr/>
        </p:nvGrpSpPr>
        <p:grpSpPr>
          <a:xfrm>
            <a:off x="131982" y="3054330"/>
            <a:ext cx="8682558" cy="1495510"/>
            <a:chOff x="131982" y="2853076"/>
            <a:chExt cx="8682558" cy="1495510"/>
          </a:xfrm>
        </p:grpSpPr>
        <p:sp>
          <p:nvSpPr>
            <p:cNvPr id="48" name="Rectangle 47">
              <a:extLst>
                <a:ext uri="{FF2B5EF4-FFF2-40B4-BE49-F238E27FC236}">
                  <a16:creationId xmlns:a16="http://schemas.microsoft.com/office/drawing/2014/main" id="{E1B394FB-9AA9-486D-B499-C3E455760DF2}"/>
                </a:ext>
              </a:extLst>
            </p:cNvPr>
            <p:cNvSpPr/>
            <p:nvPr/>
          </p:nvSpPr>
          <p:spPr bwMode="auto">
            <a:xfrm>
              <a:off x="298238" y="3154786"/>
              <a:ext cx="8516302" cy="11938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76200" tIns="279400" rIns="76200" bIns="0" numCol="1" rtlCol="0" anchor="ctr" anchorCtr="0" compatLnSpc="1">
              <a:prstTxWarp prst="textNoShape">
                <a:avLst/>
              </a:prstTxWarp>
              <a:noAutofit/>
            </a:bodyPr>
            <a:lstStyle/>
            <a:p>
              <a:pPr marL="171450" indent="-171450" eaLnBrk="0" fontAlgn="base" hangingPunct="0">
                <a:spcBef>
                  <a:spcPct val="0"/>
                </a:spcBef>
                <a:spcAft>
                  <a:spcPct val="0"/>
                </a:spcAft>
                <a:buFont typeface="Wingdings 2" panose="05020102010507070707" pitchFamily="18" charset="2"/>
                <a:buChar char="¡"/>
              </a:pPr>
              <a:endParaRPr lang="en-US" sz="1300" dirty="0">
                <a:latin typeface="Arial" panose="020B0604020202020204" pitchFamily="34" charset="0"/>
                <a:ea typeface="ＭＳ Ｐゴシック" pitchFamily="34" charset="-128"/>
              </a:endParaRPr>
            </a:p>
          </p:txBody>
        </p:sp>
        <p:grpSp>
          <p:nvGrpSpPr>
            <p:cNvPr id="60" name="Group 59">
              <a:extLst>
                <a:ext uri="{FF2B5EF4-FFF2-40B4-BE49-F238E27FC236}">
                  <a16:creationId xmlns:a16="http://schemas.microsoft.com/office/drawing/2014/main" id="{E7E56DF2-C263-44F2-85BA-401A28969DE1}"/>
                </a:ext>
              </a:extLst>
            </p:cNvPr>
            <p:cNvGrpSpPr/>
            <p:nvPr/>
          </p:nvGrpSpPr>
          <p:grpSpPr>
            <a:xfrm>
              <a:off x="131982" y="2853076"/>
              <a:ext cx="1624908" cy="530637"/>
              <a:chOff x="173879" y="1347531"/>
              <a:chExt cx="1624908" cy="530637"/>
            </a:xfrm>
          </p:grpSpPr>
          <p:sp>
            <p:nvSpPr>
              <p:cNvPr id="61" name="Rectangle 60">
                <a:extLst>
                  <a:ext uri="{FF2B5EF4-FFF2-40B4-BE49-F238E27FC236}">
                    <a16:creationId xmlns:a16="http://schemas.microsoft.com/office/drawing/2014/main" id="{A5A24A38-DFA2-40DB-A318-52CBB67AE5D0}"/>
                  </a:ext>
                </a:extLst>
              </p:cNvPr>
              <p:cNvSpPr/>
              <p:nvPr/>
            </p:nvSpPr>
            <p:spPr bwMode="auto">
              <a:xfrm>
                <a:off x="174186" y="1347531"/>
                <a:ext cx="1624601" cy="303221"/>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1400" b="1" dirty="0">
                    <a:solidFill>
                      <a:schemeClr val="bg1"/>
                    </a:solidFill>
                    <a:latin typeface="Arial" panose="020B0604020202020204" pitchFamily="34" charset="0"/>
                    <a:ea typeface="ＭＳ Ｐゴシック" pitchFamily="34" charset="-128"/>
                    <a:cs typeface="Arial" panose="020B0604020202020204" pitchFamily="34" charset="0"/>
                  </a:rPr>
                  <a:t>IBM</a:t>
                </a:r>
              </a:p>
            </p:txBody>
          </p:sp>
          <p:sp>
            <p:nvSpPr>
              <p:cNvPr id="62" name="Right Triangle 61">
                <a:extLst>
                  <a:ext uri="{FF2B5EF4-FFF2-40B4-BE49-F238E27FC236}">
                    <a16:creationId xmlns:a16="http://schemas.microsoft.com/office/drawing/2014/main" id="{228B0671-67B8-4060-8BE1-16253B29463B}"/>
                  </a:ext>
                </a:extLst>
              </p:cNvPr>
              <p:cNvSpPr/>
              <p:nvPr/>
            </p:nvSpPr>
            <p:spPr>
              <a:xfrm flipH="1" flipV="1">
                <a:off x="173879" y="1650752"/>
                <a:ext cx="163119" cy="227416"/>
              </a:xfrm>
              <a:prstGeom prst="rtTriangle">
                <a:avLst/>
              </a:prstGeom>
              <a:solidFill>
                <a:srgbClr val="285781"/>
              </a:solidFill>
              <a:ln w="12700" cap="rnd" cmpd="sng" algn="ctr">
                <a:solidFill>
                  <a:schemeClr val="tx1"/>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panose="020B0604020202020204" pitchFamily="34" charset="0"/>
                  <a:cs typeface="Arial" panose="020B0604020202020204" pitchFamily="34" charset="0"/>
                </a:endParaRPr>
              </a:p>
            </p:txBody>
          </p:sp>
        </p:grpSp>
        <p:sp>
          <p:nvSpPr>
            <p:cNvPr id="20" name="Rectangle 19">
              <a:extLst>
                <a:ext uri="{FF2B5EF4-FFF2-40B4-BE49-F238E27FC236}">
                  <a16:creationId xmlns:a16="http://schemas.microsoft.com/office/drawing/2014/main" id="{A59C4B64-6D5D-4B8E-84D1-745C8244CA5B}"/>
                </a:ext>
              </a:extLst>
            </p:cNvPr>
            <p:cNvSpPr/>
            <p:nvPr/>
          </p:nvSpPr>
          <p:spPr>
            <a:xfrm>
              <a:off x="298238" y="3274633"/>
              <a:ext cx="8516302" cy="954107"/>
            </a:xfrm>
            <a:prstGeom prst="rect">
              <a:avLst/>
            </a:prstGeom>
          </p:spPr>
          <p:txBody>
            <a:bodyPr wrap="square" anchor="ctr">
              <a:spAutoFit/>
            </a:bodyPr>
            <a:lstStyle/>
            <a:p>
              <a:pPr marL="171450" indent="-171450" eaLnBrk="0" fontAlgn="base" hangingPunct="0">
                <a:spcBef>
                  <a:spcPct val="0"/>
                </a:spcBef>
                <a:spcAft>
                  <a:spcPct val="0"/>
                </a:spcAft>
                <a:buFont typeface="Wingdings 2" panose="05020102010507070707" pitchFamily="18" charset="2"/>
                <a:buChar char="¡"/>
              </a:pPr>
              <a:r>
                <a:rPr lang="en-US" sz="1400" dirty="0">
                  <a:latin typeface="Arial" panose="020B0604020202020204" pitchFamily="34" charset="0"/>
                  <a:ea typeface="ＭＳ Ｐゴシック" pitchFamily="34" charset="-128"/>
                </a:rPr>
                <a:t>Provides workshops and an online platform to experiment with potential blockchain applications. </a:t>
              </a:r>
            </a:p>
            <a:p>
              <a:pPr marL="171450" indent="-171450" eaLnBrk="0" fontAlgn="base" hangingPunct="0">
                <a:spcBef>
                  <a:spcPct val="0"/>
                </a:spcBef>
                <a:spcAft>
                  <a:spcPct val="0"/>
                </a:spcAft>
                <a:buFont typeface="Wingdings 2" panose="05020102010507070707" pitchFamily="18" charset="2"/>
                <a:buChar char="¡"/>
              </a:pPr>
              <a:r>
                <a:rPr lang="en-US" sz="1400" dirty="0">
                  <a:latin typeface="Arial" panose="020B0604020202020204" pitchFamily="34" charset="0"/>
                  <a:ea typeface="ＭＳ Ｐゴシック" pitchFamily="34" charset="-128"/>
                </a:rPr>
                <a:t>Published a book guiding potential clients through the technical aspects of blockchain technology and fosters a sense of understanding regarding suitable industries.</a:t>
              </a:r>
            </a:p>
            <a:p>
              <a:pPr marL="171450" indent="-171450" eaLnBrk="0" fontAlgn="base" hangingPunct="0">
                <a:spcBef>
                  <a:spcPct val="0"/>
                </a:spcBef>
                <a:spcAft>
                  <a:spcPct val="0"/>
                </a:spcAft>
                <a:buFont typeface="Wingdings 2" panose="05020102010507070707" pitchFamily="18" charset="2"/>
                <a:buChar char="¡"/>
              </a:pPr>
              <a:r>
                <a:rPr lang="en-US" sz="1400" dirty="0">
                  <a:latin typeface="Arial" panose="020B0604020202020204" pitchFamily="34" charset="0"/>
                  <a:ea typeface="ＭＳ Ｐゴシック" pitchFamily="34" charset="-128"/>
                </a:rPr>
                <a:t>Takes a customer driven approach regarding whether such technology should be adopted </a:t>
              </a:r>
            </a:p>
          </p:txBody>
        </p:sp>
      </p:grpSp>
      <p:grpSp>
        <p:nvGrpSpPr>
          <p:cNvPr id="22" name="Group 21">
            <a:extLst>
              <a:ext uri="{FF2B5EF4-FFF2-40B4-BE49-F238E27FC236}">
                <a16:creationId xmlns:a16="http://schemas.microsoft.com/office/drawing/2014/main" id="{2C49DE7C-974B-452E-9693-05B35E8C4C62}"/>
              </a:ext>
            </a:extLst>
          </p:cNvPr>
          <p:cNvGrpSpPr/>
          <p:nvPr/>
        </p:nvGrpSpPr>
        <p:grpSpPr>
          <a:xfrm>
            <a:off x="131982" y="4722638"/>
            <a:ext cx="8680702" cy="1297162"/>
            <a:chOff x="131982" y="4416274"/>
            <a:chExt cx="8680702" cy="1297162"/>
          </a:xfrm>
        </p:grpSpPr>
        <p:sp>
          <p:nvSpPr>
            <p:cNvPr id="51" name="Rectangle 50">
              <a:extLst>
                <a:ext uri="{FF2B5EF4-FFF2-40B4-BE49-F238E27FC236}">
                  <a16:creationId xmlns:a16="http://schemas.microsoft.com/office/drawing/2014/main" id="{73A0A030-2A9D-413E-AC32-D449B1F11B27}"/>
                </a:ext>
              </a:extLst>
            </p:cNvPr>
            <p:cNvSpPr/>
            <p:nvPr/>
          </p:nvSpPr>
          <p:spPr bwMode="auto">
            <a:xfrm>
              <a:off x="296381" y="4707596"/>
              <a:ext cx="8516302" cy="100584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76200" tIns="279400" rIns="76200" bIns="0" numCol="1" rtlCol="0" anchor="t" anchorCtr="0" compatLnSpc="1">
              <a:prstTxWarp prst="textNoShape">
                <a:avLst/>
              </a:prstTxWarp>
              <a:noAutofit/>
            </a:bodyPr>
            <a:lstStyle/>
            <a:p>
              <a:pPr marL="171450" indent="-171450" eaLnBrk="0" fontAlgn="base" hangingPunct="0">
                <a:spcBef>
                  <a:spcPct val="0"/>
                </a:spcBef>
                <a:spcAft>
                  <a:spcPct val="0"/>
                </a:spcAft>
                <a:buFont typeface="Wingdings 2" panose="05020102010507070707" pitchFamily="18" charset="2"/>
                <a:buChar char="¡"/>
              </a:pPr>
              <a:endParaRPr lang="en-US" sz="1400" dirty="0">
                <a:latin typeface="Arial" panose="020B0604020202020204" pitchFamily="34" charset="0"/>
                <a:ea typeface="ＭＳ Ｐゴシック" pitchFamily="34" charset="-128"/>
              </a:endParaRPr>
            </a:p>
          </p:txBody>
        </p:sp>
        <p:grpSp>
          <p:nvGrpSpPr>
            <p:cNvPr id="63" name="Group 62">
              <a:extLst>
                <a:ext uri="{FF2B5EF4-FFF2-40B4-BE49-F238E27FC236}">
                  <a16:creationId xmlns:a16="http://schemas.microsoft.com/office/drawing/2014/main" id="{06CBCEA0-06F4-401B-B430-6C688636E1EC}"/>
                </a:ext>
              </a:extLst>
            </p:cNvPr>
            <p:cNvGrpSpPr/>
            <p:nvPr/>
          </p:nvGrpSpPr>
          <p:grpSpPr>
            <a:xfrm>
              <a:off x="131982" y="4416274"/>
              <a:ext cx="1624908" cy="530637"/>
              <a:chOff x="173879" y="1347531"/>
              <a:chExt cx="1624908" cy="530637"/>
            </a:xfrm>
          </p:grpSpPr>
          <p:sp>
            <p:nvSpPr>
              <p:cNvPr id="64" name="Rectangle 63">
                <a:extLst>
                  <a:ext uri="{FF2B5EF4-FFF2-40B4-BE49-F238E27FC236}">
                    <a16:creationId xmlns:a16="http://schemas.microsoft.com/office/drawing/2014/main" id="{AB929CCC-BA89-4AF7-BB6E-42AE8130946C}"/>
                  </a:ext>
                </a:extLst>
              </p:cNvPr>
              <p:cNvSpPr/>
              <p:nvPr/>
            </p:nvSpPr>
            <p:spPr bwMode="auto">
              <a:xfrm>
                <a:off x="174186" y="1347531"/>
                <a:ext cx="1624601" cy="303221"/>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1400" b="1" dirty="0">
                    <a:solidFill>
                      <a:schemeClr val="bg1"/>
                    </a:solidFill>
                    <a:latin typeface="Arial" panose="020B0604020202020204" pitchFamily="34" charset="0"/>
                    <a:ea typeface="ＭＳ Ｐゴシック" pitchFamily="34" charset="-128"/>
                    <a:cs typeface="Arial" panose="020B0604020202020204" pitchFamily="34" charset="0"/>
                  </a:rPr>
                  <a:t>Oracle</a:t>
                </a:r>
              </a:p>
            </p:txBody>
          </p:sp>
          <p:sp>
            <p:nvSpPr>
              <p:cNvPr id="65" name="Right Triangle 64">
                <a:extLst>
                  <a:ext uri="{FF2B5EF4-FFF2-40B4-BE49-F238E27FC236}">
                    <a16:creationId xmlns:a16="http://schemas.microsoft.com/office/drawing/2014/main" id="{FB243F56-ABAA-4644-A552-B622A56BBCD2}"/>
                  </a:ext>
                </a:extLst>
              </p:cNvPr>
              <p:cNvSpPr/>
              <p:nvPr/>
            </p:nvSpPr>
            <p:spPr>
              <a:xfrm flipH="1" flipV="1">
                <a:off x="173879" y="1650752"/>
                <a:ext cx="163119" cy="227416"/>
              </a:xfrm>
              <a:prstGeom prst="rtTriangle">
                <a:avLst/>
              </a:prstGeom>
              <a:solidFill>
                <a:srgbClr val="285781"/>
              </a:solidFill>
              <a:ln w="12700" cap="rnd" cmpd="sng" algn="ctr">
                <a:solidFill>
                  <a:schemeClr val="tx1"/>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panose="020B0604020202020204" pitchFamily="34" charset="0"/>
                  <a:cs typeface="Arial" panose="020B0604020202020204" pitchFamily="34" charset="0"/>
                </a:endParaRPr>
              </a:p>
            </p:txBody>
          </p:sp>
        </p:grpSp>
        <p:sp>
          <p:nvSpPr>
            <p:cNvPr id="21" name="Rectangle 20">
              <a:extLst>
                <a:ext uri="{FF2B5EF4-FFF2-40B4-BE49-F238E27FC236}">
                  <a16:creationId xmlns:a16="http://schemas.microsoft.com/office/drawing/2014/main" id="{C21A5E36-17E8-47B4-9652-3D6C3666F445}"/>
                </a:ext>
              </a:extLst>
            </p:cNvPr>
            <p:cNvSpPr/>
            <p:nvPr/>
          </p:nvSpPr>
          <p:spPr>
            <a:xfrm>
              <a:off x="277216" y="4841184"/>
              <a:ext cx="8535468" cy="738664"/>
            </a:xfrm>
            <a:prstGeom prst="rect">
              <a:avLst/>
            </a:prstGeom>
          </p:spPr>
          <p:txBody>
            <a:bodyPr wrap="square">
              <a:spAutoFit/>
            </a:bodyPr>
            <a:lstStyle/>
            <a:p>
              <a:pPr marL="171450" indent="-171450" eaLnBrk="0" fontAlgn="base" hangingPunct="0">
                <a:spcBef>
                  <a:spcPct val="0"/>
                </a:spcBef>
                <a:spcAft>
                  <a:spcPct val="0"/>
                </a:spcAft>
                <a:buFont typeface="Wingdings 2" panose="05020102010507070707" pitchFamily="18" charset="2"/>
                <a:buChar char="¡"/>
              </a:pPr>
              <a:r>
                <a:rPr lang="en-US" sz="1400" dirty="0">
                  <a:latin typeface="Arial" panose="020B0604020202020204" pitchFamily="34" charset="0"/>
                  <a:ea typeface="ＭＳ Ｐゴシック" pitchFamily="34" charset="-128"/>
                </a:rPr>
                <a:t>Published materials with sections devoted to customers self-identifying themselves as blockchain ready using four key questions</a:t>
              </a:r>
            </a:p>
            <a:p>
              <a:pPr marL="171450" indent="-171450" eaLnBrk="0" fontAlgn="base" hangingPunct="0">
                <a:spcBef>
                  <a:spcPct val="0"/>
                </a:spcBef>
                <a:spcAft>
                  <a:spcPct val="0"/>
                </a:spcAft>
                <a:buFont typeface="Wingdings 2" panose="05020102010507070707" pitchFamily="18" charset="2"/>
                <a:buChar char="¡"/>
              </a:pPr>
              <a:r>
                <a:rPr lang="en-US" sz="1400" dirty="0">
                  <a:latin typeface="Arial" panose="020B0604020202020204" pitchFamily="34" charset="0"/>
                  <a:ea typeface="ＭＳ Ｐゴシック" pitchFamily="34" charset="-128"/>
                </a:rPr>
                <a:t>Publicly available third party report republished by Oracle details its solutions in the marketplace</a:t>
              </a:r>
            </a:p>
          </p:txBody>
        </p:sp>
      </p:grpSp>
    </p:spTree>
    <p:extLst>
      <p:ext uri="{BB962C8B-B14F-4D97-AF65-F5344CB8AC3E}">
        <p14:creationId xmlns:p14="http://schemas.microsoft.com/office/powerpoint/2010/main" val="160921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AC1AC737-250E-41F4-AC67-4C259E38880C}"/>
              </a:ext>
            </a:extLst>
          </p:cNvPr>
          <p:cNvSpPr/>
          <p:nvPr/>
        </p:nvSpPr>
        <p:spPr>
          <a:xfrm>
            <a:off x="3667739" y="2927437"/>
            <a:ext cx="1834903" cy="168303"/>
          </a:xfrm>
          <a:prstGeom prst="rect">
            <a:avLst/>
          </a:prstGeom>
        </p:spPr>
        <p:txBody>
          <a:bodyPr rtlCol="0" anchor="ctr"/>
          <a:lstStyle/>
          <a:p>
            <a:pPr algn="ctr" eaLnBrk="0" fontAlgn="base" hangingPunct="0">
              <a:spcBef>
                <a:spcPct val="0"/>
              </a:spcBef>
              <a:spcAft>
                <a:spcPct val="0"/>
              </a:spcAft>
            </a:pPr>
            <a:endParaRPr lang="en-US" sz="1050" b="1" dirty="0">
              <a:solidFill>
                <a:schemeClr val="bg1">
                  <a:lumMod val="85000"/>
                </a:schemeClr>
              </a:solidFill>
              <a:latin typeface="Arial" charset="0"/>
              <a:ea typeface="Arial" charset="0"/>
              <a:cs typeface="Arial" charset="0"/>
            </a:endParaRPr>
          </a:p>
        </p:txBody>
      </p:sp>
      <p:grpSp>
        <p:nvGrpSpPr>
          <p:cNvPr id="13" name="Group 12"/>
          <p:cNvGrpSpPr/>
          <p:nvPr/>
        </p:nvGrpSpPr>
        <p:grpSpPr>
          <a:xfrm>
            <a:off x="0" y="6202686"/>
            <a:ext cx="9140817" cy="655314"/>
            <a:chOff x="0" y="6202686"/>
            <a:chExt cx="9140817" cy="655314"/>
          </a:xfrm>
        </p:grpSpPr>
        <p:sp>
          <p:nvSpPr>
            <p:cNvPr id="7" name="thisBar"/>
            <p:cNvSpPr/>
            <p:nvPr/>
          </p:nvSpPr>
          <p:spPr bwMode="auto">
            <a:xfrm>
              <a:off x="0" y="6202686"/>
              <a:ext cx="8839200" cy="655314"/>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Arial" charset="0"/>
                <a:cs typeface="Arial" charset="0"/>
              </a:endParaRPr>
            </a:p>
          </p:txBody>
        </p:sp>
        <p:sp>
          <p:nvSpPr>
            <p:cNvPr id="53" name="Rectangle 52">
              <a:extLst>
                <a:ext uri="{FF2B5EF4-FFF2-40B4-BE49-F238E27FC236}">
                  <a16:creationId xmlns:a16="http://schemas.microsoft.com/office/drawing/2014/main" id="{C6A3EFCA-4B38-4059-B4A4-3CCE76D3E123}"/>
                </a:ext>
              </a:extLst>
            </p:cNvPr>
            <p:cNvSpPr/>
            <p:nvPr/>
          </p:nvSpPr>
          <p:spPr>
            <a:xfrm flipH="1">
              <a:off x="8574215" y="6324600"/>
              <a:ext cx="566602" cy="533400"/>
            </a:xfrm>
            <a:prstGeom prst="rect">
              <a:avLst/>
            </a:prstGeom>
            <a:solidFill>
              <a:schemeClr val="accent1"/>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sp>
          <p:nvSpPr>
            <p:cNvPr id="54" name="Right Triangle 53">
              <a:extLst>
                <a:ext uri="{FF2B5EF4-FFF2-40B4-BE49-F238E27FC236}">
                  <a16:creationId xmlns:a16="http://schemas.microsoft.com/office/drawing/2014/main" id="{A52134DA-4EBA-47BD-8E57-7934982A2390}"/>
                </a:ext>
              </a:extLst>
            </p:cNvPr>
            <p:cNvSpPr/>
            <p:nvPr/>
          </p:nvSpPr>
          <p:spPr>
            <a:xfrm flipH="1">
              <a:off x="8574215" y="6202932"/>
              <a:ext cx="264985" cy="121668"/>
            </a:xfrm>
            <a:prstGeom prst="rtTriangle">
              <a:avLst/>
            </a:prstGeom>
            <a:solidFill>
              <a:srgbClr val="071D49"/>
            </a:solidFill>
            <a:ln w="12700" cap="rnd" cmpd="sng" algn="ctr">
              <a:solidFill>
                <a:schemeClr val="tx1"/>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grpSp>
      <p:sp>
        <p:nvSpPr>
          <p:cNvPr id="2" name="Title 1"/>
          <p:cNvSpPr>
            <a:spLocks noGrp="1"/>
          </p:cNvSpPr>
          <p:nvPr>
            <p:ph type="title"/>
          </p:nvPr>
        </p:nvSpPr>
        <p:spPr>
          <a:xfrm>
            <a:off x="228600" y="0"/>
            <a:ext cx="8763000" cy="685800"/>
          </a:xfrm>
        </p:spPr>
        <p:txBody>
          <a:bodyPr/>
          <a:lstStyle/>
          <a:p>
            <a:r>
              <a:rPr lang="en-US" b="1" dirty="0">
                <a:latin typeface="Arial" charset="0"/>
                <a:ea typeface="Arial" charset="0"/>
                <a:cs typeface="Arial" charset="0"/>
              </a:rPr>
              <a:t>Do You Need Blockchain?</a:t>
            </a:r>
          </a:p>
        </p:txBody>
      </p:sp>
      <p:sp>
        <p:nvSpPr>
          <p:cNvPr id="4" name="Slide Number Placeholder 3"/>
          <p:cNvSpPr>
            <a:spLocks noGrp="1"/>
          </p:cNvSpPr>
          <p:nvPr>
            <p:ph type="sldNum" sz="quarter" idx="10"/>
          </p:nvPr>
        </p:nvSpPr>
        <p:spPr>
          <a:xfrm>
            <a:off x="8598617" y="6438900"/>
            <a:ext cx="517797" cy="304800"/>
          </a:xfrm>
        </p:spPr>
        <p:txBody>
          <a:bodyPr anchor="ctr" anchorCtr="0"/>
          <a:lstStyle/>
          <a:p>
            <a:pPr algn="ctr">
              <a:defRPr/>
            </a:pPr>
            <a:r>
              <a:rPr lang="en-US" sz="1600" b="1" dirty="0">
                <a:solidFill>
                  <a:schemeClr val="bg1"/>
                </a:solidFill>
                <a:latin typeface="Arial" charset="0"/>
                <a:ea typeface="Arial" charset="0"/>
                <a:cs typeface="Arial" charset="0"/>
              </a:rPr>
              <a:t>#</a:t>
            </a:r>
          </a:p>
        </p:txBody>
      </p:sp>
      <p:sp>
        <p:nvSpPr>
          <p:cNvPr id="8" name="TextBox 7"/>
          <p:cNvSpPr txBox="1"/>
          <p:nvPr/>
        </p:nvSpPr>
        <p:spPr>
          <a:xfrm>
            <a:off x="228600" y="6261909"/>
            <a:ext cx="7927848" cy="523220"/>
          </a:xfrm>
          <a:prstGeom prst="rect">
            <a:avLst/>
          </a:prstGeom>
          <a:noFill/>
        </p:spPr>
        <p:txBody>
          <a:bodyPr vert="horz" rtlCol="0" anchor="ctr" anchorCtr="0">
            <a:spAutoFit/>
          </a:bodyPr>
          <a:lstStyle/>
          <a:p>
            <a:r>
              <a:rPr lang="en-US" sz="1400" dirty="0">
                <a:solidFill>
                  <a:schemeClr val="bg1"/>
                </a:solidFill>
                <a:latin typeface="Arial" charset="0"/>
                <a:ea typeface="Arial" charset="0"/>
                <a:cs typeface="Arial" charset="0"/>
              </a:rPr>
              <a:t>Before delving into blockchain technologies, companies should determine if they satisfy one or more criteria that are indicative of business practices that could be improved with blockchain.</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1222" y="118932"/>
            <a:ext cx="768814" cy="328540"/>
          </a:xfrm>
          <a:prstGeom prst="rect">
            <a:avLst/>
          </a:prstGeom>
        </p:spPr>
      </p:pic>
      <p:grpSp>
        <p:nvGrpSpPr>
          <p:cNvPr id="81" name="Group 80">
            <a:extLst>
              <a:ext uri="{FF2B5EF4-FFF2-40B4-BE49-F238E27FC236}">
                <a16:creationId xmlns:a16="http://schemas.microsoft.com/office/drawing/2014/main" id="{EAC92B1F-DB71-4CC2-B224-B41A482CF2F6}"/>
              </a:ext>
            </a:extLst>
          </p:cNvPr>
          <p:cNvGrpSpPr/>
          <p:nvPr/>
        </p:nvGrpSpPr>
        <p:grpSpPr>
          <a:xfrm>
            <a:off x="-12699" y="505265"/>
            <a:ext cx="9156699" cy="682822"/>
            <a:chOff x="-6349" y="576677"/>
            <a:chExt cx="9156699" cy="682822"/>
          </a:xfrm>
        </p:grpSpPr>
        <p:grpSp>
          <p:nvGrpSpPr>
            <p:cNvPr id="82" name="Group 81">
              <a:extLst>
                <a:ext uri="{FF2B5EF4-FFF2-40B4-BE49-F238E27FC236}">
                  <a16:creationId xmlns:a16="http://schemas.microsoft.com/office/drawing/2014/main" id="{8E5E7464-0FB1-423D-8E9C-9A0E77A35E93}"/>
                </a:ext>
              </a:extLst>
            </p:cNvPr>
            <p:cNvGrpSpPr/>
            <p:nvPr/>
          </p:nvGrpSpPr>
          <p:grpSpPr>
            <a:xfrm>
              <a:off x="-6349" y="576677"/>
              <a:ext cx="9156699" cy="682822"/>
              <a:chOff x="-6349" y="576677"/>
              <a:chExt cx="9156699" cy="682822"/>
            </a:xfrm>
          </p:grpSpPr>
          <p:sp>
            <p:nvSpPr>
              <p:cNvPr id="86" name="Rectangle 85">
                <a:extLst>
                  <a:ext uri="{FF2B5EF4-FFF2-40B4-BE49-F238E27FC236}">
                    <a16:creationId xmlns:a16="http://schemas.microsoft.com/office/drawing/2014/main" id="{B70E5FD2-B7B2-472D-8F91-559A0CF10957}"/>
                  </a:ext>
                </a:extLst>
              </p:cNvPr>
              <p:cNvSpPr/>
              <p:nvPr/>
            </p:nvSpPr>
            <p:spPr>
              <a:xfrm flipH="1">
                <a:off x="7053530" y="576677"/>
                <a:ext cx="2090470" cy="365257"/>
              </a:xfrm>
              <a:prstGeom prst="rect">
                <a:avLst/>
              </a:prstGeom>
              <a:solidFill>
                <a:srgbClr val="F1F8FF"/>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sp>
            <p:nvSpPr>
              <p:cNvPr id="87" name="Rectangle 86">
                <a:extLst>
                  <a:ext uri="{FF2B5EF4-FFF2-40B4-BE49-F238E27FC236}">
                    <a16:creationId xmlns:a16="http://schemas.microsoft.com/office/drawing/2014/main" id="{0EE234DA-9929-4FDC-B688-2C71C72DFC89}"/>
                  </a:ext>
                </a:extLst>
              </p:cNvPr>
              <p:cNvSpPr/>
              <p:nvPr/>
            </p:nvSpPr>
            <p:spPr>
              <a:xfrm flipH="1">
                <a:off x="9067800" y="585310"/>
                <a:ext cx="82550" cy="348915"/>
              </a:xfrm>
              <a:prstGeom prst="rect">
                <a:avLst/>
              </a:prstGeom>
              <a:solidFill>
                <a:srgbClr val="F1F8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A9E0"/>
                  </a:solidFill>
                  <a:effectLst/>
                  <a:uLnTx/>
                  <a:uFillTx/>
                  <a:latin typeface="Arial" charset="0"/>
                  <a:ea typeface="Arial" charset="0"/>
                  <a:cs typeface="Arial" charset="0"/>
                </a:endParaRPr>
              </a:p>
            </p:txBody>
          </p:sp>
          <p:sp>
            <p:nvSpPr>
              <p:cNvPr id="88" name="Right Triangle 87">
                <a:extLst>
                  <a:ext uri="{FF2B5EF4-FFF2-40B4-BE49-F238E27FC236}">
                    <a16:creationId xmlns:a16="http://schemas.microsoft.com/office/drawing/2014/main" id="{A7AD15B5-D117-4FA4-973B-BDC1D59D3A01}"/>
                  </a:ext>
                </a:extLst>
              </p:cNvPr>
              <p:cNvSpPr/>
              <p:nvPr/>
            </p:nvSpPr>
            <p:spPr>
              <a:xfrm>
                <a:off x="7055351" y="579295"/>
                <a:ext cx="263975" cy="113293"/>
              </a:xfrm>
              <a:prstGeom prst="rtTriangle">
                <a:avLst/>
              </a:prstGeom>
              <a:solidFill>
                <a:srgbClr val="8FAAC5"/>
              </a:solidFill>
              <a:ln w="12700" cap="rnd" cmpd="sng" algn="ctr">
                <a:solidFill>
                  <a:schemeClr val="tx1"/>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89" name="Rectangle 88">
                <a:extLst>
                  <a:ext uri="{FF2B5EF4-FFF2-40B4-BE49-F238E27FC236}">
                    <a16:creationId xmlns:a16="http://schemas.microsoft.com/office/drawing/2014/main" id="{01D61D4E-5D7E-40C4-AE81-F8E4CF7C61B5}"/>
                  </a:ext>
                </a:extLst>
              </p:cNvPr>
              <p:cNvSpPr/>
              <p:nvPr/>
            </p:nvSpPr>
            <p:spPr bwMode="auto">
              <a:xfrm>
                <a:off x="0" y="691787"/>
                <a:ext cx="7318755" cy="567712"/>
              </a:xfrm>
              <a:prstGeom prst="rect">
                <a:avLst/>
              </a:prstGeom>
              <a:solidFill>
                <a:srgbClr val="F1F8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34" charset="-128"/>
                </a:endParaRPr>
              </a:p>
            </p:txBody>
          </p:sp>
          <p:sp>
            <p:nvSpPr>
              <p:cNvPr id="90" name="Rectangle 89">
                <a:extLst>
                  <a:ext uri="{FF2B5EF4-FFF2-40B4-BE49-F238E27FC236}">
                    <a16:creationId xmlns:a16="http://schemas.microsoft.com/office/drawing/2014/main" id="{879B0EA6-38E9-432F-A376-A1A6FDFACFD9}"/>
                  </a:ext>
                </a:extLst>
              </p:cNvPr>
              <p:cNvSpPr/>
              <p:nvPr/>
            </p:nvSpPr>
            <p:spPr bwMode="auto">
              <a:xfrm>
                <a:off x="-6349" y="705869"/>
                <a:ext cx="158749" cy="550257"/>
              </a:xfrm>
              <a:prstGeom prst="rect">
                <a:avLst/>
              </a:prstGeom>
              <a:solidFill>
                <a:srgbClr val="F1F8FF"/>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sp>
          <p:nvSpPr>
            <p:cNvPr id="84" name="Rectangle 83">
              <a:extLst>
                <a:ext uri="{FF2B5EF4-FFF2-40B4-BE49-F238E27FC236}">
                  <a16:creationId xmlns:a16="http://schemas.microsoft.com/office/drawing/2014/main" id="{65AB21C0-4EDE-4872-8EA7-0FFDA6E42861}"/>
                </a:ext>
              </a:extLst>
            </p:cNvPr>
            <p:cNvSpPr/>
            <p:nvPr/>
          </p:nvSpPr>
          <p:spPr bwMode="auto">
            <a:xfrm>
              <a:off x="228600" y="737196"/>
              <a:ext cx="6858000" cy="483080"/>
            </a:xfrm>
            <a:prstGeom prst="rect">
              <a:avLst/>
            </a:prstGeom>
            <a:noFill/>
            <a:ln>
              <a:no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106969" tIns="106969" rIns="106969" bIns="106969" spcCol="1270" anchor="ctr" anchorCtr="0"/>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1200" b="0" u="none" strike="noStrike" kern="1200" cap="none" spc="0" normalizeH="0" baseline="0" noProof="0" dirty="0">
                  <a:ln>
                    <a:noFill/>
                  </a:ln>
                  <a:solidFill>
                    <a:schemeClr val="tx1"/>
                  </a:solidFill>
                  <a:effectLst/>
                  <a:uLnTx/>
                  <a:uFillTx/>
                  <a:latin typeface="Arial" charset="0"/>
                  <a:ea typeface="Arial" charset="0"/>
                  <a:cs typeface="Arial" charset="0"/>
                </a:rPr>
                <a:t>Defining metrics for companies vying to pursue blockchain applications would ensure that firms with a legitimate need for blockchain quickly adopt it.</a:t>
              </a:r>
            </a:p>
          </p:txBody>
        </p:sp>
        <p:sp>
          <p:nvSpPr>
            <p:cNvPr id="85" name="TextBox 181">
              <a:extLst>
                <a:ext uri="{FF2B5EF4-FFF2-40B4-BE49-F238E27FC236}">
                  <a16:creationId xmlns:a16="http://schemas.microsoft.com/office/drawing/2014/main" id="{761FE3A0-4823-4891-9D59-5066F5C307F6}"/>
                </a:ext>
              </a:extLst>
            </p:cNvPr>
            <p:cNvSpPr txBox="1">
              <a:spLocks noChangeArrowheads="1"/>
            </p:cNvSpPr>
            <p:nvPr/>
          </p:nvSpPr>
          <p:spPr bwMode="auto">
            <a:xfrm>
              <a:off x="7496174" y="619535"/>
              <a:ext cx="1495425" cy="276999"/>
            </a:xfrm>
            <a:prstGeom prst="rect">
              <a:avLst/>
            </a:prstGeom>
            <a:noFill/>
            <a:ln w="9525">
              <a:noFill/>
              <a:miter lim="800000"/>
              <a:headEnd/>
              <a:tailEnd/>
            </a:ln>
          </p:spPr>
          <p:txBody>
            <a:bodyPr wrap="square">
              <a:spAutoFit/>
            </a:bodyPr>
            <a:lstStyle/>
            <a:p>
              <a:pPr defTabSz="457189" eaLnBrk="0" hangingPunct="0"/>
              <a:r>
                <a:rPr lang="en-US" sz="1200" i="1" dirty="0">
                  <a:latin typeface="Arial" panose="020B0604020202020204" pitchFamily="34" charset="0"/>
                  <a:cs typeface="Arial" panose="020B0604020202020204" pitchFamily="34" charset="0"/>
                </a:rPr>
                <a:t>1. Rolling Agenda</a:t>
              </a:r>
            </a:p>
          </p:txBody>
        </p:sp>
      </p:grpSp>
      <p:grpSp>
        <p:nvGrpSpPr>
          <p:cNvPr id="11" name="Group 10">
            <a:extLst>
              <a:ext uri="{FF2B5EF4-FFF2-40B4-BE49-F238E27FC236}">
                <a16:creationId xmlns:a16="http://schemas.microsoft.com/office/drawing/2014/main" id="{16B1285E-4396-4B10-BAAB-C039922DBA4F}"/>
              </a:ext>
            </a:extLst>
          </p:cNvPr>
          <p:cNvGrpSpPr/>
          <p:nvPr/>
        </p:nvGrpSpPr>
        <p:grpSpPr>
          <a:xfrm>
            <a:off x="326108" y="1365933"/>
            <a:ext cx="8518164" cy="727042"/>
            <a:chOff x="312918" y="1402020"/>
            <a:chExt cx="8518164" cy="727042"/>
          </a:xfrm>
        </p:grpSpPr>
        <p:sp>
          <p:nvSpPr>
            <p:cNvPr id="126" name="Rectangle 125">
              <a:extLst>
                <a:ext uri="{FF2B5EF4-FFF2-40B4-BE49-F238E27FC236}">
                  <a16:creationId xmlns:a16="http://schemas.microsoft.com/office/drawing/2014/main" id="{48FB7E78-FD71-455C-915A-36E6C63894CC}"/>
                </a:ext>
              </a:extLst>
            </p:cNvPr>
            <p:cNvSpPr/>
            <p:nvPr/>
          </p:nvSpPr>
          <p:spPr>
            <a:xfrm>
              <a:off x="2989925" y="1450489"/>
              <a:ext cx="5814777" cy="620858"/>
            </a:xfrm>
            <a:prstGeom prst="rect">
              <a:avLst/>
            </a:prstGeom>
            <a:solidFill>
              <a:schemeClr val="bg1"/>
            </a:solidFill>
            <a:ln w="9525" cap="flat" cmpd="sng" algn="ctr">
              <a:noFill/>
              <a:prstDash val="solid"/>
              <a:miter lim="800000"/>
            </a:ln>
            <a:effectLst/>
          </p:spPr>
          <p:txBody>
            <a:bodyPr rtlCol="0" anchor="t" anchorCtr="0"/>
            <a:lstStyle/>
            <a:p>
              <a:r>
                <a:rPr lang="en-US" sz="1200" dirty="0">
                  <a:latin typeface="Arial" panose="020B0604020202020204" pitchFamily="34" charset="0"/>
                  <a:cs typeface="Arial" panose="020B0604020202020204" pitchFamily="34" charset="0"/>
                </a:rPr>
                <a:t>Is your data at risk of fraud or cyber security threats that could compromise systems and lead to extensive damage? Litigation and brand image in the case of comprised data would be considered in making this determination. </a:t>
              </a:r>
            </a:p>
            <a:p>
              <a:pPr marL="171450" indent="-171450">
                <a:buFont typeface="Wingdings" charset="2"/>
                <a:buChar char="§"/>
              </a:pPr>
              <a:endParaRPr lang="en-US" sz="1400" kern="0" dirty="0">
                <a:latin typeface="Arial" charset="0"/>
                <a:ea typeface="Arial" charset="0"/>
                <a:cs typeface="Arial" charset="0"/>
              </a:endParaRPr>
            </a:p>
          </p:txBody>
        </p:sp>
        <p:sp>
          <p:nvSpPr>
            <p:cNvPr id="127" name="Rectangle 11">
              <a:extLst>
                <a:ext uri="{FF2B5EF4-FFF2-40B4-BE49-F238E27FC236}">
                  <a16:creationId xmlns:a16="http://schemas.microsoft.com/office/drawing/2014/main" id="{92DD3904-DEC5-4F86-B3B1-CDB5DDAFB376}"/>
                </a:ext>
              </a:extLst>
            </p:cNvPr>
            <p:cNvSpPr/>
            <p:nvPr/>
          </p:nvSpPr>
          <p:spPr>
            <a:xfrm>
              <a:off x="2893032" y="1402020"/>
              <a:ext cx="5938050" cy="727041"/>
            </a:xfrm>
            <a:prstGeom prst="rect">
              <a:avLst/>
            </a:prstGeom>
            <a:noFill/>
            <a:ln w="12700" cap="flat" cmpd="sng" algn="ctr">
              <a:solidFill>
                <a:schemeClr val="tx1"/>
              </a:solidFill>
              <a:prstDash val="solid"/>
              <a:miter lim="800000"/>
            </a:ln>
            <a:effectLst/>
          </p:spPr>
          <p:txBody>
            <a:bodyPr numCol="2"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128" name="Rectangle 127">
              <a:extLst>
                <a:ext uri="{FF2B5EF4-FFF2-40B4-BE49-F238E27FC236}">
                  <a16:creationId xmlns:a16="http://schemas.microsoft.com/office/drawing/2014/main" id="{5FD9971B-2960-4595-A7D0-C262397ED53C}"/>
                </a:ext>
              </a:extLst>
            </p:cNvPr>
            <p:cNvSpPr/>
            <p:nvPr/>
          </p:nvSpPr>
          <p:spPr>
            <a:xfrm>
              <a:off x="1800698" y="1507489"/>
              <a:ext cx="1459591" cy="516102"/>
            </a:xfrm>
            <a:prstGeom prst="rect">
              <a:avLst/>
            </a:prstGeom>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chemeClr val="bg1"/>
                  </a:solidFill>
                  <a:latin typeface="Arial" charset="0"/>
                  <a:ea typeface="Arial" charset="0"/>
                  <a:cs typeface="Arial" charset="0"/>
                </a:rPr>
                <a:t>Music Payment and Licensing</a:t>
              </a:r>
              <a:endParaRPr kumimoji="0" lang="en-US" sz="1200" b="1" i="0" u="none" strike="noStrike" kern="0" cap="none" spc="0" normalizeH="0" baseline="0" noProof="0" dirty="0">
                <a:ln>
                  <a:noFill/>
                </a:ln>
                <a:solidFill>
                  <a:schemeClr val="bg1"/>
                </a:solidFill>
                <a:effectLst/>
                <a:uLnTx/>
                <a:uFillTx/>
                <a:latin typeface="Arial" charset="0"/>
                <a:ea typeface="Arial" charset="0"/>
                <a:cs typeface="Arial" charset="0"/>
              </a:endParaRPr>
            </a:p>
          </p:txBody>
        </p:sp>
        <p:sp>
          <p:nvSpPr>
            <p:cNvPr id="131" name="Manual Input 104">
              <a:extLst>
                <a:ext uri="{FF2B5EF4-FFF2-40B4-BE49-F238E27FC236}">
                  <a16:creationId xmlns:a16="http://schemas.microsoft.com/office/drawing/2014/main" id="{B7C9F07D-038A-4E00-BF82-377A0CC87CD6}"/>
                </a:ext>
              </a:extLst>
            </p:cNvPr>
            <p:cNvSpPr/>
            <p:nvPr/>
          </p:nvSpPr>
          <p:spPr bwMode="auto">
            <a:xfrm rot="16200000">
              <a:off x="1612760" y="848788"/>
              <a:ext cx="727041" cy="1833505"/>
            </a:xfrm>
            <a:prstGeom prst="flowChartManualInput">
              <a:avLst/>
            </a:prstGeom>
            <a:solidFill>
              <a:srgbClr val="849AB0"/>
            </a:solidFill>
            <a:ln w="12700" cap="flat" cmpd="sng" algn="ctr">
              <a:solidFill>
                <a:schemeClr val="tx1"/>
              </a:solidFill>
              <a:prstDash val="solid"/>
              <a:round/>
              <a:headEnd type="none" w="med" len="med"/>
              <a:tailEnd type="none" w="med" len="med"/>
            </a:ln>
            <a:effectLst/>
          </p:spPr>
          <p:txBody>
            <a:bodyPr vert="vert" wrap="square" lIns="0" tIns="0" rIns="182880" bIns="182880" numCol="1" rtlCol="0" anchor="t" anchorCtr="0" compatLnSpc="1">
              <a:prstTxWarp prst="textNoShape">
                <a:avLst/>
              </a:prstTxWarp>
            </a:bodyPr>
            <a:lstStyle/>
            <a:p>
              <a:pPr lvl="0" algn="r">
                <a:defRPr/>
              </a:pPr>
              <a:r>
                <a:rPr lang="en-US" sz="2400" b="1" kern="0" dirty="0">
                  <a:solidFill>
                    <a:schemeClr val="bg1"/>
                  </a:solidFill>
                  <a:latin typeface="Arial" charset="0"/>
                  <a:ea typeface="Arial" charset="0"/>
                  <a:cs typeface="Arial" charset="0"/>
                </a:rPr>
                <a:t>Security</a:t>
              </a:r>
              <a:endParaRPr lang="en-US" sz="1600" b="1" kern="0" dirty="0">
                <a:solidFill>
                  <a:schemeClr val="bg1"/>
                </a:solidFill>
                <a:latin typeface="Arial" charset="0"/>
                <a:ea typeface="Arial" charset="0"/>
                <a:cs typeface="Arial" charset="0"/>
              </a:endParaRPr>
            </a:p>
          </p:txBody>
        </p:sp>
        <p:sp>
          <p:nvSpPr>
            <p:cNvPr id="135" name="Freeform: Shape 134">
              <a:extLst>
                <a:ext uri="{FF2B5EF4-FFF2-40B4-BE49-F238E27FC236}">
                  <a16:creationId xmlns:a16="http://schemas.microsoft.com/office/drawing/2014/main" id="{6220BFAD-9928-42C0-9AC3-9DBC9B29CB67}"/>
                </a:ext>
              </a:extLst>
            </p:cNvPr>
            <p:cNvSpPr/>
            <p:nvPr/>
          </p:nvSpPr>
          <p:spPr bwMode="auto">
            <a:xfrm>
              <a:off x="312918" y="1402021"/>
              <a:ext cx="1026380" cy="727041"/>
            </a:xfrm>
            <a:custGeom>
              <a:avLst/>
              <a:gdLst>
                <a:gd name="connsiteX0" fmla="*/ 0 w 1026380"/>
                <a:gd name="connsiteY0" fmla="*/ 0 h 1086441"/>
                <a:gd name="connsiteX1" fmla="*/ 659679 w 1026380"/>
                <a:gd name="connsiteY1" fmla="*/ 0 h 1086441"/>
                <a:gd name="connsiteX2" fmla="*/ 1026380 w 1026380"/>
                <a:gd name="connsiteY2" fmla="*/ 1086441 h 1086441"/>
                <a:gd name="connsiteX3" fmla="*/ 0 w 1026380"/>
                <a:gd name="connsiteY3" fmla="*/ 1086441 h 1086441"/>
                <a:gd name="connsiteX4" fmla="*/ 0 w 1026380"/>
                <a:gd name="connsiteY4" fmla="*/ 0 h 1086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380" h="1086441">
                  <a:moveTo>
                    <a:pt x="0" y="0"/>
                  </a:moveTo>
                  <a:lnTo>
                    <a:pt x="659679" y="0"/>
                  </a:lnTo>
                  <a:lnTo>
                    <a:pt x="1026380" y="1086441"/>
                  </a:lnTo>
                  <a:lnTo>
                    <a:pt x="0" y="1086441"/>
                  </a:lnTo>
                  <a:lnTo>
                    <a:pt x="0" y="0"/>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pic>
        <p:nvPicPr>
          <p:cNvPr id="83" name="Graphic 82" descr="Lock">
            <a:extLst>
              <a:ext uri="{FF2B5EF4-FFF2-40B4-BE49-F238E27FC236}">
                <a16:creationId xmlns:a16="http://schemas.microsoft.com/office/drawing/2014/main" id="{8E71B37F-3247-45EB-B1D8-7F73CACE72A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4703" y="1482390"/>
            <a:ext cx="521123" cy="521123"/>
          </a:xfrm>
          <a:prstGeom prst="rect">
            <a:avLst/>
          </a:prstGeom>
        </p:spPr>
      </p:pic>
      <p:grpSp>
        <p:nvGrpSpPr>
          <p:cNvPr id="138" name="Group 137">
            <a:extLst>
              <a:ext uri="{FF2B5EF4-FFF2-40B4-BE49-F238E27FC236}">
                <a16:creationId xmlns:a16="http://schemas.microsoft.com/office/drawing/2014/main" id="{9608E09F-AF15-402F-B84E-69C11D044430}"/>
              </a:ext>
            </a:extLst>
          </p:cNvPr>
          <p:cNvGrpSpPr/>
          <p:nvPr/>
        </p:nvGrpSpPr>
        <p:grpSpPr>
          <a:xfrm>
            <a:off x="326108" y="2146685"/>
            <a:ext cx="8518164" cy="727042"/>
            <a:chOff x="312918" y="1402020"/>
            <a:chExt cx="8518164" cy="727042"/>
          </a:xfrm>
        </p:grpSpPr>
        <p:sp>
          <p:nvSpPr>
            <p:cNvPr id="139" name="Rectangle 138">
              <a:extLst>
                <a:ext uri="{FF2B5EF4-FFF2-40B4-BE49-F238E27FC236}">
                  <a16:creationId xmlns:a16="http://schemas.microsoft.com/office/drawing/2014/main" id="{5673A0F4-FB95-4F0F-8210-62D43F356162}"/>
                </a:ext>
              </a:extLst>
            </p:cNvPr>
            <p:cNvSpPr/>
            <p:nvPr/>
          </p:nvSpPr>
          <p:spPr>
            <a:xfrm>
              <a:off x="2989925" y="1450489"/>
              <a:ext cx="5814777" cy="620858"/>
            </a:xfrm>
            <a:prstGeom prst="rect">
              <a:avLst/>
            </a:prstGeom>
            <a:solidFill>
              <a:schemeClr val="bg1"/>
            </a:solidFill>
            <a:ln w="9525" cap="flat" cmpd="sng" algn="ctr">
              <a:noFill/>
              <a:prstDash val="solid"/>
              <a:miter lim="800000"/>
            </a:ln>
            <a:effectLst/>
          </p:spPr>
          <p:txBody>
            <a:bodyPr rtlCol="0" anchor="t" anchorCtr="0"/>
            <a:lstStyle/>
            <a:p>
              <a:r>
                <a:rPr lang="en-US" sz="1200" dirty="0">
                  <a:latin typeface="Arial" panose="020B0604020202020204" pitchFamily="34" charset="0"/>
                  <a:cs typeface="Arial" panose="020B0604020202020204" pitchFamily="34" charset="0"/>
                </a:rPr>
                <a:t>Do you face human errors in your system, including but not limit to incorrect data or duplication of effort? The cost of these errors would analyzed and would be weighed against the cost of migrating systems.</a:t>
              </a:r>
            </a:p>
            <a:p>
              <a:pPr marL="171450" indent="-171450">
                <a:buFont typeface="Wingdings" charset="2"/>
                <a:buChar char="§"/>
              </a:pPr>
              <a:endParaRPr lang="en-US" sz="1400" kern="0" dirty="0">
                <a:latin typeface="Arial" charset="0"/>
                <a:ea typeface="Arial" charset="0"/>
                <a:cs typeface="Arial" charset="0"/>
              </a:endParaRPr>
            </a:p>
          </p:txBody>
        </p:sp>
        <p:sp>
          <p:nvSpPr>
            <p:cNvPr id="140" name="Rectangle 11">
              <a:extLst>
                <a:ext uri="{FF2B5EF4-FFF2-40B4-BE49-F238E27FC236}">
                  <a16:creationId xmlns:a16="http://schemas.microsoft.com/office/drawing/2014/main" id="{F7429A28-6DCE-4E43-8CF0-97E545B79317}"/>
                </a:ext>
              </a:extLst>
            </p:cNvPr>
            <p:cNvSpPr/>
            <p:nvPr/>
          </p:nvSpPr>
          <p:spPr>
            <a:xfrm>
              <a:off x="2893032" y="1402020"/>
              <a:ext cx="5938050" cy="727041"/>
            </a:xfrm>
            <a:prstGeom prst="rect">
              <a:avLst/>
            </a:prstGeom>
            <a:noFill/>
            <a:ln w="12700" cap="flat" cmpd="sng" algn="ctr">
              <a:solidFill>
                <a:schemeClr val="tx1"/>
              </a:solidFill>
              <a:prstDash val="solid"/>
              <a:miter lim="800000"/>
            </a:ln>
            <a:effectLst/>
          </p:spPr>
          <p:txBody>
            <a:bodyPr numCol="2"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141" name="Rectangle 140">
              <a:extLst>
                <a:ext uri="{FF2B5EF4-FFF2-40B4-BE49-F238E27FC236}">
                  <a16:creationId xmlns:a16="http://schemas.microsoft.com/office/drawing/2014/main" id="{9FC13CE2-2AA1-41BB-A44F-B88BA317F4AE}"/>
                </a:ext>
              </a:extLst>
            </p:cNvPr>
            <p:cNvSpPr/>
            <p:nvPr/>
          </p:nvSpPr>
          <p:spPr>
            <a:xfrm>
              <a:off x="1800698" y="1507489"/>
              <a:ext cx="1459591" cy="516102"/>
            </a:xfrm>
            <a:prstGeom prst="rect">
              <a:avLst/>
            </a:prstGeom>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chemeClr val="bg1"/>
                  </a:solidFill>
                  <a:latin typeface="Arial" charset="0"/>
                  <a:ea typeface="Arial" charset="0"/>
                  <a:cs typeface="Arial" charset="0"/>
                </a:rPr>
                <a:t>Music Payment and Licensing</a:t>
              </a:r>
              <a:endParaRPr kumimoji="0" lang="en-US" sz="1200" b="1" i="0" u="none" strike="noStrike" kern="0" cap="none" spc="0" normalizeH="0" baseline="0" noProof="0" dirty="0">
                <a:ln>
                  <a:noFill/>
                </a:ln>
                <a:solidFill>
                  <a:schemeClr val="bg1"/>
                </a:solidFill>
                <a:effectLst/>
                <a:uLnTx/>
                <a:uFillTx/>
                <a:latin typeface="Arial" charset="0"/>
                <a:ea typeface="Arial" charset="0"/>
                <a:cs typeface="Arial" charset="0"/>
              </a:endParaRPr>
            </a:p>
          </p:txBody>
        </p:sp>
        <p:sp>
          <p:nvSpPr>
            <p:cNvPr id="142" name="Manual Input 104">
              <a:extLst>
                <a:ext uri="{FF2B5EF4-FFF2-40B4-BE49-F238E27FC236}">
                  <a16:creationId xmlns:a16="http://schemas.microsoft.com/office/drawing/2014/main" id="{9FB75D7F-2703-45F2-8821-D21C2EA212D5}"/>
                </a:ext>
              </a:extLst>
            </p:cNvPr>
            <p:cNvSpPr/>
            <p:nvPr/>
          </p:nvSpPr>
          <p:spPr bwMode="auto">
            <a:xfrm rot="16200000">
              <a:off x="1612760" y="848788"/>
              <a:ext cx="727041" cy="1833505"/>
            </a:xfrm>
            <a:prstGeom prst="flowChartManualInput">
              <a:avLst/>
            </a:prstGeom>
            <a:solidFill>
              <a:srgbClr val="849AB0"/>
            </a:solidFill>
            <a:ln w="12700" cap="flat" cmpd="sng" algn="ctr">
              <a:solidFill>
                <a:schemeClr val="tx1"/>
              </a:solidFill>
              <a:prstDash val="solid"/>
              <a:round/>
              <a:headEnd type="none" w="med" len="med"/>
              <a:tailEnd type="none" w="med" len="med"/>
            </a:ln>
            <a:effectLst/>
          </p:spPr>
          <p:txBody>
            <a:bodyPr vert="vert" wrap="square" lIns="0" tIns="0" rIns="182880" bIns="182880" numCol="1" rtlCol="0" anchor="t" anchorCtr="0" compatLnSpc="1">
              <a:prstTxWarp prst="textNoShape">
                <a:avLst/>
              </a:prstTxWarp>
            </a:bodyPr>
            <a:lstStyle/>
            <a:p>
              <a:pPr lvl="0" algn="r">
                <a:defRPr/>
              </a:pPr>
              <a:r>
                <a:rPr lang="en-US" sz="2400" b="1" kern="0" dirty="0">
                  <a:solidFill>
                    <a:schemeClr val="bg1"/>
                  </a:solidFill>
                  <a:latin typeface="Arial" charset="0"/>
                  <a:ea typeface="Arial" charset="0"/>
                  <a:cs typeface="Arial" charset="0"/>
                </a:rPr>
                <a:t>Errors</a:t>
              </a:r>
              <a:endParaRPr lang="en-US" sz="1600" b="1" kern="0" dirty="0">
                <a:solidFill>
                  <a:schemeClr val="bg1"/>
                </a:solidFill>
                <a:latin typeface="Arial" charset="0"/>
                <a:ea typeface="Arial" charset="0"/>
                <a:cs typeface="Arial" charset="0"/>
              </a:endParaRPr>
            </a:p>
          </p:txBody>
        </p:sp>
        <p:sp>
          <p:nvSpPr>
            <p:cNvPr id="143" name="Freeform: Shape 142">
              <a:extLst>
                <a:ext uri="{FF2B5EF4-FFF2-40B4-BE49-F238E27FC236}">
                  <a16:creationId xmlns:a16="http://schemas.microsoft.com/office/drawing/2014/main" id="{04DB909A-148C-4E29-B350-46FFA2F542EC}"/>
                </a:ext>
              </a:extLst>
            </p:cNvPr>
            <p:cNvSpPr/>
            <p:nvPr/>
          </p:nvSpPr>
          <p:spPr bwMode="auto">
            <a:xfrm>
              <a:off x="312918" y="1402021"/>
              <a:ext cx="1026380" cy="727041"/>
            </a:xfrm>
            <a:custGeom>
              <a:avLst/>
              <a:gdLst>
                <a:gd name="connsiteX0" fmla="*/ 0 w 1026380"/>
                <a:gd name="connsiteY0" fmla="*/ 0 h 1086441"/>
                <a:gd name="connsiteX1" fmla="*/ 659679 w 1026380"/>
                <a:gd name="connsiteY1" fmla="*/ 0 h 1086441"/>
                <a:gd name="connsiteX2" fmla="*/ 1026380 w 1026380"/>
                <a:gd name="connsiteY2" fmla="*/ 1086441 h 1086441"/>
                <a:gd name="connsiteX3" fmla="*/ 0 w 1026380"/>
                <a:gd name="connsiteY3" fmla="*/ 1086441 h 1086441"/>
                <a:gd name="connsiteX4" fmla="*/ 0 w 1026380"/>
                <a:gd name="connsiteY4" fmla="*/ 0 h 1086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380" h="1086441">
                  <a:moveTo>
                    <a:pt x="0" y="0"/>
                  </a:moveTo>
                  <a:lnTo>
                    <a:pt x="659679" y="0"/>
                  </a:lnTo>
                  <a:lnTo>
                    <a:pt x="1026380" y="1086441"/>
                  </a:lnTo>
                  <a:lnTo>
                    <a:pt x="0" y="1086441"/>
                  </a:lnTo>
                  <a:lnTo>
                    <a:pt x="0" y="0"/>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grpSp>
        <p:nvGrpSpPr>
          <p:cNvPr id="144" name="Group 143">
            <a:extLst>
              <a:ext uri="{FF2B5EF4-FFF2-40B4-BE49-F238E27FC236}">
                <a16:creationId xmlns:a16="http://schemas.microsoft.com/office/drawing/2014/main" id="{576504DA-8B70-4EE0-959A-5E3DB9238BFC}"/>
              </a:ext>
            </a:extLst>
          </p:cNvPr>
          <p:cNvGrpSpPr/>
          <p:nvPr/>
        </p:nvGrpSpPr>
        <p:grpSpPr>
          <a:xfrm>
            <a:off x="326108" y="2936836"/>
            <a:ext cx="8518164" cy="727042"/>
            <a:chOff x="312918" y="1402020"/>
            <a:chExt cx="8518164" cy="727042"/>
          </a:xfrm>
        </p:grpSpPr>
        <p:sp>
          <p:nvSpPr>
            <p:cNvPr id="145" name="Rectangle 144">
              <a:extLst>
                <a:ext uri="{FF2B5EF4-FFF2-40B4-BE49-F238E27FC236}">
                  <a16:creationId xmlns:a16="http://schemas.microsoft.com/office/drawing/2014/main" id="{2B21978C-15BA-4817-A7A8-7D977ECD14CD}"/>
                </a:ext>
              </a:extLst>
            </p:cNvPr>
            <p:cNvSpPr/>
            <p:nvPr/>
          </p:nvSpPr>
          <p:spPr>
            <a:xfrm>
              <a:off x="2989925" y="1450489"/>
              <a:ext cx="5814777" cy="620858"/>
            </a:xfrm>
            <a:prstGeom prst="rect">
              <a:avLst/>
            </a:prstGeom>
            <a:solidFill>
              <a:schemeClr val="bg1"/>
            </a:solidFill>
            <a:ln w="9525" cap="flat" cmpd="sng" algn="ctr">
              <a:noFill/>
              <a:prstDash val="solid"/>
              <a:miter lim="800000"/>
            </a:ln>
            <a:effectLst/>
          </p:spPr>
          <p:txBody>
            <a:bodyPr rtlCol="0" anchor="t" anchorCtr="0"/>
            <a:lstStyle/>
            <a:p>
              <a:r>
                <a:rPr lang="en-US" sz="1200" dirty="0">
                  <a:latin typeface="Arial" panose="020B0604020202020204" pitchFamily="34" charset="0"/>
                  <a:cs typeface="Arial" panose="020B0604020202020204" pitchFamily="34" charset="0"/>
                </a:rPr>
                <a:t>Are current (centralized) data management systems overly expensive, with high implementation and scalability cost? Present server costs could be considered and compared to those associated with (decentralized) blockchain technology. </a:t>
              </a:r>
            </a:p>
            <a:p>
              <a:pPr marL="171450" indent="-171450">
                <a:buFont typeface="Wingdings" charset="2"/>
                <a:buChar char="§"/>
              </a:pPr>
              <a:endParaRPr lang="en-US" sz="1200" kern="0" dirty="0">
                <a:latin typeface="Arial" charset="0"/>
                <a:ea typeface="Arial" charset="0"/>
                <a:cs typeface="Arial" charset="0"/>
              </a:endParaRPr>
            </a:p>
          </p:txBody>
        </p:sp>
        <p:sp>
          <p:nvSpPr>
            <p:cNvPr id="146" name="Rectangle 11">
              <a:extLst>
                <a:ext uri="{FF2B5EF4-FFF2-40B4-BE49-F238E27FC236}">
                  <a16:creationId xmlns:a16="http://schemas.microsoft.com/office/drawing/2014/main" id="{F51B9835-9EBE-4B85-A596-918E3ACFE77C}"/>
                </a:ext>
              </a:extLst>
            </p:cNvPr>
            <p:cNvSpPr/>
            <p:nvPr/>
          </p:nvSpPr>
          <p:spPr>
            <a:xfrm>
              <a:off x="2893032" y="1402020"/>
              <a:ext cx="5938050" cy="727041"/>
            </a:xfrm>
            <a:prstGeom prst="rect">
              <a:avLst/>
            </a:prstGeom>
            <a:noFill/>
            <a:ln w="12700" cap="flat" cmpd="sng" algn="ctr">
              <a:solidFill>
                <a:schemeClr val="tx1"/>
              </a:solidFill>
              <a:prstDash val="solid"/>
              <a:miter lim="800000"/>
            </a:ln>
            <a:effectLst/>
          </p:spPr>
          <p:txBody>
            <a:bodyPr numCol="2"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147" name="Rectangle 146">
              <a:extLst>
                <a:ext uri="{FF2B5EF4-FFF2-40B4-BE49-F238E27FC236}">
                  <a16:creationId xmlns:a16="http://schemas.microsoft.com/office/drawing/2014/main" id="{6803B4D3-AF58-4F77-AA7E-42C1464894F4}"/>
                </a:ext>
              </a:extLst>
            </p:cNvPr>
            <p:cNvSpPr/>
            <p:nvPr/>
          </p:nvSpPr>
          <p:spPr>
            <a:xfrm>
              <a:off x="1800698" y="1507489"/>
              <a:ext cx="1459591" cy="516102"/>
            </a:xfrm>
            <a:prstGeom prst="rect">
              <a:avLst/>
            </a:prstGeom>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chemeClr val="bg1"/>
                  </a:solidFill>
                  <a:latin typeface="Arial" charset="0"/>
                  <a:ea typeface="Arial" charset="0"/>
                  <a:cs typeface="Arial" charset="0"/>
                </a:rPr>
                <a:t>Music Payment and Licensing</a:t>
              </a:r>
              <a:endParaRPr kumimoji="0" lang="en-US" sz="1200" b="1" i="0" u="none" strike="noStrike" kern="0" cap="none" spc="0" normalizeH="0" baseline="0" noProof="0" dirty="0">
                <a:ln>
                  <a:noFill/>
                </a:ln>
                <a:solidFill>
                  <a:schemeClr val="bg1"/>
                </a:solidFill>
                <a:effectLst/>
                <a:uLnTx/>
                <a:uFillTx/>
                <a:latin typeface="Arial" charset="0"/>
                <a:ea typeface="Arial" charset="0"/>
                <a:cs typeface="Arial" charset="0"/>
              </a:endParaRPr>
            </a:p>
          </p:txBody>
        </p:sp>
        <p:sp>
          <p:nvSpPr>
            <p:cNvPr id="148" name="Manual Input 104">
              <a:extLst>
                <a:ext uri="{FF2B5EF4-FFF2-40B4-BE49-F238E27FC236}">
                  <a16:creationId xmlns:a16="http://schemas.microsoft.com/office/drawing/2014/main" id="{A8DA6407-980F-4C6E-BE6E-25163F7CFECD}"/>
                </a:ext>
              </a:extLst>
            </p:cNvPr>
            <p:cNvSpPr/>
            <p:nvPr/>
          </p:nvSpPr>
          <p:spPr bwMode="auto">
            <a:xfrm rot="16200000">
              <a:off x="1612760" y="848788"/>
              <a:ext cx="727041" cy="1833505"/>
            </a:xfrm>
            <a:prstGeom prst="flowChartManualInput">
              <a:avLst/>
            </a:prstGeom>
            <a:solidFill>
              <a:srgbClr val="849AB0"/>
            </a:solidFill>
            <a:ln w="12700" cap="flat" cmpd="sng" algn="ctr">
              <a:solidFill>
                <a:schemeClr val="tx1"/>
              </a:solidFill>
              <a:prstDash val="solid"/>
              <a:round/>
              <a:headEnd type="none" w="med" len="med"/>
              <a:tailEnd type="none" w="med" len="med"/>
            </a:ln>
            <a:effectLst/>
          </p:spPr>
          <p:txBody>
            <a:bodyPr vert="vert" wrap="square" lIns="0" tIns="0" rIns="182880" bIns="182880" numCol="1" rtlCol="0" anchor="t" anchorCtr="0" compatLnSpc="1">
              <a:prstTxWarp prst="textNoShape">
                <a:avLst/>
              </a:prstTxWarp>
            </a:bodyPr>
            <a:lstStyle/>
            <a:p>
              <a:pPr lvl="0" algn="r">
                <a:defRPr/>
              </a:pPr>
              <a:r>
                <a:rPr lang="en-US" sz="2400" b="1" kern="0" dirty="0">
                  <a:solidFill>
                    <a:schemeClr val="bg1"/>
                  </a:solidFill>
                  <a:latin typeface="Arial" charset="0"/>
                  <a:ea typeface="Arial" charset="0"/>
                  <a:cs typeface="Arial" charset="0"/>
                </a:rPr>
                <a:t>Cost</a:t>
              </a:r>
              <a:endParaRPr lang="en-US" sz="1600" b="1" kern="0" dirty="0">
                <a:solidFill>
                  <a:schemeClr val="bg1"/>
                </a:solidFill>
                <a:latin typeface="Arial" charset="0"/>
                <a:ea typeface="Arial" charset="0"/>
                <a:cs typeface="Arial" charset="0"/>
              </a:endParaRPr>
            </a:p>
          </p:txBody>
        </p:sp>
        <p:sp>
          <p:nvSpPr>
            <p:cNvPr id="149" name="Freeform: Shape 148">
              <a:extLst>
                <a:ext uri="{FF2B5EF4-FFF2-40B4-BE49-F238E27FC236}">
                  <a16:creationId xmlns:a16="http://schemas.microsoft.com/office/drawing/2014/main" id="{F09B38DA-0CE0-49AA-806B-3C7BB200DC69}"/>
                </a:ext>
              </a:extLst>
            </p:cNvPr>
            <p:cNvSpPr/>
            <p:nvPr/>
          </p:nvSpPr>
          <p:spPr bwMode="auto">
            <a:xfrm>
              <a:off x="312918" y="1402021"/>
              <a:ext cx="1026380" cy="727041"/>
            </a:xfrm>
            <a:custGeom>
              <a:avLst/>
              <a:gdLst>
                <a:gd name="connsiteX0" fmla="*/ 0 w 1026380"/>
                <a:gd name="connsiteY0" fmla="*/ 0 h 1086441"/>
                <a:gd name="connsiteX1" fmla="*/ 659679 w 1026380"/>
                <a:gd name="connsiteY1" fmla="*/ 0 h 1086441"/>
                <a:gd name="connsiteX2" fmla="*/ 1026380 w 1026380"/>
                <a:gd name="connsiteY2" fmla="*/ 1086441 h 1086441"/>
                <a:gd name="connsiteX3" fmla="*/ 0 w 1026380"/>
                <a:gd name="connsiteY3" fmla="*/ 1086441 h 1086441"/>
                <a:gd name="connsiteX4" fmla="*/ 0 w 1026380"/>
                <a:gd name="connsiteY4" fmla="*/ 0 h 1086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380" h="1086441">
                  <a:moveTo>
                    <a:pt x="0" y="0"/>
                  </a:moveTo>
                  <a:lnTo>
                    <a:pt x="659679" y="0"/>
                  </a:lnTo>
                  <a:lnTo>
                    <a:pt x="1026380" y="1086441"/>
                  </a:lnTo>
                  <a:lnTo>
                    <a:pt x="0" y="1086441"/>
                  </a:lnTo>
                  <a:lnTo>
                    <a:pt x="0" y="0"/>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grpSp>
        <p:nvGrpSpPr>
          <p:cNvPr id="150" name="Group 149">
            <a:extLst>
              <a:ext uri="{FF2B5EF4-FFF2-40B4-BE49-F238E27FC236}">
                <a16:creationId xmlns:a16="http://schemas.microsoft.com/office/drawing/2014/main" id="{C62A55D6-BD9E-4BB7-BDA0-28EE3C2785F5}"/>
              </a:ext>
            </a:extLst>
          </p:cNvPr>
          <p:cNvGrpSpPr/>
          <p:nvPr/>
        </p:nvGrpSpPr>
        <p:grpSpPr>
          <a:xfrm>
            <a:off x="326108" y="3720336"/>
            <a:ext cx="8518164" cy="727042"/>
            <a:chOff x="312918" y="1402020"/>
            <a:chExt cx="8518164" cy="727042"/>
          </a:xfrm>
        </p:grpSpPr>
        <p:sp>
          <p:nvSpPr>
            <p:cNvPr id="151" name="Rectangle 150">
              <a:extLst>
                <a:ext uri="{FF2B5EF4-FFF2-40B4-BE49-F238E27FC236}">
                  <a16:creationId xmlns:a16="http://schemas.microsoft.com/office/drawing/2014/main" id="{E12DCFFA-5F30-476B-9838-33BE10F686BA}"/>
                </a:ext>
              </a:extLst>
            </p:cNvPr>
            <p:cNvSpPr/>
            <p:nvPr/>
          </p:nvSpPr>
          <p:spPr>
            <a:xfrm>
              <a:off x="2989925" y="1450489"/>
              <a:ext cx="5836085" cy="620858"/>
            </a:xfrm>
            <a:prstGeom prst="rect">
              <a:avLst/>
            </a:prstGeom>
            <a:solidFill>
              <a:schemeClr val="bg1"/>
            </a:solidFill>
            <a:ln w="9525" cap="flat" cmpd="sng" algn="ctr">
              <a:noFill/>
              <a:prstDash val="solid"/>
              <a:miter lim="800000"/>
            </a:ln>
            <a:effectLst/>
          </p:spPr>
          <p:txBody>
            <a:bodyPr rtlCol="0" anchor="t" anchorCtr="0"/>
            <a:lstStyle/>
            <a:p>
              <a:r>
                <a:rPr lang="en-US" sz="1200" dirty="0">
                  <a:latin typeface="Arial" panose="020B0604020202020204" pitchFamily="34" charset="0"/>
                  <a:cs typeface="Arial" panose="020B0604020202020204" pitchFamily="34" charset="0"/>
                </a:rPr>
                <a:t>Do you need to regularly execute multi-party or non-traditional transactions?</a:t>
              </a:r>
              <a:r>
                <a:rPr lang="en-US" sz="1200" kern="0" dirty="0">
                  <a:latin typeface="Arial" charset="0"/>
                  <a:cs typeface="Arial" charset="0"/>
                </a:rPr>
                <a:t> The complexity of these contracts and their potential to be automated by smart contracts would be considered along with any associated risk mitigation.</a:t>
              </a:r>
              <a:endParaRPr lang="en-US" sz="1200" dirty="0">
                <a:latin typeface="Arial" panose="020B0604020202020204" pitchFamily="34" charset="0"/>
                <a:cs typeface="Arial" panose="020B0604020202020204" pitchFamily="34" charset="0"/>
              </a:endParaRPr>
            </a:p>
          </p:txBody>
        </p:sp>
        <p:sp>
          <p:nvSpPr>
            <p:cNvPr id="152" name="Rectangle 11">
              <a:extLst>
                <a:ext uri="{FF2B5EF4-FFF2-40B4-BE49-F238E27FC236}">
                  <a16:creationId xmlns:a16="http://schemas.microsoft.com/office/drawing/2014/main" id="{8697AB24-59BB-4518-AE46-0EE0C412D1E0}"/>
                </a:ext>
              </a:extLst>
            </p:cNvPr>
            <p:cNvSpPr/>
            <p:nvPr/>
          </p:nvSpPr>
          <p:spPr>
            <a:xfrm>
              <a:off x="2893032" y="1402020"/>
              <a:ext cx="5938050" cy="727041"/>
            </a:xfrm>
            <a:prstGeom prst="rect">
              <a:avLst/>
            </a:prstGeom>
            <a:noFill/>
            <a:ln w="12700" cap="flat" cmpd="sng" algn="ctr">
              <a:solidFill>
                <a:schemeClr val="tx1"/>
              </a:solidFill>
              <a:prstDash val="solid"/>
              <a:miter lim="800000"/>
            </a:ln>
            <a:effectLst/>
          </p:spPr>
          <p:txBody>
            <a:bodyPr numCol="2"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153" name="Rectangle 152">
              <a:extLst>
                <a:ext uri="{FF2B5EF4-FFF2-40B4-BE49-F238E27FC236}">
                  <a16:creationId xmlns:a16="http://schemas.microsoft.com/office/drawing/2014/main" id="{9C2868B0-0A50-4F39-81EF-80FBA6CD27F0}"/>
                </a:ext>
              </a:extLst>
            </p:cNvPr>
            <p:cNvSpPr/>
            <p:nvPr/>
          </p:nvSpPr>
          <p:spPr>
            <a:xfrm>
              <a:off x="1800698" y="1507489"/>
              <a:ext cx="1459591" cy="516102"/>
            </a:xfrm>
            <a:prstGeom prst="rect">
              <a:avLst/>
            </a:prstGeom>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chemeClr val="bg1"/>
                  </a:solidFill>
                  <a:latin typeface="Arial" charset="0"/>
                  <a:ea typeface="Arial" charset="0"/>
                  <a:cs typeface="Arial" charset="0"/>
                </a:rPr>
                <a:t>Music Payment and Licensing</a:t>
              </a:r>
              <a:endParaRPr kumimoji="0" lang="en-US" sz="1200" b="1" i="0" u="none" strike="noStrike" kern="0" cap="none" spc="0" normalizeH="0" baseline="0" noProof="0" dirty="0">
                <a:ln>
                  <a:noFill/>
                </a:ln>
                <a:solidFill>
                  <a:schemeClr val="bg1"/>
                </a:solidFill>
                <a:effectLst/>
                <a:uLnTx/>
                <a:uFillTx/>
                <a:latin typeface="Arial" charset="0"/>
                <a:ea typeface="Arial" charset="0"/>
                <a:cs typeface="Arial" charset="0"/>
              </a:endParaRPr>
            </a:p>
          </p:txBody>
        </p:sp>
        <p:sp>
          <p:nvSpPr>
            <p:cNvPr id="154" name="Manual Input 104">
              <a:extLst>
                <a:ext uri="{FF2B5EF4-FFF2-40B4-BE49-F238E27FC236}">
                  <a16:creationId xmlns:a16="http://schemas.microsoft.com/office/drawing/2014/main" id="{38D31080-0CC6-497E-813E-2DD6AD766396}"/>
                </a:ext>
              </a:extLst>
            </p:cNvPr>
            <p:cNvSpPr/>
            <p:nvPr/>
          </p:nvSpPr>
          <p:spPr bwMode="auto">
            <a:xfrm rot="16200000">
              <a:off x="1612760" y="848788"/>
              <a:ext cx="727041" cy="1833505"/>
            </a:xfrm>
            <a:prstGeom prst="flowChartManualInput">
              <a:avLst/>
            </a:prstGeom>
            <a:solidFill>
              <a:srgbClr val="849AB0"/>
            </a:solidFill>
            <a:ln w="12700" cap="flat" cmpd="sng" algn="ctr">
              <a:solidFill>
                <a:schemeClr val="tx1"/>
              </a:solidFill>
              <a:prstDash val="solid"/>
              <a:round/>
              <a:headEnd type="none" w="med" len="med"/>
              <a:tailEnd type="none" w="med" len="med"/>
            </a:ln>
            <a:effectLst/>
          </p:spPr>
          <p:txBody>
            <a:bodyPr vert="vert" wrap="square" lIns="0" tIns="0" rIns="182880" bIns="182880" numCol="1" rtlCol="0" anchor="b" anchorCtr="0" compatLnSpc="1">
              <a:prstTxWarp prst="textNoShape">
                <a:avLst/>
              </a:prstTxWarp>
            </a:bodyPr>
            <a:lstStyle/>
            <a:p>
              <a:pPr lvl="0" algn="r">
                <a:defRPr/>
              </a:pPr>
              <a:r>
                <a:rPr lang="en-US" sz="2400" b="1" kern="0" dirty="0">
                  <a:solidFill>
                    <a:schemeClr val="bg1"/>
                  </a:solidFill>
                  <a:latin typeface="Arial" charset="0"/>
                  <a:ea typeface="Arial" charset="0"/>
                  <a:cs typeface="Arial" charset="0"/>
                </a:rPr>
                <a:t>Compl-exity</a:t>
              </a:r>
              <a:endParaRPr lang="en-US" sz="1600" b="1" kern="0" dirty="0">
                <a:solidFill>
                  <a:schemeClr val="bg1"/>
                </a:solidFill>
                <a:latin typeface="Arial" charset="0"/>
                <a:ea typeface="Arial" charset="0"/>
                <a:cs typeface="Arial" charset="0"/>
              </a:endParaRPr>
            </a:p>
          </p:txBody>
        </p:sp>
        <p:sp>
          <p:nvSpPr>
            <p:cNvPr id="155" name="Freeform: Shape 154">
              <a:extLst>
                <a:ext uri="{FF2B5EF4-FFF2-40B4-BE49-F238E27FC236}">
                  <a16:creationId xmlns:a16="http://schemas.microsoft.com/office/drawing/2014/main" id="{8394ACEF-0110-405F-A81E-FAE5DB3FDF23}"/>
                </a:ext>
              </a:extLst>
            </p:cNvPr>
            <p:cNvSpPr/>
            <p:nvPr/>
          </p:nvSpPr>
          <p:spPr bwMode="auto">
            <a:xfrm>
              <a:off x="312918" y="1402021"/>
              <a:ext cx="1026380" cy="727041"/>
            </a:xfrm>
            <a:custGeom>
              <a:avLst/>
              <a:gdLst>
                <a:gd name="connsiteX0" fmla="*/ 0 w 1026380"/>
                <a:gd name="connsiteY0" fmla="*/ 0 h 1086441"/>
                <a:gd name="connsiteX1" fmla="*/ 659679 w 1026380"/>
                <a:gd name="connsiteY1" fmla="*/ 0 h 1086441"/>
                <a:gd name="connsiteX2" fmla="*/ 1026380 w 1026380"/>
                <a:gd name="connsiteY2" fmla="*/ 1086441 h 1086441"/>
                <a:gd name="connsiteX3" fmla="*/ 0 w 1026380"/>
                <a:gd name="connsiteY3" fmla="*/ 1086441 h 1086441"/>
                <a:gd name="connsiteX4" fmla="*/ 0 w 1026380"/>
                <a:gd name="connsiteY4" fmla="*/ 0 h 1086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380" h="1086441">
                  <a:moveTo>
                    <a:pt x="0" y="0"/>
                  </a:moveTo>
                  <a:lnTo>
                    <a:pt x="659679" y="0"/>
                  </a:lnTo>
                  <a:lnTo>
                    <a:pt x="1026380" y="1086441"/>
                  </a:lnTo>
                  <a:lnTo>
                    <a:pt x="0" y="1086441"/>
                  </a:lnTo>
                  <a:lnTo>
                    <a:pt x="0" y="0"/>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grpSp>
        <p:nvGrpSpPr>
          <p:cNvPr id="156" name="Group 155">
            <a:extLst>
              <a:ext uri="{FF2B5EF4-FFF2-40B4-BE49-F238E27FC236}">
                <a16:creationId xmlns:a16="http://schemas.microsoft.com/office/drawing/2014/main" id="{EF7185AC-6C35-4C2F-8B22-6D7DE239F2CB}"/>
              </a:ext>
            </a:extLst>
          </p:cNvPr>
          <p:cNvGrpSpPr/>
          <p:nvPr/>
        </p:nvGrpSpPr>
        <p:grpSpPr>
          <a:xfrm>
            <a:off x="326108" y="4500151"/>
            <a:ext cx="8518164" cy="727042"/>
            <a:chOff x="312918" y="1402020"/>
            <a:chExt cx="8518164" cy="727042"/>
          </a:xfrm>
        </p:grpSpPr>
        <p:sp>
          <p:nvSpPr>
            <p:cNvPr id="157" name="Rectangle 156">
              <a:extLst>
                <a:ext uri="{FF2B5EF4-FFF2-40B4-BE49-F238E27FC236}">
                  <a16:creationId xmlns:a16="http://schemas.microsoft.com/office/drawing/2014/main" id="{9705D0E0-A7AF-4A42-BBDB-4AF543C8C28B}"/>
                </a:ext>
              </a:extLst>
            </p:cNvPr>
            <p:cNvSpPr/>
            <p:nvPr/>
          </p:nvSpPr>
          <p:spPr>
            <a:xfrm>
              <a:off x="2989925" y="1450489"/>
              <a:ext cx="5814777" cy="620858"/>
            </a:xfrm>
            <a:prstGeom prst="rect">
              <a:avLst/>
            </a:prstGeom>
            <a:solidFill>
              <a:schemeClr val="bg1"/>
            </a:solidFill>
            <a:ln w="9525" cap="flat" cmpd="sng" algn="ctr">
              <a:noFill/>
              <a:prstDash val="solid"/>
              <a:miter lim="800000"/>
            </a:ln>
            <a:effectLst/>
          </p:spPr>
          <p:txBody>
            <a:bodyPr rtlCol="0" anchor="t" anchorCtr="0"/>
            <a:lstStyle/>
            <a:p>
              <a:r>
                <a:rPr lang="en-US" sz="1200" dirty="0">
                  <a:latin typeface="Arial" panose="020B0604020202020204" pitchFamily="34" charset="0"/>
                  <a:cs typeface="Arial" panose="020B0604020202020204" pitchFamily="34" charset="0"/>
                </a:rPr>
                <a:t>Do you require “smart” contracts that would execute upon receiving some predicated and agreed upon data?</a:t>
              </a:r>
              <a:r>
                <a:rPr lang="en-US" sz="1200" kern="0" dirty="0">
                  <a:latin typeface="Arial" charset="0"/>
                  <a:cs typeface="Arial" charset="0"/>
                </a:rPr>
                <a:t> The complexity of these contracts and their potential to be automated would be considered.</a:t>
              </a:r>
              <a:endParaRPr lang="en-US" sz="1200" dirty="0">
                <a:latin typeface="Arial" panose="020B0604020202020204" pitchFamily="34" charset="0"/>
                <a:cs typeface="Arial" panose="020B0604020202020204" pitchFamily="34" charset="0"/>
              </a:endParaRPr>
            </a:p>
            <a:p>
              <a:pPr marL="171450" indent="-171450">
                <a:buFont typeface="Wingdings" charset="2"/>
                <a:buChar char="§"/>
              </a:pPr>
              <a:endParaRPr lang="en-US" sz="1100" kern="0" dirty="0">
                <a:latin typeface="Arial" charset="0"/>
                <a:ea typeface="Arial" charset="0"/>
                <a:cs typeface="Arial" charset="0"/>
              </a:endParaRPr>
            </a:p>
          </p:txBody>
        </p:sp>
        <p:sp>
          <p:nvSpPr>
            <p:cNvPr id="158" name="Rectangle 11">
              <a:extLst>
                <a:ext uri="{FF2B5EF4-FFF2-40B4-BE49-F238E27FC236}">
                  <a16:creationId xmlns:a16="http://schemas.microsoft.com/office/drawing/2014/main" id="{09646F8D-E501-4044-A270-1BB8B9C90C33}"/>
                </a:ext>
              </a:extLst>
            </p:cNvPr>
            <p:cNvSpPr/>
            <p:nvPr/>
          </p:nvSpPr>
          <p:spPr>
            <a:xfrm>
              <a:off x="2893032" y="1402020"/>
              <a:ext cx="5938050" cy="727041"/>
            </a:xfrm>
            <a:prstGeom prst="rect">
              <a:avLst/>
            </a:prstGeom>
            <a:noFill/>
            <a:ln w="12700" cap="flat" cmpd="sng" algn="ctr">
              <a:solidFill>
                <a:schemeClr val="tx1"/>
              </a:solidFill>
              <a:prstDash val="solid"/>
              <a:miter lim="800000"/>
            </a:ln>
            <a:effectLst/>
          </p:spPr>
          <p:txBody>
            <a:bodyPr numCol="2"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159" name="Rectangle 158">
              <a:extLst>
                <a:ext uri="{FF2B5EF4-FFF2-40B4-BE49-F238E27FC236}">
                  <a16:creationId xmlns:a16="http://schemas.microsoft.com/office/drawing/2014/main" id="{2BF3B5BF-CCEC-43C5-BCD2-40BAFDCEAC4E}"/>
                </a:ext>
              </a:extLst>
            </p:cNvPr>
            <p:cNvSpPr/>
            <p:nvPr/>
          </p:nvSpPr>
          <p:spPr>
            <a:xfrm>
              <a:off x="1800698" y="1507489"/>
              <a:ext cx="1459591" cy="516102"/>
            </a:xfrm>
            <a:prstGeom prst="rect">
              <a:avLst/>
            </a:prstGeom>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chemeClr val="bg1"/>
                  </a:solidFill>
                  <a:latin typeface="Arial" charset="0"/>
                  <a:ea typeface="Arial" charset="0"/>
                  <a:cs typeface="Arial" charset="0"/>
                </a:rPr>
                <a:t>Music Payment and Licensing</a:t>
              </a:r>
              <a:endParaRPr kumimoji="0" lang="en-US" sz="1200" b="1" i="0" u="none" strike="noStrike" kern="0" cap="none" spc="0" normalizeH="0" baseline="0" noProof="0" dirty="0">
                <a:ln>
                  <a:noFill/>
                </a:ln>
                <a:solidFill>
                  <a:schemeClr val="bg1"/>
                </a:solidFill>
                <a:effectLst/>
                <a:uLnTx/>
                <a:uFillTx/>
                <a:latin typeface="Arial" charset="0"/>
                <a:ea typeface="Arial" charset="0"/>
                <a:cs typeface="Arial" charset="0"/>
              </a:endParaRPr>
            </a:p>
          </p:txBody>
        </p:sp>
        <p:sp>
          <p:nvSpPr>
            <p:cNvPr id="160" name="Manual Input 104">
              <a:extLst>
                <a:ext uri="{FF2B5EF4-FFF2-40B4-BE49-F238E27FC236}">
                  <a16:creationId xmlns:a16="http://schemas.microsoft.com/office/drawing/2014/main" id="{358C1201-1B54-45A6-AFD9-F9756EE465AE}"/>
                </a:ext>
              </a:extLst>
            </p:cNvPr>
            <p:cNvSpPr/>
            <p:nvPr/>
          </p:nvSpPr>
          <p:spPr bwMode="auto">
            <a:xfrm rot="16200000">
              <a:off x="1612760" y="848788"/>
              <a:ext cx="727041" cy="1833505"/>
            </a:xfrm>
            <a:prstGeom prst="flowChartManualInput">
              <a:avLst/>
            </a:prstGeom>
            <a:solidFill>
              <a:srgbClr val="849AB0"/>
            </a:solidFill>
            <a:ln w="12700" cap="flat" cmpd="sng" algn="ctr">
              <a:solidFill>
                <a:schemeClr val="tx1"/>
              </a:solidFill>
              <a:prstDash val="solid"/>
              <a:round/>
              <a:headEnd type="none" w="med" len="med"/>
              <a:tailEnd type="none" w="med" len="med"/>
            </a:ln>
            <a:effectLst/>
          </p:spPr>
          <p:txBody>
            <a:bodyPr vert="vert" wrap="square" lIns="0" tIns="0" rIns="182880" bIns="182880" numCol="1" rtlCol="0" anchor="t" anchorCtr="0" compatLnSpc="1">
              <a:prstTxWarp prst="textNoShape">
                <a:avLst/>
              </a:prstTxWarp>
            </a:bodyPr>
            <a:lstStyle/>
            <a:p>
              <a:pPr lvl="0" algn="r">
                <a:defRPr/>
              </a:pPr>
              <a:r>
                <a:rPr lang="en-US" sz="2400" b="1" kern="0" dirty="0">
                  <a:solidFill>
                    <a:schemeClr val="bg1"/>
                  </a:solidFill>
                  <a:latin typeface="Arial" charset="0"/>
                  <a:ea typeface="Arial" charset="0"/>
                  <a:cs typeface="Arial" charset="0"/>
                </a:rPr>
                <a:t>Pacts</a:t>
              </a:r>
              <a:endParaRPr lang="en-US" sz="1600" b="1" kern="0" dirty="0">
                <a:solidFill>
                  <a:schemeClr val="bg1"/>
                </a:solidFill>
                <a:latin typeface="Arial" charset="0"/>
                <a:ea typeface="Arial" charset="0"/>
                <a:cs typeface="Arial" charset="0"/>
              </a:endParaRPr>
            </a:p>
          </p:txBody>
        </p:sp>
        <p:sp>
          <p:nvSpPr>
            <p:cNvPr id="161" name="Freeform: Shape 160">
              <a:extLst>
                <a:ext uri="{FF2B5EF4-FFF2-40B4-BE49-F238E27FC236}">
                  <a16:creationId xmlns:a16="http://schemas.microsoft.com/office/drawing/2014/main" id="{818B5002-05C2-4818-924C-C1DCDD64587D}"/>
                </a:ext>
              </a:extLst>
            </p:cNvPr>
            <p:cNvSpPr/>
            <p:nvPr/>
          </p:nvSpPr>
          <p:spPr bwMode="auto">
            <a:xfrm>
              <a:off x="312918" y="1402021"/>
              <a:ext cx="1026380" cy="727041"/>
            </a:xfrm>
            <a:custGeom>
              <a:avLst/>
              <a:gdLst>
                <a:gd name="connsiteX0" fmla="*/ 0 w 1026380"/>
                <a:gd name="connsiteY0" fmla="*/ 0 h 1086441"/>
                <a:gd name="connsiteX1" fmla="*/ 659679 w 1026380"/>
                <a:gd name="connsiteY1" fmla="*/ 0 h 1086441"/>
                <a:gd name="connsiteX2" fmla="*/ 1026380 w 1026380"/>
                <a:gd name="connsiteY2" fmla="*/ 1086441 h 1086441"/>
                <a:gd name="connsiteX3" fmla="*/ 0 w 1026380"/>
                <a:gd name="connsiteY3" fmla="*/ 1086441 h 1086441"/>
                <a:gd name="connsiteX4" fmla="*/ 0 w 1026380"/>
                <a:gd name="connsiteY4" fmla="*/ 0 h 1086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380" h="1086441">
                  <a:moveTo>
                    <a:pt x="0" y="0"/>
                  </a:moveTo>
                  <a:lnTo>
                    <a:pt x="659679" y="0"/>
                  </a:lnTo>
                  <a:lnTo>
                    <a:pt x="1026380" y="1086441"/>
                  </a:lnTo>
                  <a:lnTo>
                    <a:pt x="0" y="1086441"/>
                  </a:lnTo>
                  <a:lnTo>
                    <a:pt x="0" y="0"/>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grpSp>
        <p:nvGrpSpPr>
          <p:cNvPr id="162" name="Group 161">
            <a:extLst>
              <a:ext uri="{FF2B5EF4-FFF2-40B4-BE49-F238E27FC236}">
                <a16:creationId xmlns:a16="http://schemas.microsoft.com/office/drawing/2014/main" id="{299A1682-61B3-41FC-AF84-16BBEE82C345}"/>
              </a:ext>
            </a:extLst>
          </p:cNvPr>
          <p:cNvGrpSpPr/>
          <p:nvPr/>
        </p:nvGrpSpPr>
        <p:grpSpPr>
          <a:xfrm>
            <a:off x="326108" y="5291146"/>
            <a:ext cx="8518164" cy="727042"/>
            <a:chOff x="312918" y="1402020"/>
            <a:chExt cx="8518164" cy="727042"/>
          </a:xfrm>
        </p:grpSpPr>
        <p:sp>
          <p:nvSpPr>
            <p:cNvPr id="163" name="Rectangle 162">
              <a:extLst>
                <a:ext uri="{FF2B5EF4-FFF2-40B4-BE49-F238E27FC236}">
                  <a16:creationId xmlns:a16="http://schemas.microsoft.com/office/drawing/2014/main" id="{AFA0E65C-1230-45B2-A583-D24A5F2B1160}"/>
                </a:ext>
              </a:extLst>
            </p:cNvPr>
            <p:cNvSpPr/>
            <p:nvPr/>
          </p:nvSpPr>
          <p:spPr>
            <a:xfrm>
              <a:off x="2989925" y="1450489"/>
              <a:ext cx="5836085" cy="620858"/>
            </a:xfrm>
            <a:prstGeom prst="rect">
              <a:avLst/>
            </a:prstGeom>
            <a:solidFill>
              <a:schemeClr val="bg1"/>
            </a:solidFill>
            <a:ln w="9525" cap="flat" cmpd="sng" algn="ctr">
              <a:noFill/>
              <a:prstDash val="solid"/>
              <a:miter lim="800000"/>
            </a:ln>
            <a:effectLst/>
          </p:spPr>
          <p:txBody>
            <a:bodyPr rtlCol="0" anchor="t" anchorCtr="0"/>
            <a:lstStyle/>
            <a:p>
              <a:r>
                <a:rPr lang="en-US" sz="1200" dirty="0">
                  <a:latin typeface="Arial" panose="020B0604020202020204" pitchFamily="34" charset="0"/>
                  <a:cs typeface="Arial" panose="020B0604020202020204" pitchFamily="34" charset="0"/>
                </a:rPr>
                <a:t>Do you require processes or data to be easily audited and transparent to internal or external parties? The benefit added to brand image or increased funding would be considered. </a:t>
              </a:r>
            </a:p>
            <a:p>
              <a:pPr marL="171450" indent="-171450">
                <a:buFont typeface="Wingdings" charset="2"/>
                <a:buChar char="§"/>
              </a:pPr>
              <a:endParaRPr lang="en-US" sz="1100" kern="0" dirty="0">
                <a:latin typeface="Arial" charset="0"/>
                <a:ea typeface="Arial" charset="0"/>
                <a:cs typeface="Arial" charset="0"/>
              </a:endParaRPr>
            </a:p>
          </p:txBody>
        </p:sp>
        <p:sp>
          <p:nvSpPr>
            <p:cNvPr id="164" name="Rectangle 11">
              <a:extLst>
                <a:ext uri="{FF2B5EF4-FFF2-40B4-BE49-F238E27FC236}">
                  <a16:creationId xmlns:a16="http://schemas.microsoft.com/office/drawing/2014/main" id="{30B0EA4E-BB06-481A-A002-288EDD2C1C66}"/>
                </a:ext>
              </a:extLst>
            </p:cNvPr>
            <p:cNvSpPr/>
            <p:nvPr/>
          </p:nvSpPr>
          <p:spPr>
            <a:xfrm>
              <a:off x="2893032" y="1402020"/>
              <a:ext cx="5938050" cy="727041"/>
            </a:xfrm>
            <a:prstGeom prst="rect">
              <a:avLst/>
            </a:prstGeom>
            <a:noFill/>
            <a:ln w="12700" cap="flat" cmpd="sng" algn="ctr">
              <a:solidFill>
                <a:schemeClr val="tx1"/>
              </a:solidFill>
              <a:prstDash val="solid"/>
              <a:miter lim="800000"/>
            </a:ln>
            <a:effectLst/>
          </p:spPr>
          <p:txBody>
            <a:bodyPr numCol="2"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A9E0"/>
                </a:solidFill>
                <a:effectLst/>
                <a:uLnTx/>
                <a:uFillTx/>
                <a:latin typeface="Arial" charset="0"/>
                <a:ea typeface="Arial" charset="0"/>
                <a:cs typeface="Arial" charset="0"/>
              </a:endParaRPr>
            </a:p>
          </p:txBody>
        </p:sp>
        <p:sp>
          <p:nvSpPr>
            <p:cNvPr id="165" name="Rectangle 164">
              <a:extLst>
                <a:ext uri="{FF2B5EF4-FFF2-40B4-BE49-F238E27FC236}">
                  <a16:creationId xmlns:a16="http://schemas.microsoft.com/office/drawing/2014/main" id="{C010A087-E5C4-429D-8BC5-4134ED36EFA7}"/>
                </a:ext>
              </a:extLst>
            </p:cNvPr>
            <p:cNvSpPr/>
            <p:nvPr/>
          </p:nvSpPr>
          <p:spPr>
            <a:xfrm>
              <a:off x="1800698" y="1507489"/>
              <a:ext cx="1459591" cy="516102"/>
            </a:xfrm>
            <a:prstGeom prst="rect">
              <a:avLst/>
            </a:prstGeom>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chemeClr val="bg1"/>
                  </a:solidFill>
                  <a:latin typeface="Arial" charset="0"/>
                  <a:ea typeface="Arial" charset="0"/>
                  <a:cs typeface="Arial" charset="0"/>
                </a:rPr>
                <a:t>Music Payment and Licensing</a:t>
              </a:r>
              <a:endParaRPr kumimoji="0" lang="en-US" sz="1200" b="1" i="0" u="none" strike="noStrike" kern="0" cap="none" spc="0" normalizeH="0" baseline="0" noProof="0" dirty="0">
                <a:ln>
                  <a:noFill/>
                </a:ln>
                <a:solidFill>
                  <a:schemeClr val="bg1"/>
                </a:solidFill>
                <a:effectLst/>
                <a:uLnTx/>
                <a:uFillTx/>
                <a:latin typeface="Arial" charset="0"/>
                <a:ea typeface="Arial" charset="0"/>
                <a:cs typeface="Arial" charset="0"/>
              </a:endParaRPr>
            </a:p>
          </p:txBody>
        </p:sp>
        <p:sp>
          <p:nvSpPr>
            <p:cNvPr id="166" name="Manual Input 104">
              <a:extLst>
                <a:ext uri="{FF2B5EF4-FFF2-40B4-BE49-F238E27FC236}">
                  <a16:creationId xmlns:a16="http://schemas.microsoft.com/office/drawing/2014/main" id="{8395AB1B-7535-47B6-9BD5-BED81C483FB3}"/>
                </a:ext>
              </a:extLst>
            </p:cNvPr>
            <p:cNvSpPr/>
            <p:nvPr/>
          </p:nvSpPr>
          <p:spPr bwMode="auto">
            <a:xfrm rot="16200000">
              <a:off x="1612760" y="848788"/>
              <a:ext cx="727041" cy="1833505"/>
            </a:xfrm>
            <a:prstGeom prst="flowChartManualInput">
              <a:avLst/>
            </a:prstGeom>
            <a:solidFill>
              <a:srgbClr val="849AB0"/>
            </a:solidFill>
            <a:ln w="12700" cap="flat" cmpd="sng" algn="ctr">
              <a:solidFill>
                <a:schemeClr val="tx1"/>
              </a:solidFill>
              <a:prstDash val="solid"/>
              <a:round/>
              <a:headEnd type="none" w="med" len="med"/>
              <a:tailEnd type="none" w="med" len="med"/>
            </a:ln>
            <a:effectLst/>
          </p:spPr>
          <p:txBody>
            <a:bodyPr vert="vert" wrap="square" lIns="0" tIns="0" rIns="182880" bIns="182880" numCol="1" rtlCol="0" anchor="t" anchorCtr="0" compatLnSpc="1">
              <a:prstTxWarp prst="textNoShape">
                <a:avLst/>
              </a:prstTxWarp>
            </a:bodyPr>
            <a:lstStyle/>
            <a:p>
              <a:pPr lvl="0" algn="r">
                <a:defRPr/>
              </a:pPr>
              <a:r>
                <a:rPr lang="en-US" sz="2400" b="1" kern="0" dirty="0">
                  <a:solidFill>
                    <a:schemeClr val="bg1"/>
                  </a:solidFill>
                  <a:latin typeface="Arial" charset="0"/>
                  <a:ea typeface="Arial" charset="0"/>
                  <a:cs typeface="Arial" charset="0"/>
                </a:rPr>
                <a:t>Clarity</a:t>
              </a:r>
              <a:endParaRPr lang="en-US" sz="1600" b="1" kern="0" dirty="0">
                <a:solidFill>
                  <a:schemeClr val="bg1"/>
                </a:solidFill>
                <a:latin typeface="Arial" charset="0"/>
                <a:ea typeface="Arial" charset="0"/>
                <a:cs typeface="Arial" charset="0"/>
              </a:endParaRPr>
            </a:p>
          </p:txBody>
        </p:sp>
        <p:sp>
          <p:nvSpPr>
            <p:cNvPr id="167" name="Freeform: Shape 166">
              <a:extLst>
                <a:ext uri="{FF2B5EF4-FFF2-40B4-BE49-F238E27FC236}">
                  <a16:creationId xmlns:a16="http://schemas.microsoft.com/office/drawing/2014/main" id="{196573C7-26A5-455F-903D-1103145F6FD7}"/>
                </a:ext>
              </a:extLst>
            </p:cNvPr>
            <p:cNvSpPr/>
            <p:nvPr/>
          </p:nvSpPr>
          <p:spPr bwMode="auto">
            <a:xfrm>
              <a:off x="312918" y="1402021"/>
              <a:ext cx="1026380" cy="727041"/>
            </a:xfrm>
            <a:custGeom>
              <a:avLst/>
              <a:gdLst>
                <a:gd name="connsiteX0" fmla="*/ 0 w 1026380"/>
                <a:gd name="connsiteY0" fmla="*/ 0 h 1086441"/>
                <a:gd name="connsiteX1" fmla="*/ 659679 w 1026380"/>
                <a:gd name="connsiteY1" fmla="*/ 0 h 1086441"/>
                <a:gd name="connsiteX2" fmla="*/ 1026380 w 1026380"/>
                <a:gd name="connsiteY2" fmla="*/ 1086441 h 1086441"/>
                <a:gd name="connsiteX3" fmla="*/ 0 w 1026380"/>
                <a:gd name="connsiteY3" fmla="*/ 1086441 h 1086441"/>
                <a:gd name="connsiteX4" fmla="*/ 0 w 1026380"/>
                <a:gd name="connsiteY4" fmla="*/ 0 h 1086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380" h="1086441">
                  <a:moveTo>
                    <a:pt x="0" y="0"/>
                  </a:moveTo>
                  <a:lnTo>
                    <a:pt x="659679" y="0"/>
                  </a:lnTo>
                  <a:lnTo>
                    <a:pt x="1026380" y="1086441"/>
                  </a:lnTo>
                  <a:lnTo>
                    <a:pt x="0" y="1086441"/>
                  </a:lnTo>
                  <a:lnTo>
                    <a:pt x="0" y="0"/>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p:grpSp>
      <p:pic>
        <p:nvPicPr>
          <p:cNvPr id="96" name="Graphic 95" descr="Tools">
            <a:extLst>
              <a:ext uri="{FF2B5EF4-FFF2-40B4-BE49-F238E27FC236}">
                <a16:creationId xmlns:a16="http://schemas.microsoft.com/office/drawing/2014/main" id="{5E9FCF8F-5806-48A2-9966-748EF408E1C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6890" y="2291508"/>
            <a:ext cx="476748" cy="476748"/>
          </a:xfrm>
          <a:prstGeom prst="rect">
            <a:avLst/>
          </a:prstGeom>
        </p:spPr>
      </p:pic>
      <p:pic>
        <p:nvPicPr>
          <p:cNvPr id="17" name="Graphic 16" descr="Handshake">
            <a:extLst>
              <a:ext uri="{FF2B5EF4-FFF2-40B4-BE49-F238E27FC236}">
                <a16:creationId xmlns:a16="http://schemas.microsoft.com/office/drawing/2014/main" id="{BDB79018-D542-4736-8CB2-3367796277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4703" y="4650176"/>
            <a:ext cx="521123" cy="521123"/>
          </a:xfrm>
          <a:prstGeom prst="rect">
            <a:avLst/>
          </a:prstGeom>
        </p:spPr>
      </p:pic>
      <p:pic>
        <p:nvPicPr>
          <p:cNvPr id="23" name="Graphic 22" descr="Eye">
            <a:extLst>
              <a:ext uri="{FF2B5EF4-FFF2-40B4-BE49-F238E27FC236}">
                <a16:creationId xmlns:a16="http://schemas.microsoft.com/office/drawing/2014/main" id="{75FBED8F-AADA-4CB1-9BDF-37A90C7C82B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4273" y="5419150"/>
            <a:ext cx="521123" cy="521123"/>
          </a:xfrm>
          <a:prstGeom prst="rect">
            <a:avLst/>
          </a:prstGeom>
        </p:spPr>
      </p:pic>
      <p:pic>
        <p:nvPicPr>
          <p:cNvPr id="77" name="Graphic 76" descr="Coins">
            <a:extLst>
              <a:ext uri="{FF2B5EF4-FFF2-40B4-BE49-F238E27FC236}">
                <a16:creationId xmlns:a16="http://schemas.microsoft.com/office/drawing/2014/main" id="{DEA7E6F2-8EE9-476C-B870-044831AD8EE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57441" y="3060238"/>
            <a:ext cx="521123" cy="521123"/>
          </a:xfrm>
          <a:prstGeom prst="rect">
            <a:avLst/>
          </a:prstGeom>
        </p:spPr>
      </p:pic>
      <p:pic>
        <p:nvPicPr>
          <p:cNvPr id="94" name="Graphic 93" descr="Playbook">
            <a:extLst>
              <a:ext uri="{FF2B5EF4-FFF2-40B4-BE49-F238E27FC236}">
                <a16:creationId xmlns:a16="http://schemas.microsoft.com/office/drawing/2014/main" id="{5CBE1488-5ADB-4A25-8666-7CE79999EA56}"/>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1899" y="3787279"/>
            <a:ext cx="605872" cy="605872"/>
          </a:xfrm>
          <a:prstGeom prst="rect">
            <a:avLst/>
          </a:prstGeom>
        </p:spPr>
      </p:pic>
    </p:spTree>
    <p:extLst>
      <p:ext uri="{BB962C8B-B14F-4D97-AF65-F5344CB8AC3E}">
        <p14:creationId xmlns:p14="http://schemas.microsoft.com/office/powerpoint/2010/main" val="3741790713"/>
      </p:ext>
    </p:extLst>
  </p:cSld>
  <p:clrMapOvr>
    <a:masterClrMapping/>
  </p:clrMapOvr>
</p:sld>
</file>

<file path=ppt/theme/theme1.xml><?xml version="1.0" encoding="utf-8"?>
<a:theme xmlns:a="http://schemas.openxmlformats.org/drawingml/2006/main" name="1_Blank Presentation">
  <a:themeElements>
    <a:clrScheme name="OTCR">
      <a:dk1>
        <a:srgbClr val="000000"/>
      </a:dk1>
      <a:lt1>
        <a:srgbClr val="FFFFFF"/>
      </a:lt1>
      <a:dk2>
        <a:srgbClr val="000000"/>
      </a:dk2>
      <a:lt2>
        <a:srgbClr val="808080"/>
      </a:lt2>
      <a:accent1>
        <a:srgbClr val="003361"/>
      </a:accent1>
      <a:accent2>
        <a:srgbClr val="006262"/>
      </a:accent2>
      <a:accent3>
        <a:srgbClr val="86C7CC"/>
      </a:accent3>
      <a:accent4>
        <a:srgbClr val="7A7AD4"/>
      </a:accent4>
      <a:accent5>
        <a:srgbClr val="BFBFBF"/>
      </a:accent5>
      <a:accent6>
        <a:srgbClr val="000000"/>
      </a:accent6>
      <a:hlink>
        <a:srgbClr val="009999"/>
      </a:hlink>
      <a:folHlink>
        <a:srgbClr val="99CC00"/>
      </a:folHlink>
    </a:clrScheme>
    <a:fontScheme name="Blank Presentation">
      <a:majorFont>
        <a:latin typeface="Trebuchet MS"/>
        <a:ea typeface="Osaka"/>
        <a:cs typeface=""/>
      </a:majorFont>
      <a:minorFont>
        <a:latin typeface="Trebuchet MS"/>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AD3A987FAE664C8AA2DB806573D028" ma:contentTypeVersion="0" ma:contentTypeDescription="Create a new document." ma:contentTypeScope="" ma:versionID="1e07a1755b8f231f798a5853ac19e66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12FCFC-4CBB-45A8-9EEA-6CF0820EE454}">
  <ds:schemaRefs>
    <ds:schemaRef ds:uri="http://schemas.microsoft.com/sharepoint/v3/contenttype/forms"/>
  </ds:schemaRefs>
</ds:datastoreItem>
</file>

<file path=customXml/itemProps2.xml><?xml version="1.0" encoding="utf-8"?>
<ds:datastoreItem xmlns:ds="http://schemas.openxmlformats.org/officeDocument/2006/customXml" ds:itemID="{4659C75B-BE07-443E-8D88-59BE831116C4}">
  <ds:schemaRef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purl.org/dc/terms/"/>
    <ds:schemaRef ds:uri="http://schemas.openxmlformats.org/package/2006/metadata/core-properties"/>
    <ds:schemaRef ds:uri="http://purl.org/dc/dcmitype/"/>
    <ds:schemaRef ds:uri="http://www.w3.org/XML/1998/namespace"/>
  </ds:schemaRefs>
</ds:datastoreItem>
</file>

<file path=customXml/itemProps3.xml><?xml version="1.0" encoding="utf-8"?>
<ds:datastoreItem xmlns:ds="http://schemas.openxmlformats.org/officeDocument/2006/customXml" ds:itemID="{7EE4DB87-A61E-4A3F-8644-918A1C1514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4721</TotalTime>
  <Words>710</Words>
  <Application>Microsoft Office PowerPoint</Application>
  <PresentationFormat>On-screen Show (4:3)</PresentationFormat>
  <Paragraphs>62</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ＭＳ Ｐゴシック</vt:lpstr>
      <vt:lpstr>Arial</vt:lpstr>
      <vt:lpstr>Osaka</vt:lpstr>
      <vt:lpstr>Times</vt:lpstr>
      <vt:lpstr>Trebuchet MS</vt:lpstr>
      <vt:lpstr>Wingdings</vt:lpstr>
      <vt:lpstr>Wingdings 2</vt:lpstr>
      <vt:lpstr>1_Blank Presentation</vt:lpstr>
      <vt:lpstr>Competitor Analysis</vt:lpstr>
      <vt:lpstr>Do You Need Blockchain?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Deck  Last updated Dec 2017</dc:title>
  <dc:creator>Parth</dc:creator>
  <cp:lastModifiedBy>Parth</cp:lastModifiedBy>
  <cp:revision>124</cp:revision>
  <dcterms:created xsi:type="dcterms:W3CDTF">2014-02-23T18:59:27Z</dcterms:created>
  <dcterms:modified xsi:type="dcterms:W3CDTF">2018-03-05T03:19:21Z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0x01010019AD3A987FAE664C8AA2DB806573D028</vt:lpwstr>
  </property>
</Properties>
</file>